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80" r:id="rId2"/>
    <p:sldId id="281" r:id="rId3"/>
    <p:sldId id="257" r:id="rId4"/>
    <p:sldId id="283" r:id="rId5"/>
    <p:sldId id="284" r:id="rId6"/>
    <p:sldId id="286" r:id="rId7"/>
    <p:sldId id="256" r:id="rId8"/>
    <p:sldId id="269" r:id="rId9"/>
    <p:sldId id="266" r:id="rId10"/>
    <p:sldId id="270" r:id="rId11"/>
    <p:sldId id="261" r:id="rId12"/>
    <p:sldId id="271" r:id="rId13"/>
    <p:sldId id="258" r:id="rId14"/>
    <p:sldId id="272" r:id="rId15"/>
    <p:sldId id="259" r:id="rId16"/>
    <p:sldId id="273" r:id="rId17"/>
    <p:sldId id="260" r:id="rId18"/>
    <p:sldId id="274" r:id="rId19"/>
    <p:sldId id="262" r:id="rId20"/>
    <p:sldId id="275" r:id="rId21"/>
    <p:sldId id="263" r:id="rId22"/>
    <p:sldId id="276" r:id="rId23"/>
    <p:sldId id="264" r:id="rId24"/>
    <p:sldId id="277" r:id="rId25"/>
    <p:sldId id="265" r:id="rId26"/>
    <p:sldId id="278" r:id="rId27"/>
    <p:sldId id="293" r:id="rId28"/>
    <p:sldId id="279" r:id="rId29"/>
    <p:sldId id="288" r:id="rId30"/>
    <p:sldId id="296" r:id="rId31"/>
    <p:sldId id="290" r:id="rId32"/>
    <p:sldId id="297" r:id="rId33"/>
    <p:sldId id="291" r:id="rId34"/>
    <p:sldId id="292" r:id="rId35"/>
    <p:sldId id="295" r:id="rId36"/>
    <p:sldId id="294"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94660"/>
  </p:normalViewPr>
  <p:slideViewPr>
    <p:cSldViewPr snapToGrid="0">
      <p:cViewPr varScale="1">
        <p:scale>
          <a:sx n="62" d="100"/>
          <a:sy n="62" d="100"/>
        </p:scale>
        <p:origin x="7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sus\Desktop\Responses\HMIS%20role-based%20user%20experience(1-5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N"/>
              <a:t>Q. 1  </a:t>
            </a:r>
            <a:r>
              <a:rPr lang="en-US"/>
              <a:t>Have you ever worked on any HMIS other than the existing HMIS software?</a:t>
            </a:r>
            <a:endParaRPr lang="en-IN"/>
          </a:p>
        </c:rich>
      </c:tx>
      <c:layout>
        <c:manualLayout>
          <c:xMode val="edge"/>
          <c:yMode val="edge"/>
          <c:x val="0.142921875"/>
          <c:y val="7.0312495674674236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Yes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5</c:v>
                </c:pt>
                <c:pt idx="2">
                  <c:v>2</c:v>
                </c:pt>
                <c:pt idx="3">
                  <c:v>2</c:v>
                </c:pt>
                <c:pt idx="4">
                  <c:v>2</c:v>
                </c:pt>
                <c:pt idx="5">
                  <c:v>1</c:v>
                </c:pt>
                <c:pt idx="6">
                  <c:v>2</c:v>
                </c:pt>
                <c:pt idx="7">
                  <c:v>5</c:v>
                </c:pt>
                <c:pt idx="8">
                  <c:v>1</c:v>
                </c:pt>
                <c:pt idx="9">
                  <c:v>1</c:v>
                </c:pt>
              </c:numCache>
            </c:numRef>
          </c:val>
          <c:extLst>
            <c:ext xmlns:c16="http://schemas.microsoft.com/office/drawing/2014/chart" uri="{C3380CC4-5D6E-409C-BE32-E72D297353CC}">
              <c16:uniqueId val="{00000000-D60A-46B7-9E9E-C008671A6BC7}"/>
            </c:ext>
          </c:extLst>
        </c:ser>
        <c:ser>
          <c:idx val="1"/>
          <c:order val="1"/>
          <c:tx>
            <c:strRef>
              <c:f>Sheet1!$C$1</c:f>
              <c:strCache>
                <c:ptCount val="1"/>
                <c:pt idx="0">
                  <c:v>No</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8</c:v>
                </c:pt>
                <c:pt idx="2">
                  <c:v>2</c:v>
                </c:pt>
                <c:pt idx="3">
                  <c:v>4</c:v>
                </c:pt>
                <c:pt idx="4">
                  <c:v>3</c:v>
                </c:pt>
                <c:pt idx="6">
                  <c:v>2</c:v>
                </c:pt>
                <c:pt idx="7">
                  <c:v>7</c:v>
                </c:pt>
                <c:pt idx="8">
                  <c:v>1</c:v>
                </c:pt>
              </c:numCache>
            </c:numRef>
          </c:val>
          <c:extLst>
            <c:ext xmlns:c16="http://schemas.microsoft.com/office/drawing/2014/chart" uri="{C3380CC4-5D6E-409C-BE32-E72D297353CC}">
              <c16:uniqueId val="{00000001-D60A-46B7-9E9E-C008671A6BC7}"/>
            </c:ext>
          </c:extLst>
        </c:ser>
        <c:dLbls>
          <c:dLblPos val="ctr"/>
          <c:showLegendKey val="0"/>
          <c:showVal val="1"/>
          <c:showCatName val="0"/>
          <c:showSerName val="0"/>
          <c:showPercent val="0"/>
          <c:showBubbleSize val="0"/>
        </c:dLbls>
        <c:gapWidth val="150"/>
        <c:overlap val="100"/>
        <c:axId val="1904635488"/>
        <c:axId val="1904632576"/>
      </c:barChart>
      <c:catAx>
        <c:axId val="190463548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USER ROLES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04632576"/>
        <c:crosses val="autoZero"/>
        <c:auto val="1"/>
        <c:lblAlgn val="ctr"/>
        <c:lblOffset val="100"/>
        <c:noMultiLvlLbl val="0"/>
      </c:catAx>
      <c:valAx>
        <c:axId val="1904632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NUMBER</a:t>
                </a:r>
                <a:r>
                  <a:rPr lang="en-IN" baseline="0" dirty="0"/>
                  <a:t> OF RESPONSES</a:t>
                </a:r>
                <a:endParaRPr lang="en-IN" dirty="0"/>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1904635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84525210644734"/>
          <c:y val="3.5214729184364357E-2"/>
          <c:w val="0.54246781977889236"/>
          <c:h val="0.80643443934975012"/>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3ED-4A97-B915-9DAC9217E52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3ED-4A97-B915-9DAC9217E52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0.82</c:v>
                </c:pt>
                <c:pt idx="1">
                  <c:v>0.18</c:v>
                </c:pt>
              </c:numCache>
            </c:numRef>
          </c:val>
          <c:extLst>
            <c:ext xmlns:c16="http://schemas.microsoft.com/office/drawing/2014/chart" uri="{C3380CC4-5D6E-409C-BE32-E72D297353CC}">
              <c16:uniqueId val="{00000000-8087-4009-95C3-311FB5504751}"/>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3620022012758311"/>
          <c:y val="0.91207862690284325"/>
          <c:w val="0.25876792648532282"/>
          <c:h val="6.55119999798340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N" dirty="0"/>
              <a:t>Q. 6  </a:t>
            </a:r>
            <a:r>
              <a:rPr lang="en-US" sz="2200" b="1" i="0" u="none" strike="noStrike" baseline="0" dirty="0">
                <a:effectLst/>
              </a:rPr>
              <a:t>Do you find it easy to communicate with the software team while operating the software?</a:t>
            </a:r>
            <a:endParaRPr lang="en-IN" dirty="0"/>
          </a:p>
        </c:rich>
      </c:tx>
      <c:layout>
        <c:manualLayout>
          <c:xMode val="edge"/>
          <c:yMode val="edge"/>
          <c:x val="0.142921875"/>
          <c:y val="7.0312495674674236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Yes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12</c:v>
                </c:pt>
                <c:pt idx="2">
                  <c:v>4</c:v>
                </c:pt>
                <c:pt idx="3">
                  <c:v>6</c:v>
                </c:pt>
                <c:pt idx="4">
                  <c:v>5</c:v>
                </c:pt>
                <c:pt idx="5">
                  <c:v>1</c:v>
                </c:pt>
                <c:pt idx="6">
                  <c:v>3</c:v>
                </c:pt>
                <c:pt idx="7">
                  <c:v>11</c:v>
                </c:pt>
                <c:pt idx="8">
                  <c:v>1</c:v>
                </c:pt>
              </c:numCache>
            </c:numRef>
          </c:val>
          <c:extLst>
            <c:ext xmlns:c16="http://schemas.microsoft.com/office/drawing/2014/chart" uri="{C3380CC4-5D6E-409C-BE32-E72D297353CC}">
              <c16:uniqueId val="{00000000-D60A-46B7-9E9E-C008671A6BC7}"/>
            </c:ext>
          </c:extLst>
        </c:ser>
        <c:ser>
          <c:idx val="1"/>
          <c:order val="1"/>
          <c:tx>
            <c:strRef>
              <c:f>Sheet1!$C$1</c:f>
              <c:strCache>
                <c:ptCount val="1"/>
                <c:pt idx="0">
                  <c:v>No</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1</c:v>
                </c:pt>
                <c:pt idx="6">
                  <c:v>1</c:v>
                </c:pt>
                <c:pt idx="7">
                  <c:v>1</c:v>
                </c:pt>
                <c:pt idx="8">
                  <c:v>1</c:v>
                </c:pt>
                <c:pt idx="9">
                  <c:v>1</c:v>
                </c:pt>
              </c:numCache>
            </c:numRef>
          </c:val>
          <c:extLst>
            <c:ext xmlns:c16="http://schemas.microsoft.com/office/drawing/2014/chart" uri="{C3380CC4-5D6E-409C-BE32-E72D297353CC}">
              <c16:uniqueId val="{00000001-D60A-46B7-9E9E-C008671A6BC7}"/>
            </c:ext>
          </c:extLst>
        </c:ser>
        <c:dLbls>
          <c:dLblPos val="ctr"/>
          <c:showLegendKey val="0"/>
          <c:showVal val="1"/>
          <c:showCatName val="0"/>
          <c:showSerName val="0"/>
          <c:showPercent val="0"/>
          <c:showBubbleSize val="0"/>
        </c:dLbls>
        <c:gapWidth val="150"/>
        <c:overlap val="100"/>
        <c:axId val="1904635488"/>
        <c:axId val="1904632576"/>
      </c:barChart>
      <c:catAx>
        <c:axId val="190463548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USER ROLES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04632576"/>
        <c:crosses val="autoZero"/>
        <c:auto val="1"/>
        <c:lblAlgn val="ctr"/>
        <c:lblOffset val="100"/>
        <c:noMultiLvlLbl val="0"/>
      </c:catAx>
      <c:valAx>
        <c:axId val="1904632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NUMBER</a:t>
                </a:r>
                <a:r>
                  <a:rPr lang="en-IN" baseline="0" dirty="0"/>
                  <a:t> OF RESPONSES</a:t>
                </a:r>
                <a:endParaRPr lang="en-IN" dirty="0"/>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1904635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108968749242261"/>
          <c:y val="3.5214729184364357E-2"/>
          <c:w val="0.52336511352543424"/>
          <c:h val="0.77803629360564042"/>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8EB-417D-81A2-D9B65A703C3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8EB-417D-81A2-D9B65A703C3D}"/>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0.9</c:v>
                </c:pt>
                <c:pt idx="1">
                  <c:v>0.1</c:v>
                </c:pt>
              </c:numCache>
            </c:numRef>
          </c:val>
          <c:extLst>
            <c:ext xmlns:c16="http://schemas.microsoft.com/office/drawing/2014/chart" uri="{C3380CC4-5D6E-409C-BE32-E72D297353CC}">
              <c16:uniqueId val="{00000004-78EB-417D-81A2-D9B65A703C3D}"/>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42356145257477745"/>
          <c:y val="0.85101544461665857"/>
          <c:w val="0.15748514900342664"/>
          <c:h val="6.713128388209828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dirty="0"/>
              <a:t>Q.7 </a:t>
            </a:r>
            <a:r>
              <a:rPr lang="en-US" dirty="0"/>
              <a:t>What is the average time taken by the HMIS portal/website to load?  </a:t>
            </a:r>
            <a:endParaRPr lang="en-IN"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0-20 seconds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12</c:v>
                </c:pt>
                <c:pt idx="2">
                  <c:v>3</c:v>
                </c:pt>
                <c:pt idx="3">
                  <c:v>4</c:v>
                </c:pt>
                <c:pt idx="4">
                  <c:v>3</c:v>
                </c:pt>
                <c:pt idx="5">
                  <c:v>1</c:v>
                </c:pt>
                <c:pt idx="6">
                  <c:v>4</c:v>
                </c:pt>
                <c:pt idx="7">
                  <c:v>9</c:v>
                </c:pt>
                <c:pt idx="8">
                  <c:v>2</c:v>
                </c:pt>
                <c:pt idx="9">
                  <c:v>1</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20-40 seconds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1</c:v>
                </c:pt>
                <c:pt idx="2">
                  <c:v>1</c:v>
                </c:pt>
                <c:pt idx="3">
                  <c:v>2</c:v>
                </c:pt>
                <c:pt idx="4">
                  <c:v>2</c:v>
                </c:pt>
                <c:pt idx="7">
                  <c:v>2</c:v>
                </c:pt>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40-60 seconds</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7">
                  <c:v>1</c:v>
                </c:pt>
              </c:numCache>
            </c:numRef>
          </c:val>
          <c:extLst>
            <c:ext xmlns:c16="http://schemas.microsoft.com/office/drawing/2014/chart" uri="{C3380CC4-5D6E-409C-BE32-E72D297353CC}">
              <c16:uniqueId val="{00000002-D34C-43DC-A931-EA1B58B1CFCF}"/>
            </c:ext>
          </c:extLst>
        </c:ser>
        <c:dLbls>
          <c:dLblPos val="outEnd"/>
          <c:showLegendKey val="0"/>
          <c:showVal val="1"/>
          <c:showCatName val="0"/>
          <c:showSerName val="0"/>
          <c:showPercent val="0"/>
          <c:showBubbleSize val="0"/>
        </c:dLbls>
        <c:gapWidth val="115"/>
        <c:overlap val="-20"/>
        <c:axId val="1270490048"/>
        <c:axId val="1270495456"/>
      </c:barChart>
      <c:valAx>
        <c:axId val="1270495456"/>
        <c:scaling>
          <c:orientation val="minMax"/>
        </c:scaling>
        <c:delete val="1"/>
        <c:axPos val="b"/>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IN" sz="1400" b="1" dirty="0"/>
                  <a:t>NUMBER OF RESPONSES</a:t>
                </a:r>
              </a:p>
            </c:rich>
          </c:tx>
          <c:layout>
            <c:manualLayout>
              <c:xMode val="edge"/>
              <c:yMode val="edge"/>
              <c:x val="0.39320478915736329"/>
              <c:y val="0.8970472659062189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sz="1400" b="1" dirty="0">
                    <a:solidFill>
                      <a:schemeClr val="tx1"/>
                    </a:solidFill>
                  </a:rPr>
                  <a:t>USER ROLES</a:t>
                </a:r>
              </a:p>
            </c:rich>
          </c:tx>
          <c:layout>
            <c:manualLayout>
              <c:xMode val="edge"/>
              <c:yMode val="edge"/>
              <c:x val="1.0824090880771617E-2"/>
              <c:y val="0.37292795768392639"/>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b"/>
      <c:layout>
        <c:manualLayout>
          <c:xMode val="edge"/>
          <c:yMode val="edge"/>
          <c:x val="0.13628561690542307"/>
          <c:y val="0.95681505669450484"/>
          <c:w val="0.75232408998586642"/>
          <c:h val="3.9340119195602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89314029432191"/>
          <c:y val="6.1126361505473299E-2"/>
          <c:w val="0.53163181912413582"/>
          <c:h val="0.66372777501908864"/>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31A-441B-9908-081D9572325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31A-441B-9908-081D9572325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31A-441B-9908-081D95723252}"/>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extLst>
                <c:ext xmlns:c16="http://schemas.microsoft.com/office/drawing/2014/chart" uri="{C3380CC4-5D6E-409C-BE32-E72D297353CC}">
                  <c16:uniqueId val="{00000001-D31A-441B-9908-081D95723252}"/>
                </c:ext>
              </c:extLst>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extLst>
                <c:ext xmlns:c16="http://schemas.microsoft.com/office/drawing/2014/chart" uri="{C3380CC4-5D6E-409C-BE32-E72D297353CC}">
                  <c16:uniqueId val="{00000003-D31A-441B-9908-081D95723252}"/>
                </c:ext>
              </c:extLst>
            </c:dLbl>
            <c:dLbl>
              <c:idx val="2"/>
              <c:layout>
                <c:manualLayout>
                  <c:x val="1.1550717760501468E-2"/>
                  <c:y val="1.1818832802020644E-4"/>
                </c:manualLayout>
              </c:layout>
              <c:tx>
                <c:rich>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fld id="{07808472-834A-491E-AF7A-B98796015610}" type="PERCENTAGE">
                      <a:rPr lang="en-US" sz="1400" b="1">
                        <a:solidFill>
                          <a:schemeClr val="tx1"/>
                        </a:solidFill>
                      </a:rPr>
                      <a:pPr>
                        <a:defRPr sz="1400" b="1">
                          <a:solidFill>
                            <a:schemeClr val="bg1"/>
                          </a:solidFill>
                        </a:defRPr>
                      </a:pPr>
                      <a:t>[PERCENTAGE]</a:t>
                    </a:fld>
                    <a:endParaRPr lang="en-IN"/>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31A-441B-9908-081D9572325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'Q7'!$C$8:$C$10</c:f>
              <c:strCache>
                <c:ptCount val="3"/>
                <c:pt idx="0">
                  <c:v>0-20 seconds</c:v>
                </c:pt>
                <c:pt idx="1">
                  <c:v>20-40 seconds</c:v>
                </c:pt>
                <c:pt idx="2">
                  <c:v>40-60 seconds</c:v>
                </c:pt>
              </c:strCache>
            </c:strRef>
          </c:cat>
          <c:val>
            <c:numRef>
              <c:f>'Q7'!$D$8:$D$10</c:f>
              <c:numCache>
                <c:formatCode>General</c:formatCode>
                <c:ptCount val="3"/>
                <c:pt idx="0">
                  <c:v>41</c:v>
                </c:pt>
                <c:pt idx="1">
                  <c:v>8</c:v>
                </c:pt>
                <c:pt idx="2">
                  <c:v>1</c:v>
                </c:pt>
              </c:numCache>
            </c:numRef>
          </c:val>
          <c:extLst>
            <c:ext xmlns:c16="http://schemas.microsoft.com/office/drawing/2014/chart" uri="{C3380CC4-5D6E-409C-BE32-E72D297353CC}">
              <c16:uniqueId val="{00000006-D31A-441B-9908-081D95723252}"/>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3.7351756378516801E-2"/>
          <c:y val="0.79312157932299121"/>
          <c:w val="0.93023430787031125"/>
          <c:h val="0.1349208273831391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dirty="0"/>
              <a:t>Q.8 </a:t>
            </a:r>
            <a:r>
              <a:rPr lang="en-US" dirty="0"/>
              <a:t>Do you receive the software feature/functionality updates in a timely manner?   </a:t>
            </a:r>
            <a:endParaRPr lang="en-IN"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Yes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7</c:v>
                </c:pt>
                <c:pt idx="2">
                  <c:v>3</c:v>
                </c:pt>
                <c:pt idx="3">
                  <c:v>4</c:v>
                </c:pt>
                <c:pt idx="4">
                  <c:v>3</c:v>
                </c:pt>
                <c:pt idx="6">
                  <c:v>3</c:v>
                </c:pt>
                <c:pt idx="7">
                  <c:v>7</c:v>
                </c:pt>
                <c:pt idx="8">
                  <c:v>1</c:v>
                </c:pt>
                <c:pt idx="9">
                  <c:v>1</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No</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Unaware</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1">
                  <c:v>6</c:v>
                </c:pt>
                <c:pt idx="2">
                  <c:v>1</c:v>
                </c:pt>
                <c:pt idx="3">
                  <c:v>2</c:v>
                </c:pt>
                <c:pt idx="4">
                  <c:v>2</c:v>
                </c:pt>
                <c:pt idx="5">
                  <c:v>1</c:v>
                </c:pt>
                <c:pt idx="6">
                  <c:v>1</c:v>
                </c:pt>
                <c:pt idx="7">
                  <c:v>5</c:v>
                </c:pt>
                <c:pt idx="8">
                  <c:v>1</c:v>
                </c:pt>
              </c:numCache>
            </c:numRef>
          </c:val>
          <c:extLst>
            <c:ext xmlns:c16="http://schemas.microsoft.com/office/drawing/2014/chart" uri="{C3380CC4-5D6E-409C-BE32-E72D297353CC}">
              <c16:uniqueId val="{00000002-D34C-43DC-A931-EA1B58B1CFCF}"/>
            </c:ext>
          </c:extLst>
        </c:ser>
        <c:dLbls>
          <c:dLblPos val="outEnd"/>
          <c:showLegendKey val="0"/>
          <c:showVal val="1"/>
          <c:showCatName val="0"/>
          <c:showSerName val="0"/>
          <c:showPercent val="0"/>
          <c:showBubbleSize val="0"/>
        </c:dLbls>
        <c:gapWidth val="115"/>
        <c:overlap val="-20"/>
        <c:axId val="1270490048"/>
        <c:axId val="1270495456"/>
      </c:barChart>
      <c:valAx>
        <c:axId val="1270495456"/>
        <c:scaling>
          <c:orientation val="minMax"/>
        </c:scaling>
        <c:delete val="1"/>
        <c:axPos val="b"/>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IN" sz="1400" b="1" dirty="0"/>
                  <a:t>NUMBER OF RESPONSES</a:t>
                </a:r>
              </a:p>
            </c:rich>
          </c:tx>
          <c:layout>
            <c:manualLayout>
              <c:xMode val="edge"/>
              <c:yMode val="edge"/>
              <c:x val="0.39320478915736329"/>
              <c:y val="0.8970472659062189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sz="1400" b="1" dirty="0">
                    <a:solidFill>
                      <a:schemeClr val="tx1"/>
                    </a:solidFill>
                  </a:rPr>
                  <a:t>USER ROLES</a:t>
                </a:r>
              </a:p>
            </c:rich>
          </c:tx>
          <c:layout>
            <c:manualLayout>
              <c:xMode val="edge"/>
              <c:yMode val="edge"/>
              <c:x val="1.0824090880771617E-2"/>
              <c:y val="0.3883072541234981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b"/>
      <c:layout>
        <c:manualLayout>
          <c:xMode val="edge"/>
          <c:yMode val="edge"/>
          <c:x val="0.13628561690542307"/>
          <c:y val="0.95681505669450484"/>
          <c:w val="0.75232408998586642"/>
          <c:h val="3.9340119195602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25126175113671"/>
          <c:y val="3.0739136509710774E-2"/>
          <c:w val="0.63546130034400927"/>
          <c:h val="0.7044705970367648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F93-4939-90EE-CC4AB4E63C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F93-4939-90EE-CC4AB4E63C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F93-4939-90EE-CC4AB4E63CD2}"/>
              </c:ext>
            </c:extLst>
          </c:dPt>
          <c:dLbls>
            <c:dLbl>
              <c:idx val="1"/>
              <c:delete val="1"/>
              <c:extLst>
                <c:ext xmlns:c15="http://schemas.microsoft.com/office/drawing/2012/chart" uri="{CE6537A1-D6FC-4f65-9D91-7224C49458BB}"/>
                <c:ext xmlns:c16="http://schemas.microsoft.com/office/drawing/2014/chart" uri="{C3380CC4-5D6E-409C-BE32-E72D297353CC}">
                  <c16:uniqueId val="{00000003-3F93-4939-90EE-CC4AB4E63CD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'Q8'!$C$8:$C$10</c:f>
              <c:strCache>
                <c:ptCount val="3"/>
                <c:pt idx="0">
                  <c:v>Yes</c:v>
                </c:pt>
                <c:pt idx="1">
                  <c:v>No</c:v>
                </c:pt>
                <c:pt idx="2">
                  <c:v>Unaware</c:v>
                </c:pt>
              </c:strCache>
            </c:strRef>
          </c:cat>
          <c:val>
            <c:numRef>
              <c:f>'Q8'!$D$8:$D$10</c:f>
              <c:numCache>
                <c:formatCode>General</c:formatCode>
                <c:ptCount val="3"/>
                <c:pt idx="0">
                  <c:v>31</c:v>
                </c:pt>
                <c:pt idx="1">
                  <c:v>0</c:v>
                </c:pt>
                <c:pt idx="2">
                  <c:v>19</c:v>
                </c:pt>
              </c:numCache>
            </c:numRef>
          </c:val>
          <c:extLst>
            <c:ext xmlns:c16="http://schemas.microsoft.com/office/drawing/2014/chart" uri="{C3380CC4-5D6E-409C-BE32-E72D297353CC}">
              <c16:uniqueId val="{00000006-3F93-4939-90EE-CC4AB4E63CD2}"/>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egendEntry>
        <c:idx val="2"/>
        <c:delete val="1"/>
      </c:legendEntry>
      <c:layout>
        <c:manualLayout>
          <c:xMode val="edge"/>
          <c:yMode val="edge"/>
          <c:x val="0.28256735095378621"/>
          <c:y val="0.81066034134303855"/>
          <c:w val="0.33403615868728664"/>
          <c:h val="7.756098043983149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dirty="0"/>
              <a:t>Q.9 </a:t>
            </a:r>
            <a:r>
              <a:rPr lang="en-US" dirty="0"/>
              <a:t>Do you foresee any changes in data security after HMIS implementation?</a:t>
            </a:r>
            <a:endParaRPr lang="en-IN"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Data security has increased </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6</c:v>
                </c:pt>
                <c:pt idx="2">
                  <c:v>2</c:v>
                </c:pt>
                <c:pt idx="3">
                  <c:v>5</c:v>
                </c:pt>
                <c:pt idx="4">
                  <c:v>4</c:v>
                </c:pt>
                <c:pt idx="6">
                  <c:v>1</c:v>
                </c:pt>
                <c:pt idx="7">
                  <c:v>10</c:v>
                </c:pt>
                <c:pt idx="8">
                  <c:v>1</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Data security has decreased</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1</c:v>
                </c:pt>
                <c:pt idx="6">
                  <c:v>1</c:v>
                </c:pt>
                <c:pt idx="7">
                  <c:v>1</c:v>
                </c:pt>
                <c:pt idx="9">
                  <c:v>1</c:v>
                </c:pt>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Neutral </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1">
                  <c:v>6</c:v>
                </c:pt>
                <c:pt idx="2">
                  <c:v>2</c:v>
                </c:pt>
                <c:pt idx="3">
                  <c:v>1</c:v>
                </c:pt>
                <c:pt idx="4">
                  <c:v>1</c:v>
                </c:pt>
                <c:pt idx="5">
                  <c:v>1</c:v>
                </c:pt>
                <c:pt idx="6">
                  <c:v>2</c:v>
                </c:pt>
                <c:pt idx="7">
                  <c:v>1</c:v>
                </c:pt>
                <c:pt idx="8">
                  <c:v>1</c:v>
                </c:pt>
              </c:numCache>
            </c:numRef>
          </c:val>
          <c:extLst>
            <c:ext xmlns:c16="http://schemas.microsoft.com/office/drawing/2014/chart" uri="{C3380CC4-5D6E-409C-BE32-E72D297353CC}">
              <c16:uniqueId val="{00000002-D34C-43DC-A931-EA1B58B1CFCF}"/>
            </c:ext>
          </c:extLst>
        </c:ser>
        <c:dLbls>
          <c:dLblPos val="outEnd"/>
          <c:showLegendKey val="0"/>
          <c:showVal val="1"/>
          <c:showCatName val="0"/>
          <c:showSerName val="0"/>
          <c:showPercent val="0"/>
          <c:showBubbleSize val="0"/>
        </c:dLbls>
        <c:gapWidth val="115"/>
        <c:overlap val="-20"/>
        <c:axId val="1270490048"/>
        <c:axId val="1270495456"/>
      </c:barChart>
      <c:valAx>
        <c:axId val="1270495456"/>
        <c:scaling>
          <c:orientation val="minMax"/>
        </c:scaling>
        <c:delete val="1"/>
        <c:axPos val="b"/>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IN" sz="1400" b="1" dirty="0"/>
                  <a:t>NUMBER OF RESPONSES</a:t>
                </a:r>
              </a:p>
            </c:rich>
          </c:tx>
          <c:layout>
            <c:manualLayout>
              <c:xMode val="edge"/>
              <c:yMode val="edge"/>
              <c:x val="0.39320478915736329"/>
              <c:y val="0.8970472659062189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sz="1400" b="1" dirty="0">
                    <a:solidFill>
                      <a:schemeClr val="tx1"/>
                    </a:solidFill>
                  </a:rPr>
                  <a:t>USER ROLES</a:t>
                </a:r>
              </a:p>
            </c:rich>
          </c:tx>
          <c:layout>
            <c:manualLayout>
              <c:xMode val="edge"/>
              <c:yMode val="edge"/>
              <c:x val="9.7416817926944538E-3"/>
              <c:y val="0.42098825905758819"/>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b"/>
      <c:layout>
        <c:manualLayout>
          <c:xMode val="edge"/>
          <c:yMode val="edge"/>
          <c:x val="0.13628561690542307"/>
          <c:y val="0.95681505669450484"/>
          <c:w val="0.75232408998586642"/>
          <c:h val="3.9340119195602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42792779362678"/>
          <c:y val="2.8612760389944612E-2"/>
          <c:w val="0.67624590571022491"/>
          <c:h val="0.6921840466144264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C5E-4583-870A-8C547A8618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C5E-4583-870A-8C547A8618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C5E-4583-870A-8C547A861886}"/>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'Q9'!$C$8:$C$10</c:f>
              <c:strCache>
                <c:ptCount val="3"/>
                <c:pt idx="0">
                  <c:v>Data security has increased</c:v>
                </c:pt>
                <c:pt idx="1">
                  <c:v>Data security has decreased</c:v>
                </c:pt>
                <c:pt idx="2">
                  <c:v>Neutral</c:v>
                </c:pt>
              </c:strCache>
            </c:strRef>
          </c:cat>
          <c:val>
            <c:numRef>
              <c:f>'Q9'!$D$8:$D$10</c:f>
              <c:numCache>
                <c:formatCode>General</c:formatCode>
                <c:ptCount val="3"/>
                <c:pt idx="0">
                  <c:v>31</c:v>
                </c:pt>
                <c:pt idx="1">
                  <c:v>4</c:v>
                </c:pt>
                <c:pt idx="2">
                  <c:v>15</c:v>
                </c:pt>
              </c:numCache>
            </c:numRef>
          </c:val>
          <c:extLst>
            <c:ext xmlns:c16="http://schemas.microsoft.com/office/drawing/2014/chart" uri="{C3380CC4-5D6E-409C-BE32-E72D297353CC}">
              <c16:uniqueId val="{00000006-6C5E-4583-870A-8C547A861886}"/>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1152576213469548"/>
          <c:y val="0.76168970536639791"/>
          <c:w val="0.64286747657683063"/>
          <c:h val="0.1761701299305842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dirty="0"/>
              <a:t>Q.10 </a:t>
            </a:r>
            <a:r>
              <a:rPr lang="en-US" dirty="0"/>
              <a:t>Overall experience of using HMIS software </a:t>
            </a:r>
            <a:endParaRPr lang="en-IN"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Excellent</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1">
                  <c:v>3</c:v>
                </c:pt>
                <c:pt idx="3">
                  <c:v>2</c:v>
                </c:pt>
                <c:pt idx="4">
                  <c:v>1</c:v>
                </c:pt>
                <c:pt idx="6">
                  <c:v>2</c:v>
                </c:pt>
                <c:pt idx="7">
                  <c:v>4</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Very good</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0">
                  <c:v>1</c:v>
                </c:pt>
                <c:pt idx="1">
                  <c:v>4</c:v>
                </c:pt>
                <c:pt idx="2">
                  <c:v>3</c:v>
                </c:pt>
                <c:pt idx="3">
                  <c:v>4</c:v>
                </c:pt>
                <c:pt idx="4">
                  <c:v>3</c:v>
                </c:pt>
                <c:pt idx="5">
                  <c:v>1</c:v>
                </c:pt>
                <c:pt idx="7">
                  <c:v>3</c:v>
                </c:pt>
                <c:pt idx="9">
                  <c:v>1</c:v>
                </c:pt>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Satisfactory</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0">
                  <c:v>1</c:v>
                </c:pt>
                <c:pt idx="1">
                  <c:v>6</c:v>
                </c:pt>
                <c:pt idx="2">
                  <c:v>1</c:v>
                </c:pt>
                <c:pt idx="4">
                  <c:v>1</c:v>
                </c:pt>
                <c:pt idx="6">
                  <c:v>2</c:v>
                </c:pt>
                <c:pt idx="7">
                  <c:v>5</c:v>
                </c:pt>
                <c:pt idx="8">
                  <c:v>2</c:v>
                </c:pt>
              </c:numCache>
            </c:numRef>
          </c:val>
          <c:extLst>
            <c:ext xmlns:c16="http://schemas.microsoft.com/office/drawing/2014/chart" uri="{C3380CC4-5D6E-409C-BE32-E72D297353CC}">
              <c16:uniqueId val="{00000002-D34C-43DC-A931-EA1B58B1CFCF}"/>
            </c:ext>
          </c:extLst>
        </c:ser>
        <c:ser>
          <c:idx val="3"/>
          <c:order val="3"/>
          <c:tx>
            <c:strRef>
              <c:f>Sheet1!$E$1</c:f>
              <c:strCache>
                <c:ptCount val="1"/>
                <c:pt idx="0">
                  <c:v>Poor</c:v>
                </c:pt>
              </c:strCache>
            </c:strRef>
          </c:tx>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Sheet1!$E$2:$E$11</c:f>
              <c:numCache>
                <c:formatCode>General</c:formatCode>
                <c:ptCount val="10"/>
              </c:numCache>
            </c:numRef>
          </c:val>
          <c:extLst>
            <c:ext xmlns:c16="http://schemas.microsoft.com/office/drawing/2014/chart" uri="{C3380CC4-5D6E-409C-BE32-E72D297353CC}">
              <c16:uniqueId val="{00000000-9D12-43A0-AD91-5CA1369B5EE8}"/>
            </c:ext>
          </c:extLst>
        </c:ser>
        <c:dLbls>
          <c:dLblPos val="outEnd"/>
          <c:showLegendKey val="0"/>
          <c:showVal val="1"/>
          <c:showCatName val="0"/>
          <c:showSerName val="0"/>
          <c:showPercent val="0"/>
          <c:showBubbleSize val="0"/>
        </c:dLbls>
        <c:gapWidth val="115"/>
        <c:overlap val="-20"/>
        <c:axId val="1270490048"/>
        <c:axId val="1270495456"/>
      </c:barChart>
      <c:valAx>
        <c:axId val="1270495456"/>
        <c:scaling>
          <c:orientation val="minMax"/>
        </c:scaling>
        <c:delete val="1"/>
        <c:axPos val="b"/>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IN" sz="1400" b="1" dirty="0"/>
                  <a:t>NUMBER OF RESPONSES</a:t>
                </a:r>
              </a:p>
            </c:rich>
          </c:tx>
          <c:layout>
            <c:manualLayout>
              <c:xMode val="edge"/>
              <c:yMode val="edge"/>
              <c:x val="0.39320478915736329"/>
              <c:y val="0.8970472659062189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sz="1400" b="1" dirty="0">
                    <a:solidFill>
                      <a:schemeClr val="tx1"/>
                    </a:solidFill>
                  </a:rPr>
                  <a:t>USER ROLES</a:t>
                </a:r>
              </a:p>
            </c:rich>
          </c:tx>
          <c:layout>
            <c:manualLayout>
              <c:xMode val="edge"/>
              <c:yMode val="edge"/>
              <c:x val="9.7416817926944538E-3"/>
              <c:y val="0.4575140881015711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b"/>
      <c:layout>
        <c:manualLayout>
          <c:xMode val="edge"/>
          <c:yMode val="edge"/>
          <c:x val="0.13628561690542307"/>
          <c:y val="0.95681505669450484"/>
          <c:w val="0.29353877628283159"/>
          <c:h val="3.9340119195602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376347093994529"/>
          <c:y val="6.0410680193123907E-2"/>
          <c:w val="0.42599427292874548"/>
          <c:h val="0.79680043935040146"/>
        </c:manualLayout>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6256-446C-AEF1-1D80F088A3AB}"/>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6256-446C-AEF1-1D80F088A3AB}"/>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'Q1'!$C$6:$C$7</c:f>
              <c:strCache>
                <c:ptCount val="2"/>
                <c:pt idx="0">
                  <c:v>Yes</c:v>
                </c:pt>
                <c:pt idx="1">
                  <c:v>No</c:v>
                </c:pt>
              </c:strCache>
            </c:strRef>
          </c:cat>
          <c:val>
            <c:numRef>
              <c:f>'Q1'!$D$6:$D$7</c:f>
              <c:numCache>
                <c:formatCode>General</c:formatCode>
                <c:ptCount val="2"/>
                <c:pt idx="0">
                  <c:v>23</c:v>
                </c:pt>
                <c:pt idx="1">
                  <c:v>27</c:v>
                </c:pt>
              </c:numCache>
            </c:numRef>
          </c:val>
          <c:extLst>
            <c:ext xmlns:c16="http://schemas.microsoft.com/office/drawing/2014/chart" uri="{C3380CC4-5D6E-409C-BE32-E72D297353CC}">
              <c16:uniqueId val="{00000004-6256-446C-AEF1-1D80F088A3A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33625551449084046"/>
          <c:y val="0.88072777835590665"/>
          <c:w val="0.19260762792192973"/>
          <c:h val="0.1192723907623983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02737891038041"/>
          <c:y val="3.5023117263012327E-2"/>
          <c:w val="0.54967312546502034"/>
          <c:h val="0.77752323133257817"/>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B62-440D-A4B5-FE3A0604A05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B62-440D-A4B5-FE3A0604A05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B62-440D-A4B5-FE3A0604A05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B62-440D-A4B5-FE3A0604A05F}"/>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'Q10'!$C$9:$C$12</c:f>
              <c:strCache>
                <c:ptCount val="4"/>
                <c:pt idx="0">
                  <c:v>Excellent</c:v>
                </c:pt>
                <c:pt idx="1">
                  <c:v>Very good</c:v>
                </c:pt>
                <c:pt idx="2">
                  <c:v>Satisfactory</c:v>
                </c:pt>
                <c:pt idx="3">
                  <c:v>Poor</c:v>
                </c:pt>
              </c:strCache>
            </c:strRef>
          </c:cat>
          <c:val>
            <c:numRef>
              <c:f>'Q10'!$D$9:$D$12</c:f>
              <c:numCache>
                <c:formatCode>General</c:formatCode>
                <c:ptCount val="4"/>
                <c:pt idx="0">
                  <c:v>12</c:v>
                </c:pt>
                <c:pt idx="1">
                  <c:v>20</c:v>
                </c:pt>
                <c:pt idx="2">
                  <c:v>18</c:v>
                </c:pt>
              </c:numCache>
            </c:numRef>
          </c:val>
          <c:extLst>
            <c:ext xmlns:c16="http://schemas.microsoft.com/office/drawing/2014/chart" uri="{C3380CC4-5D6E-409C-BE32-E72D297353CC}">
              <c16:uniqueId val="{00000008-4B62-440D-A4B5-FE3A0604A05F}"/>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3666620134683588"/>
          <c:y val="0.88684242540101843"/>
          <c:w val="0.71399763143128259"/>
          <c:h val="7.297218156665899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IN" dirty="0"/>
              <a:t>Q.2 </a:t>
            </a:r>
            <a:r>
              <a:rPr lang="en-US" dirty="0"/>
              <a:t>What are the challenges faced by you while using HMIS software? </a:t>
            </a:r>
            <a:endParaRPr lang="en-IN" dirty="0"/>
          </a:p>
        </c:rich>
      </c:tx>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Data accessibility </c:v>
                </c:pt>
              </c:strCache>
            </c:strRef>
          </c:tx>
          <c:spPr>
            <a:pattFill prst="narVert">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3</c:v>
                </c:pt>
                <c:pt idx="2">
                  <c:v>1</c:v>
                </c:pt>
                <c:pt idx="3">
                  <c:v>2</c:v>
                </c:pt>
                <c:pt idx="5">
                  <c:v>1</c:v>
                </c:pt>
                <c:pt idx="7">
                  <c:v>3</c:v>
                </c:pt>
                <c:pt idx="8">
                  <c:v>1</c:v>
                </c:pt>
                <c:pt idx="9">
                  <c:v>1</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Time consuming process</c:v>
                </c:pt>
              </c:strCache>
            </c:strRef>
          </c:tx>
          <c:spPr>
            <a:pattFill prst="narVert">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1</c:v>
                </c:pt>
                <c:pt idx="4">
                  <c:v>1</c:v>
                </c:pt>
                <c:pt idx="6">
                  <c:v>1</c:v>
                </c:pt>
                <c:pt idx="7">
                  <c:v>3</c:v>
                </c:pt>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User interface (navigation)</c:v>
                </c:pt>
              </c:strCache>
            </c:strRef>
          </c:tx>
          <c:spPr>
            <a:pattFill prst="narVert">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1">
                  <c:v>7</c:v>
                </c:pt>
                <c:pt idx="2">
                  <c:v>3</c:v>
                </c:pt>
                <c:pt idx="3">
                  <c:v>4</c:v>
                </c:pt>
                <c:pt idx="4">
                  <c:v>3</c:v>
                </c:pt>
                <c:pt idx="6">
                  <c:v>3</c:v>
                </c:pt>
                <c:pt idx="7">
                  <c:v>4</c:v>
                </c:pt>
                <c:pt idx="8">
                  <c:v>1</c:v>
                </c:pt>
              </c:numCache>
            </c:numRef>
          </c:val>
          <c:extLst>
            <c:ext xmlns:c16="http://schemas.microsoft.com/office/drawing/2014/chart" uri="{C3380CC4-5D6E-409C-BE32-E72D297353CC}">
              <c16:uniqueId val="{00000002-D34C-43DC-A931-EA1B58B1CFCF}"/>
            </c:ext>
          </c:extLst>
        </c:ser>
        <c:ser>
          <c:idx val="3"/>
          <c:order val="3"/>
          <c:tx>
            <c:strRef>
              <c:f>Sheet1!$E$1</c:f>
              <c:strCache>
                <c:ptCount val="1"/>
                <c:pt idx="0">
                  <c:v>Other</c:v>
                </c:pt>
              </c:strCache>
            </c:strRef>
          </c:tx>
          <c:spPr>
            <a:pattFill prst="narVert">
              <a:fgClr>
                <a:schemeClr val="accent4"/>
              </a:fgClr>
              <a:bgClr>
                <a:schemeClr val="accent4">
                  <a:lumMod val="20000"/>
                  <a:lumOff val="80000"/>
                </a:schemeClr>
              </a:bgClr>
            </a:pattFill>
            <a:ln>
              <a:noFill/>
            </a:ln>
            <a:effectLst>
              <a:innerShdw blurRad="114300">
                <a:schemeClr val="accent4"/>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Sheet1!$E$2:$E$11</c:f>
              <c:numCache>
                <c:formatCode>General</c:formatCode>
                <c:ptCount val="10"/>
                <c:pt idx="1">
                  <c:v>2</c:v>
                </c:pt>
                <c:pt idx="4">
                  <c:v>1</c:v>
                </c:pt>
                <c:pt idx="7">
                  <c:v>2</c:v>
                </c:pt>
              </c:numCache>
            </c:numRef>
          </c:val>
          <c:extLst>
            <c:ext xmlns:c16="http://schemas.microsoft.com/office/drawing/2014/chart" uri="{C3380CC4-5D6E-409C-BE32-E72D297353CC}">
              <c16:uniqueId val="{00000000-9D12-43A0-AD91-5CA1369B5EE8}"/>
            </c:ext>
          </c:extLst>
        </c:ser>
        <c:dLbls>
          <c:dLblPos val="outEnd"/>
          <c:showLegendKey val="0"/>
          <c:showVal val="1"/>
          <c:showCatName val="0"/>
          <c:showSerName val="0"/>
          <c:showPercent val="0"/>
          <c:showBubbleSize val="0"/>
        </c:dLbls>
        <c:gapWidth val="227"/>
        <c:overlap val="-48"/>
        <c:axId val="1270490048"/>
        <c:axId val="1270495456"/>
      </c:barChart>
      <c:valAx>
        <c:axId val="1270495456"/>
        <c:scaling>
          <c:orientation val="minMax"/>
        </c:scaling>
        <c:delete val="1"/>
        <c:axPos val="b"/>
        <c:title>
          <c:tx>
            <c:rich>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en-IN"/>
                  <a:t>NUMBER OF RESPONSES</a:t>
                </a:r>
              </a:p>
            </c:rich>
          </c:tx>
          <c:layout>
            <c:manualLayout>
              <c:xMode val="edge"/>
              <c:yMode val="edge"/>
              <c:x val="0.41810019818313793"/>
              <c:y val="0.95471962755461315"/>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en-IN"/>
                  <a:t>USER ROLES</a:t>
                </a:r>
              </a:p>
            </c:rich>
          </c:tx>
          <c:layout>
            <c:manualLayout>
              <c:xMode val="edge"/>
              <c:yMode val="edge"/>
              <c:x val="9.7416817926944538E-3"/>
              <c:y val="0.45751408810157118"/>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1947967556519"/>
          <c:y val="4.0347840552958925E-2"/>
          <c:w val="0.3700887292576161"/>
          <c:h val="0.506629956004391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E79-4B5A-84B3-067A3BEBCFB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E79-4B5A-84B3-067A3BEBCFB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E79-4B5A-84B3-067A3BEBCFB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E79-4B5A-84B3-067A3BEBCFBB}"/>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'Q2'!$C$6:$C$9</c:f>
              <c:strCache>
                <c:ptCount val="4"/>
                <c:pt idx="0">
                  <c:v>Data accessibility </c:v>
                </c:pt>
                <c:pt idx="1">
                  <c:v>Time consuming process</c:v>
                </c:pt>
                <c:pt idx="2">
                  <c:v>User interface (navigation)</c:v>
                </c:pt>
                <c:pt idx="3">
                  <c:v>Other</c:v>
                </c:pt>
              </c:strCache>
            </c:strRef>
          </c:cat>
          <c:val>
            <c:numRef>
              <c:f>'Q2'!$D$6:$D$9</c:f>
              <c:numCache>
                <c:formatCode>General</c:formatCode>
                <c:ptCount val="4"/>
                <c:pt idx="0">
                  <c:v>14</c:v>
                </c:pt>
                <c:pt idx="1">
                  <c:v>6</c:v>
                </c:pt>
                <c:pt idx="2">
                  <c:v>25</c:v>
                </c:pt>
                <c:pt idx="3">
                  <c:v>5</c:v>
                </c:pt>
              </c:numCache>
            </c:numRef>
          </c:val>
          <c:extLst>
            <c:ext xmlns:c16="http://schemas.microsoft.com/office/drawing/2014/chart" uri="{C3380CC4-5D6E-409C-BE32-E72D297353CC}">
              <c16:uniqueId val="{00000008-3E79-4B5A-84B3-067A3BEBCFB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5180526982654472"/>
          <c:w val="1"/>
          <c:h val="0.1518286063012525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IN" dirty="0"/>
              <a:t>Q.3 </a:t>
            </a:r>
            <a:r>
              <a:rPr lang="en-US" dirty="0"/>
              <a:t>How has HMIS helped you in the improvement of workflow?</a:t>
            </a:r>
            <a:endParaRPr lang="en-IN"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Accessibility of information at a glance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1">
                  <c:v>3</c:v>
                </c:pt>
                <c:pt idx="2">
                  <c:v>1</c:v>
                </c:pt>
                <c:pt idx="3">
                  <c:v>1</c:v>
                </c:pt>
                <c:pt idx="7">
                  <c:v>1</c:v>
                </c:pt>
                <c:pt idx="9">
                  <c:v>1</c:v>
                </c:pt>
              </c:numCache>
            </c:numRef>
          </c:val>
          <c:extLst>
            <c:ext xmlns:c16="http://schemas.microsoft.com/office/drawing/2014/chart" uri="{C3380CC4-5D6E-409C-BE32-E72D297353CC}">
              <c16:uniqueId val="{00000000-D34C-43DC-A931-EA1B58B1CFCF}"/>
            </c:ext>
          </c:extLst>
        </c:ser>
        <c:ser>
          <c:idx val="1"/>
          <c:order val="1"/>
          <c:tx>
            <c:strRef>
              <c:f>Sheet1!$C$1</c:f>
              <c:strCache>
                <c:ptCount val="1"/>
                <c:pt idx="0">
                  <c:v>Maintenance of records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2</c:v>
                </c:pt>
                <c:pt idx="3">
                  <c:v>1</c:v>
                </c:pt>
                <c:pt idx="4">
                  <c:v>2</c:v>
                </c:pt>
                <c:pt idx="7">
                  <c:v>5</c:v>
                </c:pt>
                <c:pt idx="8">
                  <c:v>1</c:v>
                </c:pt>
              </c:numCache>
            </c:numRef>
          </c:val>
          <c:extLst>
            <c:ext xmlns:c16="http://schemas.microsoft.com/office/drawing/2014/chart" uri="{C3380CC4-5D6E-409C-BE32-E72D297353CC}">
              <c16:uniqueId val="{00000001-D34C-43DC-A931-EA1B58B1CFCF}"/>
            </c:ext>
          </c:extLst>
        </c:ser>
        <c:ser>
          <c:idx val="2"/>
          <c:order val="2"/>
          <c:tx>
            <c:strRef>
              <c:f>Sheet1!$D$1</c:f>
              <c:strCache>
                <c:ptCount val="1"/>
                <c:pt idx="0">
                  <c:v>Reduces manual work</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Sheet1!$D$2:$D$11</c:f>
              <c:numCache>
                <c:formatCode>General</c:formatCode>
                <c:ptCount val="10"/>
                <c:pt idx="0">
                  <c:v>1</c:v>
                </c:pt>
                <c:pt idx="1">
                  <c:v>3</c:v>
                </c:pt>
                <c:pt idx="3">
                  <c:v>1</c:v>
                </c:pt>
                <c:pt idx="4">
                  <c:v>3</c:v>
                </c:pt>
                <c:pt idx="5">
                  <c:v>1</c:v>
                </c:pt>
                <c:pt idx="6">
                  <c:v>2</c:v>
                </c:pt>
                <c:pt idx="7">
                  <c:v>3</c:v>
                </c:pt>
              </c:numCache>
            </c:numRef>
          </c:val>
          <c:extLst>
            <c:ext xmlns:c16="http://schemas.microsoft.com/office/drawing/2014/chart" uri="{C3380CC4-5D6E-409C-BE32-E72D297353CC}">
              <c16:uniqueId val="{00000002-D34C-43DC-A931-EA1B58B1CFCF}"/>
            </c:ext>
          </c:extLst>
        </c:ser>
        <c:ser>
          <c:idx val="3"/>
          <c:order val="3"/>
          <c:tx>
            <c:strRef>
              <c:f>Sheet1!$E$1</c:f>
              <c:strCache>
                <c:ptCount val="1"/>
                <c:pt idx="0">
                  <c:v>Time efficient</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Sheet1!$E$2:$E$11</c:f>
              <c:numCache>
                <c:formatCode>General</c:formatCode>
                <c:ptCount val="10"/>
                <c:pt idx="0">
                  <c:v>1</c:v>
                </c:pt>
                <c:pt idx="1">
                  <c:v>5</c:v>
                </c:pt>
                <c:pt idx="2">
                  <c:v>3</c:v>
                </c:pt>
                <c:pt idx="3">
                  <c:v>3</c:v>
                </c:pt>
                <c:pt idx="6">
                  <c:v>2</c:v>
                </c:pt>
                <c:pt idx="7">
                  <c:v>3</c:v>
                </c:pt>
                <c:pt idx="8">
                  <c:v>1</c:v>
                </c:pt>
              </c:numCache>
            </c:numRef>
          </c:val>
          <c:extLst>
            <c:ext xmlns:c16="http://schemas.microsoft.com/office/drawing/2014/chart" uri="{C3380CC4-5D6E-409C-BE32-E72D297353CC}">
              <c16:uniqueId val="{00000003-D34C-43DC-A931-EA1B58B1CFCF}"/>
            </c:ext>
          </c:extLst>
        </c:ser>
        <c:dLbls>
          <c:dLblPos val="outEnd"/>
          <c:showLegendKey val="0"/>
          <c:showVal val="1"/>
          <c:showCatName val="0"/>
          <c:showSerName val="0"/>
          <c:showPercent val="0"/>
          <c:showBubbleSize val="0"/>
        </c:dLbls>
        <c:gapWidth val="115"/>
        <c:overlap val="-20"/>
        <c:axId val="1270490048"/>
        <c:axId val="1270495456"/>
      </c:barChart>
      <c:valAx>
        <c:axId val="1270495456"/>
        <c:scaling>
          <c:orientation val="minMax"/>
        </c:scaling>
        <c:delete val="1"/>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IN" sz="1400" b="1" dirty="0"/>
                  <a:t>NUMBER OF RESPONSES</a:t>
                </a:r>
              </a:p>
            </c:rich>
          </c:tx>
          <c:layout>
            <c:manualLayout>
              <c:xMode val="edge"/>
              <c:yMode val="edge"/>
              <c:x val="0.39320478915736329"/>
              <c:y val="0.8970472659062189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1270490048"/>
        <c:crosses val="autoZero"/>
        <c:crossBetween val="between"/>
      </c:valAx>
      <c:catAx>
        <c:axId val="127049004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sz="1400" b="1" dirty="0">
                    <a:solidFill>
                      <a:schemeClr val="tx1"/>
                    </a:solidFill>
                  </a:rPr>
                  <a:t>USER ROLES</a:t>
                </a:r>
              </a:p>
            </c:rich>
          </c:tx>
          <c:layout>
            <c:manualLayout>
              <c:xMode val="edge"/>
              <c:yMode val="edge"/>
              <c:x val="1.0824090880771617E-2"/>
              <c:y val="0.3883072541234981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70495456"/>
        <c:crosses val="autoZero"/>
        <c:auto val="1"/>
        <c:lblAlgn val="ctr"/>
        <c:lblOffset val="100"/>
        <c:noMultiLvlLbl val="0"/>
      </c:catAx>
      <c:spPr>
        <a:noFill/>
        <a:ln>
          <a:noFill/>
        </a:ln>
        <a:effectLst/>
      </c:spPr>
    </c:plotArea>
    <c:legend>
      <c:legendPos val="b"/>
      <c:layout>
        <c:manualLayout>
          <c:xMode val="edge"/>
          <c:yMode val="edge"/>
          <c:x val="0.13628561690542307"/>
          <c:y val="0.95681505669450484"/>
          <c:w val="0.75232408998586642"/>
          <c:h val="3.9340119195602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077340542675775E-2"/>
          <c:y val="0.16843881692238638"/>
          <c:w val="0.59644716620872729"/>
          <c:h val="0.62190326285911157"/>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F37-49ED-9B61-B2ECA255C85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F37-49ED-9B61-B2ECA255C85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F37-49ED-9B61-B2ECA255C85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F37-49ED-9B61-B2ECA255C852}"/>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'Q3'!$C$6:$C$9</c:f>
              <c:strCache>
                <c:ptCount val="4"/>
                <c:pt idx="0">
                  <c:v>Reduces manual work</c:v>
                </c:pt>
                <c:pt idx="1">
                  <c:v>Time efficient</c:v>
                </c:pt>
                <c:pt idx="2">
                  <c:v>Maintenance of records</c:v>
                </c:pt>
                <c:pt idx="3">
                  <c:v>Accessibility of information at a glance</c:v>
                </c:pt>
              </c:strCache>
            </c:strRef>
          </c:cat>
          <c:val>
            <c:numRef>
              <c:f>'Q3'!$D$6:$D$9</c:f>
              <c:numCache>
                <c:formatCode>General</c:formatCode>
                <c:ptCount val="4"/>
                <c:pt idx="0">
                  <c:v>14</c:v>
                </c:pt>
                <c:pt idx="1">
                  <c:v>18</c:v>
                </c:pt>
                <c:pt idx="2">
                  <c:v>11</c:v>
                </c:pt>
                <c:pt idx="3">
                  <c:v>7</c:v>
                </c:pt>
              </c:numCache>
            </c:numRef>
          </c:val>
          <c:extLst>
            <c:ext xmlns:c16="http://schemas.microsoft.com/office/drawing/2014/chart" uri="{C3380CC4-5D6E-409C-BE32-E72D297353CC}">
              <c16:uniqueId val="{00000008-EF37-49ED-9B61-B2ECA255C852}"/>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
          <c:y val="0.84154768856660267"/>
          <c:w val="0.80342942299632092"/>
          <c:h val="0.1540746226046858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N" dirty="0"/>
              <a:t>Q. 4  </a:t>
            </a:r>
            <a:r>
              <a:rPr lang="en-US" sz="2200" b="1" i="0" u="none" strike="noStrike" baseline="0" dirty="0">
                <a:effectLst/>
              </a:rPr>
              <a:t>Is it easier to access patients’ data in the HMIS system whenever required?</a:t>
            </a:r>
            <a:endParaRPr lang="en-IN" dirty="0"/>
          </a:p>
        </c:rich>
      </c:tx>
      <c:layout>
        <c:manualLayout>
          <c:xMode val="edge"/>
          <c:yMode val="edge"/>
          <c:x val="0.142921875"/>
          <c:y val="7.0312495674674236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Yes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13</c:v>
                </c:pt>
                <c:pt idx="2">
                  <c:v>4</c:v>
                </c:pt>
                <c:pt idx="3">
                  <c:v>6</c:v>
                </c:pt>
                <c:pt idx="4">
                  <c:v>5</c:v>
                </c:pt>
                <c:pt idx="5">
                  <c:v>1</c:v>
                </c:pt>
                <c:pt idx="6">
                  <c:v>3</c:v>
                </c:pt>
                <c:pt idx="7">
                  <c:v>10</c:v>
                </c:pt>
                <c:pt idx="8">
                  <c:v>2</c:v>
                </c:pt>
                <c:pt idx="9">
                  <c:v>1</c:v>
                </c:pt>
              </c:numCache>
            </c:numRef>
          </c:val>
          <c:extLst>
            <c:ext xmlns:c16="http://schemas.microsoft.com/office/drawing/2014/chart" uri="{C3380CC4-5D6E-409C-BE32-E72D297353CC}">
              <c16:uniqueId val="{00000000-D60A-46B7-9E9E-C008671A6BC7}"/>
            </c:ext>
          </c:extLst>
        </c:ser>
        <c:ser>
          <c:idx val="1"/>
          <c:order val="1"/>
          <c:tx>
            <c:strRef>
              <c:f>Sheet1!$C$1</c:f>
              <c:strCache>
                <c:ptCount val="1"/>
                <c:pt idx="0">
                  <c:v>No</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6">
                  <c:v>1</c:v>
                </c:pt>
                <c:pt idx="7">
                  <c:v>2</c:v>
                </c:pt>
              </c:numCache>
            </c:numRef>
          </c:val>
          <c:extLst>
            <c:ext xmlns:c16="http://schemas.microsoft.com/office/drawing/2014/chart" uri="{C3380CC4-5D6E-409C-BE32-E72D297353CC}">
              <c16:uniqueId val="{00000001-D60A-46B7-9E9E-C008671A6BC7}"/>
            </c:ext>
          </c:extLst>
        </c:ser>
        <c:dLbls>
          <c:dLblPos val="ctr"/>
          <c:showLegendKey val="0"/>
          <c:showVal val="1"/>
          <c:showCatName val="0"/>
          <c:showSerName val="0"/>
          <c:showPercent val="0"/>
          <c:showBubbleSize val="0"/>
        </c:dLbls>
        <c:gapWidth val="150"/>
        <c:overlap val="100"/>
        <c:axId val="1904635488"/>
        <c:axId val="1904632576"/>
      </c:barChart>
      <c:catAx>
        <c:axId val="190463548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USER ROLES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04632576"/>
        <c:crosses val="autoZero"/>
        <c:auto val="1"/>
        <c:lblAlgn val="ctr"/>
        <c:lblOffset val="100"/>
        <c:noMultiLvlLbl val="0"/>
      </c:catAx>
      <c:valAx>
        <c:axId val="1904632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NUMBER</a:t>
                </a:r>
                <a:r>
                  <a:rPr lang="en-IN" baseline="0" dirty="0"/>
                  <a:t> OF RESPONSES</a:t>
                </a:r>
                <a:endParaRPr lang="en-IN" dirty="0"/>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1904635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38717645027747"/>
          <c:y val="3.8738537885014482E-2"/>
          <c:w val="0.6037753230735794"/>
          <c:h val="0.7817904730871496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AA4-4C71-B552-7335D74948A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AA4-4C71-B552-7335D74948A1}"/>
              </c:ext>
            </c:extLst>
          </c:dPt>
          <c:dLbls>
            <c:dLbl>
              <c:idx val="1"/>
              <c:layout>
                <c:manualLayout>
                  <c:x val="3.8704981770332304E-2"/>
                  <c:y val="7.96816752597539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AA4-4C71-B552-7335D74948A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'Q4'!$D$9:$D$10</c:f>
              <c:strCache>
                <c:ptCount val="2"/>
                <c:pt idx="0">
                  <c:v>Yes</c:v>
                </c:pt>
                <c:pt idx="1">
                  <c:v>No</c:v>
                </c:pt>
              </c:strCache>
            </c:strRef>
          </c:cat>
          <c:val>
            <c:numRef>
              <c:f>'Q4'!$E$9:$E$10</c:f>
              <c:numCache>
                <c:formatCode>General</c:formatCode>
                <c:ptCount val="2"/>
                <c:pt idx="0">
                  <c:v>47</c:v>
                </c:pt>
                <c:pt idx="1">
                  <c:v>3</c:v>
                </c:pt>
              </c:numCache>
            </c:numRef>
          </c:val>
          <c:extLst>
            <c:ext xmlns:c16="http://schemas.microsoft.com/office/drawing/2014/chart" uri="{C3380CC4-5D6E-409C-BE32-E72D297353CC}">
              <c16:uniqueId val="{00000004-5AA4-4C71-B552-7335D74948A1}"/>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16557115363628333"/>
          <c:y val="0.8058335672839414"/>
          <c:w val="0.63772782033951081"/>
          <c:h val="0.1888505586913553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N" dirty="0"/>
              <a:t>Q. 5  </a:t>
            </a:r>
            <a:r>
              <a:rPr lang="en-US" sz="2200" b="1" i="0" u="none" strike="noStrike" baseline="0" dirty="0">
                <a:effectLst/>
              </a:rPr>
              <a:t>Have you received any training for using this system?</a:t>
            </a:r>
            <a:endParaRPr lang="en-IN" dirty="0"/>
          </a:p>
        </c:rich>
      </c:tx>
      <c:layout>
        <c:manualLayout>
          <c:xMode val="edge"/>
          <c:yMode val="edge"/>
          <c:x val="0.142921875"/>
          <c:y val="7.0312495674674236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Yes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Sheet1!$B$2:$B$11</c:f>
              <c:numCache>
                <c:formatCode>General</c:formatCode>
                <c:ptCount val="10"/>
                <c:pt idx="0">
                  <c:v>2</c:v>
                </c:pt>
                <c:pt idx="1">
                  <c:v>12</c:v>
                </c:pt>
                <c:pt idx="2">
                  <c:v>3</c:v>
                </c:pt>
                <c:pt idx="3">
                  <c:v>6</c:v>
                </c:pt>
                <c:pt idx="4">
                  <c:v>4</c:v>
                </c:pt>
                <c:pt idx="5">
                  <c:v>1</c:v>
                </c:pt>
                <c:pt idx="6">
                  <c:v>2</c:v>
                </c:pt>
                <c:pt idx="7">
                  <c:v>10</c:v>
                </c:pt>
                <c:pt idx="8">
                  <c:v>1</c:v>
                </c:pt>
              </c:numCache>
            </c:numRef>
          </c:val>
          <c:extLst>
            <c:ext xmlns:c16="http://schemas.microsoft.com/office/drawing/2014/chart" uri="{C3380CC4-5D6E-409C-BE32-E72D297353CC}">
              <c16:uniqueId val="{00000000-D60A-46B7-9E9E-C008671A6BC7}"/>
            </c:ext>
          </c:extLst>
        </c:ser>
        <c:ser>
          <c:idx val="1"/>
          <c:order val="1"/>
          <c:tx>
            <c:strRef>
              <c:f>Sheet1!$C$1</c:f>
              <c:strCache>
                <c:ptCount val="1"/>
                <c:pt idx="0">
                  <c:v>No</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Doctor</c:v>
                </c:pt>
                <c:pt idx="1">
                  <c:v>Facility Admin</c:v>
                </c:pt>
                <c:pt idx="2">
                  <c:v>IP User</c:v>
                </c:pt>
                <c:pt idx="3">
                  <c:v>Laboratory technician </c:v>
                </c:pt>
                <c:pt idx="4">
                  <c:v>Nurse</c:v>
                </c:pt>
                <c:pt idx="5">
                  <c:v>OP Billing Desk User</c:v>
                </c:pt>
                <c:pt idx="6">
                  <c:v>OT Nurse</c:v>
                </c:pt>
                <c:pt idx="7">
                  <c:v>Pharmacist</c:v>
                </c:pt>
                <c:pt idx="8">
                  <c:v>Radiologist</c:v>
                </c:pt>
                <c:pt idx="9">
                  <c:v>Registration Desk User</c:v>
                </c:pt>
              </c:strCache>
            </c:strRef>
          </c:cat>
          <c:val>
            <c:numRef>
              <c:f>Sheet1!$C$2:$C$11</c:f>
              <c:numCache>
                <c:formatCode>General</c:formatCode>
                <c:ptCount val="10"/>
                <c:pt idx="1">
                  <c:v>1</c:v>
                </c:pt>
                <c:pt idx="2">
                  <c:v>1</c:v>
                </c:pt>
                <c:pt idx="4">
                  <c:v>1</c:v>
                </c:pt>
                <c:pt idx="6">
                  <c:v>2</c:v>
                </c:pt>
                <c:pt idx="7">
                  <c:v>2</c:v>
                </c:pt>
                <c:pt idx="8">
                  <c:v>1</c:v>
                </c:pt>
                <c:pt idx="9">
                  <c:v>1</c:v>
                </c:pt>
              </c:numCache>
            </c:numRef>
          </c:val>
          <c:extLst>
            <c:ext xmlns:c16="http://schemas.microsoft.com/office/drawing/2014/chart" uri="{C3380CC4-5D6E-409C-BE32-E72D297353CC}">
              <c16:uniqueId val="{00000001-D60A-46B7-9E9E-C008671A6BC7}"/>
            </c:ext>
          </c:extLst>
        </c:ser>
        <c:dLbls>
          <c:dLblPos val="ctr"/>
          <c:showLegendKey val="0"/>
          <c:showVal val="1"/>
          <c:showCatName val="0"/>
          <c:showSerName val="0"/>
          <c:showPercent val="0"/>
          <c:showBubbleSize val="0"/>
        </c:dLbls>
        <c:gapWidth val="150"/>
        <c:overlap val="100"/>
        <c:axId val="1904635488"/>
        <c:axId val="1904632576"/>
      </c:barChart>
      <c:catAx>
        <c:axId val="190463548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USER ROLES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04632576"/>
        <c:crosses val="autoZero"/>
        <c:auto val="1"/>
        <c:lblAlgn val="ctr"/>
        <c:lblOffset val="100"/>
        <c:noMultiLvlLbl val="0"/>
      </c:catAx>
      <c:valAx>
        <c:axId val="19046325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N" dirty="0"/>
                  <a:t>NUMBER</a:t>
                </a:r>
                <a:r>
                  <a:rPr lang="en-IN" baseline="0" dirty="0"/>
                  <a:t> OF RESPONSES</a:t>
                </a:r>
                <a:endParaRPr lang="en-IN" dirty="0"/>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1904635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12879B-6563-49D1-A7AB-8B3671EEB51F}" type="datetimeFigureOut">
              <a:rPr lang="en-IN" smtClean="0"/>
              <a:t>21-11-2022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D05D16-0AAF-459B-81B8-BD679C3A3F84}" type="slidenum">
              <a:rPr lang="en-IN" smtClean="0"/>
              <a:t>‹#›</a:t>
            </a:fld>
            <a:endParaRPr lang="en-IN"/>
          </a:p>
        </p:txBody>
      </p:sp>
    </p:spTree>
    <p:extLst>
      <p:ext uri="{BB962C8B-B14F-4D97-AF65-F5344CB8AC3E}">
        <p14:creationId xmlns:p14="http://schemas.microsoft.com/office/powerpoint/2010/main" val="835194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3D05D16-0AAF-459B-81B8-BD679C3A3F84}" type="slidenum">
              <a:rPr lang="en-IN" smtClean="0"/>
              <a:t>20</a:t>
            </a:fld>
            <a:endParaRPr lang="en-IN"/>
          </a:p>
        </p:txBody>
      </p:sp>
    </p:spTree>
    <p:extLst>
      <p:ext uri="{BB962C8B-B14F-4D97-AF65-F5344CB8AC3E}">
        <p14:creationId xmlns:p14="http://schemas.microsoft.com/office/powerpoint/2010/main" val="2413219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3D05D16-0AAF-459B-81B8-BD679C3A3F84}" type="slidenum">
              <a:rPr lang="en-IN" smtClean="0"/>
              <a:t>26</a:t>
            </a:fld>
            <a:endParaRPr lang="en-IN"/>
          </a:p>
        </p:txBody>
      </p:sp>
    </p:spTree>
    <p:extLst>
      <p:ext uri="{BB962C8B-B14F-4D97-AF65-F5344CB8AC3E}">
        <p14:creationId xmlns:p14="http://schemas.microsoft.com/office/powerpoint/2010/main" val="658388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99AD-7458-356C-89FF-955EA8BFB3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EB41B8E-51C8-772B-CA1B-716289271F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62A5767-E55B-1EA1-0554-63C43B05C92A}"/>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316A039F-4AD7-8EC0-2F30-53FCE8FEF0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88CE02-99C9-29DC-E97B-99F5DDFA32AF}"/>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4291029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503E-0629-CB99-2869-7553C0832F0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81A6A0D-B5FD-13E9-4A2D-D67EAAB404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74CC44-CC1A-C98D-BBED-27D30757B1B3}"/>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93831074-EFF0-BA30-2358-EDA53C407F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59ADD57-DC52-DE6E-616D-0AC69B13E3BD}"/>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439516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253088-0024-3A90-9560-2A1E95AE03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5136611-B39D-5830-C741-66AEB6BDA8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EA4B94-F339-C184-390E-B831F0F2C2D6}"/>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E045E521-EDD8-A57F-4B5D-8FFEE1A8D0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DDC51D-5E78-3003-9CEF-35F57DD2C8FF}"/>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347355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0ACC-E09A-6E81-15E7-F6B86526527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0850A40-F827-4081-F872-F754172298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EA435F-2649-263B-81E5-D39BF08EEEDC}"/>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36FF01C5-CD10-7F9A-232D-D439A510BA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F077B11-804E-AEE8-D609-5E27C717AB42}"/>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216071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FC82E-C81D-B859-BA6E-EBF157B7B4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425BA19-0078-77B9-637C-BB6B93C5B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26BE8A-F3E7-79AA-4B87-2D84B3A89602}"/>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ECF9E315-3A74-12EB-604E-59838B18C79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775CCF-7D04-D8D2-B080-51B211EAB3CF}"/>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174273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CFFE-A1A4-E2C9-7DA5-CDA9F8FE863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A8F9803-8964-8EDB-C204-102E7C5B8E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826238A-9D10-C567-A096-3EE238659F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08D9E99-F282-1F71-0176-8A6861C600D7}"/>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6" name="Footer Placeholder 5">
            <a:extLst>
              <a:ext uri="{FF2B5EF4-FFF2-40B4-BE49-F238E27FC236}">
                <a16:creationId xmlns:a16="http://schemas.microsoft.com/office/drawing/2014/main" id="{4A4D0DB2-A084-0EC8-2300-EDEDD36A498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E536145-38E2-3E33-2143-514C2EA20FBB}"/>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50305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047F0-E9EB-E6E9-07E3-CD5EEE59AB6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ED6D660-2E17-1CD9-7088-DED4E0DFEE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18C3E5-57F3-D47C-E43A-F6FD08EC8A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892DFC1-0DE0-8F12-A804-8E9ED8A2E4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B5424A-4B95-033B-2FB8-B92D185834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6C57B7D-9418-06F2-210A-426C441F36F7}"/>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8" name="Footer Placeholder 7">
            <a:extLst>
              <a:ext uri="{FF2B5EF4-FFF2-40B4-BE49-F238E27FC236}">
                <a16:creationId xmlns:a16="http://schemas.microsoft.com/office/drawing/2014/main" id="{87592E01-403D-E521-E714-3A20918BB78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E4A747D-50DA-1819-D13A-E373E11504DB}"/>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119705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A03DD-55AC-6630-EE02-9D09BF49372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49340AD-87AA-E657-EE9D-DA495D83D740}"/>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4" name="Footer Placeholder 3">
            <a:extLst>
              <a:ext uri="{FF2B5EF4-FFF2-40B4-BE49-F238E27FC236}">
                <a16:creationId xmlns:a16="http://schemas.microsoft.com/office/drawing/2014/main" id="{A08379B5-B42D-C697-9218-F06D4EDF1B5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168BA12-1C21-EA57-C06B-96D958324AF5}"/>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280047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948EE5-3024-AB23-6B43-D2C7F5E287CC}"/>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3" name="Footer Placeholder 2">
            <a:extLst>
              <a:ext uri="{FF2B5EF4-FFF2-40B4-BE49-F238E27FC236}">
                <a16:creationId xmlns:a16="http://schemas.microsoft.com/office/drawing/2014/main" id="{978E6449-0F2F-796A-993A-25AB56A7B52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49DC208-89EA-887C-81C0-94B9FF23045A}"/>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154702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70D19-BFC0-3763-1D36-85D24B97F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C0C45F5-0106-AE34-A4D4-ECA8A4DD34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2D42972-A41B-777A-C3DE-3B3AC6FEB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DC12A3-C244-90D8-D232-C7DB47820D33}"/>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6" name="Footer Placeholder 5">
            <a:extLst>
              <a:ext uri="{FF2B5EF4-FFF2-40B4-BE49-F238E27FC236}">
                <a16:creationId xmlns:a16="http://schemas.microsoft.com/office/drawing/2014/main" id="{7D53FF24-1AAB-0D8A-665D-E7A8BCDDAC0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8A6BF37-0AA6-1462-EF3F-6E994641C6B4}"/>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3609195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FE270-5E54-F69F-3325-AAEC2CBA0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7EC7D57-C78E-D321-3404-EACF9E141B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B60EC82-737D-F205-4767-D8F6CD5C2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668A4F-4596-4E78-CA25-ADF9C6776B3E}"/>
              </a:ext>
            </a:extLst>
          </p:cNvPr>
          <p:cNvSpPr>
            <a:spLocks noGrp="1"/>
          </p:cNvSpPr>
          <p:nvPr>
            <p:ph type="dt" sz="half" idx="10"/>
          </p:nvPr>
        </p:nvSpPr>
        <p:spPr/>
        <p:txBody>
          <a:bodyPr/>
          <a:lstStyle/>
          <a:p>
            <a:fld id="{10659DA3-4122-4123-9C60-21A4A2EDC537}" type="datetimeFigureOut">
              <a:rPr lang="en-IN" smtClean="0"/>
              <a:t>21-11-2022</a:t>
            </a:fld>
            <a:endParaRPr lang="en-IN"/>
          </a:p>
        </p:txBody>
      </p:sp>
      <p:sp>
        <p:nvSpPr>
          <p:cNvPr id="6" name="Footer Placeholder 5">
            <a:extLst>
              <a:ext uri="{FF2B5EF4-FFF2-40B4-BE49-F238E27FC236}">
                <a16:creationId xmlns:a16="http://schemas.microsoft.com/office/drawing/2014/main" id="{CD4F6E0C-B394-7D4D-1531-F6AD8BB717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FF127D3-3644-16BC-B5CE-B71316C72965}"/>
              </a:ext>
            </a:extLst>
          </p:cNvPr>
          <p:cNvSpPr>
            <a:spLocks noGrp="1"/>
          </p:cNvSpPr>
          <p:nvPr>
            <p:ph type="sldNum" sz="quarter" idx="12"/>
          </p:nvPr>
        </p:nvSpPr>
        <p:spPr/>
        <p:txBody>
          <a:bodyPr/>
          <a:lstStyle/>
          <a:p>
            <a:fld id="{E6D26B66-4023-4949-AAE2-EF707C9FFC36}" type="slidenum">
              <a:rPr lang="en-IN" smtClean="0"/>
              <a:t>‹#›</a:t>
            </a:fld>
            <a:endParaRPr lang="en-IN"/>
          </a:p>
        </p:txBody>
      </p:sp>
    </p:spTree>
    <p:extLst>
      <p:ext uri="{BB962C8B-B14F-4D97-AF65-F5344CB8AC3E}">
        <p14:creationId xmlns:p14="http://schemas.microsoft.com/office/powerpoint/2010/main" val="1119871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0B771-6558-9352-EA2F-EEEDE0F6CB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A539EA8-1F9E-65AF-F9C2-B3840B86B2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BED5718-EAF5-FB1A-1652-22ED3C2A65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59DA3-4122-4123-9C60-21A4A2EDC537}" type="datetimeFigureOut">
              <a:rPr lang="en-IN" smtClean="0"/>
              <a:t>21-11-2022</a:t>
            </a:fld>
            <a:endParaRPr lang="en-IN"/>
          </a:p>
        </p:txBody>
      </p:sp>
      <p:sp>
        <p:nvSpPr>
          <p:cNvPr id="5" name="Footer Placeholder 4">
            <a:extLst>
              <a:ext uri="{FF2B5EF4-FFF2-40B4-BE49-F238E27FC236}">
                <a16:creationId xmlns:a16="http://schemas.microsoft.com/office/drawing/2014/main" id="{ABBFB57B-5CED-4BAF-B3F1-3480FFAA77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A244613-B542-9F8E-3815-47B1200BC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26B66-4023-4949-AAE2-EF707C9FFC36}" type="slidenum">
              <a:rPr lang="en-IN" smtClean="0"/>
              <a:t>‹#›</a:t>
            </a:fld>
            <a:endParaRPr lang="en-IN"/>
          </a:p>
        </p:txBody>
      </p:sp>
    </p:spTree>
    <p:extLst>
      <p:ext uri="{BB962C8B-B14F-4D97-AF65-F5344CB8AC3E}">
        <p14:creationId xmlns:p14="http://schemas.microsoft.com/office/powerpoint/2010/main" val="1900189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orms.office.com/r/REFzpf3k8J"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719209" y="1429345"/>
            <a:ext cx="9144000" cy="1268959"/>
          </a:xfrm>
        </p:spPr>
        <p:txBody>
          <a:bodyPr>
            <a:normAutofit/>
          </a:bodyPr>
          <a:lstStyle/>
          <a:p>
            <a:r>
              <a:rPr lang="en-US" sz="4400" b="1" dirty="0"/>
              <a:t>HMIS role-based user experience</a:t>
            </a:r>
            <a:endParaRPr lang="en-IN" sz="44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noAutofit/>
          </a:bodyPr>
          <a:lstStyle/>
          <a:p>
            <a:pPr>
              <a:lnSpc>
                <a:spcPct val="150000"/>
              </a:lnSpc>
            </a:pPr>
            <a:r>
              <a:rPr lang="en-IN" sz="2800" dirty="0"/>
              <a:t>Name – Himanshu Kumar Soni (PG/20/020)</a:t>
            </a:r>
          </a:p>
          <a:p>
            <a:pPr>
              <a:lnSpc>
                <a:spcPct val="150000"/>
              </a:lnSpc>
            </a:pPr>
            <a:r>
              <a:rPr lang="en-IN" sz="2800" dirty="0"/>
              <a:t>Faculty Mentor – </a:t>
            </a:r>
            <a:r>
              <a:rPr lang="en-IN" sz="2800" dirty="0" err="1"/>
              <a:t>Dr.</a:t>
            </a:r>
            <a:r>
              <a:rPr lang="en-IN" sz="2800" dirty="0"/>
              <a:t> </a:t>
            </a:r>
            <a:r>
              <a:rPr lang="en-IN" sz="2800" dirty="0" err="1"/>
              <a:t>Sukesh</a:t>
            </a:r>
            <a:r>
              <a:rPr lang="en-IN" sz="2800" dirty="0"/>
              <a:t> Bhardwaj, Assistant Professor, 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pPr/>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30A73386-DB19-EE51-ECDD-329EA0EC2C6E}"/>
              </a:ext>
            </a:extLst>
          </p:cNvPr>
          <p:cNvGraphicFramePr>
            <a:graphicFrameLocks/>
          </p:cNvGraphicFramePr>
          <p:nvPr>
            <p:extLst>
              <p:ext uri="{D42A27DB-BD31-4B8C-83A1-F6EECF244321}">
                <p14:modId xmlns:p14="http://schemas.microsoft.com/office/powerpoint/2010/main" val="2838131256"/>
              </p:ext>
            </p:extLst>
          </p:nvPr>
        </p:nvGraphicFramePr>
        <p:xfrm>
          <a:off x="53080" y="635284"/>
          <a:ext cx="4822006" cy="346239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74C2C847-86F6-48B2-DA62-7DC4829DFF8D}"/>
              </a:ext>
            </a:extLst>
          </p:cNvPr>
          <p:cNvSpPr txBox="1"/>
          <p:nvPr/>
        </p:nvSpPr>
        <p:spPr>
          <a:xfrm>
            <a:off x="133565" y="300683"/>
            <a:ext cx="698643" cy="338554"/>
          </a:xfrm>
          <a:prstGeom prst="rect">
            <a:avLst/>
          </a:prstGeom>
          <a:noFill/>
        </p:spPr>
        <p:txBody>
          <a:bodyPr wrap="square" rtlCol="0">
            <a:spAutoFit/>
          </a:bodyPr>
          <a:lstStyle/>
          <a:p>
            <a:r>
              <a:rPr lang="en-IN" sz="1600" b="1" dirty="0"/>
              <a:t>Q.2</a:t>
            </a:r>
          </a:p>
        </p:txBody>
      </p:sp>
      <p:sp>
        <p:nvSpPr>
          <p:cNvPr id="5" name="TextBox 4">
            <a:extLst>
              <a:ext uri="{FF2B5EF4-FFF2-40B4-BE49-F238E27FC236}">
                <a16:creationId xmlns:a16="http://schemas.microsoft.com/office/drawing/2014/main" id="{8E684991-9311-EC9A-C913-664E81D1D121}"/>
              </a:ext>
            </a:extLst>
          </p:cNvPr>
          <p:cNvSpPr txBox="1"/>
          <p:nvPr/>
        </p:nvSpPr>
        <p:spPr>
          <a:xfrm>
            <a:off x="277402" y="4682838"/>
            <a:ext cx="11781033" cy="2062103"/>
          </a:xfrm>
          <a:prstGeom prst="rect">
            <a:avLst/>
          </a:prstGeom>
          <a:noFill/>
          <a:ln>
            <a:solidFill>
              <a:schemeClr val="accent1"/>
            </a:solidFill>
          </a:ln>
        </p:spPr>
        <p:txBody>
          <a:bodyPr wrap="square" rtlCol="0">
            <a:spAutoFit/>
          </a:bodyPr>
          <a:lstStyle/>
          <a:p>
            <a:pPr algn="ctr"/>
            <a:r>
              <a:rPr lang="en-IN" sz="1600" b="1" u="sng" dirty="0"/>
              <a:t>ANALYSIS</a:t>
            </a:r>
          </a:p>
          <a:p>
            <a:pPr algn="ctr"/>
            <a:endParaRPr lang="en-IN" sz="1600" b="1" u="sng" dirty="0"/>
          </a:p>
          <a:p>
            <a:pPr marL="285750" indent="-285750">
              <a:buFont typeface="Arial" panose="020B0604020202020204" pitchFamily="34" charset="0"/>
              <a:buChar char="•"/>
            </a:pPr>
            <a:r>
              <a:rPr lang="en-IN" sz="1600" b="1" dirty="0"/>
              <a:t>6% Pharmacists and 6% Facility administrative users found data accessibility as their challenge.</a:t>
            </a:r>
          </a:p>
          <a:p>
            <a:pPr marL="285750" indent="-285750">
              <a:buFont typeface="Arial" panose="020B0604020202020204" pitchFamily="34" charset="0"/>
              <a:buChar char="•"/>
            </a:pPr>
            <a:r>
              <a:rPr lang="en-IN" sz="1600" b="1" dirty="0"/>
              <a:t>According to 6% Pharmacists, using HMIS was a time consuming process.</a:t>
            </a:r>
          </a:p>
          <a:p>
            <a:pPr marL="285750" indent="-285750">
              <a:buFont typeface="Arial" panose="020B0604020202020204" pitchFamily="34" charset="0"/>
              <a:buChar char="•"/>
            </a:pPr>
            <a:r>
              <a:rPr lang="en-IN" sz="1600" b="1" dirty="0"/>
              <a:t>User interface (navigation) was found to be the biggest challenge according to 14% Facility administrators, 8% pharmacists and 8% laboratory technicians</a:t>
            </a:r>
          </a:p>
          <a:p>
            <a:pPr marL="285750" indent="-285750">
              <a:buFont typeface="Arial" panose="020B0604020202020204" pitchFamily="34" charset="0"/>
              <a:buChar char="•"/>
            </a:pPr>
            <a:r>
              <a:rPr lang="en-IN" sz="1600" b="1" dirty="0"/>
              <a:t>2% Facility admin users belonging to others category believed that bugs in the system caused hinderance.</a:t>
            </a:r>
          </a:p>
          <a:p>
            <a:endParaRPr lang="en-IN" sz="1600" b="1" dirty="0"/>
          </a:p>
        </p:txBody>
      </p:sp>
      <p:sp>
        <p:nvSpPr>
          <p:cNvPr id="6" name="TextBox 5">
            <a:extLst>
              <a:ext uri="{FF2B5EF4-FFF2-40B4-BE49-F238E27FC236}">
                <a16:creationId xmlns:a16="http://schemas.microsoft.com/office/drawing/2014/main" id="{237EBE6F-8287-9C5D-93FD-B506F3FDCE33}"/>
              </a:ext>
            </a:extLst>
          </p:cNvPr>
          <p:cNvSpPr txBox="1"/>
          <p:nvPr/>
        </p:nvSpPr>
        <p:spPr>
          <a:xfrm>
            <a:off x="5147353" y="294289"/>
            <a:ext cx="6911082" cy="4042453"/>
          </a:xfrm>
          <a:prstGeom prst="rect">
            <a:avLst/>
          </a:prstGeom>
          <a:noFill/>
          <a:ln>
            <a:solidFill>
              <a:schemeClr val="accent1"/>
            </a:solidFill>
          </a:ln>
        </p:spPr>
        <p:txBody>
          <a:bodyPr wrap="square" rtlCol="0">
            <a:spAutoFit/>
          </a:bodyPr>
          <a:lstStyle/>
          <a:p>
            <a:pPr algn="ctr"/>
            <a:r>
              <a:rPr lang="en-IN" sz="1600" b="1" u="sng" dirty="0"/>
              <a:t>SUMMARY</a:t>
            </a:r>
          </a:p>
          <a:p>
            <a:pPr algn="ctr"/>
            <a:endParaRPr lang="en-IN" sz="1600" b="1" u="sng" dirty="0"/>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Data accessibility- Patients’ data (demographic and health data), data related to various departments of the hospitals.</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Time consuming process- Impact of HMIS software on end user’s time efficiency for day-to-day tasks while operating it. Due to many steps that have to be followed in order to complete the workflow of the module, it consumes a lot of time of the user.</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User interface (navigation)- Whether the operational environment of this software is user friendly and if the user finds it easy to navigate within the modules of the system that are interconnected.</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Other challenges may include bugs in the system which sometimes result in the hinderance of the hospital workflows of the system. They can be either be due to coding issues or weekly releases on the production server.</a:t>
            </a:r>
            <a:endParaRPr lang="en-IN" sz="1600" b="1" dirty="0">
              <a:effectLst/>
              <a:ea typeface="Calibri" panose="020F0502020204030204" pitchFamily="34" charset="0"/>
              <a:cs typeface="Mangal" panose="02040503050203030202" pitchFamily="18" charset="0"/>
            </a:endParaRPr>
          </a:p>
        </p:txBody>
      </p:sp>
      <p:sp>
        <p:nvSpPr>
          <p:cNvPr id="3" name="TextBox 2">
            <a:extLst>
              <a:ext uri="{FF2B5EF4-FFF2-40B4-BE49-F238E27FC236}">
                <a16:creationId xmlns:a16="http://schemas.microsoft.com/office/drawing/2014/main" id="{6204F89A-65AA-A484-D710-D8C00CFD6CCC}"/>
              </a:ext>
            </a:extLst>
          </p:cNvPr>
          <p:cNvSpPr txBox="1"/>
          <p:nvPr/>
        </p:nvSpPr>
        <p:spPr>
          <a:xfrm>
            <a:off x="746589" y="300683"/>
            <a:ext cx="3198686" cy="338554"/>
          </a:xfrm>
          <a:prstGeom prst="rect">
            <a:avLst/>
          </a:prstGeom>
          <a:noFill/>
          <a:ln>
            <a:solidFill>
              <a:schemeClr val="accent1"/>
            </a:solidFill>
          </a:ln>
        </p:spPr>
        <p:txBody>
          <a:bodyPr wrap="square" rtlCol="0">
            <a:spAutoFit/>
          </a:bodyPr>
          <a:lstStyle/>
          <a:p>
            <a:pPr algn="ctr"/>
            <a:r>
              <a:rPr lang="en-IN" sz="1600" b="1" i="1" dirty="0">
                <a:solidFill>
                  <a:schemeClr val="accent1"/>
                </a:solidFill>
              </a:rPr>
              <a:t>Challenges faced by end user</a:t>
            </a:r>
          </a:p>
        </p:txBody>
      </p:sp>
      <p:sp>
        <p:nvSpPr>
          <p:cNvPr id="7" name="TextBox 6">
            <a:extLst>
              <a:ext uri="{FF2B5EF4-FFF2-40B4-BE49-F238E27FC236}">
                <a16:creationId xmlns:a16="http://schemas.microsoft.com/office/drawing/2014/main" id="{1ACA327D-F13D-D565-2146-04F22CD8F0A5}"/>
              </a:ext>
            </a:extLst>
          </p:cNvPr>
          <p:cNvSpPr txBox="1"/>
          <p:nvPr/>
        </p:nvSpPr>
        <p:spPr>
          <a:xfrm>
            <a:off x="481173" y="3017074"/>
            <a:ext cx="4448710" cy="1492716"/>
          </a:xfrm>
          <a:prstGeom prst="rect">
            <a:avLst/>
          </a:prstGeom>
          <a:noFill/>
          <a:ln>
            <a:solidFill>
              <a:schemeClr val="accent1"/>
            </a:solidFill>
          </a:ln>
        </p:spPr>
        <p:txBody>
          <a:bodyPr wrap="square" rtlCol="0">
            <a:spAutoFit/>
          </a:bodyPr>
          <a:lstStyle/>
          <a:p>
            <a:pPr algn="ctr">
              <a:lnSpc>
                <a:spcPct val="150000"/>
              </a:lnSpc>
            </a:pPr>
            <a:r>
              <a:rPr lang="en-IN" sz="1400" b="1" i="1" u="sng" dirty="0"/>
              <a:t>Number of responses (option-wise)</a:t>
            </a:r>
            <a:r>
              <a:rPr lang="en-IN" sz="1400" b="1" i="1" dirty="0"/>
              <a:t>:</a:t>
            </a:r>
          </a:p>
          <a:p>
            <a:pPr marL="285750" indent="-285750">
              <a:buFont typeface="Arial" panose="020B0604020202020204" pitchFamily="34" charset="0"/>
              <a:buChar char="•"/>
            </a:pPr>
            <a:r>
              <a:rPr lang="en-IN" sz="1400" b="1" i="1" dirty="0"/>
              <a:t>Data accessibility = 14</a:t>
            </a:r>
          </a:p>
          <a:p>
            <a:pPr marL="285750" indent="-285750">
              <a:buFont typeface="Arial" panose="020B0604020202020204" pitchFamily="34" charset="0"/>
              <a:buChar char="•"/>
            </a:pPr>
            <a:r>
              <a:rPr lang="en-IN" sz="1400" b="1" i="1" dirty="0"/>
              <a:t>Time consuming process = 6</a:t>
            </a:r>
          </a:p>
          <a:p>
            <a:pPr marL="285750" indent="-285750">
              <a:buFont typeface="Arial" panose="020B0604020202020204" pitchFamily="34" charset="0"/>
              <a:buChar char="•"/>
            </a:pPr>
            <a:r>
              <a:rPr lang="en-IN" sz="1400" b="1" i="1" dirty="0"/>
              <a:t>User interface(navigation) = 25</a:t>
            </a:r>
          </a:p>
          <a:p>
            <a:pPr marL="285750" indent="-285750">
              <a:buFont typeface="Arial" panose="020B0604020202020204" pitchFamily="34" charset="0"/>
              <a:buChar char="•"/>
            </a:pPr>
            <a:r>
              <a:rPr lang="en-IN" sz="1400" b="1" i="1" dirty="0"/>
              <a:t>Other = 5</a:t>
            </a:r>
          </a:p>
          <a:p>
            <a:r>
              <a:rPr lang="en-IN" sz="1400" b="1" i="1" dirty="0"/>
              <a:t>       Total = 50</a:t>
            </a:r>
          </a:p>
        </p:txBody>
      </p:sp>
    </p:spTree>
    <p:extLst>
      <p:ext uri="{BB962C8B-B14F-4D97-AF65-F5344CB8AC3E}">
        <p14:creationId xmlns:p14="http://schemas.microsoft.com/office/powerpoint/2010/main" val="3302689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2135762434"/>
              </p:ext>
            </p:extLst>
          </p:nvPr>
        </p:nvGraphicFramePr>
        <p:xfrm>
          <a:off x="236306" y="154113"/>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BE94857-AFDF-56A7-EC2A-F4EC55DD6846}"/>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1276777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A9BBAD3-C063-9880-71ED-F8389E7EFB5F}"/>
              </a:ext>
            </a:extLst>
          </p:cNvPr>
          <p:cNvGraphicFramePr>
            <a:graphicFrameLocks/>
          </p:cNvGraphicFramePr>
          <p:nvPr>
            <p:extLst>
              <p:ext uri="{D42A27DB-BD31-4B8C-83A1-F6EECF244321}">
                <p14:modId xmlns:p14="http://schemas.microsoft.com/office/powerpoint/2010/main" val="2424528209"/>
              </p:ext>
            </p:extLst>
          </p:nvPr>
        </p:nvGraphicFramePr>
        <p:xfrm>
          <a:off x="364736" y="541395"/>
          <a:ext cx="2962380" cy="395044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5802DBE-ED3F-956A-2E40-2BDE594AC5CA}"/>
              </a:ext>
            </a:extLst>
          </p:cNvPr>
          <p:cNvSpPr txBox="1"/>
          <p:nvPr/>
        </p:nvSpPr>
        <p:spPr>
          <a:xfrm>
            <a:off x="236305" y="372118"/>
            <a:ext cx="698643" cy="338554"/>
          </a:xfrm>
          <a:prstGeom prst="rect">
            <a:avLst/>
          </a:prstGeom>
          <a:noFill/>
        </p:spPr>
        <p:txBody>
          <a:bodyPr wrap="square" rtlCol="0">
            <a:spAutoFit/>
          </a:bodyPr>
          <a:lstStyle/>
          <a:p>
            <a:r>
              <a:rPr lang="en-IN" sz="1600" b="1" dirty="0"/>
              <a:t>Q.3</a:t>
            </a:r>
          </a:p>
        </p:txBody>
      </p:sp>
      <p:sp>
        <p:nvSpPr>
          <p:cNvPr id="4" name="TextBox 3">
            <a:extLst>
              <a:ext uri="{FF2B5EF4-FFF2-40B4-BE49-F238E27FC236}">
                <a16:creationId xmlns:a16="http://schemas.microsoft.com/office/drawing/2014/main" id="{B52FED69-1F4E-E58D-37BA-372192312A19}"/>
              </a:ext>
            </a:extLst>
          </p:cNvPr>
          <p:cNvSpPr txBox="1"/>
          <p:nvPr/>
        </p:nvSpPr>
        <p:spPr>
          <a:xfrm>
            <a:off x="6281362" y="147132"/>
            <a:ext cx="5755237" cy="4569392"/>
          </a:xfrm>
          <a:prstGeom prst="rect">
            <a:avLst/>
          </a:prstGeom>
          <a:noFill/>
          <a:ln>
            <a:solidFill>
              <a:schemeClr val="accent1"/>
            </a:solidFill>
          </a:ln>
        </p:spPr>
        <p:txBody>
          <a:bodyPr wrap="square" rtlCol="0">
            <a:spAutoFit/>
          </a:bodyPr>
          <a:lstStyle/>
          <a:p>
            <a:pPr algn="ctr"/>
            <a:r>
              <a:rPr lang="en-IN" sz="1600" b="1" u="sng" dirty="0"/>
              <a:t>SUMMARY</a:t>
            </a:r>
          </a:p>
          <a:p>
            <a:pPr algn="ctr"/>
            <a:endParaRPr lang="en-IN" sz="1600" b="1" u="sng" dirty="0"/>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Time efficient- After the user role-based training, the end user is capable enough to complete the workflow in a short span of time which in turn saves a lot of time of the user and increases the productivity.</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Reduction of manual work- Since the system has a capability to save the data related to the patients, finance, pharmacy, etc, it helps in the reduction of manual steps related to various departments of the hospital.</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Maintenance of records- Various records related to the patients, clinical and non-clinical departments of the hospital can be maintained in the HMIS cloud server of our company.</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solidFill>
                  <a:srgbClr val="000000"/>
                </a:solidFill>
                <a:effectLst/>
                <a:ea typeface="Calibri" panose="020F0502020204030204" pitchFamily="34" charset="0"/>
                <a:cs typeface="Calibri" panose="020F0502020204030204" pitchFamily="34" charset="0"/>
              </a:rPr>
              <a:t>Accessibility of information at a glance- The hospital’s data is accessible any time by logging in the system via the website or the Android/iOS application by the respected users.</a:t>
            </a:r>
            <a:endParaRPr lang="en-IN" sz="1600" b="1" dirty="0">
              <a:effectLst/>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id="{31FFCFCA-D3CF-C04C-36DF-C030448F0C61}"/>
              </a:ext>
            </a:extLst>
          </p:cNvPr>
          <p:cNvSpPr txBox="1"/>
          <p:nvPr/>
        </p:nvSpPr>
        <p:spPr>
          <a:xfrm>
            <a:off x="155401" y="4941213"/>
            <a:ext cx="11881198" cy="1626920"/>
          </a:xfrm>
          <a:prstGeom prst="rect">
            <a:avLst/>
          </a:prstGeom>
          <a:noFill/>
          <a:ln>
            <a:solidFill>
              <a:schemeClr val="accent1"/>
            </a:solidFill>
          </a:ln>
        </p:spPr>
        <p:txBody>
          <a:bodyPr wrap="square" rtlCol="0">
            <a:spAutoFit/>
          </a:bodyPr>
          <a:lstStyle/>
          <a:p>
            <a:pPr algn="ctr"/>
            <a:r>
              <a:rPr lang="en-IN" sz="1600" b="1" u="sng" dirty="0"/>
              <a:t>ANALYSIS</a:t>
            </a:r>
          </a:p>
          <a:p>
            <a:pPr algn="ctr"/>
            <a:endParaRPr lang="en-IN" sz="1600" b="1" u="sng" dirty="0"/>
          </a:p>
          <a:p>
            <a:pPr marL="342900" lvl="0" indent="-342900">
              <a:lnSpc>
                <a:spcPct val="107000"/>
              </a:lnSpc>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Time efficient- 10% Facility admin users believed that HMIS helped them in the improvement of workflow.</a:t>
            </a:r>
          </a:p>
          <a:p>
            <a:pPr marL="342900" lvl="0" indent="-342900">
              <a:lnSpc>
                <a:spcPct val="107000"/>
              </a:lnSpc>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Reduced manual work-Pharmacists (6%), Nurses (6%) and Facility admin (6%) users. </a:t>
            </a:r>
          </a:p>
          <a:p>
            <a:pPr marL="342900" lvl="0" indent="-342900">
              <a:lnSpc>
                <a:spcPct val="107000"/>
              </a:lnSpc>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Maintenance of records-10% Pharmacists believed that it helped in the improvement of workflow.</a:t>
            </a:r>
          </a:p>
          <a:p>
            <a:pPr marL="342900" lvl="0" indent="-342900">
              <a:lnSpc>
                <a:spcPct val="107000"/>
              </a:lnSpc>
              <a:spcAft>
                <a:spcPts val="800"/>
              </a:spcAft>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Accessibility of information at a glance- 6% Facility admin users believed that the information was easily accessible  through HMIS.</a:t>
            </a:r>
          </a:p>
        </p:txBody>
      </p:sp>
      <p:sp>
        <p:nvSpPr>
          <p:cNvPr id="7" name="TextBox 6">
            <a:extLst>
              <a:ext uri="{FF2B5EF4-FFF2-40B4-BE49-F238E27FC236}">
                <a16:creationId xmlns:a16="http://schemas.microsoft.com/office/drawing/2014/main" id="{6719DC4E-847A-2968-2F1F-746CE7BAC22E}"/>
              </a:ext>
            </a:extLst>
          </p:cNvPr>
          <p:cNvSpPr txBox="1"/>
          <p:nvPr/>
        </p:nvSpPr>
        <p:spPr>
          <a:xfrm>
            <a:off x="986319" y="370994"/>
            <a:ext cx="3198686"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Improvement of workflow due to HMIS</a:t>
            </a:r>
          </a:p>
        </p:txBody>
      </p:sp>
      <p:sp>
        <p:nvSpPr>
          <p:cNvPr id="6" name="TextBox 5">
            <a:extLst>
              <a:ext uri="{FF2B5EF4-FFF2-40B4-BE49-F238E27FC236}">
                <a16:creationId xmlns:a16="http://schemas.microsoft.com/office/drawing/2014/main" id="{5528D068-FECB-9B77-14DB-B046A3DDF882}"/>
              </a:ext>
            </a:extLst>
          </p:cNvPr>
          <p:cNvSpPr txBox="1"/>
          <p:nvPr/>
        </p:nvSpPr>
        <p:spPr>
          <a:xfrm>
            <a:off x="3125057" y="1385366"/>
            <a:ext cx="2702103" cy="2677656"/>
          </a:xfrm>
          <a:prstGeom prst="rect">
            <a:avLst/>
          </a:prstGeom>
          <a:noFill/>
          <a:ln>
            <a:solidFill>
              <a:srgbClr val="0070C0"/>
            </a:solidFill>
          </a:ln>
        </p:spPr>
        <p:txBody>
          <a:bodyPr wrap="square" rtlCol="0">
            <a:spAutoFit/>
          </a:bodyPr>
          <a:lstStyle/>
          <a:p>
            <a:pPr algn="ctr"/>
            <a:r>
              <a:rPr lang="en-IN" sz="1400" b="1" i="1" u="sng" dirty="0"/>
              <a:t>Number of responses (option-wise)</a:t>
            </a:r>
            <a:r>
              <a:rPr lang="en-IN" sz="1400" b="1" i="1" dirty="0"/>
              <a:t>:</a:t>
            </a:r>
          </a:p>
          <a:p>
            <a:pPr marL="285750" indent="-285750">
              <a:lnSpc>
                <a:spcPct val="150000"/>
              </a:lnSpc>
              <a:buFont typeface="Arial" panose="020B0604020202020204" pitchFamily="34" charset="0"/>
              <a:buChar char="•"/>
            </a:pPr>
            <a:r>
              <a:rPr lang="en-IN" sz="1400" b="1" i="1" dirty="0"/>
              <a:t>Reduces manual work = 14</a:t>
            </a:r>
          </a:p>
          <a:p>
            <a:pPr marL="285750" indent="-285750">
              <a:lnSpc>
                <a:spcPct val="150000"/>
              </a:lnSpc>
              <a:buFont typeface="Arial" panose="020B0604020202020204" pitchFamily="34" charset="0"/>
              <a:buChar char="•"/>
            </a:pPr>
            <a:r>
              <a:rPr lang="en-IN" sz="1400" b="1" i="1" dirty="0"/>
              <a:t>Time efficient = 18</a:t>
            </a:r>
          </a:p>
          <a:p>
            <a:pPr marL="285750" indent="-285750">
              <a:lnSpc>
                <a:spcPct val="150000"/>
              </a:lnSpc>
              <a:buFont typeface="Arial" panose="020B0604020202020204" pitchFamily="34" charset="0"/>
              <a:buChar char="•"/>
            </a:pPr>
            <a:r>
              <a:rPr lang="en-IN" sz="1400" b="1" i="1" dirty="0"/>
              <a:t>Maintenance of records = 11 </a:t>
            </a:r>
          </a:p>
          <a:p>
            <a:pPr marL="285750" indent="-285750">
              <a:lnSpc>
                <a:spcPct val="150000"/>
              </a:lnSpc>
              <a:buFont typeface="Arial" panose="020B0604020202020204" pitchFamily="34" charset="0"/>
              <a:buChar char="•"/>
            </a:pPr>
            <a:r>
              <a:rPr lang="en-IN" sz="1400" b="1" i="1" dirty="0"/>
              <a:t>Accessibility of information at a glance = 7</a:t>
            </a:r>
          </a:p>
          <a:p>
            <a:pPr>
              <a:lnSpc>
                <a:spcPct val="150000"/>
              </a:lnSpc>
            </a:pPr>
            <a:r>
              <a:rPr lang="en-IN" sz="1400" b="1" i="1" dirty="0"/>
              <a:t>       Total =  50</a:t>
            </a:r>
          </a:p>
          <a:p>
            <a:endParaRPr lang="en-IN" sz="1400" b="1" i="1" dirty="0"/>
          </a:p>
        </p:txBody>
      </p:sp>
    </p:spTree>
    <p:extLst>
      <p:ext uri="{BB962C8B-B14F-4D97-AF65-F5344CB8AC3E}">
        <p14:creationId xmlns:p14="http://schemas.microsoft.com/office/powerpoint/2010/main" val="1941673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A0D4CFC-A60E-A279-C6DB-1D4F2C47272F}"/>
              </a:ext>
            </a:extLst>
          </p:cNvPr>
          <p:cNvGraphicFramePr/>
          <p:nvPr>
            <p:extLst>
              <p:ext uri="{D42A27DB-BD31-4B8C-83A1-F6EECF244321}">
                <p14:modId xmlns:p14="http://schemas.microsoft.com/office/powerpoint/2010/main" val="3164886695"/>
              </p:ext>
            </p:extLst>
          </p:nvPr>
        </p:nvGraphicFramePr>
        <p:xfrm>
          <a:off x="1610759" y="439457"/>
          <a:ext cx="9546975" cy="597908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85ED67A-A003-CC09-14D5-69E71FAE38A7}"/>
              </a:ext>
            </a:extLst>
          </p:cNvPr>
          <p:cNvSpPr txBox="1"/>
          <p:nvPr/>
        </p:nvSpPr>
        <p:spPr>
          <a:xfrm>
            <a:off x="1610759" y="5649101"/>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2533285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732E779-9315-7725-6F5C-4960A2977AA4}"/>
              </a:ext>
            </a:extLst>
          </p:cNvPr>
          <p:cNvGraphicFramePr>
            <a:graphicFrameLocks/>
          </p:cNvGraphicFramePr>
          <p:nvPr>
            <p:extLst>
              <p:ext uri="{D42A27DB-BD31-4B8C-83A1-F6EECF244321}">
                <p14:modId xmlns:p14="http://schemas.microsoft.com/office/powerpoint/2010/main" val="2212535372"/>
              </p:ext>
            </p:extLst>
          </p:nvPr>
        </p:nvGraphicFramePr>
        <p:xfrm>
          <a:off x="442639" y="1532023"/>
          <a:ext cx="3869935" cy="259936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6A96DEC-5C5A-272F-B3A7-A2E026BF8A86}"/>
              </a:ext>
            </a:extLst>
          </p:cNvPr>
          <p:cNvSpPr txBox="1"/>
          <p:nvPr/>
        </p:nvSpPr>
        <p:spPr>
          <a:xfrm>
            <a:off x="250002" y="790119"/>
            <a:ext cx="698643" cy="338554"/>
          </a:xfrm>
          <a:prstGeom prst="rect">
            <a:avLst/>
          </a:prstGeom>
          <a:noFill/>
        </p:spPr>
        <p:txBody>
          <a:bodyPr wrap="square" rtlCol="0">
            <a:spAutoFit/>
          </a:bodyPr>
          <a:lstStyle/>
          <a:p>
            <a:r>
              <a:rPr lang="en-IN" sz="1600" b="1" dirty="0"/>
              <a:t>Q.4</a:t>
            </a:r>
          </a:p>
        </p:txBody>
      </p:sp>
      <p:sp>
        <p:nvSpPr>
          <p:cNvPr id="4" name="TextBox 3">
            <a:extLst>
              <a:ext uri="{FF2B5EF4-FFF2-40B4-BE49-F238E27FC236}">
                <a16:creationId xmlns:a16="http://schemas.microsoft.com/office/drawing/2014/main" id="{12B85207-F96E-64B5-5992-DB851D5EA8F2}"/>
              </a:ext>
            </a:extLst>
          </p:cNvPr>
          <p:cNvSpPr txBox="1"/>
          <p:nvPr/>
        </p:nvSpPr>
        <p:spPr>
          <a:xfrm>
            <a:off x="5090846" y="667009"/>
            <a:ext cx="6851152" cy="2657138"/>
          </a:xfrm>
          <a:prstGeom prst="rect">
            <a:avLst/>
          </a:prstGeom>
          <a:noFill/>
          <a:ln>
            <a:solidFill>
              <a:schemeClr val="accent1"/>
            </a:solidFill>
          </a:ln>
        </p:spPr>
        <p:txBody>
          <a:bodyPr wrap="square" rtlCol="0">
            <a:spAutoFit/>
          </a:bodyPr>
          <a:lstStyle/>
          <a:p>
            <a:pPr algn="ctr"/>
            <a:r>
              <a:rPr lang="en-IN" sz="2000" b="1" u="sng" dirty="0"/>
              <a:t>SUMMARY</a:t>
            </a:r>
          </a:p>
          <a:p>
            <a:pPr algn="ctr"/>
            <a:endParaRPr lang="en-IN" sz="2000" b="1" u="sng" dirty="0"/>
          </a:p>
          <a:p>
            <a:pPr marL="285750" indent="-285750">
              <a:spcAft>
                <a:spcPts val="800"/>
              </a:spcAft>
              <a:buFont typeface="Arial" panose="020B0604020202020204" pitchFamily="34" charset="0"/>
              <a:buChar char="•"/>
            </a:pPr>
            <a:r>
              <a:rPr lang="en-IN" sz="2000" b="1" dirty="0">
                <a:effectLst/>
                <a:ea typeface="Calibri" panose="020F0502020204030204" pitchFamily="34" charset="0"/>
                <a:cs typeface="Calibri" panose="020F0502020204030204" pitchFamily="34" charset="0"/>
              </a:rPr>
              <a:t>The patients’ data is accessible only to the specific role user who is registered in the system. </a:t>
            </a:r>
            <a:endParaRPr lang="en-IN" sz="2000" b="1" dirty="0">
              <a:effectLst/>
              <a:ea typeface="Calibri" panose="020F0502020204030204" pitchFamily="34" charset="0"/>
              <a:cs typeface="Mangal" panose="02040503050203030202" pitchFamily="18" charset="0"/>
            </a:endParaRPr>
          </a:p>
          <a:p>
            <a:pPr marL="285750" indent="-285750">
              <a:spcAft>
                <a:spcPts val="800"/>
              </a:spcAft>
              <a:buFont typeface="Arial" panose="020B0604020202020204" pitchFamily="34" charset="0"/>
              <a:buChar char="•"/>
            </a:pPr>
            <a:r>
              <a:rPr lang="en-IN" sz="2000" b="1" dirty="0">
                <a:effectLst/>
                <a:ea typeface="Calibri" panose="020F0502020204030204" pitchFamily="34" charset="0"/>
                <a:cs typeface="Calibri" panose="020F0502020204030204" pitchFamily="34" charset="0"/>
              </a:rPr>
              <a:t>The registered user is be able to fetch the specific details of the patient which can be demographic, from Electronic Medical Records, Radiology department, Pathology department, Pharmacy etc at any point of time.</a:t>
            </a:r>
            <a:endParaRPr lang="en-IN" sz="2000" b="1" dirty="0">
              <a:effectLst/>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id="{A7D66BAB-64FB-749B-2F59-48C288687799}"/>
              </a:ext>
            </a:extLst>
          </p:cNvPr>
          <p:cNvSpPr txBox="1"/>
          <p:nvPr/>
        </p:nvSpPr>
        <p:spPr>
          <a:xfrm>
            <a:off x="5090845" y="3653905"/>
            <a:ext cx="6851152" cy="2743315"/>
          </a:xfrm>
          <a:prstGeom prst="rect">
            <a:avLst/>
          </a:prstGeom>
          <a:noFill/>
          <a:ln>
            <a:solidFill>
              <a:schemeClr val="accent1"/>
            </a:solidFill>
          </a:ln>
        </p:spPr>
        <p:txBody>
          <a:bodyPr wrap="square" rtlCol="0">
            <a:spAutoFit/>
          </a:bodyPr>
          <a:lstStyle/>
          <a:p>
            <a:pPr algn="ctr"/>
            <a:r>
              <a:rPr lang="en-IN" sz="2000" b="1" u="sng" dirty="0"/>
              <a:t>ANALYSIS</a:t>
            </a:r>
          </a:p>
          <a:p>
            <a:pPr algn="ctr"/>
            <a:endParaRPr lang="en-IN" sz="2000" b="1" u="sng" dirty="0"/>
          </a:p>
          <a:p>
            <a:pPr marL="342900" lvl="0" indent="-342900">
              <a:lnSpc>
                <a:spcPct val="107000"/>
              </a:lnSpc>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20% Pharmacists and 26% Facility admin users found that it was easier to access patients’ data whenever required.</a:t>
            </a:r>
          </a:p>
          <a:p>
            <a:pPr marL="342900" lvl="0" indent="-342900">
              <a:lnSpc>
                <a:spcPct val="107000"/>
              </a:lnSpc>
              <a:spcAft>
                <a:spcPts val="800"/>
              </a:spcAft>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According to 2% OT Nurses and 4% Pharmacists, it was not easier to access patients’ data whenever they required. </a:t>
            </a:r>
          </a:p>
          <a:p>
            <a:endParaRPr lang="en-IN" sz="2000" b="1" dirty="0"/>
          </a:p>
          <a:p>
            <a:endParaRPr lang="en-IN" sz="2000" b="1" dirty="0"/>
          </a:p>
        </p:txBody>
      </p:sp>
      <p:sp>
        <p:nvSpPr>
          <p:cNvPr id="6" name="TextBox 5">
            <a:extLst>
              <a:ext uri="{FF2B5EF4-FFF2-40B4-BE49-F238E27FC236}">
                <a16:creationId xmlns:a16="http://schemas.microsoft.com/office/drawing/2014/main" id="{564A97E2-C140-6168-4537-DE5919B4972B}"/>
              </a:ext>
            </a:extLst>
          </p:cNvPr>
          <p:cNvSpPr txBox="1"/>
          <p:nvPr/>
        </p:nvSpPr>
        <p:spPr>
          <a:xfrm>
            <a:off x="1113888" y="667009"/>
            <a:ext cx="3198686"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Accessibility of patients’ data whenever required</a:t>
            </a:r>
          </a:p>
        </p:txBody>
      </p:sp>
      <p:sp>
        <p:nvSpPr>
          <p:cNvPr id="8" name="TextBox 7">
            <a:extLst>
              <a:ext uri="{FF2B5EF4-FFF2-40B4-BE49-F238E27FC236}">
                <a16:creationId xmlns:a16="http://schemas.microsoft.com/office/drawing/2014/main" id="{F931312C-5657-EDC3-3F9E-AF207A68C538}"/>
              </a:ext>
            </a:extLst>
          </p:cNvPr>
          <p:cNvSpPr txBox="1"/>
          <p:nvPr/>
        </p:nvSpPr>
        <p:spPr>
          <a:xfrm>
            <a:off x="1251736" y="4212839"/>
            <a:ext cx="2289423" cy="1900777"/>
          </a:xfrm>
          <a:prstGeom prst="rect">
            <a:avLst/>
          </a:prstGeom>
          <a:noFill/>
          <a:ln>
            <a:solidFill>
              <a:schemeClr val="accent1"/>
            </a:solidFill>
          </a:ln>
        </p:spPr>
        <p:txBody>
          <a:bodyPr wrap="square" rtlCol="0">
            <a:spAutoFit/>
          </a:bodyPr>
          <a:lstStyle/>
          <a:p>
            <a:pPr algn="ctr">
              <a:lnSpc>
                <a:spcPct val="150000"/>
              </a:lnSpc>
            </a:pPr>
            <a:r>
              <a:rPr lang="en-IN" sz="1600" b="1" i="1" u="sng" dirty="0"/>
              <a:t>Number of responses (option-wise)</a:t>
            </a:r>
            <a:r>
              <a:rPr lang="en-IN" sz="1600" b="1" i="1" dirty="0"/>
              <a:t>:</a:t>
            </a:r>
          </a:p>
          <a:p>
            <a:pPr>
              <a:lnSpc>
                <a:spcPct val="150000"/>
              </a:lnSpc>
            </a:pPr>
            <a:r>
              <a:rPr lang="en-IN" sz="1600" b="1" i="1" dirty="0"/>
              <a:t>Yes = 47</a:t>
            </a:r>
          </a:p>
          <a:p>
            <a:pPr>
              <a:lnSpc>
                <a:spcPct val="150000"/>
              </a:lnSpc>
            </a:pPr>
            <a:r>
              <a:rPr lang="en-IN" sz="1600" b="1" i="1" dirty="0"/>
              <a:t>No = 3</a:t>
            </a:r>
          </a:p>
          <a:p>
            <a:pPr>
              <a:lnSpc>
                <a:spcPct val="150000"/>
              </a:lnSpc>
            </a:pPr>
            <a:r>
              <a:rPr lang="en-IN" sz="1600" b="1" i="1" dirty="0"/>
              <a:t>Total = 50</a:t>
            </a:r>
          </a:p>
        </p:txBody>
      </p:sp>
    </p:spTree>
    <p:extLst>
      <p:ext uri="{BB962C8B-B14F-4D97-AF65-F5344CB8AC3E}">
        <p14:creationId xmlns:p14="http://schemas.microsoft.com/office/powerpoint/2010/main" val="422180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A0D4CFC-A60E-A279-C6DB-1D4F2C47272F}"/>
              </a:ext>
            </a:extLst>
          </p:cNvPr>
          <p:cNvGraphicFramePr/>
          <p:nvPr>
            <p:extLst>
              <p:ext uri="{D42A27DB-BD31-4B8C-83A1-F6EECF244321}">
                <p14:modId xmlns:p14="http://schemas.microsoft.com/office/powerpoint/2010/main" val="1423151541"/>
              </p:ext>
            </p:extLst>
          </p:nvPr>
        </p:nvGraphicFramePr>
        <p:xfrm>
          <a:off x="1610759" y="439457"/>
          <a:ext cx="9546975" cy="597908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9C5CE1E-20AE-FFAA-FD3E-2CF207EBBDDD}"/>
              </a:ext>
            </a:extLst>
          </p:cNvPr>
          <p:cNvSpPr txBox="1"/>
          <p:nvPr/>
        </p:nvSpPr>
        <p:spPr>
          <a:xfrm>
            <a:off x="1610759" y="5649101"/>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2845532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1D0F8C-08FC-D7E1-0C25-6A58EA6305C7}"/>
              </a:ext>
            </a:extLst>
          </p:cNvPr>
          <p:cNvSpPr txBox="1"/>
          <p:nvPr/>
        </p:nvSpPr>
        <p:spPr>
          <a:xfrm>
            <a:off x="98866" y="783301"/>
            <a:ext cx="698643" cy="338554"/>
          </a:xfrm>
          <a:prstGeom prst="rect">
            <a:avLst/>
          </a:prstGeom>
          <a:noFill/>
        </p:spPr>
        <p:txBody>
          <a:bodyPr wrap="square" rtlCol="0">
            <a:spAutoFit/>
          </a:bodyPr>
          <a:lstStyle/>
          <a:p>
            <a:r>
              <a:rPr lang="en-IN" sz="1600" b="1" dirty="0"/>
              <a:t>Q.5</a:t>
            </a:r>
          </a:p>
        </p:txBody>
      </p:sp>
      <p:sp>
        <p:nvSpPr>
          <p:cNvPr id="4" name="TextBox 3">
            <a:extLst>
              <a:ext uri="{FF2B5EF4-FFF2-40B4-BE49-F238E27FC236}">
                <a16:creationId xmlns:a16="http://schemas.microsoft.com/office/drawing/2014/main" id="{63EEAEE9-4480-61FC-80D6-753617D7B03A}"/>
              </a:ext>
            </a:extLst>
          </p:cNvPr>
          <p:cNvSpPr txBox="1"/>
          <p:nvPr/>
        </p:nvSpPr>
        <p:spPr>
          <a:xfrm>
            <a:off x="4505442" y="783301"/>
            <a:ext cx="7491983" cy="3067506"/>
          </a:xfrm>
          <a:prstGeom prst="rect">
            <a:avLst/>
          </a:prstGeom>
          <a:noFill/>
          <a:ln>
            <a:solidFill>
              <a:schemeClr val="accent1"/>
            </a:solidFill>
          </a:ln>
        </p:spPr>
        <p:txBody>
          <a:bodyPr wrap="square" rtlCol="0">
            <a:spAutoFit/>
          </a:bodyPr>
          <a:lstStyle/>
          <a:p>
            <a:pPr algn="ctr"/>
            <a:r>
              <a:rPr lang="en-IN" b="1" u="sng" dirty="0"/>
              <a:t>SUMMARY</a:t>
            </a:r>
          </a:p>
          <a:p>
            <a:pPr algn="ctr"/>
            <a:endParaRPr lang="en-IN" b="1" u="sng" dirty="0"/>
          </a:p>
          <a:p>
            <a:pPr marL="285750" indent="-285750">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Before the UAT sign off, the users are trained role-wise on the UAT server. Once the system gets live, no further training is provided to them.</a:t>
            </a:r>
            <a:endParaRPr lang="en-IN" b="1" dirty="0">
              <a:effectLst/>
              <a:ea typeface="Calibri" panose="020F0502020204030204" pitchFamily="34" charset="0"/>
              <a:cs typeface="Mangal" panose="02040503050203030202" pitchFamily="18" charset="0"/>
            </a:endParaRPr>
          </a:p>
          <a:p>
            <a:pPr marL="285750" indent="-285750">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The Facility administrator is trained completely regarding the master data and workflows whereas department specific roles are only trained for their part.</a:t>
            </a:r>
            <a:endParaRPr lang="en-IN" b="1" dirty="0">
              <a:effectLst/>
              <a:ea typeface="Calibri" panose="020F0502020204030204" pitchFamily="34" charset="0"/>
              <a:cs typeface="Mangal" panose="02040503050203030202" pitchFamily="18" charset="0"/>
            </a:endParaRPr>
          </a:p>
          <a:p>
            <a:pPr marL="285750" indent="-285750">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Problem occurs when the staff of the hospital gets changed and the new users aren’t able to adapt or understand the HMIS system as they were not the part of training sessions which were given to the old users.</a:t>
            </a:r>
            <a:endParaRPr lang="en-IN" b="1" dirty="0">
              <a:effectLst/>
              <a:ea typeface="Calibri" panose="020F0502020204030204" pitchFamily="34" charset="0"/>
              <a:cs typeface="Mangal" panose="02040503050203030202" pitchFamily="18" charset="0"/>
            </a:endParaRPr>
          </a:p>
        </p:txBody>
      </p:sp>
      <p:sp>
        <p:nvSpPr>
          <p:cNvPr id="6" name="TextBox 5">
            <a:extLst>
              <a:ext uri="{FF2B5EF4-FFF2-40B4-BE49-F238E27FC236}">
                <a16:creationId xmlns:a16="http://schemas.microsoft.com/office/drawing/2014/main" id="{E2BAB282-9246-54DB-2C6E-46A83C9A2251}"/>
              </a:ext>
            </a:extLst>
          </p:cNvPr>
          <p:cNvSpPr txBox="1"/>
          <p:nvPr/>
        </p:nvSpPr>
        <p:spPr>
          <a:xfrm>
            <a:off x="4505443" y="4460750"/>
            <a:ext cx="7491984" cy="1895647"/>
          </a:xfrm>
          <a:prstGeom prst="rect">
            <a:avLst/>
          </a:prstGeom>
          <a:noFill/>
          <a:ln>
            <a:solidFill>
              <a:schemeClr val="accent1"/>
            </a:solidFill>
          </a:ln>
        </p:spPr>
        <p:txBody>
          <a:bodyPr wrap="square" rtlCol="0">
            <a:spAutoFit/>
          </a:bodyPr>
          <a:lstStyle/>
          <a:p>
            <a:pPr algn="ctr"/>
            <a:r>
              <a:rPr lang="en-IN" b="1" u="sng" dirty="0"/>
              <a:t>ANALYSIS</a:t>
            </a:r>
            <a:br>
              <a:rPr lang="en-IN" b="1" u="sng" dirty="0"/>
            </a:br>
            <a:endParaRPr lang="en-IN" b="1" u="sng" dirty="0"/>
          </a:p>
          <a:p>
            <a:pPr marL="342900" lvl="0" indent="-342900">
              <a:lnSpc>
                <a:spcPct val="107000"/>
              </a:lnSpc>
              <a:buFont typeface="Symbol" panose="05050102010706020507" pitchFamily="18" charset="2"/>
              <a:buChar char=""/>
            </a:pPr>
            <a:r>
              <a:rPr lang="en-IN" b="1" dirty="0">
                <a:effectLst/>
                <a:latin typeface="Calibri" panose="020F0502020204030204" pitchFamily="34" charset="0"/>
                <a:ea typeface="Calibri" panose="020F0502020204030204" pitchFamily="34" charset="0"/>
                <a:cs typeface="Mangal" panose="02040503050203030202" pitchFamily="18" charset="0"/>
              </a:rPr>
              <a:t>24% Facility administrators and 20% Pharmacists were trained the most.</a:t>
            </a:r>
          </a:p>
          <a:p>
            <a:pPr marL="342900" lvl="0" indent="-342900">
              <a:lnSpc>
                <a:spcPct val="107000"/>
              </a:lnSpc>
              <a:spcAft>
                <a:spcPts val="800"/>
              </a:spcAft>
              <a:buFont typeface="Symbol" panose="05050102010706020507" pitchFamily="18" charset="2"/>
              <a:buChar char=""/>
            </a:pPr>
            <a:r>
              <a:rPr lang="en-IN" b="1" dirty="0">
                <a:effectLst/>
                <a:latin typeface="Calibri" panose="020F0502020204030204" pitchFamily="34" charset="0"/>
                <a:ea typeface="Calibri" panose="020F0502020204030204" pitchFamily="34" charset="0"/>
                <a:cs typeface="Mangal" panose="02040503050203030202" pitchFamily="18" charset="0"/>
              </a:rPr>
              <a:t>4% OT Nurses and 4% Pharmacists didn’t receive the training.</a:t>
            </a:r>
          </a:p>
          <a:p>
            <a:endParaRPr lang="en-IN" b="1" dirty="0"/>
          </a:p>
          <a:p>
            <a:endParaRPr lang="en-IN" b="1" dirty="0"/>
          </a:p>
        </p:txBody>
      </p:sp>
      <p:graphicFrame>
        <p:nvGraphicFramePr>
          <p:cNvPr id="8" name="Chart 7">
            <a:extLst>
              <a:ext uri="{FF2B5EF4-FFF2-40B4-BE49-F238E27FC236}">
                <a16:creationId xmlns:a16="http://schemas.microsoft.com/office/drawing/2014/main" id="{9420A2FB-9320-7799-825B-694FF2A9433D}"/>
              </a:ext>
            </a:extLst>
          </p:cNvPr>
          <p:cNvGraphicFramePr/>
          <p:nvPr>
            <p:extLst>
              <p:ext uri="{D42A27DB-BD31-4B8C-83A1-F6EECF244321}">
                <p14:modId xmlns:p14="http://schemas.microsoft.com/office/powerpoint/2010/main" val="2133388343"/>
              </p:ext>
            </p:extLst>
          </p:nvPr>
        </p:nvGraphicFramePr>
        <p:xfrm>
          <a:off x="635508" y="1406984"/>
          <a:ext cx="3869934" cy="251351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52F52C97-CB42-88B0-544D-FE6977F10FC2}"/>
              </a:ext>
            </a:extLst>
          </p:cNvPr>
          <p:cNvSpPr txBox="1"/>
          <p:nvPr/>
        </p:nvSpPr>
        <p:spPr>
          <a:xfrm>
            <a:off x="904126" y="814079"/>
            <a:ext cx="3198686" cy="338554"/>
          </a:xfrm>
          <a:prstGeom prst="rect">
            <a:avLst/>
          </a:prstGeom>
          <a:noFill/>
          <a:ln>
            <a:solidFill>
              <a:schemeClr val="accent1"/>
            </a:solidFill>
          </a:ln>
        </p:spPr>
        <p:txBody>
          <a:bodyPr wrap="square" rtlCol="0">
            <a:spAutoFit/>
          </a:bodyPr>
          <a:lstStyle/>
          <a:p>
            <a:pPr algn="ctr"/>
            <a:r>
              <a:rPr lang="en-IN" sz="1600" b="1" i="1" dirty="0">
                <a:solidFill>
                  <a:schemeClr val="accent1"/>
                </a:solidFill>
              </a:rPr>
              <a:t>HMIS end user training</a:t>
            </a:r>
          </a:p>
        </p:txBody>
      </p:sp>
      <p:sp>
        <p:nvSpPr>
          <p:cNvPr id="2" name="TextBox 1">
            <a:extLst>
              <a:ext uri="{FF2B5EF4-FFF2-40B4-BE49-F238E27FC236}">
                <a16:creationId xmlns:a16="http://schemas.microsoft.com/office/drawing/2014/main" id="{56644021-D854-E4D0-710A-9189BFD14859}"/>
              </a:ext>
            </a:extLst>
          </p:cNvPr>
          <p:cNvSpPr txBox="1"/>
          <p:nvPr/>
        </p:nvSpPr>
        <p:spPr>
          <a:xfrm>
            <a:off x="1425763" y="4132408"/>
            <a:ext cx="2289423" cy="1900777"/>
          </a:xfrm>
          <a:prstGeom prst="rect">
            <a:avLst/>
          </a:prstGeom>
          <a:noFill/>
          <a:ln>
            <a:solidFill>
              <a:schemeClr val="accent1"/>
            </a:solidFill>
          </a:ln>
        </p:spPr>
        <p:txBody>
          <a:bodyPr wrap="square" rtlCol="0">
            <a:spAutoFit/>
          </a:bodyPr>
          <a:lstStyle/>
          <a:p>
            <a:pPr algn="ctr">
              <a:lnSpc>
                <a:spcPct val="150000"/>
              </a:lnSpc>
            </a:pPr>
            <a:r>
              <a:rPr lang="en-IN" sz="1600" b="1" i="1" u="sng" dirty="0"/>
              <a:t>Number of responses (option-wise)</a:t>
            </a:r>
            <a:r>
              <a:rPr lang="en-IN" sz="1600" b="1" i="1" dirty="0"/>
              <a:t>:</a:t>
            </a:r>
          </a:p>
          <a:p>
            <a:pPr>
              <a:lnSpc>
                <a:spcPct val="150000"/>
              </a:lnSpc>
            </a:pPr>
            <a:r>
              <a:rPr lang="en-IN" sz="1600" b="1" i="1" dirty="0"/>
              <a:t>Yes = 41</a:t>
            </a:r>
          </a:p>
          <a:p>
            <a:pPr>
              <a:lnSpc>
                <a:spcPct val="150000"/>
              </a:lnSpc>
            </a:pPr>
            <a:r>
              <a:rPr lang="en-IN" sz="1600" b="1" i="1" dirty="0"/>
              <a:t>No = 9</a:t>
            </a:r>
          </a:p>
          <a:p>
            <a:pPr>
              <a:lnSpc>
                <a:spcPct val="150000"/>
              </a:lnSpc>
            </a:pPr>
            <a:r>
              <a:rPr lang="en-IN" sz="1600" b="1" i="1" dirty="0"/>
              <a:t>Total = 50</a:t>
            </a:r>
          </a:p>
        </p:txBody>
      </p:sp>
    </p:spTree>
    <p:extLst>
      <p:ext uri="{BB962C8B-B14F-4D97-AF65-F5344CB8AC3E}">
        <p14:creationId xmlns:p14="http://schemas.microsoft.com/office/powerpoint/2010/main" val="14463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A0D4CFC-A60E-A279-C6DB-1D4F2C47272F}"/>
              </a:ext>
            </a:extLst>
          </p:cNvPr>
          <p:cNvGraphicFramePr/>
          <p:nvPr>
            <p:extLst>
              <p:ext uri="{D42A27DB-BD31-4B8C-83A1-F6EECF244321}">
                <p14:modId xmlns:p14="http://schemas.microsoft.com/office/powerpoint/2010/main" val="1940583573"/>
              </p:ext>
            </p:extLst>
          </p:nvPr>
        </p:nvGraphicFramePr>
        <p:xfrm>
          <a:off x="1610759" y="439457"/>
          <a:ext cx="9546975" cy="597908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D89739D4-16F3-CE75-A691-479F8A0D6962}"/>
              </a:ext>
            </a:extLst>
          </p:cNvPr>
          <p:cNvSpPr txBox="1"/>
          <p:nvPr/>
        </p:nvSpPr>
        <p:spPr>
          <a:xfrm>
            <a:off x="1610759" y="5649101"/>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2476331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A7DD1E-DA06-9389-107D-FD1748942985}"/>
              </a:ext>
            </a:extLst>
          </p:cNvPr>
          <p:cNvSpPr txBox="1"/>
          <p:nvPr/>
        </p:nvSpPr>
        <p:spPr>
          <a:xfrm>
            <a:off x="0" y="588831"/>
            <a:ext cx="698643" cy="338554"/>
          </a:xfrm>
          <a:prstGeom prst="rect">
            <a:avLst/>
          </a:prstGeom>
          <a:noFill/>
        </p:spPr>
        <p:txBody>
          <a:bodyPr wrap="square" rtlCol="0">
            <a:spAutoFit/>
          </a:bodyPr>
          <a:lstStyle/>
          <a:p>
            <a:r>
              <a:rPr lang="en-IN" sz="1600" b="1" dirty="0"/>
              <a:t>Q.6</a:t>
            </a:r>
          </a:p>
        </p:txBody>
      </p:sp>
      <p:sp>
        <p:nvSpPr>
          <p:cNvPr id="4" name="TextBox 3">
            <a:extLst>
              <a:ext uri="{FF2B5EF4-FFF2-40B4-BE49-F238E27FC236}">
                <a16:creationId xmlns:a16="http://schemas.microsoft.com/office/drawing/2014/main" id="{F9E38774-1F31-6F93-CCE1-23A423D851A4}"/>
              </a:ext>
            </a:extLst>
          </p:cNvPr>
          <p:cNvSpPr txBox="1"/>
          <p:nvPr/>
        </p:nvSpPr>
        <p:spPr>
          <a:xfrm>
            <a:off x="4623371" y="465721"/>
            <a:ext cx="7397393" cy="2964914"/>
          </a:xfrm>
          <a:prstGeom prst="rect">
            <a:avLst/>
          </a:prstGeom>
          <a:noFill/>
          <a:ln>
            <a:solidFill>
              <a:schemeClr val="accent1"/>
            </a:solidFill>
          </a:ln>
        </p:spPr>
        <p:txBody>
          <a:bodyPr wrap="square" rtlCol="0">
            <a:spAutoFit/>
          </a:bodyPr>
          <a:lstStyle/>
          <a:p>
            <a:pPr algn="ctr"/>
            <a:r>
              <a:rPr lang="en-IN" b="1" u="sng" dirty="0"/>
              <a:t>SUMMARY</a:t>
            </a:r>
          </a:p>
          <a:p>
            <a:pPr algn="ctr"/>
            <a:endParaRPr lang="en-IN" b="1" u="sng" dirty="0"/>
          </a:p>
          <a:p>
            <a:pPr marL="285750" indent="-285750">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Once the hospital goes live after the training, the respective Account Manager who has been assigned that hospital, completed the onboarding process and made it operational, is responsible for the communication with the client/hospital throughout the journey of the hospital with </a:t>
            </a:r>
            <a:r>
              <a:rPr lang="en-IN" b="1" dirty="0" err="1">
                <a:effectLst/>
                <a:ea typeface="Calibri" panose="020F0502020204030204" pitchFamily="34" charset="0"/>
                <a:cs typeface="Calibri" panose="020F0502020204030204" pitchFamily="34" charset="0"/>
              </a:rPr>
              <a:t>KareXpert</a:t>
            </a:r>
            <a:r>
              <a:rPr lang="en-IN" b="1" dirty="0">
                <a:effectLst/>
                <a:ea typeface="Calibri" panose="020F0502020204030204" pitchFamily="34" charset="0"/>
                <a:cs typeface="Calibri" panose="020F0502020204030204" pitchFamily="34" charset="0"/>
              </a:rPr>
              <a:t>.</a:t>
            </a:r>
            <a:endParaRPr lang="en-IN" b="1" dirty="0">
              <a:effectLst/>
              <a:ea typeface="Calibri" panose="020F0502020204030204" pitchFamily="34" charset="0"/>
              <a:cs typeface="Mangal" panose="02040503050203030202" pitchFamily="18" charset="0"/>
            </a:endParaRPr>
          </a:p>
          <a:p>
            <a:pPr marL="285750" indent="-285750">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All the operational issues of that hospital are handled by the respective Account Manager including the enhancements in the system as asked to do by the client.</a:t>
            </a:r>
            <a:endParaRPr lang="en-IN" b="1" dirty="0">
              <a:effectLst/>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id="{AB71C542-3493-8960-23B1-4C1B81B934BC}"/>
              </a:ext>
            </a:extLst>
          </p:cNvPr>
          <p:cNvSpPr txBox="1"/>
          <p:nvPr/>
        </p:nvSpPr>
        <p:spPr>
          <a:xfrm>
            <a:off x="4610544" y="3688432"/>
            <a:ext cx="7410220" cy="3081100"/>
          </a:xfrm>
          <a:prstGeom prst="rect">
            <a:avLst/>
          </a:prstGeom>
          <a:noFill/>
          <a:ln>
            <a:solidFill>
              <a:schemeClr val="accent1"/>
            </a:solidFill>
          </a:ln>
        </p:spPr>
        <p:txBody>
          <a:bodyPr wrap="square" rtlCol="0">
            <a:spAutoFit/>
          </a:bodyPr>
          <a:lstStyle/>
          <a:p>
            <a:pPr algn="ctr"/>
            <a:r>
              <a:rPr lang="en-IN" b="1" u="sng" dirty="0"/>
              <a:t>ANALYSIS</a:t>
            </a:r>
          </a:p>
          <a:p>
            <a:pPr algn="ctr"/>
            <a:endParaRPr lang="en-IN" b="1" u="sng" dirty="0"/>
          </a:p>
          <a:p>
            <a:pPr marL="342900" lvl="0" indent="-342900">
              <a:lnSpc>
                <a:spcPct val="107000"/>
              </a:lnSpc>
              <a:buFont typeface="Symbol" panose="05050102010706020507" pitchFamily="18" charset="2"/>
              <a:buChar char=""/>
            </a:pPr>
            <a:r>
              <a:rPr lang="en-IN" b="1" dirty="0">
                <a:effectLst/>
                <a:ea typeface="Calibri" panose="020F0502020204030204" pitchFamily="34" charset="0"/>
                <a:cs typeface="Mangal" panose="02040503050203030202" pitchFamily="18" charset="0"/>
              </a:rPr>
              <a:t>12% Laboratory Technicians, 24% Facility administrators, 22% Pharmacists found that it was easy to communicate with the software team while operating HMIS.</a:t>
            </a:r>
          </a:p>
          <a:p>
            <a:pPr marL="342900" lvl="0" indent="-342900">
              <a:lnSpc>
                <a:spcPct val="107000"/>
              </a:lnSpc>
              <a:spcAft>
                <a:spcPts val="800"/>
              </a:spcAft>
              <a:buFont typeface="Symbol" panose="05050102010706020507" pitchFamily="18" charset="2"/>
              <a:buChar char=""/>
            </a:pPr>
            <a:r>
              <a:rPr lang="en-IN" b="1" dirty="0">
                <a:effectLst/>
                <a:ea typeface="Calibri" panose="020F0502020204030204" pitchFamily="34" charset="0"/>
                <a:cs typeface="Mangal" panose="02040503050203030202" pitchFamily="18" charset="0"/>
              </a:rPr>
              <a:t>2% Facility administrators, 2% OT Nurses, 2% Pharmacists, 2% Radiologists and 2% Registration desk users found difficulty in the communication with the software team.</a:t>
            </a:r>
          </a:p>
          <a:p>
            <a:endParaRPr lang="en-IN" b="1" u="sng" dirty="0"/>
          </a:p>
          <a:p>
            <a:endParaRPr lang="en-IN" b="1" dirty="0"/>
          </a:p>
        </p:txBody>
      </p:sp>
      <p:graphicFrame>
        <p:nvGraphicFramePr>
          <p:cNvPr id="6" name="Chart 5">
            <a:extLst>
              <a:ext uri="{FF2B5EF4-FFF2-40B4-BE49-F238E27FC236}">
                <a16:creationId xmlns:a16="http://schemas.microsoft.com/office/drawing/2014/main" id="{11E5FA7A-B619-A007-6202-85B5F743211A}"/>
              </a:ext>
            </a:extLst>
          </p:cNvPr>
          <p:cNvGraphicFramePr/>
          <p:nvPr>
            <p:extLst>
              <p:ext uri="{D42A27DB-BD31-4B8C-83A1-F6EECF244321}">
                <p14:modId xmlns:p14="http://schemas.microsoft.com/office/powerpoint/2010/main" val="1646490577"/>
              </p:ext>
            </p:extLst>
          </p:nvPr>
        </p:nvGraphicFramePr>
        <p:xfrm>
          <a:off x="19681" y="1169463"/>
          <a:ext cx="4972691" cy="32484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3C0F7584-9DB7-6988-E46B-BB1C4DD2EBB4}"/>
              </a:ext>
            </a:extLst>
          </p:cNvPr>
          <p:cNvSpPr txBox="1"/>
          <p:nvPr/>
        </p:nvSpPr>
        <p:spPr>
          <a:xfrm>
            <a:off x="748281" y="465721"/>
            <a:ext cx="3515493"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Communication with the software team</a:t>
            </a:r>
          </a:p>
        </p:txBody>
      </p:sp>
      <p:sp>
        <p:nvSpPr>
          <p:cNvPr id="2" name="TextBox 1">
            <a:extLst>
              <a:ext uri="{FF2B5EF4-FFF2-40B4-BE49-F238E27FC236}">
                <a16:creationId xmlns:a16="http://schemas.microsoft.com/office/drawing/2014/main" id="{248B8A83-1374-2AF6-3BB4-EBB864A76567}"/>
              </a:ext>
            </a:extLst>
          </p:cNvPr>
          <p:cNvSpPr txBox="1"/>
          <p:nvPr/>
        </p:nvSpPr>
        <p:spPr>
          <a:xfrm>
            <a:off x="1361314" y="4365321"/>
            <a:ext cx="2289423" cy="1900777"/>
          </a:xfrm>
          <a:prstGeom prst="rect">
            <a:avLst/>
          </a:prstGeom>
          <a:noFill/>
          <a:ln>
            <a:solidFill>
              <a:schemeClr val="accent1"/>
            </a:solidFill>
          </a:ln>
        </p:spPr>
        <p:txBody>
          <a:bodyPr wrap="square" rtlCol="0">
            <a:spAutoFit/>
          </a:bodyPr>
          <a:lstStyle/>
          <a:p>
            <a:pPr algn="ctr">
              <a:lnSpc>
                <a:spcPct val="150000"/>
              </a:lnSpc>
            </a:pPr>
            <a:r>
              <a:rPr lang="en-IN" sz="1600" b="1" i="1" u="sng" dirty="0"/>
              <a:t>Number of responses (option-wise)</a:t>
            </a:r>
            <a:r>
              <a:rPr lang="en-IN" sz="1600" b="1" i="1" dirty="0"/>
              <a:t>:</a:t>
            </a:r>
          </a:p>
          <a:p>
            <a:pPr>
              <a:lnSpc>
                <a:spcPct val="150000"/>
              </a:lnSpc>
            </a:pPr>
            <a:r>
              <a:rPr lang="en-IN" sz="1600" b="1" i="1" dirty="0"/>
              <a:t>Yes = 45</a:t>
            </a:r>
          </a:p>
          <a:p>
            <a:pPr>
              <a:lnSpc>
                <a:spcPct val="150000"/>
              </a:lnSpc>
            </a:pPr>
            <a:r>
              <a:rPr lang="en-IN" sz="1600" b="1" i="1" dirty="0"/>
              <a:t>No = 5</a:t>
            </a:r>
          </a:p>
          <a:p>
            <a:pPr>
              <a:lnSpc>
                <a:spcPct val="150000"/>
              </a:lnSpc>
            </a:pPr>
            <a:r>
              <a:rPr lang="en-IN" sz="1600" b="1" i="1" dirty="0"/>
              <a:t>Total = 50</a:t>
            </a:r>
          </a:p>
        </p:txBody>
      </p:sp>
    </p:spTree>
    <p:extLst>
      <p:ext uri="{BB962C8B-B14F-4D97-AF65-F5344CB8AC3E}">
        <p14:creationId xmlns:p14="http://schemas.microsoft.com/office/powerpoint/2010/main" val="2886144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1594495717"/>
              </p:ext>
            </p:extLst>
          </p:nvPr>
        </p:nvGraphicFramePr>
        <p:xfrm>
          <a:off x="236306" y="154113"/>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25EA113B-D596-89F7-8C0A-D73497894AE7}"/>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1787396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a:xfrm>
            <a:off x="684088" y="61530"/>
            <a:ext cx="10515600" cy="1325563"/>
          </a:xfrm>
        </p:spPr>
        <p:txBody>
          <a:bodyPr/>
          <a:lstStyle/>
          <a:p>
            <a:pPr algn="ctr"/>
            <a:r>
              <a:rPr lang="en-IN" b="1" dirty="0"/>
              <a:t>Screenshot of Approval</a:t>
            </a:r>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pPr/>
              <a:t>2</a:t>
            </a:fld>
            <a:endParaRPr lang="en-IN"/>
          </a:p>
        </p:txBody>
      </p:sp>
      <p:pic>
        <p:nvPicPr>
          <p:cNvPr id="4" name="Picture 3">
            <a:extLst>
              <a:ext uri="{FF2B5EF4-FFF2-40B4-BE49-F238E27FC236}">
                <a16:creationId xmlns:a16="http://schemas.microsoft.com/office/drawing/2014/main" id="{9C0AD853-AB16-CC91-40C7-60580606D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4880" y="1483332"/>
            <a:ext cx="5362240" cy="4776779"/>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55ED80A-0C70-8607-669A-BD0E05D14946}"/>
              </a:ext>
            </a:extLst>
          </p:cNvPr>
          <p:cNvGraphicFramePr>
            <a:graphicFrameLocks/>
          </p:cNvGraphicFramePr>
          <p:nvPr>
            <p:extLst>
              <p:ext uri="{D42A27DB-BD31-4B8C-83A1-F6EECF244321}">
                <p14:modId xmlns:p14="http://schemas.microsoft.com/office/powerpoint/2010/main" val="3306427099"/>
              </p:ext>
            </p:extLst>
          </p:nvPr>
        </p:nvGraphicFramePr>
        <p:xfrm>
          <a:off x="451028" y="1060780"/>
          <a:ext cx="4007955" cy="290504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562C56D-622F-E98C-2F77-4DD056EF2B27}"/>
              </a:ext>
            </a:extLst>
          </p:cNvPr>
          <p:cNvSpPr txBox="1"/>
          <p:nvPr/>
        </p:nvSpPr>
        <p:spPr>
          <a:xfrm>
            <a:off x="205483" y="385845"/>
            <a:ext cx="698643" cy="338554"/>
          </a:xfrm>
          <a:prstGeom prst="rect">
            <a:avLst/>
          </a:prstGeom>
          <a:noFill/>
        </p:spPr>
        <p:txBody>
          <a:bodyPr wrap="square" rtlCol="0">
            <a:spAutoFit/>
          </a:bodyPr>
          <a:lstStyle/>
          <a:p>
            <a:r>
              <a:rPr lang="en-IN" sz="1600" b="1" dirty="0"/>
              <a:t>Q.7</a:t>
            </a:r>
          </a:p>
        </p:txBody>
      </p:sp>
      <p:sp>
        <p:nvSpPr>
          <p:cNvPr id="4" name="TextBox 3">
            <a:extLst>
              <a:ext uri="{FF2B5EF4-FFF2-40B4-BE49-F238E27FC236}">
                <a16:creationId xmlns:a16="http://schemas.microsoft.com/office/drawing/2014/main" id="{26C59BF1-F201-DF59-A550-2965F8A16AF7}"/>
              </a:ext>
            </a:extLst>
          </p:cNvPr>
          <p:cNvSpPr txBox="1"/>
          <p:nvPr/>
        </p:nvSpPr>
        <p:spPr>
          <a:xfrm>
            <a:off x="4815157" y="370996"/>
            <a:ext cx="7041220" cy="3311869"/>
          </a:xfrm>
          <a:prstGeom prst="rect">
            <a:avLst/>
          </a:prstGeom>
          <a:noFill/>
          <a:ln>
            <a:solidFill>
              <a:schemeClr val="accent1"/>
            </a:solidFill>
          </a:ln>
        </p:spPr>
        <p:txBody>
          <a:bodyPr wrap="square" rtlCol="0">
            <a:spAutoFit/>
          </a:bodyPr>
          <a:lstStyle/>
          <a:p>
            <a:pPr algn="ctr"/>
            <a:r>
              <a:rPr lang="en-IN" b="1" u="sng" dirty="0"/>
              <a:t>SUMMARY</a:t>
            </a:r>
          </a:p>
          <a:p>
            <a:pPr algn="ctr"/>
            <a:endParaRPr lang="en-IN" b="1" u="sng" dirty="0"/>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Generally, the </a:t>
            </a:r>
            <a:r>
              <a:rPr lang="en-IN" b="1" dirty="0" err="1">
                <a:effectLst/>
                <a:ea typeface="Calibri" panose="020F0502020204030204" pitchFamily="34" charset="0"/>
                <a:cs typeface="Calibri" panose="020F0502020204030204" pitchFamily="34" charset="0"/>
              </a:rPr>
              <a:t>KareXpert’s</a:t>
            </a:r>
            <a:r>
              <a:rPr lang="en-IN" b="1" dirty="0">
                <a:effectLst/>
                <a:ea typeface="Calibri" panose="020F0502020204030204" pitchFamily="34" charset="0"/>
                <a:cs typeface="Calibri" panose="020F0502020204030204" pitchFamily="34" charset="0"/>
              </a:rPr>
              <a:t> website reloads within 10-20 seconds, but some users face difficulty in loading of the website.</a:t>
            </a:r>
            <a:endParaRPr lang="en-IN"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For most of the time, it is caused due to the network issues at the site of end user.</a:t>
            </a:r>
            <a:endParaRPr lang="en-IN"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Incompatibility of the end user’s system can also be the reason.</a:t>
            </a:r>
            <a:endParaRPr lang="en-IN"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Rarely, it can occur due to the changes of </a:t>
            </a:r>
            <a:r>
              <a:rPr lang="en-IN" b="1" dirty="0" err="1">
                <a:effectLst/>
                <a:ea typeface="Calibri" panose="020F0502020204030204" pitchFamily="34" charset="0"/>
                <a:cs typeface="Calibri" panose="020F0502020204030204" pitchFamily="34" charset="0"/>
              </a:rPr>
              <a:t>KareXpert’s</a:t>
            </a:r>
            <a:r>
              <a:rPr lang="en-IN" b="1" dirty="0">
                <a:effectLst/>
                <a:ea typeface="Calibri" panose="020F0502020204030204" pitchFamily="34" charset="0"/>
                <a:cs typeface="Calibri" panose="020F0502020204030204" pitchFamily="34" charset="0"/>
              </a:rPr>
              <a:t> configuration in the system or if the server is completely down due to some technical fault at the back end.</a:t>
            </a:r>
            <a:endParaRPr lang="en-IN" b="1" dirty="0">
              <a:effectLst/>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id="{549B9D6C-517E-4CD6-6DCA-2114C17F5B52}"/>
              </a:ext>
            </a:extLst>
          </p:cNvPr>
          <p:cNvSpPr txBox="1"/>
          <p:nvPr/>
        </p:nvSpPr>
        <p:spPr>
          <a:xfrm>
            <a:off x="4815156" y="3856210"/>
            <a:ext cx="7041221" cy="2411366"/>
          </a:xfrm>
          <a:prstGeom prst="rect">
            <a:avLst/>
          </a:prstGeom>
          <a:noFill/>
          <a:ln>
            <a:solidFill>
              <a:schemeClr val="accent1"/>
            </a:solidFill>
          </a:ln>
        </p:spPr>
        <p:txBody>
          <a:bodyPr wrap="square" rtlCol="0">
            <a:spAutoFit/>
          </a:bodyPr>
          <a:lstStyle/>
          <a:p>
            <a:pPr algn="ctr"/>
            <a:r>
              <a:rPr lang="en-IN" b="1" u="sng" dirty="0"/>
              <a:t>ANALYSIS</a:t>
            </a:r>
          </a:p>
          <a:p>
            <a:pPr algn="ctr"/>
            <a:endParaRPr lang="en-IN" b="1" u="sng" dirty="0"/>
          </a:p>
          <a:p>
            <a:pPr marL="342900" lvl="0" indent="-342900">
              <a:lnSpc>
                <a:spcPct val="107000"/>
              </a:lnSpc>
              <a:buFont typeface="Symbol" panose="05050102010706020507" pitchFamily="18" charset="2"/>
              <a:buChar char=""/>
            </a:pPr>
            <a:r>
              <a:rPr lang="en-IN" b="1" dirty="0">
                <a:effectLst/>
                <a:ea typeface="Calibri" panose="020F0502020204030204" pitchFamily="34" charset="0"/>
                <a:cs typeface="Mangal" panose="02040503050203030202" pitchFamily="18" charset="0"/>
              </a:rPr>
              <a:t>According to 24% Facility Administrators, 18% Pharmacists, the average time taken by the HMIS website to load was 0-20 seconds.</a:t>
            </a:r>
          </a:p>
          <a:p>
            <a:pPr marL="342900" lvl="0" indent="-342900">
              <a:lnSpc>
                <a:spcPct val="107000"/>
              </a:lnSpc>
              <a:buFont typeface="Symbol" panose="05050102010706020507" pitchFamily="18" charset="2"/>
              <a:buChar char=""/>
            </a:pPr>
            <a:r>
              <a:rPr lang="en-IN" b="1" dirty="0">
                <a:effectLst/>
                <a:ea typeface="Calibri" panose="020F0502020204030204" pitchFamily="34" charset="0"/>
                <a:cs typeface="Mangal" panose="02040503050203030202" pitchFamily="18" charset="0"/>
              </a:rPr>
              <a:t>4% Pharmacists, 4% Nurses and 4% Laboratory technicians believed that the time taken was 20-40 seconds</a:t>
            </a:r>
          </a:p>
          <a:p>
            <a:pPr marL="342900" lvl="0" indent="-342900">
              <a:lnSpc>
                <a:spcPct val="107000"/>
              </a:lnSpc>
              <a:spcAft>
                <a:spcPts val="800"/>
              </a:spcAft>
              <a:buFont typeface="Symbol" panose="05050102010706020507" pitchFamily="18" charset="2"/>
              <a:buChar char=""/>
            </a:pPr>
            <a:r>
              <a:rPr lang="en-IN" b="1" dirty="0">
                <a:effectLst/>
                <a:ea typeface="Calibri" panose="020F0502020204030204" pitchFamily="34" charset="0"/>
                <a:cs typeface="Mangal" panose="02040503050203030202" pitchFamily="18" charset="0"/>
              </a:rPr>
              <a:t>Only 2% Pharmacists believed that the time taken was  40-60 seconds to load the website. </a:t>
            </a:r>
          </a:p>
        </p:txBody>
      </p:sp>
      <p:sp>
        <p:nvSpPr>
          <p:cNvPr id="7" name="TextBox 6">
            <a:extLst>
              <a:ext uri="{FF2B5EF4-FFF2-40B4-BE49-F238E27FC236}">
                <a16:creationId xmlns:a16="http://schemas.microsoft.com/office/drawing/2014/main" id="{5908B81B-2322-C91A-31C2-2B745CF2BBC2}"/>
              </a:ext>
            </a:extLst>
          </p:cNvPr>
          <p:cNvSpPr txBox="1"/>
          <p:nvPr/>
        </p:nvSpPr>
        <p:spPr>
          <a:xfrm>
            <a:off x="904126" y="370996"/>
            <a:ext cx="3198686"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Average time taken by the HMIS website to load</a:t>
            </a:r>
          </a:p>
        </p:txBody>
      </p:sp>
      <p:sp>
        <p:nvSpPr>
          <p:cNvPr id="6" name="TextBox 5">
            <a:extLst>
              <a:ext uri="{FF2B5EF4-FFF2-40B4-BE49-F238E27FC236}">
                <a16:creationId xmlns:a16="http://schemas.microsoft.com/office/drawing/2014/main" id="{E17F35E2-330D-1040-F430-108A110D182B}"/>
              </a:ext>
            </a:extLst>
          </p:cNvPr>
          <p:cNvSpPr txBox="1"/>
          <p:nvPr/>
        </p:nvSpPr>
        <p:spPr>
          <a:xfrm>
            <a:off x="1187005" y="3882316"/>
            <a:ext cx="2289423" cy="2270109"/>
          </a:xfrm>
          <a:prstGeom prst="rect">
            <a:avLst/>
          </a:prstGeom>
          <a:noFill/>
          <a:ln>
            <a:solidFill>
              <a:schemeClr val="accent1"/>
            </a:solidFill>
          </a:ln>
        </p:spPr>
        <p:txBody>
          <a:bodyPr wrap="square" rtlCol="0">
            <a:spAutoFit/>
          </a:bodyPr>
          <a:lstStyle/>
          <a:p>
            <a:pPr algn="ctr">
              <a:lnSpc>
                <a:spcPct val="150000"/>
              </a:lnSpc>
            </a:pPr>
            <a:r>
              <a:rPr lang="en-IN" sz="1600" b="1" i="1" u="sng" dirty="0"/>
              <a:t>Number of responses (option-wise)</a:t>
            </a:r>
            <a:r>
              <a:rPr lang="en-IN" sz="1600" b="1" i="1" dirty="0"/>
              <a:t>:</a:t>
            </a:r>
          </a:p>
          <a:p>
            <a:pPr>
              <a:lnSpc>
                <a:spcPct val="150000"/>
              </a:lnSpc>
            </a:pPr>
            <a:r>
              <a:rPr lang="en-IN" sz="1600" b="1" i="1" dirty="0"/>
              <a:t>0-20 seconds = 41 </a:t>
            </a:r>
          </a:p>
          <a:p>
            <a:pPr>
              <a:lnSpc>
                <a:spcPct val="150000"/>
              </a:lnSpc>
            </a:pPr>
            <a:r>
              <a:rPr lang="en-IN" sz="1600" b="1" i="1" dirty="0"/>
              <a:t>20-40 seconds = 8</a:t>
            </a:r>
          </a:p>
          <a:p>
            <a:pPr>
              <a:lnSpc>
                <a:spcPct val="150000"/>
              </a:lnSpc>
            </a:pPr>
            <a:r>
              <a:rPr lang="en-IN" sz="1600" b="1" i="1" dirty="0"/>
              <a:t>40-60 seconds = 1</a:t>
            </a:r>
          </a:p>
          <a:p>
            <a:pPr>
              <a:lnSpc>
                <a:spcPct val="150000"/>
              </a:lnSpc>
            </a:pPr>
            <a:r>
              <a:rPr lang="en-IN" sz="1600" b="1" i="1" dirty="0"/>
              <a:t>Total = 50</a:t>
            </a:r>
          </a:p>
        </p:txBody>
      </p:sp>
    </p:spTree>
    <p:extLst>
      <p:ext uri="{BB962C8B-B14F-4D97-AF65-F5344CB8AC3E}">
        <p14:creationId xmlns:p14="http://schemas.microsoft.com/office/powerpoint/2010/main" val="3677077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2327395995"/>
              </p:ext>
            </p:extLst>
          </p:nvPr>
        </p:nvGraphicFramePr>
        <p:xfrm>
          <a:off x="236306" y="154113"/>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97BEBE7B-F1A8-1346-3E76-52BCE341608B}"/>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431482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9CD08C2-8273-73A6-CCE6-18A3F12E216C}"/>
              </a:ext>
            </a:extLst>
          </p:cNvPr>
          <p:cNvGraphicFramePr>
            <a:graphicFrameLocks/>
          </p:cNvGraphicFramePr>
          <p:nvPr>
            <p:extLst>
              <p:ext uri="{D42A27DB-BD31-4B8C-83A1-F6EECF244321}">
                <p14:modId xmlns:p14="http://schemas.microsoft.com/office/powerpoint/2010/main" val="704489275"/>
              </p:ext>
            </p:extLst>
          </p:nvPr>
        </p:nvGraphicFramePr>
        <p:xfrm>
          <a:off x="945225" y="761827"/>
          <a:ext cx="3869931" cy="317904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AF058AF-DF41-F5D3-0A0B-65B22E61C2DB}"/>
              </a:ext>
            </a:extLst>
          </p:cNvPr>
          <p:cNvSpPr txBox="1"/>
          <p:nvPr/>
        </p:nvSpPr>
        <p:spPr>
          <a:xfrm>
            <a:off x="273980" y="208060"/>
            <a:ext cx="698643" cy="338554"/>
          </a:xfrm>
          <a:prstGeom prst="rect">
            <a:avLst/>
          </a:prstGeom>
          <a:noFill/>
        </p:spPr>
        <p:txBody>
          <a:bodyPr wrap="square" rtlCol="0">
            <a:spAutoFit/>
          </a:bodyPr>
          <a:lstStyle/>
          <a:p>
            <a:r>
              <a:rPr lang="en-IN" sz="1600" b="1" dirty="0"/>
              <a:t>Q.8</a:t>
            </a:r>
          </a:p>
        </p:txBody>
      </p:sp>
      <p:sp>
        <p:nvSpPr>
          <p:cNvPr id="4" name="TextBox 3">
            <a:extLst>
              <a:ext uri="{FF2B5EF4-FFF2-40B4-BE49-F238E27FC236}">
                <a16:creationId xmlns:a16="http://schemas.microsoft.com/office/drawing/2014/main" id="{A7A934D8-2DEB-2E79-065F-B1767554DA02}"/>
              </a:ext>
            </a:extLst>
          </p:cNvPr>
          <p:cNvSpPr txBox="1"/>
          <p:nvPr/>
        </p:nvSpPr>
        <p:spPr>
          <a:xfrm>
            <a:off x="4815157" y="208060"/>
            <a:ext cx="7041220" cy="4145045"/>
          </a:xfrm>
          <a:prstGeom prst="rect">
            <a:avLst/>
          </a:prstGeom>
          <a:noFill/>
          <a:ln>
            <a:solidFill>
              <a:schemeClr val="accent1"/>
            </a:solidFill>
          </a:ln>
        </p:spPr>
        <p:txBody>
          <a:bodyPr wrap="square" rtlCol="0">
            <a:spAutoFit/>
          </a:bodyPr>
          <a:lstStyle/>
          <a:p>
            <a:pPr algn="ctr"/>
            <a:r>
              <a:rPr lang="en-IN" sz="1600" b="1" u="sng" dirty="0"/>
              <a:t>SUMMARY</a:t>
            </a:r>
            <a:r>
              <a:rPr lang="en-IN" sz="1600" b="1" dirty="0"/>
              <a:t>  </a:t>
            </a:r>
          </a:p>
          <a:p>
            <a:endParaRPr lang="en-IN" sz="1600" b="1" dirty="0"/>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Weekly HMIS release is deployed on the production servers.</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Developer server &gt; QA (Quality Assurance) server &gt; UAT (User Acceptance testing) server &gt; Production server</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This release comes with new configurations, client enhancements, bug solutions, new features.</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For enhancements, a proper timeline is shared with the client </a:t>
            </a:r>
            <a:r>
              <a:rPr lang="en-IN" sz="1600" b="1" dirty="0">
                <a:ea typeface="Calibri" panose="020F0502020204030204" pitchFamily="34" charset="0"/>
                <a:cs typeface="Calibri" panose="020F0502020204030204" pitchFamily="34" charset="0"/>
              </a:rPr>
              <a:t>for the upcoming demanded feature in the production server </a:t>
            </a:r>
            <a:r>
              <a:rPr lang="en-IN" sz="1600" b="1" dirty="0">
                <a:effectLst/>
                <a:ea typeface="Calibri" panose="020F0502020204030204" pitchFamily="34" charset="0"/>
                <a:cs typeface="Calibri" panose="020F0502020204030204" pitchFamily="34" charset="0"/>
              </a:rPr>
              <a:t>after the developer sets the version.</a:t>
            </a:r>
            <a:endParaRPr lang="en-IN" sz="1600"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sz="1600" b="1" dirty="0">
                <a:effectLst/>
                <a:ea typeface="Calibri" panose="020F0502020204030204" pitchFamily="34" charset="0"/>
                <a:cs typeface="Calibri" panose="020F0502020204030204" pitchFamily="34" charset="0"/>
              </a:rPr>
              <a:t>Some hospital users who ask for enhancements or report for bugs know about these upcoming changes in the weekly release whereas some don’t. In some cases, new users are unaware of these upcoming changes in the production server.</a:t>
            </a:r>
            <a:endParaRPr lang="en-IN" sz="1600" b="1" dirty="0">
              <a:effectLst/>
              <a:ea typeface="Calibri" panose="020F0502020204030204" pitchFamily="34" charset="0"/>
              <a:cs typeface="Mangal" panose="02040503050203030202" pitchFamily="18" charset="0"/>
            </a:endParaRPr>
          </a:p>
        </p:txBody>
      </p:sp>
      <p:sp>
        <p:nvSpPr>
          <p:cNvPr id="5" name="TextBox 4">
            <a:extLst>
              <a:ext uri="{FF2B5EF4-FFF2-40B4-BE49-F238E27FC236}">
                <a16:creationId xmlns:a16="http://schemas.microsoft.com/office/drawing/2014/main" id="{E4EFB12C-BB4D-9E1D-4B0F-470186EB6DCA}"/>
              </a:ext>
            </a:extLst>
          </p:cNvPr>
          <p:cNvSpPr txBox="1"/>
          <p:nvPr/>
        </p:nvSpPr>
        <p:spPr>
          <a:xfrm>
            <a:off x="4815156" y="4522883"/>
            <a:ext cx="7041221" cy="1992981"/>
          </a:xfrm>
          <a:prstGeom prst="rect">
            <a:avLst/>
          </a:prstGeom>
          <a:noFill/>
          <a:ln>
            <a:solidFill>
              <a:schemeClr val="accent1"/>
            </a:solidFill>
          </a:ln>
        </p:spPr>
        <p:txBody>
          <a:bodyPr wrap="square" rtlCol="0">
            <a:spAutoFit/>
          </a:bodyPr>
          <a:lstStyle/>
          <a:p>
            <a:pPr algn="ctr"/>
            <a:r>
              <a:rPr lang="en-IN" sz="1600" b="1" u="sng" dirty="0"/>
              <a:t>ANALYSIS</a:t>
            </a:r>
          </a:p>
          <a:p>
            <a:pPr algn="ctr"/>
            <a:endParaRPr lang="en-IN" sz="1600" b="1" u="sng" dirty="0"/>
          </a:p>
          <a:p>
            <a:pPr marL="342900" lvl="0" indent="-342900">
              <a:lnSpc>
                <a:spcPct val="107000"/>
              </a:lnSpc>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14% Pharmacists and Facility administrators received the software feature updates in a timely manner.</a:t>
            </a:r>
          </a:p>
          <a:p>
            <a:pPr marL="342900" lvl="0" indent="-342900">
              <a:lnSpc>
                <a:spcPct val="107000"/>
              </a:lnSpc>
              <a:spcAft>
                <a:spcPts val="800"/>
              </a:spcAft>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10% Pharmacists and 12% Facility administrators were unaware of the timely updates in the system.</a:t>
            </a:r>
          </a:p>
          <a:p>
            <a:pPr marL="342900" indent="-342900">
              <a:lnSpc>
                <a:spcPct val="107000"/>
              </a:lnSpc>
              <a:spcAft>
                <a:spcPts val="800"/>
              </a:spcAft>
              <a:buFont typeface="Symbol" panose="05050102010706020507" pitchFamily="18" charset="2"/>
              <a:buChar char=""/>
            </a:pPr>
            <a:r>
              <a:rPr lang="en-IN" sz="1600" b="1" dirty="0">
                <a:effectLst/>
                <a:ea typeface="Calibri" panose="020F0502020204030204" pitchFamily="34" charset="0"/>
                <a:cs typeface="Mangal" panose="02040503050203030202" pitchFamily="18" charset="0"/>
              </a:rPr>
              <a:t>There were no users (0%) who didn’t know about the updates</a:t>
            </a:r>
            <a:endParaRPr lang="en-IN" sz="1600" b="1" u="sng" dirty="0"/>
          </a:p>
        </p:txBody>
      </p:sp>
      <p:sp>
        <p:nvSpPr>
          <p:cNvPr id="6" name="TextBox 5">
            <a:extLst>
              <a:ext uri="{FF2B5EF4-FFF2-40B4-BE49-F238E27FC236}">
                <a16:creationId xmlns:a16="http://schemas.microsoft.com/office/drawing/2014/main" id="{D95D0FEC-A299-DA94-D5AC-B8AE968C8BCB}"/>
              </a:ext>
            </a:extLst>
          </p:cNvPr>
          <p:cNvSpPr txBox="1"/>
          <p:nvPr/>
        </p:nvSpPr>
        <p:spPr>
          <a:xfrm>
            <a:off x="1089059" y="208060"/>
            <a:ext cx="3198686" cy="338554"/>
          </a:xfrm>
          <a:prstGeom prst="rect">
            <a:avLst/>
          </a:prstGeom>
          <a:noFill/>
          <a:ln>
            <a:solidFill>
              <a:schemeClr val="accent1"/>
            </a:solidFill>
          </a:ln>
        </p:spPr>
        <p:txBody>
          <a:bodyPr wrap="square" rtlCol="0">
            <a:spAutoFit/>
          </a:bodyPr>
          <a:lstStyle/>
          <a:p>
            <a:pPr algn="ctr"/>
            <a:r>
              <a:rPr lang="en-IN" sz="1600" b="1" i="1" dirty="0">
                <a:solidFill>
                  <a:schemeClr val="accent1"/>
                </a:solidFill>
              </a:rPr>
              <a:t>Timely software updates </a:t>
            </a:r>
          </a:p>
        </p:txBody>
      </p:sp>
      <p:sp>
        <p:nvSpPr>
          <p:cNvPr id="7" name="TextBox 6">
            <a:extLst>
              <a:ext uri="{FF2B5EF4-FFF2-40B4-BE49-F238E27FC236}">
                <a16:creationId xmlns:a16="http://schemas.microsoft.com/office/drawing/2014/main" id="{B53392DE-24C4-E0CA-8AB5-C4BAE3D3A80E}"/>
              </a:ext>
            </a:extLst>
          </p:cNvPr>
          <p:cNvSpPr txBox="1"/>
          <p:nvPr/>
        </p:nvSpPr>
        <p:spPr>
          <a:xfrm>
            <a:off x="1646433" y="3935918"/>
            <a:ext cx="2289423" cy="1997919"/>
          </a:xfrm>
          <a:prstGeom prst="rect">
            <a:avLst/>
          </a:prstGeom>
          <a:noFill/>
          <a:ln>
            <a:solidFill>
              <a:schemeClr val="accent1"/>
            </a:solidFill>
          </a:ln>
        </p:spPr>
        <p:txBody>
          <a:bodyPr wrap="square" rtlCol="0">
            <a:spAutoFit/>
          </a:bodyPr>
          <a:lstStyle/>
          <a:p>
            <a:pPr algn="ctr">
              <a:lnSpc>
                <a:spcPct val="150000"/>
              </a:lnSpc>
            </a:pPr>
            <a:r>
              <a:rPr lang="en-IN" sz="1400" b="1" i="1" u="sng" dirty="0"/>
              <a:t>Number of responses (option-wise)</a:t>
            </a:r>
            <a:r>
              <a:rPr lang="en-IN" sz="1400" b="1" i="1" dirty="0"/>
              <a:t>:</a:t>
            </a:r>
          </a:p>
          <a:p>
            <a:pPr>
              <a:lnSpc>
                <a:spcPct val="150000"/>
              </a:lnSpc>
            </a:pPr>
            <a:r>
              <a:rPr lang="en-IN" sz="1400" b="1" i="1" dirty="0"/>
              <a:t>Yes = 31</a:t>
            </a:r>
          </a:p>
          <a:p>
            <a:pPr>
              <a:lnSpc>
                <a:spcPct val="150000"/>
              </a:lnSpc>
            </a:pPr>
            <a:r>
              <a:rPr lang="en-IN" sz="1400" b="1" i="1" dirty="0"/>
              <a:t>No = 0</a:t>
            </a:r>
          </a:p>
          <a:p>
            <a:pPr>
              <a:lnSpc>
                <a:spcPct val="150000"/>
              </a:lnSpc>
            </a:pPr>
            <a:r>
              <a:rPr lang="en-IN" sz="1400" b="1" i="1" dirty="0"/>
              <a:t>Unaware = 19</a:t>
            </a:r>
          </a:p>
          <a:p>
            <a:pPr>
              <a:lnSpc>
                <a:spcPct val="150000"/>
              </a:lnSpc>
            </a:pPr>
            <a:r>
              <a:rPr lang="en-IN" sz="1400" b="1" i="1" dirty="0"/>
              <a:t>Total = 50</a:t>
            </a:r>
          </a:p>
        </p:txBody>
      </p:sp>
    </p:spTree>
    <p:extLst>
      <p:ext uri="{BB962C8B-B14F-4D97-AF65-F5344CB8AC3E}">
        <p14:creationId xmlns:p14="http://schemas.microsoft.com/office/powerpoint/2010/main" val="1907758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2810811437"/>
              </p:ext>
            </p:extLst>
          </p:nvPr>
        </p:nvGraphicFramePr>
        <p:xfrm>
          <a:off x="236306" y="154113"/>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BF5F908-1A82-ECF4-5F68-26A75B1FAD7E}"/>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1959063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BAB24FE-0E68-31AA-73DE-F63188251176}"/>
              </a:ext>
            </a:extLst>
          </p:cNvPr>
          <p:cNvGraphicFramePr>
            <a:graphicFrameLocks/>
          </p:cNvGraphicFramePr>
          <p:nvPr>
            <p:extLst>
              <p:ext uri="{D42A27DB-BD31-4B8C-83A1-F6EECF244321}">
                <p14:modId xmlns:p14="http://schemas.microsoft.com/office/powerpoint/2010/main" val="3519658141"/>
              </p:ext>
            </p:extLst>
          </p:nvPr>
        </p:nvGraphicFramePr>
        <p:xfrm>
          <a:off x="440072" y="1246629"/>
          <a:ext cx="4214117" cy="338443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38618BD8-9D24-A79E-841F-4EC8B9CA8CF0}"/>
              </a:ext>
            </a:extLst>
          </p:cNvPr>
          <p:cNvSpPr txBox="1"/>
          <p:nvPr/>
        </p:nvSpPr>
        <p:spPr>
          <a:xfrm>
            <a:off x="90751" y="541473"/>
            <a:ext cx="698643" cy="338554"/>
          </a:xfrm>
          <a:prstGeom prst="rect">
            <a:avLst/>
          </a:prstGeom>
          <a:noFill/>
        </p:spPr>
        <p:txBody>
          <a:bodyPr wrap="square" rtlCol="0">
            <a:spAutoFit/>
          </a:bodyPr>
          <a:lstStyle/>
          <a:p>
            <a:r>
              <a:rPr lang="en-IN" sz="1600" b="1" dirty="0"/>
              <a:t>Q.9</a:t>
            </a:r>
          </a:p>
        </p:txBody>
      </p:sp>
      <p:sp>
        <p:nvSpPr>
          <p:cNvPr id="4" name="TextBox 3">
            <a:extLst>
              <a:ext uri="{FF2B5EF4-FFF2-40B4-BE49-F238E27FC236}">
                <a16:creationId xmlns:a16="http://schemas.microsoft.com/office/drawing/2014/main" id="{4F2D032D-10F8-694E-2754-E9CDE598CEB1}"/>
              </a:ext>
            </a:extLst>
          </p:cNvPr>
          <p:cNvSpPr txBox="1"/>
          <p:nvPr/>
        </p:nvSpPr>
        <p:spPr>
          <a:xfrm>
            <a:off x="4965844" y="782612"/>
            <a:ext cx="7041220" cy="2513958"/>
          </a:xfrm>
          <a:prstGeom prst="rect">
            <a:avLst/>
          </a:prstGeom>
          <a:noFill/>
          <a:ln>
            <a:solidFill>
              <a:schemeClr val="accent1"/>
            </a:solidFill>
          </a:ln>
        </p:spPr>
        <p:txBody>
          <a:bodyPr wrap="square" rtlCol="0">
            <a:spAutoFit/>
          </a:bodyPr>
          <a:lstStyle/>
          <a:p>
            <a:pPr algn="ctr"/>
            <a:r>
              <a:rPr lang="en-IN" b="1" u="sng" dirty="0"/>
              <a:t>SUMMARY</a:t>
            </a:r>
          </a:p>
          <a:p>
            <a:pPr algn="ctr"/>
            <a:endParaRPr lang="en-IN" b="1" u="sng" dirty="0"/>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The data security of the hospital and its patients is the major concern for the clients. All the concerns of the hospital owners regarding the data privacy are solved by the sales team during the agreement. </a:t>
            </a:r>
            <a:endParaRPr lang="en-IN" b="1" dirty="0">
              <a:effectLst/>
              <a:ea typeface="Calibri" panose="020F0502020204030204" pitchFamily="34" charset="0"/>
              <a:cs typeface="Mangal" panose="02040503050203030202" pitchFamily="18" charset="0"/>
            </a:endParaRPr>
          </a:p>
          <a:p>
            <a:pPr marL="285750" indent="-285750">
              <a:lnSpc>
                <a:spcPct val="107000"/>
              </a:lnSpc>
              <a:spcAft>
                <a:spcPts val="800"/>
              </a:spcAft>
              <a:buFont typeface="Arial" panose="020B0604020202020204" pitchFamily="34" charset="0"/>
              <a:buChar char="•"/>
            </a:pPr>
            <a:r>
              <a:rPr lang="en-IN" b="1" dirty="0">
                <a:effectLst/>
                <a:ea typeface="Calibri" panose="020F0502020204030204" pitchFamily="34" charset="0"/>
                <a:cs typeface="Calibri" panose="020F0502020204030204" pitchFamily="34" charset="0"/>
              </a:rPr>
              <a:t>The company uses AWS (Amazon Web Services) which is the most secure cloud computing environment available today as it includes advanced encryption. </a:t>
            </a:r>
            <a:r>
              <a:rPr lang="en-IN" b="1" dirty="0"/>
              <a:t>  </a:t>
            </a:r>
          </a:p>
        </p:txBody>
      </p:sp>
      <p:sp>
        <p:nvSpPr>
          <p:cNvPr id="5" name="TextBox 4">
            <a:extLst>
              <a:ext uri="{FF2B5EF4-FFF2-40B4-BE49-F238E27FC236}">
                <a16:creationId xmlns:a16="http://schemas.microsoft.com/office/drawing/2014/main" id="{D224A06C-A467-5F63-2147-17A9B6A1D5A5}"/>
              </a:ext>
            </a:extLst>
          </p:cNvPr>
          <p:cNvSpPr txBox="1"/>
          <p:nvPr/>
        </p:nvSpPr>
        <p:spPr>
          <a:xfrm>
            <a:off x="4965843" y="3817605"/>
            <a:ext cx="7041221" cy="1818639"/>
          </a:xfrm>
          <a:prstGeom prst="rect">
            <a:avLst/>
          </a:prstGeom>
          <a:noFill/>
          <a:ln>
            <a:solidFill>
              <a:schemeClr val="accent1"/>
            </a:solidFill>
          </a:ln>
        </p:spPr>
        <p:txBody>
          <a:bodyPr wrap="square" rtlCol="0">
            <a:spAutoFit/>
          </a:bodyPr>
          <a:lstStyle/>
          <a:p>
            <a:pPr algn="ctr"/>
            <a:r>
              <a:rPr lang="en-IN" b="1" u="sng" dirty="0"/>
              <a:t>ANALYSIS</a:t>
            </a:r>
          </a:p>
          <a:p>
            <a:pPr algn="ctr"/>
            <a:endParaRPr lang="en-IN" b="1" u="sng" dirty="0"/>
          </a:p>
          <a:p>
            <a:pPr marL="342900" lvl="0" indent="-342900">
              <a:lnSpc>
                <a:spcPct val="107000"/>
              </a:lnSpc>
              <a:buFont typeface="Symbol" panose="05050102010706020507" pitchFamily="18" charset="2"/>
              <a:buChar char=""/>
            </a:pPr>
            <a:r>
              <a:rPr lang="en-IN" b="1" dirty="0">
                <a:effectLst/>
                <a:ea typeface="Calibri" panose="020F0502020204030204" pitchFamily="34" charset="0"/>
                <a:cs typeface="Mangal" panose="02040503050203030202" pitchFamily="18" charset="0"/>
              </a:rPr>
              <a:t>20% Pharmacists believed that the data security has increased.</a:t>
            </a:r>
          </a:p>
          <a:p>
            <a:pPr marL="342900" lvl="0" indent="-342900">
              <a:lnSpc>
                <a:spcPct val="107000"/>
              </a:lnSpc>
              <a:buFont typeface="Symbol" panose="05050102010706020507" pitchFamily="18" charset="2"/>
              <a:buChar char=""/>
            </a:pPr>
            <a:r>
              <a:rPr lang="en-IN" b="1" dirty="0">
                <a:effectLst/>
                <a:ea typeface="Calibri" panose="020F0502020204030204" pitchFamily="34" charset="0"/>
                <a:cs typeface="Mangal" panose="02040503050203030202" pitchFamily="18" charset="0"/>
              </a:rPr>
              <a:t>2% Facility admin users, 2% Pharmacists, 2% OT Nurses and 2% Registration Desk Users saw the decrease in the data security.</a:t>
            </a:r>
          </a:p>
          <a:p>
            <a:pPr marL="342900" lvl="0" indent="-342900">
              <a:lnSpc>
                <a:spcPct val="107000"/>
              </a:lnSpc>
              <a:spcAft>
                <a:spcPts val="800"/>
              </a:spcAft>
              <a:buFont typeface="Symbol" panose="05050102010706020507" pitchFamily="18" charset="2"/>
              <a:buChar char=""/>
            </a:pPr>
            <a:r>
              <a:rPr lang="en-IN" b="1" dirty="0">
                <a:effectLst/>
                <a:ea typeface="Calibri" panose="020F0502020204030204" pitchFamily="34" charset="0"/>
                <a:cs typeface="Mangal" panose="02040503050203030202" pitchFamily="18" charset="0"/>
              </a:rPr>
              <a:t>12% Facility admin users were neutral in terms of the data security.</a:t>
            </a:r>
          </a:p>
        </p:txBody>
      </p:sp>
      <p:sp>
        <p:nvSpPr>
          <p:cNvPr id="6" name="TextBox 5">
            <a:extLst>
              <a:ext uri="{FF2B5EF4-FFF2-40B4-BE49-F238E27FC236}">
                <a16:creationId xmlns:a16="http://schemas.microsoft.com/office/drawing/2014/main" id="{28F04089-4DC7-BFB6-F404-3E73AFB90934}"/>
              </a:ext>
            </a:extLst>
          </p:cNvPr>
          <p:cNvSpPr txBox="1"/>
          <p:nvPr/>
        </p:nvSpPr>
        <p:spPr>
          <a:xfrm>
            <a:off x="705489" y="404925"/>
            <a:ext cx="3948701"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Changes in data security after HMIS implementation </a:t>
            </a:r>
          </a:p>
        </p:txBody>
      </p:sp>
      <p:sp>
        <p:nvSpPr>
          <p:cNvPr id="7" name="TextBox 6">
            <a:extLst>
              <a:ext uri="{FF2B5EF4-FFF2-40B4-BE49-F238E27FC236}">
                <a16:creationId xmlns:a16="http://schemas.microsoft.com/office/drawing/2014/main" id="{7608C02A-52C5-7B65-8420-B4A85CD7C2F7}"/>
              </a:ext>
            </a:extLst>
          </p:cNvPr>
          <p:cNvSpPr txBox="1"/>
          <p:nvPr/>
        </p:nvSpPr>
        <p:spPr>
          <a:xfrm>
            <a:off x="1128440" y="4778321"/>
            <a:ext cx="3102797" cy="1674754"/>
          </a:xfrm>
          <a:prstGeom prst="rect">
            <a:avLst/>
          </a:prstGeom>
          <a:noFill/>
          <a:ln>
            <a:solidFill>
              <a:schemeClr val="accent1"/>
            </a:solidFill>
          </a:ln>
        </p:spPr>
        <p:txBody>
          <a:bodyPr wrap="square" rtlCol="0">
            <a:spAutoFit/>
          </a:bodyPr>
          <a:lstStyle/>
          <a:p>
            <a:pPr algn="ctr">
              <a:lnSpc>
                <a:spcPct val="150000"/>
              </a:lnSpc>
            </a:pPr>
            <a:r>
              <a:rPr lang="en-IN" sz="1400" b="1" i="1" u="sng" dirty="0"/>
              <a:t>Number of responses (option-wise)</a:t>
            </a:r>
            <a:r>
              <a:rPr lang="en-IN" sz="1400" b="1" i="1" dirty="0"/>
              <a:t>:</a:t>
            </a:r>
          </a:p>
          <a:p>
            <a:pPr>
              <a:lnSpc>
                <a:spcPct val="150000"/>
              </a:lnSpc>
            </a:pPr>
            <a:r>
              <a:rPr lang="en-IN" sz="1400" b="1" i="1" dirty="0"/>
              <a:t>Data security has increased = 31</a:t>
            </a:r>
          </a:p>
          <a:p>
            <a:pPr>
              <a:lnSpc>
                <a:spcPct val="150000"/>
              </a:lnSpc>
            </a:pPr>
            <a:r>
              <a:rPr lang="en-IN" sz="1400" b="1" i="1" dirty="0"/>
              <a:t>Data security has decreased = 4</a:t>
            </a:r>
          </a:p>
          <a:p>
            <a:pPr>
              <a:lnSpc>
                <a:spcPct val="150000"/>
              </a:lnSpc>
            </a:pPr>
            <a:r>
              <a:rPr lang="en-IN" sz="1400" b="1" i="1" dirty="0"/>
              <a:t>Neutral = 15</a:t>
            </a:r>
          </a:p>
          <a:p>
            <a:pPr>
              <a:lnSpc>
                <a:spcPct val="150000"/>
              </a:lnSpc>
            </a:pPr>
            <a:r>
              <a:rPr lang="en-IN" sz="1400" b="1" i="1" dirty="0"/>
              <a:t>Total = 50</a:t>
            </a:r>
          </a:p>
        </p:txBody>
      </p:sp>
    </p:spTree>
    <p:extLst>
      <p:ext uri="{BB962C8B-B14F-4D97-AF65-F5344CB8AC3E}">
        <p14:creationId xmlns:p14="http://schemas.microsoft.com/office/powerpoint/2010/main" val="3378324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455220766"/>
              </p:ext>
            </p:extLst>
          </p:nvPr>
        </p:nvGraphicFramePr>
        <p:xfrm>
          <a:off x="236306" y="154113"/>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094B119-6E05-9C3F-7143-165D06EC7A82}"/>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3616426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EE4E8FDE-C713-88D9-FAC9-69B2FA47CE62}"/>
              </a:ext>
            </a:extLst>
          </p:cNvPr>
          <p:cNvGraphicFramePr>
            <a:graphicFrameLocks/>
          </p:cNvGraphicFramePr>
          <p:nvPr>
            <p:extLst>
              <p:ext uri="{D42A27DB-BD31-4B8C-83A1-F6EECF244321}">
                <p14:modId xmlns:p14="http://schemas.microsoft.com/office/powerpoint/2010/main" val="3114951766"/>
              </p:ext>
            </p:extLst>
          </p:nvPr>
        </p:nvGraphicFramePr>
        <p:xfrm>
          <a:off x="205483" y="1070181"/>
          <a:ext cx="4657973" cy="320827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5551FD31-3EEC-D54B-E4DA-EC21C53C57E6}"/>
              </a:ext>
            </a:extLst>
          </p:cNvPr>
          <p:cNvSpPr txBox="1"/>
          <p:nvPr/>
        </p:nvSpPr>
        <p:spPr>
          <a:xfrm>
            <a:off x="51371" y="462616"/>
            <a:ext cx="698643" cy="338554"/>
          </a:xfrm>
          <a:prstGeom prst="rect">
            <a:avLst/>
          </a:prstGeom>
          <a:noFill/>
        </p:spPr>
        <p:txBody>
          <a:bodyPr wrap="square" rtlCol="0">
            <a:spAutoFit/>
          </a:bodyPr>
          <a:lstStyle/>
          <a:p>
            <a:r>
              <a:rPr lang="en-IN" sz="1600" b="1" dirty="0"/>
              <a:t>Q.10</a:t>
            </a:r>
          </a:p>
        </p:txBody>
      </p:sp>
      <p:sp>
        <p:nvSpPr>
          <p:cNvPr id="5" name="TextBox 4">
            <a:extLst>
              <a:ext uri="{FF2B5EF4-FFF2-40B4-BE49-F238E27FC236}">
                <a16:creationId xmlns:a16="http://schemas.microsoft.com/office/drawing/2014/main" id="{75E39383-0D18-D78D-E7CD-08D54D29944D}"/>
              </a:ext>
            </a:extLst>
          </p:cNvPr>
          <p:cNvSpPr txBox="1"/>
          <p:nvPr/>
        </p:nvSpPr>
        <p:spPr>
          <a:xfrm>
            <a:off x="4945296" y="1500705"/>
            <a:ext cx="7041221" cy="4045723"/>
          </a:xfrm>
          <a:prstGeom prst="rect">
            <a:avLst/>
          </a:prstGeom>
          <a:noFill/>
          <a:ln>
            <a:solidFill>
              <a:schemeClr val="accent1"/>
            </a:solidFill>
          </a:ln>
        </p:spPr>
        <p:txBody>
          <a:bodyPr wrap="square" rtlCol="0">
            <a:spAutoFit/>
          </a:bodyPr>
          <a:lstStyle/>
          <a:p>
            <a:pPr algn="ctr">
              <a:lnSpc>
                <a:spcPct val="150000"/>
              </a:lnSpc>
            </a:pPr>
            <a:r>
              <a:rPr lang="en-IN" sz="2000" b="1" u="sng" dirty="0"/>
              <a:t>ANALYSIS</a:t>
            </a:r>
          </a:p>
          <a:p>
            <a:pPr algn="ctr"/>
            <a:endParaRPr lang="en-IN" sz="2000" b="1" u="sng" dirty="0"/>
          </a:p>
          <a:p>
            <a:pPr marL="342900" lvl="0" indent="-342900">
              <a:lnSpc>
                <a:spcPct val="150000"/>
              </a:lnSpc>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12% Facility administrators, 10% Pharmacists have a satisfactory experience while using our company’s software.</a:t>
            </a:r>
          </a:p>
          <a:p>
            <a:pPr marL="342900" lvl="0" indent="-342900">
              <a:lnSpc>
                <a:spcPct val="150000"/>
              </a:lnSpc>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8% Pharmacists and 6% Facility Administrators have an excellent experience.</a:t>
            </a:r>
          </a:p>
          <a:p>
            <a:pPr marL="342900" lvl="0" indent="-342900">
              <a:lnSpc>
                <a:spcPct val="150000"/>
              </a:lnSpc>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8% Laboratory technicians and 8% Facility administrators, have a very good experience.</a:t>
            </a:r>
          </a:p>
          <a:p>
            <a:pPr marL="342900" lvl="0" indent="-342900">
              <a:lnSpc>
                <a:spcPct val="150000"/>
              </a:lnSpc>
              <a:spcAft>
                <a:spcPts val="800"/>
              </a:spcAft>
              <a:buFont typeface="Symbol" panose="05050102010706020507" pitchFamily="18" charset="2"/>
              <a:buChar char=""/>
            </a:pPr>
            <a:r>
              <a:rPr lang="en-IN" sz="2000" b="1" dirty="0">
                <a:effectLst/>
                <a:ea typeface="Calibri" panose="020F0502020204030204" pitchFamily="34" charset="0"/>
                <a:cs typeface="Mangal" panose="02040503050203030202" pitchFamily="18" charset="0"/>
              </a:rPr>
              <a:t>None of the users had poor experience.</a:t>
            </a:r>
          </a:p>
        </p:txBody>
      </p:sp>
      <p:sp>
        <p:nvSpPr>
          <p:cNvPr id="6" name="TextBox 5">
            <a:extLst>
              <a:ext uri="{FF2B5EF4-FFF2-40B4-BE49-F238E27FC236}">
                <a16:creationId xmlns:a16="http://schemas.microsoft.com/office/drawing/2014/main" id="{76F2099F-847B-0E73-0598-E504CF6A17EB}"/>
              </a:ext>
            </a:extLst>
          </p:cNvPr>
          <p:cNvSpPr txBox="1"/>
          <p:nvPr/>
        </p:nvSpPr>
        <p:spPr>
          <a:xfrm>
            <a:off x="852756" y="462616"/>
            <a:ext cx="4222677" cy="338554"/>
          </a:xfrm>
          <a:prstGeom prst="rect">
            <a:avLst/>
          </a:prstGeom>
          <a:noFill/>
          <a:ln>
            <a:solidFill>
              <a:schemeClr val="accent1"/>
            </a:solidFill>
          </a:ln>
        </p:spPr>
        <p:txBody>
          <a:bodyPr wrap="square" rtlCol="0">
            <a:spAutoFit/>
          </a:bodyPr>
          <a:lstStyle/>
          <a:p>
            <a:pPr algn="ctr"/>
            <a:r>
              <a:rPr lang="en-IN" sz="1600" b="1" i="1" dirty="0">
                <a:solidFill>
                  <a:schemeClr val="accent1"/>
                </a:solidFill>
              </a:rPr>
              <a:t>Overall experience of using HMIS software</a:t>
            </a:r>
          </a:p>
        </p:txBody>
      </p:sp>
      <p:sp>
        <p:nvSpPr>
          <p:cNvPr id="8" name="TextBox 7">
            <a:extLst>
              <a:ext uri="{FF2B5EF4-FFF2-40B4-BE49-F238E27FC236}">
                <a16:creationId xmlns:a16="http://schemas.microsoft.com/office/drawing/2014/main" id="{7F33D02E-8780-E7A8-8F19-015A84ACB203}"/>
              </a:ext>
            </a:extLst>
          </p:cNvPr>
          <p:cNvSpPr txBox="1"/>
          <p:nvPr/>
        </p:nvSpPr>
        <p:spPr>
          <a:xfrm>
            <a:off x="931699" y="4278458"/>
            <a:ext cx="3650575" cy="2270109"/>
          </a:xfrm>
          <a:prstGeom prst="rect">
            <a:avLst/>
          </a:prstGeom>
          <a:noFill/>
          <a:ln>
            <a:solidFill>
              <a:schemeClr val="accent1"/>
            </a:solidFill>
          </a:ln>
        </p:spPr>
        <p:txBody>
          <a:bodyPr wrap="square" rtlCol="0">
            <a:spAutoFit/>
          </a:bodyPr>
          <a:lstStyle/>
          <a:p>
            <a:pPr algn="ctr">
              <a:lnSpc>
                <a:spcPct val="150000"/>
              </a:lnSpc>
            </a:pPr>
            <a:r>
              <a:rPr lang="en-IN" sz="1600" b="1" i="1" u="sng" dirty="0"/>
              <a:t>Number of responses (option-wise)</a:t>
            </a:r>
            <a:r>
              <a:rPr lang="en-IN" sz="1600" b="1" i="1" dirty="0"/>
              <a:t>:</a:t>
            </a:r>
          </a:p>
          <a:p>
            <a:pPr>
              <a:lnSpc>
                <a:spcPct val="150000"/>
              </a:lnSpc>
            </a:pPr>
            <a:r>
              <a:rPr lang="en-IN" sz="1600" b="1" i="1" dirty="0"/>
              <a:t>Excellent = 12</a:t>
            </a:r>
          </a:p>
          <a:p>
            <a:pPr>
              <a:lnSpc>
                <a:spcPct val="150000"/>
              </a:lnSpc>
            </a:pPr>
            <a:r>
              <a:rPr lang="en-IN" sz="1600" b="1" i="1" dirty="0"/>
              <a:t>Very good = 20</a:t>
            </a:r>
          </a:p>
          <a:p>
            <a:pPr>
              <a:lnSpc>
                <a:spcPct val="150000"/>
              </a:lnSpc>
            </a:pPr>
            <a:r>
              <a:rPr lang="en-IN" sz="1600" b="1" i="1" dirty="0"/>
              <a:t>Satisfactory = 18</a:t>
            </a:r>
          </a:p>
          <a:p>
            <a:pPr>
              <a:lnSpc>
                <a:spcPct val="150000"/>
              </a:lnSpc>
            </a:pPr>
            <a:r>
              <a:rPr lang="en-IN" sz="1600" b="1" i="1" dirty="0"/>
              <a:t>Poor = 0</a:t>
            </a:r>
          </a:p>
          <a:p>
            <a:pPr>
              <a:lnSpc>
                <a:spcPct val="150000"/>
              </a:lnSpc>
            </a:pPr>
            <a:r>
              <a:rPr lang="en-IN" sz="1600" b="1" i="1" dirty="0"/>
              <a:t>Total = 50</a:t>
            </a:r>
          </a:p>
        </p:txBody>
      </p:sp>
    </p:spTree>
    <p:extLst>
      <p:ext uri="{BB962C8B-B14F-4D97-AF65-F5344CB8AC3E}">
        <p14:creationId xmlns:p14="http://schemas.microsoft.com/office/powerpoint/2010/main" val="2517333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27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2" name="TextBox 1">
            <a:extLst>
              <a:ext uri="{FF2B5EF4-FFF2-40B4-BE49-F238E27FC236}">
                <a16:creationId xmlns:a16="http://schemas.microsoft.com/office/drawing/2014/main" id="{343C401E-EA03-A091-7ED2-BF9A1609D462}"/>
              </a:ext>
            </a:extLst>
          </p:cNvPr>
          <p:cNvSpPr txBox="1"/>
          <p:nvPr/>
        </p:nvSpPr>
        <p:spPr>
          <a:xfrm>
            <a:off x="4576976" y="1199700"/>
            <a:ext cx="5405224" cy="369332"/>
          </a:xfrm>
          <a:prstGeom prst="rect">
            <a:avLst/>
          </a:prstGeom>
          <a:noFill/>
        </p:spPr>
        <p:txBody>
          <a:bodyPr wrap="square" rtlCol="0">
            <a:spAutoFit/>
          </a:bodyPr>
          <a:lstStyle/>
          <a:p>
            <a:r>
              <a:rPr lang="en-IN" b="1" u="sng" dirty="0"/>
              <a:t>Below are the Feedbacks received from the end-users</a:t>
            </a:r>
            <a:r>
              <a:rPr lang="en-IN" b="1" dirty="0"/>
              <a:t> :</a:t>
            </a:r>
            <a:endParaRPr lang="en-IN" b="1" u="sng" dirty="0"/>
          </a:p>
        </p:txBody>
      </p:sp>
      <p:sp>
        <p:nvSpPr>
          <p:cNvPr id="3" name="TextBox 2">
            <a:extLst>
              <a:ext uri="{FF2B5EF4-FFF2-40B4-BE49-F238E27FC236}">
                <a16:creationId xmlns:a16="http://schemas.microsoft.com/office/drawing/2014/main" id="{EE334C4D-C5A1-FFB6-6EC4-CB607B6E7BBE}"/>
              </a:ext>
            </a:extLst>
          </p:cNvPr>
          <p:cNvSpPr txBox="1"/>
          <p:nvPr/>
        </p:nvSpPr>
        <p:spPr>
          <a:xfrm>
            <a:off x="1347951" y="2018846"/>
            <a:ext cx="9830332" cy="7571303"/>
          </a:xfrm>
          <a:prstGeom prst="rect">
            <a:avLst/>
          </a:prstGeom>
          <a:noFill/>
        </p:spPr>
        <p:txBody>
          <a:bodyPr wrap="square" rtlCol="0">
            <a:spAutoFit/>
          </a:bodyPr>
          <a:lstStyle/>
          <a:p>
            <a:pPr marL="342900" indent="-342900">
              <a:buFont typeface="+mj-lt"/>
              <a:buAutoNum type="arabicPeriod"/>
            </a:pPr>
            <a:r>
              <a:rPr lang="en-US" dirty="0">
                <a:solidFill>
                  <a:srgbClr val="000000"/>
                </a:solidFill>
                <a:latin typeface="Calibri" panose="020F0502020204030204" pitchFamily="34" charset="0"/>
              </a:rPr>
              <a:t>“</a:t>
            </a:r>
            <a:r>
              <a:rPr lang="en-US" sz="1800" b="0" i="0" u="none" strike="noStrike" dirty="0">
                <a:solidFill>
                  <a:srgbClr val="000000"/>
                </a:solidFill>
                <a:effectLst/>
                <a:latin typeface="Calibri" panose="020F0502020204030204" pitchFamily="34" charset="0"/>
              </a:rPr>
              <a:t>It should be designed according to the hospital workflow so that we really don't have to put extra effort to learn the workflow HMIS wise. And the HMIS should be bug free as this hampers the user as well as patient experience”</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“The system should be simple with all modules and workflow, avoid complexity”</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“Regular trainings to keep updated with the software”</a:t>
            </a:r>
            <a:r>
              <a:rPr lang="en-US" dirty="0"/>
              <a:t> </a:t>
            </a:r>
            <a:endParaRPr lang="en-IN" dirty="0"/>
          </a:p>
          <a:p>
            <a:pPr marL="342900" indent="-342900">
              <a:buFont typeface="+mj-lt"/>
              <a:buAutoNum type="arabicPeriod"/>
            </a:pPr>
            <a:r>
              <a:rPr lang="en-IN" sz="1800" b="0" i="0" u="none" strike="noStrike" dirty="0">
                <a:solidFill>
                  <a:srgbClr val="000000"/>
                </a:solidFill>
                <a:effectLst/>
                <a:latin typeface="Calibri" panose="020F0502020204030204" pitchFamily="34" charset="0"/>
              </a:rPr>
              <a:t>“Training required”</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“Sometimes the system becomes slow”</a:t>
            </a:r>
            <a:endParaRPr lang="en-IN" dirty="0"/>
          </a:p>
          <a:p>
            <a:pPr marL="342900" indent="-342900">
              <a:buFont typeface="+mj-lt"/>
              <a:buAutoNum type="arabicPeriod"/>
            </a:pPr>
            <a:r>
              <a:rPr lang="en-US" dirty="0">
                <a:solidFill>
                  <a:srgbClr val="000000"/>
                </a:solidFill>
                <a:latin typeface="Calibri" panose="020F0502020204030204" pitchFamily="34" charset="0"/>
              </a:rPr>
              <a:t>“</a:t>
            </a:r>
            <a:r>
              <a:rPr lang="en-US" sz="1800" b="0" i="0" u="none" strike="noStrike" dirty="0">
                <a:solidFill>
                  <a:srgbClr val="000000"/>
                </a:solidFill>
                <a:effectLst/>
                <a:latin typeface="Calibri" panose="020F0502020204030204" pitchFamily="34" charset="0"/>
              </a:rPr>
              <a:t>I need to training once more”</a:t>
            </a:r>
            <a:r>
              <a:rPr lang="en-US" dirty="0"/>
              <a:t> </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“There are bugs in some modules. This leads to improper functioning of the system sometimes. Please resolve”</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“Screen log out time </a:t>
            </a:r>
            <a:r>
              <a:rPr lang="en-US" dirty="0">
                <a:solidFill>
                  <a:srgbClr val="000000"/>
                </a:solidFill>
                <a:latin typeface="Calibri" panose="020F0502020204030204" pitchFamily="34" charset="0"/>
              </a:rPr>
              <a:t>s</a:t>
            </a:r>
            <a:r>
              <a:rPr lang="en-US" sz="1800" b="0" i="0" u="none" strike="noStrike" dirty="0">
                <a:solidFill>
                  <a:srgbClr val="000000"/>
                </a:solidFill>
                <a:effectLst/>
                <a:latin typeface="Calibri" panose="020F0502020204030204" pitchFamily="34" charset="0"/>
              </a:rPr>
              <a:t>hould be increased”</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“Training should be given by staff member whenever required”</a:t>
            </a:r>
            <a:r>
              <a:rPr lang="en-US" dirty="0"/>
              <a:t> </a:t>
            </a:r>
            <a:endParaRPr lang="en-IN" dirty="0"/>
          </a:p>
          <a:p>
            <a:pPr marL="342900" indent="-342900">
              <a:buFont typeface="+mj-lt"/>
              <a:buAutoNum type="arabicPeriod"/>
            </a:pPr>
            <a:r>
              <a:rPr lang="en-US" sz="1800" b="0" i="0" u="none" strike="noStrike" dirty="0">
                <a:solidFill>
                  <a:srgbClr val="000000"/>
                </a:solidFill>
                <a:effectLst/>
                <a:latin typeface="Calibri" panose="020F0502020204030204" pitchFamily="34" charset="0"/>
              </a:rPr>
              <a:t>“There are al </a:t>
            </a:r>
            <a:r>
              <a:rPr lang="en-US" sz="1800" b="0" i="0" u="none" strike="noStrike" dirty="0" err="1">
                <a:solidFill>
                  <a:srgbClr val="000000"/>
                </a:solidFill>
                <a:effectLst/>
                <a:latin typeface="Calibri" panose="020F0502020204030204" pitchFamily="34" charset="0"/>
              </a:rPr>
              <a:t>ot</a:t>
            </a:r>
            <a:r>
              <a:rPr lang="en-US" sz="1800" b="0" i="0" u="none" strike="noStrike" dirty="0">
                <a:solidFill>
                  <a:srgbClr val="000000"/>
                </a:solidFill>
                <a:effectLst/>
                <a:latin typeface="Calibri" panose="020F0502020204030204" pitchFamily="34" charset="0"/>
              </a:rPr>
              <a:t> of steps in OT module please reduce” </a:t>
            </a:r>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p:txBody>
      </p:sp>
      <p:sp>
        <p:nvSpPr>
          <p:cNvPr id="7" name="TextBox 6">
            <a:extLst>
              <a:ext uri="{FF2B5EF4-FFF2-40B4-BE49-F238E27FC236}">
                <a16:creationId xmlns:a16="http://schemas.microsoft.com/office/drawing/2014/main" id="{ADC4A440-6986-5D1D-AD5E-3B78D0256F8D}"/>
              </a:ext>
            </a:extLst>
          </p:cNvPr>
          <p:cNvSpPr txBox="1"/>
          <p:nvPr/>
        </p:nvSpPr>
        <p:spPr>
          <a:xfrm>
            <a:off x="3178790" y="473626"/>
            <a:ext cx="8585122" cy="369332"/>
          </a:xfrm>
          <a:prstGeom prst="rect">
            <a:avLst/>
          </a:prstGeom>
          <a:noFill/>
          <a:ln>
            <a:solidFill>
              <a:schemeClr val="accent1"/>
            </a:solidFill>
          </a:ln>
        </p:spPr>
        <p:txBody>
          <a:bodyPr wrap="square" rtlCol="0">
            <a:spAutoFit/>
          </a:bodyPr>
          <a:lstStyle/>
          <a:p>
            <a:r>
              <a:rPr lang="en-IN" b="1" dirty="0"/>
              <a:t>Q. 11   </a:t>
            </a:r>
            <a:r>
              <a:rPr lang="en-US" b="1" dirty="0"/>
              <a:t>Do you have any feedbacks/ suggestions for the improvement in HMIS software?</a:t>
            </a:r>
            <a:endParaRPr lang="en-IN" b="1" dirty="0"/>
          </a:p>
        </p:txBody>
      </p:sp>
    </p:spTree>
    <p:extLst>
      <p:ext uri="{BB962C8B-B14F-4D97-AF65-F5344CB8AC3E}">
        <p14:creationId xmlns:p14="http://schemas.microsoft.com/office/powerpoint/2010/main" val="3899468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225089-71D0-33AF-B892-31D10B706FAB}"/>
              </a:ext>
            </a:extLst>
          </p:cNvPr>
          <p:cNvSpPr txBox="1"/>
          <p:nvPr/>
        </p:nvSpPr>
        <p:spPr>
          <a:xfrm>
            <a:off x="871591" y="1581636"/>
            <a:ext cx="10448818" cy="4097725"/>
          </a:xfrm>
          <a:prstGeom prst="rect">
            <a:avLst/>
          </a:prstGeom>
          <a:noFill/>
          <a:ln>
            <a:solidFill>
              <a:schemeClr val="accent1"/>
            </a:solidFill>
          </a:ln>
        </p:spPr>
        <p:txBody>
          <a:bodyPr wrap="square" rtlCol="0">
            <a:spAutoFit/>
          </a:bodyPr>
          <a:lstStyle/>
          <a:p>
            <a:r>
              <a:rPr lang="en-IN" sz="2400" b="1" u="sng" dirty="0"/>
              <a:t>HMIS end-user feedbacks </a:t>
            </a:r>
            <a:r>
              <a:rPr lang="en-IN" sz="2400" b="1" dirty="0"/>
              <a:t>-</a:t>
            </a:r>
          </a:p>
          <a:p>
            <a:endParaRPr lang="en-IN" sz="2400" u="sng" dirty="0"/>
          </a:p>
          <a:p>
            <a:pPr marL="285750" indent="-285750">
              <a:lnSpc>
                <a:spcPct val="150000"/>
              </a:lnSpc>
              <a:buFont typeface="Arial" panose="020B0604020202020204" pitchFamily="34" charset="0"/>
              <a:buChar char="•"/>
            </a:pPr>
            <a:r>
              <a:rPr lang="en-US" sz="2400" b="1" dirty="0"/>
              <a:t>Re-training (End user) required</a:t>
            </a:r>
          </a:p>
          <a:p>
            <a:pPr marL="285750" indent="-285750">
              <a:lnSpc>
                <a:spcPct val="150000"/>
              </a:lnSpc>
              <a:buFont typeface="Arial" panose="020B0604020202020204" pitchFamily="34" charset="0"/>
              <a:buChar char="•"/>
            </a:pPr>
            <a:r>
              <a:rPr lang="en-US" sz="2400" b="1" dirty="0"/>
              <a:t>Change in the workflow design of the modules according to the hospital</a:t>
            </a:r>
          </a:p>
          <a:p>
            <a:pPr marL="285750" indent="-285750">
              <a:lnSpc>
                <a:spcPct val="150000"/>
              </a:lnSpc>
              <a:buFont typeface="Arial" panose="020B0604020202020204" pitchFamily="34" charset="0"/>
              <a:buChar char="•"/>
            </a:pPr>
            <a:r>
              <a:rPr lang="en-US" sz="2400" b="1" dirty="0"/>
              <a:t>Reduction in the steps of the modules</a:t>
            </a:r>
          </a:p>
          <a:p>
            <a:pPr marL="285750" indent="-285750">
              <a:lnSpc>
                <a:spcPct val="150000"/>
              </a:lnSpc>
              <a:buFont typeface="Arial" panose="020B0604020202020204" pitchFamily="34" charset="0"/>
              <a:buChar char="•"/>
            </a:pPr>
            <a:r>
              <a:rPr lang="en-US" sz="2400" b="1" dirty="0"/>
              <a:t>Bugs</a:t>
            </a:r>
            <a:endParaRPr lang="en-US" sz="2400" dirty="0"/>
          </a:p>
          <a:p>
            <a:pPr marL="285750" indent="-285750">
              <a:lnSpc>
                <a:spcPct val="150000"/>
              </a:lnSpc>
              <a:buFont typeface="Arial" panose="020B0604020202020204" pitchFamily="34" charset="0"/>
              <a:buChar char="•"/>
            </a:pPr>
            <a:r>
              <a:rPr lang="en-US" sz="2400" b="1" dirty="0"/>
              <a:t>Screen log out time</a:t>
            </a:r>
            <a:endParaRPr lang="en-US" sz="2400" u="sng" dirty="0"/>
          </a:p>
          <a:p>
            <a:pPr marL="285750" indent="-285750">
              <a:lnSpc>
                <a:spcPct val="150000"/>
              </a:lnSpc>
              <a:buFont typeface="Arial" panose="020B0604020202020204" pitchFamily="34" charset="0"/>
              <a:buChar char="•"/>
            </a:pPr>
            <a:r>
              <a:rPr lang="en-US" sz="2400" b="1" dirty="0"/>
              <a:t>System slowness </a:t>
            </a:r>
            <a:endParaRPr lang="en-IN" sz="2400" u="sng" dirty="0"/>
          </a:p>
        </p:txBody>
      </p:sp>
      <p:pic>
        <p:nvPicPr>
          <p:cNvPr id="2" name="Picture 1">
            <a:extLst>
              <a:ext uri="{FF2B5EF4-FFF2-40B4-BE49-F238E27FC236}">
                <a16:creationId xmlns:a16="http://schemas.microsoft.com/office/drawing/2014/main" id="{71190315-2705-7D5B-383C-04B34A4D46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469909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Discussion</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29</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a:extLst>
              <a:ext uri="{FF2B5EF4-FFF2-40B4-BE49-F238E27FC236}">
                <a16:creationId xmlns:a16="http://schemas.microsoft.com/office/drawing/2014/main" id="{93A2B15D-BB44-4249-1E71-B1E51202F1A2}"/>
              </a:ext>
            </a:extLst>
          </p:cNvPr>
          <p:cNvSpPr>
            <a:spLocks noGrp="1"/>
          </p:cNvSpPr>
          <p:nvPr>
            <p:ph idx="1"/>
          </p:nvPr>
        </p:nvSpPr>
        <p:spPr>
          <a:xfrm>
            <a:off x="838199" y="1634656"/>
            <a:ext cx="10822969" cy="4612032"/>
          </a:xfrm>
        </p:spPr>
        <p:txBody>
          <a:bodyPr>
            <a:normAutofit fontScale="92500" lnSpcReduction="10000"/>
          </a:bodyPr>
          <a:lstStyle/>
          <a:p>
            <a:pPr>
              <a:lnSpc>
                <a:spcPct val="150000"/>
              </a:lnSpc>
            </a:pPr>
            <a:r>
              <a:rPr lang="en-US" sz="1800" dirty="0">
                <a:effectLst/>
                <a:latin typeface="Times New Roman" panose="02020603050405020304" pitchFamily="18" charset="0"/>
                <a:ea typeface="Calibri" panose="020F0502020204030204" pitchFamily="34" charset="0"/>
              </a:rPr>
              <a:t>The user interface of the KareXpert’s HMIS software was the biggest challenge faced by the users as due to complexity and vastness in the system, it was hard for the users to navigate through the software. There are various modules that interconnected. </a:t>
            </a:r>
          </a:p>
          <a:p>
            <a:pPr>
              <a:lnSpc>
                <a:spcPct val="150000"/>
              </a:lnSpc>
            </a:pPr>
            <a:r>
              <a:rPr lang="en-US" sz="1800" dirty="0">
                <a:effectLst/>
                <a:latin typeface="Times New Roman" panose="02020603050405020304" pitchFamily="18" charset="0"/>
                <a:ea typeface="Calibri" panose="020F0502020204030204" pitchFamily="34" charset="0"/>
              </a:rPr>
              <a:t>Although the majority of the end-users had got the module-wise training of HMIS before the system went live, the problem comes when the new members of the healthcare facility join and they are unaware about the workflows of the system and no one from the healthcare facility takes responsibility to train them properly.</a:t>
            </a:r>
            <a:endParaRPr lang="en-IN" sz="1800" dirty="0">
              <a:effectLst/>
              <a:latin typeface="Calibri" panose="020F0502020204030204" pitchFamily="34" charset="0"/>
              <a:ea typeface="Calibri" panose="020F0502020204030204" pitchFamily="34" charset="0"/>
            </a:endParaRPr>
          </a:p>
          <a:p>
            <a:pPr>
              <a:lnSpc>
                <a:spcPct val="150000"/>
              </a:lnSpc>
            </a:pPr>
            <a:r>
              <a:rPr lang="en-US" sz="1800" dirty="0">
                <a:effectLst/>
                <a:latin typeface="Times New Roman" panose="02020603050405020304" pitchFamily="18" charset="0"/>
                <a:ea typeface="Calibri" panose="020F0502020204030204" pitchFamily="34" charset="0"/>
              </a:rPr>
              <a:t>There is no re-training policy of </a:t>
            </a:r>
            <a:r>
              <a:rPr lang="en-US" sz="1800" dirty="0" err="1">
                <a:effectLst/>
                <a:latin typeface="Times New Roman" panose="02020603050405020304" pitchFamily="18" charset="0"/>
                <a:ea typeface="Calibri" panose="020F0502020204030204" pitchFamily="34" charset="0"/>
              </a:rPr>
              <a:t>KareXpert</a:t>
            </a:r>
            <a:r>
              <a:rPr lang="en-US" sz="1800" dirty="0">
                <a:effectLst/>
                <a:latin typeface="Times New Roman" panose="02020603050405020304" pitchFamily="18" charset="0"/>
                <a:ea typeface="Calibri" panose="020F0502020204030204" pitchFamily="34" charset="0"/>
              </a:rPr>
              <a:t> due to which it is not possible to re-train the client or healthcare facility whenever demanded. The Account Managers who train the hospital staff are already occupied with the other projects</a:t>
            </a:r>
          </a:p>
          <a:p>
            <a:pPr>
              <a:lnSpc>
                <a:spcPct val="150000"/>
              </a:lnSpc>
            </a:pPr>
            <a:r>
              <a:rPr lang="en-US" sz="1800" dirty="0">
                <a:latin typeface="Times New Roman" panose="02020603050405020304" pitchFamily="18" charset="0"/>
              </a:rPr>
              <a:t>Due to weekly releases which are common for all accounts, the prints and configurations of the system are majorly affected which increases extra manual efforts of the Account Managers as this increases workload to a greater extent due to testing of the points and implementation work of new projects.</a:t>
            </a:r>
            <a:endParaRPr lang="en-IN" sz="1800" dirty="0">
              <a:latin typeface="Times New Roman" panose="02020603050405020304" pitchFamily="18" charset="0"/>
            </a:endParaRPr>
          </a:p>
        </p:txBody>
      </p:sp>
    </p:spTree>
    <p:extLst>
      <p:ext uri="{BB962C8B-B14F-4D97-AF65-F5344CB8AC3E}">
        <p14:creationId xmlns:p14="http://schemas.microsoft.com/office/powerpoint/2010/main" val="36766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159111" y="1395513"/>
            <a:ext cx="11873778" cy="5711035"/>
          </a:xfrm>
        </p:spPr>
        <p:txBody>
          <a:bodyPr>
            <a:normAutofit lnSpcReduction="10000"/>
          </a:bodyPr>
          <a:lstStyle/>
          <a:p>
            <a:pPr>
              <a:lnSpc>
                <a:spcPct val="150000"/>
              </a:lnSpc>
              <a:spcAft>
                <a:spcPts val="1000"/>
              </a:spcAft>
            </a:pPr>
            <a:r>
              <a:rPr lang="en-US" sz="1800" b="1" dirty="0">
                <a:effectLst/>
                <a:latin typeface="Times New Roman" panose="02020603050405020304" pitchFamily="18" charset="0"/>
                <a:ea typeface="Calibri" panose="020F0502020204030204" pitchFamily="34" charset="0"/>
              </a:rPr>
              <a:t>Hospital Management Information System </a:t>
            </a:r>
            <a:r>
              <a:rPr lang="en-US" sz="1800" dirty="0">
                <a:effectLst/>
                <a:latin typeface="Times New Roman" panose="02020603050405020304" pitchFamily="18" charset="0"/>
                <a:ea typeface="Calibri" panose="020F0502020204030204" pitchFamily="34" charset="0"/>
              </a:rPr>
              <a:t>(HMIS) is an independent and totally self-contained system, once it is customized and implemented. It runs in seamless integrated manner covering all the modules and functionalities of the hospital or healthcare facility.</a:t>
            </a:r>
          </a:p>
          <a:p>
            <a:pPr>
              <a:lnSpc>
                <a:spcPct val="100000"/>
              </a:lnSpc>
              <a:spcAft>
                <a:spcPts val="1000"/>
              </a:spcAft>
            </a:pPr>
            <a:r>
              <a:rPr lang="en-US" sz="1800" dirty="0">
                <a:effectLst/>
                <a:latin typeface="Times New Roman" panose="02020603050405020304" pitchFamily="18" charset="0"/>
                <a:ea typeface="Calibri" panose="020F0502020204030204" pitchFamily="34" charset="0"/>
              </a:rPr>
              <a:t> HMIS is a major step towards paperless operations in many hospitals. It is comprehensive enterprise-wide software that covers all aspects of management and operations of a hospital.</a:t>
            </a:r>
          </a:p>
          <a:p>
            <a:pPr>
              <a:lnSpc>
                <a:spcPct val="150000"/>
              </a:lnSpc>
              <a:spcAft>
                <a:spcPts val="1000"/>
              </a:spcAft>
            </a:pPr>
            <a:r>
              <a:rPr lang="en-US" sz="1800" dirty="0">
                <a:effectLst/>
                <a:latin typeface="Times New Roman" panose="02020603050405020304" pitchFamily="18" charset="0"/>
                <a:ea typeface="Calibri" panose="020F0502020204030204" pitchFamily="34" charset="0"/>
              </a:rPr>
              <a:t> It is designed to help achieve best clinical outcomes, optimal financial performance and most importantly patient and employee satisfaction.</a:t>
            </a:r>
          </a:p>
          <a:p>
            <a:pPr>
              <a:lnSpc>
                <a:spcPct val="150000"/>
              </a:lnSpc>
              <a:spcAft>
                <a:spcPts val="1000"/>
              </a:spcAft>
            </a:pPr>
            <a:r>
              <a:rPr lang="en-US" sz="1800" dirty="0">
                <a:effectLst/>
                <a:latin typeface="Times New Roman" panose="02020603050405020304" pitchFamily="18" charset="0"/>
                <a:ea typeface="Calibri" panose="020F0502020204030204" pitchFamily="34" charset="0"/>
              </a:rPr>
              <a:t>Each module in HMIS is interconnected with other modules in terms of functionalities and data sharing. All modules can be accessed from a single sign in feature.</a:t>
            </a:r>
          </a:p>
          <a:p>
            <a:pPr>
              <a:lnSpc>
                <a:spcPct val="150000"/>
              </a:lnSpc>
              <a:spcAft>
                <a:spcPts val="1000"/>
              </a:spcAft>
            </a:pPr>
            <a:r>
              <a:rPr lang="en-US" sz="1800" dirty="0">
                <a:effectLst/>
                <a:latin typeface="Times New Roman" panose="02020603050405020304" pitchFamily="18" charset="0"/>
                <a:ea typeface="Calibri" panose="020F0502020204030204" pitchFamily="34" charset="0"/>
              </a:rPr>
              <a:t>HMIS benefits to patient</a:t>
            </a:r>
          </a:p>
          <a:p>
            <a:pPr>
              <a:lnSpc>
                <a:spcPct val="150000"/>
              </a:lnSpc>
              <a:spcAft>
                <a:spcPts val="1000"/>
              </a:spcAft>
            </a:pPr>
            <a:r>
              <a:rPr lang="en-US" sz="1800" dirty="0">
                <a:effectLst/>
                <a:latin typeface="Times New Roman" panose="02020603050405020304" pitchFamily="18" charset="0"/>
                <a:ea typeface="Calibri" panose="020F0502020204030204" pitchFamily="34" charset="0"/>
              </a:rPr>
              <a:t>HMIS benefits to the Hospital</a:t>
            </a:r>
          </a:p>
          <a:p>
            <a:pPr>
              <a:lnSpc>
                <a:spcPct val="150000"/>
              </a:lnSpc>
              <a:spcAft>
                <a:spcPts val="1000"/>
              </a:spcAft>
            </a:pPr>
            <a:endParaRPr lang="en-IN" sz="1800" dirty="0">
              <a:effectLst/>
              <a:latin typeface="Calibri" panose="020F0502020204030204" pitchFamily="34" charset="0"/>
              <a:ea typeface="Calibri" panose="020F0502020204030204" pitchFamily="34" charset="0"/>
            </a:endParaRPr>
          </a:p>
          <a:p>
            <a:pPr>
              <a:lnSpc>
                <a:spcPct val="150000"/>
              </a:lnSpc>
              <a:spcAft>
                <a:spcPts val="1000"/>
              </a:spcAft>
            </a:pPr>
            <a:endParaRPr lang="en-IN" sz="1800" dirty="0">
              <a:effectLst/>
              <a:latin typeface="Calibri" panose="020F0502020204030204" pitchFamily="34" charset="0"/>
              <a:ea typeface="Calibri" panose="020F0502020204030204" pitchFamily="34" charset="0"/>
            </a:endParaRPr>
          </a:p>
          <a:p>
            <a:pPr>
              <a:lnSpc>
                <a:spcPct val="150000"/>
              </a:lnSpc>
              <a:spcAft>
                <a:spcPts val="1000"/>
              </a:spcAft>
            </a:pPr>
            <a:endParaRPr lang="en-IN" sz="18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pPr/>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a:xfrm>
            <a:off x="2975224" y="2223135"/>
            <a:ext cx="6857144" cy="3255080"/>
          </a:xfrm>
        </p:spPr>
        <p:txBody>
          <a:bodyPr>
            <a:normAutofit/>
          </a:bodyPr>
          <a:lstStyle/>
          <a:p>
            <a:pPr>
              <a:lnSpc>
                <a:spcPct val="150000"/>
              </a:lnSpc>
            </a:pPr>
            <a:r>
              <a:rPr lang="en-IN" sz="2000" dirty="0">
                <a:latin typeface="Times New Roman" panose="02020603050405020304" pitchFamily="18" charset="0"/>
                <a:cs typeface="Times New Roman" panose="02020603050405020304" pitchFamily="18" charset="0"/>
              </a:rPr>
              <a:t>Not all-active users of the participating healthcare facilities were available or they didn’t respond due to any reason.</a:t>
            </a:r>
          </a:p>
          <a:p>
            <a:pPr>
              <a:lnSpc>
                <a:spcPct val="150000"/>
              </a:lnSpc>
            </a:pPr>
            <a:r>
              <a:rPr lang="en-IN" sz="2000" dirty="0">
                <a:latin typeface="Times New Roman" panose="02020603050405020304" pitchFamily="18" charset="0"/>
                <a:cs typeface="Times New Roman" panose="02020603050405020304" pitchFamily="18" charset="0"/>
              </a:rPr>
              <a:t>The appropriate choice would be having meetings with end-users, which would be much more elaborated instead of circulating questionnaire</a:t>
            </a: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pPr/>
              <a:t>30</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Conclusion</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31</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a:extLst>
              <a:ext uri="{FF2B5EF4-FFF2-40B4-BE49-F238E27FC236}">
                <a16:creationId xmlns:a16="http://schemas.microsoft.com/office/drawing/2014/main" id="{93A2B15D-BB44-4249-1E71-B1E51202F1A2}"/>
              </a:ext>
            </a:extLst>
          </p:cNvPr>
          <p:cNvSpPr>
            <a:spLocks noGrp="1"/>
          </p:cNvSpPr>
          <p:nvPr>
            <p:ph idx="1"/>
          </p:nvPr>
        </p:nvSpPr>
        <p:spPr>
          <a:xfrm>
            <a:off x="838200" y="2141537"/>
            <a:ext cx="10515600" cy="4351338"/>
          </a:xfrm>
        </p:spPr>
        <p:txBody>
          <a:bodyPr/>
          <a:lstStyle/>
          <a:p>
            <a:pPr marL="0" indent="0" algn="just">
              <a:lnSpc>
                <a:spcPct val="200000"/>
              </a:lnSpc>
              <a:spcAft>
                <a:spcPts val="1000"/>
              </a:spcAft>
              <a:buNone/>
            </a:pPr>
            <a:r>
              <a:rPr lang="en-US" sz="1800" dirty="0">
                <a:effectLst/>
                <a:latin typeface="Times New Roman" panose="02020603050405020304" pitchFamily="18" charset="0"/>
                <a:ea typeface="Calibri" panose="020F0502020204030204" pitchFamily="34" charset="0"/>
              </a:rPr>
              <a:t>This study identified the challenges faced by the HMIS end-users using HMIS software of </a:t>
            </a:r>
            <a:r>
              <a:rPr lang="en-US" sz="1800" dirty="0" err="1">
                <a:effectLst/>
                <a:latin typeface="Times New Roman" panose="02020603050405020304" pitchFamily="18" charset="0"/>
                <a:ea typeface="Calibri" panose="020F0502020204030204" pitchFamily="34" charset="0"/>
              </a:rPr>
              <a:t>KareXpert</a:t>
            </a:r>
            <a:r>
              <a:rPr lang="en-US" sz="1800" dirty="0">
                <a:effectLst/>
                <a:latin typeface="Times New Roman" panose="02020603050405020304" pitchFamily="18" charset="0"/>
                <a:ea typeface="Calibri" panose="020F0502020204030204" pitchFamily="34" charset="0"/>
              </a:rPr>
              <a:t>. Majority (50%) of the challenges were related to the User interface (navigation). It also gave us an idea about the importance of training among the HMIS end-users and concluded that there were 18% of the end-users who didn’t get the HMIS training. It gave us the end-user reviews and feedback for the HMIS software in production environment. </a:t>
            </a:r>
            <a:endParaRPr lang="en-IN"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78113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766281" y="365125"/>
            <a:ext cx="10515600" cy="1325563"/>
          </a:xfrm>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910119" y="1690688"/>
            <a:ext cx="10515600" cy="4351338"/>
          </a:xfrm>
        </p:spPr>
        <p:txBody>
          <a:bodyPr>
            <a:normAutofit/>
          </a:bodyPr>
          <a:lstStyle/>
          <a:p>
            <a:pPr marL="342900" indent="-342900" algn="just">
              <a:lnSpc>
                <a:spcPct val="150000"/>
              </a:lnSpc>
              <a:buFont typeface="+mj-lt"/>
              <a:buAutoNum type="arabicPeriod"/>
            </a:pPr>
            <a:r>
              <a:rPr lang="en-US" sz="1800" dirty="0">
                <a:effectLst/>
                <a:latin typeface="Times New Roman" panose="02020603050405020304" pitchFamily="18" charset="0"/>
                <a:ea typeface="Times New Roman" panose="02020603050405020304" pitchFamily="18" charset="0"/>
              </a:rPr>
              <a:t>Murthy BK, Srivastava PK, Cheema AS. Implementation challenges of hospital information system in super specialty hospital &amp;#x201C;A case study of PGIMER, Chandigarh&amp;#x201D; In: 2014 IEEE Global Humanitarian Technology Conference - South Asia Satellite (GHTC-SAS) [Internet]. Trivandrum, India: IEEE; 2014 [cited 2022 Nov 6]. p. 77–82. </a:t>
            </a:r>
          </a:p>
          <a:p>
            <a:pPr marL="342900" indent="-342900" algn="just">
              <a:lnSpc>
                <a:spcPct val="150000"/>
              </a:lnSpc>
              <a:buFont typeface="+mj-lt"/>
              <a:buAutoNum type="arabicPeriod"/>
            </a:pPr>
            <a:r>
              <a:rPr lang="en-US" sz="1800" dirty="0" err="1">
                <a:effectLst/>
                <a:latin typeface="Times New Roman" panose="02020603050405020304" pitchFamily="18" charset="0"/>
                <a:ea typeface="Times New Roman" panose="02020603050405020304" pitchFamily="18" charset="0"/>
              </a:rPr>
              <a:t>Ajami</a:t>
            </a:r>
            <a:r>
              <a:rPr lang="en-US" sz="1800" dirty="0">
                <a:effectLst/>
                <a:latin typeface="Times New Roman" panose="02020603050405020304" pitchFamily="18" charset="0"/>
                <a:ea typeface="Times New Roman" panose="02020603050405020304" pitchFamily="18" charset="0"/>
              </a:rPr>
              <a:t> S. Training and its Impact on Hospital Information System (HIS) Success. J Inform Tech Soft </a:t>
            </a:r>
            <a:r>
              <a:rPr lang="en-US" sz="1800" dirty="0" err="1">
                <a:effectLst/>
                <a:latin typeface="Times New Roman" panose="02020603050405020304" pitchFamily="18" charset="0"/>
                <a:ea typeface="Times New Roman" panose="02020603050405020304" pitchFamily="18" charset="0"/>
              </a:rPr>
              <a:t>Engg</a:t>
            </a:r>
            <a:r>
              <a:rPr lang="en-US" sz="1800" dirty="0">
                <a:effectLst/>
                <a:latin typeface="Times New Roman" panose="02020603050405020304" pitchFamily="18" charset="0"/>
                <a:ea typeface="Times New Roman" panose="02020603050405020304" pitchFamily="18" charset="0"/>
              </a:rPr>
              <a:t> [Internet]. 2012 [cited 2022 Nov 6];02(05). </a:t>
            </a:r>
            <a:endParaRPr lang="en-IN" sz="1800" dirty="0">
              <a:effectLst/>
              <a:latin typeface="Calibri" panose="020F0502020204030204" pitchFamily="34" charset="0"/>
              <a:ea typeface="Calibri" panose="020F0502020204030204" pitchFamily="34" charset="0"/>
            </a:endParaRPr>
          </a:p>
          <a:p>
            <a:pPr marL="342900" indent="-342900" algn="just">
              <a:lnSpc>
                <a:spcPct val="150000"/>
              </a:lnSpc>
              <a:buFont typeface="+mj-lt"/>
              <a:buAutoNum type="arabicPeriod"/>
            </a:pPr>
            <a:r>
              <a:rPr lang="en-US" sz="1800" dirty="0">
                <a:effectLst/>
                <a:latin typeface="Times New Roman" panose="02020603050405020304" pitchFamily="18" charset="0"/>
                <a:ea typeface="Times New Roman" panose="02020603050405020304" pitchFamily="18" charset="0"/>
              </a:rPr>
              <a:t>Ahmadian L, </a:t>
            </a:r>
            <a:r>
              <a:rPr lang="en-US" sz="1800" dirty="0" err="1">
                <a:effectLst/>
                <a:latin typeface="Times New Roman" panose="02020603050405020304" pitchFamily="18" charset="0"/>
                <a:ea typeface="Times New Roman" panose="02020603050405020304" pitchFamily="18" charset="0"/>
              </a:rPr>
              <a:t>Dorosti</a:t>
            </a:r>
            <a:r>
              <a:rPr lang="en-US" sz="1800" dirty="0">
                <a:effectLst/>
                <a:latin typeface="Times New Roman" panose="02020603050405020304" pitchFamily="18" charset="0"/>
                <a:ea typeface="Times New Roman" panose="02020603050405020304" pitchFamily="18" charset="0"/>
              </a:rPr>
              <a:t> N, </a:t>
            </a:r>
            <a:r>
              <a:rPr lang="en-US" sz="1800" dirty="0" err="1">
                <a:effectLst/>
                <a:latin typeface="Times New Roman" panose="02020603050405020304" pitchFamily="18" charset="0"/>
                <a:ea typeface="Times New Roman" panose="02020603050405020304" pitchFamily="18" charset="0"/>
              </a:rPr>
              <a:t>Khajouei</a:t>
            </a:r>
            <a:r>
              <a:rPr lang="en-US" sz="1800" dirty="0">
                <a:effectLst/>
                <a:latin typeface="Times New Roman" panose="02020603050405020304" pitchFamily="18" charset="0"/>
                <a:ea typeface="Times New Roman" panose="02020603050405020304" pitchFamily="18" charset="0"/>
              </a:rPr>
              <a:t> R, </a:t>
            </a:r>
            <a:r>
              <a:rPr lang="en-US" sz="1800" dirty="0" err="1">
                <a:effectLst/>
                <a:latin typeface="Times New Roman" panose="02020603050405020304" pitchFamily="18" charset="0"/>
                <a:ea typeface="Times New Roman" panose="02020603050405020304" pitchFamily="18" charset="0"/>
              </a:rPr>
              <a:t>Hajesmaeel</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Gohari</a:t>
            </a:r>
            <a:r>
              <a:rPr lang="en-US" sz="1800" dirty="0">
                <a:effectLst/>
                <a:latin typeface="Times New Roman" panose="02020603050405020304" pitchFamily="18" charset="0"/>
                <a:ea typeface="Times New Roman" panose="02020603050405020304" pitchFamily="18" charset="0"/>
              </a:rPr>
              <a:t> S. Challenges of using Hospital Information Systems by nurses: comparing academic and non-academic hospitals. Electron Physician. 2017 Jun 25;9(6):4625–30.</a:t>
            </a:r>
            <a:endParaRPr lang="en-IN" sz="1800" dirty="0">
              <a:effectLst/>
              <a:latin typeface="Calibri" panose="020F0502020204030204" pitchFamily="34" charset="0"/>
              <a:ea typeface="Calibri" panose="020F0502020204030204" pitchFamily="34" charset="0"/>
            </a:endParaRPr>
          </a:p>
          <a:p>
            <a:pPr marL="342900" indent="-342900" algn="just">
              <a:buFont typeface="+mj-lt"/>
              <a:buAutoNum type="arabicPeriod"/>
            </a:pPr>
            <a:endParaRPr lang="en-IN" sz="1800" dirty="0">
              <a:effectLst/>
              <a:latin typeface="Calibri" panose="020F0502020204030204" pitchFamily="34" charset="0"/>
              <a:ea typeface="Calibri" panose="020F0502020204030204" pitchFamily="34" charset="0"/>
            </a:endParaRPr>
          </a:p>
          <a:p>
            <a:pPr>
              <a:buNone/>
            </a:pPr>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pPr/>
              <a:t>32</a:t>
            </a:fld>
            <a:endParaRPr lang="en-IN"/>
          </a:p>
        </p:txBody>
      </p:sp>
    </p:spTree>
    <p:extLst>
      <p:ext uri="{BB962C8B-B14F-4D97-AF65-F5344CB8AC3E}">
        <p14:creationId xmlns:p14="http://schemas.microsoft.com/office/powerpoint/2010/main" val="149243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normAutofit/>
          </a:bodyPr>
          <a:lstStyle/>
          <a:p>
            <a:pPr algn="ctr"/>
            <a:r>
              <a:rPr lang="en-US" sz="2800" b="1" dirty="0">
                <a:effectLst/>
                <a:latin typeface="Times New Roman" panose="02020603050405020304" pitchFamily="18" charset="0"/>
                <a:ea typeface="Calibri" panose="020F0502020204030204" pitchFamily="34" charset="0"/>
              </a:rPr>
              <a:t>Recommendations to the company</a:t>
            </a:r>
            <a:endParaRPr lang="en-IN" sz="2800" b="1"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33</a:t>
            </a:fld>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a:extLst>
              <a:ext uri="{FF2B5EF4-FFF2-40B4-BE49-F238E27FC236}">
                <a16:creationId xmlns:a16="http://schemas.microsoft.com/office/drawing/2014/main" id="{93A2B15D-BB44-4249-1E71-B1E51202F1A2}"/>
              </a:ext>
            </a:extLst>
          </p:cNvPr>
          <p:cNvSpPr>
            <a:spLocks noGrp="1"/>
          </p:cNvSpPr>
          <p:nvPr>
            <p:ph idx="1"/>
          </p:nvPr>
        </p:nvSpPr>
        <p:spPr>
          <a:xfrm>
            <a:off x="838200" y="1607096"/>
            <a:ext cx="10515600" cy="4351338"/>
          </a:xfrm>
        </p:spPr>
        <p:txBody>
          <a:bodyPr>
            <a:noAutofit/>
          </a:bodyPr>
          <a:lstStyle/>
          <a:p>
            <a:pPr marL="342900" lvl="0" indent="-342900">
              <a:lnSpc>
                <a:spcPct val="200000"/>
              </a:lnSpc>
              <a:buFont typeface="+mj-lt"/>
              <a:buAutoNum type="arabicPeriod"/>
            </a:pPr>
            <a:r>
              <a:rPr lang="en-US" sz="1600" dirty="0">
                <a:effectLst/>
                <a:latin typeface="Times New Roman" panose="02020603050405020304" pitchFamily="18" charset="0"/>
                <a:ea typeface="Calibri" panose="020F0502020204030204" pitchFamily="34" charset="0"/>
              </a:rPr>
              <a:t>The software release/update can be done in two cycles (One cycle per week). The blocker points should be taken care of in every weekly release so that it doesn’t affect the revenue of the company. The company should try to make every enhancement that requires more man-days as a paid enhancement which will help in the revenue generation for the company.</a:t>
            </a:r>
            <a:endParaRPr lang="en-IN" sz="1600" dirty="0">
              <a:effectLst/>
              <a:latin typeface="Calibri" panose="020F0502020204030204" pitchFamily="34" charset="0"/>
              <a:ea typeface="Calibri" panose="020F0502020204030204" pitchFamily="34" charset="0"/>
            </a:endParaRPr>
          </a:p>
          <a:p>
            <a:pPr marL="342900" lvl="0" indent="-342900">
              <a:lnSpc>
                <a:spcPct val="200000"/>
              </a:lnSpc>
              <a:buFont typeface="+mj-lt"/>
              <a:buAutoNum type="arabicPeriod"/>
            </a:pPr>
            <a:r>
              <a:rPr lang="en-US" sz="1600" dirty="0">
                <a:effectLst/>
                <a:latin typeface="Times New Roman" panose="02020603050405020304" pitchFamily="18" charset="0"/>
                <a:ea typeface="Calibri" panose="020F0502020204030204" pitchFamily="34" charset="0"/>
              </a:rPr>
              <a:t>Re-training of the client should be made as a paid service by the company whenever the client demands. It can also be done on a fortnightly subscription basis. </a:t>
            </a:r>
            <a:endParaRPr lang="en-IN" sz="1600" dirty="0">
              <a:effectLst/>
              <a:latin typeface="Calibri" panose="020F0502020204030204" pitchFamily="34" charset="0"/>
              <a:ea typeface="Calibri" panose="020F0502020204030204" pitchFamily="34" charset="0"/>
            </a:endParaRPr>
          </a:p>
          <a:p>
            <a:pPr marL="342900" lvl="0" indent="-342900">
              <a:lnSpc>
                <a:spcPct val="200000"/>
              </a:lnSpc>
              <a:buFont typeface="+mj-lt"/>
              <a:buAutoNum type="arabicPeriod"/>
            </a:pPr>
            <a:r>
              <a:rPr lang="en-US" sz="1600" dirty="0">
                <a:effectLst/>
                <a:latin typeface="Times New Roman" panose="02020603050405020304" pitchFamily="18" charset="0"/>
                <a:ea typeface="Calibri" panose="020F0502020204030204" pitchFamily="34" charset="0"/>
              </a:rPr>
              <a:t>Training on special features should also be made as a paid service for the client.</a:t>
            </a:r>
            <a:endParaRPr lang="en-IN" sz="1600" dirty="0">
              <a:effectLst/>
              <a:latin typeface="Calibri" panose="020F0502020204030204" pitchFamily="34" charset="0"/>
              <a:ea typeface="Calibri" panose="020F0502020204030204" pitchFamily="34" charset="0"/>
            </a:endParaRPr>
          </a:p>
          <a:p>
            <a:pPr marL="342900" lvl="0" indent="-342900">
              <a:lnSpc>
                <a:spcPct val="200000"/>
              </a:lnSpc>
              <a:spcAft>
                <a:spcPts val="1000"/>
              </a:spcAft>
              <a:buFont typeface="+mj-lt"/>
              <a:buAutoNum type="arabicPeriod"/>
            </a:pPr>
            <a:r>
              <a:rPr lang="en-US" sz="1600" dirty="0">
                <a:effectLst/>
                <a:latin typeface="Times New Roman" panose="02020603050405020304" pitchFamily="18" charset="0"/>
                <a:ea typeface="Calibri" panose="020F0502020204030204" pitchFamily="34" charset="0"/>
              </a:rPr>
              <a:t>The company should mail the updated workflow charts of the required modules to the clients on a monthly basis so that they can refer to them. </a:t>
            </a:r>
            <a:endParaRPr lang="en-IN"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47065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34</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5" name="Picture 4">
            <a:extLst>
              <a:ext uri="{FF2B5EF4-FFF2-40B4-BE49-F238E27FC236}">
                <a16:creationId xmlns:a16="http://schemas.microsoft.com/office/drawing/2014/main" id="{370867FE-7F37-2AB8-B607-22239E0F8AC0}"/>
              </a:ext>
            </a:extLst>
          </p:cNvPr>
          <p:cNvPicPr>
            <a:picLocks noChangeAspect="1"/>
          </p:cNvPicPr>
          <p:nvPr/>
        </p:nvPicPr>
        <p:blipFill>
          <a:blip r:embed="rId3"/>
          <a:stretch>
            <a:fillRect/>
          </a:stretch>
        </p:blipFill>
        <p:spPr>
          <a:xfrm>
            <a:off x="3581401" y="136525"/>
            <a:ext cx="5620820" cy="6726158"/>
          </a:xfrm>
          <a:prstGeom prst="rect">
            <a:avLst/>
          </a:prstGeom>
        </p:spPr>
      </p:pic>
    </p:spTree>
    <p:extLst>
      <p:ext uri="{BB962C8B-B14F-4D97-AF65-F5344CB8AC3E}">
        <p14:creationId xmlns:p14="http://schemas.microsoft.com/office/powerpoint/2010/main" val="594613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a:xfrm>
            <a:off x="938213" y="2805798"/>
            <a:ext cx="5157787" cy="3684588"/>
          </a:xfrm>
        </p:spPr>
        <p:txBody>
          <a:bodyPr/>
          <a:lstStyle/>
          <a:p>
            <a:r>
              <a:rPr lang="en-IN" sz="2400" dirty="0"/>
              <a:t>Client Handling</a:t>
            </a:r>
          </a:p>
          <a:p>
            <a:r>
              <a:rPr lang="en-IN" sz="2400" dirty="0"/>
              <a:t>Learning new workflows of the modules</a:t>
            </a:r>
          </a:p>
          <a:p>
            <a:r>
              <a:rPr lang="en-IN" sz="2400" dirty="0"/>
              <a:t>Handling operational issues after Go-Live</a:t>
            </a:r>
          </a:p>
          <a:p>
            <a:pPr>
              <a:buNone/>
            </a:pPr>
            <a:endParaRPr lang="en-IN" dirty="0"/>
          </a:p>
          <a:p>
            <a:endParaRPr lang="en-IN" dirty="0"/>
          </a:p>
          <a:p>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a:xfrm>
            <a:off x="6290070" y="2774306"/>
            <a:ext cx="5183188" cy="3684588"/>
          </a:xfrm>
        </p:spPr>
        <p:txBody>
          <a:bodyPr>
            <a:normAutofit/>
          </a:bodyPr>
          <a:lstStyle/>
          <a:p>
            <a:r>
              <a:rPr lang="en-IN" sz="2400" dirty="0"/>
              <a:t>Analysis of the topic has given me a clear idea of the challenges faced by the end-users of the healthcare facilities after going live</a:t>
            </a:r>
          </a:p>
          <a:p>
            <a:r>
              <a:rPr lang="en-IN" sz="2400" dirty="0"/>
              <a:t>There are many loopholes in the workflows related to implementation.</a:t>
            </a: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pPr/>
              <a:t>35</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36</a:t>
            </a:fld>
            <a:endParaRPr lang="en-IN"/>
          </a:p>
        </p:txBody>
      </p:sp>
      <p:sp>
        <p:nvSpPr>
          <p:cNvPr id="2" name="TextBox 1">
            <a:extLst>
              <a:ext uri="{FF2B5EF4-FFF2-40B4-BE49-F238E27FC236}">
                <a16:creationId xmlns:a16="http://schemas.microsoft.com/office/drawing/2014/main" id="{820052D4-AD73-D847-0525-D52BB2989D9B}"/>
              </a:ext>
            </a:extLst>
          </p:cNvPr>
          <p:cNvSpPr txBox="1"/>
          <p:nvPr/>
        </p:nvSpPr>
        <p:spPr>
          <a:xfrm>
            <a:off x="4377647" y="2712377"/>
            <a:ext cx="3194407" cy="830997"/>
          </a:xfrm>
          <a:prstGeom prst="rect">
            <a:avLst/>
          </a:prstGeom>
          <a:noFill/>
        </p:spPr>
        <p:txBody>
          <a:bodyPr wrap="square" rtlCol="0">
            <a:spAutoFit/>
          </a:bodyPr>
          <a:lstStyle/>
          <a:p>
            <a:pPr algn="ctr"/>
            <a:r>
              <a:rPr lang="en-IN" sz="4800" dirty="0"/>
              <a:t>THANKYOU</a:t>
            </a:r>
          </a:p>
        </p:txBody>
      </p:sp>
    </p:spTree>
    <p:extLst>
      <p:ext uri="{BB962C8B-B14F-4D97-AF65-F5344CB8AC3E}">
        <p14:creationId xmlns:p14="http://schemas.microsoft.com/office/powerpoint/2010/main" val="2454338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502295" y="1417206"/>
            <a:ext cx="12566834" cy="5632738"/>
          </a:xfrm>
        </p:spPr>
        <p:txBody>
          <a:bodyPr>
            <a:noAutofit/>
          </a:bodyPr>
          <a:lstStyle/>
          <a:p>
            <a:pPr marL="0" indent="0">
              <a:lnSpc>
                <a:spcPct val="200000"/>
              </a:lnSpc>
              <a:spcAft>
                <a:spcPts val="1000"/>
              </a:spcAft>
              <a:buNone/>
            </a:pPr>
            <a:r>
              <a:rPr lang="en-US" sz="2000" b="1" dirty="0">
                <a:latin typeface="Times New Roman" panose="02020603050405020304" pitchFamily="18" charset="0"/>
                <a:cs typeface="Times New Roman" panose="02020603050405020304" pitchFamily="18" charset="0"/>
              </a:rPr>
              <a:t>Aim of the study</a:t>
            </a:r>
            <a:endParaRPr lang="en-IN" sz="2000" b="1" dirty="0">
              <a:latin typeface="Times New Roman" panose="02020603050405020304" pitchFamily="18" charset="0"/>
              <a:cs typeface="Times New Roman" panose="02020603050405020304" pitchFamily="18" charset="0"/>
            </a:endParaRPr>
          </a:p>
          <a:p>
            <a:pPr marL="0" indent="0">
              <a:lnSpc>
                <a:spcPct val="20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aim of the study is to understand the barriers in acceptance of the HMIS with end-users.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200000"/>
              </a:lnSpc>
              <a:spcAft>
                <a:spcPts val="1000"/>
              </a:spcAft>
              <a:buNone/>
            </a:pPr>
            <a:r>
              <a:rPr lang="en-US" sz="2000" b="1" dirty="0">
                <a:latin typeface="Times New Roman" panose="02020603050405020304" pitchFamily="18" charset="0"/>
                <a:cs typeface="Times New Roman" panose="02020603050405020304" pitchFamily="18" charset="0"/>
              </a:rPr>
              <a:t>Objectives of the study</a:t>
            </a:r>
            <a:endParaRPr lang="en-IN" sz="2000" b="1" dirty="0">
              <a:latin typeface="Times New Roman" panose="02020603050405020304" pitchFamily="18" charset="0"/>
              <a:cs typeface="Times New Roman" panose="02020603050405020304" pitchFamily="18" charset="0"/>
            </a:endParaRPr>
          </a:p>
          <a:p>
            <a:pPr marL="342900" lvl="0" indent="-342900" algn="just">
              <a:lnSpc>
                <a:spcPct val="200000"/>
              </a:lnSpc>
              <a:buFont typeface="+mj-lt"/>
              <a:buAutoNum type="arabicParenR"/>
            </a:pPr>
            <a:r>
              <a:rPr lang="en-US" sz="2000" dirty="0">
                <a:latin typeface="Times New Roman" panose="02020603050405020304" pitchFamily="18" charset="0"/>
                <a:cs typeface="Times New Roman" panose="02020603050405020304" pitchFamily="18" charset="0"/>
              </a:rPr>
              <a:t>To identify the challenges faced by the end-users in using HMIS software.</a:t>
            </a:r>
            <a:endParaRPr lang="en-IN" sz="2000" dirty="0">
              <a:latin typeface="Times New Roman" panose="02020603050405020304" pitchFamily="18" charset="0"/>
              <a:cs typeface="Times New Roman" panose="02020603050405020304" pitchFamily="18" charset="0"/>
            </a:endParaRPr>
          </a:p>
          <a:p>
            <a:pPr marL="342900" lvl="0" indent="-342900" algn="just">
              <a:lnSpc>
                <a:spcPct val="200000"/>
              </a:lnSpc>
              <a:buFont typeface="+mj-lt"/>
              <a:buAutoNum type="arabicParenR"/>
            </a:pPr>
            <a:r>
              <a:rPr lang="en-US" sz="2000" dirty="0">
                <a:latin typeface="Times New Roman" panose="02020603050405020304" pitchFamily="18" charset="0"/>
                <a:cs typeface="Times New Roman" panose="02020603050405020304" pitchFamily="18" charset="0"/>
              </a:rPr>
              <a:t>To understand the importance of end-user training on the HMIS.</a:t>
            </a:r>
            <a:endParaRPr lang="en-IN" sz="2000" dirty="0">
              <a:latin typeface="Times New Roman" panose="02020603050405020304" pitchFamily="18" charset="0"/>
              <a:cs typeface="Times New Roman" panose="02020603050405020304" pitchFamily="18" charset="0"/>
            </a:endParaRPr>
          </a:p>
          <a:p>
            <a:pPr marL="342900" lvl="0" indent="-342900" algn="just">
              <a:lnSpc>
                <a:spcPct val="200000"/>
              </a:lnSpc>
              <a:spcAft>
                <a:spcPts val="1000"/>
              </a:spcAft>
              <a:buFont typeface="+mj-lt"/>
              <a:buAutoNum type="arabicParenR"/>
            </a:pPr>
            <a:r>
              <a:rPr lang="en-US" sz="2000" dirty="0">
                <a:latin typeface="Times New Roman" panose="02020603050405020304" pitchFamily="18" charset="0"/>
                <a:cs typeface="Times New Roman" panose="02020603050405020304" pitchFamily="18" charset="0"/>
              </a:rPr>
              <a:t>To get the end-user reviews and feedback for the HMIS software in production environment.</a:t>
            </a:r>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pPr/>
              <a:t>4</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1036836" y="457592"/>
            <a:ext cx="10515600" cy="1325563"/>
          </a:xfrm>
        </p:spPr>
        <p:txBody>
          <a:bodyPr/>
          <a:lstStyle/>
          <a:p>
            <a:pPr algn="ctr"/>
            <a:r>
              <a:rPr lang="en-IN" b="1" dirty="0"/>
              <a:t>Research Methodology </a:t>
            </a:r>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a:extLst>
              <a:ext uri="{FF2B5EF4-FFF2-40B4-BE49-F238E27FC236}">
                <a16:creationId xmlns:a16="http://schemas.microsoft.com/office/drawing/2014/main" id="{93A2B15D-BB44-4249-1E71-B1E51202F1A2}"/>
              </a:ext>
            </a:extLst>
          </p:cNvPr>
          <p:cNvSpPr>
            <a:spLocks noGrp="1"/>
          </p:cNvSpPr>
          <p:nvPr>
            <p:ph idx="1"/>
          </p:nvPr>
        </p:nvSpPr>
        <p:spPr>
          <a:xfrm>
            <a:off x="166957" y="2533317"/>
            <a:ext cx="6127679" cy="3712051"/>
          </a:xfrm>
        </p:spPr>
        <p:txBody>
          <a:bodyPr>
            <a:noAutofit/>
          </a:bodyPr>
          <a:lstStyle/>
          <a:p>
            <a:pPr>
              <a:lnSpc>
                <a:spcPct val="100000"/>
              </a:lnSpc>
              <a:spcAft>
                <a:spcPts val="1000"/>
              </a:spcAft>
            </a:pPr>
            <a:r>
              <a:rPr lang="en-US" sz="2000" dirty="0">
                <a:effectLst/>
                <a:latin typeface="Times New Roman" panose="02020603050405020304" pitchFamily="18" charset="0"/>
                <a:ea typeface="Calibri" panose="020F0502020204030204" pitchFamily="34" charset="0"/>
              </a:rPr>
              <a:t>Study Design – Cross-sectional study design</a:t>
            </a:r>
            <a:endParaRPr lang="en-IN" sz="2000" dirty="0">
              <a:effectLst/>
              <a:latin typeface="Calibri" panose="020F0502020204030204" pitchFamily="34" charset="0"/>
              <a:ea typeface="Calibri" panose="020F0502020204030204" pitchFamily="34" charset="0"/>
            </a:endParaRPr>
          </a:p>
          <a:p>
            <a:pPr>
              <a:lnSpc>
                <a:spcPct val="100000"/>
              </a:lnSpc>
              <a:spcAft>
                <a:spcPts val="1000"/>
              </a:spcAft>
            </a:pPr>
            <a:r>
              <a:rPr lang="en-US" sz="2000" dirty="0">
                <a:effectLst/>
                <a:latin typeface="Times New Roman" panose="02020603050405020304" pitchFamily="18" charset="0"/>
                <a:ea typeface="Calibri" panose="020F0502020204030204" pitchFamily="34" charset="0"/>
              </a:rPr>
              <a:t>Sample population size – 50</a:t>
            </a:r>
            <a:endParaRPr lang="en-IN" sz="2000" dirty="0">
              <a:effectLst/>
              <a:latin typeface="Calibri" panose="020F0502020204030204" pitchFamily="34" charset="0"/>
              <a:ea typeface="Calibri" panose="020F0502020204030204" pitchFamily="34" charset="0"/>
            </a:endParaRPr>
          </a:p>
          <a:p>
            <a:pPr>
              <a:lnSpc>
                <a:spcPct val="100000"/>
              </a:lnSpc>
              <a:spcAft>
                <a:spcPts val="1000"/>
              </a:spcAft>
            </a:pPr>
            <a:r>
              <a:rPr lang="en-US" sz="2000" dirty="0">
                <a:effectLst/>
                <a:latin typeface="Times New Roman" panose="02020603050405020304" pitchFamily="18" charset="0"/>
                <a:ea typeface="Calibri" panose="020F0502020204030204" pitchFamily="34" charset="0"/>
              </a:rPr>
              <a:t>Sampling technique – Convenience sampling</a:t>
            </a:r>
            <a:endParaRPr lang="en-IN" sz="2000" dirty="0">
              <a:effectLst/>
              <a:latin typeface="Calibri" panose="020F0502020204030204" pitchFamily="34" charset="0"/>
              <a:ea typeface="Calibri" panose="020F0502020204030204" pitchFamily="34" charset="0"/>
            </a:endParaRPr>
          </a:p>
          <a:p>
            <a:pPr>
              <a:lnSpc>
                <a:spcPct val="100000"/>
              </a:lnSpc>
              <a:spcAft>
                <a:spcPts val="1000"/>
              </a:spcAft>
            </a:pPr>
            <a:r>
              <a:rPr lang="en-US" sz="2000" dirty="0">
                <a:effectLst/>
                <a:latin typeface="Times New Roman" panose="02020603050405020304" pitchFamily="18" charset="0"/>
                <a:ea typeface="Calibri" panose="020F0502020204030204" pitchFamily="34" charset="0"/>
              </a:rPr>
              <a:t>Targeted population size – 122 </a:t>
            </a:r>
            <a:endParaRPr lang="en-IN" sz="2000" dirty="0">
              <a:effectLst/>
              <a:latin typeface="Calibri" panose="020F0502020204030204" pitchFamily="34" charset="0"/>
              <a:ea typeface="Calibri" panose="020F0502020204030204" pitchFamily="34" charset="0"/>
            </a:endParaRPr>
          </a:p>
          <a:p>
            <a:pPr>
              <a:lnSpc>
                <a:spcPct val="100000"/>
              </a:lnSpc>
              <a:spcAft>
                <a:spcPts val="1000"/>
              </a:spcAft>
            </a:pPr>
            <a:r>
              <a:rPr lang="en-US" sz="2000" dirty="0">
                <a:effectLst/>
                <a:latin typeface="Times New Roman" panose="02020603050405020304" pitchFamily="18" charset="0"/>
                <a:ea typeface="Calibri" panose="020F0502020204030204" pitchFamily="34" charset="0"/>
              </a:rPr>
              <a:t>Data collection tool – Microsoft Forms</a:t>
            </a:r>
            <a:endParaRPr lang="en-IN" sz="2000" dirty="0">
              <a:effectLst/>
              <a:latin typeface="Calibri" panose="020F0502020204030204" pitchFamily="34" charset="0"/>
              <a:ea typeface="Calibri" panose="020F0502020204030204" pitchFamily="34" charset="0"/>
            </a:endParaRPr>
          </a:p>
          <a:p>
            <a:pPr>
              <a:lnSpc>
                <a:spcPct val="100000"/>
              </a:lnSpc>
              <a:spcAft>
                <a:spcPts val="1000"/>
              </a:spcAft>
            </a:pPr>
            <a:r>
              <a:rPr lang="en-US" sz="2000" dirty="0">
                <a:effectLst/>
                <a:latin typeface="Times New Roman" panose="02020603050405020304" pitchFamily="18" charset="0"/>
                <a:ea typeface="Calibri" panose="020F0502020204030204" pitchFamily="34" charset="0"/>
              </a:rPr>
              <a:t>Questionnaire circulation tool – WhatsApp instant messaging service</a:t>
            </a:r>
            <a:endParaRPr lang="en-IN" sz="2000" dirty="0">
              <a:effectLst/>
              <a:latin typeface="Calibri" panose="020F0502020204030204" pitchFamily="34" charset="0"/>
              <a:ea typeface="Calibri" panose="020F0502020204030204" pitchFamily="34" charset="0"/>
            </a:endParaRPr>
          </a:p>
          <a:p>
            <a:pPr marL="0" indent="0">
              <a:buNone/>
            </a:pPr>
            <a:endParaRPr lang="en-IN" sz="2000" dirty="0"/>
          </a:p>
        </p:txBody>
      </p:sp>
      <p:sp>
        <p:nvSpPr>
          <p:cNvPr id="3" name="Content Placeholder 2">
            <a:extLst>
              <a:ext uri="{FF2B5EF4-FFF2-40B4-BE49-F238E27FC236}">
                <a16:creationId xmlns:a16="http://schemas.microsoft.com/office/drawing/2014/main" id="{415C5862-57A5-21F3-DB49-91C74EBD392F}"/>
              </a:ext>
            </a:extLst>
          </p:cNvPr>
          <p:cNvSpPr txBox="1">
            <a:spLocks/>
          </p:cNvSpPr>
          <p:nvPr/>
        </p:nvSpPr>
        <p:spPr>
          <a:xfrm>
            <a:off x="6541213" y="2533318"/>
            <a:ext cx="5809180" cy="27669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000"/>
              </a:spcAft>
              <a:buFont typeface="Arial" panose="020B0604020202020204" pitchFamily="34" charset="0"/>
              <a:buNone/>
            </a:pPr>
            <a:r>
              <a:rPr lang="en-US" sz="2000" b="1" u="sng" dirty="0">
                <a:latin typeface="Times New Roman" panose="02020603050405020304" pitchFamily="18" charset="0"/>
                <a:ea typeface="Calibri" panose="020F0502020204030204" pitchFamily="34" charset="0"/>
              </a:rPr>
              <a:t>Inclusion criteria</a:t>
            </a:r>
            <a:endParaRPr lang="en-IN" sz="2000" dirty="0">
              <a:latin typeface="Calibri" panose="020F0502020204030204" pitchFamily="34" charset="0"/>
              <a:ea typeface="Calibri" panose="020F0502020204030204" pitchFamily="34" charset="0"/>
            </a:endParaRPr>
          </a:p>
          <a:p>
            <a:pPr marL="342900" indent="-342900">
              <a:lnSpc>
                <a:spcPct val="100000"/>
              </a:lnSpc>
              <a:spcAft>
                <a:spcPts val="80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rPr>
              <a:t>On role staff and active end-users of the health facility.</a:t>
            </a:r>
            <a:endParaRPr lang="en-IN" sz="2000" dirty="0">
              <a:latin typeface="Calibri" panose="020F0502020204030204" pitchFamily="34" charset="0"/>
              <a:ea typeface="Calibri" panose="020F0502020204030204" pitchFamily="34" charset="0"/>
            </a:endParaRPr>
          </a:p>
          <a:p>
            <a:pPr marL="342900" indent="-342900">
              <a:lnSpc>
                <a:spcPct val="100000"/>
              </a:lnSpc>
              <a:spcAft>
                <a:spcPts val="80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rPr>
              <a:t>End-users utilizing KareXpert’s HMIS software.</a:t>
            </a:r>
            <a:endParaRPr lang="en-IN" sz="2000" dirty="0">
              <a:latin typeface="Calibri" panose="020F0502020204030204" pitchFamily="34" charset="0"/>
              <a:ea typeface="Calibri" panose="020F0502020204030204" pitchFamily="34" charset="0"/>
            </a:endParaRPr>
          </a:p>
          <a:p>
            <a:pPr marL="0" indent="0">
              <a:lnSpc>
                <a:spcPct val="100000"/>
              </a:lnSpc>
              <a:spcAft>
                <a:spcPts val="1000"/>
              </a:spcAft>
              <a:buFont typeface="Arial" panose="020B0604020202020204" pitchFamily="34" charset="0"/>
              <a:buNone/>
            </a:pPr>
            <a:r>
              <a:rPr lang="en-US" sz="2000" b="1" u="sng" dirty="0">
                <a:latin typeface="Times New Roman" panose="02020603050405020304" pitchFamily="18" charset="0"/>
              </a:rPr>
              <a:t>Exclusion criteria</a:t>
            </a:r>
            <a:endParaRPr lang="en-IN" sz="2000" b="1" u="sng" dirty="0">
              <a:latin typeface="Times New Roman" panose="02020603050405020304" pitchFamily="18" charset="0"/>
            </a:endParaRPr>
          </a:p>
          <a:p>
            <a:pPr marL="342900" indent="-342900">
              <a:lnSpc>
                <a:spcPct val="100000"/>
              </a:lnSpc>
              <a:spcAft>
                <a:spcPts val="80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rPr>
              <a:t>Contractual staff and inactive end-users of the health facility</a:t>
            </a:r>
            <a:endParaRPr lang="en-IN" sz="2000" dirty="0">
              <a:latin typeface="Calibri" panose="020F0502020204030204" pitchFamily="34" charset="0"/>
              <a:ea typeface="Calibri" panose="020F0502020204030204" pitchFamily="34" charset="0"/>
            </a:endParaRPr>
          </a:p>
          <a:p>
            <a:pPr marL="342900" indent="-342900">
              <a:lnSpc>
                <a:spcPct val="100000"/>
              </a:lnSpc>
              <a:spcAft>
                <a:spcPts val="80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rPr>
              <a:t>KareXpert’s employees</a:t>
            </a:r>
            <a:endParaRPr lang="en-IN" sz="2000" dirty="0">
              <a:latin typeface="Calibri" panose="020F0502020204030204" pitchFamily="34" charset="0"/>
              <a:ea typeface="Calibri" panose="020F0502020204030204" pitchFamily="34" charset="0"/>
            </a:endParaRPr>
          </a:p>
          <a:p>
            <a:endParaRPr lang="en-IN" sz="2000" dirty="0"/>
          </a:p>
        </p:txBody>
      </p:sp>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a:xfrm>
            <a:off x="345468" y="1445480"/>
            <a:ext cx="11501063" cy="5183527"/>
          </a:xfrm>
        </p:spPr>
        <p:txBody>
          <a:bodyPr>
            <a:normAutofit fontScale="85000" lnSpcReduction="20000"/>
          </a:bodyPr>
          <a:lstStyle/>
          <a:p>
            <a:pPr>
              <a:buNone/>
            </a:pPr>
            <a:endParaRPr lang="en-IN" sz="1800" dirty="0"/>
          </a:p>
          <a:p>
            <a:pPr algn="just">
              <a:lnSpc>
                <a:spcPct val="120000"/>
              </a:lnSpc>
              <a:spcAft>
                <a:spcPts val="1000"/>
              </a:spcAft>
            </a:pPr>
            <a:r>
              <a:rPr lang="en-US" sz="2000" b="1" dirty="0">
                <a:effectLst/>
                <a:latin typeface="Times New Roman" panose="02020603050405020304" pitchFamily="18" charset="0"/>
                <a:ea typeface="Calibri" panose="020F0502020204030204" pitchFamily="34" charset="0"/>
              </a:rPr>
              <a:t>User Consent:</a:t>
            </a:r>
            <a:r>
              <a:rPr lang="en-US" sz="2000" dirty="0">
                <a:effectLst/>
                <a:latin typeface="Times New Roman" panose="02020603050405020304" pitchFamily="18" charset="0"/>
                <a:ea typeface="Calibri" panose="020F0502020204030204" pitchFamily="34" charset="0"/>
              </a:rPr>
              <a:t> </a:t>
            </a:r>
            <a:r>
              <a:rPr lang="en-US" sz="2000" dirty="0">
                <a:solidFill>
                  <a:srgbClr val="000000"/>
                </a:solidFill>
                <a:effectLst/>
                <a:latin typeface="Times New Roman" panose="02020603050405020304" pitchFamily="18" charset="0"/>
                <a:ea typeface="Calibri" panose="020F0502020204030204" pitchFamily="34" charset="0"/>
              </a:rPr>
              <a:t>I am conducting research on HMIS (Hospital Management Information System) role-based user experience. Through this questionnaire, we will be able to get the real-time feedback of the end-users and this will help us in improving our product services. The reported information will be used for research purpose only and will be kept confidential.</a:t>
            </a:r>
            <a:endParaRPr lang="en-IN" sz="2000" dirty="0">
              <a:effectLst/>
              <a:latin typeface="Calibri" panose="020F0502020204030204" pitchFamily="34" charset="0"/>
              <a:ea typeface="Calibri" panose="020F0502020204030204" pitchFamily="34" charset="0"/>
            </a:endParaRPr>
          </a:p>
          <a:p>
            <a:pPr algn="just">
              <a:lnSpc>
                <a:spcPct val="120000"/>
              </a:lnSpc>
              <a:spcAft>
                <a:spcPts val="1000"/>
              </a:spcAft>
            </a:pPr>
            <a:r>
              <a:rPr lang="en-US" sz="2000" dirty="0">
                <a:effectLst/>
                <a:latin typeface="Times New Roman" panose="02020603050405020304" pitchFamily="18" charset="0"/>
                <a:ea typeface="Calibri" panose="020F0502020204030204" pitchFamily="34" charset="0"/>
              </a:rPr>
              <a:t>The questionnaire was filled on voluntary basis by the HMIS end-users of the hospitals and the purpose of circulating the questionnaire was explained to them.</a:t>
            </a:r>
            <a:endParaRPr lang="en-IN" sz="2000" dirty="0">
              <a:effectLst/>
              <a:latin typeface="Calibri" panose="020F0502020204030204" pitchFamily="34" charset="0"/>
              <a:ea typeface="Calibri" panose="020F0502020204030204" pitchFamily="34" charset="0"/>
            </a:endParaRPr>
          </a:p>
          <a:p>
            <a:pPr algn="just">
              <a:lnSpc>
                <a:spcPct val="120000"/>
              </a:lnSpc>
              <a:spcAft>
                <a:spcPts val="1000"/>
              </a:spcAft>
            </a:pPr>
            <a:r>
              <a:rPr lang="en-US" sz="2000" dirty="0">
                <a:effectLst/>
                <a:latin typeface="Times New Roman" panose="02020603050405020304" pitchFamily="18" charset="0"/>
                <a:ea typeface="Calibri" panose="020F0502020204030204" pitchFamily="34" charset="0"/>
              </a:rPr>
              <a:t>Questionnaire data collection tool comprised of 15 questions to perform the study. It included the general detail questions of the end-users (Q1-Q4) and the remaining questions (Q5-Q15) were the major questions that focused on the end-user experience for HMIS. </a:t>
            </a:r>
            <a:endParaRPr lang="en-IN" sz="2000" dirty="0">
              <a:effectLst/>
              <a:latin typeface="Calibri" panose="020F0502020204030204" pitchFamily="34" charset="0"/>
              <a:ea typeface="Calibri" panose="020F0502020204030204" pitchFamily="34" charset="0"/>
            </a:endParaRPr>
          </a:p>
          <a:p>
            <a:pPr>
              <a:lnSpc>
                <a:spcPct val="120000"/>
              </a:lnSpc>
              <a:spcAft>
                <a:spcPts val="1000"/>
              </a:spcAft>
            </a:pPr>
            <a:r>
              <a:rPr lang="en-US" sz="2000" dirty="0">
                <a:effectLst/>
                <a:latin typeface="Times New Roman" panose="02020603050405020304" pitchFamily="18" charset="0"/>
                <a:ea typeface="Calibri" panose="020F0502020204030204" pitchFamily="34" charset="0"/>
              </a:rPr>
              <a:t>The questionnaire was circulated with the help of WhatsApp instant messaging service in the health care facilities under me and colleagues’ portfolios in which the SPOC persons of 7 healthcare facilities forwarded the questionnaire among the hospital staff. There was total 122 active end-users out of which 50 users responded to the questionnaire.</a:t>
            </a:r>
            <a:endParaRPr lang="en-IN" sz="2000" dirty="0">
              <a:effectLst/>
              <a:latin typeface="Calibri" panose="020F0502020204030204" pitchFamily="34" charset="0"/>
              <a:ea typeface="Calibri" panose="020F0502020204030204" pitchFamily="34" charset="0"/>
            </a:endParaRPr>
          </a:p>
          <a:p>
            <a:pPr>
              <a:lnSpc>
                <a:spcPct val="120000"/>
              </a:lnSpc>
              <a:spcAft>
                <a:spcPts val="1000"/>
              </a:spcAft>
            </a:pPr>
            <a:r>
              <a:rPr lang="en-US" sz="2000" dirty="0">
                <a:effectLst/>
                <a:latin typeface="Times New Roman" panose="02020603050405020304" pitchFamily="18" charset="0"/>
                <a:ea typeface="Calibri" panose="020F0502020204030204" pitchFamily="34" charset="0"/>
              </a:rPr>
              <a:t>Given below is the URL for the questionnaire which was circulated among the HMIS users –</a:t>
            </a:r>
            <a:endParaRPr lang="en-IN" sz="2000" dirty="0">
              <a:effectLst/>
              <a:latin typeface="Calibri" panose="020F0502020204030204" pitchFamily="34" charset="0"/>
              <a:ea typeface="Calibri" panose="020F0502020204030204" pitchFamily="34" charset="0"/>
            </a:endParaRPr>
          </a:p>
          <a:p>
            <a:pPr marL="0" indent="0" algn="ctr">
              <a:lnSpc>
                <a:spcPct val="120000"/>
              </a:lnSpc>
              <a:spcAft>
                <a:spcPts val="1000"/>
              </a:spcAft>
              <a:buNone/>
            </a:pPr>
            <a:r>
              <a:rPr lang="en-US" sz="2000" u="sng" dirty="0">
                <a:solidFill>
                  <a:srgbClr val="0563C1"/>
                </a:solidFill>
                <a:effectLst/>
                <a:latin typeface="Times New Roman" panose="02020603050405020304" pitchFamily="18" charset="0"/>
                <a:ea typeface="Calibri" panose="020F0502020204030204" pitchFamily="34" charset="0"/>
                <a:hlinkClick r:id="rId2"/>
              </a:rPr>
              <a:t>https://forms.office.com/r/REFzpf3k8J</a:t>
            </a:r>
            <a:endParaRPr lang="en-IN" sz="2000" dirty="0">
              <a:effectLst/>
              <a:latin typeface="Calibri" panose="020F0502020204030204" pitchFamily="34" charset="0"/>
              <a:ea typeface="Calibri" panose="020F0502020204030204" pitchFamily="34" charset="0"/>
            </a:endParaRPr>
          </a:p>
          <a:p>
            <a:pPr>
              <a:buNone/>
            </a:pPr>
            <a:endParaRPr lang="en-IN" sz="1800" dirty="0"/>
          </a:p>
          <a:p>
            <a:pPr>
              <a:buNone/>
            </a:pPr>
            <a:endParaRPr lang="en-IN" sz="1800" dirty="0"/>
          </a:p>
          <a:p>
            <a:pPr>
              <a:buNone/>
            </a:pPr>
            <a:endParaRPr lang="en-IN" sz="1800" dirty="0"/>
          </a:p>
          <a:p>
            <a:pPr>
              <a:buNone/>
            </a:pPr>
            <a:endParaRPr lang="en-IN" sz="1800" dirty="0"/>
          </a:p>
          <a:p>
            <a:pPr>
              <a:buNone/>
            </a:pPr>
            <a:endParaRPr lang="en-IN" sz="1800" dirty="0"/>
          </a:p>
          <a:p>
            <a:pPr>
              <a:buNone/>
            </a:pPr>
            <a:endParaRPr lang="en-IN" sz="1800" dirty="0"/>
          </a:p>
          <a:p>
            <a:pPr>
              <a:buNone/>
            </a:pPr>
            <a:endParaRPr lang="en-IN" sz="1800" dirty="0"/>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pPr/>
              <a:t>6</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id="{5CC1A9F4-940D-065F-0A17-46B6BB8A205A}"/>
              </a:ext>
            </a:extLst>
          </p:cNvPr>
          <p:cNvSpPr txBox="1"/>
          <p:nvPr/>
        </p:nvSpPr>
        <p:spPr>
          <a:xfrm>
            <a:off x="3256909" y="568351"/>
            <a:ext cx="7181635" cy="535531"/>
          </a:xfrm>
          <a:prstGeom prst="rect">
            <a:avLst/>
          </a:prstGeom>
          <a:noFill/>
        </p:spPr>
        <p:txBody>
          <a:bodyPr wrap="square" rtlCol="0">
            <a:spAutoFit/>
          </a:bodyPr>
          <a:lstStyle/>
          <a:p>
            <a:pPr marL="0" indent="0" algn="ctr">
              <a:lnSpc>
                <a:spcPct val="90000"/>
              </a:lnSpc>
              <a:spcBef>
                <a:spcPct val="0"/>
              </a:spcBef>
              <a:spcAft>
                <a:spcPts val="1000"/>
              </a:spcAft>
            </a:pPr>
            <a:r>
              <a:rPr lang="en-US" sz="3200" b="1" dirty="0">
                <a:latin typeface="+mj-lt"/>
                <a:ea typeface="+mj-ea"/>
                <a:cs typeface="+mj-cs"/>
              </a:rPr>
              <a:t>DATA COLLECTION PROCEDURE </a:t>
            </a:r>
            <a:endParaRPr lang="en-IN" sz="3200" b="1" dirty="0">
              <a:latin typeface="+mj-lt"/>
              <a:ea typeface="+mj-ea"/>
              <a:cs typeface="+mj-cs"/>
            </a:endParaRPr>
          </a:p>
        </p:txBody>
      </p:sp>
    </p:spTree>
    <p:extLst>
      <p:ext uri="{BB962C8B-B14F-4D97-AF65-F5344CB8AC3E}">
        <p14:creationId xmlns:p14="http://schemas.microsoft.com/office/powerpoint/2010/main" val="414743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A0D4CFC-A60E-A279-C6DB-1D4F2C47272F}"/>
              </a:ext>
            </a:extLst>
          </p:cNvPr>
          <p:cNvGraphicFramePr/>
          <p:nvPr>
            <p:extLst>
              <p:ext uri="{D42A27DB-BD31-4B8C-83A1-F6EECF244321}">
                <p14:modId xmlns:p14="http://schemas.microsoft.com/office/powerpoint/2010/main" val="2329875776"/>
              </p:ext>
            </p:extLst>
          </p:nvPr>
        </p:nvGraphicFramePr>
        <p:xfrm>
          <a:off x="1610759" y="439457"/>
          <a:ext cx="9546975" cy="597908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F6C217A0-80F2-889D-2022-601625BD0C0E}"/>
              </a:ext>
            </a:extLst>
          </p:cNvPr>
          <p:cNvSpPr txBox="1"/>
          <p:nvPr/>
        </p:nvSpPr>
        <p:spPr>
          <a:xfrm>
            <a:off x="1610759" y="5649101"/>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279777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90A0332-7E9F-93C2-D6DC-0D57CCAB1F88}"/>
              </a:ext>
            </a:extLst>
          </p:cNvPr>
          <p:cNvGraphicFramePr>
            <a:graphicFrameLocks/>
          </p:cNvGraphicFramePr>
          <p:nvPr>
            <p:extLst>
              <p:ext uri="{D42A27DB-BD31-4B8C-83A1-F6EECF244321}">
                <p14:modId xmlns:p14="http://schemas.microsoft.com/office/powerpoint/2010/main" val="2660439421"/>
              </p:ext>
            </p:extLst>
          </p:nvPr>
        </p:nvGraphicFramePr>
        <p:xfrm>
          <a:off x="-498296" y="851679"/>
          <a:ext cx="4325422" cy="246965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7B04C63-5C2B-710D-7B2C-CC741DC5E30A}"/>
              </a:ext>
            </a:extLst>
          </p:cNvPr>
          <p:cNvSpPr txBox="1"/>
          <p:nvPr/>
        </p:nvSpPr>
        <p:spPr>
          <a:xfrm>
            <a:off x="107879" y="354946"/>
            <a:ext cx="698643" cy="338554"/>
          </a:xfrm>
          <a:prstGeom prst="rect">
            <a:avLst/>
          </a:prstGeom>
          <a:noFill/>
        </p:spPr>
        <p:txBody>
          <a:bodyPr wrap="square" rtlCol="0">
            <a:spAutoFit/>
          </a:bodyPr>
          <a:lstStyle/>
          <a:p>
            <a:r>
              <a:rPr lang="en-IN" sz="1600" b="1" dirty="0"/>
              <a:t>Q.1</a:t>
            </a:r>
          </a:p>
        </p:txBody>
      </p:sp>
      <p:sp>
        <p:nvSpPr>
          <p:cNvPr id="4" name="TextBox 3">
            <a:extLst>
              <a:ext uri="{FF2B5EF4-FFF2-40B4-BE49-F238E27FC236}">
                <a16:creationId xmlns:a16="http://schemas.microsoft.com/office/drawing/2014/main" id="{CF1DEB27-8EAC-6ADE-DF34-326CE43E7297}"/>
              </a:ext>
            </a:extLst>
          </p:cNvPr>
          <p:cNvSpPr txBox="1"/>
          <p:nvPr/>
        </p:nvSpPr>
        <p:spPr>
          <a:xfrm>
            <a:off x="107879" y="3536668"/>
            <a:ext cx="11976241" cy="3046988"/>
          </a:xfrm>
          <a:prstGeom prst="rect">
            <a:avLst/>
          </a:prstGeom>
          <a:noFill/>
          <a:ln>
            <a:solidFill>
              <a:schemeClr val="accent1"/>
            </a:solidFill>
          </a:ln>
        </p:spPr>
        <p:txBody>
          <a:bodyPr wrap="square" rtlCol="0">
            <a:spAutoFit/>
          </a:bodyPr>
          <a:lstStyle/>
          <a:p>
            <a:pPr algn="ctr"/>
            <a:r>
              <a:rPr lang="en-IN" sz="1600" b="1" u="sng" dirty="0"/>
              <a:t>ANALYSIS</a:t>
            </a:r>
          </a:p>
          <a:p>
            <a:endParaRPr lang="en-IN" sz="1600" b="1" dirty="0"/>
          </a:p>
          <a:p>
            <a:pPr marL="285750" indent="-285750">
              <a:buFont typeface="Arial" panose="020B0604020202020204" pitchFamily="34" charset="0"/>
              <a:buChar char="•"/>
            </a:pPr>
            <a:r>
              <a:rPr lang="en-IN" sz="1600" b="1" dirty="0"/>
              <a:t>Majority (54%) of the HMIS users of our company have not used any other HMIS software before, which tells us about the slow rate of adoption of HMIS software happening in the clinics/hospitals of India and the lack of awareness amongst the hospital owners regarding its benefits.</a:t>
            </a:r>
          </a:p>
          <a:p>
            <a:endParaRPr lang="en-IN" sz="1600" b="1" dirty="0"/>
          </a:p>
          <a:p>
            <a:pPr marL="285750" indent="-285750">
              <a:buFont typeface="Arial" panose="020B0604020202020204" pitchFamily="34" charset="0"/>
              <a:buChar char="•"/>
            </a:pPr>
            <a:r>
              <a:rPr lang="en-IN" sz="1600" b="1" dirty="0"/>
              <a:t>Out of 46% users, 10 % were Pharmacists which implies that the pharmacy modules are being used in the clinics/hospitals of India who are using the HMIS software.</a:t>
            </a:r>
          </a:p>
          <a:p>
            <a:r>
              <a:rPr lang="en-IN" sz="1600" b="1" dirty="0"/>
              <a:t> </a:t>
            </a:r>
          </a:p>
          <a:p>
            <a:pPr marL="285750" indent="-285750">
              <a:buFont typeface="Arial" panose="020B0604020202020204" pitchFamily="34" charset="0"/>
              <a:buChar char="•"/>
            </a:pPr>
            <a:r>
              <a:rPr lang="en-IN" sz="1600" b="1" dirty="0"/>
              <a:t>10% Facility administrators who are the IT experts in the hospitals in most of the cases have used the HMIS software before.</a:t>
            </a:r>
          </a:p>
          <a:p>
            <a:endParaRPr lang="en-IN" sz="1600" b="1" dirty="0"/>
          </a:p>
          <a:p>
            <a:pPr marL="285750" indent="-285750">
              <a:buFont typeface="Arial" panose="020B0604020202020204" pitchFamily="34" charset="0"/>
              <a:buChar char="•"/>
            </a:pPr>
            <a:r>
              <a:rPr lang="en-IN" sz="1600" b="1" dirty="0"/>
              <a:t>4% Doctors and 4% Nurses have used HMIS before.</a:t>
            </a:r>
          </a:p>
        </p:txBody>
      </p:sp>
      <p:sp>
        <p:nvSpPr>
          <p:cNvPr id="5" name="TextBox 4">
            <a:extLst>
              <a:ext uri="{FF2B5EF4-FFF2-40B4-BE49-F238E27FC236}">
                <a16:creationId xmlns:a16="http://schemas.microsoft.com/office/drawing/2014/main" id="{0398FEFF-6631-637A-3F7E-D256EBF4E2A6}"/>
              </a:ext>
            </a:extLst>
          </p:cNvPr>
          <p:cNvSpPr txBox="1"/>
          <p:nvPr/>
        </p:nvSpPr>
        <p:spPr>
          <a:xfrm>
            <a:off x="5190162" y="231836"/>
            <a:ext cx="6893958" cy="2988575"/>
          </a:xfrm>
          <a:prstGeom prst="rect">
            <a:avLst/>
          </a:prstGeom>
          <a:noFill/>
          <a:ln>
            <a:solidFill>
              <a:schemeClr val="accent1"/>
            </a:solidFill>
          </a:ln>
        </p:spPr>
        <p:txBody>
          <a:bodyPr wrap="square" rtlCol="0">
            <a:spAutoFit/>
          </a:bodyPr>
          <a:lstStyle/>
          <a:p>
            <a:pPr algn="ctr"/>
            <a:r>
              <a:rPr lang="en-IN" sz="1600" b="1" u="sng" dirty="0"/>
              <a:t>SUMMARY</a:t>
            </a:r>
            <a:r>
              <a:rPr lang="en-IN" sz="1600" b="1" dirty="0"/>
              <a:t>  </a:t>
            </a:r>
          </a:p>
          <a:p>
            <a:endParaRPr lang="en-IN" sz="1600" b="1" dirty="0"/>
          </a:p>
          <a:p>
            <a:pPr marL="342900" lvl="0" indent="-342900">
              <a:lnSpc>
                <a:spcPct val="107000"/>
              </a:lnSpc>
              <a:spcAft>
                <a:spcPts val="800"/>
              </a:spcAft>
              <a:buFont typeface="Arial" panose="020B0604020202020204" pitchFamily="34" charset="0"/>
              <a:buChar char="•"/>
              <a:tabLst>
                <a:tab pos="457200" algn="l"/>
              </a:tabLst>
            </a:pPr>
            <a:r>
              <a:rPr lang="en-IN" sz="1600" b="1" dirty="0">
                <a:effectLst/>
                <a:ea typeface="Calibri" panose="020F0502020204030204" pitchFamily="34" charset="0"/>
                <a:cs typeface="Calibri" panose="020F0502020204030204" pitchFamily="34" charset="0"/>
              </a:rPr>
              <a:t>There are many HMIS software in the market which have been implemented in the hospitals with many healthcare staff members. </a:t>
            </a:r>
            <a:endParaRPr lang="en-IN" sz="1600" b="1"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IN" sz="1600" b="1" dirty="0">
                <a:effectLst/>
                <a:ea typeface="Calibri" panose="020F0502020204030204" pitchFamily="34" charset="0"/>
                <a:cs typeface="Calibri" panose="020F0502020204030204" pitchFamily="34" charset="0"/>
              </a:rPr>
              <a:t>Some of them might have an experience of using these HMIS software before. </a:t>
            </a:r>
            <a:endParaRPr lang="en-IN" sz="1600" b="1"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IN" sz="1600" b="1" dirty="0">
                <a:effectLst/>
                <a:ea typeface="Calibri" panose="020F0502020204030204" pitchFamily="34" charset="0"/>
                <a:cs typeface="Calibri" panose="020F0502020204030204" pitchFamily="34" charset="0"/>
              </a:rPr>
              <a:t>The experienced healthcare staff can give us a better rating and review of our company’s software which will help is in improving our product and services offered to the hospitals.</a:t>
            </a:r>
            <a:endParaRPr lang="en-IN" sz="1600" b="1"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IN" sz="1600" b="1" dirty="0">
                <a:effectLst/>
                <a:ea typeface="Calibri" panose="020F0502020204030204" pitchFamily="34" charset="0"/>
                <a:cs typeface="Calibri" panose="020F0502020204030204" pitchFamily="34" charset="0"/>
              </a:rPr>
              <a:t>History of adoption in India and the demand.</a:t>
            </a:r>
            <a:endParaRPr lang="en-IN" sz="1600" b="1" dirty="0">
              <a:effectLs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07594F5-3E1A-3471-B608-1CE82FBC18FA}"/>
              </a:ext>
            </a:extLst>
          </p:cNvPr>
          <p:cNvSpPr txBox="1"/>
          <p:nvPr/>
        </p:nvSpPr>
        <p:spPr>
          <a:xfrm>
            <a:off x="806522" y="231836"/>
            <a:ext cx="4246649" cy="584775"/>
          </a:xfrm>
          <a:prstGeom prst="rect">
            <a:avLst/>
          </a:prstGeom>
          <a:noFill/>
          <a:ln>
            <a:solidFill>
              <a:schemeClr val="accent1"/>
            </a:solidFill>
          </a:ln>
        </p:spPr>
        <p:txBody>
          <a:bodyPr wrap="square" rtlCol="0">
            <a:spAutoFit/>
          </a:bodyPr>
          <a:lstStyle/>
          <a:p>
            <a:pPr algn="ctr"/>
            <a:r>
              <a:rPr lang="en-IN" sz="1600" b="1" i="1" dirty="0">
                <a:solidFill>
                  <a:schemeClr val="accent1"/>
                </a:solidFill>
              </a:rPr>
              <a:t>Users who have worked on the other HMIS software </a:t>
            </a:r>
          </a:p>
        </p:txBody>
      </p:sp>
      <p:sp>
        <p:nvSpPr>
          <p:cNvPr id="6" name="TextBox 5">
            <a:extLst>
              <a:ext uri="{FF2B5EF4-FFF2-40B4-BE49-F238E27FC236}">
                <a16:creationId xmlns:a16="http://schemas.microsoft.com/office/drawing/2014/main" id="{265151F7-398D-511B-5049-7D562F0C8D46}"/>
              </a:ext>
            </a:extLst>
          </p:cNvPr>
          <p:cNvSpPr txBox="1"/>
          <p:nvPr/>
        </p:nvSpPr>
        <p:spPr>
          <a:xfrm>
            <a:off x="2682414" y="1249128"/>
            <a:ext cx="2289423" cy="1674754"/>
          </a:xfrm>
          <a:prstGeom prst="rect">
            <a:avLst/>
          </a:prstGeom>
          <a:noFill/>
          <a:ln>
            <a:solidFill>
              <a:schemeClr val="accent1"/>
            </a:solidFill>
          </a:ln>
        </p:spPr>
        <p:txBody>
          <a:bodyPr wrap="square" rtlCol="0">
            <a:spAutoFit/>
          </a:bodyPr>
          <a:lstStyle/>
          <a:p>
            <a:pPr algn="ctr">
              <a:lnSpc>
                <a:spcPct val="150000"/>
              </a:lnSpc>
            </a:pPr>
            <a:r>
              <a:rPr lang="en-IN" sz="1400" b="1" i="1" u="sng" dirty="0"/>
              <a:t>Number of responses (option-wise)</a:t>
            </a:r>
            <a:r>
              <a:rPr lang="en-IN" sz="1400" b="1" i="1" dirty="0"/>
              <a:t>:</a:t>
            </a:r>
          </a:p>
          <a:p>
            <a:pPr>
              <a:lnSpc>
                <a:spcPct val="150000"/>
              </a:lnSpc>
            </a:pPr>
            <a:r>
              <a:rPr lang="en-IN" sz="1400" b="1" i="1" dirty="0"/>
              <a:t>Yes = 23</a:t>
            </a:r>
          </a:p>
          <a:p>
            <a:pPr>
              <a:lnSpc>
                <a:spcPct val="150000"/>
              </a:lnSpc>
            </a:pPr>
            <a:r>
              <a:rPr lang="en-IN" sz="1400" b="1" i="1" dirty="0"/>
              <a:t>No = 27</a:t>
            </a:r>
          </a:p>
          <a:p>
            <a:pPr>
              <a:lnSpc>
                <a:spcPct val="150000"/>
              </a:lnSpc>
            </a:pPr>
            <a:r>
              <a:rPr lang="en-IN" sz="1400" b="1" i="1" dirty="0"/>
              <a:t>Total = 50</a:t>
            </a:r>
          </a:p>
        </p:txBody>
      </p:sp>
    </p:spTree>
    <p:extLst>
      <p:ext uri="{BB962C8B-B14F-4D97-AF65-F5344CB8AC3E}">
        <p14:creationId xmlns:p14="http://schemas.microsoft.com/office/powerpoint/2010/main" val="2305408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1E22F9B-9FEA-D5B9-1F27-5FEFC94CA212}"/>
              </a:ext>
            </a:extLst>
          </p:cNvPr>
          <p:cNvGraphicFramePr/>
          <p:nvPr>
            <p:extLst>
              <p:ext uri="{D42A27DB-BD31-4B8C-83A1-F6EECF244321}">
                <p14:modId xmlns:p14="http://schemas.microsoft.com/office/powerpoint/2010/main" val="3426345876"/>
              </p:ext>
            </p:extLst>
          </p:nvPr>
        </p:nvGraphicFramePr>
        <p:xfrm>
          <a:off x="229456" y="125858"/>
          <a:ext cx="11733087" cy="660628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6F0ECE9-FE0C-7F26-3244-E2196AD67FCF}"/>
              </a:ext>
            </a:extLst>
          </p:cNvPr>
          <p:cNvSpPr txBox="1"/>
          <p:nvPr/>
        </p:nvSpPr>
        <p:spPr>
          <a:xfrm>
            <a:off x="0" y="6088559"/>
            <a:ext cx="1900718" cy="769441"/>
          </a:xfrm>
          <a:prstGeom prst="rect">
            <a:avLst/>
          </a:prstGeom>
          <a:noFill/>
        </p:spPr>
        <p:txBody>
          <a:bodyPr wrap="square" rtlCol="0">
            <a:spAutoFit/>
          </a:bodyPr>
          <a:lstStyle/>
          <a:p>
            <a:r>
              <a:rPr lang="en-IN" sz="1100" b="1" dirty="0">
                <a:solidFill>
                  <a:schemeClr val="tx2">
                    <a:lumMod val="75000"/>
                  </a:schemeClr>
                </a:solidFill>
              </a:rPr>
              <a:t>Admin- Administrator</a:t>
            </a:r>
          </a:p>
          <a:p>
            <a:r>
              <a:rPr lang="en-IN" sz="1100" b="1" dirty="0">
                <a:solidFill>
                  <a:schemeClr val="tx2">
                    <a:lumMod val="75000"/>
                  </a:schemeClr>
                </a:solidFill>
              </a:rPr>
              <a:t>IP - Inpatient </a:t>
            </a:r>
          </a:p>
          <a:p>
            <a:r>
              <a:rPr lang="en-IN" sz="1100" b="1" dirty="0">
                <a:solidFill>
                  <a:schemeClr val="tx2">
                    <a:lumMod val="75000"/>
                  </a:schemeClr>
                </a:solidFill>
              </a:rPr>
              <a:t>OP- Outpatient </a:t>
            </a:r>
          </a:p>
          <a:p>
            <a:r>
              <a:rPr lang="en-IN" sz="1100" b="1" dirty="0">
                <a:solidFill>
                  <a:schemeClr val="tx2">
                    <a:lumMod val="75000"/>
                  </a:schemeClr>
                </a:solidFill>
              </a:rPr>
              <a:t>OT- Operation Theatre</a:t>
            </a:r>
          </a:p>
        </p:txBody>
      </p:sp>
    </p:spTree>
    <p:extLst>
      <p:ext uri="{BB962C8B-B14F-4D97-AF65-F5344CB8AC3E}">
        <p14:creationId xmlns:p14="http://schemas.microsoft.com/office/powerpoint/2010/main" val="498154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5924</TotalTime>
  <Words>3491</Words>
  <Application>Microsoft Office PowerPoint</Application>
  <PresentationFormat>Widescreen</PresentationFormat>
  <Paragraphs>366</Paragraphs>
  <Slides>36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Symbol</vt:lpstr>
      <vt:lpstr>Times New Roman</vt:lpstr>
      <vt:lpstr>Office Theme</vt:lpstr>
      <vt:lpstr>HMIS role-based user experience</vt:lpstr>
      <vt:lpstr>Screenshot of Approval</vt:lpstr>
      <vt:lpstr>Introduction </vt:lpstr>
      <vt:lpstr>PowerPoint Presentation</vt:lpstr>
      <vt:lpstr>Research Methodology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lpstr>Limitations of the Study</vt:lpstr>
      <vt:lpstr>Conclusion</vt:lpstr>
      <vt:lpstr>References</vt:lpstr>
      <vt:lpstr>Recommendations to the company</vt:lpstr>
      <vt:lpstr>PowerPoint Presentation</vt:lpstr>
      <vt:lpstr>Dissertation Experiences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Himanshu Soni</dc:creator>
  <cp:lastModifiedBy>Himanshu Soni</cp:lastModifiedBy>
  <cp:revision>241</cp:revision>
  <dcterms:created xsi:type="dcterms:W3CDTF">2022-10-29T21:49:11Z</dcterms:created>
  <dcterms:modified xsi:type="dcterms:W3CDTF">2022-11-20T21:02:12Z</dcterms:modified>
</cp:coreProperties>
</file>