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59" r:id="rId5"/>
    <p:sldId id="260" r:id="rId6"/>
    <p:sldId id="257" r:id="rId7"/>
    <p:sldId id="262" r:id="rId8"/>
    <p:sldId id="265" r:id="rId9"/>
    <p:sldId id="266" r:id="rId10"/>
    <p:sldId id="267" r:id="rId11"/>
    <p:sldId id="268" r:id="rId12"/>
    <p:sldId id="263" r:id="rId13"/>
    <p:sldId id="264" r:id="rId14"/>
    <p:sldId id="269" r:id="rId15"/>
    <p:sldId id="271" r:id="rId16"/>
    <p:sldId id="272" r:id="rId17"/>
    <p:sldId id="273" r:id="rId18"/>
    <p:sldId id="277"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93C3F-299F-F249-53E8-0485F8C1260E}" v="278" dt="2022-06-17T10:27:35.478"/>
    <p1510:client id="{65E3D2E4-370D-4C33-B99C-DA6BB087C9AF}" v="292" dt="2022-06-16T00:11:20.340"/>
    <p1510:client id="{7C30A1AC-33D3-66B6-A210-A77AC6489497}" v="1258" dt="2022-06-17T04:39:29.872"/>
    <p1510:client id="{B7DDA2E3-D135-170D-3330-42B4F7A51244}" v="699" dt="2022-06-17T15:08:55.997"/>
    <p1510:client id="{BB1AC843-830A-F51F-AB8A-A139B28A9D9F}" v="572" dt="2022-06-17T15:26:17.057"/>
    <p1510:client id="{C26DD82D-0158-DDF9-E4DA-2F1DFD1B1290}" v="55" dt="2022-06-17T03:42:37.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7BEF6-5DB1-4DE3-8595-26F6A75F55DB}"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1E5441F8-59A5-4A5D-9C66-0ED4F6736416}">
      <dgm:prSet/>
      <dgm:spPr/>
      <dgm:t>
        <a:bodyPr/>
        <a:lstStyle/>
        <a:p>
          <a:r>
            <a:rPr lang="en-US" b="1">
              <a:latin typeface="Cambria"/>
              <a:ea typeface="Cambria"/>
            </a:rPr>
            <a:t>2015</a:t>
          </a:r>
        </a:p>
      </dgm:t>
    </dgm:pt>
    <dgm:pt modelId="{9D17E2E3-C600-4D1C-BC3C-8021AAC7B088}" type="parTrans" cxnId="{BF715FBC-8E2D-47C3-9536-415DB134026B}">
      <dgm:prSet/>
      <dgm:spPr/>
      <dgm:t>
        <a:bodyPr/>
        <a:lstStyle/>
        <a:p>
          <a:endParaRPr lang="en-US"/>
        </a:p>
      </dgm:t>
    </dgm:pt>
    <dgm:pt modelId="{A33829D4-066F-4E68-A484-B7DA794EA63C}" type="sibTrans" cxnId="{BF715FBC-8E2D-47C3-9536-415DB134026B}">
      <dgm:prSet/>
      <dgm:spPr/>
      <dgm:t>
        <a:bodyPr/>
        <a:lstStyle/>
        <a:p>
          <a:endParaRPr lang="en-US"/>
        </a:p>
      </dgm:t>
    </dgm:pt>
    <dgm:pt modelId="{B7BE1B6D-34B5-4B7F-9DC6-847EE8E25C0D}">
      <dgm:prSet phldr="0"/>
      <dgm:spPr/>
      <dgm:t>
        <a:bodyPr/>
        <a:lstStyle/>
        <a:p>
          <a:pPr rtl="0"/>
          <a:r>
            <a:rPr lang="en-US" b="1">
              <a:latin typeface="Cambria"/>
              <a:ea typeface="Cambria"/>
            </a:rPr>
            <a:t>2007</a:t>
          </a:r>
        </a:p>
      </dgm:t>
    </dgm:pt>
    <dgm:pt modelId="{47C2053F-AE8D-43AD-A37B-A8804D2185EB}" type="parTrans" cxnId="{04B3203D-B8B2-4CFF-97B0-3E54B8A32E9E}">
      <dgm:prSet/>
      <dgm:spPr/>
    </dgm:pt>
    <dgm:pt modelId="{206D5077-C666-4452-BD2D-A11BB77C06B6}" type="sibTrans" cxnId="{04B3203D-B8B2-4CFF-97B0-3E54B8A32E9E}">
      <dgm:prSet/>
      <dgm:spPr/>
    </dgm:pt>
    <dgm:pt modelId="{88B9A444-DD4E-43DD-9132-DE14FE0FBFDA}">
      <dgm:prSet phldr="0"/>
      <dgm:spPr/>
      <dgm:t>
        <a:bodyPr/>
        <a:lstStyle/>
        <a:p>
          <a:pPr rtl="0"/>
          <a:r>
            <a:rPr lang="en-US" b="1">
              <a:latin typeface="Cambria"/>
              <a:ea typeface="Cambria"/>
            </a:rPr>
            <a:t>Indian Public Health Standards</a:t>
          </a:r>
        </a:p>
      </dgm:t>
    </dgm:pt>
    <dgm:pt modelId="{B775249E-3736-4C40-AB3D-1A4D2D4F3F8D}" type="parTrans" cxnId="{A46066B9-CA26-4CCE-BAA0-5D5C7BDB5949}">
      <dgm:prSet/>
      <dgm:spPr/>
    </dgm:pt>
    <dgm:pt modelId="{5FF235F1-EE50-4163-85B0-C830640BA922}" type="sibTrans" cxnId="{A46066B9-CA26-4CCE-BAA0-5D5C7BDB5949}">
      <dgm:prSet/>
      <dgm:spPr/>
    </dgm:pt>
    <dgm:pt modelId="{50BF1DCD-605F-46D0-8F0D-277EF8F0E036}">
      <dgm:prSet phldr="0"/>
      <dgm:spPr/>
      <dgm:t>
        <a:bodyPr/>
        <a:lstStyle/>
        <a:p>
          <a:pPr rtl="0"/>
          <a:r>
            <a:rPr lang="en-US" b="1">
              <a:latin typeface="Cambria"/>
              <a:ea typeface="Cambria"/>
            </a:rPr>
            <a:t>2008–2012</a:t>
          </a:r>
        </a:p>
      </dgm:t>
    </dgm:pt>
    <dgm:pt modelId="{A931EA19-D9E8-4E89-B8DF-67A637673EB2}" type="parTrans" cxnId="{8A7BAFCC-70E1-44BA-BCD1-FDB6E9033836}">
      <dgm:prSet/>
      <dgm:spPr/>
    </dgm:pt>
    <dgm:pt modelId="{600F7D9D-CDED-4227-9076-29103BE310FC}" type="sibTrans" cxnId="{8A7BAFCC-70E1-44BA-BCD1-FDB6E9033836}">
      <dgm:prSet/>
      <dgm:spPr/>
    </dgm:pt>
    <dgm:pt modelId="{4D2F565F-B6B4-4F75-9562-EB0A09D7C11D}">
      <dgm:prSet phldr="0"/>
      <dgm:spPr/>
      <dgm:t>
        <a:bodyPr/>
        <a:lstStyle/>
        <a:p>
          <a:pPr rtl="0"/>
          <a:r>
            <a:rPr lang="en-US" b="1">
              <a:latin typeface="Cambria"/>
              <a:ea typeface="Cambria"/>
            </a:rPr>
            <a:t>State initiative like NABH, ISO 9001:2008, Family Friendly Hospital Initiative (FFHI)</a:t>
          </a:r>
        </a:p>
      </dgm:t>
    </dgm:pt>
    <dgm:pt modelId="{58356588-7DA5-407D-9F72-A7D0ED56F985}" type="parTrans" cxnId="{F8F1CC2C-6E74-4BF9-BFAE-66C735C67119}">
      <dgm:prSet/>
      <dgm:spPr/>
    </dgm:pt>
    <dgm:pt modelId="{925E4EB7-B13F-47FA-BB27-19BD6515A2D6}" type="sibTrans" cxnId="{F8F1CC2C-6E74-4BF9-BFAE-66C735C67119}">
      <dgm:prSet/>
      <dgm:spPr/>
    </dgm:pt>
    <dgm:pt modelId="{7D003647-2007-4FDB-9322-D51D4BD3F892}">
      <dgm:prSet phldr="0"/>
      <dgm:spPr/>
      <dgm:t>
        <a:bodyPr/>
        <a:lstStyle/>
        <a:p>
          <a:pPr rtl="0"/>
          <a:r>
            <a:rPr lang="en-US" b="1">
              <a:latin typeface="Cambria"/>
              <a:ea typeface="Cambria"/>
            </a:rPr>
            <a:t>2013</a:t>
          </a:r>
        </a:p>
      </dgm:t>
    </dgm:pt>
    <dgm:pt modelId="{98E00B14-F69C-4E45-9617-6B50680FE1A9}" type="parTrans" cxnId="{272F280B-8D2E-4DA4-8712-49D0EC90DC16}">
      <dgm:prSet/>
      <dgm:spPr/>
    </dgm:pt>
    <dgm:pt modelId="{3D4171CE-E453-44A7-A4CC-D337B3260B55}" type="sibTrans" cxnId="{272F280B-8D2E-4DA4-8712-49D0EC90DC16}">
      <dgm:prSet/>
      <dgm:spPr/>
    </dgm:pt>
    <dgm:pt modelId="{4FF7D50A-503F-46DE-89F8-D1C15B598D18}">
      <dgm:prSet phldr="0"/>
      <dgm:spPr/>
      <dgm:t>
        <a:bodyPr/>
        <a:lstStyle/>
        <a:p>
          <a:pPr rtl="0"/>
          <a:r>
            <a:rPr lang="en-US" b="1">
              <a:latin typeface="Cambria"/>
              <a:ea typeface="Cambria"/>
            </a:rPr>
            <a:t>National Quality Framework (National Quality Assurance Standards)</a:t>
          </a:r>
        </a:p>
      </dgm:t>
    </dgm:pt>
    <dgm:pt modelId="{F4408940-0941-42E4-B18D-B71895B38C48}" type="parTrans" cxnId="{6B2A305C-8866-4C45-85B4-0377F28A7E69}">
      <dgm:prSet/>
      <dgm:spPr/>
    </dgm:pt>
    <dgm:pt modelId="{0C01DF51-3BEB-4141-BA98-A0092F269D90}" type="sibTrans" cxnId="{6B2A305C-8866-4C45-85B4-0377F28A7E69}">
      <dgm:prSet/>
      <dgm:spPr/>
    </dgm:pt>
    <dgm:pt modelId="{9C9B695B-6A7C-4861-B600-C651F71617B7}">
      <dgm:prSet phldr="0"/>
      <dgm:spPr/>
      <dgm:t>
        <a:bodyPr/>
        <a:lstStyle/>
        <a:p>
          <a:pPr rtl="0"/>
          <a:r>
            <a:rPr lang="en-US" b="1">
              <a:latin typeface="Cambria"/>
              <a:ea typeface="Cambria"/>
            </a:rPr>
            <a:t> Kayakalp</a:t>
          </a:r>
        </a:p>
      </dgm:t>
    </dgm:pt>
    <dgm:pt modelId="{B31D5521-3B5A-4D9C-9563-186483F873A3}" type="parTrans" cxnId="{D126B642-2D23-4051-AD97-DE363C80363E}">
      <dgm:prSet/>
      <dgm:spPr/>
    </dgm:pt>
    <dgm:pt modelId="{A164CF4D-4E8C-4E04-AA7A-887F8E2C2388}" type="sibTrans" cxnId="{D126B642-2D23-4051-AD97-DE363C80363E}">
      <dgm:prSet/>
      <dgm:spPr/>
    </dgm:pt>
    <dgm:pt modelId="{C510E858-519C-437F-A641-62C4A37713A1}" type="pres">
      <dgm:prSet presAssocID="{0F77BEF6-5DB1-4DE3-8595-26F6A75F55DB}" presName="Name0" presStyleCnt="0">
        <dgm:presLayoutVars>
          <dgm:chMax/>
          <dgm:chPref/>
          <dgm:animLvl val="lvl"/>
        </dgm:presLayoutVars>
      </dgm:prSet>
      <dgm:spPr/>
    </dgm:pt>
    <dgm:pt modelId="{BA2FC497-54BD-43C8-B635-70ABBA6D1DC1}" type="pres">
      <dgm:prSet presAssocID="{B7BE1B6D-34B5-4B7F-9DC6-847EE8E25C0D}" presName="composite1" presStyleCnt="0"/>
      <dgm:spPr/>
    </dgm:pt>
    <dgm:pt modelId="{83F8ACE8-97FA-409F-B331-0322FE5F887B}" type="pres">
      <dgm:prSet presAssocID="{B7BE1B6D-34B5-4B7F-9DC6-847EE8E25C0D}" presName="parent1" presStyleLbl="alignNode1" presStyleIdx="0" presStyleCnt="4">
        <dgm:presLayoutVars>
          <dgm:chMax val="1"/>
          <dgm:chPref val="1"/>
          <dgm:bulletEnabled val="1"/>
        </dgm:presLayoutVars>
      </dgm:prSet>
      <dgm:spPr/>
    </dgm:pt>
    <dgm:pt modelId="{99826378-4CBE-49F8-BD4F-067AA65D3FAE}" type="pres">
      <dgm:prSet presAssocID="{B7BE1B6D-34B5-4B7F-9DC6-847EE8E25C0D}" presName="Childtext1" presStyleLbl="revTx" presStyleIdx="0" presStyleCnt="4">
        <dgm:presLayoutVars>
          <dgm:bulletEnabled val="1"/>
        </dgm:presLayoutVars>
      </dgm:prSet>
      <dgm:spPr/>
    </dgm:pt>
    <dgm:pt modelId="{5C3028DF-15A8-4045-BCD5-788E70D1EE1B}" type="pres">
      <dgm:prSet presAssocID="{B7BE1B6D-34B5-4B7F-9DC6-847EE8E25C0D}" presName="ConnectLine1"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B978B15A-E6B9-4B62-9CF9-B72CFE7C5952}" type="pres">
      <dgm:prSet presAssocID="{B7BE1B6D-34B5-4B7F-9DC6-847EE8E25C0D}" presName="ConnectLineEnd1" presStyleLbl="lnNode1" presStyleIdx="0" presStyleCnt="4"/>
      <dgm:spPr/>
    </dgm:pt>
    <dgm:pt modelId="{2CC7541B-F492-472B-9455-B0693A13A926}" type="pres">
      <dgm:prSet presAssocID="{B7BE1B6D-34B5-4B7F-9DC6-847EE8E25C0D}" presName="EmptyPane1" presStyleCnt="0"/>
      <dgm:spPr/>
    </dgm:pt>
    <dgm:pt modelId="{4343ACDA-2C66-4307-8154-5BB6A2D8AD5A}" type="pres">
      <dgm:prSet presAssocID="{206D5077-C666-4452-BD2D-A11BB77C06B6}" presName="spaceBetweenRectangles1" presStyleCnt="0"/>
      <dgm:spPr/>
    </dgm:pt>
    <dgm:pt modelId="{29AABAAB-A7A4-4950-9C5F-E27C82530EB8}" type="pres">
      <dgm:prSet presAssocID="{50BF1DCD-605F-46D0-8F0D-277EF8F0E036}" presName="composite1" presStyleCnt="0"/>
      <dgm:spPr/>
    </dgm:pt>
    <dgm:pt modelId="{FDDA4A96-ECCB-419C-8DF2-B2A3E9B13E42}" type="pres">
      <dgm:prSet presAssocID="{50BF1DCD-605F-46D0-8F0D-277EF8F0E036}" presName="parent1" presStyleLbl="alignNode1" presStyleIdx="1" presStyleCnt="4">
        <dgm:presLayoutVars>
          <dgm:chMax val="1"/>
          <dgm:chPref val="1"/>
          <dgm:bulletEnabled val="1"/>
        </dgm:presLayoutVars>
      </dgm:prSet>
      <dgm:spPr/>
    </dgm:pt>
    <dgm:pt modelId="{5E881B00-F2B4-417B-A040-F327BFDD4977}" type="pres">
      <dgm:prSet presAssocID="{50BF1DCD-605F-46D0-8F0D-277EF8F0E036}" presName="Childtext1" presStyleLbl="revTx" presStyleIdx="1" presStyleCnt="4">
        <dgm:presLayoutVars>
          <dgm:bulletEnabled val="1"/>
        </dgm:presLayoutVars>
      </dgm:prSet>
      <dgm:spPr/>
    </dgm:pt>
    <dgm:pt modelId="{F7918DE4-CF9A-44BF-BA89-3B71501CD279}" type="pres">
      <dgm:prSet presAssocID="{50BF1DCD-605F-46D0-8F0D-277EF8F0E036}" presName="ConnectLine1" presStyleLbl="sibTrans1D1" presStyleIdx="1" presStyleCnt="4"/>
      <dgm:spPr>
        <a:noFill/>
        <a:ln w="6350" cap="flat" cmpd="sng" algn="ctr">
          <a:solidFill>
            <a:schemeClr val="accent3">
              <a:hueOff val="0"/>
              <a:satOff val="0"/>
              <a:lumOff val="0"/>
              <a:alphaOff val="0"/>
            </a:schemeClr>
          </a:solidFill>
          <a:prstDash val="dash"/>
          <a:miter lim="800000"/>
        </a:ln>
        <a:effectLst/>
      </dgm:spPr>
    </dgm:pt>
    <dgm:pt modelId="{DC187A0D-4701-4CB4-8894-A7CC615739B7}" type="pres">
      <dgm:prSet presAssocID="{50BF1DCD-605F-46D0-8F0D-277EF8F0E036}" presName="ConnectLineEnd1" presStyleLbl="lnNode1" presStyleIdx="1" presStyleCnt="4"/>
      <dgm:spPr/>
    </dgm:pt>
    <dgm:pt modelId="{3A5324B7-24EB-49EE-B864-775B28D6AEA0}" type="pres">
      <dgm:prSet presAssocID="{50BF1DCD-605F-46D0-8F0D-277EF8F0E036}" presName="EmptyPane1" presStyleCnt="0"/>
      <dgm:spPr/>
    </dgm:pt>
    <dgm:pt modelId="{8735FF87-8301-4DAB-A7D4-ED8250997BB5}" type="pres">
      <dgm:prSet presAssocID="{600F7D9D-CDED-4227-9076-29103BE310FC}" presName="spaceBetweenRectangles1" presStyleCnt="0"/>
      <dgm:spPr/>
    </dgm:pt>
    <dgm:pt modelId="{B62A5364-982F-4519-993E-401F553DBFB5}" type="pres">
      <dgm:prSet presAssocID="{7D003647-2007-4FDB-9322-D51D4BD3F892}" presName="composite1" presStyleCnt="0"/>
      <dgm:spPr/>
    </dgm:pt>
    <dgm:pt modelId="{AF791D72-CA3D-4E1E-8323-9F2DADB40AB3}" type="pres">
      <dgm:prSet presAssocID="{7D003647-2007-4FDB-9322-D51D4BD3F892}" presName="parent1" presStyleLbl="alignNode1" presStyleIdx="2" presStyleCnt="4">
        <dgm:presLayoutVars>
          <dgm:chMax val="1"/>
          <dgm:chPref val="1"/>
          <dgm:bulletEnabled val="1"/>
        </dgm:presLayoutVars>
      </dgm:prSet>
      <dgm:spPr/>
    </dgm:pt>
    <dgm:pt modelId="{41E8118F-BB29-4E5E-8871-F7EE3C3F87E0}" type="pres">
      <dgm:prSet presAssocID="{7D003647-2007-4FDB-9322-D51D4BD3F892}" presName="Childtext1" presStyleLbl="revTx" presStyleIdx="2" presStyleCnt="4">
        <dgm:presLayoutVars>
          <dgm:bulletEnabled val="1"/>
        </dgm:presLayoutVars>
      </dgm:prSet>
      <dgm:spPr/>
    </dgm:pt>
    <dgm:pt modelId="{526C005A-C346-4C8D-B7A3-7A62A4149D0B}" type="pres">
      <dgm:prSet presAssocID="{7D003647-2007-4FDB-9322-D51D4BD3F892}" presName="ConnectLine1" presStyleLbl="sibTrans1D1" presStyleIdx="2" presStyleCnt="4"/>
      <dgm:spPr>
        <a:noFill/>
        <a:ln w="6350" cap="flat" cmpd="sng" algn="ctr">
          <a:solidFill>
            <a:schemeClr val="accent3">
              <a:hueOff val="0"/>
              <a:satOff val="0"/>
              <a:lumOff val="0"/>
              <a:alphaOff val="0"/>
            </a:schemeClr>
          </a:solidFill>
          <a:prstDash val="dash"/>
          <a:miter lim="800000"/>
        </a:ln>
        <a:effectLst/>
      </dgm:spPr>
    </dgm:pt>
    <dgm:pt modelId="{C173897E-13B6-4F29-9B36-382FAE0F916C}" type="pres">
      <dgm:prSet presAssocID="{7D003647-2007-4FDB-9322-D51D4BD3F892}" presName="ConnectLineEnd1" presStyleLbl="lnNode1" presStyleIdx="2" presStyleCnt="4"/>
      <dgm:spPr/>
    </dgm:pt>
    <dgm:pt modelId="{9678B610-2AE1-492F-8495-E2A306FE86F8}" type="pres">
      <dgm:prSet presAssocID="{7D003647-2007-4FDB-9322-D51D4BD3F892}" presName="EmptyPane1" presStyleCnt="0"/>
      <dgm:spPr/>
    </dgm:pt>
    <dgm:pt modelId="{C2388A1A-085B-48DF-8AE7-7A7F8AABBBB6}" type="pres">
      <dgm:prSet presAssocID="{3D4171CE-E453-44A7-A4CC-D337B3260B55}" presName="spaceBetweenRectangles1" presStyleCnt="0"/>
      <dgm:spPr/>
    </dgm:pt>
    <dgm:pt modelId="{0180DF83-F70D-47DF-B030-B6B1E12E62E1}" type="pres">
      <dgm:prSet presAssocID="{1E5441F8-59A5-4A5D-9C66-0ED4F6736416}" presName="composite1" presStyleCnt="0"/>
      <dgm:spPr/>
    </dgm:pt>
    <dgm:pt modelId="{33618326-AFF6-4D74-B464-62E7349F85EC}" type="pres">
      <dgm:prSet presAssocID="{1E5441F8-59A5-4A5D-9C66-0ED4F6736416}" presName="parent1" presStyleLbl="alignNode1" presStyleIdx="3" presStyleCnt="4">
        <dgm:presLayoutVars>
          <dgm:chMax val="1"/>
          <dgm:chPref val="1"/>
          <dgm:bulletEnabled val="1"/>
        </dgm:presLayoutVars>
      </dgm:prSet>
      <dgm:spPr/>
    </dgm:pt>
    <dgm:pt modelId="{E69C106C-1F79-4ABC-8AFF-BD33C19384C2}" type="pres">
      <dgm:prSet presAssocID="{1E5441F8-59A5-4A5D-9C66-0ED4F6736416}" presName="Childtext1" presStyleLbl="revTx" presStyleIdx="3" presStyleCnt="4">
        <dgm:presLayoutVars>
          <dgm:bulletEnabled val="1"/>
        </dgm:presLayoutVars>
      </dgm:prSet>
      <dgm:spPr/>
    </dgm:pt>
    <dgm:pt modelId="{8534B0BE-5C5D-4727-A728-29929A0532AE}" type="pres">
      <dgm:prSet presAssocID="{1E5441F8-59A5-4A5D-9C66-0ED4F6736416}" presName="ConnectLine1" presStyleLbl="sibTrans1D1" presStyleIdx="3" presStyleCnt="4"/>
      <dgm:spPr>
        <a:noFill/>
        <a:ln w="6350" cap="flat" cmpd="sng" algn="ctr">
          <a:solidFill>
            <a:schemeClr val="accent4">
              <a:hueOff val="0"/>
              <a:satOff val="0"/>
              <a:lumOff val="0"/>
              <a:alphaOff val="0"/>
            </a:schemeClr>
          </a:solidFill>
          <a:prstDash val="dash"/>
          <a:miter lim="800000"/>
        </a:ln>
        <a:effectLst/>
      </dgm:spPr>
    </dgm:pt>
    <dgm:pt modelId="{C1389073-0A18-4AFC-9649-304A4DFB96DA}" type="pres">
      <dgm:prSet presAssocID="{1E5441F8-59A5-4A5D-9C66-0ED4F6736416}" presName="ConnectLineEnd1" presStyleLbl="lnNode1" presStyleIdx="3" presStyleCnt="4"/>
      <dgm:spPr/>
    </dgm:pt>
    <dgm:pt modelId="{33AFE3E8-EEB1-4CD0-A9BB-75FF678BB97D}" type="pres">
      <dgm:prSet presAssocID="{1E5441F8-59A5-4A5D-9C66-0ED4F6736416}" presName="EmptyPane1" presStyleCnt="0"/>
      <dgm:spPr/>
    </dgm:pt>
  </dgm:ptLst>
  <dgm:cxnLst>
    <dgm:cxn modelId="{272F280B-8D2E-4DA4-8712-49D0EC90DC16}" srcId="{0F77BEF6-5DB1-4DE3-8595-26F6A75F55DB}" destId="{7D003647-2007-4FDB-9322-D51D4BD3F892}" srcOrd="2" destOrd="0" parTransId="{98E00B14-F69C-4E45-9617-6B50680FE1A9}" sibTransId="{3D4171CE-E453-44A7-A4CC-D337B3260B55}"/>
    <dgm:cxn modelId="{F8F1CC2C-6E74-4BF9-BFAE-66C735C67119}" srcId="{50BF1DCD-605F-46D0-8F0D-277EF8F0E036}" destId="{4D2F565F-B6B4-4F75-9562-EB0A09D7C11D}" srcOrd="0" destOrd="0" parTransId="{58356588-7DA5-407D-9F72-A7D0ED56F985}" sibTransId="{925E4EB7-B13F-47FA-BB27-19BD6515A2D6}"/>
    <dgm:cxn modelId="{1778E82D-2434-4022-B3E5-FB2C3436EA24}" type="presOf" srcId="{4D2F565F-B6B4-4F75-9562-EB0A09D7C11D}" destId="{5E881B00-F2B4-417B-A040-F327BFDD4977}" srcOrd="0" destOrd="0" presId="urn:microsoft.com/office/officeart/2016/7/layout/RoundedRectangleTimeline"/>
    <dgm:cxn modelId="{04B3203D-B8B2-4CFF-97B0-3E54B8A32E9E}" srcId="{0F77BEF6-5DB1-4DE3-8595-26F6A75F55DB}" destId="{B7BE1B6D-34B5-4B7F-9DC6-847EE8E25C0D}" srcOrd="0" destOrd="0" parTransId="{47C2053F-AE8D-43AD-A37B-A8804D2185EB}" sibTransId="{206D5077-C666-4452-BD2D-A11BB77C06B6}"/>
    <dgm:cxn modelId="{6B2A305C-8866-4C45-85B4-0377F28A7E69}" srcId="{7D003647-2007-4FDB-9322-D51D4BD3F892}" destId="{4FF7D50A-503F-46DE-89F8-D1C15B598D18}" srcOrd="0" destOrd="0" parTransId="{F4408940-0941-42E4-B18D-B71895B38C48}" sibTransId="{0C01DF51-3BEB-4141-BA98-A0092F269D90}"/>
    <dgm:cxn modelId="{D126B642-2D23-4051-AD97-DE363C80363E}" srcId="{1E5441F8-59A5-4A5D-9C66-0ED4F6736416}" destId="{9C9B695B-6A7C-4861-B600-C651F71617B7}" srcOrd="0" destOrd="0" parTransId="{B31D5521-3B5A-4D9C-9563-186483F873A3}" sibTransId="{A164CF4D-4E8C-4E04-AA7A-887F8E2C2388}"/>
    <dgm:cxn modelId="{21E99868-7781-449E-92C5-F6722B933CDF}" type="presOf" srcId="{50BF1DCD-605F-46D0-8F0D-277EF8F0E036}" destId="{FDDA4A96-ECCB-419C-8DF2-B2A3E9B13E42}" srcOrd="0" destOrd="0" presId="urn:microsoft.com/office/officeart/2016/7/layout/RoundedRectangleTimeline"/>
    <dgm:cxn modelId="{2D91C94D-2E73-4DCD-A8CE-8D791EADC88D}" type="presOf" srcId="{4FF7D50A-503F-46DE-89F8-D1C15B598D18}" destId="{41E8118F-BB29-4E5E-8871-F7EE3C3F87E0}" srcOrd="0" destOrd="0" presId="urn:microsoft.com/office/officeart/2016/7/layout/RoundedRectangleTimeline"/>
    <dgm:cxn modelId="{03A07B83-0B2F-410B-8CFB-83E06DFC58F2}" type="presOf" srcId="{88B9A444-DD4E-43DD-9132-DE14FE0FBFDA}" destId="{99826378-4CBE-49F8-BD4F-067AA65D3FAE}" srcOrd="0" destOrd="0" presId="urn:microsoft.com/office/officeart/2016/7/layout/RoundedRectangleTimeline"/>
    <dgm:cxn modelId="{C4A9C992-DD5B-4881-95A4-EAB2DDF90BB0}" type="presOf" srcId="{7D003647-2007-4FDB-9322-D51D4BD3F892}" destId="{AF791D72-CA3D-4E1E-8323-9F2DADB40AB3}" srcOrd="0" destOrd="0" presId="urn:microsoft.com/office/officeart/2016/7/layout/RoundedRectangleTimeline"/>
    <dgm:cxn modelId="{6B5F81A5-3C3B-48DA-A39C-B90551D65DAC}" type="presOf" srcId="{B7BE1B6D-34B5-4B7F-9DC6-847EE8E25C0D}" destId="{83F8ACE8-97FA-409F-B331-0322FE5F887B}" srcOrd="0" destOrd="0" presId="urn:microsoft.com/office/officeart/2016/7/layout/RoundedRectangleTimeline"/>
    <dgm:cxn modelId="{A46066B9-CA26-4CCE-BAA0-5D5C7BDB5949}" srcId="{B7BE1B6D-34B5-4B7F-9DC6-847EE8E25C0D}" destId="{88B9A444-DD4E-43DD-9132-DE14FE0FBFDA}" srcOrd="0" destOrd="0" parTransId="{B775249E-3736-4C40-AB3D-1A4D2D4F3F8D}" sibTransId="{5FF235F1-EE50-4163-85B0-C830640BA922}"/>
    <dgm:cxn modelId="{BF715FBC-8E2D-47C3-9536-415DB134026B}" srcId="{0F77BEF6-5DB1-4DE3-8595-26F6A75F55DB}" destId="{1E5441F8-59A5-4A5D-9C66-0ED4F6736416}" srcOrd="3" destOrd="0" parTransId="{9D17E2E3-C600-4D1C-BC3C-8021AAC7B088}" sibTransId="{A33829D4-066F-4E68-A484-B7DA794EA63C}"/>
    <dgm:cxn modelId="{8A7BAFCC-70E1-44BA-BCD1-FDB6E9033836}" srcId="{0F77BEF6-5DB1-4DE3-8595-26F6A75F55DB}" destId="{50BF1DCD-605F-46D0-8F0D-277EF8F0E036}" srcOrd="1" destOrd="0" parTransId="{A931EA19-D9E8-4E89-B8DF-67A637673EB2}" sibTransId="{600F7D9D-CDED-4227-9076-29103BE310FC}"/>
    <dgm:cxn modelId="{BA9A15D4-109C-49BC-9395-4347CE507F7E}" type="presOf" srcId="{1E5441F8-59A5-4A5D-9C66-0ED4F6736416}" destId="{33618326-AFF6-4D74-B464-62E7349F85EC}" srcOrd="0" destOrd="0" presId="urn:microsoft.com/office/officeart/2016/7/layout/RoundedRectangleTimeline"/>
    <dgm:cxn modelId="{C186D4FD-A500-4E98-B7D3-74D4C4C4D632}" type="presOf" srcId="{0F77BEF6-5DB1-4DE3-8595-26F6A75F55DB}" destId="{C510E858-519C-437F-A641-62C4A37713A1}" srcOrd="0" destOrd="0" presId="urn:microsoft.com/office/officeart/2016/7/layout/RoundedRectangleTimeline"/>
    <dgm:cxn modelId="{ECA6DFFF-5BE8-471D-858C-52237D6E9BAE}" type="presOf" srcId="{9C9B695B-6A7C-4861-B600-C651F71617B7}" destId="{E69C106C-1F79-4ABC-8AFF-BD33C19384C2}" srcOrd="0" destOrd="0" presId="urn:microsoft.com/office/officeart/2016/7/layout/RoundedRectangleTimeline"/>
    <dgm:cxn modelId="{E0D0381E-D615-4436-A23A-25F8737C791A}" type="presParOf" srcId="{C510E858-519C-437F-A641-62C4A37713A1}" destId="{BA2FC497-54BD-43C8-B635-70ABBA6D1DC1}" srcOrd="0" destOrd="0" presId="urn:microsoft.com/office/officeart/2016/7/layout/RoundedRectangleTimeline"/>
    <dgm:cxn modelId="{39A906D1-C979-4385-ADF9-2DF78C6B7C86}" type="presParOf" srcId="{BA2FC497-54BD-43C8-B635-70ABBA6D1DC1}" destId="{83F8ACE8-97FA-409F-B331-0322FE5F887B}" srcOrd="0" destOrd="0" presId="urn:microsoft.com/office/officeart/2016/7/layout/RoundedRectangleTimeline"/>
    <dgm:cxn modelId="{B647303E-0115-45DF-8472-BC33913792BD}" type="presParOf" srcId="{BA2FC497-54BD-43C8-B635-70ABBA6D1DC1}" destId="{99826378-4CBE-49F8-BD4F-067AA65D3FAE}" srcOrd="1" destOrd="0" presId="urn:microsoft.com/office/officeart/2016/7/layout/RoundedRectangleTimeline"/>
    <dgm:cxn modelId="{F3D61D94-4D12-4A33-AA8C-BA9AB1854257}" type="presParOf" srcId="{BA2FC497-54BD-43C8-B635-70ABBA6D1DC1}" destId="{5C3028DF-15A8-4045-BCD5-788E70D1EE1B}" srcOrd="2" destOrd="0" presId="urn:microsoft.com/office/officeart/2016/7/layout/RoundedRectangleTimeline"/>
    <dgm:cxn modelId="{E98D4CA3-6A0A-4E47-B942-C65F02865B6F}" type="presParOf" srcId="{BA2FC497-54BD-43C8-B635-70ABBA6D1DC1}" destId="{B978B15A-E6B9-4B62-9CF9-B72CFE7C5952}" srcOrd="3" destOrd="0" presId="urn:microsoft.com/office/officeart/2016/7/layout/RoundedRectangleTimeline"/>
    <dgm:cxn modelId="{276A3DE2-25B3-40F5-9204-780CE6FFC9C4}" type="presParOf" srcId="{BA2FC497-54BD-43C8-B635-70ABBA6D1DC1}" destId="{2CC7541B-F492-472B-9455-B0693A13A926}" srcOrd="4" destOrd="0" presId="urn:microsoft.com/office/officeart/2016/7/layout/RoundedRectangleTimeline"/>
    <dgm:cxn modelId="{5E049CFA-96C5-47C0-AABF-5F76FAA1203E}" type="presParOf" srcId="{C510E858-519C-437F-A641-62C4A37713A1}" destId="{4343ACDA-2C66-4307-8154-5BB6A2D8AD5A}" srcOrd="1" destOrd="0" presId="urn:microsoft.com/office/officeart/2016/7/layout/RoundedRectangleTimeline"/>
    <dgm:cxn modelId="{237551EB-3DE6-4A81-B517-B8026479F9B7}" type="presParOf" srcId="{C510E858-519C-437F-A641-62C4A37713A1}" destId="{29AABAAB-A7A4-4950-9C5F-E27C82530EB8}" srcOrd="2" destOrd="0" presId="urn:microsoft.com/office/officeart/2016/7/layout/RoundedRectangleTimeline"/>
    <dgm:cxn modelId="{16CC7F8F-92C2-44C1-8A51-49400E44EE09}" type="presParOf" srcId="{29AABAAB-A7A4-4950-9C5F-E27C82530EB8}" destId="{FDDA4A96-ECCB-419C-8DF2-B2A3E9B13E42}" srcOrd="0" destOrd="0" presId="urn:microsoft.com/office/officeart/2016/7/layout/RoundedRectangleTimeline"/>
    <dgm:cxn modelId="{5248D75E-BAC0-4522-A5CF-53AA55161269}" type="presParOf" srcId="{29AABAAB-A7A4-4950-9C5F-E27C82530EB8}" destId="{5E881B00-F2B4-417B-A040-F327BFDD4977}" srcOrd="1" destOrd="0" presId="urn:microsoft.com/office/officeart/2016/7/layout/RoundedRectangleTimeline"/>
    <dgm:cxn modelId="{D7722A01-1ADE-4640-9B8A-FF97F608383B}" type="presParOf" srcId="{29AABAAB-A7A4-4950-9C5F-E27C82530EB8}" destId="{F7918DE4-CF9A-44BF-BA89-3B71501CD279}" srcOrd="2" destOrd="0" presId="urn:microsoft.com/office/officeart/2016/7/layout/RoundedRectangleTimeline"/>
    <dgm:cxn modelId="{57FA5F7F-7865-48A3-B159-48BAEABD483E}" type="presParOf" srcId="{29AABAAB-A7A4-4950-9C5F-E27C82530EB8}" destId="{DC187A0D-4701-4CB4-8894-A7CC615739B7}" srcOrd="3" destOrd="0" presId="urn:microsoft.com/office/officeart/2016/7/layout/RoundedRectangleTimeline"/>
    <dgm:cxn modelId="{5B860741-D764-4305-BB7E-F99F3C12E2C0}" type="presParOf" srcId="{29AABAAB-A7A4-4950-9C5F-E27C82530EB8}" destId="{3A5324B7-24EB-49EE-B864-775B28D6AEA0}" srcOrd="4" destOrd="0" presId="urn:microsoft.com/office/officeart/2016/7/layout/RoundedRectangleTimeline"/>
    <dgm:cxn modelId="{E5B37615-B561-41DB-BC9A-D37C2DC0DD0E}" type="presParOf" srcId="{C510E858-519C-437F-A641-62C4A37713A1}" destId="{8735FF87-8301-4DAB-A7D4-ED8250997BB5}" srcOrd="3" destOrd="0" presId="urn:microsoft.com/office/officeart/2016/7/layout/RoundedRectangleTimeline"/>
    <dgm:cxn modelId="{4C9E2747-CC86-4573-9ABC-E6B40C6E12AF}" type="presParOf" srcId="{C510E858-519C-437F-A641-62C4A37713A1}" destId="{B62A5364-982F-4519-993E-401F553DBFB5}" srcOrd="4" destOrd="0" presId="urn:microsoft.com/office/officeart/2016/7/layout/RoundedRectangleTimeline"/>
    <dgm:cxn modelId="{9AD6926D-CF03-45F0-87A0-79FD741B1519}" type="presParOf" srcId="{B62A5364-982F-4519-993E-401F553DBFB5}" destId="{AF791D72-CA3D-4E1E-8323-9F2DADB40AB3}" srcOrd="0" destOrd="0" presId="urn:microsoft.com/office/officeart/2016/7/layout/RoundedRectangleTimeline"/>
    <dgm:cxn modelId="{9A46EB78-5913-4975-AF9A-3AA2DC5372E8}" type="presParOf" srcId="{B62A5364-982F-4519-993E-401F553DBFB5}" destId="{41E8118F-BB29-4E5E-8871-F7EE3C3F87E0}" srcOrd="1" destOrd="0" presId="urn:microsoft.com/office/officeart/2016/7/layout/RoundedRectangleTimeline"/>
    <dgm:cxn modelId="{4A5D3C6A-236B-4B0B-BF7E-021FFD4650C9}" type="presParOf" srcId="{B62A5364-982F-4519-993E-401F553DBFB5}" destId="{526C005A-C346-4C8D-B7A3-7A62A4149D0B}" srcOrd="2" destOrd="0" presId="urn:microsoft.com/office/officeart/2016/7/layout/RoundedRectangleTimeline"/>
    <dgm:cxn modelId="{81022A48-B137-4920-BBD9-2C29A72A6047}" type="presParOf" srcId="{B62A5364-982F-4519-993E-401F553DBFB5}" destId="{C173897E-13B6-4F29-9B36-382FAE0F916C}" srcOrd="3" destOrd="0" presId="urn:microsoft.com/office/officeart/2016/7/layout/RoundedRectangleTimeline"/>
    <dgm:cxn modelId="{6C06682A-29CF-4FA1-8270-0271D0475505}" type="presParOf" srcId="{B62A5364-982F-4519-993E-401F553DBFB5}" destId="{9678B610-2AE1-492F-8495-E2A306FE86F8}" srcOrd="4" destOrd="0" presId="urn:microsoft.com/office/officeart/2016/7/layout/RoundedRectangleTimeline"/>
    <dgm:cxn modelId="{766E5550-5347-47FA-9C3D-4CE8451710C3}" type="presParOf" srcId="{C510E858-519C-437F-A641-62C4A37713A1}" destId="{C2388A1A-085B-48DF-8AE7-7A7F8AABBBB6}" srcOrd="5" destOrd="0" presId="urn:microsoft.com/office/officeart/2016/7/layout/RoundedRectangleTimeline"/>
    <dgm:cxn modelId="{B1DB3832-C150-4D44-9DF0-2AE022D9A109}" type="presParOf" srcId="{C510E858-519C-437F-A641-62C4A37713A1}" destId="{0180DF83-F70D-47DF-B030-B6B1E12E62E1}" srcOrd="6" destOrd="0" presId="urn:microsoft.com/office/officeart/2016/7/layout/RoundedRectangleTimeline"/>
    <dgm:cxn modelId="{905257C2-FB36-40E6-89BD-6BCA96E3657E}" type="presParOf" srcId="{0180DF83-F70D-47DF-B030-B6B1E12E62E1}" destId="{33618326-AFF6-4D74-B464-62E7349F85EC}" srcOrd="0" destOrd="0" presId="urn:microsoft.com/office/officeart/2016/7/layout/RoundedRectangleTimeline"/>
    <dgm:cxn modelId="{22CD0E59-8908-4EE4-BCA6-ECED0F5307A7}" type="presParOf" srcId="{0180DF83-F70D-47DF-B030-B6B1E12E62E1}" destId="{E69C106C-1F79-4ABC-8AFF-BD33C19384C2}" srcOrd="1" destOrd="0" presId="urn:microsoft.com/office/officeart/2016/7/layout/RoundedRectangleTimeline"/>
    <dgm:cxn modelId="{F9AD4C00-5F39-49DF-B343-170962E6A395}" type="presParOf" srcId="{0180DF83-F70D-47DF-B030-B6B1E12E62E1}" destId="{8534B0BE-5C5D-4727-A728-29929A0532AE}" srcOrd="2" destOrd="0" presId="urn:microsoft.com/office/officeart/2016/7/layout/RoundedRectangleTimeline"/>
    <dgm:cxn modelId="{C154F081-CD83-41C3-A5CA-6E23D83071C1}" type="presParOf" srcId="{0180DF83-F70D-47DF-B030-B6B1E12E62E1}" destId="{C1389073-0A18-4AFC-9649-304A4DFB96DA}" srcOrd="3" destOrd="0" presId="urn:microsoft.com/office/officeart/2016/7/layout/RoundedRectangleTimeline"/>
    <dgm:cxn modelId="{8E5C1646-C8B1-4588-AA25-38D0807266BB}" type="presParOf" srcId="{0180DF83-F70D-47DF-B030-B6B1E12E62E1}" destId="{33AFE3E8-EEB1-4CD0-A9BB-75FF678BB97D}"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A0BB1-933C-43EB-9E97-FF14ABD93B8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9EFD7CF-31A5-401E-B98D-8493C3A8D257}">
      <dgm:prSet/>
      <dgm:spPr/>
      <dgm:t>
        <a:bodyPr/>
        <a:lstStyle/>
        <a:p>
          <a:r>
            <a:rPr lang="en-US" b="0">
              <a:latin typeface="Cambria"/>
              <a:ea typeface="Cambria"/>
            </a:rPr>
            <a:t> </a:t>
          </a:r>
          <a:r>
            <a:rPr lang="en-US" b="1">
              <a:latin typeface="Cambria"/>
              <a:ea typeface="Cambria"/>
            </a:rPr>
            <a:t>General Objective:</a:t>
          </a:r>
        </a:p>
      </dgm:t>
    </dgm:pt>
    <dgm:pt modelId="{38A7B9A4-EFEC-4752-9CF5-C1452502EB44}" type="parTrans" cxnId="{EB5F876A-CAE9-4883-8598-CD4C7E3DB0C7}">
      <dgm:prSet/>
      <dgm:spPr/>
      <dgm:t>
        <a:bodyPr/>
        <a:lstStyle/>
        <a:p>
          <a:endParaRPr lang="en-US"/>
        </a:p>
      </dgm:t>
    </dgm:pt>
    <dgm:pt modelId="{DD5AE46A-59F4-4E95-BF2D-BBB29C8D4182}" type="sibTrans" cxnId="{EB5F876A-CAE9-4883-8598-CD4C7E3DB0C7}">
      <dgm:prSet/>
      <dgm:spPr/>
      <dgm:t>
        <a:bodyPr/>
        <a:lstStyle/>
        <a:p>
          <a:endParaRPr lang="en-US"/>
        </a:p>
      </dgm:t>
    </dgm:pt>
    <dgm:pt modelId="{8B672D7D-4A0C-4CB4-AF3F-58E0674FCAD6}">
      <dgm:prSet/>
      <dgm:spPr/>
      <dgm:t>
        <a:bodyPr/>
        <a:lstStyle/>
        <a:p>
          <a:r>
            <a:rPr lang="en-US" b="0">
              <a:latin typeface="Cambria"/>
              <a:ea typeface="Cambria"/>
            </a:rPr>
            <a:t>To evaluate the role of Kayakalp in NQAS implementation in India</a:t>
          </a:r>
        </a:p>
      </dgm:t>
    </dgm:pt>
    <dgm:pt modelId="{1FF8B420-C2B6-4200-A481-4A4EB72E55CD}" type="parTrans" cxnId="{71763C0F-BF5E-4F18-8294-5BDC437EE745}">
      <dgm:prSet/>
      <dgm:spPr/>
      <dgm:t>
        <a:bodyPr/>
        <a:lstStyle/>
        <a:p>
          <a:endParaRPr lang="en-US"/>
        </a:p>
      </dgm:t>
    </dgm:pt>
    <dgm:pt modelId="{5280D768-559A-467C-ADA4-5269BAEDC180}" type="sibTrans" cxnId="{71763C0F-BF5E-4F18-8294-5BDC437EE745}">
      <dgm:prSet/>
      <dgm:spPr/>
      <dgm:t>
        <a:bodyPr/>
        <a:lstStyle/>
        <a:p>
          <a:endParaRPr lang="en-US"/>
        </a:p>
      </dgm:t>
    </dgm:pt>
    <dgm:pt modelId="{A797C931-B2DC-42BD-B585-A103DB5190D9}">
      <dgm:prSet/>
      <dgm:spPr/>
      <dgm:t>
        <a:bodyPr/>
        <a:lstStyle/>
        <a:p>
          <a:pPr rtl="0"/>
          <a:r>
            <a:rPr lang="en-US" b="0">
              <a:latin typeface="Cambria"/>
              <a:ea typeface="Cambria"/>
            </a:rPr>
            <a:t> </a:t>
          </a:r>
          <a:r>
            <a:rPr lang="en-US" b="1">
              <a:latin typeface="Cambria"/>
              <a:ea typeface="Cambria"/>
            </a:rPr>
            <a:t>Specific Objectives:</a:t>
          </a:r>
        </a:p>
      </dgm:t>
    </dgm:pt>
    <dgm:pt modelId="{F2A6216B-C5FD-4E40-BF38-4FE0BA361037}" type="parTrans" cxnId="{693CC8AE-0692-49D0-8102-FAFCF7CEB54A}">
      <dgm:prSet/>
      <dgm:spPr/>
      <dgm:t>
        <a:bodyPr/>
        <a:lstStyle/>
        <a:p>
          <a:endParaRPr lang="en-US"/>
        </a:p>
      </dgm:t>
    </dgm:pt>
    <dgm:pt modelId="{4CC4ECC8-02B5-4029-861C-E6E1A894E27C}" type="sibTrans" cxnId="{693CC8AE-0692-49D0-8102-FAFCF7CEB54A}">
      <dgm:prSet/>
      <dgm:spPr/>
      <dgm:t>
        <a:bodyPr/>
        <a:lstStyle/>
        <a:p>
          <a:endParaRPr lang="en-US"/>
        </a:p>
      </dgm:t>
    </dgm:pt>
    <dgm:pt modelId="{385BB8D8-AC83-4374-BCDC-3FD89E1261C1}">
      <dgm:prSet phldr="0"/>
      <dgm:spPr/>
      <dgm:t>
        <a:bodyPr/>
        <a:lstStyle/>
        <a:p>
          <a:pPr rtl="0"/>
          <a:r>
            <a:rPr lang="en-US" b="0">
              <a:latin typeface="Cambria"/>
              <a:ea typeface="Cambria"/>
            </a:rPr>
            <a:t>To assess the role of infection control practices under Kayakalp achievement in NQAS certified   public health care           facilities.</a:t>
          </a:r>
          <a:br>
            <a:rPr lang="en-US" b="0">
              <a:latin typeface="Cambria"/>
              <a:ea typeface="Cambria"/>
            </a:rPr>
          </a:br>
          <a:endParaRPr lang="en-US" b="0">
            <a:latin typeface="Cambria"/>
            <a:ea typeface="Cambria"/>
          </a:endParaRPr>
        </a:p>
      </dgm:t>
    </dgm:pt>
    <dgm:pt modelId="{90AB9EAB-2B5C-41A9-A48C-4F5535BC8FF7}" type="parTrans" cxnId="{727AC953-AC5F-47E3-A60A-3F2D2BBCA710}">
      <dgm:prSet/>
      <dgm:spPr/>
      <dgm:t>
        <a:bodyPr/>
        <a:lstStyle/>
        <a:p>
          <a:endParaRPr lang="en-US"/>
        </a:p>
      </dgm:t>
    </dgm:pt>
    <dgm:pt modelId="{73A38E41-B645-4B53-B94C-907C4F3C52D5}" type="sibTrans" cxnId="{727AC953-AC5F-47E3-A60A-3F2D2BBCA710}">
      <dgm:prSet/>
      <dgm:spPr/>
      <dgm:t>
        <a:bodyPr/>
        <a:lstStyle/>
        <a:p>
          <a:endParaRPr lang="en-US"/>
        </a:p>
      </dgm:t>
    </dgm:pt>
    <dgm:pt modelId="{9A02622A-F31B-4772-8789-F8348FC4534D}">
      <dgm:prSet phldr="0"/>
      <dgm:spPr/>
      <dgm:t>
        <a:bodyPr/>
        <a:lstStyle/>
        <a:p>
          <a:pPr rtl="0"/>
          <a:r>
            <a:rPr lang="en-US" b="0">
              <a:latin typeface="Cambria"/>
              <a:ea typeface="Cambria"/>
            </a:rPr>
            <a:t>To assess the role of Kayakalp implementation of NQAS in the public health facilities.</a:t>
          </a:r>
          <a:endParaRPr lang="en-US" b="0"/>
        </a:p>
      </dgm:t>
    </dgm:pt>
    <dgm:pt modelId="{1F72ACC6-4C9E-4FD3-9EC4-3B716C8503E2}" type="parTrans" cxnId="{C49D6AAC-A202-442C-8CD4-9F97E8AE790D}">
      <dgm:prSet/>
      <dgm:spPr/>
    </dgm:pt>
    <dgm:pt modelId="{CBDD024C-80B8-4D35-9A51-00A00BEA7005}" type="sibTrans" cxnId="{C49D6AAC-A202-442C-8CD4-9F97E8AE790D}">
      <dgm:prSet/>
      <dgm:spPr/>
    </dgm:pt>
    <dgm:pt modelId="{42675CE5-B6C8-4C17-B44F-DE9208C0D5F9}" type="pres">
      <dgm:prSet presAssocID="{6F7A0BB1-933C-43EB-9E97-FF14ABD93B8A}" presName="linear" presStyleCnt="0">
        <dgm:presLayoutVars>
          <dgm:animLvl val="lvl"/>
          <dgm:resizeHandles val="exact"/>
        </dgm:presLayoutVars>
      </dgm:prSet>
      <dgm:spPr/>
    </dgm:pt>
    <dgm:pt modelId="{B6D9E385-0AF3-4B31-8781-D93B8824E7C6}" type="pres">
      <dgm:prSet presAssocID="{B9EFD7CF-31A5-401E-B98D-8493C3A8D257}" presName="parentText" presStyleLbl="node1" presStyleIdx="0" presStyleCnt="2">
        <dgm:presLayoutVars>
          <dgm:chMax val="0"/>
          <dgm:bulletEnabled val="1"/>
        </dgm:presLayoutVars>
      </dgm:prSet>
      <dgm:spPr/>
    </dgm:pt>
    <dgm:pt modelId="{1406F049-45D1-4CBE-ABEB-A0F8F509D9F3}" type="pres">
      <dgm:prSet presAssocID="{B9EFD7CF-31A5-401E-B98D-8493C3A8D257}" presName="childText" presStyleLbl="revTx" presStyleIdx="0" presStyleCnt="2">
        <dgm:presLayoutVars>
          <dgm:bulletEnabled val="1"/>
        </dgm:presLayoutVars>
      </dgm:prSet>
      <dgm:spPr/>
    </dgm:pt>
    <dgm:pt modelId="{A07E53B9-9DE1-4658-A00C-57C701D5B69D}" type="pres">
      <dgm:prSet presAssocID="{A797C931-B2DC-42BD-B585-A103DB5190D9}" presName="parentText" presStyleLbl="node1" presStyleIdx="1" presStyleCnt="2">
        <dgm:presLayoutVars>
          <dgm:chMax val="0"/>
          <dgm:bulletEnabled val="1"/>
        </dgm:presLayoutVars>
      </dgm:prSet>
      <dgm:spPr/>
    </dgm:pt>
    <dgm:pt modelId="{E5045AA3-2DBF-4B1B-A819-C0DE34B59BD3}" type="pres">
      <dgm:prSet presAssocID="{A797C931-B2DC-42BD-B585-A103DB5190D9}" presName="childText" presStyleLbl="revTx" presStyleIdx="1" presStyleCnt="2">
        <dgm:presLayoutVars>
          <dgm:bulletEnabled val="1"/>
        </dgm:presLayoutVars>
      </dgm:prSet>
      <dgm:spPr/>
    </dgm:pt>
  </dgm:ptLst>
  <dgm:cxnLst>
    <dgm:cxn modelId="{71763C0F-BF5E-4F18-8294-5BDC437EE745}" srcId="{B9EFD7CF-31A5-401E-B98D-8493C3A8D257}" destId="{8B672D7D-4A0C-4CB4-AF3F-58E0674FCAD6}" srcOrd="0" destOrd="0" parTransId="{1FF8B420-C2B6-4200-A481-4A4EB72E55CD}" sibTransId="{5280D768-559A-467C-ADA4-5269BAEDC180}"/>
    <dgm:cxn modelId="{EB5F876A-CAE9-4883-8598-CD4C7E3DB0C7}" srcId="{6F7A0BB1-933C-43EB-9E97-FF14ABD93B8A}" destId="{B9EFD7CF-31A5-401E-B98D-8493C3A8D257}" srcOrd="0" destOrd="0" parTransId="{38A7B9A4-EFEC-4752-9CF5-C1452502EB44}" sibTransId="{DD5AE46A-59F4-4E95-BF2D-BBB29C8D4182}"/>
    <dgm:cxn modelId="{FD2E0D71-BBCC-4A18-9FF0-489ECAA2F1A2}" type="presOf" srcId="{6F7A0BB1-933C-43EB-9E97-FF14ABD93B8A}" destId="{42675CE5-B6C8-4C17-B44F-DE9208C0D5F9}" srcOrd="0" destOrd="0" presId="urn:microsoft.com/office/officeart/2005/8/layout/vList2"/>
    <dgm:cxn modelId="{727AC953-AC5F-47E3-A60A-3F2D2BBCA710}" srcId="{A797C931-B2DC-42BD-B585-A103DB5190D9}" destId="{385BB8D8-AC83-4374-BCDC-3FD89E1261C1}" srcOrd="1" destOrd="0" parTransId="{90AB9EAB-2B5C-41A9-A48C-4F5535BC8FF7}" sibTransId="{73A38E41-B645-4B53-B94C-907C4F3C52D5}"/>
    <dgm:cxn modelId="{6EA31C54-7577-45EB-8197-AEC03AE402AF}" type="presOf" srcId="{B9EFD7CF-31A5-401E-B98D-8493C3A8D257}" destId="{B6D9E385-0AF3-4B31-8781-D93B8824E7C6}" srcOrd="0" destOrd="0" presId="urn:microsoft.com/office/officeart/2005/8/layout/vList2"/>
    <dgm:cxn modelId="{C49D6AAC-A202-442C-8CD4-9F97E8AE790D}" srcId="{A797C931-B2DC-42BD-B585-A103DB5190D9}" destId="{9A02622A-F31B-4772-8789-F8348FC4534D}" srcOrd="0" destOrd="0" parTransId="{1F72ACC6-4C9E-4FD3-9EC4-3B716C8503E2}" sibTransId="{CBDD024C-80B8-4D35-9A51-00A00BEA7005}"/>
    <dgm:cxn modelId="{693CC8AE-0692-49D0-8102-FAFCF7CEB54A}" srcId="{6F7A0BB1-933C-43EB-9E97-FF14ABD93B8A}" destId="{A797C931-B2DC-42BD-B585-A103DB5190D9}" srcOrd="1" destOrd="0" parTransId="{F2A6216B-C5FD-4E40-BF38-4FE0BA361037}" sibTransId="{4CC4ECC8-02B5-4029-861C-E6E1A894E27C}"/>
    <dgm:cxn modelId="{B59274BC-FCF1-4C1D-9AC5-67F824CEC175}" type="presOf" srcId="{A797C931-B2DC-42BD-B585-A103DB5190D9}" destId="{A07E53B9-9DE1-4658-A00C-57C701D5B69D}" srcOrd="0" destOrd="0" presId="urn:microsoft.com/office/officeart/2005/8/layout/vList2"/>
    <dgm:cxn modelId="{5756B3C1-4B19-400C-A5B0-852D98B6FCEB}" type="presOf" srcId="{9A02622A-F31B-4772-8789-F8348FC4534D}" destId="{E5045AA3-2DBF-4B1B-A819-C0DE34B59BD3}" srcOrd="0" destOrd="0" presId="urn:microsoft.com/office/officeart/2005/8/layout/vList2"/>
    <dgm:cxn modelId="{106B5ECA-BED0-4CB9-B86B-991817A44C8E}" type="presOf" srcId="{8B672D7D-4A0C-4CB4-AF3F-58E0674FCAD6}" destId="{1406F049-45D1-4CBE-ABEB-A0F8F509D9F3}" srcOrd="0" destOrd="0" presId="urn:microsoft.com/office/officeart/2005/8/layout/vList2"/>
    <dgm:cxn modelId="{02C837D7-DCA4-4D5F-B3E4-0F8D66B59FAF}" type="presOf" srcId="{385BB8D8-AC83-4374-BCDC-3FD89E1261C1}" destId="{E5045AA3-2DBF-4B1B-A819-C0DE34B59BD3}" srcOrd="0" destOrd="1" presId="urn:microsoft.com/office/officeart/2005/8/layout/vList2"/>
    <dgm:cxn modelId="{780E9659-375B-45BF-B72C-5996E48345AA}" type="presParOf" srcId="{42675CE5-B6C8-4C17-B44F-DE9208C0D5F9}" destId="{B6D9E385-0AF3-4B31-8781-D93B8824E7C6}" srcOrd="0" destOrd="0" presId="urn:microsoft.com/office/officeart/2005/8/layout/vList2"/>
    <dgm:cxn modelId="{92CC6595-CF0E-40DE-ABD0-201CE511AB61}" type="presParOf" srcId="{42675CE5-B6C8-4C17-B44F-DE9208C0D5F9}" destId="{1406F049-45D1-4CBE-ABEB-A0F8F509D9F3}" srcOrd="1" destOrd="0" presId="urn:microsoft.com/office/officeart/2005/8/layout/vList2"/>
    <dgm:cxn modelId="{6EE0D6EF-337B-49DE-9EF3-23B5BA04D2B4}" type="presParOf" srcId="{42675CE5-B6C8-4C17-B44F-DE9208C0D5F9}" destId="{A07E53B9-9DE1-4658-A00C-57C701D5B69D}" srcOrd="2" destOrd="0" presId="urn:microsoft.com/office/officeart/2005/8/layout/vList2"/>
    <dgm:cxn modelId="{90FB7346-935E-4169-ABB9-F6E0AF0347BB}" type="presParOf" srcId="{42675CE5-B6C8-4C17-B44F-DE9208C0D5F9}" destId="{E5045AA3-2DBF-4B1B-A819-C0DE34B59B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C7448-5205-4CDC-B6B8-42901250A42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965B98A-BEE5-477B-BDA5-F47AC2092063}">
      <dgm:prSet/>
      <dgm:spPr/>
      <dgm:t>
        <a:bodyPr/>
        <a:lstStyle/>
        <a:p>
          <a:r>
            <a:rPr lang="en-US" b="1">
              <a:latin typeface="Cambria"/>
              <a:ea typeface="Cambria"/>
            </a:rPr>
            <a:t>Study Area: </a:t>
          </a:r>
          <a:r>
            <a:rPr lang="en-US">
              <a:latin typeface="Cambria"/>
              <a:ea typeface="Cambria"/>
            </a:rPr>
            <a:t>The study covered PHCs &amp; UPHCs of 36 states /UTs of India which were awarded under Kayakalp scheme and were further certified under the NQAS Program of Government of India during FY 2020-2021.</a:t>
          </a:r>
        </a:p>
      </dgm:t>
    </dgm:pt>
    <dgm:pt modelId="{B120E531-A255-4AFB-8CFC-7353A43A5BDB}" type="parTrans" cxnId="{00879D90-C815-40DC-B738-5F98D4689028}">
      <dgm:prSet/>
      <dgm:spPr/>
      <dgm:t>
        <a:bodyPr/>
        <a:lstStyle/>
        <a:p>
          <a:endParaRPr lang="en-US"/>
        </a:p>
      </dgm:t>
    </dgm:pt>
    <dgm:pt modelId="{3393B679-295C-4D4D-8F99-A91402886C01}" type="sibTrans" cxnId="{00879D90-C815-40DC-B738-5F98D4689028}">
      <dgm:prSet/>
      <dgm:spPr/>
      <dgm:t>
        <a:bodyPr/>
        <a:lstStyle/>
        <a:p>
          <a:endParaRPr lang="en-US"/>
        </a:p>
      </dgm:t>
    </dgm:pt>
    <dgm:pt modelId="{CBF22B70-E75A-49D5-B05A-C03D9480D1C4}">
      <dgm:prSet/>
      <dgm:spPr/>
      <dgm:t>
        <a:bodyPr/>
        <a:lstStyle/>
        <a:p>
          <a:r>
            <a:rPr lang="en-US" b="1">
              <a:latin typeface="Cambria"/>
              <a:ea typeface="Cambria"/>
            </a:rPr>
            <a:t>Study Population:</a:t>
          </a:r>
          <a:r>
            <a:rPr lang="en-US">
              <a:latin typeface="Cambria"/>
              <a:ea typeface="Cambria"/>
            </a:rPr>
            <a:t> 167</a:t>
          </a:r>
        </a:p>
      </dgm:t>
    </dgm:pt>
    <dgm:pt modelId="{DB4A2006-CAF5-49B8-89CE-25580EA4B166}" type="parTrans" cxnId="{566E4434-1A61-4CB5-8EAA-4C807E2C1C5C}">
      <dgm:prSet/>
      <dgm:spPr/>
      <dgm:t>
        <a:bodyPr/>
        <a:lstStyle/>
        <a:p>
          <a:endParaRPr lang="en-US"/>
        </a:p>
      </dgm:t>
    </dgm:pt>
    <dgm:pt modelId="{638FEA2F-2643-4FDA-8A52-1C82AC06152A}" type="sibTrans" cxnId="{566E4434-1A61-4CB5-8EAA-4C807E2C1C5C}">
      <dgm:prSet/>
      <dgm:spPr/>
      <dgm:t>
        <a:bodyPr/>
        <a:lstStyle/>
        <a:p>
          <a:endParaRPr lang="en-US"/>
        </a:p>
      </dgm:t>
    </dgm:pt>
    <dgm:pt modelId="{DF6E65F4-585F-4822-BF9A-B0C204655950}">
      <dgm:prSet/>
      <dgm:spPr/>
      <dgm:t>
        <a:bodyPr/>
        <a:lstStyle/>
        <a:p>
          <a:r>
            <a:rPr lang="en-US" b="1">
              <a:latin typeface="Cambria"/>
              <a:ea typeface="Cambria"/>
            </a:rPr>
            <a:t>Sample Size: </a:t>
          </a:r>
          <a:r>
            <a:rPr lang="en-US">
              <a:latin typeface="Cambria"/>
              <a:ea typeface="Cambria"/>
            </a:rPr>
            <a:t>62 (NQAS Certified &amp; Kayakalp Awardee) </a:t>
          </a:r>
        </a:p>
      </dgm:t>
    </dgm:pt>
    <dgm:pt modelId="{D9A2BD69-8A58-4D5E-9468-5C0D1232CA1E}" type="parTrans" cxnId="{39524863-8FCD-4439-A5DA-F6D583DD43E8}">
      <dgm:prSet/>
      <dgm:spPr/>
      <dgm:t>
        <a:bodyPr/>
        <a:lstStyle/>
        <a:p>
          <a:endParaRPr lang="en-US"/>
        </a:p>
      </dgm:t>
    </dgm:pt>
    <dgm:pt modelId="{608F8923-560D-430C-9B82-7E2AE787A894}" type="sibTrans" cxnId="{39524863-8FCD-4439-A5DA-F6D583DD43E8}">
      <dgm:prSet/>
      <dgm:spPr/>
      <dgm:t>
        <a:bodyPr/>
        <a:lstStyle/>
        <a:p>
          <a:endParaRPr lang="en-US"/>
        </a:p>
      </dgm:t>
    </dgm:pt>
    <dgm:pt modelId="{34BCE0E4-EF36-41EC-8A6A-A629D91F300E}">
      <dgm:prSet/>
      <dgm:spPr/>
      <dgm:t>
        <a:bodyPr/>
        <a:lstStyle/>
        <a:p>
          <a:r>
            <a:rPr lang="en-US" b="1">
              <a:latin typeface="Cambria"/>
              <a:ea typeface="Cambria"/>
            </a:rPr>
            <a:t>Statistical Analysis:</a:t>
          </a:r>
          <a:r>
            <a:rPr lang="en-US">
              <a:latin typeface="Cambria"/>
              <a:ea typeface="Cambria"/>
            </a:rPr>
            <a:t> Microsoft excel 2010</a:t>
          </a:r>
        </a:p>
      </dgm:t>
    </dgm:pt>
    <dgm:pt modelId="{2A55C72F-47A4-4EAF-9E74-67499EF5CA17}" type="parTrans" cxnId="{79ACB549-A3DB-4EDF-8F40-A3798CF337CD}">
      <dgm:prSet/>
      <dgm:spPr/>
      <dgm:t>
        <a:bodyPr/>
        <a:lstStyle/>
        <a:p>
          <a:endParaRPr lang="en-US"/>
        </a:p>
      </dgm:t>
    </dgm:pt>
    <dgm:pt modelId="{DB529661-25E6-457F-BA57-157D92F26B84}" type="sibTrans" cxnId="{79ACB549-A3DB-4EDF-8F40-A3798CF337CD}">
      <dgm:prSet/>
      <dgm:spPr/>
      <dgm:t>
        <a:bodyPr/>
        <a:lstStyle/>
        <a:p>
          <a:endParaRPr lang="en-US"/>
        </a:p>
      </dgm:t>
    </dgm:pt>
    <dgm:pt modelId="{918ABB88-0F4B-4579-B574-DE156AB57F95}">
      <dgm:prSet/>
      <dgm:spPr/>
      <dgm:t>
        <a:bodyPr/>
        <a:lstStyle/>
        <a:p>
          <a:r>
            <a:rPr lang="en-US" b="1">
              <a:latin typeface="Cambria"/>
              <a:ea typeface="Cambria"/>
            </a:rPr>
            <a:t>Study Design: </a:t>
          </a:r>
          <a:r>
            <a:rPr lang="en-US">
              <a:latin typeface="Cambria"/>
              <a:ea typeface="Cambria"/>
            </a:rPr>
            <a:t>Descriptive study</a:t>
          </a:r>
        </a:p>
      </dgm:t>
    </dgm:pt>
    <dgm:pt modelId="{895BF62E-7C9D-4494-8E0B-D6A44C19C4B6}" type="parTrans" cxnId="{72F0DA15-62AE-475C-9212-0D53CE551DFC}">
      <dgm:prSet/>
      <dgm:spPr/>
      <dgm:t>
        <a:bodyPr/>
        <a:lstStyle/>
        <a:p>
          <a:endParaRPr lang="en-US"/>
        </a:p>
      </dgm:t>
    </dgm:pt>
    <dgm:pt modelId="{7D35CBBC-8FDF-42C8-AAD2-8C2200B1F7EB}" type="sibTrans" cxnId="{72F0DA15-62AE-475C-9212-0D53CE551DFC}">
      <dgm:prSet/>
      <dgm:spPr/>
      <dgm:t>
        <a:bodyPr/>
        <a:lstStyle/>
        <a:p>
          <a:endParaRPr lang="en-US"/>
        </a:p>
      </dgm:t>
    </dgm:pt>
    <dgm:pt modelId="{EB2F573D-00FA-4EC4-9338-90F70497C128}">
      <dgm:prSet/>
      <dgm:spPr/>
      <dgm:t>
        <a:bodyPr/>
        <a:lstStyle/>
        <a:p>
          <a:r>
            <a:rPr lang="en-US" b="1">
              <a:latin typeface="Cambria"/>
              <a:ea typeface="Cambria"/>
            </a:rPr>
            <a:t>Study Subjects</a:t>
          </a:r>
          <a:r>
            <a:rPr lang="en-US">
              <a:latin typeface="Cambria"/>
              <a:ea typeface="Cambria"/>
            </a:rPr>
            <a:t>: From the secondary data provided by NHSRC, 62 PHCs &amp; Urban PHCs which are (NQAS Certified &amp; Kayakalp Awardee) </a:t>
          </a:r>
        </a:p>
      </dgm:t>
    </dgm:pt>
    <dgm:pt modelId="{B95FFF6F-922C-4962-8ACD-AEE36DD30761}" type="parTrans" cxnId="{573142C1-7B32-4AF2-96A8-EF62BF22B32D}">
      <dgm:prSet/>
      <dgm:spPr/>
      <dgm:t>
        <a:bodyPr/>
        <a:lstStyle/>
        <a:p>
          <a:endParaRPr lang="en-US"/>
        </a:p>
      </dgm:t>
    </dgm:pt>
    <dgm:pt modelId="{F9F5C09F-98AC-425E-AAD8-18DAB18E6648}" type="sibTrans" cxnId="{573142C1-7B32-4AF2-96A8-EF62BF22B32D}">
      <dgm:prSet/>
      <dgm:spPr/>
      <dgm:t>
        <a:bodyPr/>
        <a:lstStyle/>
        <a:p>
          <a:endParaRPr lang="en-US"/>
        </a:p>
      </dgm:t>
    </dgm:pt>
    <dgm:pt modelId="{DE16CEEF-9F34-49F9-8AC4-2CA85453AF5E}">
      <dgm:prSet/>
      <dgm:spPr/>
      <dgm:t>
        <a:bodyPr/>
        <a:lstStyle/>
        <a:p>
          <a:r>
            <a:rPr lang="en-US" b="1">
              <a:latin typeface="Cambria"/>
              <a:ea typeface="Cambria"/>
            </a:rPr>
            <a:t>Study Instruments: </a:t>
          </a:r>
          <a:r>
            <a:rPr lang="en-US">
              <a:latin typeface="Cambria"/>
              <a:ea typeface="Cambria"/>
            </a:rPr>
            <a:t> Kayakalp &amp; NQAS Tool.</a:t>
          </a:r>
        </a:p>
      </dgm:t>
    </dgm:pt>
    <dgm:pt modelId="{FB3E655A-097B-44E4-A83B-37EB2C27DEE2}" type="parTrans" cxnId="{68EF51AD-E7B2-4D76-9BF9-42C1FBEE0140}">
      <dgm:prSet/>
      <dgm:spPr/>
      <dgm:t>
        <a:bodyPr/>
        <a:lstStyle/>
        <a:p>
          <a:endParaRPr lang="en-US"/>
        </a:p>
      </dgm:t>
    </dgm:pt>
    <dgm:pt modelId="{82A1BAD7-4FF5-4004-9685-BD5457F96A03}" type="sibTrans" cxnId="{68EF51AD-E7B2-4D76-9BF9-42C1FBEE0140}">
      <dgm:prSet/>
      <dgm:spPr/>
      <dgm:t>
        <a:bodyPr/>
        <a:lstStyle/>
        <a:p>
          <a:endParaRPr lang="en-US"/>
        </a:p>
      </dgm:t>
    </dgm:pt>
    <dgm:pt modelId="{3896124A-0518-49DC-A56F-552EE7A91CD5}">
      <dgm:prSet/>
      <dgm:spPr/>
      <dgm:t>
        <a:bodyPr/>
        <a:lstStyle/>
        <a:p>
          <a:r>
            <a:rPr lang="en-US" b="1">
              <a:latin typeface="Cambria"/>
              <a:ea typeface="Cambria"/>
            </a:rPr>
            <a:t>Time Period: </a:t>
          </a:r>
          <a:r>
            <a:rPr lang="en-US">
              <a:latin typeface="Cambria"/>
              <a:ea typeface="Cambria"/>
            </a:rPr>
            <a:t> 2020-2021(financial year)</a:t>
          </a:r>
        </a:p>
      </dgm:t>
    </dgm:pt>
    <dgm:pt modelId="{327B3628-3230-4FAA-8FE9-6A4B3EBC84E8}" type="parTrans" cxnId="{ED300E68-1DEE-4C39-ADAD-E7F1458063A1}">
      <dgm:prSet/>
      <dgm:spPr/>
      <dgm:t>
        <a:bodyPr/>
        <a:lstStyle/>
        <a:p>
          <a:endParaRPr lang="en-US"/>
        </a:p>
      </dgm:t>
    </dgm:pt>
    <dgm:pt modelId="{E932D804-C262-4C7E-BDC0-1D88BC4BE11C}" type="sibTrans" cxnId="{ED300E68-1DEE-4C39-ADAD-E7F1458063A1}">
      <dgm:prSet/>
      <dgm:spPr/>
      <dgm:t>
        <a:bodyPr/>
        <a:lstStyle/>
        <a:p>
          <a:endParaRPr lang="en-US"/>
        </a:p>
      </dgm:t>
    </dgm:pt>
    <dgm:pt modelId="{ABD7253D-BF9D-4361-9EE1-7BEF109EC031}">
      <dgm:prSet/>
      <dgm:spPr/>
      <dgm:t>
        <a:bodyPr/>
        <a:lstStyle/>
        <a:p>
          <a:r>
            <a:rPr lang="en-US" b="1">
              <a:latin typeface="Cambria"/>
              <a:ea typeface="Cambria"/>
            </a:rPr>
            <a:t>Sampling Technique: </a:t>
          </a:r>
          <a:r>
            <a:rPr lang="en-US">
              <a:latin typeface="Cambria"/>
              <a:ea typeface="Cambria"/>
            </a:rPr>
            <a:t>Purposive Sampling technique </a:t>
          </a:r>
        </a:p>
      </dgm:t>
    </dgm:pt>
    <dgm:pt modelId="{766260DA-B674-4EA8-96EA-4A83002480C9}" type="parTrans" cxnId="{083D3D1E-7913-45F4-9836-6164EFA67FFD}">
      <dgm:prSet/>
      <dgm:spPr/>
      <dgm:t>
        <a:bodyPr/>
        <a:lstStyle/>
        <a:p>
          <a:endParaRPr lang="en-US"/>
        </a:p>
      </dgm:t>
    </dgm:pt>
    <dgm:pt modelId="{6B183312-7D1D-4E1E-863C-A6DFA83CF4BC}" type="sibTrans" cxnId="{083D3D1E-7913-45F4-9836-6164EFA67FFD}">
      <dgm:prSet/>
      <dgm:spPr/>
      <dgm:t>
        <a:bodyPr/>
        <a:lstStyle/>
        <a:p>
          <a:endParaRPr lang="en-US"/>
        </a:p>
      </dgm:t>
    </dgm:pt>
    <dgm:pt modelId="{19E0B156-6622-4FED-8855-40521DD8BE6B}">
      <dgm:prSet/>
      <dgm:spPr/>
      <dgm:t>
        <a:bodyPr/>
        <a:lstStyle/>
        <a:p>
          <a:r>
            <a:rPr lang="en-US" b="1">
              <a:latin typeface="Cambria"/>
              <a:ea typeface="Cambria"/>
            </a:rPr>
            <a:t>Ethical Issues: </a:t>
          </a:r>
          <a:r>
            <a:rPr lang="en-US">
              <a:latin typeface="Cambria"/>
              <a:ea typeface="Cambria"/>
            </a:rPr>
            <a:t>Requisite approval undertaken from NHSRC for the study from secondary data provided by them. </a:t>
          </a:r>
        </a:p>
      </dgm:t>
    </dgm:pt>
    <dgm:pt modelId="{2FC036DF-BE70-4E22-AA12-A3E87D7FAD05}" type="parTrans" cxnId="{8516E266-ADD7-40A6-92A9-7CF68DD295FC}">
      <dgm:prSet/>
      <dgm:spPr/>
      <dgm:t>
        <a:bodyPr/>
        <a:lstStyle/>
        <a:p>
          <a:endParaRPr lang="en-US"/>
        </a:p>
      </dgm:t>
    </dgm:pt>
    <dgm:pt modelId="{ECE68D34-F23E-45CF-B9FD-FDD2392443D1}" type="sibTrans" cxnId="{8516E266-ADD7-40A6-92A9-7CF68DD295FC}">
      <dgm:prSet/>
      <dgm:spPr/>
      <dgm:t>
        <a:bodyPr/>
        <a:lstStyle/>
        <a:p>
          <a:endParaRPr lang="en-US"/>
        </a:p>
      </dgm:t>
    </dgm:pt>
    <dgm:pt modelId="{4A53FBF6-365F-4414-8EAA-E26E0ADC540D}" type="pres">
      <dgm:prSet presAssocID="{B5AC7448-5205-4CDC-B6B8-42901250A42D}" presName="diagram" presStyleCnt="0">
        <dgm:presLayoutVars>
          <dgm:dir/>
          <dgm:resizeHandles val="exact"/>
        </dgm:presLayoutVars>
      </dgm:prSet>
      <dgm:spPr/>
    </dgm:pt>
    <dgm:pt modelId="{670BACBA-616F-4211-AE92-82C6688F3C4F}" type="pres">
      <dgm:prSet presAssocID="{D965B98A-BEE5-477B-BDA5-F47AC2092063}" presName="node" presStyleLbl="node1" presStyleIdx="0" presStyleCnt="10">
        <dgm:presLayoutVars>
          <dgm:bulletEnabled val="1"/>
        </dgm:presLayoutVars>
      </dgm:prSet>
      <dgm:spPr/>
    </dgm:pt>
    <dgm:pt modelId="{F250B7F0-DE5D-4BD5-8C97-C0B02E25C0E0}" type="pres">
      <dgm:prSet presAssocID="{3393B679-295C-4D4D-8F99-A91402886C01}" presName="sibTrans" presStyleCnt="0"/>
      <dgm:spPr/>
    </dgm:pt>
    <dgm:pt modelId="{114DF491-3642-4F4D-A21A-AC4DDEB1FF6E}" type="pres">
      <dgm:prSet presAssocID="{CBF22B70-E75A-49D5-B05A-C03D9480D1C4}" presName="node" presStyleLbl="node1" presStyleIdx="1" presStyleCnt="10">
        <dgm:presLayoutVars>
          <dgm:bulletEnabled val="1"/>
        </dgm:presLayoutVars>
      </dgm:prSet>
      <dgm:spPr/>
    </dgm:pt>
    <dgm:pt modelId="{04CAE85A-000A-4DA4-A49B-ECABBD433639}" type="pres">
      <dgm:prSet presAssocID="{638FEA2F-2643-4FDA-8A52-1C82AC06152A}" presName="sibTrans" presStyleCnt="0"/>
      <dgm:spPr/>
    </dgm:pt>
    <dgm:pt modelId="{045E6E46-E399-4901-BFAA-8D67907D7ED6}" type="pres">
      <dgm:prSet presAssocID="{DF6E65F4-585F-4822-BF9A-B0C204655950}" presName="node" presStyleLbl="node1" presStyleIdx="2" presStyleCnt="10">
        <dgm:presLayoutVars>
          <dgm:bulletEnabled val="1"/>
        </dgm:presLayoutVars>
      </dgm:prSet>
      <dgm:spPr/>
    </dgm:pt>
    <dgm:pt modelId="{77B819CC-3435-452B-9683-D03048DBCA32}" type="pres">
      <dgm:prSet presAssocID="{608F8923-560D-430C-9B82-7E2AE787A894}" presName="sibTrans" presStyleCnt="0"/>
      <dgm:spPr/>
    </dgm:pt>
    <dgm:pt modelId="{4F96E24B-2FAD-402C-9975-81ACE59FB75B}" type="pres">
      <dgm:prSet presAssocID="{34BCE0E4-EF36-41EC-8A6A-A629D91F300E}" presName="node" presStyleLbl="node1" presStyleIdx="3" presStyleCnt="10">
        <dgm:presLayoutVars>
          <dgm:bulletEnabled val="1"/>
        </dgm:presLayoutVars>
      </dgm:prSet>
      <dgm:spPr/>
    </dgm:pt>
    <dgm:pt modelId="{9CD057E7-6069-40E3-AAD7-107B996CFBA4}" type="pres">
      <dgm:prSet presAssocID="{DB529661-25E6-457F-BA57-157D92F26B84}" presName="sibTrans" presStyleCnt="0"/>
      <dgm:spPr/>
    </dgm:pt>
    <dgm:pt modelId="{B116C279-0A57-49DD-8FC7-2E1C243E6904}" type="pres">
      <dgm:prSet presAssocID="{918ABB88-0F4B-4579-B574-DE156AB57F95}" presName="node" presStyleLbl="node1" presStyleIdx="4" presStyleCnt="10">
        <dgm:presLayoutVars>
          <dgm:bulletEnabled val="1"/>
        </dgm:presLayoutVars>
      </dgm:prSet>
      <dgm:spPr/>
    </dgm:pt>
    <dgm:pt modelId="{841F600B-BFE4-4648-BC84-DFC0099E95D0}" type="pres">
      <dgm:prSet presAssocID="{7D35CBBC-8FDF-42C8-AAD2-8C2200B1F7EB}" presName="sibTrans" presStyleCnt="0"/>
      <dgm:spPr/>
    </dgm:pt>
    <dgm:pt modelId="{5A73A117-AE5F-4AAE-A96C-4D51C1C749F0}" type="pres">
      <dgm:prSet presAssocID="{EB2F573D-00FA-4EC4-9338-90F70497C128}" presName="node" presStyleLbl="node1" presStyleIdx="5" presStyleCnt="10">
        <dgm:presLayoutVars>
          <dgm:bulletEnabled val="1"/>
        </dgm:presLayoutVars>
      </dgm:prSet>
      <dgm:spPr/>
    </dgm:pt>
    <dgm:pt modelId="{CFD124BB-8823-475C-A751-68C7D20663DF}" type="pres">
      <dgm:prSet presAssocID="{F9F5C09F-98AC-425E-AAD8-18DAB18E6648}" presName="sibTrans" presStyleCnt="0"/>
      <dgm:spPr/>
    </dgm:pt>
    <dgm:pt modelId="{104AC3E3-ECEC-407C-AAB5-66AAB8D07CD5}" type="pres">
      <dgm:prSet presAssocID="{DE16CEEF-9F34-49F9-8AC4-2CA85453AF5E}" presName="node" presStyleLbl="node1" presStyleIdx="6" presStyleCnt="10">
        <dgm:presLayoutVars>
          <dgm:bulletEnabled val="1"/>
        </dgm:presLayoutVars>
      </dgm:prSet>
      <dgm:spPr/>
    </dgm:pt>
    <dgm:pt modelId="{96A38A69-A755-4F2C-96A7-82FC481EAB56}" type="pres">
      <dgm:prSet presAssocID="{82A1BAD7-4FF5-4004-9685-BD5457F96A03}" presName="sibTrans" presStyleCnt="0"/>
      <dgm:spPr/>
    </dgm:pt>
    <dgm:pt modelId="{FD197DCD-8FAF-4537-A962-55B20C25A879}" type="pres">
      <dgm:prSet presAssocID="{3896124A-0518-49DC-A56F-552EE7A91CD5}" presName="node" presStyleLbl="node1" presStyleIdx="7" presStyleCnt="10">
        <dgm:presLayoutVars>
          <dgm:bulletEnabled val="1"/>
        </dgm:presLayoutVars>
      </dgm:prSet>
      <dgm:spPr/>
    </dgm:pt>
    <dgm:pt modelId="{DDFAE6FE-2A2E-4D85-9C44-08C374E80941}" type="pres">
      <dgm:prSet presAssocID="{E932D804-C262-4C7E-BDC0-1D88BC4BE11C}" presName="sibTrans" presStyleCnt="0"/>
      <dgm:spPr/>
    </dgm:pt>
    <dgm:pt modelId="{39EF6482-BD8B-4F06-88D9-0B9864ACC2CB}" type="pres">
      <dgm:prSet presAssocID="{ABD7253D-BF9D-4361-9EE1-7BEF109EC031}" presName="node" presStyleLbl="node1" presStyleIdx="8" presStyleCnt="10">
        <dgm:presLayoutVars>
          <dgm:bulletEnabled val="1"/>
        </dgm:presLayoutVars>
      </dgm:prSet>
      <dgm:spPr/>
    </dgm:pt>
    <dgm:pt modelId="{F4C23B58-58BC-45CC-924B-2C4D8A54314F}" type="pres">
      <dgm:prSet presAssocID="{6B183312-7D1D-4E1E-863C-A6DFA83CF4BC}" presName="sibTrans" presStyleCnt="0"/>
      <dgm:spPr/>
    </dgm:pt>
    <dgm:pt modelId="{094B1DA2-0850-480B-8931-955C8C6C0107}" type="pres">
      <dgm:prSet presAssocID="{19E0B156-6622-4FED-8855-40521DD8BE6B}" presName="node" presStyleLbl="node1" presStyleIdx="9" presStyleCnt="10">
        <dgm:presLayoutVars>
          <dgm:bulletEnabled val="1"/>
        </dgm:presLayoutVars>
      </dgm:prSet>
      <dgm:spPr/>
    </dgm:pt>
  </dgm:ptLst>
  <dgm:cxnLst>
    <dgm:cxn modelId="{A16AF810-9592-4043-85F1-F0B324E9F8B1}" type="presOf" srcId="{DE16CEEF-9F34-49F9-8AC4-2CA85453AF5E}" destId="{104AC3E3-ECEC-407C-AAB5-66AAB8D07CD5}" srcOrd="0" destOrd="0" presId="urn:microsoft.com/office/officeart/2005/8/layout/default"/>
    <dgm:cxn modelId="{8FF25712-B775-4CED-B27E-AEB02DCA26DC}" type="presOf" srcId="{CBF22B70-E75A-49D5-B05A-C03D9480D1C4}" destId="{114DF491-3642-4F4D-A21A-AC4DDEB1FF6E}" srcOrd="0" destOrd="0" presId="urn:microsoft.com/office/officeart/2005/8/layout/default"/>
    <dgm:cxn modelId="{72F0DA15-62AE-475C-9212-0D53CE551DFC}" srcId="{B5AC7448-5205-4CDC-B6B8-42901250A42D}" destId="{918ABB88-0F4B-4579-B574-DE156AB57F95}" srcOrd="4" destOrd="0" parTransId="{895BF62E-7C9D-4494-8E0B-D6A44C19C4B6}" sibTransId="{7D35CBBC-8FDF-42C8-AAD2-8C2200B1F7EB}"/>
    <dgm:cxn modelId="{B5C64419-D2BF-401B-9713-8DDB56914ED3}" type="presOf" srcId="{B5AC7448-5205-4CDC-B6B8-42901250A42D}" destId="{4A53FBF6-365F-4414-8EAA-E26E0ADC540D}" srcOrd="0" destOrd="0" presId="urn:microsoft.com/office/officeart/2005/8/layout/default"/>
    <dgm:cxn modelId="{083D3D1E-7913-45F4-9836-6164EFA67FFD}" srcId="{B5AC7448-5205-4CDC-B6B8-42901250A42D}" destId="{ABD7253D-BF9D-4361-9EE1-7BEF109EC031}" srcOrd="8" destOrd="0" parTransId="{766260DA-B674-4EA8-96EA-4A83002480C9}" sibTransId="{6B183312-7D1D-4E1E-863C-A6DFA83CF4BC}"/>
    <dgm:cxn modelId="{566E4434-1A61-4CB5-8EAA-4C807E2C1C5C}" srcId="{B5AC7448-5205-4CDC-B6B8-42901250A42D}" destId="{CBF22B70-E75A-49D5-B05A-C03D9480D1C4}" srcOrd="1" destOrd="0" parTransId="{DB4A2006-CAF5-49B8-89CE-25580EA4B166}" sibTransId="{638FEA2F-2643-4FDA-8A52-1C82AC06152A}"/>
    <dgm:cxn modelId="{F6FFE23E-9B7D-41B3-ADA2-FCC620AB8862}" type="presOf" srcId="{ABD7253D-BF9D-4361-9EE1-7BEF109EC031}" destId="{39EF6482-BD8B-4F06-88D9-0B9864ACC2CB}" srcOrd="0" destOrd="0" presId="urn:microsoft.com/office/officeart/2005/8/layout/default"/>
    <dgm:cxn modelId="{39524863-8FCD-4439-A5DA-F6D583DD43E8}" srcId="{B5AC7448-5205-4CDC-B6B8-42901250A42D}" destId="{DF6E65F4-585F-4822-BF9A-B0C204655950}" srcOrd="2" destOrd="0" parTransId="{D9A2BD69-8A58-4D5E-9468-5C0D1232CA1E}" sibTransId="{608F8923-560D-430C-9B82-7E2AE787A894}"/>
    <dgm:cxn modelId="{8516E266-ADD7-40A6-92A9-7CF68DD295FC}" srcId="{B5AC7448-5205-4CDC-B6B8-42901250A42D}" destId="{19E0B156-6622-4FED-8855-40521DD8BE6B}" srcOrd="9" destOrd="0" parTransId="{2FC036DF-BE70-4E22-AA12-A3E87D7FAD05}" sibTransId="{ECE68D34-F23E-45CF-B9FD-FDD2392443D1}"/>
    <dgm:cxn modelId="{ED300E68-1DEE-4C39-ADAD-E7F1458063A1}" srcId="{B5AC7448-5205-4CDC-B6B8-42901250A42D}" destId="{3896124A-0518-49DC-A56F-552EE7A91CD5}" srcOrd="7" destOrd="0" parTransId="{327B3628-3230-4FAA-8FE9-6A4B3EBC84E8}" sibTransId="{E932D804-C262-4C7E-BDC0-1D88BC4BE11C}"/>
    <dgm:cxn modelId="{79ACB549-A3DB-4EDF-8F40-A3798CF337CD}" srcId="{B5AC7448-5205-4CDC-B6B8-42901250A42D}" destId="{34BCE0E4-EF36-41EC-8A6A-A629D91F300E}" srcOrd="3" destOrd="0" parTransId="{2A55C72F-47A4-4EAF-9E74-67499EF5CA17}" sibTransId="{DB529661-25E6-457F-BA57-157D92F26B84}"/>
    <dgm:cxn modelId="{59A4326D-3A2E-4793-9FB3-972A9BA1EA97}" type="presOf" srcId="{34BCE0E4-EF36-41EC-8A6A-A629D91F300E}" destId="{4F96E24B-2FAD-402C-9975-81ACE59FB75B}" srcOrd="0" destOrd="0" presId="urn:microsoft.com/office/officeart/2005/8/layout/default"/>
    <dgm:cxn modelId="{D64D3859-23B1-48AC-A802-93496DF4F8E9}" type="presOf" srcId="{3896124A-0518-49DC-A56F-552EE7A91CD5}" destId="{FD197DCD-8FAF-4537-A962-55B20C25A879}" srcOrd="0" destOrd="0" presId="urn:microsoft.com/office/officeart/2005/8/layout/default"/>
    <dgm:cxn modelId="{00879D90-C815-40DC-B738-5F98D4689028}" srcId="{B5AC7448-5205-4CDC-B6B8-42901250A42D}" destId="{D965B98A-BEE5-477B-BDA5-F47AC2092063}" srcOrd="0" destOrd="0" parTransId="{B120E531-A255-4AFB-8CFC-7353A43A5BDB}" sibTransId="{3393B679-295C-4D4D-8F99-A91402886C01}"/>
    <dgm:cxn modelId="{2DF6B8A8-4B75-4635-AFF6-DBFF61B069E8}" type="presOf" srcId="{19E0B156-6622-4FED-8855-40521DD8BE6B}" destId="{094B1DA2-0850-480B-8931-955C8C6C0107}" srcOrd="0" destOrd="0" presId="urn:microsoft.com/office/officeart/2005/8/layout/default"/>
    <dgm:cxn modelId="{68EF51AD-E7B2-4D76-9BF9-42C1FBEE0140}" srcId="{B5AC7448-5205-4CDC-B6B8-42901250A42D}" destId="{DE16CEEF-9F34-49F9-8AC4-2CA85453AF5E}" srcOrd="6" destOrd="0" parTransId="{FB3E655A-097B-44E4-A83B-37EB2C27DEE2}" sibTransId="{82A1BAD7-4FF5-4004-9685-BD5457F96A03}"/>
    <dgm:cxn modelId="{573142C1-7B32-4AF2-96A8-EF62BF22B32D}" srcId="{B5AC7448-5205-4CDC-B6B8-42901250A42D}" destId="{EB2F573D-00FA-4EC4-9338-90F70497C128}" srcOrd="5" destOrd="0" parTransId="{B95FFF6F-922C-4962-8ACD-AEE36DD30761}" sibTransId="{F9F5C09F-98AC-425E-AAD8-18DAB18E6648}"/>
    <dgm:cxn modelId="{1BEDDCC4-85C5-4EE8-B8D9-84585F3233A6}" type="presOf" srcId="{EB2F573D-00FA-4EC4-9338-90F70497C128}" destId="{5A73A117-AE5F-4AAE-A96C-4D51C1C749F0}" srcOrd="0" destOrd="0" presId="urn:microsoft.com/office/officeart/2005/8/layout/default"/>
    <dgm:cxn modelId="{B5B530DE-E0DF-4882-BA30-465675C57F3C}" type="presOf" srcId="{DF6E65F4-585F-4822-BF9A-B0C204655950}" destId="{045E6E46-E399-4901-BFAA-8D67907D7ED6}" srcOrd="0" destOrd="0" presId="urn:microsoft.com/office/officeart/2005/8/layout/default"/>
    <dgm:cxn modelId="{77D90CE0-EE03-4ABA-AF91-748782AF5FA3}" type="presOf" srcId="{918ABB88-0F4B-4579-B574-DE156AB57F95}" destId="{B116C279-0A57-49DD-8FC7-2E1C243E6904}" srcOrd="0" destOrd="0" presId="urn:microsoft.com/office/officeart/2005/8/layout/default"/>
    <dgm:cxn modelId="{37574BEF-17CA-4BF5-9840-71B97D7C96C0}" type="presOf" srcId="{D965B98A-BEE5-477B-BDA5-F47AC2092063}" destId="{670BACBA-616F-4211-AE92-82C6688F3C4F}" srcOrd="0" destOrd="0" presId="urn:microsoft.com/office/officeart/2005/8/layout/default"/>
    <dgm:cxn modelId="{C600F1E6-9A22-4280-87AB-03BA9FE698F0}" type="presParOf" srcId="{4A53FBF6-365F-4414-8EAA-E26E0ADC540D}" destId="{670BACBA-616F-4211-AE92-82C6688F3C4F}" srcOrd="0" destOrd="0" presId="urn:microsoft.com/office/officeart/2005/8/layout/default"/>
    <dgm:cxn modelId="{F8986299-19AF-4863-B2D8-0D933256C339}" type="presParOf" srcId="{4A53FBF6-365F-4414-8EAA-E26E0ADC540D}" destId="{F250B7F0-DE5D-4BD5-8C97-C0B02E25C0E0}" srcOrd="1" destOrd="0" presId="urn:microsoft.com/office/officeart/2005/8/layout/default"/>
    <dgm:cxn modelId="{450ADE62-808F-476F-BF0B-A3A1A2E2FF74}" type="presParOf" srcId="{4A53FBF6-365F-4414-8EAA-E26E0ADC540D}" destId="{114DF491-3642-4F4D-A21A-AC4DDEB1FF6E}" srcOrd="2" destOrd="0" presId="urn:microsoft.com/office/officeart/2005/8/layout/default"/>
    <dgm:cxn modelId="{7646EAA8-6DA6-4F6C-86E5-E7BCFCD67E49}" type="presParOf" srcId="{4A53FBF6-365F-4414-8EAA-E26E0ADC540D}" destId="{04CAE85A-000A-4DA4-A49B-ECABBD433639}" srcOrd="3" destOrd="0" presId="urn:microsoft.com/office/officeart/2005/8/layout/default"/>
    <dgm:cxn modelId="{BE31E3D5-5E8A-4C36-ADEA-15AAA26DC861}" type="presParOf" srcId="{4A53FBF6-365F-4414-8EAA-E26E0ADC540D}" destId="{045E6E46-E399-4901-BFAA-8D67907D7ED6}" srcOrd="4" destOrd="0" presId="urn:microsoft.com/office/officeart/2005/8/layout/default"/>
    <dgm:cxn modelId="{C5AA0E6E-4F1F-4CA9-A3A3-B801DA197338}" type="presParOf" srcId="{4A53FBF6-365F-4414-8EAA-E26E0ADC540D}" destId="{77B819CC-3435-452B-9683-D03048DBCA32}" srcOrd="5" destOrd="0" presId="urn:microsoft.com/office/officeart/2005/8/layout/default"/>
    <dgm:cxn modelId="{15B81F72-C213-48F0-87A3-A0496DFEC850}" type="presParOf" srcId="{4A53FBF6-365F-4414-8EAA-E26E0ADC540D}" destId="{4F96E24B-2FAD-402C-9975-81ACE59FB75B}" srcOrd="6" destOrd="0" presId="urn:microsoft.com/office/officeart/2005/8/layout/default"/>
    <dgm:cxn modelId="{C003DDB9-3C24-45F4-8B0F-5A52633412E5}" type="presParOf" srcId="{4A53FBF6-365F-4414-8EAA-E26E0ADC540D}" destId="{9CD057E7-6069-40E3-AAD7-107B996CFBA4}" srcOrd="7" destOrd="0" presId="urn:microsoft.com/office/officeart/2005/8/layout/default"/>
    <dgm:cxn modelId="{87FD99E6-1474-4EDC-BEFC-F86BDDEF1A43}" type="presParOf" srcId="{4A53FBF6-365F-4414-8EAA-E26E0ADC540D}" destId="{B116C279-0A57-49DD-8FC7-2E1C243E6904}" srcOrd="8" destOrd="0" presId="urn:microsoft.com/office/officeart/2005/8/layout/default"/>
    <dgm:cxn modelId="{49DD62FE-DE0E-4958-BF6C-EEB2B35FF850}" type="presParOf" srcId="{4A53FBF6-365F-4414-8EAA-E26E0ADC540D}" destId="{841F600B-BFE4-4648-BC84-DFC0099E95D0}" srcOrd="9" destOrd="0" presId="urn:microsoft.com/office/officeart/2005/8/layout/default"/>
    <dgm:cxn modelId="{CC6195A0-137B-4E34-B4DA-6B0351BD3FEF}" type="presParOf" srcId="{4A53FBF6-365F-4414-8EAA-E26E0ADC540D}" destId="{5A73A117-AE5F-4AAE-A96C-4D51C1C749F0}" srcOrd="10" destOrd="0" presId="urn:microsoft.com/office/officeart/2005/8/layout/default"/>
    <dgm:cxn modelId="{7E0BDD82-BDE4-49C4-9657-3AD2BA18948A}" type="presParOf" srcId="{4A53FBF6-365F-4414-8EAA-E26E0ADC540D}" destId="{CFD124BB-8823-475C-A751-68C7D20663DF}" srcOrd="11" destOrd="0" presId="urn:microsoft.com/office/officeart/2005/8/layout/default"/>
    <dgm:cxn modelId="{88740132-3ABF-44C5-BD5D-85A6F73008E0}" type="presParOf" srcId="{4A53FBF6-365F-4414-8EAA-E26E0ADC540D}" destId="{104AC3E3-ECEC-407C-AAB5-66AAB8D07CD5}" srcOrd="12" destOrd="0" presId="urn:microsoft.com/office/officeart/2005/8/layout/default"/>
    <dgm:cxn modelId="{0091F0E3-65E9-4CB6-BB1A-231506FED05A}" type="presParOf" srcId="{4A53FBF6-365F-4414-8EAA-E26E0ADC540D}" destId="{96A38A69-A755-4F2C-96A7-82FC481EAB56}" srcOrd="13" destOrd="0" presId="urn:microsoft.com/office/officeart/2005/8/layout/default"/>
    <dgm:cxn modelId="{1239FE4F-05A7-477B-8D49-801A0473BE92}" type="presParOf" srcId="{4A53FBF6-365F-4414-8EAA-E26E0ADC540D}" destId="{FD197DCD-8FAF-4537-A962-55B20C25A879}" srcOrd="14" destOrd="0" presId="urn:microsoft.com/office/officeart/2005/8/layout/default"/>
    <dgm:cxn modelId="{23059521-60A6-4812-8361-0AF9193B044E}" type="presParOf" srcId="{4A53FBF6-365F-4414-8EAA-E26E0ADC540D}" destId="{DDFAE6FE-2A2E-4D85-9C44-08C374E80941}" srcOrd="15" destOrd="0" presId="urn:microsoft.com/office/officeart/2005/8/layout/default"/>
    <dgm:cxn modelId="{00E42409-0C33-4EEE-BB3E-0D193614CF05}" type="presParOf" srcId="{4A53FBF6-365F-4414-8EAA-E26E0ADC540D}" destId="{39EF6482-BD8B-4F06-88D9-0B9864ACC2CB}" srcOrd="16" destOrd="0" presId="urn:microsoft.com/office/officeart/2005/8/layout/default"/>
    <dgm:cxn modelId="{1997502B-E1A8-4E0B-9FB0-5A9C2126A976}" type="presParOf" srcId="{4A53FBF6-365F-4414-8EAA-E26E0ADC540D}" destId="{F4C23B58-58BC-45CC-924B-2C4D8A54314F}" srcOrd="17" destOrd="0" presId="urn:microsoft.com/office/officeart/2005/8/layout/default"/>
    <dgm:cxn modelId="{9DD80CED-6073-4669-B12C-E12811E95B3C}" type="presParOf" srcId="{4A53FBF6-365F-4414-8EAA-E26E0ADC540D}" destId="{094B1DA2-0850-480B-8931-955C8C6C010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EC812-4575-49A6-8F84-A55B90E1D6F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9C0E53F-2AB3-4915-9C30-AB130D6305D7}">
      <dgm:prSet/>
      <dgm:spPr/>
      <dgm:t>
        <a:bodyPr/>
        <a:lstStyle/>
        <a:p>
          <a:r>
            <a:rPr lang="en-US" b="1">
              <a:latin typeface="Calibri Light"/>
              <a:ea typeface="Cambria"/>
              <a:cs typeface="Calibri Light"/>
            </a:rPr>
            <a:t>Inclusion Criteria: </a:t>
          </a:r>
          <a:endParaRPr lang="en-US">
            <a:latin typeface="Calibri Light"/>
            <a:ea typeface="Cambria"/>
            <a:cs typeface="Calibri Light"/>
          </a:endParaRPr>
        </a:p>
      </dgm:t>
    </dgm:pt>
    <dgm:pt modelId="{8D9A66B7-A491-43CC-9D7C-7733BE38DFDA}" type="parTrans" cxnId="{D08CDFC0-664A-4A91-82A8-00D957A16C90}">
      <dgm:prSet/>
      <dgm:spPr/>
      <dgm:t>
        <a:bodyPr/>
        <a:lstStyle/>
        <a:p>
          <a:endParaRPr lang="en-US"/>
        </a:p>
      </dgm:t>
    </dgm:pt>
    <dgm:pt modelId="{AB8BE1AE-8235-4774-B5B1-0B4C48A995CD}" type="sibTrans" cxnId="{D08CDFC0-664A-4A91-82A8-00D957A16C90}">
      <dgm:prSet/>
      <dgm:spPr/>
      <dgm:t>
        <a:bodyPr/>
        <a:lstStyle/>
        <a:p>
          <a:endParaRPr lang="en-US"/>
        </a:p>
      </dgm:t>
    </dgm:pt>
    <dgm:pt modelId="{E44FB134-1F5F-49A9-8A92-FEAEAD0497FD}">
      <dgm:prSet/>
      <dgm:spPr/>
      <dgm:t>
        <a:bodyPr/>
        <a:lstStyle/>
        <a:p>
          <a:r>
            <a:rPr lang="en-US">
              <a:latin typeface="Calibri Light"/>
              <a:ea typeface="Cambria"/>
              <a:cs typeface="Calibri Light"/>
            </a:rPr>
            <a:t>62 PHCs &amp; UPHCs were included.</a:t>
          </a:r>
        </a:p>
      </dgm:t>
    </dgm:pt>
    <dgm:pt modelId="{7DE07276-6BD2-4C78-928B-D333F87E1973}" type="parTrans" cxnId="{7FCFB985-D54C-4795-9AD1-0949B6DC6C5C}">
      <dgm:prSet/>
      <dgm:spPr/>
      <dgm:t>
        <a:bodyPr/>
        <a:lstStyle/>
        <a:p>
          <a:endParaRPr lang="en-US"/>
        </a:p>
      </dgm:t>
    </dgm:pt>
    <dgm:pt modelId="{6E88B67D-AD89-4175-B5AE-513F7C66B8B5}" type="sibTrans" cxnId="{7FCFB985-D54C-4795-9AD1-0949B6DC6C5C}">
      <dgm:prSet/>
      <dgm:spPr/>
      <dgm:t>
        <a:bodyPr/>
        <a:lstStyle/>
        <a:p>
          <a:endParaRPr lang="en-US"/>
        </a:p>
      </dgm:t>
    </dgm:pt>
    <dgm:pt modelId="{B0B1153E-9BFE-434D-83F2-9EA8F4C0E3B2}">
      <dgm:prSet/>
      <dgm:spPr/>
      <dgm:t>
        <a:bodyPr/>
        <a:lstStyle/>
        <a:p>
          <a:r>
            <a:rPr lang="en-US">
              <a:latin typeface="Calibri Light"/>
              <a:ea typeface="Cambria"/>
              <a:cs typeface="Calibri Light"/>
            </a:rPr>
            <a:t>All the nationally certified PHCs &amp; UPHCs under National Quality Standards</a:t>
          </a:r>
        </a:p>
      </dgm:t>
    </dgm:pt>
    <dgm:pt modelId="{016B0F12-8D9F-4C02-BC35-B48AD44002F1}" type="parTrans" cxnId="{66C4A93B-5EB2-438E-84E2-DFD62449C3A3}">
      <dgm:prSet/>
      <dgm:spPr/>
      <dgm:t>
        <a:bodyPr/>
        <a:lstStyle/>
        <a:p>
          <a:endParaRPr lang="en-US"/>
        </a:p>
      </dgm:t>
    </dgm:pt>
    <dgm:pt modelId="{4D46F9E0-5D7E-4A4B-B827-CD202DF7C696}" type="sibTrans" cxnId="{66C4A93B-5EB2-438E-84E2-DFD62449C3A3}">
      <dgm:prSet/>
      <dgm:spPr/>
      <dgm:t>
        <a:bodyPr/>
        <a:lstStyle/>
        <a:p>
          <a:endParaRPr lang="en-US"/>
        </a:p>
      </dgm:t>
    </dgm:pt>
    <dgm:pt modelId="{C094FEBD-E060-4C86-AAF1-6443B2C11176}">
      <dgm:prSet/>
      <dgm:spPr/>
      <dgm:t>
        <a:bodyPr/>
        <a:lstStyle/>
        <a:p>
          <a:r>
            <a:rPr lang="en-US">
              <a:latin typeface="Calibri Light"/>
              <a:ea typeface="Cambria"/>
              <a:cs typeface="Calibri Light"/>
            </a:rPr>
            <a:t>Program &amp; Kayakalp program.</a:t>
          </a:r>
        </a:p>
      </dgm:t>
    </dgm:pt>
    <dgm:pt modelId="{3C449295-F2CD-4E07-995E-6D436416DC28}" type="parTrans" cxnId="{69BCEE22-FB4A-4D37-9763-B3849439B06C}">
      <dgm:prSet/>
      <dgm:spPr/>
      <dgm:t>
        <a:bodyPr/>
        <a:lstStyle/>
        <a:p>
          <a:endParaRPr lang="en-US"/>
        </a:p>
      </dgm:t>
    </dgm:pt>
    <dgm:pt modelId="{F831A023-7A9A-400B-AF9D-AE3312D8209F}" type="sibTrans" cxnId="{69BCEE22-FB4A-4D37-9763-B3849439B06C}">
      <dgm:prSet/>
      <dgm:spPr/>
      <dgm:t>
        <a:bodyPr/>
        <a:lstStyle/>
        <a:p>
          <a:endParaRPr lang="en-US"/>
        </a:p>
      </dgm:t>
    </dgm:pt>
    <dgm:pt modelId="{F39C5E9A-CCD1-4D0D-A254-A418B883B53D}">
      <dgm:prSet/>
      <dgm:spPr/>
      <dgm:t>
        <a:bodyPr/>
        <a:lstStyle/>
        <a:p>
          <a:r>
            <a:rPr lang="en-US">
              <a:latin typeface="Calibri Light"/>
              <a:ea typeface="Cambria"/>
              <a:cs typeface="Calibri Light"/>
            </a:rPr>
            <a:t>PHCs &amp; UPHCs scoring more than 70 percent marks</a:t>
          </a:r>
        </a:p>
      </dgm:t>
    </dgm:pt>
    <dgm:pt modelId="{AB56FA79-2D28-45B2-B882-2B9DE9A5F639}" type="parTrans" cxnId="{FE5F5C2A-1F23-460E-8F07-FD58ABB0C8E8}">
      <dgm:prSet/>
      <dgm:spPr/>
      <dgm:t>
        <a:bodyPr/>
        <a:lstStyle/>
        <a:p>
          <a:endParaRPr lang="en-US"/>
        </a:p>
      </dgm:t>
    </dgm:pt>
    <dgm:pt modelId="{2EB1F678-8F02-4384-92B2-AE6D76040721}" type="sibTrans" cxnId="{FE5F5C2A-1F23-460E-8F07-FD58ABB0C8E8}">
      <dgm:prSet/>
      <dgm:spPr/>
      <dgm:t>
        <a:bodyPr/>
        <a:lstStyle/>
        <a:p>
          <a:endParaRPr lang="en-US"/>
        </a:p>
      </dgm:t>
    </dgm:pt>
    <dgm:pt modelId="{F2C7F31C-8CB0-48EF-AB34-7C5552503A27}">
      <dgm:prSet/>
      <dgm:spPr/>
      <dgm:t>
        <a:bodyPr/>
        <a:lstStyle/>
        <a:p>
          <a:r>
            <a:rPr lang="en-US">
              <a:latin typeface="Calibri Light"/>
              <a:ea typeface="Cambria"/>
              <a:cs typeface="Calibri Light"/>
            </a:rPr>
            <a:t>Data taken from NHSRC</a:t>
          </a:r>
        </a:p>
      </dgm:t>
    </dgm:pt>
    <dgm:pt modelId="{2CBDCF5D-8BBC-4462-A697-BFB0E0F23952}" type="parTrans" cxnId="{7EBF7307-BBAE-4610-974B-7889AC86C2F1}">
      <dgm:prSet/>
      <dgm:spPr/>
      <dgm:t>
        <a:bodyPr/>
        <a:lstStyle/>
        <a:p>
          <a:endParaRPr lang="en-US"/>
        </a:p>
      </dgm:t>
    </dgm:pt>
    <dgm:pt modelId="{97C67CDE-873D-49F7-BD47-956EFE5EBF68}" type="sibTrans" cxnId="{7EBF7307-BBAE-4610-974B-7889AC86C2F1}">
      <dgm:prSet/>
      <dgm:spPr/>
      <dgm:t>
        <a:bodyPr/>
        <a:lstStyle/>
        <a:p>
          <a:endParaRPr lang="en-US"/>
        </a:p>
      </dgm:t>
    </dgm:pt>
    <dgm:pt modelId="{38BEAF82-207A-4BC7-9C1E-6B0EF2CF0F80}">
      <dgm:prSet/>
      <dgm:spPr/>
      <dgm:t>
        <a:bodyPr/>
        <a:lstStyle/>
        <a:p>
          <a:r>
            <a:rPr lang="en-US">
              <a:latin typeface="Calibri Light"/>
              <a:ea typeface="Cambria"/>
              <a:cs typeface="Calibri Light"/>
            </a:rPr>
            <a:t>Facilities got Kayakalp award prior to the NQAS Certification.</a:t>
          </a:r>
        </a:p>
      </dgm:t>
    </dgm:pt>
    <dgm:pt modelId="{F78F5BC4-81AF-43B1-98D4-2230A3A83A2A}" type="parTrans" cxnId="{3E0BAF8C-7B31-499E-A53D-F6A6500CF0C9}">
      <dgm:prSet/>
      <dgm:spPr/>
      <dgm:t>
        <a:bodyPr/>
        <a:lstStyle/>
        <a:p>
          <a:endParaRPr lang="en-US"/>
        </a:p>
      </dgm:t>
    </dgm:pt>
    <dgm:pt modelId="{4DCB1CE6-731E-421F-A649-13C2F38C5A28}" type="sibTrans" cxnId="{3E0BAF8C-7B31-499E-A53D-F6A6500CF0C9}">
      <dgm:prSet/>
      <dgm:spPr/>
      <dgm:t>
        <a:bodyPr/>
        <a:lstStyle/>
        <a:p>
          <a:endParaRPr lang="en-US"/>
        </a:p>
      </dgm:t>
    </dgm:pt>
    <dgm:pt modelId="{80AF5600-3BEB-44E9-8D06-E1C860355C03}">
      <dgm:prSet/>
      <dgm:spPr/>
      <dgm:t>
        <a:bodyPr/>
        <a:lstStyle/>
        <a:p>
          <a:r>
            <a:rPr lang="en-US" b="1">
              <a:latin typeface="Calibri Light"/>
              <a:ea typeface="Cambria"/>
              <a:cs typeface="Calibri Light"/>
            </a:rPr>
            <a:t>Exclusion Criteria</a:t>
          </a:r>
          <a:endParaRPr lang="en-US">
            <a:latin typeface="Calibri Light"/>
            <a:ea typeface="Cambria"/>
            <a:cs typeface="Calibri Light"/>
          </a:endParaRPr>
        </a:p>
      </dgm:t>
    </dgm:pt>
    <dgm:pt modelId="{F8E3FF56-6531-4DB2-94FB-793051D5A759}" type="parTrans" cxnId="{93C045AA-49D4-4EC9-8038-866F7459E750}">
      <dgm:prSet/>
      <dgm:spPr/>
      <dgm:t>
        <a:bodyPr/>
        <a:lstStyle/>
        <a:p>
          <a:endParaRPr lang="en-US"/>
        </a:p>
      </dgm:t>
    </dgm:pt>
    <dgm:pt modelId="{901CA7C7-C604-41FE-ACE8-305CECCB135C}" type="sibTrans" cxnId="{93C045AA-49D4-4EC9-8038-866F7459E750}">
      <dgm:prSet/>
      <dgm:spPr/>
      <dgm:t>
        <a:bodyPr/>
        <a:lstStyle/>
        <a:p>
          <a:endParaRPr lang="en-US"/>
        </a:p>
      </dgm:t>
    </dgm:pt>
    <dgm:pt modelId="{94A16C1A-3D9B-4402-8CDD-946ACE0FDD13}">
      <dgm:prSet/>
      <dgm:spPr/>
      <dgm:t>
        <a:bodyPr/>
        <a:lstStyle/>
        <a:p>
          <a:r>
            <a:rPr lang="en-US">
              <a:latin typeface="Calibri Light"/>
              <a:ea typeface="Cambria"/>
              <a:cs typeface="Calibri Light"/>
            </a:rPr>
            <a:t>All conditional certified PHCs &amp; UPHCs were excluded from the study. </a:t>
          </a:r>
        </a:p>
      </dgm:t>
    </dgm:pt>
    <dgm:pt modelId="{8FD7F97D-5CCB-4AF0-B841-2A38E770260F}" type="parTrans" cxnId="{765CB71E-293F-4012-872A-C79BB7A5C5CA}">
      <dgm:prSet/>
      <dgm:spPr/>
      <dgm:t>
        <a:bodyPr/>
        <a:lstStyle/>
        <a:p>
          <a:endParaRPr lang="en-US"/>
        </a:p>
      </dgm:t>
    </dgm:pt>
    <dgm:pt modelId="{699E8F13-831C-4BEA-8A1E-9E802373935B}" type="sibTrans" cxnId="{765CB71E-293F-4012-872A-C79BB7A5C5CA}">
      <dgm:prSet/>
      <dgm:spPr/>
      <dgm:t>
        <a:bodyPr/>
        <a:lstStyle/>
        <a:p>
          <a:endParaRPr lang="en-US"/>
        </a:p>
      </dgm:t>
    </dgm:pt>
    <dgm:pt modelId="{BB74BCE2-02B5-460A-A837-34BA39AC94BC}" type="pres">
      <dgm:prSet presAssocID="{055EC812-4575-49A6-8F84-A55B90E1D6FD}" presName="linear" presStyleCnt="0">
        <dgm:presLayoutVars>
          <dgm:animLvl val="lvl"/>
          <dgm:resizeHandles val="exact"/>
        </dgm:presLayoutVars>
      </dgm:prSet>
      <dgm:spPr/>
    </dgm:pt>
    <dgm:pt modelId="{77CDC807-868E-48C4-9823-5870D72F58EB}" type="pres">
      <dgm:prSet presAssocID="{19C0E53F-2AB3-4915-9C30-AB130D6305D7}" presName="parentText" presStyleLbl="node1" presStyleIdx="0" presStyleCnt="2">
        <dgm:presLayoutVars>
          <dgm:chMax val="0"/>
          <dgm:bulletEnabled val="1"/>
        </dgm:presLayoutVars>
      </dgm:prSet>
      <dgm:spPr/>
    </dgm:pt>
    <dgm:pt modelId="{19775E51-1495-46A7-B08A-0AC1D4C0810F}" type="pres">
      <dgm:prSet presAssocID="{19C0E53F-2AB3-4915-9C30-AB130D6305D7}" presName="childText" presStyleLbl="revTx" presStyleIdx="0" presStyleCnt="2">
        <dgm:presLayoutVars>
          <dgm:bulletEnabled val="1"/>
        </dgm:presLayoutVars>
      </dgm:prSet>
      <dgm:spPr/>
    </dgm:pt>
    <dgm:pt modelId="{13498F20-7BFC-4A69-AAA6-13B5583203D6}" type="pres">
      <dgm:prSet presAssocID="{80AF5600-3BEB-44E9-8D06-E1C860355C03}" presName="parentText" presStyleLbl="node1" presStyleIdx="1" presStyleCnt="2">
        <dgm:presLayoutVars>
          <dgm:chMax val="0"/>
          <dgm:bulletEnabled val="1"/>
        </dgm:presLayoutVars>
      </dgm:prSet>
      <dgm:spPr/>
    </dgm:pt>
    <dgm:pt modelId="{7BE25CB6-3D86-48D6-A62F-7EA77DDB6D4B}" type="pres">
      <dgm:prSet presAssocID="{80AF5600-3BEB-44E9-8D06-E1C860355C03}" presName="childText" presStyleLbl="revTx" presStyleIdx="1" presStyleCnt="2">
        <dgm:presLayoutVars>
          <dgm:bulletEnabled val="1"/>
        </dgm:presLayoutVars>
      </dgm:prSet>
      <dgm:spPr/>
    </dgm:pt>
  </dgm:ptLst>
  <dgm:cxnLst>
    <dgm:cxn modelId="{7EBF7307-BBAE-4610-974B-7889AC86C2F1}" srcId="{19C0E53F-2AB3-4915-9C30-AB130D6305D7}" destId="{F2C7F31C-8CB0-48EF-AB34-7C5552503A27}" srcOrd="4" destOrd="0" parTransId="{2CBDCF5D-8BBC-4462-A697-BFB0E0F23952}" sibTransId="{97C67CDE-873D-49F7-BD47-956EFE5EBF68}"/>
    <dgm:cxn modelId="{765CB71E-293F-4012-872A-C79BB7A5C5CA}" srcId="{80AF5600-3BEB-44E9-8D06-E1C860355C03}" destId="{94A16C1A-3D9B-4402-8CDD-946ACE0FDD13}" srcOrd="0" destOrd="0" parTransId="{8FD7F97D-5CCB-4AF0-B841-2A38E770260F}" sibTransId="{699E8F13-831C-4BEA-8A1E-9E802373935B}"/>
    <dgm:cxn modelId="{C9B7EB1F-1017-4365-829C-C706B299FDCE}" type="presOf" srcId="{C094FEBD-E060-4C86-AAF1-6443B2C11176}" destId="{19775E51-1495-46A7-B08A-0AC1D4C0810F}" srcOrd="0" destOrd="2" presId="urn:microsoft.com/office/officeart/2005/8/layout/vList2"/>
    <dgm:cxn modelId="{69BCEE22-FB4A-4D37-9763-B3849439B06C}" srcId="{19C0E53F-2AB3-4915-9C30-AB130D6305D7}" destId="{C094FEBD-E060-4C86-AAF1-6443B2C11176}" srcOrd="2" destOrd="0" parTransId="{3C449295-F2CD-4E07-995E-6D436416DC28}" sibTransId="{F831A023-7A9A-400B-AF9D-AE3312D8209F}"/>
    <dgm:cxn modelId="{05AE7227-E227-4335-A690-5FB02B0368A4}" type="presOf" srcId="{F2C7F31C-8CB0-48EF-AB34-7C5552503A27}" destId="{19775E51-1495-46A7-B08A-0AC1D4C0810F}" srcOrd="0" destOrd="4" presId="urn:microsoft.com/office/officeart/2005/8/layout/vList2"/>
    <dgm:cxn modelId="{FE5F5C2A-1F23-460E-8F07-FD58ABB0C8E8}" srcId="{19C0E53F-2AB3-4915-9C30-AB130D6305D7}" destId="{F39C5E9A-CCD1-4D0D-A254-A418B883B53D}" srcOrd="3" destOrd="0" parTransId="{AB56FA79-2D28-45B2-B882-2B9DE9A5F639}" sibTransId="{2EB1F678-8F02-4384-92B2-AE6D76040721}"/>
    <dgm:cxn modelId="{66C4A93B-5EB2-438E-84E2-DFD62449C3A3}" srcId="{19C0E53F-2AB3-4915-9C30-AB130D6305D7}" destId="{B0B1153E-9BFE-434D-83F2-9EA8F4C0E3B2}" srcOrd="1" destOrd="0" parTransId="{016B0F12-8D9F-4C02-BC35-B48AD44002F1}" sibTransId="{4D46F9E0-5D7E-4A4B-B827-CD202DF7C696}"/>
    <dgm:cxn modelId="{E7443344-0B33-49C4-8C67-F4B17FFDC592}" type="presOf" srcId="{38BEAF82-207A-4BC7-9C1E-6B0EF2CF0F80}" destId="{19775E51-1495-46A7-B08A-0AC1D4C0810F}" srcOrd="0" destOrd="5" presId="urn:microsoft.com/office/officeart/2005/8/layout/vList2"/>
    <dgm:cxn modelId="{1717166B-457C-4F06-895D-7B11A122B618}" type="presOf" srcId="{19C0E53F-2AB3-4915-9C30-AB130D6305D7}" destId="{77CDC807-868E-48C4-9823-5870D72F58EB}" srcOrd="0" destOrd="0" presId="urn:microsoft.com/office/officeart/2005/8/layout/vList2"/>
    <dgm:cxn modelId="{2D8E1C77-4EA3-43C4-BDF6-328E03E179D2}" type="presOf" srcId="{B0B1153E-9BFE-434D-83F2-9EA8F4C0E3B2}" destId="{19775E51-1495-46A7-B08A-0AC1D4C0810F}" srcOrd="0" destOrd="1" presId="urn:microsoft.com/office/officeart/2005/8/layout/vList2"/>
    <dgm:cxn modelId="{FB737E57-9ADD-4DA8-AF96-57CF4DF197A5}" type="presOf" srcId="{055EC812-4575-49A6-8F84-A55B90E1D6FD}" destId="{BB74BCE2-02B5-460A-A837-34BA39AC94BC}" srcOrd="0" destOrd="0" presId="urn:microsoft.com/office/officeart/2005/8/layout/vList2"/>
    <dgm:cxn modelId="{F8A99981-F828-4A42-851C-92CC89404ADE}" type="presOf" srcId="{80AF5600-3BEB-44E9-8D06-E1C860355C03}" destId="{13498F20-7BFC-4A69-AAA6-13B5583203D6}" srcOrd="0" destOrd="0" presId="urn:microsoft.com/office/officeart/2005/8/layout/vList2"/>
    <dgm:cxn modelId="{7FCFB985-D54C-4795-9AD1-0949B6DC6C5C}" srcId="{19C0E53F-2AB3-4915-9C30-AB130D6305D7}" destId="{E44FB134-1F5F-49A9-8A92-FEAEAD0497FD}" srcOrd="0" destOrd="0" parTransId="{7DE07276-6BD2-4C78-928B-D333F87E1973}" sibTransId="{6E88B67D-AD89-4175-B5AE-513F7C66B8B5}"/>
    <dgm:cxn modelId="{3E0BAF8C-7B31-499E-A53D-F6A6500CF0C9}" srcId="{19C0E53F-2AB3-4915-9C30-AB130D6305D7}" destId="{38BEAF82-207A-4BC7-9C1E-6B0EF2CF0F80}" srcOrd="5" destOrd="0" parTransId="{F78F5BC4-81AF-43B1-98D4-2230A3A83A2A}" sibTransId="{4DCB1CE6-731E-421F-A649-13C2F38C5A28}"/>
    <dgm:cxn modelId="{8663A499-9C7E-462F-BC80-2A85AD03F203}" type="presOf" srcId="{F39C5E9A-CCD1-4D0D-A254-A418B883B53D}" destId="{19775E51-1495-46A7-B08A-0AC1D4C0810F}" srcOrd="0" destOrd="3" presId="urn:microsoft.com/office/officeart/2005/8/layout/vList2"/>
    <dgm:cxn modelId="{93C045AA-49D4-4EC9-8038-866F7459E750}" srcId="{055EC812-4575-49A6-8F84-A55B90E1D6FD}" destId="{80AF5600-3BEB-44E9-8D06-E1C860355C03}" srcOrd="1" destOrd="0" parTransId="{F8E3FF56-6531-4DB2-94FB-793051D5A759}" sibTransId="{901CA7C7-C604-41FE-ACE8-305CECCB135C}"/>
    <dgm:cxn modelId="{612D8DB5-CA3D-406B-A9B3-D296E96595F3}" type="presOf" srcId="{94A16C1A-3D9B-4402-8CDD-946ACE0FDD13}" destId="{7BE25CB6-3D86-48D6-A62F-7EA77DDB6D4B}" srcOrd="0" destOrd="0" presId="urn:microsoft.com/office/officeart/2005/8/layout/vList2"/>
    <dgm:cxn modelId="{039278B8-34F0-4AB5-BFED-183126F83568}" type="presOf" srcId="{E44FB134-1F5F-49A9-8A92-FEAEAD0497FD}" destId="{19775E51-1495-46A7-B08A-0AC1D4C0810F}" srcOrd="0" destOrd="0" presId="urn:microsoft.com/office/officeart/2005/8/layout/vList2"/>
    <dgm:cxn modelId="{D08CDFC0-664A-4A91-82A8-00D957A16C90}" srcId="{055EC812-4575-49A6-8F84-A55B90E1D6FD}" destId="{19C0E53F-2AB3-4915-9C30-AB130D6305D7}" srcOrd="0" destOrd="0" parTransId="{8D9A66B7-A491-43CC-9D7C-7733BE38DFDA}" sibTransId="{AB8BE1AE-8235-4774-B5B1-0B4C48A995CD}"/>
    <dgm:cxn modelId="{FAE994A9-B45A-414F-9148-3B8676989E5B}" type="presParOf" srcId="{BB74BCE2-02B5-460A-A837-34BA39AC94BC}" destId="{77CDC807-868E-48C4-9823-5870D72F58EB}" srcOrd="0" destOrd="0" presId="urn:microsoft.com/office/officeart/2005/8/layout/vList2"/>
    <dgm:cxn modelId="{C15A97B7-4CEF-4A47-BA43-6ECEB771C685}" type="presParOf" srcId="{BB74BCE2-02B5-460A-A837-34BA39AC94BC}" destId="{19775E51-1495-46A7-B08A-0AC1D4C0810F}" srcOrd="1" destOrd="0" presId="urn:microsoft.com/office/officeart/2005/8/layout/vList2"/>
    <dgm:cxn modelId="{07B6E5CB-2EF3-474F-A1E9-BBAEA919CD30}" type="presParOf" srcId="{BB74BCE2-02B5-460A-A837-34BA39AC94BC}" destId="{13498F20-7BFC-4A69-AAA6-13B5583203D6}" srcOrd="2" destOrd="0" presId="urn:microsoft.com/office/officeart/2005/8/layout/vList2"/>
    <dgm:cxn modelId="{1857818F-3A42-45B2-9640-B3A36906567C}" type="presParOf" srcId="{BB74BCE2-02B5-460A-A837-34BA39AC94BC}" destId="{7BE25CB6-3D86-48D6-A62F-7EA77DDB6D4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8ACE8-97FA-409F-B331-0322FE5F887B}">
      <dsp:nvSpPr>
        <dsp:cNvPr id="0" name=""/>
        <dsp:cNvSpPr/>
      </dsp:nvSpPr>
      <dsp:spPr>
        <a:xfrm rot="16200000">
          <a:off x="1129995" y="1593100"/>
          <a:ext cx="482925" cy="1643052"/>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2007</a:t>
          </a:r>
        </a:p>
      </dsp:txBody>
      <dsp:txXfrm rot="5400000">
        <a:off x="573506" y="2196737"/>
        <a:ext cx="1619478" cy="435777"/>
      </dsp:txXfrm>
    </dsp:sp>
    <dsp:sp modelId="{99826378-4CBE-49F8-BD4F-067AA65D3FAE}">
      <dsp:nvSpPr>
        <dsp:cNvPr id="0" name=""/>
        <dsp:cNvSpPr/>
      </dsp:nvSpPr>
      <dsp:spPr>
        <a:xfrm>
          <a:off x="2247" y="0"/>
          <a:ext cx="2738421" cy="169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Indian Public Health Standards</a:t>
          </a:r>
        </a:p>
      </dsp:txBody>
      <dsp:txXfrm>
        <a:off x="2247" y="0"/>
        <a:ext cx="2738421" cy="1690238"/>
      </dsp:txXfrm>
    </dsp:sp>
    <dsp:sp modelId="{5C3028DF-15A8-4045-BCD5-788E70D1EE1B}">
      <dsp:nvSpPr>
        <dsp:cNvPr id="0" name=""/>
        <dsp:cNvSpPr/>
      </dsp:nvSpPr>
      <dsp:spPr>
        <a:xfrm>
          <a:off x="1371458" y="1786823"/>
          <a:ext cx="0" cy="386340"/>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978B15A-E6B9-4B62-9CF9-B72CFE7C5952}">
      <dsp:nvSpPr>
        <dsp:cNvPr id="0" name=""/>
        <dsp:cNvSpPr/>
      </dsp:nvSpPr>
      <dsp:spPr>
        <a:xfrm>
          <a:off x="1323165" y="1690238"/>
          <a:ext cx="96585" cy="9658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A4A96-ECCB-419C-8DF2-B2A3E9B13E42}">
      <dsp:nvSpPr>
        <dsp:cNvPr id="0" name=""/>
        <dsp:cNvSpPr/>
      </dsp:nvSpPr>
      <dsp:spPr>
        <a:xfrm>
          <a:off x="2192985" y="2173163"/>
          <a:ext cx="1643052" cy="4829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2008–2012</a:t>
          </a:r>
        </a:p>
      </dsp:txBody>
      <dsp:txXfrm>
        <a:off x="2192985" y="2173163"/>
        <a:ext cx="1643052" cy="482925"/>
      </dsp:txXfrm>
    </dsp:sp>
    <dsp:sp modelId="{5E881B00-F2B4-417B-A040-F327BFDD4977}">
      <dsp:nvSpPr>
        <dsp:cNvPr id="0" name=""/>
        <dsp:cNvSpPr/>
      </dsp:nvSpPr>
      <dsp:spPr>
        <a:xfrm>
          <a:off x="1645300" y="3139014"/>
          <a:ext cx="2738421" cy="169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State initiative like NABH, ISO 9001:2008, Family Friendly Hospital Initiative (FFHI)</a:t>
          </a:r>
        </a:p>
      </dsp:txBody>
      <dsp:txXfrm>
        <a:off x="1645300" y="3139014"/>
        <a:ext cx="2738421" cy="1690238"/>
      </dsp:txXfrm>
    </dsp:sp>
    <dsp:sp modelId="{F7918DE4-CF9A-44BF-BA89-3B71501CD279}">
      <dsp:nvSpPr>
        <dsp:cNvPr id="0" name=""/>
        <dsp:cNvSpPr/>
      </dsp:nvSpPr>
      <dsp:spPr>
        <a:xfrm>
          <a:off x="3014511" y="2656089"/>
          <a:ext cx="0" cy="386340"/>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C187A0D-4701-4CB4-8894-A7CC615739B7}">
      <dsp:nvSpPr>
        <dsp:cNvPr id="0" name=""/>
        <dsp:cNvSpPr/>
      </dsp:nvSpPr>
      <dsp:spPr>
        <a:xfrm>
          <a:off x="2966218" y="3042429"/>
          <a:ext cx="96585" cy="965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91D72-CA3D-4E1E-8323-9F2DADB40AB3}">
      <dsp:nvSpPr>
        <dsp:cNvPr id="0" name=""/>
        <dsp:cNvSpPr/>
      </dsp:nvSpPr>
      <dsp:spPr>
        <a:xfrm>
          <a:off x="3836037" y="2173163"/>
          <a:ext cx="1643052" cy="48292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2013</a:t>
          </a:r>
        </a:p>
      </dsp:txBody>
      <dsp:txXfrm>
        <a:off x="3836037" y="2173163"/>
        <a:ext cx="1643052" cy="482925"/>
      </dsp:txXfrm>
    </dsp:sp>
    <dsp:sp modelId="{41E8118F-BB29-4E5E-8871-F7EE3C3F87E0}">
      <dsp:nvSpPr>
        <dsp:cNvPr id="0" name=""/>
        <dsp:cNvSpPr/>
      </dsp:nvSpPr>
      <dsp:spPr>
        <a:xfrm>
          <a:off x="3288353" y="0"/>
          <a:ext cx="2738421" cy="169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National Quality Framework (National Quality Assurance Standards)</a:t>
          </a:r>
        </a:p>
      </dsp:txBody>
      <dsp:txXfrm>
        <a:off x="3288353" y="0"/>
        <a:ext cx="2738421" cy="1690238"/>
      </dsp:txXfrm>
    </dsp:sp>
    <dsp:sp modelId="{526C005A-C346-4C8D-B7A3-7A62A4149D0B}">
      <dsp:nvSpPr>
        <dsp:cNvPr id="0" name=""/>
        <dsp:cNvSpPr/>
      </dsp:nvSpPr>
      <dsp:spPr>
        <a:xfrm>
          <a:off x="4657564" y="1786823"/>
          <a:ext cx="0" cy="386340"/>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73897E-13B6-4F29-9B36-382FAE0F916C}">
      <dsp:nvSpPr>
        <dsp:cNvPr id="0" name=""/>
        <dsp:cNvSpPr/>
      </dsp:nvSpPr>
      <dsp:spPr>
        <a:xfrm>
          <a:off x="4609271" y="1690238"/>
          <a:ext cx="96585" cy="965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18326-AFF6-4D74-B464-62E7349F85EC}">
      <dsp:nvSpPr>
        <dsp:cNvPr id="0" name=""/>
        <dsp:cNvSpPr/>
      </dsp:nvSpPr>
      <dsp:spPr>
        <a:xfrm rot="5400000">
          <a:off x="6059154" y="1593100"/>
          <a:ext cx="482925" cy="1643052"/>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b="1" kern="1200">
              <a:latin typeface="Cambria"/>
              <a:ea typeface="Cambria"/>
            </a:rPr>
            <a:t>2015</a:t>
          </a:r>
        </a:p>
      </dsp:txBody>
      <dsp:txXfrm rot="-5400000">
        <a:off x="5479091" y="2196737"/>
        <a:ext cx="1619478" cy="435777"/>
      </dsp:txXfrm>
    </dsp:sp>
    <dsp:sp modelId="{E69C106C-1F79-4ABC-8AFF-BD33C19384C2}">
      <dsp:nvSpPr>
        <dsp:cNvPr id="0" name=""/>
        <dsp:cNvSpPr/>
      </dsp:nvSpPr>
      <dsp:spPr>
        <a:xfrm>
          <a:off x="4931406" y="3139014"/>
          <a:ext cx="2738421" cy="1690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rtl="0">
            <a:lnSpc>
              <a:spcPct val="90000"/>
            </a:lnSpc>
            <a:spcBef>
              <a:spcPct val="0"/>
            </a:spcBef>
            <a:spcAft>
              <a:spcPct val="35000"/>
            </a:spcAft>
            <a:buNone/>
          </a:pPr>
          <a:r>
            <a:rPr lang="en-US" sz="1500" b="1" kern="1200">
              <a:latin typeface="Cambria"/>
              <a:ea typeface="Cambria"/>
            </a:rPr>
            <a:t> Kayakalp</a:t>
          </a:r>
        </a:p>
      </dsp:txBody>
      <dsp:txXfrm>
        <a:off x="4931406" y="3139014"/>
        <a:ext cx="2738421" cy="1690238"/>
      </dsp:txXfrm>
    </dsp:sp>
    <dsp:sp modelId="{8534B0BE-5C5D-4727-A728-29929A0532AE}">
      <dsp:nvSpPr>
        <dsp:cNvPr id="0" name=""/>
        <dsp:cNvSpPr/>
      </dsp:nvSpPr>
      <dsp:spPr>
        <a:xfrm>
          <a:off x="6300617" y="2656089"/>
          <a:ext cx="0" cy="386340"/>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389073-0A18-4AFC-9649-304A4DFB96DA}">
      <dsp:nvSpPr>
        <dsp:cNvPr id="0" name=""/>
        <dsp:cNvSpPr/>
      </dsp:nvSpPr>
      <dsp:spPr>
        <a:xfrm>
          <a:off x="6252324" y="3042429"/>
          <a:ext cx="96585" cy="9658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9E385-0AF3-4B31-8781-D93B8824E7C6}">
      <dsp:nvSpPr>
        <dsp:cNvPr id="0" name=""/>
        <dsp:cNvSpPr/>
      </dsp:nvSpPr>
      <dsp:spPr>
        <a:xfrm>
          <a:off x="0" y="10627"/>
          <a:ext cx="6900512"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a:latin typeface="Cambria"/>
              <a:ea typeface="Cambria"/>
            </a:rPr>
            <a:t> </a:t>
          </a:r>
          <a:r>
            <a:rPr lang="en-US" sz="3400" b="1" kern="1200">
              <a:latin typeface="Cambria"/>
              <a:ea typeface="Cambria"/>
            </a:rPr>
            <a:t>General Objective:</a:t>
          </a:r>
        </a:p>
      </dsp:txBody>
      <dsp:txXfrm>
        <a:off x="38838" y="49465"/>
        <a:ext cx="6822836" cy="717924"/>
      </dsp:txXfrm>
    </dsp:sp>
    <dsp:sp modelId="{1406F049-45D1-4CBE-ABEB-A0F8F509D9F3}">
      <dsp:nvSpPr>
        <dsp:cNvPr id="0" name=""/>
        <dsp:cNvSpPr/>
      </dsp:nvSpPr>
      <dsp:spPr>
        <a:xfrm>
          <a:off x="0" y="806227"/>
          <a:ext cx="6900512" cy="82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b="0" kern="1200">
              <a:latin typeface="Cambria"/>
              <a:ea typeface="Cambria"/>
            </a:rPr>
            <a:t>To evaluate the role of Kayakalp in NQAS implementation in India</a:t>
          </a:r>
        </a:p>
      </dsp:txBody>
      <dsp:txXfrm>
        <a:off x="0" y="806227"/>
        <a:ext cx="6900512" cy="826965"/>
      </dsp:txXfrm>
    </dsp:sp>
    <dsp:sp modelId="{A07E53B9-9DE1-4658-A00C-57C701D5B69D}">
      <dsp:nvSpPr>
        <dsp:cNvPr id="0" name=""/>
        <dsp:cNvSpPr/>
      </dsp:nvSpPr>
      <dsp:spPr>
        <a:xfrm>
          <a:off x="0" y="1633192"/>
          <a:ext cx="6900512" cy="795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b="0" kern="1200">
              <a:latin typeface="Cambria"/>
              <a:ea typeface="Cambria"/>
            </a:rPr>
            <a:t> </a:t>
          </a:r>
          <a:r>
            <a:rPr lang="en-US" sz="3400" b="1" kern="1200">
              <a:latin typeface="Cambria"/>
              <a:ea typeface="Cambria"/>
            </a:rPr>
            <a:t>Specific Objectives:</a:t>
          </a:r>
        </a:p>
      </dsp:txBody>
      <dsp:txXfrm>
        <a:off x="38838" y="1672030"/>
        <a:ext cx="6822836" cy="717924"/>
      </dsp:txXfrm>
    </dsp:sp>
    <dsp:sp modelId="{E5045AA3-2DBF-4B1B-A819-C0DE34B59BD3}">
      <dsp:nvSpPr>
        <dsp:cNvPr id="0" name=""/>
        <dsp:cNvSpPr/>
      </dsp:nvSpPr>
      <dsp:spPr>
        <a:xfrm>
          <a:off x="0" y="2428793"/>
          <a:ext cx="6900512"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n-US" sz="2700" b="0" kern="1200">
              <a:latin typeface="Cambria"/>
              <a:ea typeface="Cambria"/>
            </a:rPr>
            <a:t>To assess the role of Kayakalp implementation of NQAS in the public health facilities.</a:t>
          </a:r>
          <a:endParaRPr lang="en-US" sz="2700" b="0" kern="1200"/>
        </a:p>
        <a:p>
          <a:pPr marL="228600" lvl="1" indent="-228600" algn="l" defTabSz="1200150" rtl="0">
            <a:lnSpc>
              <a:spcPct val="90000"/>
            </a:lnSpc>
            <a:spcBef>
              <a:spcPct val="0"/>
            </a:spcBef>
            <a:spcAft>
              <a:spcPct val="20000"/>
            </a:spcAft>
            <a:buChar char="•"/>
          </a:pPr>
          <a:r>
            <a:rPr lang="en-US" sz="2700" b="0" kern="1200">
              <a:latin typeface="Cambria"/>
              <a:ea typeface="Cambria"/>
            </a:rPr>
            <a:t>To assess the role of infection control practices under Kayakalp achievement in NQAS certified   public health care           facilities.</a:t>
          </a:r>
          <a:br>
            <a:rPr lang="en-US" sz="2700" b="0" kern="1200">
              <a:latin typeface="Cambria"/>
              <a:ea typeface="Cambria"/>
            </a:rPr>
          </a:br>
          <a:endParaRPr lang="en-US" sz="2700" b="0" kern="1200">
            <a:latin typeface="Cambria"/>
            <a:ea typeface="Cambria"/>
          </a:endParaRPr>
        </a:p>
      </dsp:txBody>
      <dsp:txXfrm>
        <a:off x="0" y="2428793"/>
        <a:ext cx="6900512" cy="3096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BACBA-616F-4211-AE92-82C6688F3C4F}">
      <dsp:nvSpPr>
        <dsp:cNvPr id="0" name=""/>
        <dsp:cNvSpPr/>
      </dsp:nvSpPr>
      <dsp:spPr>
        <a:xfrm>
          <a:off x="614434" y="127"/>
          <a:ext cx="2533506" cy="15201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Study Area: </a:t>
          </a:r>
          <a:r>
            <a:rPr lang="en-US" sz="1300" kern="1200">
              <a:latin typeface="Cambria"/>
              <a:ea typeface="Cambria"/>
            </a:rPr>
            <a:t>The study covered PHCs &amp; UPHCs of 36 states /UTs of India which were awarded under Kayakalp scheme and were further certified under the NQAS Program of Government of India during FY 2020-2021.</a:t>
          </a:r>
        </a:p>
      </dsp:txBody>
      <dsp:txXfrm>
        <a:off x="614434" y="127"/>
        <a:ext cx="2533506" cy="1520104"/>
      </dsp:txXfrm>
    </dsp:sp>
    <dsp:sp modelId="{114DF491-3642-4F4D-A21A-AC4DDEB1FF6E}">
      <dsp:nvSpPr>
        <dsp:cNvPr id="0" name=""/>
        <dsp:cNvSpPr/>
      </dsp:nvSpPr>
      <dsp:spPr>
        <a:xfrm>
          <a:off x="3401292" y="127"/>
          <a:ext cx="2533506" cy="15201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Study Population:</a:t>
          </a:r>
          <a:r>
            <a:rPr lang="en-US" sz="1300" kern="1200">
              <a:latin typeface="Cambria"/>
              <a:ea typeface="Cambria"/>
            </a:rPr>
            <a:t> 167</a:t>
          </a:r>
        </a:p>
      </dsp:txBody>
      <dsp:txXfrm>
        <a:off x="3401292" y="127"/>
        <a:ext cx="2533506" cy="1520104"/>
      </dsp:txXfrm>
    </dsp:sp>
    <dsp:sp modelId="{045E6E46-E399-4901-BFAA-8D67907D7ED6}">
      <dsp:nvSpPr>
        <dsp:cNvPr id="0" name=""/>
        <dsp:cNvSpPr/>
      </dsp:nvSpPr>
      <dsp:spPr>
        <a:xfrm>
          <a:off x="6188149" y="127"/>
          <a:ext cx="2533506" cy="15201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Sample Size: </a:t>
          </a:r>
          <a:r>
            <a:rPr lang="en-US" sz="1300" kern="1200">
              <a:latin typeface="Cambria"/>
              <a:ea typeface="Cambria"/>
            </a:rPr>
            <a:t>62 (NQAS Certified &amp; Kayakalp Awardee) </a:t>
          </a:r>
        </a:p>
      </dsp:txBody>
      <dsp:txXfrm>
        <a:off x="6188149" y="127"/>
        <a:ext cx="2533506" cy="1520104"/>
      </dsp:txXfrm>
    </dsp:sp>
    <dsp:sp modelId="{4F96E24B-2FAD-402C-9975-81ACE59FB75B}">
      <dsp:nvSpPr>
        <dsp:cNvPr id="0" name=""/>
        <dsp:cNvSpPr/>
      </dsp:nvSpPr>
      <dsp:spPr>
        <a:xfrm>
          <a:off x="8975007" y="127"/>
          <a:ext cx="2533506" cy="15201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Statistical Analysis:</a:t>
          </a:r>
          <a:r>
            <a:rPr lang="en-US" sz="1300" kern="1200">
              <a:latin typeface="Cambria"/>
              <a:ea typeface="Cambria"/>
            </a:rPr>
            <a:t> Microsoft excel 2010</a:t>
          </a:r>
        </a:p>
      </dsp:txBody>
      <dsp:txXfrm>
        <a:off x="8975007" y="127"/>
        <a:ext cx="2533506" cy="1520104"/>
      </dsp:txXfrm>
    </dsp:sp>
    <dsp:sp modelId="{B116C279-0A57-49DD-8FC7-2E1C243E6904}">
      <dsp:nvSpPr>
        <dsp:cNvPr id="0" name=""/>
        <dsp:cNvSpPr/>
      </dsp:nvSpPr>
      <dsp:spPr>
        <a:xfrm>
          <a:off x="614434" y="1773581"/>
          <a:ext cx="2533506" cy="15201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Study Design: </a:t>
          </a:r>
          <a:r>
            <a:rPr lang="en-US" sz="1300" kern="1200">
              <a:latin typeface="Cambria"/>
              <a:ea typeface="Cambria"/>
            </a:rPr>
            <a:t>Descriptive study</a:t>
          </a:r>
        </a:p>
      </dsp:txBody>
      <dsp:txXfrm>
        <a:off x="614434" y="1773581"/>
        <a:ext cx="2533506" cy="1520104"/>
      </dsp:txXfrm>
    </dsp:sp>
    <dsp:sp modelId="{5A73A117-AE5F-4AAE-A96C-4D51C1C749F0}">
      <dsp:nvSpPr>
        <dsp:cNvPr id="0" name=""/>
        <dsp:cNvSpPr/>
      </dsp:nvSpPr>
      <dsp:spPr>
        <a:xfrm>
          <a:off x="3401292" y="1773581"/>
          <a:ext cx="2533506" cy="15201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Study Subjects</a:t>
          </a:r>
          <a:r>
            <a:rPr lang="en-US" sz="1300" kern="1200">
              <a:latin typeface="Cambria"/>
              <a:ea typeface="Cambria"/>
            </a:rPr>
            <a:t>: From the secondary data provided by NHSRC, 62 PHCs &amp; Urban PHCs which are (NQAS Certified &amp; Kayakalp Awardee) </a:t>
          </a:r>
        </a:p>
      </dsp:txBody>
      <dsp:txXfrm>
        <a:off x="3401292" y="1773581"/>
        <a:ext cx="2533506" cy="1520104"/>
      </dsp:txXfrm>
    </dsp:sp>
    <dsp:sp modelId="{104AC3E3-ECEC-407C-AAB5-66AAB8D07CD5}">
      <dsp:nvSpPr>
        <dsp:cNvPr id="0" name=""/>
        <dsp:cNvSpPr/>
      </dsp:nvSpPr>
      <dsp:spPr>
        <a:xfrm>
          <a:off x="6188149" y="1773581"/>
          <a:ext cx="2533506" cy="15201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Study Instruments: </a:t>
          </a:r>
          <a:r>
            <a:rPr lang="en-US" sz="1300" kern="1200">
              <a:latin typeface="Cambria"/>
              <a:ea typeface="Cambria"/>
            </a:rPr>
            <a:t> Kayakalp &amp; NQAS Tool.</a:t>
          </a:r>
        </a:p>
      </dsp:txBody>
      <dsp:txXfrm>
        <a:off x="6188149" y="1773581"/>
        <a:ext cx="2533506" cy="1520104"/>
      </dsp:txXfrm>
    </dsp:sp>
    <dsp:sp modelId="{FD197DCD-8FAF-4537-A962-55B20C25A879}">
      <dsp:nvSpPr>
        <dsp:cNvPr id="0" name=""/>
        <dsp:cNvSpPr/>
      </dsp:nvSpPr>
      <dsp:spPr>
        <a:xfrm>
          <a:off x="8975007" y="1773581"/>
          <a:ext cx="2533506" cy="15201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Time Period: </a:t>
          </a:r>
          <a:r>
            <a:rPr lang="en-US" sz="1300" kern="1200">
              <a:latin typeface="Cambria"/>
              <a:ea typeface="Cambria"/>
            </a:rPr>
            <a:t> 2020-2021(financial year)</a:t>
          </a:r>
        </a:p>
      </dsp:txBody>
      <dsp:txXfrm>
        <a:off x="8975007" y="1773581"/>
        <a:ext cx="2533506" cy="1520104"/>
      </dsp:txXfrm>
    </dsp:sp>
    <dsp:sp modelId="{39EF6482-BD8B-4F06-88D9-0B9864ACC2CB}">
      <dsp:nvSpPr>
        <dsp:cNvPr id="0" name=""/>
        <dsp:cNvSpPr/>
      </dsp:nvSpPr>
      <dsp:spPr>
        <a:xfrm>
          <a:off x="3401292" y="3547036"/>
          <a:ext cx="2533506" cy="15201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Sampling Technique: </a:t>
          </a:r>
          <a:r>
            <a:rPr lang="en-US" sz="1300" kern="1200">
              <a:latin typeface="Cambria"/>
              <a:ea typeface="Cambria"/>
            </a:rPr>
            <a:t>Purposive Sampling technique </a:t>
          </a:r>
        </a:p>
      </dsp:txBody>
      <dsp:txXfrm>
        <a:off x="3401292" y="3547036"/>
        <a:ext cx="2533506" cy="1520104"/>
      </dsp:txXfrm>
    </dsp:sp>
    <dsp:sp modelId="{094B1DA2-0850-480B-8931-955C8C6C0107}">
      <dsp:nvSpPr>
        <dsp:cNvPr id="0" name=""/>
        <dsp:cNvSpPr/>
      </dsp:nvSpPr>
      <dsp:spPr>
        <a:xfrm>
          <a:off x="6188149" y="3547036"/>
          <a:ext cx="2533506" cy="15201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ambria"/>
              <a:ea typeface="Cambria"/>
            </a:rPr>
            <a:t>Ethical Issues: </a:t>
          </a:r>
          <a:r>
            <a:rPr lang="en-US" sz="1300" kern="1200">
              <a:latin typeface="Cambria"/>
              <a:ea typeface="Cambria"/>
            </a:rPr>
            <a:t>Requisite approval undertaken from NHSRC for the study from secondary data provided by them. </a:t>
          </a:r>
        </a:p>
      </dsp:txBody>
      <dsp:txXfrm>
        <a:off x="6188149" y="3547036"/>
        <a:ext cx="2533506" cy="1520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C807-868E-48C4-9823-5870D72F58EB}">
      <dsp:nvSpPr>
        <dsp:cNvPr id="0" name=""/>
        <dsp:cNvSpPr/>
      </dsp:nvSpPr>
      <dsp:spPr>
        <a:xfrm>
          <a:off x="0" y="70152"/>
          <a:ext cx="7516374"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latin typeface="Calibri Light"/>
              <a:ea typeface="Cambria"/>
              <a:cs typeface="Calibri Light"/>
            </a:rPr>
            <a:t>Inclusion Criteria: </a:t>
          </a:r>
          <a:endParaRPr lang="en-US" sz="3100" kern="1200">
            <a:latin typeface="Calibri Light"/>
            <a:ea typeface="Cambria"/>
            <a:cs typeface="Calibri Light"/>
          </a:endParaRPr>
        </a:p>
      </dsp:txBody>
      <dsp:txXfrm>
        <a:off x="36296" y="106448"/>
        <a:ext cx="7443782" cy="670943"/>
      </dsp:txXfrm>
    </dsp:sp>
    <dsp:sp modelId="{19775E51-1495-46A7-B08A-0AC1D4C0810F}">
      <dsp:nvSpPr>
        <dsp:cNvPr id="0" name=""/>
        <dsp:cNvSpPr/>
      </dsp:nvSpPr>
      <dsp:spPr>
        <a:xfrm>
          <a:off x="0" y="813687"/>
          <a:ext cx="7516374" cy="314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64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62 PHCs &amp; UPHCs were included.</a:t>
          </a:r>
        </a:p>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All the nationally certified PHCs &amp; UPHCs under National Quality Standards</a:t>
          </a:r>
        </a:p>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Program &amp; Kayakalp program.</a:t>
          </a:r>
        </a:p>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PHCs &amp; UPHCs scoring more than 70 percent marks</a:t>
          </a:r>
        </a:p>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Data taken from NHSRC</a:t>
          </a:r>
        </a:p>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Facilities got Kayakalp award prior to the NQAS Certification.</a:t>
          </a:r>
        </a:p>
      </dsp:txBody>
      <dsp:txXfrm>
        <a:off x="0" y="813687"/>
        <a:ext cx="7516374" cy="3144330"/>
      </dsp:txXfrm>
    </dsp:sp>
    <dsp:sp modelId="{13498F20-7BFC-4A69-AAA6-13B5583203D6}">
      <dsp:nvSpPr>
        <dsp:cNvPr id="0" name=""/>
        <dsp:cNvSpPr/>
      </dsp:nvSpPr>
      <dsp:spPr>
        <a:xfrm>
          <a:off x="0" y="3958017"/>
          <a:ext cx="7516374" cy="74353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latin typeface="Calibri Light"/>
              <a:ea typeface="Cambria"/>
              <a:cs typeface="Calibri Light"/>
            </a:rPr>
            <a:t>Exclusion Criteria</a:t>
          </a:r>
          <a:endParaRPr lang="en-US" sz="3100" kern="1200">
            <a:latin typeface="Calibri Light"/>
            <a:ea typeface="Cambria"/>
            <a:cs typeface="Calibri Light"/>
          </a:endParaRPr>
        </a:p>
      </dsp:txBody>
      <dsp:txXfrm>
        <a:off x="36296" y="3994313"/>
        <a:ext cx="7443782" cy="670943"/>
      </dsp:txXfrm>
    </dsp:sp>
    <dsp:sp modelId="{7BE25CB6-3D86-48D6-A62F-7EA77DDB6D4B}">
      <dsp:nvSpPr>
        <dsp:cNvPr id="0" name=""/>
        <dsp:cNvSpPr/>
      </dsp:nvSpPr>
      <dsp:spPr>
        <a:xfrm>
          <a:off x="0" y="4701552"/>
          <a:ext cx="7516374"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64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Calibri Light"/>
              <a:ea typeface="Cambria"/>
              <a:cs typeface="Calibri Light"/>
            </a:rPr>
            <a:t>All conditional certified PHCs &amp; UPHCs were excluded from the study. </a:t>
          </a:r>
        </a:p>
      </dsp:txBody>
      <dsp:txXfrm>
        <a:off x="0" y="4701552"/>
        <a:ext cx="7516374" cy="753997"/>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4103/ijcm.IJCM_346_1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42AE6C-7334-FA08-5DB1-E9693CA88905}"/>
              </a:ext>
            </a:extLst>
          </p:cNvPr>
          <p:cNvSpPr txBox="1"/>
          <p:nvPr/>
        </p:nvSpPr>
        <p:spPr>
          <a:xfrm flipV="1">
            <a:off x="6573" y="-474"/>
            <a:ext cx="12227377" cy="406275"/>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5" name="TextBox 4">
            <a:extLst>
              <a:ext uri="{FF2B5EF4-FFF2-40B4-BE49-F238E27FC236}">
                <a16:creationId xmlns:a16="http://schemas.microsoft.com/office/drawing/2014/main" id="{999CDBAE-2133-BAFE-837B-2EE262DFBA2B}"/>
              </a:ext>
            </a:extLst>
          </p:cNvPr>
          <p:cNvSpPr txBox="1"/>
          <p:nvPr/>
        </p:nvSpPr>
        <p:spPr>
          <a:xfrm flipV="1">
            <a:off x="6572" y="6449311"/>
            <a:ext cx="12213770" cy="406275"/>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6" name="Picture 6" descr="Text&#10;&#10;Description automatically generated">
            <a:extLst>
              <a:ext uri="{FF2B5EF4-FFF2-40B4-BE49-F238E27FC236}">
                <a16:creationId xmlns:a16="http://schemas.microsoft.com/office/drawing/2014/main" id="{7E4B46D2-8E5B-3CBA-0518-7FD5678FCECB}"/>
              </a:ext>
            </a:extLst>
          </p:cNvPr>
          <p:cNvPicPr>
            <a:picLocks noChangeAspect="1"/>
          </p:cNvPicPr>
          <p:nvPr/>
        </p:nvPicPr>
        <p:blipFill>
          <a:blip r:embed="rId2"/>
          <a:stretch>
            <a:fillRect/>
          </a:stretch>
        </p:blipFill>
        <p:spPr>
          <a:xfrm>
            <a:off x="2721" y="414303"/>
            <a:ext cx="1341665" cy="627358"/>
          </a:xfrm>
          <a:prstGeom prst="rect">
            <a:avLst/>
          </a:prstGeom>
        </p:spPr>
      </p:pic>
      <p:sp>
        <p:nvSpPr>
          <p:cNvPr id="7" name="TextBox 6">
            <a:extLst>
              <a:ext uri="{FF2B5EF4-FFF2-40B4-BE49-F238E27FC236}">
                <a16:creationId xmlns:a16="http://schemas.microsoft.com/office/drawing/2014/main" id="{F2274598-961C-5F89-3B1A-FE3C45D2AEF7}"/>
              </a:ext>
            </a:extLst>
          </p:cNvPr>
          <p:cNvSpPr txBox="1"/>
          <p:nvPr/>
        </p:nvSpPr>
        <p:spPr>
          <a:xfrm>
            <a:off x="601435" y="1118507"/>
            <a:ext cx="11288485" cy="175432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1">
                    <a:lumMod val="50000"/>
                  </a:schemeClr>
                </a:solidFill>
                <a:latin typeface="Cambria"/>
                <a:ea typeface="Cambria"/>
              </a:rPr>
              <a:t>TO EVALUATE THE ROLE OF KAYAKALP </a:t>
            </a:r>
          </a:p>
          <a:p>
            <a:pPr algn="ctr"/>
            <a:r>
              <a:rPr lang="en-US" sz="3600" b="1">
                <a:solidFill>
                  <a:schemeClr val="accent1">
                    <a:lumMod val="50000"/>
                  </a:schemeClr>
                </a:solidFill>
                <a:latin typeface="Cambria"/>
                <a:ea typeface="Cambria"/>
              </a:rPr>
              <a:t>IN NQAS IMPLEMENTATION</a:t>
            </a:r>
          </a:p>
          <a:p>
            <a:pPr algn="ctr"/>
            <a:endParaRPr lang="en-US" sz="3600" b="1">
              <a:solidFill>
                <a:schemeClr val="accent1">
                  <a:lumMod val="50000"/>
                </a:schemeClr>
              </a:solidFill>
              <a:latin typeface="Cambria"/>
              <a:ea typeface="Cambria"/>
            </a:endParaRPr>
          </a:p>
        </p:txBody>
      </p:sp>
      <p:sp>
        <p:nvSpPr>
          <p:cNvPr id="8" name="TextBox 7">
            <a:extLst>
              <a:ext uri="{FF2B5EF4-FFF2-40B4-BE49-F238E27FC236}">
                <a16:creationId xmlns:a16="http://schemas.microsoft.com/office/drawing/2014/main" id="{C5FD37C4-78C3-6154-6345-3DE0AA10E090}"/>
              </a:ext>
            </a:extLst>
          </p:cNvPr>
          <p:cNvSpPr txBox="1"/>
          <p:nvPr/>
        </p:nvSpPr>
        <p:spPr>
          <a:xfrm>
            <a:off x="601439" y="2982686"/>
            <a:ext cx="11288483" cy="1077218"/>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accent2">
                    <a:lumMod val="50000"/>
                  </a:schemeClr>
                </a:solidFill>
                <a:latin typeface="Cambria"/>
                <a:ea typeface="Cambria"/>
              </a:rPr>
              <a:t>National Health Systems Resource Centre (NHSRC), </a:t>
            </a:r>
            <a:endParaRPr lang="en-US" sz="3200">
              <a:solidFill>
                <a:schemeClr val="accent2">
                  <a:lumMod val="50000"/>
                </a:schemeClr>
              </a:solidFill>
              <a:latin typeface="Calibri" panose="020F0502020204030204"/>
              <a:ea typeface="Calibri"/>
              <a:cs typeface="Calibri"/>
            </a:endParaRPr>
          </a:p>
          <a:p>
            <a:pPr algn="ctr"/>
            <a:r>
              <a:rPr lang="en-US" sz="3200" b="1">
                <a:solidFill>
                  <a:schemeClr val="accent2">
                    <a:lumMod val="50000"/>
                  </a:schemeClr>
                </a:solidFill>
                <a:latin typeface="Cambria"/>
                <a:ea typeface="Cambria"/>
              </a:rPr>
              <a:t>New Delhi </a:t>
            </a:r>
            <a:endParaRPr lang="en-US" sz="3200">
              <a:solidFill>
                <a:schemeClr val="accent2">
                  <a:lumMod val="50000"/>
                </a:schemeClr>
              </a:solidFill>
              <a:ea typeface="Calibri"/>
              <a:cs typeface="Calibri"/>
            </a:endParaRPr>
          </a:p>
        </p:txBody>
      </p:sp>
      <p:sp>
        <p:nvSpPr>
          <p:cNvPr id="9" name="TextBox 8">
            <a:extLst>
              <a:ext uri="{FF2B5EF4-FFF2-40B4-BE49-F238E27FC236}">
                <a16:creationId xmlns:a16="http://schemas.microsoft.com/office/drawing/2014/main" id="{4863BB8C-0359-DD60-0407-025CC82D3F02}"/>
              </a:ext>
            </a:extLst>
          </p:cNvPr>
          <p:cNvSpPr txBox="1"/>
          <p:nvPr/>
        </p:nvSpPr>
        <p:spPr>
          <a:xfrm>
            <a:off x="594633" y="4200525"/>
            <a:ext cx="11302090" cy="120032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Presented By:                                                                                                                                                            Mentored By:</a:t>
            </a:r>
          </a:p>
          <a:p>
            <a:r>
              <a:rPr lang="en-US" b="1" dirty="0">
                <a:solidFill>
                  <a:schemeClr val="accent2">
                    <a:lumMod val="50000"/>
                  </a:schemeClr>
                </a:solidFill>
              </a:rPr>
              <a:t>Dr Gaurav Pandey  </a:t>
            </a:r>
            <a:r>
              <a:rPr lang="en-US" dirty="0"/>
              <a:t>                                      </a:t>
            </a:r>
            <a:r>
              <a:rPr lang="en-US" dirty="0">
                <a:solidFill>
                  <a:srgbClr val="000000"/>
                </a:solidFill>
                <a:latin typeface="Calibri"/>
                <a:ea typeface="Cambria"/>
                <a:cs typeface="Calibri"/>
              </a:rPr>
              <a:t>                                                                                                         </a:t>
            </a:r>
            <a:r>
              <a:rPr lang="en-US" b="1" dirty="0">
                <a:solidFill>
                  <a:srgbClr val="843C0C"/>
                </a:solidFill>
                <a:latin typeface="Cambria"/>
                <a:ea typeface="Cambria"/>
              </a:rPr>
              <a:t>Dr. Rohini Ruhil</a:t>
            </a:r>
            <a:r>
              <a:rPr lang="en-US" dirty="0">
                <a:latin typeface="Cambria"/>
                <a:ea typeface="Cambria"/>
              </a:rPr>
              <a:t> </a:t>
            </a:r>
            <a:endParaRPr lang="en-US" dirty="0">
              <a:ea typeface="+mn-lt"/>
              <a:cs typeface="+mn-lt"/>
            </a:endParaRPr>
          </a:p>
          <a:p>
            <a:r>
              <a:rPr lang="en-US" dirty="0"/>
              <a:t>PG/20/018- IIHMR, Delhi                                                                                                                                    Associate Professor</a:t>
            </a:r>
            <a:endParaRPr lang="en-US" dirty="0">
              <a:cs typeface="Calibri"/>
            </a:endParaRPr>
          </a:p>
          <a:p>
            <a:r>
              <a:rPr lang="en-US" dirty="0"/>
              <a:t>20th June  2018</a:t>
            </a:r>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Cambria"/>
              </a:rPr>
              <a:t>Results: U-PHCs</a:t>
            </a:r>
          </a:p>
        </p:txBody>
      </p:sp>
      <p:graphicFrame>
        <p:nvGraphicFramePr>
          <p:cNvPr id="4" name="Table 3">
            <a:extLst>
              <a:ext uri="{FF2B5EF4-FFF2-40B4-BE49-F238E27FC236}">
                <a16:creationId xmlns:a16="http://schemas.microsoft.com/office/drawing/2014/main" id="{9451ECCE-2C96-CC35-9664-97A44B7BC71D}"/>
              </a:ext>
            </a:extLst>
          </p:cNvPr>
          <p:cNvGraphicFramePr>
            <a:graphicFrameLocks noGrp="1"/>
          </p:cNvGraphicFramePr>
          <p:nvPr>
            <p:extLst>
              <p:ext uri="{D42A27DB-BD31-4B8C-83A1-F6EECF244321}">
                <p14:modId xmlns:p14="http://schemas.microsoft.com/office/powerpoint/2010/main" val="858356376"/>
              </p:ext>
            </p:extLst>
          </p:nvPr>
        </p:nvGraphicFramePr>
        <p:xfrm>
          <a:off x="594851" y="1836107"/>
          <a:ext cx="5490845" cy="1828800"/>
        </p:xfrm>
        <a:graphic>
          <a:graphicData uri="http://schemas.openxmlformats.org/drawingml/2006/table">
            <a:tbl>
              <a:tblPr firstRow="1" bandRow="1">
                <a:tableStyleId>{5C22544A-7EE6-4342-B048-85BDC9FD1C3A}</a:tableStyleId>
              </a:tblPr>
              <a:tblGrid>
                <a:gridCol w="2263140">
                  <a:extLst>
                    <a:ext uri="{9D8B030D-6E8A-4147-A177-3AD203B41FA5}">
                      <a16:colId xmlns:a16="http://schemas.microsoft.com/office/drawing/2014/main" val="1597715696"/>
                    </a:ext>
                  </a:extLst>
                </a:gridCol>
                <a:gridCol w="3227705">
                  <a:extLst>
                    <a:ext uri="{9D8B030D-6E8A-4147-A177-3AD203B41FA5}">
                      <a16:colId xmlns:a16="http://schemas.microsoft.com/office/drawing/2014/main" val="286422056"/>
                    </a:ext>
                  </a:extLst>
                </a:gridCol>
              </a:tblGrid>
              <a:tr h="274006">
                <a:tc gridSpan="2">
                  <a:txBody>
                    <a:bodyPr/>
                    <a:lstStyle/>
                    <a:p>
                      <a:pPr marL="720090" marR="720090" algn="ctr"/>
                      <a:r>
                        <a:rPr lang="en-US" sz="1200">
                          <a:effectLst/>
                        </a:rPr>
                        <a:t>Hand Hygiene Practices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2799833627"/>
                  </a:ext>
                </a:extLst>
              </a:tr>
              <a:tr h="167640">
                <a:tc>
                  <a:txBody>
                    <a:bodyPr/>
                    <a:lstStyle/>
                    <a:p>
                      <a:pPr marL="720090" marR="720090" algn="ctr"/>
                      <a:r>
                        <a:rPr lang="en-US" sz="1200">
                          <a:effectLst/>
                        </a:rPr>
                        <a:t>Coefficient (r):</a:t>
                      </a:r>
                      <a:endParaRPr lang="en-US">
                        <a:effectLst/>
                      </a:endParaRPr>
                    </a:p>
                  </a:txBody>
                  <a:tcPr marL="68580" marR="68580" anchor="b"/>
                </a:tc>
                <a:tc>
                  <a:txBody>
                    <a:bodyPr/>
                    <a:lstStyle/>
                    <a:p>
                      <a:pPr marL="720090" marR="720090" algn="ctr"/>
                      <a:r>
                        <a:rPr lang="en-US" sz="1200">
                          <a:effectLst/>
                        </a:rPr>
                        <a:t>0.478051035</a:t>
                      </a:r>
                      <a:endParaRPr lang="en-US">
                        <a:effectLst/>
                      </a:endParaRPr>
                    </a:p>
                  </a:txBody>
                  <a:tcPr marL="68580" marR="68580" anchor="b"/>
                </a:tc>
                <a:extLst>
                  <a:ext uri="{0D108BD9-81ED-4DB2-BD59-A6C34878D82A}">
                    <a16:rowId xmlns:a16="http://schemas.microsoft.com/office/drawing/2014/main" val="4039887628"/>
                  </a:ext>
                </a:extLst>
              </a:tr>
              <a:tr h="167640">
                <a:tc>
                  <a:txBody>
                    <a:bodyPr/>
                    <a:lstStyle/>
                    <a:p>
                      <a:pPr marL="720090" marR="720090" algn="ctr"/>
                      <a:r>
                        <a:rPr lang="en-US" sz="1200">
                          <a:effectLst/>
                        </a:rPr>
                        <a:t>N:</a:t>
                      </a:r>
                      <a:endParaRPr lang="en-US">
                        <a:effectLst/>
                      </a:endParaRPr>
                    </a:p>
                  </a:txBody>
                  <a:tcPr marL="68580" marR="68580" anchor="b"/>
                </a:tc>
                <a:tc>
                  <a:txBody>
                    <a:bodyPr/>
                    <a:lstStyle/>
                    <a:p>
                      <a:pPr marL="720090" marR="720090" algn="ctr"/>
                      <a:r>
                        <a:rPr lang="en-US" sz="1200">
                          <a:effectLst/>
                        </a:rPr>
                        <a:t>14</a:t>
                      </a:r>
                      <a:endParaRPr lang="en-US">
                        <a:effectLst/>
                      </a:endParaRPr>
                    </a:p>
                  </a:txBody>
                  <a:tcPr marL="68580" marR="68580" anchor="b"/>
                </a:tc>
                <a:extLst>
                  <a:ext uri="{0D108BD9-81ED-4DB2-BD59-A6C34878D82A}">
                    <a16:rowId xmlns:a16="http://schemas.microsoft.com/office/drawing/2014/main" val="1133032202"/>
                  </a:ext>
                </a:extLst>
              </a:tr>
              <a:tr h="167640">
                <a:tc>
                  <a:txBody>
                    <a:bodyPr/>
                    <a:lstStyle/>
                    <a:p>
                      <a:pPr marL="720090" marR="720090" algn="ctr"/>
                      <a:r>
                        <a:rPr lang="en-US" sz="1200">
                          <a:effectLst/>
                        </a:rPr>
                        <a:t>T statistic:</a:t>
                      </a:r>
                      <a:endParaRPr lang="en-US">
                        <a:effectLst/>
                      </a:endParaRPr>
                    </a:p>
                  </a:txBody>
                  <a:tcPr marL="68580" marR="68580" anchor="b"/>
                </a:tc>
                <a:tc>
                  <a:txBody>
                    <a:bodyPr/>
                    <a:lstStyle/>
                    <a:p>
                      <a:pPr marL="720090" marR="720090" algn="ctr"/>
                      <a:r>
                        <a:rPr lang="en-US" sz="1200">
                          <a:effectLst/>
                        </a:rPr>
                        <a:t>1.885411497</a:t>
                      </a:r>
                      <a:endParaRPr lang="en-US">
                        <a:effectLst/>
                      </a:endParaRPr>
                    </a:p>
                  </a:txBody>
                  <a:tcPr marL="68580" marR="68580" anchor="b"/>
                </a:tc>
                <a:extLst>
                  <a:ext uri="{0D108BD9-81ED-4DB2-BD59-A6C34878D82A}">
                    <a16:rowId xmlns:a16="http://schemas.microsoft.com/office/drawing/2014/main" val="158980806"/>
                  </a:ext>
                </a:extLst>
              </a:tr>
              <a:tr h="167640">
                <a:tc>
                  <a:txBody>
                    <a:bodyPr/>
                    <a:lstStyle/>
                    <a:p>
                      <a:pPr marL="720090" marR="720090" algn="ctr"/>
                      <a:r>
                        <a:rPr lang="en-US" sz="1200">
                          <a:effectLst/>
                        </a:rPr>
                        <a:t>DF:</a:t>
                      </a:r>
                      <a:endParaRPr lang="en-US">
                        <a:effectLst/>
                      </a:endParaRPr>
                    </a:p>
                  </a:txBody>
                  <a:tcPr marL="68580" marR="68580" anchor="b"/>
                </a:tc>
                <a:tc>
                  <a:txBody>
                    <a:bodyPr/>
                    <a:lstStyle/>
                    <a:p>
                      <a:pPr marL="720090" marR="720090" algn="ctr"/>
                      <a:r>
                        <a:rPr lang="en-US" sz="1200">
                          <a:effectLst/>
                        </a:rPr>
                        <a:t>12</a:t>
                      </a:r>
                      <a:endParaRPr lang="en-US">
                        <a:effectLst/>
                      </a:endParaRPr>
                    </a:p>
                  </a:txBody>
                  <a:tcPr marL="68580" marR="68580" anchor="b"/>
                </a:tc>
                <a:extLst>
                  <a:ext uri="{0D108BD9-81ED-4DB2-BD59-A6C34878D82A}">
                    <a16:rowId xmlns:a16="http://schemas.microsoft.com/office/drawing/2014/main" val="641636405"/>
                  </a:ext>
                </a:extLst>
              </a:tr>
              <a:tr h="167640">
                <a:tc>
                  <a:txBody>
                    <a:bodyPr/>
                    <a:lstStyle/>
                    <a:p>
                      <a:pPr marL="720090" marR="720090" algn="ctr"/>
                      <a:r>
                        <a:rPr lang="en-US" sz="1200">
                          <a:effectLst/>
                        </a:rPr>
                        <a:t>p value:</a:t>
                      </a:r>
                      <a:endParaRPr lang="en-US">
                        <a:effectLst/>
                      </a:endParaRPr>
                    </a:p>
                  </a:txBody>
                  <a:tcPr marL="68580" marR="68580" anchor="b"/>
                </a:tc>
                <a:tc>
                  <a:txBody>
                    <a:bodyPr/>
                    <a:lstStyle/>
                    <a:p>
                      <a:pPr marL="720090" marR="720090" algn="ctr"/>
                      <a:r>
                        <a:rPr lang="en-US" sz="1200">
                          <a:effectLst/>
                        </a:rPr>
                        <a:t>0.083811116</a:t>
                      </a:r>
                      <a:endParaRPr lang="en-US">
                        <a:effectLst/>
                      </a:endParaRPr>
                    </a:p>
                  </a:txBody>
                  <a:tcPr marL="68580" marR="68580" anchor="b"/>
                </a:tc>
                <a:extLst>
                  <a:ext uri="{0D108BD9-81ED-4DB2-BD59-A6C34878D82A}">
                    <a16:rowId xmlns:a16="http://schemas.microsoft.com/office/drawing/2014/main" val="1662011630"/>
                  </a:ext>
                </a:extLst>
              </a:tr>
            </a:tbl>
          </a:graphicData>
        </a:graphic>
      </p:graphicFrame>
      <p:graphicFrame>
        <p:nvGraphicFramePr>
          <p:cNvPr id="6" name="Table 5">
            <a:extLst>
              <a:ext uri="{FF2B5EF4-FFF2-40B4-BE49-F238E27FC236}">
                <a16:creationId xmlns:a16="http://schemas.microsoft.com/office/drawing/2014/main" id="{86A12726-EE74-FDC2-33E3-724135EEAD0C}"/>
              </a:ext>
            </a:extLst>
          </p:cNvPr>
          <p:cNvGraphicFramePr>
            <a:graphicFrameLocks noGrp="1"/>
          </p:cNvGraphicFramePr>
          <p:nvPr>
            <p:extLst>
              <p:ext uri="{D42A27DB-BD31-4B8C-83A1-F6EECF244321}">
                <p14:modId xmlns:p14="http://schemas.microsoft.com/office/powerpoint/2010/main" val="1339497395"/>
              </p:ext>
            </p:extLst>
          </p:nvPr>
        </p:nvGraphicFramePr>
        <p:xfrm>
          <a:off x="6214018" y="1815230"/>
          <a:ext cx="5400675" cy="1828800"/>
        </p:xfrm>
        <a:graphic>
          <a:graphicData uri="http://schemas.openxmlformats.org/drawingml/2006/table">
            <a:tbl>
              <a:tblPr firstRow="1" bandRow="1">
                <a:tableStyleId>{5C22544A-7EE6-4342-B048-85BDC9FD1C3A}</a:tableStyleId>
              </a:tblPr>
              <a:tblGrid>
                <a:gridCol w="2263140">
                  <a:extLst>
                    <a:ext uri="{9D8B030D-6E8A-4147-A177-3AD203B41FA5}">
                      <a16:colId xmlns:a16="http://schemas.microsoft.com/office/drawing/2014/main" val="699974545"/>
                    </a:ext>
                  </a:extLst>
                </a:gridCol>
                <a:gridCol w="3137535">
                  <a:extLst>
                    <a:ext uri="{9D8B030D-6E8A-4147-A177-3AD203B41FA5}">
                      <a16:colId xmlns:a16="http://schemas.microsoft.com/office/drawing/2014/main" val="1860679114"/>
                    </a:ext>
                  </a:extLst>
                </a:gridCol>
              </a:tblGrid>
              <a:tr h="167640">
                <a:tc gridSpan="2">
                  <a:txBody>
                    <a:bodyPr/>
                    <a:lstStyle/>
                    <a:p>
                      <a:pPr marL="720090" marR="720090" algn="ctr"/>
                      <a:r>
                        <a:rPr lang="en-US" sz="1200">
                          <a:effectLst/>
                        </a:rPr>
                        <a:t>Personal Protection Practices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4150086243"/>
                  </a:ext>
                </a:extLst>
              </a:tr>
              <a:tr h="167640">
                <a:tc>
                  <a:txBody>
                    <a:bodyPr/>
                    <a:lstStyle/>
                    <a:p>
                      <a:pPr marL="720090" marR="720090" algn="ctr"/>
                      <a:r>
                        <a:rPr lang="en-US" sz="1200">
                          <a:effectLst/>
                        </a:rPr>
                        <a:t>Coefficient (r):</a:t>
                      </a:r>
                      <a:endParaRPr lang="en-US">
                        <a:effectLst/>
                      </a:endParaRPr>
                    </a:p>
                  </a:txBody>
                  <a:tcPr marL="68580" marR="68580" anchor="b"/>
                </a:tc>
                <a:tc>
                  <a:txBody>
                    <a:bodyPr/>
                    <a:lstStyle/>
                    <a:p>
                      <a:pPr marL="720090" marR="720090" algn="ctr"/>
                      <a:r>
                        <a:rPr lang="en-US" sz="1200">
                          <a:effectLst/>
                        </a:rPr>
                        <a:t>0.459770907</a:t>
                      </a:r>
                      <a:endParaRPr lang="en-US">
                        <a:effectLst/>
                      </a:endParaRPr>
                    </a:p>
                  </a:txBody>
                  <a:tcPr marL="68580" marR="68580" anchor="b"/>
                </a:tc>
                <a:extLst>
                  <a:ext uri="{0D108BD9-81ED-4DB2-BD59-A6C34878D82A}">
                    <a16:rowId xmlns:a16="http://schemas.microsoft.com/office/drawing/2014/main" val="498578608"/>
                  </a:ext>
                </a:extLst>
              </a:tr>
              <a:tr h="167640">
                <a:tc>
                  <a:txBody>
                    <a:bodyPr/>
                    <a:lstStyle/>
                    <a:p>
                      <a:pPr marL="720090" marR="720090" algn="ctr"/>
                      <a:r>
                        <a:rPr lang="en-US" sz="1200">
                          <a:effectLst/>
                        </a:rPr>
                        <a:t>N:</a:t>
                      </a:r>
                      <a:endParaRPr lang="en-US">
                        <a:effectLst/>
                      </a:endParaRPr>
                    </a:p>
                  </a:txBody>
                  <a:tcPr marL="68580" marR="68580" anchor="b"/>
                </a:tc>
                <a:tc>
                  <a:txBody>
                    <a:bodyPr/>
                    <a:lstStyle/>
                    <a:p>
                      <a:pPr marL="720090" marR="720090" algn="ctr"/>
                      <a:r>
                        <a:rPr lang="en-US" sz="1200">
                          <a:effectLst/>
                        </a:rPr>
                        <a:t>14</a:t>
                      </a:r>
                      <a:endParaRPr lang="en-US">
                        <a:effectLst/>
                      </a:endParaRPr>
                    </a:p>
                  </a:txBody>
                  <a:tcPr marL="68580" marR="68580" anchor="b"/>
                </a:tc>
                <a:extLst>
                  <a:ext uri="{0D108BD9-81ED-4DB2-BD59-A6C34878D82A}">
                    <a16:rowId xmlns:a16="http://schemas.microsoft.com/office/drawing/2014/main" val="1366797146"/>
                  </a:ext>
                </a:extLst>
              </a:tr>
              <a:tr h="167640">
                <a:tc>
                  <a:txBody>
                    <a:bodyPr/>
                    <a:lstStyle/>
                    <a:p>
                      <a:pPr marL="720090" marR="720090" algn="ctr"/>
                      <a:r>
                        <a:rPr lang="en-US" sz="1200">
                          <a:effectLst/>
                        </a:rPr>
                        <a:t>T statistic:</a:t>
                      </a:r>
                      <a:endParaRPr lang="en-US">
                        <a:effectLst/>
                      </a:endParaRPr>
                    </a:p>
                  </a:txBody>
                  <a:tcPr marL="68580" marR="68580" anchor="b"/>
                </a:tc>
                <a:tc>
                  <a:txBody>
                    <a:bodyPr/>
                    <a:lstStyle/>
                    <a:p>
                      <a:pPr marL="720090" marR="720090" algn="ctr"/>
                      <a:r>
                        <a:rPr lang="en-US" sz="1200">
                          <a:effectLst/>
                        </a:rPr>
                        <a:t>1.793497491</a:t>
                      </a:r>
                      <a:endParaRPr lang="en-US">
                        <a:effectLst/>
                      </a:endParaRPr>
                    </a:p>
                  </a:txBody>
                  <a:tcPr marL="68580" marR="68580" anchor="b"/>
                </a:tc>
                <a:extLst>
                  <a:ext uri="{0D108BD9-81ED-4DB2-BD59-A6C34878D82A}">
                    <a16:rowId xmlns:a16="http://schemas.microsoft.com/office/drawing/2014/main" val="777916684"/>
                  </a:ext>
                </a:extLst>
              </a:tr>
              <a:tr h="167640">
                <a:tc>
                  <a:txBody>
                    <a:bodyPr/>
                    <a:lstStyle/>
                    <a:p>
                      <a:pPr marL="720090" marR="720090" algn="ctr"/>
                      <a:r>
                        <a:rPr lang="en-US" sz="1200">
                          <a:effectLst/>
                        </a:rPr>
                        <a:t>DF:</a:t>
                      </a:r>
                      <a:endParaRPr lang="en-US">
                        <a:effectLst/>
                      </a:endParaRPr>
                    </a:p>
                  </a:txBody>
                  <a:tcPr marL="68580" marR="68580" anchor="b"/>
                </a:tc>
                <a:tc>
                  <a:txBody>
                    <a:bodyPr/>
                    <a:lstStyle/>
                    <a:p>
                      <a:pPr marL="720090" marR="720090" algn="ctr"/>
                      <a:r>
                        <a:rPr lang="en-US" sz="1200">
                          <a:effectLst/>
                        </a:rPr>
                        <a:t>12</a:t>
                      </a:r>
                      <a:endParaRPr lang="en-US">
                        <a:effectLst/>
                      </a:endParaRPr>
                    </a:p>
                  </a:txBody>
                  <a:tcPr marL="68580" marR="68580" anchor="b"/>
                </a:tc>
                <a:extLst>
                  <a:ext uri="{0D108BD9-81ED-4DB2-BD59-A6C34878D82A}">
                    <a16:rowId xmlns:a16="http://schemas.microsoft.com/office/drawing/2014/main" val="718626640"/>
                  </a:ext>
                </a:extLst>
              </a:tr>
              <a:tr h="167640">
                <a:tc>
                  <a:txBody>
                    <a:bodyPr/>
                    <a:lstStyle/>
                    <a:p>
                      <a:pPr marL="720090" marR="720090" algn="ctr"/>
                      <a:r>
                        <a:rPr lang="en-US" sz="1200">
                          <a:effectLst/>
                        </a:rPr>
                        <a:t>p value:</a:t>
                      </a:r>
                      <a:endParaRPr lang="en-US">
                        <a:effectLst/>
                      </a:endParaRPr>
                    </a:p>
                  </a:txBody>
                  <a:tcPr marL="68580" marR="68580" anchor="b"/>
                </a:tc>
                <a:tc>
                  <a:txBody>
                    <a:bodyPr/>
                    <a:lstStyle/>
                    <a:p>
                      <a:pPr marL="720090" marR="720090" algn="ctr"/>
                      <a:r>
                        <a:rPr lang="en-US" sz="1200">
                          <a:effectLst/>
                        </a:rPr>
                        <a:t>0.098112688</a:t>
                      </a:r>
                      <a:endParaRPr lang="en-US">
                        <a:effectLst/>
                      </a:endParaRPr>
                    </a:p>
                  </a:txBody>
                  <a:tcPr marL="68580" marR="68580" anchor="b"/>
                </a:tc>
                <a:extLst>
                  <a:ext uri="{0D108BD9-81ED-4DB2-BD59-A6C34878D82A}">
                    <a16:rowId xmlns:a16="http://schemas.microsoft.com/office/drawing/2014/main" val="1280808489"/>
                  </a:ext>
                </a:extLst>
              </a:tr>
            </a:tbl>
          </a:graphicData>
        </a:graphic>
      </p:graphicFrame>
      <p:graphicFrame>
        <p:nvGraphicFramePr>
          <p:cNvPr id="13" name="Table 12">
            <a:extLst>
              <a:ext uri="{FF2B5EF4-FFF2-40B4-BE49-F238E27FC236}">
                <a16:creationId xmlns:a16="http://schemas.microsoft.com/office/drawing/2014/main" id="{51D78CFE-0DF7-F0CE-B523-5116F2905910}"/>
              </a:ext>
            </a:extLst>
          </p:cNvPr>
          <p:cNvGraphicFramePr>
            <a:graphicFrameLocks noGrp="1"/>
          </p:cNvGraphicFramePr>
          <p:nvPr>
            <p:extLst>
              <p:ext uri="{D42A27DB-BD31-4B8C-83A1-F6EECF244321}">
                <p14:modId xmlns:p14="http://schemas.microsoft.com/office/powerpoint/2010/main" val="322610913"/>
              </p:ext>
            </p:extLst>
          </p:nvPr>
        </p:nvGraphicFramePr>
        <p:xfrm>
          <a:off x="594986" y="3872630"/>
          <a:ext cx="5522238" cy="2110620"/>
        </p:xfrm>
        <a:graphic>
          <a:graphicData uri="http://schemas.openxmlformats.org/drawingml/2006/table">
            <a:tbl>
              <a:tblPr firstRow="1" bandRow="1">
                <a:tableStyleId>{5C22544A-7EE6-4342-B048-85BDC9FD1C3A}</a:tableStyleId>
              </a:tblPr>
              <a:tblGrid>
                <a:gridCol w="2435799">
                  <a:extLst>
                    <a:ext uri="{9D8B030D-6E8A-4147-A177-3AD203B41FA5}">
                      <a16:colId xmlns:a16="http://schemas.microsoft.com/office/drawing/2014/main" val="465612462"/>
                    </a:ext>
                  </a:extLst>
                </a:gridCol>
                <a:gridCol w="3086439">
                  <a:extLst>
                    <a:ext uri="{9D8B030D-6E8A-4147-A177-3AD203B41FA5}">
                      <a16:colId xmlns:a16="http://schemas.microsoft.com/office/drawing/2014/main" val="325081624"/>
                    </a:ext>
                  </a:extLst>
                </a:gridCol>
              </a:tblGrid>
              <a:tr h="330684">
                <a:tc gridSpan="2">
                  <a:txBody>
                    <a:bodyPr/>
                    <a:lstStyle/>
                    <a:p>
                      <a:pPr marL="720090" marR="720090" algn="ctr"/>
                      <a:r>
                        <a:rPr lang="en-US" sz="1200" dirty="0">
                          <a:effectLst/>
                        </a:rPr>
                        <a:t>Decontamination, Disinfection &amp; Sterilization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4022915174"/>
                  </a:ext>
                </a:extLst>
              </a:tr>
              <a:tr h="330684">
                <a:tc>
                  <a:txBody>
                    <a:bodyPr/>
                    <a:lstStyle/>
                    <a:p>
                      <a:pPr marL="720090" marR="720090" algn="ctr"/>
                      <a:r>
                        <a:rPr lang="en-US" sz="1200" dirty="0">
                          <a:effectLst/>
                        </a:rPr>
                        <a:t>Coefficient (r):</a:t>
                      </a:r>
                      <a:endParaRPr lang="en-US" dirty="0">
                        <a:effectLst/>
                      </a:endParaRPr>
                    </a:p>
                  </a:txBody>
                  <a:tcPr marL="68580" marR="68580" anchor="b"/>
                </a:tc>
                <a:tc>
                  <a:txBody>
                    <a:bodyPr/>
                    <a:lstStyle/>
                    <a:p>
                      <a:pPr marL="720090" marR="720090" algn="ctr"/>
                      <a:r>
                        <a:rPr lang="en-US" sz="1200" dirty="0">
                          <a:effectLst/>
                        </a:rPr>
                        <a:t>0.509551879</a:t>
                      </a:r>
                      <a:endParaRPr lang="en-US" dirty="0">
                        <a:effectLst/>
                      </a:endParaRPr>
                    </a:p>
                  </a:txBody>
                  <a:tcPr marL="68580" marR="68580" anchor="b"/>
                </a:tc>
                <a:extLst>
                  <a:ext uri="{0D108BD9-81ED-4DB2-BD59-A6C34878D82A}">
                    <a16:rowId xmlns:a16="http://schemas.microsoft.com/office/drawing/2014/main" val="3304289464"/>
                  </a:ext>
                </a:extLst>
              </a:tr>
              <a:tr h="330684">
                <a:tc>
                  <a:txBody>
                    <a:bodyPr/>
                    <a:lstStyle/>
                    <a:p>
                      <a:pPr marL="720090" marR="720090" algn="ctr"/>
                      <a:r>
                        <a:rPr lang="en-US" sz="1200" dirty="0">
                          <a:effectLst/>
                        </a:rPr>
                        <a:t>N:</a:t>
                      </a:r>
                      <a:endParaRPr lang="en-US" dirty="0">
                        <a:effectLst/>
                      </a:endParaRPr>
                    </a:p>
                  </a:txBody>
                  <a:tcPr marL="68580" marR="68580" anchor="b"/>
                </a:tc>
                <a:tc>
                  <a:txBody>
                    <a:bodyPr/>
                    <a:lstStyle/>
                    <a:p>
                      <a:pPr marL="720090" marR="720090" algn="ctr"/>
                      <a:r>
                        <a:rPr lang="en-US" sz="1200" dirty="0">
                          <a:effectLst/>
                        </a:rPr>
                        <a:t>14</a:t>
                      </a:r>
                      <a:endParaRPr lang="en-US" dirty="0">
                        <a:effectLst/>
                      </a:endParaRPr>
                    </a:p>
                  </a:txBody>
                  <a:tcPr marL="68580" marR="68580" anchor="b"/>
                </a:tc>
                <a:extLst>
                  <a:ext uri="{0D108BD9-81ED-4DB2-BD59-A6C34878D82A}">
                    <a16:rowId xmlns:a16="http://schemas.microsoft.com/office/drawing/2014/main" val="765025012"/>
                  </a:ext>
                </a:extLst>
              </a:tr>
              <a:tr h="330684">
                <a:tc>
                  <a:txBody>
                    <a:bodyPr/>
                    <a:lstStyle/>
                    <a:p>
                      <a:pPr marL="720090" marR="720090" algn="ctr"/>
                      <a:r>
                        <a:rPr lang="en-US" sz="1200" dirty="0">
                          <a:effectLst/>
                        </a:rPr>
                        <a:t>T statistic:</a:t>
                      </a:r>
                      <a:endParaRPr lang="en-US" dirty="0">
                        <a:effectLst/>
                      </a:endParaRPr>
                    </a:p>
                  </a:txBody>
                  <a:tcPr marL="68580" marR="68580" anchor="b"/>
                </a:tc>
                <a:tc>
                  <a:txBody>
                    <a:bodyPr/>
                    <a:lstStyle/>
                    <a:p>
                      <a:pPr marL="720090" marR="720090" algn="ctr"/>
                      <a:r>
                        <a:rPr lang="en-US" sz="1200" dirty="0">
                          <a:effectLst/>
                        </a:rPr>
                        <a:t>2.051438357</a:t>
                      </a:r>
                      <a:endParaRPr lang="en-US" dirty="0">
                        <a:effectLst/>
                      </a:endParaRPr>
                    </a:p>
                  </a:txBody>
                  <a:tcPr marL="68580" marR="68580" anchor="b"/>
                </a:tc>
                <a:extLst>
                  <a:ext uri="{0D108BD9-81ED-4DB2-BD59-A6C34878D82A}">
                    <a16:rowId xmlns:a16="http://schemas.microsoft.com/office/drawing/2014/main" val="9613156"/>
                  </a:ext>
                </a:extLst>
              </a:tr>
              <a:tr h="330684">
                <a:tc>
                  <a:txBody>
                    <a:bodyPr/>
                    <a:lstStyle/>
                    <a:p>
                      <a:pPr marL="720090" marR="720090" algn="ctr"/>
                      <a:r>
                        <a:rPr lang="en-US" sz="1200" dirty="0">
                          <a:effectLst/>
                        </a:rPr>
                        <a:t>DF:</a:t>
                      </a:r>
                      <a:endParaRPr lang="en-US" dirty="0">
                        <a:effectLst/>
                      </a:endParaRPr>
                    </a:p>
                  </a:txBody>
                  <a:tcPr marL="68580" marR="68580" anchor="b"/>
                </a:tc>
                <a:tc>
                  <a:txBody>
                    <a:bodyPr/>
                    <a:lstStyle/>
                    <a:p>
                      <a:pPr marL="720090" marR="720090" algn="ctr"/>
                      <a:r>
                        <a:rPr lang="en-US" sz="1200" dirty="0">
                          <a:effectLst/>
                        </a:rPr>
                        <a:t>12</a:t>
                      </a:r>
                      <a:endParaRPr lang="en-US" dirty="0">
                        <a:effectLst/>
                      </a:endParaRPr>
                    </a:p>
                  </a:txBody>
                  <a:tcPr marL="68580" marR="68580" anchor="b"/>
                </a:tc>
                <a:extLst>
                  <a:ext uri="{0D108BD9-81ED-4DB2-BD59-A6C34878D82A}">
                    <a16:rowId xmlns:a16="http://schemas.microsoft.com/office/drawing/2014/main" val="1267611091"/>
                  </a:ext>
                </a:extLst>
              </a:tr>
              <a:tr h="330684">
                <a:tc>
                  <a:txBody>
                    <a:bodyPr/>
                    <a:lstStyle/>
                    <a:p>
                      <a:pPr marL="720090" marR="720090" algn="ctr"/>
                      <a:r>
                        <a:rPr lang="en-US" sz="1200" dirty="0">
                          <a:effectLst/>
                        </a:rPr>
                        <a:t>p value:</a:t>
                      </a:r>
                      <a:endParaRPr lang="en-US" dirty="0">
                        <a:effectLst/>
                      </a:endParaRPr>
                    </a:p>
                  </a:txBody>
                  <a:tcPr marL="68580" marR="68580" anchor="b"/>
                </a:tc>
                <a:tc>
                  <a:txBody>
                    <a:bodyPr/>
                    <a:lstStyle/>
                    <a:p>
                      <a:pPr marL="720090" marR="720090" algn="ctr"/>
                      <a:r>
                        <a:rPr lang="en-US" sz="1200" dirty="0">
                          <a:effectLst/>
                        </a:rPr>
                        <a:t>0.062712251</a:t>
                      </a:r>
                      <a:endParaRPr lang="en-US" dirty="0">
                        <a:effectLst/>
                      </a:endParaRPr>
                    </a:p>
                  </a:txBody>
                  <a:tcPr marL="68580" marR="68580" anchor="b"/>
                </a:tc>
                <a:extLst>
                  <a:ext uri="{0D108BD9-81ED-4DB2-BD59-A6C34878D82A}">
                    <a16:rowId xmlns:a16="http://schemas.microsoft.com/office/drawing/2014/main" val="1305239689"/>
                  </a:ext>
                </a:extLst>
              </a:tr>
            </a:tbl>
          </a:graphicData>
        </a:graphic>
      </p:graphicFrame>
      <p:graphicFrame>
        <p:nvGraphicFramePr>
          <p:cNvPr id="15" name="Table 14">
            <a:extLst>
              <a:ext uri="{FF2B5EF4-FFF2-40B4-BE49-F238E27FC236}">
                <a16:creationId xmlns:a16="http://schemas.microsoft.com/office/drawing/2014/main" id="{04BAE4C6-DB0F-21B3-B504-58B4D3AA157C}"/>
              </a:ext>
            </a:extLst>
          </p:cNvPr>
          <p:cNvGraphicFramePr>
            <a:graphicFrameLocks noGrp="1"/>
          </p:cNvGraphicFramePr>
          <p:nvPr>
            <p:extLst>
              <p:ext uri="{D42A27DB-BD31-4B8C-83A1-F6EECF244321}">
                <p14:modId xmlns:p14="http://schemas.microsoft.com/office/powerpoint/2010/main" val="299257157"/>
              </p:ext>
            </p:extLst>
          </p:nvPr>
        </p:nvGraphicFramePr>
        <p:xfrm>
          <a:off x="6209926" y="3884530"/>
          <a:ext cx="5429752" cy="2122815"/>
        </p:xfrm>
        <a:graphic>
          <a:graphicData uri="http://schemas.openxmlformats.org/drawingml/2006/table">
            <a:tbl>
              <a:tblPr firstRow="1" bandRow="1">
                <a:tableStyleId>{5C22544A-7EE6-4342-B048-85BDC9FD1C3A}</a:tableStyleId>
              </a:tblPr>
              <a:tblGrid>
                <a:gridCol w="2353641">
                  <a:extLst>
                    <a:ext uri="{9D8B030D-6E8A-4147-A177-3AD203B41FA5}">
                      <a16:colId xmlns:a16="http://schemas.microsoft.com/office/drawing/2014/main" val="57666783"/>
                    </a:ext>
                  </a:extLst>
                </a:gridCol>
                <a:gridCol w="3076111">
                  <a:extLst>
                    <a:ext uri="{9D8B030D-6E8A-4147-A177-3AD203B41FA5}">
                      <a16:colId xmlns:a16="http://schemas.microsoft.com/office/drawing/2014/main" val="4204362140"/>
                    </a:ext>
                  </a:extLst>
                </a:gridCol>
              </a:tblGrid>
              <a:tr h="489887">
                <a:tc gridSpan="2">
                  <a:txBody>
                    <a:bodyPr/>
                    <a:lstStyle/>
                    <a:p>
                      <a:pPr marL="720090" marR="720090" algn="ctr"/>
                      <a:r>
                        <a:rPr lang="en-US" sz="1200" dirty="0">
                          <a:effectLst/>
                        </a:rPr>
                        <a:t>Segregation, collection, treatment &amp;disposal of biomedical &amp; hazardous waste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4257803508"/>
                  </a:ext>
                </a:extLst>
              </a:tr>
              <a:tr h="447898">
                <a:tc>
                  <a:txBody>
                    <a:bodyPr/>
                    <a:lstStyle/>
                    <a:p>
                      <a:pPr marL="720090" marR="720090" algn="ctr"/>
                      <a:r>
                        <a:rPr lang="en-US" sz="1200" dirty="0">
                          <a:effectLst/>
                        </a:rPr>
                        <a:t>Coefficient (r):</a:t>
                      </a:r>
                      <a:endParaRPr lang="en-US" dirty="0">
                        <a:effectLst/>
                      </a:endParaRPr>
                    </a:p>
                  </a:txBody>
                  <a:tcPr marL="68580" marR="68580" anchor="b"/>
                </a:tc>
                <a:tc>
                  <a:txBody>
                    <a:bodyPr/>
                    <a:lstStyle/>
                    <a:p>
                      <a:pPr marL="720090" marR="720090" algn="ctr"/>
                      <a:r>
                        <a:rPr lang="en-US" sz="1200" dirty="0">
                          <a:effectLst/>
                        </a:rPr>
                        <a:t>0.484777961</a:t>
                      </a:r>
                      <a:endParaRPr lang="en-US" dirty="0">
                        <a:effectLst/>
                      </a:endParaRPr>
                    </a:p>
                  </a:txBody>
                  <a:tcPr marL="68580" marR="68580" anchor="b"/>
                </a:tc>
                <a:extLst>
                  <a:ext uri="{0D108BD9-81ED-4DB2-BD59-A6C34878D82A}">
                    <a16:rowId xmlns:a16="http://schemas.microsoft.com/office/drawing/2014/main" val="3237594402"/>
                  </a:ext>
                </a:extLst>
              </a:tr>
              <a:tr h="293932">
                <a:tc>
                  <a:txBody>
                    <a:bodyPr/>
                    <a:lstStyle/>
                    <a:p>
                      <a:pPr marL="720090" marR="720090" algn="ctr"/>
                      <a:r>
                        <a:rPr lang="en-US" sz="1200" dirty="0">
                          <a:effectLst/>
                        </a:rPr>
                        <a:t>N:</a:t>
                      </a:r>
                      <a:endParaRPr lang="en-US" dirty="0">
                        <a:effectLst/>
                      </a:endParaRPr>
                    </a:p>
                  </a:txBody>
                  <a:tcPr marL="68580" marR="68580" anchor="b"/>
                </a:tc>
                <a:tc>
                  <a:txBody>
                    <a:bodyPr/>
                    <a:lstStyle/>
                    <a:p>
                      <a:pPr marL="720090" marR="720090" algn="ctr"/>
                      <a:r>
                        <a:rPr lang="en-US" sz="1200" dirty="0">
                          <a:effectLst/>
                        </a:rPr>
                        <a:t>14</a:t>
                      </a:r>
                      <a:endParaRPr lang="en-US" dirty="0">
                        <a:effectLst/>
                      </a:endParaRPr>
                    </a:p>
                  </a:txBody>
                  <a:tcPr marL="68580" marR="68580" anchor="b"/>
                </a:tc>
                <a:extLst>
                  <a:ext uri="{0D108BD9-81ED-4DB2-BD59-A6C34878D82A}">
                    <a16:rowId xmlns:a16="http://schemas.microsoft.com/office/drawing/2014/main" val="3348090204"/>
                  </a:ext>
                </a:extLst>
              </a:tr>
              <a:tr h="293932">
                <a:tc>
                  <a:txBody>
                    <a:bodyPr/>
                    <a:lstStyle/>
                    <a:p>
                      <a:pPr marL="720090" marR="720090" algn="ctr"/>
                      <a:r>
                        <a:rPr lang="en-US" sz="1200" dirty="0">
                          <a:effectLst/>
                        </a:rPr>
                        <a:t>T statistic:</a:t>
                      </a:r>
                      <a:endParaRPr lang="en-US" dirty="0">
                        <a:effectLst/>
                      </a:endParaRPr>
                    </a:p>
                  </a:txBody>
                  <a:tcPr marL="68580" marR="68580" anchor="b"/>
                </a:tc>
                <a:tc>
                  <a:txBody>
                    <a:bodyPr/>
                    <a:lstStyle/>
                    <a:p>
                      <a:pPr marL="720090" marR="720090" algn="ctr"/>
                      <a:r>
                        <a:rPr lang="en-US" sz="1200" dirty="0">
                          <a:effectLst/>
                        </a:rPr>
                        <a:t>1.920018963</a:t>
                      </a:r>
                      <a:endParaRPr lang="en-US" dirty="0">
                        <a:effectLst/>
                      </a:endParaRPr>
                    </a:p>
                  </a:txBody>
                  <a:tcPr marL="68580" marR="68580" anchor="b"/>
                </a:tc>
                <a:extLst>
                  <a:ext uri="{0D108BD9-81ED-4DB2-BD59-A6C34878D82A}">
                    <a16:rowId xmlns:a16="http://schemas.microsoft.com/office/drawing/2014/main" val="257283554"/>
                  </a:ext>
                </a:extLst>
              </a:tr>
              <a:tr h="293932">
                <a:tc>
                  <a:txBody>
                    <a:bodyPr/>
                    <a:lstStyle/>
                    <a:p>
                      <a:pPr marL="720090" marR="720090" algn="ctr"/>
                      <a:r>
                        <a:rPr lang="en-US" sz="1200" dirty="0">
                          <a:effectLst/>
                        </a:rPr>
                        <a:t>DF:</a:t>
                      </a:r>
                      <a:endParaRPr lang="en-US" dirty="0">
                        <a:effectLst/>
                      </a:endParaRPr>
                    </a:p>
                  </a:txBody>
                  <a:tcPr marL="68580" marR="68580" anchor="b"/>
                </a:tc>
                <a:tc>
                  <a:txBody>
                    <a:bodyPr/>
                    <a:lstStyle/>
                    <a:p>
                      <a:pPr marL="720090" marR="720090" algn="ctr"/>
                      <a:r>
                        <a:rPr lang="en-US" sz="1200" dirty="0">
                          <a:effectLst/>
                        </a:rPr>
                        <a:t>12</a:t>
                      </a:r>
                      <a:endParaRPr lang="en-US" dirty="0">
                        <a:effectLst/>
                      </a:endParaRPr>
                    </a:p>
                  </a:txBody>
                  <a:tcPr marL="68580" marR="68580" anchor="b"/>
                </a:tc>
                <a:extLst>
                  <a:ext uri="{0D108BD9-81ED-4DB2-BD59-A6C34878D82A}">
                    <a16:rowId xmlns:a16="http://schemas.microsoft.com/office/drawing/2014/main" val="2664978526"/>
                  </a:ext>
                </a:extLst>
              </a:tr>
              <a:tr h="293932">
                <a:tc>
                  <a:txBody>
                    <a:bodyPr/>
                    <a:lstStyle/>
                    <a:p>
                      <a:pPr marL="720090" marR="720090" algn="ctr"/>
                      <a:r>
                        <a:rPr lang="en-US" sz="1200" dirty="0">
                          <a:effectLst/>
                        </a:rPr>
                        <a:t>p value:</a:t>
                      </a:r>
                      <a:endParaRPr lang="en-US" dirty="0">
                        <a:effectLst/>
                      </a:endParaRPr>
                    </a:p>
                  </a:txBody>
                  <a:tcPr marL="68580" marR="68580" anchor="b"/>
                </a:tc>
                <a:tc>
                  <a:txBody>
                    <a:bodyPr/>
                    <a:lstStyle/>
                    <a:p>
                      <a:pPr marL="720090" marR="720090" algn="ctr"/>
                      <a:r>
                        <a:rPr lang="en-US" sz="1200" dirty="0">
                          <a:effectLst/>
                        </a:rPr>
                        <a:t>0.078937966</a:t>
                      </a:r>
                      <a:endParaRPr lang="en-US" dirty="0">
                        <a:effectLst/>
                      </a:endParaRPr>
                    </a:p>
                  </a:txBody>
                  <a:tcPr marL="68580" marR="68580" anchor="b"/>
                </a:tc>
                <a:extLst>
                  <a:ext uri="{0D108BD9-81ED-4DB2-BD59-A6C34878D82A}">
                    <a16:rowId xmlns:a16="http://schemas.microsoft.com/office/drawing/2014/main" val="635852430"/>
                  </a:ext>
                </a:extLst>
              </a:tr>
            </a:tbl>
          </a:graphicData>
        </a:graphic>
      </p:graphicFrame>
    </p:spTree>
    <p:extLst>
      <p:ext uri="{BB962C8B-B14F-4D97-AF65-F5344CB8AC3E}">
        <p14:creationId xmlns:p14="http://schemas.microsoft.com/office/powerpoint/2010/main" val="167045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Cambria"/>
              </a:rPr>
              <a:t>Discussion</a:t>
            </a:r>
          </a:p>
        </p:txBody>
      </p:sp>
      <p:sp>
        <p:nvSpPr>
          <p:cNvPr id="2" name="TextBox 1">
            <a:extLst>
              <a:ext uri="{FF2B5EF4-FFF2-40B4-BE49-F238E27FC236}">
                <a16:creationId xmlns:a16="http://schemas.microsoft.com/office/drawing/2014/main" id="{210D3D09-2E2D-5F9F-3370-F4F899E048BE}"/>
              </a:ext>
            </a:extLst>
          </p:cNvPr>
          <p:cNvSpPr txBox="1"/>
          <p:nvPr/>
        </p:nvSpPr>
        <p:spPr>
          <a:xfrm>
            <a:off x="538620" y="1832975"/>
            <a:ext cx="1099993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Cambria"/>
                <a:ea typeface="Cambria"/>
              </a:rPr>
              <a:t>The present study is a review study based on the data provided by NHSRC New Delhi. Quality framework within NQAS and Kayakalp incorporate and divides quality in 3 segments structure, process &amp; outcome according to the well accepted Donabedian model .</a:t>
            </a:r>
            <a:r>
              <a:rPr lang="en-US" baseline="30000" dirty="0">
                <a:latin typeface="Cambria"/>
                <a:ea typeface="Cambria"/>
              </a:rPr>
              <a:t> </a:t>
            </a:r>
            <a:r>
              <a:rPr lang="en-US" dirty="0">
                <a:latin typeface="Cambria"/>
                <a:ea typeface="Cambria"/>
              </a:rPr>
              <a:t>In order to compare NQAS with Kayakalp the checkpoint is most important tool for it &amp; it was found that all Kayakalp checkpoint are taken from the NQAS itself. When we did the comparative analysis b/w two programs on the basis of specific standards /criteria i.e., in NQAS we take standards (F1, F2, F3, F4, F5, F6) of Infection control area of concern on other hand we take standards/criteria(C1to C6, C8 and C9, D1to D5, D8,D9,D10) of 2 thematic areas ( Infection Control &amp; Waste Management ) and divides these standards/criteria into some indicators </a:t>
            </a:r>
            <a:r>
              <a:rPr lang="en-US" dirty="0" err="1">
                <a:latin typeface="Cambria"/>
                <a:ea typeface="Cambria"/>
              </a:rPr>
              <a:t>i.e</a:t>
            </a:r>
            <a:r>
              <a:rPr lang="en-US" dirty="0">
                <a:latin typeface="Cambria"/>
                <a:ea typeface="Cambria"/>
              </a:rPr>
              <a:t>, Infection Control Practices ( r=0.41 &amp;p value = 0.0034), Hand Hygiene Practices (r=0.53 &amp; p value = 0.0001)  ,Personal Protection ( r=0.24 &amp;p value = 0.10) ,Decontamination , Disinfection &amp; Sterilization( r=0.20 &amp;p value = 0.17)  ,Environmental Control( r=0.25 &amp;p value = 0.09),  Segregation, collection, treatment &amp;disposal of biomedical &amp; hazardous waste( r=0.28 &amp;p value = 0.06)  ,in order to drive deeper we finds that all indicators shows the positive correlation but not significant in nature except in infection control and hand hygiene practices which shows the significance in PHCs analysis   , Our results suggest that Kayakalp having some component similar as NQAS . </a:t>
            </a:r>
            <a:endParaRPr lang="en-US">
              <a:latin typeface="Cambria"/>
              <a:ea typeface="Cambria"/>
              <a:cs typeface="Calibri"/>
            </a:endParaRPr>
          </a:p>
        </p:txBody>
      </p:sp>
    </p:spTree>
    <p:extLst>
      <p:ext uri="{BB962C8B-B14F-4D97-AF65-F5344CB8AC3E}">
        <p14:creationId xmlns:p14="http://schemas.microsoft.com/office/powerpoint/2010/main" val="311944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accent1">
                    <a:lumMod val="50000"/>
                  </a:schemeClr>
                </a:solidFill>
                <a:latin typeface="Cambria"/>
                <a:ea typeface="Cambria"/>
              </a:rPr>
              <a:t>Limitations</a:t>
            </a:r>
          </a:p>
        </p:txBody>
      </p:sp>
      <p:sp>
        <p:nvSpPr>
          <p:cNvPr id="3" name="TextBox 2">
            <a:extLst>
              <a:ext uri="{FF2B5EF4-FFF2-40B4-BE49-F238E27FC236}">
                <a16:creationId xmlns:a16="http://schemas.microsoft.com/office/drawing/2014/main" id="{0CCEE160-9570-D380-1B77-F445FF87AF49}"/>
              </a:ext>
            </a:extLst>
          </p:cNvPr>
          <p:cNvSpPr txBox="1"/>
          <p:nvPr/>
        </p:nvSpPr>
        <p:spPr>
          <a:xfrm>
            <a:off x="1013077" y="2218362"/>
            <a:ext cx="976932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buFont typeface="Arial"/>
              <a:buChar char="•"/>
            </a:pPr>
            <a:r>
              <a:rPr lang="en-US" dirty="0">
                <a:latin typeface="Cambria"/>
                <a:ea typeface="+mn-lt"/>
                <a:cs typeface="+mn-lt"/>
              </a:rPr>
              <a:t>Data collection was difficult as assessment checklist have to be collected from respective states of the facility.</a:t>
            </a:r>
            <a:endParaRPr lang="en-US" dirty="0">
              <a:latin typeface="Cambria"/>
              <a:ea typeface="Cambria"/>
              <a:cs typeface="Calibri" panose="020F0502020204030204"/>
            </a:endParaRPr>
          </a:p>
          <a:p>
            <a:pPr marL="1200150" lvl="2" indent="-285750">
              <a:buFont typeface="Arial"/>
              <a:buChar char="•"/>
            </a:pPr>
            <a:r>
              <a:rPr lang="en-US" dirty="0">
                <a:latin typeface="Cambria"/>
                <a:ea typeface="+mn-lt"/>
                <a:cs typeface="+mn-lt"/>
              </a:rPr>
              <a:t>Confidentiality and Privacy issue within the organization regarding declaration of certification of the facility under NQAS.</a:t>
            </a:r>
            <a:endParaRPr lang="en-US" dirty="0">
              <a:latin typeface="Cambria"/>
              <a:ea typeface="Cambria"/>
              <a:cs typeface="Calibri" panose="020F0502020204030204"/>
            </a:endParaRPr>
          </a:p>
          <a:p>
            <a:pPr marL="1200150" lvl="2" indent="-285750">
              <a:buFont typeface="Arial"/>
              <a:buChar char="•"/>
            </a:pPr>
            <a:r>
              <a:rPr lang="en-US" dirty="0">
                <a:latin typeface="Cambria"/>
                <a:ea typeface="+mn-lt"/>
                <a:cs typeface="+mn-lt"/>
              </a:rPr>
              <a:t>Only certified PHCs &amp; U-PHCs were included because of time constraint.</a:t>
            </a:r>
            <a:endParaRPr lang="en-US" dirty="0">
              <a:latin typeface="Cambria"/>
              <a:ea typeface="Cambria"/>
              <a:cs typeface="Calibri" panose="020F0502020204030204"/>
            </a:endParaRPr>
          </a:p>
          <a:p>
            <a:pPr marL="1200150" lvl="2" indent="-285750">
              <a:buFont typeface="Arial"/>
              <a:buChar char="•"/>
            </a:pPr>
            <a:r>
              <a:rPr lang="en-US" dirty="0">
                <a:latin typeface="Cambria"/>
                <a:ea typeface="Cambria"/>
              </a:rPr>
              <a:t>Sample size less due to covid less no. of facilities certified during this period.</a:t>
            </a:r>
            <a:endParaRPr lang="en-US" dirty="0">
              <a:latin typeface="Cambria"/>
              <a:ea typeface="Cambria"/>
              <a:cs typeface="Calibri" panose="020F0502020204030204"/>
            </a:endParaRPr>
          </a:p>
          <a:p>
            <a:pPr marL="1200150" lvl="2" indent="-285750">
              <a:buFont typeface="Arial"/>
              <a:buChar char="•"/>
            </a:pPr>
            <a:r>
              <a:rPr lang="en-US" dirty="0">
                <a:latin typeface="Cambria"/>
                <a:ea typeface="Cambria"/>
              </a:rPr>
              <a:t>Less study done on Kayakalp that’s why less literature review done on Kayakalp.</a:t>
            </a:r>
            <a:endParaRPr lang="en-US" dirty="0">
              <a:latin typeface="Cambria"/>
              <a:ea typeface="Cambria"/>
              <a:cs typeface="Calibri"/>
            </a:endParaRPr>
          </a:p>
          <a:p>
            <a:pPr marL="1200150" lvl="2" indent="-285750">
              <a:buFont typeface="Arial"/>
              <a:buChar char="•"/>
            </a:pPr>
            <a:endParaRPr lang="en-US">
              <a:latin typeface="Cambria"/>
              <a:ea typeface="Cambria"/>
              <a:cs typeface="Calibri"/>
            </a:endParaRPr>
          </a:p>
          <a:p>
            <a:pPr lvl="2"/>
            <a:endParaRPr lang="en-US">
              <a:latin typeface="Cambria"/>
              <a:ea typeface="Cambria"/>
              <a:cs typeface="Calibri"/>
            </a:endParaRPr>
          </a:p>
          <a:p>
            <a:pPr>
              <a:buFont typeface="Arial"/>
              <a:buChar char="•"/>
            </a:pPr>
            <a:endParaRPr lang="en-US">
              <a:latin typeface="Cambria"/>
              <a:ea typeface="Cambria"/>
              <a:cs typeface="Calibri"/>
            </a:endParaRPr>
          </a:p>
          <a:p>
            <a:pPr marL="742950" lvl="1" indent="-285750">
              <a:buFont typeface="Arial"/>
              <a:buChar char="•"/>
            </a:pPr>
            <a:endParaRPr lang="en-US">
              <a:latin typeface="Cambria"/>
              <a:ea typeface="Cambria"/>
              <a:cs typeface="Calibri"/>
            </a:endParaRPr>
          </a:p>
          <a:p>
            <a:endParaRPr lang="en-US">
              <a:latin typeface="Cambria"/>
              <a:ea typeface="Cambria"/>
            </a:endParaRPr>
          </a:p>
          <a:p>
            <a:endParaRPr lang="en-US">
              <a:latin typeface="Cambria"/>
              <a:ea typeface="Cambria"/>
            </a:endParaRPr>
          </a:p>
          <a:p>
            <a:endParaRPr lang="en-US">
              <a:latin typeface="Cambria"/>
              <a:ea typeface="Cambria"/>
            </a:endParaRPr>
          </a:p>
          <a:p>
            <a:endParaRPr lang="en-US" b="1">
              <a:latin typeface="Cambria"/>
              <a:ea typeface="Cambria"/>
            </a:endParaRPr>
          </a:p>
          <a:p>
            <a:endParaRPr lang="en-US">
              <a:latin typeface="Cambria"/>
              <a:ea typeface="Cambria"/>
            </a:endParaRPr>
          </a:p>
          <a:p>
            <a:pPr lvl="1"/>
            <a:endParaRPr lang="en-US">
              <a:latin typeface="Cambria"/>
              <a:ea typeface="Cambria"/>
            </a:endParaRPr>
          </a:p>
        </p:txBody>
      </p:sp>
    </p:spTree>
    <p:extLst>
      <p:ext uri="{BB962C8B-B14F-4D97-AF65-F5344CB8AC3E}">
        <p14:creationId xmlns:p14="http://schemas.microsoft.com/office/powerpoint/2010/main" val="364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accent1">
                    <a:lumMod val="50000"/>
                  </a:schemeClr>
                </a:solidFill>
                <a:latin typeface="Cambria"/>
                <a:ea typeface="Cambria"/>
              </a:rPr>
              <a:t>Conclusion </a:t>
            </a:r>
            <a:endParaRPr lang="en-US" sz="3200" b="1" dirty="0">
              <a:solidFill>
                <a:schemeClr val="accent1">
                  <a:lumMod val="50000"/>
                </a:schemeClr>
              </a:solidFill>
              <a:latin typeface="Cambria"/>
              <a:ea typeface="Cambria"/>
            </a:endParaRPr>
          </a:p>
        </p:txBody>
      </p:sp>
      <p:sp>
        <p:nvSpPr>
          <p:cNvPr id="3" name="TextBox 2">
            <a:extLst>
              <a:ext uri="{FF2B5EF4-FFF2-40B4-BE49-F238E27FC236}">
                <a16:creationId xmlns:a16="http://schemas.microsoft.com/office/drawing/2014/main" id="{0CCEE160-9570-D380-1B77-F445FF87AF49}"/>
              </a:ext>
            </a:extLst>
          </p:cNvPr>
          <p:cNvSpPr txBox="1"/>
          <p:nvPr/>
        </p:nvSpPr>
        <p:spPr>
          <a:xfrm>
            <a:off x="1185797" y="1771322"/>
            <a:ext cx="1015540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mbria"/>
                <a:ea typeface="Cambria"/>
              </a:rPr>
              <a:t>This study was carried out to provide a perspective to the Role of Kayakalp in NQAS Implementation (NQAS), both the programs were launched by National</a:t>
            </a:r>
            <a:r>
              <a:rPr lang="en-US" dirty="0">
                <a:solidFill>
                  <a:srgbClr val="FFFFFF"/>
                </a:solidFill>
                <a:latin typeface="Cambria"/>
                <a:ea typeface="Cambria"/>
              </a:rPr>
              <a:t> </a:t>
            </a:r>
            <a:r>
              <a:rPr lang="en-US" dirty="0">
                <a:latin typeface="Cambria"/>
                <a:ea typeface="Cambria"/>
              </a:rPr>
              <a:t>Health Mission in order to services related to</a:t>
            </a:r>
            <a:r>
              <a:rPr lang="en-US" dirty="0">
                <a:solidFill>
                  <a:srgbClr val="FFFFFF"/>
                </a:solidFill>
                <a:latin typeface="Cambria"/>
                <a:ea typeface="Cambria"/>
              </a:rPr>
              <a:t>0</a:t>
            </a:r>
            <a:r>
              <a:rPr lang="en-US" dirty="0">
                <a:latin typeface="Cambria"/>
                <a:ea typeface="Cambria"/>
              </a:rPr>
              <a:t>quality providing to the</a:t>
            </a:r>
            <a:r>
              <a:rPr lang="en-US" dirty="0">
                <a:solidFill>
                  <a:srgbClr val="FFFFFF"/>
                </a:solidFill>
                <a:latin typeface="Cambria"/>
                <a:ea typeface="Cambria"/>
              </a:rPr>
              <a:t>0</a:t>
            </a:r>
            <a:r>
              <a:rPr lang="en-US" dirty="0">
                <a:latin typeface="Cambria"/>
                <a:ea typeface="Cambria"/>
              </a:rPr>
              <a:t>community. Findings having significant nature come out from the study.</a:t>
            </a:r>
            <a:endParaRPr lang="en-US">
              <a:latin typeface="Cambria"/>
              <a:ea typeface="Cambria"/>
              <a:cs typeface="Calibri"/>
            </a:endParaRPr>
          </a:p>
          <a:p>
            <a:endParaRPr lang="en-US" dirty="0">
              <a:latin typeface="Cambria"/>
              <a:ea typeface="Cambria"/>
              <a:cs typeface="Calibri"/>
            </a:endParaRPr>
          </a:p>
          <a:p>
            <a:pPr marL="171450" indent="-171450">
              <a:buFont typeface="Arial"/>
              <a:buChar char="•"/>
            </a:pPr>
            <a:r>
              <a:rPr lang="en-US" dirty="0">
                <a:latin typeface="Cambria"/>
                <a:ea typeface="Cambria"/>
              </a:rPr>
              <a:t>All the indicators show the positive correlation and no significance except Infection control practices, hand hygiene in PHCs (showing the significance).</a:t>
            </a:r>
            <a:endParaRPr lang="en-US">
              <a:latin typeface="Cambria"/>
              <a:ea typeface="Cambria"/>
              <a:cs typeface="Calibri" panose="020F0502020204030204"/>
            </a:endParaRPr>
          </a:p>
          <a:p>
            <a:pPr marL="171450" indent="-171450">
              <a:buFont typeface="Arial"/>
              <a:buChar char="•"/>
            </a:pPr>
            <a:r>
              <a:rPr lang="en-US" dirty="0">
                <a:latin typeface="Cambria"/>
                <a:ea typeface="Cambria"/>
              </a:rPr>
              <a:t>Another</a:t>
            </a:r>
            <a:r>
              <a:rPr lang="en-US" dirty="0">
                <a:solidFill>
                  <a:srgbClr val="FFFFFF"/>
                </a:solidFill>
                <a:latin typeface="Cambria"/>
                <a:ea typeface="Cambria"/>
              </a:rPr>
              <a:t>0</a:t>
            </a:r>
            <a:r>
              <a:rPr lang="en-US" dirty="0">
                <a:latin typeface="Cambria"/>
                <a:ea typeface="Cambria"/>
              </a:rPr>
              <a:t>interesting finding is that facility national assessment is a lengthy process </a:t>
            </a:r>
            <a:r>
              <a:rPr lang="en-US" dirty="0">
                <a:solidFill>
                  <a:srgbClr val="FFFFFF"/>
                </a:solidFill>
                <a:latin typeface="Cambria"/>
                <a:ea typeface="Cambria"/>
              </a:rPr>
              <a:t>0</a:t>
            </a:r>
            <a:r>
              <a:rPr lang="en-US" dirty="0">
                <a:latin typeface="Cambria"/>
                <a:ea typeface="Cambria"/>
              </a:rPr>
              <a:t>All of these </a:t>
            </a:r>
            <a:r>
              <a:rPr lang="en-US" dirty="0">
                <a:solidFill>
                  <a:srgbClr val="FFFFFF"/>
                </a:solidFill>
                <a:latin typeface="Cambria"/>
                <a:ea typeface="Cambria"/>
              </a:rPr>
              <a:t>0</a:t>
            </a:r>
            <a:r>
              <a:rPr lang="en-US" dirty="0">
                <a:latin typeface="Cambria"/>
                <a:ea typeface="Cambria"/>
              </a:rPr>
              <a:t>procedures will take time to complete. Once the facility has completed the necessary preparations for NQAS</a:t>
            </a:r>
            <a:r>
              <a:rPr lang="en-US" dirty="0">
                <a:solidFill>
                  <a:srgbClr val="FFFFFF"/>
                </a:solidFill>
                <a:latin typeface="Cambria"/>
                <a:ea typeface="Cambria"/>
              </a:rPr>
              <a:t>0</a:t>
            </a:r>
            <a:r>
              <a:rPr lang="en-US" dirty="0">
                <a:latin typeface="Cambria"/>
                <a:ea typeface="Cambria"/>
              </a:rPr>
              <a:t>certification.</a:t>
            </a:r>
            <a:endParaRPr lang="en-US">
              <a:latin typeface="Cambria"/>
              <a:ea typeface="Cambria"/>
              <a:cs typeface="Calibri" panose="020F0502020204030204"/>
            </a:endParaRPr>
          </a:p>
          <a:p>
            <a:pPr marL="171450" indent="-171450">
              <a:buFont typeface="Arial"/>
              <a:buChar char="•"/>
            </a:pPr>
            <a:r>
              <a:rPr lang="en-US" dirty="0">
                <a:latin typeface="Cambria"/>
                <a:ea typeface="Cambria"/>
              </a:rPr>
              <a:t>NQAS is a process-oriented program, can be improved by applying basic tools of quality.</a:t>
            </a:r>
            <a:endParaRPr lang="en-US">
              <a:latin typeface="Cambria"/>
              <a:ea typeface="Cambria"/>
              <a:cs typeface="Calibri" panose="020F0502020204030204"/>
            </a:endParaRPr>
          </a:p>
          <a:p>
            <a:pPr marL="171450" indent="-171450">
              <a:buFont typeface="Arial"/>
              <a:buChar char="•"/>
            </a:pPr>
            <a:r>
              <a:rPr lang="en-US" dirty="0">
                <a:latin typeface="Cambria"/>
                <a:ea typeface="Cambria"/>
              </a:rPr>
              <a:t>Kayakalp is the foundation stone for NQAS but definitely not a pillar.</a:t>
            </a:r>
            <a:endParaRPr lang="en-US">
              <a:latin typeface="Cambria"/>
              <a:ea typeface="Cambria"/>
              <a:cs typeface="Calibri" panose="020F0502020204030204"/>
            </a:endParaRPr>
          </a:p>
          <a:p>
            <a:pPr marL="171450" indent="-171450">
              <a:buFont typeface="Arial"/>
              <a:buChar char="•"/>
            </a:pPr>
            <a:r>
              <a:rPr lang="en-US" dirty="0">
                <a:latin typeface="Cambria"/>
                <a:ea typeface="Cambria"/>
              </a:rPr>
              <a:t>Good, better, best. Never let it rest. ‘Till your good is better and better is best.</a:t>
            </a:r>
            <a:endParaRPr lang="en-US">
              <a:latin typeface="Cambria"/>
              <a:ea typeface="Cambria"/>
              <a:cs typeface="Calibri" panose="020F0502020204030204"/>
            </a:endParaRPr>
          </a:p>
          <a:p>
            <a:pPr marL="171450" indent="-171450">
              <a:buFont typeface="Arial"/>
              <a:buChar char="•"/>
            </a:pPr>
            <a:r>
              <a:rPr lang="en-US" dirty="0">
                <a:latin typeface="Cambria"/>
                <a:ea typeface="Cambria"/>
              </a:rPr>
              <a:t>Miles to go, needs further research in this area.</a:t>
            </a:r>
            <a:endParaRPr lang="en-US">
              <a:latin typeface="Cambria"/>
              <a:ea typeface="Cambria"/>
            </a:endParaRPr>
          </a:p>
        </p:txBody>
      </p:sp>
    </p:spTree>
    <p:extLst>
      <p:ext uri="{BB962C8B-B14F-4D97-AF65-F5344CB8AC3E}">
        <p14:creationId xmlns:p14="http://schemas.microsoft.com/office/powerpoint/2010/main" val="327980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Cambria"/>
              </a:rPr>
              <a:t>References</a:t>
            </a:r>
          </a:p>
        </p:txBody>
      </p:sp>
      <p:sp>
        <p:nvSpPr>
          <p:cNvPr id="3" name="TextBox 2">
            <a:extLst>
              <a:ext uri="{FF2B5EF4-FFF2-40B4-BE49-F238E27FC236}">
                <a16:creationId xmlns:a16="http://schemas.microsoft.com/office/drawing/2014/main" id="{0CCEE160-9570-D380-1B77-F445FF87AF49}"/>
              </a:ext>
            </a:extLst>
          </p:cNvPr>
          <p:cNvSpPr txBox="1"/>
          <p:nvPr/>
        </p:nvSpPr>
        <p:spPr>
          <a:xfrm>
            <a:off x="1185797" y="1771322"/>
            <a:ext cx="1015540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mbria"/>
                <a:ea typeface="+mn-lt"/>
                <a:cs typeface="+mn-lt"/>
              </a:rPr>
              <a:t>Agrawal, A., Srivastava, J. N., &amp; Priyadarshi, M. (2019). Impact of Implementation of "</a:t>
            </a:r>
            <a:r>
              <a:rPr lang="en-US" dirty="0" err="1">
                <a:latin typeface="Cambria"/>
                <a:ea typeface="+mn-lt"/>
                <a:cs typeface="+mn-lt"/>
              </a:rPr>
              <a:t>Kayakalp</a:t>
            </a:r>
            <a:r>
              <a:rPr lang="en-US" dirty="0">
                <a:latin typeface="Cambria"/>
                <a:ea typeface="+mn-lt"/>
                <a:cs typeface="+mn-lt"/>
              </a:rPr>
              <a:t>" Initiative on Quality Certification of District Hospitals to National Quality Assurance Standards. Indian journal of community medicine : official publication of Indian Association of Preventive &amp; Social Medicine, 44(3), 228–232. </a:t>
            </a:r>
            <a:r>
              <a:rPr lang="en-US" dirty="0">
                <a:latin typeface="Cambria"/>
                <a:ea typeface="+mn-lt"/>
                <a:cs typeface="+mn-lt"/>
                <a:hlinkClick r:id="rId3"/>
              </a:rPr>
              <a:t>https://doi.org/10.4103/ijcm.IJCM_346_18</a:t>
            </a:r>
            <a:endParaRPr lang="en-US">
              <a:latin typeface="Cambria"/>
              <a:ea typeface="Cambria"/>
            </a:endParaRPr>
          </a:p>
          <a:p>
            <a:endParaRPr lang="en-US" dirty="0">
              <a:latin typeface="Cambria"/>
              <a:ea typeface="Cambria"/>
            </a:endParaRPr>
          </a:p>
          <a:p>
            <a:pPr marL="285750" indent="-285750">
              <a:buFont typeface="Arial"/>
              <a:buChar char="•"/>
            </a:pPr>
            <a:r>
              <a:rPr lang="en-US" dirty="0" err="1">
                <a:latin typeface="Cambria"/>
                <a:ea typeface="+mn-lt"/>
                <a:cs typeface="+mn-lt"/>
              </a:rPr>
              <a:t>Ninama</a:t>
            </a:r>
            <a:r>
              <a:rPr lang="en-US" dirty="0">
                <a:latin typeface="Cambria"/>
                <a:ea typeface="+mn-lt"/>
                <a:cs typeface="+mn-lt"/>
              </a:rPr>
              <a:t> R, Thakor N, Vala M, </a:t>
            </a:r>
            <a:r>
              <a:rPr lang="en-US" dirty="0" err="1">
                <a:latin typeface="Cambria"/>
                <a:ea typeface="+mn-lt"/>
                <a:cs typeface="+mn-lt"/>
              </a:rPr>
              <a:t>Dund</a:t>
            </a:r>
            <a:r>
              <a:rPr lang="en-US" dirty="0">
                <a:latin typeface="Cambria"/>
                <a:ea typeface="+mn-lt"/>
                <a:cs typeface="+mn-lt"/>
              </a:rPr>
              <a:t> J, Kadra A. Quality assessment of facilities available at </a:t>
            </a:r>
            <a:r>
              <a:rPr lang="en-US" dirty="0" err="1">
                <a:latin typeface="Cambria"/>
                <a:ea typeface="+mn-lt"/>
                <a:cs typeface="+mn-lt"/>
              </a:rPr>
              <a:t>Primaryfacilities</a:t>
            </a:r>
            <a:r>
              <a:rPr lang="en-US" dirty="0">
                <a:latin typeface="Cambria"/>
                <a:ea typeface="+mn-lt"/>
                <a:cs typeface="+mn-lt"/>
              </a:rPr>
              <a:t> available at Primary Health Care Centers in Rajkot district. A cross sectional study. Int J Med Sci Public Health. 2014; 3(12): 1449-52.</a:t>
            </a:r>
            <a:endParaRPr lang="en-US" dirty="0">
              <a:latin typeface="Cambria"/>
              <a:cs typeface="Calibri"/>
            </a:endParaRPr>
          </a:p>
          <a:p>
            <a:pPr marL="285750" indent="-285750">
              <a:buFont typeface="Arial"/>
              <a:buChar char="•"/>
            </a:pPr>
            <a:endParaRPr lang="en-US" dirty="0">
              <a:latin typeface="Cambria"/>
              <a:ea typeface="+mn-lt"/>
              <a:cs typeface="+mn-lt"/>
            </a:endParaRPr>
          </a:p>
          <a:p>
            <a:pPr marL="285750" indent="-285750">
              <a:buFont typeface="Arial"/>
              <a:buChar char="•"/>
            </a:pPr>
            <a:r>
              <a:rPr lang="en-US" dirty="0">
                <a:latin typeface="Cambria"/>
                <a:ea typeface="+mn-lt"/>
                <a:cs typeface="+mn-lt"/>
              </a:rPr>
              <a:t>India records 5.2 million medical injuries a year. The Times of India [Internet]. 2013 September 21 [cited 2018 April 27]. </a:t>
            </a:r>
          </a:p>
          <a:p>
            <a:pPr marL="285750" indent="-285750">
              <a:buFont typeface="Arial"/>
              <a:buChar char="•"/>
            </a:pPr>
            <a:endParaRPr lang="en-US" dirty="0">
              <a:latin typeface="Cambria"/>
              <a:ea typeface="+mn-lt"/>
              <a:cs typeface="+mn-lt"/>
            </a:endParaRPr>
          </a:p>
          <a:p>
            <a:pPr>
              <a:buFont typeface="Arial"/>
              <a:buChar char="•"/>
            </a:pPr>
            <a:r>
              <a:rPr lang="en-US" dirty="0">
                <a:latin typeface="Cambria"/>
                <a:ea typeface="+mn-lt"/>
                <a:cs typeface="+mn-lt"/>
              </a:rPr>
              <a:t>    Department of Health and Family Welfare. Assessor’s Guidebook for Quality Assurance in District Hospitals 2013. India: Ministry of Health and Family Welfare; 2018.</a:t>
            </a:r>
            <a:endParaRPr lang="en-US">
              <a:latin typeface="Cambria"/>
              <a:ea typeface="Cambria"/>
              <a:cs typeface="Calibri"/>
            </a:endParaRPr>
          </a:p>
          <a:p>
            <a:pPr>
              <a:buFont typeface="Arial"/>
              <a:buChar char="•"/>
            </a:pPr>
            <a:endParaRPr lang="en-US" dirty="0">
              <a:latin typeface="Cambria"/>
              <a:ea typeface="Cambria"/>
            </a:endParaRPr>
          </a:p>
          <a:p>
            <a:pPr>
              <a:buFont typeface="Arial"/>
              <a:buChar char="•"/>
            </a:pPr>
            <a:r>
              <a:rPr lang="en-US" dirty="0">
                <a:latin typeface="Cambria"/>
                <a:ea typeface="+mn-lt"/>
                <a:cs typeface="+mn-lt"/>
              </a:rPr>
              <a:t>    Department of Health and Family Welfare. Award to Public Health Facilities KAYAKALP 2015. India: Ministry of Health and Family Welfare; 2018.</a:t>
            </a:r>
            <a:endParaRPr lang="en-US">
              <a:latin typeface="Cambria"/>
              <a:ea typeface="Cambria"/>
            </a:endParaRPr>
          </a:p>
          <a:p>
            <a:endParaRPr lang="en-US" dirty="0">
              <a:latin typeface="Cambria"/>
              <a:ea typeface="Cambria"/>
              <a:cs typeface="Calibri"/>
            </a:endParaRPr>
          </a:p>
          <a:p>
            <a:pPr marL="285750" indent="-285750">
              <a:buFont typeface="Arial"/>
              <a:buChar char="•"/>
            </a:pPr>
            <a:endParaRPr lang="en-US" dirty="0">
              <a:latin typeface="Cambria"/>
              <a:ea typeface="Cambria"/>
              <a:cs typeface="Calibri"/>
            </a:endParaRPr>
          </a:p>
          <a:p>
            <a:endParaRPr lang="en-US" dirty="0">
              <a:latin typeface="Cambria"/>
              <a:ea typeface="Cambria"/>
              <a:cs typeface="Calibri"/>
            </a:endParaRPr>
          </a:p>
        </p:txBody>
      </p:sp>
    </p:spTree>
    <p:extLst>
      <p:ext uri="{BB962C8B-B14F-4D97-AF65-F5344CB8AC3E}">
        <p14:creationId xmlns:p14="http://schemas.microsoft.com/office/powerpoint/2010/main" val="419485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987689" y="3071183"/>
            <a:ext cx="9910296" cy="259002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8000" b="1" kern="1200">
                <a:solidFill>
                  <a:schemeClr val="tx1"/>
                </a:solidFill>
                <a:latin typeface="+mj-lt"/>
                <a:ea typeface="+mj-ea"/>
                <a:cs typeface="+mj-cs"/>
              </a:rPr>
              <a:t>Thank you </a:t>
            </a:r>
          </a:p>
        </p:txBody>
      </p:sp>
      <p:sp>
        <p:nvSpPr>
          <p:cNvPr id="3" name="TextBox 2">
            <a:extLst>
              <a:ext uri="{FF2B5EF4-FFF2-40B4-BE49-F238E27FC236}">
                <a16:creationId xmlns:a16="http://schemas.microsoft.com/office/drawing/2014/main" id="{0CCEE160-9570-D380-1B77-F445FF87AF49}"/>
              </a:ext>
            </a:extLst>
          </p:cNvPr>
          <p:cNvSpPr txBox="1"/>
          <p:nvPr/>
        </p:nvSpPr>
        <p:spPr>
          <a:xfrm>
            <a:off x="987688" y="1553518"/>
            <a:ext cx="9910295" cy="128173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800" kern="1200" dirty="0">
                <a:latin typeface="Cambria"/>
                <a:ea typeface="Cambria"/>
              </a:rPr>
              <a:t>Any Question</a:t>
            </a:r>
            <a:r>
              <a:rPr lang="en-US" sz="2800" dirty="0">
                <a:latin typeface="Cambria"/>
                <a:ea typeface="Cambria"/>
              </a:rPr>
              <a:t> ?</a:t>
            </a:r>
            <a:endParaRPr lang="en-US" sz="2800" kern="1200" dirty="0">
              <a:latin typeface="Cambria"/>
              <a:ea typeface="Cambria"/>
            </a:endParaRPr>
          </a:p>
        </p:txBody>
      </p:sp>
      <p:sp>
        <p:nvSpPr>
          <p:cNvPr id="24" name="Rectangle 23">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Tree>
    <p:extLst>
      <p:ext uri="{BB962C8B-B14F-4D97-AF65-F5344CB8AC3E}">
        <p14:creationId xmlns:p14="http://schemas.microsoft.com/office/powerpoint/2010/main" val="197143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156966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mn-lt"/>
                <a:cs typeface="+mn-lt"/>
              </a:rPr>
              <a:t>Suggestions to the Organization where the Study was Conducted </a:t>
            </a:r>
            <a:endParaRPr lang="en-US" b="1">
              <a:solidFill>
                <a:schemeClr val="accent1">
                  <a:lumMod val="50000"/>
                </a:schemeClr>
              </a:solidFill>
              <a:latin typeface="Cambria"/>
              <a:ea typeface="Cambria"/>
            </a:endParaRPr>
          </a:p>
          <a:p>
            <a:pPr algn="ctr"/>
            <a:endParaRPr lang="en-US" sz="3200" b="1" dirty="0">
              <a:solidFill>
                <a:schemeClr val="accent1">
                  <a:lumMod val="50000"/>
                </a:schemeClr>
              </a:solidFill>
              <a:latin typeface="Cambria"/>
              <a:ea typeface="Cambria"/>
            </a:endParaRPr>
          </a:p>
        </p:txBody>
      </p:sp>
      <p:sp>
        <p:nvSpPr>
          <p:cNvPr id="3" name="TextBox 2">
            <a:extLst>
              <a:ext uri="{FF2B5EF4-FFF2-40B4-BE49-F238E27FC236}">
                <a16:creationId xmlns:a16="http://schemas.microsoft.com/office/drawing/2014/main" id="{0CCEE160-9570-D380-1B77-F445FF87AF49}"/>
              </a:ext>
            </a:extLst>
          </p:cNvPr>
          <p:cNvSpPr txBox="1"/>
          <p:nvPr/>
        </p:nvSpPr>
        <p:spPr>
          <a:xfrm>
            <a:off x="2553222" y="3378829"/>
            <a:ext cx="10155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latin typeface="Calibri"/>
              <a:ea typeface="Cambria"/>
              <a:cs typeface="Calibri"/>
            </a:endParaRPr>
          </a:p>
        </p:txBody>
      </p:sp>
      <p:sp>
        <p:nvSpPr>
          <p:cNvPr id="2" name="TextBox 1">
            <a:extLst>
              <a:ext uri="{FF2B5EF4-FFF2-40B4-BE49-F238E27FC236}">
                <a16:creationId xmlns:a16="http://schemas.microsoft.com/office/drawing/2014/main" id="{1FE38497-6E5F-F997-0B9D-D52FD23CA25C}"/>
              </a:ext>
            </a:extLst>
          </p:cNvPr>
          <p:cNvSpPr txBox="1"/>
          <p:nvPr/>
        </p:nvSpPr>
        <p:spPr>
          <a:xfrm>
            <a:off x="1185798" y="2800680"/>
            <a:ext cx="968707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More field visits for better understanding of the programs </a:t>
            </a:r>
          </a:p>
          <a:p>
            <a:pPr marL="285750" indent="-285750">
              <a:buFont typeface="Arial"/>
              <a:buChar char="•"/>
            </a:pPr>
            <a:r>
              <a:rPr lang="en-US" dirty="0">
                <a:cs typeface="Calibri"/>
              </a:rPr>
              <a:t>Technical advancement required </a:t>
            </a:r>
          </a:p>
          <a:p>
            <a:pPr marL="285750" indent="-285750">
              <a:buFont typeface="Arial"/>
              <a:buChar char="•"/>
            </a:pPr>
            <a:r>
              <a:rPr lang="en-US" dirty="0">
                <a:ea typeface="+mn-lt"/>
                <a:cs typeface="+mn-lt"/>
              </a:rPr>
              <a:t>Use of IT enabled software in order to reduce paperwork, financial expenditures and repetition of work</a:t>
            </a:r>
            <a:endParaRPr lang="en-US" dirty="0">
              <a:cs typeface="Calibri"/>
            </a:endParaRPr>
          </a:p>
          <a:p>
            <a:pPr>
              <a:buFont typeface="Arial"/>
              <a:buChar char="•"/>
            </a:pPr>
            <a:r>
              <a:rPr lang="en-US" dirty="0">
                <a:ea typeface="+mn-lt"/>
                <a:cs typeface="+mn-lt"/>
              </a:rPr>
              <a:t>    More weight-age may be given to the facilities those already Kayakalp awardee during the NQAS Certification.</a:t>
            </a:r>
            <a:endParaRPr lang="en-US" dirty="0">
              <a:cs typeface="Calibri" panose="020F0502020204030204"/>
            </a:endParaRPr>
          </a:p>
          <a:p>
            <a:pPr>
              <a:buFont typeface="Arial"/>
              <a:buChar char="•"/>
            </a:pPr>
            <a:r>
              <a:rPr lang="en-US" dirty="0">
                <a:ea typeface="+mn-lt"/>
                <a:cs typeface="+mn-lt"/>
              </a:rPr>
              <a:t>    Facility those are wining Kayakalp awards in consecutive year must get NQAS certification within in specific period of time. </a:t>
            </a:r>
            <a:endParaRPr lang="en-US"/>
          </a:p>
          <a:p>
            <a:pPr>
              <a:buFont typeface="Arial"/>
              <a:buChar char="•"/>
            </a:pPr>
            <a:r>
              <a:rPr lang="en-US" dirty="0">
                <a:ea typeface="+mn-lt"/>
                <a:cs typeface="+mn-lt"/>
              </a:rPr>
              <a:t>   GUNAK ,IT-based checklist for NQAS assessment has been already in place but some strengthening.</a:t>
            </a:r>
            <a:endParaRPr lang="en-US" dirty="0"/>
          </a:p>
          <a:p>
            <a:pPr algn="just">
              <a:buFont typeface="Arial"/>
              <a:buChar char="•"/>
            </a:pPr>
            <a:endParaRPr lang="en-US"/>
          </a:p>
          <a:p>
            <a:pPr marL="285750" indent="-285750">
              <a:buFont typeface="Arial"/>
              <a:buChar char="•"/>
            </a:pPr>
            <a:endParaRPr lang="en-US"/>
          </a:p>
          <a:p>
            <a:pPr marL="285750" indent="-285750">
              <a:buFont typeface="Arial"/>
              <a:buChar char="•"/>
            </a:pPr>
            <a:endParaRPr lang="en-US" dirty="0">
              <a:cs typeface="Calibri"/>
            </a:endParaRPr>
          </a:p>
          <a:p>
            <a:pPr marL="285750" indent="-285750">
              <a:buFont typeface="Arial"/>
              <a:buChar char="•"/>
            </a:pPr>
            <a:endParaRPr lang="en-US" dirty="0">
              <a:cs typeface="Calibri"/>
            </a:endParaRPr>
          </a:p>
        </p:txBody>
      </p:sp>
    </p:spTree>
    <p:extLst>
      <p:ext uri="{BB962C8B-B14F-4D97-AF65-F5344CB8AC3E}">
        <p14:creationId xmlns:p14="http://schemas.microsoft.com/office/powerpoint/2010/main" val="429172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1077218"/>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mn-lt"/>
                <a:cs typeface="+mn-lt"/>
              </a:rPr>
              <a:t>Dissertation Experiences</a:t>
            </a:r>
            <a:endParaRPr lang="en-US" b="1">
              <a:solidFill>
                <a:schemeClr val="accent1">
                  <a:lumMod val="50000"/>
                </a:schemeClr>
              </a:solidFill>
              <a:latin typeface="Cambria"/>
              <a:ea typeface="Cambria"/>
            </a:endParaRPr>
          </a:p>
          <a:p>
            <a:pPr algn="ctr"/>
            <a:endParaRPr lang="en-US" sz="3200" b="1" dirty="0">
              <a:solidFill>
                <a:schemeClr val="accent1">
                  <a:lumMod val="50000"/>
                </a:schemeClr>
              </a:solidFill>
              <a:latin typeface="Cambria"/>
              <a:ea typeface="Cambria"/>
              <a:cs typeface="Calibri"/>
            </a:endParaRPr>
          </a:p>
        </p:txBody>
      </p:sp>
      <p:sp>
        <p:nvSpPr>
          <p:cNvPr id="3" name="TextBox 2">
            <a:extLst>
              <a:ext uri="{FF2B5EF4-FFF2-40B4-BE49-F238E27FC236}">
                <a16:creationId xmlns:a16="http://schemas.microsoft.com/office/drawing/2014/main" id="{0CCEE160-9570-D380-1B77-F445FF87AF49}"/>
              </a:ext>
            </a:extLst>
          </p:cNvPr>
          <p:cNvSpPr txBox="1"/>
          <p:nvPr/>
        </p:nvSpPr>
        <p:spPr>
          <a:xfrm>
            <a:off x="2553222" y="3378829"/>
            <a:ext cx="10155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latin typeface="Calibri"/>
              <a:ea typeface="Cambria"/>
              <a:cs typeface="Calibri"/>
            </a:endParaRPr>
          </a:p>
        </p:txBody>
      </p:sp>
      <p:sp>
        <p:nvSpPr>
          <p:cNvPr id="2" name="TextBox 1">
            <a:extLst>
              <a:ext uri="{FF2B5EF4-FFF2-40B4-BE49-F238E27FC236}">
                <a16:creationId xmlns:a16="http://schemas.microsoft.com/office/drawing/2014/main" id="{1FE38497-6E5F-F997-0B9D-D52FD23CA25C}"/>
              </a:ext>
            </a:extLst>
          </p:cNvPr>
          <p:cNvSpPr txBox="1"/>
          <p:nvPr/>
        </p:nvSpPr>
        <p:spPr>
          <a:xfrm>
            <a:off x="1185798" y="2800680"/>
            <a:ext cx="96870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cs typeface="Calibri"/>
            </a:endParaRPr>
          </a:p>
          <a:p>
            <a:pPr marL="285750" indent="-285750">
              <a:buFont typeface="Arial"/>
              <a:buChar char="•"/>
            </a:pPr>
            <a:endParaRPr lang="en-US" dirty="0">
              <a:cs typeface="Calibri"/>
            </a:endParaRPr>
          </a:p>
        </p:txBody>
      </p:sp>
      <p:sp>
        <p:nvSpPr>
          <p:cNvPr id="4" name="TextBox 3">
            <a:extLst>
              <a:ext uri="{FF2B5EF4-FFF2-40B4-BE49-F238E27FC236}">
                <a16:creationId xmlns:a16="http://schemas.microsoft.com/office/drawing/2014/main" id="{6AB80343-3858-48A4-296E-316F7696345E}"/>
              </a:ext>
            </a:extLst>
          </p:cNvPr>
          <p:cNvSpPr txBox="1"/>
          <p:nvPr/>
        </p:nvSpPr>
        <p:spPr>
          <a:xfrm>
            <a:off x="1402080" y="2336800"/>
            <a:ext cx="381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mbria"/>
                <a:ea typeface="Cambria"/>
              </a:rPr>
              <a:t>What did you learn (skill/ topic)?</a:t>
            </a:r>
          </a:p>
        </p:txBody>
      </p:sp>
      <p:sp>
        <p:nvSpPr>
          <p:cNvPr id="5" name="TextBox 4">
            <a:extLst>
              <a:ext uri="{FF2B5EF4-FFF2-40B4-BE49-F238E27FC236}">
                <a16:creationId xmlns:a16="http://schemas.microsoft.com/office/drawing/2014/main" id="{E8EE300A-06AA-8795-D1CB-9D4755470E8C}"/>
              </a:ext>
            </a:extLst>
          </p:cNvPr>
          <p:cNvSpPr txBox="1"/>
          <p:nvPr/>
        </p:nvSpPr>
        <p:spPr>
          <a:xfrm>
            <a:off x="6563360" y="2336800"/>
            <a:ext cx="45516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mbria"/>
                <a:ea typeface="Cambria"/>
              </a:rPr>
              <a:t>Overall self-comments on Dissertation</a:t>
            </a:r>
          </a:p>
          <a:p>
            <a:endParaRPr lang="en-US" dirty="0">
              <a:latin typeface="Cambria"/>
              <a:ea typeface="Cambria"/>
            </a:endParaRPr>
          </a:p>
        </p:txBody>
      </p:sp>
      <p:sp>
        <p:nvSpPr>
          <p:cNvPr id="6" name="TextBox 5">
            <a:extLst>
              <a:ext uri="{FF2B5EF4-FFF2-40B4-BE49-F238E27FC236}">
                <a16:creationId xmlns:a16="http://schemas.microsoft.com/office/drawing/2014/main" id="{21BC0A7E-B8E6-2E8F-A3EF-8ECEE7F3D083}"/>
              </a:ext>
            </a:extLst>
          </p:cNvPr>
          <p:cNvSpPr txBox="1"/>
          <p:nvPr/>
        </p:nvSpPr>
        <p:spPr>
          <a:xfrm>
            <a:off x="1717040" y="2804160"/>
            <a:ext cx="357632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Learn about the different program ( working )</a:t>
            </a:r>
          </a:p>
          <a:p>
            <a:pPr marL="285750" indent="-285750">
              <a:buFont typeface="Arial"/>
              <a:buChar char="•"/>
            </a:pPr>
            <a:r>
              <a:rPr lang="en-US" dirty="0">
                <a:cs typeface="Calibri"/>
              </a:rPr>
              <a:t>Capacity Building </a:t>
            </a:r>
          </a:p>
          <a:p>
            <a:pPr marL="285750" indent="-285750">
              <a:buFont typeface="Arial"/>
              <a:buChar char="•"/>
            </a:pPr>
            <a:r>
              <a:rPr lang="en-US" dirty="0">
                <a:cs typeface="Calibri"/>
              </a:rPr>
              <a:t>Checklist building formation </a:t>
            </a:r>
          </a:p>
          <a:p>
            <a:pPr marL="285750" indent="-285750">
              <a:buFont typeface="Arial"/>
              <a:buChar char="•"/>
            </a:pPr>
            <a:r>
              <a:rPr lang="en-US" dirty="0">
                <a:cs typeface="Calibri"/>
              </a:rPr>
              <a:t>Communication different states</a:t>
            </a:r>
          </a:p>
          <a:p>
            <a:pPr marL="285750" indent="-285750">
              <a:buFont typeface="Arial"/>
              <a:buChar char="•"/>
            </a:pPr>
            <a:r>
              <a:rPr lang="en-US" dirty="0">
                <a:cs typeface="Calibri"/>
              </a:rPr>
              <a:t>Toolkit formation</a:t>
            </a:r>
          </a:p>
          <a:p>
            <a:pPr marL="285750" indent="-285750">
              <a:buFont typeface="Arial"/>
              <a:buChar char="•"/>
            </a:pPr>
            <a:r>
              <a:rPr lang="en-US" dirty="0">
                <a:cs typeface="Calibri"/>
              </a:rPr>
              <a:t>Working with other developing partners </a:t>
            </a:r>
          </a:p>
          <a:p>
            <a:pPr marL="285750" indent="-285750">
              <a:buFont typeface="Arial"/>
              <a:buChar char="•"/>
            </a:pPr>
            <a:endParaRPr lang="en-US" dirty="0">
              <a:cs typeface="Calibri"/>
            </a:endParaRPr>
          </a:p>
        </p:txBody>
      </p:sp>
      <p:sp>
        <p:nvSpPr>
          <p:cNvPr id="9" name="TextBox 8">
            <a:extLst>
              <a:ext uri="{FF2B5EF4-FFF2-40B4-BE49-F238E27FC236}">
                <a16:creationId xmlns:a16="http://schemas.microsoft.com/office/drawing/2014/main" id="{1E338CC5-3928-15FE-17ED-6BFE201FCDFC}"/>
              </a:ext>
            </a:extLst>
          </p:cNvPr>
          <p:cNvSpPr txBox="1"/>
          <p:nvPr/>
        </p:nvSpPr>
        <p:spPr>
          <a:xfrm>
            <a:off x="6889115" y="2804795"/>
            <a:ext cx="35763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Great learning Experience </a:t>
            </a:r>
            <a:endParaRPr lang="en-US"/>
          </a:p>
          <a:p>
            <a:pPr marL="285750" indent="-285750">
              <a:buFont typeface="Arial"/>
              <a:buChar char="•"/>
            </a:pPr>
            <a:r>
              <a:rPr lang="en-US" dirty="0">
                <a:cs typeface="Calibri"/>
              </a:rPr>
              <a:t>Evolution of programs</a:t>
            </a:r>
          </a:p>
          <a:p>
            <a:pPr marL="285750" indent="-285750">
              <a:buFont typeface="Arial"/>
              <a:buChar char="•"/>
            </a:pPr>
            <a:r>
              <a:rPr lang="en-US" dirty="0">
                <a:cs typeface="Calibri"/>
              </a:rPr>
              <a:t>Interconnection of programs </a:t>
            </a:r>
          </a:p>
          <a:p>
            <a:endParaRPr lang="en-US" dirty="0">
              <a:cs typeface="Calibri"/>
            </a:endParaRPr>
          </a:p>
        </p:txBody>
      </p:sp>
    </p:spTree>
    <p:extLst>
      <p:ext uri="{BB962C8B-B14F-4D97-AF65-F5344CB8AC3E}">
        <p14:creationId xmlns:p14="http://schemas.microsoft.com/office/powerpoint/2010/main" val="1238790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descr="A group of people posing for a photo&#10;&#10;Description automatically generated">
            <a:extLst>
              <a:ext uri="{FF2B5EF4-FFF2-40B4-BE49-F238E27FC236}">
                <a16:creationId xmlns:a16="http://schemas.microsoft.com/office/drawing/2014/main" id="{AF403984-FBEF-01AE-AD3D-D3364198E47F}"/>
              </a:ext>
            </a:extLst>
          </p:cNvPr>
          <p:cNvPicPr>
            <a:picLocks noChangeAspect="1"/>
          </p:cNvPicPr>
          <p:nvPr/>
        </p:nvPicPr>
        <p:blipFill rotWithShape="1">
          <a:blip r:embed="rId2"/>
          <a:srcRect l="8298" r="4146"/>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523875" y="5317240"/>
            <a:ext cx="11210925" cy="744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b="1" dirty="0">
                <a:solidFill>
                  <a:schemeClr val="tx1">
                    <a:lumMod val="85000"/>
                    <a:lumOff val="15000"/>
                  </a:schemeClr>
                </a:solidFill>
                <a:latin typeface="Cambria"/>
                <a:ea typeface="Cambria"/>
                <a:cs typeface="+mj-cs"/>
              </a:rPr>
              <a:t>Field Visit</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3"/>
          <a:stretch>
            <a:fillRect/>
          </a:stretch>
        </p:blipFill>
        <p:spPr>
          <a:xfrm>
            <a:off x="2721" y="373482"/>
            <a:ext cx="1341665" cy="627358"/>
          </a:xfrm>
          <a:prstGeom prst="rect">
            <a:avLst/>
          </a:prstGeom>
        </p:spPr>
      </p:pic>
      <p:sp>
        <p:nvSpPr>
          <p:cNvPr id="3" name="TextBox 2">
            <a:extLst>
              <a:ext uri="{FF2B5EF4-FFF2-40B4-BE49-F238E27FC236}">
                <a16:creationId xmlns:a16="http://schemas.microsoft.com/office/drawing/2014/main" id="{0CCEE160-9570-D380-1B77-F445FF87AF49}"/>
              </a:ext>
            </a:extLst>
          </p:cNvPr>
          <p:cNvSpPr txBox="1"/>
          <p:nvPr/>
        </p:nvSpPr>
        <p:spPr>
          <a:xfrm>
            <a:off x="2553222" y="3378829"/>
            <a:ext cx="10155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latin typeface="Calibri"/>
              <a:ea typeface="Cambria"/>
              <a:cs typeface="Calibri"/>
            </a:endParaRPr>
          </a:p>
        </p:txBody>
      </p:sp>
      <p:sp>
        <p:nvSpPr>
          <p:cNvPr id="2" name="TextBox 1">
            <a:extLst>
              <a:ext uri="{FF2B5EF4-FFF2-40B4-BE49-F238E27FC236}">
                <a16:creationId xmlns:a16="http://schemas.microsoft.com/office/drawing/2014/main" id="{1FE38497-6E5F-F997-0B9D-D52FD23CA25C}"/>
              </a:ext>
            </a:extLst>
          </p:cNvPr>
          <p:cNvSpPr txBox="1"/>
          <p:nvPr/>
        </p:nvSpPr>
        <p:spPr>
          <a:xfrm>
            <a:off x="1185798" y="2800680"/>
            <a:ext cx="9687071"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endParaRPr lang="en-US">
              <a:cs typeface="Calibri"/>
            </a:endParaRPr>
          </a:p>
          <a:p>
            <a:pPr marL="285750" indent="-285750">
              <a:spcAft>
                <a:spcPts val="600"/>
              </a:spcAft>
              <a:buFont typeface="Arial"/>
              <a:buChar char="•"/>
            </a:pPr>
            <a:endParaRPr lang="en-US">
              <a:cs typeface="Calibri"/>
            </a:endParaRPr>
          </a:p>
        </p:txBody>
      </p:sp>
      <p:sp>
        <p:nvSpPr>
          <p:cNvPr id="4" name="TextBox 3">
            <a:extLst>
              <a:ext uri="{FF2B5EF4-FFF2-40B4-BE49-F238E27FC236}">
                <a16:creationId xmlns:a16="http://schemas.microsoft.com/office/drawing/2014/main" id="{6AB80343-3858-48A4-296E-316F7696345E}"/>
              </a:ext>
            </a:extLst>
          </p:cNvPr>
          <p:cNvSpPr txBox="1"/>
          <p:nvPr/>
        </p:nvSpPr>
        <p:spPr>
          <a:xfrm>
            <a:off x="1402080" y="2336800"/>
            <a:ext cx="381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Cambria"/>
              <a:ea typeface="Cambria"/>
            </a:endParaRPr>
          </a:p>
        </p:txBody>
      </p:sp>
      <p:sp>
        <p:nvSpPr>
          <p:cNvPr id="5" name="TextBox 4">
            <a:extLst>
              <a:ext uri="{FF2B5EF4-FFF2-40B4-BE49-F238E27FC236}">
                <a16:creationId xmlns:a16="http://schemas.microsoft.com/office/drawing/2014/main" id="{E8EE300A-06AA-8795-D1CB-9D4755470E8C}"/>
              </a:ext>
            </a:extLst>
          </p:cNvPr>
          <p:cNvSpPr txBox="1"/>
          <p:nvPr/>
        </p:nvSpPr>
        <p:spPr>
          <a:xfrm>
            <a:off x="6563360" y="2336800"/>
            <a:ext cx="4551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Cambria"/>
              <a:ea typeface="Cambria"/>
            </a:endParaRPr>
          </a:p>
        </p:txBody>
      </p:sp>
      <p:sp>
        <p:nvSpPr>
          <p:cNvPr id="6" name="TextBox 5">
            <a:extLst>
              <a:ext uri="{FF2B5EF4-FFF2-40B4-BE49-F238E27FC236}">
                <a16:creationId xmlns:a16="http://schemas.microsoft.com/office/drawing/2014/main" id="{21BC0A7E-B8E6-2E8F-A3EF-8ECEE7F3D083}"/>
              </a:ext>
            </a:extLst>
          </p:cNvPr>
          <p:cNvSpPr txBox="1"/>
          <p:nvPr/>
        </p:nvSpPr>
        <p:spPr>
          <a:xfrm>
            <a:off x="1717040" y="2804160"/>
            <a:ext cx="357632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endParaRPr lang="en-US">
              <a:cs typeface="Calibri"/>
            </a:endParaRPr>
          </a:p>
          <a:p>
            <a:pPr marL="285750" indent="-285750">
              <a:spcAft>
                <a:spcPts val="600"/>
              </a:spcAft>
              <a:buFont typeface="Arial"/>
              <a:buChar char="•"/>
            </a:pPr>
            <a:endParaRPr lang="en-US">
              <a:cs typeface="Calibri"/>
            </a:endParaRPr>
          </a:p>
        </p:txBody>
      </p:sp>
      <p:sp>
        <p:nvSpPr>
          <p:cNvPr id="9" name="TextBox 8">
            <a:extLst>
              <a:ext uri="{FF2B5EF4-FFF2-40B4-BE49-F238E27FC236}">
                <a16:creationId xmlns:a16="http://schemas.microsoft.com/office/drawing/2014/main" id="{1E338CC5-3928-15FE-17ED-6BFE201FCDFC}"/>
              </a:ext>
            </a:extLst>
          </p:cNvPr>
          <p:cNvSpPr txBox="1"/>
          <p:nvPr/>
        </p:nvSpPr>
        <p:spPr>
          <a:xfrm>
            <a:off x="6889115" y="2804795"/>
            <a:ext cx="357632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endParaRPr lang="en-US">
              <a:cs typeface="Calibri"/>
            </a:endParaRPr>
          </a:p>
          <a:p>
            <a:pPr>
              <a:spcAft>
                <a:spcPts val="600"/>
              </a:spcAft>
            </a:pPr>
            <a:endParaRPr lang="en-US">
              <a:cs typeface="Calibri"/>
            </a:endParaRPr>
          </a:p>
        </p:txBody>
      </p:sp>
    </p:spTree>
    <p:extLst>
      <p:ext uri="{BB962C8B-B14F-4D97-AF65-F5344CB8AC3E}">
        <p14:creationId xmlns:p14="http://schemas.microsoft.com/office/powerpoint/2010/main" val="302758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03FAD5BA-0ADF-5824-FA0E-8927BF0254FA}"/>
              </a:ext>
            </a:extLst>
          </p:cNvPr>
          <p:cNvPicPr>
            <a:picLocks noChangeAspect="1"/>
          </p:cNvPicPr>
          <p:nvPr/>
        </p:nvPicPr>
        <p:blipFill rotWithShape="1">
          <a:blip r:embed="rId2"/>
          <a:srcRect t="11417"/>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523875" y="5317240"/>
            <a:ext cx="11210925" cy="744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b="1" dirty="0">
                <a:solidFill>
                  <a:schemeClr val="accent1">
                    <a:lumMod val="50000"/>
                  </a:schemeClr>
                </a:solidFill>
                <a:latin typeface="Cambria"/>
                <a:ea typeface="Cambria"/>
                <a:cs typeface="+mj-cs"/>
              </a:rPr>
              <a:t>External Assessors Training </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3"/>
          <a:stretch>
            <a:fillRect/>
          </a:stretch>
        </p:blipFill>
        <p:spPr>
          <a:xfrm>
            <a:off x="2721" y="373482"/>
            <a:ext cx="1341665" cy="627358"/>
          </a:xfrm>
          <a:prstGeom prst="rect">
            <a:avLst/>
          </a:prstGeom>
        </p:spPr>
      </p:pic>
      <p:sp>
        <p:nvSpPr>
          <p:cNvPr id="3" name="TextBox 2">
            <a:extLst>
              <a:ext uri="{FF2B5EF4-FFF2-40B4-BE49-F238E27FC236}">
                <a16:creationId xmlns:a16="http://schemas.microsoft.com/office/drawing/2014/main" id="{0CCEE160-9570-D380-1B77-F445FF87AF49}"/>
              </a:ext>
            </a:extLst>
          </p:cNvPr>
          <p:cNvSpPr txBox="1"/>
          <p:nvPr/>
        </p:nvSpPr>
        <p:spPr>
          <a:xfrm>
            <a:off x="2553222" y="3378829"/>
            <a:ext cx="10155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latin typeface="Calibri"/>
              <a:ea typeface="Cambria"/>
              <a:cs typeface="Calibri"/>
            </a:endParaRPr>
          </a:p>
        </p:txBody>
      </p:sp>
      <p:sp>
        <p:nvSpPr>
          <p:cNvPr id="2" name="TextBox 1">
            <a:extLst>
              <a:ext uri="{FF2B5EF4-FFF2-40B4-BE49-F238E27FC236}">
                <a16:creationId xmlns:a16="http://schemas.microsoft.com/office/drawing/2014/main" id="{1FE38497-6E5F-F997-0B9D-D52FD23CA25C}"/>
              </a:ext>
            </a:extLst>
          </p:cNvPr>
          <p:cNvSpPr txBox="1"/>
          <p:nvPr/>
        </p:nvSpPr>
        <p:spPr>
          <a:xfrm>
            <a:off x="1185798" y="2800680"/>
            <a:ext cx="9687071"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endParaRPr lang="en-US">
              <a:cs typeface="Calibri"/>
            </a:endParaRPr>
          </a:p>
          <a:p>
            <a:pPr marL="285750" indent="-285750">
              <a:spcAft>
                <a:spcPts val="600"/>
              </a:spcAft>
              <a:buFont typeface="Arial"/>
              <a:buChar char="•"/>
            </a:pPr>
            <a:endParaRPr lang="en-US">
              <a:cs typeface="Calibri"/>
            </a:endParaRPr>
          </a:p>
        </p:txBody>
      </p:sp>
      <p:sp>
        <p:nvSpPr>
          <p:cNvPr id="4" name="TextBox 3">
            <a:extLst>
              <a:ext uri="{FF2B5EF4-FFF2-40B4-BE49-F238E27FC236}">
                <a16:creationId xmlns:a16="http://schemas.microsoft.com/office/drawing/2014/main" id="{6AB80343-3858-48A4-296E-316F7696345E}"/>
              </a:ext>
            </a:extLst>
          </p:cNvPr>
          <p:cNvSpPr txBox="1"/>
          <p:nvPr/>
        </p:nvSpPr>
        <p:spPr>
          <a:xfrm>
            <a:off x="1402080" y="2336800"/>
            <a:ext cx="381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Cambria"/>
              <a:ea typeface="Cambria"/>
            </a:endParaRPr>
          </a:p>
        </p:txBody>
      </p:sp>
      <p:sp>
        <p:nvSpPr>
          <p:cNvPr id="5" name="TextBox 4">
            <a:extLst>
              <a:ext uri="{FF2B5EF4-FFF2-40B4-BE49-F238E27FC236}">
                <a16:creationId xmlns:a16="http://schemas.microsoft.com/office/drawing/2014/main" id="{E8EE300A-06AA-8795-D1CB-9D4755470E8C}"/>
              </a:ext>
            </a:extLst>
          </p:cNvPr>
          <p:cNvSpPr txBox="1"/>
          <p:nvPr/>
        </p:nvSpPr>
        <p:spPr>
          <a:xfrm>
            <a:off x="6563360" y="2336800"/>
            <a:ext cx="4551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Cambria"/>
              <a:ea typeface="Cambria"/>
            </a:endParaRPr>
          </a:p>
        </p:txBody>
      </p:sp>
      <p:sp>
        <p:nvSpPr>
          <p:cNvPr id="6" name="TextBox 5">
            <a:extLst>
              <a:ext uri="{FF2B5EF4-FFF2-40B4-BE49-F238E27FC236}">
                <a16:creationId xmlns:a16="http://schemas.microsoft.com/office/drawing/2014/main" id="{21BC0A7E-B8E6-2E8F-A3EF-8ECEE7F3D083}"/>
              </a:ext>
            </a:extLst>
          </p:cNvPr>
          <p:cNvSpPr txBox="1"/>
          <p:nvPr/>
        </p:nvSpPr>
        <p:spPr>
          <a:xfrm>
            <a:off x="1717040" y="2804160"/>
            <a:ext cx="3576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cs typeface="Calibri"/>
            </a:endParaRPr>
          </a:p>
        </p:txBody>
      </p:sp>
      <p:sp>
        <p:nvSpPr>
          <p:cNvPr id="9" name="TextBox 8">
            <a:extLst>
              <a:ext uri="{FF2B5EF4-FFF2-40B4-BE49-F238E27FC236}">
                <a16:creationId xmlns:a16="http://schemas.microsoft.com/office/drawing/2014/main" id="{1E338CC5-3928-15FE-17ED-6BFE201FCDFC}"/>
              </a:ext>
            </a:extLst>
          </p:cNvPr>
          <p:cNvSpPr txBox="1"/>
          <p:nvPr/>
        </p:nvSpPr>
        <p:spPr>
          <a:xfrm>
            <a:off x="6889115" y="2804795"/>
            <a:ext cx="3576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cs typeface="Calibri"/>
            </a:endParaRPr>
          </a:p>
        </p:txBody>
      </p:sp>
    </p:spTree>
    <p:extLst>
      <p:ext uri="{BB962C8B-B14F-4D97-AF65-F5344CB8AC3E}">
        <p14:creationId xmlns:p14="http://schemas.microsoft.com/office/powerpoint/2010/main" val="177173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036865" y="1009650"/>
            <a:ext cx="10145485" cy="1077218"/>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accent1">
                    <a:lumMod val="50000"/>
                  </a:schemeClr>
                </a:solidFill>
                <a:latin typeface="Cambria"/>
                <a:ea typeface="Cambria"/>
              </a:rPr>
              <a:t>Screenshot of Approval</a:t>
            </a:r>
            <a:endParaRPr lang="en-US" sz="3200" b="1">
              <a:solidFill>
                <a:schemeClr val="accent1">
                  <a:lumMod val="50000"/>
                </a:schemeClr>
              </a:solidFill>
              <a:latin typeface="Cambria"/>
              <a:ea typeface="Calibri"/>
              <a:cs typeface="Calibri"/>
            </a:endParaRPr>
          </a:p>
          <a:p>
            <a:pPr algn="ctr"/>
            <a:endParaRPr lang="en-US" sz="3200" b="1">
              <a:solidFill>
                <a:schemeClr val="accent1">
                  <a:lumMod val="50000"/>
                </a:schemeClr>
              </a:solidFill>
              <a:latin typeface="Cambria"/>
              <a:ea typeface="Cambria"/>
            </a:endParaRPr>
          </a:p>
        </p:txBody>
      </p:sp>
      <p:sp>
        <p:nvSpPr>
          <p:cNvPr id="2" name="TextBox 1">
            <a:extLst>
              <a:ext uri="{FF2B5EF4-FFF2-40B4-BE49-F238E27FC236}">
                <a16:creationId xmlns:a16="http://schemas.microsoft.com/office/drawing/2014/main" id="{38AEAE62-0B6D-D82F-B2C2-CC7451AB21D6}"/>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843C0C"/>
                </a:solidFill>
                <a:latin typeface="Cambria"/>
                <a:cs typeface="Segoe UI"/>
              </a:rPr>
              <a:t>Dr. Rohini Ruhil</a:t>
            </a:r>
            <a:r>
              <a:rPr lang="en-US">
                <a:latin typeface="Cambria"/>
                <a:cs typeface="Segoe UI"/>
              </a:rPr>
              <a:t>​</a:t>
            </a:r>
          </a:p>
          <a:p>
            <a:pPr algn="ctr"/>
            <a:r>
              <a:rPr lang="en-US" b="1">
                <a:solidFill>
                  <a:srgbClr val="843C0C"/>
                </a:solidFill>
                <a:latin typeface="Cambria"/>
                <a:cs typeface="Segoe UI"/>
              </a:rPr>
              <a:t>(Associate Professor)</a:t>
            </a:r>
            <a:r>
              <a:rPr lang="en-US">
                <a:latin typeface="Cambria"/>
                <a:cs typeface="Segoe UI"/>
              </a:rPr>
              <a:t>​</a:t>
            </a:r>
          </a:p>
          <a:p>
            <a:pPr algn="ctr"/>
            <a:r>
              <a:rPr lang="en-US" b="1">
                <a:solidFill>
                  <a:srgbClr val="843C0C"/>
                </a:solidFill>
                <a:latin typeface="Cambria"/>
                <a:cs typeface="Segoe UI"/>
              </a:rPr>
              <a:t>IIHMR, New Delhi</a:t>
            </a:r>
            <a:r>
              <a:rPr lang="en-US">
                <a:latin typeface="Cambria"/>
                <a:cs typeface="Segoe UI"/>
              </a:rPr>
              <a:t>​</a:t>
            </a:r>
          </a:p>
        </p:txBody>
      </p:sp>
    </p:spTree>
    <p:extLst>
      <p:ext uri="{BB962C8B-B14F-4D97-AF65-F5344CB8AC3E}">
        <p14:creationId xmlns:p14="http://schemas.microsoft.com/office/powerpoint/2010/main" val="365854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a:latin typeface="Cambria"/>
                <a:ea typeface="Cambria"/>
                <a:cs typeface="+mj-cs"/>
              </a:rPr>
              <a:t>Introduction</a:t>
            </a:r>
            <a:r>
              <a:rPr lang="en-US" sz="4000" b="1">
                <a:latin typeface="+mj-lt"/>
                <a:ea typeface="+mj-ea"/>
                <a:cs typeface="+mj-cs"/>
              </a:rPr>
              <a:t> </a:t>
            </a:r>
            <a:endParaRPr lang="en-US">
              <a:ea typeface="+mj-ea"/>
              <a:cs typeface="+mj-cs"/>
            </a:endParaRP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5C2A83-FBF6-090C-232E-075F377CE187}"/>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endParaRPr lang="en-US" sz="2000">
              <a:cs typeface="Calibri"/>
            </a:endParaRP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logo&#10;&#10;Description automatically generated">
            <a:extLst>
              <a:ext uri="{FF2B5EF4-FFF2-40B4-BE49-F238E27FC236}">
                <a16:creationId xmlns:a16="http://schemas.microsoft.com/office/drawing/2014/main" id="{234DB3FD-7088-0C54-9C53-40E913FAA34E}"/>
              </a:ext>
            </a:extLst>
          </p:cNvPr>
          <p:cNvPicPr>
            <a:picLocks noChangeAspect="1"/>
          </p:cNvPicPr>
          <p:nvPr/>
        </p:nvPicPr>
        <p:blipFill rotWithShape="1">
          <a:blip r:embed="rId2"/>
          <a:srcRect l="7475" r="3486" b="3"/>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3"/>
          <a:stretch>
            <a:fillRect/>
          </a:stretch>
        </p:blipFill>
        <p:spPr>
          <a:xfrm>
            <a:off x="2721" y="373482"/>
            <a:ext cx="1341665" cy="627358"/>
          </a:xfrm>
          <a:prstGeom prst="rect">
            <a:avLst/>
          </a:prstGeom>
        </p:spPr>
      </p:pic>
      <p:sp>
        <p:nvSpPr>
          <p:cNvPr id="4" name="TextBox 3">
            <a:extLst>
              <a:ext uri="{FF2B5EF4-FFF2-40B4-BE49-F238E27FC236}">
                <a16:creationId xmlns:a16="http://schemas.microsoft.com/office/drawing/2014/main" id="{D43969A7-A3AB-5FBD-1034-6F9D0D9276BC}"/>
              </a:ext>
            </a:extLst>
          </p:cNvPr>
          <p:cNvSpPr txBox="1"/>
          <p:nvPr/>
        </p:nvSpPr>
        <p:spPr>
          <a:xfrm>
            <a:off x="747386" y="2292263"/>
            <a:ext cx="3724404" cy="102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Aft>
                <a:spcPts val="600"/>
              </a:spcAft>
            </a:pPr>
            <a:r>
              <a:rPr lang="en-US">
                <a:latin typeface="Cambria"/>
                <a:ea typeface="+mn-lt"/>
                <a:cs typeface="+mn-lt"/>
              </a:rPr>
              <a:t>      What is Quality of Care?</a:t>
            </a:r>
            <a:endParaRPr lang="en-US"/>
          </a:p>
          <a:p>
            <a:pPr marL="285750" indent="-228600" algn="ctr">
              <a:lnSpc>
                <a:spcPct val="90000"/>
              </a:lnSpc>
              <a:spcAft>
                <a:spcPts val="600"/>
              </a:spcAft>
              <a:buFont typeface="Arial,Sans-Serif"/>
              <a:buChar char="•"/>
            </a:pPr>
            <a:endParaRPr lang="en-US">
              <a:latin typeface="Cambria"/>
              <a:ea typeface="+mn-lt"/>
              <a:cs typeface="+mn-lt"/>
            </a:endParaRPr>
          </a:p>
          <a:p>
            <a:pPr algn="ctr"/>
            <a:endParaRPr lang="en-US">
              <a:latin typeface="Cambria"/>
              <a:ea typeface="Cambria"/>
              <a:cs typeface="Calibri"/>
            </a:endParaRPr>
          </a:p>
        </p:txBody>
      </p:sp>
      <p:sp>
        <p:nvSpPr>
          <p:cNvPr id="13" name="TextBox 12">
            <a:extLst>
              <a:ext uri="{FF2B5EF4-FFF2-40B4-BE49-F238E27FC236}">
                <a16:creationId xmlns:a16="http://schemas.microsoft.com/office/drawing/2014/main" id="{E241F9F4-74F2-DA87-222C-29C7CE47C551}"/>
              </a:ext>
            </a:extLst>
          </p:cNvPr>
          <p:cNvSpPr txBox="1"/>
          <p:nvPr/>
        </p:nvSpPr>
        <p:spPr>
          <a:xfrm>
            <a:off x="748039" y="2741765"/>
            <a:ext cx="41315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mbria"/>
                <a:ea typeface="Cambria"/>
                <a:cs typeface="Calibri"/>
              </a:rPr>
              <a:t>Different Cadre of People </a:t>
            </a:r>
            <a:endParaRPr lang="en-US"/>
          </a:p>
          <a:p>
            <a:pPr algn="ctr"/>
            <a:endParaRPr lang="en-US">
              <a:latin typeface="Cambria"/>
              <a:ea typeface="Cambria"/>
              <a:cs typeface="Calibri"/>
            </a:endParaRPr>
          </a:p>
          <a:p>
            <a:pPr algn="ctr"/>
            <a:endParaRPr lang="en-US">
              <a:latin typeface="Cambria"/>
              <a:ea typeface="Cambria"/>
              <a:cs typeface="Calibri"/>
            </a:endParaRPr>
          </a:p>
          <a:p>
            <a:pPr algn="ctr"/>
            <a:r>
              <a:rPr lang="en-US">
                <a:latin typeface="Cambria"/>
                <a:ea typeface="Cambria"/>
                <a:cs typeface="Calibri"/>
              </a:rPr>
              <a:t>Different Perception </a:t>
            </a:r>
            <a:endParaRPr lang="en-US">
              <a:cs typeface="Calibri"/>
            </a:endParaRPr>
          </a:p>
          <a:p>
            <a:pPr algn="ctr"/>
            <a:endParaRPr lang="en-US">
              <a:latin typeface="Cambria"/>
              <a:ea typeface="Cambria"/>
              <a:cs typeface="Calibri"/>
            </a:endParaRPr>
          </a:p>
        </p:txBody>
      </p:sp>
      <p:sp>
        <p:nvSpPr>
          <p:cNvPr id="14" name="Flowchart: Sequential Access Storage 13">
            <a:extLst>
              <a:ext uri="{FF2B5EF4-FFF2-40B4-BE49-F238E27FC236}">
                <a16:creationId xmlns:a16="http://schemas.microsoft.com/office/drawing/2014/main" id="{6FFC6AEF-BA41-B791-3657-CE491B6145D1}"/>
              </a:ext>
            </a:extLst>
          </p:cNvPr>
          <p:cNvSpPr/>
          <p:nvPr/>
        </p:nvSpPr>
        <p:spPr>
          <a:xfrm>
            <a:off x="1652825" y="3964920"/>
            <a:ext cx="1889341" cy="1127342"/>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cs typeface="Calibri"/>
              </a:rPr>
              <a:t>Ultimate Goal</a:t>
            </a:r>
          </a:p>
        </p:txBody>
      </p:sp>
      <p:sp>
        <p:nvSpPr>
          <p:cNvPr id="15" name="TextBox 14">
            <a:extLst>
              <a:ext uri="{FF2B5EF4-FFF2-40B4-BE49-F238E27FC236}">
                <a16:creationId xmlns:a16="http://schemas.microsoft.com/office/drawing/2014/main" id="{954EF3FD-C23B-7077-7E17-8AF52BF79132}"/>
              </a:ext>
            </a:extLst>
          </p:cNvPr>
          <p:cNvSpPr txBox="1"/>
          <p:nvPr/>
        </p:nvSpPr>
        <p:spPr>
          <a:xfrm>
            <a:off x="1318886" y="5222831"/>
            <a:ext cx="3045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mbria"/>
                <a:ea typeface="Cambria"/>
                <a:cs typeface="Calibri"/>
              </a:rPr>
              <a:t>Desired Health Outcomes</a:t>
            </a:r>
            <a:endParaRPr lang="en-US"/>
          </a:p>
        </p:txBody>
      </p:sp>
      <p:sp>
        <p:nvSpPr>
          <p:cNvPr id="17" name="Arrow: Down 16">
            <a:extLst>
              <a:ext uri="{FF2B5EF4-FFF2-40B4-BE49-F238E27FC236}">
                <a16:creationId xmlns:a16="http://schemas.microsoft.com/office/drawing/2014/main" id="{75077677-FD74-817B-45F8-AE90DE300010}"/>
              </a:ext>
            </a:extLst>
          </p:cNvPr>
          <p:cNvSpPr/>
          <p:nvPr/>
        </p:nvSpPr>
        <p:spPr>
          <a:xfrm>
            <a:off x="2361401" y="3048745"/>
            <a:ext cx="480164" cy="615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43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2D2D6D-2C81-2C36-E915-D653263466B4}"/>
              </a:ext>
            </a:extLst>
          </p:cNvPr>
          <p:cNvSpPr txBox="1"/>
          <p:nvPr/>
        </p:nvSpPr>
        <p:spPr>
          <a:xfrm>
            <a:off x="4965430" y="629268"/>
            <a:ext cx="6586491" cy="108783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10000"/>
          </a:bodyPr>
          <a:lstStyle/>
          <a:p>
            <a:pPr algn="ctr">
              <a:lnSpc>
                <a:spcPct val="90000"/>
              </a:lnSpc>
              <a:spcBef>
                <a:spcPct val="0"/>
              </a:spcBef>
              <a:spcAft>
                <a:spcPts val="600"/>
              </a:spcAft>
            </a:pPr>
            <a:r>
              <a:rPr lang="en-US" sz="4100" b="1">
                <a:latin typeface="Cambria"/>
                <a:ea typeface="Cambria"/>
                <a:cs typeface="+mj-cs"/>
              </a:rPr>
              <a:t>Key initiatives taken by the Government of India:</a:t>
            </a:r>
            <a:endParaRPr lang="en-US" b="1">
              <a:latin typeface="Cambria"/>
              <a:ea typeface="Cambria"/>
              <a:cs typeface="+mj-cs"/>
            </a:endParaRPr>
          </a:p>
        </p:txBody>
      </p:sp>
      <p:pic>
        <p:nvPicPr>
          <p:cNvPr id="14" name="Picture 13">
            <a:extLst>
              <a:ext uri="{FF2B5EF4-FFF2-40B4-BE49-F238E27FC236}">
                <a16:creationId xmlns:a16="http://schemas.microsoft.com/office/drawing/2014/main" id="{0223ACCE-A84B-77D7-3312-C0CE73EFD879}"/>
              </a:ext>
            </a:extLst>
          </p:cNvPr>
          <p:cNvPicPr>
            <a:picLocks noChangeAspect="1"/>
          </p:cNvPicPr>
          <p:nvPr/>
        </p:nvPicPr>
        <p:blipFill rotWithShape="1">
          <a:blip r:embed="rId2"/>
          <a:srcRect l="20055" r="12359" b="11"/>
          <a:stretch/>
        </p:blipFill>
        <p:spPr>
          <a:xfrm>
            <a:off x="20" y="10"/>
            <a:ext cx="4092777"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EC7D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3"/>
          <a:stretch>
            <a:fillRect/>
          </a:stretch>
        </p:blipFill>
        <p:spPr>
          <a:xfrm>
            <a:off x="2721" y="373482"/>
            <a:ext cx="1341665" cy="627358"/>
          </a:xfrm>
          <a:prstGeom prst="rect">
            <a:avLst/>
          </a:prstGeom>
        </p:spPr>
      </p:pic>
      <p:sp>
        <p:nvSpPr>
          <p:cNvPr id="2" name="TextBox 1">
            <a:extLst>
              <a:ext uri="{FF2B5EF4-FFF2-40B4-BE49-F238E27FC236}">
                <a16:creationId xmlns:a16="http://schemas.microsoft.com/office/drawing/2014/main" id="{38AEAE62-0B6D-D82F-B2C2-CC7451AB21D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Cambria"/>
              <a:ea typeface="Cambria"/>
              <a:cs typeface="Segoe UI"/>
            </a:endParaRPr>
          </a:p>
        </p:txBody>
      </p:sp>
      <p:graphicFrame>
        <p:nvGraphicFramePr>
          <p:cNvPr id="13" name="TextBox 2">
            <a:extLst>
              <a:ext uri="{FF2B5EF4-FFF2-40B4-BE49-F238E27FC236}">
                <a16:creationId xmlns:a16="http://schemas.microsoft.com/office/drawing/2014/main" id="{050A41CC-E48D-A27C-3A78-9BE84045FF0C}"/>
              </a:ext>
            </a:extLst>
          </p:cNvPr>
          <p:cNvGraphicFramePr/>
          <p:nvPr>
            <p:extLst>
              <p:ext uri="{D42A27DB-BD31-4B8C-83A1-F6EECF244321}">
                <p14:modId xmlns:p14="http://schemas.microsoft.com/office/powerpoint/2010/main" val="3410465528"/>
              </p:ext>
            </p:extLst>
          </p:nvPr>
        </p:nvGraphicFramePr>
        <p:xfrm>
          <a:off x="4527020" y="1665962"/>
          <a:ext cx="7672076" cy="4829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551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635000" y="640823"/>
            <a:ext cx="3418659" cy="55831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kern="1200">
                <a:latin typeface="Cambria"/>
                <a:ea typeface="Cambria"/>
                <a:cs typeface="+mj-cs"/>
              </a:rPr>
              <a:t>Objective of the Study </a:t>
            </a:r>
            <a:endParaRPr lang="en-US" b="1">
              <a:latin typeface="Cambria"/>
              <a:ea typeface="Cambria"/>
              <a:cs typeface="+mj-cs"/>
            </a:endParaRP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graphicFrame>
        <p:nvGraphicFramePr>
          <p:cNvPr id="13" name="TextBox 2">
            <a:extLst>
              <a:ext uri="{FF2B5EF4-FFF2-40B4-BE49-F238E27FC236}">
                <a16:creationId xmlns:a16="http://schemas.microsoft.com/office/drawing/2014/main" id="{2083A7C6-B963-9309-9528-2EA217EAE056}"/>
              </a:ext>
            </a:extLst>
          </p:cNvPr>
          <p:cNvGraphicFramePr/>
          <p:nvPr>
            <p:extLst>
              <p:ext uri="{D42A27DB-BD31-4B8C-83A1-F6EECF244321}">
                <p14:modId xmlns:p14="http://schemas.microsoft.com/office/powerpoint/2010/main" val="515074822"/>
              </p:ext>
            </p:extLst>
          </p:nvPr>
        </p:nvGraphicFramePr>
        <p:xfrm>
          <a:off x="4731525" y="630384"/>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29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1383564" y="348865"/>
            <a:ext cx="9718111" cy="157644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kern="1200">
                <a:solidFill>
                  <a:srgbClr val="FFFFFF"/>
                </a:solidFill>
                <a:latin typeface="Cambria"/>
                <a:ea typeface="Cambria"/>
                <a:cs typeface="+mj-cs"/>
              </a:rPr>
              <a:t>Methodology</a:t>
            </a:r>
            <a:endParaRPr lang="en-US" b="1">
              <a:latin typeface="Cambria"/>
              <a:ea typeface="Cambria"/>
              <a:cs typeface="+mj-cs"/>
            </a:endParaRPr>
          </a:p>
        </p:txBody>
      </p: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graphicFrame>
        <p:nvGraphicFramePr>
          <p:cNvPr id="13" name="TextBox 2">
            <a:extLst>
              <a:ext uri="{FF2B5EF4-FFF2-40B4-BE49-F238E27FC236}">
                <a16:creationId xmlns:a16="http://schemas.microsoft.com/office/drawing/2014/main" id="{C68E2826-76BB-5AF1-7CC6-0117EBFB1FA3}"/>
              </a:ext>
            </a:extLst>
          </p:cNvPr>
          <p:cNvGraphicFramePr/>
          <p:nvPr>
            <p:extLst>
              <p:ext uri="{D42A27DB-BD31-4B8C-83A1-F6EECF244321}">
                <p14:modId xmlns:p14="http://schemas.microsoft.com/office/powerpoint/2010/main" val="3421930688"/>
              </p:ext>
            </p:extLst>
          </p:nvPr>
        </p:nvGraphicFramePr>
        <p:xfrm>
          <a:off x="10378" y="1509511"/>
          <a:ext cx="12122949" cy="506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17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2D2D6D-2C81-2C36-E915-D653263466B4}"/>
              </a:ext>
            </a:extLst>
          </p:cNvPr>
          <p:cNvSpPr txBox="1"/>
          <p:nvPr/>
        </p:nvSpPr>
        <p:spPr>
          <a:xfrm>
            <a:off x="635000" y="640823"/>
            <a:ext cx="3418659" cy="55831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kern="1200">
                <a:latin typeface="Cambria"/>
                <a:ea typeface="Cambria"/>
                <a:cs typeface="+mj-cs"/>
              </a:rPr>
              <a:t>Methodology</a:t>
            </a:r>
            <a:endParaRPr lang="en-US">
              <a:cs typeface="+mj-cs"/>
            </a:endParaRPr>
          </a:p>
        </p:txBody>
      </p:sp>
      <p:sp>
        <p:nvSpPr>
          <p:cNvPr id="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graphicFrame>
        <p:nvGraphicFramePr>
          <p:cNvPr id="24" name="TextBox 2">
            <a:extLst>
              <a:ext uri="{FF2B5EF4-FFF2-40B4-BE49-F238E27FC236}">
                <a16:creationId xmlns:a16="http://schemas.microsoft.com/office/drawing/2014/main" id="{E8346149-9DE1-EA49-23EF-686C02C32BCF}"/>
              </a:ext>
            </a:extLst>
          </p:cNvPr>
          <p:cNvGraphicFramePr/>
          <p:nvPr>
            <p:extLst>
              <p:ext uri="{D42A27DB-BD31-4B8C-83A1-F6EECF244321}">
                <p14:modId xmlns:p14="http://schemas.microsoft.com/office/powerpoint/2010/main" val="928553356"/>
              </p:ext>
            </p:extLst>
          </p:nvPr>
        </p:nvGraphicFramePr>
        <p:xfrm>
          <a:off x="4439251" y="640822"/>
          <a:ext cx="7516374" cy="5525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26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Cambria"/>
              </a:rPr>
              <a:t>Results: PHCs</a:t>
            </a:r>
          </a:p>
        </p:txBody>
      </p:sp>
      <p:graphicFrame>
        <p:nvGraphicFramePr>
          <p:cNvPr id="4" name="Table 3">
            <a:extLst>
              <a:ext uri="{FF2B5EF4-FFF2-40B4-BE49-F238E27FC236}">
                <a16:creationId xmlns:a16="http://schemas.microsoft.com/office/drawing/2014/main" id="{3F3DAFFC-1267-7FE8-CA80-17DBB2EC28B0}"/>
              </a:ext>
            </a:extLst>
          </p:cNvPr>
          <p:cNvGraphicFramePr>
            <a:graphicFrameLocks noGrp="1"/>
          </p:cNvGraphicFramePr>
          <p:nvPr>
            <p:extLst>
              <p:ext uri="{D42A27DB-BD31-4B8C-83A1-F6EECF244321}">
                <p14:modId xmlns:p14="http://schemas.microsoft.com/office/powerpoint/2010/main" val="3426184070"/>
              </p:ext>
            </p:extLst>
          </p:nvPr>
        </p:nvGraphicFramePr>
        <p:xfrm>
          <a:off x="469725" y="1764082"/>
          <a:ext cx="5139706" cy="1828800"/>
        </p:xfrm>
        <a:graphic>
          <a:graphicData uri="http://schemas.openxmlformats.org/drawingml/2006/table">
            <a:tbl>
              <a:tblPr firstRow="1" bandRow="1">
                <a:tableStyleId>{5C22544A-7EE6-4342-B048-85BDC9FD1C3A}</a:tableStyleId>
              </a:tblPr>
              <a:tblGrid>
                <a:gridCol w="2421403">
                  <a:extLst>
                    <a:ext uri="{9D8B030D-6E8A-4147-A177-3AD203B41FA5}">
                      <a16:colId xmlns:a16="http://schemas.microsoft.com/office/drawing/2014/main" val="3844466171"/>
                    </a:ext>
                  </a:extLst>
                </a:gridCol>
                <a:gridCol w="2718303">
                  <a:extLst>
                    <a:ext uri="{9D8B030D-6E8A-4147-A177-3AD203B41FA5}">
                      <a16:colId xmlns:a16="http://schemas.microsoft.com/office/drawing/2014/main" val="957858259"/>
                    </a:ext>
                  </a:extLst>
                </a:gridCol>
              </a:tblGrid>
              <a:tr h="271827">
                <a:tc gridSpan="2">
                  <a:txBody>
                    <a:bodyPr/>
                    <a:lstStyle/>
                    <a:p>
                      <a:pPr marL="720090" marR="720090" algn="ctr"/>
                      <a:r>
                        <a:rPr lang="en-US" sz="1200">
                          <a:effectLst/>
                        </a:rPr>
                        <a:t>Infection Control Practices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3146842539"/>
                  </a:ext>
                </a:extLst>
              </a:tr>
              <a:tr h="380558">
                <a:tc>
                  <a:txBody>
                    <a:bodyPr/>
                    <a:lstStyle/>
                    <a:p>
                      <a:pPr marL="720090" marR="720090" algn="ctr"/>
                      <a:r>
                        <a:rPr lang="en-US" sz="1200" dirty="0">
                          <a:effectLst/>
                        </a:rPr>
                        <a:t>Coefficient (r):</a:t>
                      </a:r>
                      <a:endParaRPr lang="en-US" dirty="0">
                        <a:effectLst/>
                      </a:endParaRPr>
                    </a:p>
                  </a:txBody>
                  <a:tcPr marL="68580" marR="68580" anchor="b"/>
                </a:tc>
                <a:tc>
                  <a:txBody>
                    <a:bodyPr/>
                    <a:lstStyle/>
                    <a:p>
                      <a:pPr marL="720090" marR="720090" algn="ctr"/>
                      <a:r>
                        <a:rPr lang="en-US" sz="1200" dirty="0">
                          <a:effectLst/>
                        </a:rPr>
                        <a:t>0.41473429</a:t>
                      </a:r>
                      <a:endParaRPr lang="en-US" dirty="0">
                        <a:effectLst/>
                      </a:endParaRPr>
                    </a:p>
                  </a:txBody>
                  <a:tcPr marL="68580" marR="68580" anchor="b"/>
                </a:tc>
                <a:extLst>
                  <a:ext uri="{0D108BD9-81ED-4DB2-BD59-A6C34878D82A}">
                    <a16:rowId xmlns:a16="http://schemas.microsoft.com/office/drawing/2014/main" val="2364741475"/>
                  </a:ext>
                </a:extLst>
              </a:tr>
              <a:tr h="228335">
                <a:tc>
                  <a:txBody>
                    <a:bodyPr/>
                    <a:lstStyle/>
                    <a:p>
                      <a:pPr marL="720090" marR="720090" algn="ctr"/>
                      <a:r>
                        <a:rPr lang="en-US" sz="1200" dirty="0">
                          <a:effectLst/>
                        </a:rPr>
                        <a:t>N:</a:t>
                      </a:r>
                      <a:endParaRPr lang="en-US" dirty="0">
                        <a:effectLst/>
                      </a:endParaRPr>
                    </a:p>
                  </a:txBody>
                  <a:tcPr marL="68580" marR="68580" anchor="b"/>
                </a:tc>
                <a:tc>
                  <a:txBody>
                    <a:bodyPr/>
                    <a:lstStyle/>
                    <a:p>
                      <a:pPr marL="720090" marR="720090" algn="ctr"/>
                      <a:r>
                        <a:rPr lang="en-US" sz="1200">
                          <a:effectLst/>
                        </a:rPr>
                        <a:t>48</a:t>
                      </a:r>
                      <a:endParaRPr lang="en-US">
                        <a:effectLst/>
                      </a:endParaRPr>
                    </a:p>
                  </a:txBody>
                  <a:tcPr marL="68580" marR="68580" anchor="b"/>
                </a:tc>
                <a:extLst>
                  <a:ext uri="{0D108BD9-81ED-4DB2-BD59-A6C34878D82A}">
                    <a16:rowId xmlns:a16="http://schemas.microsoft.com/office/drawing/2014/main" val="3600188881"/>
                  </a:ext>
                </a:extLst>
              </a:tr>
              <a:tr h="228335">
                <a:tc>
                  <a:txBody>
                    <a:bodyPr/>
                    <a:lstStyle/>
                    <a:p>
                      <a:pPr marL="720090" marR="720090" algn="ctr"/>
                      <a:r>
                        <a:rPr lang="en-US" sz="1200" dirty="0">
                          <a:effectLst/>
                        </a:rPr>
                        <a:t>T statistic:</a:t>
                      </a:r>
                      <a:endParaRPr lang="en-US" dirty="0">
                        <a:effectLst/>
                      </a:endParaRPr>
                    </a:p>
                  </a:txBody>
                  <a:tcPr marL="68580" marR="68580" anchor="b"/>
                </a:tc>
                <a:tc>
                  <a:txBody>
                    <a:bodyPr/>
                    <a:lstStyle/>
                    <a:p>
                      <a:pPr marL="720090" marR="720090" algn="ctr"/>
                      <a:r>
                        <a:rPr lang="en-US" sz="1200" dirty="0">
                          <a:effectLst/>
                        </a:rPr>
                        <a:t>3.09125533</a:t>
                      </a:r>
                      <a:endParaRPr lang="en-US" dirty="0">
                        <a:effectLst/>
                      </a:endParaRPr>
                    </a:p>
                  </a:txBody>
                  <a:tcPr marL="68580" marR="68580" anchor="b"/>
                </a:tc>
                <a:extLst>
                  <a:ext uri="{0D108BD9-81ED-4DB2-BD59-A6C34878D82A}">
                    <a16:rowId xmlns:a16="http://schemas.microsoft.com/office/drawing/2014/main" val="3114769742"/>
                  </a:ext>
                </a:extLst>
              </a:tr>
              <a:tr h="228335">
                <a:tc>
                  <a:txBody>
                    <a:bodyPr/>
                    <a:lstStyle/>
                    <a:p>
                      <a:pPr marL="720090" marR="720090" algn="ctr"/>
                      <a:r>
                        <a:rPr lang="en-US" sz="1200" dirty="0">
                          <a:effectLst/>
                        </a:rPr>
                        <a:t>DF:</a:t>
                      </a:r>
                      <a:endParaRPr lang="en-US" dirty="0">
                        <a:effectLst/>
                      </a:endParaRPr>
                    </a:p>
                  </a:txBody>
                  <a:tcPr marL="68580" marR="68580" anchor="b"/>
                </a:tc>
                <a:tc>
                  <a:txBody>
                    <a:bodyPr/>
                    <a:lstStyle/>
                    <a:p>
                      <a:pPr marL="720090" marR="720090" algn="ctr"/>
                      <a:r>
                        <a:rPr lang="en-US" sz="1200">
                          <a:effectLst/>
                        </a:rPr>
                        <a:t>46</a:t>
                      </a:r>
                      <a:endParaRPr lang="en-US">
                        <a:effectLst/>
                      </a:endParaRPr>
                    </a:p>
                  </a:txBody>
                  <a:tcPr marL="68580" marR="68580" anchor="b"/>
                </a:tc>
                <a:extLst>
                  <a:ext uri="{0D108BD9-81ED-4DB2-BD59-A6C34878D82A}">
                    <a16:rowId xmlns:a16="http://schemas.microsoft.com/office/drawing/2014/main" val="4114630021"/>
                  </a:ext>
                </a:extLst>
              </a:tr>
              <a:tr h="228335">
                <a:tc>
                  <a:txBody>
                    <a:bodyPr/>
                    <a:lstStyle/>
                    <a:p>
                      <a:pPr marL="720090" marR="720090" algn="ctr"/>
                      <a:r>
                        <a:rPr lang="en-US" sz="1200" dirty="0">
                          <a:effectLst/>
                        </a:rPr>
                        <a:t>p value:</a:t>
                      </a:r>
                      <a:endParaRPr lang="en-US" dirty="0">
                        <a:effectLst/>
                      </a:endParaRPr>
                    </a:p>
                  </a:txBody>
                  <a:tcPr marL="68580" marR="68580" anchor="b"/>
                </a:tc>
                <a:tc>
                  <a:txBody>
                    <a:bodyPr/>
                    <a:lstStyle/>
                    <a:p>
                      <a:pPr marL="720090" marR="720090" algn="ctr"/>
                      <a:r>
                        <a:rPr lang="en-US" sz="1200">
                          <a:effectLst/>
                        </a:rPr>
                        <a:t>0.0034</a:t>
                      </a:r>
                      <a:endParaRPr lang="en-US">
                        <a:effectLst/>
                      </a:endParaRPr>
                    </a:p>
                  </a:txBody>
                  <a:tcPr marL="68580" marR="68580" anchor="b"/>
                </a:tc>
                <a:extLst>
                  <a:ext uri="{0D108BD9-81ED-4DB2-BD59-A6C34878D82A}">
                    <a16:rowId xmlns:a16="http://schemas.microsoft.com/office/drawing/2014/main" val="2708296688"/>
                  </a:ext>
                </a:extLst>
              </a:tr>
            </a:tbl>
          </a:graphicData>
        </a:graphic>
      </p:graphicFrame>
      <p:graphicFrame>
        <p:nvGraphicFramePr>
          <p:cNvPr id="6" name="Table 5">
            <a:extLst>
              <a:ext uri="{FF2B5EF4-FFF2-40B4-BE49-F238E27FC236}">
                <a16:creationId xmlns:a16="http://schemas.microsoft.com/office/drawing/2014/main" id="{A6D9C69E-BA56-D2A5-3D1D-3C048451EB96}"/>
              </a:ext>
            </a:extLst>
          </p:cNvPr>
          <p:cNvGraphicFramePr>
            <a:graphicFrameLocks noGrp="1"/>
          </p:cNvGraphicFramePr>
          <p:nvPr>
            <p:extLst>
              <p:ext uri="{D42A27DB-BD31-4B8C-83A1-F6EECF244321}">
                <p14:modId xmlns:p14="http://schemas.microsoft.com/office/powerpoint/2010/main" val="1652900302"/>
              </p:ext>
            </p:extLst>
          </p:nvPr>
        </p:nvGraphicFramePr>
        <p:xfrm>
          <a:off x="6022640" y="1742162"/>
          <a:ext cx="5574665" cy="1828800"/>
        </p:xfrm>
        <a:graphic>
          <a:graphicData uri="http://schemas.openxmlformats.org/drawingml/2006/table">
            <a:tbl>
              <a:tblPr firstRow="1" bandRow="1">
                <a:tableStyleId>{5C22544A-7EE6-4342-B048-85BDC9FD1C3A}</a:tableStyleId>
              </a:tblPr>
              <a:tblGrid>
                <a:gridCol w="2263140">
                  <a:extLst>
                    <a:ext uri="{9D8B030D-6E8A-4147-A177-3AD203B41FA5}">
                      <a16:colId xmlns:a16="http://schemas.microsoft.com/office/drawing/2014/main" val="3992989356"/>
                    </a:ext>
                  </a:extLst>
                </a:gridCol>
                <a:gridCol w="3311525">
                  <a:extLst>
                    <a:ext uri="{9D8B030D-6E8A-4147-A177-3AD203B41FA5}">
                      <a16:colId xmlns:a16="http://schemas.microsoft.com/office/drawing/2014/main" val="4058649393"/>
                    </a:ext>
                  </a:extLst>
                </a:gridCol>
              </a:tblGrid>
              <a:tr h="167640">
                <a:tc gridSpan="2">
                  <a:txBody>
                    <a:bodyPr/>
                    <a:lstStyle/>
                    <a:p>
                      <a:pPr marL="720090" marR="720090" algn="ctr"/>
                      <a:r>
                        <a:rPr lang="en-US" sz="1200">
                          <a:effectLst/>
                        </a:rPr>
                        <a:t>Hand Hygiene Practices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818753524"/>
                  </a:ext>
                </a:extLst>
              </a:tr>
              <a:tr h="167640">
                <a:tc>
                  <a:txBody>
                    <a:bodyPr/>
                    <a:lstStyle/>
                    <a:p>
                      <a:pPr marL="720090" marR="720090" algn="ctr"/>
                      <a:r>
                        <a:rPr lang="en-US" sz="1200">
                          <a:effectLst/>
                        </a:rPr>
                        <a:t>Coefficient (r):</a:t>
                      </a:r>
                      <a:endParaRPr lang="en-US">
                        <a:effectLst/>
                      </a:endParaRPr>
                    </a:p>
                  </a:txBody>
                  <a:tcPr marL="68580" marR="68580" anchor="b"/>
                </a:tc>
                <a:tc>
                  <a:txBody>
                    <a:bodyPr/>
                    <a:lstStyle/>
                    <a:p>
                      <a:pPr marL="720090" marR="720090" algn="ctr"/>
                      <a:r>
                        <a:rPr lang="en-US" sz="1200">
                          <a:effectLst/>
                        </a:rPr>
                        <a:t>0.5252682</a:t>
                      </a:r>
                      <a:endParaRPr lang="en-US">
                        <a:effectLst/>
                      </a:endParaRPr>
                    </a:p>
                  </a:txBody>
                  <a:tcPr marL="68580" marR="68580" anchor="b"/>
                </a:tc>
                <a:extLst>
                  <a:ext uri="{0D108BD9-81ED-4DB2-BD59-A6C34878D82A}">
                    <a16:rowId xmlns:a16="http://schemas.microsoft.com/office/drawing/2014/main" val="674331029"/>
                  </a:ext>
                </a:extLst>
              </a:tr>
              <a:tr h="167640">
                <a:tc>
                  <a:txBody>
                    <a:bodyPr/>
                    <a:lstStyle/>
                    <a:p>
                      <a:pPr marL="720090" marR="720090" algn="ctr"/>
                      <a:r>
                        <a:rPr lang="en-US" sz="1200">
                          <a:effectLst/>
                        </a:rPr>
                        <a:t>N:</a:t>
                      </a:r>
                      <a:endParaRPr lang="en-US">
                        <a:effectLst/>
                      </a:endParaRPr>
                    </a:p>
                  </a:txBody>
                  <a:tcPr marL="68580" marR="68580" anchor="b"/>
                </a:tc>
                <a:tc>
                  <a:txBody>
                    <a:bodyPr/>
                    <a:lstStyle/>
                    <a:p>
                      <a:pPr marL="720090" marR="720090" algn="ctr"/>
                      <a:r>
                        <a:rPr lang="en-US" sz="1200">
                          <a:effectLst/>
                        </a:rPr>
                        <a:t>48</a:t>
                      </a:r>
                      <a:endParaRPr lang="en-US">
                        <a:effectLst/>
                      </a:endParaRPr>
                    </a:p>
                  </a:txBody>
                  <a:tcPr marL="68580" marR="68580" anchor="b"/>
                </a:tc>
                <a:extLst>
                  <a:ext uri="{0D108BD9-81ED-4DB2-BD59-A6C34878D82A}">
                    <a16:rowId xmlns:a16="http://schemas.microsoft.com/office/drawing/2014/main" val="4279391845"/>
                  </a:ext>
                </a:extLst>
              </a:tr>
              <a:tr h="167640">
                <a:tc>
                  <a:txBody>
                    <a:bodyPr/>
                    <a:lstStyle/>
                    <a:p>
                      <a:pPr marL="720090" marR="720090" algn="ctr"/>
                      <a:r>
                        <a:rPr lang="en-US" sz="1200">
                          <a:effectLst/>
                        </a:rPr>
                        <a:t>T statistic:</a:t>
                      </a:r>
                      <a:endParaRPr lang="en-US">
                        <a:effectLst/>
                      </a:endParaRPr>
                    </a:p>
                  </a:txBody>
                  <a:tcPr marL="68580" marR="68580" anchor="b"/>
                </a:tc>
                <a:tc>
                  <a:txBody>
                    <a:bodyPr/>
                    <a:lstStyle/>
                    <a:p>
                      <a:pPr marL="720090" marR="720090" algn="ctr"/>
                      <a:r>
                        <a:rPr lang="en-US" sz="1200">
                          <a:effectLst/>
                        </a:rPr>
                        <a:t>4.1866128</a:t>
                      </a:r>
                      <a:endParaRPr lang="en-US">
                        <a:effectLst/>
                      </a:endParaRPr>
                    </a:p>
                  </a:txBody>
                  <a:tcPr marL="68580" marR="68580" anchor="b"/>
                </a:tc>
                <a:extLst>
                  <a:ext uri="{0D108BD9-81ED-4DB2-BD59-A6C34878D82A}">
                    <a16:rowId xmlns:a16="http://schemas.microsoft.com/office/drawing/2014/main" val="883820639"/>
                  </a:ext>
                </a:extLst>
              </a:tr>
              <a:tr h="167640">
                <a:tc>
                  <a:txBody>
                    <a:bodyPr/>
                    <a:lstStyle/>
                    <a:p>
                      <a:pPr marL="720090" marR="720090" algn="ctr"/>
                      <a:r>
                        <a:rPr lang="en-US" sz="1200">
                          <a:effectLst/>
                        </a:rPr>
                        <a:t>DF:</a:t>
                      </a:r>
                      <a:endParaRPr lang="en-US">
                        <a:effectLst/>
                      </a:endParaRPr>
                    </a:p>
                  </a:txBody>
                  <a:tcPr marL="68580" marR="68580" anchor="b"/>
                </a:tc>
                <a:tc>
                  <a:txBody>
                    <a:bodyPr/>
                    <a:lstStyle/>
                    <a:p>
                      <a:pPr marL="720090" marR="720090" algn="ctr"/>
                      <a:r>
                        <a:rPr lang="en-US" sz="1200">
                          <a:effectLst/>
                        </a:rPr>
                        <a:t>46</a:t>
                      </a:r>
                      <a:endParaRPr lang="en-US">
                        <a:effectLst/>
                      </a:endParaRPr>
                    </a:p>
                  </a:txBody>
                  <a:tcPr marL="68580" marR="68580" anchor="b"/>
                </a:tc>
                <a:extLst>
                  <a:ext uri="{0D108BD9-81ED-4DB2-BD59-A6C34878D82A}">
                    <a16:rowId xmlns:a16="http://schemas.microsoft.com/office/drawing/2014/main" val="2866526709"/>
                  </a:ext>
                </a:extLst>
              </a:tr>
              <a:tr h="167640">
                <a:tc>
                  <a:txBody>
                    <a:bodyPr/>
                    <a:lstStyle/>
                    <a:p>
                      <a:pPr marL="720090" marR="720090" algn="ctr"/>
                      <a:r>
                        <a:rPr lang="en-US" sz="1200">
                          <a:effectLst/>
                        </a:rPr>
                        <a:t>p value:</a:t>
                      </a:r>
                      <a:endParaRPr lang="en-US">
                        <a:effectLst/>
                      </a:endParaRPr>
                    </a:p>
                  </a:txBody>
                  <a:tcPr marL="68580" marR="68580" anchor="b"/>
                </a:tc>
                <a:tc>
                  <a:txBody>
                    <a:bodyPr/>
                    <a:lstStyle/>
                    <a:p>
                      <a:pPr marL="720090" marR="720090" algn="ctr"/>
                      <a:r>
                        <a:rPr lang="en-US" sz="1200">
                          <a:effectLst/>
                        </a:rPr>
                        <a:t>0.00013</a:t>
                      </a:r>
                      <a:endParaRPr lang="en-US">
                        <a:effectLst/>
                      </a:endParaRPr>
                    </a:p>
                  </a:txBody>
                  <a:tcPr marL="68580" marR="68580" anchor="b"/>
                </a:tc>
                <a:extLst>
                  <a:ext uri="{0D108BD9-81ED-4DB2-BD59-A6C34878D82A}">
                    <a16:rowId xmlns:a16="http://schemas.microsoft.com/office/drawing/2014/main" val="3685455274"/>
                  </a:ext>
                </a:extLst>
              </a:tr>
            </a:tbl>
          </a:graphicData>
        </a:graphic>
      </p:graphicFrame>
      <p:graphicFrame>
        <p:nvGraphicFramePr>
          <p:cNvPr id="12" name="Table 11">
            <a:extLst>
              <a:ext uri="{FF2B5EF4-FFF2-40B4-BE49-F238E27FC236}">
                <a16:creationId xmlns:a16="http://schemas.microsoft.com/office/drawing/2014/main" id="{A0D66A26-BBD0-B285-C127-0E17F41E4071}"/>
              </a:ext>
            </a:extLst>
          </p:cNvPr>
          <p:cNvGraphicFramePr>
            <a:graphicFrameLocks noGrp="1"/>
          </p:cNvGraphicFramePr>
          <p:nvPr>
            <p:extLst>
              <p:ext uri="{D42A27DB-BD31-4B8C-83A1-F6EECF244321}">
                <p14:modId xmlns:p14="http://schemas.microsoft.com/office/powerpoint/2010/main" val="2127067989"/>
              </p:ext>
            </p:extLst>
          </p:nvPr>
        </p:nvGraphicFramePr>
        <p:xfrm>
          <a:off x="566150" y="3861148"/>
          <a:ext cx="5016246" cy="1828800"/>
        </p:xfrm>
        <a:graphic>
          <a:graphicData uri="http://schemas.openxmlformats.org/drawingml/2006/table">
            <a:tbl>
              <a:tblPr firstRow="1" bandRow="1">
                <a:tableStyleId>{5C22544A-7EE6-4342-B048-85BDC9FD1C3A}</a:tableStyleId>
              </a:tblPr>
              <a:tblGrid>
                <a:gridCol w="2205760">
                  <a:extLst>
                    <a:ext uri="{9D8B030D-6E8A-4147-A177-3AD203B41FA5}">
                      <a16:colId xmlns:a16="http://schemas.microsoft.com/office/drawing/2014/main" val="4042076427"/>
                    </a:ext>
                  </a:extLst>
                </a:gridCol>
                <a:gridCol w="2810486">
                  <a:extLst>
                    <a:ext uri="{9D8B030D-6E8A-4147-A177-3AD203B41FA5}">
                      <a16:colId xmlns:a16="http://schemas.microsoft.com/office/drawing/2014/main" val="1929685166"/>
                    </a:ext>
                  </a:extLst>
                </a:gridCol>
              </a:tblGrid>
              <a:tr h="167640">
                <a:tc gridSpan="2">
                  <a:txBody>
                    <a:bodyPr/>
                    <a:lstStyle/>
                    <a:p>
                      <a:pPr marL="720090" marR="720090" algn="ctr"/>
                      <a:r>
                        <a:rPr lang="en-US" sz="1200">
                          <a:effectLst/>
                        </a:rPr>
                        <a:t>Personal Protection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1863030958"/>
                  </a:ext>
                </a:extLst>
              </a:tr>
              <a:tr h="167640">
                <a:tc>
                  <a:txBody>
                    <a:bodyPr/>
                    <a:lstStyle/>
                    <a:p>
                      <a:pPr marL="720090" marR="720090" algn="ctr"/>
                      <a:r>
                        <a:rPr lang="en-US" sz="1200">
                          <a:effectLst/>
                        </a:rPr>
                        <a:t>Coefficient (r):</a:t>
                      </a:r>
                      <a:endParaRPr lang="en-US">
                        <a:effectLst/>
                      </a:endParaRPr>
                    </a:p>
                  </a:txBody>
                  <a:tcPr marL="68580" marR="68580" anchor="b"/>
                </a:tc>
                <a:tc>
                  <a:txBody>
                    <a:bodyPr/>
                    <a:lstStyle/>
                    <a:p>
                      <a:pPr marL="720090" marR="720090" algn="ctr"/>
                      <a:r>
                        <a:rPr lang="en-US" sz="1200">
                          <a:effectLst/>
                        </a:rPr>
                        <a:t>0.238824111</a:t>
                      </a:r>
                      <a:endParaRPr lang="en-US">
                        <a:effectLst/>
                      </a:endParaRPr>
                    </a:p>
                  </a:txBody>
                  <a:tcPr marL="68580" marR="68580" anchor="b"/>
                </a:tc>
                <a:extLst>
                  <a:ext uri="{0D108BD9-81ED-4DB2-BD59-A6C34878D82A}">
                    <a16:rowId xmlns:a16="http://schemas.microsoft.com/office/drawing/2014/main" val="1080158896"/>
                  </a:ext>
                </a:extLst>
              </a:tr>
              <a:tr h="167640">
                <a:tc>
                  <a:txBody>
                    <a:bodyPr/>
                    <a:lstStyle/>
                    <a:p>
                      <a:pPr marL="720090" marR="720090" algn="ctr"/>
                      <a:r>
                        <a:rPr lang="en-US" sz="1200">
                          <a:effectLst/>
                        </a:rPr>
                        <a:t>N:</a:t>
                      </a:r>
                      <a:endParaRPr lang="en-US">
                        <a:effectLst/>
                      </a:endParaRPr>
                    </a:p>
                  </a:txBody>
                  <a:tcPr marL="68580" marR="68580" anchor="b"/>
                </a:tc>
                <a:tc>
                  <a:txBody>
                    <a:bodyPr/>
                    <a:lstStyle/>
                    <a:p>
                      <a:pPr marL="720090" marR="720090" algn="ctr"/>
                      <a:r>
                        <a:rPr lang="en-US" sz="1200">
                          <a:effectLst/>
                        </a:rPr>
                        <a:t>48</a:t>
                      </a:r>
                      <a:endParaRPr lang="en-US">
                        <a:effectLst/>
                      </a:endParaRPr>
                    </a:p>
                  </a:txBody>
                  <a:tcPr marL="68580" marR="68580" anchor="b"/>
                </a:tc>
                <a:extLst>
                  <a:ext uri="{0D108BD9-81ED-4DB2-BD59-A6C34878D82A}">
                    <a16:rowId xmlns:a16="http://schemas.microsoft.com/office/drawing/2014/main" val="3034573255"/>
                  </a:ext>
                </a:extLst>
              </a:tr>
              <a:tr h="167640">
                <a:tc>
                  <a:txBody>
                    <a:bodyPr/>
                    <a:lstStyle/>
                    <a:p>
                      <a:pPr marL="720090" marR="720090" algn="ctr"/>
                      <a:r>
                        <a:rPr lang="en-US" sz="1200">
                          <a:effectLst/>
                        </a:rPr>
                        <a:t>T statistic:</a:t>
                      </a:r>
                      <a:endParaRPr lang="en-US">
                        <a:effectLst/>
                      </a:endParaRPr>
                    </a:p>
                  </a:txBody>
                  <a:tcPr marL="68580" marR="68580" anchor="b"/>
                </a:tc>
                <a:tc>
                  <a:txBody>
                    <a:bodyPr/>
                    <a:lstStyle/>
                    <a:p>
                      <a:pPr marL="720090" marR="720090" algn="ctr"/>
                      <a:r>
                        <a:rPr lang="en-US" sz="1200">
                          <a:effectLst/>
                        </a:rPr>
                        <a:t>1.668052629</a:t>
                      </a:r>
                      <a:endParaRPr lang="en-US">
                        <a:effectLst/>
                      </a:endParaRPr>
                    </a:p>
                  </a:txBody>
                  <a:tcPr marL="68580" marR="68580" anchor="b"/>
                </a:tc>
                <a:extLst>
                  <a:ext uri="{0D108BD9-81ED-4DB2-BD59-A6C34878D82A}">
                    <a16:rowId xmlns:a16="http://schemas.microsoft.com/office/drawing/2014/main" val="4021811692"/>
                  </a:ext>
                </a:extLst>
              </a:tr>
              <a:tr h="167640">
                <a:tc>
                  <a:txBody>
                    <a:bodyPr/>
                    <a:lstStyle/>
                    <a:p>
                      <a:pPr marL="720090" marR="720090" algn="ctr"/>
                      <a:r>
                        <a:rPr lang="en-US" sz="1200">
                          <a:effectLst/>
                        </a:rPr>
                        <a:t>DF:</a:t>
                      </a:r>
                      <a:endParaRPr lang="en-US">
                        <a:effectLst/>
                      </a:endParaRPr>
                    </a:p>
                  </a:txBody>
                  <a:tcPr marL="68580" marR="68580" anchor="b"/>
                </a:tc>
                <a:tc>
                  <a:txBody>
                    <a:bodyPr/>
                    <a:lstStyle/>
                    <a:p>
                      <a:pPr marL="720090" marR="720090" algn="ctr"/>
                      <a:r>
                        <a:rPr lang="en-US" sz="1200">
                          <a:effectLst/>
                        </a:rPr>
                        <a:t>46</a:t>
                      </a:r>
                      <a:endParaRPr lang="en-US">
                        <a:effectLst/>
                      </a:endParaRPr>
                    </a:p>
                  </a:txBody>
                  <a:tcPr marL="68580" marR="68580" anchor="b"/>
                </a:tc>
                <a:extLst>
                  <a:ext uri="{0D108BD9-81ED-4DB2-BD59-A6C34878D82A}">
                    <a16:rowId xmlns:a16="http://schemas.microsoft.com/office/drawing/2014/main" val="3248175042"/>
                  </a:ext>
                </a:extLst>
              </a:tr>
              <a:tr h="167640">
                <a:tc>
                  <a:txBody>
                    <a:bodyPr/>
                    <a:lstStyle/>
                    <a:p>
                      <a:pPr marL="720090" marR="720090" algn="ctr"/>
                      <a:r>
                        <a:rPr lang="en-US" sz="1200">
                          <a:effectLst/>
                        </a:rPr>
                        <a:t>p value:</a:t>
                      </a:r>
                      <a:endParaRPr lang="en-US">
                        <a:effectLst/>
                      </a:endParaRPr>
                    </a:p>
                  </a:txBody>
                  <a:tcPr marL="68580" marR="68580" anchor="b"/>
                </a:tc>
                <a:tc>
                  <a:txBody>
                    <a:bodyPr/>
                    <a:lstStyle/>
                    <a:p>
                      <a:pPr marL="720090" marR="720090" algn="ctr"/>
                      <a:r>
                        <a:rPr lang="en-US" sz="1200">
                          <a:effectLst/>
                        </a:rPr>
                        <a:t>0.10</a:t>
                      </a:r>
                      <a:endParaRPr lang="en-US">
                        <a:effectLst/>
                      </a:endParaRPr>
                    </a:p>
                  </a:txBody>
                  <a:tcPr marL="68580" marR="68580" anchor="b"/>
                </a:tc>
                <a:extLst>
                  <a:ext uri="{0D108BD9-81ED-4DB2-BD59-A6C34878D82A}">
                    <a16:rowId xmlns:a16="http://schemas.microsoft.com/office/drawing/2014/main" val="4197910231"/>
                  </a:ext>
                </a:extLst>
              </a:tr>
            </a:tbl>
          </a:graphicData>
        </a:graphic>
      </p:graphicFrame>
      <p:graphicFrame>
        <p:nvGraphicFramePr>
          <p:cNvPr id="14" name="Table 13">
            <a:extLst>
              <a:ext uri="{FF2B5EF4-FFF2-40B4-BE49-F238E27FC236}">
                <a16:creationId xmlns:a16="http://schemas.microsoft.com/office/drawing/2014/main" id="{B2DCAFD1-6F66-40DE-572A-030FED8AF7C3}"/>
              </a:ext>
            </a:extLst>
          </p:cNvPr>
          <p:cNvGraphicFramePr>
            <a:graphicFrameLocks noGrp="1"/>
          </p:cNvGraphicFramePr>
          <p:nvPr>
            <p:extLst>
              <p:ext uri="{D42A27DB-BD31-4B8C-83A1-F6EECF244321}">
                <p14:modId xmlns:p14="http://schemas.microsoft.com/office/powerpoint/2010/main" val="1322043728"/>
              </p:ext>
            </p:extLst>
          </p:nvPr>
        </p:nvGraphicFramePr>
        <p:xfrm>
          <a:off x="6001159" y="3829833"/>
          <a:ext cx="5690695" cy="1800612"/>
        </p:xfrm>
        <a:graphic>
          <a:graphicData uri="http://schemas.openxmlformats.org/drawingml/2006/table">
            <a:tbl>
              <a:tblPr firstRow="1" bandRow="1">
                <a:tableStyleId>{5C22544A-7EE6-4342-B048-85BDC9FD1C3A}</a:tableStyleId>
              </a:tblPr>
              <a:tblGrid>
                <a:gridCol w="2466752">
                  <a:extLst>
                    <a:ext uri="{9D8B030D-6E8A-4147-A177-3AD203B41FA5}">
                      <a16:colId xmlns:a16="http://schemas.microsoft.com/office/drawing/2014/main" val="2114277473"/>
                    </a:ext>
                  </a:extLst>
                </a:gridCol>
                <a:gridCol w="3223943">
                  <a:extLst>
                    <a:ext uri="{9D8B030D-6E8A-4147-A177-3AD203B41FA5}">
                      <a16:colId xmlns:a16="http://schemas.microsoft.com/office/drawing/2014/main" val="1377112018"/>
                    </a:ext>
                  </a:extLst>
                </a:gridCol>
              </a:tblGrid>
              <a:tr h="300102">
                <a:tc gridSpan="2">
                  <a:txBody>
                    <a:bodyPr/>
                    <a:lstStyle/>
                    <a:p>
                      <a:pPr marL="720090" marR="720090" algn="ctr"/>
                      <a:r>
                        <a:rPr lang="en-US" sz="1200" dirty="0">
                          <a:effectLst/>
                        </a:rPr>
                        <a:t>Decontamination, Disinfection &amp; Sterilization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3398729760"/>
                  </a:ext>
                </a:extLst>
              </a:tr>
              <a:tr h="300102">
                <a:tc>
                  <a:txBody>
                    <a:bodyPr/>
                    <a:lstStyle/>
                    <a:p>
                      <a:pPr marL="720090" marR="720090" algn="ctr"/>
                      <a:r>
                        <a:rPr lang="en-US" sz="1200" dirty="0">
                          <a:effectLst/>
                        </a:rPr>
                        <a:t>Coefficient (r):</a:t>
                      </a:r>
                      <a:endParaRPr lang="en-US" dirty="0">
                        <a:effectLst/>
                      </a:endParaRPr>
                    </a:p>
                  </a:txBody>
                  <a:tcPr marL="68580" marR="68580" anchor="b"/>
                </a:tc>
                <a:tc>
                  <a:txBody>
                    <a:bodyPr/>
                    <a:lstStyle/>
                    <a:p>
                      <a:pPr marL="720090" marR="720090" algn="ctr"/>
                      <a:r>
                        <a:rPr lang="en-US" sz="1200" dirty="0">
                          <a:effectLst/>
                        </a:rPr>
                        <a:t>0.2014</a:t>
                      </a:r>
                      <a:endParaRPr lang="en-US" dirty="0">
                        <a:effectLst/>
                      </a:endParaRPr>
                    </a:p>
                  </a:txBody>
                  <a:tcPr marL="68580" marR="68580" anchor="b"/>
                </a:tc>
                <a:extLst>
                  <a:ext uri="{0D108BD9-81ED-4DB2-BD59-A6C34878D82A}">
                    <a16:rowId xmlns:a16="http://schemas.microsoft.com/office/drawing/2014/main" val="2590652015"/>
                  </a:ext>
                </a:extLst>
              </a:tr>
              <a:tr h="300102">
                <a:tc>
                  <a:txBody>
                    <a:bodyPr/>
                    <a:lstStyle/>
                    <a:p>
                      <a:pPr marL="720090" marR="720090" algn="ctr"/>
                      <a:r>
                        <a:rPr lang="en-US" sz="1200" dirty="0">
                          <a:effectLst/>
                        </a:rPr>
                        <a:t>N:</a:t>
                      </a:r>
                      <a:endParaRPr lang="en-US" dirty="0">
                        <a:effectLst/>
                      </a:endParaRPr>
                    </a:p>
                  </a:txBody>
                  <a:tcPr marL="68580" marR="68580" anchor="b"/>
                </a:tc>
                <a:tc>
                  <a:txBody>
                    <a:bodyPr/>
                    <a:lstStyle/>
                    <a:p>
                      <a:pPr marL="720090" marR="720090" algn="ctr"/>
                      <a:r>
                        <a:rPr lang="en-US" sz="1200" dirty="0">
                          <a:effectLst/>
                        </a:rPr>
                        <a:t>48</a:t>
                      </a:r>
                      <a:endParaRPr lang="en-US" dirty="0">
                        <a:effectLst/>
                      </a:endParaRPr>
                    </a:p>
                  </a:txBody>
                  <a:tcPr marL="68580" marR="68580" anchor="b"/>
                </a:tc>
                <a:extLst>
                  <a:ext uri="{0D108BD9-81ED-4DB2-BD59-A6C34878D82A}">
                    <a16:rowId xmlns:a16="http://schemas.microsoft.com/office/drawing/2014/main" val="4183867517"/>
                  </a:ext>
                </a:extLst>
              </a:tr>
              <a:tr h="300102">
                <a:tc>
                  <a:txBody>
                    <a:bodyPr/>
                    <a:lstStyle/>
                    <a:p>
                      <a:pPr marL="720090" marR="720090" algn="ctr"/>
                      <a:r>
                        <a:rPr lang="en-US" sz="1200" dirty="0">
                          <a:effectLst/>
                        </a:rPr>
                        <a:t>T statistic:</a:t>
                      </a:r>
                      <a:endParaRPr lang="en-US" dirty="0">
                        <a:effectLst/>
                      </a:endParaRPr>
                    </a:p>
                  </a:txBody>
                  <a:tcPr marL="68580" marR="68580" anchor="b"/>
                </a:tc>
                <a:tc>
                  <a:txBody>
                    <a:bodyPr/>
                    <a:lstStyle/>
                    <a:p>
                      <a:pPr marL="720090" marR="720090" algn="ctr"/>
                      <a:r>
                        <a:rPr lang="en-US" sz="1200" dirty="0">
                          <a:effectLst/>
                        </a:rPr>
                        <a:t>1.39</a:t>
                      </a:r>
                      <a:endParaRPr lang="en-US" dirty="0">
                        <a:effectLst/>
                      </a:endParaRPr>
                    </a:p>
                  </a:txBody>
                  <a:tcPr marL="68580" marR="68580" anchor="b"/>
                </a:tc>
                <a:extLst>
                  <a:ext uri="{0D108BD9-81ED-4DB2-BD59-A6C34878D82A}">
                    <a16:rowId xmlns:a16="http://schemas.microsoft.com/office/drawing/2014/main" val="123144416"/>
                  </a:ext>
                </a:extLst>
              </a:tr>
              <a:tr h="300102">
                <a:tc>
                  <a:txBody>
                    <a:bodyPr/>
                    <a:lstStyle/>
                    <a:p>
                      <a:pPr marL="720090" marR="720090" algn="ctr"/>
                      <a:r>
                        <a:rPr lang="en-US" sz="1200" dirty="0">
                          <a:effectLst/>
                        </a:rPr>
                        <a:t>DF:</a:t>
                      </a:r>
                      <a:endParaRPr lang="en-US" dirty="0">
                        <a:effectLst/>
                      </a:endParaRPr>
                    </a:p>
                  </a:txBody>
                  <a:tcPr marL="68580" marR="68580" anchor="b"/>
                </a:tc>
                <a:tc>
                  <a:txBody>
                    <a:bodyPr/>
                    <a:lstStyle/>
                    <a:p>
                      <a:pPr marL="720090" marR="720090" algn="ctr"/>
                      <a:r>
                        <a:rPr lang="en-US" sz="1200" dirty="0">
                          <a:effectLst/>
                        </a:rPr>
                        <a:t>46</a:t>
                      </a:r>
                      <a:endParaRPr lang="en-US" dirty="0">
                        <a:effectLst/>
                      </a:endParaRPr>
                    </a:p>
                  </a:txBody>
                  <a:tcPr marL="68580" marR="68580" anchor="b"/>
                </a:tc>
                <a:extLst>
                  <a:ext uri="{0D108BD9-81ED-4DB2-BD59-A6C34878D82A}">
                    <a16:rowId xmlns:a16="http://schemas.microsoft.com/office/drawing/2014/main" val="3834975528"/>
                  </a:ext>
                </a:extLst>
              </a:tr>
              <a:tr h="300102">
                <a:tc>
                  <a:txBody>
                    <a:bodyPr/>
                    <a:lstStyle/>
                    <a:p>
                      <a:pPr marL="720090" marR="720090" algn="ctr"/>
                      <a:r>
                        <a:rPr lang="en-US" sz="1200" dirty="0">
                          <a:effectLst/>
                        </a:rPr>
                        <a:t>p value:</a:t>
                      </a:r>
                      <a:endParaRPr lang="en-US" dirty="0">
                        <a:effectLst/>
                      </a:endParaRPr>
                    </a:p>
                  </a:txBody>
                  <a:tcPr marL="68580" marR="68580" anchor="b"/>
                </a:tc>
                <a:tc>
                  <a:txBody>
                    <a:bodyPr/>
                    <a:lstStyle/>
                    <a:p>
                      <a:pPr marL="720090" marR="720090" algn="ctr"/>
                      <a:r>
                        <a:rPr lang="en-US" sz="1200" dirty="0">
                          <a:effectLst/>
                        </a:rPr>
                        <a:t>0.17</a:t>
                      </a:r>
                      <a:endParaRPr lang="en-US" dirty="0">
                        <a:effectLst/>
                      </a:endParaRPr>
                    </a:p>
                  </a:txBody>
                  <a:tcPr marL="68580" marR="68580" anchor="b"/>
                </a:tc>
                <a:extLst>
                  <a:ext uri="{0D108BD9-81ED-4DB2-BD59-A6C34878D82A}">
                    <a16:rowId xmlns:a16="http://schemas.microsoft.com/office/drawing/2014/main" val="346452454"/>
                  </a:ext>
                </a:extLst>
              </a:tr>
            </a:tbl>
          </a:graphicData>
        </a:graphic>
      </p:graphicFrame>
    </p:spTree>
    <p:extLst>
      <p:ext uri="{BB962C8B-B14F-4D97-AF65-F5344CB8AC3E}">
        <p14:creationId xmlns:p14="http://schemas.microsoft.com/office/powerpoint/2010/main" val="256436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091D4B-E802-EF0A-31A9-279391F111FB}"/>
              </a:ext>
            </a:extLst>
          </p:cNvPr>
          <p:cNvSpPr txBox="1"/>
          <p:nvPr/>
        </p:nvSpPr>
        <p:spPr>
          <a:xfrm>
            <a:off x="2721" y="2721"/>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8" name="TextBox 7">
            <a:extLst>
              <a:ext uri="{FF2B5EF4-FFF2-40B4-BE49-F238E27FC236}">
                <a16:creationId xmlns:a16="http://schemas.microsoft.com/office/drawing/2014/main" id="{10405462-0BFE-3DD3-E7DF-244FDE5D3266}"/>
              </a:ext>
            </a:extLst>
          </p:cNvPr>
          <p:cNvSpPr txBox="1"/>
          <p:nvPr/>
        </p:nvSpPr>
        <p:spPr>
          <a:xfrm>
            <a:off x="2720" y="6493328"/>
            <a:ext cx="1218655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pic>
        <p:nvPicPr>
          <p:cNvPr id="10" name="Picture 6" descr="Text&#10;&#10;Description automatically generated">
            <a:extLst>
              <a:ext uri="{FF2B5EF4-FFF2-40B4-BE49-F238E27FC236}">
                <a16:creationId xmlns:a16="http://schemas.microsoft.com/office/drawing/2014/main" id="{D6A075E5-7030-46FB-47B8-B0D78AC0C8E7}"/>
              </a:ext>
            </a:extLst>
          </p:cNvPr>
          <p:cNvPicPr>
            <a:picLocks noChangeAspect="1"/>
          </p:cNvPicPr>
          <p:nvPr/>
        </p:nvPicPr>
        <p:blipFill>
          <a:blip r:embed="rId2"/>
          <a:stretch>
            <a:fillRect/>
          </a:stretch>
        </p:blipFill>
        <p:spPr>
          <a:xfrm>
            <a:off x="2721" y="373482"/>
            <a:ext cx="1341665" cy="627358"/>
          </a:xfrm>
          <a:prstGeom prst="rect">
            <a:avLst/>
          </a:prstGeom>
        </p:spPr>
      </p:pic>
      <p:sp>
        <p:nvSpPr>
          <p:cNvPr id="11" name="TextBox 10">
            <a:extLst>
              <a:ext uri="{FF2B5EF4-FFF2-40B4-BE49-F238E27FC236}">
                <a16:creationId xmlns:a16="http://schemas.microsoft.com/office/drawing/2014/main" id="{7A2D2D6D-2C81-2C36-E915-D653263466B4}"/>
              </a:ext>
            </a:extLst>
          </p:cNvPr>
          <p:cNvSpPr txBox="1"/>
          <p:nvPr/>
        </p:nvSpPr>
        <p:spPr>
          <a:xfrm>
            <a:off x="1183002" y="999212"/>
            <a:ext cx="101454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accent1">
                    <a:lumMod val="50000"/>
                  </a:schemeClr>
                </a:solidFill>
                <a:latin typeface="Cambria"/>
                <a:ea typeface="Cambria"/>
              </a:rPr>
              <a:t>Results: PHCs</a:t>
            </a:r>
          </a:p>
        </p:txBody>
      </p:sp>
      <p:graphicFrame>
        <p:nvGraphicFramePr>
          <p:cNvPr id="3" name="Table 2">
            <a:extLst>
              <a:ext uri="{FF2B5EF4-FFF2-40B4-BE49-F238E27FC236}">
                <a16:creationId xmlns:a16="http://schemas.microsoft.com/office/drawing/2014/main" id="{CFE9ECDE-40B8-8670-567F-5CA1B0E3E24A}"/>
              </a:ext>
            </a:extLst>
          </p:cNvPr>
          <p:cNvGraphicFramePr>
            <a:graphicFrameLocks noGrp="1"/>
          </p:cNvGraphicFramePr>
          <p:nvPr>
            <p:extLst>
              <p:ext uri="{D42A27DB-BD31-4B8C-83A1-F6EECF244321}">
                <p14:modId xmlns:p14="http://schemas.microsoft.com/office/powerpoint/2010/main" val="2680508987"/>
              </p:ext>
            </p:extLst>
          </p:nvPr>
        </p:nvGraphicFramePr>
        <p:xfrm>
          <a:off x="417077" y="1783915"/>
          <a:ext cx="5585445" cy="2192145"/>
        </p:xfrm>
        <a:graphic>
          <a:graphicData uri="http://schemas.openxmlformats.org/drawingml/2006/table">
            <a:tbl>
              <a:tblPr firstRow="1" bandRow="1">
                <a:tableStyleId>{5C22544A-7EE6-4342-B048-85BDC9FD1C3A}</a:tableStyleId>
              </a:tblPr>
              <a:tblGrid>
                <a:gridCol w="2374064">
                  <a:extLst>
                    <a:ext uri="{9D8B030D-6E8A-4147-A177-3AD203B41FA5}">
                      <a16:colId xmlns:a16="http://schemas.microsoft.com/office/drawing/2014/main" val="2677271025"/>
                    </a:ext>
                  </a:extLst>
                </a:gridCol>
                <a:gridCol w="3211381">
                  <a:extLst>
                    <a:ext uri="{9D8B030D-6E8A-4147-A177-3AD203B41FA5}">
                      <a16:colId xmlns:a16="http://schemas.microsoft.com/office/drawing/2014/main" val="3915495697"/>
                    </a:ext>
                  </a:extLst>
                </a:gridCol>
              </a:tblGrid>
              <a:tr h="329538">
                <a:tc gridSpan="2">
                  <a:txBody>
                    <a:bodyPr/>
                    <a:lstStyle/>
                    <a:p>
                      <a:pPr marL="720090" marR="720090" algn="ctr"/>
                      <a:r>
                        <a:rPr lang="en-US" sz="1200">
                          <a:effectLst/>
                        </a:rPr>
                        <a:t>Environmental Control</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2833690304"/>
                  </a:ext>
                </a:extLst>
              </a:tr>
              <a:tr h="544455">
                <a:tc>
                  <a:txBody>
                    <a:bodyPr/>
                    <a:lstStyle/>
                    <a:p>
                      <a:pPr marL="720090" marR="720090" algn="ctr"/>
                      <a:r>
                        <a:rPr lang="en-US" sz="1200">
                          <a:effectLst/>
                        </a:rPr>
                        <a:t>Coefficient (r):</a:t>
                      </a:r>
                      <a:endParaRPr lang="en-US">
                        <a:effectLst/>
                      </a:endParaRPr>
                    </a:p>
                  </a:txBody>
                  <a:tcPr marL="68580" marR="68580" anchor="b"/>
                </a:tc>
                <a:tc>
                  <a:txBody>
                    <a:bodyPr/>
                    <a:lstStyle/>
                    <a:p>
                      <a:pPr marL="720090" marR="720090" algn="ctr"/>
                      <a:r>
                        <a:rPr lang="en-US" sz="1200">
                          <a:effectLst/>
                        </a:rPr>
                        <a:t>0.246375048</a:t>
                      </a:r>
                      <a:endParaRPr lang="en-US">
                        <a:effectLst/>
                      </a:endParaRPr>
                    </a:p>
                  </a:txBody>
                  <a:tcPr marL="68580" marR="68580" anchor="b"/>
                </a:tc>
                <a:extLst>
                  <a:ext uri="{0D108BD9-81ED-4DB2-BD59-A6C34878D82A}">
                    <a16:rowId xmlns:a16="http://schemas.microsoft.com/office/drawing/2014/main" val="3546076739"/>
                  </a:ext>
                </a:extLst>
              </a:tr>
              <a:tr h="329538">
                <a:tc>
                  <a:txBody>
                    <a:bodyPr/>
                    <a:lstStyle/>
                    <a:p>
                      <a:pPr marL="720090" marR="720090" algn="ctr"/>
                      <a:r>
                        <a:rPr lang="en-US" sz="1200">
                          <a:effectLst/>
                        </a:rPr>
                        <a:t>N:</a:t>
                      </a:r>
                      <a:endParaRPr lang="en-US">
                        <a:effectLst/>
                      </a:endParaRPr>
                    </a:p>
                  </a:txBody>
                  <a:tcPr marL="68580" marR="68580" anchor="b"/>
                </a:tc>
                <a:tc>
                  <a:txBody>
                    <a:bodyPr/>
                    <a:lstStyle/>
                    <a:p>
                      <a:pPr marL="720090" marR="720090" algn="ctr"/>
                      <a:r>
                        <a:rPr lang="en-US" sz="1200">
                          <a:effectLst/>
                        </a:rPr>
                        <a:t>48</a:t>
                      </a:r>
                      <a:endParaRPr lang="en-US">
                        <a:effectLst/>
                      </a:endParaRPr>
                    </a:p>
                  </a:txBody>
                  <a:tcPr marL="68580" marR="68580" anchor="b"/>
                </a:tc>
                <a:extLst>
                  <a:ext uri="{0D108BD9-81ED-4DB2-BD59-A6C34878D82A}">
                    <a16:rowId xmlns:a16="http://schemas.microsoft.com/office/drawing/2014/main" val="2821525756"/>
                  </a:ext>
                </a:extLst>
              </a:tr>
              <a:tr h="329538">
                <a:tc>
                  <a:txBody>
                    <a:bodyPr/>
                    <a:lstStyle/>
                    <a:p>
                      <a:pPr marL="720090" marR="720090" algn="ctr"/>
                      <a:r>
                        <a:rPr lang="en-US" sz="1200">
                          <a:effectLst/>
                        </a:rPr>
                        <a:t>T statistic:</a:t>
                      </a:r>
                      <a:endParaRPr lang="en-US">
                        <a:effectLst/>
                      </a:endParaRPr>
                    </a:p>
                  </a:txBody>
                  <a:tcPr marL="68580" marR="68580" anchor="b"/>
                </a:tc>
                <a:tc>
                  <a:txBody>
                    <a:bodyPr/>
                    <a:lstStyle/>
                    <a:p>
                      <a:pPr marL="720090" marR="720090" algn="ctr"/>
                      <a:r>
                        <a:rPr lang="en-US" sz="1200">
                          <a:effectLst/>
                        </a:rPr>
                        <a:t>1.724144376</a:t>
                      </a:r>
                      <a:endParaRPr lang="en-US">
                        <a:effectLst/>
                      </a:endParaRPr>
                    </a:p>
                  </a:txBody>
                  <a:tcPr marL="68580" marR="68580" anchor="b"/>
                </a:tc>
                <a:extLst>
                  <a:ext uri="{0D108BD9-81ED-4DB2-BD59-A6C34878D82A}">
                    <a16:rowId xmlns:a16="http://schemas.microsoft.com/office/drawing/2014/main" val="3158984173"/>
                  </a:ext>
                </a:extLst>
              </a:tr>
              <a:tr h="329538">
                <a:tc>
                  <a:txBody>
                    <a:bodyPr/>
                    <a:lstStyle/>
                    <a:p>
                      <a:pPr marL="720090" marR="720090" algn="ctr"/>
                      <a:r>
                        <a:rPr lang="en-US" sz="1200">
                          <a:effectLst/>
                        </a:rPr>
                        <a:t>DF:</a:t>
                      </a:r>
                      <a:endParaRPr lang="en-US">
                        <a:effectLst/>
                      </a:endParaRPr>
                    </a:p>
                  </a:txBody>
                  <a:tcPr marL="68580" marR="68580" anchor="b"/>
                </a:tc>
                <a:tc>
                  <a:txBody>
                    <a:bodyPr/>
                    <a:lstStyle/>
                    <a:p>
                      <a:pPr marL="720090" marR="720090" algn="ctr"/>
                      <a:r>
                        <a:rPr lang="en-US" sz="1200">
                          <a:effectLst/>
                        </a:rPr>
                        <a:t>46</a:t>
                      </a:r>
                      <a:endParaRPr lang="en-US">
                        <a:effectLst/>
                      </a:endParaRPr>
                    </a:p>
                  </a:txBody>
                  <a:tcPr marL="68580" marR="68580" anchor="b"/>
                </a:tc>
                <a:extLst>
                  <a:ext uri="{0D108BD9-81ED-4DB2-BD59-A6C34878D82A}">
                    <a16:rowId xmlns:a16="http://schemas.microsoft.com/office/drawing/2014/main" val="2552134247"/>
                  </a:ext>
                </a:extLst>
              </a:tr>
              <a:tr h="329538">
                <a:tc>
                  <a:txBody>
                    <a:bodyPr/>
                    <a:lstStyle/>
                    <a:p>
                      <a:pPr marL="720090" marR="720090" algn="ctr"/>
                      <a:r>
                        <a:rPr lang="en-US" sz="1200">
                          <a:effectLst/>
                        </a:rPr>
                        <a:t>p value:</a:t>
                      </a:r>
                      <a:endParaRPr lang="en-US">
                        <a:effectLst/>
                      </a:endParaRPr>
                    </a:p>
                  </a:txBody>
                  <a:tcPr marL="68580" marR="68580" anchor="b"/>
                </a:tc>
                <a:tc>
                  <a:txBody>
                    <a:bodyPr/>
                    <a:lstStyle/>
                    <a:p>
                      <a:pPr marL="720090" marR="720090" algn="ctr"/>
                      <a:r>
                        <a:rPr lang="en-US" sz="1200">
                          <a:effectLst/>
                        </a:rPr>
                        <a:t>0.09</a:t>
                      </a:r>
                      <a:endParaRPr lang="en-US">
                        <a:effectLst/>
                      </a:endParaRPr>
                    </a:p>
                  </a:txBody>
                  <a:tcPr marL="68580" marR="68580" anchor="b"/>
                </a:tc>
                <a:extLst>
                  <a:ext uri="{0D108BD9-81ED-4DB2-BD59-A6C34878D82A}">
                    <a16:rowId xmlns:a16="http://schemas.microsoft.com/office/drawing/2014/main" val="3979745418"/>
                  </a:ext>
                </a:extLst>
              </a:tr>
            </a:tbl>
          </a:graphicData>
        </a:graphic>
      </p:graphicFrame>
      <p:graphicFrame>
        <p:nvGraphicFramePr>
          <p:cNvPr id="9" name="Table 8">
            <a:extLst>
              <a:ext uri="{FF2B5EF4-FFF2-40B4-BE49-F238E27FC236}">
                <a16:creationId xmlns:a16="http://schemas.microsoft.com/office/drawing/2014/main" id="{C3C22D7D-EF8F-3D44-A04B-916365AAE65D}"/>
              </a:ext>
            </a:extLst>
          </p:cNvPr>
          <p:cNvGraphicFramePr>
            <a:graphicFrameLocks noGrp="1"/>
          </p:cNvGraphicFramePr>
          <p:nvPr>
            <p:extLst>
              <p:ext uri="{D42A27DB-BD31-4B8C-83A1-F6EECF244321}">
                <p14:modId xmlns:p14="http://schemas.microsoft.com/office/powerpoint/2010/main" val="3007340623"/>
              </p:ext>
            </p:extLst>
          </p:nvPr>
        </p:nvGraphicFramePr>
        <p:xfrm>
          <a:off x="6398134" y="3936721"/>
          <a:ext cx="5220335" cy="2231196"/>
        </p:xfrm>
        <a:graphic>
          <a:graphicData uri="http://schemas.openxmlformats.org/drawingml/2006/table">
            <a:tbl>
              <a:tblPr firstRow="1" bandRow="1">
                <a:tableStyleId>{5C22544A-7EE6-4342-B048-85BDC9FD1C3A}</a:tableStyleId>
              </a:tblPr>
              <a:tblGrid>
                <a:gridCol w="2263140">
                  <a:extLst>
                    <a:ext uri="{9D8B030D-6E8A-4147-A177-3AD203B41FA5}">
                      <a16:colId xmlns:a16="http://schemas.microsoft.com/office/drawing/2014/main" val="3495657886"/>
                    </a:ext>
                  </a:extLst>
                </a:gridCol>
                <a:gridCol w="2957195">
                  <a:extLst>
                    <a:ext uri="{9D8B030D-6E8A-4147-A177-3AD203B41FA5}">
                      <a16:colId xmlns:a16="http://schemas.microsoft.com/office/drawing/2014/main" val="1110621505"/>
                    </a:ext>
                  </a:extLst>
                </a:gridCol>
              </a:tblGrid>
              <a:tr h="507090">
                <a:tc gridSpan="2">
                  <a:txBody>
                    <a:bodyPr/>
                    <a:lstStyle/>
                    <a:p>
                      <a:pPr marL="720090" marR="720090" algn="ctr"/>
                      <a:r>
                        <a:rPr lang="en-US" sz="1200">
                          <a:effectLst/>
                        </a:rPr>
                        <a:t>Segregation, collection, treatment &amp;disposal of biomedical &amp; hazardous waste </a:t>
                      </a:r>
                      <a:endParaRPr lang="en-US">
                        <a:effectLst/>
                      </a:endParaRPr>
                    </a:p>
                  </a:txBody>
                  <a:tcPr marL="68580" marR="68580" anchor="b"/>
                </a:tc>
                <a:tc hMerge="1">
                  <a:txBody>
                    <a:bodyPr/>
                    <a:lstStyle/>
                    <a:p>
                      <a:endParaRPr lang="en-US"/>
                    </a:p>
                  </a:txBody>
                  <a:tcPr/>
                </a:tc>
                <a:extLst>
                  <a:ext uri="{0D108BD9-81ED-4DB2-BD59-A6C34878D82A}">
                    <a16:rowId xmlns:a16="http://schemas.microsoft.com/office/drawing/2014/main" val="1083438597"/>
                  </a:ext>
                </a:extLst>
              </a:tr>
              <a:tr h="507090">
                <a:tc>
                  <a:txBody>
                    <a:bodyPr/>
                    <a:lstStyle/>
                    <a:p>
                      <a:pPr marL="720090" marR="720090" algn="ctr"/>
                      <a:r>
                        <a:rPr lang="en-US" sz="1200">
                          <a:effectLst/>
                        </a:rPr>
                        <a:t>Coefficient (r):</a:t>
                      </a:r>
                      <a:endParaRPr lang="en-US">
                        <a:effectLst/>
                      </a:endParaRPr>
                    </a:p>
                  </a:txBody>
                  <a:tcPr marL="68580" marR="68580" anchor="b"/>
                </a:tc>
                <a:tc>
                  <a:txBody>
                    <a:bodyPr/>
                    <a:lstStyle/>
                    <a:p>
                      <a:pPr marL="720090" marR="720090" algn="ctr"/>
                      <a:r>
                        <a:rPr lang="en-US" sz="1200">
                          <a:effectLst/>
                        </a:rPr>
                        <a:t>0.275851325</a:t>
                      </a:r>
                      <a:endParaRPr lang="en-US">
                        <a:effectLst/>
                      </a:endParaRPr>
                    </a:p>
                  </a:txBody>
                  <a:tcPr marL="68580" marR="68580" anchor="b"/>
                </a:tc>
                <a:extLst>
                  <a:ext uri="{0D108BD9-81ED-4DB2-BD59-A6C34878D82A}">
                    <a16:rowId xmlns:a16="http://schemas.microsoft.com/office/drawing/2014/main" val="3115329552"/>
                  </a:ext>
                </a:extLst>
              </a:tr>
              <a:tr h="304254">
                <a:tc>
                  <a:txBody>
                    <a:bodyPr/>
                    <a:lstStyle/>
                    <a:p>
                      <a:pPr marL="720090" marR="720090" algn="ctr"/>
                      <a:r>
                        <a:rPr lang="en-US" sz="1200">
                          <a:effectLst/>
                        </a:rPr>
                        <a:t>N:</a:t>
                      </a:r>
                      <a:endParaRPr lang="en-US">
                        <a:effectLst/>
                      </a:endParaRPr>
                    </a:p>
                  </a:txBody>
                  <a:tcPr marL="68580" marR="68580" anchor="b"/>
                </a:tc>
                <a:tc>
                  <a:txBody>
                    <a:bodyPr/>
                    <a:lstStyle/>
                    <a:p>
                      <a:pPr marL="720090" marR="720090" algn="ctr"/>
                      <a:r>
                        <a:rPr lang="en-US" sz="1200">
                          <a:effectLst/>
                        </a:rPr>
                        <a:t>48</a:t>
                      </a:r>
                      <a:endParaRPr lang="en-US">
                        <a:effectLst/>
                      </a:endParaRPr>
                    </a:p>
                  </a:txBody>
                  <a:tcPr marL="68580" marR="68580" anchor="b"/>
                </a:tc>
                <a:extLst>
                  <a:ext uri="{0D108BD9-81ED-4DB2-BD59-A6C34878D82A}">
                    <a16:rowId xmlns:a16="http://schemas.microsoft.com/office/drawing/2014/main" val="2663728409"/>
                  </a:ext>
                </a:extLst>
              </a:tr>
              <a:tr h="304254">
                <a:tc>
                  <a:txBody>
                    <a:bodyPr/>
                    <a:lstStyle/>
                    <a:p>
                      <a:pPr marL="720090" marR="720090" algn="ctr"/>
                      <a:r>
                        <a:rPr lang="en-US" sz="1200">
                          <a:effectLst/>
                        </a:rPr>
                        <a:t>T statistic:</a:t>
                      </a:r>
                      <a:endParaRPr lang="en-US">
                        <a:effectLst/>
                      </a:endParaRPr>
                    </a:p>
                  </a:txBody>
                  <a:tcPr marL="68580" marR="68580" anchor="b"/>
                </a:tc>
                <a:tc>
                  <a:txBody>
                    <a:bodyPr/>
                    <a:lstStyle/>
                    <a:p>
                      <a:pPr marL="720090" marR="720090" algn="ctr"/>
                      <a:r>
                        <a:rPr lang="en-US" sz="1200">
                          <a:effectLst/>
                        </a:rPr>
                        <a:t>1.946435804</a:t>
                      </a:r>
                      <a:endParaRPr lang="en-US">
                        <a:effectLst/>
                      </a:endParaRPr>
                    </a:p>
                  </a:txBody>
                  <a:tcPr marL="68580" marR="68580" anchor="b"/>
                </a:tc>
                <a:extLst>
                  <a:ext uri="{0D108BD9-81ED-4DB2-BD59-A6C34878D82A}">
                    <a16:rowId xmlns:a16="http://schemas.microsoft.com/office/drawing/2014/main" val="708790348"/>
                  </a:ext>
                </a:extLst>
              </a:tr>
              <a:tr h="304254">
                <a:tc>
                  <a:txBody>
                    <a:bodyPr/>
                    <a:lstStyle/>
                    <a:p>
                      <a:pPr marL="720090" marR="720090" algn="ctr"/>
                      <a:r>
                        <a:rPr lang="en-US" sz="1200">
                          <a:effectLst/>
                        </a:rPr>
                        <a:t>DF:</a:t>
                      </a:r>
                      <a:endParaRPr lang="en-US">
                        <a:effectLst/>
                      </a:endParaRPr>
                    </a:p>
                  </a:txBody>
                  <a:tcPr marL="68580" marR="68580" anchor="b"/>
                </a:tc>
                <a:tc>
                  <a:txBody>
                    <a:bodyPr/>
                    <a:lstStyle/>
                    <a:p>
                      <a:pPr marL="720090" marR="720090" algn="ctr"/>
                      <a:r>
                        <a:rPr lang="en-US" sz="1200">
                          <a:effectLst/>
                        </a:rPr>
                        <a:t>46</a:t>
                      </a:r>
                      <a:endParaRPr lang="en-US">
                        <a:effectLst/>
                      </a:endParaRPr>
                    </a:p>
                  </a:txBody>
                  <a:tcPr marL="68580" marR="68580" anchor="b"/>
                </a:tc>
                <a:extLst>
                  <a:ext uri="{0D108BD9-81ED-4DB2-BD59-A6C34878D82A}">
                    <a16:rowId xmlns:a16="http://schemas.microsoft.com/office/drawing/2014/main" val="61717540"/>
                  </a:ext>
                </a:extLst>
              </a:tr>
              <a:tr h="304254">
                <a:tc>
                  <a:txBody>
                    <a:bodyPr/>
                    <a:lstStyle/>
                    <a:p>
                      <a:pPr marL="720090" marR="720090" algn="ctr"/>
                      <a:r>
                        <a:rPr lang="en-US" sz="1200">
                          <a:effectLst/>
                        </a:rPr>
                        <a:t>p value:</a:t>
                      </a:r>
                      <a:endParaRPr lang="en-US">
                        <a:effectLst/>
                      </a:endParaRPr>
                    </a:p>
                  </a:txBody>
                  <a:tcPr marL="68580" marR="68580" anchor="b"/>
                </a:tc>
                <a:tc>
                  <a:txBody>
                    <a:bodyPr/>
                    <a:lstStyle/>
                    <a:p>
                      <a:pPr marL="720090" marR="720090" algn="ctr"/>
                      <a:r>
                        <a:rPr lang="en-US" sz="1200">
                          <a:effectLst/>
                        </a:rPr>
                        <a:t>0.06</a:t>
                      </a:r>
                      <a:endParaRPr lang="en-US">
                        <a:effectLst/>
                      </a:endParaRPr>
                    </a:p>
                  </a:txBody>
                  <a:tcPr marL="68580" marR="68580" anchor="b"/>
                </a:tc>
                <a:extLst>
                  <a:ext uri="{0D108BD9-81ED-4DB2-BD59-A6C34878D82A}">
                    <a16:rowId xmlns:a16="http://schemas.microsoft.com/office/drawing/2014/main" val="3489588550"/>
                  </a:ext>
                </a:extLst>
              </a:tr>
            </a:tbl>
          </a:graphicData>
        </a:graphic>
      </p:graphicFrame>
    </p:spTree>
    <p:extLst>
      <p:ext uri="{BB962C8B-B14F-4D97-AF65-F5344CB8AC3E}">
        <p14:creationId xmlns:p14="http://schemas.microsoft.com/office/powerpoint/2010/main" val="871123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260</cp:revision>
  <dcterms:created xsi:type="dcterms:W3CDTF">2022-06-15T23:40:35Z</dcterms:created>
  <dcterms:modified xsi:type="dcterms:W3CDTF">2022-06-17T15:26:36Z</dcterms:modified>
</cp:coreProperties>
</file>