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Lst>
  <p:sldSz cy="6858000" cx="12192000"/>
  <p:notesSz cx="6858000" cy="9144000"/>
  <p:embeddedFontLst>
    <p:embeddedFont>
      <p:font typeface="Century Gothic"/>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7" roundtripDataSignature="AMtx7mjG1ur0HT8ozDqYYrAalP/WkfNg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C5142EB-EED6-4FD4-881F-A3F03351A875}">
  <a:tblStyle styleId="{DC5142EB-EED6-4FD4-881F-A3F03351A87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FBE25C9-2F06-4703-9B8A-1D6E30C01EB6}" styleName="Table_1">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CenturyGothic-regular.fntdata"/><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font" Target="fonts/CenturyGothic-italic.fntdata"/><Relationship Id="rId12" Type="http://schemas.openxmlformats.org/officeDocument/2006/relationships/slide" Target="slides/slide7.xml"/><Relationship Id="rId34" Type="http://schemas.openxmlformats.org/officeDocument/2006/relationships/font" Target="fonts/CenturyGothic-bold.fntdata"/><Relationship Id="rId15" Type="http://schemas.openxmlformats.org/officeDocument/2006/relationships/slide" Target="slides/slide10.xml"/><Relationship Id="rId37" Type="http://customschemas.google.com/relationships/presentationmetadata" Target="metadata"/><Relationship Id="rId14" Type="http://schemas.openxmlformats.org/officeDocument/2006/relationships/slide" Target="slides/slide9.xml"/><Relationship Id="rId36" Type="http://schemas.openxmlformats.org/officeDocument/2006/relationships/font" Target="fonts/CenturyGothic-boldItalic.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I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1" name="Google Shape;251;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4" name="Google Shape;324;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g137a720f7c2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137a720f7c2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3" name="Google Shape;333;g137a720f7c2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IN"/>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134ccfac144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134ccfac144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4" name="Google Shape;344;g134ccfac144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IN"/>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2" name="Shape 352"/>
        <p:cNvGrpSpPr/>
        <p:nvPr/>
      </p:nvGrpSpPr>
      <p:grpSpPr>
        <a:xfrm>
          <a:off x="0" y="0"/>
          <a:ext cx="0" cy="0"/>
          <a:chOff x="0" y="0"/>
          <a:chExt cx="0" cy="0"/>
        </a:xfrm>
      </p:grpSpPr>
      <p:sp>
        <p:nvSpPr>
          <p:cNvPr id="353" name="Google Shape;353;g134ccfac144_0_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54" name="Google Shape;354;g134ccfac144_0_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5" name="Google Shape;355;g134ccfac144_0_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IN"/>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3" name="Shape 363"/>
        <p:cNvGrpSpPr/>
        <p:nvPr/>
      </p:nvGrpSpPr>
      <p:grpSpPr>
        <a:xfrm>
          <a:off x="0" y="0"/>
          <a:ext cx="0" cy="0"/>
          <a:chOff x="0" y="0"/>
          <a:chExt cx="0" cy="0"/>
        </a:xfrm>
      </p:grpSpPr>
      <p:sp>
        <p:nvSpPr>
          <p:cNvPr id="364" name="Google Shape;364;g134ccfac144_0_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365" name="Google Shape;365;g134ccfac144_0_1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6" name="Google Shape;366;g134ccfac144_0_1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IN"/>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76" name="Google Shape;37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4" name="Google Shape;38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4" name="Google Shape;39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g134ccfac144_0_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134ccfac144_0_4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06" name="Google Shape;406;g134ccfac144_0_4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IN"/>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134ccfac144_0_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15" name="Google Shape;415;g134ccfac144_0_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6" name="Google Shape;416;g134ccfac144_0_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IN"/>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 name="Google Shape;26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3" name="Google Shape;43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1" name="Google Shape;441;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7" name="Shape 447"/>
        <p:cNvGrpSpPr/>
        <p:nvPr/>
      </p:nvGrpSpPr>
      <p:grpSpPr>
        <a:xfrm>
          <a:off x="0" y="0"/>
          <a:ext cx="0" cy="0"/>
          <a:chOff x="0" y="0"/>
          <a:chExt cx="0" cy="0"/>
        </a:xfrm>
      </p:grpSpPr>
      <p:sp>
        <p:nvSpPr>
          <p:cNvPr id="448" name="Google Shape;448;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9" name="Google Shape;44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7" name="Google Shape;457;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3" name="Shape 463"/>
        <p:cNvGrpSpPr/>
        <p:nvPr/>
      </p:nvGrpSpPr>
      <p:grpSpPr>
        <a:xfrm>
          <a:off x="0" y="0"/>
          <a:ext cx="0" cy="0"/>
          <a:chOff x="0" y="0"/>
          <a:chExt cx="0" cy="0"/>
        </a:xfrm>
      </p:grpSpPr>
      <p:sp>
        <p:nvSpPr>
          <p:cNvPr id="464" name="Google Shape;46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5" name="Google Shape;46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6" name="Google Shape;47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2" name="Shape 482"/>
        <p:cNvGrpSpPr/>
        <p:nvPr/>
      </p:nvGrpSpPr>
      <p:grpSpPr>
        <a:xfrm>
          <a:off x="0" y="0"/>
          <a:ext cx="0" cy="0"/>
          <a:chOff x="0" y="0"/>
          <a:chExt cx="0" cy="0"/>
        </a:xfrm>
      </p:grpSpPr>
      <p:sp>
        <p:nvSpPr>
          <p:cNvPr id="483" name="Google Shape;483;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4" name="Google Shape;484;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 name="Shape 266"/>
        <p:cNvGrpSpPr/>
        <p:nvPr/>
      </p:nvGrpSpPr>
      <p:grpSpPr>
        <a:xfrm>
          <a:off x="0" y="0"/>
          <a:ext cx="0" cy="0"/>
          <a:chOff x="0" y="0"/>
          <a:chExt cx="0" cy="0"/>
        </a:xfrm>
      </p:grpSpPr>
      <p:sp>
        <p:nvSpPr>
          <p:cNvPr id="267" name="Google Shape;267;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 name="Google Shape;268;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8" name="Google Shape;30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6" name="Google Shape;316;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6" name="Shape 26"/>
        <p:cNvGrpSpPr/>
        <p:nvPr/>
      </p:nvGrpSpPr>
      <p:grpSpPr>
        <a:xfrm>
          <a:off x="0" y="0"/>
          <a:ext cx="0" cy="0"/>
          <a:chOff x="0" y="0"/>
          <a:chExt cx="0" cy="0"/>
        </a:xfrm>
      </p:grpSpPr>
      <p:grpSp>
        <p:nvGrpSpPr>
          <p:cNvPr id="27" name="Google Shape;27;p25"/>
          <p:cNvGrpSpPr/>
          <p:nvPr/>
        </p:nvGrpSpPr>
        <p:grpSpPr>
          <a:xfrm>
            <a:off x="0" y="0"/>
            <a:ext cx="12192000" cy="6858000"/>
            <a:chOff x="0" y="0"/>
            <a:chExt cx="12192000" cy="6858000"/>
          </a:xfrm>
        </p:grpSpPr>
        <p:sp>
          <p:nvSpPr>
            <p:cNvPr id="28" name="Google Shape;28;p25"/>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5"/>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30" name="Google Shape;30;p25"/>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5400"/>
              <a:buFont typeface="Century Gothic"/>
              <a:buNone/>
              <a:defRPr sz="5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5"/>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lvl1pPr lvl="0" algn="l">
              <a:spcBef>
                <a:spcPts val="1000"/>
              </a:spcBef>
              <a:spcAft>
                <a:spcPts val="0"/>
              </a:spcAft>
              <a:buSzPts val="1440"/>
              <a:buNone/>
              <a:defRPr cap="none">
                <a:solidFill>
                  <a:srgbClr val="EE52A4"/>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2" name="Google Shape;32;p25"/>
          <p:cNvSpPr txBox="1"/>
          <p:nvPr>
            <p:ph idx="10" type="dt"/>
          </p:nvPr>
        </p:nvSpPr>
        <p:spPr>
          <a:xfrm rot="5400000">
            <a:off x="10158984" y="1792224"/>
            <a:ext cx="990599" cy="304799"/>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25"/>
          <p:cNvSpPr txBox="1"/>
          <p:nvPr>
            <p:ph idx="11" type="ftr"/>
          </p:nvPr>
        </p:nvSpPr>
        <p:spPr>
          <a:xfrm rot="5400000">
            <a:off x="8951976" y="3227832"/>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b="0" i="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5"/>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noramic Picture with Caption">
  <p:cSld name="Panoramic Picture with Caption">
    <p:spTree>
      <p:nvGrpSpPr>
        <p:cNvPr id="124" name="Shape 124"/>
        <p:cNvGrpSpPr/>
        <p:nvPr/>
      </p:nvGrpSpPr>
      <p:grpSpPr>
        <a:xfrm>
          <a:off x="0" y="0"/>
          <a:ext cx="0" cy="0"/>
          <a:chOff x="0" y="0"/>
          <a:chExt cx="0" cy="0"/>
        </a:xfrm>
      </p:grpSpPr>
      <p:grpSp>
        <p:nvGrpSpPr>
          <p:cNvPr id="125" name="Google Shape;125;p34"/>
          <p:cNvGrpSpPr/>
          <p:nvPr/>
        </p:nvGrpSpPr>
        <p:grpSpPr>
          <a:xfrm>
            <a:off x="0" y="0"/>
            <a:ext cx="12192000" cy="6858000"/>
            <a:chOff x="0" y="0"/>
            <a:chExt cx="12192000" cy="6858000"/>
          </a:xfrm>
        </p:grpSpPr>
        <p:sp>
          <p:nvSpPr>
            <p:cNvPr id="126" name="Google Shape;126;p34"/>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3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3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 name="Google Shape;129;p3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3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3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34"/>
            <p:cNvSpPr/>
            <p:nvPr/>
          </p:nvSpPr>
          <p:spPr>
            <a:xfrm rot="10371525">
              <a:off x="263767" y="443825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34"/>
            <p:cNvSpPr/>
            <p:nvPr/>
          </p:nvSpPr>
          <p:spPr>
            <a:xfrm rot="10800000">
              <a:off x="459506" y="321130"/>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34" name="Google Shape;134;p3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35" name="Google Shape;135;p34"/>
          <p:cNvSpPr txBox="1"/>
          <p:nvPr>
            <p:ph type="title"/>
          </p:nvPr>
        </p:nvSpPr>
        <p:spPr>
          <a:xfrm>
            <a:off x="1154954" y="4969927"/>
            <a:ext cx="8825659"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6" name="Google Shape;136;p34"/>
          <p:cNvSpPr/>
          <p:nvPr>
            <p:ph idx="2" type="pic"/>
          </p:nvPr>
        </p:nvSpPr>
        <p:spPr>
          <a:xfrm>
            <a:off x="1154954" y="685800"/>
            <a:ext cx="8825659" cy="3429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37" name="Google Shape;137;p34"/>
          <p:cNvSpPr txBox="1"/>
          <p:nvPr>
            <p:ph idx="1" type="body"/>
          </p:nvPr>
        </p:nvSpPr>
        <p:spPr>
          <a:xfrm>
            <a:off x="1154954" y="5536665"/>
            <a:ext cx="8825658" cy="49371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solidFill>
                  <a:srgbClr val="EE52A4"/>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38" name="Google Shape;138;p34"/>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9" name="Google Shape;139;p34"/>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0" name="Google Shape;140;p3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3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showMasterSp="0">
  <p:cSld name="Title and Caption">
    <p:spTree>
      <p:nvGrpSpPr>
        <p:cNvPr id="142" name="Shape 142"/>
        <p:cNvGrpSpPr/>
        <p:nvPr/>
      </p:nvGrpSpPr>
      <p:grpSpPr>
        <a:xfrm>
          <a:off x="0" y="0"/>
          <a:ext cx="0" cy="0"/>
          <a:chOff x="0" y="0"/>
          <a:chExt cx="0" cy="0"/>
        </a:xfrm>
      </p:grpSpPr>
      <p:grpSp>
        <p:nvGrpSpPr>
          <p:cNvPr id="143" name="Google Shape;143;p35"/>
          <p:cNvGrpSpPr/>
          <p:nvPr/>
        </p:nvGrpSpPr>
        <p:grpSpPr>
          <a:xfrm>
            <a:off x="0" y="0"/>
            <a:ext cx="12192000" cy="6858000"/>
            <a:chOff x="0" y="0"/>
            <a:chExt cx="12192000" cy="6858000"/>
          </a:xfrm>
        </p:grpSpPr>
        <p:sp>
          <p:nvSpPr>
            <p:cNvPr id="144" name="Google Shape;144;p35"/>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35"/>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35"/>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35"/>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5"/>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35"/>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5"/>
            <p:cNvSpPr/>
            <p:nvPr/>
          </p:nvSpPr>
          <p:spPr>
            <a:xfrm rot="-589932">
              <a:off x="8490951" y="2714874"/>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5"/>
            <p:cNvSpPr/>
            <p:nvPr/>
          </p:nvSpPr>
          <p:spPr>
            <a:xfrm>
              <a:off x="455612" y="2801319"/>
              <a:ext cx="11277600" cy="3602637"/>
            </a:xfrm>
            <a:custGeom>
              <a:rect b="b" l="l" r="r" t="t"/>
              <a:pathLst>
                <a:path extrusionOk="0" h="7946" w="10000">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lt1"/>
            </a:solidFill>
            <a:ln>
              <a:noFill/>
            </a:ln>
          </p:spPr>
        </p:sp>
        <p:sp>
          <p:nvSpPr>
            <p:cNvPr id="152" name="Google Shape;152;p35"/>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53" name="Google Shape;153;p35"/>
          <p:cNvSpPr txBox="1"/>
          <p:nvPr>
            <p:ph type="title"/>
          </p:nvPr>
        </p:nvSpPr>
        <p:spPr>
          <a:xfrm>
            <a:off x="1148798" y="1063417"/>
            <a:ext cx="8831816" cy="1372986"/>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4" name="Google Shape;154;p35"/>
          <p:cNvSpPr txBox="1"/>
          <p:nvPr>
            <p:ph idx="1" type="body"/>
          </p:nvPr>
        </p:nvSpPr>
        <p:spPr>
          <a:xfrm>
            <a:off x="1154954" y="3543300"/>
            <a:ext cx="8825659" cy="2476500"/>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55" name="Google Shape;155;p35"/>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6" name="Google Shape;156;p35"/>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7" name="Google Shape;157;p35"/>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showMasterSp="0">
  <p:cSld name="Quote with Caption">
    <p:spTree>
      <p:nvGrpSpPr>
        <p:cNvPr id="159" name="Shape 159"/>
        <p:cNvGrpSpPr/>
        <p:nvPr/>
      </p:nvGrpSpPr>
      <p:grpSpPr>
        <a:xfrm>
          <a:off x="0" y="0"/>
          <a:ext cx="0" cy="0"/>
          <a:chOff x="0" y="0"/>
          <a:chExt cx="0" cy="0"/>
        </a:xfrm>
      </p:grpSpPr>
      <p:grpSp>
        <p:nvGrpSpPr>
          <p:cNvPr id="160" name="Google Shape;160;p36"/>
          <p:cNvGrpSpPr/>
          <p:nvPr/>
        </p:nvGrpSpPr>
        <p:grpSpPr>
          <a:xfrm>
            <a:off x="0" y="0"/>
            <a:ext cx="12192000" cy="6858000"/>
            <a:chOff x="0" y="0"/>
            <a:chExt cx="12192000" cy="6858000"/>
          </a:xfrm>
        </p:grpSpPr>
        <p:sp>
          <p:nvSpPr>
            <p:cNvPr id="161" name="Google Shape;161;p36"/>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36"/>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36"/>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36"/>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36"/>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36"/>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36"/>
            <p:cNvSpPr/>
            <p:nvPr/>
          </p:nvSpPr>
          <p:spPr>
            <a:xfrm rot="-589932">
              <a:off x="8490951" y="41851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36"/>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69" name="Google Shape;169;p36"/>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70" name="Google Shape;170;p36"/>
          <p:cNvSpPr txBox="1"/>
          <p:nvPr/>
        </p:nvSpPr>
        <p:spPr>
          <a:xfrm>
            <a:off x="881566" y="607336"/>
            <a:ext cx="801912"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IN" sz="9600">
                <a:solidFill>
                  <a:srgbClr val="EE52A4"/>
                </a:solidFill>
                <a:latin typeface="Arial"/>
                <a:ea typeface="Arial"/>
                <a:cs typeface="Arial"/>
                <a:sym typeface="Arial"/>
              </a:rPr>
              <a:t>“</a:t>
            </a:r>
            <a:endParaRPr/>
          </a:p>
        </p:txBody>
      </p:sp>
      <p:sp>
        <p:nvSpPr>
          <p:cNvPr id="171" name="Google Shape;171;p36"/>
          <p:cNvSpPr txBox="1"/>
          <p:nvPr/>
        </p:nvSpPr>
        <p:spPr>
          <a:xfrm>
            <a:off x="9884458" y="2613787"/>
            <a:ext cx="652763" cy="1569660"/>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0" i="0" lang="en-IN" sz="9600">
                <a:solidFill>
                  <a:srgbClr val="EE52A4"/>
                </a:solidFill>
                <a:latin typeface="Arial"/>
                <a:ea typeface="Arial"/>
                <a:cs typeface="Arial"/>
                <a:sym typeface="Arial"/>
              </a:rPr>
              <a:t>”</a:t>
            </a:r>
            <a:endParaRPr/>
          </a:p>
        </p:txBody>
      </p:sp>
      <p:sp>
        <p:nvSpPr>
          <p:cNvPr id="172" name="Google Shape;172;p36"/>
          <p:cNvSpPr txBox="1"/>
          <p:nvPr>
            <p:ph type="title"/>
          </p:nvPr>
        </p:nvSpPr>
        <p:spPr>
          <a:xfrm>
            <a:off x="1581878" y="982134"/>
            <a:ext cx="8453906" cy="2696632"/>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sz="4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3" name="Google Shape;173;p36"/>
          <p:cNvSpPr txBox="1"/>
          <p:nvPr>
            <p:ph idx="1" type="body"/>
          </p:nvPr>
        </p:nvSpPr>
        <p:spPr>
          <a:xfrm>
            <a:off x="1945945" y="3678766"/>
            <a:ext cx="7731219" cy="34217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b="0" i="0" sz="1400" cap="small">
                <a:solidFill>
                  <a:srgbClr val="EE52A4"/>
                </a:solidFill>
                <a:latin typeface="Century Gothic"/>
                <a:ea typeface="Century Gothic"/>
                <a:cs typeface="Century Gothic"/>
                <a:sym typeface="Century Gothic"/>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74" name="Google Shape;174;p36"/>
          <p:cNvSpPr txBox="1"/>
          <p:nvPr>
            <p:ph idx="2" type="body"/>
          </p:nvPr>
        </p:nvSpPr>
        <p:spPr>
          <a:xfrm>
            <a:off x="1154954" y="5029199"/>
            <a:ext cx="9244897" cy="997857"/>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75" name="Google Shape;175;p36"/>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6" name="Google Shape;176;p36"/>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7" name="Google Shape;177;p36"/>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3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showMasterSp="0">
  <p:cSld name="Name Card">
    <p:spTree>
      <p:nvGrpSpPr>
        <p:cNvPr id="179" name="Shape 179"/>
        <p:cNvGrpSpPr/>
        <p:nvPr/>
      </p:nvGrpSpPr>
      <p:grpSpPr>
        <a:xfrm>
          <a:off x="0" y="0"/>
          <a:ext cx="0" cy="0"/>
          <a:chOff x="0" y="0"/>
          <a:chExt cx="0" cy="0"/>
        </a:xfrm>
      </p:grpSpPr>
      <p:grpSp>
        <p:nvGrpSpPr>
          <p:cNvPr id="180" name="Google Shape;180;p37"/>
          <p:cNvGrpSpPr/>
          <p:nvPr/>
        </p:nvGrpSpPr>
        <p:grpSpPr>
          <a:xfrm>
            <a:off x="0" y="0"/>
            <a:ext cx="12192000" cy="6858000"/>
            <a:chOff x="0" y="0"/>
            <a:chExt cx="12192000" cy="6858000"/>
          </a:xfrm>
        </p:grpSpPr>
        <p:sp>
          <p:nvSpPr>
            <p:cNvPr id="181" name="Google Shape;181;p37"/>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37"/>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7"/>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37"/>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37"/>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7"/>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37"/>
            <p:cNvSpPr/>
            <p:nvPr/>
          </p:nvSpPr>
          <p:spPr>
            <a:xfrm rot="-589932">
              <a:off x="8490951" y="4193583"/>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37"/>
            <p:cNvSpPr/>
            <p:nvPr/>
          </p:nvSpPr>
          <p:spPr>
            <a:xfrm>
              <a:off x="455612" y="4241801"/>
              <a:ext cx="11277600" cy="2337161"/>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89" name="Google Shape;189;p37"/>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90" name="Google Shape;190;p37"/>
          <p:cNvSpPr txBox="1"/>
          <p:nvPr>
            <p:ph type="title"/>
          </p:nvPr>
        </p:nvSpPr>
        <p:spPr>
          <a:xfrm>
            <a:off x="1154954" y="2370667"/>
            <a:ext cx="8825660" cy="182251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1" name="Google Shape;191;p37"/>
          <p:cNvSpPr txBox="1"/>
          <p:nvPr>
            <p:ph idx="1" type="body"/>
          </p:nvPr>
        </p:nvSpPr>
        <p:spPr>
          <a:xfrm>
            <a:off x="1154954" y="5024967"/>
            <a:ext cx="8825659"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cap="none">
                <a:solidFill>
                  <a:srgbClr val="EE52A4"/>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92" name="Google Shape;192;p37"/>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3" name="Google Shape;193;p37"/>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4" name="Google Shape;194;p37"/>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3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Column">
  <p:cSld name="3 Column">
    <p:spTree>
      <p:nvGrpSpPr>
        <p:cNvPr id="196" name="Shape 196"/>
        <p:cNvGrpSpPr/>
        <p:nvPr/>
      </p:nvGrpSpPr>
      <p:grpSpPr>
        <a:xfrm>
          <a:off x="0" y="0"/>
          <a:ext cx="0" cy="0"/>
          <a:chOff x="0" y="0"/>
          <a:chExt cx="0" cy="0"/>
        </a:xfrm>
      </p:grpSpPr>
      <p:sp>
        <p:nvSpPr>
          <p:cNvPr id="197" name="Google Shape;197;p38"/>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8" name="Google Shape;198;p38"/>
          <p:cNvSpPr txBox="1"/>
          <p:nvPr>
            <p:ph idx="1" type="body"/>
          </p:nvPr>
        </p:nvSpPr>
        <p:spPr>
          <a:xfrm>
            <a:off x="1154954" y="2603502"/>
            <a:ext cx="314187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199" name="Google Shape;199;p38"/>
          <p:cNvSpPr txBox="1"/>
          <p:nvPr>
            <p:ph idx="2" type="body"/>
          </p:nvPr>
        </p:nvSpPr>
        <p:spPr>
          <a:xfrm>
            <a:off x="1154953" y="3179764"/>
            <a:ext cx="3141879" cy="28472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00" name="Google Shape;200;p38"/>
          <p:cNvSpPr txBox="1"/>
          <p:nvPr>
            <p:ph idx="3" type="body"/>
          </p:nvPr>
        </p:nvSpPr>
        <p:spPr>
          <a:xfrm>
            <a:off x="4512721" y="2603500"/>
            <a:ext cx="314700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1" name="Google Shape;201;p38"/>
          <p:cNvSpPr txBox="1"/>
          <p:nvPr>
            <p:ph idx="4" type="body"/>
          </p:nvPr>
        </p:nvSpPr>
        <p:spPr>
          <a:xfrm>
            <a:off x="4512721" y="3179763"/>
            <a:ext cx="3147009" cy="28472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02" name="Google Shape;202;p38"/>
          <p:cNvSpPr txBox="1"/>
          <p:nvPr>
            <p:ph idx="5" type="body"/>
          </p:nvPr>
        </p:nvSpPr>
        <p:spPr>
          <a:xfrm>
            <a:off x="7888135" y="2603501"/>
            <a:ext cx="3145730"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03" name="Google Shape;203;p38"/>
          <p:cNvSpPr txBox="1"/>
          <p:nvPr>
            <p:ph idx="6" type="body"/>
          </p:nvPr>
        </p:nvSpPr>
        <p:spPr>
          <a:xfrm>
            <a:off x="7888329" y="3179762"/>
            <a:ext cx="3145536" cy="2847293"/>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04" name="Google Shape;204;p38"/>
          <p:cNvCxnSpPr/>
          <p:nvPr/>
        </p:nvCxnSpPr>
        <p:spPr>
          <a:xfrm>
            <a:off x="440397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05" name="Google Shape;205;p38"/>
          <p:cNvCxnSpPr/>
          <p:nvPr/>
        </p:nvCxnSpPr>
        <p:spPr>
          <a:xfrm>
            <a:off x="777240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06" name="Google Shape;206;p38"/>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7" name="Google Shape;207;p38"/>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8" name="Google Shape;208;p3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 Picture Column">
  <p:cSld name="3 Picture Column">
    <p:spTree>
      <p:nvGrpSpPr>
        <p:cNvPr id="209" name="Shape 209"/>
        <p:cNvGrpSpPr/>
        <p:nvPr/>
      </p:nvGrpSpPr>
      <p:grpSpPr>
        <a:xfrm>
          <a:off x="0" y="0"/>
          <a:ext cx="0" cy="0"/>
          <a:chOff x="0" y="0"/>
          <a:chExt cx="0" cy="0"/>
        </a:xfrm>
      </p:grpSpPr>
      <p:sp>
        <p:nvSpPr>
          <p:cNvPr id="210" name="Google Shape;210;p39"/>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1" name="Google Shape;211;p39"/>
          <p:cNvSpPr txBox="1"/>
          <p:nvPr>
            <p:ph idx="1" type="body"/>
          </p:nvPr>
        </p:nvSpPr>
        <p:spPr>
          <a:xfrm>
            <a:off x="1154954" y="4532844"/>
            <a:ext cx="305043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2" name="Google Shape;212;p39"/>
          <p:cNvSpPr/>
          <p:nvPr>
            <p:ph idx="2" type="pic"/>
          </p:nvPr>
        </p:nvSpPr>
        <p:spPr>
          <a:xfrm>
            <a:off x="1334553"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sp>
      <p:sp>
        <p:nvSpPr>
          <p:cNvPr id="213" name="Google Shape;213;p39"/>
          <p:cNvSpPr txBox="1"/>
          <p:nvPr>
            <p:ph idx="3" type="body"/>
          </p:nvPr>
        </p:nvSpPr>
        <p:spPr>
          <a:xfrm>
            <a:off x="1154954" y="5109106"/>
            <a:ext cx="3050438" cy="91795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4" name="Google Shape;214;p39"/>
          <p:cNvSpPr txBox="1"/>
          <p:nvPr>
            <p:ph idx="4" type="body"/>
          </p:nvPr>
        </p:nvSpPr>
        <p:spPr>
          <a:xfrm>
            <a:off x="4568865" y="4532844"/>
            <a:ext cx="3050438" cy="576263"/>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5" name="Google Shape;215;p39"/>
          <p:cNvSpPr/>
          <p:nvPr>
            <p:ph idx="5" type="pic"/>
          </p:nvPr>
        </p:nvSpPr>
        <p:spPr>
          <a:xfrm>
            <a:off x="4748462" y="2603500"/>
            <a:ext cx="2691243" cy="1591510"/>
          </a:xfrm>
          <a:prstGeom prst="roundRect">
            <a:avLst>
              <a:gd fmla="val 1858" name="adj"/>
            </a:avLst>
          </a:prstGeom>
          <a:noFill/>
          <a:ln>
            <a:noFill/>
          </a:ln>
          <a:effectLst>
            <a:outerShdw blurRad="50800" rotWithShape="0" algn="tl" dir="5400000" dist="50800">
              <a:srgbClr val="000000">
                <a:alpha val="42745"/>
              </a:srgbClr>
            </a:outerShdw>
          </a:effectLst>
        </p:spPr>
      </p:sp>
      <p:sp>
        <p:nvSpPr>
          <p:cNvPr id="216" name="Google Shape;216;p39"/>
          <p:cNvSpPr txBox="1"/>
          <p:nvPr>
            <p:ph idx="6" type="body"/>
          </p:nvPr>
        </p:nvSpPr>
        <p:spPr>
          <a:xfrm>
            <a:off x="4570172" y="5109105"/>
            <a:ext cx="3050438" cy="91795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217" name="Google Shape;217;p39"/>
          <p:cNvSpPr txBox="1"/>
          <p:nvPr>
            <p:ph idx="7" type="body"/>
          </p:nvPr>
        </p:nvSpPr>
        <p:spPr>
          <a:xfrm>
            <a:off x="7982775" y="4532845"/>
            <a:ext cx="3051095"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rgbClr val="EE52A4"/>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218" name="Google Shape;218;p39"/>
          <p:cNvSpPr/>
          <p:nvPr>
            <p:ph idx="8" type="pic"/>
          </p:nvPr>
        </p:nvSpPr>
        <p:spPr>
          <a:xfrm>
            <a:off x="8163031" y="2603500"/>
            <a:ext cx="2691242" cy="1591510"/>
          </a:xfrm>
          <a:prstGeom prst="roundRect">
            <a:avLst>
              <a:gd fmla="val 1858" name="adj"/>
            </a:avLst>
          </a:prstGeom>
          <a:noFill/>
          <a:ln>
            <a:noFill/>
          </a:ln>
          <a:effectLst>
            <a:outerShdw blurRad="50800" rotWithShape="0" algn="tl" dir="5400000" dist="50800">
              <a:srgbClr val="000000">
                <a:alpha val="42745"/>
              </a:srgbClr>
            </a:outerShdw>
          </a:effectLst>
        </p:spPr>
      </p:sp>
      <p:sp>
        <p:nvSpPr>
          <p:cNvPr id="219" name="Google Shape;219;p39"/>
          <p:cNvSpPr txBox="1"/>
          <p:nvPr>
            <p:ph idx="9" type="body"/>
          </p:nvPr>
        </p:nvSpPr>
        <p:spPr>
          <a:xfrm>
            <a:off x="7982775" y="5109104"/>
            <a:ext cx="3051096" cy="917952"/>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cxnSp>
        <p:nvCxnSpPr>
          <p:cNvPr id="220" name="Google Shape;220;p39"/>
          <p:cNvCxnSpPr/>
          <p:nvPr/>
        </p:nvCxnSpPr>
        <p:spPr>
          <a:xfrm>
            <a:off x="4405831"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cxnSp>
        <p:nvCxnSpPr>
          <p:cNvPr id="221" name="Google Shape;221;p39"/>
          <p:cNvCxnSpPr/>
          <p:nvPr/>
        </p:nvCxnSpPr>
        <p:spPr>
          <a:xfrm>
            <a:off x="7797802" y="2569633"/>
            <a:ext cx="0" cy="3492499"/>
          </a:xfrm>
          <a:prstGeom prst="straightConnector1">
            <a:avLst/>
          </a:prstGeom>
          <a:noFill/>
          <a:ln cap="flat" cmpd="sng" w="12700">
            <a:solidFill>
              <a:schemeClr val="accent1">
                <a:alpha val="40000"/>
              </a:schemeClr>
            </a:solidFill>
            <a:prstDash val="solid"/>
            <a:round/>
            <a:headEnd len="sm" w="sm" type="none"/>
            <a:tailEnd len="sm" w="sm" type="none"/>
          </a:ln>
        </p:spPr>
      </p:cxnSp>
      <p:sp>
        <p:nvSpPr>
          <p:cNvPr id="222" name="Google Shape;222;p39"/>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3" name="Google Shape;223;p39"/>
          <p:cNvSpPr txBox="1"/>
          <p:nvPr>
            <p:ph idx="11" type="ftr"/>
          </p:nvPr>
        </p:nvSpPr>
        <p:spPr>
          <a:xfrm>
            <a:off x="561111" y="6391838"/>
            <a:ext cx="3644282"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4" name="Google Shape;224;p3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25" name="Shape 225"/>
        <p:cNvGrpSpPr/>
        <p:nvPr/>
      </p:nvGrpSpPr>
      <p:grpSpPr>
        <a:xfrm>
          <a:off x="0" y="0"/>
          <a:ext cx="0" cy="0"/>
          <a:chOff x="0" y="0"/>
          <a:chExt cx="0" cy="0"/>
        </a:xfrm>
      </p:grpSpPr>
      <p:sp>
        <p:nvSpPr>
          <p:cNvPr id="226" name="Google Shape;226;p40"/>
          <p:cNvSpPr txBox="1"/>
          <p:nvPr>
            <p:ph type="title"/>
          </p:nvPr>
        </p:nvSpPr>
        <p:spPr>
          <a:xfrm>
            <a:off x="1154954" y="973668"/>
            <a:ext cx="8825659"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7" name="Google Shape;227;p40"/>
          <p:cNvSpPr txBox="1"/>
          <p:nvPr>
            <p:ph idx="1" type="body"/>
          </p:nvPr>
        </p:nvSpPr>
        <p:spPr>
          <a:xfrm rot="5400000">
            <a:off x="3859634" y="-101179"/>
            <a:ext cx="3416300" cy="882565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28" name="Google Shape;228;p40"/>
          <p:cNvSpPr txBox="1"/>
          <p:nvPr>
            <p:ph idx="10" type="dt"/>
          </p:nvPr>
        </p:nvSpPr>
        <p:spPr>
          <a:xfrm>
            <a:off x="10695439"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9" name="Google Shape;229;p40"/>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0" name="Google Shape;230;p4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231" name="Shape 231"/>
        <p:cNvGrpSpPr/>
        <p:nvPr/>
      </p:nvGrpSpPr>
      <p:grpSpPr>
        <a:xfrm>
          <a:off x="0" y="0"/>
          <a:ext cx="0" cy="0"/>
          <a:chOff x="0" y="0"/>
          <a:chExt cx="0" cy="0"/>
        </a:xfrm>
      </p:grpSpPr>
      <p:grpSp>
        <p:nvGrpSpPr>
          <p:cNvPr id="232" name="Google Shape;232;p41"/>
          <p:cNvGrpSpPr/>
          <p:nvPr/>
        </p:nvGrpSpPr>
        <p:grpSpPr>
          <a:xfrm>
            <a:off x="0" y="0"/>
            <a:ext cx="12192000" cy="6858000"/>
            <a:chOff x="0" y="0"/>
            <a:chExt cx="12192000" cy="6858000"/>
          </a:xfrm>
        </p:grpSpPr>
        <p:sp>
          <p:nvSpPr>
            <p:cNvPr id="233" name="Google Shape;233;p41"/>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41"/>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41"/>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41"/>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41"/>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41"/>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41"/>
            <p:cNvSpPr/>
            <p:nvPr/>
          </p:nvSpPr>
          <p:spPr>
            <a:xfrm>
              <a:off x="414867" y="402165"/>
              <a:ext cx="6510866"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41"/>
            <p:cNvSpPr/>
            <p:nvPr/>
          </p:nvSpPr>
          <p:spPr>
            <a:xfrm rot="5101749">
              <a:off x="6294738" y="457773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41"/>
            <p:cNvSpPr/>
            <p:nvPr/>
          </p:nvSpPr>
          <p:spPr>
            <a:xfrm rot="5400000">
              <a:off x="44492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242" name="Google Shape;242;p41"/>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43" name="Google Shape;243;p41"/>
          <p:cNvSpPr txBox="1"/>
          <p:nvPr>
            <p:ph type="title"/>
          </p:nvPr>
        </p:nvSpPr>
        <p:spPr>
          <a:xfrm rot="5400000">
            <a:off x="6915923" y="2947780"/>
            <a:ext cx="4748590" cy="140996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4" name="Google Shape;244;p41"/>
          <p:cNvSpPr txBox="1"/>
          <p:nvPr>
            <p:ph idx="1" type="body"/>
          </p:nvPr>
        </p:nvSpPr>
        <p:spPr>
          <a:xfrm rot="5400000">
            <a:off x="1908672" y="524749"/>
            <a:ext cx="4748590" cy="6256025"/>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245" name="Google Shape;245;p41"/>
          <p:cNvSpPr txBox="1"/>
          <p:nvPr>
            <p:ph idx="10" type="dt"/>
          </p:nvPr>
        </p:nvSpPr>
        <p:spPr>
          <a:xfrm>
            <a:off x="10653104" y="6391838"/>
            <a:ext cx="992135"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6" name="Google Shape;246;p41"/>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7" name="Google Shape;247;p4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4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6" name="Shape 36"/>
        <p:cNvGrpSpPr/>
        <p:nvPr/>
      </p:nvGrpSpPr>
      <p:grpSpPr>
        <a:xfrm>
          <a:off x="0" y="0"/>
          <a:ext cx="0" cy="0"/>
          <a:chOff x="0" y="0"/>
          <a:chExt cx="0" cy="0"/>
        </a:xfrm>
      </p:grpSpPr>
      <p:sp>
        <p:nvSpPr>
          <p:cNvPr id="37" name="Google Shape;37;p26"/>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6"/>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39" name="Google Shape;39;p26"/>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26"/>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2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2" name="Shape 42"/>
        <p:cNvGrpSpPr/>
        <p:nvPr/>
      </p:nvGrpSpPr>
      <p:grpSpPr>
        <a:xfrm>
          <a:off x="0" y="0"/>
          <a:ext cx="0" cy="0"/>
          <a:chOff x="0" y="0"/>
          <a:chExt cx="0" cy="0"/>
        </a:xfrm>
      </p:grpSpPr>
      <p:sp>
        <p:nvSpPr>
          <p:cNvPr id="43" name="Google Shape;43;p27"/>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7"/>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5" name="Google Shape;45;p27"/>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6" name="Google Shape;46;p27"/>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solidFill>
                  <a:schemeClr val="accent1"/>
                </a:solidFill>
              </a:defRPr>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47" name="Google Shape;47;p27"/>
          <p:cNvSpPr txBox="1"/>
          <p:nvPr>
            <p:ph idx="4" type="body"/>
          </p:nvPr>
        </p:nvSpPr>
        <p:spPr>
          <a:xfrm>
            <a:off x="6208712" y="3179762"/>
            <a:ext cx="4825159" cy="2840039"/>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sz="1800"/>
            </a:lvl1pPr>
            <a:lvl2pPr indent="-309880" lvl="1" marL="914400" algn="l">
              <a:spcBef>
                <a:spcPts val="1000"/>
              </a:spcBef>
              <a:spcAft>
                <a:spcPts val="0"/>
              </a:spcAft>
              <a:buSzPts val="1280"/>
              <a:buChar char="►"/>
              <a:defRPr sz="1600"/>
            </a:lvl2pPr>
            <a:lvl3pPr indent="-299719" lvl="2" marL="1371600" algn="l">
              <a:spcBef>
                <a:spcPts val="1000"/>
              </a:spcBef>
              <a:spcAft>
                <a:spcPts val="0"/>
              </a:spcAft>
              <a:buSzPts val="1120"/>
              <a:buChar char="►"/>
              <a:defRPr sz="1400"/>
            </a:lvl3pPr>
            <a:lvl4pPr indent="-289560" lvl="3" marL="1828800" algn="l">
              <a:spcBef>
                <a:spcPts val="1000"/>
              </a:spcBef>
              <a:spcAft>
                <a:spcPts val="0"/>
              </a:spcAft>
              <a:buSzPts val="960"/>
              <a:buChar char="►"/>
              <a:defRPr sz="1200"/>
            </a:lvl4pPr>
            <a:lvl5pPr indent="-289560" lvl="4" marL="2286000" algn="l">
              <a:spcBef>
                <a:spcPts val="1000"/>
              </a:spcBef>
              <a:spcAft>
                <a:spcPts val="0"/>
              </a:spcAft>
              <a:buSzPts val="960"/>
              <a:buChar char="►"/>
              <a:defRPr sz="1200"/>
            </a:lvl5pPr>
            <a:lvl6pPr indent="-289560" lvl="5" marL="2743200" algn="l">
              <a:spcBef>
                <a:spcPts val="1000"/>
              </a:spcBef>
              <a:spcAft>
                <a:spcPts val="0"/>
              </a:spcAft>
              <a:buSzPts val="960"/>
              <a:buChar char="►"/>
              <a:defRPr sz="1200"/>
            </a:lvl6pPr>
            <a:lvl7pPr indent="-289560" lvl="6" marL="3200400" algn="l">
              <a:spcBef>
                <a:spcPts val="1000"/>
              </a:spcBef>
              <a:spcAft>
                <a:spcPts val="0"/>
              </a:spcAft>
              <a:buSzPts val="960"/>
              <a:buChar char="►"/>
              <a:defRPr sz="1200"/>
            </a:lvl7pPr>
            <a:lvl8pPr indent="-289559" lvl="7" marL="3657600" algn="l">
              <a:spcBef>
                <a:spcPts val="1000"/>
              </a:spcBef>
              <a:spcAft>
                <a:spcPts val="0"/>
              </a:spcAft>
              <a:buSzPts val="960"/>
              <a:buChar char="►"/>
              <a:defRPr sz="1200"/>
            </a:lvl8pPr>
            <a:lvl9pPr indent="-289559" lvl="8" marL="4114800" algn="l">
              <a:spcBef>
                <a:spcPts val="1000"/>
              </a:spcBef>
              <a:spcAft>
                <a:spcPts val="0"/>
              </a:spcAft>
              <a:buSzPts val="960"/>
              <a:buChar char="►"/>
              <a:defRPr sz="1200"/>
            </a:lvl9pPr>
          </a:lstStyle>
          <a:p/>
        </p:txBody>
      </p:sp>
      <p:sp>
        <p:nvSpPr>
          <p:cNvPr id="48" name="Google Shape;48;p27"/>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7"/>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51" name="Shape 51"/>
        <p:cNvGrpSpPr/>
        <p:nvPr/>
      </p:nvGrpSpPr>
      <p:grpSpPr>
        <a:xfrm>
          <a:off x="0" y="0"/>
          <a:ext cx="0" cy="0"/>
          <a:chOff x="0" y="0"/>
          <a:chExt cx="0" cy="0"/>
        </a:xfrm>
      </p:grpSpPr>
      <p:grpSp>
        <p:nvGrpSpPr>
          <p:cNvPr id="52" name="Google Shape;52;p28"/>
          <p:cNvGrpSpPr/>
          <p:nvPr/>
        </p:nvGrpSpPr>
        <p:grpSpPr>
          <a:xfrm>
            <a:off x="0" y="0"/>
            <a:ext cx="12192000" cy="6858000"/>
            <a:chOff x="0" y="0"/>
            <a:chExt cx="12192000" cy="6858000"/>
          </a:xfrm>
        </p:grpSpPr>
        <p:sp>
          <p:nvSpPr>
            <p:cNvPr id="53" name="Google Shape;53;p28"/>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28"/>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28"/>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28"/>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28"/>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28"/>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28"/>
            <p:cNvSpPr/>
            <p:nvPr/>
          </p:nvSpPr>
          <p:spPr>
            <a:xfrm>
              <a:off x="7289800" y="402165"/>
              <a:ext cx="44788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28"/>
            <p:cNvSpPr/>
            <p:nvPr/>
          </p:nvSpPr>
          <p:spPr>
            <a:xfrm rot="-5400000">
              <a:off x="3787244"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61" name="Google Shape;61;p28"/>
            <p:cNvSpPr/>
            <p:nvPr/>
          </p:nvSpPr>
          <p:spPr>
            <a:xfrm rot="-5677511">
              <a:off x="4698352"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28"/>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63" name="Google Shape;63;p28"/>
          <p:cNvSpPr txBox="1"/>
          <p:nvPr>
            <p:ph type="title"/>
          </p:nvPr>
        </p:nvSpPr>
        <p:spPr>
          <a:xfrm>
            <a:off x="1154954" y="2677645"/>
            <a:ext cx="4351025" cy="228382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4000"/>
              <a:buFont typeface="Century Gothic"/>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28"/>
          <p:cNvSpPr txBox="1"/>
          <p:nvPr>
            <p:ph idx="1" type="body"/>
          </p:nvPr>
        </p:nvSpPr>
        <p:spPr>
          <a:xfrm>
            <a:off x="6895559" y="2677644"/>
            <a:ext cx="3757545" cy="2283824"/>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600"/>
              <a:buNone/>
              <a:defRPr sz="2000" cap="none">
                <a:solidFill>
                  <a:srgbClr val="EE52A4"/>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65" name="Google Shape;65;p28"/>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2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9" name="Shape 69"/>
        <p:cNvGrpSpPr/>
        <p:nvPr/>
      </p:nvGrpSpPr>
      <p:grpSpPr>
        <a:xfrm>
          <a:off x="0" y="0"/>
          <a:ext cx="0" cy="0"/>
          <a:chOff x="0" y="0"/>
          <a:chExt cx="0" cy="0"/>
        </a:xfrm>
      </p:grpSpPr>
      <p:sp>
        <p:nvSpPr>
          <p:cNvPr id="70" name="Google Shape;70;p29"/>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29"/>
          <p:cNvSpPr txBox="1"/>
          <p:nvPr>
            <p:ph idx="1" type="body"/>
          </p:nvPr>
        </p:nvSpPr>
        <p:spPr>
          <a:xfrm>
            <a:off x="1154954" y="2603500"/>
            <a:ext cx="4825158" cy="3416301"/>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2" name="Google Shape;72;p29"/>
          <p:cNvSpPr txBox="1"/>
          <p:nvPr>
            <p:ph idx="2" type="body"/>
          </p:nvPr>
        </p:nvSpPr>
        <p:spPr>
          <a:xfrm>
            <a:off x="6208712" y="2603500"/>
            <a:ext cx="4825159" cy="341630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3" name="Google Shape;73;p29"/>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9"/>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2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30"/>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chemeClr val="lt2"/>
              </a:buClr>
              <a:buSzPts val="36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3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81" name="Shape 81"/>
        <p:cNvGrpSpPr/>
        <p:nvPr/>
      </p:nvGrpSpPr>
      <p:grpSpPr>
        <a:xfrm>
          <a:off x="0" y="0"/>
          <a:ext cx="0" cy="0"/>
          <a:chOff x="0" y="0"/>
          <a:chExt cx="0" cy="0"/>
        </a:xfrm>
      </p:grpSpPr>
      <p:sp>
        <p:nvSpPr>
          <p:cNvPr id="82" name="Google Shape;82;p31"/>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31"/>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31"/>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showMasterSp="0" type="objTx">
  <p:cSld name="OBJECT_WITH_CAPTION_TEXT">
    <p:spTree>
      <p:nvGrpSpPr>
        <p:cNvPr id="86" name="Shape 86"/>
        <p:cNvGrpSpPr/>
        <p:nvPr/>
      </p:nvGrpSpPr>
      <p:grpSpPr>
        <a:xfrm>
          <a:off x="0" y="0"/>
          <a:ext cx="0" cy="0"/>
          <a:chOff x="0" y="0"/>
          <a:chExt cx="0" cy="0"/>
        </a:xfrm>
      </p:grpSpPr>
      <p:grpSp>
        <p:nvGrpSpPr>
          <p:cNvPr id="87" name="Google Shape;87;p32"/>
          <p:cNvGrpSpPr/>
          <p:nvPr/>
        </p:nvGrpSpPr>
        <p:grpSpPr>
          <a:xfrm>
            <a:off x="0" y="0"/>
            <a:ext cx="12192000" cy="6858000"/>
            <a:chOff x="0" y="0"/>
            <a:chExt cx="12192000" cy="6858000"/>
          </a:xfrm>
        </p:grpSpPr>
        <p:sp>
          <p:nvSpPr>
            <p:cNvPr id="88" name="Google Shape;88;p32"/>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2"/>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2"/>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2"/>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2"/>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2"/>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2"/>
            <p:cNvSpPr/>
            <p:nvPr/>
          </p:nvSpPr>
          <p:spPr>
            <a:xfrm>
              <a:off x="5713412" y="402165"/>
              <a:ext cx="6055253"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2"/>
            <p:cNvSpPr/>
            <p:nvPr/>
          </p:nvSpPr>
          <p:spPr>
            <a:xfrm rot="-5677511">
              <a:off x="3140485"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 name="Google Shape;96;p32"/>
            <p:cNvSpPr/>
            <p:nvPr/>
          </p:nvSpPr>
          <p:spPr>
            <a:xfrm rot="-5400000">
              <a:off x="2229377"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97" name="Google Shape;97;p32"/>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98" name="Google Shape;98;p32"/>
          <p:cNvSpPr txBox="1"/>
          <p:nvPr>
            <p:ph type="title"/>
          </p:nvPr>
        </p:nvSpPr>
        <p:spPr>
          <a:xfrm>
            <a:off x="1154955" y="1295400"/>
            <a:ext cx="2793158" cy="160020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chemeClr val="lt2"/>
              </a:buClr>
              <a:buSzPts val="2400"/>
              <a:buFont typeface="Century Gothic"/>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9" name="Google Shape;99;p32"/>
          <p:cNvSpPr txBox="1"/>
          <p:nvPr>
            <p:ph idx="1" type="body"/>
          </p:nvPr>
        </p:nvSpPr>
        <p:spPr>
          <a:xfrm>
            <a:off x="5781146" y="1447800"/>
            <a:ext cx="5190066" cy="4572000"/>
          </a:xfrm>
          <a:prstGeom prst="rect">
            <a:avLst/>
          </a:prstGeom>
          <a:noFill/>
          <a:ln>
            <a:noFill/>
          </a:ln>
        </p:spPr>
        <p:txBody>
          <a:bodyPr anchorCtr="0" anchor="ctr"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00" name="Google Shape;100;p32"/>
          <p:cNvSpPr txBox="1"/>
          <p:nvPr>
            <p:ph idx="2" type="body"/>
          </p:nvPr>
        </p:nvSpPr>
        <p:spPr>
          <a:xfrm>
            <a:off x="1154954" y="3129280"/>
            <a:ext cx="2793158" cy="289559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rgbClr val="EE52A4"/>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01" name="Google Shape;101;p32"/>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32"/>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3" name="Google Shape;103;p32"/>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3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105" name="Shape 105"/>
        <p:cNvGrpSpPr/>
        <p:nvPr/>
      </p:nvGrpSpPr>
      <p:grpSpPr>
        <a:xfrm>
          <a:off x="0" y="0"/>
          <a:ext cx="0" cy="0"/>
          <a:chOff x="0" y="0"/>
          <a:chExt cx="0" cy="0"/>
        </a:xfrm>
      </p:grpSpPr>
      <p:grpSp>
        <p:nvGrpSpPr>
          <p:cNvPr id="106" name="Google Shape;106;p33"/>
          <p:cNvGrpSpPr/>
          <p:nvPr/>
        </p:nvGrpSpPr>
        <p:grpSpPr>
          <a:xfrm>
            <a:off x="0" y="0"/>
            <a:ext cx="12192000" cy="6858000"/>
            <a:chOff x="0" y="0"/>
            <a:chExt cx="12192000" cy="6858000"/>
          </a:xfrm>
        </p:grpSpPr>
        <p:sp>
          <p:nvSpPr>
            <p:cNvPr id="107" name="Google Shape;107;p33"/>
            <p:cNvSpPr/>
            <p:nvPr/>
          </p:nvSpPr>
          <p:spPr>
            <a:xfrm>
              <a:off x="0" y="0"/>
              <a:ext cx="12192000" cy="6858000"/>
            </a:xfrm>
            <a:prstGeom prst="rect">
              <a:avLst/>
            </a:prstGeom>
            <a:blipFill rotWithShape="1">
              <a:blip r:embed="rId2">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33"/>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3"/>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33"/>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3"/>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33"/>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33"/>
            <p:cNvSpPr/>
            <p:nvPr/>
          </p:nvSpPr>
          <p:spPr>
            <a:xfrm>
              <a:off x="6172200" y="402165"/>
              <a:ext cx="5596465" cy="605367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33"/>
            <p:cNvSpPr/>
            <p:nvPr/>
          </p:nvSpPr>
          <p:spPr>
            <a:xfrm rot="-5677511">
              <a:off x="4203594" y="1826078"/>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 name="Google Shape;115;p33"/>
            <p:cNvSpPr/>
            <p:nvPr/>
          </p:nvSpPr>
          <p:spPr>
            <a:xfrm rot="-5400000">
              <a:off x="3295432" y="2801721"/>
              <a:ext cx="6053670" cy="1254558"/>
            </a:xfrm>
            <a:custGeom>
              <a:rect b="b" l="l" r="r" t="t"/>
              <a:pathLst>
                <a:path extrusionOk="0" h="8000" w="10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lt1"/>
            </a:solidFill>
            <a:ln>
              <a:noFill/>
            </a:ln>
          </p:spPr>
        </p:sp>
        <p:sp>
          <p:nvSpPr>
            <p:cNvPr id="116" name="Google Shape;116;p33"/>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117" name="Google Shape;117;p33"/>
          <p:cNvSpPr txBox="1"/>
          <p:nvPr>
            <p:ph type="title"/>
          </p:nvPr>
        </p:nvSpPr>
        <p:spPr>
          <a:xfrm>
            <a:off x="1154955" y="1693333"/>
            <a:ext cx="3865134" cy="1735667"/>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lt2"/>
              </a:buClr>
              <a:buSzPts val="3600"/>
              <a:buFont typeface="Century Gothic"/>
              <a:buNone/>
              <a:defRPr b="0"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8" name="Google Shape;118;p33"/>
          <p:cNvSpPr/>
          <p:nvPr>
            <p:ph idx="2" type="pic"/>
          </p:nvPr>
        </p:nvSpPr>
        <p:spPr>
          <a:xfrm>
            <a:off x="6547870" y="1143000"/>
            <a:ext cx="3227193" cy="4572000"/>
          </a:xfrm>
          <a:prstGeom prst="roundRect">
            <a:avLst>
              <a:gd fmla="val 1858" name="adj"/>
            </a:avLst>
          </a:prstGeom>
          <a:noFill/>
          <a:ln>
            <a:noFill/>
          </a:ln>
          <a:effectLst>
            <a:outerShdw blurRad="50800" rotWithShape="0" algn="tl" dir="5400000" dist="50800">
              <a:srgbClr val="000000">
                <a:alpha val="42745"/>
              </a:srgbClr>
            </a:outerShdw>
          </a:effectLst>
        </p:spPr>
      </p:sp>
      <p:sp>
        <p:nvSpPr>
          <p:cNvPr id="119" name="Google Shape;119;p33"/>
          <p:cNvSpPr txBox="1"/>
          <p:nvPr>
            <p:ph idx="1" type="body"/>
          </p:nvPr>
        </p:nvSpPr>
        <p:spPr>
          <a:xfrm>
            <a:off x="1154954" y="3657600"/>
            <a:ext cx="3859212" cy="13716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solidFill>
                  <a:srgbClr val="EE52A4"/>
                </a:solidFill>
              </a:defRPr>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120" name="Google Shape;120;p33"/>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1" name="Google Shape;121;p33"/>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33"/>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3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I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2.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grpSp>
        <p:nvGrpSpPr>
          <p:cNvPr id="10" name="Google Shape;10;p24"/>
          <p:cNvGrpSpPr/>
          <p:nvPr/>
        </p:nvGrpSpPr>
        <p:grpSpPr>
          <a:xfrm>
            <a:off x="0" y="0"/>
            <a:ext cx="12192000" cy="6858000"/>
            <a:chOff x="0" y="0"/>
            <a:chExt cx="12192000" cy="6858000"/>
          </a:xfrm>
        </p:grpSpPr>
        <p:sp>
          <p:nvSpPr>
            <p:cNvPr id="11" name="Google Shape;11;p24"/>
            <p:cNvSpPr/>
            <p:nvPr/>
          </p:nvSpPr>
          <p:spPr>
            <a:xfrm>
              <a:off x="0" y="0"/>
              <a:ext cx="12192000" cy="6858000"/>
            </a:xfrm>
            <a:prstGeom prst="rect">
              <a:avLst/>
            </a:prstGeom>
            <a:blipFill rotWithShape="1">
              <a:blip r:embed="rId1">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4"/>
            <p:cNvSpPr/>
            <p:nvPr/>
          </p:nvSpPr>
          <p:spPr>
            <a:xfrm>
              <a:off x="0" y="2667000"/>
              <a:ext cx="4191000" cy="4191000"/>
            </a:xfrm>
            <a:prstGeom prst="ellipse">
              <a:avLst/>
            </a:prstGeom>
            <a:gradFill>
              <a:gsLst>
                <a:gs pos="0">
                  <a:srgbClr val="9B6BF2">
                    <a:alpha val="10980"/>
                  </a:srgbClr>
                </a:gs>
                <a:gs pos="36000">
                  <a:srgbClr val="9B6BF2">
                    <a:alpha val="9803"/>
                  </a:srgbClr>
                </a:gs>
                <a:gs pos="75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4"/>
            <p:cNvSpPr/>
            <p:nvPr/>
          </p:nvSpPr>
          <p:spPr>
            <a:xfrm>
              <a:off x="0" y="2895600"/>
              <a:ext cx="2362200" cy="2362200"/>
            </a:xfrm>
            <a:prstGeom prst="ellipse">
              <a:avLst/>
            </a:prstGeom>
            <a:gradFill>
              <a:gsLst>
                <a:gs pos="0">
                  <a:srgbClr val="9B6BF2">
                    <a:alpha val="7843"/>
                  </a:srgbClr>
                </a:gs>
                <a:gs pos="36000">
                  <a:srgbClr val="9B6BF2">
                    <a:alpha val="7843"/>
                  </a:srgbClr>
                </a:gs>
                <a:gs pos="72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4"/>
            <p:cNvSpPr/>
            <p:nvPr/>
          </p:nvSpPr>
          <p:spPr>
            <a:xfrm>
              <a:off x="8609012" y="5867400"/>
              <a:ext cx="990600" cy="990600"/>
            </a:xfrm>
            <a:prstGeom prst="ellipse">
              <a:avLst/>
            </a:prstGeom>
            <a:gradFill>
              <a:gsLst>
                <a:gs pos="0">
                  <a:srgbClr val="9B6BF2">
                    <a:alpha val="13725"/>
                  </a:srgbClr>
                </a:gs>
                <a:gs pos="36000">
                  <a:srgbClr val="9B6BF2">
                    <a:alpha val="6666"/>
                  </a:srgbClr>
                </a:gs>
                <a:gs pos="66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4"/>
            <p:cNvSpPr/>
            <p:nvPr/>
          </p:nvSpPr>
          <p:spPr>
            <a:xfrm>
              <a:off x="8609012" y="1676400"/>
              <a:ext cx="2819400" cy="2819400"/>
            </a:xfrm>
            <a:prstGeom prst="ellipse">
              <a:avLst/>
            </a:prstGeom>
            <a:gradFill>
              <a:gsLst>
                <a:gs pos="0">
                  <a:srgbClr val="9B6BF2">
                    <a:alpha val="6666"/>
                  </a:srgbClr>
                </a:gs>
                <a:gs pos="36000">
                  <a:srgbClr val="9B6BF2">
                    <a:alpha val="5882"/>
                  </a:srgbClr>
                </a:gs>
                <a:gs pos="69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4"/>
            <p:cNvSpPr/>
            <p:nvPr/>
          </p:nvSpPr>
          <p:spPr>
            <a:xfrm>
              <a:off x="7999412" y="8464"/>
              <a:ext cx="1600200" cy="1600200"/>
            </a:xfrm>
            <a:prstGeom prst="ellipse">
              <a:avLst/>
            </a:prstGeom>
            <a:gradFill>
              <a:gsLst>
                <a:gs pos="0">
                  <a:srgbClr val="9B6BF2">
                    <a:alpha val="13725"/>
                  </a:srgbClr>
                </a:gs>
                <a:gs pos="36000">
                  <a:srgbClr val="9B6BF2">
                    <a:alpha val="6666"/>
                  </a:srgbClr>
                </a:gs>
                <a:gs pos="73000">
                  <a:srgbClr val="9B6BF2">
                    <a:alpha val="0"/>
                  </a:srgbClr>
                </a:gs>
                <a:gs pos="100000">
                  <a:srgbClr val="9B6BF2">
                    <a:alpha val="0"/>
                  </a:srgbClr>
                </a:gs>
              </a:gsLst>
              <a:path path="circle">
                <a:fillToRect b="50%" l="50%" r="50%" t="50%"/>
              </a:path>
              <a:tileRect/>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4"/>
            <p:cNvSpPr/>
            <p:nvPr/>
          </p:nvSpPr>
          <p:spPr>
            <a:xfrm rot="-589932">
              <a:off x="8490951" y="1797517"/>
              <a:ext cx="3299407" cy="440924"/>
            </a:xfrm>
            <a:custGeom>
              <a:rect b="b" l="l" r="r" t="t"/>
              <a:pathLst>
                <a:path extrusionOk="0" h="5291" w="10000">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lt1">
                <a:alpha val="2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4"/>
            <p:cNvSpPr/>
            <p:nvPr/>
          </p:nvSpPr>
          <p:spPr>
            <a:xfrm>
              <a:off x="459506" y="1866405"/>
              <a:ext cx="11277600" cy="4533900"/>
            </a:xfrm>
            <a:custGeom>
              <a:rect b="b" l="l" r="r" t="t"/>
              <a:pathLst>
                <a:path extrusionOk="0" h="2856" w="7104">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lt1"/>
            </a:solidFill>
            <a:ln>
              <a:noFill/>
            </a:ln>
          </p:spPr>
        </p:sp>
        <p:sp>
          <p:nvSpPr>
            <p:cNvPr id="19" name="Google Shape;19;p24"/>
            <p:cNvSpPr/>
            <p:nvPr/>
          </p:nvSpPr>
          <p:spPr>
            <a:xfrm>
              <a:off x="0" y="1587"/>
              <a:ext cx="12192000" cy="6856413"/>
            </a:xfrm>
            <a:custGeom>
              <a:rect b="b" l="l" r="r" t="t"/>
              <a:pathLst>
                <a:path extrusionOk="0" h="8638" w="15356">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lt1"/>
            </a:solidFill>
            <a:ln>
              <a:noFill/>
            </a:ln>
          </p:spPr>
        </p:sp>
      </p:grpSp>
      <p:sp>
        <p:nvSpPr>
          <p:cNvPr id="20" name="Google Shape;20;p24"/>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Clr>
                <a:schemeClr val="lt2"/>
              </a:buClr>
              <a:buSzPts val="3600"/>
              <a:buFont typeface="Century Gothic"/>
              <a:buNone/>
              <a:defRPr b="0" i="0" sz="3600" u="none" cap="none" strike="noStrike">
                <a:solidFill>
                  <a:schemeClr val="lt2"/>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21" name="Google Shape;21;p24"/>
          <p:cNvSpPr txBox="1"/>
          <p:nvPr>
            <p:ph idx="1" type="body"/>
          </p:nvPr>
        </p:nvSpPr>
        <p:spPr>
          <a:xfrm>
            <a:off x="1154954" y="2603500"/>
            <a:ext cx="8761413" cy="3416300"/>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Century Gothic"/>
                <a:ea typeface="Century Gothic"/>
                <a:cs typeface="Century Gothic"/>
                <a:sym typeface="Century Gothic"/>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Century Gothic"/>
                <a:ea typeface="Century Gothic"/>
                <a:cs typeface="Century Gothic"/>
                <a:sym typeface="Century Gothic"/>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Century Gothic"/>
                <a:ea typeface="Century Gothic"/>
                <a:cs typeface="Century Gothic"/>
                <a:sym typeface="Century Gothic"/>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Century Gothic"/>
                <a:ea typeface="Century Gothic"/>
                <a:cs typeface="Century Gothic"/>
                <a:sym typeface="Century Gothic"/>
              </a:defRPr>
            </a:lvl9pPr>
          </a:lstStyle>
          <a:p/>
        </p:txBody>
      </p:sp>
      <p:sp>
        <p:nvSpPr>
          <p:cNvPr id="22" name="Google Shape;22;p24"/>
          <p:cNvSpPr txBox="1"/>
          <p:nvPr>
            <p:ph idx="10" type="dt"/>
          </p:nvPr>
        </p:nvSpPr>
        <p:spPr>
          <a:xfrm>
            <a:off x="10653104" y="6391838"/>
            <a:ext cx="990599" cy="304799"/>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3" name="Google Shape;23;p24"/>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1000" u="none" cap="none" strike="noStrike">
                <a:solidFill>
                  <a:schemeClr val="accent1"/>
                </a:solidFill>
                <a:latin typeface="Century Gothic"/>
                <a:ea typeface="Century Gothic"/>
                <a:cs typeface="Century Gothic"/>
                <a:sym typeface="Century Gothic"/>
              </a:defRPr>
            </a:lvl1pPr>
            <a:lvl2pPr lvl="1"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2pPr>
            <a:lvl3pPr lvl="2"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3pPr>
            <a:lvl4pPr lvl="3"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4pPr>
            <a:lvl5pPr lvl="4"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5pPr>
            <a:lvl6pPr lvl="5"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6pPr>
            <a:lvl7pPr lvl="6"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7pPr>
            <a:lvl8pPr lvl="7"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8pPr>
            <a:lvl9pPr lvl="8" marR="0" rtl="0" algn="l">
              <a:spcBef>
                <a:spcPts val="0"/>
              </a:spcBef>
              <a:spcAft>
                <a:spcPts val="0"/>
              </a:spcAft>
              <a:buSzPts val="1400"/>
              <a:buNone/>
              <a:defRPr b="0" i="0" sz="1800" u="none" cap="none" strike="noStrike">
                <a:solidFill>
                  <a:schemeClr val="dk1"/>
                </a:solidFill>
                <a:latin typeface="Century Gothic"/>
                <a:ea typeface="Century Gothic"/>
                <a:cs typeface="Century Gothic"/>
                <a:sym typeface="Century Gothic"/>
              </a:defRPr>
            </a:lvl9pPr>
          </a:lstStyle>
          <a:p/>
        </p:txBody>
      </p:sp>
      <p:sp>
        <p:nvSpPr>
          <p:cNvPr id="24" name="Google Shape;24;p24"/>
          <p:cNvSpPr/>
          <p:nvPr/>
        </p:nvSpPr>
        <p:spPr>
          <a:xfrm>
            <a:off x="10437812" y="0"/>
            <a:ext cx="685800" cy="1143000"/>
          </a:xfrm>
          <a:prstGeom prst="rect">
            <a:avLst/>
          </a:prstGeom>
          <a:solidFill>
            <a:schemeClr val="accent1"/>
          </a:solidFill>
          <a:ln>
            <a:noFill/>
          </a:ln>
          <a:effectLst>
            <a:outerShdw blurRad="38100" rotWithShape="0" dir="5400000" dist="25400">
              <a:srgbClr val="000000">
                <a:alpha val="4470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lvl1pPr indent="0" lvl="0" marL="0" marR="0" rtl="0" algn="ctr">
              <a:spcBef>
                <a:spcPts val="0"/>
              </a:spcBef>
              <a:buNone/>
              <a:defRPr b="0" i="0" sz="2800" u="none" cap="none" strike="noStrike">
                <a:solidFill>
                  <a:schemeClr val="lt1"/>
                </a:solidFill>
                <a:latin typeface="Century Gothic"/>
                <a:ea typeface="Century Gothic"/>
                <a:cs typeface="Century Gothic"/>
                <a:sym typeface="Century Gothic"/>
              </a:defRPr>
            </a:lvl1pPr>
            <a:lvl2pPr indent="0" lvl="1" marL="0" marR="0" rtl="0" algn="ctr">
              <a:spcBef>
                <a:spcPts val="0"/>
              </a:spcBef>
              <a:buNone/>
              <a:defRPr b="0" i="0" sz="2800" u="none" cap="none" strike="noStrike">
                <a:solidFill>
                  <a:schemeClr val="lt1"/>
                </a:solidFill>
                <a:latin typeface="Century Gothic"/>
                <a:ea typeface="Century Gothic"/>
                <a:cs typeface="Century Gothic"/>
                <a:sym typeface="Century Gothic"/>
              </a:defRPr>
            </a:lvl2pPr>
            <a:lvl3pPr indent="0" lvl="2" marL="0" marR="0" rtl="0" algn="ctr">
              <a:spcBef>
                <a:spcPts val="0"/>
              </a:spcBef>
              <a:buNone/>
              <a:defRPr b="0" i="0" sz="2800" u="none" cap="none" strike="noStrike">
                <a:solidFill>
                  <a:schemeClr val="lt1"/>
                </a:solidFill>
                <a:latin typeface="Century Gothic"/>
                <a:ea typeface="Century Gothic"/>
                <a:cs typeface="Century Gothic"/>
                <a:sym typeface="Century Gothic"/>
              </a:defRPr>
            </a:lvl3pPr>
            <a:lvl4pPr indent="0" lvl="3" marL="0" marR="0" rtl="0" algn="ctr">
              <a:spcBef>
                <a:spcPts val="0"/>
              </a:spcBef>
              <a:buNone/>
              <a:defRPr b="0" i="0" sz="2800" u="none" cap="none" strike="noStrike">
                <a:solidFill>
                  <a:schemeClr val="lt1"/>
                </a:solidFill>
                <a:latin typeface="Century Gothic"/>
                <a:ea typeface="Century Gothic"/>
                <a:cs typeface="Century Gothic"/>
                <a:sym typeface="Century Gothic"/>
              </a:defRPr>
            </a:lvl4pPr>
            <a:lvl5pPr indent="0" lvl="4" marL="0" marR="0" rtl="0" algn="ctr">
              <a:spcBef>
                <a:spcPts val="0"/>
              </a:spcBef>
              <a:buNone/>
              <a:defRPr b="0" i="0" sz="2800" u="none" cap="none" strike="noStrike">
                <a:solidFill>
                  <a:schemeClr val="lt1"/>
                </a:solidFill>
                <a:latin typeface="Century Gothic"/>
                <a:ea typeface="Century Gothic"/>
                <a:cs typeface="Century Gothic"/>
                <a:sym typeface="Century Gothic"/>
              </a:defRPr>
            </a:lvl5pPr>
            <a:lvl6pPr indent="0" lvl="5" marL="0" marR="0" rtl="0" algn="ctr">
              <a:spcBef>
                <a:spcPts val="0"/>
              </a:spcBef>
              <a:buNone/>
              <a:defRPr b="0" i="0" sz="2800" u="none" cap="none" strike="noStrike">
                <a:solidFill>
                  <a:schemeClr val="lt1"/>
                </a:solidFill>
                <a:latin typeface="Century Gothic"/>
                <a:ea typeface="Century Gothic"/>
                <a:cs typeface="Century Gothic"/>
                <a:sym typeface="Century Gothic"/>
              </a:defRPr>
            </a:lvl6pPr>
            <a:lvl7pPr indent="0" lvl="6" marL="0" marR="0" rtl="0" algn="ctr">
              <a:spcBef>
                <a:spcPts val="0"/>
              </a:spcBef>
              <a:buNone/>
              <a:defRPr b="0" i="0" sz="2800" u="none" cap="none" strike="noStrike">
                <a:solidFill>
                  <a:schemeClr val="lt1"/>
                </a:solidFill>
                <a:latin typeface="Century Gothic"/>
                <a:ea typeface="Century Gothic"/>
                <a:cs typeface="Century Gothic"/>
                <a:sym typeface="Century Gothic"/>
              </a:defRPr>
            </a:lvl7pPr>
            <a:lvl8pPr indent="0" lvl="7" marL="0" marR="0" rtl="0" algn="ctr">
              <a:spcBef>
                <a:spcPts val="0"/>
              </a:spcBef>
              <a:buNone/>
              <a:defRPr b="0" i="0" sz="2800" u="none" cap="none" strike="noStrike">
                <a:solidFill>
                  <a:schemeClr val="lt1"/>
                </a:solidFill>
                <a:latin typeface="Century Gothic"/>
                <a:ea typeface="Century Gothic"/>
                <a:cs typeface="Century Gothic"/>
                <a:sym typeface="Century Gothic"/>
              </a:defRPr>
            </a:lvl8pPr>
            <a:lvl9pPr indent="0" lvl="8" marL="0" marR="0" rtl="0" algn="ctr">
              <a:spcBef>
                <a:spcPts val="0"/>
              </a:spcBef>
              <a:buNone/>
              <a:defRPr b="0" i="0" sz="2800" u="none" cap="none" strike="noStrike">
                <a:solidFill>
                  <a:schemeClr val="lt1"/>
                </a:solidFill>
                <a:latin typeface="Century Gothic"/>
                <a:ea typeface="Century Gothic"/>
                <a:cs typeface="Century Gothic"/>
                <a:sym typeface="Century Gothic"/>
              </a:defRPr>
            </a:lvl9pPr>
          </a:lstStyle>
          <a:p>
            <a:pPr indent="0" lvl="0" marL="0" rtl="0" algn="ctr">
              <a:spcBef>
                <a:spcPts val="0"/>
              </a:spcBef>
              <a:spcAft>
                <a:spcPts val="0"/>
              </a:spcAft>
              <a:buNone/>
            </a:pPr>
            <a:fld id="{00000000-1234-1234-1234-123412341234}" type="slidenum">
              <a:rPr lang="en-IN"/>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20.png"/><Relationship Id="rId5"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19.png"/><Relationship Id="rId5"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hyperlink" Target="https://www.researchgate.net/publication/5523850_Radiology_report_turnaround_Expectations_and_solutions" TargetMode="External"/><Relationship Id="rId4" Type="http://schemas.openxmlformats.org/officeDocument/2006/relationships/hyperlink" Target="https://blog.labtag.com/9-ways-to-improve-turnaround-time-in-medical-laboratories/" TargetMode="External"/><Relationship Id="rId5" Type="http://schemas.openxmlformats.org/officeDocument/2006/relationships/hyperlink" Target="https://www.diagnosticimaging.com/view/4-future-technologies-will-shape-radiology" TargetMode="External"/><Relationship Id="rId6" Type="http://schemas.openxmlformats.org/officeDocument/2006/relationships/image" Target="../media/image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5.jp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8.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subtlemedical.com/" TargetMode="External"/><Relationship Id="rId4" Type="http://schemas.openxmlformats.org/officeDocument/2006/relationships/hyperlink" Target="http://www.contextvision.com/products/radiography/" TargetMode="External"/><Relationship Id="rId5" Type="http://schemas.openxmlformats.org/officeDocument/2006/relationships/hyperlink" Target="http://www.contextvision.com/products/radiography/" TargetMode="External"/><Relationship Id="rId6" Type="http://schemas.openxmlformats.org/officeDocument/2006/relationships/hyperlink" Target="https://medicvision.com/usa" TargetMode="External"/><Relationship Id="rId7"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
          <p:cNvSpPr txBox="1"/>
          <p:nvPr>
            <p:ph type="ctrTitle"/>
          </p:nvPr>
        </p:nvSpPr>
        <p:spPr>
          <a:xfrm>
            <a:off x="969264" y="2368953"/>
            <a:ext cx="10980781" cy="1491023"/>
          </a:xfrm>
          <a:prstGeom prst="rect">
            <a:avLst/>
          </a:prstGeom>
          <a:noFill/>
          <a:ln>
            <a:noFill/>
          </a:ln>
        </p:spPr>
        <p:txBody>
          <a:bodyPr anchorCtr="0" anchor="b" bIns="45700" lIns="91425" spcFirstLastPara="1" rIns="91425" wrap="square" tIns="45700">
            <a:normAutofit fontScale="90000"/>
          </a:bodyPr>
          <a:lstStyle/>
          <a:p>
            <a:pPr indent="0" lvl="0" marL="0" rtl="0" algn="l">
              <a:spcBef>
                <a:spcPts val="0"/>
              </a:spcBef>
              <a:spcAft>
                <a:spcPts val="0"/>
              </a:spcAft>
              <a:buClr>
                <a:schemeClr val="lt2"/>
              </a:buClr>
              <a:buSzPct val="100000"/>
              <a:buFont typeface="Century Gothic"/>
              <a:buNone/>
            </a:pPr>
            <a:r>
              <a:rPr b="1" lang="en-IN" u="sng"/>
              <a:t>Topic: A study on Turn Around Time of reporting in house v/s tele-reporting</a:t>
            </a:r>
            <a:endParaRPr/>
          </a:p>
        </p:txBody>
      </p:sp>
      <p:sp>
        <p:nvSpPr>
          <p:cNvPr id="254" name="Google Shape;254;p1"/>
          <p:cNvSpPr txBox="1"/>
          <p:nvPr>
            <p:ph idx="1" type="subTitle"/>
          </p:nvPr>
        </p:nvSpPr>
        <p:spPr>
          <a:xfrm>
            <a:off x="2737032" y="5863471"/>
            <a:ext cx="5989163" cy="447229"/>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rPr lang="en-IN"/>
              <a:t>NAME: B. S. SINGH, FACULTY MENTOR, IIHMR DELHI</a:t>
            </a:r>
            <a:endParaRPr/>
          </a:p>
        </p:txBody>
      </p:sp>
      <p:sp>
        <p:nvSpPr>
          <p:cNvPr id="255" name="Google Shape;255;p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IN"/>
              <a:t>‹#›</a:t>
            </a:fld>
            <a:endParaRPr/>
          </a:p>
        </p:txBody>
      </p:sp>
      <p:pic>
        <p:nvPicPr>
          <p:cNvPr id="256" name="Google Shape;256;p1"/>
          <p:cNvPicPr preferRelativeResize="0"/>
          <p:nvPr/>
        </p:nvPicPr>
        <p:blipFill rotWithShape="1">
          <a:blip r:embed="rId3">
            <a:alphaModFix/>
          </a:blip>
          <a:srcRect b="0" l="0" r="0" t="0"/>
          <a:stretch/>
        </p:blipFill>
        <p:spPr>
          <a:xfrm>
            <a:off x="0" y="23813"/>
            <a:ext cx="2695903" cy="1268959"/>
          </a:xfrm>
          <a:prstGeom prst="rect">
            <a:avLst/>
          </a:prstGeom>
          <a:noFill/>
          <a:ln>
            <a:noFill/>
          </a:ln>
        </p:spPr>
      </p:pic>
      <p:sp>
        <p:nvSpPr>
          <p:cNvPr id="257" name="Google Shape;257;p1"/>
          <p:cNvSpPr txBox="1"/>
          <p:nvPr/>
        </p:nvSpPr>
        <p:spPr>
          <a:xfrm>
            <a:off x="2737032" y="4796652"/>
            <a:ext cx="6525469"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IN" sz="2400" u="none" cap="none" strike="noStrike">
                <a:solidFill>
                  <a:schemeClr val="dk1"/>
                </a:solidFill>
                <a:latin typeface="Century Gothic"/>
                <a:ea typeface="Century Gothic"/>
                <a:cs typeface="Century Gothic"/>
                <a:sym typeface="Century Gothic"/>
              </a:rPr>
              <a:t>Name: Dr. Zeba Pasha</a:t>
            </a:r>
            <a:br>
              <a:rPr b="0" i="0" lang="en-IN" sz="2400" u="none" cap="none" strike="noStrike">
                <a:solidFill>
                  <a:schemeClr val="dk1"/>
                </a:solidFill>
                <a:latin typeface="Century Gothic"/>
                <a:ea typeface="Century Gothic"/>
                <a:cs typeface="Century Gothic"/>
                <a:sym typeface="Century Gothic"/>
              </a:rPr>
            </a:br>
            <a:r>
              <a:rPr b="0" i="0" lang="en-IN" sz="2400" u="none" cap="none" strike="noStrike">
                <a:solidFill>
                  <a:schemeClr val="dk1"/>
                </a:solidFill>
                <a:latin typeface="Century Gothic"/>
                <a:ea typeface="Century Gothic"/>
                <a:cs typeface="Century Gothic"/>
                <a:sym typeface="Century Gothic"/>
              </a:rPr>
              <a:t>Organization:U4RAD Technologies LLP</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5" name="Shape 325"/>
        <p:cNvGrpSpPr/>
        <p:nvPr/>
      </p:nvGrpSpPr>
      <p:grpSpPr>
        <a:xfrm>
          <a:off x="0" y="0"/>
          <a:ext cx="0" cy="0"/>
          <a:chOff x="0" y="0"/>
          <a:chExt cx="0" cy="0"/>
        </a:xfrm>
      </p:grpSpPr>
      <p:sp>
        <p:nvSpPr>
          <p:cNvPr id="326" name="Google Shape;326;p10"/>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b="1" lang="en-IN"/>
              <a:t>Methodology (2/2)</a:t>
            </a:r>
            <a:endParaRPr/>
          </a:p>
        </p:txBody>
      </p:sp>
      <p:sp>
        <p:nvSpPr>
          <p:cNvPr id="327" name="Google Shape;327;p10"/>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rtl="0" algn="l">
              <a:spcBef>
                <a:spcPts val="0"/>
              </a:spcBef>
              <a:spcAft>
                <a:spcPts val="0"/>
              </a:spcAft>
              <a:buSzPct val="79999"/>
              <a:buChar char="►"/>
            </a:pPr>
            <a:r>
              <a:rPr b="1" lang="en-IN"/>
              <a:t>Data collection method</a:t>
            </a:r>
            <a:r>
              <a:rPr lang="en-IN"/>
              <a:t>: The data for this study includes Quantitative Secondary data. The study compares MRI and CT scan-related data from two important sources for this study. One organization is a well-reputed hospital in the National Capital Territory of Delhi, i.e., Indraprastha Apollo Hospitals. The second organization is U4RAD, a new name in the industry of radiology reporting that uses AI-enabled technology to improvise and optimize reporting. </a:t>
            </a:r>
            <a:endParaRPr/>
          </a:p>
          <a:p>
            <a:pPr indent="-342900" lvl="0" marL="342900" rtl="0" algn="l">
              <a:spcBef>
                <a:spcPts val="1000"/>
              </a:spcBef>
              <a:spcAft>
                <a:spcPts val="0"/>
              </a:spcAft>
              <a:buSzPct val="79999"/>
              <a:buChar char="►"/>
            </a:pPr>
            <a:r>
              <a:rPr lang="en-IN"/>
              <a:t> </a:t>
            </a:r>
            <a:r>
              <a:rPr b="1" lang="en-IN"/>
              <a:t>Sample Selection</a:t>
            </a:r>
            <a:r>
              <a:rPr lang="en-IN"/>
              <a:t>: The data is being used for the Turn Around Time (TAT) of different types of reporting done in teleradiology. Non- probability Purposive Sampling method is used to choose a sample. Data is collected for two months. </a:t>
            </a:r>
            <a:endParaRPr/>
          </a:p>
          <a:p>
            <a:pPr indent="-342900" lvl="0" marL="342900" rtl="0" algn="l">
              <a:spcBef>
                <a:spcPts val="1000"/>
              </a:spcBef>
              <a:spcAft>
                <a:spcPts val="0"/>
              </a:spcAft>
              <a:buSzPct val="79999"/>
              <a:buChar char="►"/>
            </a:pPr>
            <a:r>
              <a:rPr lang="en-IN"/>
              <a:t> </a:t>
            </a:r>
            <a:r>
              <a:rPr b="1" lang="en-IN"/>
              <a:t>Data Analysis Tool</a:t>
            </a:r>
            <a:r>
              <a:rPr lang="en-IN"/>
              <a:t>: The study uses Microsoft Excel for data analysis. Pivot tables, comparison charts, explain the major analysis of the study. </a:t>
            </a:r>
            <a:endParaRPr/>
          </a:p>
          <a:p>
            <a:pPr indent="-342900" lvl="0" marL="342900" rtl="0" algn="l">
              <a:spcBef>
                <a:spcPts val="1000"/>
              </a:spcBef>
              <a:spcAft>
                <a:spcPts val="0"/>
              </a:spcAft>
              <a:buSzPct val="79999"/>
              <a:buChar char="►"/>
            </a:pPr>
            <a:r>
              <a:rPr b="1" lang="en-IN"/>
              <a:t>Expected Outcome</a:t>
            </a:r>
            <a:r>
              <a:rPr lang="en-IN"/>
              <a:t>: To reduce the time taken for reporting </a:t>
            </a:r>
            <a:endParaRPr/>
          </a:p>
          <a:p>
            <a:pPr indent="-342900" lvl="0" marL="342900" rtl="0" algn="l">
              <a:spcBef>
                <a:spcPts val="1000"/>
              </a:spcBef>
              <a:spcAft>
                <a:spcPts val="0"/>
              </a:spcAft>
              <a:buSzPct val="79999"/>
              <a:buChar char="►"/>
            </a:pPr>
            <a:r>
              <a:rPr lang="en-IN"/>
              <a:t> </a:t>
            </a:r>
            <a:r>
              <a:rPr b="1" lang="en-IN"/>
              <a:t>Time Frame</a:t>
            </a:r>
            <a:r>
              <a:rPr lang="en-IN"/>
              <a:t>: Project duration: 14th March 2022 to 14th May 2022 (2 Months) </a:t>
            </a:r>
            <a:endParaRPr/>
          </a:p>
          <a:p>
            <a:pPr indent="-265176" lvl="0" marL="342900" rtl="0" algn="l">
              <a:spcBef>
                <a:spcPts val="1000"/>
              </a:spcBef>
              <a:spcAft>
                <a:spcPts val="0"/>
              </a:spcAft>
              <a:buSzPct val="79999"/>
              <a:buNone/>
            </a:pPr>
            <a:r>
              <a:t/>
            </a:r>
            <a:endParaRPr/>
          </a:p>
        </p:txBody>
      </p:sp>
      <p:sp>
        <p:nvSpPr>
          <p:cNvPr id="328" name="Google Shape;328;p1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IN"/>
              <a:t>‹#›</a:t>
            </a:fld>
            <a:endParaRPr/>
          </a:p>
        </p:txBody>
      </p:sp>
      <p:pic>
        <p:nvPicPr>
          <p:cNvPr id="329" name="Google Shape;329;p10"/>
          <p:cNvPicPr preferRelativeResize="0"/>
          <p:nvPr/>
        </p:nvPicPr>
        <p:blipFill rotWithShape="1">
          <a:blip r:embed="rId3">
            <a:alphaModFix/>
          </a:blip>
          <a:srcRect b="0" l="0" r="0" t="0"/>
          <a:stretch/>
        </p:blipFill>
        <p:spPr>
          <a:xfrm>
            <a:off x="0" y="23813"/>
            <a:ext cx="2695903" cy="126895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sp>
        <p:nvSpPr>
          <p:cNvPr id="335" name="Google Shape;335;g137a720f7c2_0_0"/>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IN"/>
              <a:t>Analysis </a:t>
            </a:r>
            <a:r>
              <a:rPr b="1" lang="en-IN"/>
              <a:t>(1/4)</a:t>
            </a:r>
            <a:endParaRPr/>
          </a:p>
        </p:txBody>
      </p:sp>
      <p:sp>
        <p:nvSpPr>
          <p:cNvPr id="336" name="Google Shape;336;g137a720f7c2_0_0"/>
          <p:cNvSpPr txBox="1"/>
          <p:nvPr>
            <p:ph idx="1" type="body"/>
          </p:nvPr>
        </p:nvSpPr>
        <p:spPr>
          <a:xfrm>
            <a:off x="519075" y="2327950"/>
            <a:ext cx="11214900" cy="4231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en-IN"/>
              <a:t>U4RAD </a:t>
            </a:r>
            <a:endParaRPr b="1"/>
          </a:p>
        </p:txBody>
      </p:sp>
      <p:sp>
        <p:nvSpPr>
          <p:cNvPr id="337" name="Google Shape;337;g137a720f7c2_0_0"/>
          <p:cNvSpPr txBox="1"/>
          <p:nvPr>
            <p:ph idx="12" type="sldNum"/>
          </p:nvPr>
        </p:nvSpPr>
        <p:spPr>
          <a:xfrm>
            <a:off x="10352540" y="295729"/>
            <a:ext cx="838200" cy="7677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IN"/>
              <a:t>‹#›</a:t>
            </a:fld>
            <a:endParaRPr/>
          </a:p>
        </p:txBody>
      </p:sp>
      <p:pic>
        <p:nvPicPr>
          <p:cNvPr id="338" name="Google Shape;338;g137a720f7c2_0_0"/>
          <p:cNvPicPr preferRelativeResize="0"/>
          <p:nvPr/>
        </p:nvPicPr>
        <p:blipFill rotWithShape="1">
          <a:blip r:embed="rId3">
            <a:alphaModFix/>
          </a:blip>
          <a:srcRect b="0" l="0" r="0" t="0"/>
          <a:stretch/>
        </p:blipFill>
        <p:spPr>
          <a:xfrm>
            <a:off x="0" y="23813"/>
            <a:ext cx="2695903" cy="1268959"/>
          </a:xfrm>
          <a:prstGeom prst="rect">
            <a:avLst/>
          </a:prstGeom>
          <a:noFill/>
          <a:ln>
            <a:noFill/>
          </a:ln>
        </p:spPr>
      </p:pic>
      <p:pic>
        <p:nvPicPr>
          <p:cNvPr id="339" name="Google Shape;339;g137a720f7c2_0_0"/>
          <p:cNvPicPr preferRelativeResize="0"/>
          <p:nvPr/>
        </p:nvPicPr>
        <p:blipFill>
          <a:blip r:embed="rId4">
            <a:alphaModFix/>
          </a:blip>
          <a:stretch>
            <a:fillRect/>
          </a:stretch>
        </p:blipFill>
        <p:spPr>
          <a:xfrm>
            <a:off x="6238625" y="2957125"/>
            <a:ext cx="5363700" cy="3476175"/>
          </a:xfrm>
          <a:prstGeom prst="rect">
            <a:avLst/>
          </a:prstGeom>
          <a:noFill/>
          <a:ln>
            <a:noFill/>
          </a:ln>
        </p:spPr>
      </p:pic>
      <p:pic>
        <p:nvPicPr>
          <p:cNvPr id="340" name="Google Shape;340;g137a720f7c2_0_0"/>
          <p:cNvPicPr preferRelativeResize="0"/>
          <p:nvPr/>
        </p:nvPicPr>
        <p:blipFill>
          <a:blip r:embed="rId5">
            <a:alphaModFix/>
          </a:blip>
          <a:stretch>
            <a:fillRect/>
          </a:stretch>
        </p:blipFill>
        <p:spPr>
          <a:xfrm>
            <a:off x="519075" y="2957125"/>
            <a:ext cx="5363700" cy="3476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sp>
        <p:nvSpPr>
          <p:cNvPr id="346" name="Google Shape;346;g134ccfac144_0_0"/>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IN"/>
              <a:t>Analysis </a:t>
            </a:r>
            <a:r>
              <a:rPr b="1" lang="en-IN"/>
              <a:t>(2/4)</a:t>
            </a:r>
            <a:endParaRPr/>
          </a:p>
        </p:txBody>
      </p:sp>
      <p:sp>
        <p:nvSpPr>
          <p:cNvPr id="347" name="Google Shape;347;g134ccfac144_0_0"/>
          <p:cNvSpPr txBox="1"/>
          <p:nvPr>
            <p:ph idx="1" type="body"/>
          </p:nvPr>
        </p:nvSpPr>
        <p:spPr>
          <a:xfrm>
            <a:off x="566250" y="2312225"/>
            <a:ext cx="11167800" cy="4435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en-IN"/>
              <a:t>Apollo Hospital</a:t>
            </a:r>
            <a:endParaRPr b="1"/>
          </a:p>
        </p:txBody>
      </p:sp>
      <p:sp>
        <p:nvSpPr>
          <p:cNvPr id="348" name="Google Shape;348;g134ccfac144_0_0"/>
          <p:cNvSpPr txBox="1"/>
          <p:nvPr>
            <p:ph idx="12" type="sldNum"/>
          </p:nvPr>
        </p:nvSpPr>
        <p:spPr>
          <a:xfrm>
            <a:off x="10352540" y="295729"/>
            <a:ext cx="838200" cy="7677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IN"/>
              <a:t>‹#›</a:t>
            </a:fld>
            <a:endParaRPr/>
          </a:p>
        </p:txBody>
      </p:sp>
      <p:pic>
        <p:nvPicPr>
          <p:cNvPr id="349" name="Google Shape;349;g134ccfac144_0_0"/>
          <p:cNvPicPr preferRelativeResize="0"/>
          <p:nvPr/>
        </p:nvPicPr>
        <p:blipFill rotWithShape="1">
          <a:blip r:embed="rId3">
            <a:alphaModFix/>
          </a:blip>
          <a:srcRect b="0" l="0" r="0" t="0"/>
          <a:stretch/>
        </p:blipFill>
        <p:spPr>
          <a:xfrm>
            <a:off x="0" y="23813"/>
            <a:ext cx="2695903" cy="1268959"/>
          </a:xfrm>
          <a:prstGeom prst="rect">
            <a:avLst/>
          </a:prstGeom>
          <a:noFill/>
          <a:ln>
            <a:noFill/>
          </a:ln>
        </p:spPr>
      </p:pic>
      <p:pic>
        <p:nvPicPr>
          <p:cNvPr id="350" name="Google Shape;350;g134ccfac144_0_0"/>
          <p:cNvPicPr preferRelativeResize="0"/>
          <p:nvPr/>
        </p:nvPicPr>
        <p:blipFill>
          <a:blip r:embed="rId4">
            <a:alphaModFix/>
          </a:blip>
          <a:stretch>
            <a:fillRect/>
          </a:stretch>
        </p:blipFill>
        <p:spPr>
          <a:xfrm>
            <a:off x="566250" y="2796100"/>
            <a:ext cx="5459825" cy="3759300"/>
          </a:xfrm>
          <a:prstGeom prst="rect">
            <a:avLst/>
          </a:prstGeom>
          <a:noFill/>
          <a:ln>
            <a:noFill/>
          </a:ln>
        </p:spPr>
      </p:pic>
      <p:pic>
        <p:nvPicPr>
          <p:cNvPr id="351" name="Google Shape;351;g134ccfac144_0_0"/>
          <p:cNvPicPr preferRelativeResize="0"/>
          <p:nvPr/>
        </p:nvPicPr>
        <p:blipFill>
          <a:blip r:embed="rId5">
            <a:alphaModFix/>
          </a:blip>
          <a:stretch>
            <a:fillRect/>
          </a:stretch>
        </p:blipFill>
        <p:spPr>
          <a:xfrm>
            <a:off x="6401850" y="2796100"/>
            <a:ext cx="5332201" cy="3759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g134ccfac144_0_7"/>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IN"/>
              <a:t>Analysis </a:t>
            </a:r>
            <a:r>
              <a:rPr b="1" lang="en-IN"/>
              <a:t>(3/4)</a:t>
            </a:r>
            <a:endParaRPr/>
          </a:p>
        </p:txBody>
      </p:sp>
      <p:sp>
        <p:nvSpPr>
          <p:cNvPr id="358" name="Google Shape;358;g134ccfac144_0_7"/>
          <p:cNvSpPr txBox="1"/>
          <p:nvPr>
            <p:ph idx="1" type="body"/>
          </p:nvPr>
        </p:nvSpPr>
        <p:spPr>
          <a:xfrm>
            <a:off x="503350" y="2603500"/>
            <a:ext cx="11167800" cy="3829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en-IN"/>
              <a:t>Rajiv Gandhi Hospital</a:t>
            </a:r>
            <a:endParaRPr b="1"/>
          </a:p>
        </p:txBody>
      </p:sp>
      <p:sp>
        <p:nvSpPr>
          <p:cNvPr id="359" name="Google Shape;359;g134ccfac144_0_7"/>
          <p:cNvSpPr txBox="1"/>
          <p:nvPr>
            <p:ph idx="12" type="sldNum"/>
          </p:nvPr>
        </p:nvSpPr>
        <p:spPr>
          <a:xfrm>
            <a:off x="10352540" y="295729"/>
            <a:ext cx="838200" cy="7677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IN"/>
              <a:t>‹#›</a:t>
            </a:fld>
            <a:endParaRPr/>
          </a:p>
        </p:txBody>
      </p:sp>
      <p:pic>
        <p:nvPicPr>
          <p:cNvPr id="360" name="Google Shape;360;g134ccfac144_0_7"/>
          <p:cNvPicPr preferRelativeResize="0"/>
          <p:nvPr/>
        </p:nvPicPr>
        <p:blipFill rotWithShape="1">
          <a:blip r:embed="rId3">
            <a:alphaModFix/>
          </a:blip>
          <a:srcRect b="0" l="0" r="0" t="0"/>
          <a:stretch/>
        </p:blipFill>
        <p:spPr>
          <a:xfrm>
            <a:off x="0" y="23813"/>
            <a:ext cx="2695903" cy="1268959"/>
          </a:xfrm>
          <a:prstGeom prst="rect">
            <a:avLst/>
          </a:prstGeom>
          <a:noFill/>
          <a:ln>
            <a:noFill/>
          </a:ln>
        </p:spPr>
      </p:pic>
      <p:pic>
        <p:nvPicPr>
          <p:cNvPr id="361" name="Google Shape;361;g134ccfac144_0_7"/>
          <p:cNvPicPr preferRelativeResize="0"/>
          <p:nvPr/>
        </p:nvPicPr>
        <p:blipFill>
          <a:blip r:embed="rId4">
            <a:alphaModFix/>
          </a:blip>
          <a:stretch>
            <a:fillRect/>
          </a:stretch>
        </p:blipFill>
        <p:spPr>
          <a:xfrm>
            <a:off x="966200" y="3395125"/>
            <a:ext cx="4432000" cy="2902750"/>
          </a:xfrm>
          <a:prstGeom prst="rect">
            <a:avLst/>
          </a:prstGeom>
          <a:noFill/>
          <a:ln>
            <a:noFill/>
          </a:ln>
        </p:spPr>
      </p:pic>
      <p:pic>
        <p:nvPicPr>
          <p:cNvPr id="362" name="Google Shape;362;g134ccfac144_0_7"/>
          <p:cNvPicPr preferRelativeResize="0"/>
          <p:nvPr/>
        </p:nvPicPr>
        <p:blipFill>
          <a:blip r:embed="rId5">
            <a:alphaModFix/>
          </a:blip>
          <a:stretch>
            <a:fillRect/>
          </a:stretch>
        </p:blipFill>
        <p:spPr>
          <a:xfrm>
            <a:off x="6474125" y="3269275"/>
            <a:ext cx="4520701" cy="29027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g134ccfac144_0_14"/>
          <p:cNvSpPr txBox="1"/>
          <p:nvPr>
            <p:ph type="title"/>
          </p:nvPr>
        </p:nvSpPr>
        <p:spPr>
          <a:xfrm>
            <a:off x="1154954" y="973668"/>
            <a:ext cx="8761500" cy="707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IN"/>
              <a:t>Analysis </a:t>
            </a:r>
            <a:r>
              <a:rPr b="1" lang="en-IN"/>
              <a:t>(4/4)</a:t>
            </a:r>
            <a:endParaRPr/>
          </a:p>
        </p:txBody>
      </p:sp>
      <p:sp>
        <p:nvSpPr>
          <p:cNvPr id="369" name="Google Shape;369;g134ccfac144_0_14"/>
          <p:cNvSpPr txBox="1"/>
          <p:nvPr>
            <p:ph idx="1" type="body"/>
          </p:nvPr>
        </p:nvSpPr>
        <p:spPr>
          <a:xfrm>
            <a:off x="567075" y="2603500"/>
            <a:ext cx="11093400" cy="34164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en-IN"/>
              <a:t>Care Hospital</a:t>
            </a:r>
            <a:endParaRPr b="1"/>
          </a:p>
        </p:txBody>
      </p:sp>
      <p:sp>
        <p:nvSpPr>
          <p:cNvPr id="370" name="Google Shape;370;g134ccfac144_0_14"/>
          <p:cNvSpPr txBox="1"/>
          <p:nvPr>
            <p:ph idx="12" type="sldNum"/>
          </p:nvPr>
        </p:nvSpPr>
        <p:spPr>
          <a:xfrm>
            <a:off x="10352540" y="295729"/>
            <a:ext cx="838200" cy="7677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IN"/>
              <a:t>‹#›</a:t>
            </a:fld>
            <a:endParaRPr/>
          </a:p>
        </p:txBody>
      </p:sp>
      <p:pic>
        <p:nvPicPr>
          <p:cNvPr id="371" name="Google Shape;371;g134ccfac144_0_14"/>
          <p:cNvPicPr preferRelativeResize="0"/>
          <p:nvPr/>
        </p:nvPicPr>
        <p:blipFill rotWithShape="1">
          <a:blip r:embed="rId3">
            <a:alphaModFix/>
          </a:blip>
          <a:srcRect b="0" l="0" r="0" t="0"/>
          <a:stretch/>
        </p:blipFill>
        <p:spPr>
          <a:xfrm>
            <a:off x="0" y="23813"/>
            <a:ext cx="2695903" cy="1268959"/>
          </a:xfrm>
          <a:prstGeom prst="rect">
            <a:avLst/>
          </a:prstGeom>
          <a:noFill/>
          <a:ln>
            <a:noFill/>
          </a:ln>
        </p:spPr>
      </p:pic>
      <p:pic>
        <p:nvPicPr>
          <p:cNvPr id="372" name="Google Shape;372;g134ccfac144_0_14"/>
          <p:cNvPicPr preferRelativeResize="0"/>
          <p:nvPr/>
        </p:nvPicPr>
        <p:blipFill>
          <a:blip r:embed="rId4">
            <a:alphaModFix/>
          </a:blip>
          <a:stretch>
            <a:fillRect/>
          </a:stretch>
        </p:blipFill>
        <p:spPr>
          <a:xfrm>
            <a:off x="1154950" y="3243861"/>
            <a:ext cx="4361124" cy="2621314"/>
          </a:xfrm>
          <a:prstGeom prst="rect">
            <a:avLst/>
          </a:prstGeom>
          <a:noFill/>
          <a:ln>
            <a:noFill/>
          </a:ln>
        </p:spPr>
      </p:pic>
      <p:pic>
        <p:nvPicPr>
          <p:cNvPr id="373" name="Google Shape;373;g134ccfac144_0_14"/>
          <p:cNvPicPr preferRelativeResize="0"/>
          <p:nvPr/>
        </p:nvPicPr>
        <p:blipFill>
          <a:blip r:embed="rId5">
            <a:alphaModFix/>
          </a:blip>
          <a:stretch>
            <a:fillRect/>
          </a:stretch>
        </p:blipFill>
        <p:spPr>
          <a:xfrm>
            <a:off x="5977375" y="3157750"/>
            <a:ext cx="5009700" cy="27935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11"/>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b="1" lang="en-IN"/>
              <a:t>Findings </a:t>
            </a:r>
            <a:r>
              <a:rPr b="1" lang="en-IN"/>
              <a:t>(1/3)</a:t>
            </a:r>
            <a:endParaRPr/>
          </a:p>
        </p:txBody>
      </p:sp>
      <p:sp>
        <p:nvSpPr>
          <p:cNvPr id="379" name="Google Shape;379;p11"/>
          <p:cNvSpPr txBox="1"/>
          <p:nvPr>
            <p:ph idx="1" type="body"/>
          </p:nvPr>
        </p:nvSpPr>
        <p:spPr>
          <a:xfrm>
            <a:off x="838200" y="2928959"/>
            <a:ext cx="4158006" cy="3248003"/>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120"/>
              <a:buChar char="►"/>
            </a:pPr>
            <a:r>
              <a:rPr lang="en-IN" sz="1400"/>
              <a:t>Pivot table for </a:t>
            </a:r>
            <a:endParaRPr/>
          </a:p>
          <a:p>
            <a:pPr indent="-342900" lvl="0" marL="342900" rtl="0" algn="l">
              <a:spcBef>
                <a:spcPts val="1000"/>
              </a:spcBef>
              <a:spcAft>
                <a:spcPts val="0"/>
              </a:spcAft>
              <a:buSzPts val="1120"/>
              <a:buChar char="►"/>
            </a:pPr>
            <a:r>
              <a:rPr lang="en-IN" sz="1400"/>
              <a:t>Number of CT&amp; MRI in the month of March and April.</a:t>
            </a:r>
            <a:endParaRPr/>
          </a:p>
        </p:txBody>
      </p:sp>
      <p:sp>
        <p:nvSpPr>
          <p:cNvPr id="380" name="Google Shape;380;p1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IN"/>
              <a:t>‹#›</a:t>
            </a:fld>
            <a:endParaRPr/>
          </a:p>
        </p:txBody>
      </p:sp>
      <p:pic>
        <p:nvPicPr>
          <p:cNvPr id="381" name="Google Shape;381;p11"/>
          <p:cNvPicPr preferRelativeResize="0"/>
          <p:nvPr/>
        </p:nvPicPr>
        <p:blipFill rotWithShape="1">
          <a:blip r:embed="rId3">
            <a:alphaModFix/>
          </a:blip>
          <a:srcRect b="0" l="0" r="0" t="0"/>
          <a:stretch/>
        </p:blipFill>
        <p:spPr>
          <a:xfrm>
            <a:off x="0" y="23813"/>
            <a:ext cx="2695903" cy="126895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12"/>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b="1" lang="en-IN"/>
              <a:t>Findings </a:t>
            </a:r>
            <a:r>
              <a:rPr b="1" lang="en-IN"/>
              <a:t>(2/3)</a:t>
            </a:r>
            <a:endParaRPr/>
          </a:p>
        </p:txBody>
      </p:sp>
      <p:sp>
        <p:nvSpPr>
          <p:cNvPr id="387" name="Google Shape;387;p12"/>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b="1" lang="en-IN" sz="1800" u="none" strike="noStrike">
                <a:solidFill>
                  <a:srgbClr val="212121"/>
                </a:solidFill>
                <a:latin typeface="Times New Roman"/>
                <a:ea typeface="Times New Roman"/>
                <a:cs typeface="Times New Roman"/>
                <a:sym typeface="Times New Roman"/>
              </a:rPr>
              <a:t>MRI TAT - U4RAD                                                </a:t>
            </a:r>
            <a:r>
              <a:rPr b="1" lang="en-IN" sz="1800"/>
              <a:t>MRI TAT – Apollo</a:t>
            </a:r>
            <a:endParaRPr/>
          </a:p>
          <a:p>
            <a:pPr indent="-251459" lvl="0" marL="342900" rtl="0" algn="l">
              <a:spcBef>
                <a:spcPts val="1000"/>
              </a:spcBef>
              <a:spcAft>
                <a:spcPts val="0"/>
              </a:spcAft>
              <a:buSzPts val="1440"/>
              <a:buNone/>
            </a:pPr>
            <a:r>
              <a:t/>
            </a:r>
            <a:endParaRPr/>
          </a:p>
        </p:txBody>
      </p:sp>
      <p:sp>
        <p:nvSpPr>
          <p:cNvPr id="388" name="Google Shape;388;p1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IN"/>
              <a:t>‹#›</a:t>
            </a:fld>
            <a:endParaRPr/>
          </a:p>
        </p:txBody>
      </p:sp>
      <p:pic>
        <p:nvPicPr>
          <p:cNvPr id="389" name="Google Shape;389;p12"/>
          <p:cNvPicPr preferRelativeResize="0"/>
          <p:nvPr/>
        </p:nvPicPr>
        <p:blipFill rotWithShape="1">
          <a:blip r:embed="rId3">
            <a:alphaModFix/>
          </a:blip>
          <a:srcRect b="0" l="0" r="0" t="0"/>
          <a:stretch/>
        </p:blipFill>
        <p:spPr>
          <a:xfrm>
            <a:off x="0" y="23813"/>
            <a:ext cx="2695903" cy="1268959"/>
          </a:xfrm>
          <a:prstGeom prst="rect">
            <a:avLst/>
          </a:prstGeom>
          <a:noFill/>
          <a:ln>
            <a:noFill/>
          </a:ln>
        </p:spPr>
      </p:pic>
      <p:pic>
        <p:nvPicPr>
          <p:cNvPr id="390" name="Google Shape;390;p12"/>
          <p:cNvPicPr preferRelativeResize="0"/>
          <p:nvPr/>
        </p:nvPicPr>
        <p:blipFill rotWithShape="1">
          <a:blip r:embed="rId4">
            <a:alphaModFix/>
          </a:blip>
          <a:srcRect b="0" l="0" r="0" t="0"/>
          <a:stretch/>
        </p:blipFill>
        <p:spPr>
          <a:xfrm>
            <a:off x="1046627" y="3009800"/>
            <a:ext cx="4604984" cy="3249597"/>
          </a:xfrm>
          <a:prstGeom prst="rect">
            <a:avLst/>
          </a:prstGeom>
          <a:noFill/>
          <a:ln>
            <a:noFill/>
          </a:ln>
        </p:spPr>
      </p:pic>
      <p:pic>
        <p:nvPicPr>
          <p:cNvPr id="391" name="Google Shape;391;p12"/>
          <p:cNvPicPr preferRelativeResize="0"/>
          <p:nvPr/>
        </p:nvPicPr>
        <p:blipFill rotWithShape="1">
          <a:blip r:embed="rId5">
            <a:alphaModFix/>
          </a:blip>
          <a:srcRect b="0" l="0" r="0" t="0"/>
          <a:stretch/>
        </p:blipFill>
        <p:spPr>
          <a:xfrm>
            <a:off x="6153919" y="3009800"/>
            <a:ext cx="4617720" cy="3249597"/>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13"/>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b="1" lang="en-IN"/>
              <a:t>Findings </a:t>
            </a:r>
            <a:r>
              <a:rPr b="1" lang="en-IN"/>
              <a:t>(3/3)</a:t>
            </a:r>
            <a:endParaRPr/>
          </a:p>
        </p:txBody>
      </p:sp>
      <p:sp>
        <p:nvSpPr>
          <p:cNvPr id="397" name="Google Shape;397;p13"/>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b="1" lang="en-IN" sz="1800" u="none" strike="noStrike">
                <a:solidFill>
                  <a:srgbClr val="212121"/>
                </a:solidFill>
                <a:latin typeface="Times New Roman"/>
                <a:ea typeface="Times New Roman"/>
                <a:cs typeface="Times New Roman"/>
                <a:sym typeface="Times New Roman"/>
              </a:rPr>
              <a:t> CT TAT - U4RAD                                                CT TAT - Apollo</a:t>
            </a:r>
            <a:endParaRPr sz="1800" u="none" strike="noStrike">
              <a:latin typeface="Calibri"/>
              <a:ea typeface="Calibri"/>
              <a:cs typeface="Calibri"/>
              <a:sym typeface="Calibri"/>
            </a:endParaRPr>
          </a:p>
          <a:p>
            <a:pPr indent="-251459" lvl="0" marL="342900" rtl="0" algn="l">
              <a:spcBef>
                <a:spcPts val="1000"/>
              </a:spcBef>
              <a:spcAft>
                <a:spcPts val="0"/>
              </a:spcAft>
              <a:buSzPts val="1440"/>
              <a:buNone/>
            </a:pPr>
            <a:r>
              <a:t/>
            </a:r>
            <a:endParaRPr b="1" sz="1800" u="none" strike="noStrike">
              <a:solidFill>
                <a:srgbClr val="212121"/>
              </a:solidFill>
              <a:latin typeface="Times New Roman"/>
              <a:ea typeface="Times New Roman"/>
              <a:cs typeface="Times New Roman"/>
              <a:sym typeface="Times New Roman"/>
            </a:endParaRPr>
          </a:p>
          <a:p>
            <a:pPr indent="0" lvl="0" marL="0" rtl="0" algn="l">
              <a:spcBef>
                <a:spcPts val="1000"/>
              </a:spcBef>
              <a:spcAft>
                <a:spcPts val="0"/>
              </a:spcAft>
              <a:buSzPts val="1440"/>
              <a:buNone/>
            </a:pPr>
            <a:r>
              <a:t/>
            </a:r>
            <a:endParaRPr sz="1800" u="none" strike="noStrike">
              <a:latin typeface="Calibri"/>
              <a:ea typeface="Calibri"/>
              <a:cs typeface="Calibri"/>
              <a:sym typeface="Calibri"/>
            </a:endParaRPr>
          </a:p>
        </p:txBody>
      </p:sp>
      <p:sp>
        <p:nvSpPr>
          <p:cNvPr id="398" name="Google Shape;398;p13"/>
          <p:cNvSpPr txBox="1"/>
          <p:nvPr>
            <p:ph idx="11" type="ftr"/>
          </p:nvPr>
        </p:nvSpPr>
        <p:spPr>
          <a:xfrm>
            <a:off x="561110" y="6391838"/>
            <a:ext cx="3859795" cy="304801"/>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IN"/>
              <a:t>You are not allowed to add slides to this presentation</a:t>
            </a:r>
            <a:endParaRPr/>
          </a:p>
        </p:txBody>
      </p:sp>
      <p:sp>
        <p:nvSpPr>
          <p:cNvPr id="399" name="Google Shape;399;p1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IN"/>
              <a:t>‹#›</a:t>
            </a:fld>
            <a:endParaRPr/>
          </a:p>
        </p:txBody>
      </p:sp>
      <p:pic>
        <p:nvPicPr>
          <p:cNvPr id="400" name="Google Shape;400;p13"/>
          <p:cNvPicPr preferRelativeResize="0"/>
          <p:nvPr/>
        </p:nvPicPr>
        <p:blipFill rotWithShape="1">
          <a:blip r:embed="rId3">
            <a:alphaModFix/>
          </a:blip>
          <a:srcRect b="0" l="0" r="0" t="0"/>
          <a:stretch/>
        </p:blipFill>
        <p:spPr>
          <a:xfrm>
            <a:off x="0" y="23813"/>
            <a:ext cx="2695903" cy="1268959"/>
          </a:xfrm>
          <a:prstGeom prst="rect">
            <a:avLst/>
          </a:prstGeom>
          <a:noFill/>
          <a:ln>
            <a:noFill/>
          </a:ln>
        </p:spPr>
      </p:pic>
      <p:pic>
        <p:nvPicPr>
          <p:cNvPr id="401" name="Google Shape;401;p13"/>
          <p:cNvPicPr preferRelativeResize="0"/>
          <p:nvPr/>
        </p:nvPicPr>
        <p:blipFill rotWithShape="1">
          <a:blip r:embed="rId4">
            <a:alphaModFix/>
          </a:blip>
          <a:srcRect b="0" l="0" r="0" t="0"/>
          <a:stretch/>
        </p:blipFill>
        <p:spPr>
          <a:xfrm>
            <a:off x="806000" y="3009800"/>
            <a:ext cx="4604985" cy="3196019"/>
          </a:xfrm>
          <a:prstGeom prst="rect">
            <a:avLst/>
          </a:prstGeom>
          <a:noFill/>
          <a:ln>
            <a:noFill/>
          </a:ln>
        </p:spPr>
      </p:pic>
      <p:pic>
        <p:nvPicPr>
          <p:cNvPr id="402" name="Google Shape;402;p13"/>
          <p:cNvPicPr preferRelativeResize="0"/>
          <p:nvPr/>
        </p:nvPicPr>
        <p:blipFill rotWithShape="1">
          <a:blip r:embed="rId5">
            <a:alphaModFix/>
          </a:blip>
          <a:srcRect b="0" l="0" r="0" t="0"/>
          <a:stretch/>
        </p:blipFill>
        <p:spPr>
          <a:xfrm>
            <a:off x="6096000" y="3009800"/>
            <a:ext cx="4538345" cy="3382038"/>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7" name="Shape 407"/>
        <p:cNvGrpSpPr/>
        <p:nvPr/>
      </p:nvGrpSpPr>
      <p:grpSpPr>
        <a:xfrm>
          <a:off x="0" y="0"/>
          <a:ext cx="0" cy="0"/>
          <a:chOff x="0" y="0"/>
          <a:chExt cx="0" cy="0"/>
        </a:xfrm>
      </p:grpSpPr>
      <p:sp>
        <p:nvSpPr>
          <p:cNvPr id="408" name="Google Shape;408;g134ccfac144_0_41"/>
          <p:cNvSpPr txBox="1"/>
          <p:nvPr>
            <p:ph type="title"/>
          </p:nvPr>
        </p:nvSpPr>
        <p:spPr>
          <a:xfrm>
            <a:off x="3208801" y="973675"/>
            <a:ext cx="6707700" cy="707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None/>
            </a:pPr>
            <a:r>
              <a:rPr lang="en-IN"/>
              <a:t>Performance</a:t>
            </a:r>
            <a:endParaRPr/>
          </a:p>
        </p:txBody>
      </p:sp>
      <p:sp>
        <p:nvSpPr>
          <p:cNvPr id="409" name="Google Shape;409;g134ccfac144_0_41"/>
          <p:cNvSpPr txBox="1"/>
          <p:nvPr>
            <p:ph idx="1" type="body"/>
          </p:nvPr>
        </p:nvSpPr>
        <p:spPr>
          <a:xfrm>
            <a:off x="503350" y="2327950"/>
            <a:ext cx="11120700" cy="36918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Clr>
                <a:schemeClr val="dk1"/>
              </a:buClr>
              <a:buSzPts val="1100"/>
              <a:buFont typeface="Arial"/>
              <a:buNone/>
            </a:pPr>
            <a:r>
              <a:rPr b="1" lang="en-IN" sz="2000">
                <a:solidFill>
                  <a:schemeClr val="dk1"/>
                </a:solidFill>
                <a:highlight>
                  <a:srgbClr val="FFFFFF"/>
                </a:highlight>
                <a:latin typeface="Times New Roman"/>
                <a:ea typeface="Times New Roman"/>
                <a:cs typeface="Times New Roman"/>
                <a:sym typeface="Times New Roman"/>
              </a:rPr>
              <a:t>Allocation TAT</a:t>
            </a:r>
            <a:r>
              <a:rPr b="1" lang="en-IN" sz="1400">
                <a:solidFill>
                  <a:schemeClr val="dk1"/>
                </a:solidFill>
                <a:highlight>
                  <a:srgbClr val="FFFFFF"/>
                </a:highlight>
                <a:latin typeface="Times New Roman"/>
                <a:ea typeface="Times New Roman"/>
                <a:cs typeface="Times New Roman"/>
                <a:sym typeface="Times New Roman"/>
              </a:rPr>
              <a:t> </a:t>
            </a:r>
            <a:endParaRPr b="1" sz="2000"/>
          </a:p>
        </p:txBody>
      </p:sp>
      <p:sp>
        <p:nvSpPr>
          <p:cNvPr id="410" name="Google Shape;410;g134ccfac144_0_41"/>
          <p:cNvSpPr txBox="1"/>
          <p:nvPr>
            <p:ph idx="12" type="sldNum"/>
          </p:nvPr>
        </p:nvSpPr>
        <p:spPr>
          <a:xfrm>
            <a:off x="10352540" y="295729"/>
            <a:ext cx="838200" cy="7677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IN"/>
              <a:t>‹#›</a:t>
            </a:fld>
            <a:endParaRPr/>
          </a:p>
        </p:txBody>
      </p:sp>
      <p:pic>
        <p:nvPicPr>
          <p:cNvPr id="411" name="Google Shape;411;g134ccfac144_0_41"/>
          <p:cNvPicPr preferRelativeResize="0"/>
          <p:nvPr/>
        </p:nvPicPr>
        <p:blipFill rotWithShape="1">
          <a:blip r:embed="rId3">
            <a:alphaModFix/>
          </a:blip>
          <a:srcRect b="0" l="0" r="0" t="0"/>
          <a:stretch/>
        </p:blipFill>
        <p:spPr>
          <a:xfrm>
            <a:off x="0" y="23813"/>
            <a:ext cx="2695903" cy="1268959"/>
          </a:xfrm>
          <a:prstGeom prst="rect">
            <a:avLst/>
          </a:prstGeom>
          <a:noFill/>
          <a:ln>
            <a:noFill/>
          </a:ln>
        </p:spPr>
      </p:pic>
      <p:graphicFrame>
        <p:nvGraphicFramePr>
          <p:cNvPr id="412" name="Google Shape;412;g134ccfac144_0_41"/>
          <p:cNvGraphicFramePr/>
          <p:nvPr/>
        </p:nvGraphicFramePr>
        <p:xfrm>
          <a:off x="535638" y="2999350"/>
          <a:ext cx="3000000" cy="3000000"/>
        </p:xfrm>
        <a:graphic>
          <a:graphicData uri="http://schemas.openxmlformats.org/drawingml/2006/table">
            <a:tbl>
              <a:tblPr>
                <a:noFill/>
                <a:tableStyleId>{DC5142EB-EED6-4FD4-881F-A3F03351A875}</a:tableStyleId>
              </a:tblPr>
              <a:tblGrid>
                <a:gridCol w="2360625"/>
                <a:gridCol w="2397500"/>
                <a:gridCol w="1862675"/>
                <a:gridCol w="2397500"/>
                <a:gridCol w="2102425"/>
              </a:tblGrid>
              <a:tr h="943225">
                <a:tc>
                  <a:txBody>
                    <a:bodyPr/>
                    <a:lstStyle/>
                    <a:p>
                      <a:pPr indent="0" lvl="0" marL="63500" marR="63500" rtl="0" algn="just">
                        <a:lnSpc>
                          <a:spcPct val="115000"/>
                        </a:lnSpc>
                        <a:spcBef>
                          <a:spcPts val="0"/>
                        </a:spcBef>
                        <a:spcAft>
                          <a:spcPts val="0"/>
                        </a:spcAft>
                        <a:buNone/>
                      </a:pPr>
                      <a:r>
                        <a:rPr b="1" lang="en-IN" sz="1900">
                          <a:highlight>
                            <a:srgbClr val="FFFFFF"/>
                          </a:highlight>
                          <a:latin typeface="Times New Roman"/>
                          <a:ea typeface="Times New Roman"/>
                          <a:cs typeface="Times New Roman"/>
                          <a:sym typeface="Times New Roman"/>
                        </a:rPr>
                        <a:t>Organization </a:t>
                      </a:r>
                      <a:endParaRPr b="1" sz="19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just">
                        <a:lnSpc>
                          <a:spcPct val="115000"/>
                        </a:lnSpc>
                        <a:spcBef>
                          <a:spcPts val="0"/>
                        </a:spcBef>
                        <a:spcAft>
                          <a:spcPts val="0"/>
                        </a:spcAft>
                        <a:buNone/>
                      </a:pPr>
                      <a:r>
                        <a:rPr b="1" lang="en-IN" sz="1900">
                          <a:highlight>
                            <a:srgbClr val="FFFFFF"/>
                          </a:highlight>
                          <a:latin typeface="Times New Roman"/>
                          <a:ea typeface="Times New Roman"/>
                          <a:cs typeface="Times New Roman"/>
                          <a:sym typeface="Times New Roman"/>
                        </a:rPr>
                        <a:t>Reported TAT – CT scan </a:t>
                      </a:r>
                      <a:endParaRPr b="1" sz="19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just">
                        <a:lnSpc>
                          <a:spcPct val="115000"/>
                        </a:lnSpc>
                        <a:spcBef>
                          <a:spcPts val="0"/>
                        </a:spcBef>
                        <a:spcAft>
                          <a:spcPts val="0"/>
                        </a:spcAft>
                        <a:buNone/>
                      </a:pPr>
                      <a:r>
                        <a:rPr b="1" lang="en-IN" sz="1900">
                          <a:highlight>
                            <a:srgbClr val="FFFFFF"/>
                          </a:highlight>
                          <a:latin typeface="Times New Roman"/>
                          <a:ea typeface="Times New Roman"/>
                          <a:cs typeface="Times New Roman"/>
                          <a:sym typeface="Times New Roman"/>
                        </a:rPr>
                        <a:t>Ideal average CT TAT </a:t>
                      </a:r>
                      <a:endParaRPr b="1" sz="19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just">
                        <a:lnSpc>
                          <a:spcPct val="115000"/>
                        </a:lnSpc>
                        <a:spcBef>
                          <a:spcPts val="0"/>
                        </a:spcBef>
                        <a:spcAft>
                          <a:spcPts val="0"/>
                        </a:spcAft>
                        <a:buNone/>
                      </a:pPr>
                      <a:r>
                        <a:rPr b="1" lang="en-IN" sz="1900">
                          <a:highlight>
                            <a:srgbClr val="FFFFFF"/>
                          </a:highlight>
                          <a:latin typeface="Times New Roman"/>
                          <a:ea typeface="Times New Roman"/>
                          <a:cs typeface="Times New Roman"/>
                          <a:sym typeface="Times New Roman"/>
                        </a:rPr>
                        <a:t>Reported TAT – MRI Scan </a:t>
                      </a:r>
                      <a:endParaRPr b="1" sz="19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just">
                        <a:lnSpc>
                          <a:spcPct val="115000"/>
                        </a:lnSpc>
                        <a:spcBef>
                          <a:spcPts val="0"/>
                        </a:spcBef>
                        <a:spcAft>
                          <a:spcPts val="0"/>
                        </a:spcAft>
                        <a:buNone/>
                      </a:pPr>
                      <a:r>
                        <a:rPr b="1" lang="en-IN" sz="1900">
                          <a:highlight>
                            <a:srgbClr val="FFFFFF"/>
                          </a:highlight>
                          <a:latin typeface="Times New Roman"/>
                          <a:ea typeface="Times New Roman"/>
                          <a:cs typeface="Times New Roman"/>
                          <a:sym typeface="Times New Roman"/>
                        </a:rPr>
                        <a:t>Ideal average MRI TAT </a:t>
                      </a:r>
                      <a:endParaRPr b="1" sz="19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35825">
                <a:tc>
                  <a:txBody>
                    <a:bodyPr/>
                    <a:lstStyle/>
                    <a:p>
                      <a:pPr indent="0" lvl="0" marL="63500" marR="63500" rtl="0" algn="just">
                        <a:lnSpc>
                          <a:spcPct val="115000"/>
                        </a:lnSpc>
                        <a:spcBef>
                          <a:spcPts val="0"/>
                        </a:spcBef>
                        <a:spcAft>
                          <a:spcPts val="0"/>
                        </a:spcAft>
                        <a:buNone/>
                      </a:pPr>
                      <a:r>
                        <a:rPr lang="en-IN" sz="1100">
                          <a:highlight>
                            <a:srgbClr val="FFFFFF"/>
                          </a:highlight>
                          <a:latin typeface="Times New Roman"/>
                          <a:ea typeface="Times New Roman"/>
                          <a:cs typeface="Times New Roman"/>
                          <a:sym typeface="Times New Roman"/>
                        </a:rPr>
                        <a:t>U4RAD </a:t>
                      </a:r>
                      <a:endParaRPr sz="11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lang="en-IN" sz="1100">
                          <a:highlight>
                            <a:srgbClr val="FFFFFF"/>
                          </a:highlight>
                          <a:latin typeface="Times New Roman"/>
                          <a:ea typeface="Times New Roman"/>
                          <a:cs typeface="Times New Roman"/>
                          <a:sym typeface="Times New Roman"/>
                        </a:rPr>
                        <a:t>00:30:08 </a:t>
                      </a:r>
                      <a:endParaRPr sz="11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4">
                  <a:txBody>
                    <a:bodyPr/>
                    <a:lstStyle/>
                    <a:p>
                      <a:pPr indent="0" lvl="0" marL="63500" marR="63500" rtl="0" algn="ctr">
                        <a:lnSpc>
                          <a:spcPct val="115000"/>
                        </a:lnSpc>
                        <a:spcBef>
                          <a:spcPts val="0"/>
                        </a:spcBef>
                        <a:spcAft>
                          <a:spcPts val="0"/>
                        </a:spcAft>
                        <a:buNone/>
                      </a:pPr>
                      <a:r>
                        <a:rPr lang="en-IN" sz="1100">
                          <a:highlight>
                            <a:srgbClr val="FFFFFF"/>
                          </a:highlight>
                          <a:latin typeface="Times New Roman"/>
                          <a:ea typeface="Times New Roman"/>
                          <a:cs typeface="Times New Roman"/>
                          <a:sym typeface="Times New Roman"/>
                        </a:rPr>
                        <a:t> </a:t>
                      </a:r>
                      <a:endParaRPr sz="1100">
                        <a:highlight>
                          <a:srgbClr val="FFFFFF"/>
                        </a:highlight>
                        <a:latin typeface="Times New Roman"/>
                        <a:ea typeface="Times New Roman"/>
                        <a:cs typeface="Times New Roman"/>
                        <a:sym typeface="Times New Roman"/>
                      </a:endParaRPr>
                    </a:p>
                    <a:p>
                      <a:pPr indent="0" lvl="0" marL="63500" marR="63500" rtl="0" algn="ctr">
                        <a:lnSpc>
                          <a:spcPct val="115000"/>
                        </a:lnSpc>
                        <a:spcBef>
                          <a:spcPts val="0"/>
                        </a:spcBef>
                        <a:spcAft>
                          <a:spcPts val="0"/>
                        </a:spcAft>
                        <a:buNone/>
                      </a:pPr>
                      <a:r>
                        <a:rPr lang="en-IN" sz="1100">
                          <a:highlight>
                            <a:srgbClr val="FFFFFF"/>
                          </a:highlight>
                          <a:latin typeface="Times New Roman"/>
                          <a:ea typeface="Times New Roman"/>
                          <a:cs typeface="Times New Roman"/>
                          <a:sym typeface="Times New Roman"/>
                        </a:rPr>
                        <a:t>10 minutes </a:t>
                      </a:r>
                      <a:endParaRPr sz="11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lang="en-IN" sz="1100">
                          <a:highlight>
                            <a:srgbClr val="FFFFFF"/>
                          </a:highlight>
                          <a:latin typeface="Times New Roman"/>
                          <a:ea typeface="Times New Roman"/>
                          <a:cs typeface="Times New Roman"/>
                          <a:sym typeface="Times New Roman"/>
                        </a:rPr>
                        <a:t>00:29:56 </a:t>
                      </a:r>
                      <a:endParaRPr sz="11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4">
                  <a:txBody>
                    <a:bodyPr/>
                    <a:lstStyle/>
                    <a:p>
                      <a:pPr indent="0" lvl="0" marL="63500" marR="63500" rtl="0" algn="ctr">
                        <a:lnSpc>
                          <a:spcPct val="115000"/>
                        </a:lnSpc>
                        <a:spcBef>
                          <a:spcPts val="0"/>
                        </a:spcBef>
                        <a:spcAft>
                          <a:spcPts val="0"/>
                        </a:spcAft>
                        <a:buNone/>
                      </a:pPr>
                      <a:r>
                        <a:rPr lang="en-IN" sz="1100">
                          <a:highlight>
                            <a:srgbClr val="FFFFFF"/>
                          </a:highlight>
                          <a:latin typeface="Times New Roman"/>
                          <a:ea typeface="Times New Roman"/>
                          <a:cs typeface="Times New Roman"/>
                          <a:sym typeface="Times New Roman"/>
                        </a:rPr>
                        <a:t> </a:t>
                      </a:r>
                      <a:endParaRPr sz="1100">
                        <a:highlight>
                          <a:srgbClr val="FFFFFF"/>
                        </a:highlight>
                        <a:latin typeface="Times New Roman"/>
                        <a:ea typeface="Times New Roman"/>
                        <a:cs typeface="Times New Roman"/>
                        <a:sym typeface="Times New Roman"/>
                      </a:endParaRPr>
                    </a:p>
                    <a:p>
                      <a:pPr indent="0" lvl="0" marL="63500" marR="63500" rtl="0" algn="ctr">
                        <a:lnSpc>
                          <a:spcPct val="115000"/>
                        </a:lnSpc>
                        <a:spcBef>
                          <a:spcPts val="0"/>
                        </a:spcBef>
                        <a:spcAft>
                          <a:spcPts val="0"/>
                        </a:spcAft>
                        <a:buNone/>
                      </a:pPr>
                      <a:r>
                        <a:rPr lang="en-IN" sz="1100">
                          <a:highlight>
                            <a:srgbClr val="FFFFFF"/>
                          </a:highlight>
                          <a:latin typeface="Times New Roman"/>
                          <a:ea typeface="Times New Roman"/>
                          <a:cs typeface="Times New Roman"/>
                          <a:sym typeface="Times New Roman"/>
                        </a:rPr>
                        <a:t>15 minutes </a:t>
                      </a:r>
                      <a:endParaRPr sz="11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35825">
                <a:tc>
                  <a:txBody>
                    <a:bodyPr/>
                    <a:lstStyle/>
                    <a:p>
                      <a:pPr indent="0" lvl="0" marL="63500" marR="63500" rtl="0" algn="just">
                        <a:lnSpc>
                          <a:spcPct val="115000"/>
                        </a:lnSpc>
                        <a:spcBef>
                          <a:spcPts val="0"/>
                        </a:spcBef>
                        <a:spcAft>
                          <a:spcPts val="0"/>
                        </a:spcAft>
                        <a:buNone/>
                      </a:pPr>
                      <a:r>
                        <a:rPr lang="en-IN" sz="1100">
                          <a:highlight>
                            <a:srgbClr val="FFFFFF"/>
                          </a:highlight>
                          <a:latin typeface="Times New Roman"/>
                          <a:ea typeface="Times New Roman"/>
                          <a:cs typeface="Times New Roman"/>
                          <a:sym typeface="Times New Roman"/>
                        </a:rPr>
                        <a:t>Apollo </a:t>
                      </a:r>
                      <a:endParaRPr sz="11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lang="en-IN" sz="1100">
                          <a:highlight>
                            <a:srgbClr val="FFFFFF"/>
                          </a:highlight>
                          <a:latin typeface="Times New Roman"/>
                          <a:ea typeface="Times New Roman"/>
                          <a:cs typeface="Times New Roman"/>
                          <a:sym typeface="Times New Roman"/>
                        </a:rPr>
                        <a:t> </a:t>
                      </a:r>
                      <a:r>
                        <a:rPr lang="en-IN" sz="1100">
                          <a:solidFill>
                            <a:schemeClr val="dk1"/>
                          </a:solidFill>
                          <a:highlight>
                            <a:srgbClr val="FFFFFF"/>
                          </a:highlight>
                          <a:latin typeface="Times New Roman"/>
                          <a:ea typeface="Times New Roman"/>
                          <a:cs typeface="Times New Roman"/>
                          <a:sym typeface="Times New Roman"/>
                        </a:rPr>
                        <a:t>00:30:47 </a:t>
                      </a:r>
                      <a:endParaRPr sz="11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a:txBody>
                    <a:bodyPr/>
                    <a:lstStyle/>
                    <a:p>
                      <a:pPr indent="0" lvl="0" marL="63500" marR="63500" rtl="0" algn="ctr">
                        <a:lnSpc>
                          <a:spcPct val="115000"/>
                        </a:lnSpc>
                        <a:spcBef>
                          <a:spcPts val="0"/>
                        </a:spcBef>
                        <a:spcAft>
                          <a:spcPts val="0"/>
                        </a:spcAft>
                        <a:buNone/>
                      </a:pPr>
                      <a:r>
                        <a:rPr lang="en-IN" sz="1100">
                          <a:highlight>
                            <a:srgbClr val="FFFFFF"/>
                          </a:highlight>
                          <a:latin typeface="Times New Roman"/>
                          <a:ea typeface="Times New Roman"/>
                          <a:cs typeface="Times New Roman"/>
                          <a:sym typeface="Times New Roman"/>
                        </a:rPr>
                        <a:t> </a:t>
                      </a:r>
                      <a:r>
                        <a:rPr lang="en-IN" sz="1100">
                          <a:solidFill>
                            <a:schemeClr val="dk1"/>
                          </a:solidFill>
                          <a:highlight>
                            <a:srgbClr val="FFFFFF"/>
                          </a:highlight>
                          <a:latin typeface="Times New Roman"/>
                          <a:ea typeface="Times New Roman"/>
                          <a:cs typeface="Times New Roman"/>
                          <a:sym typeface="Times New Roman"/>
                        </a:rPr>
                        <a:t>00:39:48 </a:t>
                      </a:r>
                      <a:endParaRPr sz="11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r>
              <a:tr h="535825">
                <a:tc>
                  <a:txBody>
                    <a:bodyPr/>
                    <a:lstStyle/>
                    <a:p>
                      <a:pPr indent="0" lvl="0" marL="63500" marR="63500" rtl="0" algn="just">
                        <a:lnSpc>
                          <a:spcPct val="115000"/>
                        </a:lnSpc>
                        <a:spcBef>
                          <a:spcPts val="0"/>
                        </a:spcBef>
                        <a:spcAft>
                          <a:spcPts val="0"/>
                        </a:spcAft>
                        <a:buNone/>
                      </a:pPr>
                      <a:r>
                        <a:rPr lang="en-IN" sz="1100">
                          <a:highlight>
                            <a:srgbClr val="FFFFFF"/>
                          </a:highlight>
                          <a:latin typeface="Times New Roman"/>
                          <a:ea typeface="Times New Roman"/>
                          <a:cs typeface="Times New Roman"/>
                          <a:sym typeface="Times New Roman"/>
                        </a:rPr>
                        <a:t>Rajiv Gandhi </a:t>
                      </a:r>
                      <a:endParaRPr sz="11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lang="en-IN" sz="1100">
                          <a:highlight>
                            <a:srgbClr val="FFFFFF"/>
                          </a:highlight>
                          <a:latin typeface="Times New Roman"/>
                          <a:ea typeface="Times New Roman"/>
                          <a:cs typeface="Times New Roman"/>
                          <a:sym typeface="Times New Roman"/>
                        </a:rPr>
                        <a:t>00:37:26</a:t>
                      </a:r>
                      <a:r>
                        <a:rPr lang="en-IN" sz="1100">
                          <a:highlight>
                            <a:srgbClr val="FFFFFF"/>
                          </a:highlight>
                          <a:latin typeface="Times New Roman"/>
                          <a:ea typeface="Times New Roman"/>
                          <a:cs typeface="Times New Roman"/>
                          <a:sym typeface="Times New Roman"/>
                        </a:rPr>
                        <a:t> </a:t>
                      </a:r>
                      <a:endParaRPr sz="11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a:txBody>
                    <a:bodyPr/>
                    <a:lstStyle/>
                    <a:p>
                      <a:pPr indent="0" lvl="0" marL="63500" marR="63500" rtl="0" algn="ctr">
                        <a:lnSpc>
                          <a:spcPct val="115000"/>
                        </a:lnSpc>
                        <a:spcBef>
                          <a:spcPts val="0"/>
                        </a:spcBef>
                        <a:spcAft>
                          <a:spcPts val="0"/>
                        </a:spcAft>
                        <a:buNone/>
                      </a:pPr>
                      <a:r>
                        <a:rPr lang="en-IN" sz="1100">
                          <a:highlight>
                            <a:srgbClr val="FFFFFF"/>
                          </a:highlight>
                          <a:latin typeface="Times New Roman"/>
                          <a:ea typeface="Times New Roman"/>
                          <a:cs typeface="Times New Roman"/>
                          <a:sym typeface="Times New Roman"/>
                        </a:rPr>
                        <a:t>00:22:35</a:t>
                      </a:r>
                      <a:r>
                        <a:rPr lang="en-IN" sz="1100">
                          <a:highlight>
                            <a:srgbClr val="FFFFFF"/>
                          </a:highlight>
                          <a:latin typeface="Times New Roman"/>
                          <a:ea typeface="Times New Roman"/>
                          <a:cs typeface="Times New Roman"/>
                          <a:sym typeface="Times New Roman"/>
                        </a:rPr>
                        <a:t> </a:t>
                      </a:r>
                      <a:endParaRPr sz="11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r>
              <a:tr h="535825">
                <a:tc>
                  <a:txBody>
                    <a:bodyPr/>
                    <a:lstStyle/>
                    <a:p>
                      <a:pPr indent="0" lvl="0" marL="63500" marR="63500" rtl="0" algn="just">
                        <a:lnSpc>
                          <a:spcPct val="115000"/>
                        </a:lnSpc>
                        <a:spcBef>
                          <a:spcPts val="0"/>
                        </a:spcBef>
                        <a:spcAft>
                          <a:spcPts val="0"/>
                        </a:spcAft>
                        <a:buNone/>
                      </a:pPr>
                      <a:r>
                        <a:rPr lang="en-IN" sz="1100">
                          <a:highlight>
                            <a:srgbClr val="FFFFFF"/>
                          </a:highlight>
                          <a:latin typeface="Times New Roman"/>
                          <a:ea typeface="Times New Roman"/>
                          <a:cs typeface="Times New Roman"/>
                          <a:sym typeface="Times New Roman"/>
                        </a:rPr>
                        <a:t>Care </a:t>
                      </a:r>
                      <a:endParaRPr sz="11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lang="en-IN" sz="1100">
                          <a:highlight>
                            <a:srgbClr val="FFFFFF"/>
                          </a:highlight>
                          <a:latin typeface="Times New Roman"/>
                          <a:ea typeface="Times New Roman"/>
                          <a:cs typeface="Times New Roman"/>
                          <a:sym typeface="Times New Roman"/>
                        </a:rPr>
                        <a:t>00:15:34 </a:t>
                      </a:r>
                      <a:endParaRPr sz="11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a:txBody>
                    <a:bodyPr/>
                    <a:lstStyle/>
                    <a:p>
                      <a:pPr indent="0" lvl="0" marL="63500" marR="63500" rtl="0" algn="ctr">
                        <a:lnSpc>
                          <a:spcPct val="115000"/>
                        </a:lnSpc>
                        <a:spcBef>
                          <a:spcPts val="0"/>
                        </a:spcBef>
                        <a:spcAft>
                          <a:spcPts val="0"/>
                        </a:spcAft>
                        <a:buNone/>
                      </a:pPr>
                      <a:r>
                        <a:rPr lang="en-IN" sz="1100">
                          <a:highlight>
                            <a:srgbClr val="FFFFFF"/>
                          </a:highlight>
                          <a:latin typeface="Times New Roman"/>
                          <a:ea typeface="Times New Roman"/>
                          <a:cs typeface="Times New Roman"/>
                          <a:sym typeface="Times New Roman"/>
                        </a:rPr>
                        <a:t>00:15:08 </a:t>
                      </a:r>
                      <a:endParaRPr sz="1100">
                        <a:highlight>
                          <a:srgbClr val="FFFFFF"/>
                        </a:highlight>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g134ccfac144_0_50"/>
          <p:cNvSpPr txBox="1"/>
          <p:nvPr>
            <p:ph type="title"/>
          </p:nvPr>
        </p:nvSpPr>
        <p:spPr>
          <a:xfrm>
            <a:off x="3193051" y="973675"/>
            <a:ext cx="6723300" cy="707100"/>
          </a:xfrm>
          <a:prstGeom prst="rect">
            <a:avLst/>
          </a:prstGeom>
        </p:spPr>
        <p:txBody>
          <a:bodyPr anchorCtr="0" anchor="ctr" bIns="45700" lIns="91425" spcFirstLastPara="1" rIns="91425" wrap="square" tIns="45700">
            <a:noAutofit/>
          </a:bodyPr>
          <a:lstStyle/>
          <a:p>
            <a:pPr indent="0" lvl="0" marL="0" rtl="0" algn="l">
              <a:spcBef>
                <a:spcPts val="0"/>
              </a:spcBef>
              <a:spcAft>
                <a:spcPts val="0"/>
              </a:spcAft>
              <a:buClr>
                <a:schemeClr val="dk1"/>
              </a:buClr>
              <a:buSzPts val="1100"/>
              <a:buFont typeface="Arial"/>
              <a:buNone/>
            </a:pPr>
            <a:r>
              <a:rPr lang="en-IN"/>
              <a:t>Performance</a:t>
            </a:r>
            <a:endParaRPr/>
          </a:p>
        </p:txBody>
      </p:sp>
      <p:sp>
        <p:nvSpPr>
          <p:cNvPr id="419" name="Google Shape;419;g134ccfac144_0_50"/>
          <p:cNvSpPr txBox="1"/>
          <p:nvPr>
            <p:ph idx="1" type="body"/>
          </p:nvPr>
        </p:nvSpPr>
        <p:spPr>
          <a:xfrm>
            <a:off x="488400" y="2579600"/>
            <a:ext cx="11215200" cy="37392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1" lang="en-IN">
                <a:solidFill>
                  <a:schemeClr val="dk1"/>
                </a:solidFill>
                <a:highlight>
                  <a:srgbClr val="FFFFFF"/>
                </a:highlight>
                <a:latin typeface="Times New Roman"/>
                <a:ea typeface="Times New Roman"/>
                <a:cs typeface="Times New Roman"/>
                <a:sym typeface="Times New Roman"/>
              </a:rPr>
              <a:t>Reporting TAT </a:t>
            </a:r>
            <a:endParaRPr b="1" sz="1900">
              <a:solidFill>
                <a:schemeClr val="dk1"/>
              </a:solidFill>
              <a:highlight>
                <a:srgbClr val="FFFFFF"/>
              </a:highlight>
              <a:latin typeface="Times New Roman"/>
              <a:ea typeface="Times New Roman"/>
              <a:cs typeface="Times New Roman"/>
              <a:sym typeface="Times New Roman"/>
            </a:endParaRPr>
          </a:p>
          <a:p>
            <a:pPr indent="0" lvl="0" marL="0" rtl="0" algn="l">
              <a:spcBef>
                <a:spcPts val="1000"/>
              </a:spcBef>
              <a:spcAft>
                <a:spcPts val="0"/>
              </a:spcAft>
              <a:buNone/>
            </a:pPr>
            <a:r>
              <a:rPr lang="en-IN" sz="1200">
                <a:solidFill>
                  <a:schemeClr val="dk1"/>
                </a:solidFill>
                <a:highlight>
                  <a:srgbClr val="FFFFFF"/>
                </a:highlight>
                <a:latin typeface="Times New Roman"/>
                <a:ea typeface="Times New Roman"/>
                <a:cs typeface="Times New Roman"/>
                <a:sym typeface="Times New Roman"/>
              </a:rPr>
              <a:t> </a:t>
            </a:r>
            <a:endParaRPr sz="1200">
              <a:solidFill>
                <a:schemeClr val="dk1"/>
              </a:solidFill>
              <a:highlight>
                <a:srgbClr val="FFFFFF"/>
              </a:highlight>
              <a:latin typeface="Times New Roman"/>
              <a:ea typeface="Times New Roman"/>
              <a:cs typeface="Times New Roman"/>
              <a:sym typeface="Times New Roman"/>
            </a:endParaRPr>
          </a:p>
        </p:txBody>
      </p:sp>
      <p:sp>
        <p:nvSpPr>
          <p:cNvPr id="420" name="Google Shape;420;g134ccfac144_0_50"/>
          <p:cNvSpPr txBox="1"/>
          <p:nvPr>
            <p:ph idx="12" type="sldNum"/>
          </p:nvPr>
        </p:nvSpPr>
        <p:spPr>
          <a:xfrm>
            <a:off x="10352540" y="295729"/>
            <a:ext cx="838200" cy="767700"/>
          </a:xfrm>
          <a:prstGeom prst="rect">
            <a:avLst/>
          </a:prstGeom>
        </p:spPr>
        <p:txBody>
          <a:bodyPr anchorCtr="0" anchor="b"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IN"/>
              <a:t>‹#›</a:t>
            </a:fld>
            <a:endParaRPr/>
          </a:p>
        </p:txBody>
      </p:sp>
      <p:pic>
        <p:nvPicPr>
          <p:cNvPr id="421" name="Google Shape;421;g134ccfac144_0_50"/>
          <p:cNvPicPr preferRelativeResize="0"/>
          <p:nvPr/>
        </p:nvPicPr>
        <p:blipFill rotWithShape="1">
          <a:blip r:embed="rId3">
            <a:alphaModFix/>
          </a:blip>
          <a:srcRect b="0" l="0" r="0" t="0"/>
          <a:stretch/>
        </p:blipFill>
        <p:spPr>
          <a:xfrm>
            <a:off x="0" y="23813"/>
            <a:ext cx="2695903" cy="1268959"/>
          </a:xfrm>
          <a:prstGeom prst="rect">
            <a:avLst/>
          </a:prstGeom>
          <a:noFill/>
          <a:ln>
            <a:noFill/>
          </a:ln>
        </p:spPr>
      </p:pic>
      <p:graphicFrame>
        <p:nvGraphicFramePr>
          <p:cNvPr id="422" name="Google Shape;422;g134ccfac144_0_50"/>
          <p:cNvGraphicFramePr/>
          <p:nvPr/>
        </p:nvGraphicFramePr>
        <p:xfrm>
          <a:off x="952500" y="3089925"/>
          <a:ext cx="3000000" cy="3000000"/>
        </p:xfrm>
        <a:graphic>
          <a:graphicData uri="http://schemas.openxmlformats.org/drawingml/2006/table">
            <a:tbl>
              <a:tblPr>
                <a:noFill/>
                <a:tableStyleId>{8FBE25C9-2F06-4703-9B8A-1D6E30C01EB6}</a:tableStyleId>
              </a:tblPr>
              <a:tblGrid>
                <a:gridCol w="2057400"/>
                <a:gridCol w="2057400"/>
                <a:gridCol w="2057400"/>
                <a:gridCol w="2057400"/>
                <a:gridCol w="2057400"/>
              </a:tblGrid>
              <a:tr h="586000">
                <a:tc>
                  <a:txBody>
                    <a:bodyPr/>
                    <a:lstStyle/>
                    <a:p>
                      <a:pPr indent="0" lvl="0" marL="63500" marR="63500" rtl="0" algn="just">
                        <a:lnSpc>
                          <a:spcPct val="115000"/>
                        </a:lnSpc>
                        <a:spcBef>
                          <a:spcPts val="0"/>
                        </a:spcBef>
                        <a:spcAft>
                          <a:spcPts val="0"/>
                        </a:spcAft>
                        <a:buNone/>
                      </a:pPr>
                      <a:r>
                        <a:rPr b="1" lang="en-IN" sz="1800">
                          <a:latin typeface="Times New Roman"/>
                          <a:ea typeface="Times New Roman"/>
                          <a:cs typeface="Times New Roman"/>
                          <a:sym typeface="Times New Roman"/>
                        </a:rPr>
                        <a:t>Organization </a:t>
                      </a:r>
                      <a:endParaRPr b="1" sz="18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just">
                        <a:lnSpc>
                          <a:spcPct val="115000"/>
                        </a:lnSpc>
                        <a:spcBef>
                          <a:spcPts val="0"/>
                        </a:spcBef>
                        <a:spcAft>
                          <a:spcPts val="0"/>
                        </a:spcAft>
                        <a:buNone/>
                      </a:pPr>
                      <a:r>
                        <a:rPr b="1" lang="en-IN" sz="1800">
                          <a:latin typeface="Times New Roman"/>
                          <a:ea typeface="Times New Roman"/>
                          <a:cs typeface="Times New Roman"/>
                          <a:sym typeface="Times New Roman"/>
                        </a:rPr>
                        <a:t>Reported TAT – CT scan </a:t>
                      </a:r>
                      <a:endParaRPr b="1" sz="18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just">
                        <a:lnSpc>
                          <a:spcPct val="115000"/>
                        </a:lnSpc>
                        <a:spcBef>
                          <a:spcPts val="0"/>
                        </a:spcBef>
                        <a:spcAft>
                          <a:spcPts val="0"/>
                        </a:spcAft>
                        <a:buNone/>
                      </a:pPr>
                      <a:r>
                        <a:rPr b="1" lang="en-IN" sz="1800">
                          <a:latin typeface="Times New Roman"/>
                          <a:ea typeface="Times New Roman"/>
                          <a:cs typeface="Times New Roman"/>
                          <a:sym typeface="Times New Roman"/>
                        </a:rPr>
                        <a:t>Ideal average CT TAT </a:t>
                      </a:r>
                      <a:endParaRPr b="1" sz="18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just">
                        <a:lnSpc>
                          <a:spcPct val="115000"/>
                        </a:lnSpc>
                        <a:spcBef>
                          <a:spcPts val="0"/>
                        </a:spcBef>
                        <a:spcAft>
                          <a:spcPts val="0"/>
                        </a:spcAft>
                        <a:buNone/>
                      </a:pPr>
                      <a:r>
                        <a:rPr b="1" lang="en-IN" sz="1800">
                          <a:latin typeface="Times New Roman"/>
                          <a:ea typeface="Times New Roman"/>
                          <a:cs typeface="Times New Roman"/>
                          <a:sym typeface="Times New Roman"/>
                        </a:rPr>
                        <a:t>Reported TAT – MRI Scan </a:t>
                      </a:r>
                      <a:endParaRPr b="1" sz="18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just">
                        <a:lnSpc>
                          <a:spcPct val="115000"/>
                        </a:lnSpc>
                        <a:spcBef>
                          <a:spcPts val="0"/>
                        </a:spcBef>
                        <a:spcAft>
                          <a:spcPts val="0"/>
                        </a:spcAft>
                        <a:buNone/>
                      </a:pPr>
                      <a:r>
                        <a:rPr b="1" lang="en-IN" sz="1800">
                          <a:latin typeface="Times New Roman"/>
                          <a:ea typeface="Times New Roman"/>
                          <a:cs typeface="Times New Roman"/>
                          <a:sym typeface="Times New Roman"/>
                        </a:rPr>
                        <a:t>Ideal average MRI TAT </a:t>
                      </a:r>
                      <a:endParaRPr b="1" sz="18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86000">
                <a:tc>
                  <a:txBody>
                    <a:bodyPr/>
                    <a:lstStyle/>
                    <a:p>
                      <a:pPr indent="0" lvl="0" marL="63500" marR="63500" rtl="0" algn="just">
                        <a:lnSpc>
                          <a:spcPct val="115000"/>
                        </a:lnSpc>
                        <a:spcBef>
                          <a:spcPts val="0"/>
                        </a:spcBef>
                        <a:spcAft>
                          <a:spcPts val="0"/>
                        </a:spcAft>
                        <a:buNone/>
                      </a:pPr>
                      <a:r>
                        <a:rPr lang="en-IN" sz="1100">
                          <a:latin typeface="Times New Roman"/>
                          <a:ea typeface="Times New Roman"/>
                          <a:cs typeface="Times New Roman"/>
                          <a:sym typeface="Times New Roman"/>
                        </a:rPr>
                        <a:t>U4RAD </a:t>
                      </a:r>
                      <a:endParaRPr sz="11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lang="en-IN" sz="1100">
                          <a:solidFill>
                            <a:schemeClr val="dk1"/>
                          </a:solidFill>
                          <a:highlight>
                            <a:srgbClr val="FFFFFF"/>
                          </a:highlight>
                          <a:latin typeface="Times New Roman"/>
                          <a:ea typeface="Times New Roman"/>
                          <a:cs typeface="Times New Roman"/>
                          <a:sym typeface="Times New Roman"/>
                        </a:rPr>
                        <a:t>03:53:40 </a:t>
                      </a:r>
                      <a:r>
                        <a:rPr lang="en-I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4">
                  <a:txBody>
                    <a:bodyPr/>
                    <a:lstStyle/>
                    <a:p>
                      <a:pPr indent="0" lvl="0" marL="63500" marR="63500" rtl="0" algn="ctr">
                        <a:lnSpc>
                          <a:spcPct val="115000"/>
                        </a:lnSpc>
                        <a:spcBef>
                          <a:spcPts val="0"/>
                        </a:spcBef>
                        <a:spcAft>
                          <a:spcPts val="0"/>
                        </a:spcAft>
                        <a:buNone/>
                      </a:pPr>
                      <a:r>
                        <a:rPr lang="en-I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p>
                      <a:pPr indent="0" lvl="0" marL="63500" marR="63500" rtl="0" algn="ctr">
                        <a:lnSpc>
                          <a:spcPct val="115000"/>
                        </a:lnSpc>
                        <a:spcBef>
                          <a:spcPts val="0"/>
                        </a:spcBef>
                        <a:spcAft>
                          <a:spcPts val="0"/>
                        </a:spcAft>
                        <a:buNone/>
                      </a:pPr>
                      <a:r>
                        <a:rPr lang="en-IN" sz="1100">
                          <a:latin typeface="Times New Roman"/>
                          <a:ea typeface="Times New Roman"/>
                          <a:cs typeface="Times New Roman"/>
                          <a:sym typeface="Times New Roman"/>
                        </a:rPr>
                        <a:t>4 hours </a:t>
                      </a:r>
                      <a:endParaRPr sz="11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lang="en-IN" sz="1100">
                          <a:latin typeface="Times New Roman"/>
                          <a:ea typeface="Times New Roman"/>
                          <a:cs typeface="Times New Roman"/>
                          <a:sym typeface="Times New Roman"/>
                        </a:rPr>
                        <a:t> </a:t>
                      </a:r>
                      <a:r>
                        <a:rPr lang="en-IN" sz="1100">
                          <a:solidFill>
                            <a:schemeClr val="dk1"/>
                          </a:solidFill>
                          <a:highlight>
                            <a:srgbClr val="FFFFFF"/>
                          </a:highlight>
                          <a:latin typeface="Times New Roman"/>
                          <a:ea typeface="Times New Roman"/>
                          <a:cs typeface="Times New Roman"/>
                          <a:sym typeface="Times New Roman"/>
                        </a:rPr>
                        <a:t>04:12:42 </a:t>
                      </a:r>
                      <a:endParaRPr sz="11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rowSpan="4">
                  <a:txBody>
                    <a:bodyPr/>
                    <a:lstStyle/>
                    <a:p>
                      <a:pPr indent="0" lvl="0" marL="63500" marR="63500" rtl="0" algn="ctr">
                        <a:lnSpc>
                          <a:spcPct val="115000"/>
                        </a:lnSpc>
                        <a:spcBef>
                          <a:spcPts val="0"/>
                        </a:spcBef>
                        <a:spcAft>
                          <a:spcPts val="0"/>
                        </a:spcAft>
                        <a:buNone/>
                      </a:pPr>
                      <a:r>
                        <a:rPr lang="en-I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p>
                      <a:pPr indent="0" lvl="0" marL="63500" marR="63500" rtl="0" algn="ctr">
                        <a:lnSpc>
                          <a:spcPct val="115000"/>
                        </a:lnSpc>
                        <a:spcBef>
                          <a:spcPts val="0"/>
                        </a:spcBef>
                        <a:spcAft>
                          <a:spcPts val="0"/>
                        </a:spcAft>
                        <a:buNone/>
                      </a:pPr>
                      <a:r>
                        <a:rPr lang="en-IN" sz="1100">
                          <a:latin typeface="Times New Roman"/>
                          <a:ea typeface="Times New Roman"/>
                          <a:cs typeface="Times New Roman"/>
                          <a:sym typeface="Times New Roman"/>
                        </a:rPr>
                        <a:t>4 hours </a:t>
                      </a:r>
                      <a:endParaRPr sz="11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586000">
                <a:tc>
                  <a:txBody>
                    <a:bodyPr/>
                    <a:lstStyle/>
                    <a:p>
                      <a:pPr indent="0" lvl="0" marL="63500" marR="63500" rtl="0" algn="just">
                        <a:lnSpc>
                          <a:spcPct val="115000"/>
                        </a:lnSpc>
                        <a:spcBef>
                          <a:spcPts val="0"/>
                        </a:spcBef>
                        <a:spcAft>
                          <a:spcPts val="0"/>
                        </a:spcAft>
                        <a:buNone/>
                      </a:pPr>
                      <a:r>
                        <a:rPr lang="en-IN" sz="1100">
                          <a:latin typeface="Times New Roman"/>
                          <a:ea typeface="Times New Roman"/>
                          <a:cs typeface="Times New Roman"/>
                          <a:sym typeface="Times New Roman"/>
                        </a:rPr>
                        <a:t>Apollo </a:t>
                      </a:r>
                      <a:endParaRPr sz="11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lang="en-IN" sz="1100">
                          <a:solidFill>
                            <a:schemeClr val="dk1"/>
                          </a:solidFill>
                          <a:highlight>
                            <a:srgbClr val="FFFFFF"/>
                          </a:highlight>
                          <a:latin typeface="Times New Roman"/>
                          <a:ea typeface="Times New Roman"/>
                          <a:cs typeface="Times New Roman"/>
                          <a:sym typeface="Times New Roman"/>
                        </a:rPr>
                        <a:t>15:36:43 </a:t>
                      </a:r>
                      <a:r>
                        <a:rPr lang="en-I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a:txBody>
                    <a:bodyPr/>
                    <a:lstStyle/>
                    <a:p>
                      <a:pPr indent="0" lvl="0" marL="63500" marR="63500" rtl="0" algn="ctr">
                        <a:lnSpc>
                          <a:spcPct val="115000"/>
                        </a:lnSpc>
                        <a:spcBef>
                          <a:spcPts val="0"/>
                        </a:spcBef>
                        <a:spcAft>
                          <a:spcPts val="0"/>
                        </a:spcAft>
                        <a:buNone/>
                      </a:pPr>
                      <a:r>
                        <a:rPr lang="en-IN" sz="1100">
                          <a:solidFill>
                            <a:schemeClr val="dk1"/>
                          </a:solidFill>
                          <a:highlight>
                            <a:srgbClr val="FFFFFF"/>
                          </a:highlight>
                          <a:latin typeface="Times New Roman"/>
                          <a:ea typeface="Times New Roman"/>
                          <a:cs typeface="Times New Roman"/>
                          <a:sym typeface="Times New Roman"/>
                        </a:rPr>
                        <a:t>07:50:23 </a:t>
                      </a:r>
                      <a:r>
                        <a:rPr lang="en-IN" sz="1100">
                          <a:latin typeface="Times New Roman"/>
                          <a:ea typeface="Times New Roman"/>
                          <a:cs typeface="Times New Roman"/>
                          <a:sym typeface="Times New Roman"/>
                        </a:rPr>
                        <a:t> </a:t>
                      </a:r>
                      <a:endParaRPr sz="11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r>
              <a:tr h="586000">
                <a:tc>
                  <a:txBody>
                    <a:bodyPr/>
                    <a:lstStyle/>
                    <a:p>
                      <a:pPr indent="0" lvl="0" marL="63500" marR="63500" rtl="0" algn="just">
                        <a:lnSpc>
                          <a:spcPct val="115000"/>
                        </a:lnSpc>
                        <a:spcBef>
                          <a:spcPts val="0"/>
                        </a:spcBef>
                        <a:spcAft>
                          <a:spcPts val="0"/>
                        </a:spcAft>
                        <a:buNone/>
                      </a:pPr>
                      <a:r>
                        <a:rPr lang="en-IN" sz="1100">
                          <a:latin typeface="Times New Roman"/>
                          <a:ea typeface="Times New Roman"/>
                          <a:cs typeface="Times New Roman"/>
                          <a:sym typeface="Times New Roman"/>
                        </a:rPr>
                        <a:t>Rajiv Gandhi </a:t>
                      </a:r>
                      <a:endParaRPr sz="11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lang="en-IN" sz="1100">
                          <a:solidFill>
                            <a:schemeClr val="dk1"/>
                          </a:solidFill>
                          <a:highlight>
                            <a:srgbClr val="FFFFFF"/>
                          </a:highlight>
                          <a:latin typeface="Times New Roman"/>
                          <a:ea typeface="Times New Roman"/>
                          <a:cs typeface="Times New Roman"/>
                          <a:sym typeface="Times New Roman"/>
                        </a:rPr>
                        <a:t>06:42:42 </a:t>
                      </a:r>
                      <a:endParaRPr sz="11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a:txBody>
                    <a:bodyPr/>
                    <a:lstStyle/>
                    <a:p>
                      <a:pPr indent="0" lvl="0" marL="63500" marR="63500" rtl="0" algn="ctr">
                        <a:lnSpc>
                          <a:spcPct val="115000"/>
                        </a:lnSpc>
                        <a:spcBef>
                          <a:spcPts val="0"/>
                        </a:spcBef>
                        <a:spcAft>
                          <a:spcPts val="0"/>
                        </a:spcAft>
                        <a:buNone/>
                      </a:pPr>
                      <a:r>
                        <a:rPr lang="en-IN" sz="1100">
                          <a:latin typeface="Times New Roman"/>
                          <a:ea typeface="Times New Roman"/>
                          <a:cs typeface="Times New Roman"/>
                          <a:sym typeface="Times New Roman"/>
                        </a:rPr>
                        <a:t> </a:t>
                      </a:r>
                      <a:r>
                        <a:rPr lang="en-IN" sz="1100">
                          <a:solidFill>
                            <a:schemeClr val="dk1"/>
                          </a:solidFill>
                          <a:highlight>
                            <a:srgbClr val="FFFFFF"/>
                          </a:highlight>
                          <a:latin typeface="Times New Roman"/>
                          <a:ea typeface="Times New Roman"/>
                          <a:cs typeface="Times New Roman"/>
                          <a:sym typeface="Times New Roman"/>
                        </a:rPr>
                        <a:t>06:07:08 </a:t>
                      </a:r>
                      <a:endParaRPr sz="11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r>
              <a:tr h="586000">
                <a:tc>
                  <a:txBody>
                    <a:bodyPr/>
                    <a:lstStyle/>
                    <a:p>
                      <a:pPr indent="0" lvl="0" marL="63500" marR="63500" rtl="0" algn="just">
                        <a:lnSpc>
                          <a:spcPct val="115000"/>
                        </a:lnSpc>
                        <a:spcBef>
                          <a:spcPts val="0"/>
                        </a:spcBef>
                        <a:spcAft>
                          <a:spcPts val="0"/>
                        </a:spcAft>
                        <a:buNone/>
                      </a:pPr>
                      <a:r>
                        <a:rPr lang="en-IN" sz="1100">
                          <a:latin typeface="Times New Roman"/>
                          <a:ea typeface="Times New Roman"/>
                          <a:cs typeface="Times New Roman"/>
                          <a:sym typeface="Times New Roman"/>
                        </a:rPr>
                        <a:t>Care </a:t>
                      </a:r>
                      <a:endParaRPr sz="11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63500" marR="63500" rtl="0" algn="ctr">
                        <a:lnSpc>
                          <a:spcPct val="115000"/>
                        </a:lnSpc>
                        <a:spcBef>
                          <a:spcPts val="0"/>
                        </a:spcBef>
                        <a:spcAft>
                          <a:spcPts val="0"/>
                        </a:spcAft>
                        <a:buNone/>
                      </a:pPr>
                      <a:r>
                        <a:rPr lang="en-IN" sz="1100">
                          <a:latin typeface="Times New Roman"/>
                          <a:ea typeface="Times New Roman"/>
                          <a:cs typeface="Times New Roman"/>
                          <a:sym typeface="Times New Roman"/>
                        </a:rPr>
                        <a:t>07:58:43 </a:t>
                      </a:r>
                      <a:endParaRPr sz="11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c>
                  <a:txBody>
                    <a:bodyPr/>
                    <a:lstStyle/>
                    <a:p>
                      <a:pPr indent="0" lvl="0" marL="63500" marR="63500" rtl="0" algn="ctr">
                        <a:lnSpc>
                          <a:spcPct val="115000"/>
                        </a:lnSpc>
                        <a:spcBef>
                          <a:spcPts val="0"/>
                        </a:spcBef>
                        <a:spcAft>
                          <a:spcPts val="0"/>
                        </a:spcAft>
                        <a:buNone/>
                      </a:pPr>
                      <a:r>
                        <a:rPr lang="en-IN" sz="1100">
                          <a:latin typeface="Times New Roman"/>
                          <a:ea typeface="Times New Roman"/>
                          <a:cs typeface="Times New Roman"/>
                          <a:sym typeface="Times New Roman"/>
                        </a:rPr>
                        <a:t>09:02:23 </a:t>
                      </a:r>
                      <a:endParaRPr sz="1100">
                        <a:latin typeface="Times New Roman"/>
                        <a:ea typeface="Times New Roman"/>
                        <a:cs typeface="Times New Roman"/>
                        <a:sym typeface="Times New Roman"/>
                      </a:endParaRPr>
                    </a:p>
                  </a:txBody>
                  <a:tcPr marT="91425" marB="91425" marR="91425" marL="91425">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vMerge="1"/>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2"/>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b="1" lang="en-IN"/>
              <a:t>Screenshot of Approval</a:t>
            </a:r>
            <a:endParaRPr/>
          </a:p>
        </p:txBody>
      </p:sp>
      <p:sp>
        <p:nvSpPr>
          <p:cNvPr id="263" name="Google Shape;263;p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IN"/>
              <a:t>‹#›</a:t>
            </a:fld>
            <a:endParaRPr/>
          </a:p>
        </p:txBody>
      </p:sp>
      <p:pic>
        <p:nvPicPr>
          <p:cNvPr id="264" name="Google Shape;264;p2"/>
          <p:cNvPicPr preferRelativeResize="0"/>
          <p:nvPr>
            <p:ph idx="1" type="body"/>
          </p:nvPr>
        </p:nvPicPr>
        <p:blipFill rotWithShape="1">
          <a:blip r:embed="rId3">
            <a:alphaModFix/>
          </a:blip>
          <a:srcRect b="58177" l="42633" r="29769" t="13832"/>
          <a:stretch/>
        </p:blipFill>
        <p:spPr>
          <a:xfrm>
            <a:off x="2780908" y="2875175"/>
            <a:ext cx="6032424" cy="2526384"/>
          </a:xfrm>
          <a:prstGeom prst="rect">
            <a:avLst/>
          </a:prstGeom>
          <a:noFill/>
          <a:ln>
            <a:noFill/>
          </a:ln>
        </p:spPr>
      </p:pic>
      <p:pic>
        <p:nvPicPr>
          <p:cNvPr id="265" name="Google Shape;265;p2"/>
          <p:cNvPicPr preferRelativeResize="0"/>
          <p:nvPr/>
        </p:nvPicPr>
        <p:blipFill rotWithShape="1">
          <a:blip r:embed="rId4">
            <a:alphaModFix/>
          </a:blip>
          <a:srcRect b="0" l="0" r="0" t="0"/>
          <a:stretch/>
        </p:blipFill>
        <p:spPr>
          <a:xfrm>
            <a:off x="0" y="23813"/>
            <a:ext cx="2695903" cy="126895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16"/>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b="1" lang="en-IN"/>
              <a:t>Limitations of the Study</a:t>
            </a:r>
            <a:endParaRPr/>
          </a:p>
        </p:txBody>
      </p:sp>
      <p:sp>
        <p:nvSpPr>
          <p:cNvPr id="428" name="Google Shape;428;p16"/>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IN"/>
              <a:t>Time taken for manual allocation of the reporting doctors</a:t>
            </a:r>
            <a:endParaRPr/>
          </a:p>
          <a:p>
            <a:pPr indent="-342900" lvl="0" marL="342900" rtl="0" algn="l">
              <a:spcBef>
                <a:spcPts val="1000"/>
              </a:spcBef>
              <a:spcAft>
                <a:spcPts val="0"/>
              </a:spcAft>
              <a:buSzPts val="1440"/>
              <a:buChar char="►"/>
            </a:pPr>
            <a:r>
              <a:rPr lang="en-IN"/>
              <a:t>Availability of Doctors for reporting.</a:t>
            </a:r>
            <a:endParaRPr/>
          </a:p>
          <a:p>
            <a:pPr indent="-342900" lvl="0" marL="342900" rtl="0" algn="l">
              <a:spcBef>
                <a:spcPts val="1000"/>
              </a:spcBef>
              <a:spcAft>
                <a:spcPts val="0"/>
              </a:spcAft>
              <a:buSzPts val="1440"/>
              <a:buChar char="►"/>
            </a:pPr>
            <a:r>
              <a:rPr lang="en-IN"/>
              <a:t>Errors in reporting.</a:t>
            </a:r>
            <a:endParaRPr/>
          </a:p>
          <a:p>
            <a:pPr indent="-342900" lvl="0" marL="342900" rtl="0" algn="l">
              <a:spcBef>
                <a:spcPts val="1000"/>
              </a:spcBef>
              <a:spcAft>
                <a:spcPts val="0"/>
              </a:spcAft>
              <a:buSzPts val="1440"/>
              <a:buChar char="►"/>
            </a:pPr>
            <a:r>
              <a:rPr lang="en-IN"/>
              <a:t>Errors in the test that has been conducted.</a:t>
            </a:r>
            <a:endParaRPr/>
          </a:p>
          <a:p>
            <a:pPr indent="-251459" lvl="0" marL="342900" rtl="0" algn="l">
              <a:spcBef>
                <a:spcPts val="1000"/>
              </a:spcBef>
              <a:spcAft>
                <a:spcPts val="0"/>
              </a:spcAft>
              <a:buSzPts val="1440"/>
              <a:buNone/>
            </a:pPr>
            <a:r>
              <a:t/>
            </a:r>
            <a:endParaRPr/>
          </a:p>
        </p:txBody>
      </p:sp>
      <p:sp>
        <p:nvSpPr>
          <p:cNvPr id="429" name="Google Shape;429;p1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IN"/>
              <a:t>‹#›</a:t>
            </a:fld>
            <a:endParaRPr/>
          </a:p>
        </p:txBody>
      </p:sp>
      <p:pic>
        <p:nvPicPr>
          <p:cNvPr id="430" name="Google Shape;430;p16"/>
          <p:cNvPicPr preferRelativeResize="0"/>
          <p:nvPr/>
        </p:nvPicPr>
        <p:blipFill rotWithShape="1">
          <a:blip r:embed="rId3">
            <a:alphaModFix/>
          </a:blip>
          <a:srcRect b="0" l="0" r="0" t="0"/>
          <a:stretch/>
        </p:blipFill>
        <p:spPr>
          <a:xfrm>
            <a:off x="0" y="-23484"/>
            <a:ext cx="2695903" cy="126895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17"/>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b="1" lang="en-IN"/>
              <a:t>Conclusion</a:t>
            </a:r>
            <a:endParaRPr/>
          </a:p>
        </p:txBody>
      </p:sp>
      <p:sp>
        <p:nvSpPr>
          <p:cNvPr id="436" name="Google Shape;436;p17"/>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IN"/>
              <a:t>It is hard to say that one institution outperforms the other. Each has some areas where it does better than the other. There are areas where both the institution can leverage the advancement in technology to cut down on processing time as well as costs involved in each of the procedures. With the above recommendations, it is also essential to ensure that all the resources the medical facilities employ are appropriately trained to accomplish the required tasks with excellence.</a:t>
            </a:r>
            <a:endParaRPr/>
          </a:p>
        </p:txBody>
      </p:sp>
      <p:sp>
        <p:nvSpPr>
          <p:cNvPr id="437" name="Google Shape;437;p1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IN"/>
              <a:t>‹#›</a:t>
            </a:fld>
            <a:endParaRPr/>
          </a:p>
        </p:txBody>
      </p:sp>
      <p:pic>
        <p:nvPicPr>
          <p:cNvPr id="438" name="Google Shape;438;p17"/>
          <p:cNvPicPr preferRelativeResize="0"/>
          <p:nvPr/>
        </p:nvPicPr>
        <p:blipFill rotWithShape="1">
          <a:blip r:embed="rId3">
            <a:alphaModFix/>
          </a:blip>
          <a:srcRect b="0" l="0" r="0" t="0"/>
          <a:stretch/>
        </p:blipFill>
        <p:spPr>
          <a:xfrm>
            <a:off x="0" y="23813"/>
            <a:ext cx="2695903" cy="126895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18"/>
          <p:cNvSpPr txBox="1"/>
          <p:nvPr>
            <p:ph type="title"/>
          </p:nvPr>
        </p:nvSpPr>
        <p:spPr>
          <a:xfrm>
            <a:off x="2389238" y="939290"/>
            <a:ext cx="602279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b="1" lang="en-IN"/>
              <a:t>References</a:t>
            </a:r>
            <a:endParaRPr/>
          </a:p>
        </p:txBody>
      </p:sp>
      <p:sp>
        <p:nvSpPr>
          <p:cNvPr id="444" name="Google Shape;444;p18"/>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p>
            <a:pPr indent="0" lvl="0" marL="0" marR="0" rtl="0" algn="l">
              <a:lnSpc>
                <a:spcPct val="107000"/>
              </a:lnSpc>
              <a:spcBef>
                <a:spcPts val="0"/>
              </a:spcBef>
              <a:spcAft>
                <a:spcPts val="0"/>
              </a:spcAft>
              <a:buSzPts val="1440"/>
              <a:buChar char="►"/>
            </a:pPr>
            <a:r>
              <a:rPr b="1" lang="en-IN" sz="1800" u="sng">
                <a:solidFill>
                  <a:srgbClr val="212121"/>
                </a:solidFill>
                <a:latin typeface="Times New Roman"/>
                <a:ea typeface="Times New Roman"/>
                <a:cs typeface="Times New Roman"/>
                <a:sym typeface="Times New Roman"/>
                <a:hlinkClick r:id="rId3">
                  <a:extLst>
                    <a:ext uri="{A12FA001-AC4F-418D-AE19-62706E023703}">
                      <ahyp:hlinkClr val="tx"/>
                    </a:ext>
                  </a:extLst>
                </a:hlinkClick>
              </a:rPr>
              <a:t>https://www.researchgate.net/publication/5523850_Radiology_report_turnaround_Expectations_and_solutions</a:t>
            </a:r>
            <a:endParaRPr sz="1800">
              <a:latin typeface="Calibri"/>
              <a:ea typeface="Calibri"/>
              <a:cs typeface="Calibri"/>
              <a:sym typeface="Calibri"/>
            </a:endParaRPr>
          </a:p>
          <a:p>
            <a:pPr indent="0" lvl="0" marL="0" marR="0" rtl="0" algn="l">
              <a:lnSpc>
                <a:spcPct val="107000"/>
              </a:lnSpc>
              <a:spcBef>
                <a:spcPts val="800"/>
              </a:spcBef>
              <a:spcAft>
                <a:spcPts val="0"/>
              </a:spcAft>
              <a:buSzPts val="1440"/>
              <a:buNone/>
            </a:pPr>
            <a:r>
              <a:rPr b="1" lang="en-IN" sz="1800">
                <a:solidFill>
                  <a:srgbClr val="212121"/>
                </a:solidFill>
                <a:highlight>
                  <a:srgbClr val="FFFFFF"/>
                </a:highlight>
                <a:latin typeface="Times New Roman"/>
                <a:ea typeface="Times New Roman"/>
                <a:cs typeface="Times New Roman"/>
                <a:sym typeface="Times New Roman"/>
              </a:rPr>
              <a:t>Gwyther SJ. Modern techniques in radiological imaging related to oncology. Ann Oncol. 1994;5 Suppl 4:3-7. doi: 10.1093/annonc/5.suppl_4.s3. PMID: 8060895.</a:t>
            </a:r>
            <a:endParaRPr/>
          </a:p>
          <a:p>
            <a:pPr indent="0" lvl="0" marL="0" marR="0" rtl="0" algn="l">
              <a:lnSpc>
                <a:spcPct val="107000"/>
              </a:lnSpc>
              <a:spcBef>
                <a:spcPts val="800"/>
              </a:spcBef>
              <a:spcAft>
                <a:spcPts val="0"/>
              </a:spcAft>
              <a:buSzPts val="1440"/>
              <a:buNone/>
            </a:pPr>
            <a:r>
              <a:t/>
            </a:r>
            <a:endParaRPr b="1" sz="1800">
              <a:solidFill>
                <a:srgbClr val="212121"/>
              </a:solidFill>
              <a:highlight>
                <a:srgbClr val="FFFFFF"/>
              </a:highlight>
              <a:latin typeface="Times New Roman"/>
              <a:ea typeface="Times New Roman"/>
              <a:cs typeface="Times New Roman"/>
              <a:sym typeface="Times New Roman"/>
            </a:endParaRPr>
          </a:p>
          <a:p>
            <a:pPr indent="0" lvl="0" marL="0" rtl="0" algn="l">
              <a:lnSpc>
                <a:spcPct val="107000"/>
              </a:lnSpc>
              <a:spcBef>
                <a:spcPts val="800"/>
              </a:spcBef>
              <a:spcAft>
                <a:spcPts val="0"/>
              </a:spcAft>
              <a:buSzPts val="1440"/>
              <a:buNone/>
            </a:pPr>
            <a:r>
              <a:rPr b="1" lang="en-IN" sz="1800" u="sng">
                <a:solidFill>
                  <a:srgbClr val="212121"/>
                </a:solidFill>
                <a:highlight>
                  <a:srgbClr val="FFFFFF"/>
                </a:highlight>
                <a:latin typeface="Times New Roman"/>
                <a:ea typeface="Times New Roman"/>
                <a:cs typeface="Times New Roman"/>
                <a:sym typeface="Times New Roman"/>
                <a:hlinkClick r:id="rId4">
                  <a:extLst>
                    <a:ext uri="{A12FA001-AC4F-418D-AE19-62706E023703}">
                      <ahyp:hlinkClr val="tx"/>
                    </a:ext>
                  </a:extLst>
                </a:hlinkClick>
              </a:rPr>
              <a:t>https://blog.labtag.com/9-ways-to-improve-turnaround-time-in-medical-laboratories/</a:t>
            </a:r>
            <a:endParaRPr sz="1800">
              <a:latin typeface="Calibri"/>
              <a:ea typeface="Calibri"/>
              <a:cs typeface="Calibri"/>
              <a:sym typeface="Calibri"/>
            </a:endParaRPr>
          </a:p>
          <a:p>
            <a:pPr indent="0" lvl="0" marL="0" marR="0" rtl="0" algn="l">
              <a:lnSpc>
                <a:spcPct val="107000"/>
              </a:lnSpc>
              <a:spcBef>
                <a:spcPts val="800"/>
              </a:spcBef>
              <a:spcAft>
                <a:spcPts val="0"/>
              </a:spcAft>
              <a:buSzPts val="1440"/>
              <a:buNone/>
            </a:pPr>
            <a:r>
              <a:rPr lang="en-IN" sz="1800">
                <a:latin typeface="Calibri"/>
                <a:ea typeface="Calibri"/>
                <a:cs typeface="Calibri"/>
                <a:sym typeface="Calibri"/>
              </a:rPr>
              <a:t>2020 LabTAG.Com. All Rights Reserved. GA International Sitemap | Tel: (450) 973-9420 or 1-800-518-0364 (toll free USA) Company Certified ISO 9001:2015 / Compliant ISO 22301:2012</a:t>
            </a:r>
            <a:endParaRPr sz="1800">
              <a:latin typeface="Calibri"/>
              <a:ea typeface="Calibri"/>
              <a:cs typeface="Calibri"/>
              <a:sym typeface="Calibri"/>
            </a:endParaRPr>
          </a:p>
          <a:p>
            <a:pPr indent="0" lvl="0" marL="0" rtl="0" algn="l">
              <a:spcBef>
                <a:spcPts val="1800"/>
              </a:spcBef>
              <a:spcAft>
                <a:spcPts val="0"/>
              </a:spcAft>
              <a:buSzPts val="1440"/>
              <a:buNone/>
            </a:pPr>
            <a:r>
              <a:rPr b="1" lang="en-IN" sz="1800" u="sng">
                <a:solidFill>
                  <a:srgbClr val="212121"/>
                </a:solidFill>
                <a:highlight>
                  <a:srgbClr val="FFFFFF"/>
                </a:highlight>
                <a:latin typeface="Times New Roman"/>
                <a:ea typeface="Times New Roman"/>
                <a:cs typeface="Times New Roman"/>
                <a:sym typeface="Times New Roman"/>
                <a:hlinkClick r:id="rId5">
                  <a:extLst>
                    <a:ext uri="{A12FA001-AC4F-418D-AE19-62706E023703}">
                      <ahyp:hlinkClr val="tx"/>
                    </a:ext>
                  </a:extLst>
                </a:hlinkClick>
              </a:rPr>
              <a:t>https://www.diagnosticimaging.com/view/4-future-technologies-will-shape-radiology</a:t>
            </a:r>
            <a:endParaRPr/>
          </a:p>
        </p:txBody>
      </p:sp>
      <p:sp>
        <p:nvSpPr>
          <p:cNvPr id="445" name="Google Shape;445;p1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IN"/>
              <a:t>‹#›</a:t>
            </a:fld>
            <a:endParaRPr/>
          </a:p>
        </p:txBody>
      </p:sp>
      <p:pic>
        <p:nvPicPr>
          <p:cNvPr id="446" name="Google Shape;446;p18"/>
          <p:cNvPicPr preferRelativeResize="0"/>
          <p:nvPr/>
        </p:nvPicPr>
        <p:blipFill rotWithShape="1">
          <a:blip r:embed="rId6">
            <a:alphaModFix/>
          </a:blip>
          <a:srcRect b="0" l="0" r="0" t="0"/>
          <a:stretch/>
        </p:blipFill>
        <p:spPr>
          <a:xfrm>
            <a:off x="0" y="23813"/>
            <a:ext cx="2695903" cy="126895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19"/>
          <p:cNvSpPr txBox="1"/>
          <p:nvPr>
            <p:ph type="ctrTitle"/>
          </p:nvPr>
        </p:nvSpPr>
        <p:spPr>
          <a:xfrm>
            <a:off x="1154955" y="2099733"/>
            <a:ext cx="8825658" cy="2677648"/>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chemeClr val="lt2"/>
              </a:buClr>
              <a:buSzPts val="5400"/>
              <a:buFont typeface="Century Gothic"/>
              <a:buNone/>
            </a:pPr>
            <a:r>
              <a:rPr lang="en-IN"/>
              <a:t>Thank You</a:t>
            </a:r>
            <a:endParaRPr/>
          </a:p>
        </p:txBody>
      </p:sp>
      <p:sp>
        <p:nvSpPr>
          <p:cNvPr id="452" name="Google Shape;452;p19"/>
          <p:cNvSpPr txBox="1"/>
          <p:nvPr>
            <p:ph idx="1" type="subTitle"/>
          </p:nvPr>
        </p:nvSpPr>
        <p:spPr>
          <a:xfrm>
            <a:off x="1154955" y="4777380"/>
            <a:ext cx="8825658" cy="86142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SzPts val="1440"/>
              <a:buNone/>
            </a:pPr>
            <a:r>
              <a:rPr lang="en-IN"/>
              <a:t>ANY QUESTIONS</a:t>
            </a:r>
            <a:endParaRPr/>
          </a:p>
        </p:txBody>
      </p:sp>
      <p:sp>
        <p:nvSpPr>
          <p:cNvPr id="453" name="Google Shape;453;p1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IN"/>
              <a:t>‹#›</a:t>
            </a:fld>
            <a:endParaRPr/>
          </a:p>
        </p:txBody>
      </p:sp>
      <p:pic>
        <p:nvPicPr>
          <p:cNvPr id="454" name="Google Shape;454;p19"/>
          <p:cNvPicPr preferRelativeResize="0"/>
          <p:nvPr/>
        </p:nvPicPr>
        <p:blipFill rotWithShape="1">
          <a:blip r:embed="rId3">
            <a:alphaModFix/>
          </a:blip>
          <a:srcRect b="0" l="0" r="0" t="0"/>
          <a:stretch/>
        </p:blipFill>
        <p:spPr>
          <a:xfrm>
            <a:off x="0" y="23813"/>
            <a:ext cx="2695903" cy="126895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20"/>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b="1" lang="en-IN"/>
              <a:t>Suggestions to the Organization where the Study was Conducted </a:t>
            </a:r>
            <a:endParaRPr/>
          </a:p>
        </p:txBody>
      </p:sp>
      <p:sp>
        <p:nvSpPr>
          <p:cNvPr id="460" name="Google Shape;460;p20"/>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IN"/>
              <a:t>Suggestions have been verbally discussed with the mentor in U4RAD and the certificate will be submitted later.</a:t>
            </a:r>
            <a:endParaRPr/>
          </a:p>
        </p:txBody>
      </p:sp>
      <p:sp>
        <p:nvSpPr>
          <p:cNvPr id="461" name="Google Shape;461;p20"/>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IN"/>
              <a:t>‹#›</a:t>
            </a:fld>
            <a:endParaRPr/>
          </a:p>
        </p:txBody>
      </p:sp>
      <p:pic>
        <p:nvPicPr>
          <p:cNvPr id="462" name="Google Shape;462;p20"/>
          <p:cNvPicPr preferRelativeResize="0"/>
          <p:nvPr/>
        </p:nvPicPr>
        <p:blipFill rotWithShape="1">
          <a:blip r:embed="rId3">
            <a:alphaModFix/>
          </a:blip>
          <a:srcRect b="0" l="0" r="0" t="0"/>
          <a:stretch/>
        </p:blipFill>
        <p:spPr>
          <a:xfrm>
            <a:off x="0" y="5589041"/>
            <a:ext cx="2695903" cy="126895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6" name="Shape 466"/>
        <p:cNvGrpSpPr/>
        <p:nvPr/>
      </p:nvGrpSpPr>
      <p:grpSpPr>
        <a:xfrm>
          <a:off x="0" y="0"/>
          <a:ext cx="0" cy="0"/>
          <a:chOff x="0" y="0"/>
          <a:chExt cx="0" cy="0"/>
        </a:xfrm>
      </p:grpSpPr>
      <p:sp>
        <p:nvSpPr>
          <p:cNvPr id="467" name="Google Shape;467;p21"/>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b="1" lang="en-IN"/>
              <a:t>Dissertation Experiences</a:t>
            </a:r>
            <a:endParaRPr/>
          </a:p>
        </p:txBody>
      </p:sp>
      <p:sp>
        <p:nvSpPr>
          <p:cNvPr id="468" name="Google Shape;468;p21"/>
          <p:cNvSpPr txBox="1"/>
          <p:nvPr>
            <p:ph idx="1" type="body"/>
          </p:nvPr>
        </p:nvSpPr>
        <p:spPr>
          <a:xfrm>
            <a:off x="1154954" y="2603500"/>
            <a:ext cx="4825157" cy="57626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SzPts val="1920"/>
              <a:buNone/>
            </a:pPr>
            <a:r>
              <a:rPr lang="en-IN"/>
              <a:t>What did you learn (skill/ topic)?</a:t>
            </a:r>
            <a:endParaRPr/>
          </a:p>
        </p:txBody>
      </p:sp>
      <p:sp>
        <p:nvSpPr>
          <p:cNvPr id="469" name="Google Shape;469;p21"/>
          <p:cNvSpPr txBox="1"/>
          <p:nvPr>
            <p:ph idx="2" type="body"/>
          </p:nvPr>
        </p:nvSpPr>
        <p:spPr>
          <a:xfrm>
            <a:off x="1154954" y="3179762"/>
            <a:ext cx="4825158" cy="2840039"/>
          </a:xfrm>
          <a:prstGeom prst="rect">
            <a:avLst/>
          </a:prstGeom>
          <a:noFill/>
          <a:ln>
            <a:noFill/>
          </a:ln>
        </p:spPr>
        <p:txBody>
          <a:bodyPr anchorCtr="0" anchor="t" bIns="45700" lIns="91425" spcFirstLastPara="1" rIns="91425" wrap="square" tIns="45700">
            <a:normAutofit fontScale="70000" lnSpcReduction="20000"/>
          </a:bodyPr>
          <a:lstStyle/>
          <a:p>
            <a:pPr indent="0" lvl="0" marL="0" marR="0" rtl="0" algn="l">
              <a:lnSpc>
                <a:spcPct val="107000"/>
              </a:lnSpc>
              <a:spcBef>
                <a:spcPts val="0"/>
              </a:spcBef>
              <a:spcAft>
                <a:spcPts val="0"/>
              </a:spcAft>
              <a:buSzPct val="79999"/>
              <a:buChar char="►"/>
            </a:pPr>
            <a:r>
              <a:rPr b="1" lang="en-IN" sz="1800">
                <a:solidFill>
                  <a:srgbClr val="2F5496"/>
                </a:solidFill>
                <a:latin typeface="Calibri"/>
                <a:ea typeface="Calibri"/>
                <a:cs typeface="Calibri"/>
                <a:sym typeface="Calibri"/>
              </a:rPr>
              <a:t>Deciding packages for partners</a:t>
            </a:r>
            <a:endParaRPr b="1" sz="1800">
              <a:solidFill>
                <a:srgbClr val="2F5496"/>
              </a:solidFill>
              <a:latin typeface="Calibri"/>
              <a:ea typeface="Calibri"/>
              <a:cs typeface="Calibri"/>
              <a:sym typeface="Calibri"/>
            </a:endParaRPr>
          </a:p>
          <a:p>
            <a:pPr indent="-342900" lvl="0" marL="342900" marR="0" rtl="0" algn="l">
              <a:lnSpc>
                <a:spcPct val="107000"/>
              </a:lnSpc>
              <a:spcBef>
                <a:spcPts val="0"/>
              </a:spcBef>
              <a:spcAft>
                <a:spcPts val="0"/>
              </a:spcAft>
              <a:buSzPct val="79999"/>
              <a:buFont typeface="Noto Sans Symbols"/>
              <a:buChar char="∙"/>
            </a:pPr>
            <a:r>
              <a:rPr lang="en-IN" sz="1800">
                <a:latin typeface="Calibri"/>
                <a:ea typeface="Calibri"/>
                <a:cs typeface="Calibri"/>
                <a:sym typeface="Calibri"/>
              </a:rPr>
              <a:t>Requirement analysis</a:t>
            </a:r>
            <a:endParaRPr sz="1800">
              <a:latin typeface="Calibri"/>
              <a:ea typeface="Calibri"/>
              <a:cs typeface="Calibri"/>
              <a:sym typeface="Calibri"/>
            </a:endParaRPr>
          </a:p>
          <a:p>
            <a:pPr indent="-342900" lvl="0" marL="342900" marR="0" rtl="0" algn="l">
              <a:lnSpc>
                <a:spcPct val="107000"/>
              </a:lnSpc>
              <a:spcBef>
                <a:spcPts val="0"/>
              </a:spcBef>
              <a:spcAft>
                <a:spcPts val="0"/>
              </a:spcAft>
              <a:buSzPct val="79999"/>
              <a:buFont typeface="Noto Sans Symbols"/>
              <a:buChar char="∙"/>
            </a:pPr>
            <a:r>
              <a:rPr lang="en-IN" sz="1800">
                <a:latin typeface="Calibri"/>
                <a:ea typeface="Calibri"/>
                <a:cs typeface="Calibri"/>
                <a:sym typeface="Calibri"/>
              </a:rPr>
              <a:t>Analysis of services that match capabilities</a:t>
            </a:r>
            <a:endParaRPr sz="1800">
              <a:latin typeface="Calibri"/>
              <a:ea typeface="Calibri"/>
              <a:cs typeface="Calibri"/>
              <a:sym typeface="Calibri"/>
            </a:endParaRPr>
          </a:p>
          <a:p>
            <a:pPr indent="-342900" lvl="0" marL="342900" marR="0" rtl="0" algn="l">
              <a:lnSpc>
                <a:spcPct val="107000"/>
              </a:lnSpc>
              <a:spcBef>
                <a:spcPts val="0"/>
              </a:spcBef>
              <a:spcAft>
                <a:spcPts val="0"/>
              </a:spcAft>
              <a:buSzPct val="79999"/>
              <a:buFont typeface="Noto Sans Symbols"/>
              <a:buChar char="∙"/>
            </a:pPr>
            <a:r>
              <a:rPr lang="en-IN" sz="1800">
                <a:latin typeface="Calibri"/>
                <a:ea typeface="Calibri"/>
                <a:cs typeface="Calibri"/>
                <a:sym typeface="Calibri"/>
              </a:rPr>
              <a:t>Understanding gaps, if any</a:t>
            </a:r>
            <a:endParaRPr sz="1800">
              <a:latin typeface="Calibri"/>
              <a:ea typeface="Calibri"/>
              <a:cs typeface="Calibri"/>
              <a:sym typeface="Calibri"/>
            </a:endParaRPr>
          </a:p>
          <a:p>
            <a:pPr indent="-342900" lvl="0" marL="342900" marR="0" rtl="0" algn="l">
              <a:lnSpc>
                <a:spcPct val="107000"/>
              </a:lnSpc>
              <a:spcBef>
                <a:spcPts val="0"/>
              </a:spcBef>
              <a:spcAft>
                <a:spcPts val="0"/>
              </a:spcAft>
              <a:buSzPct val="79999"/>
              <a:buFont typeface="Noto Sans Symbols"/>
              <a:buChar char="∙"/>
            </a:pPr>
            <a:r>
              <a:rPr lang="en-IN" sz="1800">
                <a:latin typeface="Calibri"/>
                <a:ea typeface="Calibri"/>
                <a:cs typeface="Calibri"/>
                <a:sym typeface="Calibri"/>
              </a:rPr>
              <a:t>Designing packages</a:t>
            </a:r>
            <a:endParaRPr sz="1800">
              <a:latin typeface="Calibri"/>
              <a:ea typeface="Calibri"/>
              <a:cs typeface="Calibri"/>
              <a:sym typeface="Calibri"/>
            </a:endParaRPr>
          </a:p>
          <a:p>
            <a:pPr indent="-342900" lvl="0" marL="342900" marR="0" rtl="0" algn="l">
              <a:lnSpc>
                <a:spcPct val="107000"/>
              </a:lnSpc>
              <a:spcBef>
                <a:spcPts val="0"/>
              </a:spcBef>
              <a:spcAft>
                <a:spcPts val="0"/>
              </a:spcAft>
              <a:buSzPct val="79999"/>
              <a:buFont typeface="Noto Sans Symbols"/>
              <a:buChar char="∙"/>
            </a:pPr>
            <a:r>
              <a:rPr lang="en-IN" sz="1800">
                <a:latin typeface="Calibri"/>
                <a:ea typeface="Calibri"/>
                <a:cs typeface="Calibri"/>
                <a:sym typeface="Calibri"/>
              </a:rPr>
              <a:t>Delivery of services</a:t>
            </a:r>
            <a:endParaRPr sz="1800">
              <a:latin typeface="Calibri"/>
              <a:ea typeface="Calibri"/>
              <a:cs typeface="Calibri"/>
              <a:sym typeface="Calibri"/>
            </a:endParaRPr>
          </a:p>
          <a:p>
            <a:pPr indent="-342900" lvl="0" marL="342900" marR="0" rtl="0" algn="l">
              <a:lnSpc>
                <a:spcPct val="107000"/>
              </a:lnSpc>
              <a:spcBef>
                <a:spcPts val="0"/>
              </a:spcBef>
              <a:spcAft>
                <a:spcPts val="0"/>
              </a:spcAft>
              <a:buSzPct val="79999"/>
              <a:buFont typeface="Noto Sans Symbols"/>
              <a:buChar char="∙"/>
            </a:pPr>
            <a:r>
              <a:rPr lang="en-IN" sz="1800">
                <a:latin typeface="Calibri"/>
                <a:ea typeface="Calibri"/>
                <a:cs typeface="Calibri"/>
                <a:sym typeface="Calibri"/>
              </a:rPr>
              <a:t>Feedback and iteration</a:t>
            </a:r>
            <a:endParaRPr sz="1800">
              <a:latin typeface="Calibri"/>
              <a:ea typeface="Calibri"/>
              <a:cs typeface="Calibri"/>
              <a:sym typeface="Calibri"/>
            </a:endParaRPr>
          </a:p>
          <a:p>
            <a:pPr indent="0" lvl="0" marL="0" marR="0" rtl="0" algn="l">
              <a:lnSpc>
                <a:spcPct val="107000"/>
              </a:lnSpc>
              <a:spcBef>
                <a:spcPts val="1000"/>
              </a:spcBef>
              <a:spcAft>
                <a:spcPts val="0"/>
              </a:spcAft>
              <a:buSzPct val="79999"/>
              <a:buChar char="►"/>
            </a:pPr>
            <a:r>
              <a:rPr b="1" lang="en-IN" sz="1800">
                <a:solidFill>
                  <a:srgbClr val="2F5496"/>
                </a:solidFill>
                <a:latin typeface="Calibri"/>
                <a:ea typeface="Calibri"/>
                <a:cs typeface="Calibri"/>
                <a:sym typeface="Calibri"/>
              </a:rPr>
              <a:t>Organization of camps</a:t>
            </a:r>
            <a:endParaRPr b="1" sz="1800">
              <a:solidFill>
                <a:srgbClr val="2F5496"/>
              </a:solidFill>
              <a:latin typeface="Calibri"/>
              <a:ea typeface="Calibri"/>
              <a:cs typeface="Calibri"/>
              <a:sym typeface="Calibri"/>
            </a:endParaRPr>
          </a:p>
          <a:p>
            <a:pPr indent="-342900" lvl="0" marL="342900" marR="0" rtl="0" algn="l">
              <a:lnSpc>
                <a:spcPct val="107000"/>
              </a:lnSpc>
              <a:spcBef>
                <a:spcPts val="0"/>
              </a:spcBef>
              <a:spcAft>
                <a:spcPts val="0"/>
              </a:spcAft>
              <a:buSzPct val="79999"/>
              <a:buFont typeface="Noto Sans Symbols"/>
              <a:buChar char="∙"/>
            </a:pPr>
            <a:r>
              <a:rPr lang="en-IN" sz="1800">
                <a:latin typeface="Calibri"/>
                <a:ea typeface="Calibri"/>
                <a:cs typeface="Calibri"/>
                <a:sym typeface="Calibri"/>
              </a:rPr>
              <a:t>Deciding target audience/Requirement analysis</a:t>
            </a:r>
            <a:endParaRPr sz="1800">
              <a:latin typeface="Calibri"/>
              <a:ea typeface="Calibri"/>
              <a:cs typeface="Calibri"/>
              <a:sym typeface="Calibri"/>
            </a:endParaRPr>
          </a:p>
          <a:p>
            <a:pPr indent="-342900" lvl="0" marL="342900" marR="0" rtl="0" algn="l">
              <a:lnSpc>
                <a:spcPct val="107000"/>
              </a:lnSpc>
              <a:spcBef>
                <a:spcPts val="0"/>
              </a:spcBef>
              <a:spcAft>
                <a:spcPts val="0"/>
              </a:spcAft>
              <a:buSzPct val="79999"/>
              <a:buFont typeface="Noto Sans Symbols"/>
              <a:buChar char="∙"/>
            </a:pPr>
            <a:r>
              <a:rPr lang="en-IN" sz="1800">
                <a:latin typeface="Calibri"/>
                <a:ea typeface="Calibri"/>
                <a:cs typeface="Calibri"/>
                <a:sym typeface="Calibri"/>
              </a:rPr>
              <a:t>Research on target audience</a:t>
            </a:r>
            <a:endParaRPr sz="1800">
              <a:latin typeface="Calibri"/>
              <a:ea typeface="Calibri"/>
              <a:cs typeface="Calibri"/>
              <a:sym typeface="Calibri"/>
            </a:endParaRPr>
          </a:p>
          <a:p>
            <a:pPr indent="-342900" lvl="0" marL="342900" marR="0" rtl="0" algn="l">
              <a:lnSpc>
                <a:spcPct val="107000"/>
              </a:lnSpc>
              <a:spcBef>
                <a:spcPts val="0"/>
              </a:spcBef>
              <a:spcAft>
                <a:spcPts val="0"/>
              </a:spcAft>
              <a:buSzPct val="79999"/>
              <a:buFont typeface="Noto Sans Symbols"/>
              <a:buChar char="∙"/>
            </a:pPr>
            <a:r>
              <a:rPr lang="en-IN" sz="1800">
                <a:latin typeface="Calibri"/>
                <a:ea typeface="Calibri"/>
                <a:cs typeface="Calibri"/>
                <a:sym typeface="Calibri"/>
              </a:rPr>
              <a:t>Planning</a:t>
            </a:r>
            <a:endParaRPr sz="1800">
              <a:latin typeface="Calibri"/>
              <a:ea typeface="Calibri"/>
              <a:cs typeface="Calibri"/>
              <a:sym typeface="Calibri"/>
            </a:endParaRPr>
          </a:p>
          <a:p>
            <a:pPr indent="-342900" lvl="0" marL="342900" marR="0" rtl="0" algn="l">
              <a:lnSpc>
                <a:spcPct val="107000"/>
              </a:lnSpc>
              <a:spcBef>
                <a:spcPts val="0"/>
              </a:spcBef>
              <a:spcAft>
                <a:spcPts val="0"/>
              </a:spcAft>
              <a:buSzPct val="79999"/>
              <a:buFont typeface="Noto Sans Symbols"/>
              <a:buChar char="∙"/>
            </a:pPr>
            <a:r>
              <a:rPr lang="en-IN" sz="1800">
                <a:latin typeface="Calibri"/>
                <a:ea typeface="Calibri"/>
                <a:cs typeface="Calibri"/>
                <a:sym typeface="Calibri"/>
              </a:rPr>
              <a:t>Camp designing</a:t>
            </a:r>
            <a:endParaRPr sz="1800">
              <a:latin typeface="Calibri"/>
              <a:ea typeface="Calibri"/>
              <a:cs typeface="Calibri"/>
              <a:sym typeface="Calibri"/>
            </a:endParaRPr>
          </a:p>
          <a:p>
            <a:pPr indent="-342900" lvl="0" marL="342900" marR="0" rtl="0" algn="l">
              <a:lnSpc>
                <a:spcPct val="107000"/>
              </a:lnSpc>
              <a:spcBef>
                <a:spcPts val="0"/>
              </a:spcBef>
              <a:spcAft>
                <a:spcPts val="0"/>
              </a:spcAft>
              <a:buSzPct val="79999"/>
              <a:buFont typeface="Noto Sans Symbols"/>
              <a:buChar char="∙"/>
            </a:pPr>
            <a:r>
              <a:rPr lang="en-IN" sz="1800">
                <a:latin typeface="Calibri"/>
                <a:ea typeface="Calibri"/>
                <a:cs typeface="Calibri"/>
                <a:sym typeface="Calibri"/>
              </a:rPr>
              <a:t>Camp set-up and process</a:t>
            </a:r>
            <a:endParaRPr sz="1800">
              <a:latin typeface="Calibri"/>
              <a:ea typeface="Calibri"/>
              <a:cs typeface="Calibri"/>
              <a:sym typeface="Calibri"/>
            </a:endParaRPr>
          </a:p>
          <a:p>
            <a:pPr indent="-342900" lvl="0" marL="342900" marR="0" rtl="0" algn="l">
              <a:lnSpc>
                <a:spcPct val="107000"/>
              </a:lnSpc>
              <a:spcBef>
                <a:spcPts val="0"/>
              </a:spcBef>
              <a:spcAft>
                <a:spcPts val="0"/>
              </a:spcAft>
              <a:buSzPct val="79999"/>
              <a:buFont typeface="Noto Sans Symbols"/>
              <a:buChar char="∙"/>
            </a:pPr>
            <a:r>
              <a:rPr lang="en-IN" sz="1800">
                <a:latin typeface="Calibri"/>
                <a:ea typeface="Calibri"/>
                <a:cs typeface="Calibri"/>
                <a:sym typeface="Calibri"/>
              </a:rPr>
              <a:t>Wrap up</a:t>
            </a:r>
            <a:endParaRPr sz="1800">
              <a:latin typeface="Calibri"/>
              <a:ea typeface="Calibri"/>
              <a:cs typeface="Calibri"/>
              <a:sym typeface="Calibri"/>
            </a:endParaRPr>
          </a:p>
          <a:p>
            <a:pPr indent="-342900" lvl="0" marL="342900" marR="0" rtl="0" algn="l">
              <a:lnSpc>
                <a:spcPct val="107000"/>
              </a:lnSpc>
              <a:spcBef>
                <a:spcPts val="0"/>
              </a:spcBef>
              <a:spcAft>
                <a:spcPts val="0"/>
              </a:spcAft>
              <a:buSzPct val="79999"/>
              <a:buFont typeface="Noto Sans Symbols"/>
              <a:buChar char="∙"/>
            </a:pPr>
            <a:r>
              <a:rPr lang="en-IN" sz="1800">
                <a:latin typeface="Calibri"/>
                <a:ea typeface="Calibri"/>
                <a:cs typeface="Calibri"/>
                <a:sym typeface="Calibri"/>
              </a:rPr>
              <a:t>Feedback</a:t>
            </a:r>
            <a:endParaRPr sz="1800">
              <a:latin typeface="Calibri"/>
              <a:ea typeface="Calibri"/>
              <a:cs typeface="Calibri"/>
              <a:sym typeface="Calibri"/>
            </a:endParaRPr>
          </a:p>
        </p:txBody>
      </p:sp>
      <p:sp>
        <p:nvSpPr>
          <p:cNvPr id="470" name="Google Shape;470;p21"/>
          <p:cNvSpPr txBox="1"/>
          <p:nvPr>
            <p:ph idx="3" type="body"/>
          </p:nvPr>
        </p:nvSpPr>
        <p:spPr>
          <a:xfrm>
            <a:off x="6208712" y="2603500"/>
            <a:ext cx="4825159" cy="576262"/>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SzPts val="1920"/>
              <a:buNone/>
            </a:pPr>
            <a:r>
              <a:rPr lang="en-IN"/>
              <a:t>Overall self comments on Dissertation</a:t>
            </a:r>
            <a:endParaRPr/>
          </a:p>
        </p:txBody>
      </p:sp>
      <p:sp>
        <p:nvSpPr>
          <p:cNvPr id="471" name="Google Shape;471;p21"/>
          <p:cNvSpPr txBox="1"/>
          <p:nvPr>
            <p:ph idx="4" type="body"/>
          </p:nvPr>
        </p:nvSpPr>
        <p:spPr>
          <a:xfrm>
            <a:off x="6208712" y="3179762"/>
            <a:ext cx="4825159" cy="2840039"/>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0" algn="l">
              <a:spcBef>
                <a:spcPts val="0"/>
              </a:spcBef>
              <a:spcAft>
                <a:spcPts val="0"/>
              </a:spcAft>
              <a:buSzPct val="80000"/>
              <a:buChar char="►"/>
            </a:pPr>
            <a:r>
              <a:rPr lang="en-IN" sz="1700">
                <a:solidFill>
                  <a:schemeClr val="dk1"/>
                </a:solidFill>
              </a:rPr>
              <a:t>Automation of the allocation process for the reporting doctors</a:t>
            </a:r>
            <a:endParaRPr/>
          </a:p>
          <a:p>
            <a:pPr indent="-342900" lvl="0" marL="342900" rtl="0" algn="l">
              <a:spcBef>
                <a:spcPts val="1000"/>
              </a:spcBef>
              <a:spcAft>
                <a:spcPts val="0"/>
              </a:spcAft>
              <a:buSzPct val="80000"/>
              <a:buChar char="►"/>
            </a:pPr>
            <a:r>
              <a:rPr lang="en-IN" sz="1700">
                <a:solidFill>
                  <a:schemeClr val="dk1"/>
                </a:solidFill>
              </a:rPr>
              <a:t>Recruiting of radiologist </a:t>
            </a:r>
            <a:endParaRPr/>
          </a:p>
          <a:p>
            <a:pPr indent="-342900" lvl="0" marL="342900" rtl="0" algn="l">
              <a:spcBef>
                <a:spcPts val="1000"/>
              </a:spcBef>
              <a:spcAft>
                <a:spcPts val="0"/>
              </a:spcAft>
              <a:buSzPct val="80000"/>
              <a:buChar char="►"/>
            </a:pPr>
            <a:r>
              <a:rPr lang="en-IN" sz="1700">
                <a:solidFill>
                  <a:schemeClr val="dk1"/>
                </a:solidFill>
              </a:rPr>
              <a:t>Centralize areas for equipment</a:t>
            </a:r>
            <a:endParaRPr sz="3400">
              <a:solidFill>
                <a:schemeClr val="dk1"/>
              </a:solidFill>
            </a:endParaRPr>
          </a:p>
        </p:txBody>
      </p:sp>
      <p:sp>
        <p:nvSpPr>
          <p:cNvPr id="472" name="Google Shape;472;p21"/>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IN"/>
              <a:t>‹#›</a:t>
            </a:fld>
            <a:endParaRPr/>
          </a:p>
        </p:txBody>
      </p:sp>
      <p:pic>
        <p:nvPicPr>
          <p:cNvPr id="473" name="Google Shape;473;p21"/>
          <p:cNvPicPr preferRelativeResize="0"/>
          <p:nvPr/>
        </p:nvPicPr>
        <p:blipFill rotWithShape="1">
          <a:blip r:embed="rId3">
            <a:alphaModFix/>
          </a:blip>
          <a:srcRect b="0" l="0" r="0" t="0"/>
          <a:stretch/>
        </p:blipFill>
        <p:spPr>
          <a:xfrm>
            <a:off x="0" y="23813"/>
            <a:ext cx="2695903" cy="1268959"/>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22"/>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b="1" lang="en-IN"/>
              <a:t>Pictorial Journey (1/2)</a:t>
            </a:r>
            <a:endParaRPr/>
          </a:p>
        </p:txBody>
      </p:sp>
      <p:sp>
        <p:nvSpPr>
          <p:cNvPr id="479" name="Google Shape;479;p22"/>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IN"/>
              <a:t>‹#›</a:t>
            </a:fld>
            <a:endParaRPr/>
          </a:p>
        </p:txBody>
      </p:sp>
      <p:pic>
        <p:nvPicPr>
          <p:cNvPr id="480" name="Google Shape;480;p22"/>
          <p:cNvPicPr preferRelativeResize="0"/>
          <p:nvPr/>
        </p:nvPicPr>
        <p:blipFill rotWithShape="1">
          <a:blip r:embed="rId3">
            <a:alphaModFix/>
          </a:blip>
          <a:srcRect b="0" l="0" r="0" t="0"/>
          <a:stretch/>
        </p:blipFill>
        <p:spPr>
          <a:xfrm>
            <a:off x="2029968" y="2413261"/>
            <a:ext cx="8577072" cy="3808151"/>
          </a:xfrm>
          <a:prstGeom prst="rect">
            <a:avLst/>
          </a:prstGeom>
          <a:noFill/>
          <a:ln>
            <a:noFill/>
          </a:ln>
        </p:spPr>
      </p:pic>
      <p:pic>
        <p:nvPicPr>
          <p:cNvPr id="481" name="Google Shape;481;p22"/>
          <p:cNvPicPr preferRelativeResize="0"/>
          <p:nvPr/>
        </p:nvPicPr>
        <p:blipFill rotWithShape="1">
          <a:blip r:embed="rId4">
            <a:alphaModFix/>
          </a:blip>
          <a:srcRect b="0" l="0" r="0" t="0"/>
          <a:stretch/>
        </p:blipFill>
        <p:spPr>
          <a:xfrm>
            <a:off x="0" y="23813"/>
            <a:ext cx="2695903" cy="126895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5" name="Shape 485"/>
        <p:cNvGrpSpPr/>
        <p:nvPr/>
      </p:nvGrpSpPr>
      <p:grpSpPr>
        <a:xfrm>
          <a:off x="0" y="0"/>
          <a:ext cx="0" cy="0"/>
          <a:chOff x="0" y="0"/>
          <a:chExt cx="0" cy="0"/>
        </a:xfrm>
      </p:grpSpPr>
      <p:sp>
        <p:nvSpPr>
          <p:cNvPr id="486" name="Google Shape;486;p23"/>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b="1" lang="en-IN"/>
              <a:t>Pictorial Journey (2/2)</a:t>
            </a:r>
            <a:endParaRPr/>
          </a:p>
        </p:txBody>
      </p:sp>
      <p:pic>
        <p:nvPicPr>
          <p:cNvPr id="487" name="Google Shape;487;p23"/>
          <p:cNvPicPr preferRelativeResize="0"/>
          <p:nvPr>
            <p:ph idx="1" type="body"/>
          </p:nvPr>
        </p:nvPicPr>
        <p:blipFill rotWithShape="1">
          <a:blip r:embed="rId3">
            <a:alphaModFix/>
          </a:blip>
          <a:srcRect b="22572" l="0" r="0" t="0"/>
          <a:stretch/>
        </p:blipFill>
        <p:spPr>
          <a:xfrm>
            <a:off x="2139696" y="2359742"/>
            <a:ext cx="7626095" cy="4143003"/>
          </a:xfrm>
          <a:prstGeom prst="rect">
            <a:avLst/>
          </a:prstGeom>
          <a:noFill/>
          <a:ln>
            <a:noFill/>
          </a:ln>
        </p:spPr>
      </p:pic>
      <p:sp>
        <p:nvSpPr>
          <p:cNvPr id="488" name="Google Shape;488;p2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IN"/>
              <a:t>‹#›</a:t>
            </a:fld>
            <a:endParaRPr/>
          </a:p>
        </p:txBody>
      </p:sp>
      <p:pic>
        <p:nvPicPr>
          <p:cNvPr id="489" name="Google Shape;489;p23"/>
          <p:cNvPicPr preferRelativeResize="0"/>
          <p:nvPr/>
        </p:nvPicPr>
        <p:blipFill rotWithShape="1">
          <a:blip r:embed="rId4">
            <a:alphaModFix/>
          </a:blip>
          <a:srcRect b="0" l="0" r="0" t="0"/>
          <a:stretch/>
        </p:blipFill>
        <p:spPr>
          <a:xfrm>
            <a:off x="0" y="23813"/>
            <a:ext cx="2695903" cy="126895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 name="Shape 269"/>
        <p:cNvGrpSpPr/>
        <p:nvPr/>
      </p:nvGrpSpPr>
      <p:grpSpPr>
        <a:xfrm>
          <a:off x="0" y="0"/>
          <a:ext cx="0" cy="0"/>
          <a:chOff x="0" y="0"/>
          <a:chExt cx="0" cy="0"/>
        </a:xfrm>
      </p:grpSpPr>
      <p:sp>
        <p:nvSpPr>
          <p:cNvPr id="270" name="Google Shape;270;p3"/>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b="1" lang="en-IN"/>
              <a:t>Introduction (1/2)</a:t>
            </a:r>
            <a:endParaRPr/>
          </a:p>
        </p:txBody>
      </p:sp>
      <p:sp>
        <p:nvSpPr>
          <p:cNvPr id="271" name="Google Shape;271;p3"/>
          <p:cNvSpPr txBox="1"/>
          <p:nvPr>
            <p:ph idx="1" type="body"/>
          </p:nvPr>
        </p:nvSpPr>
        <p:spPr>
          <a:xfrm>
            <a:off x="442452" y="2603500"/>
            <a:ext cx="11277600" cy="3416300"/>
          </a:xfrm>
          <a:prstGeom prst="rect">
            <a:avLst/>
          </a:prstGeom>
          <a:noFill/>
          <a:ln>
            <a:noFill/>
          </a:ln>
        </p:spPr>
        <p:txBody>
          <a:bodyPr anchorCtr="0" anchor="t" bIns="45700" lIns="91425" spcFirstLastPara="1" rIns="91425" wrap="square" tIns="45700">
            <a:normAutofit fontScale="62500" lnSpcReduction="20000"/>
          </a:bodyPr>
          <a:lstStyle/>
          <a:p>
            <a:pPr indent="-342900" lvl="0" marL="342900" rtl="0" algn="l">
              <a:spcBef>
                <a:spcPts val="0"/>
              </a:spcBef>
              <a:spcAft>
                <a:spcPts val="0"/>
              </a:spcAft>
              <a:buSzPct val="80000"/>
              <a:buChar char="►"/>
            </a:pPr>
            <a:r>
              <a:rPr b="1" lang="en-IN" sz="2800">
                <a:latin typeface="Times New Roman"/>
                <a:ea typeface="Times New Roman"/>
                <a:cs typeface="Times New Roman"/>
                <a:sym typeface="Times New Roman"/>
              </a:rPr>
              <a:t>Turnaround Time (TAT) </a:t>
            </a:r>
            <a:r>
              <a:rPr lang="en-IN" sz="2800">
                <a:latin typeface="Times New Roman"/>
                <a:ea typeface="Times New Roman"/>
                <a:cs typeface="Times New Roman"/>
                <a:sym typeface="Times New Roman"/>
              </a:rPr>
              <a:t>is the time interval from the time of submission of a process to the time of completion of the process. In radiology, it means that TAT measures the time from the start of the process or acceptance of the case in the given stage to the time when the radiologist transfers the report back to the system. </a:t>
            </a:r>
            <a:endParaRPr/>
          </a:p>
          <a:p>
            <a:pPr indent="-342900" lvl="0" marL="342900" rtl="0" algn="l">
              <a:spcBef>
                <a:spcPts val="1000"/>
              </a:spcBef>
              <a:spcAft>
                <a:spcPts val="0"/>
              </a:spcAft>
              <a:buSzPct val="80000"/>
              <a:buChar char="►"/>
            </a:pPr>
            <a:r>
              <a:rPr lang="en-IN" sz="2800">
                <a:latin typeface="Times New Roman"/>
                <a:ea typeface="Times New Roman"/>
                <a:cs typeface="Times New Roman"/>
                <a:sym typeface="Times New Roman"/>
              </a:rPr>
              <a:t>Today, radiology is an essential tool to diagnose many diseases, monitor treatment, and predict outcomes. With advanced tools and techniques, radiology helps in investigating and explaining complexities and provide detailed information about various cases. Therefore, turnaround time (TAT) in the field of Radiology is a critical measure to analyze. It not only increases the effectiveness of the working of the industry and laboratories but also helps strengthen the relationship of the customers with industry authorities. </a:t>
            </a:r>
            <a:endParaRPr/>
          </a:p>
          <a:p>
            <a:pPr indent="-342900" lvl="0" marL="342900" rtl="0" algn="l">
              <a:spcBef>
                <a:spcPts val="1000"/>
              </a:spcBef>
              <a:spcAft>
                <a:spcPts val="0"/>
              </a:spcAft>
              <a:buSzPct val="80000"/>
              <a:buChar char="►"/>
            </a:pPr>
            <a:r>
              <a:rPr lang="en-IN" sz="2800">
                <a:latin typeface="Times New Roman"/>
                <a:ea typeface="Times New Roman"/>
                <a:cs typeface="Times New Roman"/>
                <a:sym typeface="Times New Roman"/>
              </a:rPr>
              <a:t>Moreover, the effective implementation of the techniques for turnaround time reduction helps create a better atmosphere for the workers in the industry through proper time management and optimized utilization. Researchers have conducted various studies for the same. Radiologists are involved in the advancement of such studies and researches. They analyze the weaknesses, work on appropriate imaging algorithms to maximize clinical effectiveness. Today, many tools and techniques are available to help cut down the total TAT in any pipeline process</a:t>
            </a:r>
            <a:endParaRPr sz="8800"/>
          </a:p>
          <a:p>
            <a:pPr indent="-285750" lvl="0" marL="342900" rtl="0" algn="l">
              <a:spcBef>
                <a:spcPts val="1000"/>
              </a:spcBef>
              <a:spcAft>
                <a:spcPts val="0"/>
              </a:spcAft>
              <a:buSzPct val="79999"/>
              <a:buNone/>
            </a:pPr>
            <a:r>
              <a:t/>
            </a:r>
            <a:endParaRPr/>
          </a:p>
        </p:txBody>
      </p:sp>
      <p:sp>
        <p:nvSpPr>
          <p:cNvPr id="272" name="Google Shape;272;p3"/>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IN"/>
              <a:t>‹#›</a:t>
            </a:fld>
            <a:endParaRPr/>
          </a:p>
        </p:txBody>
      </p:sp>
      <p:pic>
        <p:nvPicPr>
          <p:cNvPr id="273" name="Google Shape;273;p3"/>
          <p:cNvPicPr preferRelativeResize="0"/>
          <p:nvPr/>
        </p:nvPicPr>
        <p:blipFill rotWithShape="1">
          <a:blip r:embed="rId3">
            <a:alphaModFix/>
          </a:blip>
          <a:srcRect b="0" l="0" r="0" t="0"/>
          <a:stretch/>
        </p:blipFill>
        <p:spPr>
          <a:xfrm>
            <a:off x="0" y="23813"/>
            <a:ext cx="2695903" cy="126895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b="1" lang="en-IN"/>
              <a:t>Introduction (2/2)</a:t>
            </a:r>
            <a:endParaRPr/>
          </a:p>
        </p:txBody>
      </p:sp>
      <p:sp>
        <p:nvSpPr>
          <p:cNvPr id="279" name="Google Shape;279;p4"/>
          <p:cNvSpPr txBox="1"/>
          <p:nvPr>
            <p:ph idx="1" type="body"/>
          </p:nvPr>
        </p:nvSpPr>
        <p:spPr>
          <a:xfrm>
            <a:off x="452284" y="2603500"/>
            <a:ext cx="11248103"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IN">
                <a:latin typeface="Times New Roman"/>
                <a:ea typeface="Times New Roman"/>
                <a:cs typeface="Times New Roman"/>
                <a:sym typeface="Times New Roman"/>
              </a:rPr>
              <a:t>Moreover, the reduction of TAT itself helps increase a company's profits. Optimize pipeline not only increases the revenue but also decreases the overall costs in operations. A smaller TAT helps an organization to be financially sound in the industry as well as maintain good customer care quality.</a:t>
            </a:r>
            <a:endParaRPr/>
          </a:p>
          <a:p>
            <a:pPr indent="-342900" lvl="0" marL="342900" rtl="0" algn="l">
              <a:spcBef>
                <a:spcPts val="1000"/>
              </a:spcBef>
              <a:spcAft>
                <a:spcPts val="0"/>
              </a:spcAft>
              <a:buSzPts val="1440"/>
              <a:buChar char="►"/>
            </a:pPr>
            <a:r>
              <a:rPr lang="en-IN">
                <a:latin typeface="Times New Roman"/>
                <a:ea typeface="Times New Roman"/>
                <a:cs typeface="Times New Roman"/>
                <a:sym typeface="Times New Roman"/>
              </a:rPr>
              <a:t> In this study, we are comparing the turnaround time of computer tomography and MRI of Apollo Hospital to that of U4RAD’s tele-reporting and then finding out various solutions to improve U4RAD’s Turnaround Time. We have the metadata reports for the various tests for two months of the current year and we aim to analyze and compare the respective reports of the two medical institutions. Indraprastha Apollo Hospitals is an older entity with well-equipped facilities and independent set-up for the mentioned tests. It uses these facilities for all of their daily cases in each department. U4RAD is a newer institution investing its resources in 15 Artificial Intelligence based technology to improve the efficiency and overall performance of the processes. </a:t>
            </a:r>
            <a:endParaRPr/>
          </a:p>
          <a:p>
            <a:pPr indent="-68579" lvl="0" marL="342900" rtl="0" algn="l">
              <a:spcBef>
                <a:spcPts val="1000"/>
              </a:spcBef>
              <a:spcAft>
                <a:spcPts val="0"/>
              </a:spcAft>
              <a:buSzPts val="4320"/>
              <a:buNone/>
            </a:pPr>
            <a:r>
              <a:t/>
            </a:r>
            <a:endParaRPr sz="5400"/>
          </a:p>
        </p:txBody>
      </p:sp>
      <p:sp>
        <p:nvSpPr>
          <p:cNvPr id="280" name="Google Shape;280;p4"/>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IN"/>
              <a:t>‹#›</a:t>
            </a:fld>
            <a:endParaRPr/>
          </a:p>
        </p:txBody>
      </p:sp>
      <p:pic>
        <p:nvPicPr>
          <p:cNvPr id="281" name="Google Shape;281;p4"/>
          <p:cNvPicPr preferRelativeResize="0"/>
          <p:nvPr/>
        </p:nvPicPr>
        <p:blipFill rotWithShape="1">
          <a:blip r:embed="rId3">
            <a:alphaModFix/>
          </a:blip>
          <a:srcRect b="0" l="0" r="0" t="0"/>
          <a:stretch/>
        </p:blipFill>
        <p:spPr>
          <a:xfrm>
            <a:off x="0" y="23813"/>
            <a:ext cx="2695903" cy="126895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5"/>
          <p:cNvSpPr txBox="1"/>
          <p:nvPr>
            <p:ph type="title"/>
          </p:nvPr>
        </p:nvSpPr>
        <p:spPr>
          <a:xfrm>
            <a:off x="2695903" y="973668"/>
            <a:ext cx="7220464"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b="1" lang="en-IN"/>
              <a:t>Literature Review (1/3)</a:t>
            </a:r>
            <a:endParaRPr/>
          </a:p>
        </p:txBody>
      </p:sp>
      <p:sp>
        <p:nvSpPr>
          <p:cNvPr id="287" name="Google Shape;287;p5"/>
          <p:cNvSpPr txBox="1"/>
          <p:nvPr>
            <p:ph idx="1" type="body"/>
          </p:nvPr>
        </p:nvSpPr>
        <p:spPr>
          <a:xfrm>
            <a:off x="449344" y="2375756"/>
            <a:ext cx="11293311" cy="4029959"/>
          </a:xfrm>
          <a:prstGeom prst="rect">
            <a:avLst/>
          </a:prstGeom>
          <a:noFill/>
          <a:ln>
            <a:noFill/>
          </a:ln>
        </p:spPr>
        <p:txBody>
          <a:bodyPr anchorCtr="0" anchor="t" bIns="45700" lIns="91425" spcFirstLastPara="1" rIns="91425" wrap="square" tIns="45700">
            <a:normAutofit fontScale="40000" lnSpcReduction="20000"/>
          </a:bodyPr>
          <a:lstStyle/>
          <a:p>
            <a:pPr indent="0" lvl="0" marL="0" marR="0" rtl="0" algn="just">
              <a:lnSpc>
                <a:spcPct val="150000"/>
              </a:lnSpc>
              <a:spcBef>
                <a:spcPts val="0"/>
              </a:spcBef>
              <a:spcAft>
                <a:spcPts val="0"/>
              </a:spcAft>
              <a:buSzPct val="80000"/>
              <a:buChar char="►"/>
            </a:pPr>
            <a:r>
              <a:rPr lang="en-IN" sz="3400">
                <a:solidFill>
                  <a:srgbClr val="212121"/>
                </a:solidFill>
                <a:latin typeface="Times New Roman"/>
                <a:ea typeface="Times New Roman"/>
                <a:cs typeface="Times New Roman"/>
                <a:sym typeface="Times New Roman"/>
              </a:rPr>
              <a:t>It has been around 100 years since the first radiological imaging. And since than there have been a tremendous number of technological advancements that have helped alleviate the problems in the field of radiology and improve the various processes involved. The last 25 years have been significant in this journey of development. The standard examination should be non-invasive. It should be repeatable and with a sensitivity and specificity of 100%. Sensitivity means detection of the lesion and specificity is the ability to predict the absence of disease.</a:t>
            </a:r>
            <a:endParaRPr sz="3400">
              <a:latin typeface="Calibri"/>
              <a:ea typeface="Calibri"/>
              <a:cs typeface="Calibri"/>
              <a:sym typeface="Calibri"/>
            </a:endParaRPr>
          </a:p>
          <a:p>
            <a:pPr indent="0" lvl="0" marL="0" marR="0" rtl="0" algn="just">
              <a:lnSpc>
                <a:spcPct val="150000"/>
              </a:lnSpc>
              <a:spcBef>
                <a:spcPts val="1200"/>
              </a:spcBef>
              <a:spcAft>
                <a:spcPts val="0"/>
              </a:spcAft>
              <a:buSzPct val="80000"/>
              <a:buChar char="►"/>
            </a:pPr>
            <a:r>
              <a:rPr lang="en-IN" sz="3400">
                <a:solidFill>
                  <a:srgbClr val="212121"/>
                </a:solidFill>
                <a:latin typeface="Times New Roman"/>
                <a:ea typeface="Times New Roman"/>
                <a:cs typeface="Times New Roman"/>
                <a:sym typeface="Times New Roman"/>
              </a:rPr>
              <a:t>Recent innovations in ultrasonography, computed tomography (CT) scanning and magnetic resonance imaging (MRI) have facilitated a more precise presentation of anatomical and functional structures and better spatial resolution. It has enabled us to detect minute lesions quicker than ever before. It has also significantly reduced the scan times. It in turn has enabled detection of new and recurrent diseases at earlier stages to improve survival rate. The innovations in imaging techniques have enabled detection of suspicious abrasions and procedures like stenting with minimal invasions. Magnetic resonance spectroscopy (MRS) and positron emission tomography (PET) examine in vivo tissue metabolism and provide a method allowing evaluation of normal and abnormal tissues, such as tumour. We can correlate certain metabolites with tumour metabolism. The response to treatment can thus be calculated based on the quantitative changes in the comparison. Hence, the two procedures can be termed valuable when it comes to evaluating chemotherapeutic agents in living mobile organisms. Through studies and research, we can optimally select patients who respond to certain drugs and treatment procedures and strategize the ideal treatment plans for them individually. </a:t>
            </a:r>
            <a:endParaRPr sz="3400">
              <a:latin typeface="Calibri"/>
              <a:ea typeface="Calibri"/>
              <a:cs typeface="Calibri"/>
              <a:sym typeface="Calibri"/>
            </a:endParaRPr>
          </a:p>
        </p:txBody>
      </p:sp>
      <p:sp>
        <p:nvSpPr>
          <p:cNvPr id="288" name="Google Shape;288;p5"/>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IN"/>
              <a:t>‹#›</a:t>
            </a:fld>
            <a:endParaRPr/>
          </a:p>
        </p:txBody>
      </p:sp>
      <p:pic>
        <p:nvPicPr>
          <p:cNvPr id="289" name="Google Shape;289;p5"/>
          <p:cNvPicPr preferRelativeResize="0"/>
          <p:nvPr/>
        </p:nvPicPr>
        <p:blipFill rotWithShape="1">
          <a:blip r:embed="rId3">
            <a:alphaModFix/>
          </a:blip>
          <a:srcRect b="0" l="0" r="0" t="0"/>
          <a:stretch/>
        </p:blipFill>
        <p:spPr>
          <a:xfrm>
            <a:off x="0" y="43477"/>
            <a:ext cx="2695903" cy="126895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6"/>
          <p:cNvSpPr txBox="1"/>
          <p:nvPr>
            <p:ph idx="1" type="body"/>
          </p:nvPr>
        </p:nvSpPr>
        <p:spPr>
          <a:xfrm>
            <a:off x="471948" y="2603499"/>
            <a:ext cx="11267768" cy="4220855"/>
          </a:xfrm>
          <a:prstGeom prst="rect">
            <a:avLst/>
          </a:prstGeom>
          <a:noFill/>
          <a:ln>
            <a:noFill/>
          </a:ln>
        </p:spPr>
        <p:txBody>
          <a:bodyPr anchorCtr="0" anchor="t" bIns="45700" lIns="91425" spcFirstLastPara="1" rIns="91425" wrap="square" tIns="45700">
            <a:normAutofit fontScale="85000" lnSpcReduction="20000"/>
          </a:bodyPr>
          <a:lstStyle/>
          <a:p>
            <a:pPr indent="0" lvl="0" marL="0" marR="0" rtl="0" algn="just">
              <a:lnSpc>
                <a:spcPct val="150000"/>
              </a:lnSpc>
              <a:spcBef>
                <a:spcPts val="0"/>
              </a:spcBef>
              <a:spcAft>
                <a:spcPts val="0"/>
              </a:spcAft>
              <a:buSzPct val="79999"/>
              <a:buChar char="►"/>
            </a:pPr>
            <a:r>
              <a:rPr lang="en-IN" sz="2100">
                <a:solidFill>
                  <a:srgbClr val="212121"/>
                </a:solidFill>
                <a:latin typeface="Times New Roman"/>
                <a:ea typeface="Times New Roman"/>
                <a:cs typeface="Times New Roman"/>
                <a:sym typeface="Times New Roman"/>
              </a:rPr>
              <a:t>With further advancements on more specific indicators of diseases become available and we conduct studies and research on how tests respond to therapies, there will be more chances of survival because of the increased power of anatomical and functional imaging modalities. It is because the combination will enable earlier detection of diseases and quicker response with treatment plans.</a:t>
            </a:r>
            <a:endParaRPr sz="2100">
              <a:latin typeface="Calibri"/>
              <a:ea typeface="Calibri"/>
              <a:cs typeface="Calibri"/>
              <a:sym typeface="Calibri"/>
            </a:endParaRPr>
          </a:p>
          <a:p>
            <a:pPr indent="0" lvl="0" marL="0" marR="0" rtl="0" algn="just">
              <a:lnSpc>
                <a:spcPct val="150000"/>
              </a:lnSpc>
              <a:spcBef>
                <a:spcPts val="2600"/>
              </a:spcBef>
              <a:spcAft>
                <a:spcPts val="0"/>
              </a:spcAft>
              <a:buSzPct val="79999"/>
              <a:buChar char="►"/>
            </a:pPr>
            <a:r>
              <a:rPr lang="en-IN" sz="2100">
                <a:solidFill>
                  <a:srgbClr val="212121"/>
                </a:solidFill>
                <a:latin typeface="Times New Roman"/>
                <a:ea typeface="Times New Roman"/>
                <a:cs typeface="Times New Roman"/>
                <a:sym typeface="Times New Roman"/>
              </a:rPr>
              <a:t>Deep learning is the new technological advancement entering the field of radiology. The biggest benefit of the new entrant is the improve image quality. With processing compiled raw information or data, new AI and deep learning tools can enhance contrast and spatial resolution. It will enable radiologists to reduce scan times without compromising on the image quality. It may also provide them with higher quality images and potential dose reductions. The only warning is to make sure that the training data is diverse enough to ensure that there is no bias in the data as it will impact the ultimate results of the procedures. It will also impact the accuracy and integrity of the final decisions.</a:t>
            </a:r>
            <a:endParaRPr sz="2100"/>
          </a:p>
          <a:p>
            <a:pPr indent="-265176" lvl="0" marL="342900" rtl="0" algn="l">
              <a:spcBef>
                <a:spcPts val="2200"/>
              </a:spcBef>
              <a:spcAft>
                <a:spcPts val="0"/>
              </a:spcAft>
              <a:buSzPct val="79999"/>
              <a:buNone/>
            </a:pPr>
            <a:r>
              <a:t/>
            </a:r>
            <a:endParaRPr/>
          </a:p>
        </p:txBody>
      </p:sp>
      <p:sp>
        <p:nvSpPr>
          <p:cNvPr id="295" name="Google Shape;295;p6"/>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IN"/>
              <a:t>‹#›</a:t>
            </a:fld>
            <a:endParaRPr/>
          </a:p>
        </p:txBody>
      </p:sp>
      <p:sp>
        <p:nvSpPr>
          <p:cNvPr id="296" name="Google Shape;296;p6"/>
          <p:cNvSpPr txBox="1"/>
          <p:nvPr>
            <p:ph type="title"/>
          </p:nvPr>
        </p:nvSpPr>
        <p:spPr>
          <a:xfrm>
            <a:off x="2695903" y="973138"/>
            <a:ext cx="7221210" cy="7080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b="1" lang="en-IN"/>
              <a:t>Literature Review (2/3)</a:t>
            </a:r>
            <a:endParaRPr/>
          </a:p>
        </p:txBody>
      </p:sp>
      <p:pic>
        <p:nvPicPr>
          <p:cNvPr id="297" name="Google Shape;297;p6"/>
          <p:cNvPicPr preferRelativeResize="0"/>
          <p:nvPr/>
        </p:nvPicPr>
        <p:blipFill rotWithShape="1">
          <a:blip r:embed="rId3">
            <a:alphaModFix/>
          </a:blip>
          <a:srcRect b="0" l="0" r="0" t="0"/>
          <a:stretch/>
        </p:blipFill>
        <p:spPr>
          <a:xfrm>
            <a:off x="0" y="33645"/>
            <a:ext cx="2695903" cy="12689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7"/>
          <p:cNvSpPr txBox="1"/>
          <p:nvPr>
            <p:ph type="title"/>
          </p:nvPr>
        </p:nvSpPr>
        <p:spPr>
          <a:xfrm>
            <a:off x="2695903" y="973668"/>
            <a:ext cx="7220464" cy="706964"/>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chemeClr val="lt2"/>
              </a:buClr>
              <a:buSzPts val="3600"/>
              <a:buFont typeface="Century Gothic"/>
              <a:buNone/>
            </a:pPr>
            <a:r>
              <a:rPr b="1" lang="en-IN"/>
              <a:t>Literature Review (3/3)</a:t>
            </a:r>
            <a:endParaRPr/>
          </a:p>
        </p:txBody>
      </p:sp>
      <p:sp>
        <p:nvSpPr>
          <p:cNvPr id="303" name="Google Shape;303;p7"/>
          <p:cNvSpPr txBox="1"/>
          <p:nvPr>
            <p:ph idx="1" type="body"/>
          </p:nvPr>
        </p:nvSpPr>
        <p:spPr>
          <a:xfrm>
            <a:off x="452284" y="2242627"/>
            <a:ext cx="11297264" cy="4591560"/>
          </a:xfrm>
          <a:prstGeom prst="rect">
            <a:avLst/>
          </a:prstGeom>
          <a:noFill/>
          <a:ln>
            <a:noFill/>
          </a:ln>
        </p:spPr>
        <p:txBody>
          <a:bodyPr anchorCtr="0" anchor="t" bIns="45700" lIns="91425" spcFirstLastPara="1" rIns="91425" wrap="square" tIns="45700">
            <a:normAutofit fontScale="92500" lnSpcReduction="10000"/>
          </a:bodyPr>
          <a:lstStyle/>
          <a:p>
            <a:pPr indent="0" lvl="0" marL="0" marR="0" rtl="0" algn="just">
              <a:lnSpc>
                <a:spcPct val="150000"/>
              </a:lnSpc>
              <a:spcBef>
                <a:spcPts val="0"/>
              </a:spcBef>
              <a:spcAft>
                <a:spcPts val="0"/>
              </a:spcAft>
              <a:buSzPct val="79999"/>
              <a:buChar char="►"/>
            </a:pPr>
            <a:r>
              <a:rPr b="1" lang="en-IN" sz="1800">
                <a:solidFill>
                  <a:srgbClr val="212121"/>
                </a:solidFill>
                <a:latin typeface="Times New Roman"/>
                <a:ea typeface="Times New Roman"/>
                <a:cs typeface="Times New Roman"/>
                <a:sym typeface="Times New Roman"/>
              </a:rPr>
              <a:t>Provider impact: </a:t>
            </a:r>
            <a:r>
              <a:rPr lang="en-IN" sz="1800">
                <a:solidFill>
                  <a:srgbClr val="212121"/>
                </a:solidFill>
                <a:latin typeface="Times New Roman"/>
                <a:ea typeface="Times New Roman"/>
                <a:cs typeface="Times New Roman"/>
                <a:sym typeface="Times New Roman"/>
              </a:rPr>
              <a:t>AI can help reduce the noise in the images, providing more accurate readings and timely diagnosis. It will enable the provider to serve more patients and conduct many more scans. There will also be a significant improvement to diagnostic sensitivity and specificity.</a:t>
            </a:r>
            <a:endParaRPr sz="1800">
              <a:latin typeface="Calibri"/>
              <a:ea typeface="Calibri"/>
              <a:cs typeface="Calibri"/>
              <a:sym typeface="Calibri"/>
            </a:endParaRPr>
          </a:p>
          <a:p>
            <a:pPr indent="0" lvl="0" marL="0" marR="0" rtl="0" algn="just">
              <a:lnSpc>
                <a:spcPct val="150000"/>
              </a:lnSpc>
              <a:spcBef>
                <a:spcPts val="2400"/>
              </a:spcBef>
              <a:spcAft>
                <a:spcPts val="0"/>
              </a:spcAft>
              <a:buSzPct val="79999"/>
              <a:buChar char="►"/>
            </a:pPr>
            <a:r>
              <a:rPr b="1" lang="en-IN" sz="1800">
                <a:solidFill>
                  <a:srgbClr val="212121"/>
                </a:solidFill>
                <a:latin typeface="Times New Roman"/>
                <a:ea typeface="Times New Roman"/>
                <a:cs typeface="Times New Roman"/>
                <a:sym typeface="Times New Roman"/>
              </a:rPr>
              <a:t>Patient impact: </a:t>
            </a:r>
            <a:r>
              <a:rPr lang="en-IN" sz="1800">
                <a:solidFill>
                  <a:srgbClr val="212121"/>
                </a:solidFill>
                <a:latin typeface="Times New Roman"/>
                <a:ea typeface="Times New Roman"/>
                <a:cs typeface="Times New Roman"/>
                <a:sym typeface="Times New Roman"/>
              </a:rPr>
              <a:t>More accurate scan results will ensure less exposure of the patient to the radiations. The patient will require to spend lesser time to get scanned. It will also result in more accurate dosage of drugs and quicker treatments.</a:t>
            </a:r>
            <a:endParaRPr sz="1800">
              <a:latin typeface="Calibri"/>
              <a:ea typeface="Calibri"/>
              <a:cs typeface="Calibri"/>
              <a:sym typeface="Calibri"/>
            </a:endParaRPr>
          </a:p>
          <a:p>
            <a:pPr indent="0" lvl="0" marL="0" marR="0" rtl="0" algn="just">
              <a:lnSpc>
                <a:spcPct val="150000"/>
              </a:lnSpc>
              <a:spcBef>
                <a:spcPts val="2400"/>
              </a:spcBef>
              <a:spcAft>
                <a:spcPts val="0"/>
              </a:spcAft>
              <a:buSzPct val="79999"/>
              <a:buChar char="►"/>
            </a:pPr>
            <a:r>
              <a:rPr b="1" lang="en-IN" sz="1800">
                <a:solidFill>
                  <a:srgbClr val="212121"/>
                </a:solidFill>
                <a:latin typeface="Times New Roman"/>
                <a:ea typeface="Times New Roman"/>
                <a:cs typeface="Times New Roman"/>
                <a:sym typeface="Times New Roman"/>
              </a:rPr>
              <a:t>Financial impact: </a:t>
            </a:r>
            <a:r>
              <a:rPr lang="en-IN" sz="1800">
                <a:solidFill>
                  <a:srgbClr val="212121"/>
                </a:solidFill>
                <a:latin typeface="Times New Roman"/>
                <a:ea typeface="Times New Roman"/>
                <a:cs typeface="Times New Roman"/>
                <a:sym typeface="Times New Roman"/>
              </a:rPr>
              <a:t>The AI application will reduce the scan times and operating costs. Thus, the institution can serve more patients and provide more efficient solutions.</a:t>
            </a:r>
            <a:endParaRPr sz="1800">
              <a:latin typeface="Calibri"/>
              <a:ea typeface="Calibri"/>
              <a:cs typeface="Calibri"/>
              <a:sym typeface="Calibri"/>
            </a:endParaRPr>
          </a:p>
          <a:p>
            <a:pPr indent="-342900" lvl="0" marL="342900" rtl="0" algn="l">
              <a:spcBef>
                <a:spcPts val="2200"/>
              </a:spcBef>
              <a:spcAft>
                <a:spcPts val="0"/>
              </a:spcAft>
              <a:buSzPct val="79999"/>
              <a:buChar char="►"/>
            </a:pPr>
            <a:r>
              <a:rPr b="1" lang="en-IN" sz="1800">
                <a:solidFill>
                  <a:srgbClr val="212121"/>
                </a:solidFill>
                <a:latin typeface="Times New Roman"/>
                <a:ea typeface="Times New Roman"/>
                <a:cs typeface="Times New Roman"/>
                <a:sym typeface="Times New Roman"/>
              </a:rPr>
              <a:t>On the market: </a:t>
            </a:r>
            <a:r>
              <a:rPr lang="en-IN" sz="1800">
                <a:solidFill>
                  <a:srgbClr val="212121"/>
                </a:solidFill>
                <a:latin typeface="Times New Roman"/>
                <a:ea typeface="Times New Roman"/>
                <a:cs typeface="Times New Roman"/>
                <a:sym typeface="Times New Roman"/>
              </a:rPr>
              <a:t>Subtle Medical presents </a:t>
            </a:r>
            <a:r>
              <a:rPr lang="en-IN" sz="1800" u="sng">
                <a:solidFill>
                  <a:srgbClr val="212121"/>
                </a:solidFill>
                <a:latin typeface="Times New Roman"/>
                <a:ea typeface="Times New Roman"/>
                <a:cs typeface="Times New Roman"/>
                <a:sym typeface="Times New Roman"/>
                <a:hlinkClick r:id="rId3">
                  <a:extLst>
                    <a:ext uri="{A12FA001-AC4F-418D-AE19-62706E023703}">
                      <ahyp:hlinkClr val="tx"/>
                    </a:ext>
                  </a:extLst>
                </a:hlinkClick>
              </a:rPr>
              <a:t>Subtle PET</a:t>
            </a:r>
            <a:r>
              <a:rPr lang="en-IN" sz="1800">
                <a:solidFill>
                  <a:srgbClr val="212121"/>
                </a:solidFill>
                <a:latin typeface="Times New Roman"/>
                <a:ea typeface="Times New Roman"/>
                <a:cs typeface="Times New Roman"/>
                <a:sym typeface="Times New Roman"/>
              </a:rPr>
              <a:t>, a nationwide AI-driven tool that augments images compiled from faster scans. Context Vision has</a:t>
            </a:r>
            <a:r>
              <a:rPr lang="en-IN" sz="1800" u="sng" strike="noStrike">
                <a:solidFill>
                  <a:srgbClr val="212121"/>
                </a:solidFill>
                <a:latin typeface="Times New Roman"/>
                <a:ea typeface="Times New Roman"/>
                <a:cs typeface="Times New Roman"/>
                <a:sym typeface="Times New Roman"/>
                <a:hlinkClick r:id="rId4">
                  <a:extLst>
                    <a:ext uri="{A12FA001-AC4F-418D-AE19-62706E023703}">
                      <ahyp:hlinkClr val="tx"/>
                    </a:ext>
                  </a:extLst>
                </a:hlinkClick>
              </a:rPr>
              <a:t> </a:t>
            </a:r>
            <a:r>
              <a:rPr lang="en-IN" sz="1800" u="sng">
                <a:solidFill>
                  <a:srgbClr val="212121"/>
                </a:solidFill>
                <a:latin typeface="Times New Roman"/>
                <a:ea typeface="Times New Roman"/>
                <a:cs typeface="Times New Roman"/>
                <a:sym typeface="Times New Roman"/>
                <a:hlinkClick r:id="rId5">
                  <a:extLst>
                    <a:ext uri="{A12FA001-AC4F-418D-AE19-62706E023703}">
                      <ahyp:hlinkClr val="tx"/>
                    </a:ext>
                  </a:extLst>
                </a:hlinkClick>
              </a:rPr>
              <a:t>Altumira</a:t>
            </a:r>
            <a:r>
              <a:rPr lang="en-IN" sz="1800">
                <a:solidFill>
                  <a:srgbClr val="212121"/>
                </a:solidFill>
                <a:latin typeface="Times New Roman"/>
                <a:ea typeface="Times New Roman"/>
                <a:cs typeface="Times New Roman"/>
                <a:sym typeface="Times New Roman"/>
              </a:rPr>
              <a:t> that enhances digital radiography. It deals with issues over varying exposure and dose Medic Vision’s </a:t>
            </a:r>
            <a:r>
              <a:rPr lang="en-IN" sz="1800" u="sng">
                <a:solidFill>
                  <a:srgbClr val="212121"/>
                </a:solidFill>
                <a:latin typeface="Times New Roman"/>
                <a:ea typeface="Times New Roman"/>
                <a:cs typeface="Times New Roman"/>
                <a:sym typeface="Times New Roman"/>
                <a:hlinkClick r:id="rId6">
                  <a:extLst>
                    <a:ext uri="{A12FA001-AC4F-418D-AE19-62706E023703}">
                      <ahyp:hlinkClr val="tx"/>
                    </a:ext>
                  </a:extLst>
                </a:hlinkClick>
              </a:rPr>
              <a:t>iQMR</a:t>
            </a:r>
            <a:r>
              <a:rPr lang="en-IN" sz="1800">
                <a:solidFill>
                  <a:srgbClr val="212121"/>
                </a:solidFill>
                <a:latin typeface="Times New Roman"/>
                <a:ea typeface="Times New Roman"/>
                <a:cs typeface="Times New Roman"/>
                <a:sym typeface="Times New Roman"/>
              </a:rPr>
              <a:t> (Intelligent Quick MRI) enhances noisy images. Research presented at the American Society of Neuroradiology revealed it can cut MRI brain scan time by 30% with no adverse image effects.</a:t>
            </a:r>
            <a:endParaRPr/>
          </a:p>
        </p:txBody>
      </p:sp>
      <p:sp>
        <p:nvSpPr>
          <p:cNvPr id="304" name="Google Shape;304;p7"/>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IN"/>
              <a:t>‹#›</a:t>
            </a:fld>
            <a:endParaRPr/>
          </a:p>
        </p:txBody>
      </p:sp>
      <p:pic>
        <p:nvPicPr>
          <p:cNvPr id="305" name="Google Shape;305;p7"/>
          <p:cNvPicPr preferRelativeResize="0"/>
          <p:nvPr/>
        </p:nvPicPr>
        <p:blipFill rotWithShape="1">
          <a:blip r:embed="rId7">
            <a:alphaModFix/>
          </a:blip>
          <a:srcRect b="0" l="0" r="0" t="0"/>
          <a:stretch/>
        </p:blipFill>
        <p:spPr>
          <a:xfrm>
            <a:off x="0" y="23813"/>
            <a:ext cx="2695903" cy="126895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8"/>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b="1" lang="en-IN"/>
              <a:t>Objectives of Your Study</a:t>
            </a:r>
            <a:endParaRPr/>
          </a:p>
        </p:txBody>
      </p:sp>
      <p:sp>
        <p:nvSpPr>
          <p:cNvPr id="311" name="Google Shape;311;p8"/>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2240"/>
              <a:buChar char="►"/>
            </a:pPr>
            <a:r>
              <a:rPr lang="en-IN" sz="2800">
                <a:latin typeface="Times New Roman"/>
                <a:ea typeface="Times New Roman"/>
                <a:cs typeface="Times New Roman"/>
                <a:sym typeface="Times New Roman"/>
              </a:rPr>
              <a:t>The objective of the study is to compare the turn-around time (TAT) of in-house reporting to that of teleporting in XRAi Digital. </a:t>
            </a:r>
            <a:endParaRPr/>
          </a:p>
          <a:p>
            <a:pPr indent="-342900" lvl="0" marL="342900" rtl="0" algn="l">
              <a:spcBef>
                <a:spcPts val="1000"/>
              </a:spcBef>
              <a:spcAft>
                <a:spcPts val="0"/>
              </a:spcAft>
              <a:buSzPts val="2240"/>
              <a:buChar char="►"/>
            </a:pPr>
            <a:r>
              <a:rPr lang="en-IN" sz="2800">
                <a:latin typeface="Times New Roman"/>
                <a:ea typeface="Times New Roman"/>
                <a:cs typeface="Times New Roman"/>
                <a:sym typeface="Times New Roman"/>
              </a:rPr>
              <a:t>We aim to evaluate which procedure is better and detect the gaps that the institution needs to fill in the coming years.</a:t>
            </a:r>
            <a:endParaRPr sz="2800">
              <a:latin typeface="Times New Roman"/>
              <a:ea typeface="Times New Roman"/>
              <a:cs typeface="Times New Roman"/>
              <a:sym typeface="Times New Roman"/>
            </a:endParaRPr>
          </a:p>
          <a:p>
            <a:pPr indent="0" lvl="0" marL="0" rtl="0" algn="l">
              <a:spcBef>
                <a:spcPts val="1000"/>
              </a:spcBef>
              <a:spcAft>
                <a:spcPts val="0"/>
              </a:spcAft>
              <a:buSzPts val="1440"/>
              <a:buNone/>
            </a:pPr>
            <a:r>
              <a:t/>
            </a:r>
            <a:endParaRPr/>
          </a:p>
        </p:txBody>
      </p:sp>
      <p:sp>
        <p:nvSpPr>
          <p:cNvPr id="312" name="Google Shape;312;p8"/>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IN"/>
              <a:t>‹#›</a:t>
            </a:fld>
            <a:endParaRPr/>
          </a:p>
        </p:txBody>
      </p:sp>
      <p:pic>
        <p:nvPicPr>
          <p:cNvPr id="313" name="Google Shape;313;p8"/>
          <p:cNvPicPr preferRelativeResize="0"/>
          <p:nvPr/>
        </p:nvPicPr>
        <p:blipFill rotWithShape="1">
          <a:blip r:embed="rId3">
            <a:alphaModFix/>
          </a:blip>
          <a:srcRect b="0" l="0" r="0" t="0"/>
          <a:stretch/>
        </p:blipFill>
        <p:spPr>
          <a:xfrm>
            <a:off x="0" y="23813"/>
            <a:ext cx="2695903" cy="126895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9"/>
          <p:cNvSpPr txBox="1"/>
          <p:nvPr>
            <p:ph type="title"/>
          </p:nvPr>
        </p:nvSpPr>
        <p:spPr>
          <a:xfrm>
            <a:off x="1154954" y="973668"/>
            <a:ext cx="8761413" cy="706964"/>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2"/>
              </a:buClr>
              <a:buSzPts val="3600"/>
              <a:buFont typeface="Century Gothic"/>
              <a:buNone/>
            </a:pPr>
            <a:r>
              <a:rPr b="1" lang="en-IN"/>
              <a:t>Methodology (1/2)</a:t>
            </a:r>
            <a:endParaRPr/>
          </a:p>
        </p:txBody>
      </p:sp>
      <p:sp>
        <p:nvSpPr>
          <p:cNvPr id="319" name="Google Shape;319;p9"/>
          <p:cNvSpPr txBox="1"/>
          <p:nvPr>
            <p:ph idx="1" type="body"/>
          </p:nvPr>
        </p:nvSpPr>
        <p:spPr>
          <a:xfrm>
            <a:off x="1154954" y="2603500"/>
            <a:ext cx="8825659" cy="3416300"/>
          </a:xfrm>
          <a:prstGeom prst="rect">
            <a:avLst/>
          </a:prstGeom>
          <a:noFill/>
          <a:ln>
            <a:noFill/>
          </a:ln>
        </p:spPr>
        <p:txBody>
          <a:bodyPr anchorCtr="0" anchor="t" bIns="45700" lIns="91425" spcFirstLastPara="1" rIns="91425" wrap="square" tIns="45700">
            <a:normAutofit/>
          </a:bodyPr>
          <a:lstStyle/>
          <a:p>
            <a:pPr indent="-342900" lvl="0" marL="342900" rtl="0" algn="l">
              <a:spcBef>
                <a:spcPts val="0"/>
              </a:spcBef>
              <a:spcAft>
                <a:spcPts val="0"/>
              </a:spcAft>
              <a:buSzPts val="1440"/>
              <a:buChar char="►"/>
            </a:pPr>
            <a:r>
              <a:rPr lang="en-IN"/>
              <a:t> </a:t>
            </a:r>
            <a:r>
              <a:rPr b="1" lang="en-IN"/>
              <a:t>Study location</a:t>
            </a:r>
            <a:r>
              <a:rPr lang="en-IN"/>
              <a:t>: U4RAD Technologies LLP</a:t>
            </a:r>
            <a:endParaRPr/>
          </a:p>
          <a:p>
            <a:pPr indent="-342900" lvl="0" marL="342900" rtl="0" algn="l">
              <a:spcBef>
                <a:spcPts val="1000"/>
              </a:spcBef>
              <a:spcAft>
                <a:spcPts val="0"/>
              </a:spcAft>
              <a:buSzPts val="1440"/>
              <a:buChar char="►"/>
            </a:pPr>
            <a:r>
              <a:rPr lang="en-IN"/>
              <a:t> </a:t>
            </a:r>
            <a:r>
              <a:rPr b="1" lang="en-IN"/>
              <a:t>Study population</a:t>
            </a:r>
            <a:r>
              <a:rPr lang="en-IN"/>
              <a:t>: The sample for this study includes patients who underwent Computer Tomography (CT) and Magnetic Resonance Imaging (MRI) scans between the months of March and April of the year 2022. The study covers data for the stated two months.</a:t>
            </a:r>
            <a:endParaRPr/>
          </a:p>
          <a:p>
            <a:pPr indent="-342900" lvl="0" marL="342900" rtl="0" algn="l">
              <a:spcBef>
                <a:spcPts val="1000"/>
              </a:spcBef>
              <a:spcAft>
                <a:spcPts val="0"/>
              </a:spcAft>
              <a:buSzPts val="1440"/>
              <a:buChar char="►"/>
            </a:pPr>
            <a:r>
              <a:rPr lang="en-IN"/>
              <a:t> </a:t>
            </a:r>
            <a:r>
              <a:rPr b="1" lang="en-IN"/>
              <a:t>Study design</a:t>
            </a:r>
            <a:r>
              <a:rPr lang="en-IN"/>
              <a:t>: This study is a descriptive study based on quantitative secondary data analysis. It considers data for the months mentioned above, analyzes the details of the TAT of various tests and scans, and draws a cumulative description of the scenarios. </a:t>
            </a:r>
            <a:endParaRPr/>
          </a:p>
        </p:txBody>
      </p:sp>
      <p:sp>
        <p:nvSpPr>
          <p:cNvPr id="320" name="Google Shape;320;p9"/>
          <p:cNvSpPr txBox="1"/>
          <p:nvPr>
            <p:ph idx="12" type="sldNum"/>
          </p:nvPr>
        </p:nvSpPr>
        <p:spPr>
          <a:xfrm>
            <a:off x="10352540" y="295729"/>
            <a:ext cx="838199" cy="767687"/>
          </a:xfrm>
          <a:prstGeom prst="rect">
            <a:avLst/>
          </a:prstGeom>
          <a:noFill/>
          <a:ln>
            <a:noFill/>
          </a:ln>
        </p:spPr>
        <p:txBody>
          <a:bodyPr anchorCtr="0" anchor="b" bIns="45700" lIns="91425" spcFirstLastPara="1" rIns="91425" wrap="square" tIns="45700">
            <a:noAutofit/>
          </a:bodyPr>
          <a:lstStyle/>
          <a:p>
            <a:pPr indent="0" lvl="0" marL="0" rtl="0" algn="ctr">
              <a:spcBef>
                <a:spcPts val="0"/>
              </a:spcBef>
              <a:spcAft>
                <a:spcPts val="0"/>
              </a:spcAft>
              <a:buNone/>
            </a:pPr>
            <a:fld id="{00000000-1234-1234-1234-123412341234}" type="slidenum">
              <a:rPr lang="en-IN"/>
              <a:t>‹#›</a:t>
            </a:fld>
            <a:endParaRPr/>
          </a:p>
        </p:txBody>
      </p:sp>
      <p:pic>
        <p:nvPicPr>
          <p:cNvPr id="321" name="Google Shape;321;p9"/>
          <p:cNvPicPr preferRelativeResize="0"/>
          <p:nvPr/>
        </p:nvPicPr>
        <p:blipFill rotWithShape="1">
          <a:blip r:embed="rId3">
            <a:alphaModFix/>
          </a:blip>
          <a:srcRect b="0" l="0" r="0" t="0"/>
          <a:stretch/>
        </p:blipFill>
        <p:spPr>
          <a:xfrm>
            <a:off x="0" y="23813"/>
            <a:ext cx="2695903" cy="126895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on Boardroom">
  <a:themeElements>
    <a:clrScheme name="Ion Boardroom">
      <a:dk1>
        <a:srgbClr val="000000"/>
      </a:dk1>
      <a:lt1>
        <a:srgbClr val="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2022-05-20T15:11:38Z</dcterms:created>
  <dc:creator>Dr. Sidharth Sekhar Mishra</dc:creator>
</cp:coreProperties>
</file>