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4" r:id="rId3"/>
    <p:sldId id="257" r:id="rId4"/>
    <p:sldId id="258" r:id="rId5"/>
    <p:sldId id="260" r:id="rId6"/>
    <p:sldId id="259" r:id="rId7"/>
    <p:sldId id="261" r:id="rId8"/>
    <p:sldId id="262" r:id="rId9"/>
    <p:sldId id="263" r:id="rId10"/>
    <p:sldId id="264" r:id="rId11"/>
    <p:sldId id="265" r:id="rId12"/>
    <p:sldId id="277" r:id="rId13"/>
    <p:sldId id="275" r:id="rId14"/>
    <p:sldId id="267" r:id="rId15"/>
    <p:sldId id="273" r:id="rId16"/>
    <p:sldId id="268" r:id="rId17"/>
    <p:sldId id="276" r:id="rId18"/>
    <p:sldId id="269"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9"/>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PATIENTS INTERVIEWED</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PATIENTS INTERVIEWED</c:v>
                </c:pt>
              </c:strCache>
            </c:strRef>
          </c:tx>
          <c:dPt>
            <c:idx val="0"/>
            <c:bubble3D val="0"/>
            <c:explosion val="27"/>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EDD-4C1B-9068-0F5C88852FB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EDD-4C1B-9068-0F5C88852FB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EDD-4C1B-9068-0F5C88852FB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EDD-4C1B-9068-0F5C88852FB8}"/>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EDD-4C1B-9068-0F5C88852FB8}"/>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EDD-4C1B-9068-0F5C88852FB8}"/>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9EDD-4C1B-9068-0F5C88852FB8}"/>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9EDD-4C1B-9068-0F5C88852FB8}"/>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9EDD-4C1B-9068-0F5C88852FB8}"/>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9EDD-4C1B-9068-0F5C88852FB8}"/>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9EDD-4C1B-9068-0F5C88852FB8}"/>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9EDD-4C1B-9068-0F5C88852FB8}"/>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9EDD-4C1B-9068-0F5C88852FB8}"/>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9EDD-4C1B-9068-0F5C88852FB8}"/>
              </c:ext>
            </c:extLst>
          </c:dPt>
          <c:dPt>
            <c:idx val="14"/>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D-9EDD-4C1B-9068-0F5C88852FB8}"/>
              </c:ext>
            </c:extLst>
          </c:dPt>
          <c:dPt>
            <c:idx val="15"/>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F-9EDD-4C1B-9068-0F5C88852FB8}"/>
              </c:ext>
            </c:extLst>
          </c:dPt>
          <c:dPt>
            <c:idx val="16"/>
            <c:bubble3D val="0"/>
            <c:spPr>
              <a:solidFill>
                <a:schemeClr val="accent5">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1-9EDD-4C1B-9068-0F5C88852FB8}"/>
              </c:ext>
            </c:extLst>
          </c:dPt>
          <c:dPt>
            <c:idx val="17"/>
            <c:bubble3D val="0"/>
            <c:spPr>
              <a:solidFill>
                <a:schemeClr val="accent6">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3-9EDD-4C1B-9068-0F5C88852FB8}"/>
              </c:ext>
            </c:extLst>
          </c:dPt>
          <c:dLbls>
            <c:dLbl>
              <c:idx val="0"/>
              <c:layout>
                <c:manualLayout>
                  <c:x val="-3.968253968253968E-3"/>
                  <c:y val="-1.48354195642095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DD-4C1B-9068-0F5C88852FB8}"/>
                </c:ext>
              </c:extLst>
            </c:dLbl>
            <c:dLbl>
              <c:idx val="1"/>
              <c:layout>
                <c:manualLayout>
                  <c:x val="2.5641025641025641E-3"/>
                  <c:y val="-9.6387497017419391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DD-4C1B-9068-0F5C88852FB8}"/>
                </c:ext>
              </c:extLst>
            </c:dLbl>
            <c:dLbl>
              <c:idx val="2"/>
              <c:layout>
                <c:manualLayout>
                  <c:x val="-3.7698412698412696E-2"/>
                  <c:y val="7.603152526657394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DD-4C1B-9068-0F5C88852FB8}"/>
                </c:ext>
              </c:extLst>
            </c:dLbl>
            <c:dLbl>
              <c:idx val="3"/>
              <c:layout>
                <c:manualLayout>
                  <c:x val="-2.7777777777777776E-2"/>
                  <c:y val="1.668984700973574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DD-4C1B-9068-0F5C88852FB8}"/>
                </c:ext>
              </c:extLst>
            </c:dLbl>
            <c:dLbl>
              <c:idx val="4"/>
              <c:layout>
                <c:manualLayout>
                  <c:x val="2.7777777777777776E-2"/>
                  <c:y val="1.668984700973574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DD-4C1B-9068-0F5C88852FB8}"/>
                </c:ext>
              </c:extLst>
            </c:dLbl>
            <c:dLbl>
              <c:idx val="5"/>
              <c:layout>
                <c:manualLayout>
                  <c:x val="1.5873015873015872E-2"/>
                  <c:y val="1.8544274455261937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EDD-4C1B-9068-0F5C88852FB8}"/>
                </c:ext>
              </c:extLst>
            </c:dLbl>
            <c:dLbl>
              <c:idx val="6"/>
              <c:layout>
                <c:manualLayout>
                  <c:x val="-1.5384615384615387E-2"/>
                  <c:y val="1.087329992841915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EDD-4C1B-9068-0F5C88852FB8}"/>
                </c:ext>
              </c:extLst>
            </c:dLbl>
            <c:dLbl>
              <c:idx val="7"/>
              <c:layout>
                <c:manualLayout>
                  <c:x val="-1.282051282051282E-2"/>
                  <c:y val="1.361751371987581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EDD-4C1B-9068-0F5C88852FB8}"/>
                </c:ext>
              </c:extLst>
            </c:dLbl>
            <c:dLbl>
              <c:idx val="8"/>
              <c:layout>
                <c:manualLayout>
                  <c:x val="0"/>
                  <c:y val="1.298099211868328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EDD-4C1B-9068-0F5C88852FB8}"/>
                </c:ext>
              </c:extLst>
            </c:dLbl>
            <c:dLbl>
              <c:idx val="9"/>
              <c:layout>
                <c:manualLayout>
                  <c:x val="-7.6923076923076936E-3"/>
                  <c:y val="1.456144118348842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EDD-4C1B-9068-0F5C88852FB8}"/>
                </c:ext>
              </c:extLst>
            </c:dLbl>
            <c:dLbl>
              <c:idx val="10"/>
              <c:layout>
                <c:manualLayout>
                  <c:x val="-2.2734525728607131E-18"/>
                  <c:y val="5.5632823365785811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EDD-4C1B-9068-0F5C88852FB8}"/>
                </c:ext>
              </c:extLst>
            </c:dLbl>
            <c:dLbl>
              <c:idx val="11"/>
              <c:layout>
                <c:manualLayout>
                  <c:x val="-3.6965879265091858E-2"/>
                  <c:y val="1.347840610832731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EDD-4C1B-9068-0F5C88852FB8}"/>
                </c:ext>
              </c:extLst>
            </c:dLbl>
            <c:dLbl>
              <c:idx val="12"/>
              <c:layout>
                <c:manualLayout>
                  <c:x val="-5.9462749848576635E-2"/>
                  <c:y val="1.601121450727747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lumOff val="2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EDD-4C1B-9068-0F5C88852FB8}"/>
                </c:ext>
              </c:extLst>
            </c:dLbl>
            <c:dLbl>
              <c:idx val="13"/>
              <c:layout>
                <c:manualLayout>
                  <c:x val="-0.17005491621239652"/>
                  <c:y val="5.0658554044380813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EDD-4C1B-9068-0F5C88852FB8}"/>
                </c:ext>
              </c:extLst>
            </c:dLbl>
            <c:dLbl>
              <c:idx val="14"/>
              <c:layout>
                <c:manualLayout>
                  <c:x val="-0.18559216636381992"/>
                  <c:y val="-7.2364590789787643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lumOff val="2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9EDD-4C1B-9068-0F5C88852FB8}"/>
                </c:ext>
              </c:extLst>
            </c:dLbl>
            <c:dLbl>
              <c:idx val="15"/>
              <c:layout>
                <c:manualLayout>
                  <c:x val="-0.1076923076923077"/>
                  <c:y val="-1.465425912670009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EDD-4C1B-9068-0F5C88852FB8}"/>
                </c:ext>
              </c:extLst>
            </c:dLbl>
            <c:dLbl>
              <c:idx val="16"/>
              <c:layout>
                <c:manualLayout>
                  <c:x val="-0.12835776297193618"/>
                  <c:y val="-3.722333571939872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80000"/>
                          <a:lumOff val="2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9EDD-4C1B-9068-0F5C88852FB8}"/>
                </c:ext>
              </c:extLst>
            </c:dLbl>
            <c:dLbl>
              <c:idx val="17"/>
              <c:layout>
                <c:manualLayout>
                  <c:x val="-2.3656975570361397E-2"/>
                  <c:y val="-4.179193509902172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80000"/>
                          <a:lumOff val="2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3-9EDD-4C1B-9068-0F5C88852FB8}"/>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Sheet1!$A$2:$A$19</c:f>
              <c:strCache>
                <c:ptCount val="18"/>
                <c:pt idx="0">
                  <c:v>MYANMAR</c:v>
                </c:pt>
                <c:pt idx="1">
                  <c:v>BANGLADESH</c:v>
                </c:pt>
                <c:pt idx="2">
                  <c:v>TANZANIA</c:v>
                </c:pt>
                <c:pt idx="3">
                  <c:v>KENYA</c:v>
                </c:pt>
                <c:pt idx="4">
                  <c:v>PHILLIPINES</c:v>
                </c:pt>
                <c:pt idx="5">
                  <c:v>NEPAL</c:v>
                </c:pt>
                <c:pt idx="6">
                  <c:v>MOZAMBIQUE</c:v>
                </c:pt>
                <c:pt idx="7">
                  <c:v>ETHOPIA</c:v>
                </c:pt>
                <c:pt idx="8">
                  <c:v>NIGERIA</c:v>
                </c:pt>
                <c:pt idx="9">
                  <c:v>PAKISTAN</c:v>
                </c:pt>
                <c:pt idx="10">
                  <c:v>SUDAN</c:v>
                </c:pt>
                <c:pt idx="11">
                  <c:v>UZBEKISTAN</c:v>
                </c:pt>
                <c:pt idx="12">
                  <c:v>SWEDEN</c:v>
                </c:pt>
                <c:pt idx="13">
                  <c:v>ZAMBIA</c:v>
                </c:pt>
                <c:pt idx="14">
                  <c:v>EGYPT</c:v>
                </c:pt>
                <c:pt idx="15">
                  <c:v>JORDON</c:v>
                </c:pt>
                <c:pt idx="16">
                  <c:v>LIBERIA</c:v>
                </c:pt>
                <c:pt idx="17">
                  <c:v>MAURITIUS</c:v>
                </c:pt>
              </c:strCache>
            </c:strRef>
          </c:cat>
          <c:val>
            <c:numRef>
              <c:f>Sheet1!$B$2:$B$19</c:f>
              <c:numCache>
                <c:formatCode>0%</c:formatCode>
                <c:ptCount val="18"/>
                <c:pt idx="0">
                  <c:v>0.18</c:v>
                </c:pt>
                <c:pt idx="1">
                  <c:v>0.12</c:v>
                </c:pt>
                <c:pt idx="2">
                  <c:v>0.1</c:v>
                </c:pt>
                <c:pt idx="3">
                  <c:v>0.08</c:v>
                </c:pt>
                <c:pt idx="4">
                  <c:v>0.08</c:v>
                </c:pt>
                <c:pt idx="5">
                  <c:v>0.06</c:v>
                </c:pt>
                <c:pt idx="6">
                  <c:v>0.06</c:v>
                </c:pt>
                <c:pt idx="7">
                  <c:v>0.04</c:v>
                </c:pt>
                <c:pt idx="8">
                  <c:v>0.04</c:v>
                </c:pt>
                <c:pt idx="9">
                  <c:v>0.04</c:v>
                </c:pt>
                <c:pt idx="10">
                  <c:v>0.04</c:v>
                </c:pt>
                <c:pt idx="11">
                  <c:v>0.02</c:v>
                </c:pt>
                <c:pt idx="12">
                  <c:v>0.02</c:v>
                </c:pt>
                <c:pt idx="13">
                  <c:v>0.02</c:v>
                </c:pt>
                <c:pt idx="14">
                  <c:v>0.02</c:v>
                </c:pt>
                <c:pt idx="15">
                  <c:v>0.02</c:v>
                </c:pt>
                <c:pt idx="16">
                  <c:v>0.02</c:v>
                </c:pt>
                <c:pt idx="17">
                  <c:v>0.02</c:v>
                </c:pt>
              </c:numCache>
            </c:numRef>
          </c:val>
          <c:extLst>
            <c:ext xmlns:c16="http://schemas.microsoft.com/office/drawing/2014/chart" uri="{C3380CC4-5D6E-409C-BE32-E72D297353CC}">
              <c16:uniqueId val="{00000024-9EDD-4C1B-9068-0F5C88852FB8}"/>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Expectations of patients prior availing medical tourism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cost friendly</c:v>
                </c:pt>
                <c:pt idx="1">
                  <c:v>quick sueries and discharges</c:v>
                </c:pt>
                <c:pt idx="2">
                  <c:v>best treatment &amp; followup</c:v>
                </c:pt>
                <c:pt idx="3">
                  <c:v>best doctors</c:v>
                </c:pt>
                <c:pt idx="4">
                  <c:v>state of the art medical facilities</c:v>
                </c:pt>
              </c:strCache>
            </c:strRef>
          </c:cat>
          <c:val>
            <c:numRef>
              <c:f>Sheet1!$B$2:$B$6</c:f>
              <c:numCache>
                <c:formatCode>General</c:formatCode>
                <c:ptCount val="5"/>
                <c:pt idx="0" formatCode="0%">
                  <c:v>0.3</c:v>
                </c:pt>
              </c:numCache>
            </c:numRef>
          </c:val>
          <c:extLst>
            <c:ext xmlns:c16="http://schemas.microsoft.com/office/drawing/2014/chart" uri="{C3380CC4-5D6E-409C-BE32-E72D297353CC}">
              <c16:uniqueId val="{00000000-E1B6-46F5-9A42-FAF363997538}"/>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cost friendly</c:v>
                </c:pt>
                <c:pt idx="1">
                  <c:v>quick sueries and discharges</c:v>
                </c:pt>
                <c:pt idx="2">
                  <c:v>best treatment &amp; followup</c:v>
                </c:pt>
                <c:pt idx="3">
                  <c:v>best doctors</c:v>
                </c:pt>
                <c:pt idx="4">
                  <c:v>state of the art medical facilities</c:v>
                </c:pt>
              </c:strCache>
            </c:strRef>
          </c:cat>
          <c:val>
            <c:numRef>
              <c:f>Sheet1!$C$2:$C$6</c:f>
              <c:numCache>
                <c:formatCode>0%</c:formatCode>
                <c:ptCount val="5"/>
                <c:pt idx="1">
                  <c:v>0.1</c:v>
                </c:pt>
              </c:numCache>
            </c:numRef>
          </c:val>
          <c:extLst>
            <c:ext xmlns:c16="http://schemas.microsoft.com/office/drawing/2014/chart" uri="{C3380CC4-5D6E-409C-BE32-E72D297353CC}">
              <c16:uniqueId val="{00000001-E1B6-46F5-9A42-FAF363997538}"/>
            </c:ext>
          </c:extLst>
        </c:ser>
        <c:ser>
          <c:idx val="2"/>
          <c:order val="2"/>
          <c:tx>
            <c:strRef>
              <c:f>Sheet1!$D$1</c:f>
              <c:strCache>
                <c:ptCount val="1"/>
                <c:pt idx="0">
                  <c:v>Column3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cost friendly</c:v>
                </c:pt>
                <c:pt idx="1">
                  <c:v>quick sueries and discharges</c:v>
                </c:pt>
                <c:pt idx="2">
                  <c:v>best treatment &amp; followup</c:v>
                </c:pt>
                <c:pt idx="3">
                  <c:v>best doctors</c:v>
                </c:pt>
                <c:pt idx="4">
                  <c:v>state of the art medical facilities</c:v>
                </c:pt>
              </c:strCache>
            </c:strRef>
          </c:cat>
          <c:val>
            <c:numRef>
              <c:f>Sheet1!$D$2:$D$6</c:f>
              <c:numCache>
                <c:formatCode>General</c:formatCode>
                <c:ptCount val="5"/>
                <c:pt idx="2" formatCode="0%">
                  <c:v>0.16</c:v>
                </c:pt>
              </c:numCache>
            </c:numRef>
          </c:val>
          <c:extLst>
            <c:ext xmlns:c16="http://schemas.microsoft.com/office/drawing/2014/chart" uri="{C3380CC4-5D6E-409C-BE32-E72D297353CC}">
              <c16:uniqueId val="{00000002-E1B6-46F5-9A42-FAF363997538}"/>
            </c:ext>
          </c:extLst>
        </c:ser>
        <c:ser>
          <c:idx val="3"/>
          <c:order val="3"/>
          <c:tx>
            <c:strRef>
              <c:f>Sheet1!$E$1</c:f>
              <c:strCache>
                <c:ptCount val="1"/>
                <c:pt idx="0">
                  <c:v>column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cost friendly</c:v>
                </c:pt>
                <c:pt idx="1">
                  <c:v>quick sueries and discharges</c:v>
                </c:pt>
                <c:pt idx="2">
                  <c:v>best treatment &amp; followup</c:v>
                </c:pt>
                <c:pt idx="3">
                  <c:v>best doctors</c:v>
                </c:pt>
                <c:pt idx="4">
                  <c:v>state of the art medical facilities</c:v>
                </c:pt>
              </c:strCache>
            </c:strRef>
          </c:cat>
          <c:val>
            <c:numRef>
              <c:f>Sheet1!$E$2:$E$6</c:f>
              <c:numCache>
                <c:formatCode>General</c:formatCode>
                <c:ptCount val="5"/>
                <c:pt idx="3" formatCode="0%">
                  <c:v>0.24</c:v>
                </c:pt>
              </c:numCache>
            </c:numRef>
          </c:val>
          <c:extLst>
            <c:ext xmlns:c16="http://schemas.microsoft.com/office/drawing/2014/chart" uri="{C3380CC4-5D6E-409C-BE32-E72D297353CC}">
              <c16:uniqueId val="{00000003-E1B6-46F5-9A42-FAF363997538}"/>
            </c:ext>
          </c:extLst>
        </c:ser>
        <c:ser>
          <c:idx val="4"/>
          <c:order val="4"/>
          <c:tx>
            <c:strRef>
              <c:f>Sheet1!$F$1</c:f>
              <c:strCache>
                <c:ptCount val="1"/>
                <c:pt idx="0">
                  <c:v>column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cost friendly</c:v>
                </c:pt>
                <c:pt idx="1">
                  <c:v>quick sueries and discharges</c:v>
                </c:pt>
                <c:pt idx="2">
                  <c:v>best treatment &amp; followup</c:v>
                </c:pt>
                <c:pt idx="3">
                  <c:v>best doctors</c:v>
                </c:pt>
                <c:pt idx="4">
                  <c:v>state of the art medical facilities</c:v>
                </c:pt>
              </c:strCache>
            </c:strRef>
          </c:cat>
          <c:val>
            <c:numRef>
              <c:f>Sheet1!$F$2:$F$6</c:f>
              <c:numCache>
                <c:formatCode>General</c:formatCode>
                <c:ptCount val="5"/>
                <c:pt idx="4" formatCode="0%">
                  <c:v>0.2</c:v>
                </c:pt>
              </c:numCache>
            </c:numRef>
          </c:val>
          <c:extLst>
            <c:ext xmlns:c16="http://schemas.microsoft.com/office/drawing/2014/chart" uri="{C3380CC4-5D6E-409C-BE32-E72D297353CC}">
              <c16:uniqueId val="{00000004-E1B6-46F5-9A42-FAF363997538}"/>
            </c:ext>
          </c:extLst>
        </c:ser>
        <c:dLbls>
          <c:dLblPos val="outEnd"/>
          <c:showLegendKey val="0"/>
          <c:showVal val="1"/>
          <c:showCatName val="0"/>
          <c:showSerName val="0"/>
          <c:showPercent val="0"/>
          <c:showBubbleSize val="0"/>
        </c:dLbls>
        <c:gapWidth val="182"/>
        <c:axId val="1131792944"/>
        <c:axId val="1131778800"/>
      </c:barChart>
      <c:catAx>
        <c:axId val="1131792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1778800"/>
        <c:crosses val="autoZero"/>
        <c:auto val="1"/>
        <c:lblAlgn val="ctr"/>
        <c:lblOffset val="100"/>
        <c:noMultiLvlLbl val="0"/>
      </c:catAx>
      <c:valAx>
        <c:axId val="11317788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1792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IN"/>
              <a:t>satisfaction levels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332303975751227E-2"/>
          <c:y val="9.0444828069877456E-2"/>
          <c:w val="0.88913609930451887"/>
          <c:h val="0.7544439101394943"/>
        </c:manualLayout>
      </c:layout>
      <c:barChart>
        <c:barDir val="col"/>
        <c:grouping val="stacked"/>
        <c:varyColors val="0"/>
        <c:ser>
          <c:idx val="0"/>
          <c:order val="0"/>
          <c:tx>
            <c:strRef>
              <c:f>Sheet1!$B$1</c:f>
              <c:strCache>
                <c:ptCount val="1"/>
                <c:pt idx="0">
                  <c:v>very satisfied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staff</c:v>
                </c:pt>
                <c:pt idx="1">
                  <c:v>F&amp;B services</c:v>
                </c:pt>
                <c:pt idx="2">
                  <c:v>complaint handling</c:v>
                </c:pt>
                <c:pt idx="3">
                  <c:v>cost of treatment</c:v>
                </c:pt>
              </c:strCache>
            </c:strRef>
          </c:cat>
          <c:val>
            <c:numRef>
              <c:f>Sheet1!$B$2:$B$5</c:f>
              <c:numCache>
                <c:formatCode>0%</c:formatCode>
                <c:ptCount val="4"/>
                <c:pt idx="0">
                  <c:v>0.8</c:v>
                </c:pt>
                <c:pt idx="1">
                  <c:v>0.2</c:v>
                </c:pt>
                <c:pt idx="2">
                  <c:v>0.4</c:v>
                </c:pt>
                <c:pt idx="3">
                  <c:v>0.1</c:v>
                </c:pt>
              </c:numCache>
            </c:numRef>
          </c:val>
          <c:extLst>
            <c:ext xmlns:c16="http://schemas.microsoft.com/office/drawing/2014/chart" uri="{C3380CC4-5D6E-409C-BE32-E72D297353CC}">
              <c16:uniqueId val="{00000000-EAB8-44B1-AF0F-FD0B6E118A00}"/>
            </c:ext>
          </c:extLst>
        </c:ser>
        <c:ser>
          <c:idx val="1"/>
          <c:order val="1"/>
          <c:tx>
            <c:strRef>
              <c:f>Sheet1!$C$1</c:f>
              <c:strCache>
                <c:ptCount val="1"/>
                <c:pt idx="0">
                  <c:v>satisfied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staff</c:v>
                </c:pt>
                <c:pt idx="1">
                  <c:v>F&amp;B services</c:v>
                </c:pt>
                <c:pt idx="2">
                  <c:v>complaint handling</c:v>
                </c:pt>
                <c:pt idx="3">
                  <c:v>cost of treatment</c:v>
                </c:pt>
              </c:strCache>
            </c:strRef>
          </c:cat>
          <c:val>
            <c:numRef>
              <c:f>Sheet1!$C$2:$C$5</c:f>
              <c:numCache>
                <c:formatCode>0%</c:formatCode>
                <c:ptCount val="4"/>
                <c:pt idx="0">
                  <c:v>0.1</c:v>
                </c:pt>
                <c:pt idx="1">
                  <c:v>0.15</c:v>
                </c:pt>
                <c:pt idx="2">
                  <c:v>0.25</c:v>
                </c:pt>
                <c:pt idx="3">
                  <c:v>0.3</c:v>
                </c:pt>
              </c:numCache>
            </c:numRef>
          </c:val>
          <c:extLst>
            <c:ext xmlns:c16="http://schemas.microsoft.com/office/drawing/2014/chart" uri="{C3380CC4-5D6E-409C-BE32-E72D297353CC}">
              <c16:uniqueId val="{00000001-EAB8-44B1-AF0F-FD0B6E118A00}"/>
            </c:ext>
          </c:extLst>
        </c:ser>
        <c:ser>
          <c:idx val="2"/>
          <c:order val="2"/>
          <c:tx>
            <c:strRef>
              <c:f>Sheet1!$D$1</c:f>
              <c:strCache>
                <c:ptCount val="1"/>
                <c:pt idx="0">
                  <c:v>dis-satisfied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staff</c:v>
                </c:pt>
                <c:pt idx="1">
                  <c:v>F&amp;B services</c:v>
                </c:pt>
                <c:pt idx="2">
                  <c:v>complaint handling</c:v>
                </c:pt>
                <c:pt idx="3">
                  <c:v>cost of treatment</c:v>
                </c:pt>
              </c:strCache>
            </c:strRef>
          </c:cat>
          <c:val>
            <c:numRef>
              <c:f>Sheet1!$D$2:$D$5</c:f>
              <c:numCache>
                <c:formatCode>0%</c:formatCode>
                <c:ptCount val="4"/>
                <c:pt idx="0">
                  <c:v>0.1</c:v>
                </c:pt>
                <c:pt idx="1">
                  <c:v>0.65</c:v>
                </c:pt>
                <c:pt idx="2">
                  <c:v>0.35</c:v>
                </c:pt>
                <c:pt idx="3">
                  <c:v>0.6</c:v>
                </c:pt>
              </c:numCache>
            </c:numRef>
          </c:val>
          <c:extLst>
            <c:ext xmlns:c16="http://schemas.microsoft.com/office/drawing/2014/chart" uri="{C3380CC4-5D6E-409C-BE32-E72D297353CC}">
              <c16:uniqueId val="{00000002-EAB8-44B1-AF0F-FD0B6E118A00}"/>
            </c:ext>
          </c:extLst>
        </c:ser>
        <c:dLbls>
          <c:dLblPos val="ctr"/>
          <c:showLegendKey val="0"/>
          <c:showVal val="1"/>
          <c:showCatName val="0"/>
          <c:showSerName val="0"/>
          <c:showPercent val="0"/>
          <c:showBubbleSize val="0"/>
        </c:dLbls>
        <c:gapWidth val="150"/>
        <c:overlap val="100"/>
        <c:axId val="1349297088"/>
        <c:axId val="1349302912"/>
      </c:barChart>
      <c:catAx>
        <c:axId val="1349297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9302912"/>
        <c:crosses val="autoZero"/>
        <c:auto val="1"/>
        <c:lblAlgn val="ctr"/>
        <c:lblOffset val="100"/>
        <c:noMultiLvlLbl val="0"/>
      </c:catAx>
      <c:valAx>
        <c:axId val="1349302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9297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755194663167104"/>
          <c:y val="4.36507936507936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Different types of queries received by International Patient Department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HCF ( healthcare facilitators)</c:v>
                </c:pt>
                <c:pt idx="1">
                  <c:v>EMBASSY</c:v>
                </c:pt>
                <c:pt idx="2">
                  <c:v>DIRECT</c:v>
                </c:pt>
              </c:strCache>
            </c:strRef>
          </c:cat>
          <c:val>
            <c:numRef>
              <c:f>Sheet1!$B$2:$B$4</c:f>
              <c:numCache>
                <c:formatCode>0%</c:formatCode>
                <c:ptCount val="3"/>
                <c:pt idx="0">
                  <c:v>0.56000000000000005</c:v>
                </c:pt>
                <c:pt idx="1">
                  <c:v>0.14000000000000001</c:v>
                </c:pt>
                <c:pt idx="2">
                  <c:v>0.3</c:v>
                </c:pt>
              </c:numCache>
            </c:numRef>
          </c:val>
          <c:extLst>
            <c:ext xmlns:c16="http://schemas.microsoft.com/office/drawing/2014/chart" uri="{C3380CC4-5D6E-409C-BE32-E72D297353CC}">
              <c16:uniqueId val="{00000000-1819-49A5-9C94-EDCFE00D4542}"/>
            </c:ext>
          </c:extLst>
        </c:ser>
        <c:dLbls>
          <c:dLblPos val="ctr"/>
          <c:showLegendKey val="0"/>
          <c:showVal val="1"/>
          <c:showCatName val="0"/>
          <c:showSerName val="0"/>
          <c:showPercent val="0"/>
          <c:showBubbleSize val="0"/>
        </c:dLbls>
        <c:gapWidth val="150"/>
        <c:overlap val="100"/>
        <c:axId val="1290396384"/>
        <c:axId val="1290378080"/>
      </c:barChart>
      <c:catAx>
        <c:axId val="1290396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0378080"/>
        <c:crosses val="autoZero"/>
        <c:auto val="1"/>
        <c:lblAlgn val="ctr"/>
        <c:lblOffset val="100"/>
        <c:noMultiLvlLbl val="0"/>
      </c:catAx>
      <c:valAx>
        <c:axId val="1290378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0396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Mode of payment</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5987-4A88-BB7E-B1963ACB780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5987-4A88-BB7E-B1963ACB780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5987-4A88-BB7E-B1963ACB780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5987-4A88-BB7E-B1963ACB780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cash</c:v>
                </c:pt>
                <c:pt idx="1">
                  <c:v>insurance</c:v>
                </c:pt>
                <c:pt idx="2">
                  <c:v>foundations</c:v>
                </c:pt>
                <c:pt idx="3">
                  <c:v>embassy</c:v>
                </c:pt>
              </c:strCache>
            </c:strRef>
          </c:cat>
          <c:val>
            <c:numRef>
              <c:f>Sheet1!$B$2:$B$5</c:f>
              <c:numCache>
                <c:formatCode>0%</c:formatCode>
                <c:ptCount val="4"/>
                <c:pt idx="0">
                  <c:v>0.45</c:v>
                </c:pt>
                <c:pt idx="1">
                  <c:v>0.32</c:v>
                </c:pt>
                <c:pt idx="2">
                  <c:v>0.05</c:v>
                </c:pt>
                <c:pt idx="3">
                  <c:v>0.23</c:v>
                </c:pt>
              </c:numCache>
            </c:numRef>
          </c:val>
          <c:extLst>
            <c:ext xmlns:c16="http://schemas.microsoft.com/office/drawing/2014/chart" uri="{C3380CC4-5D6E-409C-BE32-E72D297353CC}">
              <c16:uniqueId val="{00000008-5987-4A88-BB7E-B1963ACB780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54741360454943"/>
          <c:y val="0.3948997000374953"/>
          <c:w val="0.13877715806357538"/>
          <c:h val="0.2678590176227971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19-06-2022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19-06-2022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19-06-2022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19-06-2022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19-06-2022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19-06-2022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19-06-2022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19-06-2022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19-06-2022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19-06-2022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19-06-2022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19-06-2022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19-06-2022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delmelinscott.blogspot.com/2018/07/limitations.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ttp://linkinghub.elsevier.com/retrieve/pii/S0976001613001142" TargetMode="External"/><Relationship Id="rId2" Type="http://schemas.openxmlformats.org/officeDocument/2006/relationships/hyperlink" Target="https://economictimes.indiatimes.com/markets/stocks/news/apollo-hospitals-adds-to-nifty-defensiveness/articleshow/89881353.cms" TargetMode="External"/><Relationship Id="rId1" Type="http://schemas.openxmlformats.org/officeDocument/2006/relationships/slideLayout" Target="../slideLayouts/slideLayout2.xml"/><Relationship Id="rId4" Type="http://schemas.openxmlformats.org/officeDocument/2006/relationships/hyperlink" Target="https://academic.oup.com/intqhc/article-lookup/doi/10.1093/intqhc/mzq086"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hyperlink" Target="https://www.martechcube.com/7-technologies-that-can-enhance-customer-experienc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magzter.com/news/572/1578/102020/s32t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actingmagazine.com/2018/11/15/what-is-an-objectiv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524000" y="1579563"/>
            <a:ext cx="9144000" cy="2387600"/>
          </a:xfrm>
        </p:spPr>
        <p:txBody>
          <a:bodyPr>
            <a:normAutofit fontScale="90000"/>
          </a:bodyPr>
          <a:lstStyle/>
          <a:p>
            <a:pPr>
              <a:lnSpc>
                <a:spcPct val="100000"/>
              </a:lnSpc>
            </a:pPr>
            <a:r>
              <a:rPr lang="en-IN" sz="4400" dirty="0">
                <a:latin typeface="Times New Roman" panose="02020603050405020304" pitchFamily="18" charset="0"/>
                <a:cs typeface="Times New Roman" panose="02020603050405020304" pitchFamily="18" charset="0"/>
              </a:rPr>
              <a:t>Comparative analysis of medical tourism : pre &amp;post receiving medical services.</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Apollo Hospital</a:t>
            </a: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524000" y="4211638"/>
            <a:ext cx="9144000" cy="1655762"/>
          </a:xfrm>
        </p:spPr>
        <p:txBody>
          <a:bodyPr/>
          <a:lstStyle/>
          <a:p>
            <a:r>
              <a:rPr lang="en-IN" dirty="0">
                <a:latin typeface="Times New Roman" panose="02020603050405020304" pitchFamily="18" charset="0"/>
                <a:cs typeface="Times New Roman" panose="02020603050405020304" pitchFamily="18" charset="0"/>
              </a:rPr>
              <a:t>CHAVI MEHROTRA</a:t>
            </a:r>
          </a:p>
          <a:p>
            <a:r>
              <a:rPr lang="en-IN" dirty="0">
                <a:latin typeface="Times New Roman" panose="02020603050405020304" pitchFamily="18" charset="0"/>
                <a:cs typeface="Times New Roman" panose="02020603050405020304" pitchFamily="18" charset="0"/>
              </a:rPr>
              <a:t>Dr. B.S Singh</a:t>
            </a:r>
          </a:p>
          <a:p>
            <a:r>
              <a:rPr lang="en-IN" dirty="0">
                <a:latin typeface="Times New Roman" panose="02020603050405020304" pitchFamily="18" charset="0"/>
                <a:cs typeface="Times New Roman" panose="02020603050405020304" pitchFamily="18" charset="0"/>
              </a:rPr>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 (3/3)</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838200" y="1825625"/>
            <a:ext cx="4110872" cy="4351338"/>
          </a:xfrm>
        </p:spPr>
        <p:txBody>
          <a:bodyPr/>
          <a:lstStyle/>
          <a:p>
            <a:pPr marL="0" indent="0">
              <a:buNone/>
            </a:pPr>
            <a:r>
              <a:rPr lang="en-IN" sz="1800" b="1" dirty="0">
                <a:latin typeface="Times New Roman" panose="02020603050405020304" pitchFamily="18" charset="0"/>
                <a:ea typeface="Times New Roman" panose="02020603050405020304" pitchFamily="18" charset="0"/>
              </a:rPr>
              <a:t>4</a:t>
            </a:r>
            <a:r>
              <a:rPr lang="en-IN" sz="1800" b="1" dirty="0">
                <a:effectLst/>
                <a:latin typeface="Times New Roman" panose="02020603050405020304" pitchFamily="18" charset="0"/>
                <a:ea typeface="Times New Roman" panose="02020603050405020304" pitchFamily="18" charset="0"/>
              </a:rPr>
              <a:t>. To compare the original cost estimate with the final amount paid at checkout</a:t>
            </a:r>
            <a:endParaRPr lang="en-IN"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There was a reluctance on the part of most patients to share their billing information.</a:t>
            </a:r>
            <a:endParaRPr lang="en-IN"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There was a dissatisfaction with the final amount of more than 60% of patients because the amount was completely unpredictable to them. </a:t>
            </a:r>
            <a:endParaRPr lang="en-IN"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most patients' final costs were double or triple what they were quoted at the beginning.</a:t>
            </a:r>
          </a:p>
          <a:p>
            <a:pPr marL="342900" marR="0" lvl="0" indent="-342900">
              <a:lnSpc>
                <a:spcPct val="115000"/>
              </a:lnSpc>
              <a:spcBef>
                <a:spcPts val="0"/>
              </a:spcBef>
              <a:spcAft>
                <a:spcPts val="0"/>
              </a:spcAft>
              <a:buFont typeface="Wingdings" panose="05000000000000000000" pitchFamily="2" charset="2"/>
              <a:buChar char=""/>
            </a:pPr>
            <a:endParaRPr lang="en-IN"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7" name="Chart 6">
            <a:extLst>
              <a:ext uri="{FF2B5EF4-FFF2-40B4-BE49-F238E27FC236}">
                <a16:creationId xmlns:a16="http://schemas.microsoft.com/office/drawing/2014/main" id="{C36CECD9-D1EE-CC7B-EDBA-CB4AE59103CB}"/>
              </a:ext>
            </a:extLst>
          </p:cNvPr>
          <p:cNvGraphicFramePr/>
          <p:nvPr>
            <p:extLst>
              <p:ext uri="{D42A27DB-BD31-4B8C-83A1-F6EECF244321}">
                <p14:modId xmlns:p14="http://schemas.microsoft.com/office/powerpoint/2010/main" val="2922469471"/>
              </p:ext>
            </p:extLst>
          </p:nvPr>
        </p:nvGraphicFramePr>
        <p:xfrm>
          <a:off x="5787272" y="1510646"/>
          <a:ext cx="54864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AE787C1-DADE-268B-4A3A-FD14FD2F9DBF}"/>
              </a:ext>
            </a:extLst>
          </p:cNvPr>
          <p:cNvSpPr txBox="1"/>
          <p:nvPr/>
        </p:nvSpPr>
        <p:spPr>
          <a:xfrm>
            <a:off x="7032396" y="5043340"/>
            <a:ext cx="3704734" cy="923330"/>
          </a:xfrm>
          <a:prstGeom prst="rect">
            <a:avLst/>
          </a:prstGeom>
          <a:noFill/>
        </p:spPr>
        <p:txBody>
          <a:bodyPr wrap="square" rtlCol="0">
            <a:spAutoFit/>
          </a:bodyPr>
          <a:lstStyle/>
          <a:p>
            <a:r>
              <a:rPr lang="en-IN" sz="1800" dirty="0">
                <a:effectLst/>
                <a:latin typeface="Times New Roman" panose="02020603050405020304" pitchFamily="18" charset="0"/>
                <a:ea typeface="Times New Roman" panose="02020603050405020304" pitchFamily="18" charset="0"/>
              </a:rPr>
              <a:t>5. To identify the mode of payment opted by the patients</a:t>
            </a:r>
          </a:p>
          <a:p>
            <a:endParaRPr lang="en-IN" dirty="0"/>
          </a:p>
        </p:txBody>
      </p:sp>
    </p:spTree>
    <p:extLst>
      <p:ext uri="{BB962C8B-B14F-4D97-AF65-F5344CB8AC3E}">
        <p14:creationId xmlns:p14="http://schemas.microsoft.com/office/powerpoint/2010/main" val="149861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p:txBody>
          <a:bodyPr>
            <a:normAutofit/>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This study highlights a comparative analysis between international patients’ prior notion versus actual experience after getting medical treatment at Apollo hospital Delhi.</a:t>
            </a:r>
            <a:endParaRPr lang="en-IN" sz="1800"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The prior expectations of an international patient - treatment will be cost friendly </a:t>
            </a: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expecting quick surgeries and discharges from the best doctors and with state-of-the-art medical facilities. </a:t>
            </a:r>
            <a:endParaRPr lang="en-IN" sz="1800"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more than 75% of the patients we’re not happy with the experience.</a:t>
            </a: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expectation of a cost friendly treatment didn’t come out to be true. </a:t>
            </a: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patients were not kept in the loop when there were major changes in the patient’s budget during the treatment and stay. </a:t>
            </a:r>
          </a:p>
          <a:p>
            <a:endParaRPr lang="en-IN" dirty="0"/>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2DA82-D580-841E-234A-92854F883EE0}"/>
              </a:ext>
            </a:extLst>
          </p:cNvPr>
          <p:cNvSpPr>
            <a:spLocks noGrp="1"/>
          </p:cNvSpPr>
          <p:nvPr>
            <p:ph idx="1"/>
          </p:nvPr>
        </p:nvSpPr>
        <p:spPr/>
        <p:txBody>
          <a:bodyPr>
            <a:normAutofit/>
          </a:bodyPr>
          <a:lstStyle/>
          <a:p>
            <a:pPr marL="0" marR="0">
              <a:lnSpc>
                <a:spcPct val="115000"/>
              </a:lnSpc>
              <a:spcBef>
                <a:spcPts val="0"/>
              </a:spcBef>
              <a:spcAft>
                <a:spcPts val="0"/>
              </a:spcAft>
            </a:pPr>
            <a:r>
              <a:rPr lang="en-US" sz="1900" dirty="0">
                <a:effectLst/>
                <a:latin typeface="Times New Roman" panose="02020603050405020304" pitchFamily="18" charset="0"/>
                <a:ea typeface="Times New Roman" panose="02020603050405020304" pitchFamily="18" charset="0"/>
              </a:rPr>
              <a:t>issue faced by most of the patients - complaint handling by the international patient department - by the time the issue got resolved the patient had already been discharged. </a:t>
            </a:r>
          </a:p>
          <a:p>
            <a:pPr marL="0" marR="0">
              <a:lnSpc>
                <a:spcPct val="115000"/>
              </a:lnSpc>
              <a:spcBef>
                <a:spcPts val="0"/>
              </a:spcBef>
              <a:spcAft>
                <a:spcPts val="0"/>
              </a:spcAft>
            </a:pPr>
            <a:r>
              <a:rPr lang="en-US" sz="1900" dirty="0">
                <a:effectLst/>
                <a:latin typeface="Times New Roman" panose="02020603050405020304" pitchFamily="18" charset="0"/>
                <a:ea typeface="Times New Roman" panose="02020603050405020304" pitchFamily="18" charset="0"/>
              </a:rPr>
              <a:t>patients first language was not English -interpretation of their issue or problem was not done correctly and the staff was not able to provide them with the best experience. </a:t>
            </a:r>
            <a:endParaRPr lang="en-IN" sz="19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900" dirty="0">
                <a:effectLst/>
                <a:latin typeface="Times New Roman" panose="02020603050405020304" pitchFamily="18" charset="0"/>
                <a:ea typeface="Times New Roman" panose="02020603050405020304" pitchFamily="18" charset="0"/>
              </a:rPr>
              <a:t>F&amp;B department -concern for several patients. Many patients and their attendants -suggestion to the hospital to hire a chef who had the skills to prepare good continental food.</a:t>
            </a:r>
            <a:endParaRPr lang="en-IN" sz="19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900" dirty="0">
                <a:effectLst/>
                <a:latin typeface="Times New Roman" panose="02020603050405020304" pitchFamily="18" charset="0"/>
                <a:ea typeface="Times New Roman" panose="02020603050405020304" pitchFamily="18" charset="0"/>
              </a:rPr>
              <a:t>Despite all these issues almost every patient was happy with their choice of doctor recommended to them by doctor from native country, family members or friends who had prior treatments done at Apollo hospital. </a:t>
            </a:r>
            <a:endParaRPr lang="en-IN" sz="1900" dirty="0">
              <a:effectLst/>
              <a:latin typeface="Times New Roman" panose="02020603050405020304" pitchFamily="18" charset="0"/>
              <a:ea typeface="Times New Roman" panose="02020603050405020304" pitchFamily="18" charset="0"/>
            </a:endParaRPr>
          </a:p>
          <a:p>
            <a:endParaRPr lang="en-IN" dirty="0"/>
          </a:p>
        </p:txBody>
      </p:sp>
      <p:sp>
        <p:nvSpPr>
          <p:cNvPr id="5" name="Slide Number Placeholder 4">
            <a:extLst>
              <a:ext uri="{FF2B5EF4-FFF2-40B4-BE49-F238E27FC236}">
                <a16:creationId xmlns:a16="http://schemas.microsoft.com/office/drawing/2014/main" id="{33E74D84-25CE-B4C1-6823-896C22F6B809}"/>
              </a:ext>
            </a:extLst>
          </p:cNvPr>
          <p:cNvSpPr>
            <a:spLocks noGrp="1"/>
          </p:cNvSpPr>
          <p:nvPr>
            <p:ph type="sldNum" sz="quarter" idx="12"/>
          </p:nvPr>
        </p:nvSpPr>
        <p:spPr/>
        <p:txBody>
          <a:bodyPr/>
          <a:lstStyle/>
          <a:p>
            <a:fld id="{26AD20E6-394B-4DF0-96A5-9647FF39C943}" type="slidenum">
              <a:rPr lang="en-IN" smtClean="0"/>
              <a:t>12</a:t>
            </a:fld>
            <a:endParaRPr lang="en-IN"/>
          </a:p>
        </p:txBody>
      </p:sp>
    </p:spTree>
    <p:extLst>
      <p:ext uri="{BB962C8B-B14F-4D97-AF65-F5344CB8AC3E}">
        <p14:creationId xmlns:p14="http://schemas.microsoft.com/office/powerpoint/2010/main" val="4168368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F6EC-6F74-10E8-AC03-0F3875AD0424}"/>
              </a:ext>
            </a:extLst>
          </p:cNvPr>
          <p:cNvSpPr>
            <a:spLocks noGrp="1"/>
          </p:cNvSpPr>
          <p:nvPr>
            <p:ph type="title"/>
          </p:nvPr>
        </p:nvSpPr>
        <p:spPr/>
        <p:txBody>
          <a:bodyPr/>
          <a:lstStyle/>
          <a:p>
            <a:pPr algn="ctr"/>
            <a:r>
              <a:rPr lang="en-IN" b="1" dirty="0"/>
              <a:t>Limitations of the Study</a:t>
            </a:r>
          </a:p>
        </p:txBody>
      </p:sp>
      <p:sp>
        <p:nvSpPr>
          <p:cNvPr id="3" name="Content Placeholder 2">
            <a:extLst>
              <a:ext uri="{FF2B5EF4-FFF2-40B4-BE49-F238E27FC236}">
                <a16:creationId xmlns:a16="http://schemas.microsoft.com/office/drawing/2014/main" id="{8BBDAC66-4BC0-4A4F-5501-A4915ECD4DA8}"/>
              </a:ext>
            </a:extLst>
          </p:cNvPr>
          <p:cNvSpPr>
            <a:spLocks noGrp="1"/>
          </p:cNvSpPr>
          <p:nvPr>
            <p:ph idx="1"/>
          </p:nvPr>
        </p:nvSpPr>
        <p:spPr>
          <a:xfrm>
            <a:off x="838200" y="1825625"/>
            <a:ext cx="5685148" cy="4351338"/>
          </a:xfrm>
        </p:spPr>
        <p:txBody>
          <a:bodyPr/>
          <a:lstStyle/>
          <a:p>
            <a:pPr>
              <a:lnSpc>
                <a:spcPct val="150000"/>
              </a:lnSpc>
            </a:pPr>
            <a:r>
              <a:rPr lang="en-US" sz="1800" dirty="0">
                <a:latin typeface="Times New Roman" panose="02020603050405020304" pitchFamily="18" charset="0"/>
                <a:cs typeface="Times New Roman" panose="02020603050405020304" pitchFamily="18" charset="0"/>
              </a:rPr>
              <a:t>Language barrier</a:t>
            </a:r>
          </a:p>
          <a:p>
            <a:pPr>
              <a:lnSpc>
                <a:spcPct val="150000"/>
              </a:lnSpc>
            </a:pPr>
            <a:r>
              <a:rPr lang="en-US" sz="1800" dirty="0">
                <a:latin typeface="Times New Roman" panose="02020603050405020304" pitchFamily="18" charset="0"/>
                <a:cs typeface="Times New Roman" panose="02020603050405020304" pitchFamily="18" charset="0"/>
              </a:rPr>
              <a:t>Patients – hesitant / doesn’t want to share info/ asked by hcf(healthcare facilitators) to not divulge extra information</a:t>
            </a:r>
          </a:p>
          <a:p>
            <a:pPr>
              <a:lnSpc>
                <a:spcPct val="150000"/>
              </a:lnSpc>
            </a:pPr>
            <a:r>
              <a:rPr lang="en-US" sz="1800" dirty="0">
                <a:latin typeface="Times New Roman" panose="02020603050405020304" pitchFamily="18" charset="0"/>
                <a:cs typeface="Times New Roman" panose="02020603050405020304" pitchFamily="18" charset="0"/>
              </a:rPr>
              <a:t>Scared of staff</a:t>
            </a:r>
          </a:p>
          <a:p>
            <a:pPr>
              <a:lnSpc>
                <a:spcPct val="150000"/>
              </a:lnSpc>
            </a:pPr>
            <a:r>
              <a:rPr lang="en-US" sz="1800" dirty="0">
                <a:latin typeface="Times New Roman" panose="02020603050405020304" pitchFamily="18" charset="0"/>
                <a:cs typeface="Times New Roman" panose="02020603050405020304" pitchFamily="18" charset="0"/>
              </a:rPr>
              <a:t>Got discharged late night/ got admitted to ICU , didn’t get a chance to talk </a:t>
            </a:r>
          </a:p>
          <a:p>
            <a:endParaRPr lang="en-US" dirty="0"/>
          </a:p>
          <a:p>
            <a:endParaRPr lang="en-IN" dirty="0"/>
          </a:p>
        </p:txBody>
      </p:sp>
      <p:sp>
        <p:nvSpPr>
          <p:cNvPr id="5" name="Slide Number Placeholder 4">
            <a:extLst>
              <a:ext uri="{FF2B5EF4-FFF2-40B4-BE49-F238E27FC236}">
                <a16:creationId xmlns:a16="http://schemas.microsoft.com/office/drawing/2014/main" id="{5D7BD38B-06EE-DC64-6828-3A96DC5B67D0}"/>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62BF899B-1AA7-BB0B-B7E4-F54105A8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4"/>
            <a:ext cx="2695903" cy="1268959"/>
          </a:xfrm>
          <a:prstGeom prst="rect">
            <a:avLst/>
          </a:prstGeom>
        </p:spPr>
      </p:pic>
      <p:pic>
        <p:nvPicPr>
          <p:cNvPr id="7" name="Picture 6">
            <a:extLst>
              <a:ext uri="{FF2B5EF4-FFF2-40B4-BE49-F238E27FC236}">
                <a16:creationId xmlns:a16="http://schemas.microsoft.com/office/drawing/2014/main" id="{B93FB0BE-2721-24B9-781B-B904F951D28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60355" y="1925949"/>
            <a:ext cx="3251200" cy="3251200"/>
          </a:xfrm>
          <a:prstGeom prst="rect">
            <a:avLst/>
          </a:prstGeom>
        </p:spPr>
      </p:pic>
    </p:spTree>
    <p:extLst>
      <p:ext uri="{BB962C8B-B14F-4D97-AF65-F5344CB8AC3E}">
        <p14:creationId xmlns:p14="http://schemas.microsoft.com/office/powerpoint/2010/main" val="319222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2205872" y="1825625"/>
            <a:ext cx="8201320" cy="4351338"/>
          </a:xfrm>
        </p:spPr>
        <p:txBody>
          <a:bodyPr/>
          <a:lstStyle/>
          <a:p>
            <a:pPr marL="0" indent="0">
              <a:buNone/>
            </a:pPr>
            <a:r>
              <a:rPr lang="en-US" sz="1800" dirty="0">
                <a:effectLst/>
                <a:latin typeface="Times New Roman" panose="02020603050405020304" pitchFamily="18" charset="0"/>
                <a:ea typeface="Times New Roman" panose="02020603050405020304" pitchFamily="18" charset="0"/>
              </a:rPr>
              <a:t>In conclusion we can say that patients’ prior notions didn’t overlap with their actual experience. Medical tourism has vast potential in India and Apollo hospital stand at the very top of the pyramid providing best doctors and state of the art facilities to all its patients. In order to maintain its position at the very top Apollo must hire employees that are more patient centric. They need people who can build a rapport with international clients to give them the best experience at this hospital. Any complaint issues or problems phased by these foreign patients should be resolved as quickly as possible. This can assure future population choosing Apollo hospital for all its treatment. </a:t>
            </a:r>
            <a:endParaRPr lang="en-IN" sz="1800" dirty="0">
              <a:effectLst/>
              <a:latin typeface="Times New Roman" panose="02020603050405020304" pitchFamily="18" charset="0"/>
              <a:ea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p:txBody>
          <a:bodyPr/>
          <a:lstStyle/>
          <a:p>
            <a:pPr algn="ctr"/>
            <a:r>
              <a:rPr lang="en-IN" b="1" dirty="0"/>
              <a:t>References (Only Vancouver Style)</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p:txBody>
          <a:bodyPr>
            <a:normAutofit/>
          </a:bodyPr>
          <a:lstStyle/>
          <a:p>
            <a:pPr marL="0" marR="0" indent="0">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err="1">
                <a:solidFill>
                  <a:srgbClr val="000000"/>
                </a:solidFill>
                <a:effectLst/>
                <a:latin typeface="Times New Roman" panose="02020603050405020304" pitchFamily="18" charset="0"/>
                <a:ea typeface="Times New Roman" panose="02020603050405020304" pitchFamily="18" charset="0"/>
              </a:rPr>
              <a:t>Somvanshi</a:t>
            </a:r>
            <a:r>
              <a:rPr lang="en-US" sz="1800" dirty="0">
                <a:solidFill>
                  <a:srgbClr val="000000"/>
                </a:solidFill>
                <a:effectLst/>
                <a:latin typeface="Times New Roman" panose="02020603050405020304" pitchFamily="18" charset="0"/>
                <a:ea typeface="Times New Roman" panose="02020603050405020304" pitchFamily="18" charset="0"/>
              </a:rPr>
              <a:t>, Kiran Kabtta (28 February 2022). </a:t>
            </a:r>
            <a:r>
              <a:rPr lang="en-US" sz="1800" u="sng" dirty="0">
                <a:solidFill>
                  <a:srgbClr val="0000FF"/>
                </a:solidFill>
                <a:effectLst/>
                <a:latin typeface="Times New Roman" panose="02020603050405020304" pitchFamily="18" charset="0"/>
                <a:ea typeface="Times New Roman" panose="02020603050405020304" pitchFamily="18" charset="0"/>
                <a:hlinkClick r:id="rId2"/>
              </a:rPr>
              <a:t>"Apollo Hospitals adds to Nifty defensiveness"</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i="1" dirty="0">
                <a:solidFill>
                  <a:srgbClr val="000000"/>
                </a:solidFill>
                <a:effectLst/>
                <a:latin typeface="Times New Roman" panose="02020603050405020304" pitchFamily="18" charset="0"/>
                <a:ea typeface="Times New Roman" panose="02020603050405020304" pitchFamily="18" charset="0"/>
              </a:rPr>
              <a:t>The Economic Times</a:t>
            </a:r>
            <a:r>
              <a:rPr lang="en-US" sz="1800" dirty="0">
                <a:solidFill>
                  <a:srgbClr val="000000"/>
                </a:solidFill>
                <a:effectLst/>
                <a:latin typeface="Times New Roman" panose="02020603050405020304" pitchFamily="18" charset="0"/>
                <a:ea typeface="Times New Roman" panose="02020603050405020304" pitchFamily="18" charset="0"/>
              </a:rPr>
              <a:t>. Retrieved 26 March 2022.</a:t>
            </a:r>
            <a:endParaRPr lang="en-IN"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solidFill>
                  <a:srgbClr val="4472C4"/>
                </a:solidFill>
                <a:effectLst/>
                <a:latin typeface="Times New Roman" panose="020206030504050203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a:p>
            <a:pPr marL="342900" indent="-342900">
              <a:buFont typeface="+mj-lt"/>
              <a:buAutoNum type="arabicPeriod"/>
            </a:pPr>
            <a:r>
              <a:rPr lang="en-IN" sz="1800" dirty="0"/>
              <a:t> Tyagi S. Deep brain stimulation surgery experience at apollo hospital, new </a:t>
            </a:r>
            <a:r>
              <a:rPr lang="en-IN" sz="1800" dirty="0" err="1"/>
              <a:t>delhi</a:t>
            </a:r>
            <a:r>
              <a:rPr lang="en-IN" sz="1800" dirty="0"/>
              <a:t>. Apollo Medicine [Internet]. 2013 Sep [cited 2022 Jun 18];10(3):188–92. Available from: </a:t>
            </a:r>
            <a:r>
              <a:rPr lang="en-IN" sz="1800" dirty="0">
                <a:hlinkClick r:id="rId3"/>
              </a:rPr>
              <a:t>http://linkinghub.elsevier.com/retrieve/pii/S0976001613001142</a:t>
            </a:r>
            <a:endParaRPr lang="en-IN" sz="1800" dirty="0"/>
          </a:p>
          <a:p>
            <a:pPr marL="342900" indent="-342900">
              <a:buFont typeface="+mj-lt"/>
              <a:buAutoNum type="arabicPeriod"/>
            </a:pPr>
            <a:r>
              <a:rPr lang="en-IN" sz="1800" dirty="0" err="1"/>
              <a:t>Zegers</a:t>
            </a:r>
            <a:r>
              <a:rPr lang="en-IN" sz="1800" dirty="0"/>
              <a:t> M, De </a:t>
            </a:r>
            <a:r>
              <a:rPr lang="en-IN" sz="1800" dirty="0" err="1"/>
              <a:t>Bruijne</a:t>
            </a:r>
            <a:r>
              <a:rPr lang="en-IN" sz="1800" dirty="0"/>
              <a:t> MC, </a:t>
            </a:r>
            <a:r>
              <a:rPr lang="en-IN" sz="1800" dirty="0" err="1"/>
              <a:t>Spreeuwenberg</a:t>
            </a:r>
            <a:r>
              <a:rPr lang="en-IN" sz="1800" dirty="0"/>
              <a:t> P, Wagner C, Van Der Wal G, Groenewegen PP. Variation in the rates of adverse events between hospitals and hospital departments. International Journal for Quality in Health Care [Internet]. 2011 Apr 1 [cited 2022 Jun 18];23(2):126–33. Available from: </a:t>
            </a:r>
            <a:r>
              <a:rPr lang="en-IN" sz="1800" dirty="0">
                <a:hlinkClick r:id="rId4"/>
              </a:rPr>
              <a:t>https://academic.oup.com/intqhc/article-lookup/doi/10.1093/intqhc/mzq086</a:t>
            </a:r>
            <a:endParaRPr lang="en-IN" sz="1800" dirty="0"/>
          </a:p>
          <a:p>
            <a:pPr marL="342900" indent="-342900">
              <a:buFont typeface="+mj-lt"/>
              <a:buAutoNum type="arabicPeriod"/>
            </a:pPr>
            <a:r>
              <a:rPr lang="en-IN" sz="1800" dirty="0"/>
              <a:t>Smith MK, </a:t>
            </a:r>
            <a:r>
              <a:rPr lang="en-IN" sz="1800" dirty="0" err="1"/>
              <a:t>Puczkó</a:t>
            </a:r>
            <a:r>
              <a:rPr lang="en-IN" sz="1800" dirty="0"/>
              <a:t> L, Smith M. Health and wellness tourism. Amsterdam Heidelberg: Butterworth-Heinemann; 2009. 400 p.</a:t>
            </a:r>
          </a:p>
          <a:p>
            <a:pPr marL="0" indent="0">
              <a:buNone/>
            </a:pPr>
            <a:endParaRPr lang="en-IN" dirty="0"/>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15</a:t>
            </a:fld>
            <a:endParaRPr lang="en-IN"/>
          </a:p>
        </p:txBody>
      </p:sp>
    </p:spTree>
    <p:extLst>
      <p:ext uri="{BB962C8B-B14F-4D97-AF65-F5344CB8AC3E}">
        <p14:creationId xmlns:p14="http://schemas.microsoft.com/office/powerpoint/2010/main" val="14924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16</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9A24-5D33-22D2-A375-550512B6729A}"/>
              </a:ext>
            </a:extLst>
          </p:cNvPr>
          <p:cNvSpPr>
            <a:spLocks noGrp="1"/>
          </p:cNvSpPr>
          <p:nvPr>
            <p:ph type="title"/>
          </p:nvPr>
        </p:nvSpPr>
        <p:spPr/>
        <p:txBody>
          <a:bodyPr/>
          <a:lstStyle/>
          <a:p>
            <a:pPr algn="ctr"/>
            <a:r>
              <a:rPr lang="en-IN" b="1" dirty="0"/>
              <a:t>Suggestions to the Organization where the Study was Conducted </a:t>
            </a:r>
          </a:p>
        </p:txBody>
      </p:sp>
      <p:sp>
        <p:nvSpPr>
          <p:cNvPr id="3" name="Content Placeholder 2">
            <a:extLst>
              <a:ext uri="{FF2B5EF4-FFF2-40B4-BE49-F238E27FC236}">
                <a16:creationId xmlns:a16="http://schemas.microsoft.com/office/drawing/2014/main" id="{EAEF2263-EB9B-760E-4703-663E38DF5A1C}"/>
              </a:ext>
            </a:extLst>
          </p:cNvPr>
          <p:cNvSpPr>
            <a:spLocks noGrp="1"/>
          </p:cNvSpPr>
          <p:nvPr>
            <p:ph idx="1"/>
          </p:nvPr>
        </p:nvSpPr>
        <p:spPr>
          <a:xfrm>
            <a:off x="3581401" y="2287538"/>
            <a:ext cx="5778632" cy="4351338"/>
          </a:xfrm>
        </p:spPr>
        <p:txBody>
          <a:bodyPr>
            <a:normAutofit/>
          </a:bodyPr>
          <a:lstStyle/>
          <a:p>
            <a:pPr marL="514350" indent="-514350">
              <a:buFont typeface="+mj-lt"/>
              <a:buAutoNum type="arabicPeriod"/>
            </a:pPr>
            <a:r>
              <a:rPr lang="en-US" sz="2000" dirty="0">
                <a:latin typeface="Times New Roman" panose="02020603050405020304" pitchFamily="18" charset="0"/>
                <a:cs typeface="Times New Roman" panose="02020603050405020304" pitchFamily="18" charset="0"/>
              </a:rPr>
              <a:t>Be patient/sympathetic</a:t>
            </a:r>
          </a:p>
          <a:p>
            <a:pPr marL="514350" indent="-514350">
              <a:buFont typeface="+mj-lt"/>
              <a:buAutoNum type="arabicPeriod"/>
            </a:pPr>
            <a:r>
              <a:rPr lang="en-US" sz="2000" dirty="0">
                <a:latin typeface="Times New Roman" panose="02020603050405020304" pitchFamily="18" charset="0"/>
                <a:cs typeface="Times New Roman" panose="02020603050405020304" pitchFamily="18" charset="0"/>
              </a:rPr>
              <a:t>Provide safe environment</a:t>
            </a:r>
          </a:p>
          <a:p>
            <a:pPr marL="514350" indent="-514350">
              <a:buFont typeface="+mj-lt"/>
              <a:buAutoNum type="arabicPeriod"/>
            </a:pPr>
            <a:r>
              <a:rPr lang="en-US" sz="2000" dirty="0">
                <a:latin typeface="Times New Roman" panose="02020603050405020304" pitchFamily="18" charset="0"/>
                <a:cs typeface="Times New Roman" panose="02020603050405020304" pitchFamily="18" charset="0"/>
              </a:rPr>
              <a:t>Need more staff</a:t>
            </a:r>
          </a:p>
          <a:p>
            <a:pPr marL="514350" indent="-514350">
              <a:buFont typeface="+mj-lt"/>
              <a:buAutoNum type="arabicPeriod"/>
            </a:pPr>
            <a:r>
              <a:rPr lang="en-US" sz="2000" dirty="0">
                <a:latin typeface="Times New Roman" panose="02020603050405020304" pitchFamily="18" charset="0"/>
                <a:cs typeface="Times New Roman" panose="02020603050405020304" pitchFamily="18" charset="0"/>
              </a:rPr>
              <a:t>Take complains seriously</a:t>
            </a:r>
          </a:p>
          <a:p>
            <a:pPr marL="514350" indent="-514350">
              <a:buFont typeface="+mj-lt"/>
              <a:buAutoNum type="arabicPeriod"/>
            </a:pPr>
            <a:r>
              <a:rPr lang="en-US" sz="2000" dirty="0">
                <a:latin typeface="Times New Roman" panose="02020603050405020304" pitchFamily="18" charset="0"/>
                <a:cs typeface="Times New Roman" panose="02020603050405020304" pitchFamily="18" charset="0"/>
              </a:rPr>
              <a:t>Do not find excuses for under performance</a:t>
            </a:r>
          </a:p>
        </p:txBody>
      </p:sp>
      <p:sp>
        <p:nvSpPr>
          <p:cNvPr id="5" name="Slide Number Placeholder 4">
            <a:extLst>
              <a:ext uri="{FF2B5EF4-FFF2-40B4-BE49-F238E27FC236}">
                <a16:creationId xmlns:a16="http://schemas.microsoft.com/office/drawing/2014/main" id="{8995D74E-6398-A78F-6AAE-7F984A6270FE}"/>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6" name="Picture 5">
            <a:extLst>
              <a:ext uri="{FF2B5EF4-FFF2-40B4-BE49-F238E27FC236}">
                <a16:creationId xmlns:a16="http://schemas.microsoft.com/office/drawing/2014/main" id="{B482642F-792C-BF57-5B55-1F840240F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9041"/>
            <a:ext cx="2695903" cy="1268959"/>
          </a:xfrm>
          <a:prstGeom prst="rect">
            <a:avLst/>
          </a:prstGeom>
        </p:spPr>
      </p:pic>
    </p:spTree>
    <p:extLst>
      <p:ext uri="{BB962C8B-B14F-4D97-AF65-F5344CB8AC3E}">
        <p14:creationId xmlns:p14="http://schemas.microsoft.com/office/powerpoint/2010/main" val="199411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lstStyle/>
          <a:p>
            <a:pPr algn="ctr"/>
            <a:r>
              <a:rPr lang="en-IN" b="1" dirty="0"/>
              <a:t>Dissertation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p:txBody>
          <a:bodyPr/>
          <a:lstStyle/>
          <a:p>
            <a:pPr algn="ctr"/>
            <a:r>
              <a:rPr lang="en-IN" dirty="0"/>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p:txBody>
          <a:bodyPr/>
          <a:lstStyle/>
          <a:p>
            <a:r>
              <a:rPr lang="en-US" dirty="0"/>
              <a:t>Handling difficult patients</a:t>
            </a:r>
          </a:p>
          <a:p>
            <a:r>
              <a:rPr lang="en-US" dirty="0"/>
              <a:t>Basic working of medical tourism</a:t>
            </a:r>
          </a:p>
          <a:p>
            <a:r>
              <a:rPr lang="en-US" dirty="0"/>
              <a:t>Handling complaints</a:t>
            </a:r>
          </a:p>
          <a:p>
            <a:r>
              <a:rPr lang="en-US" dirty="0"/>
              <a:t>How to develop customer service satisfaction</a:t>
            </a:r>
            <a:endParaRPr lang="en-IN" dirty="0"/>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18</a:t>
            </a:fld>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12" name="Picture 11">
            <a:extLst>
              <a:ext uri="{FF2B5EF4-FFF2-40B4-BE49-F238E27FC236}">
                <a16:creationId xmlns:a16="http://schemas.microsoft.com/office/drawing/2014/main" id="{613A3C24-007B-FB0B-4698-72AF9EBA9FF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96912" y="2394407"/>
            <a:ext cx="4755300" cy="2674856"/>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(1/2)</a:t>
            </a:r>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9" name="Picture 8">
            <a:extLst>
              <a:ext uri="{FF2B5EF4-FFF2-40B4-BE49-F238E27FC236}">
                <a16:creationId xmlns:a16="http://schemas.microsoft.com/office/drawing/2014/main" id="{9AF2825D-A739-10EF-0E67-BBC1EC71A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657" y="1690688"/>
            <a:ext cx="3194685" cy="4259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3393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a:xfrm>
            <a:off x="838200" y="65989"/>
            <a:ext cx="10515600" cy="914399"/>
          </a:xfrm>
        </p:spPr>
        <p:txBody>
          <a:bodyPr/>
          <a:lstStyle/>
          <a:p>
            <a:pPr algn="ctr"/>
            <a:r>
              <a:rPr lang="en-IN" b="1" dirty="0"/>
              <a:t>Screenshot of Approval</a:t>
            </a:r>
          </a:p>
        </p:txBody>
      </p:sp>
      <p:pic>
        <p:nvPicPr>
          <p:cNvPr id="6" name="Content Placeholder 5">
            <a:extLst>
              <a:ext uri="{FF2B5EF4-FFF2-40B4-BE49-F238E27FC236}">
                <a16:creationId xmlns:a16="http://schemas.microsoft.com/office/drawing/2014/main" id="{0AAD4840-7DE9-FB95-2855-3002DD2474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8111" y="801279"/>
            <a:ext cx="3949831" cy="5835192"/>
          </a:xfrm>
        </p:spPr>
      </p:pic>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(2/2)</a:t>
            </a:r>
          </a:p>
        </p:txBody>
      </p:sp>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20</a:t>
            </a:fld>
            <a:endParaRPr lang="en-IN"/>
          </a:p>
        </p:txBody>
      </p:sp>
      <p:pic>
        <p:nvPicPr>
          <p:cNvPr id="7" name="Picture 6">
            <a:extLst>
              <a:ext uri="{FF2B5EF4-FFF2-40B4-BE49-F238E27FC236}">
                <a16:creationId xmlns:a16="http://schemas.microsoft.com/office/drawing/2014/main" id="{9F68E629-6FB0-99DC-516A-1C38C841B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6105" y="1553135"/>
            <a:ext cx="3348990" cy="4465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866565AE-1239-EF09-A0B1-50FDB0C68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905" y="1612587"/>
            <a:ext cx="3259812" cy="4346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1228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Introduction (1/2)</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414779" y="1776779"/>
            <a:ext cx="6598763" cy="4351338"/>
          </a:xfrm>
        </p:spPr>
        <p:txBody>
          <a:bodyPr>
            <a:normAutofit/>
          </a:bodyPr>
          <a:lstStyle/>
          <a:p>
            <a:pPr>
              <a:lnSpc>
                <a:spcPct val="150000"/>
              </a:lnSpc>
            </a:pPr>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Apollo Hospital is an Indian multinational JCI and NABH accredited Health Care group founded in 1983 (39 years ago) by Prathap C Reddy.</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hospitals mission is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to bring healthcare of international standards within the reach of every individual</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Medical tourism has become a huge industry in India today</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factors make India an attractive destination for medical tourism: doctors and surgeons ,latest medical equipment, Luxury amenities and first-rate service &amp; budget friendly. </a:t>
            </a:r>
            <a:endParaRPr lang="en-IN" sz="16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International patient department</a:t>
            </a:r>
            <a:r>
              <a:rPr lang="en-IN"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provides backend and frontend services to foreign patients seeking medical treatment in India. </a:t>
            </a:r>
          </a:p>
          <a:p>
            <a:pPr marL="0" marR="0">
              <a:lnSpc>
                <a:spcPct val="115000"/>
              </a:lnSpc>
              <a:spcBef>
                <a:spcPts val="0"/>
              </a:spcBef>
              <a:spcAft>
                <a:spcPts val="0"/>
              </a:spcAft>
            </a:pPr>
            <a:endParaRPr lang="en-IN"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6">
            <a:extLst>
              <a:ext uri="{FF2B5EF4-FFF2-40B4-BE49-F238E27FC236}">
                <a16:creationId xmlns:a16="http://schemas.microsoft.com/office/drawing/2014/main" id="{16CE1E4C-ABD2-3058-F390-21AEB44DFF6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20953" y="1971642"/>
            <a:ext cx="4379359" cy="2914715"/>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p:txBody>
          <a:bodyPr/>
          <a:lstStyle/>
          <a:p>
            <a:pPr algn="ctr"/>
            <a:r>
              <a:rPr lang="en-IN" b="1" dirty="0"/>
              <a:t>Introduction (2/2)</a:t>
            </a:r>
          </a:p>
        </p:txBody>
      </p:sp>
      <p:sp>
        <p:nvSpPr>
          <p:cNvPr id="3" name="Content Placeholder 2">
            <a:extLst>
              <a:ext uri="{FF2B5EF4-FFF2-40B4-BE49-F238E27FC236}">
                <a16:creationId xmlns:a16="http://schemas.microsoft.com/office/drawing/2014/main" id="{382ADE59-DDEA-2629-5CE5-2986EE84561F}"/>
              </a:ext>
            </a:extLst>
          </p:cNvPr>
          <p:cNvSpPr>
            <a:spLocks noGrp="1"/>
          </p:cNvSpPr>
          <p:nvPr>
            <p:ph idx="1"/>
          </p:nvPr>
        </p:nvSpPr>
        <p:spPr/>
        <p:txBody>
          <a:bodyPr>
            <a:normAutofit/>
          </a:bodyPr>
          <a:lstStyle/>
          <a:p>
            <a:pPr marL="457200" marR="0">
              <a:lnSpc>
                <a:spcPct val="115000"/>
              </a:lnSpc>
              <a:spcBef>
                <a:spcPts val="0"/>
              </a:spcBef>
              <a:spcAft>
                <a:spcPts val="0"/>
              </a:spcAft>
            </a:pPr>
            <a:r>
              <a:rPr lang="en-IN" sz="1600" dirty="0">
                <a:effectLst/>
                <a:latin typeface="Times New Roman" panose="02020603050405020304" pitchFamily="18" charset="0"/>
                <a:ea typeface="Times New Roman" panose="02020603050405020304" pitchFamily="18" charset="0"/>
              </a:rPr>
              <a:t>maximum patients were observed from the following countries:</a:t>
            </a:r>
          </a:p>
          <a:p>
            <a:pPr lvl="1">
              <a:lnSpc>
                <a:spcPct val="115000"/>
              </a:lnSpc>
              <a:spcBef>
                <a:spcPts val="0"/>
              </a:spcBef>
              <a:buFont typeface="+mj-lt"/>
              <a:buAutoNum type="arabicPeriod"/>
            </a:pPr>
            <a:r>
              <a:rPr lang="en-IN" sz="1600" dirty="0">
                <a:effectLst/>
                <a:latin typeface="Times New Roman" panose="02020603050405020304" pitchFamily="18" charset="0"/>
                <a:ea typeface="Times New Roman" panose="02020603050405020304" pitchFamily="18" charset="0"/>
              </a:rPr>
              <a:t>Myanmar</a:t>
            </a:r>
          </a:p>
          <a:p>
            <a:pPr lvl="1">
              <a:lnSpc>
                <a:spcPct val="115000"/>
              </a:lnSpc>
              <a:spcBef>
                <a:spcPts val="0"/>
              </a:spcBef>
              <a:buFont typeface="+mj-lt"/>
              <a:buAutoNum type="arabicPeriod"/>
            </a:pPr>
            <a:r>
              <a:rPr lang="en-IN" sz="1600" dirty="0">
                <a:effectLst/>
                <a:latin typeface="Times New Roman" panose="02020603050405020304" pitchFamily="18" charset="0"/>
                <a:ea typeface="Times New Roman" panose="02020603050405020304" pitchFamily="18" charset="0"/>
              </a:rPr>
              <a:t>Afghanistan</a:t>
            </a:r>
          </a:p>
          <a:p>
            <a:pPr lvl="1">
              <a:lnSpc>
                <a:spcPct val="115000"/>
              </a:lnSpc>
              <a:spcBef>
                <a:spcPts val="0"/>
              </a:spcBef>
              <a:buFont typeface="+mj-lt"/>
              <a:buAutoNum type="arabicPeriod"/>
            </a:pPr>
            <a:r>
              <a:rPr lang="en-IN" sz="1600" dirty="0">
                <a:effectLst/>
                <a:latin typeface="Times New Roman" panose="02020603050405020304" pitchFamily="18" charset="0"/>
                <a:ea typeface="Times New Roman" panose="02020603050405020304" pitchFamily="18" charset="0"/>
              </a:rPr>
              <a:t>Nigeria</a:t>
            </a:r>
          </a:p>
          <a:p>
            <a:pPr lvl="1">
              <a:lnSpc>
                <a:spcPct val="115000"/>
              </a:lnSpc>
              <a:spcBef>
                <a:spcPts val="0"/>
              </a:spcBef>
              <a:buFont typeface="+mj-lt"/>
              <a:buAutoNum type="arabicPeriod"/>
            </a:pPr>
            <a:r>
              <a:rPr lang="en-IN" sz="1600" dirty="0">
                <a:effectLst/>
                <a:latin typeface="Times New Roman" panose="02020603050405020304" pitchFamily="18" charset="0"/>
                <a:ea typeface="Times New Roman" panose="02020603050405020304" pitchFamily="18" charset="0"/>
              </a:rPr>
              <a:t>Kenya</a:t>
            </a:r>
          </a:p>
          <a:p>
            <a:pPr lvl="1">
              <a:lnSpc>
                <a:spcPct val="115000"/>
              </a:lnSpc>
              <a:spcBef>
                <a:spcPts val="0"/>
              </a:spcBef>
              <a:buFont typeface="+mj-lt"/>
              <a:buAutoNum type="arabicPeriod"/>
            </a:pPr>
            <a:r>
              <a:rPr lang="en-IN" sz="1600" dirty="0">
                <a:effectLst/>
                <a:latin typeface="Times New Roman" panose="02020603050405020304" pitchFamily="18" charset="0"/>
                <a:ea typeface="Times New Roman" panose="02020603050405020304" pitchFamily="18" charset="0"/>
              </a:rPr>
              <a:t>Ethiopia</a:t>
            </a:r>
          </a:p>
          <a:p>
            <a:pPr lvl="1">
              <a:lnSpc>
                <a:spcPct val="115000"/>
              </a:lnSpc>
              <a:spcBef>
                <a:spcPts val="0"/>
              </a:spcBef>
              <a:buFont typeface="+mj-lt"/>
              <a:buAutoNum type="arabicPeriod"/>
            </a:pPr>
            <a:r>
              <a:rPr lang="en-IN" sz="1600" dirty="0">
                <a:effectLst/>
                <a:latin typeface="Times New Roman" panose="02020603050405020304" pitchFamily="18" charset="0"/>
                <a:ea typeface="Times New Roman" panose="02020603050405020304" pitchFamily="18" charset="0"/>
              </a:rPr>
              <a:t>Nepal</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endParaRPr lang="en-IN" sz="1600"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IN" sz="1600" dirty="0">
                <a:effectLst/>
                <a:latin typeface="Times New Roman" panose="02020603050405020304" pitchFamily="18" charset="0"/>
                <a:ea typeface="Times New Roman" panose="02020603050405020304" pitchFamily="18" charset="0"/>
              </a:rPr>
              <a:t>Maximum patients availed medical tourism for </a:t>
            </a:r>
          </a:p>
          <a:p>
            <a:pPr lvl="1">
              <a:lnSpc>
                <a:spcPct val="115000"/>
              </a:lnSpc>
              <a:spcBef>
                <a:spcPts val="0"/>
              </a:spcBef>
              <a:buFont typeface="+mj-lt"/>
              <a:buAutoNum type="arabicPeriod"/>
            </a:pPr>
            <a:r>
              <a:rPr lang="en-IN" sz="1600" dirty="0">
                <a:effectLst/>
                <a:latin typeface="Times New Roman" panose="02020603050405020304" pitchFamily="18" charset="0"/>
                <a:ea typeface="Times New Roman" panose="02020603050405020304" pitchFamily="18" charset="0"/>
              </a:rPr>
              <a:t>general surgery </a:t>
            </a:r>
          </a:p>
          <a:p>
            <a:pPr lvl="1">
              <a:lnSpc>
                <a:spcPct val="115000"/>
              </a:lnSpc>
              <a:spcBef>
                <a:spcPts val="0"/>
              </a:spcBef>
              <a:buFont typeface="+mj-lt"/>
              <a:buAutoNum type="arabicPeriod"/>
            </a:pPr>
            <a:r>
              <a:rPr lang="en-IN" sz="1600" dirty="0">
                <a:effectLst/>
                <a:latin typeface="Times New Roman" panose="02020603050405020304" pitchFamily="18" charset="0"/>
                <a:ea typeface="Times New Roman" panose="02020603050405020304" pitchFamily="18" charset="0"/>
              </a:rPr>
              <a:t>transplant surgeries</a:t>
            </a:r>
          </a:p>
          <a:p>
            <a:pPr lvl="1">
              <a:lnSpc>
                <a:spcPct val="115000"/>
              </a:lnSpc>
              <a:spcBef>
                <a:spcPts val="0"/>
              </a:spcBef>
              <a:buFont typeface="+mj-lt"/>
              <a:buAutoNum type="arabicPeriod"/>
            </a:pPr>
            <a:r>
              <a:rPr lang="en-IN" sz="1600" dirty="0">
                <a:effectLst/>
                <a:latin typeface="Times New Roman" panose="02020603050405020304" pitchFamily="18" charset="0"/>
                <a:ea typeface="Times New Roman" panose="02020603050405020304" pitchFamily="18" charset="0"/>
              </a:rPr>
              <a:t>oncology treatments</a:t>
            </a:r>
          </a:p>
          <a:p>
            <a:pPr marL="342900" marR="0" lvl="0" indent="-342900">
              <a:lnSpc>
                <a:spcPct val="115000"/>
              </a:lnSpc>
              <a:spcBef>
                <a:spcPts val="0"/>
              </a:spcBef>
              <a:spcAft>
                <a:spcPts val="0"/>
              </a:spcAft>
              <a:buFont typeface="+mj-lt"/>
              <a:buAutoNum type="arabicPeriod"/>
            </a:pPr>
            <a:endParaRPr lang="en-IN" sz="1600" dirty="0">
              <a:effectLst/>
              <a:latin typeface="Times New Roman" panose="02020603050405020304" pitchFamily="18" charset="0"/>
              <a:ea typeface="Times New Roman" panose="02020603050405020304" pitchFamily="18" charset="0"/>
            </a:endParaRPr>
          </a:p>
          <a:p>
            <a:pPr>
              <a:lnSpc>
                <a:spcPct val="115000"/>
              </a:lnSpc>
              <a:spcBef>
                <a:spcPts val="0"/>
              </a:spcBef>
            </a:pPr>
            <a:r>
              <a:rPr lang="en-IN" sz="1600" dirty="0">
                <a:latin typeface="Times New Roman" panose="02020603050405020304" pitchFamily="18" charset="0"/>
              </a:rPr>
              <a:t>Internship area- international patient GRO</a:t>
            </a:r>
          </a:p>
        </p:txBody>
      </p:sp>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4901938" y="1825625"/>
            <a:ext cx="6451862" cy="4351338"/>
          </a:xfrm>
        </p:spPr>
        <p:txBody>
          <a:bodyPr/>
          <a:lstStyle/>
          <a:p>
            <a:pPr marL="342900" marR="0" lvl="0" indent="-342900">
              <a:lnSpc>
                <a:spcPct val="115000"/>
              </a:lnSpc>
              <a:spcBef>
                <a:spcPts val="0"/>
              </a:spcBef>
              <a:spcAft>
                <a:spcPts val="0"/>
              </a:spcAft>
              <a:buFont typeface="Wingdings" panose="05000000000000000000" pitchFamily="2" charset="2"/>
              <a:buChar char=""/>
            </a:pPr>
            <a:r>
              <a:rPr lang="en-IN" sz="1600" dirty="0">
                <a:effectLst/>
                <a:latin typeface="Times New Roman" panose="02020603050405020304" pitchFamily="18" charset="0"/>
                <a:ea typeface="Times New Roman" panose="02020603050405020304" pitchFamily="18" charset="0"/>
              </a:rPr>
              <a:t>To streamline the Expectations of international patients from medical tourism services provided in India (apollo hospitals especially)</a:t>
            </a:r>
          </a:p>
          <a:p>
            <a:pPr marL="342900" marR="0" lvl="0" indent="-342900">
              <a:lnSpc>
                <a:spcPct val="115000"/>
              </a:lnSpc>
              <a:spcBef>
                <a:spcPts val="0"/>
              </a:spcBef>
              <a:spcAft>
                <a:spcPts val="0"/>
              </a:spcAft>
              <a:buFont typeface="Wingdings" panose="05000000000000000000" pitchFamily="2" charset="2"/>
              <a:buChar char=""/>
            </a:pPr>
            <a:r>
              <a:rPr lang="en-IN" sz="1600" dirty="0">
                <a:effectLst/>
                <a:latin typeface="Times New Roman" panose="02020603050405020304" pitchFamily="18" charset="0"/>
                <a:ea typeface="Times New Roman" panose="02020603050405020304" pitchFamily="18" charset="0"/>
              </a:rPr>
              <a:t>To investigate satisfaction level with-</a:t>
            </a:r>
          </a:p>
          <a:p>
            <a:pPr lvl="1">
              <a:lnSpc>
                <a:spcPct val="115000"/>
              </a:lnSpc>
              <a:spcBef>
                <a:spcPts val="0"/>
              </a:spcBef>
              <a:buSzPts val="1000"/>
              <a:buFont typeface="+mj-lt"/>
              <a:buAutoNum type="arabicPeriod"/>
              <a:tabLst>
                <a:tab pos="426720" algn="l"/>
              </a:tabLst>
            </a:pPr>
            <a:r>
              <a:rPr lang="en-IN" sz="1600" dirty="0">
                <a:effectLst/>
                <a:latin typeface="Times New Roman" panose="02020603050405020304" pitchFamily="18" charset="0"/>
                <a:ea typeface="Times New Roman" panose="02020603050405020304" pitchFamily="18" charset="0"/>
              </a:rPr>
              <a:t>Staff</a:t>
            </a:r>
          </a:p>
          <a:p>
            <a:pPr lvl="1">
              <a:lnSpc>
                <a:spcPct val="115000"/>
              </a:lnSpc>
              <a:spcBef>
                <a:spcPts val="0"/>
              </a:spcBef>
              <a:buSzPts val="1000"/>
              <a:buFont typeface="+mj-lt"/>
              <a:buAutoNum type="arabicPeriod"/>
              <a:tabLst>
                <a:tab pos="426720" algn="l"/>
              </a:tabLst>
            </a:pPr>
            <a:r>
              <a:rPr lang="en-IN" sz="1600" dirty="0">
                <a:effectLst/>
                <a:latin typeface="Times New Roman" panose="02020603050405020304" pitchFamily="18" charset="0"/>
                <a:ea typeface="Times New Roman" panose="02020603050405020304" pitchFamily="18" charset="0"/>
              </a:rPr>
              <a:t>F&amp;B services</a:t>
            </a:r>
          </a:p>
          <a:p>
            <a:pPr lvl="1">
              <a:lnSpc>
                <a:spcPct val="115000"/>
              </a:lnSpc>
              <a:spcBef>
                <a:spcPts val="0"/>
              </a:spcBef>
              <a:buSzPts val="1000"/>
              <a:buFont typeface="+mj-lt"/>
              <a:buAutoNum type="arabicPeriod"/>
              <a:tabLst>
                <a:tab pos="426720" algn="l"/>
              </a:tabLst>
            </a:pPr>
            <a:r>
              <a:rPr lang="en-IN" sz="1600" dirty="0">
                <a:effectLst/>
                <a:latin typeface="Times New Roman" panose="02020603050405020304" pitchFamily="18" charset="0"/>
                <a:ea typeface="Times New Roman" panose="02020603050405020304" pitchFamily="18" charset="0"/>
              </a:rPr>
              <a:t>Complaint handling</a:t>
            </a:r>
          </a:p>
          <a:p>
            <a:pPr lvl="1">
              <a:lnSpc>
                <a:spcPct val="115000"/>
              </a:lnSpc>
              <a:spcBef>
                <a:spcPts val="0"/>
              </a:spcBef>
              <a:buSzPts val="1000"/>
              <a:buFont typeface="+mj-lt"/>
              <a:buAutoNum type="arabicPeriod"/>
              <a:tabLst>
                <a:tab pos="426720" algn="l"/>
              </a:tabLst>
            </a:pPr>
            <a:r>
              <a:rPr lang="en-IN" sz="1600" dirty="0">
                <a:effectLst/>
                <a:latin typeface="Times New Roman" panose="02020603050405020304" pitchFamily="18" charset="0"/>
                <a:ea typeface="Times New Roman" panose="02020603050405020304" pitchFamily="18" charset="0"/>
              </a:rPr>
              <a:t>Cost of treatment &amp; stay</a:t>
            </a:r>
          </a:p>
          <a:p>
            <a:pPr marL="342900" marR="0" lvl="0" indent="-342900">
              <a:lnSpc>
                <a:spcPct val="115000"/>
              </a:lnSpc>
              <a:spcBef>
                <a:spcPts val="0"/>
              </a:spcBef>
              <a:spcAft>
                <a:spcPts val="0"/>
              </a:spcAft>
              <a:buFont typeface="Wingdings" panose="05000000000000000000" pitchFamily="2" charset="2"/>
              <a:buChar char=""/>
            </a:pPr>
            <a:r>
              <a:rPr lang="en-IN" sz="1600" dirty="0">
                <a:effectLst/>
                <a:latin typeface="Times New Roman" panose="02020603050405020304" pitchFamily="18" charset="0"/>
                <a:ea typeface="Times New Roman" panose="02020603050405020304" pitchFamily="18" charset="0"/>
              </a:rPr>
              <a:t>To compare the original cost estimate with the final amount paid at checkout</a:t>
            </a:r>
          </a:p>
          <a:p>
            <a:pPr marL="342900" marR="0" lvl="0" indent="-342900">
              <a:lnSpc>
                <a:spcPct val="115000"/>
              </a:lnSpc>
              <a:spcBef>
                <a:spcPts val="0"/>
              </a:spcBef>
              <a:spcAft>
                <a:spcPts val="0"/>
              </a:spcAft>
              <a:buFont typeface="Wingdings" panose="05000000000000000000" pitchFamily="2" charset="2"/>
              <a:buChar char=""/>
            </a:pPr>
            <a:r>
              <a:rPr lang="en-IN" sz="1600" dirty="0">
                <a:effectLst/>
                <a:latin typeface="Times New Roman" panose="02020603050405020304" pitchFamily="18" charset="0"/>
                <a:ea typeface="Times New Roman" panose="02020603050405020304" pitchFamily="18" charset="0"/>
              </a:rPr>
              <a:t>To investigate the type of medical tourism queries received by the department.</a:t>
            </a:r>
          </a:p>
          <a:p>
            <a:pPr marL="342900" marR="0" lvl="0" indent="-342900">
              <a:lnSpc>
                <a:spcPct val="115000"/>
              </a:lnSpc>
              <a:spcBef>
                <a:spcPts val="0"/>
              </a:spcBef>
              <a:spcAft>
                <a:spcPts val="0"/>
              </a:spcAft>
              <a:buFont typeface="Wingdings" panose="05000000000000000000" pitchFamily="2" charset="2"/>
              <a:buChar char=""/>
            </a:pPr>
            <a:r>
              <a:rPr lang="en-IN" sz="1600" dirty="0">
                <a:effectLst/>
                <a:latin typeface="Times New Roman" panose="02020603050405020304" pitchFamily="18" charset="0"/>
                <a:ea typeface="Times New Roman" panose="02020603050405020304" pitchFamily="18" charset="0"/>
              </a:rPr>
              <a:t>To identify the mode of payment opted by the patients</a:t>
            </a:r>
          </a:p>
          <a:p>
            <a:endParaRPr lang="en-IN" dirty="0"/>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6">
            <a:extLst>
              <a:ext uri="{FF2B5EF4-FFF2-40B4-BE49-F238E27FC236}">
                <a16:creationId xmlns:a16="http://schemas.microsoft.com/office/drawing/2014/main" id="{82E048A5-A918-8317-6E29-8C3C3022C4B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2032000"/>
            <a:ext cx="4593800" cy="3062533"/>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t>Methodology (1/2)</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p:txBody>
          <a:bodyPr>
            <a:normAutofit/>
          </a:bodyPr>
          <a:lstStyle/>
          <a:p>
            <a:pPr marL="0" marR="445135">
              <a:lnSpc>
                <a:spcPct val="150000"/>
              </a:lnSpc>
              <a:spcBef>
                <a:spcPts val="555"/>
              </a:spcBef>
              <a:spcAft>
                <a:spcPts val="0"/>
              </a:spcAft>
            </a:pPr>
            <a:r>
              <a:rPr lang="en-US" sz="1600" b="1"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Research plan</a:t>
            </a:r>
            <a:r>
              <a:rPr lang="en-US" sz="16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 - Exploratory research study</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445135">
              <a:lnSpc>
                <a:spcPct val="150000"/>
              </a:lnSpc>
              <a:spcBef>
                <a:spcPts val="555"/>
              </a:spcBef>
              <a:spcAft>
                <a:spcPts val="0"/>
              </a:spcAft>
            </a:pPr>
            <a:r>
              <a:rPr lang="en-US" sz="1600" b="1"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Study area</a:t>
            </a:r>
            <a:r>
              <a:rPr lang="en-US" sz="16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 - Department of international marketing at Apollo hospital Delhi</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445135">
              <a:lnSpc>
                <a:spcPct val="150000"/>
              </a:lnSpc>
              <a:spcBef>
                <a:spcPts val="555"/>
              </a:spcBef>
              <a:spcAft>
                <a:spcPts val="0"/>
              </a:spcAft>
            </a:pPr>
            <a:r>
              <a:rPr lang="en-US" sz="1600" b="1"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Tools used</a:t>
            </a:r>
            <a:r>
              <a:rPr lang="en-US" sz="16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 - semi structured interview tool and interview guide </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445135">
              <a:lnSpc>
                <a:spcPct val="150000"/>
              </a:lnSpc>
              <a:spcBef>
                <a:spcPts val="555"/>
              </a:spcBef>
              <a:spcAft>
                <a:spcPts val="0"/>
              </a:spcAft>
            </a:pPr>
            <a:r>
              <a:rPr lang="en-US" sz="1600" b="1"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Sampling method</a:t>
            </a:r>
            <a:r>
              <a:rPr lang="en-US" sz="16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Convenience sampling </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445135">
              <a:lnSpc>
                <a:spcPct val="150000"/>
              </a:lnSpc>
              <a:spcBef>
                <a:spcPts val="555"/>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Sampling size</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 Total sample size is 50 units</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445135">
              <a:lnSpc>
                <a:spcPct val="150000"/>
              </a:lnSpc>
              <a:spcBef>
                <a:spcPts val="555"/>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Target population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 International patients availing medical tourism at Apollo hospital</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445135">
              <a:lnSpc>
                <a:spcPct val="150000"/>
              </a:lnSpc>
              <a:spcBef>
                <a:spcPts val="555"/>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Calculation of sample size: -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Convenience sampling was performed on international patients seeking medical tourism at Apollo hospital Delhi during the month of February to April 2022. </a:t>
            </a:r>
            <a:endParaRPr lang="en-IN"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IN" b="1" dirty="0"/>
              <a:t>Methodology (2/2)</a:t>
            </a:r>
            <a:endParaRPr lang="en-IN" dirty="0"/>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p:txBody>
          <a:bodyPr/>
          <a:lstStyle/>
          <a:p>
            <a:pPr>
              <a:lnSpc>
                <a:spcPct val="150000"/>
              </a:lnSpc>
            </a:pPr>
            <a:r>
              <a:rPr lang="en-US" sz="1800" b="1" dirty="0">
                <a:effectLst/>
                <a:latin typeface="Times New Roman" panose="02020603050405020304" pitchFamily="18" charset="0"/>
                <a:ea typeface="Times New Roman" panose="02020603050405020304" pitchFamily="18" charset="0"/>
              </a:rPr>
              <a:t>Data collection method</a:t>
            </a:r>
            <a:r>
              <a:rPr lang="en-US" sz="1800" dirty="0">
                <a:effectLst/>
                <a:latin typeface="Times New Roman" panose="02020603050405020304" pitchFamily="18" charset="0"/>
                <a:ea typeface="Times New Roman" panose="02020603050405020304" pitchFamily="18" charset="0"/>
              </a:rPr>
              <a:t>: - </a:t>
            </a:r>
            <a:r>
              <a:rPr lang="en-IN" sz="1800" dirty="0">
                <a:effectLst/>
                <a:latin typeface="Times New Roman" panose="02020603050405020304" pitchFamily="18" charset="0"/>
                <a:ea typeface="Times New Roman" panose="02020603050405020304" pitchFamily="18" charset="0"/>
              </a:rPr>
              <a:t>Semi-structured interview tool was used to collect primary data. </a:t>
            </a:r>
          </a:p>
          <a:p>
            <a:pPr marL="0" marR="0">
              <a:lnSpc>
                <a:spcPct val="150000"/>
              </a:lnSpc>
              <a:spcBef>
                <a:spcPts val="0"/>
              </a:spcBef>
              <a:spcAft>
                <a:spcPts val="0"/>
              </a:spcAft>
            </a:pPr>
            <a:r>
              <a:rPr lang="en-IN" sz="1800" b="1" dirty="0">
                <a:effectLst/>
                <a:latin typeface="Times New Roman" panose="02020603050405020304" pitchFamily="18" charset="0"/>
                <a:ea typeface="Times New Roman" panose="02020603050405020304" pitchFamily="18" charset="0"/>
              </a:rPr>
              <a:t>Time of study: - </a:t>
            </a:r>
            <a:r>
              <a:rPr lang="en-IN" sz="1800" dirty="0">
                <a:effectLst/>
                <a:latin typeface="Times New Roman" panose="02020603050405020304" pitchFamily="18" charset="0"/>
                <a:ea typeface="Times New Roman" panose="02020603050405020304" pitchFamily="18" charset="0"/>
              </a:rPr>
              <a:t>February- April 2022</a:t>
            </a:r>
          </a:p>
          <a:p>
            <a:pPr marL="0" marR="0">
              <a:lnSpc>
                <a:spcPct val="150000"/>
              </a:lnSpc>
              <a:spcBef>
                <a:spcPts val="0"/>
              </a:spcBef>
              <a:spcAft>
                <a:spcPts val="0"/>
              </a:spcAft>
            </a:pPr>
            <a:r>
              <a:rPr lang="en-IN" sz="1800" b="1" dirty="0">
                <a:effectLst/>
                <a:latin typeface="Times New Roman" panose="02020603050405020304" pitchFamily="18" charset="0"/>
                <a:ea typeface="Times New Roman" panose="02020603050405020304" pitchFamily="18" charset="0"/>
              </a:rPr>
              <a:t>Inclusion criteria: - </a:t>
            </a:r>
            <a:r>
              <a:rPr lang="en-IN" sz="1800" dirty="0">
                <a:effectLst/>
                <a:latin typeface="Times New Roman" panose="02020603050405020304" pitchFamily="18" charset="0"/>
                <a:ea typeface="Times New Roman" panose="02020603050405020304" pitchFamily="18" charset="0"/>
              </a:rPr>
              <a:t>International patients </a:t>
            </a:r>
          </a:p>
          <a:p>
            <a:pPr marL="0" marR="0">
              <a:lnSpc>
                <a:spcPct val="150000"/>
              </a:lnSpc>
              <a:spcBef>
                <a:spcPts val="0"/>
              </a:spcBef>
              <a:spcAft>
                <a:spcPts val="0"/>
              </a:spcAft>
            </a:pPr>
            <a:r>
              <a:rPr lang="en-IN" sz="1800" b="1" dirty="0">
                <a:latin typeface="Times New Roman" panose="02020603050405020304" pitchFamily="18" charset="0"/>
              </a:rPr>
              <a:t>Exclusion criteria: - </a:t>
            </a:r>
            <a:r>
              <a:rPr lang="en-IN" sz="1800" dirty="0">
                <a:latin typeface="Times New Roman" panose="02020603050405020304" pitchFamily="18" charset="0"/>
              </a:rPr>
              <a:t>Domestic population (holding Indian passport</a:t>
            </a:r>
            <a:r>
              <a:rPr lang="en-IN" sz="1800" b="1" dirty="0">
                <a:latin typeface="Times New Roman" panose="02020603050405020304" pitchFamily="18" charset="0"/>
              </a:rPr>
              <a:t>)</a:t>
            </a:r>
          </a:p>
          <a:p>
            <a:pPr marL="0" marR="0">
              <a:lnSpc>
                <a:spcPct val="150000"/>
              </a:lnSpc>
              <a:spcBef>
                <a:spcPts val="0"/>
              </a:spcBef>
              <a:spcAft>
                <a:spcPts val="0"/>
              </a:spcAft>
            </a:pPr>
            <a:r>
              <a:rPr lang="en-IN" sz="1800" b="1" dirty="0">
                <a:effectLst/>
                <a:latin typeface="Times New Roman" panose="02020603050405020304" pitchFamily="18" charset="0"/>
                <a:ea typeface="Times New Roman" panose="02020603050405020304" pitchFamily="18" charset="0"/>
              </a:rPr>
              <a:t>Data Analysis: - </a:t>
            </a:r>
            <a:r>
              <a:rPr lang="en-IN" sz="1800" dirty="0">
                <a:effectLst/>
                <a:latin typeface="Times New Roman" panose="02020603050405020304" pitchFamily="18" charset="0"/>
                <a:ea typeface="Times New Roman" panose="02020603050405020304" pitchFamily="18" charset="0"/>
              </a:rPr>
              <a:t>the primary data collection was done through personal in-depth interviews which were analysed using the technique of thematic analysis.</a:t>
            </a:r>
            <a:endParaRPr lang="en-IN" sz="1800" b="1" dirty="0">
              <a:latin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20624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 (1/3)</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7" name="Chart 6">
            <a:extLst>
              <a:ext uri="{FF2B5EF4-FFF2-40B4-BE49-F238E27FC236}">
                <a16:creationId xmlns:a16="http://schemas.microsoft.com/office/drawing/2014/main" id="{4CFD3440-3E36-7B97-6F80-03F5373694C0}"/>
              </a:ext>
            </a:extLst>
          </p:cNvPr>
          <p:cNvGraphicFramePr/>
          <p:nvPr>
            <p:extLst>
              <p:ext uri="{D42A27DB-BD31-4B8C-83A1-F6EECF244321}">
                <p14:modId xmlns:p14="http://schemas.microsoft.com/office/powerpoint/2010/main" val="1009142918"/>
              </p:ext>
            </p:extLst>
          </p:nvPr>
        </p:nvGraphicFramePr>
        <p:xfrm>
          <a:off x="555788" y="1690688"/>
          <a:ext cx="4953000" cy="4191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C8C7583-3400-6B20-FDBE-77F0BAB0F9F4}"/>
              </a:ext>
            </a:extLst>
          </p:cNvPr>
          <p:cNvGraphicFramePr/>
          <p:nvPr>
            <p:extLst>
              <p:ext uri="{D42A27DB-BD31-4B8C-83A1-F6EECF244321}">
                <p14:modId xmlns:p14="http://schemas.microsoft.com/office/powerpoint/2010/main" val="3036487311"/>
              </p:ext>
            </p:extLst>
          </p:nvPr>
        </p:nvGraphicFramePr>
        <p:xfrm>
          <a:off x="6096000" y="2032000"/>
          <a:ext cx="54864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C74E0881-D795-E721-14E2-F52010C608EE}"/>
              </a:ext>
            </a:extLst>
          </p:cNvPr>
          <p:cNvSpPr txBox="1"/>
          <p:nvPr/>
        </p:nvSpPr>
        <p:spPr>
          <a:xfrm>
            <a:off x="6683212" y="5590095"/>
            <a:ext cx="4953000" cy="1200329"/>
          </a:xfrm>
          <a:prstGeom prst="rect">
            <a:avLst/>
          </a:prstGeom>
          <a:noFill/>
        </p:spPr>
        <p:txBody>
          <a:bodyPr wrap="square" rtlCol="0">
            <a:spAutoFit/>
          </a:bodyPr>
          <a:lstStyle/>
          <a:p>
            <a:r>
              <a:rPr lang="en-IN" sz="1800" dirty="0">
                <a:effectLst/>
                <a:latin typeface="Times New Roman" panose="02020603050405020304" pitchFamily="18" charset="0"/>
                <a:ea typeface="Times New Roman" panose="02020603050405020304" pitchFamily="18" charset="0"/>
              </a:rPr>
              <a:t>1. To streamline the Expectations of international patients from medical tourism services provided in India (apollo hospitals especially)</a:t>
            </a:r>
          </a:p>
          <a:p>
            <a:endParaRPr lang="en-IN" dirty="0"/>
          </a:p>
        </p:txBody>
      </p:sp>
    </p:spTree>
    <p:extLst>
      <p:ext uri="{BB962C8B-B14F-4D97-AF65-F5344CB8AC3E}">
        <p14:creationId xmlns:p14="http://schemas.microsoft.com/office/powerpoint/2010/main" val="13733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 (2/3)</a:t>
            </a: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7" name="Chart 6">
            <a:extLst>
              <a:ext uri="{FF2B5EF4-FFF2-40B4-BE49-F238E27FC236}">
                <a16:creationId xmlns:a16="http://schemas.microsoft.com/office/drawing/2014/main" id="{DF51FBA0-7828-C4BA-997B-6EFD6A9D0FFE}"/>
              </a:ext>
            </a:extLst>
          </p:cNvPr>
          <p:cNvGraphicFramePr/>
          <p:nvPr>
            <p:extLst>
              <p:ext uri="{D42A27DB-BD31-4B8C-83A1-F6EECF244321}">
                <p14:modId xmlns:p14="http://schemas.microsoft.com/office/powerpoint/2010/main" val="4188130070"/>
              </p:ext>
            </p:extLst>
          </p:nvPr>
        </p:nvGraphicFramePr>
        <p:xfrm>
          <a:off x="411480" y="1314872"/>
          <a:ext cx="5265420" cy="4427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D481A867-AFE4-3FD8-D955-C482F1635A21}"/>
              </a:ext>
            </a:extLst>
          </p:cNvPr>
          <p:cNvGraphicFramePr/>
          <p:nvPr>
            <p:extLst>
              <p:ext uri="{D42A27DB-BD31-4B8C-83A1-F6EECF244321}">
                <p14:modId xmlns:p14="http://schemas.microsoft.com/office/powerpoint/2010/main" val="1383501387"/>
              </p:ext>
            </p:extLst>
          </p:nvPr>
        </p:nvGraphicFramePr>
        <p:xfrm>
          <a:off x="6096000" y="1828800"/>
          <a:ext cx="54864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1BD04638-F1AB-C842-FEC8-DAA196DF1F24}"/>
              </a:ext>
            </a:extLst>
          </p:cNvPr>
          <p:cNvSpPr txBox="1"/>
          <p:nvPr/>
        </p:nvSpPr>
        <p:spPr>
          <a:xfrm>
            <a:off x="642987" y="5693861"/>
            <a:ext cx="5033913" cy="1324978"/>
          </a:xfrm>
          <a:prstGeom prst="rect">
            <a:avLst/>
          </a:prstGeom>
          <a:noFill/>
        </p:spPr>
        <p:txBody>
          <a:bodyPr wrap="square" rtlCol="0">
            <a:spAutoFit/>
          </a:bodyPr>
          <a:lstStyle/>
          <a:p>
            <a:pPr marR="0" lvl="0">
              <a:lnSpc>
                <a:spcPct val="115000"/>
              </a:lnSpc>
              <a:spcBef>
                <a:spcPts val="0"/>
              </a:spcBef>
              <a:spcAft>
                <a:spcPts val="0"/>
              </a:spcAft>
            </a:pPr>
            <a:r>
              <a:rPr lang="en-IN" sz="1800" dirty="0">
                <a:effectLst/>
                <a:latin typeface="Times New Roman" panose="02020603050405020304" pitchFamily="18" charset="0"/>
                <a:ea typeface="Times New Roman" panose="02020603050405020304" pitchFamily="18" charset="0"/>
              </a:rPr>
              <a:t>2. To investigate satisfaction level with- Staff/F&amp;B services/Complaint handling/Cost of treatment &amp; stay</a:t>
            </a:r>
          </a:p>
          <a:p>
            <a:endParaRPr lang="en-IN" dirty="0"/>
          </a:p>
        </p:txBody>
      </p:sp>
      <p:sp>
        <p:nvSpPr>
          <p:cNvPr id="9" name="TextBox 8">
            <a:extLst>
              <a:ext uri="{FF2B5EF4-FFF2-40B4-BE49-F238E27FC236}">
                <a16:creationId xmlns:a16="http://schemas.microsoft.com/office/drawing/2014/main" id="{020A223F-FC71-BB08-7662-467E4BEF883F}"/>
              </a:ext>
            </a:extLst>
          </p:cNvPr>
          <p:cNvSpPr txBox="1"/>
          <p:nvPr/>
        </p:nvSpPr>
        <p:spPr>
          <a:xfrm>
            <a:off x="7230359" y="5241303"/>
            <a:ext cx="3883843" cy="1200329"/>
          </a:xfrm>
          <a:prstGeom prst="rect">
            <a:avLst/>
          </a:prstGeom>
          <a:noFill/>
        </p:spPr>
        <p:txBody>
          <a:bodyPr wrap="square" rtlCol="0">
            <a:spAutoFit/>
          </a:bodyPr>
          <a:lstStyle/>
          <a:p>
            <a:r>
              <a:rPr lang="en-IN" sz="1800" dirty="0">
                <a:effectLst/>
                <a:latin typeface="Times New Roman" panose="02020603050405020304" pitchFamily="18" charset="0"/>
                <a:ea typeface="Times New Roman" panose="02020603050405020304" pitchFamily="18" charset="0"/>
              </a:rPr>
              <a:t>3. To investigate the type of medical tourism queries received by the department.</a:t>
            </a:r>
          </a:p>
          <a:p>
            <a:endParaRPr lang="en-IN" dirty="0"/>
          </a:p>
        </p:txBody>
      </p:sp>
    </p:spTree>
    <p:extLst>
      <p:ext uri="{BB962C8B-B14F-4D97-AF65-F5344CB8AC3E}">
        <p14:creationId xmlns:p14="http://schemas.microsoft.com/office/powerpoint/2010/main" val="1911276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1304</Words>
  <Application>Microsoft Office PowerPoint</Application>
  <PresentationFormat>Widescreen</PresentationFormat>
  <Paragraphs>144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Comparative analysis of medical tourism : pre &amp;post receiving medical services. Apollo Hospital</vt:lpstr>
      <vt:lpstr>Screenshot of Approval</vt:lpstr>
      <vt:lpstr>Introduction (1/2)</vt:lpstr>
      <vt:lpstr>Introduction (2/2)</vt:lpstr>
      <vt:lpstr>PowerPoint Presentation</vt:lpstr>
      <vt:lpstr>Methodology (1/2)</vt:lpstr>
      <vt:lpstr>Methodology (2/2)</vt:lpstr>
      <vt:lpstr>Results (1/3)</vt:lpstr>
      <vt:lpstr>Results (2/3)</vt:lpstr>
      <vt:lpstr>Results (3/3)</vt:lpstr>
      <vt:lpstr>Discussion </vt:lpstr>
      <vt:lpstr>PowerPoint Presentation</vt:lpstr>
      <vt:lpstr>Limitations of the Study</vt:lpstr>
      <vt:lpstr>Conclusion</vt:lpstr>
      <vt:lpstr>References (Only Vancouver Style)</vt:lpstr>
      <vt:lpstr>Thank You</vt:lpstr>
      <vt:lpstr>Suggestions to the Organization where the Study was Conducted </vt:lpstr>
      <vt:lpstr>Dissertation Experiences</vt:lpstr>
      <vt:lpstr>Pictorial Journey (1/2)</vt:lpstr>
      <vt:lpstr>Pictorial Journey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Chavi  Mehrotra</cp:lastModifiedBy>
  <cp:revision>12</cp:revision>
  <dcterms:created xsi:type="dcterms:W3CDTF">2022-05-20T15:11:38Z</dcterms:created>
  <dcterms:modified xsi:type="dcterms:W3CDTF">2022-06-19T17:00:01Z</dcterms:modified>
</cp:coreProperties>
</file>