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60" r:id="rId4"/>
    <p:sldId id="281" r:id="rId5"/>
    <p:sldId id="282" r:id="rId6"/>
    <p:sldId id="259" r:id="rId7"/>
    <p:sldId id="262" r:id="rId8"/>
    <p:sldId id="263" r:id="rId9"/>
    <p:sldId id="266" r:id="rId10"/>
    <p:sldId id="265" r:id="rId11"/>
    <p:sldId id="275" r:id="rId12"/>
    <p:sldId id="279" r:id="rId13"/>
    <p:sldId id="267" r:id="rId14"/>
    <p:sldId id="273" r:id="rId15"/>
    <p:sldId id="278" r:id="rId16"/>
    <p:sldId id="268" r:id="rId17"/>
    <p:sldId id="276" r:id="rId18"/>
    <p:sldId id="26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7D9"/>
    <a:srgbClr val="DBF5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5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25-07-2022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47C0E5-F472-4823-852C-D183FA2F2488}" type="datetime1">
              <a:rPr lang="en-IN" smtClean="0"/>
              <a:t>25-07-2022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26AD20E6-394B-4DF0-96A5-9647FF39C943}" type="slidenum">
              <a:rPr lang="en-IN" smtClean="0"/>
              <a:t>‹#›</a:t>
            </a:fld>
            <a:endParaRPr lang="en-IN"/>
          </a:p>
        </p:txBody>
      </p:sp>
    </p:spTree>
    <p:extLst>
      <p:ext uri="{BB962C8B-B14F-4D97-AF65-F5344CB8AC3E}">
        <p14:creationId xmlns:p14="http://schemas.microsoft.com/office/powerpoint/2010/main" val="345809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9DCF6C-BC1F-457E-8C73-045A403582E6}" type="datetime1">
              <a:rPr lang="en-IN" smtClean="0"/>
              <a:t>25-07-2022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9939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E070E-952C-41C9-9ABB-C56A7BE64D88}" type="datetime1">
              <a:rPr lang="en-IN" smtClean="0"/>
              <a:t>25-07-2022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388834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2FBC0-878C-4FB7-8E1F-1D6F6FF7C223}" type="datetime1">
              <a:rPr lang="en-IN" smtClean="0"/>
              <a:t>25-07-2022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549751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D685ADF-9D55-472F-A142-0A5A20BA4577}" type="datetime1">
              <a:rPr lang="en-IN" smtClean="0"/>
              <a:t>25-07-2022</a:t>
            </a:fld>
            <a:endParaRPr lang="en-IN"/>
          </a:p>
        </p:txBody>
      </p:sp>
      <p:sp>
        <p:nvSpPr>
          <p:cNvPr id="5" name="Footer Placeholder 4"/>
          <p:cNvSpPr>
            <a:spLocks noGrp="1"/>
          </p:cNvSpPr>
          <p:nvPr>
            <p:ph type="ftr" sz="quarter" idx="11"/>
          </p:nvPr>
        </p:nvSpPr>
        <p:spPr>
          <a:xfrm>
            <a:off x="2182708" y="6272784"/>
            <a:ext cx="6327648" cy="365125"/>
          </a:xfrm>
        </p:spPr>
        <p:txBody>
          <a:bodyPr/>
          <a:lstStyle/>
          <a:p>
            <a:r>
              <a:rPr lang="en-US"/>
              <a:t>You are not allowed to add slides to this presentation</a:t>
            </a:r>
            <a:endParaRPr lang="en-IN"/>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26AD20E6-394B-4DF0-96A5-9647FF39C943}" type="slidenum">
              <a:rPr lang="en-IN" smtClean="0"/>
              <a:t>‹#›</a:t>
            </a:fld>
            <a:endParaRPr lang="en-IN"/>
          </a:p>
        </p:txBody>
      </p:sp>
    </p:spTree>
    <p:extLst>
      <p:ext uri="{BB962C8B-B14F-4D97-AF65-F5344CB8AC3E}">
        <p14:creationId xmlns:p14="http://schemas.microsoft.com/office/powerpoint/2010/main" val="2411990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B6A866-57B6-4C39-8809-FBA78A30FCC9}" type="datetime1">
              <a:rPr lang="en-IN" smtClean="0"/>
              <a:t>25-07-2022</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78117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34237-4DA9-498D-81CC-7DEBFDE0146A}" type="datetime1">
              <a:rPr lang="en-IN" smtClean="0"/>
              <a:t>25-07-2022</a:t>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047794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D29E31-0E2B-4B8B-A4CD-804F6A5D47A9}" type="datetime1">
              <a:rPr lang="en-IN" smtClean="0"/>
              <a:t>25-07-2022</a:t>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4224872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t>25-07-2022</a:t>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50191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C99E65-501E-4E79-B301-EC94E1C8867E}" type="datetime1">
              <a:rPr lang="en-IN" smtClean="0"/>
              <a:t>25-07-2022</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207115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51C047-BE12-4A43-A323-58AFB768CD35}" type="datetime1">
              <a:rPr lang="en-IN" smtClean="0"/>
              <a:t>25-07-2022</a:t>
            </a:fld>
            <a:endParaRPr lang="en-IN"/>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50393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EA12769F-3E27-4D36-A194-1A84EAEDBFA1}" type="datetime1">
              <a:rPr lang="en-IN" smtClean="0"/>
              <a:t>25-07-2022</a:t>
            </a:fld>
            <a:endParaRPr lang="en-IN"/>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en-US"/>
              <a:t>You are not allowed to add slides to this presentation</a:t>
            </a:r>
            <a:endParaRPr lang="en-IN"/>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0289038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pubmed.ncbi.nlm.nih.gov/26466178" TargetMode="External"/><Relationship Id="rId3" Type="http://schemas.openxmlformats.org/officeDocument/2006/relationships/hyperlink" Target="https://doi.org/10.1259%2Fbjr.70.839.9536897" TargetMode="External"/><Relationship Id="rId7" Type="http://schemas.openxmlformats.org/officeDocument/2006/relationships/hyperlink" Target="https://scholar.google.com/scholar_lookup?journal=AJR&amp;title=Radiologic+errors+and+malpractice:+a+blurry+distinction&amp;author=L+Berlin&amp;volume=189&amp;publication_year=2007&amp;pages=517-522&amp;pmid=17715094&amp;doi=10.2214/AJR.07.2209&amp;" TargetMode="External"/><Relationship Id="rId2" Type="http://schemas.openxmlformats.org/officeDocument/2006/relationships/hyperlink" Target="https://pubmed.ncbi.nlm.nih.gov/9536897" TargetMode="External"/><Relationship Id="rId1" Type="http://schemas.openxmlformats.org/officeDocument/2006/relationships/slideLayout" Target="../slideLayouts/slideLayout2.xml"/><Relationship Id="rId6" Type="http://schemas.openxmlformats.org/officeDocument/2006/relationships/hyperlink" Target="https://pubmed.ncbi.nlm.nih.gov/17715094" TargetMode="External"/><Relationship Id="rId5" Type="http://schemas.openxmlformats.org/officeDocument/2006/relationships/hyperlink" Target="https://www.ncbi.nlm.nih.gov/pmc/articles/PMC5265198/#CR3" TargetMode="External"/><Relationship Id="rId4" Type="http://schemas.openxmlformats.org/officeDocument/2006/relationships/hyperlink" Target="https://scholar.google.com/scholar_lookup?journal=BJR&amp;title=Radiology%E2%80%99s+Achilles%E2%80%99+heel:+error+and+variation+in+the+interpretation+of+the+R%C3%B6ntgen+image&amp;author=PJA+Robinson&amp;volume=70&amp;publication_year=1997&amp;pages=1085-1098&amp;pmid=9536897&amp;doi=10.1259/bjr.70.839.9536897&amp;"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scholar.google.com/scholar_lookup?journal=AJR+Am+J+Roentgenol.&amp;title=Malpractice+and+radiologists+in+Cook+County,+IL:+trends+in+20+years+of+litigation&amp;author=L+Berlin&amp;author=JW+Berlin&amp;volume=165&amp;issue=4&amp;publication_year=1995&amp;pages=781-8&amp;pmid=7676967&amp;" TargetMode="External"/><Relationship Id="rId3" Type="http://schemas.openxmlformats.org/officeDocument/2006/relationships/hyperlink" Target="https://scholar.google.com/scholar_lookup?journal=Br+J+Radiol&amp;title=Variation+between+experienced+observers+in+the+interpretation+of+accident+and+emergency+radiographs&amp;author=PJ+Robinson&amp;author=D+Wilson&amp;author=A+Coral&amp;author=A+Murphy&amp;author=P+Verow&amp;volume=72&amp;publication_year=1999&amp;pages=323-330&amp;pmid=10474490&amp;doi=10.1259/bjr.72.856.10474490&amp;" TargetMode="External"/><Relationship Id="rId7" Type="http://schemas.openxmlformats.org/officeDocument/2006/relationships/hyperlink" Target="https://pubmed.ncbi.nlm.nih.gov/7676967" TargetMode="External"/><Relationship Id="rId2" Type="http://schemas.openxmlformats.org/officeDocument/2006/relationships/hyperlink" Target="https://pubmed.ncbi.nlm.nih.gov/10474490" TargetMode="External"/><Relationship Id="rId1" Type="http://schemas.openxmlformats.org/officeDocument/2006/relationships/slideLayout" Target="../slideLayouts/slideLayout2.xml"/><Relationship Id="rId6" Type="http://schemas.openxmlformats.org/officeDocument/2006/relationships/hyperlink" Target="https://scholar.google.com/scholar_lookup?title=Error+and+variation+in+diagnostic+radiography&amp;author=M+Smith&amp;publication_year=1967&amp;" TargetMode="External"/><Relationship Id="rId5" Type="http://schemas.openxmlformats.org/officeDocument/2006/relationships/hyperlink" Target="https://pubmed.ncbi.nlm.nih.gov/24555582" TargetMode="External"/><Relationship Id="rId4" Type="http://schemas.openxmlformats.org/officeDocument/2006/relationships/hyperlink" Target="https://pubmed.ncbi.nlm.nih.gov/1549661" TargetMode="External"/><Relationship Id="rId9" Type="http://schemas.openxmlformats.org/officeDocument/2006/relationships/hyperlink" Target="https://www.ncbi.nlm.nih.gov/pmc/articles/PMC3609674/#b6"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cbi.nlm.nih.gov/pmc/articles/PMC5265198/figure/Fig2/" TargetMode="Externa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hyperlink" Target="https://www.ncbi.nlm.nih.gov/pmc/articles/PMC5265198/#CR29" TargetMode="External"/><Relationship Id="rId5" Type="http://schemas.openxmlformats.org/officeDocument/2006/relationships/hyperlink" Target="https://www.ncbi.nlm.nih.gov/pmc/articles/PMC5265198/figure/Fig4/" TargetMode="External"/><Relationship Id="rId4" Type="http://schemas.openxmlformats.org/officeDocument/2006/relationships/hyperlink" Target="https://www.ncbi.nlm.nih.gov/pmc/articles/PMC5265198/figure/Fig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 Id="rId6" Type="http://schemas.microsoft.com/office/2007/relationships/hdphoto" Target="../media/hdphoto4.wdp"/><Relationship Id="rId5" Type="http://schemas.openxmlformats.org/officeDocument/2006/relationships/image" Target="../media/image8.png"/><Relationship Id="rId4" Type="http://schemas.microsoft.com/office/2007/relationships/hdphoto" Target="../media/hdphoto3.wdp"/></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717430" y="1281443"/>
            <a:ext cx="10757140" cy="3445831"/>
          </a:xfrm>
        </p:spPr>
        <p:style>
          <a:lnRef idx="2">
            <a:schemeClr val="accent1"/>
          </a:lnRef>
          <a:fillRef idx="1">
            <a:schemeClr val="lt1"/>
          </a:fillRef>
          <a:effectRef idx="0">
            <a:schemeClr val="accent1"/>
          </a:effectRef>
          <a:fontRef idx="minor">
            <a:schemeClr val="dk1"/>
          </a:fontRef>
        </p:style>
        <p:txBody>
          <a:bodyPr>
            <a:normAutofit/>
          </a:bodyPr>
          <a:lstStyle/>
          <a:p>
            <a:r>
              <a:rPr lang="en-IN" sz="2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Topic- Reporting Errors in Teleradiology: </a:t>
            </a:r>
            <a:r>
              <a:rPr lang="en-IN"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descriptive study to analyse the leading causes of reporting errors in Teleradiology.</a:t>
            </a:r>
            <a:br>
              <a:rPr lang="en-IN" sz="8000" dirty="0">
                <a:solidFill>
                  <a:schemeClr val="tx1"/>
                </a:solidFill>
                <a:latin typeface="Times New Roman" panose="02020603050405020304" pitchFamily="18" charset="0"/>
                <a:cs typeface="Times New Roman" panose="02020603050405020304" pitchFamily="18" charset="0"/>
              </a:rPr>
            </a:br>
            <a:r>
              <a:rPr lang="en-IN" sz="4800" dirty="0">
                <a:solidFill>
                  <a:schemeClr val="tx1"/>
                </a:solidFill>
                <a:latin typeface="Times New Roman" panose="02020603050405020304" pitchFamily="18" charset="0"/>
                <a:cs typeface="Times New Roman" panose="02020603050405020304" pitchFamily="18" charset="0"/>
              </a:rPr>
              <a:t>       </a:t>
            </a:r>
            <a:br>
              <a:rPr lang="en-IN" sz="4800" dirty="0">
                <a:solidFill>
                  <a:schemeClr val="tx1"/>
                </a:solidFill>
                <a:latin typeface="Times New Roman" panose="02020603050405020304" pitchFamily="18" charset="0"/>
                <a:cs typeface="Times New Roman" panose="02020603050405020304" pitchFamily="18" charset="0"/>
              </a:rPr>
            </a:br>
            <a:r>
              <a:rPr lang="en-IN" sz="4800" dirty="0">
                <a:solidFill>
                  <a:schemeClr val="tx1"/>
                </a:solidFill>
                <a:latin typeface="Times New Roman" panose="02020603050405020304" pitchFamily="18" charset="0"/>
                <a:cs typeface="Times New Roman" panose="02020603050405020304" pitchFamily="18" charset="0"/>
              </a:rPr>
              <a:t>            Technologies LLP</a:t>
            </a:r>
            <a:endParaRPr lang="en-IN" dirty="0">
              <a:solidFill>
                <a:schemeClr val="tx1"/>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750498" y="4623758"/>
            <a:ext cx="10757140" cy="1850366"/>
          </a:xfrm>
          <a:solidFill>
            <a:schemeClr val="accent6">
              <a:lumMod val="20000"/>
              <a:lumOff val="80000"/>
            </a:schemeClr>
          </a:solidFill>
        </p:spPr>
        <p:txBody>
          <a:bodyPr/>
          <a:lstStyle/>
          <a:p>
            <a:r>
              <a:rPr lang="en-IN" dirty="0"/>
              <a:t>Submitted by: Bhawana, PG/20/015</a:t>
            </a:r>
          </a:p>
          <a:p>
            <a:r>
              <a:rPr lang="en-IN" dirty="0"/>
              <a:t>Mentor: </a:t>
            </a:r>
            <a:r>
              <a:rPr lang="en-IN" dirty="0" err="1"/>
              <a:t>Dr.</a:t>
            </a:r>
            <a:r>
              <a:rPr lang="en-IN" dirty="0"/>
              <a:t> </a:t>
            </a:r>
            <a:r>
              <a:rPr lang="en-IN" dirty="0" err="1"/>
              <a:t>Anandhi</a:t>
            </a:r>
            <a:r>
              <a:rPr lang="en-IN" dirty="0"/>
              <a:t> Ramachandran</a:t>
            </a:r>
          </a:p>
          <a:p>
            <a:r>
              <a:rPr lang="en-IN"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2320506" cy="1092260"/>
          </a:xfrm>
          <a:prstGeom prst="rect">
            <a:avLst/>
          </a:prstGeom>
        </p:spPr>
      </p:pic>
      <p:pic>
        <p:nvPicPr>
          <p:cNvPr id="8" name="Picture 2">
            <a:extLst>
              <a:ext uri="{FF2B5EF4-FFF2-40B4-BE49-F238E27FC236}">
                <a16:creationId xmlns:a16="http://schemas.microsoft.com/office/drawing/2014/main" id="{40966706-0FFD-E303-113A-DA6BE849E0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5169" y="3441940"/>
            <a:ext cx="1505281" cy="54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2695903" y="338616"/>
            <a:ext cx="8043984" cy="1035223"/>
          </a:xfrm>
          <a:solidFill>
            <a:schemeClr val="accent4">
              <a:lumMod val="20000"/>
              <a:lumOff val="80000"/>
            </a:schemeClr>
          </a:solidFill>
        </p:spPr>
        <p:txBody>
          <a:bodyPr/>
          <a:lstStyle/>
          <a:p>
            <a:pPr algn="ctr"/>
            <a:r>
              <a:rPr lang="en-IN" b="1" dirty="0">
                <a:ln w="22225">
                  <a:solidFill>
                    <a:schemeClr val="accent2"/>
                  </a:solidFill>
                  <a:prstDash val="solid"/>
                </a:ln>
                <a:solidFill>
                  <a:schemeClr val="accent2">
                    <a:lumMod val="40000"/>
                    <a:lumOff val="60000"/>
                  </a:schemeClr>
                </a:solidFill>
              </a:rPr>
              <a:t>Discussion</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1069848" y="1768415"/>
            <a:ext cx="10058400" cy="4750969"/>
          </a:xfrm>
        </p:spPr>
        <p:txBody>
          <a:bodyPr>
            <a:normAutofit fontScale="92500" lnSpcReduction="10000"/>
          </a:bodyPr>
          <a:lstStyle/>
          <a:p>
            <a:pPr marL="457200" algn="just">
              <a:lnSpc>
                <a:spcPct val="107000"/>
              </a:lnSpc>
              <a:spcAft>
                <a:spcPts val="800"/>
              </a:spcAft>
            </a:pPr>
            <a:r>
              <a:rPr lang="en-IN" dirty="0">
                <a:effectLst/>
                <a:latin typeface="Times New Roman" panose="02020603050405020304" pitchFamily="18" charset="0"/>
                <a:ea typeface="Calibri" panose="020F0502020204030204" pitchFamily="34" charset="0"/>
                <a:cs typeface="Mangal" panose="02040503050203030202" pitchFamily="18" charset="0"/>
              </a:rPr>
              <a:t>Missed findings- categorized based on the modality </a:t>
            </a:r>
          </a:p>
          <a:p>
            <a:pPr marL="457200" algn="just">
              <a:lnSpc>
                <a:spcPct val="107000"/>
              </a:lnSpc>
              <a:spcAft>
                <a:spcPts val="800"/>
              </a:spcAft>
            </a:pPr>
            <a:r>
              <a:rPr lang="en-IN" dirty="0">
                <a:effectLst/>
                <a:latin typeface="Times New Roman" panose="02020603050405020304" pitchFamily="18" charset="0"/>
                <a:ea typeface="Calibri" panose="020F0502020204030204" pitchFamily="34" charset="0"/>
                <a:cs typeface="Mangal" panose="02040503050203030202" pitchFamily="18" charset="0"/>
              </a:rPr>
              <a:t> 94% missed findings were seen in CT and MRI only. </a:t>
            </a:r>
          </a:p>
          <a:p>
            <a:pPr marL="457200" algn="just">
              <a:lnSpc>
                <a:spcPct val="107000"/>
              </a:lnSpc>
              <a:spcAft>
                <a:spcPts val="800"/>
              </a:spcAft>
            </a:pPr>
            <a:r>
              <a:rPr lang="en-IN" dirty="0">
                <a:latin typeface="Times New Roman" panose="02020603050405020304" pitchFamily="18" charset="0"/>
                <a:ea typeface="Calibri" panose="020F0502020204030204" pitchFamily="34" charset="0"/>
                <a:cs typeface="Mangal" panose="02040503050203030202" pitchFamily="18" charset="0"/>
              </a:rPr>
              <a:t>B</a:t>
            </a:r>
            <a:r>
              <a:rPr lang="en-IN" dirty="0">
                <a:effectLst/>
                <a:latin typeface="Times New Roman" panose="02020603050405020304" pitchFamily="18" charset="0"/>
                <a:ea typeface="Calibri" panose="020F0502020204030204" pitchFamily="34" charset="0"/>
                <a:cs typeface="Mangal" panose="02040503050203030202" pitchFamily="18" charset="0"/>
              </a:rPr>
              <a:t>ody parts scans such as abdomen, chest and brain has more missed findings than other body part scans. </a:t>
            </a:r>
          </a:p>
          <a:p>
            <a:pPr marL="457200" algn="just">
              <a:lnSpc>
                <a:spcPct val="107000"/>
              </a:lnSpc>
              <a:spcAft>
                <a:spcPts val="800"/>
              </a:spcAft>
            </a:pPr>
            <a:r>
              <a:rPr lang="en-IN" dirty="0">
                <a:effectLst/>
                <a:latin typeface="Times New Roman" panose="02020603050405020304" pitchFamily="18" charset="0"/>
                <a:ea typeface="Calibri" panose="020F0502020204030204" pitchFamily="34" charset="0"/>
                <a:cs typeface="Mangal" panose="02040503050203030202" pitchFamily="18" charset="0"/>
              </a:rPr>
              <a:t>18% of the missed findings were seen in abdomen studies while 12% seen in chest studies and 10% seen in brain studies.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07000"/>
              </a:lnSpc>
              <a:spcAft>
                <a:spcPts val="800"/>
              </a:spcAft>
            </a:pPr>
            <a:r>
              <a:rPr lang="en-IN" dirty="0">
                <a:effectLst/>
                <a:latin typeface="Times New Roman" panose="02020603050405020304" pitchFamily="18" charset="0"/>
                <a:ea typeface="Calibri" panose="020F0502020204030204" pitchFamily="34" charset="0"/>
                <a:cs typeface="Mangal" panose="02040503050203030202" pitchFamily="18" charset="0"/>
              </a:rPr>
              <a:t>Incomplete history causes error in 7% of the reports which Berlin also showed in his study published in 1995 that incomplete history was one of the causes of error, Berlin’s study explained that knowledge of clinical history decreases the errors.</a:t>
            </a:r>
            <a:r>
              <a:rPr lang="en-IN" baseline="30000" dirty="0">
                <a:effectLst/>
                <a:latin typeface="Times New Roman" panose="02020603050405020304" pitchFamily="18" charset="0"/>
                <a:ea typeface="Calibri" panose="020F0502020204030204" pitchFamily="34" charset="0"/>
                <a:cs typeface="Mangal" panose="02040503050203030202" pitchFamily="18" charset="0"/>
              </a:rPr>
              <a:t> [12]</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07000"/>
              </a:lnSpc>
              <a:spcAft>
                <a:spcPts val="800"/>
              </a:spcAft>
            </a:pPr>
            <a:r>
              <a:rPr lang="en-IN" dirty="0">
                <a:effectLst/>
                <a:latin typeface="Times New Roman" panose="02020603050405020304" pitchFamily="18" charset="0"/>
                <a:ea typeface="Calibri" panose="020F0502020204030204" pitchFamily="34" charset="0"/>
                <a:cs typeface="Mangal" panose="02040503050203030202" pitchFamily="18" charset="0"/>
              </a:rPr>
              <a:t>The main causes of error that are identified in this study is missed findings (50%), typing error (12%) and incomplete history (7%). </a:t>
            </a:r>
            <a:endParaRPr lang="en-IN" dirty="0">
              <a:effectLst/>
              <a:latin typeface="Calibri" panose="020F0502020204030204" pitchFamily="34" charset="0"/>
              <a:ea typeface="Calibri" panose="020F0502020204030204" pitchFamily="34" charset="0"/>
              <a:cs typeface="Mangal" panose="02040503050203030202" pitchFamily="18" charset="0"/>
            </a:endParaRPr>
          </a:p>
          <a:p>
            <a:endParaRPr lang="en-IN" sz="1400"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F6EC-6F74-10E8-AC03-0F3875AD0424}"/>
              </a:ext>
            </a:extLst>
          </p:cNvPr>
          <p:cNvSpPr>
            <a:spLocks noGrp="1"/>
          </p:cNvSpPr>
          <p:nvPr>
            <p:ph type="title"/>
          </p:nvPr>
        </p:nvSpPr>
        <p:spPr>
          <a:xfrm>
            <a:off x="1066800" y="1889185"/>
            <a:ext cx="10058400" cy="1086591"/>
          </a:xfrm>
        </p:spPr>
        <p:txBody>
          <a:bodyPr>
            <a:normAutofit/>
          </a:bodyPr>
          <a:lstStyle/>
          <a:p>
            <a:pPr algn="ctr"/>
            <a:r>
              <a:rPr lang="en-IN" b="1" dirty="0"/>
              <a:t>Limitations of the Study</a:t>
            </a:r>
          </a:p>
        </p:txBody>
      </p:sp>
      <p:sp>
        <p:nvSpPr>
          <p:cNvPr id="3" name="Content Placeholder 2">
            <a:extLst>
              <a:ext uri="{FF2B5EF4-FFF2-40B4-BE49-F238E27FC236}">
                <a16:creationId xmlns:a16="http://schemas.microsoft.com/office/drawing/2014/main" id="{8BBDAC66-4BC0-4A4F-5501-A4915ECD4DA8}"/>
              </a:ext>
            </a:extLst>
          </p:cNvPr>
          <p:cNvSpPr>
            <a:spLocks noGrp="1"/>
          </p:cNvSpPr>
          <p:nvPr>
            <p:ph idx="1"/>
          </p:nvPr>
        </p:nvSpPr>
        <p:spPr>
          <a:xfrm>
            <a:off x="1066800" y="3156931"/>
            <a:ext cx="10058400" cy="1604513"/>
          </a:xfrm>
          <a:solidFill>
            <a:schemeClr val="bg2"/>
          </a:solidFill>
        </p:spPr>
        <p:style>
          <a:lnRef idx="2">
            <a:schemeClr val="accent2"/>
          </a:lnRef>
          <a:fillRef idx="1">
            <a:schemeClr val="lt1"/>
          </a:fillRef>
          <a:effectRef idx="0">
            <a:schemeClr val="accent2"/>
          </a:effectRef>
          <a:fontRef idx="minor">
            <a:schemeClr val="dk1"/>
          </a:fontRef>
        </p:style>
        <p:txBody>
          <a:bodyPr/>
          <a:lstStyle/>
          <a:p>
            <a:pPr marL="342900" lvl="0" indent="-342900">
              <a:lnSpc>
                <a:spcPct val="107000"/>
              </a:lnSpc>
              <a:buFont typeface="Symbol" panose="05050102010706020507" pitchFamily="18" charset="2"/>
              <a:buChar char=""/>
            </a:pPr>
            <a:r>
              <a:rPr lang="en-IN" sz="1800" dirty="0">
                <a:effectLst/>
                <a:latin typeface="Times New Roman" panose="02020603050405020304" pitchFamily="18" charset="0"/>
                <a:ea typeface="Calibri" panose="020F0502020204030204" pitchFamily="34" charset="0"/>
                <a:cs typeface="Mangal" panose="02040503050203030202" pitchFamily="18" charset="0"/>
              </a:rPr>
              <a:t>The data set is small to determine significant causes of errors in radiology.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Aft>
                <a:spcPts val="800"/>
              </a:spcAft>
              <a:buFont typeface="Symbol" panose="05050102010706020507" pitchFamily="18" charset="2"/>
              <a:buChar char=""/>
            </a:pPr>
            <a:r>
              <a:rPr lang="en-IN" sz="1800" dirty="0">
                <a:effectLst/>
                <a:latin typeface="Times New Roman" panose="02020603050405020304" pitchFamily="18" charset="0"/>
                <a:ea typeface="Calibri" panose="020F0502020204030204" pitchFamily="34" charset="0"/>
                <a:cs typeface="Mangal" panose="02040503050203030202" pitchFamily="18" charset="0"/>
              </a:rPr>
              <a:t>The data was not adequate to do the root cause analysis of the errors. The data was only limited to the description of modality, what type of body part scan and the type of error.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5" name="Slide Number Placeholder 4">
            <a:extLst>
              <a:ext uri="{FF2B5EF4-FFF2-40B4-BE49-F238E27FC236}">
                <a16:creationId xmlns:a16="http://schemas.microsoft.com/office/drawing/2014/main" id="{5D7BD38B-06EE-DC64-6828-3A96DC5B67D0}"/>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62BF899B-1AA7-BB0B-B7E4-F54105A8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Tree>
    <p:extLst>
      <p:ext uri="{BB962C8B-B14F-4D97-AF65-F5344CB8AC3E}">
        <p14:creationId xmlns:p14="http://schemas.microsoft.com/office/powerpoint/2010/main" val="3192224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2DBB5-44D9-14B4-A232-32983315CACF}"/>
              </a:ext>
            </a:extLst>
          </p:cNvPr>
          <p:cNvSpPr>
            <a:spLocks noGrp="1"/>
          </p:cNvSpPr>
          <p:nvPr>
            <p:ph type="title"/>
          </p:nvPr>
        </p:nvSpPr>
        <p:spPr>
          <a:xfrm>
            <a:off x="1069848" y="484632"/>
            <a:ext cx="10058400" cy="1301036"/>
          </a:xfrm>
          <a:solidFill>
            <a:schemeClr val="accent4">
              <a:lumMod val="20000"/>
              <a:lumOff val="80000"/>
            </a:schemeClr>
          </a:solidFill>
        </p:spPr>
        <p:style>
          <a:lnRef idx="2">
            <a:schemeClr val="accent1"/>
          </a:lnRef>
          <a:fillRef idx="1">
            <a:schemeClr val="lt1"/>
          </a:fillRef>
          <a:effectRef idx="0">
            <a:schemeClr val="accent1"/>
          </a:effectRef>
          <a:fontRef idx="minor">
            <a:schemeClr val="dk1"/>
          </a:fontRef>
        </p:style>
        <p:txBody>
          <a:bodyPr/>
          <a:lstStyle/>
          <a:p>
            <a:r>
              <a:rPr lang="en-IN" dirty="0"/>
              <a:t>Recommendation</a:t>
            </a:r>
          </a:p>
        </p:txBody>
      </p:sp>
      <p:sp>
        <p:nvSpPr>
          <p:cNvPr id="3" name="Content Placeholder 2">
            <a:extLst>
              <a:ext uri="{FF2B5EF4-FFF2-40B4-BE49-F238E27FC236}">
                <a16:creationId xmlns:a16="http://schemas.microsoft.com/office/drawing/2014/main" id="{98857AF0-74A9-C0DD-8E39-AC2636366543}"/>
              </a:ext>
            </a:extLst>
          </p:cNvPr>
          <p:cNvSpPr>
            <a:spLocks noGrp="1"/>
          </p:cNvSpPr>
          <p:nvPr>
            <p:ph idx="1"/>
          </p:nvPr>
        </p:nvSpPr>
        <p:spPr/>
        <p:txBody>
          <a:bodyPr>
            <a:normAutofit/>
          </a:bodyPr>
          <a:lstStyle/>
          <a:p>
            <a:r>
              <a:rPr lang="en-IN" b="1" dirty="0">
                <a:latin typeface="Times New Roman" panose="02020603050405020304" pitchFamily="18" charset="0"/>
                <a:cs typeface="Times New Roman" panose="02020603050405020304" pitchFamily="18" charset="0"/>
              </a:rPr>
              <a:t>Structure</a:t>
            </a:r>
            <a:r>
              <a:rPr lang="en-IN" dirty="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reporting-</a:t>
            </a:r>
            <a:r>
              <a:rPr lang="en-IN" dirty="0">
                <a:latin typeface="Times New Roman" panose="02020603050405020304" pitchFamily="18" charset="0"/>
                <a:cs typeface="Times New Roman" panose="02020603050405020304" pitchFamily="18" charset="0"/>
              </a:rPr>
              <a:t> Using a define structure for writing reports</a:t>
            </a:r>
          </a:p>
          <a:p>
            <a:r>
              <a:rPr lang="en-IN" b="1" dirty="0">
                <a:effectLst/>
                <a:latin typeface="Times New Roman" panose="02020603050405020304" pitchFamily="18" charset="0"/>
                <a:ea typeface="Calibri" panose="020F0502020204030204" pitchFamily="34" charset="0"/>
                <a:cs typeface="Times New Roman" panose="02020603050405020304" pitchFamily="18" charset="0"/>
              </a:rPr>
              <a:t>Use of AI in radiology- </a:t>
            </a:r>
            <a:r>
              <a:rPr lang="en-IN" dirty="0">
                <a:effectLst/>
                <a:latin typeface="Times New Roman" panose="02020603050405020304" pitchFamily="18" charset="0"/>
                <a:ea typeface="Calibri" panose="020F0502020204030204" pitchFamily="34" charset="0"/>
                <a:cs typeface="Times New Roman" panose="02020603050405020304" pitchFamily="18" charset="0"/>
              </a:rPr>
              <a:t>Image analytics </a:t>
            </a:r>
            <a:r>
              <a:rPr lang="en-IN" dirty="0">
                <a:solidFill>
                  <a:srgbClr val="000000"/>
                </a:solidFill>
                <a:effectLst/>
                <a:latin typeface="Times New Roman" panose="02020603050405020304" pitchFamily="18" charset="0"/>
                <a:ea typeface="Calibri" panose="020F0502020204030204" pitchFamily="34" charset="0"/>
              </a:rPr>
              <a:t>help radiologist to highlight the abnormal findings that radiologist will miss. </a:t>
            </a:r>
            <a:endParaRPr lang="en-IN"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IN" b="1" dirty="0">
                <a:effectLst/>
                <a:latin typeface="Times New Roman" panose="02020603050405020304" pitchFamily="18" charset="0"/>
                <a:ea typeface="Calibri" panose="020F0502020204030204" pitchFamily="34" charset="0"/>
                <a:cs typeface="Times New Roman" panose="02020603050405020304" pitchFamily="18" charset="0"/>
              </a:rPr>
              <a:t>Automation</a:t>
            </a:r>
            <a:r>
              <a:rPr lang="en-IN" b="1" spc="-5" dirty="0">
                <a:effectLst/>
                <a:latin typeface="Times New Roman" panose="02020603050405020304" pitchFamily="18" charset="0"/>
                <a:ea typeface="Calibri" panose="020F0502020204030204" pitchFamily="34" charset="0"/>
                <a:cs typeface="Times New Roman" panose="02020603050405020304" pitchFamily="18" charset="0"/>
              </a:rPr>
              <a:t> </a:t>
            </a:r>
            <a:r>
              <a:rPr lang="en-IN" b="1" dirty="0">
                <a:effectLst/>
                <a:latin typeface="Times New Roman" panose="02020603050405020304" pitchFamily="18" charset="0"/>
                <a:ea typeface="Calibri" panose="020F0502020204030204" pitchFamily="34" charset="0"/>
                <a:cs typeface="Times New Roman" panose="02020603050405020304" pitchFamily="18" charset="0"/>
              </a:rPr>
              <a:t>of</a:t>
            </a:r>
            <a:r>
              <a:rPr lang="en-IN" b="1" spc="-15" dirty="0">
                <a:effectLst/>
                <a:latin typeface="Times New Roman" panose="02020603050405020304" pitchFamily="18" charset="0"/>
                <a:ea typeface="Calibri" panose="020F0502020204030204" pitchFamily="34" charset="0"/>
                <a:cs typeface="Times New Roman" panose="02020603050405020304" pitchFamily="18" charset="0"/>
              </a:rPr>
              <a:t> </a:t>
            </a:r>
            <a:r>
              <a:rPr lang="en-IN" b="1" dirty="0">
                <a:effectLst/>
                <a:latin typeface="Times New Roman" panose="02020603050405020304" pitchFamily="18" charset="0"/>
                <a:ea typeface="Calibri" panose="020F0502020204030204" pitchFamily="34" charset="0"/>
                <a:cs typeface="Times New Roman" panose="02020603050405020304" pitchFamily="18" charset="0"/>
              </a:rPr>
              <a:t>reports- </a:t>
            </a:r>
            <a:r>
              <a:rPr lang="en-IN" dirty="0">
                <a:effectLst/>
                <a:latin typeface="Times New Roman" panose="02020603050405020304" pitchFamily="18" charset="0"/>
                <a:ea typeface="Calibri" panose="020F0502020204030204" pitchFamily="34" charset="0"/>
                <a:cs typeface="Mangal" panose="02040503050203030202" pitchFamily="18" charset="0"/>
              </a:rPr>
              <a:t>.</a:t>
            </a:r>
            <a:r>
              <a:rPr lang="en-IN" spc="-3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Instead</a:t>
            </a:r>
            <a:r>
              <a:rPr lang="en-IN" spc="-3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of</a:t>
            </a:r>
            <a:r>
              <a:rPr lang="en-IN" spc="-4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typing</a:t>
            </a:r>
            <a:r>
              <a:rPr lang="en-IN" spc="-4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the</a:t>
            </a:r>
            <a:r>
              <a:rPr lang="en-IN" spc="-3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whole</a:t>
            </a:r>
            <a:r>
              <a:rPr lang="en-IN" spc="-3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report</a:t>
            </a:r>
            <a:r>
              <a:rPr lang="en-IN" spc="-2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or</a:t>
            </a:r>
            <a:r>
              <a:rPr lang="en-IN" spc="-4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using</a:t>
            </a:r>
            <a:r>
              <a:rPr lang="en-IN" spc="-26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templates, findings can be selected by the radiologists just like a computer based</a:t>
            </a:r>
            <a:r>
              <a:rPr lang="en-IN" spc="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Multiple choice questions (MCQs). These questions will be provided by the system in</a:t>
            </a:r>
            <a:r>
              <a:rPr lang="en-IN" spc="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which the radiologist is reporting cases. This method of reporting will highly reduce the</a:t>
            </a:r>
            <a:r>
              <a:rPr lang="en-IN" spc="-26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errors.</a:t>
            </a:r>
            <a:endParaRPr lang="en-IN"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IN" b="1" dirty="0">
                <a:latin typeface="Times New Roman" panose="02020603050405020304" pitchFamily="18" charset="0"/>
                <a:cs typeface="Times New Roman" panose="02020603050405020304" pitchFamily="18" charset="0"/>
              </a:rPr>
              <a:t>Root cause analysis-</a:t>
            </a:r>
            <a:r>
              <a:rPr lang="en-IN" b="1" dirty="0">
                <a:latin typeface="Times New Roman" panose="02020603050405020304" pitchFamily="18" charset="0"/>
                <a:cs typeface="Mangal" panose="02040503050203030202" pitchFamily="18" charset="0"/>
              </a:rPr>
              <a:t> </a:t>
            </a:r>
            <a:r>
              <a:rPr lang="en-IN" dirty="0">
                <a:latin typeface="Times New Roman" panose="02020603050405020304" pitchFamily="18" charset="0"/>
                <a:cs typeface="Mangal" panose="02040503050203030202" pitchFamily="18" charset="0"/>
              </a:rPr>
              <a:t>T</a:t>
            </a:r>
            <a:r>
              <a:rPr lang="en-IN" dirty="0">
                <a:effectLst/>
                <a:latin typeface="Times New Roman" panose="02020603050405020304" pitchFamily="18" charset="0"/>
                <a:ea typeface="Calibri" panose="020F0502020204030204" pitchFamily="34" charset="0"/>
                <a:cs typeface="Mangal" panose="02040503050203030202" pitchFamily="18" charset="0"/>
              </a:rPr>
              <a:t>argeting on determining what error has</a:t>
            </a:r>
            <a:r>
              <a:rPr lang="en-IN" spc="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occurred,</a:t>
            </a:r>
            <a:r>
              <a:rPr lang="en-IN" spc="-4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why</a:t>
            </a:r>
            <a:r>
              <a:rPr lang="en-IN" spc="-3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it</a:t>
            </a:r>
            <a:r>
              <a:rPr lang="en-IN" spc="-2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has</a:t>
            </a:r>
            <a:r>
              <a:rPr lang="en-IN" spc="-4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occurred</a:t>
            </a:r>
            <a:r>
              <a:rPr lang="en-IN" spc="-4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&amp;</a:t>
            </a:r>
            <a:r>
              <a:rPr lang="en-IN" spc="-3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what</a:t>
            </a:r>
            <a:r>
              <a:rPr lang="en-IN" spc="-3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has</a:t>
            </a:r>
            <a:r>
              <a:rPr lang="en-IN" spc="-3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to</a:t>
            </a:r>
            <a:r>
              <a:rPr lang="en-IN" spc="-3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be</a:t>
            </a:r>
            <a:r>
              <a:rPr lang="en-IN" spc="-4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done</a:t>
            </a:r>
            <a:r>
              <a:rPr lang="en-IN" spc="-3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to</a:t>
            </a:r>
            <a:r>
              <a:rPr lang="en-IN" spc="-2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prevent</a:t>
            </a:r>
            <a:r>
              <a:rPr lang="en-IN" spc="-2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it</a:t>
            </a:r>
            <a:r>
              <a:rPr lang="en-IN" spc="-3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from</a:t>
            </a:r>
            <a:r>
              <a:rPr lang="en-IN" spc="-3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occurring</a:t>
            </a:r>
            <a:r>
              <a:rPr lang="en-IN" spc="-2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again:</a:t>
            </a:r>
            <a:r>
              <a:rPr lang="en-IN" spc="-26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this</a:t>
            </a:r>
            <a:r>
              <a:rPr lang="en-IN" spc="-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is</a:t>
            </a:r>
            <a:r>
              <a:rPr lang="en-IN" spc="-1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what</a:t>
            </a:r>
            <a:r>
              <a:rPr lang="en-IN" spc="-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"root</a:t>
            </a:r>
            <a:r>
              <a:rPr lang="en-IN" spc="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cause</a:t>
            </a:r>
            <a:r>
              <a:rPr lang="en-IN" spc="-10"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analysis" is all</a:t>
            </a:r>
            <a:r>
              <a:rPr lang="en-IN" spc="-5" dirty="0">
                <a:effectLst/>
                <a:latin typeface="Times New Roman" panose="02020603050405020304" pitchFamily="18" charset="0"/>
                <a:ea typeface="Calibri" panose="020F0502020204030204" pitchFamily="34" charset="0"/>
                <a:cs typeface="Mangal" panose="02040503050203030202" pitchFamily="18" charset="0"/>
              </a:rPr>
              <a:t> </a:t>
            </a:r>
            <a:r>
              <a:rPr lang="en-IN" dirty="0">
                <a:effectLst/>
                <a:latin typeface="Times New Roman" panose="02020603050405020304" pitchFamily="18" charset="0"/>
                <a:ea typeface="Calibri" panose="020F0502020204030204" pitchFamily="34" charset="0"/>
                <a:cs typeface="Mangal" panose="02040503050203030202" pitchFamily="18" charset="0"/>
              </a:rPr>
              <a:t>about.</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0" indent="0">
              <a:buNone/>
            </a:pPr>
            <a:endParaRPr lang="en-IN"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2DB44CBF-8D97-9769-53E6-012BB0A26D5A}"/>
              </a:ext>
            </a:extLst>
          </p:cNvPr>
          <p:cNvSpPr>
            <a:spLocks noGrp="1"/>
          </p:cNvSpPr>
          <p:nvPr>
            <p:ph type="sldNum" sz="quarter" idx="12"/>
          </p:nvPr>
        </p:nvSpPr>
        <p:spPr/>
        <p:txBody>
          <a:bodyPr/>
          <a:lstStyle/>
          <a:p>
            <a:fld id="{26AD20E6-394B-4DF0-96A5-9647FF39C943}" type="slidenum">
              <a:rPr lang="en-IN" smtClean="0"/>
              <a:t>12</a:t>
            </a:fld>
            <a:endParaRPr lang="en-IN"/>
          </a:p>
        </p:txBody>
      </p:sp>
    </p:spTree>
    <p:extLst>
      <p:ext uri="{BB962C8B-B14F-4D97-AF65-F5344CB8AC3E}">
        <p14:creationId xmlns:p14="http://schemas.microsoft.com/office/powerpoint/2010/main" val="233720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2173855" y="1292772"/>
            <a:ext cx="7108339" cy="1609344"/>
          </a:xfrm>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1000837" y="2975423"/>
            <a:ext cx="10058400" cy="2778396"/>
          </a:xfrm>
        </p:spPr>
        <p:txBody>
          <a:bodyPr/>
          <a:lstStyle/>
          <a:p>
            <a:r>
              <a:rPr lang="en-IN" sz="1800" spc="-5" dirty="0">
                <a:effectLst/>
                <a:latin typeface="Times New Roman" panose="02020603050405020304" pitchFamily="18" charset="0"/>
                <a:ea typeface="Calibri" panose="020F0502020204030204" pitchFamily="34" charset="0"/>
              </a:rPr>
              <a:t>Errors</a:t>
            </a:r>
            <a:r>
              <a:rPr lang="en-IN" sz="1800" spc="-70" dirty="0">
                <a:effectLst/>
                <a:latin typeface="Times New Roman" panose="02020603050405020304" pitchFamily="18" charset="0"/>
                <a:ea typeface="Calibri" panose="020F0502020204030204" pitchFamily="34" charset="0"/>
              </a:rPr>
              <a:t> </a:t>
            </a:r>
            <a:r>
              <a:rPr lang="en-IN" sz="1800" spc="-5" dirty="0">
                <a:effectLst/>
                <a:latin typeface="Times New Roman" panose="02020603050405020304" pitchFamily="18" charset="0"/>
                <a:ea typeface="Calibri" panose="020F0502020204030204" pitchFamily="34" charset="0"/>
              </a:rPr>
              <a:t>will</a:t>
            </a:r>
            <a:r>
              <a:rPr lang="en-IN" sz="1800" spc="-70" dirty="0">
                <a:effectLst/>
                <a:latin typeface="Times New Roman" panose="02020603050405020304" pitchFamily="18" charset="0"/>
                <a:ea typeface="Calibri" panose="020F0502020204030204" pitchFamily="34" charset="0"/>
              </a:rPr>
              <a:t> </a:t>
            </a:r>
            <a:r>
              <a:rPr lang="en-IN" sz="1800" spc="-5" dirty="0">
                <a:effectLst/>
                <a:latin typeface="Times New Roman" panose="02020603050405020304" pitchFamily="18" charset="0"/>
                <a:ea typeface="Calibri" panose="020F0502020204030204" pitchFamily="34" charset="0"/>
              </a:rPr>
              <a:t>often</a:t>
            </a:r>
            <a:r>
              <a:rPr lang="en-IN" sz="1800" spc="-65" dirty="0">
                <a:effectLst/>
                <a:latin typeface="Times New Roman" panose="02020603050405020304" pitchFamily="18" charset="0"/>
                <a:ea typeface="Calibri" panose="020F0502020204030204" pitchFamily="34" charset="0"/>
              </a:rPr>
              <a:t> </a:t>
            </a:r>
            <a:r>
              <a:rPr lang="en-IN" sz="1800" spc="-5" dirty="0">
                <a:effectLst/>
                <a:latin typeface="Times New Roman" panose="02020603050405020304" pitchFamily="18" charset="0"/>
                <a:ea typeface="Calibri" panose="020F0502020204030204" pitchFamily="34" charset="0"/>
              </a:rPr>
              <a:t>occur,</a:t>
            </a:r>
            <a:r>
              <a:rPr lang="en-IN" sz="1800" spc="-70" dirty="0">
                <a:effectLst/>
                <a:latin typeface="Times New Roman" panose="02020603050405020304" pitchFamily="18" charset="0"/>
                <a:ea typeface="Calibri" panose="020F0502020204030204" pitchFamily="34" charset="0"/>
              </a:rPr>
              <a:t> </a:t>
            </a:r>
            <a:r>
              <a:rPr lang="en-IN" sz="1800" spc="-5" dirty="0">
                <a:effectLst/>
                <a:latin typeface="Times New Roman" panose="02020603050405020304" pitchFamily="18" charset="0"/>
                <a:ea typeface="Calibri" panose="020F0502020204030204" pitchFamily="34" charset="0"/>
              </a:rPr>
              <a:t>but</a:t>
            </a:r>
            <a:r>
              <a:rPr lang="en-IN" sz="1800" spc="-55" dirty="0">
                <a:effectLst/>
                <a:latin typeface="Times New Roman" panose="02020603050405020304" pitchFamily="18" charset="0"/>
                <a:ea typeface="Calibri" panose="020F0502020204030204" pitchFamily="34" charset="0"/>
              </a:rPr>
              <a:t> </a:t>
            </a:r>
            <a:r>
              <a:rPr lang="en-IN" sz="1800" spc="-5" dirty="0">
                <a:effectLst/>
                <a:latin typeface="Times New Roman" panose="02020603050405020304" pitchFamily="18" charset="0"/>
                <a:ea typeface="Calibri" panose="020F0502020204030204" pitchFamily="34" charset="0"/>
              </a:rPr>
              <a:t>some</a:t>
            </a:r>
            <a:r>
              <a:rPr lang="en-IN" sz="1800" spc="-65" dirty="0">
                <a:effectLst/>
                <a:latin typeface="Times New Roman" panose="02020603050405020304" pitchFamily="18" charset="0"/>
                <a:ea typeface="Calibri" panose="020F0502020204030204" pitchFamily="34" charset="0"/>
              </a:rPr>
              <a:t> </a:t>
            </a:r>
            <a:r>
              <a:rPr lang="en-IN" sz="1800" spc="-5" dirty="0">
                <a:effectLst/>
                <a:latin typeface="Times New Roman" panose="02020603050405020304" pitchFamily="18" charset="0"/>
                <a:ea typeface="Calibri" panose="020F0502020204030204" pitchFamily="34" charset="0"/>
              </a:rPr>
              <a:t>can</a:t>
            </a:r>
            <a:r>
              <a:rPr lang="en-IN" sz="1800" spc="-65" dirty="0">
                <a:effectLst/>
                <a:latin typeface="Times New Roman" panose="02020603050405020304" pitchFamily="18" charset="0"/>
                <a:ea typeface="Calibri" panose="020F0502020204030204" pitchFamily="34" charset="0"/>
              </a:rPr>
              <a:t> </a:t>
            </a:r>
            <a:r>
              <a:rPr lang="en-IN" sz="1800" spc="-5" dirty="0">
                <a:effectLst/>
                <a:latin typeface="Times New Roman" panose="02020603050405020304" pitchFamily="18" charset="0"/>
                <a:ea typeface="Calibri" panose="020F0502020204030204" pitchFamily="34" charset="0"/>
              </a:rPr>
              <a:t>be</a:t>
            </a:r>
            <a:r>
              <a:rPr lang="en-IN" sz="1800" spc="-65" dirty="0">
                <a:effectLst/>
                <a:latin typeface="Times New Roman" panose="02020603050405020304" pitchFamily="18" charset="0"/>
                <a:ea typeface="Calibri" panose="020F0502020204030204" pitchFamily="34" charset="0"/>
              </a:rPr>
              <a:t> </a:t>
            </a:r>
            <a:r>
              <a:rPr lang="en-IN" sz="1800" spc="-5" dirty="0">
                <a:effectLst/>
                <a:latin typeface="Times New Roman" panose="02020603050405020304" pitchFamily="18" charset="0"/>
                <a:ea typeface="Calibri" panose="020F0502020204030204" pitchFamily="34" charset="0"/>
              </a:rPr>
              <a:t>avoided</a:t>
            </a:r>
            <a:r>
              <a:rPr lang="en-IN" sz="1800" spc="-65" dirty="0">
                <a:effectLst/>
                <a:latin typeface="Times New Roman" panose="02020603050405020304" pitchFamily="18" charset="0"/>
                <a:ea typeface="Calibri" panose="020F0502020204030204" pitchFamily="34" charset="0"/>
              </a:rPr>
              <a:t> </a:t>
            </a:r>
            <a:r>
              <a:rPr lang="en-IN" sz="1800" spc="-5" dirty="0">
                <a:effectLst/>
                <a:latin typeface="Times New Roman" panose="02020603050405020304" pitchFamily="18" charset="0"/>
                <a:ea typeface="Calibri" panose="020F0502020204030204" pitchFamily="34" charset="0"/>
              </a:rPr>
              <a:t>by</a:t>
            </a:r>
            <a:r>
              <a:rPr lang="en-IN" sz="1800" spc="-60"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paying</a:t>
            </a:r>
            <a:r>
              <a:rPr lang="en-IN" sz="1800" spc="-5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close</a:t>
            </a:r>
            <a:r>
              <a:rPr lang="en-IN" sz="1800" spc="-5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attention</a:t>
            </a:r>
            <a:r>
              <a:rPr lang="en-IN" sz="1800" spc="-60"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to</a:t>
            </a:r>
            <a:r>
              <a:rPr lang="en-IN" sz="1800" spc="-5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the</a:t>
            </a:r>
            <a:r>
              <a:rPr lang="en-IN" sz="1800" spc="-6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thought</a:t>
            </a:r>
            <a:r>
              <a:rPr lang="en-IN" sz="1800" spc="-25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processes</a:t>
            </a:r>
            <a:r>
              <a:rPr lang="en-IN" sz="1800" spc="35" dirty="0">
                <a:latin typeface="Times New Roman" panose="02020603050405020304" pitchFamily="18" charset="0"/>
                <a:ea typeface="Calibri" panose="020F0502020204030204" pitchFamily="34" charset="0"/>
              </a:rPr>
              <a:t>.</a:t>
            </a:r>
            <a:endParaRPr lang="en-IN" sz="1800" dirty="0">
              <a:effectLst/>
              <a:latin typeface="Times New Roman" panose="02020603050405020304" pitchFamily="18" charset="0"/>
              <a:ea typeface="Calibri" panose="020F0502020204030204" pitchFamily="34" charset="0"/>
            </a:endParaRPr>
          </a:p>
          <a:p>
            <a:r>
              <a:rPr lang="en-IN" sz="1800" spc="40" dirty="0">
                <a:effectLst/>
                <a:latin typeface="Times New Roman" panose="02020603050405020304" pitchFamily="18" charset="0"/>
                <a:ea typeface="Calibri" panose="020F0502020204030204" pitchFamily="34" charset="0"/>
              </a:rPr>
              <a:t> </a:t>
            </a:r>
            <a:r>
              <a:rPr lang="en-IN" sz="1800" spc="40" dirty="0">
                <a:latin typeface="Times New Roman" panose="02020603050405020304" pitchFamily="18" charset="0"/>
                <a:ea typeface="Calibri" panose="020F0502020204030204" pitchFamily="34" charset="0"/>
              </a:rPr>
              <a:t>B</a:t>
            </a:r>
            <a:r>
              <a:rPr lang="en-IN" sz="1800" dirty="0">
                <a:effectLst/>
                <a:latin typeface="Times New Roman" panose="02020603050405020304" pitchFamily="18" charset="0"/>
                <a:ea typeface="Calibri" panose="020F0502020204030204" pitchFamily="34" charset="0"/>
              </a:rPr>
              <a:t>eing</a:t>
            </a:r>
            <a:r>
              <a:rPr lang="en-IN" sz="1800" spc="2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mindful</a:t>
            </a:r>
            <a:r>
              <a:rPr lang="en-IN" sz="1800" spc="2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of</a:t>
            </a:r>
            <a:r>
              <a:rPr lang="en-IN" sz="1800" spc="30"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possible</a:t>
            </a:r>
            <a:r>
              <a:rPr lang="en-IN" sz="1800" spc="4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prejudices</a:t>
            </a:r>
            <a:r>
              <a:rPr lang="en-IN" sz="1800" spc="3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and</a:t>
            </a:r>
            <a:r>
              <a:rPr lang="en-IN" sz="1800" spc="40"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system</a:t>
            </a:r>
            <a:r>
              <a:rPr lang="en-IN" sz="1800" spc="30"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flaws</a:t>
            </a:r>
            <a:r>
              <a:rPr lang="en-IN" sz="1800" spc="3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that</a:t>
            </a:r>
            <a:r>
              <a:rPr lang="en-IN" sz="1800" spc="7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can</a:t>
            </a:r>
            <a:r>
              <a:rPr lang="en-IN" sz="1800" spc="40"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lead to errors, and employing all necessary available techniques to mitigate these negative</a:t>
            </a:r>
            <a:r>
              <a:rPr lang="en-IN" sz="1800" spc="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factors.(can limit these errors) </a:t>
            </a:r>
          </a:p>
          <a:p>
            <a:r>
              <a:rPr lang="en-IN" sz="1800" dirty="0">
                <a:effectLst/>
                <a:latin typeface="Times New Roman" panose="02020603050405020304" pitchFamily="18" charset="0"/>
                <a:ea typeface="Calibri" panose="020F0502020204030204" pitchFamily="34" charset="0"/>
              </a:rPr>
              <a:t>However, if we believe that any technique will completely eradicate radiology</a:t>
            </a:r>
            <a:r>
              <a:rPr lang="en-IN" sz="1800" spc="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error,</a:t>
            </a:r>
            <a:r>
              <a:rPr lang="en-IN" sz="1800" spc="-1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we</a:t>
            </a:r>
            <a:r>
              <a:rPr lang="en-IN" sz="1800" spc="-10"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are</a:t>
            </a:r>
            <a:r>
              <a:rPr lang="en-IN" sz="1800" spc="-10"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deceiving</a:t>
            </a:r>
            <a:r>
              <a:rPr lang="en-IN" sz="1800" spc="-1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both</a:t>
            </a:r>
            <a:r>
              <a:rPr lang="en-IN" sz="1800" spc="-10"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ourselves and</a:t>
            </a:r>
            <a:r>
              <a:rPr lang="en-IN" sz="1800" spc="-10"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the</a:t>
            </a:r>
            <a:r>
              <a:rPr lang="en-IN" sz="1800" spc="-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patients</a:t>
            </a:r>
            <a:r>
              <a:rPr lang="en-IN" sz="1800" spc="-10"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who</a:t>
            </a:r>
            <a:r>
              <a:rPr lang="en-IN" sz="1800" spc="-1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depend</a:t>
            </a:r>
            <a:r>
              <a:rPr lang="en-IN" sz="1800" spc="-10"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on</a:t>
            </a:r>
            <a:r>
              <a:rPr lang="en-IN" sz="1800" spc="-5"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our</a:t>
            </a:r>
            <a:r>
              <a:rPr lang="en-IN" sz="1800" spc="20" dirty="0">
                <a:effectLst/>
                <a:latin typeface="Times New Roman" panose="02020603050405020304" pitchFamily="18" charset="0"/>
                <a:ea typeface="Calibri" panose="020F0502020204030204" pitchFamily="34" charset="0"/>
              </a:rPr>
              <a:t> </a:t>
            </a:r>
            <a:r>
              <a:rPr lang="en-IN" sz="1800" dirty="0">
                <a:effectLst/>
                <a:latin typeface="Times New Roman" panose="02020603050405020304" pitchFamily="18" charset="0"/>
                <a:ea typeface="Calibri" panose="020F0502020204030204" pitchFamily="34" charset="0"/>
              </a:rPr>
              <a:t>advice. </a:t>
            </a:r>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441385" y="215210"/>
            <a:ext cx="10515600" cy="1056377"/>
          </a:xfrm>
        </p:spPr>
        <p:txBody>
          <a:bodyPr/>
          <a:lstStyle/>
          <a:p>
            <a:pPr algn="ctr"/>
            <a:r>
              <a:rPr lang="en-IN" b="1" dirty="0"/>
              <a:t>References </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838200" y="1457865"/>
            <a:ext cx="10515600" cy="5184925"/>
          </a:xfrm>
        </p:spPr>
        <p:txBody>
          <a:bodyPr>
            <a:normAutofit fontScale="92500" lnSpcReduction="20000"/>
          </a:bodyPr>
          <a:lstStyle/>
          <a:p>
            <a:pPr marL="342900" lvl="0" indent="-342900">
              <a:lnSpc>
                <a:spcPct val="107000"/>
              </a:lnSpc>
              <a:spcBef>
                <a:spcPts val="1200"/>
              </a:spcBef>
              <a:spcAft>
                <a:spcPts val="800"/>
              </a:spcAft>
              <a:buFont typeface="+mj-lt"/>
              <a:buAutoNum type="arabicPeriod"/>
            </a:pPr>
            <a:r>
              <a:rPr lang="en-IN" sz="1800" dirty="0">
                <a:effectLst/>
                <a:latin typeface="Times New Roman" panose="02020603050405020304" pitchFamily="18" charset="0"/>
                <a:ea typeface="Calibri" panose="020F0502020204030204" pitchFamily="34" charset="0"/>
                <a:cs typeface="Mangal" panose="02040503050203030202" pitchFamily="18" charset="0"/>
              </a:rPr>
              <a:t>Goddard P, Leslie A, Jones A, </a:t>
            </a:r>
            <a:r>
              <a:rPr lang="en-IN" sz="1800" dirty="0" err="1">
                <a:effectLst/>
                <a:latin typeface="Times New Roman" panose="02020603050405020304" pitchFamily="18" charset="0"/>
                <a:ea typeface="Calibri" panose="020F0502020204030204" pitchFamily="34" charset="0"/>
                <a:cs typeface="Mangal" panose="02040503050203030202" pitchFamily="18" charset="0"/>
              </a:rPr>
              <a:t>Wakeley</a:t>
            </a:r>
            <a:r>
              <a:rPr lang="en-IN" sz="1800" dirty="0">
                <a:effectLst/>
                <a:latin typeface="Times New Roman" panose="02020603050405020304" pitchFamily="18" charset="0"/>
                <a:ea typeface="Calibri" panose="020F0502020204030204" pitchFamily="34" charset="0"/>
                <a:cs typeface="Mangal" panose="02040503050203030202" pitchFamily="18" charset="0"/>
              </a:rPr>
              <a:t> C, Kabala J. Error in radiology. Br J </a:t>
            </a:r>
            <a:r>
              <a:rPr lang="en-IN" sz="1800" dirty="0" err="1">
                <a:effectLst/>
                <a:latin typeface="Times New Roman" panose="02020603050405020304" pitchFamily="18" charset="0"/>
                <a:ea typeface="Calibri" panose="020F0502020204030204" pitchFamily="34" charset="0"/>
                <a:cs typeface="Mangal" panose="02040503050203030202" pitchFamily="18" charset="0"/>
              </a:rPr>
              <a:t>Radiol</a:t>
            </a:r>
            <a:r>
              <a:rPr lang="en-IN" sz="1800" dirty="0">
                <a:effectLst/>
                <a:latin typeface="Times New Roman" panose="02020603050405020304" pitchFamily="18" charset="0"/>
                <a:ea typeface="Calibri" panose="020F0502020204030204" pitchFamily="34" charset="0"/>
                <a:cs typeface="Mangal" panose="02040503050203030202" pitchFamily="18" charset="0"/>
              </a:rPr>
              <a:t>. 2001;74:949–951. </a:t>
            </a:r>
            <a:r>
              <a:rPr lang="en-IN" sz="1800" dirty="0" err="1">
                <a:effectLst/>
                <a:latin typeface="Times New Roman" panose="02020603050405020304" pitchFamily="18" charset="0"/>
                <a:ea typeface="Calibri" panose="020F0502020204030204" pitchFamily="34" charset="0"/>
                <a:cs typeface="Mangal" panose="02040503050203030202" pitchFamily="18" charset="0"/>
              </a:rPr>
              <a:t>doi</a:t>
            </a:r>
            <a:r>
              <a:rPr lang="en-IN" sz="1800" dirty="0">
                <a:effectLst/>
                <a:latin typeface="Times New Roman" panose="02020603050405020304" pitchFamily="18" charset="0"/>
                <a:ea typeface="Calibri" panose="020F0502020204030204" pitchFamily="34" charset="0"/>
                <a:cs typeface="Mangal" panose="02040503050203030202" pitchFamily="18" charset="0"/>
              </a:rPr>
              <a:t>: 10.1259/bjr.74.886.740949. [PubMed]</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Bef>
                <a:spcPts val="1200"/>
              </a:spcBef>
              <a:spcAft>
                <a:spcPts val="800"/>
              </a:spcAft>
              <a:buFont typeface="+mj-lt"/>
              <a:buAutoNum type="arabicPeriod"/>
            </a:pP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Robinson PJA. Radiology’s Achilles’ heel: error and variation in the interpretation of the </a:t>
            </a:r>
            <a:r>
              <a:rPr lang="en-IN" sz="1800" dirty="0" err="1">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Röntgen</a:t>
            </a: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 image. </a:t>
            </a:r>
            <a:r>
              <a:rPr lang="en-IN" sz="1800" i="1"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BJR. </a:t>
            </a: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1997;70:1085–1098. </a:t>
            </a:r>
            <a:r>
              <a:rPr lang="en-IN" sz="1800" dirty="0" err="1">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doi</a:t>
            </a: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 10.1259/bjr.70.839.9536897. [</a:t>
            </a:r>
            <a:r>
              <a:rPr lang="en-IN" sz="1800" u="sng"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hlinkClick r:id="rId2"/>
              </a:rPr>
              <a:t>PubMed</a:t>
            </a: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 [</a:t>
            </a:r>
            <a:r>
              <a:rPr lang="en-IN" sz="1800" u="sng" dirty="0" err="1">
                <a:solidFill>
                  <a:srgbClr val="000000"/>
                </a:solidFill>
                <a:effectLst/>
                <a:latin typeface="Times New Roman" panose="02020603050405020304" pitchFamily="18" charset="0"/>
                <a:ea typeface="Calibri" panose="020F0502020204030204" pitchFamily="34" charset="0"/>
                <a:cs typeface="Mangal" panose="02040503050203030202" pitchFamily="18" charset="0"/>
                <a:hlinkClick r:id="rId3"/>
              </a:rPr>
              <a:t>CrossRef</a:t>
            </a: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 [</a:t>
            </a:r>
            <a:r>
              <a:rPr lang="en-IN" sz="1800" u="sng"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hlinkClick r:id="rId4"/>
              </a:rPr>
              <a:t>Google Scholar</a:t>
            </a: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 [</a:t>
            </a:r>
            <a:r>
              <a:rPr lang="en-IN" sz="1800" u="sng"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hlinkClick r:id="rId5"/>
              </a:rPr>
              <a:t>Ref list</a:t>
            </a: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Bef>
                <a:spcPts val="1200"/>
              </a:spcBef>
              <a:spcAft>
                <a:spcPts val="800"/>
              </a:spcAft>
              <a:buFont typeface="+mj-lt"/>
              <a:buAutoNum type="arabicPeriod"/>
            </a:pPr>
            <a:r>
              <a:rPr lang="en-IN" sz="1800" dirty="0" err="1">
                <a:effectLst/>
                <a:latin typeface="Times New Roman" panose="02020603050405020304" pitchFamily="18" charset="0"/>
                <a:ea typeface="Calibri" panose="020F0502020204030204" pitchFamily="34" charset="0"/>
                <a:cs typeface="Mangal" panose="02040503050203030202" pitchFamily="18" charset="0"/>
              </a:rPr>
              <a:t>Muhm</a:t>
            </a:r>
            <a:r>
              <a:rPr lang="en-IN" sz="1800" dirty="0">
                <a:effectLst/>
                <a:latin typeface="Times New Roman" panose="02020603050405020304" pitchFamily="18" charset="0"/>
                <a:ea typeface="Calibri" panose="020F0502020204030204" pitchFamily="34" charset="0"/>
                <a:cs typeface="Mangal" panose="02040503050203030202" pitchFamily="18" charset="0"/>
              </a:rPr>
              <a:t> JR, Miller WE, Fontana RS, Sanderson DR, </a:t>
            </a:r>
            <a:r>
              <a:rPr lang="en-IN" sz="1800" dirty="0" err="1">
                <a:effectLst/>
                <a:latin typeface="Times New Roman" panose="02020603050405020304" pitchFamily="18" charset="0"/>
                <a:ea typeface="Calibri" panose="020F0502020204030204" pitchFamily="34" charset="0"/>
                <a:cs typeface="Mangal" panose="02040503050203030202" pitchFamily="18" charset="0"/>
              </a:rPr>
              <a:t>Uhlenhopp</a:t>
            </a:r>
            <a:r>
              <a:rPr lang="en-IN" sz="1800" dirty="0">
                <a:effectLst/>
                <a:latin typeface="Times New Roman" panose="02020603050405020304" pitchFamily="18" charset="0"/>
                <a:ea typeface="Calibri" panose="020F0502020204030204" pitchFamily="34" charset="0"/>
                <a:cs typeface="Mangal" panose="02040503050203030202" pitchFamily="18" charset="0"/>
              </a:rPr>
              <a:t> MA. Lung cancer detected during a screening program using four-month chest radiographs. Radiology. 1983;148:609–615. </a:t>
            </a:r>
            <a:r>
              <a:rPr lang="en-IN" sz="1800" dirty="0" err="1">
                <a:effectLst/>
                <a:latin typeface="Times New Roman" panose="02020603050405020304" pitchFamily="18" charset="0"/>
                <a:ea typeface="Calibri" panose="020F0502020204030204" pitchFamily="34" charset="0"/>
                <a:cs typeface="Mangal" panose="02040503050203030202" pitchFamily="18" charset="0"/>
              </a:rPr>
              <a:t>doi</a:t>
            </a:r>
            <a:r>
              <a:rPr lang="en-IN" sz="1800" dirty="0">
                <a:effectLst/>
                <a:latin typeface="Times New Roman" panose="02020603050405020304" pitchFamily="18" charset="0"/>
                <a:ea typeface="Calibri" panose="020F0502020204030204" pitchFamily="34" charset="0"/>
                <a:cs typeface="Mangal" panose="02040503050203030202" pitchFamily="18" charset="0"/>
              </a:rPr>
              <a:t>: 10.1148/radiology.148.3.6308709. [PubMed]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Bef>
                <a:spcPts val="1200"/>
              </a:spcBef>
              <a:spcAft>
                <a:spcPts val="800"/>
              </a:spcAft>
              <a:buFont typeface="+mj-lt"/>
              <a:buAutoNum type="arabicPeriod"/>
            </a:pPr>
            <a:r>
              <a:rPr lang="en-IN" sz="1800" dirty="0" err="1">
                <a:effectLst/>
                <a:latin typeface="Times New Roman" panose="02020603050405020304" pitchFamily="18" charset="0"/>
                <a:ea typeface="Calibri" panose="020F0502020204030204" pitchFamily="34" charset="0"/>
                <a:cs typeface="Mangal" panose="02040503050203030202" pitchFamily="18" charset="0"/>
              </a:rPr>
              <a:t>Quekel</a:t>
            </a:r>
            <a:r>
              <a:rPr lang="en-IN" sz="1800" dirty="0">
                <a:effectLst/>
                <a:latin typeface="Times New Roman" panose="02020603050405020304" pitchFamily="18" charset="0"/>
                <a:ea typeface="Calibri" panose="020F0502020204030204" pitchFamily="34" charset="0"/>
                <a:cs typeface="Mangal" panose="02040503050203030202" pitchFamily="18" charset="0"/>
              </a:rPr>
              <a:t> LGBA, </a:t>
            </a:r>
            <a:r>
              <a:rPr lang="en-IN" sz="1800" dirty="0" err="1">
                <a:effectLst/>
                <a:latin typeface="Times New Roman" panose="02020603050405020304" pitchFamily="18" charset="0"/>
                <a:ea typeface="Calibri" panose="020F0502020204030204" pitchFamily="34" charset="0"/>
                <a:cs typeface="Mangal" panose="02040503050203030202" pitchFamily="18" charset="0"/>
              </a:rPr>
              <a:t>Kessels</a:t>
            </a:r>
            <a:r>
              <a:rPr lang="en-IN" sz="1800" dirty="0">
                <a:effectLst/>
                <a:latin typeface="Times New Roman" panose="02020603050405020304" pitchFamily="18" charset="0"/>
                <a:ea typeface="Calibri" panose="020F0502020204030204" pitchFamily="34" charset="0"/>
                <a:cs typeface="Mangal" panose="02040503050203030202" pitchFamily="18" charset="0"/>
              </a:rPr>
              <a:t> AGH, </a:t>
            </a:r>
            <a:r>
              <a:rPr lang="en-IN" sz="1800" dirty="0" err="1">
                <a:effectLst/>
                <a:latin typeface="Times New Roman" panose="02020603050405020304" pitchFamily="18" charset="0"/>
                <a:ea typeface="Calibri" panose="020F0502020204030204" pitchFamily="34" charset="0"/>
                <a:cs typeface="Mangal" panose="02040503050203030202" pitchFamily="18" charset="0"/>
              </a:rPr>
              <a:t>Goei</a:t>
            </a:r>
            <a:r>
              <a:rPr lang="en-IN" sz="1800" dirty="0">
                <a:effectLst/>
                <a:latin typeface="Times New Roman" panose="02020603050405020304" pitchFamily="18" charset="0"/>
                <a:ea typeface="Calibri" panose="020F0502020204030204" pitchFamily="34" charset="0"/>
                <a:cs typeface="Mangal" panose="02040503050203030202" pitchFamily="18" charset="0"/>
              </a:rPr>
              <a:t> R, van </a:t>
            </a:r>
            <a:r>
              <a:rPr lang="en-IN" sz="1800" dirty="0" err="1">
                <a:effectLst/>
                <a:latin typeface="Times New Roman" panose="02020603050405020304" pitchFamily="18" charset="0"/>
                <a:ea typeface="Calibri" panose="020F0502020204030204" pitchFamily="34" charset="0"/>
                <a:cs typeface="Mangal" panose="02040503050203030202" pitchFamily="18" charset="0"/>
              </a:rPr>
              <a:t>Engelshoven</a:t>
            </a:r>
            <a:r>
              <a:rPr lang="en-IN" sz="1800" dirty="0">
                <a:effectLst/>
                <a:latin typeface="Times New Roman" panose="02020603050405020304" pitchFamily="18" charset="0"/>
                <a:ea typeface="Calibri" panose="020F0502020204030204" pitchFamily="34" charset="0"/>
                <a:cs typeface="Mangal" panose="02040503050203030202" pitchFamily="18" charset="0"/>
              </a:rPr>
              <a:t> JMA. Miss rate of lung cancer on the chest radiograph in clinical practice. Chest. 1999;115:720–724. </a:t>
            </a:r>
            <a:r>
              <a:rPr lang="en-IN" sz="1800" dirty="0" err="1">
                <a:effectLst/>
                <a:latin typeface="Times New Roman" panose="02020603050405020304" pitchFamily="18" charset="0"/>
                <a:ea typeface="Calibri" panose="020F0502020204030204" pitchFamily="34" charset="0"/>
                <a:cs typeface="Mangal" panose="02040503050203030202" pitchFamily="18" charset="0"/>
              </a:rPr>
              <a:t>doi</a:t>
            </a:r>
            <a:r>
              <a:rPr lang="en-IN" sz="1800" dirty="0">
                <a:effectLst/>
                <a:latin typeface="Times New Roman" panose="02020603050405020304" pitchFamily="18" charset="0"/>
                <a:ea typeface="Calibri" panose="020F0502020204030204" pitchFamily="34" charset="0"/>
                <a:cs typeface="Mangal" panose="02040503050203030202" pitchFamily="18" charset="0"/>
              </a:rPr>
              <a:t>: 10.1378/chest.115.3.720. [PubMed]</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Bef>
                <a:spcPts val="1200"/>
              </a:spcBef>
              <a:spcAft>
                <a:spcPts val="800"/>
              </a:spcAft>
              <a:buFont typeface="+mj-lt"/>
              <a:buAutoNum type="arabicPeriod"/>
            </a:pPr>
            <a:r>
              <a:rPr lang="en-IN" sz="1800" dirty="0">
                <a:solidFill>
                  <a:srgbClr val="212121"/>
                </a:solidFill>
                <a:effectLst/>
                <a:latin typeface="Times New Roman" panose="02020603050405020304" pitchFamily="18" charset="0"/>
                <a:ea typeface="Calibri" panose="020F0502020204030204" pitchFamily="34" charset="0"/>
                <a:cs typeface="Mangal" panose="02040503050203030202" pitchFamily="18" charset="0"/>
              </a:rPr>
              <a:t>Berlin L. Radiologic errors and malpractice: a blurry distinction. </a:t>
            </a:r>
            <a:r>
              <a:rPr lang="en-IN" sz="1800" i="1" dirty="0">
                <a:solidFill>
                  <a:srgbClr val="212121"/>
                </a:solidFill>
                <a:effectLst/>
                <a:latin typeface="Times New Roman" panose="02020603050405020304" pitchFamily="18" charset="0"/>
                <a:ea typeface="Calibri" panose="020F0502020204030204" pitchFamily="34" charset="0"/>
                <a:cs typeface="Mangal" panose="02040503050203030202" pitchFamily="18" charset="0"/>
              </a:rPr>
              <a:t>AJR. </a:t>
            </a:r>
            <a:r>
              <a:rPr lang="en-IN" sz="1800" dirty="0">
                <a:solidFill>
                  <a:srgbClr val="212121"/>
                </a:solidFill>
                <a:effectLst/>
                <a:latin typeface="Times New Roman" panose="02020603050405020304" pitchFamily="18" charset="0"/>
                <a:ea typeface="Calibri" panose="020F0502020204030204" pitchFamily="34" charset="0"/>
                <a:cs typeface="Mangal" panose="02040503050203030202" pitchFamily="18" charset="0"/>
              </a:rPr>
              <a:t>2007;189:517–522. </a:t>
            </a:r>
            <a:r>
              <a:rPr lang="en-IN" sz="1800" dirty="0" err="1">
                <a:solidFill>
                  <a:srgbClr val="212121"/>
                </a:solidFill>
                <a:effectLst/>
                <a:latin typeface="Times New Roman" panose="02020603050405020304" pitchFamily="18" charset="0"/>
                <a:ea typeface="Calibri" panose="020F0502020204030204" pitchFamily="34" charset="0"/>
                <a:cs typeface="Mangal" panose="02040503050203030202" pitchFamily="18" charset="0"/>
              </a:rPr>
              <a:t>doi</a:t>
            </a:r>
            <a:r>
              <a:rPr lang="en-IN" sz="1800" dirty="0">
                <a:solidFill>
                  <a:srgbClr val="212121"/>
                </a:solidFill>
                <a:effectLst/>
                <a:latin typeface="Times New Roman" panose="02020603050405020304" pitchFamily="18" charset="0"/>
                <a:ea typeface="Calibri" panose="020F0502020204030204" pitchFamily="34" charset="0"/>
                <a:cs typeface="Mangal" panose="02040503050203030202" pitchFamily="18" charset="0"/>
              </a:rPr>
              <a:t>: 10.2214/AJR.07.2209. [</a:t>
            </a:r>
            <a:r>
              <a:rPr lang="en-IN" sz="1800" u="sng"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hlinkClick r:id="rId6"/>
              </a:rPr>
              <a:t>PubMed</a:t>
            </a: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 [</a:t>
            </a:r>
            <a:r>
              <a:rPr lang="en-IN" sz="1800" u="sng" dirty="0">
                <a:solidFill>
                  <a:srgbClr val="0000FF"/>
                </a:solidFill>
                <a:effectLst/>
                <a:latin typeface="Times New Roman" panose="02020603050405020304" pitchFamily="18" charset="0"/>
                <a:ea typeface="Calibri" panose="020F0502020204030204" pitchFamily="34" charset="0"/>
                <a:cs typeface="Mangal" panose="02040503050203030202" pitchFamily="18" charset="0"/>
                <a:hlinkClick r:id="rId7"/>
              </a:rPr>
              <a:t>Google Scholar</a:t>
            </a: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Bef>
                <a:spcPts val="1200"/>
              </a:spcBef>
              <a:spcAft>
                <a:spcPts val="800"/>
              </a:spcAft>
              <a:buFont typeface="+mj-lt"/>
              <a:buAutoNum type="arabicPeriod"/>
            </a:pP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Bruno MA, Walker EA, </a:t>
            </a:r>
            <a:r>
              <a:rPr lang="en-IN" sz="1800" dirty="0" err="1">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Abujudeh</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HH. Understanding and confronting our mistakes: the epidemiology of error in radiology and strategies for error reduction. </a:t>
            </a:r>
            <a:r>
              <a:rPr lang="en-IN" sz="1800" i="1" dirty="0" err="1">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Radiographics</a:t>
            </a:r>
            <a:r>
              <a:rPr lang="en-IN" sz="1800" i="1"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2015;35:1668–1676. </a:t>
            </a:r>
            <a:r>
              <a:rPr lang="en-IN" sz="1800" dirty="0" err="1">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doi</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10.1148/rg.2015150023</a:t>
            </a:r>
            <a:r>
              <a:rPr lang="en-IN" sz="1800" dirty="0">
                <a:effectLst/>
                <a:latin typeface="Times New Roman" panose="02020603050405020304" pitchFamily="18" charset="0"/>
                <a:ea typeface="Calibri" panose="020F0502020204030204" pitchFamily="34" charset="0"/>
                <a:cs typeface="Mangal" panose="02040503050203030202" pitchFamily="18" charset="0"/>
              </a:rPr>
              <a:t>. [</a:t>
            </a:r>
            <a:r>
              <a:rPr lang="en-IN" sz="1800" u="sng" dirty="0">
                <a:solidFill>
                  <a:srgbClr val="0000FF"/>
                </a:solidFill>
                <a:effectLst/>
                <a:latin typeface="Times New Roman" panose="02020603050405020304" pitchFamily="18" charset="0"/>
                <a:ea typeface="Calibri" panose="020F0502020204030204" pitchFamily="34" charset="0"/>
                <a:cs typeface="Mangal" panose="02040503050203030202" pitchFamily="18" charset="0"/>
                <a:hlinkClick r:id="rId8"/>
              </a:rPr>
              <a:t>PubMed</a:t>
            </a:r>
            <a:r>
              <a:rPr lang="en-IN" sz="1800" dirty="0">
                <a:effectLst/>
                <a:latin typeface="Times New Roman" panose="02020603050405020304" pitchFamily="18" charset="0"/>
                <a:ea typeface="Calibri" panose="020F0502020204030204" pitchFamily="34" charset="0"/>
                <a:cs typeface="Mangal" panose="02040503050203030202" pitchFamily="18" charset="0"/>
              </a:rPr>
              <a: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14</a:t>
            </a:fld>
            <a:endParaRPr lang="en-IN"/>
          </a:p>
        </p:txBody>
      </p:sp>
    </p:spTree>
    <p:extLst>
      <p:ext uri="{BB962C8B-B14F-4D97-AF65-F5344CB8AC3E}">
        <p14:creationId xmlns:p14="http://schemas.microsoft.com/office/powerpoint/2010/main" val="149243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441385" y="215210"/>
            <a:ext cx="10515600" cy="1056377"/>
          </a:xfrm>
        </p:spPr>
        <p:txBody>
          <a:bodyPr/>
          <a:lstStyle/>
          <a:p>
            <a:pPr algn="ctr"/>
            <a:r>
              <a:rPr lang="en-IN" b="1" dirty="0"/>
              <a:t>References </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838200" y="1271587"/>
            <a:ext cx="10515600" cy="5371203"/>
          </a:xfrm>
        </p:spPr>
        <p:txBody>
          <a:bodyPr>
            <a:normAutofit lnSpcReduction="10000"/>
          </a:bodyPr>
          <a:lstStyle/>
          <a:p>
            <a:pPr marL="342900" lvl="0" indent="-342900">
              <a:lnSpc>
                <a:spcPct val="107000"/>
              </a:lnSpc>
              <a:spcBef>
                <a:spcPts val="1200"/>
              </a:spcBef>
              <a:spcAft>
                <a:spcPts val="800"/>
              </a:spcAft>
              <a:buFont typeface="+mj-lt"/>
              <a:buAutoNum type="arabicPeriod"/>
            </a:pP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Robinson PJ, Wilson D, Coral A, Murphy A, </a:t>
            </a:r>
            <a:r>
              <a:rPr lang="en-IN" sz="1800" dirty="0" err="1">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Verow</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P. Variation between experienced observers in the interpretation of accident and emergency radiographs. </a:t>
            </a:r>
            <a:r>
              <a:rPr lang="en-IN" sz="1800" i="1"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Br J </a:t>
            </a:r>
            <a:r>
              <a:rPr lang="en-IN" sz="1800" i="1" dirty="0" err="1">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Radiol</a:t>
            </a:r>
            <a:r>
              <a:rPr lang="en-IN" sz="1800" i="1"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1999;72:323–330. </a:t>
            </a:r>
            <a:r>
              <a:rPr lang="en-IN" sz="1800" dirty="0" err="1">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doi</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10.1259/bjr.72.856.10474490. </a:t>
            </a:r>
            <a:r>
              <a:rPr lang="en-IN" sz="1800" dirty="0">
                <a:effectLst/>
                <a:latin typeface="Times New Roman" panose="02020603050405020304" pitchFamily="18" charset="0"/>
                <a:ea typeface="Calibri" panose="020F0502020204030204" pitchFamily="34" charset="0"/>
                <a:cs typeface="Mangal" panose="02040503050203030202" pitchFamily="18" charset="0"/>
              </a:rPr>
              <a:t>[</a:t>
            </a:r>
            <a:r>
              <a:rPr lang="en-IN" sz="1800" u="sng" dirty="0">
                <a:solidFill>
                  <a:srgbClr val="0000FF"/>
                </a:solidFill>
                <a:effectLst/>
                <a:latin typeface="Times New Roman" panose="02020603050405020304" pitchFamily="18" charset="0"/>
                <a:ea typeface="Calibri" panose="020F0502020204030204" pitchFamily="34" charset="0"/>
                <a:cs typeface="Mangal" panose="02040503050203030202" pitchFamily="18" charset="0"/>
                <a:hlinkClick r:id="rId2"/>
              </a:rPr>
              <a:t>PubMed</a:t>
            </a:r>
            <a:r>
              <a:rPr lang="en-IN" sz="1800" dirty="0">
                <a:effectLst/>
                <a:latin typeface="Times New Roman" panose="02020603050405020304" pitchFamily="18" charset="0"/>
                <a:ea typeface="Calibri" panose="020F0502020204030204" pitchFamily="34" charset="0"/>
                <a:cs typeface="Mangal" panose="02040503050203030202" pitchFamily="18" charset="0"/>
              </a:rPr>
              <a:t>] [</a:t>
            </a:r>
            <a:r>
              <a:rPr lang="en-IN" sz="1800" u="sng" dirty="0">
                <a:solidFill>
                  <a:srgbClr val="0000FF"/>
                </a:solidFill>
                <a:effectLst/>
                <a:latin typeface="Times New Roman" panose="02020603050405020304" pitchFamily="18" charset="0"/>
                <a:ea typeface="Calibri" panose="020F0502020204030204" pitchFamily="34" charset="0"/>
                <a:cs typeface="Mangal" panose="02040503050203030202" pitchFamily="18" charset="0"/>
                <a:hlinkClick r:id="rId3"/>
              </a:rPr>
              <a:t>Google Scholar</a:t>
            </a:r>
            <a:r>
              <a:rPr lang="en-IN" sz="1800" dirty="0">
                <a:effectLst/>
                <a:latin typeface="Times New Roman" panose="02020603050405020304" pitchFamily="18" charset="0"/>
                <a:ea typeface="Calibri" panose="020F0502020204030204" pitchFamily="34" charset="0"/>
                <a:cs typeface="Mangal" panose="02040503050203030202" pitchFamily="18" charset="0"/>
              </a:rPr>
              <a:t>]</a:t>
            </a: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Bef>
                <a:spcPts val="1200"/>
              </a:spcBef>
              <a:spcAft>
                <a:spcPts val="800"/>
              </a:spcAft>
              <a:buFont typeface="+mj-lt"/>
              <a:buAutoNum type="arabicPeriod"/>
            </a:pP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Renfrew DL, Franken EA, </a:t>
            </a:r>
            <a:r>
              <a:rPr lang="en-IN" sz="1800" dirty="0" err="1">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Berbaum</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KS, </a:t>
            </a:r>
            <a:r>
              <a:rPr lang="en-IN" sz="1800" dirty="0" err="1">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Weigelt</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FH, Abu-Yousef MM. Error in radiology: classification and lessons in 182 cases presented at a problem case conference. </a:t>
            </a:r>
            <a:r>
              <a:rPr lang="en-IN" sz="1800" i="1"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Radiology. </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1992;183:145–150. </a:t>
            </a:r>
            <a:r>
              <a:rPr lang="en-IN" sz="1800" dirty="0" err="1">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doi</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10.1148/radiology.183.1.1549661. [</a:t>
            </a:r>
            <a:r>
              <a:rPr lang="en-IN" sz="1800" u="sng" dirty="0">
                <a:solidFill>
                  <a:srgbClr val="0000FF"/>
                </a:solidFill>
                <a:effectLst/>
                <a:latin typeface="Times New Roman" panose="02020603050405020304" pitchFamily="18" charset="0"/>
                <a:ea typeface="Calibri" panose="020F0502020204030204" pitchFamily="34" charset="0"/>
                <a:cs typeface="Mangal" panose="02040503050203030202" pitchFamily="18" charset="0"/>
                <a:hlinkClick r:id="rId4"/>
              </a:rPr>
              <a:t>PubMed</a:t>
            </a:r>
            <a:r>
              <a:rPr lang="en-IN" sz="1800" dirty="0">
                <a:effectLst/>
                <a:latin typeface="Times New Roman" panose="02020603050405020304" pitchFamily="18" charset="0"/>
                <a:ea typeface="Calibri" panose="020F0502020204030204" pitchFamily="34" charset="0"/>
                <a:cs typeface="Mangal" panose="02040503050203030202" pitchFamily="18" charset="0"/>
              </a:rPr>
              <a:t>]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Bef>
                <a:spcPts val="1200"/>
              </a:spcBef>
              <a:spcAft>
                <a:spcPts val="800"/>
              </a:spcAft>
              <a:buFont typeface="+mj-lt"/>
              <a:buAutoNum type="arabicPeriod"/>
            </a:pP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Kim YW, Mansfield LT. Fool me twice: delayed diagnoses in radiology with emphasis on </a:t>
            </a:r>
            <a:r>
              <a:rPr lang="en-IN" sz="1800" dirty="0" err="1">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perceptuated</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errors. </a:t>
            </a:r>
            <a:r>
              <a:rPr lang="en-IN" sz="1800" i="1"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AJR. </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2014;202:465–470. </a:t>
            </a:r>
            <a:r>
              <a:rPr lang="en-IN" sz="1800" dirty="0" err="1">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doi</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10.2214/AJR.13.11493. </a:t>
            </a:r>
            <a:r>
              <a:rPr lang="en-IN" sz="1800" dirty="0">
                <a:effectLst/>
                <a:latin typeface="Times New Roman" panose="02020603050405020304" pitchFamily="18" charset="0"/>
                <a:ea typeface="Calibri" panose="020F0502020204030204" pitchFamily="34" charset="0"/>
                <a:cs typeface="Mangal" panose="02040503050203030202" pitchFamily="18" charset="0"/>
              </a:rPr>
              <a:t>[</a:t>
            </a:r>
            <a:r>
              <a:rPr lang="en-IN" sz="1800" u="sng" dirty="0">
                <a:solidFill>
                  <a:srgbClr val="0000FF"/>
                </a:solidFill>
                <a:effectLst/>
                <a:latin typeface="Times New Roman" panose="02020603050405020304" pitchFamily="18" charset="0"/>
                <a:ea typeface="Calibri" panose="020F0502020204030204" pitchFamily="34" charset="0"/>
                <a:cs typeface="Mangal" panose="02040503050203030202" pitchFamily="18" charset="0"/>
                <a:hlinkClick r:id="rId5"/>
              </a:rPr>
              <a:t>PubMed</a:t>
            </a:r>
            <a:r>
              <a:rPr lang="en-IN" sz="1800" dirty="0">
                <a:effectLst/>
                <a:latin typeface="Times New Roman" panose="02020603050405020304" pitchFamily="18" charset="0"/>
                <a:ea typeface="Calibri" panose="020F0502020204030204" pitchFamily="34" charset="0"/>
                <a:cs typeface="Mangal" panose="02040503050203030202" pitchFamily="18" charset="0"/>
              </a:rPr>
              <a:t>]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Bef>
                <a:spcPts val="1200"/>
              </a:spcBef>
              <a:spcAft>
                <a:spcPts val="800"/>
              </a:spcAft>
              <a:buFont typeface="+mj-lt"/>
              <a:buAutoNum type="arabicPeriod"/>
            </a:pP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Smith M. </a:t>
            </a:r>
            <a:r>
              <a:rPr lang="en-IN" sz="1800" i="1"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Error and variation in diagnostic radiography.</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Springfield: Charles C. Thomas; 1967. [</a:t>
            </a:r>
            <a:r>
              <a:rPr lang="en-IN" sz="1800" u="sng" dirty="0">
                <a:solidFill>
                  <a:srgbClr val="0000FF"/>
                </a:solidFill>
                <a:effectLst/>
                <a:latin typeface="Times New Roman" panose="02020603050405020304" pitchFamily="18" charset="0"/>
                <a:ea typeface="Calibri" panose="020F0502020204030204" pitchFamily="34" charset="0"/>
                <a:cs typeface="Mangal" panose="02040503050203030202" pitchFamily="18" charset="0"/>
                <a:hlinkClick r:id="rId6"/>
              </a:rPr>
              <a:t>Google Scholar</a:t>
            </a:r>
            <a:r>
              <a:rPr lang="en-IN" sz="1800" dirty="0">
                <a:effectLst/>
                <a:latin typeface="Times New Roman" panose="02020603050405020304" pitchFamily="18" charset="0"/>
                <a:ea typeface="Calibri" panose="020F0502020204030204" pitchFamily="34" charset="0"/>
                <a:cs typeface="Mangal" panose="02040503050203030202" pitchFamily="18" charset="0"/>
              </a:rPr>
              <a: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buFont typeface="+mj-lt"/>
              <a:buAutoNum type="arabicPeriod"/>
            </a:pPr>
            <a:r>
              <a:rPr lang="en-IN" sz="1800" dirty="0">
                <a:effectLst/>
                <a:latin typeface="Times New Roman" panose="02020603050405020304" pitchFamily="18" charset="0"/>
                <a:ea typeface="Times New Roman" panose="02020603050405020304" pitchFamily="18" charset="0"/>
                <a:cs typeface="Mangal" panose="02040503050203030202" pitchFamily="18" charset="0"/>
              </a:rPr>
              <a:t>Adrian Brady, </a:t>
            </a:r>
            <a:r>
              <a:rPr lang="en-IN" sz="1800" dirty="0" err="1">
                <a:effectLst/>
                <a:latin typeface="Times New Roman" panose="02020603050405020304" pitchFamily="18" charset="0"/>
                <a:ea typeface="Times New Roman" panose="02020603050405020304" pitchFamily="18" charset="0"/>
                <a:cs typeface="Mangal" panose="02040503050203030202" pitchFamily="18" charset="0"/>
              </a:rPr>
              <a:t>Risteárd</a:t>
            </a:r>
            <a:r>
              <a:rPr lang="en-IN" sz="1800" dirty="0">
                <a:effectLst/>
                <a:latin typeface="Times New Roman" panose="02020603050405020304" pitchFamily="18" charset="0"/>
                <a:ea typeface="Times New Roman" panose="02020603050405020304" pitchFamily="18" charset="0"/>
                <a:cs typeface="Mangal" panose="02040503050203030202" pitchFamily="18" charset="0"/>
              </a:rPr>
              <a:t> Ó </a:t>
            </a:r>
            <a:r>
              <a:rPr lang="en-IN" sz="1800" dirty="0" err="1">
                <a:effectLst/>
                <a:latin typeface="Times New Roman" panose="02020603050405020304" pitchFamily="18" charset="0"/>
                <a:ea typeface="Times New Roman" panose="02020603050405020304" pitchFamily="18" charset="0"/>
                <a:cs typeface="Mangal" panose="02040503050203030202" pitchFamily="18" charset="0"/>
              </a:rPr>
              <a:t>Laoide</a:t>
            </a:r>
            <a:r>
              <a:rPr lang="en-IN" sz="1800" dirty="0">
                <a:effectLst/>
                <a:latin typeface="Times New Roman" panose="02020603050405020304" pitchFamily="18" charset="0"/>
                <a:ea typeface="Times New Roman" panose="02020603050405020304" pitchFamily="18" charset="0"/>
                <a:cs typeface="Mangal" panose="02040503050203030202" pitchFamily="18" charset="0"/>
              </a:rPr>
              <a:t>, Peter McCarthy , Ronan McDermott. Discrepancy and Error in Radiology: Concepts, Causes and  Consequences. 2011 Oct 3. [NCBI]</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Aft>
                <a:spcPts val="800"/>
              </a:spcAft>
              <a:buFont typeface="+mj-lt"/>
              <a:buAutoNum type="arabicPeriod"/>
            </a:pPr>
            <a:r>
              <a:rPr lang="en-IN" sz="1800" dirty="0">
                <a:solidFill>
                  <a:srgbClr val="303030"/>
                </a:solidFill>
                <a:effectLst/>
                <a:latin typeface="Cambria" panose="02040503050406030204" pitchFamily="18" charset="0"/>
                <a:ea typeface="Calibri" panose="020F0502020204030204" pitchFamily="34" charset="0"/>
                <a:cs typeface="Mangal" panose="02040503050203030202" pitchFamily="18" charset="0"/>
              </a:rPr>
              <a:t> </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Berlin L, Berlin JW. Malpractice and radiologists in Cook County, IL: trends in 20 years of litigation. </a:t>
            </a:r>
            <a:r>
              <a:rPr lang="en-IN" sz="1800" i="1"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AJR Am J </a:t>
            </a:r>
            <a:r>
              <a:rPr lang="en-IN" sz="1800" i="1" dirty="0" err="1">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Roentgenol</a:t>
            </a:r>
            <a:r>
              <a:rPr lang="en-IN" sz="1800" i="1"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1995;165(4):781–8. [</a:t>
            </a:r>
            <a:r>
              <a:rPr lang="en-IN" sz="1800" u="sng" dirty="0">
                <a:solidFill>
                  <a:srgbClr val="376FAA"/>
                </a:solidFill>
                <a:effectLst/>
                <a:latin typeface="Times New Roman" panose="02020603050405020304" pitchFamily="18" charset="0"/>
                <a:ea typeface="Calibri" panose="020F0502020204030204" pitchFamily="34" charset="0"/>
                <a:cs typeface="Mangal" panose="02040503050203030202" pitchFamily="18" charset="0"/>
                <a:hlinkClick r:id="rId7"/>
              </a:rPr>
              <a:t>PubMed</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a:t>
            </a:r>
            <a:r>
              <a:rPr lang="en-IN" sz="1800" u="sng" dirty="0">
                <a:solidFill>
                  <a:srgbClr val="376FAA"/>
                </a:solidFill>
                <a:effectLst/>
                <a:latin typeface="Times New Roman" panose="02020603050405020304" pitchFamily="18" charset="0"/>
                <a:ea typeface="Calibri" panose="020F0502020204030204" pitchFamily="34" charset="0"/>
                <a:cs typeface="Mangal" panose="02040503050203030202" pitchFamily="18" charset="0"/>
                <a:hlinkClick r:id="rId8"/>
              </a:rPr>
              <a:t>Google Scholar</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 [</a:t>
            </a:r>
            <a:r>
              <a:rPr lang="en-IN" sz="1800" u="sng" dirty="0">
                <a:solidFill>
                  <a:srgbClr val="376FAA"/>
                </a:solidFill>
                <a:effectLst/>
                <a:latin typeface="Times New Roman" panose="02020603050405020304" pitchFamily="18" charset="0"/>
                <a:ea typeface="Calibri" panose="020F0502020204030204" pitchFamily="34" charset="0"/>
                <a:cs typeface="Mangal" panose="02040503050203030202" pitchFamily="18" charset="0"/>
                <a:hlinkClick r:id="rId9"/>
              </a:rPr>
              <a:t>Ref list</a:t>
            </a:r>
            <a:r>
              <a:rPr lang="en-IN" sz="1800" dirty="0">
                <a:solidFill>
                  <a:srgbClr val="303030"/>
                </a:solidFill>
                <a:effectLst/>
                <a:latin typeface="Times New Roman" panose="02020603050405020304" pitchFamily="18" charset="0"/>
                <a:ea typeface="Calibri" panose="020F0502020204030204" pitchFamily="34" charset="0"/>
                <a:cs typeface="Mangal" panose="02040503050203030202" pitchFamily="18" charset="0"/>
              </a:rPr>
              <a: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0" indent="0">
              <a:buNone/>
            </a:pPr>
            <a:endParaRPr lang="en-IN"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15</a:t>
            </a:fld>
            <a:endParaRPr lang="en-IN"/>
          </a:p>
        </p:txBody>
      </p:sp>
    </p:spTree>
    <p:extLst>
      <p:ext uri="{BB962C8B-B14F-4D97-AF65-F5344CB8AC3E}">
        <p14:creationId xmlns:p14="http://schemas.microsoft.com/office/powerpoint/2010/main" val="282687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a:xfrm>
            <a:off x="3174521" y="1482554"/>
            <a:ext cx="5147094" cy="2647351"/>
          </a:xfrm>
          <a:solidFill>
            <a:schemeClr val="accent6">
              <a:lumMod val="20000"/>
              <a:lumOff val="80000"/>
            </a:schemeClr>
          </a:solidFill>
        </p:spPr>
        <p:txBody>
          <a:bodyPr>
            <a:normAutofit/>
          </a:bodyPr>
          <a:lstStyle/>
          <a:p>
            <a:r>
              <a:rPr lang="en-IN" sz="9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Thank You</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16</a:t>
            </a:fld>
            <a:endParaRPr lang="en-IN" dirty="0"/>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9A24-5D33-22D2-A375-550512B6729A}"/>
              </a:ext>
            </a:extLst>
          </p:cNvPr>
          <p:cNvSpPr>
            <a:spLocks noGrp="1"/>
          </p:cNvSpPr>
          <p:nvPr>
            <p:ph type="title"/>
          </p:nvPr>
        </p:nvSpPr>
        <p:spPr>
          <a:xfrm>
            <a:off x="957705" y="1269636"/>
            <a:ext cx="10058400" cy="1609344"/>
          </a:xfrm>
        </p:spPr>
        <p:txBody>
          <a:bodyPr>
            <a:normAutofit fontScale="90000"/>
          </a:bodyPr>
          <a:lstStyle/>
          <a:p>
            <a:pPr algn="ctr"/>
            <a:r>
              <a:rPr lang="en-IN" b="1" dirty="0"/>
              <a:t>Suggestions to the Organization where the Study was Conducted </a:t>
            </a:r>
          </a:p>
        </p:txBody>
      </p:sp>
      <p:sp>
        <p:nvSpPr>
          <p:cNvPr id="3" name="Content Placeholder 2">
            <a:extLst>
              <a:ext uri="{FF2B5EF4-FFF2-40B4-BE49-F238E27FC236}">
                <a16:creationId xmlns:a16="http://schemas.microsoft.com/office/drawing/2014/main" id="{EAEF2263-EB9B-760E-4703-663E38DF5A1C}"/>
              </a:ext>
            </a:extLst>
          </p:cNvPr>
          <p:cNvSpPr>
            <a:spLocks noGrp="1"/>
          </p:cNvSpPr>
          <p:nvPr>
            <p:ph idx="1"/>
          </p:nvPr>
        </p:nvSpPr>
        <p:spPr>
          <a:xfrm>
            <a:off x="1069848" y="3303916"/>
            <a:ext cx="10058400" cy="2868283"/>
          </a:xfrm>
        </p:spPr>
        <p:txBody>
          <a:bodyPr/>
          <a:lstStyle/>
          <a:p>
            <a:r>
              <a:rPr lang="en-IN" dirty="0"/>
              <a:t>Take corrective actions to reduce the radiology errors-as recommended</a:t>
            </a:r>
          </a:p>
          <a:p>
            <a:r>
              <a:rPr lang="en-IN" dirty="0"/>
              <a:t>After the actions- again study to be done on radiology error to know if there is any significant change comes after implementing the actions. </a:t>
            </a:r>
          </a:p>
          <a:p>
            <a:pPr marL="0" indent="0">
              <a:buNone/>
            </a:pPr>
            <a:endParaRPr lang="en-IN" dirty="0"/>
          </a:p>
        </p:txBody>
      </p:sp>
      <p:sp>
        <p:nvSpPr>
          <p:cNvPr id="5" name="Slide Number Placeholder 4">
            <a:extLst>
              <a:ext uri="{FF2B5EF4-FFF2-40B4-BE49-F238E27FC236}">
                <a16:creationId xmlns:a16="http://schemas.microsoft.com/office/drawing/2014/main" id="{8995D74E-6398-A78F-6AAE-7F984A6270FE}"/>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6" name="Picture 5">
            <a:extLst>
              <a:ext uri="{FF2B5EF4-FFF2-40B4-BE49-F238E27FC236}">
                <a16:creationId xmlns:a16="http://schemas.microsoft.com/office/drawing/2014/main" id="{B482642F-792C-BF57-5B55-1F840240FF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78" y="82661"/>
            <a:ext cx="2070340" cy="974507"/>
          </a:xfrm>
          <a:prstGeom prst="rect">
            <a:avLst/>
          </a:prstGeom>
        </p:spPr>
      </p:pic>
    </p:spTree>
    <p:extLst>
      <p:ext uri="{BB962C8B-B14F-4D97-AF65-F5344CB8AC3E}">
        <p14:creationId xmlns:p14="http://schemas.microsoft.com/office/powerpoint/2010/main" val="1994112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5F9E-1BAE-6110-D682-2A208FC902EE}"/>
              </a:ext>
            </a:extLst>
          </p:cNvPr>
          <p:cNvSpPr>
            <a:spLocks noGrp="1"/>
          </p:cNvSpPr>
          <p:nvPr>
            <p:ph type="title"/>
          </p:nvPr>
        </p:nvSpPr>
        <p:spPr>
          <a:xfrm>
            <a:off x="1069848" y="822960"/>
            <a:ext cx="10058400" cy="1271016"/>
          </a:xfrm>
        </p:spPr>
        <p:txBody>
          <a:bodyPr/>
          <a:lstStyle/>
          <a:p>
            <a:pPr algn="ctr"/>
            <a:r>
              <a:rPr lang="en-IN" b="1" dirty="0"/>
              <a:t>Dissertation Experiences</a:t>
            </a:r>
          </a:p>
        </p:txBody>
      </p:sp>
      <p:sp>
        <p:nvSpPr>
          <p:cNvPr id="3" name="Text Placeholder 2">
            <a:extLst>
              <a:ext uri="{FF2B5EF4-FFF2-40B4-BE49-F238E27FC236}">
                <a16:creationId xmlns:a16="http://schemas.microsoft.com/office/drawing/2014/main" id="{1A343B33-0785-BB70-4B48-ACB56F0A2115}"/>
              </a:ext>
            </a:extLst>
          </p:cNvPr>
          <p:cNvSpPr>
            <a:spLocks noGrp="1"/>
          </p:cNvSpPr>
          <p:nvPr>
            <p:ph type="body" idx="1"/>
          </p:nvPr>
        </p:nvSpPr>
        <p:spPr/>
        <p:txBody>
          <a:bodyPr/>
          <a:lstStyle/>
          <a:p>
            <a:pPr algn="ctr"/>
            <a:r>
              <a:rPr lang="en-IN" dirty="0"/>
              <a:t>What did you learn (skill/ topic)?</a:t>
            </a:r>
          </a:p>
        </p:txBody>
      </p:sp>
      <p:sp>
        <p:nvSpPr>
          <p:cNvPr id="4" name="Content Placeholder 3">
            <a:extLst>
              <a:ext uri="{FF2B5EF4-FFF2-40B4-BE49-F238E27FC236}">
                <a16:creationId xmlns:a16="http://schemas.microsoft.com/office/drawing/2014/main" id="{45FC99C5-3553-395D-3229-C978899DC068}"/>
              </a:ext>
            </a:extLst>
          </p:cNvPr>
          <p:cNvSpPr>
            <a:spLocks noGrp="1"/>
          </p:cNvSpPr>
          <p:nvPr>
            <p:ph sz="half" idx="2"/>
          </p:nvPr>
        </p:nvSpPr>
        <p:spPr/>
        <p:txBody>
          <a:bodyPr/>
          <a:lstStyle/>
          <a:p>
            <a:r>
              <a:rPr lang="en-IN" dirty="0"/>
              <a:t>Radiology errors are prominent- ways to reduce reporting errors.</a:t>
            </a:r>
          </a:p>
          <a:p>
            <a:r>
              <a:rPr lang="en-IN" dirty="0"/>
              <a:t>Explored different field in Healthcare IT</a:t>
            </a:r>
          </a:p>
          <a:p>
            <a:r>
              <a:rPr lang="en-IN" dirty="0"/>
              <a:t>Learned the importance of Requirement in IT Projects</a:t>
            </a:r>
          </a:p>
          <a:p>
            <a:r>
              <a:rPr lang="en-IN" dirty="0"/>
              <a:t>Explore the field of health analytics. </a:t>
            </a:r>
          </a:p>
          <a:p>
            <a:endParaRPr lang="en-IN" dirty="0"/>
          </a:p>
        </p:txBody>
      </p:sp>
      <p:sp>
        <p:nvSpPr>
          <p:cNvPr id="5" name="Text Placeholder 4">
            <a:extLst>
              <a:ext uri="{FF2B5EF4-FFF2-40B4-BE49-F238E27FC236}">
                <a16:creationId xmlns:a16="http://schemas.microsoft.com/office/drawing/2014/main" id="{58C1A877-582B-AFBD-F61A-6CF91B9C8E8D}"/>
              </a:ext>
            </a:extLst>
          </p:cNvPr>
          <p:cNvSpPr>
            <a:spLocks noGrp="1"/>
          </p:cNvSpPr>
          <p:nvPr>
            <p:ph type="body" sz="quarter" idx="3"/>
          </p:nvPr>
        </p:nvSpPr>
        <p:spPr/>
        <p:txBody>
          <a:bodyPr/>
          <a:lstStyle/>
          <a:p>
            <a:pPr algn="ctr"/>
            <a:r>
              <a:rPr lang="en-IN" dirty="0"/>
              <a:t>Overall self comments on Dissertation</a:t>
            </a:r>
          </a:p>
        </p:txBody>
      </p:sp>
      <p:sp>
        <p:nvSpPr>
          <p:cNvPr id="6" name="Content Placeholder 5">
            <a:extLst>
              <a:ext uri="{FF2B5EF4-FFF2-40B4-BE49-F238E27FC236}">
                <a16:creationId xmlns:a16="http://schemas.microsoft.com/office/drawing/2014/main" id="{F5C77B51-5E77-C0CF-A1AC-D310D2F1CF19}"/>
              </a:ext>
            </a:extLst>
          </p:cNvPr>
          <p:cNvSpPr>
            <a:spLocks noGrp="1"/>
          </p:cNvSpPr>
          <p:nvPr>
            <p:ph sz="quarter" idx="4"/>
          </p:nvPr>
        </p:nvSpPr>
        <p:spPr/>
        <p:txBody>
          <a:bodyPr/>
          <a:lstStyle/>
          <a:p>
            <a:r>
              <a:rPr lang="en-IN" dirty="0"/>
              <a:t>The study is helpful in highlighting the major errors in teleradiology reporting. </a:t>
            </a:r>
          </a:p>
          <a:p>
            <a:pPr marL="0" indent="0">
              <a:buNone/>
            </a:pPr>
            <a:endParaRPr lang="en-IN" dirty="0"/>
          </a:p>
        </p:txBody>
      </p:sp>
      <p:sp>
        <p:nvSpPr>
          <p:cNvPr id="7" name="Slide Number Placeholder 6">
            <a:extLst>
              <a:ext uri="{FF2B5EF4-FFF2-40B4-BE49-F238E27FC236}">
                <a16:creationId xmlns:a16="http://schemas.microsoft.com/office/drawing/2014/main" id="{24929AB7-CA6F-0C11-C641-1E492E7E533C}"/>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9" name="Picture 8">
            <a:extLst>
              <a:ext uri="{FF2B5EF4-FFF2-40B4-BE49-F238E27FC236}">
                <a16:creationId xmlns:a16="http://schemas.microsoft.com/office/drawing/2014/main" id="{E103A6DE-6241-B758-5FA2-2B271CB3CC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2199736" cy="1035414"/>
          </a:xfrm>
          <a:prstGeom prst="rect">
            <a:avLst/>
          </a:prstGeom>
        </p:spPr>
      </p:pic>
    </p:spTree>
    <p:extLst>
      <p:ext uri="{BB962C8B-B14F-4D97-AF65-F5344CB8AC3E}">
        <p14:creationId xmlns:p14="http://schemas.microsoft.com/office/powerpoint/2010/main" val="478297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2570672" y="118009"/>
            <a:ext cx="7435970" cy="1408176"/>
          </a:xfrm>
          <a:solidFill>
            <a:schemeClr val="accent3">
              <a:lumMod val="20000"/>
              <a:lumOff val="80000"/>
            </a:schemeClr>
          </a:solidFill>
        </p:spPr>
        <p:txBody>
          <a:bodyPr/>
          <a:lstStyle/>
          <a:p>
            <a:pPr algn="ctr"/>
            <a:r>
              <a:rPr lang="en-IN" b="1" cap="none"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r>
              <a:rPr lang="en-IN" sz="1800" dirty="0">
                <a:solidFill>
                  <a:srgbClr val="212121"/>
                </a:solidFill>
                <a:effectLst/>
                <a:latin typeface="Times New Roman" panose="02020603050405020304" pitchFamily="18" charset="0"/>
                <a:ea typeface="Calibri" panose="020F0502020204030204" pitchFamily="34" charset="0"/>
              </a:rPr>
              <a:t>One billion radiologic examinations are performed worldwide annually. </a:t>
            </a:r>
          </a:p>
          <a:p>
            <a:r>
              <a:rPr lang="en-US" sz="1800" dirty="0">
                <a:solidFill>
                  <a:srgbClr val="222222"/>
                </a:solidFill>
                <a:latin typeface="Times New Roman" panose="02020603050405020304" pitchFamily="18" charset="0"/>
                <a:cs typeface="Times New Roman" panose="02020603050405020304" pitchFamily="18" charset="0"/>
              </a:rPr>
              <a:t>M</a:t>
            </a:r>
            <a:r>
              <a:rPr lang="en-US" sz="1800" b="0" i="0" dirty="0">
                <a:solidFill>
                  <a:srgbClr val="222222"/>
                </a:solidFill>
                <a:effectLst/>
                <a:latin typeface="Times New Roman" panose="02020603050405020304" pitchFamily="18" charset="0"/>
                <a:cs typeface="Times New Roman" panose="02020603050405020304" pitchFamily="18" charset="0"/>
              </a:rPr>
              <a:t>ost of the resulting images are interpreted by radiologists. If these interpretations carried an average error rate of only 4% (the lowest estimate for the rate of radiologic error) this would be approximately 40 million radiologist errors per year</a:t>
            </a:r>
            <a:r>
              <a:rPr lang="en-US" sz="1800" b="0" i="0" dirty="0">
                <a:solidFill>
                  <a:srgbClr val="212121"/>
                </a:solidFill>
                <a:effectLst/>
                <a:latin typeface="Times New Roman" panose="02020603050405020304" pitchFamily="18" charset="0"/>
                <a:cs typeface="Times New Roman" panose="02020603050405020304" pitchFamily="18" charset="0"/>
              </a:rPr>
              <a:t>.</a:t>
            </a:r>
            <a:endParaRPr lang="en-IN" sz="18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b="0" i="0" dirty="0">
                <a:solidFill>
                  <a:srgbClr val="222222"/>
                </a:solidFill>
                <a:effectLst/>
                <a:latin typeface="Times New Roman" panose="02020603050405020304" pitchFamily="18" charset="0"/>
                <a:cs typeface="Times New Roman" panose="02020603050405020304" pitchFamily="18" charset="0"/>
              </a:rPr>
              <a:t>Around 250,000 people die each year in the US because of medical errors, according to a </a:t>
            </a:r>
            <a:r>
              <a:rPr lang="en-US" sz="1800" dirty="0">
                <a:latin typeface="Times New Roman" panose="02020603050405020304" pitchFamily="18" charset="0"/>
                <a:cs typeface="Times New Roman" panose="02020603050405020304" pitchFamily="18" charset="0"/>
              </a:rPr>
              <a:t>study</a:t>
            </a:r>
            <a:r>
              <a:rPr lang="en-US" sz="1800" b="0" i="0" dirty="0">
                <a:solidFill>
                  <a:srgbClr val="222222"/>
                </a:solidFill>
                <a:effectLst/>
                <a:latin typeface="Times New Roman" panose="02020603050405020304" pitchFamily="18" charset="0"/>
                <a:cs typeface="Times New Roman" panose="02020603050405020304" pitchFamily="18" charset="0"/>
              </a:rPr>
              <a:t> by researchers at John Hopkins University School of Medicine. </a:t>
            </a:r>
          </a:p>
          <a:p>
            <a:r>
              <a:rPr lang="en-US" sz="1800" b="0" i="0" dirty="0">
                <a:solidFill>
                  <a:srgbClr val="222222"/>
                </a:solidFill>
                <a:effectLst/>
                <a:latin typeface="Times New Roman" panose="02020603050405020304" pitchFamily="18" charset="0"/>
                <a:cs typeface="Times New Roman" panose="02020603050405020304" pitchFamily="18" charset="0"/>
              </a:rPr>
              <a:t>This number is bigger than those who die from car accidents, breast cancers, or work accidents. </a:t>
            </a:r>
          </a:p>
          <a:p>
            <a:r>
              <a:rPr lang="en-US" sz="1800" dirty="0">
                <a:solidFill>
                  <a:srgbClr val="222222"/>
                </a:solidFill>
                <a:latin typeface="Times New Roman" panose="02020603050405020304" pitchFamily="18" charset="0"/>
                <a:cs typeface="Times New Roman" panose="02020603050405020304" pitchFamily="18" charset="0"/>
              </a:rPr>
              <a:t>M</a:t>
            </a:r>
            <a:r>
              <a:rPr lang="en-US" sz="1800" b="0" i="0" dirty="0">
                <a:solidFill>
                  <a:srgbClr val="222222"/>
                </a:solidFill>
                <a:effectLst/>
                <a:latin typeface="Times New Roman" panose="02020603050405020304" pitchFamily="18" charset="0"/>
                <a:cs typeface="Times New Roman" panose="02020603050405020304" pitchFamily="18" charset="0"/>
              </a:rPr>
              <a:t>edical error constitutes the third leading cause of death in the United States.</a:t>
            </a:r>
          </a:p>
          <a:p>
            <a:r>
              <a:rPr lang="en-US" sz="18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Teleradiology- electronic transformation of radiological images from one location to another for consultation and reporting. </a:t>
            </a:r>
          </a:p>
          <a:p>
            <a:r>
              <a:rPr lang="en-US" sz="18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Reporting errors in teleradiology</a:t>
            </a:r>
            <a:endParaRPr lang="en-IN"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380891" cy="1120683"/>
          </a:xfrm>
          <a:prstGeom prst="rect">
            <a:avLst/>
          </a:prstGeom>
        </p:spPr>
      </p:pic>
    </p:spTree>
    <p:extLst>
      <p:ext uri="{BB962C8B-B14F-4D97-AF65-F5344CB8AC3E}">
        <p14:creationId xmlns:p14="http://schemas.microsoft.com/office/powerpoint/2010/main" val="2339061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1846053" y="1398554"/>
            <a:ext cx="10515600" cy="1325563"/>
          </a:xfrm>
        </p:spPr>
        <p:txBody>
          <a:bodyPr/>
          <a:lstStyle/>
          <a:p>
            <a:r>
              <a:rPr lang="en-IN" cap="none"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Objectives of the study </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1846053" y="2952957"/>
            <a:ext cx="9161253" cy="1545493"/>
          </a:xfr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a:noAutofit/>
          </a:bodyPr>
          <a:lstStyle/>
          <a:p>
            <a:pPr marL="342900" lvl="0" indent="-342900">
              <a:lnSpc>
                <a:spcPct val="107000"/>
              </a:lnSpc>
              <a:spcBef>
                <a:spcPts val="1200"/>
              </a:spcBef>
              <a:spcAft>
                <a:spcPts val="800"/>
              </a:spcAft>
              <a:buFont typeface="Symbol" panose="05050102010706020507" pitchFamily="18" charset="2"/>
              <a:buChar char=""/>
            </a:pPr>
            <a:r>
              <a:rPr lang="en-IN" sz="1800" b="1" dirty="0">
                <a:ln w="0"/>
                <a:solidFill>
                  <a:schemeClr val="tx1"/>
                </a:solidFill>
                <a:latin typeface="Times New Roman" panose="02020603050405020304" pitchFamily="18" charset="0"/>
                <a:ea typeface="Calibri" panose="020F0502020204030204" pitchFamily="34" charset="0"/>
                <a:cs typeface="Times New Roman" panose="02020603050405020304" pitchFamily="18" charset="0"/>
              </a:rPr>
              <a:t>To analyse different types of reporting errors in teleradiology.</a:t>
            </a:r>
          </a:p>
          <a:p>
            <a:pPr marL="342900" indent="-342900">
              <a:lnSpc>
                <a:spcPct val="107000"/>
              </a:lnSpc>
              <a:spcAft>
                <a:spcPts val="800"/>
              </a:spcAft>
              <a:buFont typeface="Symbol" panose="05050102010706020507" pitchFamily="18" charset="2"/>
              <a:buChar char=""/>
            </a:pPr>
            <a:r>
              <a:rPr lang="en-IN" sz="1800" b="1" dirty="0">
                <a:latin typeface="Times New Roman" panose="02020603050405020304" pitchFamily="18" charset="0"/>
                <a:ea typeface="Calibri" panose="020F0502020204030204" pitchFamily="34" charset="0"/>
                <a:cs typeface="Times New Roman" panose="02020603050405020304" pitchFamily="18" charset="0"/>
              </a:rPr>
              <a:t>To determine main causes for reporting errors in teleradiology.</a:t>
            </a:r>
            <a:endParaRPr lang="en-IN" sz="1800" b="1" dirty="0">
              <a:ln w="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Bef>
                <a:spcPts val="1200"/>
              </a:spcBef>
              <a:spcAft>
                <a:spcPts val="800"/>
              </a:spcAft>
              <a:buFont typeface="Symbol" panose="05050102010706020507" pitchFamily="18" charset="2"/>
              <a:buChar char=""/>
            </a:pPr>
            <a:r>
              <a:rPr lang="en-IN" sz="1800" b="1" dirty="0">
                <a:ln w="0"/>
                <a:solidFill>
                  <a:schemeClr val="tx1"/>
                </a:solidFill>
                <a:latin typeface="Times New Roman" panose="02020603050405020304" pitchFamily="18" charset="0"/>
                <a:ea typeface="Calibri" panose="020F0502020204030204" pitchFamily="34" charset="0"/>
                <a:cs typeface="Times New Roman" panose="02020603050405020304" pitchFamily="18" charset="0"/>
              </a:rPr>
              <a:t>To suggest measures for minimizing radiological errors during reporting.</a:t>
            </a:r>
          </a:p>
          <a:p>
            <a:pPr marL="0" indent="0">
              <a:buNone/>
            </a:pPr>
            <a:endParaRPr lang="en-IN" sz="1800" b="1" dirty="0">
              <a:ln w="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85C1D-1B32-8706-7F6D-05231685C023}"/>
              </a:ext>
            </a:extLst>
          </p:cNvPr>
          <p:cNvSpPr>
            <a:spLocks noGrp="1"/>
          </p:cNvSpPr>
          <p:nvPr>
            <p:ph type="title"/>
          </p:nvPr>
        </p:nvSpPr>
        <p:spPr>
          <a:xfrm>
            <a:off x="2855343" y="198123"/>
            <a:ext cx="2579298" cy="795696"/>
          </a:xfrm>
          <a:solidFill>
            <a:schemeClr val="accent3">
              <a:lumMod val="20000"/>
              <a:lumOff val="80000"/>
            </a:schemeClr>
          </a:solidFill>
        </p:spPr>
        <p:txBody>
          <a:bodyPr>
            <a:normAutofit fontScale="90000"/>
          </a:bodyPr>
          <a:lstStyle/>
          <a:p>
            <a:r>
              <a:rPr lang="en-IN" dirty="0"/>
              <a:t>  LOR</a:t>
            </a:r>
          </a:p>
        </p:txBody>
      </p:sp>
      <p:sp>
        <p:nvSpPr>
          <p:cNvPr id="3" name="Content Placeholder 2">
            <a:extLst>
              <a:ext uri="{FF2B5EF4-FFF2-40B4-BE49-F238E27FC236}">
                <a16:creationId xmlns:a16="http://schemas.microsoft.com/office/drawing/2014/main" id="{E8F3D1EE-0D82-D59E-B32C-4BA4B6DB7A34}"/>
              </a:ext>
            </a:extLst>
          </p:cNvPr>
          <p:cNvSpPr>
            <a:spLocks noGrp="1"/>
          </p:cNvSpPr>
          <p:nvPr>
            <p:ph idx="1"/>
          </p:nvPr>
        </p:nvSpPr>
        <p:spPr>
          <a:xfrm>
            <a:off x="414241" y="1832306"/>
            <a:ext cx="4149133" cy="3447059"/>
          </a:xfrm>
        </p:spPr>
        <p:txBody>
          <a:bodyPr>
            <a:normAutofit/>
          </a:bodyPr>
          <a:lstStyle/>
          <a:p>
            <a:r>
              <a:rPr lang="en-IN" sz="1600" dirty="0">
                <a:solidFill>
                  <a:srgbClr val="212121"/>
                </a:solidFill>
                <a:effectLst/>
                <a:latin typeface="Times New Roman" panose="02020603050405020304" pitchFamily="18" charset="0"/>
                <a:ea typeface="Times New Roman" panose="02020603050405020304" pitchFamily="18" charset="0"/>
              </a:rPr>
              <a:t>In 2014, Kim and Mansfield published a classification system for radiological errors, adding some useful categories to the Renfrew classification </a:t>
            </a:r>
            <a:r>
              <a:rPr lang="en-IN" sz="1600" baseline="30000" dirty="0">
                <a:solidFill>
                  <a:srgbClr val="212121"/>
                </a:solidFill>
                <a:effectLst/>
                <a:latin typeface="Times New Roman" panose="02020603050405020304" pitchFamily="18" charset="0"/>
                <a:ea typeface="Times New Roman" panose="02020603050405020304" pitchFamily="18" charset="0"/>
              </a:rPr>
              <a:t>[9,10]</a:t>
            </a:r>
            <a:r>
              <a:rPr lang="en-IN" sz="1600" dirty="0">
                <a:solidFill>
                  <a:srgbClr val="212121"/>
                </a:solidFill>
                <a:effectLst/>
                <a:latin typeface="Times New Roman" panose="02020603050405020304" pitchFamily="18" charset="0"/>
                <a:ea typeface="Times New Roman" panose="02020603050405020304" pitchFamily="18" charset="0"/>
              </a:rPr>
              <a:t>. </a:t>
            </a:r>
          </a:p>
          <a:p>
            <a:r>
              <a:rPr lang="en-IN" sz="1600" dirty="0">
                <a:solidFill>
                  <a:srgbClr val="212121"/>
                </a:solidFill>
                <a:effectLst/>
                <a:latin typeface="Times New Roman" panose="02020603050405020304" pitchFamily="18" charset="0"/>
                <a:ea typeface="Times New Roman" panose="02020603050405020304" pitchFamily="18" charset="0"/>
              </a:rPr>
              <a:t>Their data were derived from 1269 errors (all made by faculty radiologists) reviewed at problem case conferences in a US Army medical centre over an 8-year period. </a:t>
            </a:r>
          </a:p>
          <a:p>
            <a:r>
              <a:rPr lang="en-IN" sz="1600" dirty="0">
                <a:solidFill>
                  <a:srgbClr val="212121"/>
                </a:solidFill>
                <a:effectLst/>
                <a:latin typeface="Times New Roman" panose="02020603050405020304" pitchFamily="18" charset="0"/>
                <a:ea typeface="Times New Roman" panose="02020603050405020304" pitchFamily="18" charset="0"/>
              </a:rPr>
              <a:t>Most errors occurred in plain radiography cases (54%), followed by large-data volume cross-sectional studies: CT 30.5% and MRI 11.4%. </a:t>
            </a:r>
            <a:r>
              <a:rPr lang="en-IN" sz="1600" baseline="30000" dirty="0">
                <a:solidFill>
                  <a:srgbClr val="212121"/>
                </a:solidFill>
                <a:effectLst/>
                <a:latin typeface="Times New Roman" panose="02020603050405020304" pitchFamily="18" charset="0"/>
                <a:ea typeface="Times New Roman" panose="02020603050405020304" pitchFamily="18" charset="0"/>
              </a:rPr>
              <a:t>[9,10]</a:t>
            </a:r>
          </a:p>
          <a:p>
            <a:pPr marL="0" indent="0">
              <a:buNone/>
            </a:pPr>
            <a:endParaRPr lang="en-IN" sz="1600" dirty="0">
              <a:effectLst/>
              <a:latin typeface="Times New Roman" panose="02020603050405020304" pitchFamily="18" charset="0"/>
              <a:ea typeface="Times New Roman" panose="02020603050405020304" pitchFamily="18" charset="0"/>
            </a:endParaRPr>
          </a:p>
          <a:p>
            <a:endParaRPr lang="en-IN" sz="1800" dirty="0"/>
          </a:p>
        </p:txBody>
      </p:sp>
      <p:sp>
        <p:nvSpPr>
          <p:cNvPr id="5" name="Slide Number Placeholder 4">
            <a:extLst>
              <a:ext uri="{FF2B5EF4-FFF2-40B4-BE49-F238E27FC236}">
                <a16:creationId xmlns:a16="http://schemas.microsoft.com/office/drawing/2014/main" id="{FA248E20-E826-DC85-FA76-31EB41C87C5E}"/>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22643892-D063-7632-7DEE-523C35D889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690456" cy="795696"/>
          </a:xfrm>
          <a:prstGeom prst="rect">
            <a:avLst/>
          </a:prstGeom>
        </p:spPr>
      </p:pic>
      <p:graphicFrame>
        <p:nvGraphicFramePr>
          <p:cNvPr id="7" name="Table 6">
            <a:extLst>
              <a:ext uri="{FF2B5EF4-FFF2-40B4-BE49-F238E27FC236}">
                <a16:creationId xmlns:a16="http://schemas.microsoft.com/office/drawing/2014/main" id="{AB3EE2BA-F8A8-F3C1-BC26-8CD30762A2CE}"/>
              </a:ext>
            </a:extLst>
          </p:cNvPr>
          <p:cNvGraphicFramePr>
            <a:graphicFrameLocks noGrp="1"/>
          </p:cNvGraphicFramePr>
          <p:nvPr>
            <p:extLst>
              <p:ext uri="{D42A27DB-BD31-4B8C-83A1-F6EECF244321}">
                <p14:modId xmlns:p14="http://schemas.microsoft.com/office/powerpoint/2010/main" val="3442397426"/>
              </p:ext>
            </p:extLst>
          </p:nvPr>
        </p:nvGraphicFramePr>
        <p:xfrm>
          <a:off x="4951560" y="1207698"/>
          <a:ext cx="6999648" cy="4946557"/>
        </p:xfrm>
        <a:graphic>
          <a:graphicData uri="http://schemas.openxmlformats.org/drawingml/2006/table">
            <a:tbl>
              <a:tblPr firstRow="1" firstCol="1" bandRow="1">
                <a:tableStyleId>{5940675A-B579-460E-94D1-54222C63F5DA}</a:tableStyleId>
              </a:tblPr>
              <a:tblGrid>
                <a:gridCol w="2063496">
                  <a:extLst>
                    <a:ext uri="{9D8B030D-6E8A-4147-A177-3AD203B41FA5}">
                      <a16:colId xmlns:a16="http://schemas.microsoft.com/office/drawing/2014/main" val="742592998"/>
                    </a:ext>
                  </a:extLst>
                </a:gridCol>
                <a:gridCol w="4331382">
                  <a:extLst>
                    <a:ext uri="{9D8B030D-6E8A-4147-A177-3AD203B41FA5}">
                      <a16:colId xmlns:a16="http://schemas.microsoft.com/office/drawing/2014/main" val="1131399391"/>
                    </a:ext>
                  </a:extLst>
                </a:gridCol>
                <a:gridCol w="604770">
                  <a:extLst>
                    <a:ext uri="{9D8B030D-6E8A-4147-A177-3AD203B41FA5}">
                      <a16:colId xmlns:a16="http://schemas.microsoft.com/office/drawing/2014/main" val="1154285528"/>
                    </a:ext>
                  </a:extLst>
                </a:gridCol>
              </a:tblGrid>
              <a:tr h="490163">
                <a:tc>
                  <a:txBody>
                    <a:bodyPr/>
                    <a:lstStyle/>
                    <a:p>
                      <a:pPr algn="just">
                        <a:lnSpc>
                          <a:spcPct val="107000"/>
                        </a:lnSpc>
                        <a:spcAft>
                          <a:spcPts val="800"/>
                        </a:spcAft>
                      </a:pPr>
                      <a:r>
                        <a:rPr lang="en-IN" sz="1100" dirty="0">
                          <a:solidFill>
                            <a:schemeClr val="tx1"/>
                          </a:solidFill>
                          <a:effectLst/>
                        </a:rPr>
                        <a:t>Under-reading</a:t>
                      </a:r>
                      <a:endParaRPr lang="en-IN" sz="1400" dirty="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u="none" strike="noStrike">
                          <a:solidFill>
                            <a:schemeClr val="tx1"/>
                          </a:solidFill>
                          <a:effectLst/>
                          <a:hlinkClick r:id="rId3">
                            <a:extLst>
                              <a:ext uri="{A12FA001-AC4F-418D-AE19-62706E023703}">
                                <ahyp:hlinkClr xmlns:ahyp="http://schemas.microsoft.com/office/drawing/2018/hyperlinkcolor" val="tx"/>
                              </a:ext>
                            </a:extLst>
                          </a:hlinkClick>
                        </a:rPr>
                        <a:t>Abnormality visible, but not reported. </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a:solidFill>
                            <a:schemeClr val="tx1"/>
                          </a:solidFill>
                          <a:effectLst/>
                        </a:rPr>
                        <a:t>42%</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342462466"/>
                  </a:ext>
                </a:extLst>
              </a:tr>
              <a:tr h="695812">
                <a:tc>
                  <a:txBody>
                    <a:bodyPr/>
                    <a:lstStyle/>
                    <a:p>
                      <a:pPr algn="just">
                        <a:lnSpc>
                          <a:spcPct val="107000"/>
                        </a:lnSpc>
                        <a:spcAft>
                          <a:spcPts val="800"/>
                        </a:spcAft>
                      </a:pPr>
                      <a:r>
                        <a:rPr lang="en-IN" sz="1100" dirty="0">
                          <a:solidFill>
                            <a:schemeClr val="tx1"/>
                          </a:solidFill>
                          <a:effectLst/>
                        </a:rPr>
                        <a:t>Satisfaction of search</a:t>
                      </a:r>
                      <a:endParaRPr lang="en-IN" sz="1400" dirty="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u="none" strike="noStrike">
                          <a:solidFill>
                            <a:schemeClr val="tx1"/>
                          </a:solidFill>
                          <a:effectLst/>
                          <a:hlinkClick r:id="rId4">
                            <a:extLst>
                              <a:ext uri="{A12FA001-AC4F-418D-AE19-62706E023703}">
                                <ahyp:hlinkClr xmlns:ahyp="http://schemas.microsoft.com/office/drawing/2018/hyperlinkcolor" val="tx"/>
                              </a:ext>
                            </a:extLst>
                          </a:hlinkClick>
                        </a:rPr>
                        <a:t>After having identified a first abnormality, radiologist fails to continue to look for additional abnormalities.</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a:solidFill>
                            <a:schemeClr val="tx1"/>
                          </a:solidFill>
                          <a:effectLst/>
                        </a:rPr>
                        <a:t>22%</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440382612"/>
                  </a:ext>
                </a:extLst>
              </a:tr>
              <a:tr h="598978">
                <a:tc>
                  <a:txBody>
                    <a:bodyPr/>
                    <a:lstStyle/>
                    <a:p>
                      <a:pPr algn="just">
                        <a:lnSpc>
                          <a:spcPct val="107000"/>
                        </a:lnSpc>
                        <a:spcAft>
                          <a:spcPts val="800"/>
                        </a:spcAft>
                      </a:pPr>
                      <a:r>
                        <a:rPr lang="en-IN" sz="1100">
                          <a:solidFill>
                            <a:schemeClr val="tx1"/>
                          </a:solidFill>
                          <a:effectLst/>
                        </a:rPr>
                        <a:t>Faulty reasoning</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a:solidFill>
                            <a:schemeClr val="tx1"/>
                          </a:solidFill>
                          <a:effectLst/>
                        </a:rPr>
                        <a:t>Abnormalities identified, but attributed to wrong cause. </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a:solidFill>
                            <a:schemeClr val="tx1"/>
                          </a:solidFill>
                          <a:effectLst/>
                        </a:rPr>
                        <a:t>9%</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435294159"/>
                  </a:ext>
                </a:extLst>
              </a:tr>
              <a:tr h="798638">
                <a:tc>
                  <a:txBody>
                    <a:bodyPr/>
                    <a:lstStyle/>
                    <a:p>
                      <a:pPr algn="just">
                        <a:lnSpc>
                          <a:spcPct val="107000"/>
                        </a:lnSpc>
                        <a:spcAft>
                          <a:spcPts val="800"/>
                        </a:spcAft>
                      </a:pPr>
                      <a:r>
                        <a:rPr lang="en-IN" sz="1100" dirty="0">
                          <a:solidFill>
                            <a:schemeClr val="tx1"/>
                          </a:solidFill>
                          <a:effectLst/>
                        </a:rPr>
                        <a:t>Abnormalities outside area of interest (but visible)</a:t>
                      </a:r>
                      <a:endParaRPr lang="en-IN" sz="1400" dirty="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u="none" strike="noStrike">
                          <a:solidFill>
                            <a:schemeClr val="tx1"/>
                          </a:solidFill>
                          <a:effectLst/>
                          <a:hlinkClick r:id="rId5">
                            <a:extLst>
                              <a:ext uri="{A12FA001-AC4F-418D-AE19-62706E023703}">
                                <ahyp:hlinkClr xmlns:ahyp="http://schemas.microsoft.com/office/drawing/2018/hyperlinkcolor" val="tx"/>
                              </a:ext>
                            </a:extLst>
                          </a:hlinkClick>
                        </a:rPr>
                        <a:t>Many on first or last image of CT or MR series, suggesting radiologist’s attention not fully engaged at beginning or end of reviewing series.</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a:solidFill>
                            <a:schemeClr val="tx1"/>
                          </a:solidFill>
                          <a:effectLst/>
                        </a:rPr>
                        <a:t>7%</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445176246"/>
                  </a:ext>
                </a:extLst>
              </a:tr>
              <a:tr h="696810">
                <a:tc>
                  <a:txBody>
                    <a:bodyPr/>
                    <a:lstStyle/>
                    <a:p>
                      <a:pPr algn="just">
                        <a:lnSpc>
                          <a:spcPct val="107000"/>
                        </a:lnSpc>
                        <a:spcAft>
                          <a:spcPts val="800"/>
                        </a:spcAft>
                      </a:pPr>
                      <a:r>
                        <a:rPr lang="en-IN" sz="1100" u="none" strike="noStrike">
                          <a:solidFill>
                            <a:schemeClr val="tx1"/>
                          </a:solidFill>
                          <a:effectLst/>
                          <a:hlinkClick r:id="rId6">
                            <a:extLst>
                              <a:ext uri="{A12FA001-AC4F-418D-AE19-62706E023703}">
                                <ahyp:hlinkClr xmlns:ahyp="http://schemas.microsoft.com/office/drawing/2018/hyperlinkcolor" val="tx"/>
                              </a:ext>
                            </a:extLst>
                          </a:hlinkClick>
                        </a:rPr>
                        <a:t>Satisfaction of report (alliterative reasoning)</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a:solidFill>
                            <a:schemeClr val="tx1"/>
                          </a:solidFill>
                          <a:effectLst/>
                        </a:rPr>
                        <a:t>Uncritical reliance on previous report in reaching diagnosis, leading to perpetuation of error through consecutive studies. </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a:solidFill>
                            <a:schemeClr val="tx1"/>
                          </a:solidFill>
                          <a:effectLst/>
                        </a:rPr>
                        <a:t>6%</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148646159"/>
                  </a:ext>
                </a:extLst>
              </a:tr>
              <a:tr h="552058">
                <a:tc>
                  <a:txBody>
                    <a:bodyPr/>
                    <a:lstStyle/>
                    <a:p>
                      <a:pPr algn="just">
                        <a:lnSpc>
                          <a:spcPct val="107000"/>
                        </a:lnSpc>
                        <a:spcAft>
                          <a:spcPts val="800"/>
                        </a:spcAft>
                      </a:pPr>
                      <a:r>
                        <a:rPr lang="en-IN" sz="1100">
                          <a:solidFill>
                            <a:schemeClr val="tx1"/>
                          </a:solidFill>
                          <a:effectLst/>
                        </a:rPr>
                        <a:t>Failure to consult prior imaging studies</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a:solidFill>
                            <a:schemeClr val="tx1"/>
                          </a:solidFill>
                          <a:effectLst/>
                        </a:rPr>
                        <a:t> </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a:solidFill>
                            <a:schemeClr val="tx1"/>
                          </a:solidFill>
                          <a:effectLst/>
                        </a:rPr>
                        <a:t>5%</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959998893"/>
                  </a:ext>
                </a:extLst>
              </a:tr>
              <a:tr h="560044">
                <a:tc>
                  <a:txBody>
                    <a:bodyPr/>
                    <a:lstStyle/>
                    <a:p>
                      <a:pPr algn="just">
                        <a:lnSpc>
                          <a:spcPct val="107000"/>
                        </a:lnSpc>
                        <a:spcAft>
                          <a:spcPts val="800"/>
                        </a:spcAft>
                      </a:pPr>
                      <a:r>
                        <a:rPr lang="en-IN" sz="1100">
                          <a:solidFill>
                            <a:schemeClr val="tx1"/>
                          </a:solidFill>
                          <a:effectLst/>
                        </a:rPr>
                        <a:t>Inaccurate or incomplete clinical history</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a:solidFill>
                            <a:schemeClr val="tx1"/>
                          </a:solidFill>
                          <a:effectLst/>
                        </a:rPr>
                        <a:t> </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a:solidFill>
                            <a:schemeClr val="tx1"/>
                          </a:solidFill>
                          <a:effectLst/>
                        </a:rPr>
                        <a:t>2%</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684378331"/>
                  </a:ext>
                </a:extLst>
              </a:tr>
              <a:tr h="554054">
                <a:tc>
                  <a:txBody>
                    <a:bodyPr/>
                    <a:lstStyle/>
                    <a:p>
                      <a:pPr algn="just">
                        <a:lnSpc>
                          <a:spcPct val="107000"/>
                        </a:lnSpc>
                        <a:spcAft>
                          <a:spcPts val="800"/>
                        </a:spcAft>
                      </a:pPr>
                      <a:r>
                        <a:rPr lang="en-IN" sz="1100">
                          <a:solidFill>
                            <a:schemeClr val="tx1"/>
                          </a:solidFill>
                          <a:effectLst/>
                        </a:rPr>
                        <a:t>Correct report failing to reach referring clinician</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a:solidFill>
                            <a:schemeClr val="tx1"/>
                          </a:solidFill>
                          <a:effectLst/>
                        </a:rPr>
                        <a:t> </a:t>
                      </a:r>
                      <a:endParaRPr lang="en-IN" sz="140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07000"/>
                        </a:lnSpc>
                        <a:spcAft>
                          <a:spcPts val="800"/>
                        </a:spcAft>
                      </a:pPr>
                      <a:r>
                        <a:rPr lang="en-IN" sz="1100" dirty="0">
                          <a:solidFill>
                            <a:schemeClr val="tx1"/>
                          </a:solidFill>
                          <a:effectLst/>
                        </a:rPr>
                        <a:t>0.08%</a:t>
                      </a:r>
                      <a:endParaRPr lang="en-IN" sz="1400" dirty="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869195139"/>
                  </a:ext>
                </a:extLst>
              </a:tr>
            </a:tbl>
          </a:graphicData>
        </a:graphic>
      </p:graphicFrame>
    </p:spTree>
    <p:extLst>
      <p:ext uri="{BB962C8B-B14F-4D97-AF65-F5344CB8AC3E}">
        <p14:creationId xmlns:p14="http://schemas.microsoft.com/office/powerpoint/2010/main" val="2502551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F52BB-FF88-AC69-884A-70E0A63109FD}"/>
              </a:ext>
            </a:extLst>
          </p:cNvPr>
          <p:cNvSpPr>
            <a:spLocks noGrp="1"/>
          </p:cNvSpPr>
          <p:nvPr>
            <p:ph type="title"/>
          </p:nvPr>
        </p:nvSpPr>
        <p:spPr>
          <a:xfrm>
            <a:off x="1069848" y="208591"/>
            <a:ext cx="10058400" cy="1609344"/>
          </a:xfrm>
          <a:solidFill>
            <a:schemeClr val="accent4">
              <a:lumMod val="20000"/>
              <a:lumOff val="80000"/>
            </a:schemeClr>
          </a:solidFill>
        </p:spPr>
        <p:txBody>
          <a:bodyPr/>
          <a:lstStyle/>
          <a:p>
            <a:r>
              <a:rPr lang="en-IN" dirty="0"/>
              <a:t>LOR</a:t>
            </a:r>
          </a:p>
        </p:txBody>
      </p:sp>
      <p:sp>
        <p:nvSpPr>
          <p:cNvPr id="3" name="Content Placeholder 2">
            <a:extLst>
              <a:ext uri="{FF2B5EF4-FFF2-40B4-BE49-F238E27FC236}">
                <a16:creationId xmlns:a16="http://schemas.microsoft.com/office/drawing/2014/main" id="{6D0B918D-F298-D327-9034-F127B9BD1421}"/>
              </a:ext>
            </a:extLst>
          </p:cNvPr>
          <p:cNvSpPr>
            <a:spLocks noGrp="1"/>
          </p:cNvSpPr>
          <p:nvPr>
            <p:ph idx="1"/>
          </p:nvPr>
        </p:nvSpPr>
        <p:spPr/>
        <p:txBody>
          <a:bodyPr/>
          <a:lstStyle/>
          <a:p>
            <a:r>
              <a:rPr lang="en-IN" sz="1800" b="1" dirty="0">
                <a:solidFill>
                  <a:srgbClr val="000000"/>
                </a:solidFill>
                <a:effectLst/>
                <a:latin typeface="Calibri" panose="020F0502020204030204" pitchFamily="34" charset="0"/>
                <a:ea typeface="Calibri" panose="020F0502020204030204" pitchFamily="34" charset="0"/>
                <a:cs typeface="Mangal" panose="02040503050203030202" pitchFamily="18" charset="0"/>
              </a:rPr>
              <a:t>In 2013, </a:t>
            </a:r>
            <a:r>
              <a:rPr lang="en-IN" sz="18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Adrian Brady, </a:t>
            </a:r>
            <a:r>
              <a:rPr lang="en-IN" sz="1800" dirty="0" err="1">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Risteárd</a:t>
            </a:r>
            <a:r>
              <a:rPr lang="en-IN" sz="18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 Ó </a:t>
            </a:r>
            <a:r>
              <a:rPr lang="en-IN" sz="1800" dirty="0" err="1">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Laoide</a:t>
            </a:r>
            <a:r>
              <a:rPr lang="en-IN" sz="18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 Peter McCarthy </a:t>
            </a: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and</a:t>
            </a:r>
            <a:r>
              <a:rPr lang="en-IN" sz="18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 Ronan McDermott</a:t>
            </a: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 published a study on causes of error in radiology. They explained ‘</a:t>
            </a:r>
            <a:r>
              <a:rPr lang="en-IN" sz="1800" b="1"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availability of trained and certified Radiographers, Physicists and other staff members within radiology departments’, ‘staff shortage’, ‘excess workload’ and ‘unavailability of previous studies and inadequacy of clinical information as major causes of error in radiology’.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r>
              <a:rPr lang="en-IN" sz="1800" b="1" dirty="0">
                <a:solidFill>
                  <a:srgbClr val="000000"/>
                </a:solidFill>
                <a:effectLst/>
                <a:latin typeface="Calibri" panose="020F0502020204030204" pitchFamily="34" charset="0"/>
                <a:ea typeface="Calibri" panose="020F0502020204030204" pitchFamily="34" charset="0"/>
                <a:cs typeface="Mangal" panose="02040503050203030202" pitchFamily="18" charset="0"/>
              </a:rPr>
              <a:t>In 1995, </a:t>
            </a:r>
            <a:r>
              <a:rPr lang="en-IN" sz="1800"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Berlin L and Berlin JW</a:t>
            </a:r>
            <a:r>
              <a:rPr lang="en-IN" sz="1800" b="1" dirty="0">
                <a:solidFill>
                  <a:srgbClr val="000000"/>
                </a:solidFill>
                <a:effectLst/>
                <a:latin typeface="Calibri" panose="020F0502020204030204" pitchFamily="34" charset="0"/>
                <a:ea typeface="Calibri" panose="020F0502020204030204" pitchFamily="34" charset="0"/>
                <a:cs typeface="Mangal" panose="02040503050203030202" pitchFamily="18" charset="0"/>
              </a:rPr>
              <a:t> published a study that showed </a:t>
            </a:r>
            <a:r>
              <a:rPr lang="en-IN" sz="18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inadequacy of clinical</a:t>
            </a:r>
            <a:r>
              <a:rPr lang="en-IN" sz="1800" b="1"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 </a:t>
            </a:r>
            <a:r>
              <a:rPr lang="en-IN" sz="18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information available to the reporting radiologist is one of the many strong arguments against the use of remote teleradiology reporting for radiologic studies. Knowledge of pertinent clinical history has been shown to increase the accuracy of CXR interpretations from 16 to 72% for trainees, and from 38 to 84% for consultant-grade radiologists. </a:t>
            </a:r>
            <a:r>
              <a:rPr lang="en-IN" sz="1800" baseline="300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[12]</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0" indent="0">
              <a:buNone/>
            </a:pPr>
            <a:endParaRPr lang="en-IN" dirty="0"/>
          </a:p>
        </p:txBody>
      </p:sp>
      <p:sp>
        <p:nvSpPr>
          <p:cNvPr id="5" name="Slide Number Placeholder 4">
            <a:extLst>
              <a:ext uri="{FF2B5EF4-FFF2-40B4-BE49-F238E27FC236}">
                <a16:creationId xmlns:a16="http://schemas.microsoft.com/office/drawing/2014/main" id="{C38687A7-5E6E-1490-365C-C55892CC43D5}"/>
              </a:ext>
            </a:extLst>
          </p:cNvPr>
          <p:cNvSpPr>
            <a:spLocks noGrp="1"/>
          </p:cNvSpPr>
          <p:nvPr>
            <p:ph type="sldNum" sz="quarter" idx="12"/>
          </p:nvPr>
        </p:nvSpPr>
        <p:spPr/>
        <p:txBody>
          <a:bodyPr/>
          <a:lstStyle/>
          <a:p>
            <a:fld id="{26AD20E6-394B-4DF0-96A5-9647FF39C943}" type="slidenum">
              <a:rPr lang="en-IN" smtClean="0"/>
              <a:t>5</a:t>
            </a:fld>
            <a:endParaRPr lang="en-IN"/>
          </a:p>
        </p:txBody>
      </p:sp>
    </p:spTree>
    <p:extLst>
      <p:ext uri="{BB962C8B-B14F-4D97-AF65-F5344CB8AC3E}">
        <p14:creationId xmlns:p14="http://schemas.microsoft.com/office/powerpoint/2010/main" val="3879653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Methodology</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p:txBody>
          <a:bodyPr/>
          <a:lstStyle/>
          <a:p>
            <a:pPr marL="342900" lvl="0" indent="-342900" algn="just">
              <a:lnSpc>
                <a:spcPct val="107000"/>
              </a:lnSpc>
              <a:spcBef>
                <a:spcPts val="1200"/>
              </a:spcBef>
              <a:spcAft>
                <a:spcPts val="800"/>
              </a:spcAft>
              <a:buFont typeface="Symbol" panose="05050102010706020507" pitchFamily="18" charset="2"/>
              <a:buChar char=""/>
            </a:pPr>
            <a:r>
              <a:rPr lang="en-IN" sz="1800" b="1" u="sng" dirty="0">
                <a:effectLst/>
                <a:latin typeface="Times New Roman" panose="02020603050405020304" pitchFamily="18" charset="0"/>
                <a:ea typeface="Calibri" panose="020F0502020204030204" pitchFamily="34" charset="0"/>
                <a:cs typeface="Mangal" panose="02040503050203030202" pitchFamily="18" charset="0"/>
              </a:rPr>
              <a:t>Study</a:t>
            </a:r>
            <a:r>
              <a:rPr lang="en-IN" sz="1800" u="sng" dirty="0">
                <a:effectLst/>
                <a:latin typeface="Times New Roman" panose="02020603050405020304" pitchFamily="18" charset="0"/>
                <a:ea typeface="Calibri" panose="020F0502020204030204" pitchFamily="34" charset="0"/>
                <a:cs typeface="Mangal" panose="02040503050203030202" pitchFamily="18" charset="0"/>
              </a:rPr>
              <a:t> </a:t>
            </a:r>
            <a:r>
              <a:rPr lang="en-IN" sz="1800" b="1" u="sng" dirty="0">
                <a:effectLst/>
                <a:latin typeface="Times New Roman" panose="02020603050405020304" pitchFamily="18" charset="0"/>
                <a:ea typeface="Calibri" panose="020F0502020204030204" pitchFamily="34" charset="0"/>
                <a:cs typeface="Mangal" panose="02040503050203030202" pitchFamily="18" charset="0"/>
              </a:rPr>
              <a:t>location</a:t>
            </a:r>
            <a:r>
              <a:rPr lang="en-IN" sz="1800" dirty="0">
                <a:effectLst/>
                <a:latin typeface="Times New Roman" panose="02020603050405020304" pitchFamily="18" charset="0"/>
                <a:ea typeface="Calibri" panose="020F0502020204030204" pitchFamily="34" charset="0"/>
                <a:cs typeface="Mangal" panose="02040503050203030202" pitchFamily="18" charset="0"/>
              </a:rPr>
              <a:t>: U4RAD</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07000"/>
              </a:lnSpc>
              <a:spcBef>
                <a:spcPts val="1200"/>
              </a:spcBef>
              <a:spcAft>
                <a:spcPts val="800"/>
              </a:spcAft>
              <a:buFont typeface="Symbol" panose="05050102010706020507" pitchFamily="18" charset="2"/>
              <a:buChar char=""/>
            </a:pPr>
            <a:r>
              <a:rPr lang="en-IN" sz="1800" b="1" u="sng" dirty="0">
                <a:effectLst/>
                <a:latin typeface="Times New Roman" panose="02020603050405020304" pitchFamily="18" charset="0"/>
                <a:ea typeface="Calibri" panose="020F0502020204030204" pitchFamily="34" charset="0"/>
                <a:cs typeface="Mangal" panose="02040503050203030202" pitchFamily="18" charset="0"/>
              </a:rPr>
              <a:t>Study</a:t>
            </a:r>
            <a:r>
              <a:rPr lang="en-IN" sz="1800" u="sng" dirty="0">
                <a:effectLst/>
                <a:latin typeface="Times New Roman" panose="02020603050405020304" pitchFamily="18" charset="0"/>
                <a:ea typeface="Calibri" panose="020F0502020204030204" pitchFamily="34" charset="0"/>
                <a:cs typeface="Mangal" panose="02040503050203030202" pitchFamily="18" charset="0"/>
              </a:rPr>
              <a:t> </a:t>
            </a:r>
            <a:r>
              <a:rPr lang="en-IN" sz="1800" b="1" u="sng" dirty="0">
                <a:effectLst/>
                <a:latin typeface="Times New Roman" panose="02020603050405020304" pitchFamily="18" charset="0"/>
                <a:ea typeface="Calibri" panose="020F0502020204030204" pitchFamily="34" charset="0"/>
                <a:cs typeface="Mangal" panose="02040503050203030202" pitchFamily="18" charset="0"/>
              </a:rPr>
              <a:t>population</a:t>
            </a:r>
            <a:r>
              <a:rPr lang="en-IN" sz="1800" dirty="0">
                <a:effectLst/>
                <a:latin typeface="Times New Roman" panose="02020603050405020304" pitchFamily="18" charset="0"/>
                <a:ea typeface="Calibri" panose="020F0502020204030204" pitchFamily="34" charset="0"/>
                <a:cs typeface="Mangal" panose="02040503050203030202" pitchFamily="18" charset="0"/>
              </a:rPr>
              <a:t>: Patients who had undergone CT, XRAY and MRI scans.</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07000"/>
              </a:lnSpc>
              <a:spcBef>
                <a:spcPts val="1200"/>
              </a:spcBef>
              <a:spcAft>
                <a:spcPts val="800"/>
              </a:spcAft>
              <a:buFont typeface="Symbol" panose="05050102010706020507" pitchFamily="18" charset="2"/>
              <a:buChar char=""/>
            </a:pPr>
            <a:r>
              <a:rPr lang="en-IN" sz="1800" b="1" u="sng" dirty="0">
                <a:effectLst/>
                <a:latin typeface="Times New Roman" panose="02020603050405020304" pitchFamily="18" charset="0"/>
                <a:ea typeface="Calibri" panose="020F0502020204030204" pitchFamily="34" charset="0"/>
                <a:cs typeface="Mangal" panose="02040503050203030202" pitchFamily="18" charset="0"/>
              </a:rPr>
              <a:t>Study design</a:t>
            </a:r>
            <a:r>
              <a:rPr lang="en-IN" sz="1800" dirty="0">
                <a:effectLst/>
                <a:latin typeface="Times New Roman" panose="02020603050405020304" pitchFamily="18" charset="0"/>
                <a:ea typeface="Calibri" panose="020F0502020204030204" pitchFamily="34" charset="0"/>
                <a:cs typeface="Mangal" panose="02040503050203030202" pitchFamily="18" charset="0"/>
              </a:rPr>
              <a:t>: This is a descriptive study.</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07000"/>
              </a:lnSpc>
              <a:spcBef>
                <a:spcPts val="1200"/>
              </a:spcBef>
              <a:spcAft>
                <a:spcPts val="800"/>
              </a:spcAft>
              <a:buFont typeface="Symbol" panose="05050102010706020507" pitchFamily="18" charset="2"/>
              <a:buChar char=""/>
            </a:pPr>
            <a:r>
              <a:rPr lang="en-IN" sz="1800" b="1" u="sng" dirty="0">
                <a:effectLst/>
                <a:latin typeface="Times New Roman" panose="02020603050405020304" pitchFamily="18" charset="0"/>
                <a:ea typeface="Calibri" panose="020F0502020204030204" pitchFamily="34" charset="0"/>
                <a:cs typeface="Mangal" panose="02040503050203030202" pitchFamily="18" charset="0"/>
              </a:rPr>
              <a:t>Data collection method</a:t>
            </a:r>
            <a:r>
              <a:rPr lang="en-IN" sz="1800" dirty="0">
                <a:effectLst/>
                <a:latin typeface="Times New Roman" panose="02020603050405020304" pitchFamily="18" charset="0"/>
                <a:ea typeface="Calibri" panose="020F0502020204030204" pitchFamily="34" charset="0"/>
                <a:cs typeface="Mangal" panose="02040503050203030202" pitchFamily="18" charset="0"/>
              </a:rPr>
              <a:t>: Quantitative Secondary data provided by the organization.</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07000"/>
              </a:lnSpc>
              <a:spcBef>
                <a:spcPts val="1200"/>
              </a:spcBef>
              <a:spcAft>
                <a:spcPts val="800"/>
              </a:spcAft>
              <a:buFont typeface="Symbol" panose="05050102010706020507" pitchFamily="18" charset="2"/>
              <a:buChar char=""/>
            </a:pPr>
            <a:r>
              <a:rPr lang="en-IN" sz="1800" b="1" u="sng" dirty="0">
                <a:effectLst/>
                <a:latin typeface="Times New Roman" panose="02020603050405020304" pitchFamily="18" charset="0"/>
                <a:ea typeface="Calibri" panose="020F0502020204030204" pitchFamily="34" charset="0"/>
                <a:cs typeface="Mangal" panose="02040503050203030202" pitchFamily="18" charset="0"/>
              </a:rPr>
              <a:t>Sample Selection</a:t>
            </a:r>
            <a:r>
              <a:rPr lang="en-IN" sz="1800" dirty="0">
                <a:effectLst/>
                <a:latin typeface="Times New Roman" panose="02020603050405020304" pitchFamily="18" charset="0"/>
                <a:ea typeface="Calibri" panose="020F0502020204030204" pitchFamily="34" charset="0"/>
                <a:cs typeface="Mangal" panose="02040503050203030202" pitchFamily="18" charset="0"/>
              </a:rPr>
              <a:t>: The data is being used to analyse the different types of reporting errors in teleradiology. Non- probability Purposive Sampling method is used to choose sample. </a:t>
            </a:r>
            <a:r>
              <a:rPr lang="en-IN" sz="18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The duration of the collected and analysed data is from 01</a:t>
            </a:r>
            <a:r>
              <a:rPr lang="en-IN" sz="1800" baseline="300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st</a:t>
            </a:r>
            <a:r>
              <a:rPr lang="en-IN" sz="18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 August 2021 – 30</a:t>
            </a:r>
            <a:r>
              <a:rPr lang="en-IN" sz="1800" baseline="30000" dirty="0">
                <a:solidFill>
                  <a:srgbClr val="000000"/>
                </a:solidFill>
                <a:latin typeface="Times New Roman" panose="02020603050405020304" pitchFamily="18" charset="0"/>
                <a:ea typeface="Times New Roman" panose="02020603050405020304" pitchFamily="18" charset="0"/>
                <a:cs typeface="Mangal" panose="02040503050203030202" pitchFamily="18" charset="0"/>
              </a:rPr>
              <a:t>th</a:t>
            </a:r>
            <a:r>
              <a:rPr lang="en-IN" sz="1800" baseline="300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 </a:t>
            </a:r>
            <a:r>
              <a:rPr lang="en-IN" sz="180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May 2022.</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07000"/>
              </a:lnSpc>
              <a:spcBef>
                <a:spcPts val="1200"/>
              </a:spcBef>
              <a:spcAft>
                <a:spcPts val="800"/>
              </a:spcAft>
              <a:buFont typeface="Symbol" panose="05050102010706020507" pitchFamily="18" charset="2"/>
              <a:buChar char=""/>
            </a:pPr>
            <a:r>
              <a:rPr lang="en-IN" sz="1800" b="1" u="sng" dirty="0">
                <a:effectLst/>
                <a:latin typeface="Times New Roman" panose="02020603050405020304" pitchFamily="18" charset="0"/>
                <a:ea typeface="Calibri" panose="020F0502020204030204" pitchFamily="34" charset="0"/>
                <a:cs typeface="Mangal" panose="02040503050203030202" pitchFamily="18" charset="0"/>
              </a:rPr>
              <a:t>Data Analysis Tool</a:t>
            </a:r>
            <a:r>
              <a:rPr lang="en-IN" sz="1800" dirty="0">
                <a:effectLst/>
                <a:latin typeface="Times New Roman" panose="02020603050405020304" pitchFamily="18" charset="0"/>
                <a:ea typeface="Calibri" panose="020F0502020204030204" pitchFamily="34" charset="0"/>
                <a:cs typeface="Mangal" panose="02040503050203030202" pitchFamily="18" charset="0"/>
              </a:rPr>
              <a:t>: Excel is being used for data analysis.</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3597216" y="230126"/>
            <a:ext cx="3554876" cy="1037236"/>
          </a:xfrm>
          <a:solidFill>
            <a:schemeClr val="accent6">
              <a:lumMod val="20000"/>
              <a:lumOff val="80000"/>
            </a:schemeClr>
          </a:solidFill>
        </p:spPr>
        <p:txBody>
          <a:bodyPr/>
          <a:lstStyle/>
          <a:p>
            <a:pPr algn="ctr"/>
            <a:r>
              <a:rPr lang="en-IN" b="1" dirty="0">
                <a:latin typeface="Times New Roman" panose="02020603050405020304" pitchFamily="18" charset="0"/>
                <a:cs typeface="Times New Roman" panose="02020603050405020304" pitchFamily="18" charset="0"/>
              </a:rPr>
              <a:t>Results</a:t>
            </a: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0" name="Picture 9">
            <a:extLst>
              <a:ext uri="{FF2B5EF4-FFF2-40B4-BE49-F238E27FC236}">
                <a16:creationId xmlns:a16="http://schemas.microsoft.com/office/drawing/2014/main" id="{6B53CEA8-F2B8-90ED-74D4-F3F1869DC2D7}"/>
              </a:ext>
            </a:extLst>
          </p:cNvPr>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8800"/>
                    </a14:imgEffect>
                  </a14:imgLayer>
                </a14:imgProps>
              </a:ext>
            </a:extLst>
          </a:blip>
          <a:srcRect l="5493" b="4914"/>
          <a:stretch/>
        </p:blipFill>
        <p:spPr>
          <a:xfrm>
            <a:off x="4731675" y="3429000"/>
            <a:ext cx="5010558" cy="3131352"/>
          </a:xfrm>
          <a:prstGeom prst="rect">
            <a:avLst/>
          </a:prstGeom>
          <a:ln>
            <a:noFill/>
          </a:ln>
          <a:effectLst>
            <a:outerShdw blurRad="292100" dist="139700" dir="2700000" algn="tl" rotWithShape="0">
              <a:srgbClr val="333333">
                <a:alpha val="65000"/>
              </a:srgbClr>
            </a:outerShdw>
          </a:effectLst>
        </p:spPr>
      </p:pic>
      <p:pic>
        <p:nvPicPr>
          <p:cNvPr id="11" name="Picture 10">
            <a:extLst>
              <a:ext uri="{FF2B5EF4-FFF2-40B4-BE49-F238E27FC236}">
                <a16:creationId xmlns:a16="http://schemas.microsoft.com/office/drawing/2014/main" id="{87127696-7ED2-69A5-335C-B65DC83BBAD1}"/>
              </a:ext>
            </a:extLst>
          </p:cNvPr>
          <p:cNvPicPr>
            <a:picLocks noChangeAspect="1"/>
          </p:cNvPicPr>
          <p:nvPr/>
        </p:nvPicPr>
        <p:blipFill rotWithShape="1">
          <a:blip r:embed="rId5">
            <a:extLst>
              <a:ext uri="{BEBA8EAE-BF5A-486C-A8C5-ECC9F3942E4B}">
                <a14:imgProps xmlns:a14="http://schemas.microsoft.com/office/drawing/2010/main">
                  <a14:imgLayer r:embed="rId6">
                    <a14:imgEffect>
                      <a14:colorTemperature colorTemp="11200"/>
                    </a14:imgEffect>
                  </a14:imgLayer>
                </a14:imgProps>
              </a:ext>
            </a:extLst>
          </a:blip>
          <a:srcRect l="8721"/>
          <a:stretch/>
        </p:blipFill>
        <p:spPr>
          <a:xfrm>
            <a:off x="7533259" y="228474"/>
            <a:ext cx="4417949" cy="2818698"/>
          </a:xfrm>
          <a:prstGeom prst="rect">
            <a:avLst/>
          </a:prstGeom>
          <a:ln>
            <a:noFill/>
          </a:ln>
          <a:effectLst>
            <a:outerShdw blurRad="292100" dist="139700" dir="2700000" algn="tl" rotWithShape="0">
              <a:srgbClr val="333333">
                <a:alpha val="65000"/>
              </a:srgbClr>
            </a:outerShdw>
          </a:effectLst>
        </p:spPr>
      </p:pic>
      <p:pic>
        <p:nvPicPr>
          <p:cNvPr id="12" name="Picture 11">
            <a:extLst>
              <a:ext uri="{FF2B5EF4-FFF2-40B4-BE49-F238E27FC236}">
                <a16:creationId xmlns:a16="http://schemas.microsoft.com/office/drawing/2014/main" id="{DE50BDE9-7BC9-8241-B9B5-C2AFDEC4A568}"/>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1419" y="3307913"/>
            <a:ext cx="4323964" cy="3477818"/>
          </a:xfrm>
          <a:prstGeom prst="rect">
            <a:avLst/>
          </a:prstGeom>
          <a:ln>
            <a:noFill/>
          </a:ln>
          <a:effectLst>
            <a:outerShdw blurRad="292100" dist="139700" dir="2700000" algn="tl" rotWithShape="0">
              <a:srgbClr val="333333">
                <a:alpha val="65000"/>
              </a:srgbClr>
            </a:outerShdw>
          </a:effectLst>
        </p:spPr>
      </p:pic>
      <p:sp>
        <p:nvSpPr>
          <p:cNvPr id="15" name="TextBox 14">
            <a:extLst>
              <a:ext uri="{FF2B5EF4-FFF2-40B4-BE49-F238E27FC236}">
                <a16:creationId xmlns:a16="http://schemas.microsoft.com/office/drawing/2014/main" id="{A1520BFD-4660-D371-7937-5CC01CF3E2AA}"/>
              </a:ext>
            </a:extLst>
          </p:cNvPr>
          <p:cNvSpPr txBox="1"/>
          <p:nvPr/>
        </p:nvSpPr>
        <p:spPr>
          <a:xfrm>
            <a:off x="787663" y="1657816"/>
            <a:ext cx="5759786" cy="1169551"/>
          </a:xfrm>
          <a:prstGeom prst="rect">
            <a:avLst/>
          </a:prstGeom>
          <a:solidFill>
            <a:srgbClr val="F8F7D9"/>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marL="285750" indent="-285750">
              <a:buFont typeface="Arial" panose="020B0604020202020204" pitchFamily="34" charset="0"/>
              <a:buChar char="•"/>
            </a:pPr>
            <a:r>
              <a:rPr lang="en-IN" sz="1400" dirty="0"/>
              <a:t>Types of errors-Missed findings, incomplete history, etc.</a:t>
            </a:r>
          </a:p>
          <a:p>
            <a:endParaRPr lang="en-IN" sz="1400" dirty="0"/>
          </a:p>
          <a:p>
            <a:pPr marL="285750" indent="-285750">
              <a:buFont typeface="Arial" panose="020B0604020202020204" pitchFamily="34" charset="0"/>
              <a:buChar char="•"/>
            </a:pPr>
            <a:r>
              <a:rPr lang="en-IN" sz="1400" dirty="0"/>
              <a:t>Modality wise distribution of errors-XRAY, MRI and CT</a:t>
            </a:r>
          </a:p>
          <a:p>
            <a:endParaRPr lang="en-IN" sz="1400" dirty="0"/>
          </a:p>
          <a:p>
            <a:pPr marL="285750" indent="-285750">
              <a:buFont typeface="Arial" panose="020B0604020202020204" pitchFamily="34" charset="0"/>
              <a:buChar char="•"/>
            </a:pPr>
            <a:r>
              <a:rPr lang="en-IN" sz="1400" dirty="0"/>
              <a:t>Errors distribution based on different body part scans</a:t>
            </a:r>
          </a:p>
        </p:txBody>
      </p:sp>
      <p:sp>
        <p:nvSpPr>
          <p:cNvPr id="9" name="TextBox 8">
            <a:extLst>
              <a:ext uri="{FF2B5EF4-FFF2-40B4-BE49-F238E27FC236}">
                <a16:creationId xmlns:a16="http://schemas.microsoft.com/office/drawing/2014/main" id="{618E1037-A2BB-1F99-85BE-B3BDEB5EA9AF}"/>
              </a:ext>
            </a:extLst>
          </p:cNvPr>
          <p:cNvSpPr txBox="1"/>
          <p:nvPr/>
        </p:nvSpPr>
        <p:spPr>
          <a:xfrm>
            <a:off x="3594339" y="3887639"/>
            <a:ext cx="802257" cy="307777"/>
          </a:xfrm>
          <a:prstGeom prst="rect">
            <a:avLst/>
          </a:prstGeom>
          <a:solidFill>
            <a:schemeClr val="accent1">
              <a:lumMod val="20000"/>
              <a:lumOff val="80000"/>
            </a:schemeClr>
          </a:solidFill>
        </p:spPr>
        <p:txBody>
          <a:bodyPr wrap="square" rtlCol="0">
            <a:spAutoFit/>
          </a:bodyPr>
          <a:lstStyle/>
          <a:p>
            <a:r>
              <a:rPr lang="en-IN" sz="1400" dirty="0"/>
              <a:t>N=217</a:t>
            </a:r>
          </a:p>
        </p:txBody>
      </p:sp>
      <p:sp>
        <p:nvSpPr>
          <p:cNvPr id="13" name="TextBox 12">
            <a:extLst>
              <a:ext uri="{FF2B5EF4-FFF2-40B4-BE49-F238E27FC236}">
                <a16:creationId xmlns:a16="http://schemas.microsoft.com/office/drawing/2014/main" id="{80C602DD-1BC4-B750-A845-69CE6FEC5328}"/>
              </a:ext>
            </a:extLst>
          </p:cNvPr>
          <p:cNvSpPr txBox="1"/>
          <p:nvPr/>
        </p:nvSpPr>
        <p:spPr>
          <a:xfrm>
            <a:off x="4902670" y="6153508"/>
            <a:ext cx="802257" cy="307777"/>
          </a:xfrm>
          <a:prstGeom prst="rect">
            <a:avLst/>
          </a:prstGeom>
          <a:solidFill>
            <a:schemeClr val="accent1">
              <a:lumMod val="20000"/>
              <a:lumOff val="80000"/>
            </a:schemeClr>
          </a:solidFill>
        </p:spPr>
        <p:txBody>
          <a:bodyPr wrap="square" rtlCol="0">
            <a:spAutoFit/>
          </a:bodyPr>
          <a:lstStyle/>
          <a:p>
            <a:r>
              <a:rPr lang="en-IN" sz="1400" dirty="0"/>
              <a:t>N=217</a:t>
            </a:r>
          </a:p>
        </p:txBody>
      </p:sp>
      <p:sp>
        <p:nvSpPr>
          <p:cNvPr id="14" name="TextBox 13">
            <a:extLst>
              <a:ext uri="{FF2B5EF4-FFF2-40B4-BE49-F238E27FC236}">
                <a16:creationId xmlns:a16="http://schemas.microsoft.com/office/drawing/2014/main" id="{0F7E8C46-0C4E-F71A-13EA-4DAF5684B4AC}"/>
              </a:ext>
            </a:extLst>
          </p:cNvPr>
          <p:cNvSpPr txBox="1"/>
          <p:nvPr/>
        </p:nvSpPr>
        <p:spPr>
          <a:xfrm>
            <a:off x="10984281" y="2616688"/>
            <a:ext cx="802257" cy="307777"/>
          </a:xfrm>
          <a:prstGeom prst="rect">
            <a:avLst/>
          </a:prstGeom>
          <a:solidFill>
            <a:schemeClr val="accent1">
              <a:lumMod val="20000"/>
              <a:lumOff val="80000"/>
            </a:schemeClr>
          </a:solidFill>
        </p:spPr>
        <p:txBody>
          <a:bodyPr wrap="square" rtlCol="0">
            <a:spAutoFit/>
          </a:bodyPr>
          <a:lstStyle/>
          <a:p>
            <a:r>
              <a:rPr lang="en-IN" sz="1400" dirty="0"/>
              <a:t>N=217</a:t>
            </a:r>
          </a:p>
        </p:txBody>
      </p:sp>
    </p:spTree>
    <p:extLst>
      <p:ext uri="{BB962C8B-B14F-4D97-AF65-F5344CB8AC3E}">
        <p14:creationId xmlns:p14="http://schemas.microsoft.com/office/powerpoint/2010/main" val="137330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4548821" y="241921"/>
            <a:ext cx="2695902" cy="1050851"/>
          </a:xfrm>
          <a:solidFill>
            <a:schemeClr val="accent4">
              <a:lumMod val="20000"/>
              <a:lumOff val="80000"/>
            </a:schemeClr>
          </a:solidFill>
        </p:spPr>
        <p:txBody>
          <a:bodyPr>
            <a:normAutofit/>
          </a:bodyPr>
          <a:lstStyle/>
          <a:p>
            <a:pPr algn="ctr"/>
            <a:r>
              <a:rPr lang="en-IN" sz="4400" b="1" dirty="0"/>
              <a:t>Results </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0" name="Picture 9">
            <a:extLst>
              <a:ext uri="{FF2B5EF4-FFF2-40B4-BE49-F238E27FC236}">
                <a16:creationId xmlns:a16="http://schemas.microsoft.com/office/drawing/2014/main" id="{B6A2C554-B35B-A444-6932-067D74D9A12A}"/>
              </a:ext>
            </a:extLst>
          </p:cNvPr>
          <p:cNvPicPr>
            <a:picLocks noChangeAspect="1"/>
          </p:cNvPicPr>
          <p:nvPr/>
        </p:nvPicPr>
        <p:blipFill>
          <a:blip r:embed="rId3"/>
          <a:stretch>
            <a:fillRect/>
          </a:stretch>
        </p:blipFill>
        <p:spPr>
          <a:xfrm>
            <a:off x="87364" y="1649020"/>
            <a:ext cx="5627622" cy="3913891"/>
          </a:xfrm>
          <a:prstGeom prst="rect">
            <a:avLst/>
          </a:prstGeom>
          <a:ln>
            <a:noFill/>
          </a:ln>
          <a:effectLst>
            <a:outerShdw blurRad="292100" dist="139700" dir="2700000" algn="tl" rotWithShape="0">
              <a:srgbClr val="333333">
                <a:alpha val="65000"/>
              </a:srgbClr>
            </a:outerShdw>
          </a:effectLst>
        </p:spPr>
      </p:pic>
      <p:pic>
        <p:nvPicPr>
          <p:cNvPr id="17" name="Picture 16">
            <a:extLst>
              <a:ext uri="{FF2B5EF4-FFF2-40B4-BE49-F238E27FC236}">
                <a16:creationId xmlns:a16="http://schemas.microsoft.com/office/drawing/2014/main" id="{F7476293-4061-52F9-8590-D5209955F0A2}"/>
              </a:ext>
            </a:extLst>
          </p:cNvPr>
          <p:cNvPicPr>
            <a:picLocks noChangeAspect="1"/>
          </p:cNvPicPr>
          <p:nvPr/>
        </p:nvPicPr>
        <p:blipFill>
          <a:blip r:embed="rId4"/>
          <a:stretch>
            <a:fillRect/>
          </a:stretch>
        </p:blipFill>
        <p:spPr>
          <a:xfrm>
            <a:off x="6025382" y="1649020"/>
            <a:ext cx="5925826" cy="3913891"/>
          </a:xfrm>
          <a:prstGeom prst="rect">
            <a:avLst/>
          </a:prstGeom>
          <a:ln>
            <a:noFill/>
          </a:ln>
          <a:effectLst>
            <a:outerShdw blurRad="292100" dist="139700" dir="2700000" algn="tl" rotWithShape="0">
              <a:srgbClr val="333333">
                <a:alpha val="65000"/>
              </a:srgbClr>
            </a:outerShdw>
          </a:effectLst>
        </p:spPr>
      </p:pic>
      <p:sp>
        <p:nvSpPr>
          <p:cNvPr id="18" name="TextBox 17">
            <a:extLst>
              <a:ext uri="{FF2B5EF4-FFF2-40B4-BE49-F238E27FC236}">
                <a16:creationId xmlns:a16="http://schemas.microsoft.com/office/drawing/2014/main" id="{48CDC068-ADA4-65EF-C04D-A55712E43C0B}"/>
              </a:ext>
            </a:extLst>
          </p:cNvPr>
          <p:cNvSpPr txBox="1"/>
          <p:nvPr/>
        </p:nvSpPr>
        <p:spPr>
          <a:xfrm>
            <a:off x="2642509" y="6031304"/>
            <a:ext cx="6319679" cy="584775"/>
          </a:xfrm>
          <a:prstGeom prst="rect">
            <a:avLst/>
          </a:prstGeom>
          <a:solidFill>
            <a:srgbClr val="F8F7D9"/>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marL="285750" indent="-285750">
              <a:buFont typeface="Arial" panose="020B0604020202020204" pitchFamily="34" charset="0"/>
              <a:buChar char="•"/>
            </a:pPr>
            <a:r>
              <a:rPr lang="en-IN" sz="1600" dirty="0"/>
              <a:t>Missed findings-categorization based on modality</a:t>
            </a:r>
          </a:p>
          <a:p>
            <a:pPr marL="285750" indent="-285750">
              <a:buFont typeface="Arial" panose="020B0604020202020204" pitchFamily="34" charset="0"/>
              <a:buChar char="•"/>
            </a:pPr>
            <a:r>
              <a:rPr lang="en-IN" sz="1600" dirty="0"/>
              <a:t>Missed findings distribution based on different body scans</a:t>
            </a:r>
          </a:p>
        </p:txBody>
      </p:sp>
      <p:sp>
        <p:nvSpPr>
          <p:cNvPr id="3" name="TextBox 2">
            <a:extLst>
              <a:ext uri="{FF2B5EF4-FFF2-40B4-BE49-F238E27FC236}">
                <a16:creationId xmlns:a16="http://schemas.microsoft.com/office/drawing/2014/main" id="{A7E64E7C-1015-E883-048F-546F9AD85C60}"/>
              </a:ext>
            </a:extLst>
          </p:cNvPr>
          <p:cNvSpPr txBox="1"/>
          <p:nvPr/>
        </p:nvSpPr>
        <p:spPr>
          <a:xfrm>
            <a:off x="569343" y="2493045"/>
            <a:ext cx="802257" cy="307777"/>
          </a:xfrm>
          <a:prstGeom prst="rect">
            <a:avLst/>
          </a:prstGeom>
          <a:solidFill>
            <a:schemeClr val="accent1">
              <a:lumMod val="20000"/>
              <a:lumOff val="80000"/>
            </a:schemeClr>
          </a:solidFill>
        </p:spPr>
        <p:txBody>
          <a:bodyPr wrap="square" rtlCol="0">
            <a:spAutoFit/>
          </a:bodyPr>
          <a:lstStyle/>
          <a:p>
            <a:r>
              <a:rPr lang="en-IN" sz="1400" dirty="0"/>
              <a:t>N=108</a:t>
            </a:r>
          </a:p>
        </p:txBody>
      </p:sp>
      <p:sp>
        <p:nvSpPr>
          <p:cNvPr id="9" name="TextBox 8">
            <a:extLst>
              <a:ext uri="{FF2B5EF4-FFF2-40B4-BE49-F238E27FC236}">
                <a16:creationId xmlns:a16="http://schemas.microsoft.com/office/drawing/2014/main" id="{BCF11946-4671-3BB1-DBE2-C5162CAA632A}"/>
              </a:ext>
            </a:extLst>
          </p:cNvPr>
          <p:cNvSpPr txBox="1"/>
          <p:nvPr/>
        </p:nvSpPr>
        <p:spPr>
          <a:xfrm>
            <a:off x="6208132" y="1894947"/>
            <a:ext cx="802257" cy="307777"/>
          </a:xfrm>
          <a:prstGeom prst="rect">
            <a:avLst/>
          </a:prstGeom>
          <a:solidFill>
            <a:schemeClr val="accent1">
              <a:lumMod val="20000"/>
              <a:lumOff val="80000"/>
            </a:schemeClr>
          </a:solidFill>
        </p:spPr>
        <p:txBody>
          <a:bodyPr wrap="square" rtlCol="0">
            <a:spAutoFit/>
          </a:bodyPr>
          <a:lstStyle/>
          <a:p>
            <a:r>
              <a:rPr lang="en-IN" sz="1400" dirty="0"/>
              <a:t>N=108</a:t>
            </a:r>
          </a:p>
        </p:txBody>
      </p:sp>
    </p:spTree>
    <p:extLst>
      <p:ext uri="{BB962C8B-B14F-4D97-AF65-F5344CB8AC3E}">
        <p14:creationId xmlns:p14="http://schemas.microsoft.com/office/powerpoint/2010/main" val="1911276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D4F2C4F7-CE33-D8AF-5FC1-1A27B68311BF}"/>
              </a:ext>
            </a:extLst>
          </p:cNvPr>
          <p:cNvSpPr>
            <a:spLocks noGrp="1"/>
          </p:cNvSpPr>
          <p:nvPr>
            <p:ph type="title"/>
          </p:nvPr>
        </p:nvSpPr>
        <p:spPr>
          <a:xfrm>
            <a:off x="2695902" y="338616"/>
            <a:ext cx="7535025" cy="1035223"/>
          </a:xfrm>
          <a:solidFill>
            <a:schemeClr val="accent4">
              <a:lumMod val="20000"/>
              <a:lumOff val="80000"/>
            </a:schemeClr>
          </a:solidFill>
        </p:spPr>
        <p:txBody>
          <a:bodyPr/>
          <a:lstStyle/>
          <a:p>
            <a:pPr algn="ctr"/>
            <a:r>
              <a:rPr lang="en-IN" b="1" dirty="0">
                <a:ln w="22225">
                  <a:solidFill>
                    <a:schemeClr val="accent2"/>
                  </a:solidFill>
                  <a:prstDash val="solid"/>
                </a:ln>
                <a:solidFill>
                  <a:schemeClr val="accent2">
                    <a:lumMod val="40000"/>
                    <a:lumOff val="60000"/>
                  </a:schemeClr>
                </a:solidFill>
              </a:rPr>
              <a:t>Discussion</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854187" y="1735939"/>
            <a:ext cx="10558560" cy="5027014"/>
          </a:xfrm>
        </p:spPr>
        <p:txBody>
          <a:bodyPr>
            <a:normAutofit/>
          </a:bodyPr>
          <a:lstStyle/>
          <a:p>
            <a:pPr marL="274320" indent="0" algn="just">
              <a:lnSpc>
                <a:spcPct val="107000"/>
              </a:lnSpc>
              <a:spcAft>
                <a:spcPts val="800"/>
              </a:spcAft>
              <a:buNone/>
            </a:pPr>
            <a:endParaRPr lang="en-IN" sz="1800" dirty="0">
              <a:effectLst/>
              <a:latin typeface="Times New Roman" panose="02020603050405020304" pitchFamily="18" charset="0"/>
              <a:ea typeface="Calibri" panose="020F0502020204030204" pitchFamily="34" charset="0"/>
              <a:cs typeface="Mangal" panose="02040503050203030202" pitchFamily="18" charset="0"/>
            </a:endParaRPr>
          </a:p>
          <a:p>
            <a:pPr marL="457200" algn="just">
              <a:lnSpc>
                <a:spcPct val="107000"/>
              </a:lnSpc>
              <a:spcAft>
                <a:spcPts val="800"/>
              </a:spcAft>
            </a:pPr>
            <a:r>
              <a:rPr lang="en-IN" sz="1800" dirty="0">
                <a:latin typeface="Times New Roman" panose="02020603050405020304" pitchFamily="18" charset="0"/>
                <a:ea typeface="Calibri" panose="020F0502020204030204" pitchFamily="34" charset="0"/>
                <a:cs typeface="Mangal" panose="02040503050203030202" pitchFamily="18" charset="0"/>
              </a:rPr>
              <a:t>M</a:t>
            </a:r>
            <a:r>
              <a:rPr lang="en-IN" sz="1800" dirty="0">
                <a:effectLst/>
                <a:latin typeface="Times New Roman" panose="02020603050405020304" pitchFamily="18" charset="0"/>
                <a:ea typeface="Calibri" panose="020F0502020204030204" pitchFamily="34" charset="0"/>
                <a:cs typeface="Mangal" panose="02040503050203030202" pitchFamily="18" charset="0"/>
              </a:rPr>
              <a:t>issed findings (under reading) contributed 50% to the errors, which is similar in Kim’s study. </a:t>
            </a:r>
            <a:r>
              <a:rPr lang="en-IN" sz="1800" baseline="30000" dirty="0">
                <a:effectLst/>
                <a:latin typeface="Times New Roman" panose="02020603050405020304" pitchFamily="18" charset="0"/>
                <a:ea typeface="Calibri" panose="020F0502020204030204" pitchFamily="34" charset="0"/>
                <a:cs typeface="Mangal" panose="02040503050203030202" pitchFamily="18" charset="0"/>
              </a:rPr>
              <a:t>[9]</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07000"/>
              </a:lnSpc>
              <a:spcAft>
                <a:spcPts val="800"/>
              </a:spcAft>
            </a:pPr>
            <a:r>
              <a:rPr lang="en-IN" sz="1800" dirty="0">
                <a:effectLst/>
                <a:latin typeface="Times New Roman" panose="02020603050405020304" pitchFamily="18" charset="0"/>
                <a:ea typeface="Calibri" panose="020F0502020204030204" pitchFamily="34" charset="0"/>
                <a:cs typeface="Mangal" panose="02040503050203030202" pitchFamily="18" charset="0"/>
              </a:rPr>
              <a:t>In 2014, Kim’s study described that incomplete history constitutes 2% of the total errors while this study shows 7% errors are due to the incomplete history. </a:t>
            </a:r>
          </a:p>
          <a:p>
            <a:pPr marL="457200" algn="just">
              <a:lnSpc>
                <a:spcPct val="107000"/>
              </a:lnSpc>
              <a:spcAft>
                <a:spcPts val="800"/>
              </a:spcAft>
            </a:pPr>
            <a:r>
              <a:rPr lang="en-IN" sz="1800" dirty="0">
                <a:effectLst/>
                <a:latin typeface="Times New Roman" panose="02020603050405020304" pitchFamily="18" charset="0"/>
                <a:ea typeface="Calibri" panose="020F0502020204030204" pitchFamily="34" charset="0"/>
                <a:cs typeface="Mangal" panose="02040503050203030202" pitchFamily="18" charset="0"/>
              </a:rPr>
              <a:t>Typing error was also one of the cause of errors in radiology reports which constitutes 12% of the total errors in this study.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07000"/>
              </a:lnSpc>
              <a:spcAft>
                <a:spcPts val="800"/>
              </a:spcAft>
            </a:pPr>
            <a:r>
              <a:rPr lang="en-IN" sz="1800" dirty="0">
                <a:effectLst/>
                <a:latin typeface="Times New Roman" panose="02020603050405020304" pitchFamily="18" charset="0"/>
                <a:ea typeface="Calibri" panose="020F0502020204030204" pitchFamily="34" charset="0"/>
                <a:cs typeface="Mangal" panose="02040503050203030202" pitchFamily="18" charset="0"/>
              </a:rPr>
              <a:t>Modality wise distribution shows CT and MRI reports have more errors than XRAY’s reports, both constituted 95% of the errors.(kim’s-42%-MRI and CT)</a:t>
            </a:r>
          </a:p>
          <a:p>
            <a:pPr marL="457200" algn="just">
              <a:lnSpc>
                <a:spcPct val="107000"/>
              </a:lnSpc>
              <a:spcAft>
                <a:spcPts val="800"/>
              </a:spcAft>
            </a:pPr>
            <a:r>
              <a:rPr lang="en-IN" sz="1800" dirty="0">
                <a:effectLst/>
                <a:latin typeface="Times New Roman" panose="02020603050405020304" pitchFamily="18" charset="0"/>
                <a:ea typeface="Calibri" panose="020F0502020204030204" pitchFamily="34" charset="0"/>
                <a:cs typeface="Mangal" panose="02040503050203030202" pitchFamily="18" charset="0"/>
              </a:rPr>
              <a:t>Abdomen scan reports has highest rate of errors compared to other body part scans.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Tree>
    <p:extLst>
      <p:ext uri="{BB962C8B-B14F-4D97-AF65-F5344CB8AC3E}">
        <p14:creationId xmlns:p14="http://schemas.microsoft.com/office/powerpoint/2010/main" val="23883681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533</TotalTime>
  <Words>1856</Words>
  <Application>Microsoft Office PowerPoint</Application>
  <PresentationFormat>Widescreen</PresentationFormat>
  <Paragraphs>138</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Calibri</vt:lpstr>
      <vt:lpstr>Cambria</vt:lpstr>
      <vt:lpstr>Rockwell</vt:lpstr>
      <vt:lpstr>Rockwell Condensed</vt:lpstr>
      <vt:lpstr>Symbol</vt:lpstr>
      <vt:lpstr>Times New Roman</vt:lpstr>
      <vt:lpstr>Wingdings</vt:lpstr>
      <vt:lpstr>Wood Type</vt:lpstr>
      <vt:lpstr>Topic- Reporting Errors in Teleradiology: A descriptive study to analyse the leading causes of reporting errors in Teleradiology.                     Technologies LLP</vt:lpstr>
      <vt:lpstr>Introduction</vt:lpstr>
      <vt:lpstr>Objectives of the study </vt:lpstr>
      <vt:lpstr>  LOR</vt:lpstr>
      <vt:lpstr>LOR</vt:lpstr>
      <vt:lpstr>Methodology</vt:lpstr>
      <vt:lpstr>Results</vt:lpstr>
      <vt:lpstr>Results </vt:lpstr>
      <vt:lpstr>Discussion</vt:lpstr>
      <vt:lpstr>Discussion</vt:lpstr>
      <vt:lpstr>Limitations of the Study</vt:lpstr>
      <vt:lpstr>Recommendation</vt:lpstr>
      <vt:lpstr>Conclusion</vt:lpstr>
      <vt:lpstr>References </vt:lpstr>
      <vt:lpstr>References </vt:lpstr>
      <vt:lpstr>Thank You</vt:lpstr>
      <vt:lpstr>Suggestions to the Organization where the Study was Conducted </vt:lpstr>
      <vt:lpstr>Dissertation Experiences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Bhawana</cp:lastModifiedBy>
  <cp:revision>21</cp:revision>
  <dcterms:created xsi:type="dcterms:W3CDTF">2022-05-20T15:11:38Z</dcterms:created>
  <dcterms:modified xsi:type="dcterms:W3CDTF">2022-07-25T11:04:58Z</dcterms:modified>
</cp:coreProperties>
</file>