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74" r:id="rId3"/>
    <p:sldId id="257" r:id="rId4"/>
    <p:sldId id="258" r:id="rId5"/>
    <p:sldId id="260" r:id="rId6"/>
    <p:sldId id="259" r:id="rId7"/>
    <p:sldId id="261" r:id="rId8"/>
    <p:sldId id="262" r:id="rId9"/>
    <p:sldId id="263" r:id="rId10"/>
    <p:sldId id="264" r:id="rId11"/>
    <p:sldId id="265" r:id="rId12"/>
    <p:sldId id="275" r:id="rId13"/>
    <p:sldId id="267" r:id="rId14"/>
    <p:sldId id="273" r:id="rId15"/>
    <p:sldId id="268" r:id="rId16"/>
    <p:sldId id="276" r:id="rId17"/>
    <p:sldId id="269" r:id="rId18"/>
    <p:sldId id="270" r:id="rId19"/>
    <p:sldId id="271"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49"/>
  </p:normalViewPr>
  <p:slideViewPr>
    <p:cSldViewPr snapToGrid="0">
      <p:cViewPr varScale="1">
        <p:scale>
          <a:sx n="102" d="100"/>
          <a:sy n="102" d="100"/>
        </p:scale>
        <p:origin x="952"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 Chief Information Officer (CIO) </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ln>
                      <a:noFill/>
                    </a:ln>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France </c:v>
                </c:pt>
                <c:pt idx="1">
                  <c:v>Netherlands</c:v>
                </c:pt>
                <c:pt idx="2">
                  <c:v>Kingdom of Saudi Arabia </c:v>
                </c:pt>
                <c:pt idx="3">
                  <c:v>Singapore </c:v>
                </c:pt>
                <c:pt idx="4">
                  <c:v>Australia </c:v>
                </c:pt>
                <c:pt idx="5">
                  <c:v>United Arab Emirites </c:v>
                </c:pt>
              </c:strCache>
            </c:strRef>
          </c:cat>
          <c:val>
            <c:numRef>
              <c:f>Sheet1!$B$2:$B$7</c:f>
              <c:numCache>
                <c:formatCode>General</c:formatCode>
                <c:ptCount val="6"/>
                <c:pt idx="0">
                  <c:v>2</c:v>
                </c:pt>
                <c:pt idx="1">
                  <c:v>9</c:v>
                </c:pt>
                <c:pt idx="2">
                  <c:v>9</c:v>
                </c:pt>
                <c:pt idx="3">
                  <c:v>6</c:v>
                </c:pt>
                <c:pt idx="4">
                  <c:v>2</c:v>
                </c:pt>
                <c:pt idx="5">
                  <c:v>4</c:v>
                </c:pt>
              </c:numCache>
            </c:numRef>
          </c:val>
          <c:extLst>
            <c:ext xmlns:c16="http://schemas.microsoft.com/office/drawing/2014/chart" uri="{C3380CC4-5D6E-409C-BE32-E72D297353CC}">
              <c16:uniqueId val="{00000000-1179-2A46-B599-26921AB6FBF3}"/>
            </c:ext>
          </c:extLst>
        </c:ser>
        <c:ser>
          <c:idx val="1"/>
          <c:order val="1"/>
          <c:tx>
            <c:strRef>
              <c:f>Sheet1!$C$1</c:f>
              <c:strCache>
                <c:ptCount val="1"/>
                <c:pt idx="0">
                  <c:v>Chief Medical Informatics Officer (CMIO)</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ln>
                      <a:noFill/>
                    </a:ln>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France </c:v>
                </c:pt>
                <c:pt idx="1">
                  <c:v>Netherlands</c:v>
                </c:pt>
                <c:pt idx="2">
                  <c:v>Kingdom of Saudi Arabia </c:v>
                </c:pt>
                <c:pt idx="3">
                  <c:v>Singapore </c:v>
                </c:pt>
                <c:pt idx="4">
                  <c:v>Australia </c:v>
                </c:pt>
                <c:pt idx="5">
                  <c:v>United Arab Emirites </c:v>
                </c:pt>
              </c:strCache>
            </c:strRef>
          </c:cat>
          <c:val>
            <c:numRef>
              <c:f>Sheet1!$C$2:$C$7</c:f>
              <c:numCache>
                <c:formatCode>General</c:formatCode>
                <c:ptCount val="6"/>
                <c:pt idx="0">
                  <c:v>5</c:v>
                </c:pt>
                <c:pt idx="1">
                  <c:v>3</c:v>
                </c:pt>
                <c:pt idx="2">
                  <c:v>7</c:v>
                </c:pt>
                <c:pt idx="3">
                  <c:v>1</c:v>
                </c:pt>
                <c:pt idx="4">
                  <c:v>1</c:v>
                </c:pt>
                <c:pt idx="5">
                  <c:v>5</c:v>
                </c:pt>
              </c:numCache>
            </c:numRef>
          </c:val>
          <c:extLst>
            <c:ext xmlns:c16="http://schemas.microsoft.com/office/drawing/2014/chart" uri="{C3380CC4-5D6E-409C-BE32-E72D297353CC}">
              <c16:uniqueId val="{00000001-1179-2A46-B599-26921AB6FBF3}"/>
            </c:ext>
          </c:extLst>
        </c:ser>
        <c:ser>
          <c:idx val="2"/>
          <c:order val="2"/>
          <c:tx>
            <c:strRef>
              <c:f>Sheet1!$D$1</c:f>
              <c:strCache>
                <c:ptCount val="1"/>
                <c:pt idx="0">
                  <c:v>CNO </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ln>
                      <a:noFill/>
                    </a:ln>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France </c:v>
                </c:pt>
                <c:pt idx="1">
                  <c:v>Netherlands</c:v>
                </c:pt>
                <c:pt idx="2">
                  <c:v>Kingdom of Saudi Arabia </c:v>
                </c:pt>
                <c:pt idx="3">
                  <c:v>Singapore </c:v>
                </c:pt>
                <c:pt idx="4">
                  <c:v>Australia </c:v>
                </c:pt>
                <c:pt idx="5">
                  <c:v>United Arab Emirites </c:v>
                </c:pt>
              </c:strCache>
            </c:strRef>
          </c:cat>
          <c:val>
            <c:numRef>
              <c:f>Sheet1!$D$2:$D$7</c:f>
              <c:numCache>
                <c:formatCode>General</c:formatCode>
                <c:ptCount val="6"/>
                <c:pt idx="0">
                  <c:v>6</c:v>
                </c:pt>
                <c:pt idx="1">
                  <c:v>3</c:v>
                </c:pt>
                <c:pt idx="2">
                  <c:v>3</c:v>
                </c:pt>
                <c:pt idx="3">
                  <c:v>2</c:v>
                </c:pt>
                <c:pt idx="4">
                  <c:v>4</c:v>
                </c:pt>
                <c:pt idx="5">
                  <c:v>6</c:v>
                </c:pt>
              </c:numCache>
            </c:numRef>
          </c:val>
          <c:extLst>
            <c:ext xmlns:c16="http://schemas.microsoft.com/office/drawing/2014/chart" uri="{C3380CC4-5D6E-409C-BE32-E72D297353CC}">
              <c16:uniqueId val="{00000002-1179-2A46-B599-26921AB6FBF3}"/>
            </c:ext>
          </c:extLst>
        </c:ser>
        <c:ser>
          <c:idx val="3"/>
          <c:order val="3"/>
          <c:tx>
            <c:strRef>
              <c:f>Sheet1!$E$1</c:f>
              <c:strCache>
                <c:ptCount val="1"/>
                <c:pt idx="0">
                  <c:v>Head of Digital Transformation </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ln>
                      <a:noFill/>
                    </a:ln>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France </c:v>
                </c:pt>
                <c:pt idx="1">
                  <c:v>Netherlands</c:v>
                </c:pt>
                <c:pt idx="2">
                  <c:v>Kingdom of Saudi Arabia </c:v>
                </c:pt>
                <c:pt idx="3">
                  <c:v>Singapore </c:v>
                </c:pt>
                <c:pt idx="4">
                  <c:v>Australia </c:v>
                </c:pt>
                <c:pt idx="5">
                  <c:v>United Arab Emirites </c:v>
                </c:pt>
              </c:strCache>
            </c:strRef>
          </c:cat>
          <c:val>
            <c:numRef>
              <c:f>Sheet1!$E$2:$E$7</c:f>
              <c:numCache>
                <c:formatCode>General</c:formatCode>
                <c:ptCount val="6"/>
                <c:pt idx="0">
                  <c:v>8</c:v>
                </c:pt>
                <c:pt idx="1">
                  <c:v>9</c:v>
                </c:pt>
                <c:pt idx="2">
                  <c:v>6</c:v>
                </c:pt>
                <c:pt idx="3">
                  <c:v>1</c:v>
                </c:pt>
                <c:pt idx="4">
                  <c:v>2</c:v>
                </c:pt>
                <c:pt idx="5">
                  <c:v>10</c:v>
                </c:pt>
              </c:numCache>
            </c:numRef>
          </c:val>
          <c:extLst>
            <c:ext xmlns:c16="http://schemas.microsoft.com/office/drawing/2014/chart" uri="{C3380CC4-5D6E-409C-BE32-E72D297353CC}">
              <c16:uniqueId val="{00000003-1179-2A46-B599-26921AB6FBF3}"/>
            </c:ext>
          </c:extLst>
        </c:ser>
        <c:ser>
          <c:idx val="4"/>
          <c:order val="4"/>
          <c:tx>
            <c:strRef>
              <c:f>Sheet1!$F$1</c:f>
              <c:strCache>
                <c:ptCount val="1"/>
                <c:pt idx="0">
                  <c:v>Head of Clinical Department (Record Department: Cardiology, Radiology, Critical Care or Emergency Department)</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ln>
                      <a:noFill/>
                    </a:ln>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France </c:v>
                </c:pt>
                <c:pt idx="1">
                  <c:v>Netherlands</c:v>
                </c:pt>
                <c:pt idx="2">
                  <c:v>Kingdom of Saudi Arabia </c:v>
                </c:pt>
                <c:pt idx="3">
                  <c:v>Singapore </c:v>
                </c:pt>
                <c:pt idx="4">
                  <c:v>Australia </c:v>
                </c:pt>
                <c:pt idx="5">
                  <c:v>United Arab Emirites </c:v>
                </c:pt>
              </c:strCache>
            </c:strRef>
          </c:cat>
          <c:val>
            <c:numRef>
              <c:f>Sheet1!$F$2:$F$7</c:f>
              <c:numCache>
                <c:formatCode>General</c:formatCode>
                <c:ptCount val="6"/>
                <c:pt idx="0">
                  <c:v>5</c:v>
                </c:pt>
                <c:pt idx="1">
                  <c:v>12</c:v>
                </c:pt>
                <c:pt idx="2">
                  <c:v>6</c:v>
                </c:pt>
                <c:pt idx="3">
                  <c:v>10</c:v>
                </c:pt>
                <c:pt idx="4">
                  <c:v>3</c:v>
                </c:pt>
                <c:pt idx="5">
                  <c:v>34</c:v>
                </c:pt>
              </c:numCache>
            </c:numRef>
          </c:val>
          <c:extLst>
            <c:ext xmlns:c16="http://schemas.microsoft.com/office/drawing/2014/chart" uri="{C3380CC4-5D6E-409C-BE32-E72D297353CC}">
              <c16:uniqueId val="{00000004-1179-2A46-B599-26921AB6FBF3}"/>
            </c:ext>
          </c:extLst>
        </c:ser>
        <c:ser>
          <c:idx val="5"/>
          <c:order val="5"/>
          <c:tx>
            <c:strRef>
              <c:f>Sheet1!$G$1</c:f>
              <c:strCache>
                <c:ptCount val="1"/>
                <c:pt idx="0">
                  <c:v>Head of IT</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ln>
                      <a:noFill/>
                    </a:ln>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France </c:v>
                </c:pt>
                <c:pt idx="1">
                  <c:v>Netherlands</c:v>
                </c:pt>
                <c:pt idx="2">
                  <c:v>Kingdom of Saudi Arabia </c:v>
                </c:pt>
                <c:pt idx="3">
                  <c:v>Singapore </c:v>
                </c:pt>
                <c:pt idx="4">
                  <c:v>Australia </c:v>
                </c:pt>
                <c:pt idx="5">
                  <c:v>United Arab Emirites </c:v>
                </c:pt>
              </c:strCache>
            </c:strRef>
          </c:cat>
          <c:val>
            <c:numRef>
              <c:f>Sheet1!$G$2:$G$7</c:f>
              <c:numCache>
                <c:formatCode>General</c:formatCode>
                <c:ptCount val="6"/>
                <c:pt idx="0">
                  <c:v>3</c:v>
                </c:pt>
                <c:pt idx="1">
                  <c:v>5</c:v>
                </c:pt>
                <c:pt idx="2">
                  <c:v>3</c:v>
                </c:pt>
                <c:pt idx="3">
                  <c:v>6</c:v>
                </c:pt>
                <c:pt idx="4">
                  <c:v>4</c:v>
                </c:pt>
                <c:pt idx="5">
                  <c:v>9</c:v>
                </c:pt>
              </c:numCache>
            </c:numRef>
          </c:val>
          <c:extLst>
            <c:ext xmlns:c16="http://schemas.microsoft.com/office/drawing/2014/chart" uri="{C3380CC4-5D6E-409C-BE32-E72D297353CC}">
              <c16:uniqueId val="{00000005-1179-2A46-B599-26921AB6FBF3}"/>
            </c:ext>
          </c:extLst>
        </c:ser>
        <c:dLbls>
          <c:showLegendKey val="0"/>
          <c:showVal val="0"/>
          <c:showCatName val="0"/>
          <c:showSerName val="0"/>
          <c:showPercent val="0"/>
          <c:showBubbleSize val="0"/>
        </c:dLbls>
        <c:gapWidth val="150"/>
        <c:overlap val="100"/>
        <c:axId val="125609631"/>
        <c:axId val="125654127"/>
      </c:barChart>
      <c:catAx>
        <c:axId val="1256096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ln>
                  <a:noFill/>
                </a:ln>
                <a:solidFill>
                  <a:schemeClr val="tx1">
                    <a:lumMod val="65000"/>
                    <a:lumOff val="35000"/>
                  </a:schemeClr>
                </a:solidFill>
                <a:latin typeface="+mn-lt"/>
                <a:ea typeface="+mn-ea"/>
                <a:cs typeface="+mn-cs"/>
              </a:defRPr>
            </a:pPr>
            <a:endParaRPr lang="en-US"/>
          </a:p>
        </c:txPr>
        <c:crossAx val="125654127"/>
        <c:crosses val="autoZero"/>
        <c:auto val="1"/>
        <c:lblAlgn val="ctr"/>
        <c:lblOffset val="100"/>
        <c:noMultiLvlLbl val="0"/>
      </c:catAx>
      <c:valAx>
        <c:axId val="12565412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ln>
                  <a:noFill/>
                </a:ln>
                <a:solidFill>
                  <a:schemeClr val="tx1">
                    <a:lumMod val="65000"/>
                    <a:lumOff val="35000"/>
                  </a:schemeClr>
                </a:solidFill>
                <a:latin typeface="+mn-lt"/>
                <a:ea typeface="+mn-ea"/>
                <a:cs typeface="+mn-cs"/>
              </a:defRPr>
            </a:pPr>
            <a:endParaRPr lang="en-US"/>
          </a:p>
        </c:txPr>
        <c:crossAx val="12560963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ln>
                <a:noFill/>
              </a:ln>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n>
            <a:noFill/>
          </a:ln>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68752761948655328"/>
          <c:y val="4.8137092298590749E-2"/>
          <c:w val="0.30427792621361222"/>
          <c:h val="0.91383813781827306"/>
        </c:manualLayout>
      </c:layout>
      <c:barChart>
        <c:barDir val="bar"/>
        <c:grouping val="clustered"/>
        <c:varyColors val="0"/>
        <c:ser>
          <c:idx val="0"/>
          <c:order val="0"/>
          <c:tx>
            <c:strRef>
              <c:f>Sheet1!$B$1</c:f>
              <c:strCache>
                <c:ptCount val="1"/>
                <c:pt idx="0">
                  <c:v>Top goals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To connect all applications via one single IO platform</c:v>
                </c:pt>
                <c:pt idx="1">
                  <c:v>Seamless intra-hospital connectivity/data exchange</c:v>
                </c:pt>
                <c:pt idx="2">
                  <c:v>Real-time data access</c:v>
                </c:pt>
                <c:pt idx="3">
                  <c:v>Less manual work</c:v>
                </c:pt>
                <c:pt idx="4">
                  <c:v>Increase Ease of Data Accessibilty </c:v>
                </c:pt>
                <c:pt idx="5">
                  <c:v>Integrate with EMR </c:v>
                </c:pt>
              </c:strCache>
            </c:strRef>
          </c:cat>
          <c:val>
            <c:numRef>
              <c:f>Sheet1!$B$2:$B$7</c:f>
              <c:numCache>
                <c:formatCode>0%</c:formatCode>
                <c:ptCount val="6"/>
                <c:pt idx="0">
                  <c:v>0.11538461538461539</c:v>
                </c:pt>
                <c:pt idx="1">
                  <c:v>0.15384615384615385</c:v>
                </c:pt>
                <c:pt idx="2">
                  <c:v>0.17307692307692307</c:v>
                </c:pt>
                <c:pt idx="3">
                  <c:v>0.19230769230769232</c:v>
                </c:pt>
                <c:pt idx="4">
                  <c:v>0.21153846153846154</c:v>
                </c:pt>
                <c:pt idx="5">
                  <c:v>0.30769230769230771</c:v>
                </c:pt>
              </c:numCache>
            </c:numRef>
          </c:val>
          <c:extLst>
            <c:ext xmlns:c16="http://schemas.microsoft.com/office/drawing/2014/chart" uri="{C3380CC4-5D6E-409C-BE32-E72D297353CC}">
              <c16:uniqueId val="{00000000-F401-A646-B560-CAC2DEBE0306}"/>
            </c:ext>
          </c:extLst>
        </c:ser>
        <c:dLbls>
          <c:dLblPos val="outEnd"/>
          <c:showLegendKey val="0"/>
          <c:showVal val="1"/>
          <c:showCatName val="0"/>
          <c:showSerName val="0"/>
          <c:showPercent val="0"/>
          <c:showBubbleSize val="0"/>
        </c:dLbls>
        <c:gapWidth val="182"/>
        <c:axId val="388378104"/>
        <c:axId val="388379672"/>
      </c:barChart>
      <c:catAx>
        <c:axId val="38837810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88379672"/>
        <c:crosses val="autoZero"/>
        <c:auto val="1"/>
        <c:lblAlgn val="ctr"/>
        <c:lblOffset val="100"/>
        <c:noMultiLvlLbl val="0"/>
      </c:catAx>
      <c:valAx>
        <c:axId val="388379672"/>
        <c:scaling>
          <c:orientation val="minMax"/>
        </c:scaling>
        <c:delete val="1"/>
        <c:axPos val="b"/>
        <c:numFmt formatCode="0%" sourceLinked="1"/>
        <c:majorTickMark val="none"/>
        <c:minorTickMark val="none"/>
        <c:tickLblPos val="nextTo"/>
        <c:crossAx val="3883781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4029260039977967"/>
          <c:y val="4.3080931090863452E-2"/>
          <c:w val="0.33950200248744572"/>
          <c:h val="0.91383813781827306"/>
        </c:manualLayout>
      </c:layout>
      <c:barChart>
        <c:barDir val="bar"/>
        <c:grouping val="clustered"/>
        <c:varyColors val="0"/>
        <c:ser>
          <c:idx val="0"/>
          <c:order val="0"/>
          <c:tx>
            <c:strRef>
              <c:f>Sheet1!$B$1</c:f>
              <c:strCache>
                <c:ptCount val="1"/>
                <c:pt idx="0">
                  <c:v>Top goals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Quick clinical decisions</c:v>
                </c:pt>
                <c:pt idx="1">
                  <c:v>Computerized patient record access</c:v>
                </c:pt>
                <c:pt idx="2">
                  <c:v>Improve/Ensure Safety/Ensure Patient Safety</c:v>
                </c:pt>
                <c:pt idx="3">
                  <c:v>Improve patient care</c:v>
                </c:pt>
              </c:strCache>
            </c:strRef>
          </c:cat>
          <c:val>
            <c:numRef>
              <c:f>Sheet1!$B$2:$B$5</c:f>
              <c:numCache>
                <c:formatCode>0%</c:formatCode>
                <c:ptCount val="4"/>
                <c:pt idx="0">
                  <c:v>7.6923076923076927E-2</c:v>
                </c:pt>
                <c:pt idx="1">
                  <c:v>9.6153846153846159E-2</c:v>
                </c:pt>
                <c:pt idx="2">
                  <c:v>0.15384615384615385</c:v>
                </c:pt>
                <c:pt idx="3">
                  <c:v>0.28846153846153844</c:v>
                </c:pt>
              </c:numCache>
            </c:numRef>
          </c:val>
          <c:extLst>
            <c:ext xmlns:c16="http://schemas.microsoft.com/office/drawing/2014/chart" uri="{C3380CC4-5D6E-409C-BE32-E72D297353CC}">
              <c16:uniqueId val="{00000000-98CB-6E46-97BF-45E4E2497E06}"/>
            </c:ext>
          </c:extLst>
        </c:ser>
        <c:dLbls>
          <c:dLblPos val="outEnd"/>
          <c:showLegendKey val="0"/>
          <c:showVal val="1"/>
          <c:showCatName val="0"/>
          <c:showSerName val="0"/>
          <c:showPercent val="0"/>
          <c:showBubbleSize val="0"/>
        </c:dLbls>
        <c:gapWidth val="182"/>
        <c:axId val="388380064"/>
        <c:axId val="388380456"/>
      </c:barChart>
      <c:catAx>
        <c:axId val="3883800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88380456"/>
        <c:crosses val="autoZero"/>
        <c:auto val="1"/>
        <c:lblAlgn val="ctr"/>
        <c:lblOffset val="100"/>
        <c:noMultiLvlLbl val="0"/>
      </c:catAx>
      <c:valAx>
        <c:axId val="388380456"/>
        <c:scaling>
          <c:orientation val="minMax"/>
        </c:scaling>
        <c:delete val="1"/>
        <c:axPos val="b"/>
        <c:numFmt formatCode="0%" sourceLinked="1"/>
        <c:majorTickMark val="none"/>
        <c:minorTickMark val="none"/>
        <c:tickLblPos val="nextTo"/>
        <c:crossAx val="3883800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4029260039977967"/>
          <c:y val="4.3080931090863452E-2"/>
          <c:w val="0.33950200248744572"/>
          <c:h val="0.91383813781827306"/>
        </c:manualLayout>
      </c:layout>
      <c:barChart>
        <c:barDir val="bar"/>
        <c:grouping val="clustered"/>
        <c:varyColors val="0"/>
        <c:ser>
          <c:idx val="0"/>
          <c:order val="0"/>
          <c:tx>
            <c:strRef>
              <c:f>Sheet1!$B$1</c:f>
              <c:strCache>
                <c:ptCount val="1"/>
                <c:pt idx="0">
                  <c:v>Top goals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Not Achieved yet</c:v>
                </c:pt>
                <c:pt idx="1">
                  <c:v>Not provided information</c:v>
                </c:pt>
                <c:pt idx="2">
                  <c:v>Initial process of implementing/Building the solution</c:v>
                </c:pt>
                <c:pt idx="3">
                  <c:v>Almost completed the process</c:v>
                </c:pt>
                <c:pt idx="4">
                  <c:v>Completed the integration process</c:v>
                </c:pt>
              </c:strCache>
            </c:strRef>
          </c:cat>
          <c:val>
            <c:numRef>
              <c:f>Sheet1!$B$2:$B$6</c:f>
              <c:numCache>
                <c:formatCode>0%</c:formatCode>
                <c:ptCount val="5"/>
                <c:pt idx="0">
                  <c:v>1.9230769230769232E-2</c:v>
                </c:pt>
                <c:pt idx="1">
                  <c:v>5.7692307692307696E-2</c:v>
                </c:pt>
                <c:pt idx="2">
                  <c:v>0.13461538461538461</c:v>
                </c:pt>
                <c:pt idx="3">
                  <c:v>0.19230769230769232</c:v>
                </c:pt>
                <c:pt idx="4">
                  <c:v>0.53846153846153844</c:v>
                </c:pt>
              </c:numCache>
            </c:numRef>
          </c:val>
          <c:extLst>
            <c:ext xmlns:c16="http://schemas.microsoft.com/office/drawing/2014/chart" uri="{C3380CC4-5D6E-409C-BE32-E72D297353CC}">
              <c16:uniqueId val="{00000000-0510-8F47-B925-9A322140F873}"/>
            </c:ext>
          </c:extLst>
        </c:ser>
        <c:dLbls>
          <c:dLblPos val="outEnd"/>
          <c:showLegendKey val="0"/>
          <c:showVal val="1"/>
          <c:showCatName val="0"/>
          <c:showSerName val="0"/>
          <c:showPercent val="0"/>
          <c:showBubbleSize val="0"/>
        </c:dLbls>
        <c:gapWidth val="182"/>
        <c:axId val="388380064"/>
        <c:axId val="388380456"/>
      </c:barChart>
      <c:catAx>
        <c:axId val="3883800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88380456"/>
        <c:crosses val="autoZero"/>
        <c:auto val="1"/>
        <c:lblAlgn val="ctr"/>
        <c:lblOffset val="100"/>
        <c:noMultiLvlLbl val="0"/>
      </c:catAx>
      <c:valAx>
        <c:axId val="388380456"/>
        <c:scaling>
          <c:orientation val="minMax"/>
        </c:scaling>
        <c:delete val="1"/>
        <c:axPos val="b"/>
        <c:numFmt formatCode="0%" sourceLinked="1"/>
        <c:majorTickMark val="none"/>
        <c:minorTickMark val="none"/>
        <c:tickLblPos val="nextTo"/>
        <c:crossAx val="3883800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77A45B-3F67-4A46-B80E-86DB28E7B237}" type="datetimeFigureOut">
              <a:rPr lang="en-IN" smtClean="0"/>
              <a:t>20/06/22</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7BCBBF-3B14-49EE-839D-F9D0F54BECC4}" type="slidenum">
              <a:rPr lang="en-IN" smtClean="0"/>
              <a:t>‹#›</a:t>
            </a:fld>
            <a:endParaRPr lang="en-IN"/>
          </a:p>
        </p:txBody>
      </p:sp>
    </p:spTree>
    <p:extLst>
      <p:ext uri="{BB962C8B-B14F-4D97-AF65-F5344CB8AC3E}">
        <p14:creationId xmlns:p14="http://schemas.microsoft.com/office/powerpoint/2010/main" val="18577376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F2C74-2A67-7B88-E4B0-49C7348E49D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EC02E0EF-E98B-4A5E-6AAD-8E0D8117452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51330B9F-6AC3-446B-BE5D-168B172F7D31}"/>
              </a:ext>
            </a:extLst>
          </p:cNvPr>
          <p:cNvSpPr>
            <a:spLocks noGrp="1"/>
          </p:cNvSpPr>
          <p:nvPr>
            <p:ph type="dt" sz="half" idx="10"/>
          </p:nvPr>
        </p:nvSpPr>
        <p:spPr/>
        <p:txBody>
          <a:bodyPr/>
          <a:lstStyle/>
          <a:p>
            <a:fld id="{1147C0E5-F472-4823-852C-D183FA2F2488}" type="datetime1">
              <a:rPr lang="en-IN" smtClean="0"/>
              <a:t>20/06/22</a:t>
            </a:fld>
            <a:endParaRPr lang="en-IN"/>
          </a:p>
        </p:txBody>
      </p:sp>
      <p:sp>
        <p:nvSpPr>
          <p:cNvPr id="5" name="Footer Placeholder 4">
            <a:extLst>
              <a:ext uri="{FF2B5EF4-FFF2-40B4-BE49-F238E27FC236}">
                <a16:creationId xmlns:a16="http://schemas.microsoft.com/office/drawing/2014/main" id="{150DD859-66CB-8ECC-6E50-6A57DFF25875}"/>
              </a:ext>
            </a:extLst>
          </p:cNvPr>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a:extLst>
              <a:ext uri="{FF2B5EF4-FFF2-40B4-BE49-F238E27FC236}">
                <a16:creationId xmlns:a16="http://schemas.microsoft.com/office/drawing/2014/main" id="{745186DF-C26B-58D8-1801-6CC6107B8085}"/>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2687030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E0628-FB36-BD34-9FE2-97E896AC4FC7}"/>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5912D301-275B-FF6C-40F7-2E9B0CD3330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80754F30-EF25-E3E3-BB1C-47025CFDEE9B}"/>
              </a:ext>
            </a:extLst>
          </p:cNvPr>
          <p:cNvSpPr>
            <a:spLocks noGrp="1"/>
          </p:cNvSpPr>
          <p:nvPr>
            <p:ph type="dt" sz="half" idx="10"/>
          </p:nvPr>
        </p:nvSpPr>
        <p:spPr/>
        <p:txBody>
          <a:bodyPr/>
          <a:lstStyle/>
          <a:p>
            <a:fld id="{0E9DCF6C-BC1F-457E-8C73-045A403582E6}" type="datetime1">
              <a:rPr lang="en-IN" smtClean="0"/>
              <a:t>20/06/22</a:t>
            </a:fld>
            <a:endParaRPr lang="en-IN"/>
          </a:p>
        </p:txBody>
      </p:sp>
      <p:sp>
        <p:nvSpPr>
          <p:cNvPr id="5" name="Footer Placeholder 4">
            <a:extLst>
              <a:ext uri="{FF2B5EF4-FFF2-40B4-BE49-F238E27FC236}">
                <a16:creationId xmlns:a16="http://schemas.microsoft.com/office/drawing/2014/main" id="{367A5C90-C15D-39BC-189C-B04FF8FDA09C}"/>
              </a:ext>
            </a:extLst>
          </p:cNvPr>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a:extLst>
              <a:ext uri="{FF2B5EF4-FFF2-40B4-BE49-F238E27FC236}">
                <a16:creationId xmlns:a16="http://schemas.microsoft.com/office/drawing/2014/main" id="{C168025F-FDA9-0B8F-AD5D-453E4F100375}"/>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8326301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139D957-C999-1C16-1853-9A023AA6CEF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966E3950-F0D6-5D89-066D-08572318063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71CCAA96-007B-16EB-59B9-8466CF3A2B65}"/>
              </a:ext>
            </a:extLst>
          </p:cNvPr>
          <p:cNvSpPr>
            <a:spLocks noGrp="1"/>
          </p:cNvSpPr>
          <p:nvPr>
            <p:ph type="dt" sz="half" idx="10"/>
          </p:nvPr>
        </p:nvSpPr>
        <p:spPr/>
        <p:txBody>
          <a:bodyPr/>
          <a:lstStyle/>
          <a:p>
            <a:fld id="{FE1E070E-952C-41C9-9ABB-C56A7BE64D88}" type="datetime1">
              <a:rPr lang="en-IN" smtClean="0"/>
              <a:t>20/06/22</a:t>
            </a:fld>
            <a:endParaRPr lang="en-IN"/>
          </a:p>
        </p:txBody>
      </p:sp>
      <p:sp>
        <p:nvSpPr>
          <p:cNvPr id="5" name="Footer Placeholder 4">
            <a:extLst>
              <a:ext uri="{FF2B5EF4-FFF2-40B4-BE49-F238E27FC236}">
                <a16:creationId xmlns:a16="http://schemas.microsoft.com/office/drawing/2014/main" id="{5B3D4BE2-2DF2-045A-8669-1F641EBCA970}"/>
              </a:ext>
            </a:extLst>
          </p:cNvPr>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a:extLst>
              <a:ext uri="{FF2B5EF4-FFF2-40B4-BE49-F238E27FC236}">
                <a16:creationId xmlns:a16="http://schemas.microsoft.com/office/drawing/2014/main" id="{E255D12E-7ED4-76EF-2510-3424364F40F6}"/>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382111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E716E-3B2D-E963-79E7-5EF7FA211440}"/>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73794634-ABC2-6BED-BF96-9B5559CE328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A95EF2B4-2DC2-6314-D99D-D61B5F64E224}"/>
              </a:ext>
            </a:extLst>
          </p:cNvPr>
          <p:cNvSpPr>
            <a:spLocks noGrp="1"/>
          </p:cNvSpPr>
          <p:nvPr>
            <p:ph type="dt" sz="half" idx="10"/>
          </p:nvPr>
        </p:nvSpPr>
        <p:spPr/>
        <p:txBody>
          <a:bodyPr/>
          <a:lstStyle/>
          <a:p>
            <a:fld id="{2CA2FBC0-878C-4FB7-8E1F-1D6F6FF7C223}" type="datetime1">
              <a:rPr lang="en-IN" smtClean="0"/>
              <a:t>20/06/22</a:t>
            </a:fld>
            <a:endParaRPr lang="en-IN"/>
          </a:p>
        </p:txBody>
      </p:sp>
      <p:sp>
        <p:nvSpPr>
          <p:cNvPr id="5" name="Footer Placeholder 4">
            <a:extLst>
              <a:ext uri="{FF2B5EF4-FFF2-40B4-BE49-F238E27FC236}">
                <a16:creationId xmlns:a16="http://schemas.microsoft.com/office/drawing/2014/main" id="{C959C864-56F9-6F24-ACE2-6899436296E7}"/>
              </a:ext>
            </a:extLst>
          </p:cNvPr>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a:extLst>
              <a:ext uri="{FF2B5EF4-FFF2-40B4-BE49-F238E27FC236}">
                <a16:creationId xmlns:a16="http://schemas.microsoft.com/office/drawing/2014/main" id="{E20218AD-0394-8E9F-0B97-7A979B03DEC1}"/>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786011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37D86-16D6-2081-9141-B69FF05CEE9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7AB4426C-57D7-F200-FA35-8E436A5D5F8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2FE632E-3E25-D2A6-491C-E5592C333922}"/>
              </a:ext>
            </a:extLst>
          </p:cNvPr>
          <p:cNvSpPr>
            <a:spLocks noGrp="1"/>
          </p:cNvSpPr>
          <p:nvPr>
            <p:ph type="dt" sz="half" idx="10"/>
          </p:nvPr>
        </p:nvSpPr>
        <p:spPr/>
        <p:txBody>
          <a:bodyPr/>
          <a:lstStyle/>
          <a:p>
            <a:fld id="{CD685ADF-9D55-472F-A142-0A5A20BA4577}" type="datetime1">
              <a:rPr lang="en-IN" smtClean="0"/>
              <a:t>20/06/22</a:t>
            </a:fld>
            <a:endParaRPr lang="en-IN"/>
          </a:p>
        </p:txBody>
      </p:sp>
      <p:sp>
        <p:nvSpPr>
          <p:cNvPr id="5" name="Footer Placeholder 4">
            <a:extLst>
              <a:ext uri="{FF2B5EF4-FFF2-40B4-BE49-F238E27FC236}">
                <a16:creationId xmlns:a16="http://schemas.microsoft.com/office/drawing/2014/main" id="{9868D8A7-1FEB-8F74-CC96-60F713D941D9}"/>
              </a:ext>
            </a:extLst>
          </p:cNvPr>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a:extLst>
              <a:ext uri="{FF2B5EF4-FFF2-40B4-BE49-F238E27FC236}">
                <a16:creationId xmlns:a16="http://schemas.microsoft.com/office/drawing/2014/main" id="{00764CDB-61F8-D5A9-1F23-AD369A512602}"/>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430907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8D318-BBB3-1ED4-702E-7B3E99D8461F}"/>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3832F8E8-3ED1-3166-5784-09ACC24D9F1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760D193F-E080-1819-0001-EC324458CCA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8C319AC5-0DE1-5E65-1A58-599D06B824D5}"/>
              </a:ext>
            </a:extLst>
          </p:cNvPr>
          <p:cNvSpPr>
            <a:spLocks noGrp="1"/>
          </p:cNvSpPr>
          <p:nvPr>
            <p:ph type="dt" sz="half" idx="10"/>
          </p:nvPr>
        </p:nvSpPr>
        <p:spPr/>
        <p:txBody>
          <a:bodyPr/>
          <a:lstStyle/>
          <a:p>
            <a:fld id="{19B6A866-57B6-4C39-8809-FBA78A30FCC9}" type="datetime1">
              <a:rPr lang="en-IN" smtClean="0"/>
              <a:t>20/06/22</a:t>
            </a:fld>
            <a:endParaRPr lang="en-IN"/>
          </a:p>
        </p:txBody>
      </p:sp>
      <p:sp>
        <p:nvSpPr>
          <p:cNvPr id="6" name="Footer Placeholder 5">
            <a:extLst>
              <a:ext uri="{FF2B5EF4-FFF2-40B4-BE49-F238E27FC236}">
                <a16:creationId xmlns:a16="http://schemas.microsoft.com/office/drawing/2014/main" id="{3B95DFD7-A0B2-3C6A-D7BA-B22A8C6829F4}"/>
              </a:ext>
            </a:extLst>
          </p:cNvPr>
          <p:cNvSpPr>
            <a:spLocks noGrp="1"/>
          </p:cNvSpPr>
          <p:nvPr>
            <p:ph type="ftr" sz="quarter" idx="11"/>
          </p:nvPr>
        </p:nvSpPr>
        <p:spPr/>
        <p:txBody>
          <a:bodyPr/>
          <a:lstStyle/>
          <a:p>
            <a:r>
              <a:rPr lang="en-US"/>
              <a:t>You are not allowed to add slides to this presentation</a:t>
            </a:r>
            <a:endParaRPr lang="en-IN"/>
          </a:p>
        </p:txBody>
      </p:sp>
      <p:sp>
        <p:nvSpPr>
          <p:cNvPr id="7" name="Slide Number Placeholder 6">
            <a:extLst>
              <a:ext uri="{FF2B5EF4-FFF2-40B4-BE49-F238E27FC236}">
                <a16:creationId xmlns:a16="http://schemas.microsoft.com/office/drawing/2014/main" id="{EDB4F3E3-D244-DE91-E177-93FD9910D81A}"/>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32522917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DD731-E7C4-A269-BE92-C85C608373AD}"/>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025A0333-AA9A-DF4F-C57C-56BAA1F988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53AEBD8-A870-7FD7-F78A-B5EAACA4726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BC07F615-1CA8-AC3F-C4FE-FFF9F49AF4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8811C04-731E-98E6-D3D9-0ACFEBE391A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9AC9A91A-EBEF-9BB2-B813-F1A9FBC746F3}"/>
              </a:ext>
            </a:extLst>
          </p:cNvPr>
          <p:cNvSpPr>
            <a:spLocks noGrp="1"/>
          </p:cNvSpPr>
          <p:nvPr>
            <p:ph type="dt" sz="half" idx="10"/>
          </p:nvPr>
        </p:nvSpPr>
        <p:spPr/>
        <p:txBody>
          <a:bodyPr/>
          <a:lstStyle/>
          <a:p>
            <a:fld id="{52B34237-4DA9-498D-81CC-7DEBFDE0146A}" type="datetime1">
              <a:rPr lang="en-IN" smtClean="0"/>
              <a:t>20/06/22</a:t>
            </a:fld>
            <a:endParaRPr lang="en-IN"/>
          </a:p>
        </p:txBody>
      </p:sp>
      <p:sp>
        <p:nvSpPr>
          <p:cNvPr id="8" name="Footer Placeholder 7">
            <a:extLst>
              <a:ext uri="{FF2B5EF4-FFF2-40B4-BE49-F238E27FC236}">
                <a16:creationId xmlns:a16="http://schemas.microsoft.com/office/drawing/2014/main" id="{5356CC76-53AF-D09D-7090-C46C6BC2E385}"/>
              </a:ext>
            </a:extLst>
          </p:cNvPr>
          <p:cNvSpPr>
            <a:spLocks noGrp="1"/>
          </p:cNvSpPr>
          <p:nvPr>
            <p:ph type="ftr" sz="quarter" idx="11"/>
          </p:nvPr>
        </p:nvSpPr>
        <p:spPr/>
        <p:txBody>
          <a:bodyPr/>
          <a:lstStyle/>
          <a:p>
            <a:r>
              <a:rPr lang="en-US"/>
              <a:t>You are not allowed to add slides to this presentation</a:t>
            </a:r>
            <a:endParaRPr lang="en-IN"/>
          </a:p>
        </p:txBody>
      </p:sp>
      <p:sp>
        <p:nvSpPr>
          <p:cNvPr id="9" name="Slide Number Placeholder 8">
            <a:extLst>
              <a:ext uri="{FF2B5EF4-FFF2-40B4-BE49-F238E27FC236}">
                <a16:creationId xmlns:a16="http://schemas.microsoft.com/office/drawing/2014/main" id="{D1AEB7F1-3FD9-614A-DD77-0F4054D21FBF}"/>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278433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EC571-DEF0-68A8-EA51-110C122C175B}"/>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F0654D79-6E0A-9D35-0EBD-FB1ECA55D2D3}"/>
              </a:ext>
            </a:extLst>
          </p:cNvPr>
          <p:cNvSpPr>
            <a:spLocks noGrp="1"/>
          </p:cNvSpPr>
          <p:nvPr>
            <p:ph type="dt" sz="half" idx="10"/>
          </p:nvPr>
        </p:nvSpPr>
        <p:spPr/>
        <p:txBody>
          <a:bodyPr/>
          <a:lstStyle/>
          <a:p>
            <a:fld id="{03D29E31-0E2B-4B8B-A4CD-804F6A5D47A9}" type="datetime1">
              <a:rPr lang="en-IN" smtClean="0"/>
              <a:t>20/06/22</a:t>
            </a:fld>
            <a:endParaRPr lang="en-IN"/>
          </a:p>
        </p:txBody>
      </p:sp>
      <p:sp>
        <p:nvSpPr>
          <p:cNvPr id="4" name="Footer Placeholder 3">
            <a:extLst>
              <a:ext uri="{FF2B5EF4-FFF2-40B4-BE49-F238E27FC236}">
                <a16:creationId xmlns:a16="http://schemas.microsoft.com/office/drawing/2014/main" id="{A434C3BC-2067-8919-8B3E-4092015A76DD}"/>
              </a:ext>
            </a:extLst>
          </p:cNvPr>
          <p:cNvSpPr>
            <a:spLocks noGrp="1"/>
          </p:cNvSpPr>
          <p:nvPr>
            <p:ph type="ftr" sz="quarter" idx="11"/>
          </p:nvPr>
        </p:nvSpPr>
        <p:spPr/>
        <p:txBody>
          <a:bodyPr/>
          <a:lstStyle/>
          <a:p>
            <a:r>
              <a:rPr lang="en-US"/>
              <a:t>You are not allowed to add slides to this presentation</a:t>
            </a:r>
            <a:endParaRPr lang="en-IN"/>
          </a:p>
        </p:txBody>
      </p:sp>
      <p:sp>
        <p:nvSpPr>
          <p:cNvPr id="5" name="Slide Number Placeholder 4">
            <a:extLst>
              <a:ext uri="{FF2B5EF4-FFF2-40B4-BE49-F238E27FC236}">
                <a16:creationId xmlns:a16="http://schemas.microsoft.com/office/drawing/2014/main" id="{CCEB87ED-C91F-42C9-2E08-5FC7E4892BE0}"/>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4088171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6467BF-AB2E-3DEF-67BB-BD30CABBCE82}"/>
              </a:ext>
            </a:extLst>
          </p:cNvPr>
          <p:cNvSpPr>
            <a:spLocks noGrp="1"/>
          </p:cNvSpPr>
          <p:nvPr>
            <p:ph type="dt" sz="half" idx="10"/>
          </p:nvPr>
        </p:nvSpPr>
        <p:spPr/>
        <p:txBody>
          <a:bodyPr/>
          <a:lstStyle/>
          <a:p>
            <a:fld id="{731C5607-A4BB-4D67-95B9-C9085ECC35A9}" type="datetime1">
              <a:rPr lang="en-IN" smtClean="0"/>
              <a:t>20/06/22</a:t>
            </a:fld>
            <a:endParaRPr lang="en-IN"/>
          </a:p>
        </p:txBody>
      </p:sp>
      <p:sp>
        <p:nvSpPr>
          <p:cNvPr id="3" name="Footer Placeholder 2">
            <a:extLst>
              <a:ext uri="{FF2B5EF4-FFF2-40B4-BE49-F238E27FC236}">
                <a16:creationId xmlns:a16="http://schemas.microsoft.com/office/drawing/2014/main" id="{B6F09D29-4BFA-2AC9-ECDF-923DF9F3A342}"/>
              </a:ext>
            </a:extLst>
          </p:cNvPr>
          <p:cNvSpPr>
            <a:spLocks noGrp="1"/>
          </p:cNvSpPr>
          <p:nvPr>
            <p:ph type="ftr" sz="quarter" idx="11"/>
          </p:nvPr>
        </p:nvSpPr>
        <p:spPr/>
        <p:txBody>
          <a:bodyPr/>
          <a:lstStyle/>
          <a:p>
            <a:r>
              <a:rPr lang="en-US"/>
              <a:t>You are not allowed to add slides to this presentation</a:t>
            </a:r>
            <a:endParaRPr lang="en-IN"/>
          </a:p>
        </p:txBody>
      </p:sp>
      <p:sp>
        <p:nvSpPr>
          <p:cNvPr id="4" name="Slide Number Placeholder 3">
            <a:extLst>
              <a:ext uri="{FF2B5EF4-FFF2-40B4-BE49-F238E27FC236}">
                <a16:creationId xmlns:a16="http://schemas.microsoft.com/office/drawing/2014/main" id="{64BA3FC0-FAB4-106E-CBFC-20A7CD3900A6}"/>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750885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67C7E-D521-F661-1C58-D19B826A05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1351BD9D-2A21-680C-A275-4A3D85F04C7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CFC0A35F-23A3-07EE-6BAB-E164189CE5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6B0979A-120B-82A8-026D-4BE0C2466700}"/>
              </a:ext>
            </a:extLst>
          </p:cNvPr>
          <p:cNvSpPr>
            <a:spLocks noGrp="1"/>
          </p:cNvSpPr>
          <p:nvPr>
            <p:ph type="dt" sz="half" idx="10"/>
          </p:nvPr>
        </p:nvSpPr>
        <p:spPr/>
        <p:txBody>
          <a:bodyPr/>
          <a:lstStyle/>
          <a:p>
            <a:fld id="{C1C99E65-501E-4E79-B301-EC94E1C8867E}" type="datetime1">
              <a:rPr lang="en-IN" smtClean="0"/>
              <a:t>20/06/22</a:t>
            </a:fld>
            <a:endParaRPr lang="en-IN"/>
          </a:p>
        </p:txBody>
      </p:sp>
      <p:sp>
        <p:nvSpPr>
          <p:cNvPr id="6" name="Footer Placeholder 5">
            <a:extLst>
              <a:ext uri="{FF2B5EF4-FFF2-40B4-BE49-F238E27FC236}">
                <a16:creationId xmlns:a16="http://schemas.microsoft.com/office/drawing/2014/main" id="{4AD45F37-3CB4-AE2D-2533-3877135BEEFF}"/>
              </a:ext>
            </a:extLst>
          </p:cNvPr>
          <p:cNvSpPr>
            <a:spLocks noGrp="1"/>
          </p:cNvSpPr>
          <p:nvPr>
            <p:ph type="ftr" sz="quarter" idx="11"/>
          </p:nvPr>
        </p:nvSpPr>
        <p:spPr/>
        <p:txBody>
          <a:bodyPr/>
          <a:lstStyle/>
          <a:p>
            <a:r>
              <a:rPr lang="en-US"/>
              <a:t>You are not allowed to add slides to this presentation</a:t>
            </a:r>
            <a:endParaRPr lang="en-IN"/>
          </a:p>
        </p:txBody>
      </p:sp>
      <p:sp>
        <p:nvSpPr>
          <p:cNvPr id="7" name="Slide Number Placeholder 6">
            <a:extLst>
              <a:ext uri="{FF2B5EF4-FFF2-40B4-BE49-F238E27FC236}">
                <a16:creationId xmlns:a16="http://schemas.microsoft.com/office/drawing/2014/main" id="{68D38491-67AF-16FC-0E0E-3D1128F13375}"/>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209494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10D0E-376D-78FD-7FC8-983C680129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53AD1C15-75FE-9ACA-314E-0ADC5BF18DF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A2765D50-FC72-AC28-0F4E-E904A7F179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42FAAF-4A7B-5286-4106-E767F58BB2BC}"/>
              </a:ext>
            </a:extLst>
          </p:cNvPr>
          <p:cNvSpPr>
            <a:spLocks noGrp="1"/>
          </p:cNvSpPr>
          <p:nvPr>
            <p:ph type="dt" sz="half" idx="10"/>
          </p:nvPr>
        </p:nvSpPr>
        <p:spPr/>
        <p:txBody>
          <a:bodyPr/>
          <a:lstStyle/>
          <a:p>
            <a:fld id="{2751C047-BE12-4A43-A323-58AFB768CD35}" type="datetime1">
              <a:rPr lang="en-IN" smtClean="0"/>
              <a:t>20/06/22</a:t>
            </a:fld>
            <a:endParaRPr lang="en-IN"/>
          </a:p>
        </p:txBody>
      </p:sp>
      <p:sp>
        <p:nvSpPr>
          <p:cNvPr id="6" name="Footer Placeholder 5">
            <a:extLst>
              <a:ext uri="{FF2B5EF4-FFF2-40B4-BE49-F238E27FC236}">
                <a16:creationId xmlns:a16="http://schemas.microsoft.com/office/drawing/2014/main" id="{E0E331BE-AD49-7317-E681-91E7744CEDF8}"/>
              </a:ext>
            </a:extLst>
          </p:cNvPr>
          <p:cNvSpPr>
            <a:spLocks noGrp="1"/>
          </p:cNvSpPr>
          <p:nvPr>
            <p:ph type="ftr" sz="quarter" idx="11"/>
          </p:nvPr>
        </p:nvSpPr>
        <p:spPr/>
        <p:txBody>
          <a:bodyPr/>
          <a:lstStyle/>
          <a:p>
            <a:r>
              <a:rPr lang="en-US"/>
              <a:t>You are not allowed to add slides to this presentation</a:t>
            </a:r>
            <a:endParaRPr lang="en-IN"/>
          </a:p>
        </p:txBody>
      </p:sp>
      <p:sp>
        <p:nvSpPr>
          <p:cNvPr id="7" name="Slide Number Placeholder 6">
            <a:extLst>
              <a:ext uri="{FF2B5EF4-FFF2-40B4-BE49-F238E27FC236}">
                <a16:creationId xmlns:a16="http://schemas.microsoft.com/office/drawing/2014/main" id="{7136059E-4898-883B-FD49-34EA78AE0659}"/>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2496063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E3B505A-F512-A52E-E888-47C174A75D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48418E4A-8F52-4B39-2902-CB954C5F4F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33708D44-8BFC-15F0-F07E-C32BCCF6537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12769F-3E27-4D36-A194-1A84EAEDBFA1}" type="datetime1">
              <a:rPr lang="en-IN" smtClean="0"/>
              <a:t>20/06/22</a:t>
            </a:fld>
            <a:endParaRPr lang="en-IN"/>
          </a:p>
        </p:txBody>
      </p:sp>
      <p:sp>
        <p:nvSpPr>
          <p:cNvPr id="5" name="Footer Placeholder 4">
            <a:extLst>
              <a:ext uri="{FF2B5EF4-FFF2-40B4-BE49-F238E27FC236}">
                <a16:creationId xmlns:a16="http://schemas.microsoft.com/office/drawing/2014/main" id="{1C245A2C-4190-4E5A-5D38-07DF0B68BDB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You are not allowed to add slides to this presentation</a:t>
            </a:r>
            <a:endParaRPr lang="en-IN"/>
          </a:p>
        </p:txBody>
      </p:sp>
      <p:sp>
        <p:nvSpPr>
          <p:cNvPr id="6" name="Slide Number Placeholder 5">
            <a:extLst>
              <a:ext uri="{FF2B5EF4-FFF2-40B4-BE49-F238E27FC236}">
                <a16:creationId xmlns:a16="http://schemas.microsoft.com/office/drawing/2014/main" id="{354B15AD-CE55-F5B7-3AE1-4BE3BEF7D34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AD20E6-394B-4DF0-96A5-9647FF39C943}" type="slidenum">
              <a:rPr lang="en-IN" smtClean="0"/>
              <a:t>‹#›</a:t>
            </a:fld>
            <a:endParaRPr lang="en-IN"/>
          </a:p>
        </p:txBody>
      </p:sp>
    </p:spTree>
    <p:extLst>
      <p:ext uri="{BB962C8B-B14F-4D97-AF65-F5344CB8AC3E}">
        <p14:creationId xmlns:p14="http://schemas.microsoft.com/office/powerpoint/2010/main" val="4603303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ibm.com/in-en/topics/interoperability-in-healthcare" TargetMode="External"/><Relationship Id="rId2" Type="http://schemas.openxmlformats.org/officeDocument/2006/relationships/hyperlink" Target="https://www.boston-technology.com/blog/what-is-interoperability-in-healthcare" TargetMode="External"/><Relationship Id="rId1" Type="http://schemas.openxmlformats.org/officeDocument/2006/relationships/slideLayout" Target="../slideLayouts/slideLayout2.xml"/><Relationship Id="rId4" Type="http://schemas.openxmlformats.org/officeDocument/2006/relationships/hyperlink" Target="https://www.himss.org/resources/interoperability-healthcare"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chart" Target="../charts/char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9BD04-9EFD-5298-48E0-BBFFD10429A7}"/>
              </a:ext>
            </a:extLst>
          </p:cNvPr>
          <p:cNvSpPr>
            <a:spLocks noGrp="1"/>
          </p:cNvSpPr>
          <p:nvPr>
            <p:ph type="ctrTitle"/>
          </p:nvPr>
        </p:nvSpPr>
        <p:spPr>
          <a:xfrm>
            <a:off x="1674312" y="1929487"/>
            <a:ext cx="9144000" cy="1924942"/>
          </a:xfrm>
        </p:spPr>
        <p:txBody>
          <a:bodyPr>
            <a:normAutofit fontScale="90000"/>
          </a:bodyPr>
          <a:lstStyle/>
          <a:p>
            <a:r>
              <a:rPr lang="en-US" sz="4000" b="1" dirty="0">
                <a:latin typeface="Times New Roman" panose="02020603050405020304" pitchFamily="18" charset="0"/>
                <a:cs typeface="Times New Roman" panose="02020603050405020304" pitchFamily="18" charset="0"/>
              </a:rPr>
              <a:t>A MARKET RESEARCH REPORT ON     </a:t>
            </a:r>
            <a:br>
              <a:rPr lang="en-US" sz="4000" b="1" dirty="0">
                <a:latin typeface="Times New Roman" panose="02020603050405020304" pitchFamily="18" charset="0"/>
                <a:cs typeface="Times New Roman" panose="02020603050405020304" pitchFamily="18" charset="0"/>
              </a:rPr>
            </a:br>
            <a:r>
              <a:rPr lang="en-US" sz="4000" b="1" dirty="0">
                <a:latin typeface="Times New Roman" panose="02020603050405020304" pitchFamily="18" charset="0"/>
                <a:cs typeface="Times New Roman" panose="02020603050405020304" pitchFamily="18" charset="0"/>
              </a:rPr>
              <a:t>     GLOBAL SCENARIO FOR ACHIEVING INTEROPERABILITY</a:t>
            </a:r>
            <a:br>
              <a:rPr lang="en-US" sz="4000" b="1" dirty="0">
                <a:latin typeface="Times New Roman" panose="02020603050405020304" pitchFamily="18" charset="0"/>
                <a:cs typeface="Times New Roman" panose="02020603050405020304" pitchFamily="18" charset="0"/>
              </a:rPr>
            </a:br>
            <a:br>
              <a:rPr lang="en-US" sz="4000" b="1" dirty="0">
                <a:latin typeface="Times New Roman" panose="02020603050405020304" pitchFamily="18" charset="0"/>
                <a:cs typeface="Times New Roman" panose="02020603050405020304" pitchFamily="18" charset="0"/>
              </a:rPr>
            </a:br>
            <a:r>
              <a:rPr lang="en-US" sz="4000" b="1" dirty="0">
                <a:latin typeface="Times New Roman" panose="02020603050405020304" pitchFamily="18" charset="0"/>
                <a:cs typeface="Times New Roman" panose="02020603050405020304" pitchFamily="18" charset="0"/>
              </a:rPr>
              <a:t>GRG Health, Gurugram </a:t>
            </a:r>
            <a:r>
              <a:rPr lang="en-IN" sz="4000" dirty="0">
                <a:latin typeface="Times New Roman" panose="02020603050405020304" pitchFamily="18" charset="0"/>
                <a:cs typeface="Times New Roman" panose="02020603050405020304" pitchFamily="18" charset="0"/>
              </a:rPr>
              <a:t> </a:t>
            </a:r>
          </a:p>
        </p:txBody>
      </p:sp>
      <p:sp>
        <p:nvSpPr>
          <p:cNvPr id="3" name="Subtitle 2">
            <a:extLst>
              <a:ext uri="{FF2B5EF4-FFF2-40B4-BE49-F238E27FC236}">
                <a16:creationId xmlns:a16="http://schemas.microsoft.com/office/drawing/2014/main" id="{7673AE62-677A-E7A9-D759-F10B648DEED4}"/>
              </a:ext>
            </a:extLst>
          </p:cNvPr>
          <p:cNvSpPr>
            <a:spLocks noGrp="1"/>
          </p:cNvSpPr>
          <p:nvPr>
            <p:ph type="subTitle" idx="1"/>
          </p:nvPr>
        </p:nvSpPr>
        <p:spPr>
          <a:xfrm>
            <a:off x="2513556" y="4277508"/>
            <a:ext cx="9144000" cy="1655762"/>
          </a:xfrm>
        </p:spPr>
        <p:txBody>
          <a:bodyPr/>
          <a:lstStyle/>
          <a:p>
            <a:r>
              <a:rPr lang="en-IN" dirty="0"/>
              <a:t>Submitted by: </a:t>
            </a:r>
            <a:r>
              <a:rPr lang="en-IN" dirty="0" err="1"/>
              <a:t>Dr.</a:t>
            </a:r>
            <a:r>
              <a:rPr lang="en-IN" dirty="0"/>
              <a:t> Ayushi Chaturvedi</a:t>
            </a:r>
          </a:p>
          <a:p>
            <a:r>
              <a:rPr lang="en-IN" dirty="0"/>
              <a:t>Faculty Mentor: </a:t>
            </a:r>
            <a:r>
              <a:rPr lang="en-IN" dirty="0" err="1"/>
              <a:t>Dr.</a:t>
            </a:r>
            <a:r>
              <a:rPr lang="en-IN" dirty="0"/>
              <a:t> Nikita </a:t>
            </a:r>
            <a:r>
              <a:rPr lang="en-IN" dirty="0" err="1"/>
              <a:t>Sabherwal</a:t>
            </a:r>
            <a:r>
              <a:rPr lang="en-IN" dirty="0"/>
              <a:t> </a:t>
            </a:r>
          </a:p>
          <a:p>
            <a:r>
              <a:rPr lang="en-IN" dirty="0"/>
              <a:t>IIHMR Delhi</a:t>
            </a:r>
          </a:p>
        </p:txBody>
      </p:sp>
      <p:sp>
        <p:nvSpPr>
          <p:cNvPr id="4" name="Slide Number Placeholder 3">
            <a:extLst>
              <a:ext uri="{FF2B5EF4-FFF2-40B4-BE49-F238E27FC236}">
                <a16:creationId xmlns:a16="http://schemas.microsoft.com/office/drawing/2014/main" id="{40197BFF-5EB9-4347-6E13-67AD995EB819}"/>
              </a:ext>
            </a:extLst>
          </p:cNvPr>
          <p:cNvSpPr>
            <a:spLocks noGrp="1"/>
          </p:cNvSpPr>
          <p:nvPr>
            <p:ph type="sldNum" sz="quarter" idx="12"/>
          </p:nvPr>
        </p:nvSpPr>
        <p:spPr/>
        <p:txBody>
          <a:bodyPr/>
          <a:lstStyle/>
          <a:p>
            <a:fld id="{26AD20E6-394B-4DF0-96A5-9647FF39C943}" type="slidenum">
              <a:rPr lang="en-IN" smtClean="0"/>
              <a:t>1</a:t>
            </a:fld>
            <a:endParaRPr lang="en-IN"/>
          </a:p>
        </p:txBody>
      </p:sp>
      <p:pic>
        <p:nvPicPr>
          <p:cNvPr id="7" name="Picture 6">
            <a:extLst>
              <a:ext uri="{FF2B5EF4-FFF2-40B4-BE49-F238E27FC236}">
                <a16:creationId xmlns:a16="http://schemas.microsoft.com/office/drawing/2014/main" id="{6A5D235C-68B3-B360-0BE2-EE01D32938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Tree>
    <p:extLst>
      <p:ext uri="{BB962C8B-B14F-4D97-AF65-F5344CB8AC3E}">
        <p14:creationId xmlns:p14="http://schemas.microsoft.com/office/powerpoint/2010/main" val="31992254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E1AFC-9CD1-08C8-0F87-3A71E5733E59}"/>
              </a:ext>
            </a:extLst>
          </p:cNvPr>
          <p:cNvSpPr>
            <a:spLocks noGrp="1"/>
          </p:cNvSpPr>
          <p:nvPr>
            <p:ph type="title"/>
          </p:nvPr>
        </p:nvSpPr>
        <p:spPr/>
        <p:txBody>
          <a:bodyPr/>
          <a:lstStyle/>
          <a:p>
            <a:pPr algn="ctr"/>
            <a:r>
              <a:rPr lang="en-IN" b="1" dirty="0">
                <a:latin typeface="+mn-lt"/>
              </a:rPr>
              <a:t>RESULTS (3/3)</a:t>
            </a:r>
          </a:p>
        </p:txBody>
      </p:sp>
      <p:sp>
        <p:nvSpPr>
          <p:cNvPr id="4" name="Slide Number Placeholder 3">
            <a:extLst>
              <a:ext uri="{FF2B5EF4-FFF2-40B4-BE49-F238E27FC236}">
                <a16:creationId xmlns:a16="http://schemas.microsoft.com/office/drawing/2014/main" id="{252D75EE-F9AD-7ECC-099C-1DECD261DAA7}"/>
              </a:ext>
            </a:extLst>
          </p:cNvPr>
          <p:cNvSpPr>
            <a:spLocks noGrp="1"/>
          </p:cNvSpPr>
          <p:nvPr>
            <p:ph type="sldNum" sz="quarter" idx="12"/>
          </p:nvPr>
        </p:nvSpPr>
        <p:spPr/>
        <p:txBody>
          <a:bodyPr/>
          <a:lstStyle/>
          <a:p>
            <a:fld id="{26AD20E6-394B-4DF0-96A5-9647FF39C943}" type="slidenum">
              <a:rPr lang="en-IN" smtClean="0"/>
              <a:t>10</a:t>
            </a:fld>
            <a:endParaRPr lang="en-IN"/>
          </a:p>
        </p:txBody>
      </p:sp>
      <p:pic>
        <p:nvPicPr>
          <p:cNvPr id="6" name="Picture 5">
            <a:extLst>
              <a:ext uri="{FF2B5EF4-FFF2-40B4-BE49-F238E27FC236}">
                <a16:creationId xmlns:a16="http://schemas.microsoft.com/office/drawing/2014/main" id="{DB668B9E-FFED-72D7-8936-12D60B63DD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
        <p:nvSpPr>
          <p:cNvPr id="10" name="Rectangle 9">
            <a:extLst>
              <a:ext uri="{FF2B5EF4-FFF2-40B4-BE49-F238E27FC236}">
                <a16:creationId xmlns:a16="http://schemas.microsoft.com/office/drawing/2014/main" id="{69492EC0-724E-2937-A0BF-204743F51B20}"/>
              </a:ext>
            </a:extLst>
          </p:cNvPr>
          <p:cNvSpPr/>
          <p:nvPr/>
        </p:nvSpPr>
        <p:spPr>
          <a:xfrm>
            <a:off x="527304" y="1495584"/>
            <a:ext cx="10826496" cy="276999"/>
          </a:xfrm>
          <a:prstGeom prst="rect">
            <a:avLst/>
          </a:prstGeom>
          <a:solidFill>
            <a:schemeClr val="accent2"/>
          </a:solidFill>
        </p:spPr>
        <p:txBody>
          <a:bodyPr wrap="square">
            <a:spAutoFit/>
          </a:bodyPr>
          <a:lstStyle/>
          <a:p>
            <a:pPr lvl="0" algn="ctr" defTabSz="1028700">
              <a:defRPr sz="1200" b="1" i="0" u="none" strike="noStrike" kern="1200" baseline="0">
                <a:solidFill>
                  <a:prstClr val="white"/>
                </a:solidFill>
                <a:latin typeface="+mn-lt"/>
                <a:ea typeface="+mn-ea"/>
                <a:cs typeface="+mn-cs"/>
              </a:defRPr>
            </a:pPr>
            <a:r>
              <a:rPr lang="en-GB" sz="1200" b="1" dirty="0">
                <a:solidFill>
                  <a:prstClr val="white"/>
                </a:solidFill>
                <a:latin typeface="+mj-lt"/>
              </a:rPr>
              <a:t>Top Benefits of  Current IO Solution </a:t>
            </a:r>
            <a:r>
              <a:rPr kumimoji="0" lang="en-US" sz="1200" b="1" i="0" u="none" strike="noStrike" kern="1200" cap="none" spc="0" normalizeH="0" baseline="0" noProof="0" dirty="0">
                <a:ln>
                  <a:noFill/>
                </a:ln>
                <a:solidFill>
                  <a:prstClr val="white"/>
                </a:solidFill>
                <a:effectLst/>
                <a:uLnTx/>
                <a:uFillTx/>
                <a:latin typeface="+mj-lt"/>
                <a:ea typeface="+mn-ea"/>
                <a:cs typeface="+mn-cs"/>
              </a:rPr>
              <a:t>(N=1</a:t>
            </a:r>
            <a:r>
              <a:rPr lang="en-US" sz="1200" b="1" dirty="0">
                <a:solidFill>
                  <a:prstClr val="white"/>
                </a:solidFill>
                <a:latin typeface="+mj-lt"/>
              </a:rPr>
              <a:t>20</a:t>
            </a:r>
            <a:r>
              <a:rPr kumimoji="0" lang="en-US" sz="1200" b="1" i="0" u="none" strike="noStrike" kern="1200" cap="none" spc="0" normalizeH="0" baseline="0" noProof="0" dirty="0">
                <a:ln>
                  <a:noFill/>
                </a:ln>
                <a:solidFill>
                  <a:prstClr val="white"/>
                </a:solidFill>
                <a:effectLst/>
                <a:uLnTx/>
                <a:uFillTx/>
                <a:latin typeface="+mj-lt"/>
                <a:ea typeface="+mn-ea"/>
                <a:cs typeface="+mn-cs"/>
              </a:rPr>
              <a:t>)</a:t>
            </a:r>
          </a:p>
        </p:txBody>
      </p:sp>
      <p:sp>
        <p:nvSpPr>
          <p:cNvPr id="11" name="Line Callout 2 18">
            <a:extLst>
              <a:ext uri="{FF2B5EF4-FFF2-40B4-BE49-F238E27FC236}">
                <a16:creationId xmlns:a16="http://schemas.microsoft.com/office/drawing/2014/main" id="{7D4E07A0-8511-F856-A6E8-AC3D82BAE899}"/>
              </a:ext>
            </a:extLst>
          </p:cNvPr>
          <p:cNvSpPr/>
          <p:nvPr/>
        </p:nvSpPr>
        <p:spPr>
          <a:xfrm>
            <a:off x="2670669" y="2771302"/>
            <a:ext cx="1951484" cy="367899"/>
          </a:xfrm>
          <a:prstGeom prst="borderCallout2">
            <a:avLst>
              <a:gd name="adj1" fmla="val 27734"/>
              <a:gd name="adj2" fmla="val -8903"/>
              <a:gd name="adj3" fmla="val 27734"/>
              <a:gd name="adj4" fmla="val -17807"/>
              <a:gd name="adj5" fmla="val 27098"/>
              <a:gd name="adj6" fmla="val -39407"/>
            </a:avLst>
          </a:prstGeom>
          <a:ln/>
        </p:spPr>
        <p:style>
          <a:lnRef idx="2">
            <a:schemeClr val="accent3"/>
          </a:lnRef>
          <a:fillRef idx="1">
            <a:schemeClr val="lt1"/>
          </a:fillRef>
          <a:effectRef idx="0">
            <a:schemeClr val="accent3"/>
          </a:effectRef>
          <a:fontRef idx="minor">
            <a:schemeClr val="dk1"/>
          </a:fontRef>
        </p:style>
        <p:txBody>
          <a:bodyPr rtlCol="0" anchor="ctr"/>
          <a:lstStyle/>
          <a:p>
            <a:pPr algn="ctr" defTabSz="1028700">
              <a:defRPr/>
            </a:pPr>
            <a:r>
              <a:rPr lang="en-US" sz="1000" dirty="0">
                <a:solidFill>
                  <a:srgbClr val="000000">
                    <a:lumMod val="75000"/>
                    <a:lumOff val="25000"/>
                  </a:srgbClr>
                </a:solidFill>
                <a:latin typeface="Times New Roman" panose="02020603050405020304" pitchFamily="18" charset="0"/>
                <a:cs typeface="Times New Roman" panose="02020603050405020304" pitchFamily="18" charset="0"/>
              </a:rPr>
              <a:t>Provide Integration services/Integration of data</a:t>
            </a:r>
          </a:p>
        </p:txBody>
      </p:sp>
      <p:sp>
        <p:nvSpPr>
          <p:cNvPr id="12" name="Line Callout 2 22">
            <a:extLst>
              <a:ext uri="{FF2B5EF4-FFF2-40B4-BE49-F238E27FC236}">
                <a16:creationId xmlns:a16="http://schemas.microsoft.com/office/drawing/2014/main" id="{6B9238D1-45CF-A62D-6963-8C8BDD998DD1}"/>
              </a:ext>
            </a:extLst>
          </p:cNvPr>
          <p:cNvSpPr/>
          <p:nvPr/>
        </p:nvSpPr>
        <p:spPr>
          <a:xfrm>
            <a:off x="2695903" y="1975395"/>
            <a:ext cx="1945414" cy="342517"/>
          </a:xfrm>
          <a:prstGeom prst="borderCallout2">
            <a:avLst>
              <a:gd name="adj1" fmla="val 18750"/>
              <a:gd name="adj2" fmla="val -8333"/>
              <a:gd name="adj3" fmla="val 18750"/>
              <a:gd name="adj4" fmla="val -16667"/>
              <a:gd name="adj5" fmla="val 109205"/>
              <a:gd name="adj6" fmla="val -40523"/>
            </a:avLst>
          </a:prstGeom>
          <a:ln/>
        </p:spPr>
        <p:style>
          <a:lnRef idx="2">
            <a:schemeClr val="accent1"/>
          </a:lnRef>
          <a:fillRef idx="1">
            <a:schemeClr val="lt1"/>
          </a:fillRef>
          <a:effectRef idx="0">
            <a:schemeClr val="accent1"/>
          </a:effectRef>
          <a:fontRef idx="minor">
            <a:schemeClr val="dk1"/>
          </a:fontRef>
        </p:style>
        <p:txBody>
          <a:bodyPr rtlCol="0" anchor="ctr"/>
          <a:lstStyle/>
          <a:p>
            <a:pPr algn="ctr" defTabSz="1028700">
              <a:defRPr/>
            </a:pPr>
            <a:r>
              <a:rPr lang="en-US" sz="1000" dirty="0">
                <a:solidFill>
                  <a:srgbClr val="000000">
                    <a:lumMod val="75000"/>
                    <a:lumOff val="25000"/>
                  </a:srgbClr>
                </a:solidFill>
                <a:latin typeface="Times New Roman" panose="02020603050405020304" pitchFamily="18" charset="0"/>
                <a:cs typeface="Times New Roman" panose="02020603050405020304" pitchFamily="18" charset="0"/>
              </a:rPr>
              <a:t>Capturing accurate and real-time information</a:t>
            </a:r>
          </a:p>
        </p:txBody>
      </p:sp>
      <p:sp>
        <p:nvSpPr>
          <p:cNvPr id="13" name="Rectangle 12">
            <a:extLst>
              <a:ext uri="{FF2B5EF4-FFF2-40B4-BE49-F238E27FC236}">
                <a16:creationId xmlns:a16="http://schemas.microsoft.com/office/drawing/2014/main" id="{4E4B9002-74B5-61CB-07E1-7DA917A5462A}"/>
              </a:ext>
            </a:extLst>
          </p:cNvPr>
          <p:cNvSpPr/>
          <p:nvPr/>
        </p:nvSpPr>
        <p:spPr>
          <a:xfrm>
            <a:off x="4700592" y="1962890"/>
            <a:ext cx="847675" cy="3568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defRPr/>
            </a:pPr>
            <a:r>
              <a:rPr lang="en-IN" sz="1000" b="1" dirty="0">
                <a:solidFill>
                  <a:srgbClr val="FFFFFF"/>
                </a:solidFill>
                <a:latin typeface="Times New Roman" panose="02020603050405020304" pitchFamily="18" charset="0"/>
                <a:cs typeface="Times New Roman" panose="02020603050405020304" pitchFamily="18" charset="0"/>
              </a:rPr>
              <a:t>33%</a:t>
            </a:r>
            <a:endParaRPr lang="en-GB" sz="1000" b="1" dirty="0">
              <a:solidFill>
                <a:srgbClr val="FFFFFF"/>
              </a:solidFill>
              <a:latin typeface="Times New Roman" panose="020206030504050203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id="{00CF8531-0EC8-7FF9-8417-9974A8C256B4}"/>
              </a:ext>
            </a:extLst>
          </p:cNvPr>
          <p:cNvSpPr/>
          <p:nvPr/>
        </p:nvSpPr>
        <p:spPr>
          <a:xfrm>
            <a:off x="4700591" y="2767745"/>
            <a:ext cx="826229" cy="379153"/>
          </a:xfrm>
          <a:prstGeom prst="rect">
            <a:avLst/>
          </a:prstGeom>
          <a:solidFill>
            <a:schemeClr val="accent3"/>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1028700">
              <a:defRPr/>
            </a:pPr>
            <a:r>
              <a:rPr lang="en-IN" sz="1000" b="1" dirty="0">
                <a:solidFill>
                  <a:srgbClr val="FFFFFF"/>
                </a:solidFill>
                <a:latin typeface="Times New Roman" panose="02020603050405020304" pitchFamily="18" charset="0"/>
                <a:cs typeface="Times New Roman" panose="02020603050405020304" pitchFamily="18" charset="0"/>
              </a:rPr>
              <a:t>21%</a:t>
            </a:r>
            <a:endParaRPr lang="en-GB" sz="1000" b="1" dirty="0">
              <a:solidFill>
                <a:srgbClr val="FFFFFF"/>
              </a:solidFill>
              <a:latin typeface="Times New Roman" panose="02020603050405020304" pitchFamily="18" charset="0"/>
              <a:cs typeface="Times New Roman" panose="02020603050405020304" pitchFamily="18" charset="0"/>
            </a:endParaRPr>
          </a:p>
        </p:txBody>
      </p:sp>
      <p:grpSp>
        <p:nvGrpSpPr>
          <p:cNvPr id="15" name="Group 14">
            <a:extLst>
              <a:ext uri="{FF2B5EF4-FFF2-40B4-BE49-F238E27FC236}">
                <a16:creationId xmlns:a16="http://schemas.microsoft.com/office/drawing/2014/main" id="{09246416-6592-4082-EA45-0EAFE5E87B4F}"/>
              </a:ext>
            </a:extLst>
          </p:cNvPr>
          <p:cNvGrpSpPr/>
          <p:nvPr/>
        </p:nvGrpSpPr>
        <p:grpSpPr>
          <a:xfrm>
            <a:off x="513245" y="2093253"/>
            <a:ext cx="1310241" cy="1371098"/>
            <a:chOff x="2206626" y="1826060"/>
            <a:chExt cx="713673" cy="746822"/>
          </a:xfrm>
          <a:solidFill>
            <a:schemeClr val="tx2">
              <a:lumMod val="20000"/>
              <a:lumOff val="80000"/>
            </a:schemeClr>
          </a:solidFill>
        </p:grpSpPr>
        <p:sp>
          <p:nvSpPr>
            <p:cNvPr id="16" name="Freeform 73">
              <a:extLst>
                <a:ext uri="{FF2B5EF4-FFF2-40B4-BE49-F238E27FC236}">
                  <a16:creationId xmlns:a16="http://schemas.microsoft.com/office/drawing/2014/main" id="{0FCF8178-1CE1-5383-E04C-76C7F75DD2B3}"/>
                </a:ext>
              </a:extLst>
            </p:cNvPr>
            <p:cNvSpPr>
              <a:spLocks noChangeArrowheads="1"/>
            </p:cNvSpPr>
            <p:nvPr/>
          </p:nvSpPr>
          <p:spPr bwMode="auto">
            <a:xfrm>
              <a:off x="2386019" y="1826060"/>
              <a:ext cx="534280" cy="746822"/>
            </a:xfrm>
            <a:custGeom>
              <a:avLst/>
              <a:gdLst>
                <a:gd name="T0" fmla="*/ 0 w 2472"/>
                <a:gd name="T1" fmla="*/ 0 h 3458"/>
                <a:gd name="T2" fmla="*/ 0 w 2472"/>
                <a:gd name="T3" fmla="*/ 0 h 3458"/>
                <a:gd name="T4" fmla="*/ 0 w 2472"/>
                <a:gd name="T5" fmla="*/ 0 h 3458"/>
                <a:gd name="T6" fmla="*/ 0 w 2472"/>
                <a:gd name="T7" fmla="*/ 0 h 3458"/>
                <a:gd name="T8" fmla="*/ 0 w 2472"/>
                <a:gd name="T9" fmla="*/ 0 h 3458"/>
                <a:gd name="T10" fmla="*/ 0 w 2472"/>
                <a:gd name="T11" fmla="*/ 0 h 3458"/>
                <a:gd name="T12" fmla="*/ 0 w 2472"/>
                <a:gd name="T13" fmla="*/ 0 h 3458"/>
                <a:gd name="T14" fmla="*/ 0 w 2472"/>
                <a:gd name="T15" fmla="*/ 0 h 3458"/>
                <a:gd name="T16" fmla="*/ 0 w 2472"/>
                <a:gd name="T17" fmla="*/ 0 h 3458"/>
                <a:gd name="T18" fmla="*/ 0 w 2472"/>
                <a:gd name="T19" fmla="*/ 0 h 3458"/>
                <a:gd name="T20" fmla="*/ 0 w 2472"/>
                <a:gd name="T21" fmla="*/ 0 h 3458"/>
                <a:gd name="T22" fmla="*/ 0 w 2472"/>
                <a:gd name="T23" fmla="*/ 0 h 3458"/>
                <a:gd name="T24" fmla="*/ 0 w 2472"/>
                <a:gd name="T25" fmla="*/ 0 h 3458"/>
                <a:gd name="T26" fmla="*/ 0 w 2472"/>
                <a:gd name="T27" fmla="*/ 0 h 3458"/>
                <a:gd name="T28" fmla="*/ 0 w 2472"/>
                <a:gd name="T29" fmla="*/ 0 h 3458"/>
                <a:gd name="T30" fmla="*/ 0 w 2472"/>
                <a:gd name="T31" fmla="*/ 0 h 3458"/>
                <a:gd name="T32" fmla="*/ 0 w 2472"/>
                <a:gd name="T33" fmla="*/ 0 h 3458"/>
                <a:gd name="T34" fmla="*/ 0 w 2472"/>
                <a:gd name="T35" fmla="*/ 0 h 3458"/>
                <a:gd name="T36" fmla="*/ 0 w 2472"/>
                <a:gd name="T37" fmla="*/ 0 h 3458"/>
                <a:gd name="T38" fmla="*/ 0 w 2472"/>
                <a:gd name="T39" fmla="*/ 0 h 3458"/>
                <a:gd name="T40" fmla="*/ 0 w 2472"/>
                <a:gd name="T41" fmla="*/ 0 h 3458"/>
                <a:gd name="T42" fmla="*/ 0 w 2472"/>
                <a:gd name="T43" fmla="*/ 0 h 3458"/>
                <a:gd name="T44" fmla="*/ 0 w 2472"/>
                <a:gd name="T45" fmla="*/ 0 h 3458"/>
                <a:gd name="T46" fmla="*/ 0 w 2472"/>
                <a:gd name="T47" fmla="*/ 0 h 3458"/>
                <a:gd name="T48" fmla="*/ 0 w 2472"/>
                <a:gd name="T49" fmla="*/ 0 h 3458"/>
                <a:gd name="T50" fmla="*/ 0 w 2472"/>
                <a:gd name="T51" fmla="*/ 0 h 3458"/>
                <a:gd name="T52" fmla="*/ 0 w 2472"/>
                <a:gd name="T53" fmla="*/ 0 h 3458"/>
                <a:gd name="T54" fmla="*/ 0 w 2472"/>
                <a:gd name="T55" fmla="*/ 0 h 3458"/>
                <a:gd name="T56" fmla="*/ 0 w 2472"/>
                <a:gd name="T57" fmla="*/ 0 h 3458"/>
                <a:gd name="T58" fmla="*/ 0 w 2472"/>
                <a:gd name="T59" fmla="*/ 0 h 3458"/>
                <a:gd name="T60" fmla="*/ 0 w 2472"/>
                <a:gd name="T61" fmla="*/ 0 h 3458"/>
                <a:gd name="T62" fmla="*/ 0 w 2472"/>
                <a:gd name="T63" fmla="*/ 0 h 3458"/>
                <a:gd name="T64" fmla="*/ 0 w 2472"/>
                <a:gd name="T65" fmla="*/ 0 h 3458"/>
                <a:gd name="T66" fmla="*/ 0 w 2472"/>
                <a:gd name="T67" fmla="*/ 0 h 3458"/>
                <a:gd name="T68" fmla="*/ 0 w 2472"/>
                <a:gd name="T69" fmla="*/ 0 h 3458"/>
                <a:gd name="T70" fmla="*/ 0 w 2472"/>
                <a:gd name="T71" fmla="*/ 0 h 3458"/>
                <a:gd name="T72" fmla="*/ 0 w 2472"/>
                <a:gd name="T73" fmla="*/ 0 h 3458"/>
                <a:gd name="T74" fmla="*/ 0 w 2472"/>
                <a:gd name="T75" fmla="*/ 0 h 3458"/>
                <a:gd name="T76" fmla="*/ 0 w 2472"/>
                <a:gd name="T77" fmla="*/ 0 h 3458"/>
                <a:gd name="T78" fmla="*/ 0 w 2472"/>
                <a:gd name="T79" fmla="*/ 0 h 3458"/>
                <a:gd name="T80" fmla="*/ 0 w 2472"/>
                <a:gd name="T81" fmla="*/ 0 h 3458"/>
                <a:gd name="T82" fmla="*/ 0 w 2472"/>
                <a:gd name="T83" fmla="*/ 0 h 3458"/>
                <a:gd name="T84" fmla="*/ 0 w 2472"/>
                <a:gd name="T85" fmla="*/ 0 h 3458"/>
                <a:gd name="T86" fmla="*/ 0 w 2472"/>
                <a:gd name="T87" fmla="*/ 0 h 3458"/>
                <a:gd name="T88" fmla="*/ 0 w 2472"/>
                <a:gd name="T89" fmla="*/ 0 h 3458"/>
                <a:gd name="T90" fmla="*/ 0 w 2472"/>
                <a:gd name="T91" fmla="*/ 0 h 3458"/>
                <a:gd name="T92" fmla="*/ 0 w 2472"/>
                <a:gd name="T93" fmla="*/ 0 h 3458"/>
                <a:gd name="T94" fmla="*/ 0 w 2472"/>
                <a:gd name="T95" fmla="*/ 0 h 3458"/>
                <a:gd name="T96" fmla="*/ 0 w 2472"/>
                <a:gd name="T97" fmla="*/ 0 h 3458"/>
                <a:gd name="T98" fmla="*/ 0 w 2472"/>
                <a:gd name="T99" fmla="*/ 0 h 3458"/>
                <a:gd name="T100" fmla="*/ 0 w 2472"/>
                <a:gd name="T101" fmla="*/ 0 h 3458"/>
                <a:gd name="T102" fmla="*/ 0 w 2472"/>
                <a:gd name="T103" fmla="*/ 0 h 3458"/>
                <a:gd name="T104" fmla="*/ 0 w 2472"/>
                <a:gd name="T105" fmla="*/ 0 h 3458"/>
                <a:gd name="T106" fmla="*/ 0 w 2472"/>
                <a:gd name="T107" fmla="*/ 0 h 3458"/>
                <a:gd name="T108" fmla="*/ 0 w 2472"/>
                <a:gd name="T109" fmla="*/ 0 h 3458"/>
                <a:gd name="T110" fmla="*/ 0 w 2472"/>
                <a:gd name="T111" fmla="*/ 0 h 3458"/>
                <a:gd name="T112" fmla="*/ 0 w 2472"/>
                <a:gd name="T113" fmla="*/ 0 h 3458"/>
                <a:gd name="T114" fmla="*/ 0 w 2472"/>
                <a:gd name="T115" fmla="*/ 0 h 3458"/>
                <a:gd name="T116" fmla="*/ 0 w 2472"/>
                <a:gd name="T117" fmla="*/ 0 h 3458"/>
                <a:gd name="T118" fmla="*/ 0 w 2472"/>
                <a:gd name="T119" fmla="*/ 0 h 345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472"/>
                <a:gd name="T181" fmla="*/ 0 h 3458"/>
                <a:gd name="T182" fmla="*/ 2472 w 2472"/>
                <a:gd name="T183" fmla="*/ 3458 h 345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472" h="3458">
                  <a:moveTo>
                    <a:pt x="1175" y="0"/>
                  </a:moveTo>
                  <a:lnTo>
                    <a:pt x="1202" y="1"/>
                  </a:lnTo>
                  <a:lnTo>
                    <a:pt x="1230" y="5"/>
                  </a:lnTo>
                  <a:lnTo>
                    <a:pt x="1260" y="13"/>
                  </a:lnTo>
                  <a:lnTo>
                    <a:pt x="1291" y="22"/>
                  </a:lnTo>
                  <a:lnTo>
                    <a:pt x="1322" y="36"/>
                  </a:lnTo>
                  <a:lnTo>
                    <a:pt x="1354" y="52"/>
                  </a:lnTo>
                  <a:lnTo>
                    <a:pt x="1383" y="72"/>
                  </a:lnTo>
                  <a:lnTo>
                    <a:pt x="1413" y="95"/>
                  </a:lnTo>
                  <a:lnTo>
                    <a:pt x="1442" y="122"/>
                  </a:lnTo>
                  <a:lnTo>
                    <a:pt x="1467" y="153"/>
                  </a:lnTo>
                  <a:lnTo>
                    <a:pt x="1490" y="188"/>
                  </a:lnTo>
                  <a:lnTo>
                    <a:pt x="1511" y="227"/>
                  </a:lnTo>
                  <a:lnTo>
                    <a:pt x="1527" y="269"/>
                  </a:lnTo>
                  <a:lnTo>
                    <a:pt x="1540" y="315"/>
                  </a:lnTo>
                  <a:lnTo>
                    <a:pt x="1550" y="364"/>
                  </a:lnTo>
                  <a:lnTo>
                    <a:pt x="1556" y="414"/>
                  </a:lnTo>
                  <a:lnTo>
                    <a:pt x="1559" y="466"/>
                  </a:lnTo>
                  <a:lnTo>
                    <a:pt x="1558" y="519"/>
                  </a:lnTo>
                  <a:lnTo>
                    <a:pt x="1555" y="572"/>
                  </a:lnTo>
                  <a:lnTo>
                    <a:pt x="1548" y="625"/>
                  </a:lnTo>
                  <a:lnTo>
                    <a:pt x="1536" y="677"/>
                  </a:lnTo>
                  <a:lnTo>
                    <a:pt x="1522" y="728"/>
                  </a:lnTo>
                  <a:lnTo>
                    <a:pt x="1504" y="777"/>
                  </a:lnTo>
                  <a:lnTo>
                    <a:pt x="1494" y="801"/>
                  </a:lnTo>
                  <a:lnTo>
                    <a:pt x="1481" y="828"/>
                  </a:lnTo>
                  <a:lnTo>
                    <a:pt x="1467" y="856"/>
                  </a:lnTo>
                  <a:lnTo>
                    <a:pt x="1451" y="887"/>
                  </a:lnTo>
                  <a:lnTo>
                    <a:pt x="1434" y="920"/>
                  </a:lnTo>
                  <a:lnTo>
                    <a:pt x="1417" y="955"/>
                  </a:lnTo>
                  <a:lnTo>
                    <a:pt x="1399" y="990"/>
                  </a:lnTo>
                  <a:lnTo>
                    <a:pt x="1382" y="1026"/>
                  </a:lnTo>
                  <a:lnTo>
                    <a:pt x="1365" y="1063"/>
                  </a:lnTo>
                  <a:lnTo>
                    <a:pt x="1349" y="1099"/>
                  </a:lnTo>
                  <a:lnTo>
                    <a:pt x="1334" y="1136"/>
                  </a:lnTo>
                  <a:lnTo>
                    <a:pt x="1322" y="1171"/>
                  </a:lnTo>
                  <a:lnTo>
                    <a:pt x="1311" y="1206"/>
                  </a:lnTo>
                  <a:lnTo>
                    <a:pt x="1303" y="1240"/>
                  </a:lnTo>
                  <a:lnTo>
                    <a:pt x="1296" y="1273"/>
                  </a:lnTo>
                  <a:lnTo>
                    <a:pt x="1294" y="1303"/>
                  </a:lnTo>
                  <a:lnTo>
                    <a:pt x="1295" y="1331"/>
                  </a:lnTo>
                  <a:lnTo>
                    <a:pt x="1300" y="1356"/>
                  </a:lnTo>
                  <a:lnTo>
                    <a:pt x="1310" y="1379"/>
                  </a:lnTo>
                  <a:lnTo>
                    <a:pt x="1314" y="1379"/>
                  </a:lnTo>
                  <a:lnTo>
                    <a:pt x="1326" y="1378"/>
                  </a:lnTo>
                  <a:lnTo>
                    <a:pt x="1344" y="1378"/>
                  </a:lnTo>
                  <a:lnTo>
                    <a:pt x="1368" y="1377"/>
                  </a:lnTo>
                  <a:lnTo>
                    <a:pt x="1399" y="1376"/>
                  </a:lnTo>
                  <a:lnTo>
                    <a:pt x="1434" y="1375"/>
                  </a:lnTo>
                  <a:lnTo>
                    <a:pt x="1475" y="1375"/>
                  </a:lnTo>
                  <a:lnTo>
                    <a:pt x="1518" y="1374"/>
                  </a:lnTo>
                  <a:lnTo>
                    <a:pt x="1565" y="1373"/>
                  </a:lnTo>
                  <a:lnTo>
                    <a:pt x="1614" y="1373"/>
                  </a:lnTo>
                  <a:lnTo>
                    <a:pt x="1666" y="1372"/>
                  </a:lnTo>
                  <a:lnTo>
                    <a:pt x="1719" y="1372"/>
                  </a:lnTo>
                  <a:lnTo>
                    <a:pt x="1772" y="1373"/>
                  </a:lnTo>
                  <a:lnTo>
                    <a:pt x="1826" y="1373"/>
                  </a:lnTo>
                  <a:lnTo>
                    <a:pt x="1879" y="1374"/>
                  </a:lnTo>
                  <a:lnTo>
                    <a:pt x="1932" y="1376"/>
                  </a:lnTo>
                  <a:lnTo>
                    <a:pt x="1983" y="1378"/>
                  </a:lnTo>
                  <a:lnTo>
                    <a:pt x="2031" y="1380"/>
                  </a:lnTo>
                  <a:lnTo>
                    <a:pt x="2076" y="1383"/>
                  </a:lnTo>
                  <a:lnTo>
                    <a:pt x="2119" y="1388"/>
                  </a:lnTo>
                  <a:lnTo>
                    <a:pt x="2157" y="1393"/>
                  </a:lnTo>
                  <a:lnTo>
                    <a:pt x="2191" y="1398"/>
                  </a:lnTo>
                  <a:lnTo>
                    <a:pt x="2219" y="1405"/>
                  </a:lnTo>
                  <a:lnTo>
                    <a:pt x="2241" y="1412"/>
                  </a:lnTo>
                  <a:lnTo>
                    <a:pt x="2262" y="1423"/>
                  </a:lnTo>
                  <a:lnTo>
                    <a:pt x="2285" y="1438"/>
                  </a:lnTo>
                  <a:lnTo>
                    <a:pt x="2307" y="1457"/>
                  </a:lnTo>
                  <a:lnTo>
                    <a:pt x="2330" y="1479"/>
                  </a:lnTo>
                  <a:lnTo>
                    <a:pt x="2352" y="1504"/>
                  </a:lnTo>
                  <a:lnTo>
                    <a:pt x="2375" y="1532"/>
                  </a:lnTo>
                  <a:lnTo>
                    <a:pt x="2395" y="1561"/>
                  </a:lnTo>
                  <a:lnTo>
                    <a:pt x="2414" y="1590"/>
                  </a:lnTo>
                  <a:lnTo>
                    <a:pt x="2431" y="1620"/>
                  </a:lnTo>
                  <a:lnTo>
                    <a:pt x="2446" y="1651"/>
                  </a:lnTo>
                  <a:lnTo>
                    <a:pt x="2458" y="1679"/>
                  </a:lnTo>
                  <a:lnTo>
                    <a:pt x="2466" y="1708"/>
                  </a:lnTo>
                  <a:lnTo>
                    <a:pt x="2471" y="1734"/>
                  </a:lnTo>
                  <a:lnTo>
                    <a:pt x="2471" y="1758"/>
                  </a:lnTo>
                  <a:lnTo>
                    <a:pt x="2468" y="1775"/>
                  </a:lnTo>
                  <a:lnTo>
                    <a:pt x="2459" y="1794"/>
                  </a:lnTo>
                  <a:lnTo>
                    <a:pt x="2447" y="1814"/>
                  </a:lnTo>
                  <a:lnTo>
                    <a:pt x="2432" y="1835"/>
                  </a:lnTo>
                  <a:lnTo>
                    <a:pt x="2415" y="1857"/>
                  </a:lnTo>
                  <a:lnTo>
                    <a:pt x="2399" y="1878"/>
                  </a:lnTo>
                  <a:lnTo>
                    <a:pt x="2384" y="1898"/>
                  </a:lnTo>
                  <a:lnTo>
                    <a:pt x="2370" y="1918"/>
                  </a:lnTo>
                  <a:lnTo>
                    <a:pt x="2361" y="1937"/>
                  </a:lnTo>
                  <a:lnTo>
                    <a:pt x="2357" y="1955"/>
                  </a:lnTo>
                  <a:lnTo>
                    <a:pt x="2357" y="1973"/>
                  </a:lnTo>
                  <a:lnTo>
                    <a:pt x="2362" y="1995"/>
                  </a:lnTo>
                  <a:lnTo>
                    <a:pt x="2370" y="2016"/>
                  </a:lnTo>
                  <a:lnTo>
                    <a:pt x="2382" y="2039"/>
                  </a:lnTo>
                  <a:lnTo>
                    <a:pt x="2396" y="2062"/>
                  </a:lnTo>
                  <a:lnTo>
                    <a:pt x="2411" y="2087"/>
                  </a:lnTo>
                  <a:lnTo>
                    <a:pt x="2426" y="2110"/>
                  </a:lnTo>
                  <a:lnTo>
                    <a:pt x="2439" y="2133"/>
                  </a:lnTo>
                  <a:lnTo>
                    <a:pt x="2452" y="2157"/>
                  </a:lnTo>
                  <a:lnTo>
                    <a:pt x="2463" y="2179"/>
                  </a:lnTo>
                  <a:lnTo>
                    <a:pt x="2469" y="2199"/>
                  </a:lnTo>
                  <a:lnTo>
                    <a:pt x="2472" y="2218"/>
                  </a:lnTo>
                  <a:lnTo>
                    <a:pt x="2468" y="2237"/>
                  </a:lnTo>
                  <a:lnTo>
                    <a:pt x="2460" y="2258"/>
                  </a:lnTo>
                  <a:lnTo>
                    <a:pt x="2446" y="2279"/>
                  </a:lnTo>
                  <a:lnTo>
                    <a:pt x="2429" y="2300"/>
                  </a:lnTo>
                  <a:lnTo>
                    <a:pt x="2410" y="2322"/>
                  </a:lnTo>
                  <a:lnTo>
                    <a:pt x="2390" y="2345"/>
                  </a:lnTo>
                  <a:lnTo>
                    <a:pt x="2370" y="2367"/>
                  </a:lnTo>
                  <a:lnTo>
                    <a:pt x="2354" y="2388"/>
                  </a:lnTo>
                  <a:lnTo>
                    <a:pt x="2339" y="2409"/>
                  </a:lnTo>
                  <a:lnTo>
                    <a:pt x="2328" y="2429"/>
                  </a:lnTo>
                  <a:lnTo>
                    <a:pt x="2324" y="2449"/>
                  </a:lnTo>
                  <a:lnTo>
                    <a:pt x="2325" y="2471"/>
                  </a:lnTo>
                  <a:lnTo>
                    <a:pt x="2329" y="2495"/>
                  </a:lnTo>
                  <a:lnTo>
                    <a:pt x="2338" y="2521"/>
                  </a:lnTo>
                  <a:lnTo>
                    <a:pt x="2347" y="2548"/>
                  </a:lnTo>
                  <a:lnTo>
                    <a:pt x="2359" y="2576"/>
                  </a:lnTo>
                  <a:lnTo>
                    <a:pt x="2370" y="2605"/>
                  </a:lnTo>
                  <a:lnTo>
                    <a:pt x="2381" y="2631"/>
                  </a:lnTo>
                  <a:lnTo>
                    <a:pt x="2390" y="2658"/>
                  </a:lnTo>
                  <a:lnTo>
                    <a:pt x="2396" y="2682"/>
                  </a:lnTo>
                  <a:lnTo>
                    <a:pt x="2398" y="2704"/>
                  </a:lnTo>
                  <a:lnTo>
                    <a:pt x="2394" y="2730"/>
                  </a:lnTo>
                  <a:lnTo>
                    <a:pt x="2384" y="2755"/>
                  </a:lnTo>
                  <a:lnTo>
                    <a:pt x="2369" y="2781"/>
                  </a:lnTo>
                  <a:lnTo>
                    <a:pt x="2350" y="2805"/>
                  </a:lnTo>
                  <a:lnTo>
                    <a:pt x="2328" y="2829"/>
                  </a:lnTo>
                  <a:lnTo>
                    <a:pt x="2305" y="2853"/>
                  </a:lnTo>
                  <a:lnTo>
                    <a:pt x="2281" y="2875"/>
                  </a:lnTo>
                  <a:lnTo>
                    <a:pt x="2259" y="2897"/>
                  </a:lnTo>
                  <a:lnTo>
                    <a:pt x="2238" y="2919"/>
                  </a:lnTo>
                  <a:lnTo>
                    <a:pt x="2221" y="2940"/>
                  </a:lnTo>
                  <a:lnTo>
                    <a:pt x="2208" y="2959"/>
                  </a:lnTo>
                  <a:lnTo>
                    <a:pt x="2203" y="2975"/>
                  </a:lnTo>
                  <a:lnTo>
                    <a:pt x="2200" y="2995"/>
                  </a:lnTo>
                  <a:lnTo>
                    <a:pt x="2197" y="3017"/>
                  </a:lnTo>
                  <a:lnTo>
                    <a:pt x="2197" y="3041"/>
                  </a:lnTo>
                  <a:lnTo>
                    <a:pt x="2199" y="3065"/>
                  </a:lnTo>
                  <a:lnTo>
                    <a:pt x="2200" y="3090"/>
                  </a:lnTo>
                  <a:lnTo>
                    <a:pt x="2200" y="3114"/>
                  </a:lnTo>
                  <a:lnTo>
                    <a:pt x="2200" y="3136"/>
                  </a:lnTo>
                  <a:lnTo>
                    <a:pt x="2196" y="3156"/>
                  </a:lnTo>
                  <a:lnTo>
                    <a:pt x="2192" y="3173"/>
                  </a:lnTo>
                  <a:lnTo>
                    <a:pt x="2180" y="3195"/>
                  </a:lnTo>
                  <a:lnTo>
                    <a:pt x="2165" y="3219"/>
                  </a:lnTo>
                  <a:lnTo>
                    <a:pt x="2145" y="3244"/>
                  </a:lnTo>
                  <a:lnTo>
                    <a:pt x="2123" y="3270"/>
                  </a:lnTo>
                  <a:lnTo>
                    <a:pt x="2098" y="3294"/>
                  </a:lnTo>
                  <a:lnTo>
                    <a:pt x="2071" y="3319"/>
                  </a:lnTo>
                  <a:lnTo>
                    <a:pt x="2045" y="3342"/>
                  </a:lnTo>
                  <a:lnTo>
                    <a:pt x="2016" y="3363"/>
                  </a:lnTo>
                  <a:lnTo>
                    <a:pt x="1988" y="3382"/>
                  </a:lnTo>
                  <a:lnTo>
                    <a:pt x="1961" y="3398"/>
                  </a:lnTo>
                  <a:lnTo>
                    <a:pt x="1935" y="3411"/>
                  </a:lnTo>
                  <a:lnTo>
                    <a:pt x="1912" y="3419"/>
                  </a:lnTo>
                  <a:lnTo>
                    <a:pt x="1878" y="3429"/>
                  </a:lnTo>
                  <a:lnTo>
                    <a:pt x="1840" y="3436"/>
                  </a:lnTo>
                  <a:lnTo>
                    <a:pt x="1796" y="3443"/>
                  </a:lnTo>
                  <a:lnTo>
                    <a:pt x="1750" y="3447"/>
                  </a:lnTo>
                  <a:lnTo>
                    <a:pt x="1701" y="3451"/>
                  </a:lnTo>
                  <a:lnTo>
                    <a:pt x="1648" y="3454"/>
                  </a:lnTo>
                  <a:lnTo>
                    <a:pt x="1593" y="3456"/>
                  </a:lnTo>
                  <a:lnTo>
                    <a:pt x="1536" y="3458"/>
                  </a:lnTo>
                  <a:lnTo>
                    <a:pt x="1479" y="3458"/>
                  </a:lnTo>
                  <a:lnTo>
                    <a:pt x="1419" y="3458"/>
                  </a:lnTo>
                  <a:lnTo>
                    <a:pt x="1360" y="3456"/>
                  </a:lnTo>
                  <a:lnTo>
                    <a:pt x="1300" y="3455"/>
                  </a:lnTo>
                  <a:lnTo>
                    <a:pt x="1242" y="3453"/>
                  </a:lnTo>
                  <a:lnTo>
                    <a:pt x="1184" y="3450"/>
                  </a:lnTo>
                  <a:lnTo>
                    <a:pt x="1127" y="3448"/>
                  </a:lnTo>
                  <a:lnTo>
                    <a:pt x="1072" y="3445"/>
                  </a:lnTo>
                  <a:lnTo>
                    <a:pt x="1020" y="3442"/>
                  </a:lnTo>
                  <a:lnTo>
                    <a:pt x="970" y="3438"/>
                  </a:lnTo>
                  <a:lnTo>
                    <a:pt x="924" y="3435"/>
                  </a:lnTo>
                  <a:lnTo>
                    <a:pt x="881" y="3432"/>
                  </a:lnTo>
                  <a:lnTo>
                    <a:pt x="843" y="3430"/>
                  </a:lnTo>
                  <a:lnTo>
                    <a:pt x="809" y="3427"/>
                  </a:lnTo>
                  <a:lnTo>
                    <a:pt x="780" y="3425"/>
                  </a:lnTo>
                  <a:lnTo>
                    <a:pt x="757" y="3422"/>
                  </a:lnTo>
                  <a:lnTo>
                    <a:pt x="740" y="3421"/>
                  </a:lnTo>
                  <a:lnTo>
                    <a:pt x="729" y="3420"/>
                  </a:lnTo>
                  <a:lnTo>
                    <a:pt x="726" y="3419"/>
                  </a:lnTo>
                  <a:lnTo>
                    <a:pt x="0" y="3285"/>
                  </a:lnTo>
                  <a:lnTo>
                    <a:pt x="0" y="1867"/>
                  </a:lnTo>
                  <a:lnTo>
                    <a:pt x="69" y="1867"/>
                  </a:lnTo>
                  <a:lnTo>
                    <a:pt x="85" y="1866"/>
                  </a:lnTo>
                  <a:lnTo>
                    <a:pt x="102" y="1863"/>
                  </a:lnTo>
                  <a:lnTo>
                    <a:pt x="121" y="1857"/>
                  </a:lnTo>
                  <a:lnTo>
                    <a:pt x="140" y="1847"/>
                  </a:lnTo>
                  <a:lnTo>
                    <a:pt x="161" y="1835"/>
                  </a:lnTo>
                  <a:lnTo>
                    <a:pt x="183" y="1819"/>
                  </a:lnTo>
                  <a:lnTo>
                    <a:pt x="206" y="1799"/>
                  </a:lnTo>
                  <a:lnTo>
                    <a:pt x="230" y="1776"/>
                  </a:lnTo>
                  <a:lnTo>
                    <a:pt x="255" y="1749"/>
                  </a:lnTo>
                  <a:lnTo>
                    <a:pt x="281" y="1717"/>
                  </a:lnTo>
                  <a:lnTo>
                    <a:pt x="308" y="1680"/>
                  </a:lnTo>
                  <a:lnTo>
                    <a:pt x="337" y="1639"/>
                  </a:lnTo>
                  <a:lnTo>
                    <a:pt x="366" y="1592"/>
                  </a:lnTo>
                  <a:lnTo>
                    <a:pt x="396" y="1540"/>
                  </a:lnTo>
                  <a:lnTo>
                    <a:pt x="428" y="1482"/>
                  </a:lnTo>
                  <a:lnTo>
                    <a:pt x="460" y="1418"/>
                  </a:lnTo>
                  <a:lnTo>
                    <a:pt x="494" y="1348"/>
                  </a:lnTo>
                  <a:lnTo>
                    <a:pt x="528" y="1272"/>
                  </a:lnTo>
                  <a:lnTo>
                    <a:pt x="563" y="1189"/>
                  </a:lnTo>
                  <a:lnTo>
                    <a:pt x="600" y="1099"/>
                  </a:lnTo>
                  <a:lnTo>
                    <a:pt x="616" y="1063"/>
                  </a:lnTo>
                  <a:lnTo>
                    <a:pt x="636" y="1030"/>
                  </a:lnTo>
                  <a:lnTo>
                    <a:pt x="658" y="1000"/>
                  </a:lnTo>
                  <a:lnTo>
                    <a:pt x="683" y="973"/>
                  </a:lnTo>
                  <a:lnTo>
                    <a:pt x="710" y="946"/>
                  </a:lnTo>
                  <a:lnTo>
                    <a:pt x="739" y="922"/>
                  </a:lnTo>
                  <a:lnTo>
                    <a:pt x="770" y="898"/>
                  </a:lnTo>
                  <a:lnTo>
                    <a:pt x="802" y="873"/>
                  </a:lnTo>
                  <a:lnTo>
                    <a:pt x="824" y="855"/>
                  </a:lnTo>
                  <a:lnTo>
                    <a:pt x="845" y="836"/>
                  </a:lnTo>
                  <a:lnTo>
                    <a:pt x="866" y="816"/>
                  </a:lnTo>
                  <a:lnTo>
                    <a:pt x="886" y="794"/>
                  </a:lnTo>
                  <a:lnTo>
                    <a:pt x="907" y="769"/>
                  </a:lnTo>
                  <a:lnTo>
                    <a:pt x="926" y="743"/>
                  </a:lnTo>
                  <a:lnTo>
                    <a:pt x="944" y="714"/>
                  </a:lnTo>
                  <a:lnTo>
                    <a:pt x="961" y="682"/>
                  </a:lnTo>
                  <a:lnTo>
                    <a:pt x="977" y="647"/>
                  </a:lnTo>
                  <a:lnTo>
                    <a:pt x="993" y="608"/>
                  </a:lnTo>
                  <a:lnTo>
                    <a:pt x="1007" y="565"/>
                  </a:lnTo>
                  <a:lnTo>
                    <a:pt x="1021" y="519"/>
                  </a:lnTo>
                  <a:lnTo>
                    <a:pt x="1034" y="467"/>
                  </a:lnTo>
                  <a:lnTo>
                    <a:pt x="1046" y="411"/>
                  </a:lnTo>
                  <a:lnTo>
                    <a:pt x="1056" y="349"/>
                  </a:lnTo>
                  <a:lnTo>
                    <a:pt x="1066" y="282"/>
                  </a:lnTo>
                  <a:lnTo>
                    <a:pt x="1074" y="210"/>
                  </a:lnTo>
                  <a:lnTo>
                    <a:pt x="1082" y="130"/>
                  </a:lnTo>
                  <a:lnTo>
                    <a:pt x="1088" y="46"/>
                  </a:lnTo>
                  <a:lnTo>
                    <a:pt x="1092" y="32"/>
                  </a:lnTo>
                  <a:lnTo>
                    <a:pt x="1101" y="21"/>
                  </a:lnTo>
                  <a:lnTo>
                    <a:pt x="1114" y="12"/>
                  </a:lnTo>
                  <a:lnTo>
                    <a:pt x="1131" y="5"/>
                  </a:lnTo>
                  <a:lnTo>
                    <a:pt x="1152" y="1"/>
                  </a:lnTo>
                  <a:lnTo>
                    <a:pt x="1175" y="0"/>
                  </a:lnTo>
                  <a:close/>
                </a:path>
              </a:pathLst>
            </a:custGeom>
            <a:grpFill/>
            <a:ln w="9525">
              <a:noFill/>
              <a:round/>
              <a:headEnd/>
              <a:tailEnd/>
            </a:ln>
          </p:spPr>
          <p:txBody>
            <a:bodyPr wrap="none" anchor="ctr"/>
            <a:lstStyle/>
            <a:p>
              <a:pPr algn="ctr" defTabSz="1028700"/>
              <a:endParaRPr lang="en-IN" sz="1000" b="1" dirty="0">
                <a:solidFill>
                  <a:srgbClr val="000000"/>
                </a:solidFill>
                <a:latin typeface="Times New Roman" panose="02020603050405020304" pitchFamily="18" charset="0"/>
                <a:cs typeface="Times New Roman" panose="02020603050405020304" pitchFamily="18" charset="0"/>
              </a:endParaRPr>
            </a:p>
            <a:p>
              <a:pPr algn="ctr" defTabSz="1028700"/>
              <a:endParaRPr lang="en-IN" sz="1000" b="1" dirty="0">
                <a:solidFill>
                  <a:srgbClr val="000000"/>
                </a:solidFill>
                <a:latin typeface="Times New Roman" panose="02020603050405020304" pitchFamily="18" charset="0"/>
                <a:cs typeface="Times New Roman" panose="02020603050405020304" pitchFamily="18" charset="0"/>
              </a:endParaRPr>
            </a:p>
          </p:txBody>
        </p:sp>
        <p:sp>
          <p:nvSpPr>
            <p:cNvPr id="17" name="Freeform 74">
              <a:extLst>
                <a:ext uri="{FF2B5EF4-FFF2-40B4-BE49-F238E27FC236}">
                  <a16:creationId xmlns:a16="http://schemas.microsoft.com/office/drawing/2014/main" id="{A1B73E2E-C3CE-01AA-D848-2EA9925D3924}"/>
                </a:ext>
              </a:extLst>
            </p:cNvPr>
            <p:cNvSpPr>
              <a:spLocks noChangeArrowheads="1"/>
            </p:cNvSpPr>
            <p:nvPr/>
          </p:nvSpPr>
          <p:spPr bwMode="auto">
            <a:xfrm>
              <a:off x="2206626" y="2216045"/>
              <a:ext cx="148194" cy="343187"/>
            </a:xfrm>
            <a:custGeom>
              <a:avLst/>
              <a:gdLst>
                <a:gd name="T0" fmla="*/ 0 w 692"/>
                <a:gd name="T1" fmla="*/ 0 h 1591"/>
                <a:gd name="T2" fmla="*/ 0 w 692"/>
                <a:gd name="T3" fmla="*/ 0 h 1591"/>
                <a:gd name="T4" fmla="*/ 0 w 692"/>
                <a:gd name="T5" fmla="*/ 0 h 1591"/>
                <a:gd name="T6" fmla="*/ 0 w 692"/>
                <a:gd name="T7" fmla="*/ 0 h 1591"/>
                <a:gd name="T8" fmla="*/ 0 w 692"/>
                <a:gd name="T9" fmla="*/ 0 h 1591"/>
                <a:gd name="T10" fmla="*/ 0 w 692"/>
                <a:gd name="T11" fmla="*/ 0 h 1591"/>
                <a:gd name="T12" fmla="*/ 0 w 692"/>
                <a:gd name="T13" fmla="*/ 0 h 1591"/>
                <a:gd name="T14" fmla="*/ 0 w 692"/>
                <a:gd name="T15" fmla="*/ 0 h 1591"/>
                <a:gd name="T16" fmla="*/ 0 w 692"/>
                <a:gd name="T17" fmla="*/ 0 h 1591"/>
                <a:gd name="T18" fmla="*/ 0 w 692"/>
                <a:gd name="T19" fmla="*/ 0 h 1591"/>
                <a:gd name="T20" fmla="*/ 0 w 692"/>
                <a:gd name="T21" fmla="*/ 0 h 1591"/>
                <a:gd name="T22" fmla="*/ 0 w 692"/>
                <a:gd name="T23" fmla="*/ 0 h 1591"/>
                <a:gd name="T24" fmla="*/ 0 w 692"/>
                <a:gd name="T25" fmla="*/ 0 h 1591"/>
                <a:gd name="T26" fmla="*/ 0 w 692"/>
                <a:gd name="T27" fmla="*/ 0 h 1591"/>
                <a:gd name="T28" fmla="*/ 0 w 692"/>
                <a:gd name="T29" fmla="*/ 0 h 1591"/>
                <a:gd name="T30" fmla="*/ 0 w 692"/>
                <a:gd name="T31" fmla="*/ 0 h 1591"/>
                <a:gd name="T32" fmla="*/ 0 w 692"/>
                <a:gd name="T33" fmla="*/ 0 h 1591"/>
                <a:gd name="T34" fmla="*/ 0 w 692"/>
                <a:gd name="T35" fmla="*/ 0 h 1591"/>
                <a:gd name="T36" fmla="*/ 0 w 692"/>
                <a:gd name="T37" fmla="*/ 0 h 1591"/>
                <a:gd name="T38" fmla="*/ 0 w 692"/>
                <a:gd name="T39" fmla="*/ 0 h 1591"/>
                <a:gd name="T40" fmla="*/ 0 w 692"/>
                <a:gd name="T41" fmla="*/ 0 h 1591"/>
                <a:gd name="T42" fmla="*/ 0 w 692"/>
                <a:gd name="T43" fmla="*/ 0 h 1591"/>
                <a:gd name="T44" fmla="*/ 0 w 692"/>
                <a:gd name="T45" fmla="*/ 0 h 1591"/>
                <a:gd name="T46" fmla="*/ 0 w 692"/>
                <a:gd name="T47" fmla="*/ 0 h 1591"/>
                <a:gd name="T48" fmla="*/ 0 w 692"/>
                <a:gd name="T49" fmla="*/ 0 h 1591"/>
                <a:gd name="T50" fmla="*/ 0 w 692"/>
                <a:gd name="T51" fmla="*/ 0 h 1591"/>
                <a:gd name="T52" fmla="*/ 0 w 692"/>
                <a:gd name="T53" fmla="*/ 0 h 1591"/>
                <a:gd name="T54" fmla="*/ 0 w 692"/>
                <a:gd name="T55" fmla="*/ 0 h 1591"/>
                <a:gd name="T56" fmla="*/ 0 w 692"/>
                <a:gd name="T57" fmla="*/ 0 h 1591"/>
                <a:gd name="T58" fmla="*/ 0 w 692"/>
                <a:gd name="T59" fmla="*/ 0 h 1591"/>
                <a:gd name="T60" fmla="*/ 0 w 692"/>
                <a:gd name="T61" fmla="*/ 0 h 1591"/>
                <a:gd name="T62" fmla="*/ 0 w 692"/>
                <a:gd name="T63" fmla="*/ 0 h 1591"/>
                <a:gd name="T64" fmla="*/ 0 w 692"/>
                <a:gd name="T65" fmla="*/ 0 h 1591"/>
                <a:gd name="T66" fmla="*/ 0 w 692"/>
                <a:gd name="T67" fmla="*/ 0 h 1591"/>
                <a:gd name="T68" fmla="*/ 0 w 692"/>
                <a:gd name="T69" fmla="*/ 0 h 1591"/>
                <a:gd name="T70" fmla="*/ 0 w 692"/>
                <a:gd name="T71" fmla="*/ 0 h 1591"/>
                <a:gd name="T72" fmla="*/ 0 w 692"/>
                <a:gd name="T73" fmla="*/ 0 h 159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92"/>
                <a:gd name="T112" fmla="*/ 0 h 1591"/>
                <a:gd name="T113" fmla="*/ 692 w 692"/>
                <a:gd name="T114" fmla="*/ 1591 h 159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92" h="1591">
                  <a:moveTo>
                    <a:pt x="139" y="0"/>
                  </a:moveTo>
                  <a:lnTo>
                    <a:pt x="554" y="0"/>
                  </a:lnTo>
                  <a:lnTo>
                    <a:pt x="582" y="2"/>
                  </a:lnTo>
                  <a:lnTo>
                    <a:pt x="608" y="11"/>
                  </a:lnTo>
                  <a:lnTo>
                    <a:pt x="632" y="24"/>
                  </a:lnTo>
                  <a:lnTo>
                    <a:pt x="652" y="41"/>
                  </a:lnTo>
                  <a:lnTo>
                    <a:pt x="669" y="61"/>
                  </a:lnTo>
                  <a:lnTo>
                    <a:pt x="681" y="84"/>
                  </a:lnTo>
                  <a:lnTo>
                    <a:pt x="690" y="111"/>
                  </a:lnTo>
                  <a:lnTo>
                    <a:pt x="692" y="138"/>
                  </a:lnTo>
                  <a:lnTo>
                    <a:pt x="692" y="1453"/>
                  </a:lnTo>
                  <a:lnTo>
                    <a:pt x="690" y="1480"/>
                  </a:lnTo>
                  <a:lnTo>
                    <a:pt x="681" y="1506"/>
                  </a:lnTo>
                  <a:lnTo>
                    <a:pt x="669" y="1530"/>
                  </a:lnTo>
                  <a:lnTo>
                    <a:pt x="652" y="1550"/>
                  </a:lnTo>
                  <a:lnTo>
                    <a:pt x="632" y="1567"/>
                  </a:lnTo>
                  <a:lnTo>
                    <a:pt x="608" y="1580"/>
                  </a:lnTo>
                  <a:lnTo>
                    <a:pt x="582" y="1587"/>
                  </a:lnTo>
                  <a:lnTo>
                    <a:pt x="554" y="1591"/>
                  </a:lnTo>
                  <a:lnTo>
                    <a:pt x="139" y="1591"/>
                  </a:lnTo>
                  <a:lnTo>
                    <a:pt x="111" y="1587"/>
                  </a:lnTo>
                  <a:lnTo>
                    <a:pt x="85" y="1580"/>
                  </a:lnTo>
                  <a:lnTo>
                    <a:pt x="62" y="1567"/>
                  </a:lnTo>
                  <a:lnTo>
                    <a:pt x="41" y="1550"/>
                  </a:lnTo>
                  <a:lnTo>
                    <a:pt x="24" y="1530"/>
                  </a:lnTo>
                  <a:lnTo>
                    <a:pt x="12" y="1506"/>
                  </a:lnTo>
                  <a:lnTo>
                    <a:pt x="3" y="1480"/>
                  </a:lnTo>
                  <a:lnTo>
                    <a:pt x="0" y="1453"/>
                  </a:lnTo>
                  <a:lnTo>
                    <a:pt x="0" y="138"/>
                  </a:lnTo>
                  <a:lnTo>
                    <a:pt x="3" y="111"/>
                  </a:lnTo>
                  <a:lnTo>
                    <a:pt x="12" y="84"/>
                  </a:lnTo>
                  <a:lnTo>
                    <a:pt x="24" y="61"/>
                  </a:lnTo>
                  <a:lnTo>
                    <a:pt x="41" y="41"/>
                  </a:lnTo>
                  <a:lnTo>
                    <a:pt x="62" y="24"/>
                  </a:lnTo>
                  <a:lnTo>
                    <a:pt x="85" y="11"/>
                  </a:lnTo>
                  <a:lnTo>
                    <a:pt x="111" y="2"/>
                  </a:lnTo>
                  <a:lnTo>
                    <a:pt x="139" y="0"/>
                  </a:lnTo>
                  <a:close/>
                </a:path>
              </a:pathLst>
            </a:custGeom>
            <a:grpFill/>
            <a:ln w="9525">
              <a:noFill/>
              <a:round/>
              <a:headEnd/>
              <a:tailEnd/>
            </a:ln>
          </p:spPr>
          <p:txBody>
            <a:bodyPr wrap="none" anchor="ctr"/>
            <a:lstStyle/>
            <a:p>
              <a:pPr defTabSz="1028700"/>
              <a:endParaRPr lang="en-GB" sz="1000">
                <a:solidFill>
                  <a:srgbClr val="000000"/>
                </a:solidFill>
                <a:latin typeface="Times New Roman" panose="02020603050405020304" pitchFamily="18" charset="0"/>
                <a:cs typeface="Times New Roman" panose="02020603050405020304" pitchFamily="18" charset="0"/>
              </a:endParaRPr>
            </a:p>
          </p:txBody>
        </p:sp>
      </p:grpSp>
      <p:sp>
        <p:nvSpPr>
          <p:cNvPr id="18" name="Line Callout 2 21">
            <a:extLst>
              <a:ext uri="{FF2B5EF4-FFF2-40B4-BE49-F238E27FC236}">
                <a16:creationId xmlns:a16="http://schemas.microsoft.com/office/drawing/2014/main" id="{CBA4DB91-F114-D7AF-D351-B98718640223}"/>
              </a:ext>
            </a:extLst>
          </p:cNvPr>
          <p:cNvSpPr/>
          <p:nvPr/>
        </p:nvSpPr>
        <p:spPr>
          <a:xfrm>
            <a:off x="2689833" y="4173656"/>
            <a:ext cx="1932320" cy="337500"/>
          </a:xfrm>
          <a:prstGeom prst="borderCallout2">
            <a:avLst>
              <a:gd name="adj1" fmla="val 18750"/>
              <a:gd name="adj2" fmla="val -8333"/>
              <a:gd name="adj3" fmla="val 18750"/>
              <a:gd name="adj4" fmla="val -16667"/>
              <a:gd name="adj5" fmla="val -123802"/>
              <a:gd name="adj6" fmla="val -41913"/>
            </a:avLst>
          </a:prstGeom>
          <a:ln/>
        </p:spPr>
        <p:style>
          <a:lnRef idx="2">
            <a:schemeClr val="accent5"/>
          </a:lnRef>
          <a:fillRef idx="1">
            <a:schemeClr val="lt1"/>
          </a:fillRef>
          <a:effectRef idx="0">
            <a:schemeClr val="accent5"/>
          </a:effectRef>
          <a:fontRef idx="minor">
            <a:schemeClr val="dk1"/>
          </a:fontRef>
        </p:style>
        <p:txBody>
          <a:bodyPr rtlCol="0" anchor="ctr"/>
          <a:lstStyle/>
          <a:p>
            <a:pPr algn="ctr" defTabSz="1028700">
              <a:defRPr/>
            </a:pPr>
            <a:r>
              <a:rPr lang="en-US" sz="1000" dirty="0">
                <a:solidFill>
                  <a:srgbClr val="000000">
                    <a:lumMod val="75000"/>
                    <a:lumOff val="25000"/>
                  </a:srgbClr>
                </a:solidFill>
                <a:latin typeface="Times New Roman" panose="02020603050405020304" pitchFamily="18" charset="0"/>
                <a:cs typeface="Times New Roman" panose="02020603050405020304" pitchFamily="18" charset="0"/>
              </a:rPr>
              <a:t>Reduce Manual work</a:t>
            </a:r>
          </a:p>
        </p:txBody>
      </p:sp>
      <p:sp>
        <p:nvSpPr>
          <p:cNvPr id="19" name="Rectangle 18">
            <a:extLst>
              <a:ext uri="{FF2B5EF4-FFF2-40B4-BE49-F238E27FC236}">
                <a16:creationId xmlns:a16="http://schemas.microsoft.com/office/drawing/2014/main" id="{A96DC506-5CE3-5CF4-B42C-D2D03775BC24}"/>
              </a:ext>
            </a:extLst>
          </p:cNvPr>
          <p:cNvSpPr/>
          <p:nvPr/>
        </p:nvSpPr>
        <p:spPr>
          <a:xfrm>
            <a:off x="4711316" y="4173656"/>
            <a:ext cx="826228" cy="337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defRPr/>
            </a:pPr>
            <a:r>
              <a:rPr lang="en-IN" sz="1000" b="1" dirty="0">
                <a:solidFill>
                  <a:srgbClr val="FFFFFF"/>
                </a:solidFill>
                <a:latin typeface="Times New Roman" panose="02020603050405020304" pitchFamily="18" charset="0"/>
                <a:cs typeface="Times New Roman" panose="02020603050405020304" pitchFamily="18" charset="0"/>
              </a:rPr>
              <a:t>19%</a:t>
            </a:r>
            <a:endParaRPr lang="en-GB" sz="1000" b="1" dirty="0">
              <a:solidFill>
                <a:srgbClr val="FFFFFF"/>
              </a:solidFill>
              <a:latin typeface="Times New Roman" panose="02020603050405020304" pitchFamily="18" charset="0"/>
              <a:cs typeface="Times New Roman" panose="02020603050405020304" pitchFamily="18" charset="0"/>
            </a:endParaRPr>
          </a:p>
        </p:txBody>
      </p:sp>
      <p:sp>
        <p:nvSpPr>
          <p:cNvPr id="20" name="Line Callout 2 18">
            <a:extLst>
              <a:ext uri="{FF2B5EF4-FFF2-40B4-BE49-F238E27FC236}">
                <a16:creationId xmlns:a16="http://schemas.microsoft.com/office/drawing/2014/main" id="{0C936672-159A-3CB4-5F53-9EF74FD99A61}"/>
              </a:ext>
            </a:extLst>
          </p:cNvPr>
          <p:cNvSpPr/>
          <p:nvPr/>
        </p:nvSpPr>
        <p:spPr>
          <a:xfrm>
            <a:off x="2670669" y="3366647"/>
            <a:ext cx="1951484" cy="367899"/>
          </a:xfrm>
          <a:prstGeom prst="borderCallout2">
            <a:avLst>
              <a:gd name="adj1" fmla="val 27734"/>
              <a:gd name="adj2" fmla="val -8903"/>
              <a:gd name="adj3" fmla="val 27734"/>
              <a:gd name="adj4" fmla="val -17807"/>
              <a:gd name="adj5" fmla="val 27098"/>
              <a:gd name="adj6" fmla="val -39407"/>
            </a:avLst>
          </a:prstGeom>
          <a:ln/>
        </p:spPr>
        <p:style>
          <a:lnRef idx="2">
            <a:schemeClr val="accent3"/>
          </a:lnRef>
          <a:fillRef idx="1">
            <a:schemeClr val="lt1"/>
          </a:fillRef>
          <a:effectRef idx="0">
            <a:schemeClr val="accent3"/>
          </a:effectRef>
          <a:fontRef idx="minor">
            <a:schemeClr val="dk1"/>
          </a:fontRef>
        </p:style>
        <p:txBody>
          <a:bodyPr rtlCol="0" anchor="ctr"/>
          <a:lstStyle/>
          <a:p>
            <a:pPr algn="ctr" defTabSz="1028700">
              <a:defRPr/>
            </a:pPr>
            <a:r>
              <a:rPr lang="en-US" sz="1000" dirty="0">
                <a:solidFill>
                  <a:srgbClr val="000000">
                    <a:lumMod val="75000"/>
                    <a:lumOff val="25000"/>
                  </a:srgbClr>
                </a:solidFill>
                <a:latin typeface="Times New Roman" panose="02020603050405020304" pitchFamily="18" charset="0"/>
                <a:cs typeface="Times New Roman" panose="02020603050405020304" pitchFamily="18" charset="0"/>
              </a:rPr>
              <a:t>Easier Data Management/Access/Collection</a:t>
            </a:r>
          </a:p>
        </p:txBody>
      </p:sp>
      <p:sp>
        <p:nvSpPr>
          <p:cNvPr id="21" name="Rectangle 20">
            <a:extLst>
              <a:ext uri="{FF2B5EF4-FFF2-40B4-BE49-F238E27FC236}">
                <a16:creationId xmlns:a16="http://schemas.microsoft.com/office/drawing/2014/main" id="{9FCB53CD-C30E-0183-EDB2-02C9F4FDD818}"/>
              </a:ext>
            </a:extLst>
          </p:cNvPr>
          <p:cNvSpPr/>
          <p:nvPr/>
        </p:nvSpPr>
        <p:spPr>
          <a:xfrm>
            <a:off x="4700591" y="3351617"/>
            <a:ext cx="826229" cy="379153"/>
          </a:xfrm>
          <a:prstGeom prst="rect">
            <a:avLst/>
          </a:prstGeom>
          <a:solidFill>
            <a:schemeClr val="accent3"/>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1028700">
              <a:defRPr/>
            </a:pPr>
            <a:r>
              <a:rPr lang="en-IN" sz="1000" b="1" dirty="0">
                <a:solidFill>
                  <a:srgbClr val="FFFFFF"/>
                </a:solidFill>
                <a:latin typeface="Times New Roman" panose="02020603050405020304" pitchFamily="18" charset="0"/>
                <a:cs typeface="Times New Roman" panose="02020603050405020304" pitchFamily="18" charset="0"/>
              </a:rPr>
              <a:t>21%</a:t>
            </a:r>
            <a:endParaRPr lang="en-GB" sz="1000" b="1" dirty="0">
              <a:solidFill>
                <a:srgbClr val="FFFFFF"/>
              </a:solidFill>
              <a:latin typeface="Times New Roman" panose="02020603050405020304" pitchFamily="18" charset="0"/>
              <a:cs typeface="Times New Roman" panose="02020603050405020304" pitchFamily="18" charset="0"/>
            </a:endParaRPr>
          </a:p>
        </p:txBody>
      </p:sp>
      <p:sp>
        <p:nvSpPr>
          <p:cNvPr id="22" name="Freeform 126">
            <a:extLst>
              <a:ext uri="{FF2B5EF4-FFF2-40B4-BE49-F238E27FC236}">
                <a16:creationId xmlns:a16="http://schemas.microsoft.com/office/drawing/2014/main" id="{55A2C694-2A1B-D8D1-DFFE-B4A69EC14802}"/>
              </a:ext>
            </a:extLst>
          </p:cNvPr>
          <p:cNvSpPr>
            <a:spLocks noChangeArrowheads="1"/>
          </p:cNvSpPr>
          <p:nvPr/>
        </p:nvSpPr>
        <p:spPr bwMode="auto">
          <a:xfrm>
            <a:off x="1986451" y="5033127"/>
            <a:ext cx="242179" cy="709445"/>
          </a:xfrm>
          <a:custGeom>
            <a:avLst/>
            <a:gdLst>
              <a:gd name="T0" fmla="*/ 0 w 692"/>
              <a:gd name="T1" fmla="*/ 0 h 1590"/>
              <a:gd name="T2" fmla="*/ 0 w 692"/>
              <a:gd name="T3" fmla="*/ 0 h 1590"/>
              <a:gd name="T4" fmla="*/ 0 w 692"/>
              <a:gd name="T5" fmla="*/ 0 h 1590"/>
              <a:gd name="T6" fmla="*/ 0 w 692"/>
              <a:gd name="T7" fmla="*/ 0 h 1590"/>
              <a:gd name="T8" fmla="*/ 0 w 692"/>
              <a:gd name="T9" fmla="*/ 0 h 1590"/>
              <a:gd name="T10" fmla="*/ 0 w 692"/>
              <a:gd name="T11" fmla="*/ 0 h 1590"/>
              <a:gd name="T12" fmla="*/ 0 w 692"/>
              <a:gd name="T13" fmla="*/ 0 h 1590"/>
              <a:gd name="T14" fmla="*/ 0 w 692"/>
              <a:gd name="T15" fmla="*/ 0 h 1590"/>
              <a:gd name="T16" fmla="*/ 0 w 692"/>
              <a:gd name="T17" fmla="*/ 0 h 1590"/>
              <a:gd name="T18" fmla="*/ 0 w 692"/>
              <a:gd name="T19" fmla="*/ 0 h 1590"/>
              <a:gd name="T20" fmla="*/ 0 w 692"/>
              <a:gd name="T21" fmla="*/ 0 h 1590"/>
              <a:gd name="T22" fmla="*/ 0 w 692"/>
              <a:gd name="T23" fmla="*/ 0 h 1590"/>
              <a:gd name="T24" fmla="*/ 0 w 692"/>
              <a:gd name="T25" fmla="*/ 0 h 1590"/>
              <a:gd name="T26" fmla="*/ 0 w 692"/>
              <a:gd name="T27" fmla="*/ 0 h 1590"/>
              <a:gd name="T28" fmla="*/ 0 w 692"/>
              <a:gd name="T29" fmla="*/ 0 h 1590"/>
              <a:gd name="T30" fmla="*/ 0 w 692"/>
              <a:gd name="T31" fmla="*/ 0 h 1590"/>
              <a:gd name="T32" fmla="*/ 0 w 692"/>
              <a:gd name="T33" fmla="*/ 0 h 1590"/>
              <a:gd name="T34" fmla="*/ 0 w 692"/>
              <a:gd name="T35" fmla="*/ 0 h 1590"/>
              <a:gd name="T36" fmla="*/ 0 w 692"/>
              <a:gd name="T37" fmla="*/ 0 h 1590"/>
              <a:gd name="T38" fmla="*/ 0 w 692"/>
              <a:gd name="T39" fmla="*/ 0 h 1590"/>
              <a:gd name="T40" fmla="*/ 0 w 692"/>
              <a:gd name="T41" fmla="*/ 0 h 1590"/>
              <a:gd name="T42" fmla="*/ 0 w 692"/>
              <a:gd name="T43" fmla="*/ 0 h 1590"/>
              <a:gd name="T44" fmla="*/ 0 w 692"/>
              <a:gd name="T45" fmla="*/ 0 h 1590"/>
              <a:gd name="T46" fmla="*/ 0 w 692"/>
              <a:gd name="T47" fmla="*/ 0 h 1590"/>
              <a:gd name="T48" fmla="*/ 0 w 692"/>
              <a:gd name="T49" fmla="*/ 0 h 1590"/>
              <a:gd name="T50" fmla="*/ 0 w 692"/>
              <a:gd name="T51" fmla="*/ 0 h 1590"/>
              <a:gd name="T52" fmla="*/ 0 w 692"/>
              <a:gd name="T53" fmla="*/ 0 h 1590"/>
              <a:gd name="T54" fmla="*/ 0 w 692"/>
              <a:gd name="T55" fmla="*/ 0 h 1590"/>
              <a:gd name="T56" fmla="*/ 0 w 692"/>
              <a:gd name="T57" fmla="*/ 0 h 1590"/>
              <a:gd name="T58" fmla="*/ 0 w 692"/>
              <a:gd name="T59" fmla="*/ 0 h 1590"/>
              <a:gd name="T60" fmla="*/ 0 w 692"/>
              <a:gd name="T61" fmla="*/ 0 h 1590"/>
              <a:gd name="T62" fmla="*/ 0 w 692"/>
              <a:gd name="T63" fmla="*/ 0 h 1590"/>
              <a:gd name="T64" fmla="*/ 0 w 692"/>
              <a:gd name="T65" fmla="*/ 0 h 1590"/>
              <a:gd name="T66" fmla="*/ 0 w 692"/>
              <a:gd name="T67" fmla="*/ 0 h 1590"/>
              <a:gd name="T68" fmla="*/ 0 w 692"/>
              <a:gd name="T69" fmla="*/ 0 h 1590"/>
              <a:gd name="T70" fmla="*/ 0 w 692"/>
              <a:gd name="T71" fmla="*/ 0 h 1590"/>
              <a:gd name="T72" fmla="*/ 0 w 692"/>
              <a:gd name="T73" fmla="*/ 0 h 159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92"/>
              <a:gd name="T112" fmla="*/ 0 h 1590"/>
              <a:gd name="T113" fmla="*/ 692 w 692"/>
              <a:gd name="T114" fmla="*/ 1590 h 159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92" h="1590">
                <a:moveTo>
                  <a:pt x="138" y="0"/>
                </a:moveTo>
                <a:lnTo>
                  <a:pt x="553" y="0"/>
                </a:lnTo>
                <a:lnTo>
                  <a:pt x="581" y="3"/>
                </a:lnTo>
                <a:lnTo>
                  <a:pt x="607" y="12"/>
                </a:lnTo>
                <a:lnTo>
                  <a:pt x="631" y="24"/>
                </a:lnTo>
                <a:lnTo>
                  <a:pt x="651" y="40"/>
                </a:lnTo>
                <a:lnTo>
                  <a:pt x="668" y="61"/>
                </a:lnTo>
                <a:lnTo>
                  <a:pt x="681" y="85"/>
                </a:lnTo>
                <a:lnTo>
                  <a:pt x="689" y="110"/>
                </a:lnTo>
                <a:lnTo>
                  <a:pt x="692" y="139"/>
                </a:lnTo>
                <a:lnTo>
                  <a:pt x="692" y="1452"/>
                </a:lnTo>
                <a:lnTo>
                  <a:pt x="689" y="1480"/>
                </a:lnTo>
                <a:lnTo>
                  <a:pt x="681" y="1506"/>
                </a:lnTo>
                <a:lnTo>
                  <a:pt x="668" y="1530"/>
                </a:lnTo>
                <a:lnTo>
                  <a:pt x="651" y="1550"/>
                </a:lnTo>
                <a:lnTo>
                  <a:pt x="631" y="1567"/>
                </a:lnTo>
                <a:lnTo>
                  <a:pt x="607" y="1580"/>
                </a:lnTo>
                <a:lnTo>
                  <a:pt x="581" y="1588"/>
                </a:lnTo>
                <a:lnTo>
                  <a:pt x="553" y="1590"/>
                </a:lnTo>
                <a:lnTo>
                  <a:pt x="138" y="1590"/>
                </a:lnTo>
                <a:lnTo>
                  <a:pt x="111" y="1588"/>
                </a:lnTo>
                <a:lnTo>
                  <a:pt x="84" y="1580"/>
                </a:lnTo>
                <a:lnTo>
                  <a:pt x="61" y="1567"/>
                </a:lnTo>
                <a:lnTo>
                  <a:pt x="41" y="1550"/>
                </a:lnTo>
                <a:lnTo>
                  <a:pt x="24" y="1530"/>
                </a:lnTo>
                <a:lnTo>
                  <a:pt x="11" y="1506"/>
                </a:lnTo>
                <a:lnTo>
                  <a:pt x="2" y="1480"/>
                </a:lnTo>
                <a:lnTo>
                  <a:pt x="0" y="1452"/>
                </a:lnTo>
                <a:lnTo>
                  <a:pt x="0" y="139"/>
                </a:lnTo>
                <a:lnTo>
                  <a:pt x="2" y="110"/>
                </a:lnTo>
                <a:lnTo>
                  <a:pt x="11" y="85"/>
                </a:lnTo>
                <a:lnTo>
                  <a:pt x="24" y="61"/>
                </a:lnTo>
                <a:lnTo>
                  <a:pt x="41" y="40"/>
                </a:lnTo>
                <a:lnTo>
                  <a:pt x="61" y="24"/>
                </a:lnTo>
                <a:lnTo>
                  <a:pt x="84" y="12"/>
                </a:lnTo>
                <a:lnTo>
                  <a:pt x="111" y="3"/>
                </a:lnTo>
                <a:lnTo>
                  <a:pt x="138" y="0"/>
                </a:lnTo>
                <a:close/>
              </a:path>
            </a:pathLst>
          </a:custGeom>
          <a:solidFill>
            <a:schemeClr val="bg1">
              <a:lumMod val="85000"/>
            </a:schemeClr>
          </a:solidFill>
          <a:ln w="9525">
            <a:noFill/>
            <a:round/>
            <a:headEnd/>
            <a:tailEnd/>
          </a:ln>
        </p:spPr>
        <p:txBody>
          <a:bodyPr wrap="none" anchor="ctr"/>
          <a:lstStyle/>
          <a:p>
            <a:pPr defTabSz="1028700"/>
            <a:endParaRPr lang="en-GB" sz="1125">
              <a:solidFill>
                <a:srgbClr val="000000"/>
              </a:solidFill>
              <a:latin typeface="Calibri"/>
            </a:endParaRPr>
          </a:p>
        </p:txBody>
      </p:sp>
      <p:sp>
        <p:nvSpPr>
          <p:cNvPr id="23" name="Rectangle 22">
            <a:extLst>
              <a:ext uri="{FF2B5EF4-FFF2-40B4-BE49-F238E27FC236}">
                <a16:creationId xmlns:a16="http://schemas.microsoft.com/office/drawing/2014/main" id="{B4E3B1AA-31AE-443D-B046-D6E9553045A8}"/>
              </a:ext>
            </a:extLst>
          </p:cNvPr>
          <p:cNvSpPr/>
          <p:nvPr/>
        </p:nvSpPr>
        <p:spPr>
          <a:xfrm>
            <a:off x="2414003" y="4965631"/>
            <a:ext cx="3681773" cy="1708160"/>
          </a:xfrm>
          <a:prstGeom prst="rect">
            <a:avLst/>
          </a:prstGeom>
          <a:solidFill>
            <a:schemeClr val="bg2"/>
          </a:solidFill>
        </p:spPr>
        <p:txBody>
          <a:bodyPr wrap="square">
            <a:spAutoFit/>
          </a:bodyPr>
          <a:lstStyle/>
          <a:p>
            <a:pPr marL="171450" lvl="0" indent="-171450">
              <a:buFont typeface="Arial" panose="020B0604020202020204" pitchFamily="34" charset="0"/>
              <a:buChar char="•"/>
            </a:pPr>
            <a:r>
              <a:rPr lang="en-US" sz="1050" dirty="0"/>
              <a:t>IT solution should follow IO standards</a:t>
            </a:r>
          </a:p>
          <a:p>
            <a:pPr marL="171450" lvl="0" indent="-171450">
              <a:buFont typeface="Arial" panose="020B0604020202020204" pitchFamily="34" charset="0"/>
              <a:buChar char="•"/>
            </a:pPr>
            <a:r>
              <a:rPr lang="en-US" sz="1050" dirty="0"/>
              <a:t>Cannot measure Device Utilization</a:t>
            </a:r>
          </a:p>
          <a:p>
            <a:pPr marL="171450" lvl="0" indent="-171450">
              <a:buFont typeface="Arial" panose="020B0604020202020204" pitchFamily="34" charset="0"/>
              <a:buChar char="•"/>
            </a:pPr>
            <a:r>
              <a:rPr lang="en-US" sz="1050" dirty="0"/>
              <a:t>Lack of training and guides</a:t>
            </a:r>
          </a:p>
          <a:p>
            <a:pPr marL="171450" lvl="0" indent="-171450">
              <a:buFont typeface="Arial" panose="020B0604020202020204" pitchFamily="34" charset="0"/>
              <a:buChar char="•"/>
            </a:pPr>
            <a:r>
              <a:rPr lang="en-US" sz="1050" dirty="0"/>
              <a:t>Limited function in Intellibridge.</a:t>
            </a:r>
          </a:p>
          <a:p>
            <a:pPr marL="171450" lvl="0" indent="-171450">
              <a:buFont typeface="Arial" panose="020B0604020202020204" pitchFamily="34" charset="0"/>
              <a:buChar char="•"/>
            </a:pPr>
            <a:r>
              <a:rPr lang="en-US" sz="1050" dirty="0"/>
              <a:t>Difficult to manage multiple department solutions at one time</a:t>
            </a:r>
          </a:p>
          <a:p>
            <a:pPr marL="171450" lvl="0" indent="-171450">
              <a:buFont typeface="Arial" panose="020B0604020202020204" pitchFamily="34" charset="0"/>
              <a:buChar char="•"/>
            </a:pPr>
            <a:r>
              <a:rPr lang="en-US" sz="1050" dirty="0"/>
              <a:t>No data integration with other dept</a:t>
            </a:r>
          </a:p>
          <a:p>
            <a:pPr marL="171450" lvl="0" indent="-171450">
              <a:buFont typeface="Arial" panose="020B0604020202020204" pitchFamily="34" charset="0"/>
              <a:buChar char="•"/>
            </a:pPr>
            <a:r>
              <a:rPr lang="en-US" sz="1050" dirty="0"/>
              <a:t>Startups not following HL7</a:t>
            </a:r>
          </a:p>
          <a:p>
            <a:pPr marL="171450" lvl="0" indent="-171450">
              <a:buFont typeface="Arial" panose="020B0604020202020204" pitchFamily="34" charset="0"/>
              <a:buChar char="•"/>
            </a:pPr>
            <a:r>
              <a:rPr lang="en-US" sz="1050" dirty="0"/>
              <a:t>Lack of integration of IO solution with outside facilities /government records</a:t>
            </a:r>
          </a:p>
        </p:txBody>
      </p:sp>
      <p:sp>
        <p:nvSpPr>
          <p:cNvPr id="24" name="Freeform 125">
            <a:extLst>
              <a:ext uri="{FF2B5EF4-FFF2-40B4-BE49-F238E27FC236}">
                <a16:creationId xmlns:a16="http://schemas.microsoft.com/office/drawing/2014/main" id="{4A35E9B4-8EFC-491E-6AF3-6C4CE80C336E}"/>
              </a:ext>
            </a:extLst>
          </p:cNvPr>
          <p:cNvSpPr>
            <a:spLocks noChangeArrowheads="1"/>
          </p:cNvSpPr>
          <p:nvPr/>
        </p:nvSpPr>
        <p:spPr bwMode="auto">
          <a:xfrm>
            <a:off x="1021579" y="4966236"/>
            <a:ext cx="873120" cy="1552673"/>
          </a:xfrm>
          <a:custGeom>
            <a:avLst/>
            <a:gdLst>
              <a:gd name="T0" fmla="*/ 0 w 2472"/>
              <a:gd name="T1" fmla="*/ 0 h 3458"/>
              <a:gd name="T2" fmla="*/ 0 w 2472"/>
              <a:gd name="T3" fmla="*/ 0 h 3458"/>
              <a:gd name="T4" fmla="*/ 0 w 2472"/>
              <a:gd name="T5" fmla="*/ 0 h 3458"/>
              <a:gd name="T6" fmla="*/ 0 w 2472"/>
              <a:gd name="T7" fmla="*/ 0 h 3458"/>
              <a:gd name="T8" fmla="*/ 0 w 2472"/>
              <a:gd name="T9" fmla="*/ 0 h 3458"/>
              <a:gd name="T10" fmla="*/ 0 w 2472"/>
              <a:gd name="T11" fmla="*/ 0 h 3458"/>
              <a:gd name="T12" fmla="*/ 0 w 2472"/>
              <a:gd name="T13" fmla="*/ 0 h 3458"/>
              <a:gd name="T14" fmla="*/ 0 w 2472"/>
              <a:gd name="T15" fmla="*/ 0 h 3458"/>
              <a:gd name="T16" fmla="*/ 0 w 2472"/>
              <a:gd name="T17" fmla="*/ 0 h 3458"/>
              <a:gd name="T18" fmla="*/ 0 w 2472"/>
              <a:gd name="T19" fmla="*/ 0 h 3458"/>
              <a:gd name="T20" fmla="*/ 0 w 2472"/>
              <a:gd name="T21" fmla="*/ 0 h 3458"/>
              <a:gd name="T22" fmla="*/ 0 w 2472"/>
              <a:gd name="T23" fmla="*/ 0 h 3458"/>
              <a:gd name="T24" fmla="*/ 0 w 2472"/>
              <a:gd name="T25" fmla="*/ 0 h 3458"/>
              <a:gd name="T26" fmla="*/ 0 w 2472"/>
              <a:gd name="T27" fmla="*/ 0 h 3458"/>
              <a:gd name="T28" fmla="*/ 0 w 2472"/>
              <a:gd name="T29" fmla="*/ 0 h 3458"/>
              <a:gd name="T30" fmla="*/ 0 w 2472"/>
              <a:gd name="T31" fmla="*/ 0 h 3458"/>
              <a:gd name="T32" fmla="*/ 0 w 2472"/>
              <a:gd name="T33" fmla="*/ 0 h 3458"/>
              <a:gd name="T34" fmla="*/ 0 w 2472"/>
              <a:gd name="T35" fmla="*/ 0 h 3458"/>
              <a:gd name="T36" fmla="*/ 0 w 2472"/>
              <a:gd name="T37" fmla="*/ 0 h 3458"/>
              <a:gd name="T38" fmla="*/ 0 w 2472"/>
              <a:gd name="T39" fmla="*/ 0 h 3458"/>
              <a:gd name="T40" fmla="*/ 0 w 2472"/>
              <a:gd name="T41" fmla="*/ 0 h 3458"/>
              <a:gd name="T42" fmla="*/ 0 w 2472"/>
              <a:gd name="T43" fmla="*/ 0 h 3458"/>
              <a:gd name="T44" fmla="*/ 0 w 2472"/>
              <a:gd name="T45" fmla="*/ 0 h 3458"/>
              <a:gd name="T46" fmla="*/ 0 w 2472"/>
              <a:gd name="T47" fmla="*/ 0 h 3458"/>
              <a:gd name="T48" fmla="*/ 0 w 2472"/>
              <a:gd name="T49" fmla="*/ 0 h 3458"/>
              <a:gd name="T50" fmla="*/ 0 w 2472"/>
              <a:gd name="T51" fmla="*/ 0 h 3458"/>
              <a:gd name="T52" fmla="*/ 0 w 2472"/>
              <a:gd name="T53" fmla="*/ 0 h 3458"/>
              <a:gd name="T54" fmla="*/ 0 w 2472"/>
              <a:gd name="T55" fmla="*/ 0 h 3458"/>
              <a:gd name="T56" fmla="*/ 0 w 2472"/>
              <a:gd name="T57" fmla="*/ 0 h 3458"/>
              <a:gd name="T58" fmla="*/ 0 w 2472"/>
              <a:gd name="T59" fmla="*/ 0 h 3458"/>
              <a:gd name="T60" fmla="*/ 0 w 2472"/>
              <a:gd name="T61" fmla="*/ 0 h 3458"/>
              <a:gd name="T62" fmla="*/ 0 w 2472"/>
              <a:gd name="T63" fmla="*/ 0 h 3458"/>
              <a:gd name="T64" fmla="*/ 0 w 2472"/>
              <a:gd name="T65" fmla="*/ 0 h 3458"/>
              <a:gd name="T66" fmla="*/ 0 w 2472"/>
              <a:gd name="T67" fmla="*/ 0 h 3458"/>
              <a:gd name="T68" fmla="*/ 0 w 2472"/>
              <a:gd name="T69" fmla="*/ 0 h 3458"/>
              <a:gd name="T70" fmla="*/ 0 w 2472"/>
              <a:gd name="T71" fmla="*/ 0 h 3458"/>
              <a:gd name="T72" fmla="*/ 0 w 2472"/>
              <a:gd name="T73" fmla="*/ 0 h 3458"/>
              <a:gd name="T74" fmla="*/ 0 w 2472"/>
              <a:gd name="T75" fmla="*/ 0 h 3458"/>
              <a:gd name="T76" fmla="*/ 0 w 2472"/>
              <a:gd name="T77" fmla="*/ 0 h 3458"/>
              <a:gd name="T78" fmla="*/ 0 w 2472"/>
              <a:gd name="T79" fmla="*/ 0 h 3458"/>
              <a:gd name="T80" fmla="*/ 0 w 2472"/>
              <a:gd name="T81" fmla="*/ 0 h 3458"/>
              <a:gd name="T82" fmla="*/ 0 w 2472"/>
              <a:gd name="T83" fmla="*/ 0 h 3458"/>
              <a:gd name="T84" fmla="*/ 0 w 2472"/>
              <a:gd name="T85" fmla="*/ 0 h 3458"/>
              <a:gd name="T86" fmla="*/ 0 w 2472"/>
              <a:gd name="T87" fmla="*/ 0 h 3458"/>
              <a:gd name="T88" fmla="*/ 0 w 2472"/>
              <a:gd name="T89" fmla="*/ 0 h 3458"/>
              <a:gd name="T90" fmla="*/ 0 w 2472"/>
              <a:gd name="T91" fmla="*/ 0 h 3458"/>
              <a:gd name="T92" fmla="*/ 0 w 2472"/>
              <a:gd name="T93" fmla="*/ 0 h 3458"/>
              <a:gd name="T94" fmla="*/ 0 w 2472"/>
              <a:gd name="T95" fmla="*/ 0 h 3458"/>
              <a:gd name="T96" fmla="*/ 0 w 2472"/>
              <a:gd name="T97" fmla="*/ 0 h 3458"/>
              <a:gd name="T98" fmla="*/ 0 w 2472"/>
              <a:gd name="T99" fmla="*/ 0 h 3458"/>
              <a:gd name="T100" fmla="*/ 0 w 2472"/>
              <a:gd name="T101" fmla="*/ 0 h 3458"/>
              <a:gd name="T102" fmla="*/ 0 w 2472"/>
              <a:gd name="T103" fmla="*/ 0 h 3458"/>
              <a:gd name="T104" fmla="*/ 0 w 2472"/>
              <a:gd name="T105" fmla="*/ 0 h 3458"/>
              <a:gd name="T106" fmla="*/ 0 w 2472"/>
              <a:gd name="T107" fmla="*/ 0 h 3458"/>
              <a:gd name="T108" fmla="*/ 0 w 2472"/>
              <a:gd name="T109" fmla="*/ 0 h 3458"/>
              <a:gd name="T110" fmla="*/ 0 w 2472"/>
              <a:gd name="T111" fmla="*/ 0 h 3458"/>
              <a:gd name="T112" fmla="*/ 0 w 2472"/>
              <a:gd name="T113" fmla="*/ 0 h 3458"/>
              <a:gd name="T114" fmla="*/ 0 w 2472"/>
              <a:gd name="T115" fmla="*/ 0 h 3458"/>
              <a:gd name="T116" fmla="*/ 0 w 2472"/>
              <a:gd name="T117" fmla="*/ 0 h 3458"/>
              <a:gd name="T118" fmla="*/ 0 w 2472"/>
              <a:gd name="T119" fmla="*/ 0 h 345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472"/>
              <a:gd name="T181" fmla="*/ 0 h 3458"/>
              <a:gd name="T182" fmla="*/ 2472 w 2472"/>
              <a:gd name="T183" fmla="*/ 3458 h 345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472" h="3458">
                <a:moveTo>
                  <a:pt x="995" y="0"/>
                </a:moveTo>
                <a:lnTo>
                  <a:pt x="1053" y="0"/>
                </a:lnTo>
                <a:lnTo>
                  <a:pt x="1112" y="1"/>
                </a:lnTo>
                <a:lnTo>
                  <a:pt x="1172" y="3"/>
                </a:lnTo>
                <a:lnTo>
                  <a:pt x="1230" y="5"/>
                </a:lnTo>
                <a:lnTo>
                  <a:pt x="1289" y="7"/>
                </a:lnTo>
                <a:lnTo>
                  <a:pt x="1345" y="10"/>
                </a:lnTo>
                <a:lnTo>
                  <a:pt x="1400" y="13"/>
                </a:lnTo>
                <a:lnTo>
                  <a:pt x="1452" y="16"/>
                </a:lnTo>
                <a:lnTo>
                  <a:pt x="1502" y="19"/>
                </a:lnTo>
                <a:lnTo>
                  <a:pt x="1549" y="22"/>
                </a:lnTo>
                <a:lnTo>
                  <a:pt x="1591" y="25"/>
                </a:lnTo>
                <a:lnTo>
                  <a:pt x="1629" y="29"/>
                </a:lnTo>
                <a:lnTo>
                  <a:pt x="1663" y="31"/>
                </a:lnTo>
                <a:lnTo>
                  <a:pt x="1692" y="33"/>
                </a:lnTo>
                <a:lnTo>
                  <a:pt x="1715" y="35"/>
                </a:lnTo>
                <a:lnTo>
                  <a:pt x="1732" y="37"/>
                </a:lnTo>
                <a:lnTo>
                  <a:pt x="1743" y="37"/>
                </a:lnTo>
                <a:lnTo>
                  <a:pt x="1746" y="38"/>
                </a:lnTo>
                <a:lnTo>
                  <a:pt x="2472" y="173"/>
                </a:lnTo>
                <a:lnTo>
                  <a:pt x="2472" y="1590"/>
                </a:lnTo>
                <a:lnTo>
                  <a:pt x="2403" y="1590"/>
                </a:lnTo>
                <a:lnTo>
                  <a:pt x="2387" y="1591"/>
                </a:lnTo>
                <a:lnTo>
                  <a:pt x="2370" y="1596"/>
                </a:lnTo>
                <a:lnTo>
                  <a:pt x="2351" y="1602"/>
                </a:lnTo>
                <a:lnTo>
                  <a:pt x="2332" y="1610"/>
                </a:lnTo>
                <a:lnTo>
                  <a:pt x="2311" y="1623"/>
                </a:lnTo>
                <a:lnTo>
                  <a:pt x="2290" y="1639"/>
                </a:lnTo>
                <a:lnTo>
                  <a:pt x="2266" y="1658"/>
                </a:lnTo>
                <a:lnTo>
                  <a:pt x="2243" y="1682"/>
                </a:lnTo>
                <a:lnTo>
                  <a:pt x="2217" y="1709"/>
                </a:lnTo>
                <a:lnTo>
                  <a:pt x="2191" y="1741"/>
                </a:lnTo>
                <a:lnTo>
                  <a:pt x="2164" y="1777"/>
                </a:lnTo>
                <a:lnTo>
                  <a:pt x="2136" y="1818"/>
                </a:lnTo>
                <a:lnTo>
                  <a:pt x="2106" y="1865"/>
                </a:lnTo>
                <a:lnTo>
                  <a:pt x="2076" y="1918"/>
                </a:lnTo>
                <a:lnTo>
                  <a:pt x="2044" y="1975"/>
                </a:lnTo>
                <a:lnTo>
                  <a:pt x="2013" y="2039"/>
                </a:lnTo>
                <a:lnTo>
                  <a:pt x="1979" y="2109"/>
                </a:lnTo>
                <a:lnTo>
                  <a:pt x="1945" y="2185"/>
                </a:lnTo>
                <a:lnTo>
                  <a:pt x="1910" y="2268"/>
                </a:lnTo>
                <a:lnTo>
                  <a:pt x="1872" y="2358"/>
                </a:lnTo>
                <a:lnTo>
                  <a:pt x="1857" y="2394"/>
                </a:lnTo>
                <a:lnTo>
                  <a:pt x="1836" y="2427"/>
                </a:lnTo>
                <a:lnTo>
                  <a:pt x="1814" y="2457"/>
                </a:lnTo>
                <a:lnTo>
                  <a:pt x="1790" y="2485"/>
                </a:lnTo>
                <a:lnTo>
                  <a:pt x="1762" y="2511"/>
                </a:lnTo>
                <a:lnTo>
                  <a:pt x="1733" y="2536"/>
                </a:lnTo>
                <a:lnTo>
                  <a:pt x="1703" y="2560"/>
                </a:lnTo>
                <a:lnTo>
                  <a:pt x="1671" y="2585"/>
                </a:lnTo>
                <a:lnTo>
                  <a:pt x="1648" y="2603"/>
                </a:lnTo>
                <a:lnTo>
                  <a:pt x="1627" y="2622"/>
                </a:lnTo>
                <a:lnTo>
                  <a:pt x="1606" y="2643"/>
                </a:lnTo>
                <a:lnTo>
                  <a:pt x="1586" y="2664"/>
                </a:lnTo>
                <a:lnTo>
                  <a:pt x="1566" y="2688"/>
                </a:lnTo>
                <a:lnTo>
                  <a:pt x="1547" y="2715"/>
                </a:lnTo>
                <a:lnTo>
                  <a:pt x="1529" y="2744"/>
                </a:lnTo>
                <a:lnTo>
                  <a:pt x="1512" y="2775"/>
                </a:lnTo>
                <a:lnTo>
                  <a:pt x="1496" y="2811"/>
                </a:lnTo>
                <a:lnTo>
                  <a:pt x="1480" y="2850"/>
                </a:lnTo>
                <a:lnTo>
                  <a:pt x="1465" y="2892"/>
                </a:lnTo>
                <a:lnTo>
                  <a:pt x="1451" y="2940"/>
                </a:lnTo>
                <a:lnTo>
                  <a:pt x="1438" y="2991"/>
                </a:lnTo>
                <a:lnTo>
                  <a:pt x="1427" y="3047"/>
                </a:lnTo>
                <a:lnTo>
                  <a:pt x="1416" y="3108"/>
                </a:lnTo>
                <a:lnTo>
                  <a:pt x="1406" y="3175"/>
                </a:lnTo>
                <a:lnTo>
                  <a:pt x="1398" y="3249"/>
                </a:lnTo>
                <a:lnTo>
                  <a:pt x="1391" y="3327"/>
                </a:lnTo>
                <a:lnTo>
                  <a:pt x="1384" y="3412"/>
                </a:lnTo>
                <a:lnTo>
                  <a:pt x="1380" y="3426"/>
                </a:lnTo>
                <a:lnTo>
                  <a:pt x="1371" y="3436"/>
                </a:lnTo>
                <a:lnTo>
                  <a:pt x="1359" y="3446"/>
                </a:lnTo>
                <a:lnTo>
                  <a:pt x="1342" y="3452"/>
                </a:lnTo>
                <a:lnTo>
                  <a:pt x="1320" y="3456"/>
                </a:lnTo>
                <a:lnTo>
                  <a:pt x="1297" y="3458"/>
                </a:lnTo>
                <a:lnTo>
                  <a:pt x="1271" y="3456"/>
                </a:lnTo>
                <a:lnTo>
                  <a:pt x="1242" y="3452"/>
                </a:lnTo>
                <a:lnTo>
                  <a:pt x="1212" y="3446"/>
                </a:lnTo>
                <a:lnTo>
                  <a:pt x="1181" y="3435"/>
                </a:lnTo>
                <a:lnTo>
                  <a:pt x="1151" y="3422"/>
                </a:lnTo>
                <a:lnTo>
                  <a:pt x="1119" y="3406"/>
                </a:lnTo>
                <a:lnTo>
                  <a:pt x="1089" y="3385"/>
                </a:lnTo>
                <a:lnTo>
                  <a:pt x="1059" y="3362"/>
                </a:lnTo>
                <a:lnTo>
                  <a:pt x="1031" y="3335"/>
                </a:lnTo>
                <a:lnTo>
                  <a:pt x="1005" y="3305"/>
                </a:lnTo>
                <a:lnTo>
                  <a:pt x="982" y="3270"/>
                </a:lnTo>
                <a:lnTo>
                  <a:pt x="962" y="3232"/>
                </a:lnTo>
                <a:lnTo>
                  <a:pt x="946" y="3188"/>
                </a:lnTo>
                <a:lnTo>
                  <a:pt x="932" y="3142"/>
                </a:lnTo>
                <a:lnTo>
                  <a:pt x="922" y="3094"/>
                </a:lnTo>
                <a:lnTo>
                  <a:pt x="916" y="3044"/>
                </a:lnTo>
                <a:lnTo>
                  <a:pt x="913" y="2992"/>
                </a:lnTo>
                <a:lnTo>
                  <a:pt x="914" y="2939"/>
                </a:lnTo>
                <a:lnTo>
                  <a:pt x="917" y="2886"/>
                </a:lnTo>
                <a:lnTo>
                  <a:pt x="925" y="2833"/>
                </a:lnTo>
                <a:lnTo>
                  <a:pt x="936" y="2781"/>
                </a:lnTo>
                <a:lnTo>
                  <a:pt x="950" y="2730"/>
                </a:lnTo>
                <a:lnTo>
                  <a:pt x="968" y="2681"/>
                </a:lnTo>
                <a:lnTo>
                  <a:pt x="979" y="2658"/>
                </a:lnTo>
                <a:lnTo>
                  <a:pt x="991" y="2631"/>
                </a:lnTo>
                <a:lnTo>
                  <a:pt x="1005" y="2601"/>
                </a:lnTo>
                <a:lnTo>
                  <a:pt x="1021" y="2571"/>
                </a:lnTo>
                <a:lnTo>
                  <a:pt x="1038" y="2538"/>
                </a:lnTo>
                <a:lnTo>
                  <a:pt x="1055" y="2504"/>
                </a:lnTo>
                <a:lnTo>
                  <a:pt x="1073" y="2468"/>
                </a:lnTo>
                <a:lnTo>
                  <a:pt x="1090" y="2432"/>
                </a:lnTo>
                <a:lnTo>
                  <a:pt x="1107" y="2396"/>
                </a:lnTo>
                <a:lnTo>
                  <a:pt x="1123" y="2358"/>
                </a:lnTo>
                <a:lnTo>
                  <a:pt x="1138" y="2322"/>
                </a:lnTo>
                <a:lnTo>
                  <a:pt x="1151" y="2286"/>
                </a:lnTo>
                <a:lnTo>
                  <a:pt x="1161" y="2251"/>
                </a:lnTo>
                <a:lnTo>
                  <a:pt x="1170" y="2217"/>
                </a:lnTo>
                <a:lnTo>
                  <a:pt x="1176" y="2185"/>
                </a:lnTo>
                <a:lnTo>
                  <a:pt x="1178" y="2155"/>
                </a:lnTo>
                <a:lnTo>
                  <a:pt x="1177" y="2127"/>
                </a:lnTo>
                <a:lnTo>
                  <a:pt x="1172" y="2102"/>
                </a:lnTo>
                <a:lnTo>
                  <a:pt x="1161" y="2079"/>
                </a:lnTo>
                <a:lnTo>
                  <a:pt x="1158" y="2079"/>
                </a:lnTo>
                <a:lnTo>
                  <a:pt x="1146" y="2079"/>
                </a:lnTo>
                <a:lnTo>
                  <a:pt x="1128" y="2080"/>
                </a:lnTo>
                <a:lnTo>
                  <a:pt x="1104" y="2080"/>
                </a:lnTo>
                <a:lnTo>
                  <a:pt x="1073" y="2082"/>
                </a:lnTo>
                <a:lnTo>
                  <a:pt x="1038" y="2083"/>
                </a:lnTo>
                <a:lnTo>
                  <a:pt x="998" y="2084"/>
                </a:lnTo>
                <a:lnTo>
                  <a:pt x="954" y="2084"/>
                </a:lnTo>
                <a:lnTo>
                  <a:pt x="908" y="2085"/>
                </a:lnTo>
                <a:lnTo>
                  <a:pt x="859" y="2086"/>
                </a:lnTo>
                <a:lnTo>
                  <a:pt x="807" y="2086"/>
                </a:lnTo>
                <a:lnTo>
                  <a:pt x="754" y="2086"/>
                </a:lnTo>
                <a:lnTo>
                  <a:pt x="701" y="2086"/>
                </a:lnTo>
                <a:lnTo>
                  <a:pt x="646" y="2085"/>
                </a:lnTo>
                <a:lnTo>
                  <a:pt x="593" y="2084"/>
                </a:lnTo>
                <a:lnTo>
                  <a:pt x="540" y="2082"/>
                </a:lnTo>
                <a:lnTo>
                  <a:pt x="489" y="2079"/>
                </a:lnTo>
                <a:lnTo>
                  <a:pt x="442" y="2077"/>
                </a:lnTo>
                <a:lnTo>
                  <a:pt x="396" y="2074"/>
                </a:lnTo>
                <a:lnTo>
                  <a:pt x="353" y="2070"/>
                </a:lnTo>
                <a:lnTo>
                  <a:pt x="315" y="2066"/>
                </a:lnTo>
                <a:lnTo>
                  <a:pt x="281" y="2059"/>
                </a:lnTo>
                <a:lnTo>
                  <a:pt x="254" y="2053"/>
                </a:lnTo>
                <a:lnTo>
                  <a:pt x="231" y="2046"/>
                </a:lnTo>
                <a:lnTo>
                  <a:pt x="210" y="2035"/>
                </a:lnTo>
                <a:lnTo>
                  <a:pt x="188" y="2020"/>
                </a:lnTo>
                <a:lnTo>
                  <a:pt x="166" y="2001"/>
                </a:lnTo>
                <a:lnTo>
                  <a:pt x="142" y="1979"/>
                </a:lnTo>
                <a:lnTo>
                  <a:pt x="120" y="1953"/>
                </a:lnTo>
                <a:lnTo>
                  <a:pt x="98" y="1927"/>
                </a:lnTo>
                <a:lnTo>
                  <a:pt x="77" y="1897"/>
                </a:lnTo>
                <a:lnTo>
                  <a:pt x="58" y="1867"/>
                </a:lnTo>
                <a:lnTo>
                  <a:pt x="41" y="1837"/>
                </a:lnTo>
                <a:lnTo>
                  <a:pt x="26" y="1808"/>
                </a:lnTo>
                <a:lnTo>
                  <a:pt x="15" y="1778"/>
                </a:lnTo>
                <a:lnTo>
                  <a:pt x="6" y="1749"/>
                </a:lnTo>
                <a:lnTo>
                  <a:pt x="1" y="1724"/>
                </a:lnTo>
                <a:lnTo>
                  <a:pt x="1" y="1701"/>
                </a:lnTo>
                <a:lnTo>
                  <a:pt x="4" y="1683"/>
                </a:lnTo>
                <a:lnTo>
                  <a:pt x="13" y="1664"/>
                </a:lnTo>
                <a:lnTo>
                  <a:pt x="25" y="1643"/>
                </a:lnTo>
                <a:lnTo>
                  <a:pt x="40" y="1622"/>
                </a:lnTo>
                <a:lnTo>
                  <a:pt x="56" y="1601"/>
                </a:lnTo>
                <a:lnTo>
                  <a:pt x="73" y="1581"/>
                </a:lnTo>
                <a:lnTo>
                  <a:pt x="88" y="1560"/>
                </a:lnTo>
                <a:lnTo>
                  <a:pt x="102" y="1539"/>
                </a:lnTo>
                <a:lnTo>
                  <a:pt x="111" y="1520"/>
                </a:lnTo>
                <a:lnTo>
                  <a:pt x="116" y="1503"/>
                </a:lnTo>
                <a:lnTo>
                  <a:pt x="116" y="1484"/>
                </a:lnTo>
                <a:lnTo>
                  <a:pt x="110" y="1464"/>
                </a:lnTo>
                <a:lnTo>
                  <a:pt x="102" y="1442"/>
                </a:lnTo>
                <a:lnTo>
                  <a:pt x="90" y="1418"/>
                </a:lnTo>
                <a:lnTo>
                  <a:pt x="76" y="1395"/>
                </a:lnTo>
                <a:lnTo>
                  <a:pt x="62" y="1372"/>
                </a:lnTo>
                <a:lnTo>
                  <a:pt x="47" y="1347"/>
                </a:lnTo>
                <a:lnTo>
                  <a:pt x="33" y="1324"/>
                </a:lnTo>
                <a:lnTo>
                  <a:pt x="20" y="1301"/>
                </a:lnTo>
                <a:lnTo>
                  <a:pt x="9" y="1279"/>
                </a:lnTo>
                <a:lnTo>
                  <a:pt x="3" y="1258"/>
                </a:lnTo>
                <a:lnTo>
                  <a:pt x="0" y="1239"/>
                </a:lnTo>
                <a:lnTo>
                  <a:pt x="4" y="1220"/>
                </a:lnTo>
                <a:lnTo>
                  <a:pt x="13" y="1200"/>
                </a:lnTo>
                <a:lnTo>
                  <a:pt x="26" y="1179"/>
                </a:lnTo>
                <a:lnTo>
                  <a:pt x="43" y="1157"/>
                </a:lnTo>
                <a:lnTo>
                  <a:pt x="63" y="1135"/>
                </a:lnTo>
                <a:lnTo>
                  <a:pt x="83" y="1113"/>
                </a:lnTo>
                <a:lnTo>
                  <a:pt x="102" y="1092"/>
                </a:lnTo>
                <a:lnTo>
                  <a:pt x="119" y="1069"/>
                </a:lnTo>
                <a:lnTo>
                  <a:pt x="134" y="1048"/>
                </a:lnTo>
                <a:lnTo>
                  <a:pt x="144" y="1028"/>
                </a:lnTo>
                <a:lnTo>
                  <a:pt x="149" y="1009"/>
                </a:lnTo>
                <a:lnTo>
                  <a:pt x="147" y="987"/>
                </a:lnTo>
                <a:lnTo>
                  <a:pt x="143" y="963"/>
                </a:lnTo>
                <a:lnTo>
                  <a:pt x="135" y="937"/>
                </a:lnTo>
                <a:lnTo>
                  <a:pt x="125" y="909"/>
                </a:lnTo>
                <a:lnTo>
                  <a:pt x="114" y="882"/>
                </a:lnTo>
                <a:lnTo>
                  <a:pt x="102" y="854"/>
                </a:lnTo>
                <a:lnTo>
                  <a:pt x="91" y="826"/>
                </a:lnTo>
                <a:lnTo>
                  <a:pt x="83" y="800"/>
                </a:lnTo>
                <a:lnTo>
                  <a:pt x="76" y="776"/>
                </a:lnTo>
                <a:lnTo>
                  <a:pt x="74" y="754"/>
                </a:lnTo>
                <a:lnTo>
                  <a:pt x="78" y="728"/>
                </a:lnTo>
                <a:lnTo>
                  <a:pt x="88" y="702"/>
                </a:lnTo>
                <a:lnTo>
                  <a:pt x="103" y="677"/>
                </a:lnTo>
                <a:lnTo>
                  <a:pt x="122" y="652"/>
                </a:lnTo>
                <a:lnTo>
                  <a:pt x="144" y="629"/>
                </a:lnTo>
                <a:lnTo>
                  <a:pt x="168" y="605"/>
                </a:lnTo>
                <a:lnTo>
                  <a:pt x="191" y="582"/>
                </a:lnTo>
                <a:lnTo>
                  <a:pt x="213" y="560"/>
                </a:lnTo>
                <a:lnTo>
                  <a:pt x="235" y="539"/>
                </a:lnTo>
                <a:lnTo>
                  <a:pt x="252" y="519"/>
                </a:lnTo>
                <a:lnTo>
                  <a:pt x="264" y="499"/>
                </a:lnTo>
                <a:lnTo>
                  <a:pt x="270" y="483"/>
                </a:lnTo>
                <a:lnTo>
                  <a:pt x="273" y="463"/>
                </a:lnTo>
                <a:lnTo>
                  <a:pt x="275" y="441"/>
                </a:lnTo>
                <a:lnTo>
                  <a:pt x="275" y="417"/>
                </a:lnTo>
                <a:lnTo>
                  <a:pt x="274" y="393"/>
                </a:lnTo>
                <a:lnTo>
                  <a:pt x="273" y="368"/>
                </a:lnTo>
                <a:lnTo>
                  <a:pt x="273" y="344"/>
                </a:lnTo>
                <a:lnTo>
                  <a:pt x="273" y="321"/>
                </a:lnTo>
                <a:lnTo>
                  <a:pt x="276" y="301"/>
                </a:lnTo>
                <a:lnTo>
                  <a:pt x="280" y="284"/>
                </a:lnTo>
                <a:lnTo>
                  <a:pt x="292" y="262"/>
                </a:lnTo>
                <a:lnTo>
                  <a:pt x="308" y="239"/>
                </a:lnTo>
                <a:lnTo>
                  <a:pt x="327" y="213"/>
                </a:lnTo>
                <a:lnTo>
                  <a:pt x="349" y="189"/>
                </a:lnTo>
                <a:lnTo>
                  <a:pt x="375" y="163"/>
                </a:lnTo>
                <a:lnTo>
                  <a:pt x="400" y="139"/>
                </a:lnTo>
                <a:lnTo>
                  <a:pt x="428" y="116"/>
                </a:lnTo>
                <a:lnTo>
                  <a:pt x="456" y="94"/>
                </a:lnTo>
                <a:lnTo>
                  <a:pt x="484" y="75"/>
                </a:lnTo>
                <a:lnTo>
                  <a:pt x="512" y="59"/>
                </a:lnTo>
                <a:lnTo>
                  <a:pt x="537" y="47"/>
                </a:lnTo>
                <a:lnTo>
                  <a:pt x="560" y="38"/>
                </a:lnTo>
                <a:lnTo>
                  <a:pt x="594" y="30"/>
                </a:lnTo>
                <a:lnTo>
                  <a:pt x="633" y="21"/>
                </a:lnTo>
                <a:lnTo>
                  <a:pt x="676" y="16"/>
                </a:lnTo>
                <a:lnTo>
                  <a:pt x="723" y="11"/>
                </a:lnTo>
                <a:lnTo>
                  <a:pt x="772" y="6"/>
                </a:lnTo>
                <a:lnTo>
                  <a:pt x="825" y="3"/>
                </a:lnTo>
                <a:lnTo>
                  <a:pt x="880" y="1"/>
                </a:lnTo>
                <a:lnTo>
                  <a:pt x="936" y="0"/>
                </a:lnTo>
                <a:lnTo>
                  <a:pt x="995" y="0"/>
                </a:lnTo>
                <a:close/>
              </a:path>
            </a:pathLst>
          </a:custGeom>
          <a:solidFill>
            <a:schemeClr val="bg1">
              <a:lumMod val="85000"/>
            </a:schemeClr>
          </a:solidFill>
          <a:ln w="9525">
            <a:noFill/>
            <a:round/>
            <a:headEnd/>
            <a:tailEnd/>
          </a:ln>
        </p:spPr>
        <p:txBody>
          <a:bodyPr wrap="none" anchor="t"/>
          <a:lstStyle/>
          <a:p>
            <a:pPr algn="ctr" defTabSz="1028700"/>
            <a:endParaRPr lang="en-IN" sz="1125" b="1" dirty="0">
              <a:solidFill>
                <a:srgbClr val="000000"/>
              </a:solidFill>
              <a:latin typeface="Calibri"/>
            </a:endParaRPr>
          </a:p>
        </p:txBody>
      </p:sp>
      <p:sp>
        <p:nvSpPr>
          <p:cNvPr id="25" name="Rectangle 24">
            <a:extLst>
              <a:ext uri="{FF2B5EF4-FFF2-40B4-BE49-F238E27FC236}">
                <a16:creationId xmlns:a16="http://schemas.microsoft.com/office/drawing/2014/main" id="{42C0DFE8-6F41-C6CC-8BF8-19399998C72C}"/>
              </a:ext>
            </a:extLst>
          </p:cNvPr>
          <p:cNvSpPr/>
          <p:nvPr/>
        </p:nvSpPr>
        <p:spPr>
          <a:xfrm>
            <a:off x="5981813" y="1893223"/>
            <a:ext cx="5257574" cy="23068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lgn="just" defTabSz="1028700">
              <a:lnSpc>
                <a:spcPct val="150000"/>
              </a:lnSpc>
              <a:buFont typeface="Wingdings" panose="05000000000000000000" pitchFamily="2" charset="2"/>
              <a:buChar char="Ø"/>
            </a:pPr>
            <a:r>
              <a:rPr lang="en-US" sz="1200" dirty="0">
                <a:solidFill>
                  <a:srgbClr val="000000"/>
                </a:solidFill>
              </a:rPr>
              <a:t>Access to real-time patient data, which helps the physicians in taking accurate clinical decisions and  provides high-quality care to the patients is prioritized by hospitals.</a:t>
            </a:r>
          </a:p>
          <a:p>
            <a:pPr marL="171450" indent="-171450" algn="just" defTabSz="1028700">
              <a:lnSpc>
                <a:spcPct val="150000"/>
              </a:lnSpc>
              <a:buFont typeface="Wingdings" panose="05000000000000000000" pitchFamily="2" charset="2"/>
              <a:buChar char="Ø"/>
            </a:pPr>
            <a:r>
              <a:rPr lang="en-US" sz="1200" dirty="0">
                <a:solidFill>
                  <a:srgbClr val="000000"/>
                </a:solidFill>
              </a:rPr>
              <a:t>Focus is mostly on  inter-hospital device integration, integration with EMR/EHR for faster clinical decisions.</a:t>
            </a:r>
          </a:p>
          <a:p>
            <a:pPr marL="171450" indent="-171450" algn="just" defTabSz="1028700">
              <a:lnSpc>
                <a:spcPct val="150000"/>
              </a:lnSpc>
              <a:buFont typeface="Wingdings" panose="05000000000000000000" pitchFamily="2" charset="2"/>
              <a:buChar char="Ø"/>
            </a:pPr>
            <a:r>
              <a:rPr lang="en-US" sz="1200" dirty="0">
                <a:solidFill>
                  <a:srgbClr val="000000"/>
                </a:solidFill>
              </a:rPr>
              <a:t>Hospitals are slowly beginning to shift their focus on advanced use cases like </a:t>
            </a:r>
            <a:r>
              <a:rPr lang="en-US" sz="1400" dirty="0">
                <a:solidFill>
                  <a:srgbClr val="000000"/>
                </a:solidFill>
              </a:rPr>
              <a:t>using</a:t>
            </a:r>
            <a:r>
              <a:rPr lang="en-US" sz="1200" dirty="0">
                <a:solidFill>
                  <a:srgbClr val="000000"/>
                </a:solidFill>
              </a:rPr>
              <a:t> AI/ML algorithm to train data sets, population health management, analytics etc. Currently they are that advanced to pursue these use cases, however, they are investing in IO with the aim of scaling to these use cases in the future.</a:t>
            </a:r>
            <a:endParaRPr lang="en-GB" sz="1200" dirty="0">
              <a:solidFill>
                <a:srgbClr val="000000"/>
              </a:solidFill>
            </a:endParaRPr>
          </a:p>
        </p:txBody>
      </p:sp>
      <p:sp>
        <p:nvSpPr>
          <p:cNvPr id="26" name="Rectangle 25">
            <a:extLst>
              <a:ext uri="{FF2B5EF4-FFF2-40B4-BE49-F238E27FC236}">
                <a16:creationId xmlns:a16="http://schemas.microsoft.com/office/drawing/2014/main" id="{7FEE4F95-B767-D48C-F86B-0F4DDB8AC1B2}"/>
              </a:ext>
            </a:extLst>
          </p:cNvPr>
          <p:cNvSpPr/>
          <p:nvPr/>
        </p:nvSpPr>
        <p:spPr>
          <a:xfrm>
            <a:off x="6120037" y="4846371"/>
            <a:ext cx="5257575" cy="16292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lgn="just" defTabSz="1028700">
              <a:lnSpc>
                <a:spcPct val="150000"/>
              </a:lnSpc>
              <a:buFont typeface="Wingdings" panose="05000000000000000000" pitchFamily="2" charset="2"/>
              <a:buChar char="Ø"/>
            </a:pPr>
            <a:r>
              <a:rPr lang="en-US" sz="1400" dirty="0">
                <a:solidFill>
                  <a:srgbClr val="000000"/>
                </a:solidFill>
              </a:rPr>
              <a:t>A respondent stated that there must be a solution that can help in configuring the downtimes and working around it.</a:t>
            </a:r>
          </a:p>
          <a:p>
            <a:pPr marL="171450" indent="-171450" algn="just" defTabSz="1028700">
              <a:lnSpc>
                <a:spcPct val="150000"/>
              </a:lnSpc>
              <a:buFont typeface="Wingdings" panose="05000000000000000000" pitchFamily="2" charset="2"/>
              <a:buChar char="Ø"/>
            </a:pPr>
            <a:endParaRPr lang="en-US" sz="1400" dirty="0">
              <a:solidFill>
                <a:srgbClr val="000000"/>
              </a:solidFill>
            </a:endParaRPr>
          </a:p>
          <a:p>
            <a:pPr marL="171450" indent="-171450" algn="just" defTabSz="1028700">
              <a:lnSpc>
                <a:spcPct val="150000"/>
              </a:lnSpc>
              <a:buFont typeface="Wingdings" panose="05000000000000000000" pitchFamily="2" charset="2"/>
              <a:buChar char="Ø"/>
            </a:pPr>
            <a:endParaRPr lang="en-GB" sz="1400" dirty="0">
              <a:solidFill>
                <a:srgbClr val="000000"/>
              </a:solidFill>
            </a:endParaRPr>
          </a:p>
        </p:txBody>
      </p:sp>
      <p:sp>
        <p:nvSpPr>
          <p:cNvPr id="27" name="Rectangle 26">
            <a:extLst>
              <a:ext uri="{FF2B5EF4-FFF2-40B4-BE49-F238E27FC236}">
                <a16:creationId xmlns:a16="http://schemas.microsoft.com/office/drawing/2014/main" id="{1A32D5A8-1E7C-7023-93EA-2313C896E297}"/>
              </a:ext>
            </a:extLst>
          </p:cNvPr>
          <p:cNvSpPr/>
          <p:nvPr/>
        </p:nvSpPr>
        <p:spPr>
          <a:xfrm>
            <a:off x="649280" y="4555460"/>
            <a:ext cx="10826496" cy="276999"/>
          </a:xfrm>
          <a:prstGeom prst="rect">
            <a:avLst/>
          </a:prstGeom>
          <a:solidFill>
            <a:schemeClr val="accent2"/>
          </a:solidFill>
        </p:spPr>
        <p:txBody>
          <a:bodyPr wrap="square">
            <a:spAutoFit/>
          </a:bodyPr>
          <a:lstStyle/>
          <a:p>
            <a:pPr algn="ctr" defTabSz="1028700"/>
            <a:r>
              <a:rPr lang="en-IN" sz="1200" dirty="0">
                <a:solidFill>
                  <a:schemeClr val="bg1"/>
                </a:solidFill>
                <a:latin typeface="+mj-lt"/>
              </a:rPr>
              <a:t>Key Drawbacks</a:t>
            </a:r>
            <a:r>
              <a:rPr lang="en-GB" sz="1200" dirty="0">
                <a:solidFill>
                  <a:schemeClr val="bg1"/>
                </a:solidFill>
                <a:latin typeface="+mj-lt"/>
              </a:rPr>
              <a:t> of  Current IO Solution </a:t>
            </a:r>
            <a:r>
              <a:rPr kumimoji="0" lang="en-US" sz="1200" i="0" u="none" strike="noStrike" kern="1200" cap="none" spc="0" normalizeH="0" baseline="0" noProof="0" dirty="0">
                <a:ln>
                  <a:noFill/>
                </a:ln>
                <a:solidFill>
                  <a:schemeClr val="bg1"/>
                </a:solidFill>
                <a:effectLst/>
                <a:uLnTx/>
                <a:uFillTx/>
                <a:latin typeface="+mj-lt"/>
                <a:ea typeface="+mn-ea"/>
                <a:cs typeface="+mn-cs"/>
              </a:rPr>
              <a:t>(N=</a:t>
            </a:r>
            <a:r>
              <a:rPr lang="en-US" sz="1200" dirty="0">
                <a:solidFill>
                  <a:schemeClr val="bg1"/>
                </a:solidFill>
                <a:latin typeface="+mj-lt"/>
              </a:rPr>
              <a:t>120</a:t>
            </a:r>
            <a:r>
              <a:rPr kumimoji="0" lang="en-US" sz="1200" i="0" u="none" strike="noStrike" kern="1200" cap="none" spc="0" normalizeH="0" baseline="0" noProof="0" dirty="0">
                <a:ln>
                  <a:noFill/>
                </a:ln>
                <a:solidFill>
                  <a:schemeClr val="bg1"/>
                </a:solidFill>
                <a:effectLst/>
                <a:uLnTx/>
                <a:uFillTx/>
                <a:latin typeface="+mj-lt"/>
                <a:ea typeface="+mn-ea"/>
                <a:cs typeface="+mn-cs"/>
              </a:rPr>
              <a:t>)</a:t>
            </a:r>
          </a:p>
        </p:txBody>
      </p:sp>
    </p:spTree>
    <p:extLst>
      <p:ext uri="{BB962C8B-B14F-4D97-AF65-F5344CB8AC3E}">
        <p14:creationId xmlns:p14="http://schemas.microsoft.com/office/powerpoint/2010/main" val="14986132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59676-68AE-B31D-2B17-777B3CE4CB84}"/>
              </a:ext>
            </a:extLst>
          </p:cNvPr>
          <p:cNvSpPr>
            <a:spLocks noGrp="1"/>
          </p:cNvSpPr>
          <p:nvPr>
            <p:ph type="title"/>
          </p:nvPr>
        </p:nvSpPr>
        <p:spPr/>
        <p:txBody>
          <a:bodyPr/>
          <a:lstStyle/>
          <a:p>
            <a:pPr algn="ctr"/>
            <a:r>
              <a:rPr lang="en-IN" b="1" dirty="0">
                <a:latin typeface="+mn-lt"/>
                <a:cs typeface="Times New Roman" panose="02020603050405020304" pitchFamily="18" charset="0"/>
              </a:rPr>
              <a:t>DISCUSSION</a:t>
            </a:r>
          </a:p>
        </p:txBody>
      </p:sp>
      <p:sp>
        <p:nvSpPr>
          <p:cNvPr id="3" name="Content Placeholder 2">
            <a:extLst>
              <a:ext uri="{FF2B5EF4-FFF2-40B4-BE49-F238E27FC236}">
                <a16:creationId xmlns:a16="http://schemas.microsoft.com/office/drawing/2014/main" id="{069AE405-828D-19A8-A3BF-17A9B1F9E370}"/>
              </a:ext>
            </a:extLst>
          </p:cNvPr>
          <p:cNvSpPr>
            <a:spLocks noGrp="1"/>
          </p:cNvSpPr>
          <p:nvPr>
            <p:ph idx="1"/>
          </p:nvPr>
        </p:nvSpPr>
        <p:spPr/>
        <p:txBody>
          <a:bodyPr/>
          <a:lstStyle/>
          <a:p>
            <a:endParaRPr lang="en-US" dirty="0"/>
          </a:p>
          <a:p>
            <a:pPr marL="0" indent="0">
              <a:buNone/>
            </a:pPr>
            <a:r>
              <a:rPr lang="en-US" dirty="0"/>
              <a:t>There is a lot of awareness amongst healthcare personnel about interoperability. The most preferred business model is Subscription model as consumers pay for a service or product on a constant schedule. They limit the amount of time and frequency with which they would like to receive every offer, and most subscriptions enable them to cancel or renew at anytime. </a:t>
            </a:r>
            <a:endParaRPr lang="en-IN" dirty="0"/>
          </a:p>
          <a:p>
            <a:pPr marL="0" indent="0">
              <a:buNone/>
            </a:pPr>
            <a:endParaRPr lang="en-IN" dirty="0"/>
          </a:p>
          <a:p>
            <a:endParaRPr lang="en-IN" dirty="0"/>
          </a:p>
        </p:txBody>
      </p:sp>
      <p:sp>
        <p:nvSpPr>
          <p:cNvPr id="4" name="Slide Number Placeholder 3">
            <a:extLst>
              <a:ext uri="{FF2B5EF4-FFF2-40B4-BE49-F238E27FC236}">
                <a16:creationId xmlns:a16="http://schemas.microsoft.com/office/drawing/2014/main" id="{D1486BD3-7B28-3873-3378-A9DBB9E3B3DD}"/>
              </a:ext>
            </a:extLst>
          </p:cNvPr>
          <p:cNvSpPr>
            <a:spLocks noGrp="1"/>
          </p:cNvSpPr>
          <p:nvPr>
            <p:ph type="sldNum" sz="quarter" idx="12"/>
          </p:nvPr>
        </p:nvSpPr>
        <p:spPr/>
        <p:txBody>
          <a:bodyPr/>
          <a:lstStyle/>
          <a:p>
            <a:fld id="{26AD20E6-394B-4DF0-96A5-9647FF39C943}" type="slidenum">
              <a:rPr lang="en-IN" smtClean="0"/>
              <a:t>11</a:t>
            </a:fld>
            <a:endParaRPr lang="en-IN"/>
          </a:p>
        </p:txBody>
      </p:sp>
      <p:pic>
        <p:nvPicPr>
          <p:cNvPr id="6" name="Picture 5">
            <a:extLst>
              <a:ext uri="{FF2B5EF4-FFF2-40B4-BE49-F238E27FC236}">
                <a16:creationId xmlns:a16="http://schemas.microsoft.com/office/drawing/2014/main" id="{B5261C97-CF15-220B-FFE7-145AE48C1E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Tree>
    <p:extLst>
      <p:ext uri="{BB962C8B-B14F-4D97-AF65-F5344CB8AC3E}">
        <p14:creationId xmlns:p14="http://schemas.microsoft.com/office/powerpoint/2010/main" val="26162708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0F6EC-6F74-10E8-AC03-0F3875AD0424}"/>
              </a:ext>
            </a:extLst>
          </p:cNvPr>
          <p:cNvSpPr>
            <a:spLocks noGrp="1"/>
          </p:cNvSpPr>
          <p:nvPr>
            <p:ph type="title"/>
          </p:nvPr>
        </p:nvSpPr>
        <p:spPr/>
        <p:txBody>
          <a:bodyPr/>
          <a:lstStyle/>
          <a:p>
            <a:pPr algn="ctr"/>
            <a:r>
              <a:rPr lang="en-IN" b="1" dirty="0">
                <a:latin typeface="+mn-lt"/>
              </a:rPr>
              <a:t>LIMITATIONS OF THE STUDY</a:t>
            </a:r>
          </a:p>
        </p:txBody>
      </p:sp>
      <p:sp>
        <p:nvSpPr>
          <p:cNvPr id="3" name="Content Placeholder 2">
            <a:extLst>
              <a:ext uri="{FF2B5EF4-FFF2-40B4-BE49-F238E27FC236}">
                <a16:creationId xmlns:a16="http://schemas.microsoft.com/office/drawing/2014/main" id="{8BBDAC66-4BC0-4A4F-5501-A4915ECD4DA8}"/>
              </a:ext>
            </a:extLst>
          </p:cNvPr>
          <p:cNvSpPr>
            <a:spLocks noGrp="1"/>
          </p:cNvSpPr>
          <p:nvPr>
            <p:ph idx="1"/>
          </p:nvPr>
        </p:nvSpPr>
        <p:spPr/>
        <p:txBody>
          <a:bodyPr/>
          <a:lstStyle/>
          <a:p>
            <a:pPr>
              <a:lnSpc>
                <a:spcPct val="150000"/>
              </a:lnSpc>
            </a:pPr>
            <a:r>
              <a:rPr lang="en-US" dirty="0"/>
              <a:t>Due to lack of resources the sample size will be limited.</a:t>
            </a:r>
            <a:endParaRPr lang="en-IN" dirty="0"/>
          </a:p>
          <a:p>
            <a:pPr lvl="0">
              <a:lnSpc>
                <a:spcPct val="150000"/>
              </a:lnSpc>
            </a:pPr>
            <a:r>
              <a:rPr lang="en-US" dirty="0"/>
              <a:t>The survey only addresses the people who are aware and using interoperability in their organizations.</a:t>
            </a:r>
            <a:endParaRPr lang="en-IN" dirty="0"/>
          </a:p>
          <a:p>
            <a:pPr marL="0" indent="0">
              <a:buNone/>
            </a:pPr>
            <a:endParaRPr lang="en-IN" dirty="0"/>
          </a:p>
        </p:txBody>
      </p:sp>
      <p:sp>
        <p:nvSpPr>
          <p:cNvPr id="5" name="Slide Number Placeholder 4">
            <a:extLst>
              <a:ext uri="{FF2B5EF4-FFF2-40B4-BE49-F238E27FC236}">
                <a16:creationId xmlns:a16="http://schemas.microsoft.com/office/drawing/2014/main" id="{5D7BD38B-06EE-DC64-6828-3A96DC5B67D0}"/>
              </a:ext>
            </a:extLst>
          </p:cNvPr>
          <p:cNvSpPr>
            <a:spLocks noGrp="1"/>
          </p:cNvSpPr>
          <p:nvPr>
            <p:ph type="sldNum" sz="quarter" idx="12"/>
          </p:nvPr>
        </p:nvSpPr>
        <p:spPr/>
        <p:txBody>
          <a:bodyPr/>
          <a:lstStyle/>
          <a:p>
            <a:fld id="{26AD20E6-394B-4DF0-96A5-9647FF39C943}" type="slidenum">
              <a:rPr lang="en-IN" smtClean="0"/>
              <a:t>12</a:t>
            </a:fld>
            <a:endParaRPr lang="en-IN"/>
          </a:p>
        </p:txBody>
      </p:sp>
      <p:pic>
        <p:nvPicPr>
          <p:cNvPr id="6" name="Picture 5">
            <a:extLst>
              <a:ext uri="{FF2B5EF4-FFF2-40B4-BE49-F238E27FC236}">
                <a16:creationId xmlns:a16="http://schemas.microsoft.com/office/drawing/2014/main" id="{62BF899B-1AA7-BB0B-B7E4-F54105A89E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484"/>
            <a:ext cx="2695903" cy="1268959"/>
          </a:xfrm>
          <a:prstGeom prst="rect">
            <a:avLst/>
          </a:prstGeom>
        </p:spPr>
      </p:pic>
    </p:spTree>
    <p:extLst>
      <p:ext uri="{BB962C8B-B14F-4D97-AF65-F5344CB8AC3E}">
        <p14:creationId xmlns:p14="http://schemas.microsoft.com/office/powerpoint/2010/main" val="31922245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65BDE-C1E4-2068-7ED7-1D9DDC4B3A10}"/>
              </a:ext>
            </a:extLst>
          </p:cNvPr>
          <p:cNvSpPr>
            <a:spLocks noGrp="1"/>
          </p:cNvSpPr>
          <p:nvPr>
            <p:ph type="title"/>
          </p:nvPr>
        </p:nvSpPr>
        <p:spPr/>
        <p:txBody>
          <a:bodyPr/>
          <a:lstStyle/>
          <a:p>
            <a:pPr algn="ctr"/>
            <a:r>
              <a:rPr lang="en-IN" b="1" dirty="0">
                <a:latin typeface="+mn-lt"/>
              </a:rPr>
              <a:t>CONCLUSION</a:t>
            </a:r>
          </a:p>
        </p:txBody>
      </p:sp>
      <p:sp>
        <p:nvSpPr>
          <p:cNvPr id="3" name="Content Placeholder 2">
            <a:extLst>
              <a:ext uri="{FF2B5EF4-FFF2-40B4-BE49-F238E27FC236}">
                <a16:creationId xmlns:a16="http://schemas.microsoft.com/office/drawing/2014/main" id="{C37621F9-57FC-03A7-2EE3-925A45765D10}"/>
              </a:ext>
            </a:extLst>
          </p:cNvPr>
          <p:cNvSpPr>
            <a:spLocks noGrp="1"/>
          </p:cNvSpPr>
          <p:nvPr>
            <p:ph idx="1"/>
          </p:nvPr>
        </p:nvSpPr>
        <p:spPr/>
        <p:txBody>
          <a:bodyPr/>
          <a:lstStyle/>
          <a:p>
            <a:pPr marL="0" indent="0">
              <a:buNone/>
            </a:pPr>
            <a:r>
              <a:rPr lang="en-US" dirty="0"/>
              <a:t>Health data interoperability benefits organizations across the healthcare industry in addition to enabling physicians and other healthcare practitioners see a more complete picture of their patients. Health plans would be able to gain a better knowledge of their utilization rates and demand for services if health information systems were more interconnected. Government service providers would have access to demographic data in order to spot trends and satisfy the requirements of their constituents. In addition, life science companies would be able to use large datasets to conduct faster, more informed research.</a:t>
            </a:r>
            <a:endParaRPr lang="en-IN" dirty="0"/>
          </a:p>
          <a:p>
            <a:endParaRPr lang="en-IN" dirty="0"/>
          </a:p>
        </p:txBody>
      </p:sp>
      <p:sp>
        <p:nvSpPr>
          <p:cNvPr id="4" name="Slide Number Placeholder 3">
            <a:extLst>
              <a:ext uri="{FF2B5EF4-FFF2-40B4-BE49-F238E27FC236}">
                <a16:creationId xmlns:a16="http://schemas.microsoft.com/office/drawing/2014/main" id="{520413FC-7659-4BBD-06AF-798C6C1C0116}"/>
              </a:ext>
            </a:extLst>
          </p:cNvPr>
          <p:cNvSpPr>
            <a:spLocks noGrp="1"/>
          </p:cNvSpPr>
          <p:nvPr>
            <p:ph type="sldNum" sz="quarter" idx="12"/>
          </p:nvPr>
        </p:nvSpPr>
        <p:spPr/>
        <p:txBody>
          <a:bodyPr/>
          <a:lstStyle/>
          <a:p>
            <a:fld id="{26AD20E6-394B-4DF0-96A5-9647FF39C943}" type="slidenum">
              <a:rPr lang="en-IN" smtClean="0"/>
              <a:t>13</a:t>
            </a:fld>
            <a:endParaRPr lang="en-IN"/>
          </a:p>
        </p:txBody>
      </p:sp>
      <p:pic>
        <p:nvPicPr>
          <p:cNvPr id="6" name="Picture 5">
            <a:extLst>
              <a:ext uri="{FF2B5EF4-FFF2-40B4-BE49-F238E27FC236}">
                <a16:creationId xmlns:a16="http://schemas.microsoft.com/office/drawing/2014/main" id="{945CF6E8-DCFB-270F-3407-DF7FB02549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Tree>
    <p:extLst>
      <p:ext uri="{BB962C8B-B14F-4D97-AF65-F5344CB8AC3E}">
        <p14:creationId xmlns:p14="http://schemas.microsoft.com/office/powerpoint/2010/main" val="16443279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40CEC-B205-D614-ACFB-9620DEF0A59E}"/>
              </a:ext>
            </a:extLst>
          </p:cNvPr>
          <p:cNvSpPr>
            <a:spLocks noGrp="1"/>
          </p:cNvSpPr>
          <p:nvPr>
            <p:ph type="title"/>
          </p:nvPr>
        </p:nvSpPr>
        <p:spPr/>
        <p:txBody>
          <a:bodyPr>
            <a:normAutofit/>
          </a:bodyPr>
          <a:lstStyle/>
          <a:p>
            <a:pPr algn="ctr"/>
            <a:r>
              <a:rPr lang="en-IN" b="1" dirty="0">
                <a:latin typeface="+mn-lt"/>
              </a:rPr>
              <a:t>REFERENCES</a:t>
            </a:r>
          </a:p>
        </p:txBody>
      </p:sp>
      <p:sp>
        <p:nvSpPr>
          <p:cNvPr id="3" name="Content Placeholder 2">
            <a:extLst>
              <a:ext uri="{FF2B5EF4-FFF2-40B4-BE49-F238E27FC236}">
                <a16:creationId xmlns:a16="http://schemas.microsoft.com/office/drawing/2014/main" id="{3E6CD5A5-350C-07B1-88E3-70F677EEF1DB}"/>
              </a:ext>
            </a:extLst>
          </p:cNvPr>
          <p:cNvSpPr>
            <a:spLocks noGrp="1"/>
          </p:cNvSpPr>
          <p:nvPr>
            <p:ph idx="1"/>
          </p:nvPr>
        </p:nvSpPr>
        <p:spPr>
          <a:xfrm>
            <a:off x="826477" y="2118702"/>
            <a:ext cx="10515600" cy="4351338"/>
          </a:xfrm>
        </p:spPr>
        <p:txBody>
          <a:bodyPr>
            <a:normAutofit/>
          </a:bodyPr>
          <a:lstStyle/>
          <a:p>
            <a:pPr marL="0" indent="0">
              <a:lnSpc>
                <a:spcPct val="150000"/>
              </a:lnSpc>
              <a:buNone/>
            </a:pPr>
            <a:r>
              <a:rPr lang="en-IN" sz="1800" dirty="0"/>
              <a:t>1. What is interoperability in healthcare? [Internet]. Boston Technology Corporation (BTC). 2021 [cited 2022 Jun 17]. Available from: </a:t>
            </a:r>
            <a:r>
              <a:rPr lang="en-IN" sz="1800" dirty="0">
                <a:hlinkClick r:id="rId2"/>
              </a:rPr>
              <a:t>https://www.boston-technology.com/blog/what-is-interoperability-in-healthcare</a:t>
            </a:r>
            <a:endParaRPr lang="en-IN" sz="1800" dirty="0"/>
          </a:p>
          <a:p>
            <a:pPr marL="0" indent="0">
              <a:lnSpc>
                <a:spcPct val="150000"/>
              </a:lnSpc>
              <a:buNone/>
            </a:pPr>
            <a:r>
              <a:rPr lang="en-IN" sz="1800" dirty="0"/>
              <a:t>2. Interoperability in healthcare | </a:t>
            </a:r>
            <a:r>
              <a:rPr lang="en-IN" sz="1800" dirty="0" err="1"/>
              <a:t>ibm</a:t>
            </a:r>
            <a:r>
              <a:rPr lang="en-IN" sz="1800" dirty="0"/>
              <a:t> [Internet]. [cited 2022 Jun 17]. Available from: </a:t>
            </a:r>
            <a:r>
              <a:rPr lang="en-IN" sz="1800" dirty="0">
                <a:hlinkClick r:id="rId3"/>
              </a:rPr>
              <a:t>https://www.ibm.com/in-en/topics/interoperability-in-healthcare</a:t>
            </a:r>
            <a:endParaRPr lang="en-IN" sz="1800" dirty="0"/>
          </a:p>
          <a:p>
            <a:pPr marL="0" indent="0">
              <a:lnSpc>
                <a:spcPct val="150000"/>
              </a:lnSpc>
              <a:buNone/>
            </a:pPr>
            <a:r>
              <a:rPr lang="en-IN" sz="1800" dirty="0"/>
              <a:t>3. Interoperability in healthcare | </a:t>
            </a:r>
            <a:r>
              <a:rPr lang="en-IN" sz="1800" dirty="0" err="1"/>
              <a:t>himss</a:t>
            </a:r>
            <a:r>
              <a:rPr lang="en-IN" sz="1800" dirty="0"/>
              <a:t> [Internet]. 2020 [cited 2022 Jun 17]. Available from: </a:t>
            </a:r>
            <a:r>
              <a:rPr lang="en-IN" sz="1800" dirty="0">
                <a:hlinkClick r:id="rId4"/>
              </a:rPr>
              <a:t>https://</a:t>
            </a:r>
            <a:r>
              <a:rPr lang="en-IN" sz="1800" dirty="0" err="1">
                <a:hlinkClick r:id="rId4"/>
              </a:rPr>
              <a:t>www.himss.org</a:t>
            </a:r>
            <a:r>
              <a:rPr lang="en-IN" sz="1800" dirty="0">
                <a:hlinkClick r:id="rId4"/>
              </a:rPr>
              <a:t>/resources/interoperability-healthcare</a:t>
            </a:r>
            <a:endParaRPr lang="en-IN" sz="1800" dirty="0"/>
          </a:p>
          <a:p>
            <a:pPr marL="0" indent="0">
              <a:buNone/>
            </a:pPr>
            <a:endParaRPr lang="en-IN" sz="1800" dirty="0"/>
          </a:p>
        </p:txBody>
      </p:sp>
      <p:sp>
        <p:nvSpPr>
          <p:cNvPr id="5" name="Slide Number Placeholder 4">
            <a:extLst>
              <a:ext uri="{FF2B5EF4-FFF2-40B4-BE49-F238E27FC236}">
                <a16:creationId xmlns:a16="http://schemas.microsoft.com/office/drawing/2014/main" id="{65778F48-EED0-0966-D30D-CA2F4B9E882F}"/>
              </a:ext>
            </a:extLst>
          </p:cNvPr>
          <p:cNvSpPr>
            <a:spLocks noGrp="1"/>
          </p:cNvSpPr>
          <p:nvPr>
            <p:ph type="sldNum" sz="quarter" idx="12"/>
          </p:nvPr>
        </p:nvSpPr>
        <p:spPr/>
        <p:txBody>
          <a:bodyPr/>
          <a:lstStyle/>
          <a:p>
            <a:fld id="{26AD20E6-394B-4DF0-96A5-9647FF39C943}" type="slidenum">
              <a:rPr lang="en-IN" smtClean="0"/>
              <a:t>14</a:t>
            </a:fld>
            <a:endParaRPr lang="en-IN"/>
          </a:p>
        </p:txBody>
      </p:sp>
    </p:spTree>
    <p:extLst>
      <p:ext uri="{BB962C8B-B14F-4D97-AF65-F5344CB8AC3E}">
        <p14:creationId xmlns:p14="http://schemas.microsoft.com/office/powerpoint/2010/main" val="1492437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A40DA-CCAF-AA4D-F02C-E8A499F3A7C1}"/>
              </a:ext>
            </a:extLst>
          </p:cNvPr>
          <p:cNvSpPr>
            <a:spLocks noGrp="1"/>
          </p:cNvSpPr>
          <p:nvPr>
            <p:ph type="ctrTitle"/>
          </p:nvPr>
        </p:nvSpPr>
        <p:spPr/>
        <p:txBody>
          <a:bodyPr/>
          <a:lstStyle/>
          <a:p>
            <a:r>
              <a:rPr lang="en-IN" dirty="0"/>
              <a:t>Thank You</a:t>
            </a:r>
          </a:p>
        </p:txBody>
      </p:sp>
      <p:sp>
        <p:nvSpPr>
          <p:cNvPr id="3" name="Subtitle 2">
            <a:extLst>
              <a:ext uri="{FF2B5EF4-FFF2-40B4-BE49-F238E27FC236}">
                <a16:creationId xmlns:a16="http://schemas.microsoft.com/office/drawing/2014/main" id="{14362A6F-B772-4C22-FFAA-7F43C56C049B}"/>
              </a:ext>
            </a:extLst>
          </p:cNvPr>
          <p:cNvSpPr>
            <a:spLocks noGrp="1"/>
          </p:cNvSpPr>
          <p:nvPr>
            <p:ph type="subTitle" idx="1"/>
          </p:nvPr>
        </p:nvSpPr>
        <p:spPr/>
        <p:txBody>
          <a:bodyPr/>
          <a:lstStyle/>
          <a:p>
            <a:r>
              <a:rPr lang="en-IN" dirty="0"/>
              <a:t>Any Questions</a:t>
            </a:r>
          </a:p>
        </p:txBody>
      </p:sp>
      <p:sp>
        <p:nvSpPr>
          <p:cNvPr id="4" name="Slide Number Placeholder 3">
            <a:extLst>
              <a:ext uri="{FF2B5EF4-FFF2-40B4-BE49-F238E27FC236}">
                <a16:creationId xmlns:a16="http://schemas.microsoft.com/office/drawing/2014/main" id="{33C20748-CF29-ED49-B8D8-5DEBC4A531CC}"/>
              </a:ext>
            </a:extLst>
          </p:cNvPr>
          <p:cNvSpPr>
            <a:spLocks noGrp="1"/>
          </p:cNvSpPr>
          <p:nvPr>
            <p:ph type="sldNum" sz="quarter" idx="12"/>
          </p:nvPr>
        </p:nvSpPr>
        <p:spPr/>
        <p:txBody>
          <a:bodyPr/>
          <a:lstStyle/>
          <a:p>
            <a:fld id="{26AD20E6-394B-4DF0-96A5-9647FF39C943}" type="slidenum">
              <a:rPr lang="en-IN" smtClean="0"/>
              <a:t>15</a:t>
            </a:fld>
            <a:endParaRPr lang="en-IN"/>
          </a:p>
        </p:txBody>
      </p:sp>
      <p:pic>
        <p:nvPicPr>
          <p:cNvPr id="6" name="Picture 5">
            <a:extLst>
              <a:ext uri="{FF2B5EF4-FFF2-40B4-BE49-F238E27FC236}">
                <a16:creationId xmlns:a16="http://schemas.microsoft.com/office/drawing/2014/main" id="{EDC1BA95-363B-4D43-B4A1-2FAE931EE5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Tree>
    <p:extLst>
      <p:ext uri="{BB962C8B-B14F-4D97-AF65-F5344CB8AC3E}">
        <p14:creationId xmlns:p14="http://schemas.microsoft.com/office/powerpoint/2010/main" val="36752462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C9A24-5D33-22D2-A375-550512B6729A}"/>
              </a:ext>
            </a:extLst>
          </p:cNvPr>
          <p:cNvSpPr>
            <a:spLocks noGrp="1"/>
          </p:cNvSpPr>
          <p:nvPr>
            <p:ph type="title"/>
          </p:nvPr>
        </p:nvSpPr>
        <p:spPr/>
        <p:txBody>
          <a:bodyPr/>
          <a:lstStyle/>
          <a:p>
            <a:pPr algn="ctr"/>
            <a:r>
              <a:rPr lang="en-IN" b="1" dirty="0">
                <a:latin typeface="+mn-lt"/>
              </a:rPr>
              <a:t>SUGGESTIONS TO THE ORGANIZATION WHERE THE STUDY WAS CONDUCTED </a:t>
            </a:r>
          </a:p>
        </p:txBody>
      </p:sp>
      <p:sp>
        <p:nvSpPr>
          <p:cNvPr id="3" name="Content Placeholder 2">
            <a:extLst>
              <a:ext uri="{FF2B5EF4-FFF2-40B4-BE49-F238E27FC236}">
                <a16:creationId xmlns:a16="http://schemas.microsoft.com/office/drawing/2014/main" id="{EAEF2263-EB9B-760E-4703-663E38DF5A1C}"/>
              </a:ext>
            </a:extLst>
          </p:cNvPr>
          <p:cNvSpPr>
            <a:spLocks noGrp="1"/>
          </p:cNvSpPr>
          <p:nvPr>
            <p:ph idx="1"/>
          </p:nvPr>
        </p:nvSpPr>
        <p:spPr/>
        <p:txBody>
          <a:bodyPr/>
          <a:lstStyle/>
          <a:p>
            <a:pPr>
              <a:lnSpc>
                <a:spcPct val="150000"/>
              </a:lnSpc>
            </a:pPr>
            <a:r>
              <a:rPr lang="en-IN" dirty="0"/>
              <a:t>There should be a better intercommunication between the teams for faster project delivery. </a:t>
            </a:r>
          </a:p>
          <a:p>
            <a:pPr>
              <a:lnSpc>
                <a:spcPct val="150000"/>
              </a:lnSpc>
            </a:pPr>
            <a:r>
              <a:rPr lang="en-IN" dirty="0"/>
              <a:t>The organization should have more granular data to gain individual insights of particular geography.</a:t>
            </a:r>
          </a:p>
          <a:p>
            <a:pPr marL="0" indent="0">
              <a:buNone/>
            </a:pPr>
            <a:endParaRPr lang="en-IN" dirty="0"/>
          </a:p>
          <a:p>
            <a:endParaRPr lang="en-IN" dirty="0"/>
          </a:p>
        </p:txBody>
      </p:sp>
      <p:sp>
        <p:nvSpPr>
          <p:cNvPr id="5" name="Slide Number Placeholder 4">
            <a:extLst>
              <a:ext uri="{FF2B5EF4-FFF2-40B4-BE49-F238E27FC236}">
                <a16:creationId xmlns:a16="http://schemas.microsoft.com/office/drawing/2014/main" id="{8995D74E-6398-A78F-6AAE-7F984A6270FE}"/>
              </a:ext>
            </a:extLst>
          </p:cNvPr>
          <p:cNvSpPr>
            <a:spLocks noGrp="1"/>
          </p:cNvSpPr>
          <p:nvPr>
            <p:ph type="sldNum" sz="quarter" idx="12"/>
          </p:nvPr>
        </p:nvSpPr>
        <p:spPr/>
        <p:txBody>
          <a:bodyPr/>
          <a:lstStyle/>
          <a:p>
            <a:fld id="{26AD20E6-394B-4DF0-96A5-9647FF39C943}" type="slidenum">
              <a:rPr lang="en-IN" smtClean="0"/>
              <a:t>16</a:t>
            </a:fld>
            <a:endParaRPr lang="en-IN"/>
          </a:p>
        </p:txBody>
      </p:sp>
      <p:pic>
        <p:nvPicPr>
          <p:cNvPr id="6" name="Picture 5">
            <a:extLst>
              <a:ext uri="{FF2B5EF4-FFF2-40B4-BE49-F238E27FC236}">
                <a16:creationId xmlns:a16="http://schemas.microsoft.com/office/drawing/2014/main" id="{B482642F-792C-BF57-5B55-1F840240FF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589041"/>
            <a:ext cx="2695903" cy="1268959"/>
          </a:xfrm>
          <a:prstGeom prst="rect">
            <a:avLst/>
          </a:prstGeom>
        </p:spPr>
      </p:pic>
    </p:spTree>
    <p:extLst>
      <p:ext uri="{BB962C8B-B14F-4D97-AF65-F5344CB8AC3E}">
        <p14:creationId xmlns:p14="http://schemas.microsoft.com/office/powerpoint/2010/main" val="19941127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E5F9E-1BAE-6110-D682-2A208FC902EE}"/>
              </a:ext>
            </a:extLst>
          </p:cNvPr>
          <p:cNvSpPr>
            <a:spLocks noGrp="1"/>
          </p:cNvSpPr>
          <p:nvPr>
            <p:ph type="title"/>
          </p:nvPr>
        </p:nvSpPr>
        <p:spPr/>
        <p:txBody>
          <a:bodyPr/>
          <a:lstStyle/>
          <a:p>
            <a:pPr algn="ctr"/>
            <a:r>
              <a:rPr lang="en-IN" b="1" dirty="0">
                <a:latin typeface="+mn-lt"/>
              </a:rPr>
              <a:t>DISSERTATION EXPERIENCES</a:t>
            </a:r>
          </a:p>
        </p:txBody>
      </p:sp>
      <p:sp>
        <p:nvSpPr>
          <p:cNvPr id="3" name="Text Placeholder 2">
            <a:extLst>
              <a:ext uri="{FF2B5EF4-FFF2-40B4-BE49-F238E27FC236}">
                <a16:creationId xmlns:a16="http://schemas.microsoft.com/office/drawing/2014/main" id="{1A343B33-0785-BB70-4B48-ACB56F0A2115}"/>
              </a:ext>
            </a:extLst>
          </p:cNvPr>
          <p:cNvSpPr>
            <a:spLocks noGrp="1"/>
          </p:cNvSpPr>
          <p:nvPr>
            <p:ph type="body" idx="1"/>
          </p:nvPr>
        </p:nvSpPr>
        <p:spPr/>
        <p:txBody>
          <a:bodyPr/>
          <a:lstStyle/>
          <a:p>
            <a:pPr algn="ctr"/>
            <a:r>
              <a:rPr lang="en-IN" dirty="0"/>
              <a:t>What did you learn (skill/ topic)?</a:t>
            </a:r>
          </a:p>
        </p:txBody>
      </p:sp>
      <p:sp>
        <p:nvSpPr>
          <p:cNvPr id="4" name="Content Placeholder 3">
            <a:extLst>
              <a:ext uri="{FF2B5EF4-FFF2-40B4-BE49-F238E27FC236}">
                <a16:creationId xmlns:a16="http://schemas.microsoft.com/office/drawing/2014/main" id="{45FC99C5-3553-395D-3229-C978899DC068}"/>
              </a:ext>
            </a:extLst>
          </p:cNvPr>
          <p:cNvSpPr>
            <a:spLocks noGrp="1"/>
          </p:cNvSpPr>
          <p:nvPr>
            <p:ph sz="half" idx="2"/>
          </p:nvPr>
        </p:nvSpPr>
        <p:spPr/>
        <p:txBody>
          <a:bodyPr/>
          <a:lstStyle/>
          <a:p>
            <a:r>
              <a:rPr lang="en-IN" dirty="0"/>
              <a:t>About various aspects of interoperability </a:t>
            </a:r>
          </a:p>
          <a:p>
            <a:r>
              <a:rPr lang="en-IN" dirty="0"/>
              <a:t>Market statistics about interoperability </a:t>
            </a:r>
          </a:p>
          <a:p>
            <a:r>
              <a:rPr lang="en-IN" dirty="0"/>
              <a:t>By when the healthcare facilities will be able to achieve it </a:t>
            </a:r>
          </a:p>
        </p:txBody>
      </p:sp>
      <p:sp>
        <p:nvSpPr>
          <p:cNvPr id="5" name="Text Placeholder 4">
            <a:extLst>
              <a:ext uri="{FF2B5EF4-FFF2-40B4-BE49-F238E27FC236}">
                <a16:creationId xmlns:a16="http://schemas.microsoft.com/office/drawing/2014/main" id="{58C1A877-582B-AFBD-F61A-6CF91B9C8E8D}"/>
              </a:ext>
            </a:extLst>
          </p:cNvPr>
          <p:cNvSpPr>
            <a:spLocks noGrp="1"/>
          </p:cNvSpPr>
          <p:nvPr>
            <p:ph type="body" sz="quarter" idx="3"/>
          </p:nvPr>
        </p:nvSpPr>
        <p:spPr/>
        <p:txBody>
          <a:bodyPr/>
          <a:lstStyle/>
          <a:p>
            <a:pPr algn="ctr"/>
            <a:r>
              <a:rPr lang="en-IN" dirty="0"/>
              <a:t>Overall self comments on Dissertation</a:t>
            </a:r>
          </a:p>
        </p:txBody>
      </p:sp>
      <p:sp>
        <p:nvSpPr>
          <p:cNvPr id="6" name="Content Placeholder 5">
            <a:extLst>
              <a:ext uri="{FF2B5EF4-FFF2-40B4-BE49-F238E27FC236}">
                <a16:creationId xmlns:a16="http://schemas.microsoft.com/office/drawing/2014/main" id="{F5C77B51-5E77-C0CF-A1AC-D310D2F1CF19}"/>
              </a:ext>
            </a:extLst>
          </p:cNvPr>
          <p:cNvSpPr>
            <a:spLocks noGrp="1"/>
          </p:cNvSpPr>
          <p:nvPr>
            <p:ph sz="quarter" idx="4"/>
          </p:nvPr>
        </p:nvSpPr>
        <p:spPr/>
        <p:txBody>
          <a:bodyPr/>
          <a:lstStyle/>
          <a:p>
            <a:r>
              <a:rPr lang="en-IN" dirty="0"/>
              <a:t>Came to know the market analysis part</a:t>
            </a:r>
          </a:p>
          <a:p>
            <a:r>
              <a:rPr lang="en-IN" dirty="0"/>
              <a:t>Well versed with the data points</a:t>
            </a:r>
          </a:p>
          <a:p>
            <a:r>
              <a:rPr lang="en-IN" dirty="0"/>
              <a:t>Aware about the market trends followed in terms of interoperability worldwide</a:t>
            </a:r>
          </a:p>
        </p:txBody>
      </p:sp>
      <p:sp>
        <p:nvSpPr>
          <p:cNvPr id="7" name="Slide Number Placeholder 6">
            <a:extLst>
              <a:ext uri="{FF2B5EF4-FFF2-40B4-BE49-F238E27FC236}">
                <a16:creationId xmlns:a16="http://schemas.microsoft.com/office/drawing/2014/main" id="{24929AB7-CA6F-0C11-C641-1E492E7E533C}"/>
              </a:ext>
            </a:extLst>
          </p:cNvPr>
          <p:cNvSpPr>
            <a:spLocks noGrp="1"/>
          </p:cNvSpPr>
          <p:nvPr>
            <p:ph type="sldNum" sz="quarter" idx="12"/>
          </p:nvPr>
        </p:nvSpPr>
        <p:spPr/>
        <p:txBody>
          <a:bodyPr/>
          <a:lstStyle/>
          <a:p>
            <a:fld id="{26AD20E6-394B-4DF0-96A5-9647FF39C943}" type="slidenum">
              <a:rPr lang="en-IN" smtClean="0"/>
              <a:t>17</a:t>
            </a:fld>
            <a:endParaRPr lang="en-IN"/>
          </a:p>
        </p:txBody>
      </p:sp>
      <p:pic>
        <p:nvPicPr>
          <p:cNvPr id="9" name="Picture 8">
            <a:extLst>
              <a:ext uri="{FF2B5EF4-FFF2-40B4-BE49-F238E27FC236}">
                <a16:creationId xmlns:a16="http://schemas.microsoft.com/office/drawing/2014/main" id="{E103A6DE-6241-B758-5FA2-2B271CB3CC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Tree>
    <p:extLst>
      <p:ext uri="{BB962C8B-B14F-4D97-AF65-F5344CB8AC3E}">
        <p14:creationId xmlns:p14="http://schemas.microsoft.com/office/powerpoint/2010/main" val="4782971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9" name="Rectangle 48">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726D3CBF-1D48-413A-86DA-BED534942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7478454" y="484632"/>
            <a:ext cx="4189913" cy="5852642"/>
          </a:xfrm>
          <a:prstGeom prst="rect">
            <a:avLst/>
          </a:prstGeom>
          <a:solidFill>
            <a:schemeClr val="bg2"/>
          </a:solidFill>
          <a:ln w="127000" cap="sq" cmpd="thinThick">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01393A-C23C-A11B-B552-8F3AB06E5AFD}"/>
              </a:ext>
            </a:extLst>
          </p:cNvPr>
          <p:cNvSpPr>
            <a:spLocks noGrp="1"/>
          </p:cNvSpPr>
          <p:nvPr>
            <p:ph type="title"/>
          </p:nvPr>
        </p:nvSpPr>
        <p:spPr>
          <a:xfrm>
            <a:off x="7819104" y="743447"/>
            <a:ext cx="3534695" cy="3692028"/>
          </a:xfrm>
          <a:noFill/>
        </p:spPr>
        <p:txBody>
          <a:bodyPr vert="horz" lIns="91440" tIns="45720" rIns="91440" bIns="45720" rtlCol="0" anchor="b">
            <a:normAutofit/>
          </a:bodyPr>
          <a:lstStyle/>
          <a:p>
            <a:r>
              <a:rPr lang="en-US" sz="5200" b="1" dirty="0">
                <a:latin typeface="+mn-lt"/>
              </a:rPr>
              <a:t>Pictorial Journey</a:t>
            </a:r>
          </a:p>
        </p:txBody>
      </p:sp>
      <p:pic>
        <p:nvPicPr>
          <p:cNvPr id="7" name="Content Placeholder 6" descr="A group of people sitting on the grass&#10;&#10;Description automatically generated with low confidence">
            <a:extLst>
              <a:ext uri="{FF2B5EF4-FFF2-40B4-BE49-F238E27FC236}">
                <a16:creationId xmlns:a16="http://schemas.microsoft.com/office/drawing/2014/main" id="{1D7EF1FD-6FE8-CC65-A04E-719AA1E24FBD}"/>
              </a:ext>
            </a:extLst>
          </p:cNvPr>
          <p:cNvPicPr>
            <a:picLocks noChangeAspect="1"/>
          </p:cNvPicPr>
          <p:nvPr/>
        </p:nvPicPr>
        <p:blipFill rotWithShape="1">
          <a:blip r:embed="rId2">
            <a:extLst>
              <a:ext uri="{28A0092B-C50C-407E-A947-70E740481C1C}">
                <a14:useLocalDpi xmlns:a14="http://schemas.microsoft.com/office/drawing/2010/main" val="0"/>
              </a:ext>
            </a:extLst>
          </a:blip>
          <a:srcRect l="13585" r="18905" b="-2"/>
          <a:stretch/>
        </p:blipFill>
        <p:spPr>
          <a:xfrm rot="5400000">
            <a:off x="811371" y="157893"/>
            <a:ext cx="5888736" cy="6542215"/>
          </a:xfrm>
          <a:prstGeom prst="rect">
            <a:avLst/>
          </a:prstGeom>
        </p:spPr>
      </p:pic>
      <p:cxnSp>
        <p:nvCxnSpPr>
          <p:cNvPr id="53" name="Straight Connector 52">
            <a:extLst>
              <a:ext uri="{FF2B5EF4-FFF2-40B4-BE49-F238E27FC236}">
                <a16:creationId xmlns:a16="http://schemas.microsoft.com/office/drawing/2014/main" id="{38A8887B-4EBF-4B37-9246-AD11479F13B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19104" y="4524316"/>
            <a:ext cx="2586790" cy="0"/>
          </a:xfrm>
          <a:prstGeom prst="line">
            <a:avLst/>
          </a:prstGeom>
          <a:ln w="22225">
            <a:solidFill>
              <a:srgbClr val="365049"/>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AB27019A-DBE3-DD9F-379F-7EBC515DB707}"/>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26AD20E6-394B-4DF0-96A5-9647FF39C943}" type="slidenum">
              <a:rPr lang="en-US" smtClean="0">
                <a:solidFill>
                  <a:prstClr val="black">
                    <a:tint val="75000"/>
                  </a:prstClr>
                </a:solidFill>
                <a:latin typeface="Calibri" panose="020F0502020204030204"/>
              </a:rPr>
              <a:pPr>
                <a:spcAft>
                  <a:spcPts val="600"/>
                </a:spcAft>
                <a:defRPr/>
              </a:pPr>
              <a:t>18</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23339345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58" name="Rectangle 57">
            <a:extLst>
              <a:ext uri="{FF2B5EF4-FFF2-40B4-BE49-F238E27FC236}">
                <a16:creationId xmlns:a16="http://schemas.microsoft.com/office/drawing/2014/main" id="{8537B233-9CDD-4A90-AABB-A8963DEE4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BC01393A-C23C-A11B-B552-8F3AB06E5AFD}"/>
              </a:ext>
            </a:extLst>
          </p:cNvPr>
          <p:cNvSpPr>
            <a:spLocks noGrp="1"/>
          </p:cNvSpPr>
          <p:nvPr>
            <p:ph type="title"/>
          </p:nvPr>
        </p:nvSpPr>
        <p:spPr>
          <a:xfrm>
            <a:off x="6751180" y="895369"/>
            <a:ext cx="4724530" cy="2975876"/>
          </a:xfrm>
        </p:spPr>
        <p:txBody>
          <a:bodyPr vert="horz" lIns="91440" tIns="45720" rIns="91440" bIns="45720" rtlCol="0" anchor="b">
            <a:normAutofit/>
          </a:bodyPr>
          <a:lstStyle/>
          <a:p>
            <a:r>
              <a:rPr lang="en-US" sz="6000" b="1" kern="1200" dirty="0">
                <a:solidFill>
                  <a:schemeClr val="tx1"/>
                </a:solidFill>
                <a:latin typeface="+mn-lt"/>
                <a:ea typeface="+mj-ea"/>
                <a:cs typeface="+mj-cs"/>
              </a:rPr>
              <a:t>Pictorial Journey (2/2)</a:t>
            </a:r>
          </a:p>
        </p:txBody>
      </p:sp>
      <p:pic>
        <p:nvPicPr>
          <p:cNvPr id="6" name="Content Placeholder 5">
            <a:extLst>
              <a:ext uri="{FF2B5EF4-FFF2-40B4-BE49-F238E27FC236}">
                <a16:creationId xmlns:a16="http://schemas.microsoft.com/office/drawing/2014/main" id="{321B3554-A484-8FEB-7C76-FCAF0C69603D}"/>
              </a:ext>
            </a:extLst>
          </p:cNvPr>
          <p:cNvPicPr>
            <a:picLocks noChangeAspect="1"/>
          </p:cNvPicPr>
          <p:nvPr/>
        </p:nvPicPr>
        <p:blipFill rotWithShape="1">
          <a:blip r:embed="rId2"/>
          <a:srcRect r="1" b="13199"/>
          <a:stretch/>
        </p:blipFill>
        <p:spPr>
          <a:xfrm>
            <a:off x="1302714" y="279065"/>
            <a:ext cx="4377377" cy="6578935"/>
          </a:xfrm>
          <a:prstGeom prst="rect">
            <a:avLst/>
          </a:prstGeom>
        </p:spPr>
      </p:pic>
      <p:cxnSp>
        <p:nvCxnSpPr>
          <p:cNvPr id="60" name="Straight Connector 59">
            <a:extLst>
              <a:ext uri="{FF2B5EF4-FFF2-40B4-BE49-F238E27FC236}">
                <a16:creationId xmlns:a16="http://schemas.microsoft.com/office/drawing/2014/main" id="{040575EE-C594-4566-BC00-663004E52A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215641" y="1417320"/>
            <a:ext cx="0" cy="402336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228429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83A7B543-DD16-00A8-C1EC-FE337C972327}"/>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4000" b="1" kern="1200">
                <a:solidFill>
                  <a:srgbClr val="FFFFFF"/>
                </a:solidFill>
                <a:latin typeface="+mj-lt"/>
                <a:ea typeface="+mj-ea"/>
                <a:cs typeface="+mj-cs"/>
              </a:rPr>
              <a:t>Screenshot of Approval</a:t>
            </a:r>
          </a:p>
        </p:txBody>
      </p:sp>
      <p:pic>
        <p:nvPicPr>
          <p:cNvPr id="6" name="Content Placeholder 5" descr="Graphical user interface, text, application, email&#10;&#10;Description automatically generated">
            <a:extLst>
              <a:ext uri="{FF2B5EF4-FFF2-40B4-BE49-F238E27FC236}">
                <a16:creationId xmlns:a16="http://schemas.microsoft.com/office/drawing/2014/main" id="{FF93B4A7-30C4-8426-DC90-49E1607D30E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45473" y="467208"/>
            <a:ext cx="2739657" cy="5923584"/>
          </a:xfrm>
          <a:prstGeom prst="rect">
            <a:avLst/>
          </a:prstGeom>
        </p:spPr>
      </p:pic>
      <p:sp>
        <p:nvSpPr>
          <p:cNvPr id="5" name="Slide Number Placeholder 4">
            <a:extLst>
              <a:ext uri="{FF2B5EF4-FFF2-40B4-BE49-F238E27FC236}">
                <a16:creationId xmlns:a16="http://schemas.microsoft.com/office/drawing/2014/main" id="{56EDD3CD-7AAF-DDBA-4AB5-4451EC072935}"/>
              </a:ext>
            </a:extLst>
          </p:cNvPr>
          <p:cNvSpPr>
            <a:spLocks noGrp="1"/>
          </p:cNvSpPr>
          <p:nvPr>
            <p:ph type="sldNum" sz="quarter" idx="12"/>
          </p:nvPr>
        </p:nvSpPr>
        <p:spPr>
          <a:xfrm>
            <a:off x="11704319" y="6455664"/>
            <a:ext cx="448056" cy="365125"/>
          </a:xfrm>
        </p:spPr>
        <p:txBody>
          <a:bodyPr vert="horz" lIns="91440" tIns="45720" rIns="91440" bIns="45720" rtlCol="0" anchor="ctr">
            <a:normAutofit/>
          </a:bodyPr>
          <a:lstStyle/>
          <a:p>
            <a:pPr>
              <a:spcAft>
                <a:spcPts val="600"/>
              </a:spcAft>
            </a:pPr>
            <a:fld id="{26AD20E6-394B-4DF0-96A5-9647FF39C943}" type="slidenum">
              <a:rPr lang="en-US" sz="1100">
                <a:solidFill>
                  <a:schemeClr val="tx1">
                    <a:lumMod val="50000"/>
                    <a:lumOff val="50000"/>
                  </a:schemeClr>
                </a:solidFill>
              </a:rPr>
              <a:pPr>
                <a:spcAft>
                  <a:spcPts val="600"/>
                </a:spcAft>
              </a:pPr>
              <a:t>2</a:t>
            </a:fld>
            <a:endParaRPr lang="en-US" sz="1100">
              <a:solidFill>
                <a:schemeClr val="tx1">
                  <a:lumMod val="50000"/>
                  <a:lumOff val="50000"/>
                </a:schemeClr>
              </a:solidFill>
            </a:endParaRPr>
          </a:p>
        </p:txBody>
      </p:sp>
    </p:spTree>
    <p:extLst>
      <p:ext uri="{BB962C8B-B14F-4D97-AF65-F5344CB8AC3E}">
        <p14:creationId xmlns:p14="http://schemas.microsoft.com/office/powerpoint/2010/main" val="1061890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DB44169-B653-8FCC-211C-27ABE8FE014A}"/>
              </a:ext>
            </a:extLst>
          </p:cNvPr>
          <p:cNvSpPr>
            <a:spLocks noGrp="1"/>
          </p:cNvSpPr>
          <p:nvPr>
            <p:ph idx="1"/>
          </p:nvPr>
        </p:nvSpPr>
        <p:spPr>
          <a:xfrm>
            <a:off x="4864101" y="286689"/>
            <a:ext cx="6675627" cy="1605083"/>
          </a:xfrm>
        </p:spPr>
        <p:txBody>
          <a:bodyPr anchor="ctr">
            <a:normAutofit/>
          </a:bodyPr>
          <a:lstStyle/>
          <a:p>
            <a:pPr marL="0" indent="0">
              <a:buNone/>
            </a:pPr>
            <a:r>
              <a:rPr lang="en-IN" sz="4400" b="1" dirty="0"/>
              <a:t>INTRODUCTION</a:t>
            </a:r>
          </a:p>
        </p:txBody>
      </p:sp>
      <p:sp>
        <p:nvSpPr>
          <p:cNvPr id="20" name="Rectangle 11">
            <a:extLst>
              <a:ext uri="{FF2B5EF4-FFF2-40B4-BE49-F238E27FC236}">
                <a16:creationId xmlns:a16="http://schemas.microsoft.com/office/drawing/2014/main" id="{5AAE9118-0436-4488-AC4A-C14DF6A7B6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2211010"/>
            <a:ext cx="12192002" cy="464699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ounded Rectangle 26">
            <a:extLst>
              <a:ext uri="{FF2B5EF4-FFF2-40B4-BE49-F238E27FC236}">
                <a16:creationId xmlns:a16="http://schemas.microsoft.com/office/drawing/2014/main" id="{1B10F861-B8F1-49C7-BD58-EAB20CEE7F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564" y="2423160"/>
            <a:ext cx="5613569" cy="3930315"/>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201E6709-E417-565F-1E1A-735911EBED5F}"/>
              </a:ext>
            </a:extLst>
          </p:cNvPr>
          <p:cNvPicPr>
            <a:picLocks noChangeAspect="1"/>
          </p:cNvPicPr>
          <p:nvPr/>
        </p:nvPicPr>
        <p:blipFill>
          <a:blip r:embed="rId2"/>
          <a:stretch>
            <a:fillRect/>
          </a:stretch>
        </p:blipFill>
        <p:spPr>
          <a:xfrm>
            <a:off x="1139320" y="2742397"/>
            <a:ext cx="3978055" cy="3291840"/>
          </a:xfrm>
          <a:prstGeom prst="rect">
            <a:avLst/>
          </a:prstGeom>
        </p:spPr>
      </p:pic>
      <p:sp>
        <p:nvSpPr>
          <p:cNvPr id="22" name="Rounded Rectangle 16">
            <a:extLst>
              <a:ext uri="{FF2B5EF4-FFF2-40B4-BE49-F238E27FC236}">
                <a16:creationId xmlns:a16="http://schemas.microsoft.com/office/drawing/2014/main" id="{61F6E425-22AB-4DA2-8FAC-58ADB58EF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4749" y="2423160"/>
            <a:ext cx="5613569" cy="3930315"/>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623EA6A3-2D9E-C718-EBF4-5B7AFD95B0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564" y="94871"/>
            <a:ext cx="3173640" cy="1611614"/>
          </a:xfrm>
          <a:prstGeom prst="rect">
            <a:avLst/>
          </a:prstGeom>
        </p:spPr>
      </p:pic>
      <p:sp>
        <p:nvSpPr>
          <p:cNvPr id="4" name="Slide Number Placeholder 3">
            <a:extLst>
              <a:ext uri="{FF2B5EF4-FFF2-40B4-BE49-F238E27FC236}">
                <a16:creationId xmlns:a16="http://schemas.microsoft.com/office/drawing/2014/main" id="{98B9F59A-EE54-15E1-6F90-F1AB79C0DCE7}"/>
              </a:ext>
            </a:extLst>
          </p:cNvPr>
          <p:cNvSpPr>
            <a:spLocks noGrp="1"/>
          </p:cNvSpPr>
          <p:nvPr>
            <p:ph type="sldNum" sz="quarter" idx="12"/>
          </p:nvPr>
        </p:nvSpPr>
        <p:spPr>
          <a:xfrm>
            <a:off x="10853928" y="6356350"/>
            <a:ext cx="685800" cy="365125"/>
          </a:xfrm>
        </p:spPr>
        <p:txBody>
          <a:bodyPr>
            <a:normAutofit/>
          </a:bodyPr>
          <a:lstStyle/>
          <a:p>
            <a:pPr>
              <a:spcAft>
                <a:spcPts val="600"/>
              </a:spcAft>
            </a:pPr>
            <a:fld id="{26AD20E6-394B-4DF0-96A5-9647FF39C943}" type="slidenum">
              <a:rPr lang="en-IN">
                <a:solidFill>
                  <a:srgbClr val="595959"/>
                </a:solidFill>
              </a:rPr>
              <a:pPr>
                <a:spcAft>
                  <a:spcPts val="600"/>
                </a:spcAft>
              </a:pPr>
              <a:t>3</a:t>
            </a:fld>
            <a:endParaRPr lang="en-IN">
              <a:solidFill>
                <a:srgbClr val="595959"/>
              </a:solidFill>
            </a:endParaRPr>
          </a:p>
        </p:txBody>
      </p:sp>
      <p:sp>
        <p:nvSpPr>
          <p:cNvPr id="19" name="TextBox 18">
            <a:extLst>
              <a:ext uri="{FF2B5EF4-FFF2-40B4-BE49-F238E27FC236}">
                <a16:creationId xmlns:a16="http://schemas.microsoft.com/office/drawing/2014/main" id="{2A5243C8-9924-21ED-F705-838DCB71D49B}"/>
              </a:ext>
            </a:extLst>
          </p:cNvPr>
          <p:cNvSpPr txBox="1"/>
          <p:nvPr/>
        </p:nvSpPr>
        <p:spPr>
          <a:xfrm>
            <a:off x="6388832" y="2618857"/>
            <a:ext cx="4934696" cy="2246769"/>
          </a:xfrm>
          <a:prstGeom prst="rect">
            <a:avLst/>
          </a:prstGeom>
          <a:noFill/>
        </p:spPr>
        <p:txBody>
          <a:bodyPr wrap="square">
            <a:spAutoFit/>
          </a:bodyPr>
          <a:lstStyle/>
          <a:p>
            <a:r>
              <a:rPr lang="en-US" sz="2800" dirty="0"/>
              <a:t>Interoperability, refers to the capacity of two or more components or systems to communicate information and utilize that information</a:t>
            </a:r>
            <a:r>
              <a:rPr lang="en-IN" sz="2800" dirty="0"/>
              <a:t> </a:t>
            </a:r>
          </a:p>
        </p:txBody>
      </p:sp>
    </p:spTree>
    <p:extLst>
      <p:ext uri="{BB962C8B-B14F-4D97-AF65-F5344CB8AC3E}">
        <p14:creationId xmlns:p14="http://schemas.microsoft.com/office/powerpoint/2010/main" val="23390616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51033-92AE-7D44-CA2A-465B196100C4}"/>
              </a:ext>
            </a:extLst>
          </p:cNvPr>
          <p:cNvSpPr>
            <a:spLocks noGrp="1"/>
          </p:cNvSpPr>
          <p:nvPr>
            <p:ph type="title"/>
          </p:nvPr>
        </p:nvSpPr>
        <p:spPr/>
        <p:txBody>
          <a:bodyPr/>
          <a:lstStyle/>
          <a:p>
            <a:pPr algn="ctr"/>
            <a:r>
              <a:rPr lang="en-IN" b="1" dirty="0">
                <a:latin typeface="+mn-lt"/>
              </a:rPr>
              <a:t>INTRODUCTION (2/2)</a:t>
            </a:r>
          </a:p>
        </p:txBody>
      </p:sp>
      <p:sp>
        <p:nvSpPr>
          <p:cNvPr id="3" name="Content Placeholder 2">
            <a:extLst>
              <a:ext uri="{FF2B5EF4-FFF2-40B4-BE49-F238E27FC236}">
                <a16:creationId xmlns:a16="http://schemas.microsoft.com/office/drawing/2014/main" id="{382ADE59-DDEA-2629-5CE5-2986EE84561F}"/>
              </a:ext>
            </a:extLst>
          </p:cNvPr>
          <p:cNvSpPr>
            <a:spLocks noGrp="1"/>
          </p:cNvSpPr>
          <p:nvPr>
            <p:ph idx="1"/>
          </p:nvPr>
        </p:nvSpPr>
        <p:spPr/>
        <p:txBody>
          <a:bodyPr>
            <a:normAutofit fontScale="85000" lnSpcReduction="20000"/>
          </a:bodyPr>
          <a:lstStyle/>
          <a:p>
            <a:pPr marL="0" indent="0">
              <a:buNone/>
            </a:pPr>
            <a:endParaRPr lang="en-US" dirty="0"/>
          </a:p>
          <a:p>
            <a:pPr marL="0" indent="0">
              <a:buNone/>
            </a:pPr>
            <a:r>
              <a:rPr lang="en-US" dirty="0"/>
              <a:t>Interoperability can be divided into two categories:</a:t>
            </a:r>
            <a:endParaRPr lang="en-IN" dirty="0"/>
          </a:p>
          <a:p>
            <a:pPr marL="0" indent="0">
              <a:buNone/>
            </a:pPr>
            <a:endParaRPr lang="en-IN" dirty="0"/>
          </a:p>
          <a:p>
            <a:pPr lvl="0"/>
            <a:r>
              <a:rPr lang="en-US" dirty="0"/>
              <a:t>Syntactic Interoperability is defined as the ability of two or more systems to communicate and share data. It enables distinct software components to work together despite the fact that their interfaces and programming languages are different.</a:t>
            </a:r>
            <a:br>
              <a:rPr lang="en-US" dirty="0"/>
            </a:br>
            <a:endParaRPr lang="en-IN" dirty="0"/>
          </a:p>
          <a:p>
            <a:pPr lvl="0"/>
            <a:r>
              <a:rPr lang="en-US" dirty="0"/>
              <a:t>Semantic Interoperability is defined as the ability of health IT systems to exchange and analyze information, as well as actively utilize the information exchanged, is known as semantic interoperability. To improve treatment quality, safety, and efficiency, semantic interoperability allows physicians to share patient summary information with other caregivers and authorized parties using different EHR systems. </a:t>
            </a:r>
            <a:endParaRPr lang="en-IN" dirty="0"/>
          </a:p>
          <a:p>
            <a:endParaRPr lang="en-IN" dirty="0"/>
          </a:p>
        </p:txBody>
      </p:sp>
      <p:sp>
        <p:nvSpPr>
          <p:cNvPr id="4" name="Slide Number Placeholder 3">
            <a:extLst>
              <a:ext uri="{FF2B5EF4-FFF2-40B4-BE49-F238E27FC236}">
                <a16:creationId xmlns:a16="http://schemas.microsoft.com/office/drawing/2014/main" id="{CE1DBDCD-BFFD-B18E-0A9A-B5A0A5A5AF5C}"/>
              </a:ext>
            </a:extLst>
          </p:cNvPr>
          <p:cNvSpPr>
            <a:spLocks noGrp="1"/>
          </p:cNvSpPr>
          <p:nvPr>
            <p:ph type="sldNum" sz="quarter" idx="12"/>
          </p:nvPr>
        </p:nvSpPr>
        <p:spPr/>
        <p:txBody>
          <a:bodyPr/>
          <a:lstStyle/>
          <a:p>
            <a:fld id="{26AD20E6-394B-4DF0-96A5-9647FF39C943}" type="slidenum">
              <a:rPr lang="en-IN" smtClean="0"/>
              <a:t>4</a:t>
            </a:fld>
            <a:endParaRPr lang="en-IN"/>
          </a:p>
        </p:txBody>
      </p:sp>
      <p:pic>
        <p:nvPicPr>
          <p:cNvPr id="6" name="Picture 5">
            <a:extLst>
              <a:ext uri="{FF2B5EF4-FFF2-40B4-BE49-F238E27FC236}">
                <a16:creationId xmlns:a16="http://schemas.microsoft.com/office/drawing/2014/main" id="{007830A4-8A9B-0EBD-A18C-FE6C0AF23F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Tree>
    <p:extLst>
      <p:ext uri="{BB962C8B-B14F-4D97-AF65-F5344CB8AC3E}">
        <p14:creationId xmlns:p14="http://schemas.microsoft.com/office/powerpoint/2010/main" val="41561507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904D3-A247-E528-2115-156C18874265}"/>
              </a:ext>
            </a:extLst>
          </p:cNvPr>
          <p:cNvSpPr>
            <a:spLocks noGrp="1"/>
          </p:cNvSpPr>
          <p:nvPr>
            <p:ph type="title"/>
          </p:nvPr>
        </p:nvSpPr>
        <p:spPr/>
        <p:txBody>
          <a:bodyPr/>
          <a:lstStyle/>
          <a:p>
            <a:pPr algn="ctr"/>
            <a:r>
              <a:rPr lang="en-IN" b="1">
                <a:latin typeface="+mn-lt"/>
              </a:rPr>
              <a:t>OBJECTIVES OF </a:t>
            </a:r>
            <a:r>
              <a:rPr lang="en-IN" b="1" dirty="0">
                <a:latin typeface="+mn-lt"/>
              </a:rPr>
              <a:t>STUDY</a:t>
            </a:r>
          </a:p>
        </p:txBody>
      </p:sp>
      <p:sp>
        <p:nvSpPr>
          <p:cNvPr id="3" name="Content Placeholder 2">
            <a:extLst>
              <a:ext uri="{FF2B5EF4-FFF2-40B4-BE49-F238E27FC236}">
                <a16:creationId xmlns:a16="http://schemas.microsoft.com/office/drawing/2014/main" id="{8C6D7DE2-7518-3B77-F975-509EE81FC92A}"/>
              </a:ext>
            </a:extLst>
          </p:cNvPr>
          <p:cNvSpPr>
            <a:spLocks noGrp="1"/>
          </p:cNvSpPr>
          <p:nvPr>
            <p:ph idx="1"/>
          </p:nvPr>
        </p:nvSpPr>
        <p:spPr/>
        <p:txBody>
          <a:bodyPr>
            <a:normAutofit/>
          </a:bodyPr>
          <a:lstStyle/>
          <a:p>
            <a:r>
              <a:rPr lang="en-US" b="1" dirty="0"/>
              <a:t>OBJECTIVE </a:t>
            </a:r>
            <a:endParaRPr lang="en-IN" dirty="0"/>
          </a:p>
          <a:p>
            <a:pPr marL="0" indent="0">
              <a:buNone/>
            </a:pPr>
            <a:r>
              <a:rPr lang="en-US" b="1" dirty="0"/>
              <a:t>General objective</a:t>
            </a:r>
            <a:endParaRPr lang="en-IN" dirty="0"/>
          </a:p>
          <a:p>
            <a:pPr lvl="0"/>
            <a:r>
              <a:rPr lang="en-US" dirty="0"/>
              <a:t>This study aims to understand at an institutional level, the IO needs and evaluate an IO service offering</a:t>
            </a:r>
            <a:endParaRPr lang="en-IN" dirty="0"/>
          </a:p>
          <a:p>
            <a:pPr lvl="0"/>
            <a:r>
              <a:rPr lang="en-US" dirty="0"/>
              <a:t>To study the challenges faced using interoperability </a:t>
            </a:r>
            <a:endParaRPr lang="en-IN" dirty="0"/>
          </a:p>
          <a:p>
            <a:pPr marL="0" indent="0">
              <a:buNone/>
            </a:pPr>
            <a:endParaRPr lang="en-IN" dirty="0"/>
          </a:p>
          <a:p>
            <a:pPr marL="0" indent="0">
              <a:buNone/>
            </a:pPr>
            <a:r>
              <a:rPr lang="en-US" b="1" dirty="0"/>
              <a:t>Specific Objective</a:t>
            </a:r>
            <a:endParaRPr lang="en-IN" dirty="0"/>
          </a:p>
          <a:p>
            <a:pPr lvl="0"/>
            <a:r>
              <a:rPr lang="en-US" dirty="0"/>
              <a:t>Objective of this study is to understand market scenario of interoperability globally.</a:t>
            </a:r>
            <a:endParaRPr lang="en-IN" dirty="0"/>
          </a:p>
          <a:p>
            <a:endParaRPr lang="en-IN" dirty="0"/>
          </a:p>
        </p:txBody>
      </p:sp>
      <p:sp>
        <p:nvSpPr>
          <p:cNvPr id="4" name="Slide Number Placeholder 3">
            <a:extLst>
              <a:ext uri="{FF2B5EF4-FFF2-40B4-BE49-F238E27FC236}">
                <a16:creationId xmlns:a16="http://schemas.microsoft.com/office/drawing/2014/main" id="{196429B0-60CE-36A6-DD5A-4112E4534701}"/>
              </a:ext>
            </a:extLst>
          </p:cNvPr>
          <p:cNvSpPr>
            <a:spLocks noGrp="1"/>
          </p:cNvSpPr>
          <p:nvPr>
            <p:ph type="sldNum" sz="quarter" idx="12"/>
          </p:nvPr>
        </p:nvSpPr>
        <p:spPr/>
        <p:txBody>
          <a:bodyPr/>
          <a:lstStyle/>
          <a:p>
            <a:fld id="{26AD20E6-394B-4DF0-96A5-9647FF39C943}" type="slidenum">
              <a:rPr lang="en-IN" smtClean="0"/>
              <a:t>5</a:t>
            </a:fld>
            <a:endParaRPr lang="en-IN"/>
          </a:p>
        </p:txBody>
      </p:sp>
      <p:pic>
        <p:nvPicPr>
          <p:cNvPr id="6" name="Picture 5">
            <a:extLst>
              <a:ext uri="{FF2B5EF4-FFF2-40B4-BE49-F238E27FC236}">
                <a16:creationId xmlns:a16="http://schemas.microsoft.com/office/drawing/2014/main" id="{59DE848F-23EA-DD10-7CA9-E5A35CA4CE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Tree>
    <p:extLst>
      <p:ext uri="{BB962C8B-B14F-4D97-AF65-F5344CB8AC3E}">
        <p14:creationId xmlns:p14="http://schemas.microsoft.com/office/powerpoint/2010/main" val="35446878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6DAF6-311E-0255-B1ED-7410C0285961}"/>
              </a:ext>
            </a:extLst>
          </p:cNvPr>
          <p:cNvSpPr>
            <a:spLocks noGrp="1"/>
          </p:cNvSpPr>
          <p:nvPr>
            <p:ph type="title"/>
          </p:nvPr>
        </p:nvSpPr>
        <p:spPr/>
        <p:txBody>
          <a:bodyPr/>
          <a:lstStyle/>
          <a:p>
            <a:pPr algn="ctr"/>
            <a:r>
              <a:rPr lang="en-IN" b="1" dirty="0">
                <a:latin typeface="+mn-lt"/>
              </a:rPr>
              <a:t>METHODOLOGY</a:t>
            </a:r>
          </a:p>
        </p:txBody>
      </p:sp>
      <p:sp>
        <p:nvSpPr>
          <p:cNvPr id="3" name="Content Placeholder 2">
            <a:extLst>
              <a:ext uri="{FF2B5EF4-FFF2-40B4-BE49-F238E27FC236}">
                <a16:creationId xmlns:a16="http://schemas.microsoft.com/office/drawing/2014/main" id="{70665C76-273B-9A86-DBC1-54F437B85A44}"/>
              </a:ext>
            </a:extLst>
          </p:cNvPr>
          <p:cNvSpPr>
            <a:spLocks noGrp="1"/>
          </p:cNvSpPr>
          <p:nvPr>
            <p:ph idx="1"/>
          </p:nvPr>
        </p:nvSpPr>
        <p:spPr/>
        <p:txBody>
          <a:bodyPr/>
          <a:lstStyle/>
          <a:p>
            <a:r>
              <a:rPr lang="en-US" dirty="0"/>
              <a:t>The study is a descriptive cross-sectional study for secondary data.</a:t>
            </a:r>
          </a:p>
          <a:p>
            <a:pPr marL="0" indent="0">
              <a:buNone/>
            </a:pPr>
            <a:endParaRPr lang="en-IN" dirty="0"/>
          </a:p>
          <a:p>
            <a:r>
              <a:rPr lang="en-US" dirty="0"/>
              <a:t>Two layered methodology was opted to extract and validate the data points by key professionals with 5-6 years of rich experience from healthcare streams i.e. Hospitals, healthcare facilities</a:t>
            </a:r>
            <a:endParaRPr lang="en-IN" dirty="0"/>
          </a:p>
          <a:p>
            <a:endParaRPr lang="en-IN" dirty="0"/>
          </a:p>
        </p:txBody>
      </p:sp>
      <p:sp>
        <p:nvSpPr>
          <p:cNvPr id="4" name="Slide Number Placeholder 3">
            <a:extLst>
              <a:ext uri="{FF2B5EF4-FFF2-40B4-BE49-F238E27FC236}">
                <a16:creationId xmlns:a16="http://schemas.microsoft.com/office/drawing/2014/main" id="{6E049770-9203-2BD7-A999-EDFBD11B0D06}"/>
              </a:ext>
            </a:extLst>
          </p:cNvPr>
          <p:cNvSpPr>
            <a:spLocks noGrp="1"/>
          </p:cNvSpPr>
          <p:nvPr>
            <p:ph type="sldNum" sz="quarter" idx="12"/>
          </p:nvPr>
        </p:nvSpPr>
        <p:spPr/>
        <p:txBody>
          <a:bodyPr/>
          <a:lstStyle/>
          <a:p>
            <a:fld id="{26AD20E6-394B-4DF0-96A5-9647FF39C943}" type="slidenum">
              <a:rPr lang="en-IN" smtClean="0"/>
              <a:t>6</a:t>
            </a:fld>
            <a:endParaRPr lang="en-IN"/>
          </a:p>
        </p:txBody>
      </p:sp>
      <p:pic>
        <p:nvPicPr>
          <p:cNvPr id="6" name="Picture 5">
            <a:extLst>
              <a:ext uri="{FF2B5EF4-FFF2-40B4-BE49-F238E27FC236}">
                <a16:creationId xmlns:a16="http://schemas.microsoft.com/office/drawing/2014/main" id="{096665F7-D441-D56F-3223-09638E6207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Tree>
    <p:extLst>
      <p:ext uri="{BB962C8B-B14F-4D97-AF65-F5344CB8AC3E}">
        <p14:creationId xmlns:p14="http://schemas.microsoft.com/office/powerpoint/2010/main" val="4591092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672BA-4BE1-529E-07EC-8F4A53233F03}"/>
              </a:ext>
            </a:extLst>
          </p:cNvPr>
          <p:cNvSpPr>
            <a:spLocks noGrp="1"/>
          </p:cNvSpPr>
          <p:nvPr>
            <p:ph type="title"/>
          </p:nvPr>
        </p:nvSpPr>
        <p:spPr/>
        <p:txBody>
          <a:bodyPr/>
          <a:lstStyle/>
          <a:p>
            <a:pPr algn="ctr"/>
            <a:r>
              <a:rPr lang="en-IN" b="1" dirty="0">
                <a:latin typeface="+mn-lt"/>
              </a:rPr>
              <a:t>METHODOLOGY (2/2)</a:t>
            </a:r>
          </a:p>
        </p:txBody>
      </p:sp>
      <p:sp>
        <p:nvSpPr>
          <p:cNvPr id="3" name="Content Placeholder 2">
            <a:extLst>
              <a:ext uri="{FF2B5EF4-FFF2-40B4-BE49-F238E27FC236}">
                <a16:creationId xmlns:a16="http://schemas.microsoft.com/office/drawing/2014/main" id="{C69F77E6-6698-55B6-C98F-1338F8539D37}"/>
              </a:ext>
            </a:extLst>
          </p:cNvPr>
          <p:cNvSpPr>
            <a:spLocks noGrp="1"/>
          </p:cNvSpPr>
          <p:nvPr>
            <p:ph idx="1"/>
          </p:nvPr>
        </p:nvSpPr>
        <p:spPr>
          <a:xfrm>
            <a:off x="838200" y="1478071"/>
            <a:ext cx="11086578" cy="5243404"/>
          </a:xfrm>
        </p:spPr>
        <p:txBody>
          <a:bodyPr>
            <a:normAutofit fontScale="47500" lnSpcReduction="20000"/>
          </a:bodyPr>
          <a:lstStyle/>
          <a:p>
            <a:pPr marL="0" indent="0">
              <a:buNone/>
            </a:pPr>
            <a:endParaRPr lang="en-IN" dirty="0"/>
          </a:p>
          <a:p>
            <a:pPr>
              <a:lnSpc>
                <a:spcPct val="120000"/>
              </a:lnSpc>
            </a:pPr>
            <a:r>
              <a:rPr lang="en-US" sz="4200" b="1" dirty="0"/>
              <a:t>Research tool</a:t>
            </a:r>
            <a:br>
              <a:rPr lang="en-US" sz="4200" b="1" dirty="0"/>
            </a:br>
            <a:r>
              <a:rPr lang="en-US" sz="4200" dirty="0"/>
              <a:t>Quantitative questionnaire-based study</a:t>
            </a:r>
            <a:endParaRPr lang="en-IN" sz="4200" dirty="0"/>
          </a:p>
          <a:p>
            <a:pPr>
              <a:lnSpc>
                <a:spcPct val="120000"/>
              </a:lnSpc>
            </a:pPr>
            <a:r>
              <a:rPr lang="en-US" sz="4200" b="1" dirty="0"/>
              <a:t>Sample size</a:t>
            </a:r>
            <a:br>
              <a:rPr lang="en-US" sz="4200" b="1" dirty="0"/>
            </a:br>
            <a:r>
              <a:rPr lang="en-US" sz="4200" dirty="0"/>
              <a:t>120</a:t>
            </a:r>
          </a:p>
          <a:p>
            <a:pPr marL="0" indent="0">
              <a:lnSpc>
                <a:spcPct val="120000"/>
              </a:lnSpc>
              <a:buNone/>
            </a:pPr>
            <a:br>
              <a:rPr lang="en-US" sz="4200" dirty="0"/>
            </a:br>
            <a:r>
              <a:rPr lang="en-US" sz="4200" dirty="0"/>
              <a:t>   </a:t>
            </a:r>
            <a:r>
              <a:rPr lang="en-US" sz="4200" b="1" dirty="0"/>
              <a:t>Target population</a:t>
            </a:r>
            <a:endParaRPr lang="en-IN" sz="4200" dirty="0"/>
          </a:p>
          <a:p>
            <a:pPr>
              <a:lnSpc>
                <a:spcPct val="120000"/>
              </a:lnSpc>
            </a:pPr>
            <a:r>
              <a:rPr lang="en-US" sz="4200" dirty="0"/>
              <a:t>Institutions/users using interoperability</a:t>
            </a:r>
            <a:endParaRPr lang="en-IN" sz="4200" dirty="0"/>
          </a:p>
          <a:p>
            <a:pPr>
              <a:lnSpc>
                <a:spcPct val="120000"/>
              </a:lnSpc>
            </a:pPr>
            <a:r>
              <a:rPr lang="en-US" sz="4200" b="1" dirty="0"/>
              <a:t>Time of study</a:t>
            </a:r>
            <a:br>
              <a:rPr lang="en-US" sz="4200" b="1" dirty="0"/>
            </a:br>
            <a:r>
              <a:rPr lang="en-US" sz="4200" dirty="0"/>
              <a:t>March-May 2022</a:t>
            </a:r>
          </a:p>
          <a:p>
            <a:pPr>
              <a:lnSpc>
                <a:spcPct val="120000"/>
              </a:lnSpc>
            </a:pPr>
            <a:r>
              <a:rPr lang="en-US" sz="4200" b="1" dirty="0"/>
              <a:t>Inclusion criteria</a:t>
            </a:r>
            <a:br>
              <a:rPr lang="en-US" sz="4200" b="1" dirty="0"/>
            </a:br>
            <a:r>
              <a:rPr lang="en-US" sz="4200" dirty="0"/>
              <a:t>Doctors, users and hospitals currently using interoperability</a:t>
            </a:r>
            <a:endParaRPr lang="en-IN" sz="4200" dirty="0"/>
          </a:p>
          <a:p>
            <a:pPr>
              <a:lnSpc>
                <a:spcPct val="120000"/>
              </a:lnSpc>
            </a:pPr>
            <a:r>
              <a:rPr lang="en-US" sz="4200" b="1" dirty="0"/>
              <a:t>Exclusion criteria </a:t>
            </a:r>
            <a:endParaRPr lang="en-IN" sz="4200" dirty="0"/>
          </a:p>
          <a:p>
            <a:pPr marL="0" indent="0">
              <a:lnSpc>
                <a:spcPct val="120000"/>
              </a:lnSpc>
              <a:buNone/>
            </a:pPr>
            <a:r>
              <a:rPr lang="en-US" sz="4200" dirty="0"/>
              <a:t>Others who haven’t used interoperability</a:t>
            </a:r>
            <a:endParaRPr lang="en-IN" sz="4200" dirty="0"/>
          </a:p>
          <a:p>
            <a:pPr marL="0" indent="0">
              <a:buNone/>
            </a:pPr>
            <a:endParaRPr lang="en-IN" dirty="0"/>
          </a:p>
        </p:txBody>
      </p:sp>
      <p:sp>
        <p:nvSpPr>
          <p:cNvPr id="4" name="Slide Number Placeholder 3">
            <a:extLst>
              <a:ext uri="{FF2B5EF4-FFF2-40B4-BE49-F238E27FC236}">
                <a16:creationId xmlns:a16="http://schemas.microsoft.com/office/drawing/2014/main" id="{EEF90905-61DD-7573-FB83-64447E29ABB1}"/>
              </a:ext>
            </a:extLst>
          </p:cNvPr>
          <p:cNvSpPr>
            <a:spLocks noGrp="1"/>
          </p:cNvSpPr>
          <p:nvPr>
            <p:ph type="sldNum" sz="quarter" idx="12"/>
          </p:nvPr>
        </p:nvSpPr>
        <p:spPr/>
        <p:txBody>
          <a:bodyPr/>
          <a:lstStyle/>
          <a:p>
            <a:fld id="{26AD20E6-394B-4DF0-96A5-9647FF39C943}" type="slidenum">
              <a:rPr lang="en-IN" smtClean="0"/>
              <a:t>7</a:t>
            </a:fld>
            <a:endParaRPr lang="en-IN"/>
          </a:p>
        </p:txBody>
      </p:sp>
      <p:pic>
        <p:nvPicPr>
          <p:cNvPr id="6" name="Picture 5">
            <a:extLst>
              <a:ext uri="{FF2B5EF4-FFF2-40B4-BE49-F238E27FC236}">
                <a16:creationId xmlns:a16="http://schemas.microsoft.com/office/drawing/2014/main" id="{7CA07901-579C-BFCC-7D89-A24BBE44C4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Tree>
    <p:extLst>
      <p:ext uri="{BB962C8B-B14F-4D97-AF65-F5344CB8AC3E}">
        <p14:creationId xmlns:p14="http://schemas.microsoft.com/office/powerpoint/2010/main" val="12062442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E1AFC-9CD1-08C8-0F87-3A71E5733E59}"/>
              </a:ext>
            </a:extLst>
          </p:cNvPr>
          <p:cNvSpPr>
            <a:spLocks noGrp="1"/>
          </p:cNvSpPr>
          <p:nvPr>
            <p:ph type="title"/>
          </p:nvPr>
        </p:nvSpPr>
        <p:spPr/>
        <p:txBody>
          <a:bodyPr/>
          <a:lstStyle/>
          <a:p>
            <a:pPr algn="ctr"/>
            <a:r>
              <a:rPr lang="en-IN" b="1" dirty="0">
                <a:latin typeface="+mn-lt"/>
              </a:rPr>
              <a:t>RESULTS (1/3)</a:t>
            </a:r>
          </a:p>
        </p:txBody>
      </p:sp>
      <p:graphicFrame>
        <p:nvGraphicFramePr>
          <p:cNvPr id="7" name="Content Placeholder 6">
            <a:extLst>
              <a:ext uri="{FF2B5EF4-FFF2-40B4-BE49-F238E27FC236}">
                <a16:creationId xmlns:a16="http://schemas.microsoft.com/office/drawing/2014/main" id="{4ABC8353-AB9B-616E-09B5-CAE6CBA2A69C}"/>
              </a:ext>
            </a:extLst>
          </p:cNvPr>
          <p:cNvGraphicFramePr>
            <a:graphicFrameLocks noGrp="1"/>
          </p:cNvGraphicFramePr>
          <p:nvPr>
            <p:ph idx="1"/>
            <p:extLst>
              <p:ext uri="{D42A27DB-BD31-4B8C-83A1-F6EECF244321}">
                <p14:modId xmlns:p14="http://schemas.microsoft.com/office/powerpoint/2010/main" val="3829105681"/>
              </p:ext>
            </p:extLst>
          </p:nvPr>
        </p:nvGraphicFramePr>
        <p:xfrm>
          <a:off x="115344" y="1930551"/>
          <a:ext cx="10857456" cy="4119519"/>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6849D843-D489-0698-8F13-E18D7AC34CCE}"/>
              </a:ext>
            </a:extLst>
          </p:cNvPr>
          <p:cNvSpPr>
            <a:spLocks noGrp="1"/>
          </p:cNvSpPr>
          <p:nvPr>
            <p:ph type="sldNum" sz="quarter" idx="12"/>
          </p:nvPr>
        </p:nvSpPr>
        <p:spPr/>
        <p:txBody>
          <a:bodyPr/>
          <a:lstStyle/>
          <a:p>
            <a:fld id="{26AD20E6-394B-4DF0-96A5-9647FF39C943}" type="slidenum">
              <a:rPr lang="en-IN" smtClean="0"/>
              <a:t>8</a:t>
            </a:fld>
            <a:endParaRPr lang="en-IN"/>
          </a:p>
        </p:txBody>
      </p:sp>
      <p:pic>
        <p:nvPicPr>
          <p:cNvPr id="6" name="Picture 5">
            <a:extLst>
              <a:ext uri="{FF2B5EF4-FFF2-40B4-BE49-F238E27FC236}">
                <a16:creationId xmlns:a16="http://schemas.microsoft.com/office/drawing/2014/main" id="{CC7E35C9-8D50-F7CA-E6F1-C10B29E0AE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Tree>
    <p:extLst>
      <p:ext uri="{BB962C8B-B14F-4D97-AF65-F5344CB8AC3E}">
        <p14:creationId xmlns:p14="http://schemas.microsoft.com/office/powerpoint/2010/main" val="13733061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E1AFC-9CD1-08C8-0F87-3A71E5733E59}"/>
              </a:ext>
            </a:extLst>
          </p:cNvPr>
          <p:cNvSpPr>
            <a:spLocks noGrp="1"/>
          </p:cNvSpPr>
          <p:nvPr>
            <p:ph type="title"/>
          </p:nvPr>
        </p:nvSpPr>
        <p:spPr/>
        <p:txBody>
          <a:bodyPr/>
          <a:lstStyle/>
          <a:p>
            <a:pPr algn="ctr"/>
            <a:r>
              <a:rPr lang="en-IN" b="1" dirty="0">
                <a:latin typeface="+mn-lt"/>
              </a:rPr>
              <a:t>RESULTS (2/3)</a:t>
            </a:r>
          </a:p>
        </p:txBody>
      </p:sp>
      <p:sp>
        <p:nvSpPr>
          <p:cNvPr id="3" name="Content Placeholder 2">
            <a:extLst>
              <a:ext uri="{FF2B5EF4-FFF2-40B4-BE49-F238E27FC236}">
                <a16:creationId xmlns:a16="http://schemas.microsoft.com/office/drawing/2014/main" id="{2DD0E2DC-1F64-6150-E936-2EFC08A56F0F}"/>
              </a:ext>
            </a:extLst>
          </p:cNvPr>
          <p:cNvSpPr>
            <a:spLocks noGrp="1"/>
          </p:cNvSpPr>
          <p:nvPr>
            <p:ph idx="1"/>
          </p:nvPr>
        </p:nvSpPr>
        <p:spPr/>
        <p:txBody>
          <a:bodyPr/>
          <a:lstStyle/>
          <a:p>
            <a:pPr marL="0" indent="0">
              <a:buNone/>
            </a:pPr>
            <a:r>
              <a:rPr lang="en-IN" dirty="0"/>
              <a:t>  </a:t>
            </a:r>
            <a:r>
              <a:rPr lang="en-IN" dirty="0">
                <a:solidFill>
                  <a:srgbClr val="000000"/>
                </a:solidFill>
                <a:latin typeface="Times" pitchFamily="2" charset="0"/>
              </a:rPr>
              <a:t> </a:t>
            </a:r>
            <a:endParaRPr lang="en-IN" dirty="0"/>
          </a:p>
        </p:txBody>
      </p:sp>
      <p:sp>
        <p:nvSpPr>
          <p:cNvPr id="4" name="Slide Number Placeholder 3">
            <a:extLst>
              <a:ext uri="{FF2B5EF4-FFF2-40B4-BE49-F238E27FC236}">
                <a16:creationId xmlns:a16="http://schemas.microsoft.com/office/drawing/2014/main" id="{152510F1-C90F-1644-E1E6-E6F7AEB43F1B}"/>
              </a:ext>
            </a:extLst>
          </p:cNvPr>
          <p:cNvSpPr>
            <a:spLocks noGrp="1"/>
          </p:cNvSpPr>
          <p:nvPr>
            <p:ph type="sldNum" sz="quarter" idx="12"/>
          </p:nvPr>
        </p:nvSpPr>
        <p:spPr/>
        <p:txBody>
          <a:bodyPr/>
          <a:lstStyle/>
          <a:p>
            <a:fld id="{26AD20E6-394B-4DF0-96A5-9647FF39C943}" type="slidenum">
              <a:rPr lang="en-IN" smtClean="0"/>
              <a:t>9</a:t>
            </a:fld>
            <a:endParaRPr lang="en-IN"/>
          </a:p>
        </p:txBody>
      </p:sp>
      <p:pic>
        <p:nvPicPr>
          <p:cNvPr id="6" name="Picture 5">
            <a:extLst>
              <a:ext uri="{FF2B5EF4-FFF2-40B4-BE49-F238E27FC236}">
                <a16:creationId xmlns:a16="http://schemas.microsoft.com/office/drawing/2014/main" id="{FDE056D7-024E-A9C1-BBD7-5EE6669F64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
        <p:nvSpPr>
          <p:cNvPr id="7" name="Rectangle 6">
            <a:extLst>
              <a:ext uri="{FF2B5EF4-FFF2-40B4-BE49-F238E27FC236}">
                <a16:creationId xmlns:a16="http://schemas.microsoft.com/office/drawing/2014/main" id="{0161920D-EB9F-35A3-E830-0A3B0F358478}"/>
              </a:ext>
            </a:extLst>
          </p:cNvPr>
          <p:cNvSpPr/>
          <p:nvPr/>
        </p:nvSpPr>
        <p:spPr>
          <a:xfrm>
            <a:off x="552573" y="1690688"/>
            <a:ext cx="5711515" cy="276999"/>
          </a:xfrm>
          <a:prstGeom prst="rect">
            <a:avLst/>
          </a:prstGeom>
          <a:solidFill>
            <a:schemeClr val="accent2"/>
          </a:solidFill>
        </p:spPr>
        <p:txBody>
          <a:bodyPr wrap="square">
            <a:spAutoFit/>
          </a:bodyPr>
          <a:lstStyle/>
          <a:p>
            <a:pPr marL="0" marR="0" lvl="0" indent="0" algn="ctr" defTabSz="1028700" rtl="0" eaLnBrk="1" fontAlgn="auto" latinLnBrk="0" hangingPunct="1">
              <a:lnSpc>
                <a:spcPct val="100000"/>
              </a:lnSpc>
              <a:spcBef>
                <a:spcPts val="0"/>
              </a:spcBef>
              <a:spcAft>
                <a:spcPts val="0"/>
              </a:spcAft>
              <a:buClrTx/>
              <a:buSzTx/>
              <a:buFontTx/>
              <a:buNone/>
              <a:tabLst/>
              <a:defRPr sz="1200" b="1" i="0" u="none" strike="noStrike" kern="1200" baseline="0">
                <a:solidFill>
                  <a:prstClr val="white"/>
                </a:solidFill>
                <a:latin typeface="+mn-lt"/>
                <a:ea typeface="+mn-ea"/>
                <a:cs typeface="+mn-cs"/>
              </a:defRPr>
            </a:pPr>
            <a:r>
              <a:rPr kumimoji="0" lang="en-US" sz="1200" b="1" i="0" u="none" strike="noStrike" kern="1200" cap="none" spc="0" normalizeH="0" baseline="0" noProof="0" dirty="0">
                <a:ln>
                  <a:noFill/>
                </a:ln>
                <a:solidFill>
                  <a:prstClr val="white"/>
                </a:solidFill>
                <a:effectLst/>
                <a:uLnTx/>
                <a:uFillTx/>
                <a:latin typeface="+mj-lt"/>
                <a:ea typeface="+mn-ea"/>
                <a:cs typeface="+mn-cs"/>
              </a:rPr>
              <a:t>Top IO Goals (N=120)</a:t>
            </a:r>
          </a:p>
        </p:txBody>
      </p:sp>
      <p:graphicFrame>
        <p:nvGraphicFramePr>
          <p:cNvPr id="8" name="Chart 7">
            <a:extLst>
              <a:ext uri="{FF2B5EF4-FFF2-40B4-BE49-F238E27FC236}">
                <a16:creationId xmlns:a16="http://schemas.microsoft.com/office/drawing/2014/main" id="{ECF715DC-5958-45C7-486C-6609F870BD51}"/>
              </a:ext>
            </a:extLst>
          </p:cNvPr>
          <p:cNvGraphicFramePr/>
          <p:nvPr>
            <p:extLst>
              <p:ext uri="{D42A27DB-BD31-4B8C-83A1-F6EECF244321}">
                <p14:modId xmlns:p14="http://schemas.microsoft.com/office/powerpoint/2010/main" val="1243276450"/>
              </p:ext>
            </p:extLst>
          </p:nvPr>
        </p:nvGraphicFramePr>
        <p:xfrm>
          <a:off x="-911037" y="2241123"/>
          <a:ext cx="5249675" cy="19954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EB14AD-C0D5-671A-9F65-318F15DD2E70}"/>
              </a:ext>
            </a:extLst>
          </p:cNvPr>
          <p:cNvGraphicFramePr/>
          <p:nvPr>
            <p:extLst>
              <p:ext uri="{D42A27DB-BD31-4B8C-83A1-F6EECF244321}">
                <p14:modId xmlns:p14="http://schemas.microsoft.com/office/powerpoint/2010/main" val="717482076"/>
              </p:ext>
            </p:extLst>
          </p:nvPr>
        </p:nvGraphicFramePr>
        <p:xfrm>
          <a:off x="4224338" y="2365603"/>
          <a:ext cx="2776537" cy="1976250"/>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a:extLst>
              <a:ext uri="{FF2B5EF4-FFF2-40B4-BE49-F238E27FC236}">
                <a16:creationId xmlns:a16="http://schemas.microsoft.com/office/drawing/2014/main" id="{35737CE2-0284-D731-2A3A-FC700EE09751}"/>
              </a:ext>
            </a:extLst>
          </p:cNvPr>
          <p:cNvSpPr txBox="1"/>
          <p:nvPr/>
        </p:nvSpPr>
        <p:spPr>
          <a:xfrm>
            <a:off x="406620" y="2007181"/>
            <a:ext cx="3817718" cy="276999"/>
          </a:xfrm>
          <a:prstGeom prst="rect">
            <a:avLst/>
          </a:prstGeom>
          <a:noFill/>
        </p:spPr>
        <p:txBody>
          <a:bodyPr wrap="square" rtlCol="0">
            <a:spAutoFit/>
          </a:bodyPr>
          <a:lstStyle/>
          <a:p>
            <a:pPr algn="ctr"/>
            <a:r>
              <a:rPr lang="en-GB" sz="1200" b="1" i="1" dirty="0"/>
              <a:t>Operational Goals</a:t>
            </a:r>
          </a:p>
        </p:txBody>
      </p:sp>
      <p:sp>
        <p:nvSpPr>
          <p:cNvPr id="11" name="TextBox 10">
            <a:extLst>
              <a:ext uri="{FF2B5EF4-FFF2-40B4-BE49-F238E27FC236}">
                <a16:creationId xmlns:a16="http://schemas.microsoft.com/office/drawing/2014/main" id="{466B6D15-1C19-5779-FD1F-91565E94F9AA}"/>
              </a:ext>
            </a:extLst>
          </p:cNvPr>
          <p:cNvSpPr txBox="1"/>
          <p:nvPr/>
        </p:nvSpPr>
        <p:spPr>
          <a:xfrm>
            <a:off x="3478168" y="1993185"/>
            <a:ext cx="3817718" cy="276999"/>
          </a:xfrm>
          <a:prstGeom prst="rect">
            <a:avLst/>
          </a:prstGeom>
          <a:noFill/>
        </p:spPr>
        <p:txBody>
          <a:bodyPr wrap="square" rtlCol="0">
            <a:spAutoFit/>
          </a:bodyPr>
          <a:lstStyle/>
          <a:p>
            <a:pPr algn="ctr"/>
            <a:r>
              <a:rPr lang="en-GB" sz="1200" b="1" i="1" dirty="0"/>
              <a:t>Clinical Goals </a:t>
            </a:r>
          </a:p>
        </p:txBody>
      </p:sp>
      <p:graphicFrame>
        <p:nvGraphicFramePr>
          <p:cNvPr id="12" name="Chart 11">
            <a:extLst>
              <a:ext uri="{FF2B5EF4-FFF2-40B4-BE49-F238E27FC236}">
                <a16:creationId xmlns:a16="http://schemas.microsoft.com/office/drawing/2014/main" id="{60821814-3C73-E774-EEE4-7F78D9F7A12D}"/>
              </a:ext>
            </a:extLst>
          </p:cNvPr>
          <p:cNvGraphicFramePr/>
          <p:nvPr>
            <p:extLst>
              <p:ext uri="{D42A27DB-BD31-4B8C-83A1-F6EECF244321}">
                <p14:modId xmlns:p14="http://schemas.microsoft.com/office/powerpoint/2010/main" val="71610869"/>
              </p:ext>
            </p:extLst>
          </p:nvPr>
        </p:nvGraphicFramePr>
        <p:xfrm>
          <a:off x="7295886" y="2116910"/>
          <a:ext cx="4711920" cy="2224943"/>
        </p:xfrm>
        <a:graphic>
          <a:graphicData uri="http://schemas.openxmlformats.org/drawingml/2006/chart">
            <c:chart xmlns:c="http://schemas.openxmlformats.org/drawingml/2006/chart" xmlns:r="http://schemas.openxmlformats.org/officeDocument/2006/relationships" r:id="rId5"/>
          </a:graphicData>
        </a:graphic>
      </p:graphicFrame>
      <p:sp>
        <p:nvSpPr>
          <p:cNvPr id="13" name="Rectangle 12">
            <a:extLst>
              <a:ext uri="{FF2B5EF4-FFF2-40B4-BE49-F238E27FC236}">
                <a16:creationId xmlns:a16="http://schemas.microsoft.com/office/drawing/2014/main" id="{AE29F89A-192E-6F83-4C89-72800D5839E0}"/>
              </a:ext>
            </a:extLst>
          </p:cNvPr>
          <p:cNvSpPr/>
          <p:nvPr/>
        </p:nvSpPr>
        <p:spPr>
          <a:xfrm>
            <a:off x="8029507" y="1663443"/>
            <a:ext cx="3470246" cy="276999"/>
          </a:xfrm>
          <a:prstGeom prst="rect">
            <a:avLst/>
          </a:prstGeom>
          <a:solidFill>
            <a:schemeClr val="accent2"/>
          </a:solidFill>
        </p:spPr>
        <p:txBody>
          <a:bodyPr wrap="square">
            <a:spAutoFit/>
          </a:bodyPr>
          <a:lstStyle/>
          <a:p>
            <a:pPr marL="0" marR="0" lvl="0" indent="0" algn="ctr" defTabSz="1028700" rtl="0" eaLnBrk="1" fontAlgn="auto" latinLnBrk="0" hangingPunct="1">
              <a:lnSpc>
                <a:spcPct val="100000"/>
              </a:lnSpc>
              <a:spcBef>
                <a:spcPts val="0"/>
              </a:spcBef>
              <a:spcAft>
                <a:spcPts val="0"/>
              </a:spcAft>
              <a:buClrTx/>
              <a:buSzTx/>
              <a:buFontTx/>
              <a:buNone/>
              <a:tabLst/>
              <a:defRPr sz="1200" b="1" i="0" u="none" strike="noStrike" kern="1200" baseline="0">
                <a:solidFill>
                  <a:prstClr val="white"/>
                </a:solidFill>
                <a:latin typeface="+mn-lt"/>
                <a:ea typeface="+mn-ea"/>
                <a:cs typeface="+mn-cs"/>
              </a:defRPr>
            </a:pPr>
            <a:r>
              <a:rPr kumimoji="0" lang="en-US" sz="1200" b="1" i="0" u="none" strike="noStrike" kern="1200" cap="none" spc="0" normalizeH="0" baseline="0" noProof="0" dirty="0">
                <a:ln>
                  <a:noFill/>
                </a:ln>
                <a:solidFill>
                  <a:prstClr val="white"/>
                </a:solidFill>
                <a:effectLst/>
                <a:uLnTx/>
                <a:uFillTx/>
                <a:latin typeface="+mj-lt"/>
                <a:ea typeface="+mn-ea"/>
                <a:cs typeface="+mn-cs"/>
              </a:rPr>
              <a:t>Stage of Achieving IO goals (N=1</a:t>
            </a:r>
            <a:r>
              <a:rPr lang="en-US" sz="1200" b="1" dirty="0">
                <a:solidFill>
                  <a:prstClr val="white"/>
                </a:solidFill>
                <a:latin typeface="+mj-lt"/>
              </a:rPr>
              <a:t>20</a:t>
            </a:r>
            <a:r>
              <a:rPr kumimoji="0" lang="en-US" sz="1200" b="1" i="0" u="none" strike="noStrike" kern="1200" cap="none" spc="0" normalizeH="0" baseline="0" noProof="0" dirty="0">
                <a:ln>
                  <a:noFill/>
                </a:ln>
                <a:solidFill>
                  <a:prstClr val="white"/>
                </a:solidFill>
                <a:effectLst/>
                <a:uLnTx/>
                <a:uFillTx/>
                <a:latin typeface="+mj-lt"/>
                <a:ea typeface="+mn-ea"/>
                <a:cs typeface="+mn-cs"/>
              </a:rPr>
              <a:t>)</a:t>
            </a:r>
          </a:p>
        </p:txBody>
      </p:sp>
      <p:sp>
        <p:nvSpPr>
          <p:cNvPr id="14" name="Rectangle 13">
            <a:extLst>
              <a:ext uri="{FF2B5EF4-FFF2-40B4-BE49-F238E27FC236}">
                <a16:creationId xmlns:a16="http://schemas.microsoft.com/office/drawing/2014/main" id="{00AFD742-A6CC-2318-FB88-509387AF18CF}"/>
              </a:ext>
            </a:extLst>
          </p:cNvPr>
          <p:cNvSpPr/>
          <p:nvPr/>
        </p:nvSpPr>
        <p:spPr>
          <a:xfrm>
            <a:off x="552573" y="4587817"/>
            <a:ext cx="10348790" cy="17240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lvl="0" indent="-171450" algn="just" defTabSz="1028700">
              <a:buFont typeface="Wingdings" panose="05000000000000000000" pitchFamily="2" charset="2"/>
              <a:buChar char="Ø"/>
              <a:defRPr/>
            </a:pPr>
            <a:r>
              <a:rPr lang="en-US" sz="1600" dirty="0">
                <a:solidFill>
                  <a:srgbClr val="000000"/>
                </a:solidFill>
              </a:rPr>
              <a:t>Streamlining the workflow , digitization and ease of data accessibility are some of the key performance targets that are focused by the hospitals.</a:t>
            </a:r>
          </a:p>
          <a:p>
            <a:pPr marL="171450" lvl="0" indent="-171450" algn="just" defTabSz="1028700">
              <a:buFont typeface="Wingdings" panose="05000000000000000000" pitchFamily="2" charset="2"/>
              <a:buChar char="Ø"/>
              <a:defRPr/>
            </a:pPr>
            <a:r>
              <a:rPr lang="en-US" sz="1600" dirty="0">
                <a:solidFill>
                  <a:srgbClr val="000000"/>
                </a:solidFill>
              </a:rPr>
              <a:t>Most of the hospitals have completed or are on the verge of  completing the integration process.</a:t>
            </a:r>
          </a:p>
        </p:txBody>
      </p:sp>
    </p:spTree>
    <p:extLst>
      <p:ext uri="{BB962C8B-B14F-4D97-AF65-F5344CB8AC3E}">
        <p14:creationId xmlns:p14="http://schemas.microsoft.com/office/powerpoint/2010/main" val="19112767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6289</TotalTime>
  <Words>1037</Words>
  <Application>Microsoft Macintosh PowerPoint</Application>
  <PresentationFormat>Widescreen</PresentationFormat>
  <Paragraphs>113</Paragraphs>
  <Slides>19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Calibri</vt:lpstr>
      <vt:lpstr>Calibri Light</vt:lpstr>
      <vt:lpstr>Times</vt:lpstr>
      <vt:lpstr>Times New Roman</vt:lpstr>
      <vt:lpstr>Tw Cen MT</vt:lpstr>
      <vt:lpstr>Wingdings</vt:lpstr>
      <vt:lpstr>Office Theme</vt:lpstr>
      <vt:lpstr>A MARKET RESEARCH REPORT ON           GLOBAL SCENARIO FOR ACHIEVING INTEROPERABILITY  GRG Health, Gurugram  </vt:lpstr>
      <vt:lpstr>Screenshot of Approval</vt:lpstr>
      <vt:lpstr>PowerPoint Presentation</vt:lpstr>
      <vt:lpstr>INTRODUCTION (2/2)</vt:lpstr>
      <vt:lpstr>OBJECTIVES OF STUDY</vt:lpstr>
      <vt:lpstr>METHODOLOGY</vt:lpstr>
      <vt:lpstr>METHODOLOGY (2/2)</vt:lpstr>
      <vt:lpstr>RESULTS (1/3)</vt:lpstr>
      <vt:lpstr>RESULTS (2/3)</vt:lpstr>
      <vt:lpstr>RESULTS (3/3)</vt:lpstr>
      <vt:lpstr>DISCUSSION</vt:lpstr>
      <vt:lpstr>LIMITATIONS OF THE STUDY</vt:lpstr>
      <vt:lpstr>CONCLUSION</vt:lpstr>
      <vt:lpstr>REFERENCES</vt:lpstr>
      <vt:lpstr>Thank You</vt:lpstr>
      <vt:lpstr>SUGGESTIONS TO THE ORGANIZATION WHERE THE STUDY WAS CONDUCTED </vt:lpstr>
      <vt:lpstr>DISSERTATION EXPERIENCES</vt:lpstr>
      <vt:lpstr>Pictorial Journey</vt:lpstr>
      <vt:lpstr>Pictorial Journey (2/2)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Name Organization</dc:title>
  <dc:creator>Dr. Sidharth Sekhar Mishra</dc:creator>
  <cp:lastModifiedBy>ayuchatur@gmail.com</cp:lastModifiedBy>
  <cp:revision>26</cp:revision>
  <dcterms:created xsi:type="dcterms:W3CDTF">2022-05-20T15:11:38Z</dcterms:created>
  <dcterms:modified xsi:type="dcterms:W3CDTF">2022-06-20T05:39:02Z</dcterms:modified>
</cp:coreProperties>
</file>