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4" r:id="rId3"/>
    <p:sldId id="257" r:id="rId4"/>
    <p:sldId id="258" r:id="rId5"/>
    <p:sldId id="260" r:id="rId6"/>
    <p:sldId id="259" r:id="rId7"/>
    <p:sldId id="261" r:id="rId8"/>
    <p:sldId id="262" r:id="rId9"/>
    <p:sldId id="263" r:id="rId10"/>
    <p:sldId id="264" r:id="rId11"/>
    <p:sldId id="265" r:id="rId12"/>
    <p:sldId id="275" r:id="rId13"/>
    <p:sldId id="267" r:id="rId14"/>
    <p:sldId id="268" r:id="rId15"/>
    <p:sldId id="269"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26-06-2022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t>26-06-2022</a:t>
            </a:fld>
            <a:endParaRPr lang="en-IN"/>
          </a:p>
        </p:txBody>
      </p:sp>
      <p:sp>
        <p:nvSpPr>
          <p:cNvPr id="5" name="Footer Placeholder 4">
            <a:extLst>
              <a:ext uri="{FF2B5EF4-FFF2-40B4-BE49-F238E27FC236}">
                <a16:creationId xmlns:a16="http://schemas.microsoft.com/office/drawing/2014/main"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t>26-06-2022</a:t>
            </a:fld>
            <a:endParaRPr lang="en-IN"/>
          </a:p>
        </p:txBody>
      </p:sp>
      <p:sp>
        <p:nvSpPr>
          <p:cNvPr id="5" name="Footer Placeholder 4">
            <a:extLst>
              <a:ext uri="{FF2B5EF4-FFF2-40B4-BE49-F238E27FC236}">
                <a16:creationId xmlns:a16="http://schemas.microsoft.com/office/drawing/2014/main"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t>26-06-2022</a:t>
            </a:fld>
            <a:endParaRPr lang="en-IN"/>
          </a:p>
        </p:txBody>
      </p:sp>
      <p:sp>
        <p:nvSpPr>
          <p:cNvPr id="5" name="Footer Placeholder 4">
            <a:extLst>
              <a:ext uri="{FF2B5EF4-FFF2-40B4-BE49-F238E27FC236}">
                <a16:creationId xmlns:a16="http://schemas.microsoft.com/office/drawing/2014/main"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8211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t>26-06-2022</a:t>
            </a:fld>
            <a:endParaRPr lang="en-IN"/>
          </a:p>
        </p:txBody>
      </p:sp>
      <p:sp>
        <p:nvSpPr>
          <p:cNvPr id="5" name="Footer Placeholder 4">
            <a:extLst>
              <a:ext uri="{FF2B5EF4-FFF2-40B4-BE49-F238E27FC236}">
                <a16:creationId xmlns:a16="http://schemas.microsoft.com/office/drawing/2014/main"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860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t>26-06-2022</a:t>
            </a:fld>
            <a:endParaRPr lang="en-IN"/>
          </a:p>
        </p:txBody>
      </p:sp>
      <p:sp>
        <p:nvSpPr>
          <p:cNvPr id="5" name="Footer Placeholder 4">
            <a:extLst>
              <a:ext uri="{FF2B5EF4-FFF2-40B4-BE49-F238E27FC236}">
                <a16:creationId xmlns:a16="http://schemas.microsoft.com/office/drawing/2014/main"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t>26-06-2022</a:t>
            </a:fld>
            <a:endParaRPr lang="en-IN"/>
          </a:p>
        </p:txBody>
      </p:sp>
      <p:sp>
        <p:nvSpPr>
          <p:cNvPr id="6" name="Footer Placeholder 5">
            <a:extLst>
              <a:ext uri="{FF2B5EF4-FFF2-40B4-BE49-F238E27FC236}">
                <a16:creationId xmlns:a16="http://schemas.microsoft.com/office/drawing/2014/main"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t>26-06-2022</a:t>
            </a:fld>
            <a:endParaRPr lang="en-IN"/>
          </a:p>
        </p:txBody>
      </p:sp>
      <p:sp>
        <p:nvSpPr>
          <p:cNvPr id="8" name="Footer Placeholder 7">
            <a:extLst>
              <a:ext uri="{FF2B5EF4-FFF2-40B4-BE49-F238E27FC236}">
                <a16:creationId xmlns:a16="http://schemas.microsoft.com/office/drawing/2014/main"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t>26-06-2022</a:t>
            </a:fld>
            <a:endParaRPr lang="en-IN"/>
          </a:p>
        </p:txBody>
      </p:sp>
      <p:sp>
        <p:nvSpPr>
          <p:cNvPr id="4" name="Footer Placeholder 3">
            <a:extLst>
              <a:ext uri="{FF2B5EF4-FFF2-40B4-BE49-F238E27FC236}">
                <a16:creationId xmlns:a16="http://schemas.microsoft.com/office/drawing/2014/main"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t>26-06-2022</a:t>
            </a:fld>
            <a:endParaRPr lang="en-IN"/>
          </a:p>
        </p:txBody>
      </p:sp>
      <p:sp>
        <p:nvSpPr>
          <p:cNvPr id="3" name="Footer Placeholder 2">
            <a:extLst>
              <a:ext uri="{FF2B5EF4-FFF2-40B4-BE49-F238E27FC236}">
                <a16:creationId xmlns:a16="http://schemas.microsoft.com/office/drawing/2014/main"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t>26-06-2022</a:t>
            </a:fld>
            <a:endParaRPr lang="en-IN"/>
          </a:p>
        </p:txBody>
      </p:sp>
      <p:sp>
        <p:nvSpPr>
          <p:cNvPr id="6" name="Footer Placeholder 5">
            <a:extLst>
              <a:ext uri="{FF2B5EF4-FFF2-40B4-BE49-F238E27FC236}">
                <a16:creationId xmlns:a16="http://schemas.microsoft.com/office/drawing/2014/main"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t>26-06-2022</a:t>
            </a:fld>
            <a:endParaRPr lang="en-IN"/>
          </a:p>
        </p:txBody>
      </p:sp>
      <p:sp>
        <p:nvSpPr>
          <p:cNvPr id="6" name="Footer Placeholder 5">
            <a:extLst>
              <a:ext uri="{FF2B5EF4-FFF2-40B4-BE49-F238E27FC236}">
                <a16:creationId xmlns:a16="http://schemas.microsoft.com/office/drawing/2014/main"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26-06-2022</a:t>
            </a:fld>
            <a:endParaRPr lang="en-IN"/>
          </a:p>
        </p:txBody>
      </p:sp>
      <p:sp>
        <p:nvSpPr>
          <p:cNvPr id="5" name="Footer Placeholder 4">
            <a:extLst>
              <a:ext uri="{FF2B5EF4-FFF2-40B4-BE49-F238E27FC236}">
                <a16:creationId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1544782" y="1849727"/>
            <a:ext cx="9144000" cy="2387600"/>
          </a:xfrm>
        </p:spPr>
        <p:txBody>
          <a:bodyPr>
            <a:normAutofit fontScale="90000"/>
          </a:bodyPr>
          <a:lstStyle/>
          <a:p>
            <a:r>
              <a:rPr lang="en-IN" b="1" u="sng" dirty="0"/>
              <a:t>Impact of Marketing on the Sales of Pre-Natal Screening Tests</a:t>
            </a:r>
            <a:br>
              <a:rPr lang="en-IN" b="1" u="sng" dirty="0"/>
            </a:br>
            <a:r>
              <a:rPr lang="en-IN" b="1" u="sng" dirty="0" err="1"/>
              <a:t>Pathkind</a:t>
            </a:r>
            <a:r>
              <a:rPr lang="en-IN" b="1" u="sng" dirty="0"/>
              <a:t> Diagnostics Pvt Ltd.</a:t>
            </a:r>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a:xfrm>
            <a:off x="1524000" y="4391747"/>
            <a:ext cx="9144000" cy="1655762"/>
          </a:xfrm>
        </p:spPr>
        <p:txBody>
          <a:bodyPr/>
          <a:lstStyle/>
          <a:p>
            <a:pPr algn="l"/>
            <a:r>
              <a:rPr lang="en-IN" dirty="0" err="1"/>
              <a:t>Dr.</a:t>
            </a:r>
            <a:r>
              <a:rPr lang="en-IN" dirty="0"/>
              <a:t> Anu</a:t>
            </a:r>
          </a:p>
          <a:p>
            <a:pPr algn="l"/>
            <a:r>
              <a:rPr lang="en-IN" dirty="0" err="1"/>
              <a:t>Dr.</a:t>
            </a:r>
            <a:r>
              <a:rPr lang="en-IN" dirty="0"/>
              <a:t> Pankaj </a:t>
            </a:r>
            <a:r>
              <a:rPr lang="en-IN" dirty="0" err="1"/>
              <a:t>Talreja</a:t>
            </a:r>
            <a:endParaRPr lang="en-IN" dirty="0"/>
          </a:p>
          <a:p>
            <a:pPr algn="l"/>
            <a:r>
              <a:rPr lang="en-IN" dirty="0"/>
              <a:t>IIHMR Delhi</a:t>
            </a:r>
          </a:p>
          <a:p>
            <a:endParaRPr lang="en-IN" dirty="0"/>
          </a:p>
        </p:txBody>
      </p: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p:txBody>
          <a:bodyPr/>
          <a:lstStyle/>
          <a:p>
            <a:fld id="{26AD20E6-394B-4DF0-96A5-9647FF39C943}" type="slidenum">
              <a:rPr lang="en-IN" smtClean="0"/>
              <a:t>1</a:t>
            </a:fld>
            <a:endParaRPr lang="en-IN"/>
          </a:p>
        </p:txBody>
      </p:sp>
      <p:sp>
        <p:nvSpPr>
          <p:cNvPr id="5" name="Footer Placeholder 4">
            <a:extLst>
              <a:ext uri="{FF2B5EF4-FFF2-40B4-BE49-F238E27FC236}">
                <a16:creationId xmlns:a16="http://schemas.microsoft.com/office/drawing/2014/main" id="{D624A4A6-17A9-4392-BB4C-06FEF16CF7A3}"/>
              </a:ext>
            </a:extLst>
          </p:cNvPr>
          <p:cNvSpPr>
            <a:spLocks noGrp="1"/>
          </p:cNvSpPr>
          <p:nvPr>
            <p:ph type="ftr" sz="quarter" idx="11"/>
          </p:nvPr>
        </p:nvSpPr>
        <p:spPr/>
        <p:txBody>
          <a:bodyPr/>
          <a:lstStyle/>
          <a:p>
            <a:r>
              <a:rPr lang="en-US"/>
              <a:t>You are not allowed to add slides to this presentation</a:t>
            </a:r>
            <a:endParaRPr lang="en-IN"/>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6" name="Picture 5"/>
          <p:cNvPicPr>
            <a:picLocks noChangeAspect="1"/>
          </p:cNvPicPr>
          <p:nvPr/>
        </p:nvPicPr>
        <p:blipFill rotWithShape="1">
          <a:blip r:embed="rId3"/>
          <a:srcRect l="36583" t="59375" r="38074" b="25284"/>
          <a:stretch/>
        </p:blipFill>
        <p:spPr>
          <a:xfrm>
            <a:off x="8894618" y="0"/>
            <a:ext cx="3297382" cy="1122218"/>
          </a:xfrm>
          <a:prstGeom prst="rect">
            <a:avLst/>
          </a:prstGeom>
        </p:spPr>
      </p:pic>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smtClean="0"/>
              <a:t>Intervention</a:t>
            </a:r>
            <a:endParaRPr lang="en-IN" b="1" dirty="0"/>
          </a:p>
        </p:txBody>
      </p:sp>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p:txBody>
          <a:bodyPr>
            <a:normAutofit fontScale="92500" lnSpcReduction="10000"/>
          </a:bodyPr>
          <a:lstStyle/>
          <a:p>
            <a:r>
              <a:rPr lang="en-IN" dirty="0" smtClean="0"/>
              <a:t>Apart from that </a:t>
            </a:r>
            <a:r>
              <a:rPr lang="en-IN" dirty="0"/>
              <a:t>a</a:t>
            </a:r>
            <a:r>
              <a:rPr lang="en-IN" dirty="0" smtClean="0"/>
              <a:t>s a part of Medico-Marketing Team strategies were made </a:t>
            </a:r>
            <a:endParaRPr lang="en-IN" dirty="0"/>
          </a:p>
          <a:p>
            <a:pPr lvl="1"/>
            <a:r>
              <a:rPr lang="en-IN" dirty="0" smtClean="0"/>
              <a:t>I suggested to Design new LBLs.</a:t>
            </a:r>
          </a:p>
          <a:p>
            <a:pPr lvl="1"/>
            <a:r>
              <a:rPr lang="en-IN" dirty="0" smtClean="0"/>
              <a:t>I started sharing the performance data thrice a week to</a:t>
            </a:r>
          </a:p>
          <a:p>
            <a:pPr marL="457200" lvl="1" indent="0">
              <a:buNone/>
            </a:pPr>
            <a:r>
              <a:rPr lang="en-IN" dirty="0" smtClean="0"/>
              <a:t>   Sensitize the sales team about their performance.</a:t>
            </a:r>
          </a:p>
          <a:p>
            <a:pPr lvl="1"/>
            <a:r>
              <a:rPr lang="en-IN" dirty="0" smtClean="0"/>
              <a:t>I suggested to make easy process for doctor </a:t>
            </a:r>
          </a:p>
          <a:p>
            <a:pPr marL="457200" lvl="1" indent="0">
              <a:buNone/>
            </a:pPr>
            <a:r>
              <a:rPr lang="en-IN" dirty="0" smtClean="0"/>
              <a:t>   Engagement events like CMEs/RTMs</a:t>
            </a:r>
          </a:p>
          <a:p>
            <a:pPr lvl="1"/>
            <a:r>
              <a:rPr lang="en-IN" dirty="0" smtClean="0"/>
              <a:t>Started taking regular trainings of the sales team which </a:t>
            </a:r>
          </a:p>
          <a:p>
            <a:pPr marL="457200" lvl="1" indent="0">
              <a:buNone/>
            </a:pPr>
            <a:r>
              <a:rPr lang="en-IN" dirty="0"/>
              <a:t> </a:t>
            </a:r>
            <a:r>
              <a:rPr lang="en-IN" dirty="0" smtClean="0"/>
              <a:t>  helped the team to build their product knowledge </a:t>
            </a:r>
          </a:p>
          <a:p>
            <a:pPr marL="457200" lvl="1" indent="0">
              <a:buNone/>
            </a:pPr>
            <a:r>
              <a:rPr lang="en-IN" dirty="0"/>
              <a:t> </a:t>
            </a:r>
            <a:r>
              <a:rPr lang="en-IN" dirty="0" smtClean="0"/>
              <a:t>  resulting in being more confident in the </a:t>
            </a:r>
            <a:r>
              <a:rPr lang="en-IN" dirty="0" err="1" smtClean="0"/>
              <a:t>Drs.</a:t>
            </a:r>
            <a:r>
              <a:rPr lang="en-IN" dirty="0" smtClean="0"/>
              <a:t> Clinic.</a:t>
            </a:r>
          </a:p>
          <a:p>
            <a:pPr lvl="1"/>
            <a:r>
              <a:rPr lang="en-IN" dirty="0" smtClean="0"/>
              <a:t>I started doing field visits with our sales team to </a:t>
            </a:r>
          </a:p>
          <a:p>
            <a:pPr marL="457200" lvl="1" indent="0">
              <a:buNone/>
            </a:pPr>
            <a:r>
              <a:rPr lang="en-IN" dirty="0"/>
              <a:t> </a:t>
            </a:r>
            <a:r>
              <a:rPr lang="en-IN" dirty="0" smtClean="0"/>
              <a:t>  understand the challenges faced by them on field. </a:t>
            </a:r>
          </a:p>
          <a:p>
            <a:pPr marL="457200" lvl="1" indent="0">
              <a:buNone/>
            </a:pPr>
            <a:r>
              <a:rPr lang="en-IN" dirty="0" smtClean="0"/>
              <a:t> </a:t>
            </a:r>
          </a:p>
          <a:p>
            <a:pPr lvl="1"/>
            <a:endParaRPr lang="en-IN" dirty="0" smtClean="0"/>
          </a:p>
          <a:p>
            <a:pPr lvl="1"/>
            <a:endParaRPr lang="en-IN" dirty="0"/>
          </a:p>
        </p:txBody>
      </p:sp>
      <p:sp>
        <p:nvSpPr>
          <p:cNvPr id="4" name="Slide Number Placeholder 3">
            <a:extLst>
              <a:ext uri="{FF2B5EF4-FFF2-40B4-BE49-F238E27FC236}">
                <a16:creationId xmlns:a16="http://schemas.microsoft.com/office/drawing/2014/main" id="{252D75EE-F9AD-7ECC-099C-1DECD261DAA7}"/>
              </a:ext>
            </a:extLst>
          </p:cNvPr>
          <p:cNvSpPr>
            <a:spLocks noGrp="1"/>
          </p:cNvSpPr>
          <p:nvPr>
            <p:ph type="sldNum" sz="quarter" idx="12"/>
          </p:nvPr>
        </p:nvSpPr>
        <p:spPr/>
        <p:txBody>
          <a:bodyPr/>
          <a:lstStyle/>
          <a:p>
            <a:fld id="{26AD20E6-394B-4DF0-96A5-9647FF39C943}" type="slidenum">
              <a:rPr lang="en-IN" smtClean="0"/>
              <a:t>10</a:t>
            </a:fld>
            <a:endParaRPr lang="en-IN"/>
          </a:p>
        </p:txBody>
      </p:sp>
      <p:sp>
        <p:nvSpPr>
          <p:cNvPr id="5" name="Footer Placeholder 4">
            <a:extLst>
              <a:ext uri="{FF2B5EF4-FFF2-40B4-BE49-F238E27FC236}">
                <a16:creationId xmlns:a16="http://schemas.microsoft.com/office/drawing/2014/main" id="{BC6C537E-F258-FF89-BDC8-88EC70E7BEAF}"/>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DB668B9E-FFED-72D7-8936-12D60B63D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7" name="Picture 6"/>
          <p:cNvPicPr>
            <a:picLocks noChangeAspect="1"/>
          </p:cNvPicPr>
          <p:nvPr/>
        </p:nvPicPr>
        <p:blipFill rotWithShape="1">
          <a:blip r:embed="rId3"/>
          <a:srcRect l="35093" t="18655" r="35092" b="6156"/>
          <a:stretch/>
        </p:blipFill>
        <p:spPr>
          <a:xfrm>
            <a:off x="8610601" y="2313709"/>
            <a:ext cx="3581400" cy="4042641"/>
          </a:xfrm>
          <a:prstGeom prst="rect">
            <a:avLst/>
          </a:prstGeom>
        </p:spPr>
      </p:pic>
      <p:pic>
        <p:nvPicPr>
          <p:cNvPr id="8" name="Picture 7"/>
          <p:cNvPicPr>
            <a:picLocks noChangeAspect="1"/>
          </p:cNvPicPr>
          <p:nvPr/>
        </p:nvPicPr>
        <p:blipFill rotWithShape="1">
          <a:blip r:embed="rId4"/>
          <a:srcRect l="36583" t="59375" r="38074" b="25284"/>
          <a:stretch/>
        </p:blipFill>
        <p:spPr>
          <a:xfrm>
            <a:off x="8894618" y="23813"/>
            <a:ext cx="3297382" cy="1122218"/>
          </a:xfrm>
          <a:prstGeom prst="rect">
            <a:avLst/>
          </a:prstGeom>
        </p:spPr>
      </p:pic>
    </p:spTree>
    <p:extLst>
      <p:ext uri="{BB962C8B-B14F-4D97-AF65-F5344CB8AC3E}">
        <p14:creationId xmlns:p14="http://schemas.microsoft.com/office/powerpoint/2010/main" val="1498613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p:txBody>
          <a:bodyPr/>
          <a:lstStyle/>
          <a:p>
            <a:pPr algn="ctr"/>
            <a:r>
              <a:rPr lang="en-IN" b="1" dirty="0" smtClean="0"/>
              <a:t>Discussion</a:t>
            </a:r>
            <a:endParaRPr lang="en-IN" b="1" dirty="0"/>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p:txBody>
          <a:bodyPr/>
          <a:lstStyle/>
          <a:p>
            <a:r>
              <a:rPr lang="en-US" dirty="0"/>
              <a:t>The analysis yielded the key insights on the importance of marketing and how it was impacting the company’s sales success.</a:t>
            </a:r>
          </a:p>
          <a:p>
            <a:r>
              <a:rPr lang="en-US" b="1" dirty="0"/>
              <a:t>Increasing Opportunities</a:t>
            </a:r>
            <a:r>
              <a:rPr lang="en-US" dirty="0"/>
              <a:t> – Without marketing support, sales cannot move at considerable rates. The organization should have a strong sales culture. Therefore, to demonstrate the needs, increase marketing activity, such as “relationship with the sales team” along with price, brand and service. The company increased the marketing budget and allocated funds in organizing regular events for the doctors.</a:t>
            </a:r>
          </a:p>
        </p:txBody>
      </p:sp>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p:txBody>
          <a:bodyPr/>
          <a:lstStyle/>
          <a:p>
            <a:fld id="{26AD20E6-394B-4DF0-96A5-9647FF39C943}" type="slidenum">
              <a:rPr lang="en-IN" smtClean="0"/>
              <a:t>11</a:t>
            </a:fld>
            <a:endParaRPr lang="en-IN"/>
          </a:p>
        </p:txBody>
      </p:sp>
      <p:sp>
        <p:nvSpPr>
          <p:cNvPr id="5" name="Footer Placeholder 4">
            <a:extLst>
              <a:ext uri="{FF2B5EF4-FFF2-40B4-BE49-F238E27FC236}">
                <a16:creationId xmlns:a16="http://schemas.microsoft.com/office/drawing/2014/main" id="{DD6E8C70-D405-03BF-6CEE-48677636D9A7}"/>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B5261C97-CF15-220B-FFE7-145AE48C1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7" name="Picture 6"/>
          <p:cNvPicPr>
            <a:picLocks noChangeAspect="1"/>
          </p:cNvPicPr>
          <p:nvPr/>
        </p:nvPicPr>
        <p:blipFill rotWithShape="1">
          <a:blip r:embed="rId3"/>
          <a:srcRect l="36583" t="59375" r="38074" b="25284"/>
          <a:stretch/>
        </p:blipFill>
        <p:spPr>
          <a:xfrm>
            <a:off x="8894618" y="0"/>
            <a:ext cx="3297382" cy="1122218"/>
          </a:xfrm>
          <a:prstGeom prst="rect">
            <a:avLst/>
          </a:prstGeom>
        </p:spPr>
      </p:pic>
    </p:spTree>
    <p:extLst>
      <p:ext uri="{BB962C8B-B14F-4D97-AF65-F5344CB8AC3E}">
        <p14:creationId xmlns:p14="http://schemas.microsoft.com/office/powerpoint/2010/main" val="2616270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F6EC-6F74-10E8-AC03-0F3875AD0424}"/>
              </a:ext>
            </a:extLst>
          </p:cNvPr>
          <p:cNvSpPr>
            <a:spLocks noGrp="1"/>
          </p:cNvSpPr>
          <p:nvPr>
            <p:ph type="title"/>
          </p:nvPr>
        </p:nvSpPr>
        <p:spPr/>
        <p:txBody>
          <a:bodyPr/>
          <a:lstStyle/>
          <a:p>
            <a:pPr algn="ctr"/>
            <a:r>
              <a:rPr lang="en-IN" b="1" dirty="0"/>
              <a:t>Limitations of the Study</a:t>
            </a:r>
          </a:p>
        </p:txBody>
      </p:sp>
      <p:sp>
        <p:nvSpPr>
          <p:cNvPr id="3" name="Content Placeholder 2">
            <a:extLst>
              <a:ext uri="{FF2B5EF4-FFF2-40B4-BE49-F238E27FC236}">
                <a16:creationId xmlns:a16="http://schemas.microsoft.com/office/drawing/2014/main" id="{8BBDAC66-4BC0-4A4F-5501-A4915ECD4DA8}"/>
              </a:ext>
            </a:extLst>
          </p:cNvPr>
          <p:cNvSpPr>
            <a:spLocks noGrp="1"/>
          </p:cNvSpPr>
          <p:nvPr>
            <p:ph idx="1"/>
          </p:nvPr>
        </p:nvSpPr>
        <p:spPr/>
        <p:txBody>
          <a:bodyPr/>
          <a:lstStyle/>
          <a:p>
            <a:r>
              <a:rPr lang="en-IN" dirty="0" smtClean="0"/>
              <a:t>Data collection</a:t>
            </a:r>
            <a:endParaRPr lang="en-IN" dirty="0"/>
          </a:p>
        </p:txBody>
      </p:sp>
      <p:sp>
        <p:nvSpPr>
          <p:cNvPr id="4" name="Footer Placeholder 3">
            <a:extLst>
              <a:ext uri="{FF2B5EF4-FFF2-40B4-BE49-F238E27FC236}">
                <a16:creationId xmlns:a16="http://schemas.microsoft.com/office/drawing/2014/main" id="{9EF2BD8B-3ADC-D6F0-E221-C8FA6B642C54}"/>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5D7BD38B-06EE-DC64-6828-3A96DC5B67D0}"/>
              </a:ext>
            </a:extLst>
          </p:cNvPr>
          <p:cNvSpPr>
            <a:spLocks noGrp="1"/>
          </p:cNvSpPr>
          <p:nvPr>
            <p:ph type="sldNum" sz="quarter" idx="12"/>
          </p:nvPr>
        </p:nvSpPr>
        <p:spPr/>
        <p:txBody>
          <a:bodyPr/>
          <a:lstStyle/>
          <a:p>
            <a:fld id="{26AD20E6-394B-4DF0-96A5-9647FF39C943}" type="slidenum">
              <a:rPr lang="en-IN" smtClean="0"/>
              <a:t>12</a:t>
            </a:fld>
            <a:endParaRPr lang="en-IN"/>
          </a:p>
        </p:txBody>
      </p:sp>
      <p:pic>
        <p:nvPicPr>
          <p:cNvPr id="6" name="Picture 5">
            <a:extLst>
              <a:ext uri="{FF2B5EF4-FFF2-40B4-BE49-F238E27FC236}">
                <a16:creationId xmlns:a16="http://schemas.microsoft.com/office/drawing/2014/main" id="{62BF899B-1AA7-BB0B-B7E4-F54105A89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484"/>
            <a:ext cx="2695903" cy="1268959"/>
          </a:xfrm>
          <a:prstGeom prst="rect">
            <a:avLst/>
          </a:prstGeom>
        </p:spPr>
      </p:pic>
    </p:spTree>
    <p:extLst>
      <p:ext uri="{BB962C8B-B14F-4D97-AF65-F5344CB8AC3E}">
        <p14:creationId xmlns:p14="http://schemas.microsoft.com/office/powerpoint/2010/main" val="3192224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p:txBody>
          <a:bodyPr/>
          <a:lstStyle/>
          <a:p>
            <a:pPr algn="ctr"/>
            <a:r>
              <a:rPr lang="en-IN" b="1" dirty="0"/>
              <a:t>Conclusion</a:t>
            </a:r>
          </a:p>
        </p:txBody>
      </p:sp>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p:txBody>
          <a:bodyPr/>
          <a:lstStyle/>
          <a:p>
            <a:pPr marL="0" indent="0">
              <a:buNone/>
            </a:pPr>
            <a:r>
              <a:rPr lang="en-IN" dirty="0"/>
              <a:t>From the study it is concluded that</a:t>
            </a:r>
          </a:p>
          <a:p>
            <a:r>
              <a:rPr lang="en-IN" dirty="0"/>
              <a:t>The marketing has a very strong influence on the sales</a:t>
            </a:r>
          </a:p>
          <a:p>
            <a:r>
              <a:rPr lang="en-IN" dirty="0"/>
              <a:t>It is observed that if the marketing activities are increased the sale of the services eventually increases  </a:t>
            </a:r>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p:txBody>
          <a:bodyPr/>
          <a:lstStyle/>
          <a:p>
            <a:fld id="{26AD20E6-394B-4DF0-96A5-9647FF39C943}" type="slidenum">
              <a:rPr lang="en-IN" smtClean="0"/>
              <a:t>13</a:t>
            </a:fld>
            <a:endParaRPr lang="en-IN"/>
          </a:p>
        </p:txBody>
      </p:sp>
      <p:sp>
        <p:nvSpPr>
          <p:cNvPr id="5" name="Footer Placeholder 4">
            <a:extLst>
              <a:ext uri="{FF2B5EF4-FFF2-40B4-BE49-F238E27FC236}">
                <a16:creationId xmlns:a16="http://schemas.microsoft.com/office/drawing/2014/main" id="{48A4B806-E805-17DC-360E-E996C56D4D95}"/>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945CF6E8-DCFB-270F-3407-DF7FB0254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7" name="Picture 6"/>
          <p:cNvPicPr>
            <a:picLocks noChangeAspect="1"/>
          </p:cNvPicPr>
          <p:nvPr/>
        </p:nvPicPr>
        <p:blipFill rotWithShape="1">
          <a:blip r:embed="rId3"/>
          <a:srcRect l="36583" t="59375" r="38074" b="25284"/>
          <a:stretch/>
        </p:blipFill>
        <p:spPr>
          <a:xfrm>
            <a:off x="8894618" y="0"/>
            <a:ext cx="3297382" cy="1122218"/>
          </a:xfrm>
          <a:prstGeom prst="rect">
            <a:avLst/>
          </a:prstGeom>
        </p:spPr>
      </p:pic>
    </p:spTree>
    <p:extLst>
      <p:ext uri="{BB962C8B-B14F-4D97-AF65-F5344CB8AC3E}">
        <p14:creationId xmlns:p14="http://schemas.microsoft.com/office/powerpoint/2010/main" val="1644327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p:txBody>
          <a:bodyPr/>
          <a:lstStyle/>
          <a:p>
            <a:r>
              <a:rPr lang="en-IN" dirty="0"/>
              <a:t>Thank You</a:t>
            </a:r>
          </a:p>
        </p:txBody>
      </p:sp>
      <p:sp>
        <p:nvSpPr>
          <p:cNvPr id="3" name="Subtitle 2">
            <a:extLst>
              <a:ext uri="{FF2B5EF4-FFF2-40B4-BE49-F238E27FC236}">
                <a16:creationId xmlns:a16="http://schemas.microsoft.com/office/drawing/2014/main" id="{14362A6F-B772-4C22-FFAA-7F43C56C049B}"/>
              </a:ext>
            </a:extLst>
          </p:cNvPr>
          <p:cNvSpPr>
            <a:spLocks noGrp="1"/>
          </p:cNvSpPr>
          <p:nvPr>
            <p:ph type="subTitle" idx="1"/>
          </p:nvPr>
        </p:nvSpPr>
        <p:spPr/>
        <p:txBody>
          <a:bodyPr/>
          <a:lstStyle/>
          <a:p>
            <a:r>
              <a:rPr lang="en-IN" dirty="0"/>
              <a:t>Any Questions</a:t>
            </a:r>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p:txBody>
          <a:bodyPr/>
          <a:lstStyle/>
          <a:p>
            <a:fld id="{26AD20E6-394B-4DF0-96A5-9647FF39C943}" type="slidenum">
              <a:rPr lang="en-IN" smtClean="0"/>
              <a:t>14</a:t>
            </a:fld>
            <a:endParaRPr lang="en-IN"/>
          </a:p>
        </p:txBody>
      </p:sp>
      <p:sp>
        <p:nvSpPr>
          <p:cNvPr id="5" name="Footer Placeholder 4">
            <a:extLst>
              <a:ext uri="{FF2B5EF4-FFF2-40B4-BE49-F238E27FC236}">
                <a16:creationId xmlns:a16="http://schemas.microsoft.com/office/drawing/2014/main" id="{50FC9A4B-7D60-AC6E-3EFB-C49D8A77D0A3}"/>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EDC1BA95-363B-4D43-B4A1-2FAE931E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7" name="Picture 6"/>
          <p:cNvPicPr>
            <a:picLocks noChangeAspect="1"/>
          </p:cNvPicPr>
          <p:nvPr/>
        </p:nvPicPr>
        <p:blipFill rotWithShape="1">
          <a:blip r:embed="rId3"/>
          <a:srcRect l="36583" t="59375" r="38074" b="25284"/>
          <a:stretch/>
        </p:blipFill>
        <p:spPr>
          <a:xfrm>
            <a:off x="8894618" y="23813"/>
            <a:ext cx="3297382" cy="1122218"/>
          </a:xfrm>
          <a:prstGeom prst="rect">
            <a:avLst/>
          </a:prstGeom>
        </p:spPr>
      </p:pic>
    </p:spTree>
    <p:extLst>
      <p:ext uri="{BB962C8B-B14F-4D97-AF65-F5344CB8AC3E}">
        <p14:creationId xmlns:p14="http://schemas.microsoft.com/office/powerpoint/2010/main" val="3675246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5F9E-1BAE-6110-D682-2A208FC902EE}"/>
              </a:ext>
            </a:extLst>
          </p:cNvPr>
          <p:cNvSpPr>
            <a:spLocks noGrp="1"/>
          </p:cNvSpPr>
          <p:nvPr>
            <p:ph type="title"/>
          </p:nvPr>
        </p:nvSpPr>
        <p:spPr/>
        <p:txBody>
          <a:bodyPr/>
          <a:lstStyle/>
          <a:p>
            <a:pPr algn="ctr"/>
            <a:r>
              <a:rPr lang="en-IN" b="1" dirty="0"/>
              <a:t>Dissertation Experiences</a:t>
            </a:r>
          </a:p>
        </p:txBody>
      </p:sp>
      <p:sp>
        <p:nvSpPr>
          <p:cNvPr id="3" name="Text Placeholder 2">
            <a:extLst>
              <a:ext uri="{FF2B5EF4-FFF2-40B4-BE49-F238E27FC236}">
                <a16:creationId xmlns:a16="http://schemas.microsoft.com/office/drawing/2014/main" id="{1A343B33-0785-BB70-4B48-ACB56F0A2115}"/>
              </a:ext>
            </a:extLst>
          </p:cNvPr>
          <p:cNvSpPr>
            <a:spLocks noGrp="1"/>
          </p:cNvSpPr>
          <p:nvPr>
            <p:ph type="body" idx="1"/>
          </p:nvPr>
        </p:nvSpPr>
        <p:spPr/>
        <p:txBody>
          <a:bodyPr/>
          <a:lstStyle/>
          <a:p>
            <a:pPr algn="ctr"/>
            <a:r>
              <a:rPr lang="en-IN" dirty="0"/>
              <a:t>What did you learn (skill/ topic)?</a:t>
            </a:r>
          </a:p>
        </p:txBody>
      </p:sp>
      <p:sp>
        <p:nvSpPr>
          <p:cNvPr id="4" name="Content Placeholder 3">
            <a:extLst>
              <a:ext uri="{FF2B5EF4-FFF2-40B4-BE49-F238E27FC236}">
                <a16:creationId xmlns:a16="http://schemas.microsoft.com/office/drawing/2014/main" id="{45FC99C5-3553-395D-3229-C978899DC068}"/>
              </a:ext>
            </a:extLst>
          </p:cNvPr>
          <p:cNvSpPr>
            <a:spLocks noGrp="1"/>
          </p:cNvSpPr>
          <p:nvPr>
            <p:ph sz="half" idx="2"/>
          </p:nvPr>
        </p:nvSpPr>
        <p:spPr/>
        <p:txBody>
          <a:bodyPr/>
          <a:lstStyle/>
          <a:p>
            <a:r>
              <a:rPr lang="en-IN" dirty="0" smtClean="0"/>
              <a:t>Communication skills</a:t>
            </a:r>
          </a:p>
          <a:p>
            <a:r>
              <a:rPr lang="en-IN" dirty="0" smtClean="0"/>
              <a:t>Training skills</a:t>
            </a:r>
          </a:p>
          <a:p>
            <a:r>
              <a:rPr lang="en-IN" dirty="0" smtClean="0"/>
              <a:t>Excel skills</a:t>
            </a:r>
          </a:p>
          <a:p>
            <a:r>
              <a:rPr lang="en-IN" dirty="0" smtClean="0"/>
              <a:t>Learned a lot about diagnostics and Gynaecology segment</a:t>
            </a:r>
            <a:endParaRPr lang="en-IN" dirty="0"/>
          </a:p>
        </p:txBody>
      </p:sp>
      <p:sp>
        <p:nvSpPr>
          <p:cNvPr id="5" name="Text Placeholder 4">
            <a:extLst>
              <a:ext uri="{FF2B5EF4-FFF2-40B4-BE49-F238E27FC236}">
                <a16:creationId xmlns:a16="http://schemas.microsoft.com/office/drawing/2014/main" id="{58C1A877-582B-AFBD-F61A-6CF91B9C8E8D}"/>
              </a:ext>
            </a:extLst>
          </p:cNvPr>
          <p:cNvSpPr>
            <a:spLocks noGrp="1"/>
          </p:cNvSpPr>
          <p:nvPr>
            <p:ph type="body" sz="quarter" idx="3"/>
          </p:nvPr>
        </p:nvSpPr>
        <p:spPr/>
        <p:txBody>
          <a:bodyPr/>
          <a:lstStyle/>
          <a:p>
            <a:pPr algn="ctr"/>
            <a:r>
              <a:rPr lang="en-IN" dirty="0"/>
              <a:t>Overall self comments on Dissertation</a:t>
            </a:r>
          </a:p>
        </p:txBody>
      </p:sp>
      <p:sp>
        <p:nvSpPr>
          <p:cNvPr id="6" name="Content Placeholder 5">
            <a:extLst>
              <a:ext uri="{FF2B5EF4-FFF2-40B4-BE49-F238E27FC236}">
                <a16:creationId xmlns:a16="http://schemas.microsoft.com/office/drawing/2014/main" id="{F5C77B51-5E77-C0CF-A1AC-D310D2F1CF19}"/>
              </a:ext>
            </a:extLst>
          </p:cNvPr>
          <p:cNvSpPr>
            <a:spLocks noGrp="1"/>
          </p:cNvSpPr>
          <p:nvPr>
            <p:ph sz="quarter" idx="4"/>
          </p:nvPr>
        </p:nvSpPr>
        <p:spPr/>
        <p:txBody>
          <a:bodyPr/>
          <a:lstStyle/>
          <a:p>
            <a:r>
              <a:rPr lang="en-IN" dirty="0" smtClean="0"/>
              <a:t>While preparing this dissertation I have learned a lot about the marketing skills.</a:t>
            </a:r>
            <a:endParaRPr lang="en-IN" dirty="0"/>
          </a:p>
        </p:txBody>
      </p:sp>
      <p:sp>
        <p:nvSpPr>
          <p:cNvPr id="7" name="Slide Number Placeholder 6">
            <a:extLst>
              <a:ext uri="{FF2B5EF4-FFF2-40B4-BE49-F238E27FC236}">
                <a16:creationId xmlns:a16="http://schemas.microsoft.com/office/drawing/2014/main" id="{24929AB7-CA6F-0C11-C641-1E492E7E533C}"/>
              </a:ext>
            </a:extLst>
          </p:cNvPr>
          <p:cNvSpPr>
            <a:spLocks noGrp="1"/>
          </p:cNvSpPr>
          <p:nvPr>
            <p:ph type="sldNum" sz="quarter" idx="12"/>
          </p:nvPr>
        </p:nvSpPr>
        <p:spPr/>
        <p:txBody>
          <a:bodyPr/>
          <a:lstStyle/>
          <a:p>
            <a:fld id="{26AD20E6-394B-4DF0-96A5-9647FF39C943}" type="slidenum">
              <a:rPr lang="en-IN" smtClean="0"/>
              <a:t>15</a:t>
            </a:fld>
            <a:endParaRPr lang="en-IN"/>
          </a:p>
        </p:txBody>
      </p:sp>
      <p:sp>
        <p:nvSpPr>
          <p:cNvPr id="8" name="Footer Placeholder 7">
            <a:extLst>
              <a:ext uri="{FF2B5EF4-FFF2-40B4-BE49-F238E27FC236}">
                <a16:creationId xmlns:a16="http://schemas.microsoft.com/office/drawing/2014/main" id="{E345CE84-575B-CABF-71BF-1327C578392E}"/>
              </a:ext>
            </a:extLst>
          </p:cNvPr>
          <p:cNvSpPr>
            <a:spLocks noGrp="1"/>
          </p:cNvSpPr>
          <p:nvPr>
            <p:ph type="ftr" sz="quarter" idx="11"/>
          </p:nvPr>
        </p:nvSpPr>
        <p:spPr/>
        <p:txBody>
          <a:bodyPr/>
          <a:lstStyle/>
          <a:p>
            <a:r>
              <a:rPr lang="en-US"/>
              <a:t>You are not allowed to add slides to this presentation</a:t>
            </a:r>
            <a:endParaRPr lang="en-IN"/>
          </a:p>
        </p:txBody>
      </p:sp>
      <p:pic>
        <p:nvPicPr>
          <p:cNvPr id="9" name="Picture 8">
            <a:extLst>
              <a:ext uri="{FF2B5EF4-FFF2-40B4-BE49-F238E27FC236}">
                <a16:creationId xmlns:a16="http://schemas.microsoft.com/office/drawing/2014/main" id="{E103A6DE-6241-B758-5FA2-2B271CB3C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10" name="Picture 9"/>
          <p:cNvPicPr>
            <a:picLocks noChangeAspect="1"/>
          </p:cNvPicPr>
          <p:nvPr/>
        </p:nvPicPr>
        <p:blipFill rotWithShape="1">
          <a:blip r:embed="rId3"/>
          <a:srcRect l="36583" t="59375" r="38074" b="25284"/>
          <a:stretch/>
        </p:blipFill>
        <p:spPr>
          <a:xfrm>
            <a:off x="8894618" y="0"/>
            <a:ext cx="3297382" cy="1122218"/>
          </a:xfrm>
          <a:prstGeom prst="rect">
            <a:avLst/>
          </a:prstGeom>
        </p:spPr>
      </p:pic>
    </p:spTree>
    <p:extLst>
      <p:ext uri="{BB962C8B-B14F-4D97-AF65-F5344CB8AC3E}">
        <p14:creationId xmlns:p14="http://schemas.microsoft.com/office/powerpoint/2010/main" val="478297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p:txBody>
          <a:bodyPr/>
          <a:lstStyle/>
          <a:p>
            <a:pPr algn="ctr"/>
            <a:r>
              <a:rPr lang="en-IN" b="1" dirty="0"/>
              <a:t>Pictorial Journey </a:t>
            </a:r>
          </a:p>
        </p:txBody>
      </p:sp>
      <p:sp>
        <p:nvSpPr>
          <p:cNvPr id="3" name="Content Placeholder 2">
            <a:extLst>
              <a:ext uri="{FF2B5EF4-FFF2-40B4-BE49-F238E27FC236}">
                <a16:creationId xmlns:a16="http://schemas.microsoft.com/office/drawing/2014/main" id="{6477814C-6B56-911D-71A3-5D4712507305}"/>
              </a:ext>
            </a:extLst>
          </p:cNvPr>
          <p:cNvSpPr>
            <a:spLocks noGrp="1"/>
          </p:cNvSpPr>
          <p:nvPr>
            <p:ph idx="1"/>
          </p:nvPr>
        </p:nvSpPr>
        <p:spPr/>
        <p:txBody>
          <a:bodyPr/>
          <a:lstStyle/>
          <a:p>
            <a:r>
              <a:rPr lang="en-IN" dirty="0"/>
              <a:t>Put 2 of your best photographs here</a:t>
            </a:r>
          </a:p>
        </p:txBody>
      </p:sp>
      <p:sp>
        <p:nvSpPr>
          <p:cNvPr id="4" name="Slide Number Placeholder 3">
            <a:extLst>
              <a:ext uri="{FF2B5EF4-FFF2-40B4-BE49-F238E27FC236}">
                <a16:creationId xmlns:a16="http://schemas.microsoft.com/office/drawing/2014/main" id="{AB27019A-DBE3-DD9F-379F-7EBC515DB707}"/>
              </a:ext>
            </a:extLst>
          </p:cNvPr>
          <p:cNvSpPr>
            <a:spLocks noGrp="1"/>
          </p:cNvSpPr>
          <p:nvPr>
            <p:ph type="sldNum" sz="quarter" idx="12"/>
          </p:nvPr>
        </p:nvSpPr>
        <p:spPr/>
        <p:txBody>
          <a:bodyPr/>
          <a:lstStyle/>
          <a:p>
            <a:fld id="{26AD20E6-394B-4DF0-96A5-9647FF39C943}" type="slidenum">
              <a:rPr lang="en-IN" smtClean="0"/>
              <a:t>16</a:t>
            </a:fld>
            <a:endParaRPr lang="en-IN"/>
          </a:p>
        </p:txBody>
      </p:sp>
      <p:sp>
        <p:nvSpPr>
          <p:cNvPr id="5" name="Footer Placeholder 4">
            <a:extLst>
              <a:ext uri="{FF2B5EF4-FFF2-40B4-BE49-F238E27FC236}">
                <a16:creationId xmlns:a16="http://schemas.microsoft.com/office/drawing/2014/main" id="{9B187AAF-6A0B-1393-C469-6E06803B7421}"/>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p:cNvPicPr>
            <a:picLocks noChangeAspect="1"/>
          </p:cNvPicPr>
          <p:nvPr/>
        </p:nvPicPr>
        <p:blipFill>
          <a:blip r:embed="rId2"/>
          <a:stretch>
            <a:fillRect/>
          </a:stretch>
        </p:blipFill>
        <p:spPr>
          <a:xfrm>
            <a:off x="2161309" y="2599114"/>
            <a:ext cx="7800109" cy="3712786"/>
          </a:xfrm>
          <a:prstGeom prst="rect">
            <a:avLst/>
          </a:prstGeom>
        </p:spPr>
      </p:pic>
    </p:spTree>
    <p:extLst>
      <p:ext uri="{BB962C8B-B14F-4D97-AF65-F5344CB8AC3E}">
        <p14:creationId xmlns:p14="http://schemas.microsoft.com/office/powerpoint/2010/main" val="2333934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p:txBody>
          <a:bodyPr/>
          <a:lstStyle/>
          <a:p>
            <a:pPr algn="ctr"/>
            <a:r>
              <a:rPr lang="en-IN" b="1" dirty="0"/>
              <a:t>Pictorial </a:t>
            </a:r>
            <a:r>
              <a:rPr lang="en-IN" b="1" dirty="0" smtClean="0"/>
              <a:t>Journey</a:t>
            </a:r>
            <a:endParaRPr lang="en-IN" b="1" dirty="0"/>
          </a:p>
        </p:txBody>
      </p:sp>
      <p:sp>
        <p:nvSpPr>
          <p:cNvPr id="3" name="Content Placeholder 2">
            <a:extLst>
              <a:ext uri="{FF2B5EF4-FFF2-40B4-BE49-F238E27FC236}">
                <a16:creationId xmlns:a16="http://schemas.microsoft.com/office/drawing/2014/main" id="{6477814C-6B56-911D-71A3-5D4712507305}"/>
              </a:ext>
            </a:extLst>
          </p:cNvPr>
          <p:cNvSpPr>
            <a:spLocks noGrp="1"/>
          </p:cNvSpPr>
          <p:nvPr>
            <p:ph idx="1"/>
          </p:nvPr>
        </p:nvSpPr>
        <p:spPr/>
        <p:txBody>
          <a:bodyPr/>
          <a:lstStyle/>
          <a:p>
            <a:r>
              <a:rPr lang="en-IN" dirty="0"/>
              <a:t>Put 2 of your best photographs </a:t>
            </a:r>
            <a:r>
              <a:rPr lang="en-IN" dirty="0" smtClean="0"/>
              <a:t>here</a:t>
            </a:r>
          </a:p>
          <a:p>
            <a:endParaRPr lang="en-IN" dirty="0"/>
          </a:p>
        </p:txBody>
      </p:sp>
      <p:sp>
        <p:nvSpPr>
          <p:cNvPr id="4" name="Slide Number Placeholder 3">
            <a:extLst>
              <a:ext uri="{FF2B5EF4-FFF2-40B4-BE49-F238E27FC236}">
                <a16:creationId xmlns:a16="http://schemas.microsoft.com/office/drawing/2014/main" id="{F7512292-B42A-7AC1-7086-3818B43D08E8}"/>
              </a:ext>
            </a:extLst>
          </p:cNvPr>
          <p:cNvSpPr>
            <a:spLocks noGrp="1"/>
          </p:cNvSpPr>
          <p:nvPr>
            <p:ph type="sldNum" sz="quarter" idx="12"/>
          </p:nvPr>
        </p:nvSpPr>
        <p:spPr/>
        <p:txBody>
          <a:bodyPr/>
          <a:lstStyle/>
          <a:p>
            <a:fld id="{26AD20E6-394B-4DF0-96A5-9647FF39C943}" type="slidenum">
              <a:rPr lang="en-IN" smtClean="0"/>
              <a:t>17</a:t>
            </a:fld>
            <a:endParaRPr lang="en-IN"/>
          </a:p>
        </p:txBody>
      </p:sp>
      <p:sp>
        <p:nvSpPr>
          <p:cNvPr id="5" name="Footer Placeholder 4">
            <a:extLst>
              <a:ext uri="{FF2B5EF4-FFF2-40B4-BE49-F238E27FC236}">
                <a16:creationId xmlns:a16="http://schemas.microsoft.com/office/drawing/2014/main" id="{68ABA5A0-C039-E6BF-8014-4934B4E407B2}"/>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p:cNvPicPr>
            <a:picLocks noChangeAspect="1"/>
          </p:cNvPicPr>
          <p:nvPr/>
        </p:nvPicPr>
        <p:blipFill rotWithShape="1">
          <a:blip r:embed="rId2"/>
          <a:srcRect l="23699" t="22443" r="24337" b="24715"/>
          <a:stretch/>
        </p:blipFill>
        <p:spPr>
          <a:xfrm>
            <a:off x="1717965" y="2401238"/>
            <a:ext cx="8714508" cy="4079443"/>
          </a:xfrm>
          <a:prstGeom prst="rect">
            <a:avLst/>
          </a:prstGeom>
        </p:spPr>
      </p:pic>
    </p:spTree>
    <p:extLst>
      <p:ext uri="{BB962C8B-B14F-4D97-AF65-F5344CB8AC3E}">
        <p14:creationId xmlns:p14="http://schemas.microsoft.com/office/powerpoint/2010/main" val="4112284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B543-DD16-00A8-C1EC-FE337C972327}"/>
              </a:ext>
            </a:extLst>
          </p:cNvPr>
          <p:cNvSpPr>
            <a:spLocks noGrp="1"/>
          </p:cNvSpPr>
          <p:nvPr>
            <p:ph type="title"/>
          </p:nvPr>
        </p:nvSpPr>
        <p:spPr/>
        <p:txBody>
          <a:bodyPr/>
          <a:lstStyle/>
          <a:p>
            <a:pPr algn="ctr"/>
            <a:r>
              <a:rPr lang="en-IN" b="1" dirty="0"/>
              <a:t>Screenshot of Approval</a:t>
            </a:r>
          </a:p>
        </p:txBody>
      </p:sp>
      <p:sp>
        <p:nvSpPr>
          <p:cNvPr id="4" name="Footer Placeholder 3">
            <a:extLst>
              <a:ext uri="{FF2B5EF4-FFF2-40B4-BE49-F238E27FC236}">
                <a16:creationId xmlns:a16="http://schemas.microsoft.com/office/drawing/2014/main" id="{0A4C53A3-3523-7375-B7CF-8CD9449B1926}"/>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56EDD3CD-7AAF-DDBA-4AB5-4451EC072935}"/>
              </a:ext>
            </a:extLst>
          </p:cNvPr>
          <p:cNvSpPr>
            <a:spLocks noGrp="1"/>
          </p:cNvSpPr>
          <p:nvPr>
            <p:ph type="sldNum" sz="quarter" idx="12"/>
          </p:nvPr>
        </p:nvSpPr>
        <p:spPr/>
        <p:txBody>
          <a:bodyPr/>
          <a:lstStyle/>
          <a:p>
            <a:fld id="{26AD20E6-394B-4DF0-96A5-9647FF39C943}" type="slidenum">
              <a:rPr lang="en-IN" smtClean="0"/>
              <a:t>2</a:t>
            </a:fld>
            <a:endParaRPr lang="en-IN"/>
          </a:p>
        </p:txBody>
      </p:sp>
      <p:pic>
        <p:nvPicPr>
          <p:cNvPr id="6" name="Content Placeholder 6"/>
          <p:cNvPicPr>
            <a:picLocks noGrp="1" noChangeAspect="1"/>
          </p:cNvPicPr>
          <p:nvPr>
            <p:ph idx="1"/>
          </p:nvPr>
        </p:nvPicPr>
        <p:blipFill rotWithShape="1">
          <a:blip r:embed="rId2"/>
          <a:srcRect l="52328" t="26500" r="2025" b="16825"/>
          <a:stretch/>
        </p:blipFill>
        <p:spPr>
          <a:xfrm>
            <a:off x="2161309" y="1928349"/>
            <a:ext cx="7606146" cy="4145890"/>
          </a:xfrm>
          <a:prstGeom prst="rect">
            <a:avLst/>
          </a:prstGeom>
        </p:spPr>
      </p:pic>
    </p:spTree>
    <p:extLst>
      <p:ext uri="{BB962C8B-B14F-4D97-AF65-F5344CB8AC3E}">
        <p14:creationId xmlns:p14="http://schemas.microsoft.com/office/powerpoint/2010/main" val="106189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p:txBody>
          <a:bodyPr/>
          <a:lstStyle/>
          <a:p>
            <a:pPr algn="ctr"/>
            <a:r>
              <a:rPr lang="en-IN" b="1" dirty="0"/>
              <a:t>Introduction </a:t>
            </a:r>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p:txBody>
          <a:bodyPr/>
          <a:lstStyle/>
          <a:p>
            <a:r>
              <a:rPr lang="en-US" dirty="0"/>
              <a:t>Sales and Marketing are two business functions within an organization they both impact lead generation and revenue. </a:t>
            </a:r>
          </a:p>
          <a:p>
            <a:r>
              <a:rPr lang="en-US" dirty="0"/>
              <a:t>The term, Sales, refers to all activities that lead to the selling of goods and services. </a:t>
            </a:r>
          </a:p>
          <a:p>
            <a:r>
              <a:rPr lang="en-US" dirty="0"/>
              <a:t>Whereas Marketing is the process of getting people interested in the goods and services being sold.</a:t>
            </a:r>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3</a:t>
            </a:fld>
            <a:endParaRPr lang="en-IN"/>
          </a:p>
        </p:txBody>
      </p:sp>
      <p:sp>
        <p:nvSpPr>
          <p:cNvPr id="5" name="Footer Placeholder 4">
            <a:extLst>
              <a:ext uri="{FF2B5EF4-FFF2-40B4-BE49-F238E27FC236}">
                <a16:creationId xmlns:a16="http://schemas.microsoft.com/office/drawing/2014/main" id="{F264D377-7310-FC9A-E728-3B686E1BEA5E}"/>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7" name="Picture 6"/>
          <p:cNvPicPr>
            <a:picLocks noChangeAspect="1"/>
          </p:cNvPicPr>
          <p:nvPr/>
        </p:nvPicPr>
        <p:blipFill rotWithShape="1">
          <a:blip r:embed="rId3"/>
          <a:srcRect l="36583" t="59375" r="38074" b="25284"/>
          <a:stretch/>
        </p:blipFill>
        <p:spPr>
          <a:xfrm>
            <a:off x="8894618" y="23813"/>
            <a:ext cx="3297382" cy="1122218"/>
          </a:xfrm>
          <a:prstGeom prst="rect">
            <a:avLst/>
          </a:prstGeom>
        </p:spPr>
      </p:pic>
    </p:spTree>
    <p:extLst>
      <p:ext uri="{BB962C8B-B14F-4D97-AF65-F5344CB8AC3E}">
        <p14:creationId xmlns:p14="http://schemas.microsoft.com/office/powerpoint/2010/main" val="233906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51033-92AE-7D44-CA2A-465B196100C4}"/>
              </a:ext>
            </a:extLst>
          </p:cNvPr>
          <p:cNvSpPr>
            <a:spLocks noGrp="1"/>
          </p:cNvSpPr>
          <p:nvPr>
            <p:ph type="title"/>
          </p:nvPr>
        </p:nvSpPr>
        <p:spPr/>
        <p:txBody>
          <a:bodyPr/>
          <a:lstStyle/>
          <a:p>
            <a:pPr algn="ctr"/>
            <a:r>
              <a:rPr lang="en-IN" b="1" dirty="0"/>
              <a:t>Introduction </a:t>
            </a:r>
          </a:p>
        </p:txBody>
      </p:sp>
      <p:sp>
        <p:nvSpPr>
          <p:cNvPr id="3" name="Content Placeholder 2">
            <a:extLst>
              <a:ext uri="{FF2B5EF4-FFF2-40B4-BE49-F238E27FC236}">
                <a16:creationId xmlns:a16="http://schemas.microsoft.com/office/drawing/2014/main" id="{382ADE59-DDEA-2629-5CE5-2986EE84561F}"/>
              </a:ext>
            </a:extLst>
          </p:cNvPr>
          <p:cNvSpPr>
            <a:spLocks noGrp="1"/>
          </p:cNvSpPr>
          <p:nvPr>
            <p:ph idx="1"/>
          </p:nvPr>
        </p:nvSpPr>
        <p:spPr/>
        <p:txBody>
          <a:bodyPr/>
          <a:lstStyle/>
          <a:p>
            <a:r>
              <a:rPr lang="en-US" dirty="0"/>
              <a:t>So we as marketing managers are responsible for researching and developing marketing opportunities and planning and implementing new sales plans.</a:t>
            </a:r>
          </a:p>
          <a:p>
            <a:endParaRPr lang="en-IN" dirty="0"/>
          </a:p>
        </p:txBody>
      </p:sp>
      <p:sp>
        <p:nvSpPr>
          <p:cNvPr id="4" name="Slide Number Placeholder 3">
            <a:extLst>
              <a:ext uri="{FF2B5EF4-FFF2-40B4-BE49-F238E27FC236}">
                <a16:creationId xmlns:a16="http://schemas.microsoft.com/office/drawing/2014/main" id="{CE1DBDCD-BFFD-B18E-0A9A-B5A0A5A5AF5C}"/>
              </a:ext>
            </a:extLst>
          </p:cNvPr>
          <p:cNvSpPr>
            <a:spLocks noGrp="1"/>
          </p:cNvSpPr>
          <p:nvPr>
            <p:ph type="sldNum" sz="quarter" idx="12"/>
          </p:nvPr>
        </p:nvSpPr>
        <p:spPr/>
        <p:txBody>
          <a:bodyPr/>
          <a:lstStyle/>
          <a:p>
            <a:fld id="{26AD20E6-394B-4DF0-96A5-9647FF39C943}" type="slidenum">
              <a:rPr lang="en-IN" smtClean="0"/>
              <a:t>4</a:t>
            </a:fld>
            <a:endParaRPr lang="en-IN"/>
          </a:p>
        </p:txBody>
      </p:sp>
      <p:sp>
        <p:nvSpPr>
          <p:cNvPr id="5" name="Footer Placeholder 4">
            <a:extLst>
              <a:ext uri="{FF2B5EF4-FFF2-40B4-BE49-F238E27FC236}">
                <a16:creationId xmlns:a16="http://schemas.microsoft.com/office/drawing/2014/main" id="{52F928C2-B1A0-B0B5-6B55-B107C607F64A}"/>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007830A4-8A9B-0EBD-A18C-FE6C0AF23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7" name="Picture 6"/>
          <p:cNvPicPr>
            <a:picLocks noChangeAspect="1"/>
          </p:cNvPicPr>
          <p:nvPr/>
        </p:nvPicPr>
        <p:blipFill rotWithShape="1">
          <a:blip r:embed="rId3"/>
          <a:srcRect l="36583" t="59375" r="38074" b="25284"/>
          <a:stretch/>
        </p:blipFill>
        <p:spPr>
          <a:xfrm>
            <a:off x="8894618" y="0"/>
            <a:ext cx="3297382" cy="1122218"/>
          </a:xfrm>
          <a:prstGeom prst="rect">
            <a:avLst/>
          </a:prstGeom>
        </p:spPr>
      </p:pic>
    </p:spTree>
    <p:extLst>
      <p:ext uri="{BB962C8B-B14F-4D97-AF65-F5344CB8AC3E}">
        <p14:creationId xmlns:p14="http://schemas.microsoft.com/office/powerpoint/2010/main" val="4156150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p:txBody>
          <a:bodyPr/>
          <a:lstStyle/>
          <a:p>
            <a:pPr algn="ctr"/>
            <a:r>
              <a:rPr lang="en-IN" b="1" dirty="0"/>
              <a:t>Objectives of Your Study</a:t>
            </a:r>
          </a:p>
        </p:txBody>
      </p:sp>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p:txBody>
          <a:bodyPr/>
          <a:lstStyle/>
          <a:p>
            <a:pPr marL="0" indent="0">
              <a:buNone/>
            </a:pPr>
            <a:r>
              <a:rPr lang="en-US" dirty="0"/>
              <a:t>Aim of the Study </a:t>
            </a:r>
          </a:p>
          <a:p>
            <a:r>
              <a:rPr lang="en-US" dirty="0"/>
              <a:t>The aim of the study is to examine the impact of marketing on sales and consumers.</a:t>
            </a:r>
          </a:p>
          <a:p>
            <a:pPr marL="0" indent="0">
              <a:buNone/>
            </a:pPr>
            <a:r>
              <a:rPr lang="en-US" dirty="0"/>
              <a:t>Objectives of the Study</a:t>
            </a:r>
          </a:p>
          <a:p>
            <a:pPr marL="514350" indent="-514350">
              <a:buFont typeface="+mj-lt"/>
              <a:buAutoNum type="arabicPeriod"/>
            </a:pPr>
            <a:r>
              <a:rPr lang="en-US" dirty="0"/>
              <a:t>To identify how marketing can increase the sale of the product.</a:t>
            </a:r>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5</a:t>
            </a:fld>
            <a:endParaRPr lang="en-IN"/>
          </a:p>
        </p:txBody>
      </p:sp>
      <p:sp>
        <p:nvSpPr>
          <p:cNvPr id="5" name="Footer Placeholder 4">
            <a:extLst>
              <a:ext uri="{FF2B5EF4-FFF2-40B4-BE49-F238E27FC236}">
                <a16:creationId xmlns:a16="http://schemas.microsoft.com/office/drawing/2014/main" id="{8844328F-626B-70E2-D0C5-F16A1E592868}"/>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59DE848F-23EA-DD10-7CA9-E5A35CA4C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7" name="Picture 6"/>
          <p:cNvPicPr>
            <a:picLocks noChangeAspect="1"/>
          </p:cNvPicPr>
          <p:nvPr/>
        </p:nvPicPr>
        <p:blipFill rotWithShape="1">
          <a:blip r:embed="rId3"/>
          <a:srcRect l="36583" t="59375" r="38074" b="25284"/>
          <a:stretch/>
        </p:blipFill>
        <p:spPr>
          <a:xfrm>
            <a:off x="8894618" y="0"/>
            <a:ext cx="3297382" cy="1122218"/>
          </a:xfrm>
          <a:prstGeom prst="rect">
            <a:avLst/>
          </a:prstGeom>
        </p:spPr>
      </p:pic>
    </p:spTree>
    <p:extLst>
      <p:ext uri="{BB962C8B-B14F-4D97-AF65-F5344CB8AC3E}">
        <p14:creationId xmlns:p14="http://schemas.microsoft.com/office/powerpoint/2010/main" val="354468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p:txBody>
          <a:bodyPr/>
          <a:lstStyle/>
          <a:p>
            <a:pPr algn="ctr"/>
            <a:r>
              <a:rPr lang="en-IN" b="1" dirty="0"/>
              <a:t>Methodology </a:t>
            </a:r>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p:txBody>
          <a:bodyPr/>
          <a:lstStyle/>
          <a:p>
            <a:r>
              <a:rPr lang="en-US" dirty="0"/>
              <a:t>The methodology used in preparing my Dissertation Report on 'Influence of Marketing on the Sale of Pre- Natal Screening Test' is based on the observation of the product sale trend of the company in the market.</a:t>
            </a:r>
          </a:p>
          <a:p>
            <a:r>
              <a:rPr lang="en-US" dirty="0"/>
              <a:t>The data on which the study is done is a Secondary Data collected using the company’s Portal (</a:t>
            </a:r>
            <a:r>
              <a:rPr lang="en-US" dirty="0" err="1"/>
              <a:t>Labmate</a:t>
            </a:r>
            <a:r>
              <a:rPr lang="en-US" dirty="0"/>
              <a:t>)</a:t>
            </a:r>
          </a:p>
          <a:p>
            <a:r>
              <a:rPr lang="en-US" dirty="0"/>
              <a:t>The study is done on the data collected month on month from January to May ‘22</a:t>
            </a:r>
          </a:p>
          <a:p>
            <a:r>
              <a:rPr lang="en-US" dirty="0"/>
              <a:t>Excel is used to analyze the data</a:t>
            </a:r>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6</a:t>
            </a:fld>
            <a:endParaRPr lang="en-IN"/>
          </a:p>
        </p:txBody>
      </p:sp>
      <p:sp>
        <p:nvSpPr>
          <p:cNvPr id="5" name="Footer Placeholder 4">
            <a:extLst>
              <a:ext uri="{FF2B5EF4-FFF2-40B4-BE49-F238E27FC236}">
                <a16:creationId xmlns:a16="http://schemas.microsoft.com/office/drawing/2014/main" id="{13826005-CE28-7D60-D38A-A20359BF8D20}"/>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096665F7-D441-D56F-3223-09638E620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7" name="Picture 6"/>
          <p:cNvPicPr>
            <a:picLocks noChangeAspect="1"/>
          </p:cNvPicPr>
          <p:nvPr/>
        </p:nvPicPr>
        <p:blipFill rotWithShape="1">
          <a:blip r:embed="rId3"/>
          <a:srcRect l="36583" t="59375" r="38074" b="25284"/>
          <a:stretch/>
        </p:blipFill>
        <p:spPr>
          <a:xfrm>
            <a:off x="8894618" y="0"/>
            <a:ext cx="3297382" cy="1122218"/>
          </a:xfrm>
          <a:prstGeom prst="rect">
            <a:avLst/>
          </a:prstGeom>
        </p:spPr>
      </p:pic>
    </p:spTree>
    <p:extLst>
      <p:ext uri="{BB962C8B-B14F-4D97-AF65-F5344CB8AC3E}">
        <p14:creationId xmlns:p14="http://schemas.microsoft.com/office/powerpoint/2010/main" val="45910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p:txBody>
          <a:bodyPr/>
          <a:lstStyle/>
          <a:p>
            <a:pPr algn="ctr"/>
            <a:r>
              <a:rPr lang="en-IN" b="1" dirty="0" smtClean="0"/>
              <a:t>Methodology</a:t>
            </a:r>
            <a:endParaRPr lang="en-IN" dirty="0"/>
          </a:p>
        </p:txBody>
      </p:sp>
      <p:sp>
        <p:nvSpPr>
          <p:cNvPr id="3" name="Content Placeholder 2">
            <a:extLst>
              <a:ext uri="{FF2B5EF4-FFF2-40B4-BE49-F238E27FC236}">
                <a16:creationId xmlns:a16="http://schemas.microsoft.com/office/drawing/2014/main" id="{C69F77E6-6698-55B6-C98F-1338F8539D37}"/>
              </a:ext>
            </a:extLst>
          </p:cNvPr>
          <p:cNvSpPr>
            <a:spLocks noGrp="1"/>
          </p:cNvSpPr>
          <p:nvPr>
            <p:ph idx="1"/>
          </p:nvPr>
        </p:nvSpPr>
        <p:spPr/>
        <p:txBody>
          <a:bodyPr/>
          <a:lstStyle/>
          <a:p>
            <a:r>
              <a:rPr lang="en-IN" dirty="0" smtClean="0"/>
              <a:t>4P’s of Marketing</a:t>
            </a:r>
          </a:p>
          <a:p>
            <a:endParaRPr lang="en-IN" dirty="0"/>
          </a:p>
        </p:txBody>
      </p:sp>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p:txBody>
          <a:bodyPr/>
          <a:lstStyle/>
          <a:p>
            <a:fld id="{26AD20E6-394B-4DF0-96A5-9647FF39C943}" type="slidenum">
              <a:rPr lang="en-IN" smtClean="0"/>
              <a:t>7</a:t>
            </a:fld>
            <a:endParaRPr lang="en-IN"/>
          </a:p>
        </p:txBody>
      </p:sp>
      <p:sp>
        <p:nvSpPr>
          <p:cNvPr id="5" name="Footer Placeholder 4">
            <a:extLst>
              <a:ext uri="{FF2B5EF4-FFF2-40B4-BE49-F238E27FC236}">
                <a16:creationId xmlns:a16="http://schemas.microsoft.com/office/drawing/2014/main" id="{6F6DCD10-8A3E-7240-0E8B-DDE634E0B5E4}"/>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7" name="Picture 6"/>
          <p:cNvPicPr>
            <a:picLocks noChangeAspect="1"/>
          </p:cNvPicPr>
          <p:nvPr/>
        </p:nvPicPr>
        <p:blipFill rotWithShape="1">
          <a:blip r:embed="rId3"/>
          <a:srcRect l="32218" t="23769" r="17627" b="14110"/>
          <a:stretch/>
        </p:blipFill>
        <p:spPr>
          <a:xfrm>
            <a:off x="3837709" y="1729148"/>
            <a:ext cx="6525491" cy="4544291"/>
          </a:xfrm>
          <a:prstGeom prst="rect">
            <a:avLst/>
          </a:prstGeom>
        </p:spPr>
      </p:pic>
      <p:pic>
        <p:nvPicPr>
          <p:cNvPr id="8" name="Picture 7"/>
          <p:cNvPicPr>
            <a:picLocks noChangeAspect="1"/>
          </p:cNvPicPr>
          <p:nvPr/>
        </p:nvPicPr>
        <p:blipFill rotWithShape="1">
          <a:blip r:embed="rId4"/>
          <a:srcRect l="36583" t="59375" r="38074" b="25284"/>
          <a:stretch/>
        </p:blipFill>
        <p:spPr>
          <a:xfrm>
            <a:off x="8894618" y="0"/>
            <a:ext cx="3297382" cy="1122218"/>
          </a:xfrm>
          <a:prstGeom prst="rect">
            <a:avLst/>
          </a:prstGeom>
        </p:spPr>
      </p:pic>
    </p:spTree>
    <p:extLst>
      <p:ext uri="{BB962C8B-B14F-4D97-AF65-F5344CB8AC3E}">
        <p14:creationId xmlns:p14="http://schemas.microsoft.com/office/powerpoint/2010/main" val="1206244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t>Results </a:t>
            </a:r>
          </a:p>
        </p:txBody>
      </p:sp>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p:txBody>
          <a:bodyPr/>
          <a:lstStyle/>
          <a:p>
            <a:r>
              <a:rPr lang="en-IN" dirty="0" smtClean="0"/>
              <a:t>In the month of January NIPS test was outsourced which affected the turnaround time and the price of the test.</a:t>
            </a:r>
          </a:p>
          <a:p>
            <a:endParaRPr lang="en-IN" dirty="0"/>
          </a:p>
        </p:txBody>
      </p:sp>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8</a:t>
            </a:fld>
            <a:endParaRPr lang="en-IN"/>
          </a:p>
        </p:txBody>
      </p:sp>
      <p:sp>
        <p:nvSpPr>
          <p:cNvPr id="5" name="Footer Placeholder 4">
            <a:extLst>
              <a:ext uri="{FF2B5EF4-FFF2-40B4-BE49-F238E27FC236}">
                <a16:creationId xmlns:a16="http://schemas.microsoft.com/office/drawing/2014/main" id="{606B1AD0-3937-0010-0111-E6BE0A3744C4}"/>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3829856035"/>
              </p:ext>
            </p:extLst>
          </p:nvPr>
        </p:nvGraphicFramePr>
        <p:xfrm>
          <a:off x="1278678" y="2828203"/>
          <a:ext cx="2531322" cy="3710709"/>
        </p:xfrm>
        <a:graphic>
          <a:graphicData uri="http://schemas.openxmlformats.org/presentationml/2006/ole">
            <mc:AlternateContent xmlns:mc="http://schemas.openxmlformats.org/markup-compatibility/2006">
              <mc:Choice xmlns:v="urn:schemas-microsoft-com:vml" Requires="v">
                <p:oleObj spid="_x0000_s1029" name="Worksheet" r:id="rId4" imgW="1428700" imgH="3247864" progId="Excel.Sheet.12">
                  <p:embed/>
                </p:oleObj>
              </mc:Choice>
              <mc:Fallback>
                <p:oleObj name="Worksheet" r:id="rId4" imgW="1428700" imgH="3247864" progId="Excel.Sheet.12">
                  <p:embed/>
                  <p:pic>
                    <p:nvPicPr>
                      <p:cNvPr id="0" name=""/>
                      <p:cNvPicPr/>
                      <p:nvPr/>
                    </p:nvPicPr>
                    <p:blipFill>
                      <a:blip r:embed="rId5"/>
                      <a:stretch>
                        <a:fillRect/>
                      </a:stretch>
                    </p:blipFill>
                    <p:spPr>
                      <a:xfrm>
                        <a:off x="1278678" y="2828203"/>
                        <a:ext cx="2531322" cy="3710709"/>
                      </a:xfrm>
                      <a:prstGeom prst="rect">
                        <a:avLst/>
                      </a:prstGeom>
                    </p:spPr>
                  </p:pic>
                </p:oleObj>
              </mc:Fallback>
            </mc:AlternateContent>
          </a:graphicData>
        </a:graphic>
      </p:graphicFrame>
      <p:pic>
        <p:nvPicPr>
          <p:cNvPr id="9" name="Picture 8"/>
          <p:cNvPicPr>
            <a:picLocks noChangeAspect="1"/>
          </p:cNvPicPr>
          <p:nvPr/>
        </p:nvPicPr>
        <p:blipFill>
          <a:blip r:embed="rId6"/>
          <a:stretch>
            <a:fillRect/>
          </a:stretch>
        </p:blipFill>
        <p:spPr>
          <a:xfrm>
            <a:off x="5652655" y="3090275"/>
            <a:ext cx="5250239" cy="2964161"/>
          </a:xfrm>
          <a:prstGeom prst="rect">
            <a:avLst/>
          </a:prstGeom>
        </p:spPr>
      </p:pic>
      <p:pic>
        <p:nvPicPr>
          <p:cNvPr id="10" name="Picture 9"/>
          <p:cNvPicPr>
            <a:picLocks noChangeAspect="1"/>
          </p:cNvPicPr>
          <p:nvPr/>
        </p:nvPicPr>
        <p:blipFill rotWithShape="1">
          <a:blip r:embed="rId7"/>
          <a:srcRect l="36583" t="59375" r="38074" b="25284"/>
          <a:stretch/>
        </p:blipFill>
        <p:spPr>
          <a:xfrm>
            <a:off x="8894618" y="0"/>
            <a:ext cx="3297382" cy="1122218"/>
          </a:xfrm>
          <a:prstGeom prst="rect">
            <a:avLst/>
          </a:prstGeom>
        </p:spPr>
      </p:pic>
    </p:spTree>
    <p:extLst>
      <p:ext uri="{BB962C8B-B14F-4D97-AF65-F5344CB8AC3E}">
        <p14:creationId xmlns:p14="http://schemas.microsoft.com/office/powerpoint/2010/main" val="1373306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t>Results </a:t>
            </a:r>
          </a:p>
        </p:txBody>
      </p:sp>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p:txBody>
          <a:bodyPr/>
          <a:lstStyle/>
          <a:p>
            <a:r>
              <a:rPr lang="en-IN" dirty="0" smtClean="0"/>
              <a:t>In February the company started performing In-house as a result of which the Turnaround Time and Price got reduced.</a:t>
            </a:r>
          </a:p>
          <a:p>
            <a:r>
              <a:rPr lang="en-IN" dirty="0" smtClean="0"/>
              <a:t>Which gradually resulted in increase in the sale.</a:t>
            </a:r>
          </a:p>
          <a:p>
            <a:endParaRPr lang="en-IN" dirty="0"/>
          </a:p>
        </p:txBody>
      </p:sp>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p:txBody>
          <a:bodyPr/>
          <a:lstStyle/>
          <a:p>
            <a:fld id="{26AD20E6-394B-4DF0-96A5-9647FF39C943}" type="slidenum">
              <a:rPr lang="en-IN" smtClean="0"/>
              <a:t>9</a:t>
            </a:fld>
            <a:endParaRPr lang="en-IN"/>
          </a:p>
        </p:txBody>
      </p:sp>
      <p:sp>
        <p:nvSpPr>
          <p:cNvPr id="5" name="Footer Placeholder 4">
            <a:extLst>
              <a:ext uri="{FF2B5EF4-FFF2-40B4-BE49-F238E27FC236}">
                <a16:creationId xmlns:a16="http://schemas.microsoft.com/office/drawing/2014/main" id="{8EF452A5-4A37-38F4-E86E-331DB996CC6B}"/>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7" name="Picture 6"/>
          <p:cNvPicPr>
            <a:picLocks noChangeAspect="1"/>
          </p:cNvPicPr>
          <p:nvPr/>
        </p:nvPicPr>
        <p:blipFill>
          <a:blip r:embed="rId3"/>
          <a:stretch>
            <a:fillRect/>
          </a:stretch>
        </p:blipFill>
        <p:spPr>
          <a:xfrm>
            <a:off x="1063096" y="3287822"/>
            <a:ext cx="3265613" cy="3453917"/>
          </a:xfrm>
          <a:prstGeom prst="rect">
            <a:avLst/>
          </a:prstGeom>
        </p:spPr>
      </p:pic>
      <p:pic>
        <p:nvPicPr>
          <p:cNvPr id="8" name="Picture 7"/>
          <p:cNvPicPr>
            <a:picLocks noChangeAspect="1"/>
          </p:cNvPicPr>
          <p:nvPr/>
        </p:nvPicPr>
        <p:blipFill>
          <a:blip r:embed="rId4"/>
          <a:stretch>
            <a:fillRect/>
          </a:stretch>
        </p:blipFill>
        <p:spPr>
          <a:xfrm>
            <a:off x="5105400" y="3287822"/>
            <a:ext cx="6096000" cy="3251090"/>
          </a:xfrm>
          <a:prstGeom prst="rect">
            <a:avLst/>
          </a:prstGeom>
        </p:spPr>
      </p:pic>
      <p:pic>
        <p:nvPicPr>
          <p:cNvPr id="9" name="Picture 8"/>
          <p:cNvPicPr>
            <a:picLocks noChangeAspect="1"/>
          </p:cNvPicPr>
          <p:nvPr/>
        </p:nvPicPr>
        <p:blipFill rotWithShape="1">
          <a:blip r:embed="rId5"/>
          <a:srcRect l="36583" t="59375" r="38074" b="25284"/>
          <a:stretch/>
        </p:blipFill>
        <p:spPr>
          <a:xfrm>
            <a:off x="8894618" y="0"/>
            <a:ext cx="3297382" cy="1122218"/>
          </a:xfrm>
          <a:prstGeom prst="rect">
            <a:avLst/>
          </a:prstGeom>
        </p:spPr>
      </p:pic>
    </p:spTree>
    <p:extLst>
      <p:ext uri="{BB962C8B-B14F-4D97-AF65-F5344CB8AC3E}">
        <p14:creationId xmlns:p14="http://schemas.microsoft.com/office/powerpoint/2010/main" val="1911276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618</Words>
  <Application>Microsoft Office PowerPoint</Application>
  <PresentationFormat>Widescreen</PresentationFormat>
  <Paragraphs>98</Paragraphs>
  <Slides>17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2" baseType="lpstr">
      <vt:lpstr>Arial</vt:lpstr>
      <vt:lpstr>Calibri</vt:lpstr>
      <vt:lpstr>Calibri Light</vt:lpstr>
      <vt:lpstr>Office Theme</vt:lpstr>
      <vt:lpstr>Worksheet</vt:lpstr>
      <vt:lpstr>Impact of Marketing on the Sales of Pre-Natal Screening Tests Pathkind Diagnostics Pvt Ltd.</vt:lpstr>
      <vt:lpstr>Screenshot of Approval</vt:lpstr>
      <vt:lpstr>Introduction </vt:lpstr>
      <vt:lpstr>Introduction </vt:lpstr>
      <vt:lpstr>Objectives of Your Study</vt:lpstr>
      <vt:lpstr>Methodology </vt:lpstr>
      <vt:lpstr>Methodology</vt:lpstr>
      <vt:lpstr>Results </vt:lpstr>
      <vt:lpstr>Results </vt:lpstr>
      <vt:lpstr>Intervention</vt:lpstr>
      <vt:lpstr>Discussion</vt:lpstr>
      <vt:lpstr>Limitations of the Study</vt:lpstr>
      <vt:lpstr>Conclusion</vt:lpstr>
      <vt:lpstr>Thank You</vt:lpstr>
      <vt:lpstr>Dissertation Experiences</vt:lpstr>
      <vt:lpstr>Pictorial Journey </vt:lpstr>
      <vt:lpstr>Pictorial Journey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Anu</cp:lastModifiedBy>
  <cp:revision>18</cp:revision>
  <dcterms:created xsi:type="dcterms:W3CDTF">2022-05-20T15:11:38Z</dcterms:created>
  <dcterms:modified xsi:type="dcterms:W3CDTF">2022-06-26T13:52:15Z</dcterms:modified>
</cp:coreProperties>
</file>