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83" r:id="rId3"/>
    <p:sldId id="257" r:id="rId4"/>
    <p:sldId id="258" r:id="rId5"/>
    <p:sldId id="260" r:id="rId6"/>
    <p:sldId id="259" r:id="rId7"/>
    <p:sldId id="261" r:id="rId8"/>
    <p:sldId id="280" r:id="rId9"/>
    <p:sldId id="278" r:id="rId10"/>
    <p:sldId id="279" r:id="rId11"/>
    <p:sldId id="281" r:id="rId12"/>
    <p:sldId id="282" r:id="rId13"/>
    <p:sldId id="265" r:id="rId14"/>
    <p:sldId id="266" r:id="rId15"/>
    <p:sldId id="275" r:id="rId16"/>
    <p:sldId id="267" r:id="rId17"/>
    <p:sldId id="273" r:id="rId18"/>
    <p:sldId id="276" r:id="rId19"/>
    <p:sldId id="268" r:id="rId20"/>
    <p:sldId id="27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ocuments\Dissertation\Data%20analysis-questionnair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ocuments\Dissertation\Data%20analysis-questionnair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ocuments\Dissertation\Data%20analysis-questionnair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ocuments\Dissertation\Data%20analysis-questionnair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ocuments\Dissertation\Data%20analysis-questionnair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ocuments\Dissertation\Data%20analysis-questionnair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ocuments\Dissertation\Data%20analysis-questionnair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\Documents\Dissertation\Data%20analysis-questionnai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6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Which two identifiers you use</a:t>
            </a:r>
            <a:endParaRPr lang="en-US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Sheet1!$O$5</c:f>
              <c:strCache>
                <c:ptCount val="1"/>
                <c:pt idx="0">
                  <c:v>1</c:v>
                </c:pt>
              </c:strCache>
            </c:strRef>
          </c:tx>
          <c:dLbls>
            <c:dLblPos val="inBase"/>
            <c:showVal val="1"/>
          </c:dLbls>
          <c:cat>
            <c:strRef>
              <c:f>Sheet1!$N$6:$N$7</c:f>
              <c:strCache>
                <c:ptCount val="2"/>
                <c:pt idx="0">
                  <c:v>Full name and room number </c:v>
                </c:pt>
                <c:pt idx="1">
                  <c:v>Full name and MRN </c:v>
                </c:pt>
              </c:strCache>
            </c:strRef>
          </c:cat>
          <c:val>
            <c:numRef>
              <c:f>Sheet1!$O$6:$O$7</c:f>
              <c:numCache>
                <c:formatCode>0%</c:formatCode>
                <c:ptCount val="2"/>
                <c:pt idx="0">
                  <c:v>5.0000000000000031E-2</c:v>
                </c:pt>
                <c:pt idx="1">
                  <c:v>0.95000000000000029</c:v>
                </c:pt>
              </c:numCache>
            </c:numRef>
          </c:val>
        </c:ser>
        <c:dLbls>
          <c:showVal val="1"/>
        </c:dLbls>
        <c:overlap val="100"/>
        <c:axId val="107921408"/>
        <c:axId val="107922944"/>
      </c:barChart>
      <c:catAx>
        <c:axId val="107921408"/>
        <c:scaling>
          <c:orientation val="minMax"/>
        </c:scaling>
        <c:axPos val="b"/>
        <c:tickLblPos val="nextTo"/>
        <c:crossAx val="107922944"/>
        <c:crosses val="autoZero"/>
        <c:auto val="1"/>
        <c:lblAlgn val="ctr"/>
        <c:lblOffset val="100"/>
      </c:catAx>
      <c:valAx>
        <c:axId val="107922944"/>
        <c:scaling>
          <c:orientation val="minMax"/>
        </c:scaling>
        <c:axPos val="l"/>
        <c:majorGridlines/>
        <c:numFmt formatCode="0%" sourceLinked="1"/>
        <c:tickLblPos val="nextTo"/>
        <c:crossAx val="1079214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6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How do you confirm name of</a:t>
            </a:r>
            <a:r>
              <a:rPr lang="en-US" baseline="0" dirty="0" smtClean="0"/>
              <a:t> patient</a:t>
            </a:r>
            <a:endParaRPr lang="en-US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Sheet1!$Q$5</c:f>
              <c:strCache>
                <c:ptCount val="1"/>
                <c:pt idx="0">
                  <c:v>2</c:v>
                </c:pt>
              </c:strCache>
            </c:strRef>
          </c:tx>
          <c:dLbls>
            <c:dLblPos val="inEnd"/>
            <c:showVal val="1"/>
          </c:dLbls>
          <c:cat>
            <c:strRef>
              <c:f>Sheet1!$P$6:$P$7</c:f>
              <c:strCache>
                <c:ptCount val="2"/>
                <c:pt idx="0">
                  <c:v>“is your name ABC"</c:v>
                </c:pt>
                <c:pt idx="1">
                  <c:v>“What is your name"? </c:v>
                </c:pt>
              </c:strCache>
            </c:strRef>
          </c:cat>
          <c:val>
            <c:numRef>
              <c:f>Sheet1!$Q$6:$Q$7</c:f>
              <c:numCache>
                <c:formatCode>0%</c:formatCode>
                <c:ptCount val="2"/>
                <c:pt idx="0">
                  <c:v>0.1</c:v>
                </c:pt>
                <c:pt idx="1">
                  <c:v>0.9</c:v>
                </c:pt>
              </c:numCache>
            </c:numRef>
          </c:val>
        </c:ser>
        <c:dLbls>
          <c:showVal val="1"/>
        </c:dLbls>
        <c:overlap val="100"/>
        <c:axId val="108012672"/>
        <c:axId val="108014208"/>
      </c:barChart>
      <c:catAx>
        <c:axId val="108012672"/>
        <c:scaling>
          <c:orientation val="minMax"/>
        </c:scaling>
        <c:axPos val="b"/>
        <c:tickLblPos val="nextTo"/>
        <c:crossAx val="108014208"/>
        <c:crosses val="autoZero"/>
        <c:auto val="1"/>
        <c:lblAlgn val="ctr"/>
        <c:lblOffset val="100"/>
      </c:catAx>
      <c:valAx>
        <c:axId val="108014208"/>
        <c:scaling>
          <c:orientation val="minMax"/>
        </c:scaling>
        <c:axPos val="l"/>
        <c:majorGridlines/>
        <c:numFmt formatCode="0%" sourceLinked="1"/>
        <c:tickLblPos val="nextTo"/>
        <c:crossAx val="10801267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6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Have you ever misidentified any patient</a:t>
            </a:r>
            <a:endParaRPr lang="en-US" dirty="0"/>
          </a:p>
        </c:rich>
      </c:tx>
      <c:layout>
        <c:manualLayout>
          <c:xMode val="edge"/>
          <c:yMode val="edge"/>
          <c:x val="0.15009552084677941"/>
          <c:y val="0"/>
        </c:manualLayout>
      </c:layout>
    </c:title>
    <c:plotArea>
      <c:layout/>
      <c:barChart>
        <c:barDir val="col"/>
        <c:grouping val="stacked"/>
        <c:ser>
          <c:idx val="0"/>
          <c:order val="0"/>
          <c:tx>
            <c:strRef>
              <c:f>Sheet1!$U$5</c:f>
              <c:strCache>
                <c:ptCount val="1"/>
                <c:pt idx="0">
                  <c:v>4</c:v>
                </c:pt>
              </c:strCache>
            </c:strRef>
          </c:tx>
          <c:dLbls>
            <c:dLblPos val="inEnd"/>
            <c:showVal val="1"/>
          </c:dLbls>
          <c:cat>
            <c:strRef>
              <c:f>Sheet1!$T$6:$T$7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Sheet1!$U$6:$U$7</c:f>
              <c:numCache>
                <c:formatCode>0%</c:formatCode>
                <c:ptCount val="2"/>
                <c:pt idx="0">
                  <c:v>0.05</c:v>
                </c:pt>
                <c:pt idx="1">
                  <c:v>0.95000000000000029</c:v>
                </c:pt>
              </c:numCache>
            </c:numRef>
          </c:val>
        </c:ser>
        <c:dLbls>
          <c:showVal val="1"/>
        </c:dLbls>
        <c:overlap val="100"/>
        <c:axId val="108042880"/>
        <c:axId val="108282240"/>
      </c:barChart>
      <c:catAx>
        <c:axId val="108042880"/>
        <c:scaling>
          <c:orientation val="minMax"/>
        </c:scaling>
        <c:axPos val="b"/>
        <c:tickLblPos val="nextTo"/>
        <c:crossAx val="108282240"/>
        <c:crosses val="autoZero"/>
        <c:auto val="1"/>
        <c:lblAlgn val="ctr"/>
        <c:lblOffset val="100"/>
      </c:catAx>
      <c:valAx>
        <c:axId val="108282240"/>
        <c:scaling>
          <c:orientation val="minMax"/>
        </c:scaling>
        <c:axPos val="l"/>
        <c:majorGridlines/>
        <c:numFmt formatCode="0%" sourceLinked="1"/>
        <c:tickLblPos val="nextTo"/>
        <c:crossAx val="1080428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6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Missed to provide ID Band</a:t>
            </a:r>
            <a:endParaRPr lang="en-US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Sheet1!$W$5</c:f>
              <c:strCache>
                <c:ptCount val="1"/>
                <c:pt idx="0">
                  <c:v>5</c:v>
                </c:pt>
              </c:strCache>
            </c:strRef>
          </c:tx>
          <c:cat>
            <c:strRef>
              <c:f>Sheet1!$V$6:$V$7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Sheet1!$W$6:$W$7</c:f>
              <c:numCache>
                <c:formatCode>0.0%</c:formatCode>
                <c:ptCount val="2"/>
                <c:pt idx="0">
                  <c:v>0.15000000000000008</c:v>
                </c:pt>
                <c:pt idx="1">
                  <c:v>0.85000000000000031</c:v>
                </c:pt>
              </c:numCache>
            </c:numRef>
          </c:val>
        </c:ser>
        <c:dLbls>
          <c:showVal val="1"/>
        </c:dLbls>
        <c:overlap val="100"/>
        <c:axId val="108302336"/>
        <c:axId val="108303872"/>
      </c:barChart>
      <c:catAx>
        <c:axId val="108302336"/>
        <c:scaling>
          <c:orientation val="minMax"/>
        </c:scaling>
        <c:axPos val="b"/>
        <c:tickLblPos val="nextTo"/>
        <c:crossAx val="108303872"/>
        <c:crosses val="autoZero"/>
        <c:auto val="1"/>
        <c:lblAlgn val="ctr"/>
        <c:lblOffset val="100"/>
      </c:catAx>
      <c:valAx>
        <c:axId val="108303872"/>
        <c:scaling>
          <c:orientation val="minMax"/>
        </c:scaling>
        <c:axPos val="l"/>
        <c:majorGridlines/>
        <c:numFmt formatCode="0.0%" sourceLinked="1"/>
        <c:tickLblPos val="nextTo"/>
        <c:crossAx val="1083023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6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Applied wrong ID band</a:t>
            </a:r>
            <a:endParaRPr lang="en-US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Sheet1!$Y$5</c:f>
              <c:strCache>
                <c:ptCount val="1"/>
                <c:pt idx="0">
                  <c:v>6</c:v>
                </c:pt>
              </c:strCache>
            </c:strRef>
          </c:tx>
          <c:dLbls>
            <c:dLblPos val="inBase"/>
            <c:showVal val="1"/>
          </c:dLbls>
          <c:cat>
            <c:strRef>
              <c:f>Sheet1!$X$6:$X$7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Sheet1!$Y$6:$Y$7</c:f>
              <c:numCache>
                <c:formatCode>0.0%</c:formatCode>
                <c:ptCount val="2"/>
                <c:pt idx="0">
                  <c:v>0.05</c:v>
                </c:pt>
                <c:pt idx="1">
                  <c:v>0.95000000000000029</c:v>
                </c:pt>
              </c:numCache>
            </c:numRef>
          </c:val>
        </c:ser>
        <c:dLbls>
          <c:showVal val="1"/>
        </c:dLbls>
        <c:overlap val="100"/>
        <c:axId val="108533248"/>
        <c:axId val="108534784"/>
      </c:barChart>
      <c:catAx>
        <c:axId val="108533248"/>
        <c:scaling>
          <c:orientation val="minMax"/>
        </c:scaling>
        <c:axPos val="b"/>
        <c:tickLblPos val="nextTo"/>
        <c:crossAx val="108534784"/>
        <c:crosses val="autoZero"/>
        <c:auto val="1"/>
        <c:lblAlgn val="ctr"/>
        <c:lblOffset val="100"/>
      </c:catAx>
      <c:valAx>
        <c:axId val="108534784"/>
        <c:scaling>
          <c:orientation val="minMax"/>
        </c:scaling>
        <c:axPos val="l"/>
        <c:majorGridlines/>
        <c:numFmt formatCode="0.0%" sourceLinked="1"/>
        <c:tickLblPos val="nextTo"/>
        <c:crossAx val="10853324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6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Given wrong medicines due to misidentification</a:t>
            </a:r>
            <a:endParaRPr lang="en-US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Sheet1!$AE$5</c:f>
              <c:strCache>
                <c:ptCount val="1"/>
                <c:pt idx="0">
                  <c:v>9</c:v>
                </c:pt>
              </c:strCache>
            </c:strRef>
          </c:tx>
          <c:dLbls>
            <c:dLblPos val="inBase"/>
            <c:showVal val="1"/>
          </c:dLbls>
          <c:cat>
            <c:strRef>
              <c:f>Sheet1!$AD$6:$AD$7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Sheet1!$AE$6:$AE$7</c:f>
              <c:numCache>
                <c:formatCode>0%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</c:ser>
        <c:overlap val="100"/>
        <c:axId val="108558976"/>
        <c:axId val="108560768"/>
      </c:barChart>
      <c:catAx>
        <c:axId val="108558976"/>
        <c:scaling>
          <c:orientation val="minMax"/>
        </c:scaling>
        <c:axPos val="b"/>
        <c:tickLblPos val="nextTo"/>
        <c:crossAx val="108560768"/>
        <c:crosses val="autoZero"/>
        <c:auto val="1"/>
        <c:lblAlgn val="ctr"/>
        <c:lblOffset val="100"/>
      </c:catAx>
      <c:valAx>
        <c:axId val="108560768"/>
        <c:scaling>
          <c:orientation val="minMax"/>
        </c:scaling>
        <c:axPos val="l"/>
        <c:majorGridlines/>
        <c:numFmt formatCode="0%" sourceLinked="1"/>
        <c:tickLblPos val="nextTo"/>
        <c:crossAx val="1085589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6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Drawn blood sample from wrong patient</a:t>
            </a:r>
            <a:r>
              <a:rPr lang="en-US" baseline="0" dirty="0" smtClean="0"/>
              <a:t> due to misidentification</a:t>
            </a:r>
            <a:endParaRPr lang="en-US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Sheet1!$AG$5</c:f>
              <c:strCache>
                <c:ptCount val="1"/>
                <c:pt idx="0">
                  <c:v>10</c:v>
                </c:pt>
              </c:strCache>
            </c:strRef>
          </c:tx>
          <c:dLbls>
            <c:dLblPos val="inBase"/>
            <c:showVal val="1"/>
          </c:dLbls>
          <c:cat>
            <c:strRef>
              <c:f>Sheet1!$AF$6:$AF$7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Sheet1!$AG$6:$AG$7</c:f>
              <c:numCache>
                <c:formatCode>0.0%</c:formatCode>
                <c:ptCount val="2"/>
                <c:pt idx="0">
                  <c:v>2.5000000000000001E-2</c:v>
                </c:pt>
                <c:pt idx="1">
                  <c:v>0.97500000000000031</c:v>
                </c:pt>
              </c:numCache>
            </c:numRef>
          </c:val>
        </c:ser>
        <c:dLbls>
          <c:showVal val="1"/>
        </c:dLbls>
        <c:overlap val="100"/>
        <c:axId val="108605824"/>
        <c:axId val="108607360"/>
      </c:barChart>
      <c:catAx>
        <c:axId val="108605824"/>
        <c:scaling>
          <c:orientation val="minMax"/>
        </c:scaling>
        <c:axPos val="b"/>
        <c:tickLblPos val="nextTo"/>
        <c:crossAx val="108607360"/>
        <c:crosses val="autoZero"/>
        <c:auto val="1"/>
        <c:lblAlgn val="ctr"/>
        <c:lblOffset val="100"/>
      </c:catAx>
      <c:valAx>
        <c:axId val="108607360"/>
        <c:scaling>
          <c:orientation val="minMax"/>
        </c:scaling>
        <c:axPos val="l"/>
        <c:majorGridlines/>
        <c:numFmt formatCode="0.0%" sourceLinked="1"/>
        <c:tickLblPos val="nextTo"/>
        <c:crossAx val="1086058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8"/>
  <c:chart>
    <c:title>
      <c:tx>
        <c:rich>
          <a:bodyPr/>
          <a:lstStyle/>
          <a:p>
            <a:pPr>
              <a:defRPr/>
            </a:pPr>
            <a:r>
              <a:rPr lang="en-US" u="sng" dirty="0" smtClean="0"/>
              <a:t>Identification errors documented by nurses</a:t>
            </a:r>
            <a:endParaRPr lang="en-US" u="sng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dLbls>
            <c:dLblPos val="inBase"/>
            <c:showVal val="1"/>
          </c:dLbls>
          <c:cat>
            <c:strRef>
              <c:f>Sheet6!$C$3:$C$9</c:f>
              <c:strCache>
                <c:ptCount val="7"/>
                <c:pt idx="0">
                  <c:v>Wrong Identifier</c:v>
                </c:pt>
                <c:pt idx="1">
                  <c:v>Incorrect method to confirm patient name</c:v>
                </c:pt>
                <c:pt idx="2">
                  <c:v>Misidentified patient</c:v>
                </c:pt>
                <c:pt idx="3">
                  <c:v>Missed to provide ID band</c:v>
                </c:pt>
                <c:pt idx="4">
                  <c:v>Applied wrong Id band</c:v>
                </c:pt>
                <c:pt idx="5">
                  <c:v>Given wrong medicine</c:v>
                </c:pt>
                <c:pt idx="6">
                  <c:v> Wrong blood sample </c:v>
                </c:pt>
              </c:strCache>
            </c:strRef>
          </c:cat>
          <c:val>
            <c:numRef>
              <c:f>Sheet6!$D$3:$D$9</c:f>
              <c:numCache>
                <c:formatCode>0.0%</c:formatCode>
                <c:ptCount val="7"/>
                <c:pt idx="0">
                  <c:v>0.11764705882352942</c:v>
                </c:pt>
                <c:pt idx="1">
                  <c:v>0.2352941176470589</c:v>
                </c:pt>
                <c:pt idx="2">
                  <c:v>0.11764705882352942</c:v>
                </c:pt>
                <c:pt idx="3">
                  <c:v>0.35294117647058826</c:v>
                </c:pt>
                <c:pt idx="4">
                  <c:v>0.11764705882352942</c:v>
                </c:pt>
                <c:pt idx="5">
                  <c:v>0</c:v>
                </c:pt>
                <c:pt idx="6">
                  <c:v>5.8823529411764705E-2</c:v>
                </c:pt>
              </c:numCache>
            </c:numRef>
          </c:val>
        </c:ser>
        <c:dLbls>
          <c:showVal val="1"/>
        </c:dLbls>
        <c:gapWidth val="55"/>
        <c:overlap val="100"/>
        <c:axId val="108632320"/>
        <c:axId val="108732800"/>
      </c:barChart>
      <c:catAx>
        <c:axId val="1086323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Types of errors</a:t>
                </a:r>
                <a:endParaRPr lang="en-US" dirty="0"/>
              </a:p>
            </c:rich>
          </c:tx>
          <c:layout/>
        </c:title>
        <c:majorTickMark val="none"/>
        <c:tickLblPos val="nextTo"/>
        <c:crossAx val="108732800"/>
        <c:crosses val="autoZero"/>
        <c:auto val="1"/>
        <c:lblAlgn val="ctr"/>
        <c:lblOffset val="100"/>
      </c:catAx>
      <c:valAx>
        <c:axId val="10873280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Percentage</a:t>
                </a:r>
                <a:r>
                  <a:rPr lang="en-US" baseline="0" dirty="0" smtClean="0"/>
                  <a:t> of errors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"/>
              <c:y val="0.17283611218828956"/>
            </c:manualLayout>
          </c:layout>
        </c:title>
        <c:numFmt formatCode="0.0%" sourceLinked="1"/>
        <c:majorTickMark val="none"/>
        <c:tickLblPos val="nextTo"/>
        <c:crossAx val="10863232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7A45B-3F67-4A46-B80E-86DB28E7B237}" type="datetimeFigureOut">
              <a:rPr lang="en-IN" smtClean="0"/>
              <a:pPr/>
              <a:t>27-06-2022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BCBBF-3B14-49EE-839D-F9D0F54BECC4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85773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7F2C74-2A67-7B88-E4B0-49C7348E4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C02E0EF-E98B-4A5E-6AAD-8E0D81174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1330B9F-6AC3-446B-BE5D-168B172F7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C0E5-F472-4823-852C-D183FA2F2488}" type="datetime1">
              <a:rPr lang="en-IN" smtClean="0"/>
              <a:pPr/>
              <a:t>27-06-2022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0DD859-66CB-8ECC-6E50-6A57DFF25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 are not allowed to add slides to this presentation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5186DF-C26B-58D8-1801-6CC6107B8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26870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6E0628-FB36-BD34-9FE2-97E896AC4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912D301-275B-FF6C-40F7-2E9B0CD333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754F30-EF25-E3E3-BB1C-47025CFDE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CF6C-BC1F-457E-8C73-045A403582E6}" type="datetime1">
              <a:rPr lang="en-IN" smtClean="0"/>
              <a:pPr/>
              <a:t>27-06-2022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7A5C90-C15D-39BC-189C-B04FF8FDA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 are not allowed to add slides to this presentation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68025F-FDA9-0B8F-AD5D-453E4F10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832630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139D957-C999-1C16-1853-9A023AA6CE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66E3950-F0D6-5D89-066D-085723180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1CCAA96-007B-16EB-59B9-8466CF3A2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070E-952C-41C9-9ABB-C56A7BE64D88}" type="datetime1">
              <a:rPr lang="en-IN" smtClean="0"/>
              <a:pPr/>
              <a:t>27-06-2022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3D4BE2-2DF2-045A-8669-1F641EBCA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 are not allowed to add slides to this presentation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55D12E-7ED4-76EF-2510-3424364F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38211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CE716E-3B2D-E963-79E7-5EF7FA211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794634-ABC2-6BED-BF96-9B5559CE3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95EF2B4-2DC2-6314-D99D-D61B5F64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2FBC0-878C-4FB7-8E1F-1D6F6FF7C223}" type="datetime1">
              <a:rPr lang="en-IN" smtClean="0"/>
              <a:pPr/>
              <a:t>27-06-2022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959C864-56F9-6F24-ACE2-68994362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 are not allowed to add slides to this presentation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0218AD-0394-8E9F-0B97-7A979B03D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78601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837D86-16D6-2081-9141-B69FF05C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AB4426C-57D7-F200-FA35-8E436A5D5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2FE632E-3E25-D2A6-491C-E5592C33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ADF-9D55-472F-A142-0A5A20BA4577}" type="datetime1">
              <a:rPr lang="en-IN" smtClean="0"/>
              <a:pPr/>
              <a:t>27-06-2022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868D8A7-1FEB-8F74-CC96-60F713D94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 are not allowed to add slides to this presentation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0764CDB-61F8-D5A9-1F23-AD369A51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43090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B8D318-BBB3-1ED4-702E-7B3E99D84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32F8E8-3ED1-3166-5784-09ACC24D9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60D193F-E080-1819-0001-EC324458C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C319AC5-0DE1-5E65-1A58-599D06B82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A866-57B6-4C39-8809-FBA78A30FCC9}" type="datetime1">
              <a:rPr lang="en-IN" smtClean="0"/>
              <a:pPr/>
              <a:t>27-06-2022</a:t>
            </a:fld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B95DFD7-A0B2-3C6A-D7BA-B22A8C682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 are not allowed to add slides to this presentation</a:t>
            </a:r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DB4F3E3-D244-DE91-E177-93FD9910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5229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CDD731-E7C4-A269-BE92-C85C60837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25A0333-AA9A-DF4F-C57C-56BAA1F98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53AEBD8-A870-7FD7-F78A-B5EAACA47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C07F615-1CA8-AC3F-C4FE-FFF9F49AF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8811C04-731E-98E6-D3D9-0ACFEBE39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AC9A91A-EBEF-9BB2-B813-F1A9FBC7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4237-4DA9-498D-81CC-7DEBFDE0146A}" type="datetime1">
              <a:rPr lang="en-IN" smtClean="0"/>
              <a:pPr/>
              <a:t>27-06-2022</a:t>
            </a:fld>
            <a:endParaRPr lang="en-IN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356CC76-53AF-D09D-7090-C46C6BC2E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 are not allowed to add slides to this presentation</a:t>
            </a:r>
            <a:endParaRPr lang="en-IN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1AEB7F1-3FD9-614A-DD77-0F4054D21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278433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AEC571-DEF0-68A8-EA51-110C122C1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0654D79-6E0A-9D35-0EBD-FB1ECA55D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9E31-0E2B-4B8B-A4CD-804F6A5D47A9}" type="datetime1">
              <a:rPr lang="en-IN" smtClean="0"/>
              <a:pPr/>
              <a:t>27-06-2022</a:t>
            </a:fld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434C3BC-2067-8919-8B3E-4092015A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 are not allowed to add slides to this presentation</a:t>
            </a:r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CEB87ED-C91F-42C9-2E08-5FC7E4892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408817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C6467BF-AB2E-3DEF-67BB-BD30CABBC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5607-A4BB-4D67-95B9-C9085ECC35A9}" type="datetime1">
              <a:rPr lang="en-IN" smtClean="0"/>
              <a:pPr/>
              <a:t>27-06-2022</a:t>
            </a:fld>
            <a:endParaRPr lang="en-IN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6F09D29-4BFA-2AC9-ECDF-923DF9F3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 are not allowed to add slides to this presentation</a:t>
            </a: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4BA3FC0-FAB4-106E-CBFC-20A7CD390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75088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667C7E-D521-F661-1C58-D19B826A0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51BD9D-2A21-680C-A275-4A3D85F04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FC0A35F-23A3-07EE-6BAB-E164189CE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6B0979A-120B-82A8-026D-4BE0C2466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9E65-501E-4E79-B301-EC94E1C8867E}" type="datetime1">
              <a:rPr lang="en-IN" smtClean="0"/>
              <a:pPr/>
              <a:t>27-06-2022</a:t>
            </a:fld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AD45F37-3CB4-AE2D-2533-3877135BE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 are not allowed to add slides to this presentation</a:t>
            </a:r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8D38491-67AF-16FC-0E0E-3D1128F13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09494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F10D0E-376D-78FD-7FC8-983C68012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3AD1C15-75FE-9ACA-314E-0ADC5BF18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2765D50-FC72-AC28-0F4E-E904A7F17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C42FAAF-4A7B-5286-4106-E767F58BB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C047-BE12-4A43-A323-58AFB768CD35}" type="datetime1">
              <a:rPr lang="en-IN" smtClean="0"/>
              <a:pPr/>
              <a:t>27-06-2022</a:t>
            </a:fld>
            <a:endParaRPr lang="en-IN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0E331BE-AD49-7317-E681-91E7744CE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 are not allowed to add slides to this presentation</a:t>
            </a:r>
            <a:endParaRPr lang="en-IN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136059E-4898-883B-FD49-34EA78AE0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49606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E3B505A-F512-A52E-E888-47C174A75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8418E4A-8F52-4B39-2902-CB954C5F4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708D44-8BFC-15F0-F07E-C32BCCF653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2769F-3E27-4D36-A194-1A84EAEDBFA1}" type="datetime1">
              <a:rPr lang="en-IN" smtClean="0"/>
              <a:pPr/>
              <a:t>27-06-2022</a:t>
            </a:fld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C245A2C-4190-4E5A-5D38-07DF0B68B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You are not allowed to add slides to this presentation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4B15AD-CE55-F5B7-3AE1-4BE3BEF7D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D20E6-394B-4DF0-96A5-9647FF39C943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6033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89BD04-9EFD-5298-48E0-BBFFD1042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4338" y="1139484"/>
            <a:ext cx="9144000" cy="2335237"/>
          </a:xfrm>
        </p:spPr>
        <p:txBody>
          <a:bodyPr>
            <a:normAutofit fontScale="90000"/>
          </a:bodyPr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“Gaps and Challenges in Patient Identification”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at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u="sng" dirty="0" smtClean="0">
                <a:latin typeface="Times New Roman" pitchFamily="18" charset="0"/>
                <a:cs typeface="Times New Roman" pitchFamily="18" charset="0"/>
              </a:rPr>
              <a:t>Oscar super specialty Hospital, Jhajjar</a:t>
            </a:r>
            <a:endParaRPr lang="en-IN" sz="36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673AE62-677A-E7A9-D759-F10B648DE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2474" y="4529796"/>
            <a:ext cx="9144000" cy="1406769"/>
          </a:xfrm>
        </p:spPr>
        <p:txBody>
          <a:bodyPr>
            <a:normAutofit/>
          </a:bodyPr>
          <a:lstStyle/>
          <a:p>
            <a:pPr algn="l"/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:Dr. Anjali Ahlawat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Faculty Mentor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: Dr. Rohini Ruhil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IN" b="1" dirty="0">
                <a:latin typeface="Times New Roman" pitchFamily="18" charset="0"/>
                <a:cs typeface="Times New Roman" pitchFamily="18" charset="0"/>
              </a:rPr>
              <a:t>IIHMR Delhi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0197BFF-5EB9-4347-6E13-67AD995EB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1</a:t>
            </a:fld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A5D235C-68B3-B360-0BE2-EE01D32938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"/>
            <a:ext cx="1955408" cy="108321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3199225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15925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10</a:t>
            </a:fld>
            <a:endParaRPr lang="en-IN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739726" y="1336432"/>
          <a:ext cx="4929554" cy="329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6780627" y="1280159"/>
          <a:ext cx="4530969" cy="3418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29994" y="4979963"/>
            <a:ext cx="4825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 of 40 nurses, 2 said they applied wrong ID band to the patient they were taking care of.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94695" y="5008098"/>
            <a:ext cx="4726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 of 40 nurses, no one ever gave wrong medicines to patient due to identification error.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03385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11</a:t>
            </a:fld>
            <a:endParaRPr lang="en-IN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3123028" y="1111346"/>
          <a:ext cx="5739617" cy="3770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83877" y="5261317"/>
            <a:ext cx="6752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 of 40 nurses, 1 said she drew blood sample from a wrong patient because of misidentification.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90842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12</a:t>
            </a:fld>
            <a:endParaRPr lang="en-IN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659988" y="1420838"/>
          <a:ext cx="9073660" cy="5023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C7E35C9-8D50-F7CA-E6F1-C10B29E0AE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23814"/>
            <a:ext cx="1589648" cy="82024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D59676-68AE-B31D-2B17-777B3CE4C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Discussion</a:t>
            </a:r>
            <a:endParaRPr lang="en-IN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9AE405-828D-19A8-A3BF-17A9B1F9E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Complex, dynamic, busy and under-resourced health systems are a fertile ground for wicked problems, and the problem of patient misidentification is one such problem.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Patient safety cannot rely on human perfection in ordinary circumstances, much less during a crisis.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full root cause analysis is required to identify all contributing factors and create procedural safeguards.</a:t>
            </a:r>
          </a:p>
          <a:p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1486BD3-7B28-3873-3378-A9DBB9E3B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13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5261C97-CF15-220B-FFE7-145AE48C1E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23813"/>
            <a:ext cx="1786596" cy="108753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2616270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D59676-68AE-B31D-2B17-777B3CE4C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Discussion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9AE405-828D-19A8-A3BF-17A9B1F9E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Simply accusing or punishing direct providers does not prevent the next error.</a:t>
            </a:r>
            <a:endParaRPr lang="en-US" baseline="30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healthcare system should be evaluated for problems and gaps in nurse training.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Some Don'ts</a:t>
            </a:r>
          </a:p>
          <a:p>
            <a:pPr>
              <a:buNone/>
            </a:pP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Nurses should never use wrong identifiers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Nurses should not assume identity has already been confirmed by someone else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Deviate from the patient identification policy of using two acceptable patient identifiers.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 not read the patients details to them and allow them to passively agree with you. </a:t>
            </a:r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55A2AEE-BCF7-2356-2A0D-334825D42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14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7E54A9D-4B6F-6671-1709-E2CF64355D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-23483"/>
            <a:ext cx="1800664" cy="105042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2388368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B0F6EC-6F74-10E8-AC03-0F3875AD0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u="sng" dirty="0">
                <a:latin typeface="Times New Roman" pitchFamily="18" charset="0"/>
                <a:cs typeface="Times New Roman" pitchFamily="18" charset="0"/>
              </a:rPr>
              <a:t>Limitations of the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BDAC66-4BC0-4A4F-5501-A4915ECD4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the questionnaire was administered to the staff itself about the patient identification errors, this can be a potential source of bias as the authencity of the answers lies with the concerned staff itself.</a:t>
            </a:r>
          </a:p>
          <a:p>
            <a:pPr lv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the departments in the hospital were not included in the study as outpatient department and critical areas.</a:t>
            </a:r>
          </a:p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D7BD38B-06EE-DC64-6828-3A96DC5B6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15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2BF899B-1AA7-BB0B-B7E4-F54105A89E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-23483"/>
            <a:ext cx="1758462" cy="102229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3192224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865BDE-C1E4-2068-7ED7-1D9DDC4B3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70671"/>
          </a:xfrm>
        </p:spPr>
        <p:txBody>
          <a:bodyPr>
            <a:normAutofit/>
          </a:bodyPr>
          <a:lstStyle/>
          <a:p>
            <a:pPr algn="ctr"/>
            <a:r>
              <a:rPr lang="en-IN" b="1" u="sng" dirty="0">
                <a:latin typeface="Times New Roman" pitchFamily="18" charset="0"/>
                <a:cs typeface="Times New Roman" pitchFamily="18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7621F9-57FC-03A7-2EE3-925A45765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662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protocol for correct Patient identification is being adhered to in all the departments of the hospital as per IPSG-1.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Majority of the nurses are following the guidelines for correct patient identification but there are some leaks and gaps which can easily be fulfilled by proper training of the staff.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From the data we can make out that even after taking all the necessary measures still nurses are not immune to identification errors.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20413FC-7659-4BBD-06AF-798C6C1C0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16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945CF6E8-DCFB-270F-3407-DF7FB02549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23813"/>
            <a:ext cx="1758461" cy="79211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644327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840CEC-B205-D614-ACFB-9620DEF0A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5545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References</a:t>
            </a:r>
            <a:endParaRPr lang="en-IN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6CD5A5-350C-07B1-88E3-70F677EEF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2702"/>
            <a:ext cx="10515600" cy="4784261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Henneman PL, Fisher DL, Henneman EA, Pham TA, Campbell MM, Nathanson BH. Patient identification errors are common in a simulated setting. Annals of emergency medicine. 2010 Jun 1;55(6):503-9.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Beyea SC. Systems that reduce the potential for patient identification errors. AORN journal. 2002 Sep 1;76(3):504-7.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Dhatt GS, Damir HA, Matarelli S, Sankaranarayanan K, James DM. Patient safety: patient identification wristband errors. Clinical chemistry and laboratory medicine. 2011 May 1;49(5):927-9.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Colard DR. Reduction of patient identification errors using technology. Point of Care. 2005 Mar 1;4(1):61-3.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Hain PD, Joers B, Rush M, Slayton J, Throop P, Hoagg S, Allen L, Grantham J, Deshpande JK. An intervention to decrease patient identification band errors in a children's hospital. BMJ Quality &amp; Safety. 2010 Jun 1;19(3):244-7.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Walley SC, Berger S, Harris Y, Gallizzi G, Hayes L. Decreasing patient identification band errors by standardizing processes. Hospital Pediatrics. 2013 Apr;3(2):108-17.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5778F48-EED0-0966-D30D-CA2F4B9E8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17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49243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8C9A24-5D33-22D2-A375-550512B67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7108" y="365125"/>
            <a:ext cx="9876692" cy="1325563"/>
          </a:xfrm>
        </p:spPr>
        <p:txBody>
          <a:bodyPr>
            <a:normAutofit/>
          </a:bodyPr>
          <a:lstStyle/>
          <a:p>
            <a:pPr algn="ctr"/>
            <a:r>
              <a:rPr lang="en-IN" sz="4000" b="1" u="sng" dirty="0">
                <a:latin typeface="Times New Roman" pitchFamily="18" charset="0"/>
                <a:cs typeface="Times New Roman" pitchFamily="18" charset="0"/>
              </a:rPr>
              <a:t>Suggestions to the </a:t>
            </a:r>
            <a:r>
              <a:rPr lang="en-IN" sz="4000" b="1" u="sng" dirty="0" smtClean="0">
                <a:latin typeface="Times New Roman" pitchFamily="18" charset="0"/>
                <a:cs typeface="Times New Roman" pitchFamily="18" charset="0"/>
              </a:rPr>
              <a:t>Organization</a:t>
            </a:r>
            <a:endParaRPr lang="en-IN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EF2263-EB9B-760E-4703-663E38DF5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advisable and highly recommended that there should be different color bands for pediatric patients and for patients with history of allergy.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Incorporating training on correct method for checking and verifying a patient’s identity into the induction program and continuing professional development for health-care workers..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Educate patients and attendants on the importance and relevance of correct patient identification in a positive fashion that also respects concerns for privacy.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overcome the problem of unavoidable human errors, we can take the help of technology and start using bar-coded wristband.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995D74E-6398-A78F-6AAE-7F984A627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18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482642F-792C-BF57-5B55-1F840240FF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1730326" cy="8159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9941127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3C20748-CF29-ED49-B8D8-5DEBC4A53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19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DC1BA95-363B-4D43-B4A1-2FAE931EE5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3813"/>
            <a:ext cx="1688123" cy="107346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 descr="Thank-You-Pictu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72862" y="1195754"/>
            <a:ext cx="8255937" cy="4832252"/>
          </a:xfrm>
          <a:prstGeom prst="rect">
            <a:avLst/>
          </a:prstGeom>
          <a:ln>
            <a:solidFill>
              <a:schemeClr val="tx1"/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xmlns="" val="3675246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2</a:t>
            </a:fld>
            <a:endParaRPr lang="en-IN" dirty="0"/>
          </a:p>
        </p:txBody>
      </p:sp>
      <p:pic>
        <p:nvPicPr>
          <p:cNvPr id="4" name="Picture 3" descr="Screenshot (8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23626" y="845368"/>
            <a:ext cx="7548842" cy="542048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01393A-C23C-A11B-B552-8F3AB06E5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4000" b="1" u="sng" dirty="0">
                <a:latin typeface="Times New Roman" pitchFamily="18" charset="0"/>
                <a:cs typeface="Times New Roman" pitchFamily="18" charset="0"/>
              </a:rPr>
              <a:t>Pictorial Journey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B27019A-DBE3-DD9F-379F-7EBC515DB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20</a:t>
            </a:fld>
            <a:endParaRPr lang="en-IN" dirty="0"/>
          </a:p>
        </p:txBody>
      </p:sp>
      <p:pic>
        <p:nvPicPr>
          <p:cNvPr id="8" name="Content Placeholder 7" descr="WhatsApp Image 2022-06-20 at 6.17.13 AM (1)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51163" y="1825625"/>
            <a:ext cx="5486400" cy="4351338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2333934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872094-D36A-007C-818C-6DC4FC39F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65125"/>
            <a:ext cx="9525000" cy="1325563"/>
          </a:xfrm>
        </p:spPr>
        <p:txBody>
          <a:bodyPr/>
          <a:lstStyle/>
          <a:p>
            <a:pPr algn="ctr"/>
            <a:r>
              <a:rPr lang="en-IN" b="1" u="sng" dirty="0"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en-IN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B44169-B653-8FCC-211C-27ABE8FE0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ECRI defines patient identifications as, “The process of correctly matching a patient to appropriately intended interventions and communicating information about the patient’s identity accurately and reliably throughout the continuum of care”.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Positive patient identification is an important but underappreciated component of the healthcare system.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Seems like a simple cog in the complex framework of a healthcare facility. However, errors in this simple process, although often harmless, can sometimes result in harm or distress to patients and their families.</a:t>
            </a:r>
          </a:p>
          <a:p>
            <a:pPr>
              <a:buNone/>
            </a:pPr>
            <a:endParaRPr lang="en-US" dirty="0" smtClean="0"/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8B9F59A-EE54-15E1-6F90-F1AB79C0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3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23EA6A3-2D9E-C718-EBF4-5B7AFD95B0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23813"/>
            <a:ext cx="2011679" cy="94685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2339061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351033-92AE-7D44-CA2A-465B1961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u="sng" dirty="0"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en-IN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82ADE59-DDEA-2629-5CE5-2986EE845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Patient identification errors in hospitals are all too common and can generate a slew of issues for healthcare providers, patients, and insurance companies.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Joint Commission International and the WHO conjointly promoting the six international patient safety goals for increasing awareness about these goals and ensure safe delivery of care.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Prevailing factors include higher than normal patient loads, communication gaps, and reliance on patients to confirm their identity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E1DBDCD-BFFD-B18E-0A9A-B5A0A5A5A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4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07830A4-8A9B-0EBD-A18C-FE6C0AF23F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23814"/>
            <a:ext cx="1941341" cy="112973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4156150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4904D3-A247-E528-2115-156C18874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u="sng" dirty="0">
                <a:latin typeface="Times New Roman" pitchFamily="18" charset="0"/>
                <a:cs typeface="Times New Roman" pitchFamily="18" charset="0"/>
              </a:rPr>
              <a:t>Objectives of </a:t>
            </a:r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b="1" u="sng" dirty="0">
                <a:latin typeface="Times New Roman" pitchFamily="18" charset="0"/>
                <a:cs typeface="Times New Roman" pitchFamily="18" charset="0"/>
              </a:rPr>
              <a:t>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C6D7DE2-7518-3B77-F975-509EE81FC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evaluate the accuracy of nursing staff in verifying patients identity before performing any task given. </a:t>
            </a:r>
          </a:p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provide the solutions to minimize the errors occurring in patient identification thereby preventing incidents in the hospital.</a:t>
            </a: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96429B0-60CE-36A6-DD5A-4112E453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5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9DE848F-23EA-DD10-7CA9-E5A35CA4CE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3813"/>
            <a:ext cx="2067951" cy="105939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3544687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96DAF6-311E-0255-B1ED-7410C0285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1014"/>
            <a:ext cx="10515600" cy="492371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Methodology</a:t>
            </a:r>
            <a:endParaRPr lang="en-IN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665C76-273B-9A86-DBC1-54F437B85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2197"/>
            <a:ext cx="10515600" cy="5304766"/>
          </a:xfrm>
        </p:spPr>
        <p:txBody>
          <a:bodyPr>
            <a:normAutofit/>
          </a:bodyPr>
          <a:lstStyle/>
          <a:p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Study Population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All the current nursing staff working in morning shift in the IPD wards and OT </a:t>
            </a:r>
          </a:p>
          <a:p>
            <a:pPr lvl="0"/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Location of study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-Oscar Super Specialty Hospital, Jhajjar</a:t>
            </a:r>
          </a:p>
          <a:p>
            <a:pPr lvl="0"/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Duration of study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-15 Days (2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May,2022 to 16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May,2022) </a:t>
            </a:r>
          </a:p>
          <a:p>
            <a:pPr lvl="0"/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Study Design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-Descriptive cross-sectional study </a:t>
            </a:r>
          </a:p>
          <a:p>
            <a:pPr lvl="0"/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Sampling Method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Convenience Sampling is used in this study.</a:t>
            </a:r>
          </a:p>
          <a:p>
            <a:pPr lvl="0"/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Sample Size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 Nurses: 40 </a:t>
            </a:r>
          </a:p>
          <a:p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Type of data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Primary Data </a:t>
            </a:r>
          </a:p>
          <a:p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Analysis Tools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Statistical software used for data analysis MS excel and MS word.</a:t>
            </a:r>
          </a:p>
          <a:p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Methods of Data Collection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– A structured questionnaire form) related to</a:t>
            </a:r>
          </a:p>
          <a:p>
            <a:pPr lvl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‘Knowledge about IPSG-1 and its compliance’ was administered to all the concerned nursing staff. </a:t>
            </a:r>
          </a:p>
          <a:p>
            <a:pPr lvl="0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dirty="0" smtClean="0"/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E049770-9203-2BD7-A999-EDFBD11B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6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96665F7-D441-D56F-3223-09638E6207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1"/>
            <a:ext cx="1716257" cy="81592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459109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9672BA-4BE1-529E-07EC-8F4A53233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31519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Questionnaire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u="sng" dirty="0" smtClean="0">
                <a:latin typeface="Times New Roman" pitchFamily="18" charset="0"/>
                <a:cs typeface="Times New Roman" pitchFamily="18" charset="0"/>
              </a:rPr>
            </a:br>
            <a:endParaRPr lang="en-IN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9F77E6-6698-55B6-C98F-1338F8539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6942"/>
            <a:ext cx="10515600" cy="561300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1)  </a:t>
            </a:r>
            <a:r>
              <a:rPr lang="en-US" sz="6400" dirty="0" smtClean="0">
                <a:latin typeface="Times New Roman" pitchFamily="18" charset="0"/>
                <a:ea typeface="Calibri"/>
                <a:cs typeface="Times New Roman" pitchFamily="18" charset="0"/>
              </a:rPr>
              <a:t>Which two identifiers you use to identify patient correctly?</a:t>
            </a:r>
          </a:p>
          <a:p>
            <a:pPr marL="1371600" lvl="1" indent="-9144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64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a.Full name and room number     b.Full name and MRN          c.Date of birth and MRN</a:t>
            </a:r>
          </a:p>
          <a:p>
            <a:pPr marL="1371600" lvl="1" indent="-9144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endParaRPr lang="en-US" sz="6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914400" indent="-9144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6400" dirty="0" smtClean="0">
                <a:latin typeface="Times New Roman" pitchFamily="18" charset="0"/>
                <a:ea typeface="Calibri"/>
                <a:cs typeface="Times New Roman" pitchFamily="18" charset="0"/>
              </a:rPr>
              <a:t>2)  How do you confirm the name of the patient?</a:t>
            </a:r>
          </a:p>
          <a:p>
            <a:pPr marL="1371600" lvl="1" indent="-9144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64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a.Ask the patient to confirm his or her name by asking “is your name ABC?”</a:t>
            </a:r>
          </a:p>
          <a:p>
            <a:pPr marL="1371600" lvl="1" indent="-914400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64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b.Ask the patient to state his or her name by asking, “What is your name? </a:t>
            </a:r>
          </a:p>
          <a:p>
            <a:pPr marL="1371600" lvl="1" indent="-914400">
              <a:lnSpc>
                <a:spcPct val="115000"/>
              </a:lnSpc>
              <a:spcBef>
                <a:spcPts val="0"/>
              </a:spcBef>
              <a:buNone/>
            </a:pPr>
            <a:endParaRPr lang="en-US" sz="6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>
              <a:buNone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3)  Have you ever misidentified any patient?</a:t>
            </a:r>
          </a:p>
          <a:p>
            <a:pPr marL="914400" lvl="1" indent="-457200">
              <a:buAutoNum type="alphaL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Yes          b. No</a:t>
            </a:r>
          </a:p>
          <a:p>
            <a:pPr marL="914400" lvl="1" indent="-457200">
              <a:buAutoNum type="alphaLcPeriod"/>
            </a:pPr>
            <a:endParaRPr lang="en-US" sz="6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4)  Have you ever missed to provide the Wrist ID Band to patients you are taking care of? </a:t>
            </a:r>
          </a:p>
          <a:p>
            <a:pPr marL="914400" lvl="1" indent="-457200">
              <a:buAutoNum type="alphaL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Yes          b. No</a:t>
            </a:r>
          </a:p>
          <a:p>
            <a:pPr marL="914400" lvl="1" indent="-457200">
              <a:buAutoNum type="alphaLcPeriod"/>
            </a:pPr>
            <a:endParaRPr lang="en-US" sz="6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5)  Have you ever applied wrong ID band to patients? </a:t>
            </a:r>
          </a:p>
          <a:p>
            <a:pPr marL="914400" lvl="1" indent="-457200">
              <a:buAutoNum type="alphaL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Yes           b. No</a:t>
            </a:r>
          </a:p>
          <a:p>
            <a:pPr marL="914400" lvl="1" indent="-457200">
              <a:buAutoNum type="alphaLcPeriod"/>
            </a:pPr>
            <a:endParaRPr lang="en-US" sz="6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6)  Have you ever given wrong medicines to patients due to identification error? </a:t>
            </a:r>
          </a:p>
          <a:p>
            <a:pPr marL="914400" lvl="1" indent="-457200">
              <a:buAutoNum type="alphaLcPeriod"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Yes             b. No</a:t>
            </a:r>
          </a:p>
          <a:p>
            <a:pPr marL="914400" lvl="1" indent="-457200">
              <a:buAutoNum type="alphaLcPeriod"/>
            </a:pPr>
            <a:endParaRPr lang="en-US" sz="6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7)  Have you ever given wrong medicines to patients due to identification error? </a:t>
            </a:r>
          </a:p>
          <a:p>
            <a:pPr lvl="1">
              <a:buNone/>
            </a:pPr>
            <a:r>
              <a:rPr lang="en-US" sz="6400" dirty="0" smtClean="0">
                <a:latin typeface="Times New Roman" pitchFamily="18" charset="0"/>
                <a:cs typeface="Times New Roman" pitchFamily="18" charset="0"/>
              </a:rPr>
              <a:t>a. Yes                 b.No</a:t>
            </a:r>
          </a:p>
          <a:p>
            <a:pPr marL="1371600" lvl="1" indent="-914400">
              <a:lnSpc>
                <a:spcPct val="115000"/>
              </a:lnSpc>
              <a:spcBef>
                <a:spcPts val="0"/>
              </a:spcBef>
              <a:buNone/>
            </a:pPr>
            <a:endParaRPr lang="en-US" sz="42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49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6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EF90905-61DD-7573-FB83-64447E29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7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CA07901-579C-BFCC-7D89-A24BBE44C4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" y="23814"/>
            <a:ext cx="1252024" cy="55296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206244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31520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8</a:t>
            </a:fld>
            <a:endParaRPr lang="en-IN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767861" y="1308297"/>
          <a:ext cx="4971757" cy="3615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6527409" y="1266092"/>
          <a:ext cx="4854526" cy="3629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45588" y="5345723"/>
            <a:ext cx="5092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 of 40 nurses, 2 were using room number as one of the identifiers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10289" y="5345723"/>
            <a:ext cx="4740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 of 40 nurses, 4 were confirming the name of the patient by incorrect method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03384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pPr/>
              <a:t>9</a:t>
            </a:fld>
            <a:endParaRPr lang="en-IN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725658" y="1237957"/>
          <a:ext cx="4648200" cy="3615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6513340" y="1252025"/>
          <a:ext cx="4812323" cy="3601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31520" y="5345723"/>
            <a:ext cx="4768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 of 40 nurses, 2 nurses said they misidentified a patient sometimes in their nursing career.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57071" y="5261317"/>
            <a:ext cx="5064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 of 40 nurses, 6 said they missed to provide ID band to the patient.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1142</Words>
  <Application>Microsoft Office PowerPoint</Application>
  <PresentationFormat>Custom</PresentationFormat>
  <Paragraphs>145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“Gaps and Challenges in Patient Identification”  at  Oscar super specialty Hospital, Jhajjar</vt:lpstr>
      <vt:lpstr>Slide 2</vt:lpstr>
      <vt:lpstr>Introduction </vt:lpstr>
      <vt:lpstr>Introduction </vt:lpstr>
      <vt:lpstr>Objectives of the Study</vt:lpstr>
      <vt:lpstr>Methodology</vt:lpstr>
      <vt:lpstr> Questionnaire </vt:lpstr>
      <vt:lpstr>Results</vt:lpstr>
      <vt:lpstr>Results</vt:lpstr>
      <vt:lpstr>Results</vt:lpstr>
      <vt:lpstr>Results</vt:lpstr>
      <vt:lpstr>Results</vt:lpstr>
      <vt:lpstr>Discussion</vt:lpstr>
      <vt:lpstr>Discussion</vt:lpstr>
      <vt:lpstr>Limitations of the Study</vt:lpstr>
      <vt:lpstr>Conclusion</vt:lpstr>
      <vt:lpstr>References</vt:lpstr>
      <vt:lpstr>Suggestions to the Organization</vt:lpstr>
      <vt:lpstr>Slide 19</vt:lpstr>
      <vt:lpstr>Pictorial Journey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Name Organization</dc:title>
  <dc:creator>Dr. Sidharth Sekhar Mishra</dc:creator>
  <cp:lastModifiedBy>DELL</cp:lastModifiedBy>
  <cp:revision>75</cp:revision>
  <dcterms:created xsi:type="dcterms:W3CDTF">2022-05-20T15:11:38Z</dcterms:created>
  <dcterms:modified xsi:type="dcterms:W3CDTF">2022-06-27T01:13:29Z</dcterms:modified>
</cp:coreProperties>
</file>