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2"/>
  </p:notesMasterIdLst>
  <p:sldIdLst>
    <p:sldId id="256" r:id="rId2"/>
    <p:sldId id="274" r:id="rId3"/>
    <p:sldId id="257" r:id="rId4"/>
    <p:sldId id="258" r:id="rId5"/>
    <p:sldId id="260" r:id="rId6"/>
    <p:sldId id="259" r:id="rId7"/>
    <p:sldId id="261" r:id="rId8"/>
    <p:sldId id="262" r:id="rId9"/>
    <p:sldId id="263" r:id="rId10"/>
    <p:sldId id="264" r:id="rId11"/>
    <p:sldId id="265" r:id="rId12"/>
    <p:sldId id="266" r:id="rId13"/>
    <p:sldId id="275" r:id="rId14"/>
    <p:sldId id="267" r:id="rId15"/>
    <p:sldId id="273" r:id="rId16"/>
    <p:sldId id="268" r:id="rId17"/>
    <p:sldId id="276" r:id="rId18"/>
    <p:sldId id="269" r:id="rId19"/>
    <p:sldId id="270" r:id="rId20"/>
    <p:sldId id="27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p:scale>
          <a:sx n="93" d="100"/>
          <a:sy n="93" d="100"/>
        </p:scale>
        <p:origin x="1224"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Users/amit/Desktop/filtered%20data%20with%20grap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Users/amit/Desktop/filtered%20data%20with%20graph.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Users/amit/Desktop/filtered%20data%20with%20graph.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Users/amit/Desktop/filtered%20data%20with%20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800" dirty="0">
                <a:solidFill>
                  <a:schemeClr val="tx1"/>
                </a:solidFill>
              </a:rPr>
              <a:t>Patients failing to avail the service after approval quarterly</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JP"/>
        </a:p>
      </c:txPr>
    </c:title>
    <c:autoTitleDeleted val="0"/>
    <c:plotArea>
      <c:layout/>
      <c:barChart>
        <c:barDir val="col"/>
        <c:grouping val="clustered"/>
        <c:varyColors val="0"/>
        <c:ser>
          <c:idx val="0"/>
          <c:order val="0"/>
          <c:tx>
            <c:strRef>
              <c:f>Sheet1!$W$4</c:f>
              <c:strCache>
                <c:ptCount val="1"/>
                <c:pt idx="0">
                  <c:v>Patients</c:v>
                </c:pt>
              </c:strCache>
            </c:strRef>
          </c:tx>
          <c:spPr>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38100" dist="25400" dir="5400000" rotWithShape="0">
                <a:srgbClr val="000000">
                  <a:alpha val="2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Sheet1!$V$5:$V$9</c:f>
              <c:strCache>
                <c:ptCount val="5"/>
                <c:pt idx="0">
                  <c:v>Jan - March 21</c:v>
                </c:pt>
                <c:pt idx="1">
                  <c:v>April - June 21</c:v>
                </c:pt>
                <c:pt idx="2">
                  <c:v>July - Sept 21</c:v>
                </c:pt>
                <c:pt idx="3">
                  <c:v>Oct - Dec 21</c:v>
                </c:pt>
                <c:pt idx="4">
                  <c:v>Jan - March 22</c:v>
                </c:pt>
              </c:strCache>
            </c:strRef>
          </c:cat>
          <c:val>
            <c:numRef>
              <c:f>Sheet1!$W$5:$W$9</c:f>
              <c:numCache>
                <c:formatCode>General</c:formatCode>
                <c:ptCount val="5"/>
                <c:pt idx="0">
                  <c:v>188</c:v>
                </c:pt>
                <c:pt idx="1">
                  <c:v>188</c:v>
                </c:pt>
                <c:pt idx="2">
                  <c:v>236</c:v>
                </c:pt>
                <c:pt idx="3">
                  <c:v>252</c:v>
                </c:pt>
                <c:pt idx="4">
                  <c:v>290</c:v>
                </c:pt>
              </c:numCache>
            </c:numRef>
          </c:val>
          <c:extLst>
            <c:ext xmlns:c16="http://schemas.microsoft.com/office/drawing/2014/chart" uri="{C3380CC4-5D6E-409C-BE32-E72D297353CC}">
              <c16:uniqueId val="{00000000-7EFD-3641-A688-6EB0AE3D5AA4}"/>
            </c:ext>
          </c:extLst>
        </c:ser>
        <c:dLbls>
          <c:dLblPos val="inEnd"/>
          <c:showLegendKey val="0"/>
          <c:showVal val="1"/>
          <c:showCatName val="0"/>
          <c:showSerName val="0"/>
          <c:showPercent val="0"/>
          <c:showBubbleSize val="0"/>
        </c:dLbls>
        <c:gapWidth val="100"/>
        <c:overlap val="-24"/>
        <c:axId val="2066490848"/>
        <c:axId val="2097207152"/>
      </c:barChart>
      <c:catAx>
        <c:axId val="2066490848"/>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a:t>Quarter</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JP"/>
            </a:p>
          </c:txPr>
        </c:title>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JP"/>
          </a:p>
        </c:txPr>
        <c:crossAx val="2097207152"/>
        <c:crosses val="autoZero"/>
        <c:auto val="1"/>
        <c:lblAlgn val="ctr"/>
        <c:lblOffset val="100"/>
        <c:noMultiLvlLbl val="0"/>
      </c:catAx>
      <c:valAx>
        <c:axId val="2097207152"/>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sz="1000"/>
                  <a:t>No.</a:t>
                </a:r>
                <a:r>
                  <a:rPr lang="en-US" sz="1000" baseline="0"/>
                  <a:t> of Patients</a:t>
                </a:r>
                <a:endParaRPr lang="en-US" sz="1000"/>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JP"/>
          </a:p>
        </c:txPr>
        <c:crossAx val="20664908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US" sz="1400" b="1" i="0" u="none" strike="noStrike" cap="all" baseline="0">
                <a:effectLst/>
              </a:rPr>
              <a:t>Patients failing to avail the service after approval department wise</a:t>
            </a:r>
            <a:endParaRPr lang="en-US" b="1"/>
          </a:p>
        </c:rich>
      </c:tx>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JP"/>
        </a:p>
      </c:txPr>
    </c:title>
    <c:autoTitleDeleted val="0"/>
    <c:plotArea>
      <c:layout/>
      <c:pieChart>
        <c:varyColors val="1"/>
        <c:ser>
          <c:idx val="0"/>
          <c:order val="0"/>
          <c:tx>
            <c:strRef>
              <c:f>Sheet1!$B$48</c:f>
              <c:strCache>
                <c:ptCount val="1"/>
                <c:pt idx="0">
                  <c:v>services</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6525-F349-B971-95A917046F51}"/>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6525-F349-B971-95A917046F51}"/>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6525-F349-B971-95A917046F51}"/>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6525-F349-B971-95A917046F51}"/>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6525-F349-B971-95A917046F51}"/>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6525-F349-B971-95A917046F51}"/>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JP"/>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Sheet1!$A$49:$A$54</c:f>
              <c:strCache>
                <c:ptCount val="6"/>
                <c:pt idx="0">
                  <c:v>GP</c:v>
                </c:pt>
                <c:pt idx="1">
                  <c:v>INTERNAL MEDICINE</c:v>
                </c:pt>
                <c:pt idx="2">
                  <c:v>DENTAL</c:v>
                </c:pt>
                <c:pt idx="3">
                  <c:v>PEDIATRICS</c:v>
                </c:pt>
                <c:pt idx="4">
                  <c:v>E.N.T.</c:v>
                </c:pt>
                <c:pt idx="5">
                  <c:v>GYNAECOLOGY</c:v>
                </c:pt>
              </c:strCache>
            </c:strRef>
          </c:cat>
          <c:val>
            <c:numRef>
              <c:f>Sheet1!$B$49:$B$54</c:f>
              <c:numCache>
                <c:formatCode>General</c:formatCode>
                <c:ptCount val="6"/>
                <c:pt idx="0">
                  <c:v>1431</c:v>
                </c:pt>
                <c:pt idx="1">
                  <c:v>967</c:v>
                </c:pt>
                <c:pt idx="2">
                  <c:v>231</c:v>
                </c:pt>
                <c:pt idx="3">
                  <c:v>198</c:v>
                </c:pt>
                <c:pt idx="4">
                  <c:v>56</c:v>
                </c:pt>
                <c:pt idx="5">
                  <c:v>110</c:v>
                </c:pt>
              </c:numCache>
            </c:numRef>
          </c:val>
          <c:extLst>
            <c:ext xmlns:c16="http://schemas.microsoft.com/office/drawing/2014/chart" uri="{C3380CC4-5D6E-409C-BE32-E72D297353CC}">
              <c16:uniqueId val="{0000000C-6525-F349-B971-95A917046F51}"/>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US" sz="1400" b="1" i="0" u="none" strike="noStrike" cap="all" baseline="0">
                <a:effectLst/>
              </a:rPr>
              <a:t>Patients failing to avail the service after approval</a:t>
            </a:r>
            <a:r>
              <a:rPr lang="en-US" sz="1400" b="1" i="0" u="none" strike="noStrike" cap="all" baseline="0"/>
              <a:t> </a:t>
            </a:r>
            <a:r>
              <a:rPr lang="en-US"/>
              <a:t>Company wise</a:t>
            </a:r>
          </a:p>
        </c:rich>
      </c:tx>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JP"/>
        </a:p>
      </c:txPr>
    </c:title>
    <c:autoTitleDeleted val="0"/>
    <c:plotArea>
      <c:layout/>
      <c:pieChart>
        <c:varyColors val="1"/>
        <c:ser>
          <c:idx val="0"/>
          <c:order val="0"/>
          <c:tx>
            <c:strRef>
              <c:f>Sheet1!$E$61:$E$63</c:f>
              <c:strCache>
                <c:ptCount val="3"/>
                <c:pt idx="0">
                  <c:v>Patients failing after approval Monthly quarter wise</c:v>
                </c:pt>
                <c:pt idx="2">
                  <c:v>No. of Pateints </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8232-2647-832C-2AB9478BBEB0}"/>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8232-2647-832C-2AB9478BBEB0}"/>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8232-2647-832C-2AB9478BBEB0}"/>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8232-2647-832C-2AB9478BBEB0}"/>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8232-2647-832C-2AB9478BBEB0}"/>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8232-2647-832C-2AB9478BBEB0}"/>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JP"/>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Sheet1!$D$64:$D$69</c:f>
              <c:strCache>
                <c:ptCount val="6"/>
                <c:pt idx="0">
                  <c:v>NAS INSURANCE</c:v>
                </c:pt>
                <c:pt idx="1">
                  <c:v> AL BUHAIRA NATIONAL INSURANCE </c:v>
                </c:pt>
                <c:pt idx="2">
                  <c:v>NEXT CARE INSURANCE</c:v>
                </c:pt>
                <c:pt idx="3">
                  <c:v>Aafiya </c:v>
                </c:pt>
                <c:pt idx="4">
                  <c:v>OMAN INSURANCE</c:v>
                </c:pt>
                <c:pt idx="5">
                  <c:v>Other</c:v>
                </c:pt>
              </c:strCache>
            </c:strRef>
          </c:cat>
          <c:val>
            <c:numRef>
              <c:f>Sheet1!$E$64:$E$69</c:f>
              <c:numCache>
                <c:formatCode>General</c:formatCode>
                <c:ptCount val="6"/>
                <c:pt idx="0">
                  <c:v>319</c:v>
                </c:pt>
                <c:pt idx="1">
                  <c:v>248</c:v>
                </c:pt>
                <c:pt idx="2">
                  <c:v>156</c:v>
                </c:pt>
                <c:pt idx="3">
                  <c:v>80</c:v>
                </c:pt>
                <c:pt idx="4">
                  <c:v>78</c:v>
                </c:pt>
                <c:pt idx="5">
                  <c:v>269</c:v>
                </c:pt>
              </c:numCache>
            </c:numRef>
          </c:val>
          <c:extLst>
            <c:ext xmlns:c16="http://schemas.microsoft.com/office/drawing/2014/chart" uri="{C3380CC4-5D6E-409C-BE32-E72D297353CC}">
              <c16:uniqueId val="{0000000C-8232-2647-832C-2AB9478BBEB0}"/>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Major Reason for not come to facility to avail the service  </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JP"/>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C28-C040-AA17-7FDEA0E8844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C28-C040-AA17-7FDEA0E8844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C28-C040-AA17-7FDEA0E88443}"/>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0C28-C040-AA17-7FDEA0E8844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JP"/>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Sheet1!$B$152:$B$155</c:f>
              <c:strCache>
                <c:ptCount val="4"/>
                <c:pt idx="0">
                  <c:v>Visited other hospital for further treatment</c:v>
                </c:pt>
                <c:pt idx="1">
                  <c:v>Felt better after taking medicine</c:v>
                </c:pt>
                <c:pt idx="2">
                  <c:v>Did not get informed</c:v>
                </c:pt>
                <c:pt idx="3">
                  <c:v>other</c:v>
                </c:pt>
              </c:strCache>
            </c:strRef>
          </c:cat>
          <c:val>
            <c:numRef>
              <c:f>Sheet1!$C$152:$C$155</c:f>
              <c:numCache>
                <c:formatCode>General</c:formatCode>
                <c:ptCount val="4"/>
                <c:pt idx="0">
                  <c:v>4</c:v>
                </c:pt>
                <c:pt idx="1">
                  <c:v>3</c:v>
                </c:pt>
                <c:pt idx="2">
                  <c:v>1</c:v>
                </c:pt>
                <c:pt idx="3">
                  <c:v>1</c:v>
                </c:pt>
              </c:numCache>
            </c:numRef>
          </c:val>
          <c:extLst>
            <c:ext xmlns:c16="http://schemas.microsoft.com/office/drawing/2014/chart" uri="{C3380CC4-5D6E-409C-BE32-E72D297353CC}">
              <c16:uniqueId val="{00000008-0C28-C040-AA17-7FDEA0E8844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26/06/22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
        <p:nvSpPr>
          <p:cNvPr id="4" name="Slide Number Placeholder 3"/>
          <p:cNvSpPr>
            <a:spLocks noGrp="1"/>
          </p:cNvSpPr>
          <p:nvPr>
            <p:ph type="sldNum" sz="quarter" idx="5"/>
          </p:nvPr>
        </p:nvSpPr>
        <p:spPr/>
        <p:txBody>
          <a:bodyPr/>
          <a:lstStyle/>
          <a:p>
            <a:fld id="{407BCBBF-3B14-49EE-839D-F9D0F54BECC4}" type="slidenum">
              <a:rPr lang="en-IN" smtClean="0"/>
              <a:t>4</a:t>
            </a:fld>
            <a:endParaRPr lang="en-IN"/>
          </a:p>
        </p:txBody>
      </p:sp>
    </p:spTree>
    <p:extLst>
      <p:ext uri="{BB962C8B-B14F-4D97-AF65-F5344CB8AC3E}">
        <p14:creationId xmlns:p14="http://schemas.microsoft.com/office/powerpoint/2010/main" val="1258249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C0E5-F472-4823-852C-D183FA2F2488}" type="datetime1">
              <a:rPr lang="en-IN" smtClean="0"/>
              <a:t>26/06/22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731906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26/06/22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0277105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26/06/22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AD20E6-394B-4DF0-96A5-9647FF39C943}"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845381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A12769F-3E27-4D36-A194-1A84EAEDBFA1}" type="datetime1">
              <a:rPr lang="en-IN" smtClean="0"/>
              <a:t>26/06/22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93182655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A12769F-3E27-4D36-A194-1A84EAEDBFA1}" type="datetime1">
              <a:rPr lang="en-IN" smtClean="0"/>
              <a:t>26/06/22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AD20E6-394B-4DF0-96A5-9647FF39C943}"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745267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A12769F-3E27-4D36-A194-1A84EAEDBFA1}" type="datetime1">
              <a:rPr lang="en-IN" smtClean="0"/>
              <a:t>26/06/22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607706336"/>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t>26/06/22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0034488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t>26/06/22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068128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26/06/22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546024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t>26/06/22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7419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t>26/06/22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820002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26/06/22</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376908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t>26/06/22</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020013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t>26/06/22</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1110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t>26/06/22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32715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t>26/06/22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774075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12769F-3E27-4D36-A194-1A84EAEDBFA1}" type="datetime1">
              <a:rPr lang="en-IN" smtClean="0"/>
              <a:t>26/06/22</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10219262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2249905" y="1246442"/>
            <a:ext cx="9144000" cy="1455832"/>
          </a:xfrm>
        </p:spPr>
        <p:txBody>
          <a:bodyPr>
            <a:normAutofit/>
          </a:bodyPr>
          <a:lstStyle/>
          <a:p>
            <a:pPr algn="ctr"/>
            <a:r>
              <a:rPr lang="en-JP" sz="2200" b="1"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“REASON FOR FAILING OF PATIENTS TO AVAIL THE SERVICES AFTER INSURANCE APPROVAL IN THUMBAY HOSPITAL DAY CARE, UAE”</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4679963" y="4858962"/>
            <a:ext cx="7343113" cy="1679950"/>
          </a:xfrm>
        </p:spPr>
        <p:txBody>
          <a:bodyPr>
            <a:normAutofit/>
          </a:bodyPr>
          <a:lstStyle/>
          <a:p>
            <a:pPr algn="r"/>
            <a:r>
              <a:rPr lang="en-IN" sz="1800" b="1" dirty="0">
                <a:latin typeface="Times New Roman" panose="02020603050405020304" pitchFamily="18" charset="0"/>
                <a:cs typeface="Times New Roman" panose="02020603050405020304" pitchFamily="18" charset="0"/>
              </a:rPr>
              <a:t>Present By- Amit Ranjan Sinha</a:t>
            </a:r>
          </a:p>
          <a:p>
            <a:pPr algn="r"/>
            <a:r>
              <a:rPr lang="en-IN" sz="1800" b="1" dirty="0">
                <a:latin typeface="Times New Roman" panose="02020603050405020304" pitchFamily="18" charset="0"/>
                <a:cs typeface="Times New Roman" panose="02020603050405020304" pitchFamily="18" charset="0"/>
              </a:rPr>
              <a:t>Roll No. PG/20/007</a:t>
            </a:r>
          </a:p>
          <a:p>
            <a:pPr algn="r"/>
            <a:r>
              <a:rPr lang="en-IN" sz="1800" b="1" dirty="0">
                <a:latin typeface="Times New Roman" panose="02020603050405020304" pitchFamily="18" charset="0"/>
                <a:cs typeface="Times New Roman" panose="02020603050405020304" pitchFamily="18" charset="0"/>
              </a:rPr>
              <a:t>Faculty Mentor- </a:t>
            </a:r>
            <a:r>
              <a:rPr lang="en-IN" sz="1800" b="1" dirty="0" err="1">
                <a:latin typeface="Times New Roman" panose="02020603050405020304" pitchFamily="18" charset="0"/>
                <a:cs typeface="Times New Roman" panose="02020603050405020304" pitchFamily="18" charset="0"/>
              </a:rPr>
              <a:t>Dr.</a:t>
            </a:r>
            <a:r>
              <a:rPr lang="en-IN" sz="1800" b="1" dirty="0">
                <a:latin typeface="Times New Roman" panose="02020603050405020304" pitchFamily="18" charset="0"/>
                <a:cs typeface="Times New Roman" panose="02020603050405020304" pitchFamily="18" charset="0"/>
              </a:rPr>
              <a:t> </a:t>
            </a:r>
            <a:r>
              <a:rPr lang="en-IN" sz="1800" b="1" dirty="0" err="1">
                <a:latin typeface="Times New Roman" panose="02020603050405020304" pitchFamily="18" charset="0"/>
                <a:cs typeface="Times New Roman" panose="02020603050405020304" pitchFamily="18" charset="0"/>
              </a:rPr>
              <a:t>Preetha</a:t>
            </a:r>
            <a:r>
              <a:rPr lang="en-IN" sz="1800" b="1" dirty="0">
                <a:latin typeface="Times New Roman" panose="02020603050405020304" pitchFamily="18" charset="0"/>
                <a:cs typeface="Times New Roman" panose="02020603050405020304" pitchFamily="18" charset="0"/>
              </a:rPr>
              <a:t> GS</a:t>
            </a:r>
          </a:p>
          <a:p>
            <a:pPr algn="r"/>
            <a:r>
              <a:rPr lang="en-IN" sz="1800" b="1" dirty="0">
                <a:latin typeface="Times New Roman" panose="02020603050405020304" pitchFamily="18" charset="0"/>
                <a:cs typeface="Times New Roman" panose="02020603050405020304" pitchFamily="18" charset="0"/>
              </a:rPr>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626" y="0"/>
            <a:ext cx="2249905" cy="1059028"/>
          </a:xfrm>
          <a:prstGeom prst="rect">
            <a:avLst/>
          </a:prstGeom>
        </p:spPr>
      </p:pic>
      <p:pic>
        <p:nvPicPr>
          <p:cNvPr id="1028" name="Picture 4" descr="Thumbay Hospital">
            <a:extLst>
              <a:ext uri="{FF2B5EF4-FFF2-40B4-BE49-F238E27FC236}">
                <a16:creationId xmlns:a16="http://schemas.microsoft.com/office/drawing/2014/main" id="{3C5F36F8-9989-B599-8233-0424B339A1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4643" y="2729232"/>
            <a:ext cx="5146876" cy="2129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986519" y="618279"/>
            <a:ext cx="8911687" cy="1280890"/>
          </a:xfrm>
        </p:spPr>
        <p:txBody>
          <a:bodyPr/>
          <a:lstStyle/>
          <a:p>
            <a:pPr algn="ctr"/>
            <a:r>
              <a:rPr lang="en-IN" b="1" dirty="0"/>
              <a:t>Results (3/3)</a:t>
            </a:r>
          </a:p>
        </p:txBody>
      </p:sp>
      <p:graphicFrame>
        <p:nvGraphicFramePr>
          <p:cNvPr id="7" name="Content Placeholder 6">
            <a:extLst>
              <a:ext uri="{FF2B5EF4-FFF2-40B4-BE49-F238E27FC236}">
                <a16:creationId xmlns:a16="http://schemas.microsoft.com/office/drawing/2014/main" id="{3846480F-94FB-A236-AA82-BB6079C8B614}"/>
              </a:ext>
            </a:extLst>
          </p:cNvPr>
          <p:cNvGraphicFramePr>
            <a:graphicFrameLocks noGrp="1"/>
          </p:cNvGraphicFramePr>
          <p:nvPr>
            <p:ph idx="1"/>
            <p:extLst>
              <p:ext uri="{D42A27DB-BD31-4B8C-83A1-F6EECF244321}">
                <p14:modId xmlns:p14="http://schemas.microsoft.com/office/powerpoint/2010/main" val="2728738146"/>
              </p:ext>
            </p:extLst>
          </p:nvPr>
        </p:nvGraphicFramePr>
        <p:xfrm>
          <a:off x="6442363" y="2035318"/>
          <a:ext cx="5257800" cy="3906043"/>
        </p:xfrm>
        <a:graphic>
          <a:graphicData uri="http://schemas.openxmlformats.org/drawingml/2006/table">
            <a:tbl>
              <a:tblPr firstRow="1" firstCol="1" bandRow="1">
                <a:tableStyleId>{5C22544A-7EE6-4342-B048-85BDC9FD1C3A}</a:tableStyleId>
              </a:tblPr>
              <a:tblGrid>
                <a:gridCol w="3867793">
                  <a:extLst>
                    <a:ext uri="{9D8B030D-6E8A-4147-A177-3AD203B41FA5}">
                      <a16:colId xmlns:a16="http://schemas.microsoft.com/office/drawing/2014/main" val="2720317362"/>
                    </a:ext>
                  </a:extLst>
                </a:gridCol>
                <a:gridCol w="726817">
                  <a:extLst>
                    <a:ext uri="{9D8B030D-6E8A-4147-A177-3AD203B41FA5}">
                      <a16:colId xmlns:a16="http://schemas.microsoft.com/office/drawing/2014/main" val="533727636"/>
                    </a:ext>
                  </a:extLst>
                </a:gridCol>
                <a:gridCol w="663190">
                  <a:extLst>
                    <a:ext uri="{9D8B030D-6E8A-4147-A177-3AD203B41FA5}">
                      <a16:colId xmlns:a16="http://schemas.microsoft.com/office/drawing/2014/main" val="1683998922"/>
                    </a:ext>
                  </a:extLst>
                </a:gridCol>
              </a:tblGrid>
              <a:tr h="661298">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Question </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Yes (%)</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latin typeface="Times New Roman" panose="02020603050405020304" pitchFamily="18" charset="0"/>
                          <a:cs typeface="Times New Roman" panose="02020603050405020304" pitchFamily="18" charset="0"/>
                        </a:rPr>
                        <a:t>No (%)</a:t>
                      </a:r>
                      <a:endParaRPr lang="en-JP"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2623782"/>
                  </a:ext>
                </a:extLst>
              </a:tr>
              <a:tr h="707112">
                <a:tc>
                  <a:txBody>
                    <a:bodyPr/>
                    <a:lstStyle/>
                    <a:p>
                      <a:pPr marL="0" marR="0">
                        <a:spcBef>
                          <a:spcPts val="0"/>
                        </a:spcBef>
                        <a:spcAft>
                          <a:spcPts val="0"/>
                        </a:spcAft>
                      </a:pPr>
                      <a:r>
                        <a:rPr lang="en-JP" sz="1400" dirty="0">
                          <a:effectLst/>
                          <a:latin typeface="Times New Roman" panose="02020603050405020304" pitchFamily="18" charset="0"/>
                          <a:cs typeface="Times New Roman" panose="02020603050405020304" pitchFamily="18" charset="0"/>
                        </a:rPr>
                        <a:t>Did you get insurance approval confirmation text massage/call? </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33%</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67%</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2540924"/>
                  </a:ext>
                </a:extLst>
              </a:tr>
              <a:tr h="690180">
                <a:tc>
                  <a:txBody>
                    <a:bodyPr/>
                    <a:lstStyle/>
                    <a:p>
                      <a:pPr marL="0" marR="0">
                        <a:spcBef>
                          <a:spcPts val="0"/>
                        </a:spcBef>
                        <a:spcAft>
                          <a:spcPts val="0"/>
                        </a:spcAft>
                      </a:pPr>
                      <a:r>
                        <a:rPr lang="en-JP" sz="1400" dirty="0">
                          <a:effectLst/>
                          <a:latin typeface="Times New Roman" panose="02020603050405020304" pitchFamily="18" charset="0"/>
                          <a:cs typeface="Times New Roman" panose="02020603050405020304" pitchFamily="18" charset="0"/>
                        </a:rPr>
                        <a:t>Did you know you will get the approval confirmation message? </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75%</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25%</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55775232"/>
                  </a:ext>
                </a:extLst>
              </a:tr>
              <a:tr h="828615">
                <a:tc>
                  <a:txBody>
                    <a:bodyPr/>
                    <a:lstStyle/>
                    <a:p>
                      <a:pPr marL="0" marR="0">
                        <a:spcBef>
                          <a:spcPts val="0"/>
                        </a:spcBef>
                        <a:spcAft>
                          <a:spcPts val="0"/>
                        </a:spcAft>
                      </a:pPr>
                      <a:r>
                        <a:rPr lang="en-JP" sz="1400">
                          <a:effectLst/>
                          <a:latin typeface="Times New Roman" panose="02020603050405020304" pitchFamily="18" charset="0"/>
                          <a:cs typeface="Times New Roman" panose="02020603050405020304" pitchFamily="18" charset="0"/>
                        </a:rPr>
                        <a:t>Did you face any difficulty in getting insurance approval? </a:t>
                      </a:r>
                      <a:endParaRPr lang="en-JP"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67%</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33%</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00876805"/>
                  </a:ext>
                </a:extLst>
              </a:tr>
              <a:tr h="1018838">
                <a:tc>
                  <a:txBody>
                    <a:bodyPr/>
                    <a:lstStyle/>
                    <a:p>
                      <a:pPr marL="0" marR="0">
                        <a:spcBef>
                          <a:spcPts val="0"/>
                        </a:spcBef>
                        <a:spcAft>
                          <a:spcPts val="0"/>
                        </a:spcAft>
                      </a:pPr>
                      <a:r>
                        <a:rPr lang="en-JP" sz="1400" dirty="0">
                          <a:effectLst/>
                          <a:latin typeface="Times New Roman" panose="02020603050405020304" pitchFamily="18" charset="0"/>
                          <a:cs typeface="Times New Roman" panose="02020603050405020304" pitchFamily="18" charset="0"/>
                        </a:rPr>
                        <a:t>Did you ask about the insurance approval status at insurance Desk? </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67%</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Times New Roman" panose="02020603050405020304" pitchFamily="18" charset="0"/>
                          <a:cs typeface="Times New Roman" panose="02020603050405020304" pitchFamily="18" charset="0"/>
                        </a:rPr>
                        <a:t>33%</a:t>
                      </a:r>
                      <a:endParaRPr lang="en-JP"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34575006"/>
                  </a:ext>
                </a:extLst>
              </a:tr>
            </a:tbl>
          </a:graphicData>
        </a:graphic>
      </p:graphicFrame>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10</a:t>
            </a:fld>
            <a:endParaRPr lang="en-IN"/>
          </a:p>
        </p:txBody>
      </p:sp>
      <p:graphicFrame>
        <p:nvGraphicFramePr>
          <p:cNvPr id="8" name="Chart 7">
            <a:extLst>
              <a:ext uri="{FF2B5EF4-FFF2-40B4-BE49-F238E27FC236}">
                <a16:creationId xmlns:a16="http://schemas.microsoft.com/office/drawing/2014/main" id="{FFFF230F-3838-47F6-CE34-9B9FE2495172}"/>
              </a:ext>
            </a:extLst>
          </p:cNvPr>
          <p:cNvGraphicFramePr/>
          <p:nvPr>
            <p:extLst>
              <p:ext uri="{D42A27DB-BD31-4B8C-83A1-F6EECF244321}">
                <p14:modId xmlns:p14="http://schemas.microsoft.com/office/powerpoint/2010/main" val="2963636526"/>
              </p:ext>
            </p:extLst>
          </p:nvPr>
        </p:nvGraphicFramePr>
        <p:xfrm>
          <a:off x="964853" y="2035318"/>
          <a:ext cx="5477510" cy="390604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1E830FA-1D5E-86EB-6230-1A6A715180BB}"/>
              </a:ext>
            </a:extLst>
          </p:cNvPr>
          <p:cNvSpPr txBox="1"/>
          <p:nvPr/>
        </p:nvSpPr>
        <p:spPr>
          <a:xfrm>
            <a:off x="6332508" y="1642669"/>
            <a:ext cx="5477510" cy="323165"/>
          </a:xfrm>
          <a:prstGeom prst="rect">
            <a:avLst/>
          </a:prstGeom>
          <a:noFill/>
        </p:spPr>
        <p:txBody>
          <a:bodyPr wrap="square" rtlCol="0">
            <a:spAutoFit/>
          </a:bodyPr>
          <a:lstStyle/>
          <a:p>
            <a:pPr algn="ctr"/>
            <a:r>
              <a:rPr lang="en-US" sz="1500" b="1" dirty="0">
                <a:latin typeface="Times New Roman" panose="02020603050405020304" pitchFamily="18" charset="0"/>
                <a:cs typeface="Times New Roman" panose="02020603050405020304" pitchFamily="18" charset="0"/>
              </a:rPr>
              <a:t>Knowledge and awareness among patients to the hospital system</a:t>
            </a:r>
            <a:r>
              <a:rPr lang="en-JP" sz="1500" dirty="0">
                <a:latin typeface="Times New Roman" panose="02020603050405020304" pitchFamily="18" charset="0"/>
                <a:cs typeface="Times New Roman" panose="02020603050405020304" pitchFamily="18" charset="0"/>
              </a:rPr>
              <a:t> </a:t>
            </a:r>
          </a:p>
        </p:txBody>
      </p:sp>
      <p:pic>
        <p:nvPicPr>
          <p:cNvPr id="12" name="Picture 11">
            <a:extLst>
              <a:ext uri="{FF2B5EF4-FFF2-40B4-BE49-F238E27FC236}">
                <a16:creationId xmlns:a16="http://schemas.microsoft.com/office/drawing/2014/main" id="{5BED8C2E-CD3A-810A-FF3C-55AA2985C6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3" name="Picture 4" descr="Thumbay Hospital">
            <a:extLst>
              <a:ext uri="{FF2B5EF4-FFF2-40B4-BE49-F238E27FC236}">
                <a16:creationId xmlns:a16="http://schemas.microsoft.com/office/drawing/2014/main" id="{3E8B75B3-2EF7-DEE8-66A5-C89485F34D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861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Discussion (1/2)</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normAutofit fontScale="77500" lnSpcReduction="20000"/>
          </a:bodyPr>
          <a:lstStyle/>
          <a:p>
            <a:pPr algn="just">
              <a:lnSpc>
                <a:spcPct val="110000"/>
              </a:lnSpc>
            </a:pPr>
            <a:r>
              <a:rPr lang="en-US" sz="2200" b="1" dirty="0">
                <a:latin typeface="Times New Roman" panose="02020603050405020304" pitchFamily="18" charset="0"/>
                <a:cs typeface="Times New Roman" panose="02020603050405020304" pitchFamily="18" charset="0"/>
              </a:rPr>
              <a:t>Patient failing to avail the service is slightly increasing from the First Quarter. In the first quarter of 2022 no. of patient failing to avail the service is 290 which is around 65% more than First quarter of 2021, that is 188. In January 2022 number of patient failing is the highest from January 2021 to March 2022 </a:t>
            </a:r>
            <a:endParaRPr lang="en-JP" sz="2200" b="1" dirty="0">
              <a:latin typeface="Times New Roman" panose="02020603050405020304" pitchFamily="18" charset="0"/>
              <a:cs typeface="Times New Roman" panose="02020603050405020304" pitchFamily="18" charset="0"/>
            </a:endParaRPr>
          </a:p>
          <a:p>
            <a:pPr algn="just">
              <a:lnSpc>
                <a:spcPct val="120000"/>
              </a:lnSpc>
            </a:pPr>
            <a:r>
              <a:rPr lang="en-US" sz="2200" b="1" dirty="0">
                <a:latin typeface="Times New Roman" panose="02020603050405020304" pitchFamily="18" charset="0"/>
                <a:cs typeface="Times New Roman" panose="02020603050405020304" pitchFamily="18" charset="0"/>
              </a:rPr>
              <a:t>48% patients failing to avail the services is in the GP department followed by Internal medicine that is 32%. ENT department have the least patient failing to availing the services that is 2%. Survey has shown that many patients are coming for the initial treatment to the facility and then they are going to other facility for further treatment. </a:t>
            </a:r>
            <a:endParaRPr lang="en-JP" sz="2200" b="1" dirty="0">
              <a:latin typeface="Times New Roman" panose="02020603050405020304" pitchFamily="18" charset="0"/>
              <a:cs typeface="Times New Roman" panose="02020603050405020304" pitchFamily="18" charset="0"/>
            </a:endParaRPr>
          </a:p>
          <a:p>
            <a:pPr algn="just">
              <a:lnSpc>
                <a:spcPct val="110000"/>
              </a:lnSpc>
            </a:pPr>
            <a:r>
              <a:rPr lang="en-US" sz="2200" b="1" dirty="0">
                <a:latin typeface="Times New Roman" panose="02020603050405020304" pitchFamily="18" charset="0"/>
                <a:cs typeface="Times New Roman" panose="02020603050405020304" pitchFamily="18" charset="0"/>
              </a:rPr>
              <a:t>Maximum patients failing to avail the services is from the NAS Insurance company (28%) followed by A</a:t>
            </a:r>
            <a:r>
              <a:rPr lang="en-JP" sz="2200" b="1" dirty="0">
                <a:latin typeface="Times New Roman" panose="02020603050405020304" pitchFamily="18" charset="0"/>
                <a:cs typeface="Times New Roman" panose="02020603050405020304" pitchFamily="18" charset="0"/>
              </a:rPr>
              <a:t>l buhaira national insurance</a:t>
            </a:r>
            <a:r>
              <a:rPr lang="en-US" sz="2200" b="1" dirty="0">
                <a:latin typeface="Times New Roman" panose="02020603050405020304" pitchFamily="18" charset="0"/>
                <a:cs typeface="Times New Roman" panose="02020603050405020304" pitchFamily="18" charset="0"/>
              </a:rPr>
              <a:t> (21%), N</a:t>
            </a:r>
            <a:r>
              <a:rPr lang="en-JP" sz="2200" b="1" dirty="0">
                <a:latin typeface="Times New Roman" panose="02020603050405020304" pitchFamily="18" charset="0"/>
                <a:cs typeface="Times New Roman" panose="02020603050405020304" pitchFamily="18" charset="0"/>
              </a:rPr>
              <a:t>ext care</a:t>
            </a:r>
            <a:r>
              <a:rPr lang="en-US" sz="2200" b="1" dirty="0">
                <a:latin typeface="Times New Roman" panose="02020603050405020304" pitchFamily="18" charset="0"/>
                <a:cs typeface="Times New Roman" panose="02020603050405020304" pitchFamily="18" charset="0"/>
              </a:rPr>
              <a:t>, </a:t>
            </a:r>
            <a:r>
              <a:rPr lang="en-JP" sz="2200" b="1" dirty="0">
                <a:latin typeface="Times New Roman" panose="02020603050405020304" pitchFamily="18" charset="0"/>
                <a:cs typeface="Times New Roman" panose="02020603050405020304" pitchFamily="18" charset="0"/>
              </a:rPr>
              <a:t>insurance</a:t>
            </a:r>
            <a:r>
              <a:rPr lang="en-US" sz="2200" b="1" dirty="0">
                <a:latin typeface="Times New Roman" panose="02020603050405020304" pitchFamily="18" charset="0"/>
                <a:cs typeface="Times New Roman" panose="02020603050405020304" pitchFamily="18" charset="0"/>
              </a:rPr>
              <a:t> (14%), A</a:t>
            </a:r>
            <a:r>
              <a:rPr lang="en-JP" sz="2200" b="1" dirty="0">
                <a:latin typeface="Times New Roman" panose="02020603050405020304" pitchFamily="18" charset="0"/>
                <a:cs typeface="Times New Roman" panose="02020603050405020304" pitchFamily="18" charset="0"/>
              </a:rPr>
              <a:t>afiya</a:t>
            </a:r>
            <a:r>
              <a:rPr lang="en-US" sz="2200" b="1" dirty="0">
                <a:latin typeface="Times New Roman" panose="02020603050405020304" pitchFamily="18" charset="0"/>
                <a:cs typeface="Times New Roman" panose="02020603050405020304" pitchFamily="18" charset="0"/>
              </a:rPr>
              <a:t>(7%), O</a:t>
            </a:r>
            <a:r>
              <a:rPr lang="en-JP" sz="2200" b="1" dirty="0">
                <a:latin typeface="Times New Roman" panose="02020603050405020304" pitchFamily="18" charset="0"/>
                <a:cs typeface="Times New Roman" panose="02020603050405020304" pitchFamily="18" charset="0"/>
              </a:rPr>
              <a:t>man insurance</a:t>
            </a:r>
            <a:r>
              <a:rPr lang="en-US" sz="2200" b="1" dirty="0">
                <a:latin typeface="Times New Roman" panose="02020603050405020304" pitchFamily="18" charset="0"/>
                <a:cs typeface="Times New Roman" panose="02020603050405020304" pitchFamily="18" charset="0"/>
              </a:rPr>
              <a:t>(7%). About 23% patient failing from the other insurance company, some insurance company takes the long time for the, so this is also some where affecting in availing services.</a:t>
            </a:r>
            <a:endParaRPr lang="en-JP" sz="2200" b="1" dirty="0">
              <a:latin typeface="Times New Roman" panose="02020603050405020304" pitchFamily="18"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9" name="Picture 8">
            <a:extLst>
              <a:ext uri="{FF2B5EF4-FFF2-40B4-BE49-F238E27FC236}">
                <a16:creationId xmlns:a16="http://schemas.microsoft.com/office/drawing/2014/main" id="{D901266C-66D2-F8AB-E8CF-D20BD02076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0" name="Picture 4" descr="Thumbay Hospital">
            <a:extLst>
              <a:ext uri="{FF2B5EF4-FFF2-40B4-BE49-F238E27FC236}">
                <a16:creationId xmlns:a16="http://schemas.microsoft.com/office/drawing/2014/main" id="{F854CE81-B24C-F78F-A704-260D7AA33D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(2/2)</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normAutofit/>
          </a:bodyPr>
          <a:lstStyle/>
          <a:p>
            <a:pPr algn="just"/>
            <a:r>
              <a:rPr lang="en-US" b="1" dirty="0">
                <a:latin typeface="Times New Roman" panose="02020603050405020304" pitchFamily="18" charset="0"/>
                <a:cs typeface="Times New Roman" panose="02020603050405020304" pitchFamily="18" charset="0"/>
              </a:rPr>
              <a:t>As per observation 67% patient are not getting the approval confirmation massage from the hospital. 75% patient are aware to the process of the Hospital about getting approval confirmation massage from the hospital. 67 % patients are facing difficulty in getting approval and they are trying to know the status of insurance approval.</a:t>
            </a:r>
            <a:r>
              <a:rPr lang="en-JP" b="1" dirty="0">
                <a:latin typeface="Times New Roman" panose="02020603050405020304" pitchFamily="18" charset="0"/>
                <a:cs typeface="Times New Roman" panose="02020603050405020304" pitchFamily="18" charset="0"/>
              </a:rPr>
              <a:t> </a:t>
            </a:r>
          </a:p>
          <a:p>
            <a:pPr algn="just"/>
            <a:r>
              <a:rPr lang="en-US" b="1" dirty="0">
                <a:latin typeface="Times New Roman" panose="02020603050405020304" pitchFamily="18" charset="0"/>
                <a:cs typeface="Times New Roman" panose="02020603050405020304" pitchFamily="18" charset="0"/>
              </a:rPr>
              <a:t>Two major reason are coming out for failing of patients are- patients are coming for the initial treatment and they visiting other hospital for further treatment, some patients have given the reason to not come hospital it that the after taking medicine patients getting well and they are not coming for further treatment.</a:t>
            </a:r>
            <a:endParaRPr lang="en-IN" b="1"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9" name="Picture 8">
            <a:extLst>
              <a:ext uri="{FF2B5EF4-FFF2-40B4-BE49-F238E27FC236}">
                <a16:creationId xmlns:a16="http://schemas.microsoft.com/office/drawing/2014/main" id="{10B3E445-4272-82D0-7CF2-E126CAB89D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0" name="Picture 4" descr="Thumbay Hospital">
            <a:extLst>
              <a:ext uri="{FF2B5EF4-FFF2-40B4-BE49-F238E27FC236}">
                <a16:creationId xmlns:a16="http://schemas.microsoft.com/office/drawing/2014/main" id="{6BA621D2-D779-8557-0995-961F12F541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lstStyle/>
          <a:p>
            <a:pPr algn="ctr"/>
            <a:r>
              <a:rPr lang="en-IN" b="1" dirty="0"/>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p:txBody>
          <a:bodyPr/>
          <a:lstStyle/>
          <a:p>
            <a:pPr algn="just"/>
            <a:r>
              <a:rPr lang="en-IN" b="1" dirty="0">
                <a:latin typeface="Times New Roman" panose="02020603050405020304" pitchFamily="18" charset="0"/>
                <a:cs typeface="Times New Roman" panose="02020603050405020304" pitchFamily="18" charset="0"/>
              </a:rPr>
              <a:t>The chance of response could be casual in nature and chances of bias could be present </a:t>
            </a:r>
          </a:p>
          <a:p>
            <a:pPr algn="just"/>
            <a:r>
              <a:rPr lang="en-IN" b="1" dirty="0">
                <a:latin typeface="Times New Roman" panose="02020603050405020304" pitchFamily="18" charset="0"/>
                <a:cs typeface="Times New Roman" panose="02020603050405020304" pitchFamily="18" charset="0"/>
              </a:rPr>
              <a:t>Sampling is convenient that could create bias</a:t>
            </a:r>
          </a:p>
          <a:p>
            <a:pPr algn="just"/>
            <a:r>
              <a:rPr lang="en-IN" b="1" dirty="0">
                <a:latin typeface="Times New Roman" panose="02020603050405020304" pitchFamily="18" charset="0"/>
                <a:cs typeface="Times New Roman" panose="02020603050405020304" pitchFamily="18" charset="0"/>
              </a:rPr>
              <a:t>The respondents might have not included their actual opinions for certain which could be confidential in nature.</a:t>
            </a:r>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9" name="Picture 8">
            <a:extLst>
              <a:ext uri="{FF2B5EF4-FFF2-40B4-BE49-F238E27FC236}">
                <a16:creationId xmlns:a16="http://schemas.microsoft.com/office/drawing/2014/main" id="{CE0AF9A9-E3BD-3DD9-6E37-E45980B9FF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0" name="Picture 4" descr="Thumbay Hospital">
            <a:extLst>
              <a:ext uri="{FF2B5EF4-FFF2-40B4-BE49-F238E27FC236}">
                <a16:creationId xmlns:a16="http://schemas.microsoft.com/office/drawing/2014/main" id="{8490A923-39CE-7EDC-E05B-52A6D8356B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2224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838200" y="996496"/>
            <a:ext cx="10515600" cy="1325563"/>
          </a:xfrm>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2202872" y="2322059"/>
            <a:ext cx="8165574" cy="3357563"/>
          </a:xfrm>
        </p:spPr>
        <p:txBody>
          <a:bodyPr/>
          <a:lstStyle/>
          <a:p>
            <a:pPr marL="0" indent="0" algn="ctr">
              <a:buNone/>
            </a:pPr>
            <a:r>
              <a:rPr lang="en-US" b="1" dirty="0">
                <a:latin typeface="Times New Roman" panose="02020603050405020304" pitchFamily="18" charset="0"/>
                <a:cs typeface="Times New Roman" panose="02020603050405020304" pitchFamily="18" charset="0"/>
              </a:rPr>
              <a:t>Survey has shown that patient failing to availing the services is slightly increasing. </a:t>
            </a:r>
            <a:r>
              <a:rPr lang="en-JP" b="1" dirty="0">
                <a:latin typeface="Times New Roman" panose="02020603050405020304" pitchFamily="18" charset="0"/>
                <a:cs typeface="Times New Roman" panose="02020603050405020304" pitchFamily="18" charset="0"/>
              </a:rPr>
              <a:t>Proper communication, Timely follow up,More specialist doctors and other departments can help can help in minimize the failing of patients. In addition there is need for better quality data collection and reporting to allow the health needs and outcomes of </a:t>
            </a:r>
            <a:r>
              <a:rPr lang="en-US" b="1" dirty="0">
                <a:latin typeface="Times New Roman" panose="02020603050405020304" pitchFamily="18" charset="0"/>
                <a:cs typeface="Times New Roman" panose="02020603050405020304" pitchFamily="18" charset="0"/>
              </a:rPr>
              <a:t>patient</a:t>
            </a:r>
            <a:r>
              <a:rPr lang="en-JP" b="1" dirty="0">
                <a:latin typeface="Times New Roman" panose="02020603050405020304" pitchFamily="18" charset="0"/>
                <a:cs typeface="Times New Roman" panose="02020603050405020304" pitchFamily="18" charset="0"/>
              </a:rPr>
              <a:t>. Finally there is scope to align services and program more efficiently with international best practice.</a:t>
            </a:r>
          </a:p>
          <a:p>
            <a:pPr algn="ctr"/>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9" name="Picture 8">
            <a:extLst>
              <a:ext uri="{FF2B5EF4-FFF2-40B4-BE49-F238E27FC236}">
                <a16:creationId xmlns:a16="http://schemas.microsoft.com/office/drawing/2014/main" id="{BAFF7ADE-D2C0-9203-12E6-FF166E1353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0" name="Picture 4" descr="Thumbay Hospital">
            <a:extLst>
              <a:ext uri="{FF2B5EF4-FFF2-40B4-BE49-F238E27FC236}">
                <a16:creationId xmlns:a16="http://schemas.microsoft.com/office/drawing/2014/main" id="{89D482FA-DE5B-F21D-4F4F-AB9141FC72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32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lstStyle/>
          <a:p>
            <a:pPr marL="514350" indent="-514350">
              <a:buFont typeface="+mj-lt"/>
              <a:buAutoNum type="arabicPeriod"/>
            </a:pPr>
            <a:r>
              <a:rPr lang="en-US" sz="2000" dirty="0"/>
              <a:t> Guide to Health Insurance and Healthcare System in the UAE [Internet]. InterNations. [cited 2022 Jun 18]. Available from: https://</a:t>
            </a:r>
            <a:r>
              <a:rPr lang="en-US" sz="2000" dirty="0" err="1"/>
              <a:t>www.internations.org</a:t>
            </a:r>
            <a:r>
              <a:rPr lang="en-US" sz="2000" dirty="0"/>
              <a:t>/</a:t>
            </a:r>
            <a:r>
              <a:rPr lang="en-US" sz="2000" dirty="0" err="1"/>
              <a:t>uae</a:t>
            </a:r>
            <a:r>
              <a:rPr lang="en-US" sz="2000" dirty="0"/>
              <a:t>-expats/guide/healthcare</a:t>
            </a:r>
            <a:endParaRPr lang="en-JP" sz="2000" dirty="0"/>
          </a:p>
          <a:p>
            <a:pPr marL="514350" indent="-514350">
              <a:buFont typeface="+mj-lt"/>
              <a:buAutoNum type="arabicPeriod"/>
            </a:pPr>
            <a:r>
              <a:rPr lang="en-US" sz="2000" dirty="0"/>
              <a:t>Insurance In UAE: Ready For The Big Leap - Insurance Laws and Products - United Arab Emirates [Internet]. [cited 2022 Jun 18]. Available from: https://</a:t>
            </a:r>
            <a:r>
              <a:rPr lang="en-US" sz="2000" dirty="0" err="1"/>
              <a:t>www.mondaq.com</a:t>
            </a:r>
            <a:r>
              <a:rPr lang="en-US" sz="2000" dirty="0"/>
              <a:t>/insurance-laws-and-products/1106796/insurance-in-</a:t>
            </a:r>
            <a:r>
              <a:rPr lang="en-US" sz="2000" dirty="0" err="1"/>
              <a:t>uae</a:t>
            </a:r>
            <a:r>
              <a:rPr lang="en-US" sz="2000" dirty="0"/>
              <a:t>-ready-for-the-big-leap</a:t>
            </a:r>
            <a:endParaRPr lang="en-JP" sz="2000" dirty="0"/>
          </a:p>
          <a:p>
            <a:pPr marL="514350" indent="-514350">
              <a:buFont typeface="+mj-lt"/>
              <a:buAutoNum type="arabicPeriod"/>
            </a:pPr>
            <a:r>
              <a:rPr lang="en-US" sz="2000" dirty="0" err="1"/>
              <a:t>Koornneef</a:t>
            </a:r>
            <a:r>
              <a:rPr lang="en-US" sz="2000" dirty="0"/>
              <a:t> E, Robben P, Blair I. Progress and outcomes of health systems reform in the United Arab Emirates: a systematic review. BMC Health Serv Res. 2017 Sep 20;17(1):672. </a:t>
            </a:r>
            <a:endParaRPr lang="en-JP" sz="2000" dirty="0"/>
          </a:p>
          <a:p>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8" name="Picture 7">
            <a:extLst>
              <a:ext uri="{FF2B5EF4-FFF2-40B4-BE49-F238E27FC236}">
                <a16:creationId xmlns:a16="http://schemas.microsoft.com/office/drawing/2014/main" id="{4413150C-F172-9850-CDAD-F7531BCD77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0" name="Picture 4" descr="Thumbay Hospital">
            <a:extLst>
              <a:ext uri="{FF2B5EF4-FFF2-40B4-BE49-F238E27FC236}">
                <a16:creationId xmlns:a16="http://schemas.microsoft.com/office/drawing/2014/main" id="{A087885B-AB49-2643-BF4B-94031CEC86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0"/>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9A24-5D33-22D2-A375-550512B6729A}"/>
              </a:ext>
            </a:extLst>
          </p:cNvPr>
          <p:cNvSpPr>
            <a:spLocks noGrp="1"/>
          </p:cNvSpPr>
          <p:nvPr>
            <p:ph type="title"/>
          </p:nvPr>
        </p:nvSpPr>
        <p:spPr>
          <a:xfrm>
            <a:off x="838200" y="1044914"/>
            <a:ext cx="10515600" cy="1325563"/>
          </a:xfrm>
        </p:spPr>
        <p:txBody>
          <a:bodyPr>
            <a:normAutofit/>
          </a:bodyPr>
          <a:lstStyle/>
          <a:p>
            <a:pPr algn="ctr"/>
            <a:r>
              <a:rPr lang="en-IN" sz="3000" b="1" dirty="0">
                <a:latin typeface="Times New Roman" panose="02020603050405020304" pitchFamily="18" charset="0"/>
                <a:cs typeface="Times New Roman" panose="02020603050405020304" pitchFamily="18" charset="0"/>
              </a:rPr>
              <a:t>Suggestions to the Organization where the Study was Conducted </a:t>
            </a:r>
          </a:p>
        </p:txBody>
      </p:sp>
      <p:sp>
        <p:nvSpPr>
          <p:cNvPr id="3" name="Content Placeholder 2">
            <a:extLst>
              <a:ext uri="{FF2B5EF4-FFF2-40B4-BE49-F238E27FC236}">
                <a16:creationId xmlns:a16="http://schemas.microsoft.com/office/drawing/2014/main" id="{EAEF2263-EB9B-760E-4703-663E38DF5A1C}"/>
              </a:ext>
            </a:extLst>
          </p:cNvPr>
          <p:cNvSpPr>
            <a:spLocks noGrp="1"/>
          </p:cNvSpPr>
          <p:nvPr>
            <p:ph idx="1"/>
          </p:nvPr>
        </p:nvSpPr>
        <p:spPr>
          <a:xfrm>
            <a:off x="1558636" y="2302554"/>
            <a:ext cx="10633363" cy="4139810"/>
          </a:xfrm>
        </p:spPr>
        <p:txBody>
          <a:bodyPr>
            <a:normAutofit/>
          </a:bodyPr>
          <a:lstStyle/>
          <a:p>
            <a:pPr lvl="0" algn="just"/>
            <a:r>
              <a:rPr lang="en-JP" b="1" dirty="0"/>
              <a:t>More specialist doctors and other departments can help. If the whole treatment process can be done at same facility. , patients follow up visits can be improved.</a:t>
            </a:r>
          </a:p>
          <a:p>
            <a:pPr lvl="0" algn="just"/>
            <a:r>
              <a:rPr lang="en-JP" b="1" dirty="0"/>
              <a:t>Proper communication, to bring the confidence about the surgery, to coordinate with the insurance company for approval</a:t>
            </a:r>
          </a:p>
          <a:p>
            <a:pPr lvl="0" algn="just"/>
            <a:r>
              <a:rPr lang="en-JP" b="1" dirty="0"/>
              <a:t>Getting approvals should be more fast and one time If patient getting approvals together for all test,it is well and good,we can avoid failing happening.</a:t>
            </a:r>
          </a:p>
          <a:p>
            <a:pPr lvl="0" algn="just"/>
            <a:r>
              <a:rPr lang="en-JP" b="1" dirty="0"/>
              <a:t>Timely follow up with the patients &amp; introduction of tracking system</a:t>
            </a:r>
          </a:p>
          <a:p>
            <a:pPr lvl="0" algn="just"/>
            <a:r>
              <a:rPr lang="en-JP" b="1" dirty="0"/>
              <a:t>To give them good care and assure them for the best heathcare services.</a:t>
            </a:r>
          </a:p>
          <a:p>
            <a:pPr lvl="0" algn="just"/>
            <a:r>
              <a:rPr lang="en-US" b="1" dirty="0"/>
              <a:t>Health camp should be arranged on regular interval.</a:t>
            </a:r>
            <a:endParaRPr lang="en-JP" b="1" dirty="0"/>
          </a:p>
        </p:txBody>
      </p:sp>
      <p:sp>
        <p:nvSpPr>
          <p:cNvPr id="5" name="Slide Number Placeholder 4">
            <a:extLst>
              <a:ext uri="{FF2B5EF4-FFF2-40B4-BE49-F238E27FC236}">
                <a16:creationId xmlns:a16="http://schemas.microsoft.com/office/drawing/2014/main" id="{8995D74E-6398-A78F-6AAE-7F984A6270FE}"/>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9" name="Picture 8">
            <a:extLst>
              <a:ext uri="{FF2B5EF4-FFF2-40B4-BE49-F238E27FC236}">
                <a16:creationId xmlns:a16="http://schemas.microsoft.com/office/drawing/2014/main" id="{03A154B4-7C9A-B0C8-2018-0F3C930986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0" name="Picture 4" descr="Thumbay Hospital">
            <a:extLst>
              <a:ext uri="{FF2B5EF4-FFF2-40B4-BE49-F238E27FC236}">
                <a16:creationId xmlns:a16="http://schemas.microsoft.com/office/drawing/2014/main" id="{CB1C7C40-7234-7A75-28A3-3B9C2D1CD3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411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a:xfrm>
            <a:off x="1844778" y="497712"/>
            <a:ext cx="8911687" cy="1280890"/>
          </a:xfrm>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a:xfrm>
            <a:off x="1311579" y="1985459"/>
            <a:ext cx="3992732" cy="576262"/>
          </a:xfrm>
        </p:spPr>
        <p:txBody>
          <a:bodyPr/>
          <a:lstStyle/>
          <a:p>
            <a:r>
              <a:rPr lang="en-IN" dirty="0"/>
              <a:t>What did you learn</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a:xfrm>
            <a:off x="839788" y="2927484"/>
            <a:ext cx="5157787" cy="3684588"/>
          </a:xfrm>
        </p:spPr>
        <p:txBody>
          <a:bodyPr/>
          <a:lstStyle/>
          <a:p>
            <a:r>
              <a:rPr lang="en-IN" dirty="0"/>
              <a:t>Getting insurance approval</a:t>
            </a:r>
          </a:p>
          <a:p>
            <a:r>
              <a:rPr lang="en-IN" dirty="0"/>
              <a:t>Insurance claim management</a:t>
            </a:r>
          </a:p>
          <a:p>
            <a:r>
              <a:rPr lang="en-IN" dirty="0"/>
              <a:t>Health insurance in UAE</a:t>
            </a:r>
          </a:p>
          <a:p>
            <a:r>
              <a:rPr lang="en-IN" dirty="0"/>
              <a:t>I became more familiar with how to prepare and deliver a presentation.</a:t>
            </a:r>
          </a:p>
          <a:p>
            <a:pPr marL="0" indent="0">
              <a:buNone/>
            </a:pPr>
            <a:endParaRPr lang="en-IN" dirty="0"/>
          </a:p>
          <a:p>
            <a:pPr marL="0" indent="0">
              <a:buNone/>
            </a:pPr>
            <a:endParaRPr lang="en-IN" dirty="0"/>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a:xfrm>
            <a:off x="7329153" y="1985459"/>
            <a:ext cx="3999001" cy="576262"/>
          </a:xfrm>
        </p:spPr>
        <p:txBody>
          <a:bodyPr/>
          <a:lstStyle/>
          <a:p>
            <a:pPr algn="ctr"/>
            <a:r>
              <a:rPr lang="en-IN" dirty="0"/>
              <a:t>Overall self comments on Dissertation</a:t>
            </a:r>
          </a:p>
        </p:txBody>
      </p:sp>
      <p:sp>
        <p:nvSpPr>
          <p:cNvPr id="6" name="Content Placeholder 5">
            <a:extLst>
              <a:ext uri="{FF2B5EF4-FFF2-40B4-BE49-F238E27FC236}">
                <a16:creationId xmlns:a16="http://schemas.microsoft.com/office/drawing/2014/main" id="{F5C77B51-5E77-C0CF-A1AC-D310D2F1CF19}"/>
              </a:ext>
            </a:extLst>
          </p:cNvPr>
          <p:cNvSpPr>
            <a:spLocks noGrp="1"/>
          </p:cNvSpPr>
          <p:nvPr>
            <p:ph sz="quarter" idx="4"/>
          </p:nvPr>
        </p:nvSpPr>
        <p:spPr>
          <a:xfrm>
            <a:off x="6737060" y="2927484"/>
            <a:ext cx="5183188" cy="3684588"/>
          </a:xfrm>
        </p:spPr>
        <p:txBody>
          <a:bodyPr/>
          <a:lstStyle/>
          <a:p>
            <a:r>
              <a:rPr lang="en-IN" dirty="0"/>
              <a:t>As it was my first experience I have tried to put my best efforts</a:t>
            </a:r>
          </a:p>
          <a:p>
            <a:r>
              <a:rPr lang="en-IN" dirty="0"/>
              <a:t>This dissertation will help to minimize the patient failing</a:t>
            </a:r>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11" name="Picture 10">
            <a:extLst>
              <a:ext uri="{FF2B5EF4-FFF2-40B4-BE49-F238E27FC236}">
                <a16:creationId xmlns:a16="http://schemas.microsoft.com/office/drawing/2014/main" id="{020E649B-FA3D-2B00-9939-C5C30D4B2B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2" name="Picture 4" descr="Thumbay Hospital">
            <a:extLst>
              <a:ext uri="{FF2B5EF4-FFF2-40B4-BE49-F238E27FC236}">
                <a16:creationId xmlns:a16="http://schemas.microsoft.com/office/drawing/2014/main" id="{FEE49269-A874-532F-7F4B-7A575E6C29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29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a:t>
            </a:r>
          </a:p>
        </p:txBody>
      </p:sp>
      <p:pic>
        <p:nvPicPr>
          <p:cNvPr id="8" name="Content Placeholder 7">
            <a:extLst>
              <a:ext uri="{FF2B5EF4-FFF2-40B4-BE49-F238E27FC236}">
                <a16:creationId xmlns:a16="http://schemas.microsoft.com/office/drawing/2014/main" id="{0BE6D1A7-6B60-D049-7467-6865E84178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2465118" y="1690688"/>
            <a:ext cx="7787245" cy="3635062"/>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19</a:t>
            </a:fld>
            <a:endParaRPr lang="en-IN"/>
          </a:p>
        </p:txBody>
      </p:sp>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B543-DD16-00A8-C1EC-FE337C972327}"/>
              </a:ext>
            </a:extLst>
          </p:cNvPr>
          <p:cNvSpPr>
            <a:spLocks noGrp="1"/>
          </p:cNvSpPr>
          <p:nvPr>
            <p:ph type="title"/>
          </p:nvPr>
        </p:nvSpPr>
        <p:spPr>
          <a:xfrm>
            <a:off x="838200" y="1"/>
            <a:ext cx="10515600" cy="1109888"/>
          </a:xfrm>
        </p:spPr>
        <p:txBody>
          <a:bodyPr/>
          <a:lstStyle/>
          <a:p>
            <a:pPr algn="ctr"/>
            <a:r>
              <a:rPr lang="en-IN" b="1" dirty="0">
                <a:latin typeface="Times New Roman" panose="02020603050405020304" pitchFamily="18" charset="0"/>
                <a:cs typeface="Times New Roman" panose="02020603050405020304" pitchFamily="18" charset="0"/>
              </a:rPr>
              <a:t>Screenshot of Approval</a:t>
            </a:r>
          </a:p>
        </p:txBody>
      </p:sp>
      <p:pic>
        <p:nvPicPr>
          <p:cNvPr id="10" name="Content Placeholder 9">
            <a:extLst>
              <a:ext uri="{FF2B5EF4-FFF2-40B4-BE49-F238E27FC236}">
                <a16:creationId xmlns:a16="http://schemas.microsoft.com/office/drawing/2014/main" id="{AD8304C9-4DDB-2ABA-3932-72ED61FB15D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74301" y="1032689"/>
            <a:ext cx="6763833" cy="5335913"/>
          </a:xfrm>
        </p:spPr>
      </p:pic>
      <p:sp>
        <p:nvSpPr>
          <p:cNvPr id="5" name="Slide Number Placeholder 4">
            <a:extLst>
              <a:ext uri="{FF2B5EF4-FFF2-40B4-BE49-F238E27FC236}">
                <a16:creationId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11" name="Picture 10">
            <a:extLst>
              <a:ext uri="{FF2B5EF4-FFF2-40B4-BE49-F238E27FC236}">
                <a16:creationId xmlns:a16="http://schemas.microsoft.com/office/drawing/2014/main" id="{23A739EE-2CF6-C9DC-FF7D-6FA99CEEDA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spTree>
    <p:extLst>
      <p:ext uri="{BB962C8B-B14F-4D97-AF65-F5344CB8AC3E}">
        <p14:creationId xmlns:p14="http://schemas.microsoft.com/office/powerpoint/2010/main"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77814C-6B56-911D-71A3-5D4712507305}"/>
              </a:ext>
            </a:extLst>
          </p:cNvPr>
          <p:cNvSpPr>
            <a:spLocks noGrp="1"/>
          </p:cNvSpPr>
          <p:nvPr>
            <p:ph idx="1"/>
          </p:nvPr>
        </p:nvSpPr>
        <p:spPr/>
        <p:txBody>
          <a:bodyPr/>
          <a:lstStyle/>
          <a:p>
            <a:pPr marL="0" indent="0">
              <a:buNone/>
            </a:pPr>
            <a:endParaRPr lang="en-IN" dirty="0"/>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6" name="Picture 5">
            <a:extLst>
              <a:ext uri="{FF2B5EF4-FFF2-40B4-BE49-F238E27FC236}">
                <a16:creationId xmlns:a16="http://schemas.microsoft.com/office/drawing/2014/main" id="{7ADE3931-89A2-836C-78D2-5CC7D8BB54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64" y="136525"/>
            <a:ext cx="11249891" cy="6604000"/>
          </a:xfrm>
          <a:prstGeom prst="rect">
            <a:avLst/>
          </a:prstGeom>
        </p:spPr>
      </p:pic>
    </p:spTree>
    <p:extLst>
      <p:ext uri="{BB962C8B-B14F-4D97-AF65-F5344CB8AC3E}">
        <p14:creationId xmlns:p14="http://schemas.microsoft.com/office/powerpoint/2010/main" val="411228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1772791" y="513953"/>
            <a:ext cx="8911687" cy="1280890"/>
          </a:xfrm>
        </p:spPr>
        <p:txBody>
          <a:bodyPr/>
          <a:lstStyle/>
          <a:p>
            <a:pPr algn="ctr"/>
            <a:r>
              <a:rPr lang="en-IN" b="1" dirty="0">
                <a:latin typeface="Times New Roman" panose="02020603050405020304" pitchFamily="18" charset="0"/>
                <a:cs typeface="Times New Roman" panose="02020603050405020304" pitchFamily="18" charset="0"/>
              </a:rPr>
              <a:t>Organization Profile</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825624"/>
            <a:ext cx="10515600" cy="4530725"/>
          </a:xfrm>
        </p:spPr>
        <p:txBody>
          <a:bodyPr>
            <a:normAutofit/>
          </a:bodyPr>
          <a:lstStyle/>
          <a:p>
            <a:pPr marL="0" lvl="0" indent="0" algn="just">
              <a:buNone/>
            </a:pPr>
            <a:endParaRPr lang="en-US" b="1" u="sn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first </a:t>
            </a:r>
            <a:r>
              <a:rPr lang="en-US" dirty="0" err="1">
                <a:latin typeface="Times New Roman" panose="02020603050405020304" pitchFamily="18" charset="0"/>
                <a:cs typeface="Times New Roman" panose="02020603050405020304" pitchFamily="18" charset="0"/>
              </a:rPr>
              <a:t>Thumbay</a:t>
            </a:r>
            <a:r>
              <a:rPr lang="en-US" dirty="0">
                <a:latin typeface="Times New Roman" panose="02020603050405020304" pitchFamily="18" charset="0"/>
                <a:cs typeface="Times New Roman" panose="02020603050405020304" pitchFamily="18" charset="0"/>
              </a:rPr>
              <a:t> Hospital, was inaugurated in Ajman on 17</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October 2002 by H.H </a:t>
            </a:r>
            <a:r>
              <a:rPr lang="en-US" dirty="0" err="1">
                <a:latin typeface="Times New Roman" panose="02020603050405020304" pitchFamily="18" charset="0"/>
                <a:cs typeface="Times New Roman" panose="02020603050405020304" pitchFamily="18" charset="0"/>
              </a:rPr>
              <a:t>Shiekh</a:t>
            </a:r>
            <a:r>
              <a:rPr lang="en-US" dirty="0">
                <a:latin typeface="Times New Roman" panose="02020603050405020304" pitchFamily="18" charset="0"/>
                <a:cs typeface="Times New Roman" panose="02020603050405020304" pitchFamily="18" charset="0"/>
              </a:rPr>
              <a:t> Humaid Bin Rashid Al Nuaimi, as the first teaching hospital in the private sector in UAE</a:t>
            </a:r>
          </a:p>
          <a:p>
            <a:pPr algn="just"/>
            <a:r>
              <a:rPr lang="en-US" dirty="0">
                <a:latin typeface="Times New Roman" panose="02020603050405020304" pitchFamily="18" charset="0"/>
                <a:cs typeface="Times New Roman" panose="02020603050405020304" pitchFamily="18" charset="0"/>
              </a:rPr>
              <a:t>Today, </a:t>
            </a:r>
            <a:r>
              <a:rPr lang="en-US" dirty="0" err="1">
                <a:latin typeface="Times New Roman" panose="02020603050405020304" pitchFamily="18" charset="0"/>
                <a:cs typeface="Times New Roman" panose="02020603050405020304" pitchFamily="18" charset="0"/>
              </a:rPr>
              <a:t>Thumbay</a:t>
            </a:r>
            <a:r>
              <a:rPr lang="en-US" dirty="0">
                <a:latin typeface="Times New Roman" panose="02020603050405020304" pitchFamily="18" charset="0"/>
                <a:cs typeface="Times New Roman" panose="02020603050405020304" pitchFamily="18" charset="0"/>
              </a:rPr>
              <a:t> Hospital is considered as one of the largest private healthcare providers in the region.</a:t>
            </a:r>
          </a:p>
          <a:p>
            <a:pPr algn="just"/>
            <a:r>
              <a:rPr lang="en-US" dirty="0">
                <a:latin typeface="Times New Roman" panose="02020603050405020304" pitchFamily="18" charset="0"/>
                <a:cs typeface="Times New Roman" panose="02020603050405020304" pitchFamily="18" charset="0"/>
              </a:rPr>
              <a:t>The hospital network has extended its services through its hospitals in Dubai, Sharjah, Ajman, Um Al Quwain and Fujairah in the UAE as well as in Hyderabad – India</a:t>
            </a:r>
          </a:p>
          <a:p>
            <a:pPr algn="just"/>
            <a:r>
              <a:rPr lang="en-US" dirty="0" err="1">
                <a:latin typeface="Times New Roman" panose="02020603050405020304" pitchFamily="18" charset="0"/>
                <a:cs typeface="Times New Roman" panose="02020603050405020304" pitchFamily="18" charset="0"/>
              </a:rPr>
              <a:t>Thumbay</a:t>
            </a:r>
            <a:r>
              <a:rPr lang="en-US" dirty="0">
                <a:latin typeface="Times New Roman" panose="02020603050405020304" pitchFamily="18" charset="0"/>
                <a:cs typeface="Times New Roman" panose="02020603050405020304" pitchFamily="18" charset="0"/>
              </a:rPr>
              <a:t> Hospital Day Care is the latest addition to </a:t>
            </a:r>
            <a:r>
              <a:rPr lang="en-US" dirty="0" err="1">
                <a:latin typeface="Times New Roman" panose="02020603050405020304" pitchFamily="18" charset="0"/>
                <a:cs typeface="Times New Roman" panose="02020603050405020304" pitchFamily="18" charset="0"/>
              </a:rPr>
              <a:t>Thumbay</a:t>
            </a:r>
            <a:r>
              <a:rPr lang="en-US" dirty="0">
                <a:latin typeface="Times New Roman" panose="02020603050405020304" pitchFamily="18" charset="0"/>
                <a:cs typeface="Times New Roman" panose="02020603050405020304" pitchFamily="18" charset="0"/>
              </a:rPr>
              <a:t> Group’s healthcare division.     </a:t>
            </a:r>
          </a:p>
          <a:p>
            <a:pPr algn="just"/>
            <a:r>
              <a:rPr lang="en-US" dirty="0" err="1">
                <a:latin typeface="Times New Roman" panose="02020603050405020304" pitchFamily="18" charset="0"/>
                <a:cs typeface="Times New Roman" panose="02020603050405020304" pitchFamily="18" charset="0"/>
              </a:rPr>
              <a:t>Thumbay</a:t>
            </a:r>
            <a:r>
              <a:rPr lang="en-US" dirty="0">
                <a:latin typeface="Times New Roman" panose="02020603050405020304" pitchFamily="18" charset="0"/>
                <a:cs typeface="Times New Roman" panose="02020603050405020304" pitchFamily="18" charset="0"/>
              </a:rPr>
              <a:t> Hospital Day Care was inaugurated on 16</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April 2017 by Dr Amin Hussein Al Amiri, in Sharjah UAE                               </a:t>
            </a:r>
          </a:p>
          <a:p>
            <a:pPr lvl="0" algn="just"/>
            <a:r>
              <a:rPr lang="en-US" dirty="0">
                <a:latin typeface="Times New Roman" panose="02020603050405020304" pitchFamily="18" charset="0"/>
                <a:cs typeface="Times New Roman" panose="02020603050405020304" pitchFamily="18" charset="0"/>
              </a:rPr>
              <a:t>5 specialist department Internal Medicine, Dental, ENT, Pediatrics &amp; GP Services</a:t>
            </a:r>
          </a:p>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8" name="Picture 7">
            <a:extLst>
              <a:ext uri="{FF2B5EF4-FFF2-40B4-BE49-F238E27FC236}">
                <a16:creationId xmlns:a16="http://schemas.microsoft.com/office/drawing/2014/main" id="{BCEE7709-C13E-6638-FB6E-184AFA88F5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9" name="Picture 4" descr="Thumbay Hospital">
            <a:extLst>
              <a:ext uri="{FF2B5EF4-FFF2-40B4-BE49-F238E27FC236}">
                <a16:creationId xmlns:a16="http://schemas.microsoft.com/office/drawing/2014/main" id="{DC269403-6E13-FDBE-EB7F-6FF214A0E9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1033-92AE-7D44-CA2A-465B196100C4}"/>
              </a:ext>
            </a:extLst>
          </p:cNvPr>
          <p:cNvSpPr>
            <a:spLocks noGrp="1"/>
          </p:cNvSpPr>
          <p:nvPr>
            <p:ph type="title"/>
          </p:nvPr>
        </p:nvSpPr>
        <p:spPr>
          <a:xfrm>
            <a:off x="838200" y="136525"/>
            <a:ext cx="10515600" cy="1325563"/>
          </a:xfrm>
        </p:spPr>
        <p:txBody>
          <a:bodyPr>
            <a:normAutofit/>
          </a:bodyPr>
          <a:lstStyle/>
          <a:p>
            <a:pPr algn="ctr"/>
            <a:r>
              <a:rPr lang="en-IN" sz="3000" b="1"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Health Insurance in </a:t>
            </a:r>
            <a:br>
              <a:rPr lang="en-IN" sz="3000" b="1"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br>
            <a:r>
              <a:rPr lang="en-IN" sz="3000" b="1"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United Arab Emirates</a:t>
            </a:r>
          </a:p>
        </p:txBody>
      </p:sp>
      <p:sp>
        <p:nvSpPr>
          <p:cNvPr id="3" name="Content Placeholder 2">
            <a:extLst>
              <a:ext uri="{FF2B5EF4-FFF2-40B4-BE49-F238E27FC236}">
                <a16:creationId xmlns:a16="http://schemas.microsoft.com/office/drawing/2014/main" id="{382ADE59-DDEA-2629-5CE5-2986EE84561F}"/>
              </a:ext>
            </a:extLst>
          </p:cNvPr>
          <p:cNvSpPr>
            <a:spLocks noGrp="1"/>
          </p:cNvSpPr>
          <p:nvPr>
            <p:ph idx="1"/>
          </p:nvPr>
        </p:nvSpPr>
        <p:spPr>
          <a:xfrm>
            <a:off x="838200" y="2025706"/>
            <a:ext cx="10515600" cy="4542879"/>
          </a:xfrm>
        </p:spPr>
        <p:txBody>
          <a:bodyPr>
            <a:normAutofit/>
          </a:bodyPr>
          <a:lstStyle/>
          <a:p>
            <a:pPr algn="just"/>
            <a:r>
              <a:rPr lang="en-US" dirty="0">
                <a:latin typeface="Times New Roman" panose="02020603050405020304" pitchFamily="18" charset="0"/>
                <a:cs typeface="Times New Roman" panose="02020603050405020304" pitchFamily="18" charset="0"/>
              </a:rPr>
              <a:t>P</a:t>
            </a:r>
            <a:r>
              <a:rPr lang="en-JP" dirty="0">
                <a:latin typeface="Times New Roman" panose="02020603050405020304" pitchFamily="18" charset="0"/>
                <a:cs typeface="Times New Roman" panose="02020603050405020304" pitchFamily="18" charset="0"/>
              </a:rPr>
              <a:t>ublic healthcare services are administered by diferent regulatory authorities throughout the UAE: the Ministry of Health andPrevention (MOHP), Health Authority- Abu Dhabi (HAAD), the Dubai Health Authority(DHA) and the Emirates Health Authority (EHA)</a:t>
            </a:r>
          </a:p>
          <a:p>
            <a:pPr algn="just"/>
            <a:r>
              <a:rPr lang="en-JP" dirty="0">
                <a:latin typeface="Times New Roman" panose="02020603050405020304" pitchFamily="18" charset="0"/>
                <a:cs typeface="Times New Roman" panose="02020603050405020304" pitchFamily="18" charset="0"/>
              </a:rPr>
              <a:t>Health insurance plays a massive role in providing a high level of healthcare in the UAE.</a:t>
            </a:r>
          </a:p>
          <a:p>
            <a:pPr algn="just"/>
            <a:r>
              <a:rPr lang="en-JP" dirty="0">
                <a:latin typeface="Times New Roman" panose="02020603050405020304" pitchFamily="18" charset="0"/>
                <a:cs typeface="Times New Roman" panose="02020603050405020304" pitchFamily="18" charset="0"/>
              </a:rPr>
              <a:t>Health Insurance works based on mainly 2 types of policies in UAE. These policies are Group policies and Individual policies. </a:t>
            </a:r>
          </a:p>
          <a:p>
            <a:pPr algn="just"/>
            <a:r>
              <a:rPr lang="en-JP" dirty="0">
                <a:latin typeface="Times New Roman" panose="02020603050405020304" pitchFamily="18" charset="0"/>
                <a:cs typeface="Times New Roman" panose="02020603050405020304" pitchFamily="18" charset="0"/>
              </a:rPr>
              <a:t>Payer, provider, insured, TPA are major players in Health Insurance system. </a:t>
            </a:r>
          </a:p>
          <a:p>
            <a:pPr algn="just"/>
            <a:r>
              <a:rPr lang="en-JP" dirty="0">
                <a:latin typeface="Times New Roman" panose="02020603050405020304" pitchFamily="18" charset="0"/>
                <a:cs typeface="Times New Roman" panose="02020603050405020304" pitchFamily="18" charset="0"/>
              </a:rPr>
              <a:t>Government funded insurance </a:t>
            </a:r>
            <a:r>
              <a:rPr lang="en-US" dirty="0">
                <a:latin typeface="Times New Roman" panose="02020603050405020304" pitchFamily="18" charset="0"/>
                <a:cs typeface="Times New Roman" panose="02020603050405020304" pitchFamily="18" charset="0"/>
              </a:rPr>
              <a:t>are</a:t>
            </a:r>
            <a:r>
              <a:rPr lang="en-JP" dirty="0">
                <a:latin typeface="Times New Roman" panose="02020603050405020304" pitchFamily="18" charset="0"/>
                <a:cs typeface="Times New Roman" panose="02020603050405020304" pitchFamily="18" charset="0"/>
              </a:rPr>
              <a:t> the most common form of insurance among Emirati population.</a:t>
            </a:r>
          </a:p>
          <a:p>
            <a:pPr algn="just"/>
            <a:r>
              <a:rPr lang="en-JP" dirty="0">
                <a:latin typeface="Times New Roman" panose="02020603050405020304" pitchFamily="18" charset="0"/>
                <a:cs typeface="Times New Roman" panose="02020603050405020304" pitchFamily="18" charset="0"/>
              </a:rPr>
              <a:t>About 14% of non-Emirati population did not have any health insurance cover.</a:t>
            </a:r>
          </a:p>
          <a:p>
            <a:endParaRPr lang="en-IN" dirty="0"/>
          </a:p>
        </p:txBody>
      </p:sp>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781" y="27388"/>
            <a:ext cx="1408620" cy="663036"/>
          </a:xfrm>
          <a:prstGeom prst="rect">
            <a:avLst/>
          </a:prstGeom>
        </p:spPr>
      </p:pic>
      <p:pic>
        <p:nvPicPr>
          <p:cNvPr id="11" name="Picture 4" descr="Thumbay Hospital">
            <a:extLst>
              <a:ext uri="{FF2B5EF4-FFF2-40B4-BE49-F238E27FC236}">
                <a16:creationId xmlns:a16="http://schemas.microsoft.com/office/drawing/2014/main" id="{B95DD58D-1225-956A-F83F-3EDFEFF9F2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1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838200" y="1292772"/>
            <a:ext cx="10515600" cy="4884191"/>
          </a:xfrm>
        </p:spPr>
        <p:txBody>
          <a:bodyPr>
            <a:normAutofit fontScale="92500"/>
          </a:bodyPr>
          <a:lstStyle/>
          <a:p>
            <a:pPr marL="0" indent="0" algn="ctr">
              <a:buNone/>
            </a:pPr>
            <a:r>
              <a:rPr lang="en-US" sz="4400" b="1" dirty="0">
                <a:latin typeface="Times New Roman" panose="02020603050405020304" pitchFamily="18" charset="0"/>
                <a:cs typeface="Times New Roman" panose="02020603050405020304" pitchFamily="18" charset="0"/>
              </a:rPr>
              <a:t>AIM</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This study aim is to Finding the reason for Failing of patients to avail the services after insurance approval and make make the recommendation to reduce the failing of patients in </a:t>
            </a:r>
            <a:r>
              <a:rPr lang="en-US" dirty="0" err="1">
                <a:latin typeface="Times New Roman" panose="02020603050405020304" pitchFamily="18" charset="0"/>
                <a:cs typeface="Times New Roman" panose="02020603050405020304" pitchFamily="18" charset="0"/>
              </a:rPr>
              <a:t>Thumbay</a:t>
            </a:r>
            <a:r>
              <a:rPr lang="en-US" dirty="0">
                <a:latin typeface="Times New Roman" panose="02020603050405020304" pitchFamily="18" charset="0"/>
                <a:cs typeface="Times New Roman" panose="02020603050405020304" pitchFamily="18" charset="0"/>
              </a:rPr>
              <a:t> hospital Day-care, </a:t>
            </a:r>
            <a:r>
              <a:rPr lang="en-US" dirty="0" err="1">
                <a:latin typeface="Times New Roman" panose="02020603050405020304" pitchFamily="18" charset="0"/>
                <a:cs typeface="Times New Roman" panose="02020603050405020304" pitchFamily="18" charset="0"/>
              </a:rPr>
              <a:t>Muweilah</a:t>
            </a:r>
            <a:r>
              <a:rPr lang="en-US" dirty="0">
                <a:latin typeface="Times New Roman" panose="02020603050405020304" pitchFamily="18" charset="0"/>
                <a:cs typeface="Times New Roman" panose="02020603050405020304" pitchFamily="18" charset="0"/>
              </a:rPr>
              <a:t>, UAE </a:t>
            </a:r>
          </a:p>
          <a:p>
            <a:pPr marL="0" indent="0" algn="just">
              <a:buNone/>
            </a:pPr>
            <a:r>
              <a:rPr lang="en-US" sz="3600" dirty="0">
                <a:latin typeface="Times New Roman" panose="02020603050405020304" pitchFamily="18" charset="0"/>
                <a:cs typeface="Times New Roman" panose="02020603050405020304" pitchFamily="18" charset="0"/>
              </a:rPr>
              <a:t> </a:t>
            </a:r>
          </a:p>
          <a:p>
            <a:pPr marL="0" indent="0" algn="ctr">
              <a:buNone/>
            </a:pPr>
            <a:r>
              <a:rPr lang="en-US" sz="4000" b="1" dirty="0">
                <a:latin typeface="Times New Roman" panose="02020603050405020304" pitchFamily="18" charset="0"/>
                <a:cs typeface="Times New Roman" panose="02020603050405020304" pitchFamily="18" charset="0"/>
              </a:rPr>
              <a:t>OBJECTIVE OF THE PROJECT</a:t>
            </a:r>
          </a:p>
          <a:p>
            <a:pPr marL="0" indent="0" algn="just">
              <a:buNone/>
            </a:pPr>
            <a:endParaRPr lang="en-US" b="1" dirty="0">
              <a:latin typeface="Times New Roman" panose="02020603050405020304" pitchFamily="18" charset="0"/>
              <a:cs typeface="Times New Roman" panose="02020603050405020304" pitchFamily="18" charset="0"/>
            </a:endParaRPr>
          </a:p>
          <a:p>
            <a:pPr marL="571500" indent="-571500" algn="just">
              <a:buFont typeface="+mj-lt"/>
              <a:buAutoNum type="romanUcPeriod"/>
            </a:pPr>
            <a:r>
              <a:rPr lang="en-US" dirty="0" err="1">
                <a:latin typeface="Times New Roman" panose="02020603050405020304" pitchFamily="18" charset="0"/>
                <a:cs typeface="Times New Roman" panose="02020603050405020304" pitchFamily="18" charset="0"/>
              </a:rPr>
              <a:t>Analysing</a:t>
            </a:r>
            <a:r>
              <a:rPr lang="en-US" dirty="0">
                <a:latin typeface="Times New Roman" panose="02020603050405020304" pitchFamily="18" charset="0"/>
                <a:cs typeface="Times New Roman" panose="02020603050405020304" pitchFamily="18" charset="0"/>
              </a:rPr>
              <a:t> and comparing the rate of not availing the services after approval between previous year and the current year data </a:t>
            </a:r>
          </a:p>
          <a:p>
            <a:pPr marL="571500" indent="-571500" algn="just">
              <a:buFont typeface="+mj-lt"/>
              <a:buAutoNum type="romanUcPeriod"/>
            </a:pPr>
            <a:r>
              <a:rPr lang="en-US" dirty="0">
                <a:latin typeface="Times New Roman" panose="02020603050405020304" pitchFamily="18" charset="0"/>
                <a:cs typeface="Times New Roman" panose="02020603050405020304" pitchFamily="18" charset="0"/>
              </a:rPr>
              <a:t>Find out the reason why the Patients are not availing the services after insurance prior approval </a:t>
            </a:r>
          </a:p>
          <a:p>
            <a:pPr marL="571500" indent="-571500" algn="just">
              <a:buFont typeface="+mj-lt"/>
              <a:buAutoNum type="romanUcPeriod"/>
            </a:pPr>
            <a:r>
              <a:rPr lang="en-US" dirty="0">
                <a:latin typeface="Times New Roman" panose="02020603050405020304" pitchFamily="18" charset="0"/>
                <a:cs typeface="Times New Roman" panose="02020603050405020304" pitchFamily="18" charset="0"/>
              </a:rPr>
              <a:t>Make the recommendation as per result </a:t>
            </a:r>
          </a:p>
          <a:p>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10" name="Picture 9">
            <a:extLst>
              <a:ext uri="{FF2B5EF4-FFF2-40B4-BE49-F238E27FC236}">
                <a16:creationId xmlns:a16="http://schemas.microsoft.com/office/drawing/2014/main" id="{76DAA658-B162-277D-9509-3BB1372DCC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1" name="Picture 4" descr="Thumbay Hospital">
            <a:extLst>
              <a:ext uri="{FF2B5EF4-FFF2-40B4-BE49-F238E27FC236}">
                <a16:creationId xmlns:a16="http://schemas.microsoft.com/office/drawing/2014/main" id="{3C6FC09D-9CD6-6A61-F4CA-0BC8F8A08B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(1/2)</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normAutofit fontScale="62500" lnSpcReduction="20000"/>
          </a:bodyPr>
          <a:lstStyle/>
          <a:p>
            <a:pPr marL="457200" lvl="1" indent="0" algn="just">
              <a:buNone/>
            </a:pPr>
            <a:r>
              <a:rPr lang="en-US" sz="2200" b="1" dirty="0">
                <a:latin typeface="Times New Roman" panose="02020603050405020304" pitchFamily="18" charset="0"/>
                <a:cs typeface="Times New Roman" panose="02020603050405020304" pitchFamily="18" charset="0"/>
              </a:rPr>
              <a:t>Area of study </a:t>
            </a:r>
          </a:p>
          <a:p>
            <a:pPr marL="914400" lvl="2" indent="0" algn="just">
              <a:buNone/>
            </a:pPr>
            <a:r>
              <a:rPr lang="en-US" dirty="0" err="1">
                <a:latin typeface="Times New Roman" panose="02020603050405020304" pitchFamily="18" charset="0"/>
                <a:cs typeface="Times New Roman" panose="02020603050405020304" pitchFamily="18" charset="0"/>
              </a:rPr>
              <a:t>Thumbay</a:t>
            </a:r>
            <a:r>
              <a:rPr lang="en-US" dirty="0">
                <a:latin typeface="Times New Roman" panose="02020603050405020304" pitchFamily="18" charset="0"/>
                <a:cs typeface="Times New Roman" panose="02020603050405020304" pitchFamily="18" charset="0"/>
              </a:rPr>
              <a:t> Hospital Day care, Sharjah, UAE, Insurance Department</a:t>
            </a:r>
          </a:p>
          <a:p>
            <a:pPr marL="457200" lvl="1" indent="0" algn="just">
              <a:buNone/>
            </a:pPr>
            <a:r>
              <a:rPr lang="en-JP" sz="2200" b="1" dirty="0">
                <a:latin typeface="Times New Roman" panose="02020603050405020304" pitchFamily="18" charset="0"/>
                <a:cs typeface="Times New Roman" panose="02020603050405020304" pitchFamily="18" charset="0"/>
              </a:rPr>
              <a:t>Study duration </a:t>
            </a:r>
          </a:p>
          <a:p>
            <a:pPr marL="914400" lvl="2" indent="0" algn="just">
              <a:buNone/>
            </a:pPr>
            <a:r>
              <a:rPr lang="en-JP" dirty="0">
                <a:latin typeface="Times New Roman" panose="02020603050405020304" pitchFamily="18" charset="0"/>
                <a:cs typeface="Times New Roman" panose="02020603050405020304" pitchFamily="18" charset="0"/>
              </a:rPr>
              <a:t>1st April to 30th April</a:t>
            </a:r>
          </a:p>
          <a:p>
            <a:pPr marL="457200" lvl="1" indent="0" algn="just">
              <a:buNone/>
            </a:pPr>
            <a:r>
              <a:rPr lang="en-JP" sz="2200" b="1" dirty="0">
                <a:latin typeface="Times New Roman" panose="02020603050405020304" pitchFamily="18" charset="0"/>
                <a:cs typeface="Times New Roman" panose="02020603050405020304" pitchFamily="18" charset="0"/>
              </a:rPr>
              <a:t>Study Population</a:t>
            </a:r>
          </a:p>
          <a:p>
            <a:pPr marL="914400" lvl="2" indent="0" algn="just">
              <a:buNone/>
            </a:pPr>
            <a:r>
              <a:rPr lang="en-JP" dirty="0">
                <a:latin typeface="Times New Roman" panose="02020603050405020304" pitchFamily="18" charset="0"/>
                <a:cs typeface="Times New Roman" panose="02020603050405020304" pitchFamily="18" charset="0"/>
              </a:rPr>
              <a:t> Patients who did not avail after prior approval in Thumbay Hospital Day-care</a:t>
            </a:r>
            <a:endParaRPr lang="en-US" sz="3600" b="1" u="sng" dirty="0">
              <a:latin typeface="Times New Roman" panose="02020603050405020304" pitchFamily="18" charset="0"/>
              <a:cs typeface="Times New Roman" panose="02020603050405020304" pitchFamily="18" charset="0"/>
            </a:endParaRPr>
          </a:p>
          <a:p>
            <a:pPr marL="457200" lvl="1" indent="0" algn="just">
              <a:buNone/>
            </a:pPr>
            <a:r>
              <a:rPr lang="en-US" sz="2200" b="1" dirty="0">
                <a:latin typeface="Times New Roman" panose="02020603050405020304" pitchFamily="18" charset="0"/>
                <a:cs typeface="Times New Roman" panose="02020603050405020304" pitchFamily="18" charset="0"/>
              </a:rPr>
              <a:t>Design </a:t>
            </a:r>
            <a:endParaRPr lang="en-US" sz="2200" dirty="0">
              <a:latin typeface="Times New Roman" panose="02020603050405020304" pitchFamily="18" charset="0"/>
              <a:cs typeface="Times New Roman" panose="02020603050405020304" pitchFamily="18" charset="0"/>
            </a:endParaRPr>
          </a:p>
          <a:p>
            <a:pPr marL="914400" lvl="2" indent="0" algn="just">
              <a:buNone/>
            </a:pPr>
            <a:r>
              <a:rPr lang="en-US" dirty="0">
                <a:latin typeface="Times New Roman" panose="02020603050405020304" pitchFamily="18" charset="0"/>
                <a:cs typeface="Times New Roman" panose="02020603050405020304" pitchFamily="18" charset="0"/>
              </a:rPr>
              <a:t>descriptive, cross sectional</a:t>
            </a:r>
          </a:p>
          <a:p>
            <a:pPr marL="457200" lvl="1" indent="0" algn="just">
              <a:buNone/>
            </a:pPr>
            <a:r>
              <a:rPr lang="en-US" sz="2200" b="1" dirty="0">
                <a:latin typeface="Times New Roman" panose="02020603050405020304" pitchFamily="18" charset="0"/>
                <a:cs typeface="Times New Roman" panose="02020603050405020304" pitchFamily="18" charset="0"/>
              </a:rPr>
              <a:t>Data size </a:t>
            </a:r>
          </a:p>
          <a:p>
            <a:pPr marL="914400" lvl="2" indent="0" algn="just">
              <a:buNone/>
            </a:pPr>
            <a:r>
              <a:rPr lang="en-US" b="1" dirty="0">
                <a:latin typeface="Times New Roman" panose="02020603050405020304" pitchFamily="18" charset="0"/>
                <a:cs typeface="Times New Roman" panose="02020603050405020304" pitchFamily="18" charset="0"/>
              </a:rPr>
              <a:t>1154,</a:t>
            </a:r>
            <a:r>
              <a:rPr lang="en-US" dirty="0">
                <a:latin typeface="Times New Roman" panose="02020603050405020304" pitchFamily="18" charset="0"/>
                <a:cs typeface="Times New Roman" panose="02020603050405020304" pitchFamily="18" charset="0"/>
              </a:rPr>
              <a:t> patients list were taken from the Hospital Information system</a:t>
            </a:r>
          </a:p>
          <a:p>
            <a:pPr marL="457200" lvl="1" indent="0" algn="just">
              <a:buNone/>
            </a:pPr>
            <a:r>
              <a:rPr lang="en-US" sz="2200" b="1" dirty="0">
                <a:latin typeface="Times New Roman" panose="02020603050405020304" pitchFamily="18" charset="0"/>
                <a:cs typeface="Times New Roman" panose="02020603050405020304" pitchFamily="18" charset="0"/>
              </a:rPr>
              <a:t>Inclusion criteria</a:t>
            </a:r>
          </a:p>
          <a:p>
            <a:pPr marL="914400" lvl="2" indent="0" algn="just">
              <a:buNone/>
            </a:pPr>
            <a:r>
              <a:rPr lang="en-JP" dirty="0">
                <a:latin typeface="Times New Roman" panose="02020603050405020304" pitchFamily="18" charset="0"/>
                <a:cs typeface="Times New Roman" panose="02020603050405020304" pitchFamily="18" charset="0"/>
              </a:rPr>
              <a:t>Patients who did not avail after prior approval in Thumbay Hospital Day-care</a:t>
            </a:r>
          </a:p>
          <a:p>
            <a:pPr marL="457200" lvl="1" indent="0" algn="just">
              <a:buNone/>
            </a:pPr>
            <a:r>
              <a:rPr lang="en-US" sz="2200" b="1" dirty="0">
                <a:latin typeface="Times New Roman" panose="02020603050405020304" pitchFamily="18" charset="0"/>
                <a:cs typeface="Times New Roman" panose="02020603050405020304" pitchFamily="18" charset="0"/>
              </a:rPr>
              <a:t>Exclusion criteria</a:t>
            </a:r>
          </a:p>
          <a:p>
            <a:pPr marL="914400" lvl="2" indent="0" algn="just">
              <a:buNone/>
            </a:pPr>
            <a:r>
              <a:rPr lang="en-JP" dirty="0">
                <a:latin typeface="Times New Roman" panose="02020603050405020304" pitchFamily="18" charset="0"/>
                <a:cs typeface="Times New Roman" panose="02020603050405020304" pitchFamily="18" charset="0"/>
              </a:rPr>
              <a:t>Patients who availed after prior approval</a:t>
            </a:r>
            <a:endParaRPr lang="en-IN"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10" name="Picture 9">
            <a:extLst>
              <a:ext uri="{FF2B5EF4-FFF2-40B4-BE49-F238E27FC236}">
                <a16:creationId xmlns:a16="http://schemas.microsoft.com/office/drawing/2014/main" id="{D1E9E1A8-501E-860D-FB32-526E319AA5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1" name="Picture 4" descr="Thumbay Hospital">
            <a:extLst>
              <a:ext uri="{FF2B5EF4-FFF2-40B4-BE49-F238E27FC236}">
                <a16:creationId xmlns:a16="http://schemas.microsoft.com/office/drawing/2014/main" id="{F0E855C1-3803-8C0A-E7B1-1507D00782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 (2/2)</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2589211" y="2133599"/>
            <a:ext cx="9131733" cy="3948545"/>
          </a:xfrm>
        </p:spPr>
        <p:txBody>
          <a:bodyPr>
            <a:normAutofit/>
          </a:bodyPr>
          <a:lstStyle/>
          <a:p>
            <a:pPr algn="just"/>
            <a:r>
              <a:rPr lang="en-US" sz="3000" b="1" u="sng" dirty="0">
                <a:latin typeface="Times New Roman" panose="02020603050405020304" pitchFamily="18" charset="0"/>
                <a:cs typeface="Times New Roman" panose="02020603050405020304" pitchFamily="18" charset="0"/>
              </a:rPr>
              <a:t>MODE OF DATA COLLECTION </a:t>
            </a:r>
          </a:p>
          <a:p>
            <a:pPr marL="457200" lvl="1" indent="0" algn="just">
              <a:buNone/>
            </a:pPr>
            <a:r>
              <a:rPr lang="en-US" sz="1800" b="1" dirty="0">
                <a:latin typeface="Times New Roman" panose="02020603050405020304" pitchFamily="18" charset="0"/>
                <a:cs typeface="Times New Roman" panose="02020603050405020304" pitchFamily="18" charset="0"/>
              </a:rPr>
              <a:t>Primary Data Source</a:t>
            </a:r>
            <a:endParaRPr lang="en-US" sz="1800" dirty="0">
              <a:latin typeface="Times New Roman" panose="02020603050405020304" pitchFamily="18" charset="0"/>
              <a:cs typeface="Times New Roman" panose="02020603050405020304" pitchFamily="18" charset="0"/>
            </a:endParaRPr>
          </a:p>
          <a:p>
            <a:pPr marL="914400" lvl="2" indent="0" algn="just">
              <a:buNone/>
            </a:pPr>
            <a:r>
              <a:rPr lang="en-US" dirty="0">
                <a:latin typeface="Times New Roman" panose="02020603050405020304" pitchFamily="18" charset="0"/>
                <a:cs typeface="Times New Roman" panose="02020603050405020304" pitchFamily="18" charset="0"/>
              </a:rPr>
              <a:t>Telephonic survey were conducted For </a:t>
            </a:r>
            <a:r>
              <a:rPr lang="en-JP" dirty="0">
                <a:latin typeface="Times New Roman" panose="02020603050405020304" pitchFamily="18" charset="0"/>
                <a:cs typeface="Times New Roman" panose="02020603050405020304" pitchFamily="18" charset="0"/>
              </a:rPr>
              <a:t>Primary data </a:t>
            </a:r>
            <a:r>
              <a:rPr lang="en-US" dirty="0">
                <a:latin typeface="Times New Roman" panose="02020603050405020304" pitchFamily="18" charset="0"/>
                <a:cs typeface="Times New Roman" panose="02020603050405020304" pitchFamily="18" charset="0"/>
              </a:rPr>
              <a:t>among the patient </a:t>
            </a:r>
          </a:p>
          <a:p>
            <a:pPr marL="457200" lvl="1" indent="0" algn="just">
              <a:buNone/>
            </a:pPr>
            <a:r>
              <a:rPr lang="en-US" sz="1800" b="1" dirty="0">
                <a:latin typeface="Times New Roman" panose="02020603050405020304" pitchFamily="18" charset="0"/>
                <a:cs typeface="Times New Roman" panose="02020603050405020304" pitchFamily="18" charset="0"/>
              </a:rPr>
              <a:t>Secondary Data Source</a:t>
            </a:r>
            <a:endParaRPr lang="en-US" sz="1800" dirty="0">
              <a:latin typeface="Times New Roman" panose="02020603050405020304" pitchFamily="18" charset="0"/>
              <a:cs typeface="Times New Roman" panose="02020603050405020304" pitchFamily="18" charset="0"/>
            </a:endParaRPr>
          </a:p>
          <a:p>
            <a:pPr marL="914400" lvl="2" indent="0" algn="just">
              <a:buNone/>
            </a:pPr>
            <a:r>
              <a:rPr lang="en-US" dirty="0">
                <a:latin typeface="Times New Roman" panose="02020603050405020304" pitchFamily="18" charset="0"/>
                <a:cs typeface="Times New Roman" panose="02020603050405020304" pitchFamily="18" charset="0"/>
              </a:rPr>
              <a:t>Secondary data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was collected from the Hospital Information systemin in </a:t>
            </a:r>
            <a:r>
              <a:rPr lang="en-JP" dirty="0">
                <a:latin typeface="Times New Roman" panose="02020603050405020304" pitchFamily="18" charset="0"/>
                <a:cs typeface="Times New Roman" panose="02020603050405020304" pitchFamily="18" charset="0"/>
              </a:rPr>
              <a:t>insurance department for January 2021 to March 2022</a:t>
            </a:r>
            <a:endParaRPr lang="en-US" dirty="0">
              <a:latin typeface="Times New Roman" panose="02020603050405020304" pitchFamily="18" charset="0"/>
              <a:cs typeface="Times New Roman" panose="02020603050405020304" pitchFamily="18" charset="0"/>
            </a:endParaRPr>
          </a:p>
          <a:p>
            <a:pPr marL="457200" lvl="1" indent="0" algn="just">
              <a:buNone/>
            </a:pPr>
            <a:r>
              <a:rPr lang="en-US" sz="1800" b="1" dirty="0">
                <a:latin typeface="Times New Roman" panose="02020603050405020304" pitchFamily="18" charset="0"/>
                <a:cs typeface="Times New Roman" panose="02020603050405020304" pitchFamily="18" charset="0"/>
              </a:rPr>
              <a:t>Tools Used  </a:t>
            </a:r>
          </a:p>
          <a:p>
            <a:pPr marL="914400" lvl="2" indent="0" algn="just">
              <a:buNone/>
            </a:pPr>
            <a:r>
              <a:rPr lang="en-JP" dirty="0">
                <a:latin typeface="Times New Roman" panose="02020603050405020304" pitchFamily="18" charset="0"/>
                <a:cs typeface="Times New Roman" panose="02020603050405020304" pitchFamily="18" charset="0"/>
              </a:rPr>
              <a:t>Semi-structured questionnaire comprising both open- ended and close ended questions used for Survey.</a:t>
            </a:r>
            <a:endParaRPr lang="en-US" dirty="0">
              <a:latin typeface="Times New Roman" panose="02020603050405020304" pitchFamily="18" charset="0"/>
              <a:cs typeface="Times New Roman" panose="02020603050405020304" pitchFamily="18" charset="0"/>
            </a:endParaRPr>
          </a:p>
          <a:p>
            <a:pPr algn="just"/>
            <a:r>
              <a:rPr lang="en-US" sz="3000" b="1" u="sng" dirty="0">
                <a:latin typeface="Times New Roman" panose="02020603050405020304" pitchFamily="18" charset="0"/>
                <a:cs typeface="Times New Roman" panose="02020603050405020304" pitchFamily="18" charset="0"/>
              </a:rPr>
              <a:t>DATA ANALYSIS</a:t>
            </a:r>
          </a:p>
          <a:p>
            <a:pPr marL="914400" lvl="2" indent="0" algn="just">
              <a:buNone/>
            </a:pPr>
            <a:r>
              <a:rPr lang="en-US" dirty="0">
                <a:latin typeface="Times New Roman" panose="02020603050405020304" pitchFamily="18" charset="0"/>
                <a:cs typeface="Times New Roman" panose="02020603050405020304" pitchFamily="18" charset="0"/>
              </a:rPr>
              <a:t>Descriptive statistical analysis is done with aid of Pivot Table, Pie charts, Bar and Column charts.</a:t>
            </a: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10" name="Picture 9">
            <a:extLst>
              <a:ext uri="{FF2B5EF4-FFF2-40B4-BE49-F238E27FC236}">
                <a16:creationId xmlns:a16="http://schemas.microsoft.com/office/drawing/2014/main" id="{7490CE0A-302D-0CED-6B9E-1EF61A7AC1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1" name="Picture 4" descr="Thumbay Hospital">
            <a:extLst>
              <a:ext uri="{FF2B5EF4-FFF2-40B4-BE49-F238E27FC236}">
                <a16:creationId xmlns:a16="http://schemas.microsoft.com/office/drawing/2014/main" id="{4ECE8011-657E-3B69-8BE4-D95D0C8323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972929" y="619925"/>
            <a:ext cx="8911687" cy="1280890"/>
          </a:xfrm>
        </p:spPr>
        <p:txBody>
          <a:bodyPr/>
          <a:lstStyle/>
          <a:p>
            <a:pPr algn="ctr"/>
            <a:r>
              <a:rPr lang="en-IN" b="1" dirty="0"/>
              <a:t>Results (1/3)</a:t>
            </a:r>
          </a:p>
        </p:txBody>
      </p:sp>
      <p:graphicFrame>
        <p:nvGraphicFramePr>
          <p:cNvPr id="7" name="Content Placeholder 6">
            <a:extLst>
              <a:ext uri="{FF2B5EF4-FFF2-40B4-BE49-F238E27FC236}">
                <a16:creationId xmlns:a16="http://schemas.microsoft.com/office/drawing/2014/main" id="{31375BFF-89CD-A65C-F1B4-F518709A5DCE}"/>
              </a:ext>
            </a:extLst>
          </p:cNvPr>
          <p:cNvGraphicFramePr>
            <a:graphicFrameLocks noGrp="1"/>
          </p:cNvGraphicFramePr>
          <p:nvPr>
            <p:ph idx="1"/>
            <p:extLst>
              <p:ext uri="{D42A27DB-BD31-4B8C-83A1-F6EECF244321}">
                <p14:modId xmlns:p14="http://schemas.microsoft.com/office/powerpoint/2010/main" val="3444388789"/>
              </p:ext>
            </p:extLst>
          </p:nvPr>
        </p:nvGraphicFramePr>
        <p:xfrm>
          <a:off x="1426786" y="1663534"/>
          <a:ext cx="10003971" cy="440259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11" name="Picture 10">
            <a:extLst>
              <a:ext uri="{FF2B5EF4-FFF2-40B4-BE49-F238E27FC236}">
                <a16:creationId xmlns:a16="http://schemas.microsoft.com/office/drawing/2014/main" id="{B9EDF159-7F57-2AEF-0C91-7233A1237D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2" name="Picture 4" descr="Thumbay Hospital">
            <a:extLst>
              <a:ext uri="{FF2B5EF4-FFF2-40B4-BE49-F238E27FC236}">
                <a16:creationId xmlns:a16="http://schemas.microsoft.com/office/drawing/2014/main" id="{08C2D691-DE7B-E931-AFE5-6C88236011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(2/3)</a:t>
            </a:r>
          </a:p>
        </p:txBody>
      </p:sp>
      <p:graphicFrame>
        <p:nvGraphicFramePr>
          <p:cNvPr id="7" name="Content Placeholder 6">
            <a:extLst>
              <a:ext uri="{FF2B5EF4-FFF2-40B4-BE49-F238E27FC236}">
                <a16:creationId xmlns:a16="http://schemas.microsoft.com/office/drawing/2014/main" id="{D66E3EC1-7668-5DEE-CCDF-354436F5ABD0}"/>
              </a:ext>
            </a:extLst>
          </p:cNvPr>
          <p:cNvGraphicFramePr>
            <a:graphicFrameLocks noGrp="1"/>
          </p:cNvGraphicFramePr>
          <p:nvPr>
            <p:ph idx="1"/>
            <p:extLst>
              <p:ext uri="{D42A27DB-BD31-4B8C-83A1-F6EECF244321}">
                <p14:modId xmlns:p14="http://schemas.microsoft.com/office/powerpoint/2010/main" val="3994489798"/>
              </p:ext>
            </p:extLst>
          </p:nvPr>
        </p:nvGraphicFramePr>
        <p:xfrm>
          <a:off x="838200" y="1714637"/>
          <a:ext cx="5257800" cy="4444546"/>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9</a:t>
            </a:fld>
            <a:endParaRPr lang="en-IN"/>
          </a:p>
        </p:txBody>
      </p:sp>
      <p:graphicFrame>
        <p:nvGraphicFramePr>
          <p:cNvPr id="8" name="Chart 7">
            <a:extLst>
              <a:ext uri="{FF2B5EF4-FFF2-40B4-BE49-F238E27FC236}">
                <a16:creationId xmlns:a16="http://schemas.microsoft.com/office/drawing/2014/main" id="{74873DA6-1F2B-F02B-C32E-71176943854D}"/>
              </a:ext>
            </a:extLst>
          </p:cNvPr>
          <p:cNvGraphicFramePr/>
          <p:nvPr>
            <p:extLst>
              <p:ext uri="{D42A27DB-BD31-4B8C-83A1-F6EECF244321}">
                <p14:modId xmlns:p14="http://schemas.microsoft.com/office/powerpoint/2010/main" val="4008181894"/>
              </p:ext>
            </p:extLst>
          </p:nvPr>
        </p:nvGraphicFramePr>
        <p:xfrm>
          <a:off x="5980793" y="1690688"/>
          <a:ext cx="5499100" cy="4468495"/>
        </p:xfrm>
        <a:graphic>
          <a:graphicData uri="http://schemas.openxmlformats.org/drawingml/2006/chart">
            <c:chart xmlns:c="http://schemas.openxmlformats.org/drawingml/2006/chart" xmlns:r="http://schemas.openxmlformats.org/officeDocument/2006/relationships" r:id="rId3"/>
          </a:graphicData>
        </a:graphic>
      </p:graphicFrame>
      <p:pic>
        <p:nvPicPr>
          <p:cNvPr id="12" name="Picture 11">
            <a:extLst>
              <a:ext uri="{FF2B5EF4-FFF2-40B4-BE49-F238E27FC236}">
                <a16:creationId xmlns:a16="http://schemas.microsoft.com/office/drawing/2014/main" id="{23A2CF25-967A-FD0B-B896-A223AF5C52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6846" y="1335"/>
            <a:ext cx="1681739" cy="663091"/>
          </a:xfrm>
          <a:prstGeom prst="rect">
            <a:avLst/>
          </a:prstGeom>
        </p:spPr>
      </p:pic>
      <p:pic>
        <p:nvPicPr>
          <p:cNvPr id="13" name="Picture 4" descr="Thumbay Hospital">
            <a:extLst>
              <a:ext uri="{FF2B5EF4-FFF2-40B4-BE49-F238E27FC236}">
                <a16:creationId xmlns:a16="http://schemas.microsoft.com/office/drawing/2014/main" id="{71BCF1B0-0D55-56EE-9BE1-29BC7B4882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57610" y="71743"/>
            <a:ext cx="1934389" cy="9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{1A982050-4DEF-DF44-816E-6E0A20F5BAB7}tf10001069</Template>
  <TotalTime>30859</TotalTime>
  <Words>1458</Words>
  <Application>Microsoft Macintosh PowerPoint</Application>
  <PresentationFormat>Widescreen</PresentationFormat>
  <Paragraphs>137</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Times New Roman</vt:lpstr>
      <vt:lpstr>Wingdings 3</vt:lpstr>
      <vt:lpstr>Wisp</vt:lpstr>
      <vt:lpstr>“REASON FOR FAILING OF PATIENTS TO AVAIL THE SERVICES AFTER INSURANCE APPROVAL IN THUMBAY HOSPITAL DAY CARE, UAE”</vt:lpstr>
      <vt:lpstr>Screenshot of Approval</vt:lpstr>
      <vt:lpstr>Organization Profile</vt:lpstr>
      <vt:lpstr>Health Insurance in  United Arab Emirates</vt:lpstr>
      <vt:lpstr>PowerPoint Presentation</vt:lpstr>
      <vt:lpstr>Methodology (1/2)</vt:lpstr>
      <vt:lpstr>Methodology (2/2)</vt:lpstr>
      <vt:lpstr>Results (1/3)</vt:lpstr>
      <vt:lpstr>Results (2/3)</vt:lpstr>
      <vt:lpstr>Results (3/3)</vt:lpstr>
      <vt:lpstr>Discussion (1/2)</vt:lpstr>
      <vt:lpstr>Discussion (2/2)</vt:lpstr>
      <vt:lpstr>Limitations of the Study</vt:lpstr>
      <vt:lpstr>Conclusion</vt:lpstr>
      <vt:lpstr>References</vt:lpstr>
      <vt:lpstr>Thank You</vt:lpstr>
      <vt:lpstr>Suggestions to the Organization where the Study was Conducted </vt:lpstr>
      <vt:lpstr>Dissertation Experiences</vt:lpstr>
      <vt:lpstr>Pictorial Journey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Microsoft Office User</cp:lastModifiedBy>
  <cp:revision>19</cp:revision>
  <dcterms:created xsi:type="dcterms:W3CDTF">2022-05-20T15:11:38Z</dcterms:created>
  <dcterms:modified xsi:type="dcterms:W3CDTF">2022-07-17T19:31:57Z</dcterms:modified>
</cp:coreProperties>
</file>