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Old Standard TT" panose="020B0604020202020204" charset="0"/>
      <p:regular r:id="rId28"/>
      <p:bold r:id="rId29"/>
      <p: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20060759fd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20060759f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20060759fd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20060759f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20060759fd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20060759f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20060759fd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20060759f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20060759fd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20060759f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20060759fd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20060759f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20060759fd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20060759f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1d36fad239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1d36fad239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1d36fad239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1d36fad239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357d45f22c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357d45f22c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359648677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359648677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1d36fad239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1d36fad23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57d45f22c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357d45f22c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1d36fad239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1d36fad239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1d36fad239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1d36fad239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1d36fad239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1d36fad239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357d45f22c_0_18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357d45f22c_0_18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1d36fad239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1d36fad23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1d36fad239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1d36fad23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d36fad239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d36fad239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1d36fad239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1d36fad23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1d36fad239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1d36fad239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357d45f22c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357d45f22c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20060759f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20060759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641934" y="3597500"/>
            <a:ext cx="390300" cy="0"/>
          </a:xfrm>
          <a:prstGeom prst="straightConnector1">
            <a:avLst/>
          </a:prstGeom>
          <a:noFill/>
          <a:ln w="28575" cap="flat" cmpd="sng">
            <a:solidFill>
              <a:schemeClr val="accent1"/>
            </a:solidFill>
            <a:prstDash val="solid"/>
            <a:round/>
            <a:headEnd type="none" w="sm" len="sm"/>
            <a:tailEnd type="none" w="sm" len="sm"/>
          </a:ln>
        </p:spPr>
      </p:cxnSp>
      <p:sp>
        <p:nvSpPr>
          <p:cNvPr id="12" name="Google Shape;12;p2"/>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a:endParaRPr/>
          </a:p>
        </p:txBody>
      </p:sp>
      <p:sp>
        <p:nvSpPr>
          <p:cNvPr id="13" name="Google Shape;13;p2"/>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039650"/>
            <a:ext cx="8520600" cy="21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w="28575" cap="flat" cmpd="sng">
            <a:solidFill>
              <a:schemeClr val="lt2"/>
            </a:solidFill>
            <a:prstDash val="solid"/>
            <a:round/>
            <a:headEnd type="none" w="sm" len="sm"/>
            <a:tailEnd type="none" w="sm" len="sm"/>
          </a:ln>
        </p:spPr>
      </p:cxnSp>
      <p:sp>
        <p:nvSpPr>
          <p:cNvPr id="17" name="Google Shape;17;p3"/>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686400" cy="0"/>
          </a:xfrm>
          <a:prstGeom prst="straightConnector1">
            <a:avLst/>
          </a:prstGeom>
          <a:noFill/>
          <a:ln w="19050" cap="flat" cmpd="sng">
            <a:solidFill>
              <a:schemeClr val="lt2"/>
            </a:solidFill>
            <a:prstDash val="solid"/>
            <a:round/>
            <a:headEnd type="none" w="sm" len="sm"/>
            <a:tailEnd type="none" w="sm" len="sm"/>
          </a:ln>
        </p:spPr>
      </p:cxnSp>
      <p:sp>
        <p:nvSpPr>
          <p:cNvPr id="42" name="Google Shape;42;p9"/>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a:endParaRPr/>
          </a:p>
        </p:txBody>
      </p:sp>
      <p:sp>
        <p:nvSpPr>
          <p:cNvPr id="43" name="Google Shape;43;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0"/>
              </a:spcBef>
              <a:spcAft>
                <a:spcPts val="0"/>
              </a:spcAft>
              <a:buClr>
                <a:schemeClr val="accent1"/>
              </a:buClr>
              <a:buSzPts val="1400"/>
              <a:buChar char="○"/>
              <a:defRPr>
                <a:solidFill>
                  <a:schemeClr val="accent1"/>
                </a:solidFill>
              </a:defRPr>
            </a:lvl2pPr>
            <a:lvl3pPr marL="1371600" lvl="2" indent="-317500">
              <a:spcBef>
                <a:spcPts val="0"/>
              </a:spcBef>
              <a:spcAft>
                <a:spcPts val="0"/>
              </a:spcAft>
              <a:buClr>
                <a:schemeClr val="accent1"/>
              </a:buClr>
              <a:buSzPts val="1400"/>
              <a:buChar char="■"/>
              <a:defRPr>
                <a:solidFill>
                  <a:schemeClr val="accent1"/>
                </a:solidFill>
              </a:defRPr>
            </a:lvl3pPr>
            <a:lvl4pPr marL="1828800" lvl="3" indent="-317500">
              <a:spcBef>
                <a:spcPts val="0"/>
              </a:spcBef>
              <a:spcAft>
                <a:spcPts val="0"/>
              </a:spcAft>
              <a:buClr>
                <a:schemeClr val="accent1"/>
              </a:buClr>
              <a:buSzPts val="1400"/>
              <a:buChar char="●"/>
              <a:defRPr>
                <a:solidFill>
                  <a:schemeClr val="accent1"/>
                </a:solidFill>
              </a:defRPr>
            </a:lvl4pPr>
            <a:lvl5pPr marL="2286000" lvl="4" indent="-317500">
              <a:spcBef>
                <a:spcPts val="0"/>
              </a:spcBef>
              <a:spcAft>
                <a:spcPts val="0"/>
              </a:spcAft>
              <a:buClr>
                <a:schemeClr val="accent1"/>
              </a:buClr>
              <a:buSzPts val="1400"/>
              <a:buChar char="○"/>
              <a:defRPr>
                <a:solidFill>
                  <a:schemeClr val="accent1"/>
                </a:solidFill>
              </a:defRPr>
            </a:lvl5pPr>
            <a:lvl6pPr marL="2743200" lvl="5" indent="-317500">
              <a:spcBef>
                <a:spcPts val="0"/>
              </a:spcBef>
              <a:spcAft>
                <a:spcPts val="0"/>
              </a:spcAft>
              <a:buClr>
                <a:schemeClr val="accent1"/>
              </a:buClr>
              <a:buSzPts val="1400"/>
              <a:buChar char="■"/>
              <a:defRPr>
                <a:solidFill>
                  <a:schemeClr val="accent1"/>
                </a:solidFill>
              </a:defRPr>
            </a:lvl6pPr>
            <a:lvl7pPr marL="3200400" lvl="6" indent="-317500">
              <a:spcBef>
                <a:spcPts val="0"/>
              </a:spcBef>
              <a:spcAft>
                <a:spcPts val="0"/>
              </a:spcAft>
              <a:buClr>
                <a:schemeClr val="accent1"/>
              </a:buClr>
              <a:buSzPts val="1400"/>
              <a:buChar char="●"/>
              <a:defRPr>
                <a:solidFill>
                  <a:schemeClr val="accent1"/>
                </a:solidFill>
              </a:defRPr>
            </a:lvl7pPr>
            <a:lvl8pPr marL="3657600" lvl="7" indent="-317500">
              <a:spcBef>
                <a:spcPts val="0"/>
              </a:spcBef>
              <a:spcAft>
                <a:spcPts val="0"/>
              </a:spcAft>
              <a:buClr>
                <a:schemeClr val="accent1"/>
              </a:buClr>
              <a:buSzPts val="1400"/>
              <a:buChar char="○"/>
              <a:defRPr>
                <a:solidFill>
                  <a:schemeClr val="accent1"/>
                </a:solidFill>
              </a:defRPr>
            </a:lvl8pPr>
            <a:lvl9pPr marL="4114800" lvl="8" indent="-317500">
              <a:spcBef>
                <a:spcPts val="0"/>
              </a:spcBef>
              <a:spcAft>
                <a:spcPts val="0"/>
              </a:spcAft>
              <a:buClr>
                <a:schemeClr val="accent1"/>
              </a:buClr>
              <a:buSzPts val="1400"/>
              <a:buChar char="■"/>
              <a:defRPr>
                <a:solidFill>
                  <a:schemeClr val="accent1"/>
                </a:solidFill>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marL="914400" lvl="1"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marL="1371600" lvl="2"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marL="1828800" lvl="3"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marL="2286000" lvl="4"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marL="2743200" lvl="5"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marL="3200400" lvl="6"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11708" y="1073275"/>
            <a:ext cx="8520600" cy="2052600"/>
          </a:xfrm>
          <a:prstGeom prst="rect">
            <a:avLst/>
          </a:prstGeom>
        </p:spPr>
        <p:txBody>
          <a:bodyPr spcFirstLastPara="1" wrap="square" lIns="91425" tIns="91425" rIns="91425" bIns="91425" anchor="b" anchorCtr="0">
            <a:normAutofit/>
          </a:bodyPr>
          <a:lstStyle/>
          <a:p>
            <a:pPr marL="0" lvl="0" indent="0" algn="l" rtl="0">
              <a:lnSpc>
                <a:spcPct val="115000"/>
              </a:lnSpc>
              <a:spcBef>
                <a:spcPts val="1200"/>
              </a:spcBef>
              <a:spcAft>
                <a:spcPts val="0"/>
              </a:spcAft>
              <a:buNone/>
            </a:pPr>
            <a:r>
              <a:rPr lang="en" sz="2200" b="1">
                <a:latin typeface="Times New Roman"/>
                <a:ea typeface="Times New Roman"/>
                <a:cs typeface="Times New Roman"/>
                <a:sym typeface="Times New Roman"/>
              </a:rPr>
              <a:t>UNDERSTANDING PATIENT SATISFACTION WITH THE USE OF APP-BASED TELEMEDICINE SERVICES.</a:t>
            </a:r>
            <a:endParaRPr sz="2200" b="1">
              <a:latin typeface="Times New Roman"/>
              <a:ea typeface="Times New Roman"/>
              <a:cs typeface="Times New Roman"/>
              <a:sym typeface="Times New Roman"/>
            </a:endParaRPr>
          </a:p>
          <a:p>
            <a:pPr marL="0" lvl="0" indent="0" algn="l" rtl="0">
              <a:lnSpc>
                <a:spcPct val="115000"/>
              </a:lnSpc>
              <a:spcBef>
                <a:spcPts val="1200"/>
              </a:spcBef>
              <a:spcAft>
                <a:spcPts val="1200"/>
              </a:spcAft>
              <a:buClr>
                <a:schemeClr val="dk1"/>
              </a:buClr>
              <a:buSzPts val="1100"/>
              <a:buFont typeface="Arial"/>
              <a:buNone/>
            </a:pPr>
            <a:r>
              <a:rPr lang="en" sz="2000" b="1">
                <a:latin typeface="Times New Roman"/>
                <a:ea typeface="Times New Roman"/>
                <a:cs typeface="Times New Roman"/>
                <a:sym typeface="Times New Roman"/>
              </a:rPr>
              <a:t>TATA 1mg, Gurugram</a:t>
            </a:r>
            <a:endParaRPr sz="2000" b="1">
              <a:latin typeface="Times New Roman"/>
              <a:ea typeface="Times New Roman"/>
              <a:cs typeface="Times New Roman"/>
              <a:sym typeface="Times New Roman"/>
            </a:endParaRPr>
          </a:p>
        </p:txBody>
      </p:sp>
      <p:sp>
        <p:nvSpPr>
          <p:cNvPr id="60" name="Google Shape;60;p13"/>
          <p:cNvSpPr txBox="1">
            <a:spLocks noGrp="1"/>
          </p:cNvSpPr>
          <p:nvPr>
            <p:ph type="subTitle" idx="1"/>
          </p:nvPr>
        </p:nvSpPr>
        <p:spPr>
          <a:xfrm>
            <a:off x="237000" y="4007000"/>
            <a:ext cx="8520600" cy="7926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en" b="1">
                <a:latin typeface="Times New Roman"/>
                <a:ea typeface="Times New Roman"/>
                <a:cs typeface="Times New Roman"/>
                <a:sym typeface="Times New Roman"/>
              </a:rPr>
              <a:t>By - Dr. Alisha Anand</a:t>
            </a:r>
            <a:endParaRPr b="1">
              <a:latin typeface="Times New Roman"/>
              <a:ea typeface="Times New Roman"/>
              <a:cs typeface="Times New Roman"/>
              <a:sym typeface="Times New Roman"/>
            </a:endParaRPr>
          </a:p>
          <a:p>
            <a:pPr marL="0" lvl="0" indent="0" algn="l" rtl="0">
              <a:spcBef>
                <a:spcPts val="0"/>
              </a:spcBef>
              <a:spcAft>
                <a:spcPts val="0"/>
              </a:spcAft>
              <a:buNone/>
            </a:pPr>
            <a:r>
              <a:rPr lang="en" b="1">
                <a:latin typeface="Times New Roman"/>
                <a:ea typeface="Times New Roman"/>
                <a:cs typeface="Times New Roman"/>
                <a:sym typeface="Times New Roman"/>
              </a:rPr>
              <a:t>Submitted to - Dr. Nikita Sabharwal</a:t>
            </a:r>
            <a:endParaRPr b="1">
              <a:latin typeface="Times New Roman"/>
              <a:ea typeface="Times New Roman"/>
              <a:cs typeface="Times New Roman"/>
              <a:sym typeface="Times New Roman"/>
            </a:endParaRPr>
          </a:p>
          <a:p>
            <a:pPr marL="0" lvl="0" indent="0" algn="l" rtl="0">
              <a:spcBef>
                <a:spcPts val="0"/>
              </a:spcBef>
              <a:spcAft>
                <a:spcPts val="0"/>
              </a:spcAft>
              <a:buNone/>
            </a:pPr>
            <a:r>
              <a:rPr lang="en" b="1">
                <a:latin typeface="Times New Roman"/>
                <a:ea typeface="Times New Roman"/>
                <a:cs typeface="Times New Roman"/>
                <a:sym typeface="Times New Roman"/>
              </a:rPr>
              <a:t>IIHMR, Delhi</a:t>
            </a:r>
            <a:endParaRPr b="1">
              <a:latin typeface="Times New Roman"/>
              <a:ea typeface="Times New Roman"/>
              <a:cs typeface="Times New Roman"/>
              <a:sym typeface="Times New Roman"/>
            </a:endParaRPr>
          </a:p>
        </p:txBody>
      </p:sp>
      <p:pic>
        <p:nvPicPr>
          <p:cNvPr id="61" name="Google Shape;61;p13"/>
          <p:cNvPicPr preferRelativeResize="0"/>
          <p:nvPr/>
        </p:nvPicPr>
        <p:blipFill>
          <a:blip r:embed="rId3">
            <a:alphaModFix/>
          </a:blip>
          <a:stretch>
            <a:fillRect/>
          </a:stretch>
        </p:blipFill>
        <p:spPr>
          <a:xfrm>
            <a:off x="7565300" y="200725"/>
            <a:ext cx="1192300" cy="562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Times New Roman"/>
                <a:ea typeface="Times New Roman"/>
                <a:cs typeface="Times New Roman"/>
                <a:sym typeface="Times New Roman"/>
              </a:rPr>
              <a:t>RESULTS</a:t>
            </a:r>
            <a:endParaRPr b="1">
              <a:latin typeface="Times New Roman"/>
              <a:ea typeface="Times New Roman"/>
              <a:cs typeface="Times New Roman"/>
              <a:sym typeface="Times New Roman"/>
            </a:endParaRPr>
          </a:p>
        </p:txBody>
      </p:sp>
      <p:pic>
        <p:nvPicPr>
          <p:cNvPr id="127" name="Google Shape;127;p22"/>
          <p:cNvPicPr preferRelativeResize="0"/>
          <p:nvPr/>
        </p:nvPicPr>
        <p:blipFill>
          <a:blip r:embed="rId3">
            <a:alphaModFix/>
          </a:blip>
          <a:stretch>
            <a:fillRect/>
          </a:stretch>
        </p:blipFill>
        <p:spPr>
          <a:xfrm>
            <a:off x="7640000" y="200750"/>
            <a:ext cx="1192300" cy="562550"/>
          </a:xfrm>
          <a:prstGeom prst="rect">
            <a:avLst/>
          </a:prstGeom>
          <a:noFill/>
          <a:ln>
            <a:noFill/>
          </a:ln>
        </p:spPr>
      </p:pic>
      <p:pic>
        <p:nvPicPr>
          <p:cNvPr id="128" name="Google Shape;128;p22" title="Chart"/>
          <p:cNvPicPr preferRelativeResize="0"/>
          <p:nvPr/>
        </p:nvPicPr>
        <p:blipFill>
          <a:blip r:embed="rId4">
            <a:alphaModFix/>
          </a:blip>
          <a:stretch>
            <a:fillRect/>
          </a:stretch>
        </p:blipFill>
        <p:spPr>
          <a:xfrm>
            <a:off x="311700" y="1329475"/>
            <a:ext cx="4330524" cy="3421726"/>
          </a:xfrm>
          <a:prstGeom prst="rect">
            <a:avLst/>
          </a:prstGeom>
          <a:noFill/>
          <a:ln>
            <a:noFill/>
          </a:ln>
        </p:spPr>
      </p:pic>
      <p:pic>
        <p:nvPicPr>
          <p:cNvPr id="129" name="Google Shape;129;p22" title="Chart"/>
          <p:cNvPicPr preferRelativeResize="0"/>
          <p:nvPr/>
        </p:nvPicPr>
        <p:blipFill>
          <a:blip r:embed="rId5">
            <a:alphaModFix/>
          </a:blip>
          <a:stretch>
            <a:fillRect/>
          </a:stretch>
        </p:blipFill>
        <p:spPr>
          <a:xfrm>
            <a:off x="5056325" y="1329475"/>
            <a:ext cx="3967050" cy="34217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Times New Roman"/>
                <a:ea typeface="Times New Roman"/>
                <a:cs typeface="Times New Roman"/>
                <a:sym typeface="Times New Roman"/>
              </a:rPr>
              <a:t>RESULTS</a:t>
            </a:r>
            <a:endParaRPr b="1">
              <a:latin typeface="Times New Roman"/>
              <a:ea typeface="Times New Roman"/>
              <a:cs typeface="Times New Roman"/>
              <a:sym typeface="Times New Roman"/>
            </a:endParaRPr>
          </a:p>
        </p:txBody>
      </p:sp>
      <p:pic>
        <p:nvPicPr>
          <p:cNvPr id="135" name="Google Shape;135;p23"/>
          <p:cNvPicPr preferRelativeResize="0"/>
          <p:nvPr/>
        </p:nvPicPr>
        <p:blipFill>
          <a:blip r:embed="rId3">
            <a:alphaModFix/>
          </a:blip>
          <a:stretch>
            <a:fillRect/>
          </a:stretch>
        </p:blipFill>
        <p:spPr>
          <a:xfrm>
            <a:off x="7640000" y="200750"/>
            <a:ext cx="1192300" cy="562550"/>
          </a:xfrm>
          <a:prstGeom prst="rect">
            <a:avLst/>
          </a:prstGeom>
          <a:noFill/>
          <a:ln>
            <a:noFill/>
          </a:ln>
        </p:spPr>
      </p:pic>
      <p:pic>
        <p:nvPicPr>
          <p:cNvPr id="136" name="Google Shape;136;p23" title="Chart"/>
          <p:cNvPicPr preferRelativeResize="0"/>
          <p:nvPr/>
        </p:nvPicPr>
        <p:blipFill>
          <a:blip r:embed="rId4">
            <a:alphaModFix/>
          </a:blip>
          <a:stretch>
            <a:fillRect/>
          </a:stretch>
        </p:blipFill>
        <p:spPr>
          <a:xfrm>
            <a:off x="0" y="1514725"/>
            <a:ext cx="4435176" cy="3062125"/>
          </a:xfrm>
          <a:prstGeom prst="rect">
            <a:avLst/>
          </a:prstGeom>
          <a:noFill/>
          <a:ln>
            <a:noFill/>
          </a:ln>
        </p:spPr>
      </p:pic>
      <p:pic>
        <p:nvPicPr>
          <p:cNvPr id="137" name="Google Shape;137;p23" title="Chart"/>
          <p:cNvPicPr preferRelativeResize="0"/>
          <p:nvPr/>
        </p:nvPicPr>
        <p:blipFill>
          <a:blip r:embed="rId5">
            <a:alphaModFix/>
          </a:blip>
          <a:stretch>
            <a:fillRect/>
          </a:stretch>
        </p:blipFill>
        <p:spPr>
          <a:xfrm>
            <a:off x="4572000" y="1514725"/>
            <a:ext cx="4311075" cy="3062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Times New Roman"/>
                <a:ea typeface="Times New Roman"/>
                <a:cs typeface="Times New Roman"/>
                <a:sym typeface="Times New Roman"/>
              </a:rPr>
              <a:t>RESULTS</a:t>
            </a:r>
            <a:endParaRPr b="1">
              <a:latin typeface="Times New Roman"/>
              <a:ea typeface="Times New Roman"/>
              <a:cs typeface="Times New Roman"/>
              <a:sym typeface="Times New Roman"/>
            </a:endParaRPr>
          </a:p>
        </p:txBody>
      </p:sp>
      <p:pic>
        <p:nvPicPr>
          <p:cNvPr id="143" name="Google Shape;143;p24"/>
          <p:cNvPicPr preferRelativeResize="0"/>
          <p:nvPr/>
        </p:nvPicPr>
        <p:blipFill>
          <a:blip r:embed="rId3">
            <a:alphaModFix/>
          </a:blip>
          <a:stretch>
            <a:fillRect/>
          </a:stretch>
        </p:blipFill>
        <p:spPr>
          <a:xfrm>
            <a:off x="7640000" y="200750"/>
            <a:ext cx="1192300" cy="562550"/>
          </a:xfrm>
          <a:prstGeom prst="rect">
            <a:avLst/>
          </a:prstGeom>
          <a:noFill/>
          <a:ln>
            <a:noFill/>
          </a:ln>
        </p:spPr>
      </p:pic>
      <p:pic>
        <p:nvPicPr>
          <p:cNvPr id="144" name="Google Shape;144;p24" title="Chart"/>
          <p:cNvPicPr preferRelativeResize="0"/>
          <p:nvPr/>
        </p:nvPicPr>
        <p:blipFill>
          <a:blip r:embed="rId4">
            <a:alphaModFix/>
          </a:blip>
          <a:stretch>
            <a:fillRect/>
          </a:stretch>
        </p:blipFill>
        <p:spPr>
          <a:xfrm>
            <a:off x="146175" y="1307675"/>
            <a:ext cx="4425825" cy="3235851"/>
          </a:xfrm>
          <a:prstGeom prst="rect">
            <a:avLst/>
          </a:prstGeom>
          <a:noFill/>
          <a:ln>
            <a:noFill/>
          </a:ln>
        </p:spPr>
      </p:pic>
      <p:pic>
        <p:nvPicPr>
          <p:cNvPr id="145" name="Google Shape;145;p24" title="Chart"/>
          <p:cNvPicPr preferRelativeResize="0"/>
          <p:nvPr/>
        </p:nvPicPr>
        <p:blipFill>
          <a:blip r:embed="rId5">
            <a:alphaModFix/>
          </a:blip>
          <a:stretch>
            <a:fillRect/>
          </a:stretch>
        </p:blipFill>
        <p:spPr>
          <a:xfrm>
            <a:off x="4790725" y="1307675"/>
            <a:ext cx="4353276" cy="31910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Times New Roman"/>
                <a:ea typeface="Times New Roman"/>
                <a:cs typeface="Times New Roman"/>
                <a:sym typeface="Times New Roman"/>
              </a:rPr>
              <a:t>RESULTS</a:t>
            </a:r>
            <a:endParaRPr b="1">
              <a:latin typeface="Times New Roman"/>
              <a:ea typeface="Times New Roman"/>
              <a:cs typeface="Times New Roman"/>
              <a:sym typeface="Times New Roman"/>
            </a:endParaRPr>
          </a:p>
        </p:txBody>
      </p:sp>
      <p:pic>
        <p:nvPicPr>
          <p:cNvPr id="151" name="Google Shape;151;p25"/>
          <p:cNvPicPr preferRelativeResize="0"/>
          <p:nvPr/>
        </p:nvPicPr>
        <p:blipFill>
          <a:blip r:embed="rId3">
            <a:alphaModFix/>
          </a:blip>
          <a:stretch>
            <a:fillRect/>
          </a:stretch>
        </p:blipFill>
        <p:spPr>
          <a:xfrm>
            <a:off x="7640000" y="200750"/>
            <a:ext cx="1192300" cy="562550"/>
          </a:xfrm>
          <a:prstGeom prst="rect">
            <a:avLst/>
          </a:prstGeom>
          <a:noFill/>
          <a:ln>
            <a:noFill/>
          </a:ln>
        </p:spPr>
      </p:pic>
      <p:pic>
        <p:nvPicPr>
          <p:cNvPr id="152" name="Google Shape;152;p25" title="Chart"/>
          <p:cNvPicPr preferRelativeResize="0"/>
          <p:nvPr/>
        </p:nvPicPr>
        <p:blipFill>
          <a:blip r:embed="rId4">
            <a:alphaModFix/>
          </a:blip>
          <a:stretch>
            <a:fillRect/>
          </a:stretch>
        </p:blipFill>
        <p:spPr>
          <a:xfrm>
            <a:off x="218950" y="1460250"/>
            <a:ext cx="4353051" cy="3073025"/>
          </a:xfrm>
          <a:prstGeom prst="rect">
            <a:avLst/>
          </a:prstGeom>
          <a:noFill/>
          <a:ln>
            <a:noFill/>
          </a:ln>
        </p:spPr>
      </p:pic>
      <p:pic>
        <p:nvPicPr>
          <p:cNvPr id="153" name="Google Shape;153;p25" title="Chart"/>
          <p:cNvPicPr preferRelativeResize="0"/>
          <p:nvPr/>
        </p:nvPicPr>
        <p:blipFill>
          <a:blip r:embed="rId5">
            <a:alphaModFix/>
          </a:blip>
          <a:stretch>
            <a:fillRect/>
          </a:stretch>
        </p:blipFill>
        <p:spPr>
          <a:xfrm>
            <a:off x="4722125" y="1460250"/>
            <a:ext cx="4268075" cy="30730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Times New Roman"/>
                <a:ea typeface="Times New Roman"/>
                <a:cs typeface="Times New Roman"/>
                <a:sym typeface="Times New Roman"/>
              </a:rPr>
              <a:t>RESULTS</a:t>
            </a:r>
            <a:endParaRPr b="1">
              <a:latin typeface="Times New Roman"/>
              <a:ea typeface="Times New Roman"/>
              <a:cs typeface="Times New Roman"/>
              <a:sym typeface="Times New Roman"/>
            </a:endParaRPr>
          </a:p>
        </p:txBody>
      </p:sp>
      <p:pic>
        <p:nvPicPr>
          <p:cNvPr id="159" name="Google Shape;159;p26"/>
          <p:cNvPicPr preferRelativeResize="0"/>
          <p:nvPr/>
        </p:nvPicPr>
        <p:blipFill>
          <a:blip r:embed="rId3">
            <a:alphaModFix/>
          </a:blip>
          <a:stretch>
            <a:fillRect/>
          </a:stretch>
        </p:blipFill>
        <p:spPr>
          <a:xfrm>
            <a:off x="7640000" y="200750"/>
            <a:ext cx="1192300" cy="562550"/>
          </a:xfrm>
          <a:prstGeom prst="rect">
            <a:avLst/>
          </a:prstGeom>
          <a:noFill/>
          <a:ln>
            <a:noFill/>
          </a:ln>
        </p:spPr>
      </p:pic>
      <p:pic>
        <p:nvPicPr>
          <p:cNvPr id="160" name="Google Shape;160;p26" title="Chart"/>
          <p:cNvPicPr preferRelativeResize="0"/>
          <p:nvPr/>
        </p:nvPicPr>
        <p:blipFill>
          <a:blip r:embed="rId4">
            <a:alphaModFix/>
          </a:blip>
          <a:stretch>
            <a:fillRect/>
          </a:stretch>
        </p:blipFill>
        <p:spPr>
          <a:xfrm>
            <a:off x="1035250" y="1058225"/>
            <a:ext cx="6799875" cy="3780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7"/>
          <p:cNvSpPr txBox="1">
            <a:spLocks noGrp="1"/>
          </p:cNvSpPr>
          <p:nvPr>
            <p:ph type="title"/>
          </p:nvPr>
        </p:nvSpPr>
        <p:spPr>
          <a:xfrm>
            <a:off x="148250" y="150100"/>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Times New Roman"/>
                <a:ea typeface="Times New Roman"/>
                <a:cs typeface="Times New Roman"/>
                <a:sym typeface="Times New Roman"/>
              </a:rPr>
              <a:t>DISCUSSION: (e-sanjeevani)</a:t>
            </a:r>
            <a:endParaRPr b="1">
              <a:latin typeface="Times New Roman"/>
              <a:ea typeface="Times New Roman"/>
              <a:cs typeface="Times New Roman"/>
              <a:sym typeface="Times New Roman"/>
            </a:endParaRPr>
          </a:p>
        </p:txBody>
      </p:sp>
      <p:pic>
        <p:nvPicPr>
          <p:cNvPr id="166" name="Google Shape;166;p27"/>
          <p:cNvPicPr preferRelativeResize="0"/>
          <p:nvPr/>
        </p:nvPicPr>
        <p:blipFill>
          <a:blip r:embed="rId3">
            <a:alphaModFix/>
          </a:blip>
          <a:stretch>
            <a:fillRect/>
          </a:stretch>
        </p:blipFill>
        <p:spPr>
          <a:xfrm>
            <a:off x="7640000" y="200750"/>
            <a:ext cx="1192300" cy="562550"/>
          </a:xfrm>
          <a:prstGeom prst="rect">
            <a:avLst/>
          </a:prstGeom>
          <a:noFill/>
          <a:ln>
            <a:noFill/>
          </a:ln>
        </p:spPr>
      </p:pic>
      <p:pic>
        <p:nvPicPr>
          <p:cNvPr id="167" name="Google Shape;167;p27"/>
          <p:cNvPicPr preferRelativeResize="0"/>
          <p:nvPr/>
        </p:nvPicPr>
        <p:blipFill>
          <a:blip r:embed="rId4">
            <a:alphaModFix/>
          </a:blip>
          <a:stretch>
            <a:fillRect/>
          </a:stretch>
        </p:blipFill>
        <p:spPr>
          <a:xfrm>
            <a:off x="1046663" y="938200"/>
            <a:ext cx="7050675" cy="39684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Times New Roman"/>
                <a:ea typeface="Times New Roman"/>
                <a:cs typeface="Times New Roman"/>
                <a:sym typeface="Times New Roman"/>
              </a:rPr>
              <a:t>E-Sanjeevani</a:t>
            </a:r>
            <a:endParaRPr b="1">
              <a:latin typeface="Times New Roman"/>
              <a:ea typeface="Times New Roman"/>
              <a:cs typeface="Times New Roman"/>
              <a:sym typeface="Times New Roman"/>
            </a:endParaRPr>
          </a:p>
        </p:txBody>
      </p:sp>
      <p:pic>
        <p:nvPicPr>
          <p:cNvPr id="173" name="Google Shape;173;p28"/>
          <p:cNvPicPr preferRelativeResize="0"/>
          <p:nvPr/>
        </p:nvPicPr>
        <p:blipFill>
          <a:blip r:embed="rId3">
            <a:alphaModFix/>
          </a:blip>
          <a:stretch>
            <a:fillRect/>
          </a:stretch>
        </p:blipFill>
        <p:spPr>
          <a:xfrm>
            <a:off x="7640000" y="200750"/>
            <a:ext cx="1192300" cy="562550"/>
          </a:xfrm>
          <a:prstGeom prst="rect">
            <a:avLst/>
          </a:prstGeom>
          <a:noFill/>
          <a:ln>
            <a:noFill/>
          </a:ln>
        </p:spPr>
      </p:pic>
      <p:sp>
        <p:nvSpPr>
          <p:cNvPr id="174" name="Google Shape;174;p28"/>
          <p:cNvSpPr txBox="1"/>
          <p:nvPr/>
        </p:nvSpPr>
        <p:spPr>
          <a:xfrm>
            <a:off x="425000" y="1144200"/>
            <a:ext cx="4359000" cy="35094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Font typeface="Times New Roman"/>
              <a:buChar char="●"/>
            </a:pPr>
            <a:r>
              <a:rPr lang="en" sz="1800">
                <a:latin typeface="Times New Roman"/>
                <a:ea typeface="Times New Roman"/>
                <a:cs typeface="Times New Roman"/>
                <a:sym typeface="Times New Roman"/>
              </a:rPr>
              <a:t>Launch on August 2020 as a part of digital india post pandemic.</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sz="1800">
                <a:latin typeface="Times New Roman"/>
                <a:ea typeface="Times New Roman"/>
                <a:cs typeface="Times New Roman"/>
                <a:sym typeface="Times New Roman"/>
              </a:rPr>
              <a:t>During COVID-19 pandemic, practitioners started using it for diagnosis &amp; treatment.</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sz="1800">
                <a:latin typeface="Times New Roman"/>
                <a:ea typeface="Times New Roman"/>
                <a:cs typeface="Times New Roman"/>
                <a:sym typeface="Times New Roman"/>
              </a:rPr>
              <a:t>Two ways - Doctor to Doctor &amp; Patient to Doctor.</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sz="1800">
                <a:latin typeface="Times New Roman"/>
                <a:ea typeface="Times New Roman"/>
                <a:cs typeface="Times New Roman"/>
                <a:sym typeface="Times New Roman"/>
              </a:rPr>
              <a:t>India has relied on approx. 3 million consultations on e-sanjeevani platform.</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sz="1800">
                <a:latin typeface="Times New Roman"/>
                <a:ea typeface="Times New Roman"/>
                <a:cs typeface="Times New Roman"/>
                <a:sym typeface="Times New Roman"/>
              </a:rPr>
              <a:t>5 days since the roll out of it, 1000 patients availed themselves of e-sanjeevani.</a:t>
            </a:r>
            <a:endParaRPr sz="1800">
              <a:latin typeface="Times New Roman"/>
              <a:ea typeface="Times New Roman"/>
              <a:cs typeface="Times New Roman"/>
              <a:sym typeface="Times New Roman"/>
            </a:endParaRPr>
          </a:p>
        </p:txBody>
      </p:sp>
      <p:pic>
        <p:nvPicPr>
          <p:cNvPr id="175" name="Google Shape;175;p28"/>
          <p:cNvPicPr preferRelativeResize="0"/>
          <p:nvPr/>
        </p:nvPicPr>
        <p:blipFill rotWithShape="1">
          <a:blip r:embed="rId4">
            <a:alphaModFix/>
          </a:blip>
          <a:srcRect b="12503"/>
          <a:stretch/>
        </p:blipFill>
        <p:spPr>
          <a:xfrm>
            <a:off x="4936400" y="1210625"/>
            <a:ext cx="4055200" cy="3453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9"/>
          <p:cNvSpPr txBox="1">
            <a:spLocks noGrp="1"/>
          </p:cNvSpPr>
          <p:nvPr>
            <p:ph type="title"/>
          </p:nvPr>
        </p:nvSpPr>
        <p:spPr>
          <a:xfrm>
            <a:off x="311700" y="19437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Times New Roman"/>
                <a:ea typeface="Times New Roman"/>
                <a:cs typeface="Times New Roman"/>
                <a:sym typeface="Times New Roman"/>
              </a:rPr>
              <a:t>DISCUSSION</a:t>
            </a:r>
            <a:endParaRPr b="1">
              <a:latin typeface="Times New Roman"/>
              <a:ea typeface="Times New Roman"/>
              <a:cs typeface="Times New Roman"/>
              <a:sym typeface="Times New Roman"/>
            </a:endParaRPr>
          </a:p>
        </p:txBody>
      </p:sp>
      <p:sp>
        <p:nvSpPr>
          <p:cNvPr id="181" name="Google Shape;181;p29"/>
          <p:cNvSpPr txBox="1">
            <a:spLocks noGrp="1"/>
          </p:cNvSpPr>
          <p:nvPr>
            <p:ph type="body" idx="1"/>
          </p:nvPr>
        </p:nvSpPr>
        <p:spPr>
          <a:xfrm>
            <a:off x="130775" y="923650"/>
            <a:ext cx="8870400" cy="4132800"/>
          </a:xfrm>
          <a:prstGeom prst="rect">
            <a:avLst/>
          </a:prstGeom>
        </p:spPr>
        <p:txBody>
          <a:bodyPr spcFirstLastPara="1" wrap="square" lIns="91425" tIns="91425" rIns="91425" bIns="91425" anchor="t" anchorCtr="0">
            <a:noAutofit/>
          </a:bodyPr>
          <a:lstStyle/>
          <a:p>
            <a:pPr marL="457200" lvl="0" indent="-326390" algn="l" rtl="0">
              <a:lnSpc>
                <a:spcPct val="95000"/>
              </a:lnSpc>
              <a:spcBef>
                <a:spcPts val="0"/>
              </a:spcBef>
              <a:spcAft>
                <a:spcPts val="0"/>
              </a:spcAft>
              <a:buClr>
                <a:schemeClr val="dk1"/>
              </a:buClr>
              <a:buSzPts val="1540"/>
              <a:buFont typeface="Times New Roman"/>
              <a:buChar char="●"/>
            </a:pPr>
            <a:r>
              <a:rPr lang="en" sz="1540">
                <a:solidFill>
                  <a:schemeClr val="dk1"/>
                </a:solidFill>
                <a:latin typeface="Times New Roman"/>
                <a:ea typeface="Times New Roman"/>
                <a:cs typeface="Times New Roman"/>
                <a:sym typeface="Times New Roman"/>
              </a:rPr>
              <a:t>Humaneness - The “personal touch” is present with in-person visits has been reduced after the emergence of telemedicine.</a:t>
            </a:r>
            <a:endParaRPr sz="1540">
              <a:solidFill>
                <a:schemeClr val="dk1"/>
              </a:solidFill>
              <a:latin typeface="Times New Roman"/>
              <a:ea typeface="Times New Roman"/>
              <a:cs typeface="Times New Roman"/>
              <a:sym typeface="Times New Roman"/>
            </a:endParaRPr>
          </a:p>
          <a:p>
            <a:pPr marL="457200" lvl="0" indent="-326390" algn="l" rtl="0">
              <a:lnSpc>
                <a:spcPct val="95000"/>
              </a:lnSpc>
              <a:spcBef>
                <a:spcPts val="0"/>
              </a:spcBef>
              <a:spcAft>
                <a:spcPts val="0"/>
              </a:spcAft>
              <a:buClr>
                <a:schemeClr val="dk1"/>
              </a:buClr>
              <a:buSzPts val="1540"/>
              <a:buFont typeface="Times New Roman"/>
              <a:buChar char="●"/>
            </a:pPr>
            <a:r>
              <a:rPr lang="en" sz="1540">
                <a:solidFill>
                  <a:schemeClr val="dk1"/>
                </a:solidFill>
                <a:latin typeface="Times New Roman"/>
                <a:ea typeface="Times New Roman"/>
                <a:cs typeface="Times New Roman"/>
                <a:sym typeface="Times New Roman"/>
              </a:rPr>
              <a:t>Technical competence - The provider can diagnose and treat the patient’s medical condition. It’s yet to be improved and still unknown.</a:t>
            </a:r>
            <a:endParaRPr sz="1540">
              <a:solidFill>
                <a:schemeClr val="dk1"/>
              </a:solidFill>
              <a:latin typeface="Times New Roman"/>
              <a:ea typeface="Times New Roman"/>
              <a:cs typeface="Times New Roman"/>
              <a:sym typeface="Times New Roman"/>
            </a:endParaRPr>
          </a:p>
          <a:p>
            <a:pPr marL="457200" lvl="0" indent="-326390" algn="l" rtl="0">
              <a:lnSpc>
                <a:spcPct val="95000"/>
              </a:lnSpc>
              <a:spcBef>
                <a:spcPts val="0"/>
              </a:spcBef>
              <a:spcAft>
                <a:spcPts val="0"/>
              </a:spcAft>
              <a:buClr>
                <a:schemeClr val="dk1"/>
              </a:buClr>
              <a:buSzPts val="1540"/>
              <a:buFont typeface="Times New Roman"/>
              <a:buChar char="●"/>
            </a:pPr>
            <a:r>
              <a:rPr lang="en" sz="1540">
                <a:solidFill>
                  <a:schemeClr val="dk1"/>
                </a:solidFill>
                <a:latin typeface="Times New Roman"/>
                <a:ea typeface="Times New Roman"/>
                <a:cs typeface="Times New Roman"/>
                <a:sym typeface="Times New Roman"/>
              </a:rPr>
              <a:t>Outcome - The patient condition improves after utilising the telemedicine services, if the follow ups are taken seriously.</a:t>
            </a:r>
            <a:endParaRPr sz="1540">
              <a:solidFill>
                <a:schemeClr val="dk1"/>
              </a:solidFill>
              <a:latin typeface="Times New Roman"/>
              <a:ea typeface="Times New Roman"/>
              <a:cs typeface="Times New Roman"/>
              <a:sym typeface="Times New Roman"/>
            </a:endParaRPr>
          </a:p>
          <a:p>
            <a:pPr marL="457200" lvl="0" indent="-326390" algn="l" rtl="0">
              <a:lnSpc>
                <a:spcPct val="95000"/>
              </a:lnSpc>
              <a:spcBef>
                <a:spcPts val="0"/>
              </a:spcBef>
              <a:spcAft>
                <a:spcPts val="0"/>
              </a:spcAft>
              <a:buClr>
                <a:schemeClr val="dk1"/>
              </a:buClr>
              <a:buSzPts val="1540"/>
              <a:buFont typeface="Times New Roman"/>
              <a:buChar char="●"/>
            </a:pPr>
            <a:r>
              <a:rPr lang="en" sz="1540">
                <a:solidFill>
                  <a:schemeClr val="dk1"/>
                </a:solidFill>
                <a:latin typeface="Times New Roman"/>
                <a:ea typeface="Times New Roman"/>
                <a:cs typeface="Times New Roman"/>
                <a:sym typeface="Times New Roman"/>
              </a:rPr>
              <a:t>Physical facilities - This dimension has been improved in telemedicine, patient can be seen at their homes.</a:t>
            </a:r>
            <a:endParaRPr sz="1540">
              <a:solidFill>
                <a:schemeClr val="dk1"/>
              </a:solidFill>
              <a:latin typeface="Times New Roman"/>
              <a:ea typeface="Times New Roman"/>
              <a:cs typeface="Times New Roman"/>
              <a:sym typeface="Times New Roman"/>
            </a:endParaRPr>
          </a:p>
          <a:p>
            <a:pPr marL="457200" lvl="0" indent="-326390" algn="l" rtl="0">
              <a:lnSpc>
                <a:spcPct val="95000"/>
              </a:lnSpc>
              <a:spcBef>
                <a:spcPts val="0"/>
              </a:spcBef>
              <a:spcAft>
                <a:spcPts val="0"/>
              </a:spcAft>
              <a:buClr>
                <a:schemeClr val="dk1"/>
              </a:buClr>
              <a:buSzPts val="1540"/>
              <a:buFont typeface="Times New Roman"/>
              <a:buChar char="●"/>
            </a:pPr>
            <a:r>
              <a:rPr lang="en" sz="1540">
                <a:solidFill>
                  <a:schemeClr val="dk1"/>
                </a:solidFill>
                <a:latin typeface="Times New Roman"/>
                <a:ea typeface="Times New Roman"/>
                <a:cs typeface="Times New Roman"/>
                <a:sym typeface="Times New Roman"/>
              </a:rPr>
              <a:t>Continuity of Care - Patients can see the same provider regardless of where they, or the provider, are located.</a:t>
            </a:r>
            <a:endParaRPr sz="1540">
              <a:solidFill>
                <a:schemeClr val="dk1"/>
              </a:solidFill>
              <a:latin typeface="Times New Roman"/>
              <a:ea typeface="Times New Roman"/>
              <a:cs typeface="Times New Roman"/>
              <a:sym typeface="Times New Roman"/>
            </a:endParaRPr>
          </a:p>
          <a:p>
            <a:pPr marL="457200" lvl="0" indent="-326390" algn="l" rtl="0">
              <a:lnSpc>
                <a:spcPct val="95000"/>
              </a:lnSpc>
              <a:spcBef>
                <a:spcPts val="0"/>
              </a:spcBef>
              <a:spcAft>
                <a:spcPts val="0"/>
              </a:spcAft>
              <a:buClr>
                <a:schemeClr val="dk1"/>
              </a:buClr>
              <a:buSzPts val="1540"/>
              <a:buFont typeface="Times New Roman"/>
              <a:buChar char="●"/>
            </a:pPr>
            <a:r>
              <a:rPr lang="en" sz="1540">
                <a:solidFill>
                  <a:schemeClr val="dk1"/>
                </a:solidFill>
                <a:latin typeface="Times New Roman"/>
                <a:ea typeface="Times New Roman"/>
                <a:cs typeface="Times New Roman"/>
                <a:sym typeface="Times New Roman"/>
              </a:rPr>
              <a:t>Access - Less distance may need to be traveled. This depends on how far the patient needs to travel. </a:t>
            </a:r>
            <a:endParaRPr sz="1540">
              <a:solidFill>
                <a:schemeClr val="dk1"/>
              </a:solidFill>
              <a:latin typeface="Times New Roman"/>
              <a:ea typeface="Times New Roman"/>
              <a:cs typeface="Times New Roman"/>
              <a:sym typeface="Times New Roman"/>
            </a:endParaRPr>
          </a:p>
          <a:p>
            <a:pPr marL="457200" lvl="0" indent="-326390" algn="l" rtl="0">
              <a:lnSpc>
                <a:spcPct val="95000"/>
              </a:lnSpc>
              <a:spcBef>
                <a:spcPts val="0"/>
              </a:spcBef>
              <a:spcAft>
                <a:spcPts val="0"/>
              </a:spcAft>
              <a:buClr>
                <a:schemeClr val="dk1"/>
              </a:buClr>
              <a:buSzPts val="1540"/>
              <a:buFont typeface="Times New Roman"/>
              <a:buChar char="●"/>
            </a:pPr>
            <a:r>
              <a:rPr lang="en" sz="1540">
                <a:solidFill>
                  <a:schemeClr val="dk1"/>
                </a:solidFill>
                <a:latin typeface="Times New Roman"/>
                <a:ea typeface="Times New Roman"/>
                <a:cs typeface="Times New Roman"/>
                <a:sym typeface="Times New Roman"/>
              </a:rPr>
              <a:t>Amount of information - In addition to verbal information, includes body language, the ability for back and forth discussion and immediate delivery of handouts. This has been reduced since the telemedicine has come in place.</a:t>
            </a:r>
            <a:endParaRPr sz="1540">
              <a:solidFill>
                <a:schemeClr val="dk1"/>
              </a:solidFill>
              <a:latin typeface="Times New Roman"/>
              <a:ea typeface="Times New Roman"/>
              <a:cs typeface="Times New Roman"/>
              <a:sym typeface="Times New Roman"/>
            </a:endParaRPr>
          </a:p>
          <a:p>
            <a:pPr marL="457200" lvl="0" indent="-326390" algn="l" rtl="0">
              <a:lnSpc>
                <a:spcPct val="95000"/>
              </a:lnSpc>
              <a:spcBef>
                <a:spcPts val="0"/>
              </a:spcBef>
              <a:spcAft>
                <a:spcPts val="0"/>
              </a:spcAft>
              <a:buClr>
                <a:schemeClr val="dk1"/>
              </a:buClr>
              <a:buSzPts val="1540"/>
              <a:buFont typeface="Times New Roman"/>
              <a:buChar char="●"/>
            </a:pPr>
            <a:r>
              <a:rPr lang="en" sz="1540">
                <a:solidFill>
                  <a:schemeClr val="dk1"/>
                </a:solidFill>
                <a:latin typeface="Times New Roman"/>
                <a:ea typeface="Times New Roman"/>
                <a:cs typeface="Times New Roman"/>
                <a:sym typeface="Times New Roman"/>
              </a:rPr>
              <a:t>Cost - Reduced need for gas, meals, hotels if travel is needed. Parking, long lines and waiting rooms can be avoided.</a:t>
            </a:r>
            <a:endParaRPr sz="1540">
              <a:solidFill>
                <a:schemeClr val="dk1"/>
              </a:solidFill>
              <a:latin typeface="Times New Roman"/>
              <a:ea typeface="Times New Roman"/>
              <a:cs typeface="Times New Roman"/>
              <a:sym typeface="Times New Roman"/>
            </a:endParaRPr>
          </a:p>
          <a:p>
            <a:pPr marL="457200" lvl="0" indent="-326390" algn="l" rtl="0">
              <a:lnSpc>
                <a:spcPct val="95000"/>
              </a:lnSpc>
              <a:spcBef>
                <a:spcPts val="0"/>
              </a:spcBef>
              <a:spcAft>
                <a:spcPts val="0"/>
              </a:spcAft>
              <a:buClr>
                <a:schemeClr val="dk1"/>
              </a:buClr>
              <a:buSzPts val="1540"/>
              <a:buFont typeface="Times New Roman"/>
              <a:buChar char="●"/>
            </a:pPr>
            <a:r>
              <a:rPr lang="en" sz="1540">
                <a:solidFill>
                  <a:schemeClr val="dk1"/>
                </a:solidFill>
                <a:latin typeface="Times New Roman"/>
                <a:ea typeface="Times New Roman"/>
                <a:cs typeface="Times New Roman"/>
                <a:sym typeface="Times New Roman"/>
              </a:rPr>
              <a:t>Attention to psychosocial problems - Patients may prefer an in-person or TM visit when discussing sensitive issues.</a:t>
            </a:r>
            <a:endParaRPr sz="1540">
              <a:solidFill>
                <a:schemeClr val="dk1"/>
              </a:solidFill>
              <a:latin typeface="Times New Roman"/>
              <a:ea typeface="Times New Roman"/>
              <a:cs typeface="Times New Roman"/>
              <a:sym typeface="Times New Roman"/>
            </a:endParaRPr>
          </a:p>
          <a:p>
            <a:pPr marL="0" lvl="0" indent="0" algn="l" rtl="0">
              <a:lnSpc>
                <a:spcPct val="95000"/>
              </a:lnSpc>
              <a:spcBef>
                <a:spcPts val="1800"/>
              </a:spcBef>
              <a:spcAft>
                <a:spcPts val="1200"/>
              </a:spcAft>
              <a:buSzPts val="852"/>
              <a:buNone/>
            </a:pPr>
            <a:endParaRPr sz="1395"/>
          </a:p>
        </p:txBody>
      </p:sp>
      <p:pic>
        <p:nvPicPr>
          <p:cNvPr id="182" name="Google Shape;182;p29"/>
          <p:cNvPicPr preferRelativeResize="0"/>
          <p:nvPr/>
        </p:nvPicPr>
        <p:blipFill>
          <a:blip r:embed="rId3">
            <a:alphaModFix/>
          </a:blip>
          <a:stretch>
            <a:fillRect/>
          </a:stretch>
        </p:blipFill>
        <p:spPr>
          <a:xfrm>
            <a:off x="7640000" y="297875"/>
            <a:ext cx="1192300" cy="562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Times New Roman"/>
                <a:ea typeface="Times New Roman"/>
                <a:cs typeface="Times New Roman"/>
                <a:sym typeface="Times New Roman"/>
              </a:rPr>
              <a:t>CHALLENGES:</a:t>
            </a:r>
            <a:r>
              <a:rPr lang="en" b="1"/>
              <a:t> </a:t>
            </a:r>
            <a:endParaRPr b="1"/>
          </a:p>
        </p:txBody>
      </p:sp>
      <p:pic>
        <p:nvPicPr>
          <p:cNvPr id="188" name="Google Shape;188;p30"/>
          <p:cNvPicPr preferRelativeResize="0"/>
          <p:nvPr/>
        </p:nvPicPr>
        <p:blipFill>
          <a:blip r:embed="rId3">
            <a:alphaModFix/>
          </a:blip>
          <a:stretch>
            <a:fillRect/>
          </a:stretch>
        </p:blipFill>
        <p:spPr>
          <a:xfrm>
            <a:off x="7640000" y="200750"/>
            <a:ext cx="1192300" cy="562550"/>
          </a:xfrm>
          <a:prstGeom prst="rect">
            <a:avLst/>
          </a:prstGeom>
          <a:noFill/>
          <a:ln>
            <a:noFill/>
          </a:ln>
        </p:spPr>
      </p:pic>
      <p:sp>
        <p:nvSpPr>
          <p:cNvPr id="189" name="Google Shape;189;p30"/>
          <p:cNvSpPr txBox="1"/>
          <p:nvPr/>
        </p:nvSpPr>
        <p:spPr>
          <a:xfrm>
            <a:off x="425000" y="1242275"/>
            <a:ext cx="852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Old Standard TT"/>
              <a:ea typeface="Old Standard TT"/>
              <a:cs typeface="Old Standard TT"/>
              <a:sym typeface="Old Standard TT"/>
            </a:endParaRPr>
          </a:p>
        </p:txBody>
      </p:sp>
      <p:sp>
        <p:nvSpPr>
          <p:cNvPr id="190" name="Google Shape;190;p30"/>
          <p:cNvSpPr txBox="1"/>
          <p:nvPr/>
        </p:nvSpPr>
        <p:spPr>
          <a:xfrm>
            <a:off x="425000" y="1558300"/>
            <a:ext cx="7083300" cy="26781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Font typeface="Times New Roman"/>
              <a:buChar char="●"/>
            </a:pPr>
            <a:r>
              <a:rPr lang="en" sz="1800">
                <a:latin typeface="Times New Roman"/>
                <a:ea typeface="Times New Roman"/>
                <a:cs typeface="Times New Roman"/>
                <a:sym typeface="Times New Roman"/>
              </a:rPr>
              <a:t>No proper training &amp; formal healthcare facilities.</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sz="1800">
                <a:latin typeface="Times New Roman"/>
                <a:ea typeface="Times New Roman"/>
                <a:cs typeface="Times New Roman"/>
                <a:sym typeface="Times New Roman"/>
              </a:rPr>
              <a:t>Limited access to internet and devices in rural areas.</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sz="1800">
                <a:latin typeface="Times New Roman"/>
                <a:ea typeface="Times New Roman"/>
                <a:cs typeface="Times New Roman"/>
                <a:sym typeface="Times New Roman"/>
              </a:rPr>
              <a:t>Lack of awareness amongst people.</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sz="1800">
                <a:latin typeface="Times New Roman"/>
                <a:ea typeface="Times New Roman"/>
                <a:cs typeface="Times New Roman"/>
                <a:sym typeface="Times New Roman"/>
              </a:rPr>
              <a:t>Less strengthened data privacy and confidentiality.</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sz="1800">
                <a:latin typeface="Times New Roman"/>
                <a:ea typeface="Times New Roman"/>
                <a:cs typeface="Times New Roman"/>
                <a:sym typeface="Times New Roman"/>
              </a:rPr>
              <a:t>Usage of whatsapp and personal social media apps for providing tele-consultations.</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sz="1800">
                <a:latin typeface="Times New Roman"/>
                <a:ea typeface="Times New Roman"/>
                <a:cs typeface="Times New Roman"/>
                <a:sym typeface="Times New Roman"/>
              </a:rPr>
              <a:t>Quackery remains a major issue in rural areas.</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sz="1800">
                <a:latin typeface="Times New Roman"/>
                <a:ea typeface="Times New Roman"/>
                <a:cs typeface="Times New Roman"/>
                <a:sym typeface="Times New Roman"/>
              </a:rPr>
              <a:t>Could not be looked at the time of emergency care.</a:t>
            </a:r>
            <a:endParaRPr sz="1800">
              <a:latin typeface="Times New Roman"/>
              <a:ea typeface="Times New Roman"/>
              <a:cs typeface="Times New Roman"/>
              <a:sym typeface="Times New Roman"/>
            </a:endParaRPr>
          </a:p>
          <a:p>
            <a:pPr marL="457200" lvl="0" indent="0" algn="l" rtl="0">
              <a:spcBef>
                <a:spcPts val="0"/>
              </a:spcBef>
              <a:spcAft>
                <a:spcPts val="0"/>
              </a:spcAft>
              <a:buNone/>
            </a:pPr>
            <a:endParaRPr sz="1800">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1"/>
          <p:cNvSpPr txBox="1">
            <a:spLocks noGrp="1"/>
          </p:cNvSpPr>
          <p:nvPr>
            <p:ph type="title"/>
          </p:nvPr>
        </p:nvSpPr>
        <p:spPr>
          <a:xfrm>
            <a:off x="311700" y="27067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Times New Roman"/>
                <a:ea typeface="Times New Roman"/>
                <a:cs typeface="Times New Roman"/>
                <a:sym typeface="Times New Roman"/>
              </a:rPr>
              <a:t>RECOMMENDATIONS:</a:t>
            </a:r>
            <a:endParaRPr b="1">
              <a:latin typeface="Times New Roman"/>
              <a:ea typeface="Times New Roman"/>
              <a:cs typeface="Times New Roman"/>
              <a:sym typeface="Times New Roman"/>
            </a:endParaRPr>
          </a:p>
        </p:txBody>
      </p:sp>
      <p:pic>
        <p:nvPicPr>
          <p:cNvPr id="196" name="Google Shape;196;p31"/>
          <p:cNvPicPr preferRelativeResize="0"/>
          <p:nvPr/>
        </p:nvPicPr>
        <p:blipFill>
          <a:blip r:embed="rId3">
            <a:alphaModFix/>
          </a:blip>
          <a:stretch>
            <a:fillRect/>
          </a:stretch>
        </p:blipFill>
        <p:spPr>
          <a:xfrm>
            <a:off x="7640000" y="200750"/>
            <a:ext cx="1192300" cy="562550"/>
          </a:xfrm>
          <a:prstGeom prst="rect">
            <a:avLst/>
          </a:prstGeom>
          <a:noFill/>
          <a:ln>
            <a:noFill/>
          </a:ln>
        </p:spPr>
      </p:pic>
      <p:sp>
        <p:nvSpPr>
          <p:cNvPr id="197" name="Google Shape;197;p31"/>
          <p:cNvSpPr txBox="1"/>
          <p:nvPr/>
        </p:nvSpPr>
        <p:spPr>
          <a:xfrm>
            <a:off x="392275" y="949250"/>
            <a:ext cx="7671600" cy="38481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SzPts val="1700"/>
              <a:buFont typeface="Times New Roman"/>
              <a:buChar char="●"/>
            </a:pPr>
            <a:r>
              <a:rPr lang="en" sz="1700">
                <a:latin typeface="Times New Roman"/>
                <a:ea typeface="Times New Roman"/>
                <a:cs typeface="Times New Roman"/>
                <a:sym typeface="Times New Roman"/>
              </a:rPr>
              <a:t>Spreading awareness amongst the citizens and rural areas.</a:t>
            </a:r>
            <a:endParaRPr sz="1700">
              <a:latin typeface="Times New Roman"/>
              <a:ea typeface="Times New Roman"/>
              <a:cs typeface="Times New Roman"/>
              <a:sym typeface="Times New Roman"/>
            </a:endParaRPr>
          </a:p>
          <a:p>
            <a:pPr marL="457200" lvl="0" indent="-336550" algn="l" rtl="0">
              <a:spcBef>
                <a:spcPts val="0"/>
              </a:spcBef>
              <a:spcAft>
                <a:spcPts val="0"/>
              </a:spcAft>
              <a:buSzPts val="1700"/>
              <a:buFont typeface="Times New Roman"/>
              <a:buChar char="●"/>
            </a:pPr>
            <a:r>
              <a:rPr lang="en" sz="1700">
                <a:latin typeface="Times New Roman"/>
                <a:ea typeface="Times New Roman"/>
                <a:cs typeface="Times New Roman"/>
                <a:sym typeface="Times New Roman"/>
              </a:rPr>
              <a:t>Provision of devices and technology along with strong internet facilities.</a:t>
            </a:r>
            <a:endParaRPr sz="1700">
              <a:latin typeface="Times New Roman"/>
              <a:ea typeface="Times New Roman"/>
              <a:cs typeface="Times New Roman"/>
              <a:sym typeface="Times New Roman"/>
            </a:endParaRPr>
          </a:p>
          <a:p>
            <a:pPr marL="457200" lvl="0" indent="-336550" algn="l" rtl="0">
              <a:spcBef>
                <a:spcPts val="0"/>
              </a:spcBef>
              <a:spcAft>
                <a:spcPts val="0"/>
              </a:spcAft>
              <a:buSzPts val="1700"/>
              <a:buFont typeface="Times New Roman"/>
              <a:buChar char="●"/>
            </a:pPr>
            <a:r>
              <a:rPr lang="en" sz="1700">
                <a:latin typeface="Times New Roman"/>
                <a:ea typeface="Times New Roman"/>
                <a:cs typeface="Times New Roman"/>
                <a:sym typeface="Times New Roman"/>
              </a:rPr>
              <a:t>Registrations of medical practitioners as RMP before providing telemedicine services.</a:t>
            </a:r>
            <a:endParaRPr sz="1700">
              <a:latin typeface="Times New Roman"/>
              <a:ea typeface="Times New Roman"/>
              <a:cs typeface="Times New Roman"/>
              <a:sym typeface="Times New Roman"/>
            </a:endParaRPr>
          </a:p>
          <a:p>
            <a:pPr marL="457200" lvl="0" indent="-336550" algn="l" rtl="0">
              <a:spcBef>
                <a:spcPts val="0"/>
              </a:spcBef>
              <a:spcAft>
                <a:spcPts val="0"/>
              </a:spcAft>
              <a:buSzPts val="1700"/>
              <a:buFont typeface="Times New Roman"/>
              <a:buChar char="●"/>
            </a:pPr>
            <a:r>
              <a:rPr lang="en" sz="1700">
                <a:latin typeface="Times New Roman"/>
                <a:ea typeface="Times New Roman"/>
                <a:cs typeface="Times New Roman"/>
                <a:sym typeface="Times New Roman"/>
              </a:rPr>
              <a:t>Asking for patient consent.</a:t>
            </a:r>
            <a:endParaRPr sz="1700">
              <a:latin typeface="Times New Roman"/>
              <a:ea typeface="Times New Roman"/>
              <a:cs typeface="Times New Roman"/>
              <a:sym typeface="Times New Roman"/>
            </a:endParaRPr>
          </a:p>
          <a:p>
            <a:pPr marL="457200" lvl="0" indent="-336550" algn="l" rtl="0">
              <a:spcBef>
                <a:spcPts val="0"/>
              </a:spcBef>
              <a:spcAft>
                <a:spcPts val="0"/>
              </a:spcAft>
              <a:buSzPts val="1700"/>
              <a:buFont typeface="Times New Roman"/>
              <a:buChar char="●"/>
            </a:pPr>
            <a:r>
              <a:rPr lang="en" sz="1700">
                <a:latin typeface="Times New Roman"/>
                <a:ea typeface="Times New Roman"/>
                <a:cs typeface="Times New Roman"/>
                <a:sym typeface="Times New Roman"/>
              </a:rPr>
              <a:t>Safe mode of information exchange.</a:t>
            </a:r>
            <a:endParaRPr sz="1700">
              <a:latin typeface="Times New Roman"/>
              <a:ea typeface="Times New Roman"/>
              <a:cs typeface="Times New Roman"/>
              <a:sym typeface="Times New Roman"/>
            </a:endParaRPr>
          </a:p>
          <a:p>
            <a:pPr marL="457200" lvl="0" indent="-336550" algn="l" rtl="0">
              <a:spcBef>
                <a:spcPts val="0"/>
              </a:spcBef>
              <a:spcAft>
                <a:spcPts val="0"/>
              </a:spcAft>
              <a:buSzPts val="1700"/>
              <a:buFont typeface="Times New Roman"/>
              <a:buChar char="●"/>
            </a:pPr>
            <a:r>
              <a:rPr lang="en" sz="1700">
                <a:latin typeface="Times New Roman"/>
                <a:ea typeface="Times New Roman"/>
                <a:cs typeface="Times New Roman"/>
                <a:sym typeface="Times New Roman"/>
              </a:rPr>
              <a:t>Maintaining confidentiality.</a:t>
            </a:r>
            <a:endParaRPr sz="1700">
              <a:latin typeface="Times New Roman"/>
              <a:ea typeface="Times New Roman"/>
              <a:cs typeface="Times New Roman"/>
              <a:sym typeface="Times New Roman"/>
            </a:endParaRPr>
          </a:p>
          <a:p>
            <a:pPr marL="457200" lvl="0" indent="-336550" algn="l" rtl="0">
              <a:spcBef>
                <a:spcPts val="0"/>
              </a:spcBef>
              <a:spcAft>
                <a:spcPts val="0"/>
              </a:spcAft>
              <a:buSzPts val="1700"/>
              <a:buFont typeface="Times New Roman"/>
              <a:buChar char="●"/>
            </a:pPr>
            <a:r>
              <a:rPr lang="en" sz="1700">
                <a:latin typeface="Times New Roman"/>
                <a:ea typeface="Times New Roman"/>
                <a:cs typeface="Times New Roman"/>
                <a:sym typeface="Times New Roman"/>
              </a:rPr>
              <a:t>Use of 3rd party apps to transmit information would male users more reliable.</a:t>
            </a:r>
            <a:endParaRPr sz="1700">
              <a:latin typeface="Times New Roman"/>
              <a:ea typeface="Times New Roman"/>
              <a:cs typeface="Times New Roman"/>
              <a:sym typeface="Times New Roman"/>
            </a:endParaRPr>
          </a:p>
          <a:p>
            <a:pPr marL="457200" lvl="0" indent="-336550" algn="l" rtl="0">
              <a:spcBef>
                <a:spcPts val="0"/>
              </a:spcBef>
              <a:spcAft>
                <a:spcPts val="0"/>
              </a:spcAft>
              <a:buSzPts val="1700"/>
              <a:buFont typeface="Times New Roman"/>
              <a:buChar char="●"/>
            </a:pPr>
            <a:r>
              <a:rPr lang="en" sz="1700">
                <a:latin typeface="Times New Roman"/>
                <a:ea typeface="Times New Roman"/>
                <a:cs typeface="Times New Roman"/>
                <a:sym typeface="Times New Roman"/>
              </a:rPr>
              <a:t>Provision of assistance to users, where to look, where to speak, how to operate etc.</a:t>
            </a:r>
            <a:endParaRPr sz="1700">
              <a:latin typeface="Times New Roman"/>
              <a:ea typeface="Times New Roman"/>
              <a:cs typeface="Times New Roman"/>
              <a:sym typeface="Times New Roman"/>
            </a:endParaRPr>
          </a:p>
          <a:p>
            <a:pPr marL="457200" lvl="0" indent="-336550" algn="l" rtl="0">
              <a:spcBef>
                <a:spcPts val="0"/>
              </a:spcBef>
              <a:spcAft>
                <a:spcPts val="0"/>
              </a:spcAft>
              <a:buSzPts val="1700"/>
              <a:buFont typeface="Times New Roman"/>
              <a:buChar char="●"/>
            </a:pPr>
            <a:r>
              <a:rPr lang="en" sz="1700">
                <a:latin typeface="Times New Roman"/>
                <a:ea typeface="Times New Roman"/>
                <a:cs typeface="Times New Roman"/>
                <a:sym typeface="Times New Roman"/>
              </a:rPr>
              <a:t>Translation assistance to doctors.</a:t>
            </a:r>
            <a:endParaRPr sz="1700">
              <a:latin typeface="Times New Roman"/>
              <a:ea typeface="Times New Roman"/>
              <a:cs typeface="Times New Roman"/>
              <a:sym typeface="Times New Roman"/>
            </a:endParaRPr>
          </a:p>
          <a:p>
            <a:pPr marL="457200" lvl="0" indent="-336550" algn="l" rtl="0">
              <a:spcBef>
                <a:spcPts val="0"/>
              </a:spcBef>
              <a:spcAft>
                <a:spcPts val="0"/>
              </a:spcAft>
              <a:buSzPts val="1700"/>
              <a:buFont typeface="Times New Roman"/>
              <a:buChar char="●"/>
            </a:pPr>
            <a:r>
              <a:rPr lang="en" sz="1700">
                <a:latin typeface="Times New Roman"/>
                <a:ea typeface="Times New Roman"/>
                <a:cs typeface="Times New Roman"/>
                <a:sym typeface="Times New Roman"/>
              </a:rPr>
              <a:t>Telemedicine coordinator to help patients in understanding prescription post consultation.</a:t>
            </a:r>
            <a:endParaRPr sz="1700">
              <a:latin typeface="Times New Roman"/>
              <a:ea typeface="Times New Roman"/>
              <a:cs typeface="Times New Roman"/>
              <a:sym typeface="Times New Roman"/>
            </a:endParaRPr>
          </a:p>
          <a:p>
            <a:pPr marL="457200" lvl="0" indent="0" algn="l" rtl="0">
              <a:spcBef>
                <a:spcPts val="0"/>
              </a:spcBef>
              <a:spcAft>
                <a:spcPts val="0"/>
              </a:spcAft>
              <a:buNone/>
            </a:pPr>
            <a:endParaRPr sz="1700">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Times New Roman"/>
                <a:ea typeface="Times New Roman"/>
                <a:cs typeface="Times New Roman"/>
                <a:sym typeface="Times New Roman"/>
              </a:rPr>
              <a:t>SCREENSHOT</a:t>
            </a:r>
            <a:r>
              <a:rPr lang="en">
                <a:latin typeface="Times New Roman"/>
                <a:ea typeface="Times New Roman"/>
                <a:cs typeface="Times New Roman"/>
                <a:sym typeface="Times New Roman"/>
              </a:rPr>
              <a:t>: </a:t>
            </a:r>
            <a:endParaRPr>
              <a:latin typeface="Times New Roman"/>
              <a:ea typeface="Times New Roman"/>
              <a:cs typeface="Times New Roman"/>
              <a:sym typeface="Times New Roman"/>
            </a:endParaRPr>
          </a:p>
        </p:txBody>
      </p:sp>
      <p:pic>
        <p:nvPicPr>
          <p:cNvPr id="67" name="Google Shape;67;p14"/>
          <p:cNvPicPr preferRelativeResize="0"/>
          <p:nvPr/>
        </p:nvPicPr>
        <p:blipFill>
          <a:blip r:embed="rId3">
            <a:alphaModFix/>
          </a:blip>
          <a:stretch>
            <a:fillRect/>
          </a:stretch>
        </p:blipFill>
        <p:spPr>
          <a:xfrm>
            <a:off x="7640000" y="200725"/>
            <a:ext cx="1192300" cy="562550"/>
          </a:xfrm>
          <a:prstGeom prst="rect">
            <a:avLst/>
          </a:prstGeom>
          <a:noFill/>
          <a:ln>
            <a:noFill/>
          </a:ln>
        </p:spPr>
      </p:pic>
      <p:pic>
        <p:nvPicPr>
          <p:cNvPr id="68" name="Google Shape;68;p14"/>
          <p:cNvPicPr preferRelativeResize="0"/>
          <p:nvPr/>
        </p:nvPicPr>
        <p:blipFill>
          <a:blip r:embed="rId4">
            <a:alphaModFix/>
          </a:blip>
          <a:stretch>
            <a:fillRect/>
          </a:stretch>
        </p:blipFill>
        <p:spPr>
          <a:xfrm>
            <a:off x="1896125" y="1198700"/>
            <a:ext cx="4293500" cy="37268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Times New Roman"/>
                <a:ea typeface="Times New Roman"/>
                <a:cs typeface="Times New Roman"/>
                <a:sym typeface="Times New Roman"/>
              </a:rPr>
              <a:t>LIMITATIONS OF THE STUDY</a:t>
            </a:r>
            <a:endParaRPr b="1">
              <a:latin typeface="Times New Roman"/>
              <a:ea typeface="Times New Roman"/>
              <a:cs typeface="Times New Roman"/>
              <a:sym typeface="Times New Roman"/>
            </a:endParaRPr>
          </a:p>
        </p:txBody>
      </p:sp>
      <p:sp>
        <p:nvSpPr>
          <p:cNvPr id="203" name="Google Shape;203;p32"/>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lnSpcReduction="20000"/>
          </a:bodyPr>
          <a:lstStyle/>
          <a:p>
            <a:pPr marL="457200" marR="0" lvl="0" indent="0" algn="l" rtl="0">
              <a:lnSpc>
                <a:spcPct val="95000"/>
              </a:lnSpc>
              <a:spcBef>
                <a:spcPts val="0"/>
              </a:spcBef>
              <a:spcAft>
                <a:spcPts val="0"/>
              </a:spcAft>
              <a:buNone/>
            </a:pPr>
            <a:endParaRPr sz="1340">
              <a:solidFill>
                <a:schemeClr val="dk1"/>
              </a:solidFill>
            </a:endParaRPr>
          </a:p>
          <a:p>
            <a:pPr marL="0" marR="0" lvl="0" indent="0" algn="l" rtl="0">
              <a:lnSpc>
                <a:spcPct val="95000"/>
              </a:lnSpc>
              <a:spcBef>
                <a:spcPts val="1800"/>
              </a:spcBef>
              <a:spcAft>
                <a:spcPts val="0"/>
              </a:spcAft>
              <a:buNone/>
            </a:pPr>
            <a:endParaRPr sz="1340">
              <a:solidFill>
                <a:schemeClr val="dk1"/>
              </a:solidFill>
            </a:endParaRPr>
          </a:p>
          <a:p>
            <a:pPr marL="457200" marR="0" lvl="0" indent="-342900" algn="l" rtl="0">
              <a:lnSpc>
                <a:spcPct val="95000"/>
              </a:lnSpc>
              <a:spcBef>
                <a:spcPts val="180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The time was the most critical factor.</a:t>
            </a:r>
            <a:endParaRPr>
              <a:solidFill>
                <a:schemeClr val="dk1"/>
              </a:solidFill>
              <a:latin typeface="Times New Roman"/>
              <a:ea typeface="Times New Roman"/>
              <a:cs typeface="Times New Roman"/>
              <a:sym typeface="Times New Roman"/>
            </a:endParaRPr>
          </a:p>
          <a:p>
            <a:pPr marL="457200" marR="0" lvl="0" indent="-342900" algn="l" rtl="0">
              <a:lnSpc>
                <a:spcPct val="95000"/>
              </a:lnSpc>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The chances of the responses could be casual in nature.</a:t>
            </a:r>
            <a:endParaRPr>
              <a:solidFill>
                <a:schemeClr val="dk1"/>
              </a:solidFill>
              <a:latin typeface="Times New Roman"/>
              <a:ea typeface="Times New Roman"/>
              <a:cs typeface="Times New Roman"/>
              <a:sym typeface="Times New Roman"/>
            </a:endParaRPr>
          </a:p>
          <a:p>
            <a:pPr marL="457200" marR="0" lvl="0" indent="-342900" algn="l" rtl="0">
              <a:lnSpc>
                <a:spcPct val="95000"/>
              </a:lnSpc>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The responses are restricted to the users not the providers.</a:t>
            </a:r>
            <a:endParaRPr>
              <a:solidFill>
                <a:schemeClr val="dk1"/>
              </a:solidFill>
              <a:latin typeface="Times New Roman"/>
              <a:ea typeface="Times New Roman"/>
              <a:cs typeface="Times New Roman"/>
              <a:sym typeface="Times New Roman"/>
            </a:endParaRPr>
          </a:p>
          <a:p>
            <a:pPr marL="457200" marR="0" lvl="0" indent="-342900" algn="l" rtl="0">
              <a:lnSpc>
                <a:spcPct val="95000"/>
              </a:lnSpc>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The respondents might have not included their actual opinions.</a:t>
            </a:r>
            <a:endParaRPr>
              <a:solidFill>
                <a:schemeClr val="dk1"/>
              </a:solidFill>
              <a:latin typeface="Times New Roman"/>
              <a:ea typeface="Times New Roman"/>
              <a:cs typeface="Times New Roman"/>
              <a:sym typeface="Times New Roman"/>
            </a:endParaRPr>
          </a:p>
          <a:p>
            <a:pPr marL="457200" lvl="0" indent="-342900" algn="l" rtl="0">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It was difficult to find subjects who had enough experience with telemedicine to be able to accurately assess what they thought about it. Therefore, the small sample size questions the validity of the results. </a:t>
            </a:r>
            <a:endParaRPr>
              <a:solidFill>
                <a:schemeClr val="dk1"/>
              </a:solidFill>
              <a:latin typeface="Times New Roman"/>
              <a:ea typeface="Times New Roman"/>
              <a:cs typeface="Times New Roman"/>
              <a:sym typeface="Times New Roman"/>
            </a:endParaRPr>
          </a:p>
          <a:p>
            <a:pPr marL="0" marR="0" lvl="0" indent="0" algn="l" rtl="0">
              <a:lnSpc>
                <a:spcPct val="95000"/>
              </a:lnSpc>
              <a:spcBef>
                <a:spcPts val="1200"/>
              </a:spcBef>
              <a:spcAft>
                <a:spcPts val="0"/>
              </a:spcAft>
              <a:buNone/>
            </a:pPr>
            <a:endParaRPr sz="1440">
              <a:solidFill>
                <a:schemeClr val="dk1"/>
              </a:solidFill>
              <a:latin typeface="Times New Roman"/>
              <a:ea typeface="Times New Roman"/>
              <a:cs typeface="Times New Roman"/>
              <a:sym typeface="Times New Roman"/>
            </a:endParaRPr>
          </a:p>
          <a:p>
            <a:pPr marL="0" lvl="0" indent="0" algn="l" rtl="0">
              <a:spcBef>
                <a:spcPts val="1800"/>
              </a:spcBef>
              <a:spcAft>
                <a:spcPts val="1200"/>
              </a:spcAft>
              <a:buNone/>
            </a:pPr>
            <a:endParaRPr/>
          </a:p>
        </p:txBody>
      </p:sp>
      <p:pic>
        <p:nvPicPr>
          <p:cNvPr id="204" name="Google Shape;204;p32"/>
          <p:cNvPicPr preferRelativeResize="0"/>
          <p:nvPr/>
        </p:nvPicPr>
        <p:blipFill>
          <a:blip r:embed="rId3">
            <a:alphaModFix/>
          </a:blip>
          <a:stretch>
            <a:fillRect/>
          </a:stretch>
        </p:blipFill>
        <p:spPr>
          <a:xfrm>
            <a:off x="7640000" y="253025"/>
            <a:ext cx="1192300" cy="5625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Times New Roman"/>
                <a:ea typeface="Times New Roman"/>
                <a:cs typeface="Times New Roman"/>
                <a:sym typeface="Times New Roman"/>
              </a:rPr>
              <a:t>CONCLUSION</a:t>
            </a:r>
            <a:endParaRPr b="1">
              <a:latin typeface="Times New Roman"/>
              <a:ea typeface="Times New Roman"/>
              <a:cs typeface="Times New Roman"/>
              <a:sym typeface="Times New Roman"/>
            </a:endParaRPr>
          </a:p>
        </p:txBody>
      </p:sp>
      <p:sp>
        <p:nvSpPr>
          <p:cNvPr id="210" name="Google Shape;210;p33"/>
          <p:cNvSpPr txBox="1">
            <a:spLocks noGrp="1"/>
          </p:cNvSpPr>
          <p:nvPr>
            <p:ph type="body" idx="1"/>
          </p:nvPr>
        </p:nvSpPr>
        <p:spPr>
          <a:xfrm>
            <a:off x="311700" y="1171600"/>
            <a:ext cx="8520600" cy="386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solidFill>
                  <a:schemeClr val="dk1"/>
                </a:solidFill>
                <a:latin typeface="Times New Roman"/>
                <a:ea typeface="Times New Roman"/>
                <a:cs typeface="Times New Roman"/>
                <a:sym typeface="Times New Roman"/>
              </a:rPr>
              <a:t>Telemedicine, especially today, has become extremely important, but </a:t>
            </a:r>
            <a:r>
              <a:rPr lang="en" sz="1600">
                <a:latin typeface="Times New Roman"/>
                <a:ea typeface="Times New Roman"/>
                <a:cs typeface="Times New Roman"/>
                <a:sym typeface="Times New Roman"/>
              </a:rPr>
              <a:t>it </a:t>
            </a:r>
            <a:r>
              <a:rPr lang="en" sz="1600">
                <a:solidFill>
                  <a:schemeClr val="dk1"/>
                </a:solidFill>
                <a:latin typeface="Times New Roman"/>
                <a:ea typeface="Times New Roman"/>
                <a:cs typeface="Times New Roman"/>
                <a:sym typeface="Times New Roman"/>
              </a:rPr>
              <a:t>still faces several challenges, both at a microscopic level and at a macroscopic level. </a:t>
            </a:r>
            <a:endParaRPr sz="1600">
              <a:solidFill>
                <a:schemeClr val="dk1"/>
              </a:solidFill>
              <a:latin typeface="Times New Roman"/>
              <a:ea typeface="Times New Roman"/>
              <a:cs typeface="Times New Roman"/>
              <a:sym typeface="Times New Roman"/>
            </a:endParaRPr>
          </a:p>
          <a:p>
            <a:pPr marL="0" lvl="0" indent="0" algn="l" rtl="0">
              <a:spcBef>
                <a:spcPts val="1800"/>
              </a:spcBef>
              <a:spcAft>
                <a:spcPts val="0"/>
              </a:spcAft>
              <a:buClr>
                <a:schemeClr val="dk1"/>
              </a:buClr>
              <a:buSzPts val="1100"/>
              <a:buFont typeface="Arial"/>
              <a:buNone/>
            </a:pPr>
            <a:r>
              <a:rPr lang="en" sz="1600">
                <a:solidFill>
                  <a:schemeClr val="dk1"/>
                </a:solidFill>
                <a:latin typeface="Times New Roman"/>
                <a:ea typeface="Times New Roman"/>
                <a:cs typeface="Times New Roman"/>
                <a:sym typeface="Times New Roman"/>
              </a:rPr>
              <a:t>With the Coronavirus pandemic making it extremely difficult for patients to physically visit their doctors and other medical practitioners, greater focus is now being placed on telemedicine and its scope. </a:t>
            </a:r>
            <a:endParaRPr sz="1600">
              <a:solidFill>
                <a:schemeClr val="dk1"/>
              </a:solidFill>
              <a:latin typeface="Times New Roman"/>
              <a:ea typeface="Times New Roman"/>
              <a:cs typeface="Times New Roman"/>
              <a:sym typeface="Times New Roman"/>
            </a:endParaRPr>
          </a:p>
          <a:p>
            <a:pPr marL="0" lvl="0" indent="0" algn="l" rtl="0">
              <a:spcBef>
                <a:spcPts val="1800"/>
              </a:spcBef>
              <a:spcAft>
                <a:spcPts val="0"/>
              </a:spcAft>
              <a:buClr>
                <a:schemeClr val="dk1"/>
              </a:buClr>
              <a:buSzPts val="1100"/>
              <a:buFont typeface="Arial"/>
              <a:buNone/>
            </a:pPr>
            <a:r>
              <a:rPr lang="en" sz="1600">
                <a:solidFill>
                  <a:schemeClr val="dk1"/>
                </a:solidFill>
                <a:latin typeface="Times New Roman"/>
                <a:ea typeface="Times New Roman"/>
                <a:cs typeface="Times New Roman"/>
                <a:sym typeface="Times New Roman"/>
              </a:rPr>
              <a:t>For telemedicine to truly take off and become the norm, there is a need for better regulations, better infrastructure, and offering proper training to the clinical providers.</a:t>
            </a:r>
            <a:endParaRPr sz="1600" b="1">
              <a:solidFill>
                <a:schemeClr val="dk1"/>
              </a:solidFill>
              <a:latin typeface="Times New Roman"/>
              <a:ea typeface="Times New Roman"/>
              <a:cs typeface="Times New Roman"/>
              <a:sym typeface="Times New Roman"/>
            </a:endParaRPr>
          </a:p>
          <a:p>
            <a:pPr marL="0" lvl="0" indent="0" algn="l" rtl="0">
              <a:spcBef>
                <a:spcPts val="1800"/>
              </a:spcBef>
              <a:spcAft>
                <a:spcPts val="0"/>
              </a:spcAft>
              <a:buNone/>
            </a:pPr>
            <a:r>
              <a:rPr lang="en" sz="1600">
                <a:latin typeface="Times New Roman"/>
                <a:ea typeface="Times New Roman"/>
                <a:cs typeface="Times New Roman"/>
                <a:sym typeface="Times New Roman"/>
              </a:rPr>
              <a:t>A successful telemedicine initiative will have to go beyond the paradigm of traditional healthcare.</a:t>
            </a:r>
            <a:endParaRPr sz="1600">
              <a:latin typeface="Times New Roman"/>
              <a:ea typeface="Times New Roman"/>
              <a:cs typeface="Times New Roman"/>
              <a:sym typeface="Times New Roman"/>
            </a:endParaRPr>
          </a:p>
          <a:p>
            <a:pPr marL="0" lvl="0" indent="0" algn="l" rtl="0">
              <a:spcBef>
                <a:spcPts val="1200"/>
              </a:spcBef>
              <a:spcAft>
                <a:spcPts val="0"/>
              </a:spcAft>
              <a:buNone/>
            </a:pPr>
            <a:r>
              <a:rPr lang="en" sz="1600">
                <a:latin typeface="Times New Roman"/>
                <a:ea typeface="Times New Roman"/>
                <a:cs typeface="Times New Roman"/>
                <a:sym typeface="Times New Roman"/>
              </a:rPr>
              <a:t>It is not simply a question of technology providing access to doctor/patient. If tech was only the missing link, since it has been around a while, telemedicine would already be a success.</a:t>
            </a:r>
            <a:endParaRPr sz="1600">
              <a:latin typeface="Times New Roman"/>
              <a:ea typeface="Times New Roman"/>
              <a:cs typeface="Times New Roman"/>
              <a:sym typeface="Times New Roman"/>
            </a:endParaRPr>
          </a:p>
          <a:p>
            <a:pPr marL="0" lvl="0" indent="0" algn="l" rtl="0">
              <a:spcBef>
                <a:spcPts val="1200"/>
              </a:spcBef>
              <a:spcAft>
                <a:spcPts val="1200"/>
              </a:spcAft>
              <a:buNone/>
            </a:pPr>
            <a:endParaRPr sz="1400"/>
          </a:p>
        </p:txBody>
      </p:sp>
      <p:pic>
        <p:nvPicPr>
          <p:cNvPr id="211" name="Google Shape;211;p33"/>
          <p:cNvPicPr preferRelativeResize="0"/>
          <p:nvPr/>
        </p:nvPicPr>
        <p:blipFill>
          <a:blip r:embed="rId3">
            <a:alphaModFix/>
          </a:blip>
          <a:stretch>
            <a:fillRect/>
          </a:stretch>
        </p:blipFill>
        <p:spPr>
          <a:xfrm>
            <a:off x="7640000" y="297875"/>
            <a:ext cx="1192300" cy="5625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Times New Roman"/>
                <a:ea typeface="Times New Roman"/>
                <a:cs typeface="Times New Roman"/>
                <a:sym typeface="Times New Roman"/>
              </a:rPr>
              <a:t>REFERENCES</a:t>
            </a:r>
            <a:endParaRPr b="1">
              <a:latin typeface="Times New Roman"/>
              <a:ea typeface="Times New Roman"/>
              <a:cs typeface="Times New Roman"/>
              <a:sym typeface="Times New Roman"/>
            </a:endParaRPr>
          </a:p>
        </p:txBody>
      </p:sp>
      <p:sp>
        <p:nvSpPr>
          <p:cNvPr id="217" name="Google Shape;217;p34"/>
          <p:cNvSpPr txBox="1">
            <a:spLocks noGrp="1"/>
          </p:cNvSpPr>
          <p:nvPr>
            <p:ph type="body" idx="1"/>
          </p:nvPr>
        </p:nvSpPr>
        <p:spPr>
          <a:xfrm>
            <a:off x="311700" y="1152600"/>
            <a:ext cx="8520600" cy="39909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sz="1500">
                <a:solidFill>
                  <a:schemeClr val="dk1"/>
                </a:solidFill>
                <a:latin typeface="Times New Roman"/>
                <a:ea typeface="Times New Roman"/>
                <a:cs typeface="Times New Roman"/>
                <a:sym typeface="Times New Roman"/>
              </a:rPr>
              <a:t>1.) Agha, Z., R. M. Schapira and A. H. Maker. 2002. "Cost effectiveness of telemedicine for the delivery of outpatient pulmonary care to a rural population." Telemedicine Journal and e-Health (3):281-291. </a:t>
            </a:r>
            <a:endParaRPr sz="15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en" sz="1500">
                <a:solidFill>
                  <a:schemeClr val="dk1"/>
                </a:solidFill>
                <a:latin typeface="Times New Roman"/>
                <a:ea typeface="Times New Roman"/>
                <a:cs typeface="Times New Roman"/>
                <a:sym typeface="Times New Roman"/>
              </a:rPr>
              <a:t>2.) Bashshur, R. L., J. H. Sanders, G. W. Shannon and The BellSouth Foundation. 1999. Telemedicine: Theory and Practice. Charles C. Thomas. </a:t>
            </a:r>
            <a:endParaRPr sz="15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en" sz="1500">
                <a:solidFill>
                  <a:schemeClr val="dk1"/>
                </a:solidFill>
                <a:latin typeface="Times New Roman"/>
                <a:ea typeface="Times New Roman"/>
                <a:cs typeface="Times New Roman"/>
                <a:sym typeface="Times New Roman"/>
              </a:rPr>
              <a:t>3.) Blackmon, L. A., H. O. Kaak and J. Ranseen. 1997. "Consumer satisfaction with telemedicine child psychiatry consultation in rural Kentucky." Psychiatric Services 48(11):1464. </a:t>
            </a:r>
            <a:endParaRPr sz="15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en" sz="1500">
                <a:solidFill>
                  <a:schemeClr val="dk1"/>
                </a:solidFill>
                <a:latin typeface="Times New Roman"/>
                <a:ea typeface="Times New Roman"/>
                <a:cs typeface="Times New Roman"/>
                <a:sym typeface="Times New Roman"/>
              </a:rPr>
              <a:t>4.) Darkins, Adam W. and Margaret A. Cary. 2000. Telemedicine and Telehealth :Principles, Policies, Performance, and Pitfalls.New York: Springer Pub. Co. </a:t>
            </a:r>
            <a:endParaRPr sz="1500">
              <a:solidFill>
                <a:schemeClr val="dk1"/>
              </a:solidFill>
              <a:latin typeface="Times New Roman"/>
              <a:ea typeface="Times New Roman"/>
              <a:cs typeface="Times New Roman"/>
              <a:sym typeface="Times New Roman"/>
            </a:endParaRPr>
          </a:p>
          <a:p>
            <a:pPr marL="0" lvl="0" indent="0" algn="l" rtl="0">
              <a:spcBef>
                <a:spcPts val="1200"/>
              </a:spcBef>
              <a:spcAft>
                <a:spcPts val="0"/>
              </a:spcAft>
              <a:buNone/>
            </a:pPr>
            <a:r>
              <a:rPr lang="en" sz="1500">
                <a:solidFill>
                  <a:schemeClr val="dk1"/>
                </a:solidFill>
                <a:latin typeface="Times New Roman"/>
                <a:ea typeface="Times New Roman"/>
                <a:cs typeface="Times New Roman"/>
                <a:sym typeface="Times New Roman"/>
              </a:rPr>
              <a:t>5.) Field, M. J. 1996. Telemedicine: A Guide to Assessing Telecommunications in Health Care.National Academies Press. </a:t>
            </a:r>
            <a:endParaRPr sz="15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en" sz="1500">
                <a:solidFill>
                  <a:schemeClr val="dk1"/>
                </a:solidFill>
                <a:latin typeface="Times New Roman"/>
                <a:ea typeface="Times New Roman"/>
                <a:cs typeface="Times New Roman"/>
                <a:sym typeface="Times New Roman"/>
              </a:rPr>
              <a:t>6.) Whitten, P. and B. Love. 2005. "Patient and provider satisfaction with the use of telemedicine:</a:t>
            </a:r>
            <a:endParaRPr sz="1500">
              <a:solidFill>
                <a:schemeClr val="dk1"/>
              </a:solidFill>
              <a:latin typeface="Times New Roman"/>
              <a:ea typeface="Times New Roman"/>
              <a:cs typeface="Times New Roman"/>
              <a:sym typeface="Times New Roman"/>
            </a:endParaRPr>
          </a:p>
          <a:p>
            <a:pPr marL="0" lvl="0" indent="0" algn="l" rtl="0">
              <a:spcBef>
                <a:spcPts val="1200"/>
              </a:spcBef>
              <a:spcAft>
                <a:spcPts val="1200"/>
              </a:spcAft>
              <a:buNone/>
            </a:pPr>
            <a:endParaRPr sz="1500"/>
          </a:p>
        </p:txBody>
      </p:sp>
      <p:pic>
        <p:nvPicPr>
          <p:cNvPr id="218" name="Google Shape;218;p34"/>
          <p:cNvPicPr preferRelativeResize="0"/>
          <p:nvPr/>
        </p:nvPicPr>
        <p:blipFill>
          <a:blip r:embed="rId3">
            <a:alphaModFix/>
          </a:blip>
          <a:stretch>
            <a:fillRect/>
          </a:stretch>
        </p:blipFill>
        <p:spPr>
          <a:xfrm>
            <a:off x="7640000" y="253025"/>
            <a:ext cx="1192300" cy="562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5"/>
          <p:cNvSpPr txBox="1">
            <a:spLocks noGrp="1"/>
          </p:cNvSpPr>
          <p:nvPr>
            <p:ph type="title"/>
          </p:nvPr>
        </p:nvSpPr>
        <p:spPr>
          <a:xfrm>
            <a:off x="311700" y="1927050"/>
            <a:ext cx="8520600" cy="105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520" b="1">
                <a:latin typeface="Times New Roman"/>
                <a:ea typeface="Times New Roman"/>
                <a:cs typeface="Times New Roman"/>
                <a:sym typeface="Times New Roman"/>
              </a:rPr>
              <a:t>THANK YOU </a:t>
            </a:r>
            <a:endParaRPr sz="3520" b="1">
              <a:latin typeface="Times New Roman"/>
              <a:ea typeface="Times New Roman"/>
              <a:cs typeface="Times New Roman"/>
              <a:sym typeface="Times New Roman"/>
            </a:endParaRPr>
          </a:p>
        </p:txBody>
      </p:sp>
      <p:pic>
        <p:nvPicPr>
          <p:cNvPr id="224" name="Google Shape;224;p35"/>
          <p:cNvPicPr preferRelativeResize="0"/>
          <p:nvPr/>
        </p:nvPicPr>
        <p:blipFill>
          <a:blip r:embed="rId3">
            <a:alphaModFix/>
          </a:blip>
          <a:stretch>
            <a:fillRect/>
          </a:stretch>
        </p:blipFill>
        <p:spPr>
          <a:xfrm>
            <a:off x="7640000" y="253025"/>
            <a:ext cx="1192300" cy="5625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Times New Roman"/>
                <a:ea typeface="Times New Roman"/>
                <a:cs typeface="Times New Roman"/>
                <a:sym typeface="Times New Roman"/>
              </a:rPr>
              <a:t>DISSERTATION EXPERIENCE</a:t>
            </a:r>
            <a:endParaRPr b="1">
              <a:latin typeface="Times New Roman"/>
              <a:ea typeface="Times New Roman"/>
              <a:cs typeface="Times New Roman"/>
              <a:sym typeface="Times New Roman"/>
            </a:endParaRPr>
          </a:p>
        </p:txBody>
      </p:sp>
      <p:sp>
        <p:nvSpPr>
          <p:cNvPr id="230" name="Google Shape;230;p36"/>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0" marR="0" lvl="0" indent="0" algn="l" rtl="0">
              <a:lnSpc>
                <a:spcPct val="115000"/>
              </a:lnSpc>
              <a:spcBef>
                <a:spcPts val="1200"/>
              </a:spcBef>
              <a:spcAft>
                <a:spcPts val="0"/>
              </a:spcAft>
              <a:buNone/>
            </a:pPr>
            <a:r>
              <a:rPr lang="en">
                <a:solidFill>
                  <a:schemeClr val="dk1"/>
                </a:solidFill>
                <a:latin typeface="Times New Roman"/>
                <a:ea typeface="Times New Roman"/>
                <a:cs typeface="Times New Roman"/>
                <a:sym typeface="Times New Roman"/>
              </a:rPr>
              <a:t>What did </a:t>
            </a:r>
            <a:r>
              <a:rPr lang="en">
                <a:latin typeface="Times New Roman"/>
                <a:ea typeface="Times New Roman"/>
                <a:cs typeface="Times New Roman"/>
                <a:sym typeface="Times New Roman"/>
              </a:rPr>
              <a:t>I</a:t>
            </a:r>
            <a:r>
              <a:rPr lang="en">
                <a:solidFill>
                  <a:schemeClr val="dk1"/>
                </a:solidFill>
                <a:latin typeface="Times New Roman"/>
                <a:ea typeface="Times New Roman"/>
                <a:cs typeface="Times New Roman"/>
                <a:sym typeface="Times New Roman"/>
              </a:rPr>
              <a:t> learn?</a:t>
            </a:r>
            <a:endParaRPr>
              <a:solidFill>
                <a:schemeClr val="dk1"/>
              </a:solidFill>
              <a:latin typeface="Times New Roman"/>
              <a:ea typeface="Times New Roman"/>
              <a:cs typeface="Times New Roman"/>
              <a:sym typeface="Times New Roman"/>
            </a:endParaRPr>
          </a:p>
          <a:p>
            <a:pPr marL="0" marR="0" lvl="0" indent="0" algn="l" rtl="0">
              <a:lnSpc>
                <a:spcPct val="115000"/>
              </a:lnSpc>
              <a:spcBef>
                <a:spcPts val="1200"/>
              </a:spcBef>
              <a:spcAft>
                <a:spcPts val="0"/>
              </a:spcAft>
              <a:buNone/>
            </a:pPr>
            <a:endParaRPr>
              <a:solidFill>
                <a:schemeClr val="dk1"/>
              </a:solidFill>
              <a:latin typeface="Times New Roman"/>
              <a:ea typeface="Times New Roman"/>
              <a:cs typeface="Times New Roman"/>
              <a:sym typeface="Times New Roman"/>
            </a:endParaRPr>
          </a:p>
          <a:p>
            <a:pPr marL="457200" marR="0" lvl="0" indent="-342900" algn="l" rtl="0">
              <a:lnSpc>
                <a:spcPct val="115000"/>
              </a:lnSpc>
              <a:spcBef>
                <a:spcPts val="120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Improved confidence and communications.</a:t>
            </a:r>
            <a:endParaRPr>
              <a:solidFill>
                <a:schemeClr val="dk1"/>
              </a:solidFill>
              <a:latin typeface="Times New Roman"/>
              <a:ea typeface="Times New Roman"/>
              <a:cs typeface="Times New Roman"/>
              <a:sym typeface="Times New Roman"/>
            </a:endParaRPr>
          </a:p>
          <a:p>
            <a:pPr marL="457200" marR="0" lvl="0" indent="-342900" algn="l" rtl="0">
              <a:lnSpc>
                <a:spcPct val="115000"/>
              </a:lnSpc>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Quick analysis.</a:t>
            </a:r>
            <a:endParaRPr>
              <a:solidFill>
                <a:schemeClr val="dk1"/>
              </a:solidFill>
              <a:latin typeface="Times New Roman"/>
              <a:ea typeface="Times New Roman"/>
              <a:cs typeface="Times New Roman"/>
              <a:sym typeface="Times New Roman"/>
            </a:endParaRPr>
          </a:p>
          <a:p>
            <a:pPr marL="457200" marR="0" lvl="0" indent="-342900" algn="l" rtl="0">
              <a:lnSpc>
                <a:spcPct val="115000"/>
              </a:lnSpc>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Maintaining healthy relationships with client &amp; vendors.</a:t>
            </a:r>
            <a:endParaRPr>
              <a:solidFill>
                <a:schemeClr val="dk1"/>
              </a:solidFill>
              <a:latin typeface="Times New Roman"/>
              <a:ea typeface="Times New Roman"/>
              <a:cs typeface="Times New Roman"/>
              <a:sym typeface="Times New Roman"/>
            </a:endParaRPr>
          </a:p>
          <a:p>
            <a:pPr marL="457200" marR="0" lvl="0" indent="-342900" algn="l" rtl="0">
              <a:lnSpc>
                <a:spcPct val="115000"/>
              </a:lnSpc>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Operations skills</a:t>
            </a:r>
            <a:endParaRPr>
              <a:solidFill>
                <a:schemeClr val="dk1"/>
              </a:solidFill>
              <a:latin typeface="Times New Roman"/>
              <a:ea typeface="Times New Roman"/>
              <a:cs typeface="Times New Roman"/>
              <a:sym typeface="Times New Roman"/>
            </a:endParaRPr>
          </a:p>
          <a:p>
            <a:pPr marL="457200" marR="0" lvl="0" indent="-342900" algn="l" rtl="0">
              <a:lnSpc>
                <a:spcPct val="115000"/>
              </a:lnSpc>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Multi-tasking.</a:t>
            </a:r>
            <a:endParaRPr>
              <a:solidFill>
                <a:schemeClr val="dk1"/>
              </a:solidFill>
              <a:latin typeface="Times New Roman"/>
              <a:ea typeface="Times New Roman"/>
              <a:cs typeface="Times New Roman"/>
              <a:sym typeface="Times New Roman"/>
            </a:endParaRPr>
          </a:p>
          <a:p>
            <a:pPr marL="0" marR="0" lvl="0" indent="0" algn="l" rtl="0">
              <a:lnSpc>
                <a:spcPct val="115000"/>
              </a:lnSpc>
              <a:spcBef>
                <a:spcPts val="1200"/>
              </a:spcBef>
              <a:spcAft>
                <a:spcPts val="1200"/>
              </a:spcAft>
              <a:buNone/>
            </a:pPr>
            <a:endParaRPr>
              <a:solidFill>
                <a:schemeClr val="dk1"/>
              </a:solidFill>
              <a:latin typeface="Times New Roman"/>
              <a:ea typeface="Times New Roman"/>
              <a:cs typeface="Times New Roman"/>
              <a:sym typeface="Times New Roman"/>
            </a:endParaRPr>
          </a:p>
        </p:txBody>
      </p:sp>
      <p:pic>
        <p:nvPicPr>
          <p:cNvPr id="231" name="Google Shape;231;p36"/>
          <p:cNvPicPr preferRelativeResize="0"/>
          <p:nvPr/>
        </p:nvPicPr>
        <p:blipFill>
          <a:blip r:embed="rId3">
            <a:alphaModFix/>
          </a:blip>
          <a:stretch>
            <a:fillRect/>
          </a:stretch>
        </p:blipFill>
        <p:spPr>
          <a:xfrm>
            <a:off x="7369050" y="402450"/>
            <a:ext cx="1192300" cy="5625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Times New Roman"/>
                <a:ea typeface="Times New Roman"/>
                <a:cs typeface="Times New Roman"/>
                <a:sym typeface="Times New Roman"/>
              </a:rPr>
              <a:t>PICTORIAL JOURNEY</a:t>
            </a:r>
            <a:endParaRPr b="1">
              <a:latin typeface="Times New Roman"/>
              <a:ea typeface="Times New Roman"/>
              <a:cs typeface="Times New Roman"/>
              <a:sym typeface="Times New Roman"/>
            </a:endParaRPr>
          </a:p>
        </p:txBody>
      </p:sp>
      <p:pic>
        <p:nvPicPr>
          <p:cNvPr id="237" name="Google Shape;237;p37"/>
          <p:cNvPicPr preferRelativeResize="0"/>
          <p:nvPr/>
        </p:nvPicPr>
        <p:blipFill>
          <a:blip r:embed="rId3">
            <a:alphaModFix/>
          </a:blip>
          <a:stretch>
            <a:fillRect/>
          </a:stretch>
        </p:blipFill>
        <p:spPr>
          <a:xfrm>
            <a:off x="7369050" y="402450"/>
            <a:ext cx="1192300" cy="562550"/>
          </a:xfrm>
          <a:prstGeom prst="rect">
            <a:avLst/>
          </a:prstGeom>
          <a:noFill/>
          <a:ln>
            <a:noFill/>
          </a:ln>
        </p:spPr>
      </p:pic>
      <p:pic>
        <p:nvPicPr>
          <p:cNvPr id="238" name="Google Shape;238;p37"/>
          <p:cNvPicPr preferRelativeResize="0"/>
          <p:nvPr/>
        </p:nvPicPr>
        <p:blipFill>
          <a:blip r:embed="rId4">
            <a:alphaModFix/>
          </a:blip>
          <a:stretch>
            <a:fillRect/>
          </a:stretch>
        </p:blipFill>
        <p:spPr>
          <a:xfrm>
            <a:off x="1158750" y="1223075"/>
            <a:ext cx="6320450" cy="3175000"/>
          </a:xfrm>
          <a:prstGeom prst="rect">
            <a:avLst/>
          </a:prstGeom>
          <a:noFill/>
          <a:ln>
            <a:noFill/>
          </a:ln>
        </p:spPr>
      </p:pic>
      <p:sp>
        <p:nvSpPr>
          <p:cNvPr id="239" name="Google Shape;239;p37"/>
          <p:cNvSpPr txBox="1"/>
          <p:nvPr/>
        </p:nvSpPr>
        <p:spPr>
          <a:xfrm>
            <a:off x="1394850" y="4562925"/>
            <a:ext cx="58410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latin typeface="Old Standard TT"/>
                <a:ea typeface="Old Standard TT"/>
                <a:cs typeface="Old Standard TT"/>
                <a:sym typeface="Old Standard TT"/>
              </a:rPr>
              <a:t>Corporate Health &amp; Wellness Team - TATA 1mg</a:t>
            </a:r>
            <a:endParaRPr sz="1800" b="1">
              <a:latin typeface="Old Standard TT"/>
              <a:ea typeface="Old Standard TT"/>
              <a:cs typeface="Old Standard TT"/>
              <a:sym typeface="Old Standard T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246300" y="281550"/>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Times New Roman"/>
                <a:ea typeface="Times New Roman"/>
                <a:cs typeface="Times New Roman"/>
                <a:sym typeface="Times New Roman"/>
              </a:rPr>
              <a:t>TELEMEDICINE</a:t>
            </a:r>
            <a:r>
              <a:rPr lang="en">
                <a:latin typeface="Times New Roman"/>
                <a:ea typeface="Times New Roman"/>
                <a:cs typeface="Times New Roman"/>
                <a:sym typeface="Times New Roman"/>
              </a:rPr>
              <a:t>: </a:t>
            </a:r>
            <a:endParaRPr>
              <a:latin typeface="Times New Roman"/>
              <a:ea typeface="Times New Roman"/>
              <a:cs typeface="Times New Roman"/>
              <a:sym typeface="Times New Roman"/>
            </a:endParaRPr>
          </a:p>
        </p:txBody>
      </p:sp>
      <p:sp>
        <p:nvSpPr>
          <p:cNvPr id="74" name="Google Shape;74;p15"/>
          <p:cNvSpPr txBox="1">
            <a:spLocks noGrp="1"/>
          </p:cNvSpPr>
          <p:nvPr>
            <p:ph type="body" idx="1"/>
          </p:nvPr>
        </p:nvSpPr>
        <p:spPr>
          <a:xfrm>
            <a:off x="93150" y="894750"/>
            <a:ext cx="8957700" cy="3882000"/>
          </a:xfrm>
          <a:prstGeom prst="rect">
            <a:avLst/>
          </a:prstGeom>
        </p:spPr>
        <p:txBody>
          <a:bodyPr spcFirstLastPara="1" wrap="square" lIns="91425" tIns="91425" rIns="91425" bIns="91425" anchor="t" anchorCtr="0">
            <a:noAutofit/>
          </a:bodyPr>
          <a:lstStyle/>
          <a:p>
            <a:pPr marL="457200" lvl="0" indent="-342900" algn="l" rtl="0">
              <a:spcBef>
                <a:spcPts val="120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It is “the use of modern information technology, especially two-way interactive audio/video communications, computers, and telemetry, to deliver health services to remote patients and to facilitate information exchange between physicians and specialists at some distance from each other. </a:t>
            </a:r>
            <a:endParaRPr>
              <a:solidFill>
                <a:schemeClr val="dk1"/>
              </a:solidFill>
              <a:latin typeface="Times New Roman"/>
              <a:ea typeface="Times New Roman"/>
              <a:cs typeface="Times New Roman"/>
              <a:sym typeface="Times New Roman"/>
            </a:endParaRPr>
          </a:p>
          <a:p>
            <a:pPr marL="457200" lvl="0" indent="-342900" algn="l" rtl="0">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Health care carried out at a distance.</a:t>
            </a:r>
            <a:endParaRPr>
              <a:solidFill>
                <a:schemeClr val="dk1"/>
              </a:solidFill>
              <a:latin typeface="Times New Roman"/>
              <a:ea typeface="Times New Roman"/>
              <a:cs typeface="Times New Roman"/>
              <a:sym typeface="Times New Roman"/>
            </a:endParaRPr>
          </a:p>
          <a:p>
            <a:pPr marL="457200" marR="0" lvl="0" indent="-342900" algn="l" rtl="0">
              <a:lnSpc>
                <a:spcPct val="115000"/>
              </a:lnSpc>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Connecting patients and providers by overcoming geographic barriers</a:t>
            </a:r>
            <a:endParaRPr>
              <a:solidFill>
                <a:schemeClr val="dk1"/>
              </a:solidFill>
              <a:latin typeface="Times New Roman"/>
              <a:ea typeface="Times New Roman"/>
              <a:cs typeface="Times New Roman"/>
              <a:sym typeface="Times New Roman"/>
            </a:endParaRPr>
          </a:p>
          <a:p>
            <a:pPr marL="457200" marR="0" lvl="0" indent="-342900" algn="l" rtl="0">
              <a:lnSpc>
                <a:spcPct val="115000"/>
              </a:lnSpc>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Three main categories: Store-and-forward, remote patient monitoring, interactive services.</a:t>
            </a:r>
            <a:endParaRPr>
              <a:solidFill>
                <a:schemeClr val="dk1"/>
              </a:solidFill>
              <a:latin typeface="Times New Roman"/>
              <a:ea typeface="Times New Roman"/>
              <a:cs typeface="Times New Roman"/>
              <a:sym typeface="Times New Roman"/>
            </a:endParaRPr>
          </a:p>
          <a:p>
            <a:pPr marL="457200" marR="0" lvl="0" indent="-342900" algn="l" rtl="0">
              <a:lnSpc>
                <a:spcPct val="115000"/>
              </a:lnSpc>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The focused concept of telemedicine pertains to actual medical care including preventative health or curative procedures carried out by physicians themselves.</a:t>
            </a:r>
            <a:endParaRPr>
              <a:solidFill>
                <a:schemeClr val="dk1"/>
              </a:solidFill>
              <a:latin typeface="Times New Roman"/>
              <a:ea typeface="Times New Roman"/>
              <a:cs typeface="Times New Roman"/>
              <a:sym typeface="Times New Roman"/>
            </a:endParaRPr>
          </a:p>
          <a:p>
            <a:pPr marL="457200" marR="0" lvl="0" indent="-342900" algn="l" rtl="0">
              <a:lnSpc>
                <a:spcPct val="115000"/>
              </a:lnSpc>
              <a:spcBef>
                <a:spcPts val="0"/>
              </a:spcBef>
              <a:spcAft>
                <a:spcPts val="0"/>
              </a:spcAft>
              <a:buClr>
                <a:schemeClr val="dk1"/>
              </a:buClr>
              <a:buSzPts val="1800"/>
              <a:buChar char="●"/>
            </a:pPr>
            <a:r>
              <a:rPr lang="en">
                <a:solidFill>
                  <a:schemeClr val="dk1"/>
                </a:solidFill>
                <a:latin typeface="Times New Roman"/>
                <a:ea typeface="Times New Roman"/>
                <a:cs typeface="Times New Roman"/>
                <a:sym typeface="Times New Roman"/>
              </a:rPr>
              <a:t>Today, most people have access to basic telemedicine devices like mobile phones and computers. With improved accessibility, individuals in rural areas and busy urban areas can connect with a provider with ease.</a:t>
            </a:r>
            <a:r>
              <a:rPr lang="en">
                <a:solidFill>
                  <a:schemeClr val="dk1"/>
                </a:solidFill>
              </a:rPr>
              <a:t> </a:t>
            </a:r>
            <a:endParaRPr>
              <a:solidFill>
                <a:schemeClr val="dk1"/>
              </a:solidFill>
            </a:endParaRPr>
          </a:p>
          <a:p>
            <a:pPr marL="457200" marR="0" lvl="0" indent="0" algn="l" rtl="0">
              <a:lnSpc>
                <a:spcPct val="115000"/>
              </a:lnSpc>
              <a:spcBef>
                <a:spcPts val="1200"/>
              </a:spcBef>
              <a:spcAft>
                <a:spcPts val="0"/>
              </a:spcAft>
              <a:buNone/>
            </a:pPr>
            <a:endParaRPr sz="1600">
              <a:solidFill>
                <a:schemeClr val="dk1"/>
              </a:solidFill>
            </a:endParaRPr>
          </a:p>
          <a:p>
            <a:pPr marL="457200" lvl="0" indent="0" algn="l" rtl="0">
              <a:spcBef>
                <a:spcPts val="1200"/>
              </a:spcBef>
              <a:spcAft>
                <a:spcPts val="0"/>
              </a:spcAft>
              <a:buSzPts val="935"/>
              <a:buNone/>
            </a:pPr>
            <a:endParaRPr sz="1600">
              <a:solidFill>
                <a:schemeClr val="dk1"/>
              </a:solidFill>
              <a:latin typeface="Times New Roman"/>
              <a:ea typeface="Times New Roman"/>
              <a:cs typeface="Times New Roman"/>
              <a:sym typeface="Times New Roman"/>
            </a:endParaRPr>
          </a:p>
          <a:p>
            <a:pPr marL="457200" marR="0" lvl="0" indent="0" algn="l" rtl="0">
              <a:lnSpc>
                <a:spcPct val="115000"/>
              </a:lnSpc>
              <a:spcBef>
                <a:spcPts val="1200"/>
              </a:spcBef>
              <a:spcAft>
                <a:spcPts val="1200"/>
              </a:spcAft>
              <a:buSzPts val="935"/>
              <a:buNone/>
            </a:pPr>
            <a:endParaRPr sz="1105">
              <a:solidFill>
                <a:schemeClr val="dk1"/>
              </a:solidFill>
            </a:endParaRPr>
          </a:p>
        </p:txBody>
      </p:sp>
      <p:pic>
        <p:nvPicPr>
          <p:cNvPr id="75" name="Google Shape;75;p15"/>
          <p:cNvPicPr preferRelativeResize="0"/>
          <p:nvPr/>
        </p:nvPicPr>
        <p:blipFill>
          <a:blip r:embed="rId3">
            <a:alphaModFix/>
          </a:blip>
          <a:stretch>
            <a:fillRect/>
          </a:stretch>
        </p:blipFill>
        <p:spPr>
          <a:xfrm>
            <a:off x="7640000" y="200725"/>
            <a:ext cx="1192300" cy="562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Times New Roman"/>
                <a:ea typeface="Times New Roman"/>
                <a:cs typeface="Times New Roman"/>
                <a:sym typeface="Times New Roman"/>
              </a:rPr>
              <a:t>TELEMEDICINE-BENEFITS</a:t>
            </a:r>
            <a:endParaRPr b="1">
              <a:latin typeface="Times New Roman"/>
              <a:ea typeface="Times New Roman"/>
              <a:cs typeface="Times New Roman"/>
              <a:sym typeface="Times New Roman"/>
            </a:endParaRPr>
          </a:p>
        </p:txBody>
      </p:sp>
      <p:sp>
        <p:nvSpPr>
          <p:cNvPr id="81" name="Google Shape;81;p16"/>
          <p:cNvSpPr txBox="1">
            <a:spLocks noGrp="1"/>
          </p:cNvSpPr>
          <p:nvPr>
            <p:ph type="body" idx="1"/>
          </p:nvPr>
        </p:nvSpPr>
        <p:spPr>
          <a:xfrm>
            <a:off x="311700" y="1152475"/>
            <a:ext cx="4605300" cy="3838500"/>
          </a:xfrm>
          <a:prstGeom prst="rect">
            <a:avLst/>
          </a:prstGeom>
        </p:spPr>
        <p:txBody>
          <a:bodyPr spcFirstLastPara="1" wrap="square" lIns="91425" tIns="91425" rIns="91425" bIns="91425" anchor="t" anchorCtr="0">
            <a:normAutofit fontScale="55000" lnSpcReduction="10000"/>
          </a:bodyPr>
          <a:lstStyle/>
          <a:p>
            <a:pPr marL="0" lvl="0" indent="0" algn="l" rtl="0">
              <a:spcBef>
                <a:spcPts val="1200"/>
              </a:spcBef>
              <a:spcAft>
                <a:spcPts val="0"/>
              </a:spcAft>
              <a:buNone/>
            </a:pPr>
            <a:endParaRPr sz="1200">
              <a:solidFill>
                <a:schemeClr val="dk1"/>
              </a:solidFill>
            </a:endParaRPr>
          </a:p>
          <a:p>
            <a:pPr marL="457200" lvl="0" indent="-328136" algn="l" rtl="0">
              <a:spcBef>
                <a:spcPts val="1200"/>
              </a:spcBef>
              <a:spcAft>
                <a:spcPts val="0"/>
              </a:spcAft>
              <a:buClr>
                <a:schemeClr val="dk1"/>
              </a:buClr>
              <a:buSzPct val="100000"/>
              <a:buFont typeface="Times New Roman"/>
              <a:buChar char="●"/>
            </a:pPr>
            <a:r>
              <a:rPr lang="en" sz="2850">
                <a:solidFill>
                  <a:schemeClr val="dk1"/>
                </a:solidFill>
                <a:latin typeface="Times New Roman"/>
                <a:ea typeface="Times New Roman"/>
                <a:cs typeface="Times New Roman"/>
                <a:sym typeface="Times New Roman"/>
              </a:rPr>
              <a:t>Beneficial for people living in isolated communities and remote regions.</a:t>
            </a:r>
            <a:endParaRPr sz="2850">
              <a:solidFill>
                <a:schemeClr val="dk1"/>
              </a:solidFill>
              <a:latin typeface="Times New Roman"/>
              <a:ea typeface="Times New Roman"/>
              <a:cs typeface="Times New Roman"/>
              <a:sym typeface="Times New Roman"/>
            </a:endParaRPr>
          </a:p>
          <a:p>
            <a:pPr marL="457200" lvl="0" indent="-328136" algn="l" rtl="0">
              <a:spcBef>
                <a:spcPts val="0"/>
              </a:spcBef>
              <a:spcAft>
                <a:spcPts val="0"/>
              </a:spcAft>
              <a:buClr>
                <a:schemeClr val="dk1"/>
              </a:buClr>
              <a:buSzPct val="100000"/>
              <a:buFont typeface="Times New Roman"/>
              <a:buChar char="●"/>
            </a:pPr>
            <a:r>
              <a:rPr lang="en" sz="2850">
                <a:solidFill>
                  <a:schemeClr val="dk1"/>
                </a:solidFill>
                <a:latin typeface="Times New Roman"/>
                <a:ea typeface="Times New Roman"/>
                <a:cs typeface="Times New Roman"/>
                <a:sym typeface="Times New Roman"/>
              </a:rPr>
              <a:t>Increase efficiency through better management of diseases</a:t>
            </a:r>
            <a:endParaRPr sz="2850">
              <a:solidFill>
                <a:schemeClr val="dk1"/>
              </a:solidFill>
              <a:latin typeface="Times New Roman"/>
              <a:ea typeface="Times New Roman"/>
              <a:cs typeface="Times New Roman"/>
              <a:sym typeface="Times New Roman"/>
            </a:endParaRPr>
          </a:p>
          <a:p>
            <a:pPr marL="457200" lvl="0" indent="-328136" algn="l" rtl="0">
              <a:spcBef>
                <a:spcPts val="0"/>
              </a:spcBef>
              <a:spcAft>
                <a:spcPts val="0"/>
              </a:spcAft>
              <a:buClr>
                <a:schemeClr val="dk1"/>
              </a:buClr>
              <a:buSzPct val="100000"/>
              <a:buFont typeface="Times New Roman"/>
              <a:buChar char="●"/>
            </a:pPr>
            <a:r>
              <a:rPr lang="en" sz="2850">
                <a:solidFill>
                  <a:schemeClr val="dk1"/>
                </a:solidFill>
                <a:latin typeface="Times New Roman"/>
                <a:ea typeface="Times New Roman"/>
                <a:cs typeface="Times New Roman"/>
                <a:sym typeface="Times New Roman"/>
              </a:rPr>
              <a:t>Used as a teaching tool.</a:t>
            </a:r>
            <a:endParaRPr sz="2850">
              <a:solidFill>
                <a:schemeClr val="dk1"/>
              </a:solidFill>
              <a:latin typeface="Times New Roman"/>
              <a:ea typeface="Times New Roman"/>
              <a:cs typeface="Times New Roman"/>
              <a:sym typeface="Times New Roman"/>
            </a:endParaRPr>
          </a:p>
          <a:p>
            <a:pPr marL="457200" lvl="0" indent="-328136" algn="l" rtl="0">
              <a:spcBef>
                <a:spcPts val="0"/>
              </a:spcBef>
              <a:spcAft>
                <a:spcPts val="0"/>
              </a:spcAft>
              <a:buClr>
                <a:schemeClr val="dk1"/>
              </a:buClr>
              <a:buSzPct val="100000"/>
              <a:buFont typeface="Times New Roman"/>
              <a:buChar char="●"/>
            </a:pPr>
            <a:r>
              <a:rPr lang="en" sz="2850">
                <a:solidFill>
                  <a:schemeClr val="dk1"/>
                </a:solidFill>
                <a:latin typeface="Times New Roman"/>
                <a:ea typeface="Times New Roman"/>
                <a:cs typeface="Times New Roman"/>
                <a:sym typeface="Times New Roman"/>
              </a:rPr>
              <a:t>More effective or faster examination techniques.</a:t>
            </a:r>
            <a:endParaRPr sz="2850">
              <a:solidFill>
                <a:schemeClr val="dk1"/>
              </a:solidFill>
              <a:latin typeface="Times New Roman"/>
              <a:ea typeface="Times New Roman"/>
              <a:cs typeface="Times New Roman"/>
              <a:sym typeface="Times New Roman"/>
            </a:endParaRPr>
          </a:p>
          <a:p>
            <a:pPr marL="457200" lvl="0" indent="-328136" algn="l" rtl="0">
              <a:spcBef>
                <a:spcPts val="0"/>
              </a:spcBef>
              <a:spcAft>
                <a:spcPts val="0"/>
              </a:spcAft>
              <a:buClr>
                <a:schemeClr val="dk1"/>
              </a:buClr>
              <a:buSzPct val="100000"/>
              <a:buFont typeface="Times New Roman"/>
              <a:buChar char="●"/>
            </a:pPr>
            <a:r>
              <a:rPr lang="en" sz="2850">
                <a:solidFill>
                  <a:schemeClr val="dk1"/>
                </a:solidFill>
                <a:latin typeface="Times New Roman"/>
                <a:ea typeface="Times New Roman"/>
                <a:cs typeface="Times New Roman"/>
                <a:sym typeface="Times New Roman"/>
              </a:rPr>
              <a:t>Reduced the cost of healthcare.</a:t>
            </a:r>
            <a:endParaRPr sz="2850">
              <a:solidFill>
                <a:schemeClr val="dk1"/>
              </a:solidFill>
              <a:latin typeface="Times New Roman"/>
              <a:ea typeface="Times New Roman"/>
              <a:cs typeface="Times New Roman"/>
              <a:sym typeface="Times New Roman"/>
            </a:endParaRPr>
          </a:p>
          <a:p>
            <a:pPr marL="457200" lvl="0" indent="-328136" algn="l" rtl="0">
              <a:spcBef>
                <a:spcPts val="0"/>
              </a:spcBef>
              <a:spcAft>
                <a:spcPts val="0"/>
              </a:spcAft>
              <a:buClr>
                <a:schemeClr val="dk1"/>
              </a:buClr>
              <a:buSzPct val="100000"/>
              <a:buFont typeface="Times New Roman"/>
              <a:buChar char="●"/>
            </a:pPr>
            <a:r>
              <a:rPr lang="en" sz="2850">
                <a:solidFill>
                  <a:schemeClr val="dk1"/>
                </a:solidFill>
                <a:latin typeface="Times New Roman"/>
                <a:ea typeface="Times New Roman"/>
                <a:cs typeface="Times New Roman"/>
                <a:sym typeface="Times New Roman"/>
              </a:rPr>
              <a:t>Shared health professional staffing, </a:t>
            </a:r>
            <a:endParaRPr sz="2850">
              <a:solidFill>
                <a:schemeClr val="dk1"/>
              </a:solidFill>
              <a:latin typeface="Times New Roman"/>
              <a:ea typeface="Times New Roman"/>
              <a:cs typeface="Times New Roman"/>
              <a:sym typeface="Times New Roman"/>
            </a:endParaRPr>
          </a:p>
          <a:p>
            <a:pPr marL="457200" lvl="0" indent="-328136" algn="l" rtl="0">
              <a:spcBef>
                <a:spcPts val="0"/>
              </a:spcBef>
              <a:spcAft>
                <a:spcPts val="0"/>
              </a:spcAft>
              <a:buClr>
                <a:schemeClr val="dk1"/>
              </a:buClr>
              <a:buSzPct val="100000"/>
              <a:buFont typeface="Times New Roman"/>
              <a:buChar char="●"/>
            </a:pPr>
            <a:r>
              <a:rPr lang="en" sz="2850">
                <a:solidFill>
                  <a:schemeClr val="dk1"/>
                </a:solidFill>
                <a:latin typeface="Times New Roman"/>
                <a:ea typeface="Times New Roman"/>
                <a:cs typeface="Times New Roman"/>
                <a:sym typeface="Times New Roman"/>
              </a:rPr>
              <a:t>Reduced travel times.</a:t>
            </a:r>
            <a:endParaRPr sz="2850">
              <a:solidFill>
                <a:schemeClr val="dk1"/>
              </a:solidFill>
              <a:latin typeface="Times New Roman"/>
              <a:ea typeface="Times New Roman"/>
              <a:cs typeface="Times New Roman"/>
              <a:sym typeface="Times New Roman"/>
            </a:endParaRPr>
          </a:p>
          <a:p>
            <a:pPr marL="457200" lvl="0" indent="-328136" algn="l" rtl="0">
              <a:spcBef>
                <a:spcPts val="0"/>
              </a:spcBef>
              <a:spcAft>
                <a:spcPts val="0"/>
              </a:spcAft>
              <a:buClr>
                <a:schemeClr val="dk1"/>
              </a:buClr>
              <a:buSzPct val="100000"/>
              <a:buFont typeface="Times New Roman"/>
              <a:buChar char="●"/>
            </a:pPr>
            <a:r>
              <a:rPr lang="en" sz="2850">
                <a:solidFill>
                  <a:schemeClr val="dk1"/>
                </a:solidFill>
                <a:latin typeface="Times New Roman"/>
                <a:ea typeface="Times New Roman"/>
                <a:cs typeface="Times New Roman"/>
                <a:sym typeface="Times New Roman"/>
              </a:rPr>
              <a:t>Fewer or shorter hospital stays.</a:t>
            </a:r>
            <a:endParaRPr sz="2850">
              <a:solidFill>
                <a:schemeClr val="dk1"/>
              </a:solidFill>
              <a:latin typeface="Times New Roman"/>
              <a:ea typeface="Times New Roman"/>
              <a:cs typeface="Times New Roman"/>
              <a:sym typeface="Times New Roman"/>
            </a:endParaRPr>
          </a:p>
          <a:p>
            <a:pPr marL="457200" lvl="0" indent="-328136" algn="l" rtl="0">
              <a:spcBef>
                <a:spcPts val="0"/>
              </a:spcBef>
              <a:spcAft>
                <a:spcPts val="0"/>
              </a:spcAft>
              <a:buClr>
                <a:schemeClr val="dk1"/>
              </a:buClr>
              <a:buSzPct val="100000"/>
              <a:buFont typeface="Times New Roman"/>
              <a:buChar char="●"/>
            </a:pPr>
            <a:r>
              <a:rPr lang="en" sz="2850">
                <a:solidFill>
                  <a:schemeClr val="dk1"/>
                </a:solidFill>
                <a:latin typeface="Times New Roman"/>
                <a:ea typeface="Times New Roman"/>
                <a:cs typeface="Times New Roman"/>
                <a:sym typeface="Times New Roman"/>
              </a:rPr>
              <a:t>Less prone to hospital acquired infections.</a:t>
            </a:r>
            <a:endParaRPr sz="2850">
              <a:solidFill>
                <a:schemeClr val="dk1"/>
              </a:solidFill>
              <a:latin typeface="Times New Roman"/>
              <a:ea typeface="Times New Roman"/>
              <a:cs typeface="Times New Roman"/>
              <a:sym typeface="Times New Roman"/>
            </a:endParaRPr>
          </a:p>
          <a:p>
            <a:pPr marL="0" lvl="0" indent="0" algn="l" rtl="0">
              <a:spcBef>
                <a:spcPts val="1200"/>
              </a:spcBef>
              <a:spcAft>
                <a:spcPts val="1200"/>
              </a:spcAft>
              <a:buNone/>
            </a:pPr>
            <a:endParaRPr sz="2550">
              <a:solidFill>
                <a:schemeClr val="dk1"/>
              </a:solidFill>
            </a:endParaRPr>
          </a:p>
        </p:txBody>
      </p:sp>
      <p:pic>
        <p:nvPicPr>
          <p:cNvPr id="82" name="Google Shape;82;p16"/>
          <p:cNvPicPr preferRelativeResize="0"/>
          <p:nvPr/>
        </p:nvPicPr>
        <p:blipFill>
          <a:blip r:embed="rId3">
            <a:alphaModFix/>
          </a:blip>
          <a:stretch>
            <a:fillRect/>
          </a:stretch>
        </p:blipFill>
        <p:spPr>
          <a:xfrm>
            <a:off x="7640000" y="230625"/>
            <a:ext cx="1192300" cy="562550"/>
          </a:xfrm>
          <a:prstGeom prst="rect">
            <a:avLst/>
          </a:prstGeom>
          <a:noFill/>
          <a:ln>
            <a:noFill/>
          </a:ln>
        </p:spPr>
      </p:pic>
      <p:pic>
        <p:nvPicPr>
          <p:cNvPr id="83" name="Google Shape;83;p16"/>
          <p:cNvPicPr preferRelativeResize="0"/>
          <p:nvPr/>
        </p:nvPicPr>
        <p:blipFill>
          <a:blip r:embed="rId4">
            <a:alphaModFix/>
          </a:blip>
          <a:stretch>
            <a:fillRect/>
          </a:stretch>
        </p:blipFill>
        <p:spPr>
          <a:xfrm>
            <a:off x="4917050" y="1471100"/>
            <a:ext cx="3828074" cy="30621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Times New Roman"/>
                <a:ea typeface="Times New Roman"/>
                <a:cs typeface="Times New Roman"/>
                <a:sym typeface="Times New Roman"/>
              </a:rPr>
              <a:t>OBJECTIVES OF THE STUDY</a:t>
            </a:r>
            <a:endParaRPr b="1">
              <a:latin typeface="Times New Roman"/>
              <a:ea typeface="Times New Roman"/>
              <a:cs typeface="Times New Roman"/>
              <a:sym typeface="Times New Roman"/>
            </a:endParaRPr>
          </a:p>
        </p:txBody>
      </p:sp>
      <p:sp>
        <p:nvSpPr>
          <p:cNvPr id="89" name="Google Shape;89;p17"/>
          <p:cNvSpPr txBox="1">
            <a:spLocks noGrp="1"/>
          </p:cNvSpPr>
          <p:nvPr>
            <p:ph type="body" idx="1"/>
          </p:nvPr>
        </p:nvSpPr>
        <p:spPr>
          <a:xfrm>
            <a:off x="409775" y="1250550"/>
            <a:ext cx="4984500" cy="3416400"/>
          </a:xfrm>
          <a:prstGeom prst="rect">
            <a:avLst/>
          </a:prstGeom>
        </p:spPr>
        <p:txBody>
          <a:bodyPr spcFirstLastPara="1" wrap="square" lIns="91425" tIns="91425" rIns="91425" bIns="91425" anchor="t" anchorCtr="0">
            <a:noAutofit/>
          </a:bodyPr>
          <a:lstStyle/>
          <a:p>
            <a:pPr marL="457200" marR="0" lvl="0" indent="-330200" algn="l" rtl="0">
              <a:lnSpc>
                <a:spcPct val="105000"/>
              </a:lnSpc>
              <a:spcBef>
                <a:spcPts val="120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To understand the perception and acceptance of the telemedicine by</a:t>
            </a:r>
            <a:r>
              <a:rPr lang="en" sz="1600">
                <a:latin typeface="Times New Roman"/>
                <a:ea typeface="Times New Roman"/>
                <a:cs typeface="Times New Roman"/>
                <a:sym typeface="Times New Roman"/>
              </a:rPr>
              <a:t> </a:t>
            </a:r>
            <a:r>
              <a:rPr lang="en" sz="1600">
                <a:solidFill>
                  <a:schemeClr val="dk1"/>
                </a:solidFill>
                <a:latin typeface="Times New Roman"/>
                <a:ea typeface="Times New Roman"/>
                <a:cs typeface="Times New Roman"/>
                <a:sym typeface="Times New Roman"/>
              </a:rPr>
              <a:t>the patients</a:t>
            </a:r>
            <a:r>
              <a:rPr lang="en" sz="1600">
                <a:latin typeface="Times New Roman"/>
                <a:ea typeface="Times New Roman"/>
                <a:cs typeface="Times New Roman"/>
                <a:sym typeface="Times New Roman"/>
              </a:rPr>
              <a:t>.</a:t>
            </a:r>
            <a:endParaRPr sz="1600">
              <a:solidFill>
                <a:schemeClr val="dk1"/>
              </a:solidFill>
              <a:latin typeface="Times New Roman"/>
              <a:ea typeface="Times New Roman"/>
              <a:cs typeface="Times New Roman"/>
              <a:sym typeface="Times New Roman"/>
            </a:endParaRPr>
          </a:p>
          <a:p>
            <a:pPr marL="0" marR="0" lvl="0" indent="0" algn="l" rtl="0">
              <a:lnSpc>
                <a:spcPct val="105000"/>
              </a:lnSpc>
              <a:spcBef>
                <a:spcPts val="1200"/>
              </a:spcBef>
              <a:spcAft>
                <a:spcPts val="0"/>
              </a:spcAft>
              <a:buSzPts val="1018"/>
              <a:buNone/>
            </a:pPr>
            <a:endParaRPr sz="1600">
              <a:solidFill>
                <a:schemeClr val="dk1"/>
              </a:solidFill>
              <a:latin typeface="Times New Roman"/>
              <a:ea typeface="Times New Roman"/>
              <a:cs typeface="Times New Roman"/>
              <a:sym typeface="Times New Roman"/>
            </a:endParaRPr>
          </a:p>
          <a:p>
            <a:pPr marL="457200" marR="0" lvl="0" indent="-330200" algn="l" rtl="0">
              <a:lnSpc>
                <a:spcPct val="105000"/>
              </a:lnSpc>
              <a:spcBef>
                <a:spcPts val="120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To study the challenges faced by the patients while using telemedicine practices.</a:t>
            </a:r>
            <a:endParaRPr sz="1600">
              <a:solidFill>
                <a:schemeClr val="dk1"/>
              </a:solidFill>
              <a:latin typeface="Times New Roman"/>
              <a:ea typeface="Times New Roman"/>
              <a:cs typeface="Times New Roman"/>
              <a:sym typeface="Times New Roman"/>
            </a:endParaRPr>
          </a:p>
          <a:p>
            <a:pPr marL="457200" marR="0" lvl="0" indent="0" algn="l" rtl="0">
              <a:lnSpc>
                <a:spcPct val="105000"/>
              </a:lnSpc>
              <a:spcBef>
                <a:spcPts val="1200"/>
              </a:spcBef>
              <a:spcAft>
                <a:spcPts val="1200"/>
              </a:spcAft>
              <a:buSzPts val="1018"/>
              <a:buNone/>
            </a:pPr>
            <a:endParaRPr sz="1600">
              <a:solidFill>
                <a:schemeClr val="dk1"/>
              </a:solidFill>
              <a:latin typeface="Times New Roman"/>
              <a:ea typeface="Times New Roman"/>
              <a:cs typeface="Times New Roman"/>
              <a:sym typeface="Times New Roman"/>
            </a:endParaRPr>
          </a:p>
        </p:txBody>
      </p:sp>
      <p:pic>
        <p:nvPicPr>
          <p:cNvPr id="90" name="Google Shape;90;p17"/>
          <p:cNvPicPr preferRelativeResize="0"/>
          <p:nvPr/>
        </p:nvPicPr>
        <p:blipFill>
          <a:blip r:embed="rId3">
            <a:alphaModFix/>
          </a:blip>
          <a:stretch>
            <a:fillRect/>
          </a:stretch>
        </p:blipFill>
        <p:spPr>
          <a:xfrm>
            <a:off x="7640000" y="200725"/>
            <a:ext cx="1192300" cy="562550"/>
          </a:xfrm>
          <a:prstGeom prst="rect">
            <a:avLst/>
          </a:prstGeom>
          <a:noFill/>
          <a:ln>
            <a:noFill/>
          </a:ln>
        </p:spPr>
      </p:pic>
      <p:pic>
        <p:nvPicPr>
          <p:cNvPr id="91" name="Google Shape;91;p17"/>
          <p:cNvPicPr preferRelativeResize="0"/>
          <p:nvPr/>
        </p:nvPicPr>
        <p:blipFill>
          <a:blip r:embed="rId4">
            <a:alphaModFix/>
          </a:blip>
          <a:stretch>
            <a:fillRect/>
          </a:stretch>
        </p:blipFill>
        <p:spPr>
          <a:xfrm>
            <a:off x="5568475" y="1666900"/>
            <a:ext cx="3444925" cy="258369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311700" y="140950"/>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Times New Roman"/>
                <a:ea typeface="Times New Roman"/>
                <a:cs typeface="Times New Roman"/>
                <a:sym typeface="Times New Roman"/>
              </a:rPr>
              <a:t>METHODOLOGY</a:t>
            </a:r>
            <a:endParaRPr b="1">
              <a:latin typeface="Times New Roman"/>
              <a:ea typeface="Times New Roman"/>
              <a:cs typeface="Times New Roman"/>
              <a:sym typeface="Times New Roman"/>
            </a:endParaRPr>
          </a:p>
        </p:txBody>
      </p:sp>
      <p:sp>
        <p:nvSpPr>
          <p:cNvPr id="97" name="Google Shape;97;p18"/>
          <p:cNvSpPr txBox="1">
            <a:spLocks noGrp="1"/>
          </p:cNvSpPr>
          <p:nvPr>
            <p:ph type="body" idx="1"/>
          </p:nvPr>
        </p:nvSpPr>
        <p:spPr>
          <a:xfrm>
            <a:off x="257200" y="975925"/>
            <a:ext cx="8520600" cy="3971400"/>
          </a:xfrm>
          <a:prstGeom prst="rect">
            <a:avLst/>
          </a:prstGeom>
        </p:spPr>
        <p:txBody>
          <a:bodyPr spcFirstLastPara="1" wrap="square" lIns="91425" tIns="91425" rIns="91425" bIns="91425" anchor="t" anchorCtr="0">
            <a:noAutofit/>
          </a:bodyPr>
          <a:lstStyle/>
          <a:p>
            <a:pPr marL="0" lvl="0" indent="0" algn="l" rtl="0">
              <a:lnSpc>
                <a:spcPct val="95000"/>
              </a:lnSpc>
              <a:spcBef>
                <a:spcPts val="1200"/>
              </a:spcBef>
              <a:spcAft>
                <a:spcPts val="0"/>
              </a:spcAft>
              <a:buClr>
                <a:schemeClr val="dk1"/>
              </a:buClr>
              <a:buSzPts val="935"/>
              <a:buFont typeface="Arial"/>
              <a:buNone/>
            </a:pPr>
            <a:r>
              <a:rPr lang="en">
                <a:solidFill>
                  <a:schemeClr val="dk1"/>
                </a:solidFill>
                <a:latin typeface="Times New Roman"/>
                <a:ea typeface="Times New Roman"/>
                <a:cs typeface="Times New Roman"/>
                <a:sym typeface="Times New Roman"/>
              </a:rPr>
              <a:t>Research Design: Descriptive Study.</a:t>
            </a:r>
            <a:endParaRPr>
              <a:latin typeface="Times New Roman"/>
              <a:ea typeface="Times New Roman"/>
              <a:cs typeface="Times New Roman"/>
              <a:sym typeface="Times New Roman"/>
            </a:endParaRPr>
          </a:p>
          <a:p>
            <a:pPr marL="0" lvl="0" indent="0" algn="l" rtl="0">
              <a:lnSpc>
                <a:spcPct val="95000"/>
              </a:lnSpc>
              <a:spcBef>
                <a:spcPts val="1200"/>
              </a:spcBef>
              <a:spcAft>
                <a:spcPts val="0"/>
              </a:spcAft>
              <a:buClr>
                <a:schemeClr val="dk1"/>
              </a:buClr>
              <a:buSzPts val="935"/>
              <a:buFont typeface="Arial"/>
              <a:buNone/>
            </a:pPr>
            <a:r>
              <a:rPr lang="en">
                <a:solidFill>
                  <a:schemeClr val="dk1"/>
                </a:solidFill>
                <a:latin typeface="Times New Roman"/>
                <a:ea typeface="Times New Roman"/>
                <a:cs typeface="Times New Roman"/>
                <a:sym typeface="Times New Roman"/>
              </a:rPr>
              <a:t>Data Source: Primary &amp; Secondary Data</a:t>
            </a:r>
            <a:endParaRPr>
              <a:solidFill>
                <a:schemeClr val="dk1"/>
              </a:solidFill>
              <a:latin typeface="Times New Roman"/>
              <a:ea typeface="Times New Roman"/>
              <a:cs typeface="Times New Roman"/>
              <a:sym typeface="Times New Roman"/>
            </a:endParaRPr>
          </a:p>
          <a:p>
            <a:pPr marL="0" lvl="0" indent="0" algn="l" rtl="0">
              <a:lnSpc>
                <a:spcPct val="95000"/>
              </a:lnSpc>
              <a:spcBef>
                <a:spcPts val="1200"/>
              </a:spcBef>
              <a:spcAft>
                <a:spcPts val="0"/>
              </a:spcAft>
              <a:buClr>
                <a:schemeClr val="dk1"/>
              </a:buClr>
              <a:buSzPts val="935"/>
              <a:buFont typeface="Arial"/>
              <a:buNone/>
            </a:pPr>
            <a:r>
              <a:rPr lang="en">
                <a:solidFill>
                  <a:schemeClr val="dk1"/>
                </a:solidFill>
                <a:latin typeface="Times New Roman"/>
                <a:ea typeface="Times New Roman"/>
                <a:cs typeface="Times New Roman"/>
                <a:sym typeface="Times New Roman"/>
              </a:rPr>
              <a:t>The time period of the study is March 2022 to May 2022.</a:t>
            </a:r>
            <a:endParaRPr>
              <a:solidFill>
                <a:schemeClr val="dk1"/>
              </a:solidFill>
              <a:latin typeface="Times New Roman"/>
              <a:ea typeface="Times New Roman"/>
              <a:cs typeface="Times New Roman"/>
              <a:sym typeface="Times New Roman"/>
            </a:endParaRPr>
          </a:p>
          <a:p>
            <a:pPr marL="0" lvl="0" indent="0" algn="l" rtl="0">
              <a:lnSpc>
                <a:spcPct val="95000"/>
              </a:lnSpc>
              <a:spcBef>
                <a:spcPts val="1200"/>
              </a:spcBef>
              <a:spcAft>
                <a:spcPts val="0"/>
              </a:spcAft>
              <a:buClr>
                <a:schemeClr val="dk1"/>
              </a:buClr>
              <a:buSzPts val="935"/>
              <a:buFont typeface="Arial"/>
              <a:buNone/>
            </a:pPr>
            <a:r>
              <a:rPr lang="en">
                <a:solidFill>
                  <a:schemeClr val="dk1"/>
                </a:solidFill>
                <a:latin typeface="Times New Roman"/>
                <a:ea typeface="Times New Roman"/>
                <a:cs typeface="Times New Roman"/>
                <a:sym typeface="Times New Roman"/>
              </a:rPr>
              <a:t>Sample size: Q</a:t>
            </a:r>
            <a:r>
              <a:rPr lang="en">
                <a:latin typeface="Times New Roman"/>
                <a:ea typeface="Times New Roman"/>
                <a:cs typeface="Times New Roman"/>
                <a:sym typeface="Times New Roman"/>
              </a:rPr>
              <a:t>uestionnaire distributed to 300 people. Responses received-</a:t>
            </a:r>
            <a:r>
              <a:rPr lang="en">
                <a:solidFill>
                  <a:schemeClr val="dk1"/>
                </a:solidFill>
                <a:latin typeface="Times New Roman"/>
                <a:ea typeface="Times New Roman"/>
                <a:cs typeface="Times New Roman"/>
                <a:sym typeface="Times New Roman"/>
              </a:rPr>
              <a:t>100</a:t>
            </a:r>
            <a:endParaRPr>
              <a:solidFill>
                <a:schemeClr val="dk1"/>
              </a:solidFill>
              <a:latin typeface="Times New Roman"/>
              <a:ea typeface="Times New Roman"/>
              <a:cs typeface="Times New Roman"/>
              <a:sym typeface="Times New Roman"/>
            </a:endParaRPr>
          </a:p>
          <a:p>
            <a:pPr marL="0" lvl="0" indent="0" algn="l" rtl="0">
              <a:lnSpc>
                <a:spcPct val="95000"/>
              </a:lnSpc>
              <a:spcBef>
                <a:spcPts val="1200"/>
              </a:spcBef>
              <a:spcAft>
                <a:spcPts val="0"/>
              </a:spcAft>
              <a:buClr>
                <a:schemeClr val="dk1"/>
              </a:buClr>
              <a:buSzPts val="935"/>
              <a:buFont typeface="Arial"/>
              <a:buNone/>
            </a:pPr>
            <a:r>
              <a:rPr lang="en">
                <a:solidFill>
                  <a:schemeClr val="dk1"/>
                </a:solidFill>
                <a:latin typeface="Times New Roman"/>
                <a:ea typeface="Times New Roman"/>
                <a:cs typeface="Times New Roman"/>
                <a:sym typeface="Times New Roman"/>
              </a:rPr>
              <a:t>Sampling method: The sampling procedure used for this study is </a:t>
            </a:r>
            <a:r>
              <a:rPr lang="en">
                <a:latin typeface="Times New Roman"/>
                <a:ea typeface="Times New Roman"/>
                <a:cs typeface="Times New Roman"/>
                <a:sym typeface="Times New Roman"/>
              </a:rPr>
              <a:t>convenience</a:t>
            </a:r>
            <a:r>
              <a:rPr lang="en">
                <a:solidFill>
                  <a:schemeClr val="dk1"/>
                </a:solidFill>
                <a:latin typeface="Times New Roman"/>
                <a:ea typeface="Times New Roman"/>
                <a:cs typeface="Times New Roman"/>
                <a:sym typeface="Times New Roman"/>
              </a:rPr>
              <a:t> sampling method.</a:t>
            </a:r>
            <a:endParaRPr>
              <a:solidFill>
                <a:schemeClr val="dk1"/>
              </a:solidFill>
              <a:latin typeface="Times New Roman"/>
              <a:ea typeface="Times New Roman"/>
              <a:cs typeface="Times New Roman"/>
              <a:sym typeface="Times New Roman"/>
            </a:endParaRPr>
          </a:p>
          <a:p>
            <a:pPr marL="0" lvl="0" indent="0" algn="l" rtl="0">
              <a:lnSpc>
                <a:spcPct val="95000"/>
              </a:lnSpc>
              <a:spcBef>
                <a:spcPts val="1200"/>
              </a:spcBef>
              <a:spcAft>
                <a:spcPts val="0"/>
              </a:spcAft>
              <a:buClr>
                <a:schemeClr val="dk1"/>
              </a:buClr>
              <a:buSzPts val="935"/>
              <a:buFont typeface="Arial"/>
              <a:buNone/>
            </a:pPr>
            <a:r>
              <a:rPr lang="en">
                <a:solidFill>
                  <a:schemeClr val="dk1"/>
                </a:solidFill>
                <a:latin typeface="Times New Roman"/>
                <a:ea typeface="Times New Roman"/>
                <a:cs typeface="Times New Roman"/>
                <a:sym typeface="Times New Roman"/>
              </a:rPr>
              <a:t>Data Collection Tool: Descriptive web-based questionnaire.</a:t>
            </a:r>
            <a:endParaRPr>
              <a:solidFill>
                <a:schemeClr val="dk1"/>
              </a:solidFill>
              <a:latin typeface="Times New Roman"/>
              <a:ea typeface="Times New Roman"/>
              <a:cs typeface="Times New Roman"/>
              <a:sym typeface="Times New Roman"/>
            </a:endParaRPr>
          </a:p>
          <a:p>
            <a:pPr marL="0" lvl="0" indent="0" algn="l" rtl="0">
              <a:lnSpc>
                <a:spcPct val="95000"/>
              </a:lnSpc>
              <a:spcBef>
                <a:spcPts val="1200"/>
              </a:spcBef>
              <a:spcAft>
                <a:spcPts val="0"/>
              </a:spcAft>
              <a:buClr>
                <a:schemeClr val="dk1"/>
              </a:buClr>
              <a:buSzPts val="935"/>
              <a:buFont typeface="Arial"/>
              <a:buNone/>
            </a:pPr>
            <a:r>
              <a:rPr lang="en">
                <a:solidFill>
                  <a:schemeClr val="dk1"/>
                </a:solidFill>
                <a:latin typeface="Times New Roman"/>
                <a:ea typeface="Times New Roman"/>
                <a:cs typeface="Times New Roman"/>
                <a:sym typeface="Times New Roman"/>
              </a:rPr>
              <a:t>Target population: Telemedicine users in India.</a:t>
            </a:r>
            <a:endParaRPr>
              <a:solidFill>
                <a:schemeClr val="dk1"/>
              </a:solidFill>
              <a:latin typeface="Times New Roman"/>
              <a:ea typeface="Times New Roman"/>
              <a:cs typeface="Times New Roman"/>
              <a:sym typeface="Times New Roman"/>
            </a:endParaRPr>
          </a:p>
          <a:p>
            <a:pPr marL="0" lvl="0" indent="0" algn="l" rtl="0">
              <a:lnSpc>
                <a:spcPct val="95000"/>
              </a:lnSpc>
              <a:spcBef>
                <a:spcPts val="1200"/>
              </a:spcBef>
              <a:spcAft>
                <a:spcPts val="0"/>
              </a:spcAft>
              <a:buClr>
                <a:schemeClr val="dk1"/>
              </a:buClr>
              <a:buSzPts val="935"/>
              <a:buFont typeface="Arial"/>
              <a:buNone/>
            </a:pPr>
            <a:r>
              <a:rPr lang="en">
                <a:solidFill>
                  <a:schemeClr val="dk1"/>
                </a:solidFill>
                <a:latin typeface="Times New Roman"/>
                <a:ea typeface="Times New Roman"/>
                <a:cs typeface="Times New Roman"/>
                <a:sym typeface="Times New Roman"/>
              </a:rPr>
              <a:t>Inclusion criteria: Telemedicine users.</a:t>
            </a:r>
            <a:endParaRPr>
              <a:solidFill>
                <a:schemeClr val="dk1"/>
              </a:solidFill>
              <a:latin typeface="Times New Roman"/>
              <a:ea typeface="Times New Roman"/>
              <a:cs typeface="Times New Roman"/>
              <a:sym typeface="Times New Roman"/>
            </a:endParaRPr>
          </a:p>
          <a:p>
            <a:pPr marL="0" lvl="0" indent="0" algn="l" rtl="0">
              <a:lnSpc>
                <a:spcPct val="95000"/>
              </a:lnSpc>
              <a:spcBef>
                <a:spcPts val="1200"/>
              </a:spcBef>
              <a:spcAft>
                <a:spcPts val="0"/>
              </a:spcAft>
              <a:buClr>
                <a:schemeClr val="dk1"/>
              </a:buClr>
              <a:buSzPts val="935"/>
              <a:buFont typeface="Arial"/>
              <a:buNone/>
            </a:pPr>
            <a:r>
              <a:rPr lang="en">
                <a:solidFill>
                  <a:schemeClr val="dk1"/>
                </a:solidFill>
                <a:latin typeface="Times New Roman"/>
                <a:ea typeface="Times New Roman"/>
                <a:cs typeface="Times New Roman"/>
                <a:sym typeface="Times New Roman"/>
              </a:rPr>
              <a:t>Exclusion criteria: Others who haven’t used telemedicine services.</a:t>
            </a:r>
            <a:endParaRPr>
              <a:solidFill>
                <a:schemeClr val="dk1"/>
              </a:solidFill>
              <a:latin typeface="Times New Roman"/>
              <a:ea typeface="Times New Roman"/>
              <a:cs typeface="Times New Roman"/>
              <a:sym typeface="Times New Roman"/>
            </a:endParaRPr>
          </a:p>
          <a:p>
            <a:pPr marL="0" lvl="0" indent="0" algn="l" rtl="0">
              <a:lnSpc>
                <a:spcPct val="95000"/>
              </a:lnSpc>
              <a:spcBef>
                <a:spcPts val="1200"/>
              </a:spcBef>
              <a:spcAft>
                <a:spcPts val="1200"/>
              </a:spcAft>
              <a:buSzPts val="935"/>
              <a:buNone/>
            </a:pPr>
            <a:endParaRPr sz="1530"/>
          </a:p>
        </p:txBody>
      </p:sp>
      <p:pic>
        <p:nvPicPr>
          <p:cNvPr id="98" name="Google Shape;98;p18"/>
          <p:cNvPicPr preferRelativeResize="0"/>
          <p:nvPr/>
        </p:nvPicPr>
        <p:blipFill>
          <a:blip r:embed="rId3">
            <a:alphaModFix/>
          </a:blip>
          <a:stretch>
            <a:fillRect/>
          </a:stretch>
        </p:blipFill>
        <p:spPr>
          <a:xfrm>
            <a:off x="7640000" y="140950"/>
            <a:ext cx="1192300" cy="562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Times New Roman"/>
                <a:ea typeface="Times New Roman"/>
                <a:cs typeface="Times New Roman"/>
                <a:sym typeface="Times New Roman"/>
              </a:rPr>
              <a:t>METHODOLOGY</a:t>
            </a:r>
            <a:endParaRPr b="1">
              <a:latin typeface="Times New Roman"/>
              <a:ea typeface="Times New Roman"/>
              <a:cs typeface="Times New Roman"/>
              <a:sym typeface="Times New Roman"/>
            </a:endParaRPr>
          </a:p>
        </p:txBody>
      </p:sp>
      <p:sp>
        <p:nvSpPr>
          <p:cNvPr id="104" name="Google Shape;104;p19"/>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lnSpcReduction="20000"/>
          </a:bodyPr>
          <a:lstStyle/>
          <a:p>
            <a:pPr marL="0" marR="0" lvl="0" indent="0" algn="l" rtl="0">
              <a:lnSpc>
                <a:spcPct val="95000"/>
              </a:lnSpc>
              <a:spcBef>
                <a:spcPts val="1200"/>
              </a:spcBef>
              <a:spcAft>
                <a:spcPts val="0"/>
              </a:spcAft>
              <a:buClr>
                <a:srgbClr val="000000"/>
              </a:buClr>
              <a:buSzPts val="935"/>
              <a:buFont typeface="Arial"/>
              <a:buNone/>
            </a:pPr>
            <a:endParaRPr sz="1420">
              <a:solidFill>
                <a:schemeClr val="dk1"/>
              </a:solidFill>
            </a:endParaRPr>
          </a:p>
          <a:p>
            <a:pPr marL="0" marR="0" lvl="0" indent="0" algn="l" rtl="0">
              <a:lnSpc>
                <a:spcPct val="95000"/>
              </a:lnSpc>
              <a:spcBef>
                <a:spcPts val="1200"/>
              </a:spcBef>
              <a:spcAft>
                <a:spcPts val="0"/>
              </a:spcAft>
              <a:buNone/>
            </a:pPr>
            <a:r>
              <a:rPr lang="en" sz="1820">
                <a:solidFill>
                  <a:schemeClr val="dk1"/>
                </a:solidFill>
                <a:latin typeface="Times New Roman"/>
                <a:ea typeface="Times New Roman"/>
                <a:cs typeface="Times New Roman"/>
                <a:sym typeface="Times New Roman"/>
              </a:rPr>
              <a:t>The focus of this study was to explore patient satisfaction with the use of telemedicine in the delivery of healthcare. </a:t>
            </a:r>
            <a:endParaRPr sz="1820">
              <a:solidFill>
                <a:schemeClr val="dk1"/>
              </a:solidFill>
              <a:latin typeface="Times New Roman"/>
              <a:ea typeface="Times New Roman"/>
              <a:cs typeface="Times New Roman"/>
              <a:sym typeface="Times New Roman"/>
            </a:endParaRPr>
          </a:p>
          <a:p>
            <a:pPr marL="0" marR="0" lvl="0" indent="0" algn="l" rtl="0">
              <a:lnSpc>
                <a:spcPct val="95000"/>
              </a:lnSpc>
              <a:spcBef>
                <a:spcPts val="1200"/>
              </a:spcBef>
              <a:spcAft>
                <a:spcPts val="0"/>
              </a:spcAft>
              <a:buNone/>
            </a:pPr>
            <a:r>
              <a:rPr lang="en" sz="1820">
                <a:solidFill>
                  <a:schemeClr val="dk1"/>
                </a:solidFill>
                <a:latin typeface="Times New Roman"/>
                <a:ea typeface="Times New Roman"/>
                <a:cs typeface="Times New Roman"/>
                <a:sym typeface="Times New Roman"/>
              </a:rPr>
              <a:t>I gathered insight into patients’ views by conducting questionnaire-based research amongst the patients who currently use telemedicine frequently to interact with their healthcare providers.</a:t>
            </a:r>
            <a:endParaRPr sz="1820">
              <a:solidFill>
                <a:schemeClr val="dk1"/>
              </a:solidFill>
              <a:latin typeface="Times New Roman"/>
              <a:ea typeface="Times New Roman"/>
              <a:cs typeface="Times New Roman"/>
              <a:sym typeface="Times New Roman"/>
            </a:endParaRPr>
          </a:p>
          <a:p>
            <a:pPr marL="0" marR="0" lvl="0" indent="0" algn="l" rtl="0">
              <a:lnSpc>
                <a:spcPct val="95000"/>
              </a:lnSpc>
              <a:spcBef>
                <a:spcPts val="1200"/>
              </a:spcBef>
              <a:spcAft>
                <a:spcPts val="0"/>
              </a:spcAft>
              <a:buClr>
                <a:srgbClr val="000000"/>
              </a:buClr>
              <a:buSzPts val="935"/>
              <a:buFont typeface="Arial"/>
              <a:buNone/>
            </a:pPr>
            <a:r>
              <a:rPr lang="en" sz="1820">
                <a:solidFill>
                  <a:schemeClr val="dk1"/>
                </a:solidFill>
                <a:latin typeface="Times New Roman"/>
                <a:ea typeface="Times New Roman"/>
                <a:cs typeface="Times New Roman"/>
                <a:sym typeface="Times New Roman"/>
              </a:rPr>
              <a:t>All participants in this study were familiar with and had significant experience with the use of telemedicine in various aspects of healthcare. </a:t>
            </a:r>
            <a:endParaRPr sz="1820">
              <a:solidFill>
                <a:schemeClr val="dk1"/>
              </a:solidFill>
              <a:latin typeface="Times New Roman"/>
              <a:ea typeface="Times New Roman"/>
              <a:cs typeface="Times New Roman"/>
              <a:sym typeface="Times New Roman"/>
            </a:endParaRPr>
          </a:p>
          <a:p>
            <a:pPr marL="0" marR="0" lvl="0" indent="0" algn="l" rtl="0">
              <a:lnSpc>
                <a:spcPct val="95000"/>
              </a:lnSpc>
              <a:spcBef>
                <a:spcPts val="1200"/>
              </a:spcBef>
              <a:spcAft>
                <a:spcPts val="0"/>
              </a:spcAft>
              <a:buClr>
                <a:srgbClr val="000000"/>
              </a:buClr>
              <a:buSzPts val="935"/>
              <a:buFont typeface="Arial"/>
              <a:buNone/>
            </a:pPr>
            <a:r>
              <a:rPr lang="en" sz="1820">
                <a:solidFill>
                  <a:schemeClr val="dk1"/>
                </a:solidFill>
                <a:latin typeface="Times New Roman"/>
                <a:ea typeface="Times New Roman"/>
                <a:cs typeface="Times New Roman"/>
                <a:sym typeface="Times New Roman"/>
              </a:rPr>
              <a:t>Confidentiality was maintained in the research process, as I was the only one with access to the recording and transcripts of each response. </a:t>
            </a:r>
            <a:endParaRPr sz="1820">
              <a:solidFill>
                <a:schemeClr val="dk1"/>
              </a:solidFill>
              <a:latin typeface="Times New Roman"/>
              <a:ea typeface="Times New Roman"/>
              <a:cs typeface="Times New Roman"/>
              <a:sym typeface="Times New Roman"/>
            </a:endParaRPr>
          </a:p>
          <a:p>
            <a:pPr marL="0" marR="0" lvl="0" indent="0" algn="l" rtl="0">
              <a:lnSpc>
                <a:spcPct val="95000"/>
              </a:lnSpc>
              <a:spcBef>
                <a:spcPts val="1200"/>
              </a:spcBef>
              <a:spcAft>
                <a:spcPts val="1200"/>
              </a:spcAft>
              <a:buClr>
                <a:srgbClr val="000000"/>
              </a:buClr>
              <a:buSzPts val="935"/>
              <a:buFont typeface="Arial"/>
              <a:buNone/>
            </a:pPr>
            <a:endParaRPr sz="1420">
              <a:solidFill>
                <a:schemeClr val="dk1"/>
              </a:solidFill>
            </a:endParaRPr>
          </a:p>
        </p:txBody>
      </p:sp>
      <p:pic>
        <p:nvPicPr>
          <p:cNvPr id="105" name="Google Shape;105;p19"/>
          <p:cNvPicPr preferRelativeResize="0"/>
          <p:nvPr/>
        </p:nvPicPr>
        <p:blipFill>
          <a:blip r:embed="rId3">
            <a:alphaModFix/>
          </a:blip>
          <a:stretch>
            <a:fillRect/>
          </a:stretch>
        </p:blipFill>
        <p:spPr>
          <a:xfrm>
            <a:off x="7640000" y="208200"/>
            <a:ext cx="1192300" cy="562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Times New Roman"/>
                <a:ea typeface="Times New Roman"/>
                <a:cs typeface="Times New Roman"/>
                <a:sym typeface="Times New Roman"/>
              </a:rPr>
              <a:t>RESULTS</a:t>
            </a:r>
            <a:endParaRPr b="1">
              <a:latin typeface="Times New Roman"/>
              <a:ea typeface="Times New Roman"/>
              <a:cs typeface="Times New Roman"/>
              <a:sym typeface="Times New Roman"/>
            </a:endParaRPr>
          </a:p>
        </p:txBody>
      </p:sp>
      <p:pic>
        <p:nvPicPr>
          <p:cNvPr id="111" name="Google Shape;111;p20"/>
          <p:cNvPicPr preferRelativeResize="0"/>
          <p:nvPr/>
        </p:nvPicPr>
        <p:blipFill>
          <a:blip r:embed="rId3">
            <a:alphaModFix/>
          </a:blip>
          <a:stretch>
            <a:fillRect/>
          </a:stretch>
        </p:blipFill>
        <p:spPr>
          <a:xfrm>
            <a:off x="7640000" y="200750"/>
            <a:ext cx="1192300" cy="562550"/>
          </a:xfrm>
          <a:prstGeom prst="rect">
            <a:avLst/>
          </a:prstGeom>
          <a:noFill/>
          <a:ln>
            <a:noFill/>
          </a:ln>
        </p:spPr>
      </p:pic>
      <p:pic>
        <p:nvPicPr>
          <p:cNvPr id="112" name="Google Shape;112;p20" title="Chart"/>
          <p:cNvPicPr preferRelativeResize="0"/>
          <p:nvPr/>
        </p:nvPicPr>
        <p:blipFill>
          <a:blip r:embed="rId4">
            <a:alphaModFix/>
          </a:blip>
          <a:stretch>
            <a:fillRect/>
          </a:stretch>
        </p:blipFill>
        <p:spPr>
          <a:xfrm>
            <a:off x="121600" y="1428725"/>
            <a:ext cx="4450401" cy="2908375"/>
          </a:xfrm>
          <a:prstGeom prst="rect">
            <a:avLst/>
          </a:prstGeom>
          <a:noFill/>
          <a:ln>
            <a:noFill/>
          </a:ln>
        </p:spPr>
      </p:pic>
      <p:pic>
        <p:nvPicPr>
          <p:cNvPr id="113" name="Google Shape;113;p20" title="Chart"/>
          <p:cNvPicPr preferRelativeResize="0"/>
          <p:nvPr/>
        </p:nvPicPr>
        <p:blipFill>
          <a:blip r:embed="rId5">
            <a:alphaModFix/>
          </a:blip>
          <a:stretch>
            <a:fillRect/>
          </a:stretch>
        </p:blipFill>
        <p:spPr>
          <a:xfrm>
            <a:off x="4751200" y="1428725"/>
            <a:ext cx="4207476" cy="2908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Times New Roman"/>
                <a:ea typeface="Times New Roman"/>
                <a:cs typeface="Times New Roman"/>
                <a:sym typeface="Times New Roman"/>
              </a:rPr>
              <a:t>RESULTS</a:t>
            </a:r>
            <a:endParaRPr b="1">
              <a:latin typeface="Times New Roman"/>
              <a:ea typeface="Times New Roman"/>
              <a:cs typeface="Times New Roman"/>
              <a:sym typeface="Times New Roman"/>
            </a:endParaRPr>
          </a:p>
        </p:txBody>
      </p:sp>
      <p:pic>
        <p:nvPicPr>
          <p:cNvPr id="119" name="Google Shape;119;p21"/>
          <p:cNvPicPr preferRelativeResize="0"/>
          <p:nvPr/>
        </p:nvPicPr>
        <p:blipFill>
          <a:blip r:embed="rId3">
            <a:alphaModFix/>
          </a:blip>
          <a:stretch>
            <a:fillRect/>
          </a:stretch>
        </p:blipFill>
        <p:spPr>
          <a:xfrm>
            <a:off x="7640000" y="200750"/>
            <a:ext cx="1192300" cy="562550"/>
          </a:xfrm>
          <a:prstGeom prst="rect">
            <a:avLst/>
          </a:prstGeom>
          <a:noFill/>
          <a:ln>
            <a:noFill/>
          </a:ln>
        </p:spPr>
      </p:pic>
      <p:pic>
        <p:nvPicPr>
          <p:cNvPr id="120" name="Google Shape;120;p21" title="Chart"/>
          <p:cNvPicPr preferRelativeResize="0"/>
          <p:nvPr/>
        </p:nvPicPr>
        <p:blipFill>
          <a:blip r:embed="rId4">
            <a:alphaModFix/>
          </a:blip>
          <a:stretch>
            <a:fillRect/>
          </a:stretch>
        </p:blipFill>
        <p:spPr>
          <a:xfrm>
            <a:off x="75625" y="1405750"/>
            <a:ext cx="4496376" cy="3094975"/>
          </a:xfrm>
          <a:prstGeom prst="rect">
            <a:avLst/>
          </a:prstGeom>
          <a:noFill/>
          <a:ln>
            <a:noFill/>
          </a:ln>
        </p:spPr>
      </p:pic>
      <p:pic>
        <p:nvPicPr>
          <p:cNvPr id="121" name="Google Shape;121;p21" title="Chart"/>
          <p:cNvPicPr preferRelativeResize="0"/>
          <p:nvPr/>
        </p:nvPicPr>
        <p:blipFill>
          <a:blip r:embed="rId5">
            <a:alphaModFix/>
          </a:blip>
          <a:stretch>
            <a:fillRect/>
          </a:stretch>
        </p:blipFill>
        <p:spPr>
          <a:xfrm>
            <a:off x="4647625" y="1405749"/>
            <a:ext cx="4496376" cy="3094975"/>
          </a:xfrm>
          <a:prstGeom prst="rect">
            <a:avLst/>
          </a:prstGeom>
          <a:noFill/>
          <a:ln>
            <a:noFill/>
          </a:ln>
        </p:spPr>
      </p:pic>
    </p:spTree>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1361</Words>
  <Application>Microsoft Office PowerPoint</Application>
  <PresentationFormat>On-screen Show (16:9)</PresentationFormat>
  <Paragraphs>120</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Old Standard TT</vt:lpstr>
      <vt:lpstr>Times New Roman</vt:lpstr>
      <vt:lpstr>Arial</vt:lpstr>
      <vt:lpstr>Paperback</vt:lpstr>
      <vt:lpstr>UNDERSTANDING PATIENT SATISFACTION WITH THE USE OF APP-BASED TELEMEDICINE SERVICES. TATA 1mg, Gurugram</vt:lpstr>
      <vt:lpstr>SCREENSHOT: </vt:lpstr>
      <vt:lpstr>TELEMEDICINE: </vt:lpstr>
      <vt:lpstr>TELEMEDICINE-BENEFITS</vt:lpstr>
      <vt:lpstr>OBJECTIVES OF THE STUDY</vt:lpstr>
      <vt:lpstr>METHODOLOGY</vt:lpstr>
      <vt:lpstr>METHODOLOGY</vt:lpstr>
      <vt:lpstr>RESULTS</vt:lpstr>
      <vt:lpstr>RESULTS</vt:lpstr>
      <vt:lpstr>RESULTS</vt:lpstr>
      <vt:lpstr>RESULTS</vt:lpstr>
      <vt:lpstr>RESULTS</vt:lpstr>
      <vt:lpstr>RESULTS</vt:lpstr>
      <vt:lpstr>RESULTS</vt:lpstr>
      <vt:lpstr>DISCUSSION: (e-sanjeevani)</vt:lpstr>
      <vt:lpstr>E-Sanjeevani</vt:lpstr>
      <vt:lpstr>DISCUSSION</vt:lpstr>
      <vt:lpstr>CHALLENGES: </vt:lpstr>
      <vt:lpstr>RECOMMENDATIONS:</vt:lpstr>
      <vt:lpstr>LIMITATIONS OF THE STUDY</vt:lpstr>
      <vt:lpstr>CONCLUSION</vt:lpstr>
      <vt:lpstr>REFERENCES</vt:lpstr>
      <vt:lpstr>THANK YOU </vt:lpstr>
      <vt:lpstr>DISSERTATION EXPERIENCE</vt:lpstr>
      <vt:lpstr>PICTORIAL JOURNEY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PATIENT SATISFACTION WITH THE USE OF APP-BASED TELEMEDICINE SERVICES. TATA 1mg, Gurugram</dc:title>
  <dc:creator>Alisha Anand</dc:creator>
  <cp:lastModifiedBy>Alisha Anand</cp:lastModifiedBy>
  <cp:revision>1</cp:revision>
  <dcterms:modified xsi:type="dcterms:W3CDTF">2022-06-22T11:17:13Z</dcterms:modified>
</cp:coreProperties>
</file>