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olors1.xml" ContentType="application/vnd.ms-office.chartcolorstyle+xml"/>
  <Override PartName="/ppt/charts/colors10.xml" ContentType="application/vnd.ms-office.chartcolorstyle+xml"/>
  <Override PartName="/ppt/charts/colors11.xml" ContentType="application/vnd.ms-office.chartcolorstyle+xml"/>
  <Override PartName="/ppt/charts/colors12.xml" ContentType="application/vnd.ms-office.chartcolorstyle+xml"/>
  <Override PartName="/ppt/charts/colors13.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colors5.xml" ContentType="application/vnd.ms-office.chartcolorstyle+xml"/>
  <Override PartName="/ppt/charts/colors6.xml" ContentType="application/vnd.ms-office.chartcolorstyle+xml"/>
  <Override PartName="/ppt/charts/colors7.xml" ContentType="application/vnd.ms-office.chartcolorstyle+xml"/>
  <Override PartName="/ppt/charts/colors8.xml" ContentType="application/vnd.ms-office.chartcolorstyle+xml"/>
  <Override PartName="/ppt/charts/colors9.xml" ContentType="application/vnd.ms-office.chartcolorstyle+xml"/>
  <Override PartName="/ppt/charts/style1.xml" ContentType="application/vnd.ms-office.chartstyle+xml"/>
  <Override PartName="/ppt/charts/style10.xml" ContentType="application/vnd.ms-office.chartstyle+xml"/>
  <Override PartName="/ppt/charts/style11.xml" ContentType="application/vnd.ms-office.chartstyle+xml"/>
  <Override PartName="/ppt/charts/style12.xml" ContentType="application/vnd.ms-office.chartstyle+xml"/>
  <Override PartName="/ppt/charts/style13.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charts/style5.xml" ContentType="application/vnd.ms-office.chartstyle+xml"/>
  <Override PartName="/ppt/charts/style6.xml" ContentType="application/vnd.ms-office.chartstyle+xml"/>
  <Override PartName="/ppt/charts/style7.xml" ContentType="application/vnd.ms-office.chartstyle+xml"/>
  <Override PartName="/ppt/charts/style8.xml" ContentType="application/vnd.ms-office.chartstyle+xml"/>
  <Override PartName="/ppt/charts/style9.xml" ContentType="application/vnd.ms-office.chartstyle+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3"/>
    <p:sldId id="289" r:id="rId4"/>
    <p:sldId id="274" r:id="rId5"/>
    <p:sldId id="258" r:id="rId6"/>
    <p:sldId id="257" r:id="rId7"/>
    <p:sldId id="260" r:id="rId8"/>
    <p:sldId id="259" r:id="rId9"/>
    <p:sldId id="261" r:id="rId10"/>
    <p:sldId id="262" r:id="rId11"/>
    <p:sldId id="266" r:id="rId12"/>
    <p:sldId id="282" r:id="rId13"/>
    <p:sldId id="284" r:id="rId14"/>
    <p:sldId id="275" r:id="rId15"/>
    <p:sldId id="267" r:id="rId16"/>
    <p:sldId id="273"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4" autoAdjust="0"/>
    <p:restoredTop sz="94660"/>
  </p:normalViewPr>
  <p:slideViewPr>
    <p:cSldViewPr snapToGrid="0">
      <p:cViewPr>
        <p:scale>
          <a:sx n="81" d="100"/>
          <a:sy n="81" d="100"/>
        </p:scale>
        <p:origin x="-210" y="210"/>
      </p:cViewPr>
      <p:guideLst>
        <p:guide orient="horz" pos="2160"/>
        <p:guide pos="384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10.xml.rels><?xml version="1.0" encoding="UTF-8" standalone="yes"?>
<Relationships xmlns="http://schemas.openxmlformats.org/package/2006/relationships"><Relationship Id="rId3" Type="http://schemas.microsoft.com/office/2011/relationships/chartColorStyle" Target="colors10.xml"/><Relationship Id="rId2" Type="http://schemas.microsoft.com/office/2011/relationships/chartStyle" Target="style10.xml"/><Relationship Id="rId1" Type="http://schemas.openxmlformats.org/officeDocument/2006/relationships/package" Target="../embeddings/Workbook10.xlsx"/></Relationships>
</file>

<file path=ppt/charts/_rels/chart11.xml.rels><?xml version="1.0" encoding="UTF-8" standalone="yes"?>
<Relationships xmlns="http://schemas.openxmlformats.org/package/2006/relationships"><Relationship Id="rId3" Type="http://schemas.microsoft.com/office/2011/relationships/chartColorStyle" Target="colors11.xml"/><Relationship Id="rId2" Type="http://schemas.microsoft.com/office/2011/relationships/chartStyle" Target="style11.xml"/><Relationship Id="rId1" Type="http://schemas.openxmlformats.org/officeDocument/2006/relationships/package" Target="../embeddings/Workbook11.xlsx"/></Relationships>
</file>

<file path=ppt/charts/_rels/chart12.xml.rels><?xml version="1.0" encoding="UTF-8" standalone="yes"?>
<Relationships xmlns="http://schemas.openxmlformats.org/package/2006/relationships"><Relationship Id="rId3" Type="http://schemas.microsoft.com/office/2011/relationships/chartColorStyle" Target="colors12.xml"/><Relationship Id="rId2" Type="http://schemas.microsoft.com/office/2011/relationships/chartStyle" Target="style12.xml"/><Relationship Id="rId1" Type="http://schemas.openxmlformats.org/officeDocument/2006/relationships/package" Target="../embeddings/Workbook12.xlsx"/></Relationships>
</file>

<file path=ppt/charts/_rels/chart13.xml.rels><?xml version="1.0" encoding="UTF-8" standalone="yes"?>
<Relationships xmlns="http://schemas.openxmlformats.org/package/2006/relationships"><Relationship Id="rId3" Type="http://schemas.microsoft.com/office/2011/relationships/chartColorStyle" Target="colors13.xml"/><Relationship Id="rId2" Type="http://schemas.microsoft.com/office/2011/relationships/chartStyle" Target="style13.xml"/><Relationship Id="rId1" Type="http://schemas.openxmlformats.org/officeDocument/2006/relationships/package" Target="../embeddings/Workbook13.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package" Target="../embeddings/Workbook4.xlsx"/></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package" Target="../embeddings/Workbook5.xlsx"/></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package" Target="../embeddings/Workbook6.xlsx"/></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package" Target="../embeddings/Workbook7.xlsx"/></Relationships>
</file>

<file path=ppt/charts/_rels/chart8.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package" Target="../embeddings/Workbook8.xlsx"/></Relationships>
</file>

<file path=ppt/charts/_rels/chart9.xml.rels><?xml version="1.0" encoding="UTF-8" standalone="yes"?>
<Relationships xmlns="http://schemas.openxmlformats.org/package/2006/relationships"><Relationship Id="rId3" Type="http://schemas.microsoft.com/office/2011/relationships/chartColorStyle" Target="colors9.xml"/><Relationship Id="rId2" Type="http://schemas.microsoft.com/office/2011/relationships/chartStyle" Target="style9.xml"/><Relationship Id="rId1" Type="http://schemas.openxmlformats.org/officeDocument/2006/relationships/package" Target="../embeddings/Workbook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b="1"/>
              <a:t>1) Heard about COVID-19 Vaccination</a:t>
            </a:r>
            <a:endParaRPr lang="en-IN" b="1"/>
          </a:p>
        </c:rich>
      </c:tx>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manualLayout>
          <c:layoutTarget val="inner"/>
          <c:xMode val="edge"/>
          <c:yMode val="edge"/>
          <c:x val="0.0723996905051398"/>
          <c:y val="0.264512872286724"/>
          <c:w val="0.911572897092959"/>
          <c:h val="0.72791519434629"/>
        </c:manualLayout>
      </c:layout>
      <c:pie3DChart>
        <c:varyColors val="1"/>
        <c:ser>
          <c:idx val="0"/>
          <c:order val="0"/>
          <c:tx>
            <c:strRef>
              <c:f>Sheet1!$B$1</c:f>
              <c:strCache>
                <c:ptCount val="1"/>
                <c:pt idx="0">
                  <c:v>Heard about COVID-19 Vaccination</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Pt>
            <c:idx val="2"/>
            <c:bubble3D val="0"/>
            <c:spPr>
              <a:solidFill>
                <a:schemeClr val="accent3"/>
              </a:solidFill>
              <a:ln w="25400">
                <a:solidFill>
                  <a:schemeClr val="lt1"/>
                </a:solidFill>
              </a:ln>
              <a:effectLst/>
              <a:scene3d>
                <a:camera prst="orthographicFront"/>
                <a:lightRig rig="threePt" dir="t"/>
              </a:scene3d>
              <a:sp3d contourW="25400">
                <a:contourClr>
                  <a:schemeClr val="lt1"/>
                </a:contourClr>
              </a:sp3d>
            </c:spPr>
          </c:dPt>
          <c:dLbls>
            <c:dLbl>
              <c:idx val="2"/>
              <c:layout>
                <c:manualLayout>
                  <c:x val="0.0604620316126893"/>
                  <c:y val="0.0179202423018677"/>
                </c:manualLayout>
              </c:layout>
              <c:numFmt formatCode="General" sourceLinked="1"/>
              <c:spPr>
                <a:noFill/>
                <a:ln>
                  <a:noFill/>
                </a:ln>
                <a:effectLst/>
              </c:spPr>
              <c:txPr>
                <a:bodyPr rot="0" spcFirstLastPara="1" vertOverflow="ellipsis" vert="horz" wrap="square" lIns="38100" tIns="19050" rIns="38100" bIns="19050" anchor="ctr" anchorCtr="1">
                  <a:no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extLst>
                <c:ext xmlns:c15="http://schemas.microsoft.com/office/drawing/2012/chart" uri="{CE6537A1-D6FC-4f65-9D91-7224C49458BB}">
                  <c15:layout>
                    <c:manualLayout>
                      <c:w val="0.064662634162237"/>
                      <c:h val="0.0796540687285102"/>
                    </c:manualLayout>
                  </c15:layout>
                </c:ext>
              </c:extLst>
            </c:dLbl>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Not Sure</c:v>
                </c:pt>
              </c:strCache>
            </c:strRef>
          </c:cat>
          <c:val>
            <c:numRef>
              <c:f>Sheet1!$B$2:$B$4</c:f>
              <c:numCache>
                <c:formatCode>General</c:formatCode>
                <c:ptCount val="3"/>
                <c:pt idx="0">
                  <c:v>194</c:v>
                </c:pt>
                <c:pt idx="1">
                  <c:v>5</c:v>
                </c:pt>
                <c:pt idx="2">
                  <c:v>1</c:v>
                </c:pt>
              </c:numCache>
            </c:numRef>
          </c:val>
        </c:ser>
        <c:dLbls>
          <c:showLegendKey val="0"/>
          <c:showVal val="1"/>
          <c:showCatName val="0"/>
          <c:showSerName val="0"/>
          <c:showPercent val="0"/>
          <c:showBubbleSize val="0"/>
        </c:dLbls>
      </c:pie3DChart>
      <c:spPr>
        <a:noFill/>
        <a:ln>
          <a:noFill/>
        </a:ln>
        <a:effectLst/>
      </c:spPr>
    </c:plotArea>
    <c:legend>
      <c:legendPos val="r"/>
      <c:layout>
        <c:manualLayout>
          <c:xMode val="edge"/>
          <c:yMode val="edge"/>
          <c:x val="0.850072856976993"/>
          <c:y val="0.359904349096748"/>
          <c:w val="0.136663012938445"/>
          <c:h val="0.418425606907006"/>
        </c:manualLayout>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t>10) Why People take COVID-19 Vaccination</a:t>
            </a:r>
            <a:endParaRPr lang="en-IN"/>
          </a:p>
        </c:rich>
      </c:tx>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manualLayout>
          <c:layoutTarget val="inner"/>
          <c:xMode val="edge"/>
          <c:yMode val="edge"/>
          <c:x val="0.070048309178744"/>
          <c:y val="0.300307401276898"/>
          <c:w val="0.618035426731079"/>
          <c:h val="0.609600378340033"/>
        </c:manualLayout>
      </c:layout>
      <c:pie3DChart>
        <c:varyColors val="1"/>
        <c:ser>
          <c:idx val="0"/>
          <c:order val="0"/>
          <c:tx>
            <c:strRef>
              <c:f>Sheet1!$B$1</c:f>
              <c:strCache>
                <c:ptCount val="1"/>
                <c:pt idx="0">
                  <c:v>People take COVID-19 Vaccination</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Pt>
            <c:idx val="2"/>
            <c:bubble3D val="0"/>
            <c:spPr>
              <a:solidFill>
                <a:schemeClr val="accent3"/>
              </a:solidFill>
              <a:ln w="25400">
                <a:solidFill>
                  <a:schemeClr val="lt1"/>
                </a:solidFill>
              </a:ln>
              <a:effectLst/>
              <a:scene3d>
                <a:camera prst="orthographicFront"/>
                <a:lightRig rig="threePt" dir="t"/>
              </a:scene3d>
              <a:sp3d contourW="25400">
                <a:contourClr>
                  <a:schemeClr val="lt1"/>
                </a:contourClr>
              </a:sp3d>
            </c:spPr>
          </c:dPt>
          <c:dPt>
            <c:idx val="3"/>
            <c:bubble3D val="0"/>
            <c:spPr>
              <a:solidFill>
                <a:schemeClr val="accent4"/>
              </a:solidFill>
              <a:ln w="25400">
                <a:solidFill>
                  <a:schemeClr val="lt1"/>
                </a:solidFill>
              </a:ln>
              <a:effectLst/>
              <a:scene3d>
                <a:camera prst="orthographicFront"/>
                <a:lightRig rig="threePt" dir="t"/>
              </a:scene3d>
              <a:sp3d contourW="25400">
                <a:contourClr>
                  <a:schemeClr val="lt1"/>
                </a:contourClr>
              </a:sp3d>
            </c:spPr>
          </c:dPt>
          <c:dPt>
            <c:idx val="4"/>
            <c:bubble3D val="0"/>
            <c:spPr>
              <a:solidFill>
                <a:schemeClr val="accent5"/>
              </a:solidFill>
              <a:ln w="25400">
                <a:solidFill>
                  <a:schemeClr val="lt1"/>
                </a:solidFill>
              </a:ln>
              <a:effectLst/>
              <a:scene3d>
                <a:camera prst="orthographicFront"/>
                <a:lightRig rig="threePt" dir="t"/>
              </a:scene3d>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Protected from COVID-19</c:v>
                </c:pt>
                <c:pt idx="1">
                  <c:v>Government would suggest to take</c:v>
                </c:pt>
                <c:pt idx="2">
                  <c:v>Help to reduce control COVID-19 related fears</c:v>
                </c:pt>
                <c:pt idx="3">
                  <c:v>Help to reduce control COVID-19 Transmission</c:v>
                </c:pt>
                <c:pt idx="4">
                  <c:v>I done like it</c:v>
                </c:pt>
              </c:strCache>
            </c:strRef>
          </c:cat>
          <c:val>
            <c:numRef>
              <c:f>Sheet1!$B$2:$B$6</c:f>
              <c:numCache>
                <c:formatCode>General</c:formatCode>
                <c:ptCount val="5"/>
                <c:pt idx="0">
                  <c:v>75</c:v>
                </c:pt>
                <c:pt idx="1">
                  <c:v>26</c:v>
                </c:pt>
                <c:pt idx="2">
                  <c:v>39</c:v>
                </c:pt>
                <c:pt idx="3">
                  <c:v>43</c:v>
                </c:pt>
                <c:pt idx="4">
                  <c:v>17</c:v>
                </c:pt>
              </c:numCache>
            </c:numRef>
          </c:val>
        </c:ser>
        <c:dLbls>
          <c:showLegendKey val="0"/>
          <c:showVal val="1"/>
          <c:showCatName val="0"/>
          <c:showSerName val="0"/>
          <c:showPercent val="0"/>
          <c:showBubbleSize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t>11) Why Did not take COVID-19 Vaccine</a:t>
            </a:r>
            <a:endParaRPr lang="en-IN"/>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Did not take COVID-19 Vaccine</c:v>
                </c:pt>
              </c:strCache>
            </c:strRef>
          </c:tx>
          <c:spPr>
            <a:solidFill>
              <a:schemeClr val="accent1"/>
            </a:solidFill>
            <a:ln>
              <a:noFill/>
            </a:ln>
            <a:effectLst/>
          </c:spPr>
          <c:invertIfNegative val="0"/>
          <c:dLbls>
            <c:delete val="1"/>
          </c:dLbls>
          <c:cat>
            <c:strRef>
              <c:f>Sheet1!$A$2:$A$7</c:f>
              <c:strCache>
                <c:ptCount val="5"/>
                <c:pt idx="0">
                  <c:v>Religious issue</c:v>
                </c:pt>
                <c:pt idx="1">
                  <c:v>Possible side effects</c:v>
                </c:pt>
                <c:pt idx="2">
                  <c:v>Temporary protection</c:v>
                </c:pt>
                <c:pt idx="3">
                  <c:v>Not necessary I am fire</c:v>
                </c:pt>
                <c:pt idx="4">
                  <c:v>I have already taken COVID-19 Vaccine</c:v>
                </c:pt>
              </c:strCache>
            </c:strRef>
          </c:cat>
          <c:val>
            <c:numRef>
              <c:f>Sheet1!$B$2:$B$7</c:f>
              <c:numCache>
                <c:formatCode>General</c:formatCode>
                <c:ptCount val="6"/>
                <c:pt idx="0">
                  <c:v>8</c:v>
                </c:pt>
                <c:pt idx="1">
                  <c:v>16</c:v>
                </c:pt>
                <c:pt idx="2">
                  <c:v>13</c:v>
                </c:pt>
                <c:pt idx="3">
                  <c:v>37</c:v>
                </c:pt>
                <c:pt idx="4">
                  <c:v>126</c:v>
                </c:pt>
              </c:numCache>
            </c:numRef>
          </c:val>
        </c:ser>
        <c:dLbls>
          <c:showLegendKey val="0"/>
          <c:showVal val="0"/>
          <c:showCatName val="0"/>
          <c:showSerName val="0"/>
          <c:showPercent val="0"/>
          <c:showBubbleSize val="0"/>
        </c:dLbls>
        <c:gapWidth val="219"/>
        <c:overlap val="-27"/>
        <c:axId val="108942848"/>
        <c:axId val="109144320"/>
      </c:barChart>
      <c:catAx>
        <c:axId val="108942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crossAx val="109144320"/>
        <c:crosses val="autoZero"/>
        <c:auto val="1"/>
        <c:lblAlgn val="ctr"/>
        <c:lblOffset val="100"/>
        <c:noMultiLvlLbl val="0"/>
      </c:catAx>
      <c:valAx>
        <c:axId val="109144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crossAx val="108942848"/>
        <c:crosses val="autoZero"/>
        <c:crossBetween val="between"/>
      </c:valAx>
      <c:spPr>
        <a:noFill/>
        <a:ln>
          <a:noFill/>
        </a:ln>
        <a:effectLst/>
      </c:spPr>
    </c:plotArea>
    <c:legend>
      <c:legendPos val="b"/>
      <c:layout>
        <c:manualLayout>
          <c:xMode val="edge"/>
          <c:yMode val="edge"/>
          <c:x val="0.310040705563094"/>
          <c:y val="0.859888936351986"/>
          <c:w val="0.379918588873813"/>
          <c:h val="0.133703545493379"/>
        </c:manualLayout>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t>12) Manage Proper Distribution of Vaccine</a:t>
            </a:r>
            <a:endParaRPr lang="en-IN"/>
          </a:p>
        </c:rich>
      </c:tx>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manualLayout>
          <c:layoutTarget val="inner"/>
          <c:xMode val="edge"/>
          <c:yMode val="edge"/>
          <c:x val="0.0775631967341812"/>
          <c:y val="0.224865831842576"/>
          <c:w val="0.631339299733082"/>
          <c:h val="0.692307692307692"/>
        </c:manualLayout>
      </c:layout>
      <c:pie3DChart>
        <c:varyColors val="1"/>
        <c:ser>
          <c:idx val="0"/>
          <c:order val="0"/>
          <c:tx>
            <c:strRef>
              <c:f>Sheet1!$B$1</c:f>
              <c:strCache>
                <c:ptCount val="1"/>
                <c:pt idx="0">
                  <c:v>Manage Proper Distribution of Vaccine</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Pt>
            <c:idx val="2"/>
            <c:bubble3D val="0"/>
            <c:spPr>
              <a:solidFill>
                <a:schemeClr val="accent3"/>
              </a:solidFill>
              <a:ln w="25400">
                <a:solidFill>
                  <a:schemeClr val="lt1"/>
                </a:solidFill>
              </a:ln>
              <a:effectLst/>
              <a:scene3d>
                <a:camera prst="orthographicFront"/>
                <a:lightRig rig="threePt" dir="t"/>
              </a:scene3d>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Not Sure</c:v>
                </c:pt>
              </c:strCache>
            </c:strRef>
          </c:cat>
          <c:val>
            <c:numRef>
              <c:f>Sheet1!$B$2:$B$4</c:f>
              <c:numCache>
                <c:formatCode>General</c:formatCode>
                <c:ptCount val="3"/>
                <c:pt idx="0">
                  <c:v>78</c:v>
                </c:pt>
                <c:pt idx="1">
                  <c:v>34</c:v>
                </c:pt>
                <c:pt idx="2">
                  <c:v>88</c:v>
                </c:pt>
              </c:numCache>
            </c:numRef>
          </c:val>
        </c:ser>
        <c:dLbls>
          <c:showLegendKey val="0"/>
          <c:showVal val="1"/>
          <c:showCatName val="0"/>
          <c:showSerName val="0"/>
          <c:showPercent val="0"/>
          <c:showBubbleSize val="0"/>
        </c:dLbls>
      </c:pie3DChart>
      <c:spPr>
        <a:noFill/>
        <a:ln>
          <a:noFill/>
        </a:ln>
        <a:effectLst/>
      </c:spPr>
    </c:plotArea>
    <c:legend>
      <c:legendPos val="r"/>
      <c:layout>
        <c:manualLayout>
          <c:xMode val="edge"/>
          <c:yMode val="edge"/>
          <c:x val="0.786465693201445"/>
          <c:y val="0.407692307692308"/>
          <c:w val="0.194693044433977"/>
          <c:h val="0.283363148479428"/>
        </c:manualLayout>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t>13) vaccination Implemented</a:t>
            </a:r>
            <a:endParaRPr lang="en-IN"/>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Vaccination Implemented</c:v>
                </c:pt>
              </c:strCache>
            </c:strRef>
          </c:tx>
          <c:spPr>
            <a:solidFill>
              <a:schemeClr val="accent1"/>
            </a:solidFill>
            <a:ln>
              <a:noFill/>
            </a:ln>
            <a:effectLst/>
          </c:spPr>
          <c:invertIfNegative val="0"/>
          <c:dLbls>
            <c:delete val="1"/>
          </c:dLbls>
          <c:cat>
            <c:strRef>
              <c:f>Sheet1!$A$2:$A$6</c:f>
              <c:strCache>
                <c:ptCount val="5"/>
                <c:pt idx="0">
                  <c:v>Through NGOs</c:v>
                </c:pt>
                <c:pt idx="1">
                  <c:v>Through Government Hospitals</c:v>
                </c:pt>
                <c:pt idx="2">
                  <c:v>Through Private Clinics</c:v>
                </c:pt>
                <c:pt idx="3">
                  <c:v>Through Security Forces</c:v>
                </c:pt>
                <c:pt idx="4">
                  <c:v>No Idea</c:v>
                </c:pt>
              </c:strCache>
            </c:strRef>
          </c:cat>
          <c:val>
            <c:numRef>
              <c:f>Sheet1!$B$2:$B$6</c:f>
              <c:numCache>
                <c:formatCode>General</c:formatCode>
                <c:ptCount val="5"/>
                <c:pt idx="0">
                  <c:v>32</c:v>
                </c:pt>
                <c:pt idx="1">
                  <c:v>96</c:v>
                </c:pt>
                <c:pt idx="2">
                  <c:v>17</c:v>
                </c:pt>
                <c:pt idx="3">
                  <c:v>7</c:v>
                </c:pt>
                <c:pt idx="4">
                  <c:v>48</c:v>
                </c:pt>
              </c:numCache>
            </c:numRef>
          </c:val>
        </c:ser>
        <c:dLbls>
          <c:showLegendKey val="0"/>
          <c:showVal val="0"/>
          <c:showCatName val="0"/>
          <c:showSerName val="0"/>
          <c:showPercent val="0"/>
          <c:showBubbleSize val="0"/>
        </c:dLbls>
        <c:gapWidth val="219"/>
        <c:overlap val="-27"/>
        <c:axId val="108944896"/>
        <c:axId val="109148352"/>
      </c:barChart>
      <c:catAx>
        <c:axId val="108944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crossAx val="109148352"/>
        <c:crosses val="autoZero"/>
        <c:auto val="1"/>
        <c:lblAlgn val="ctr"/>
        <c:lblOffset val="100"/>
        <c:noMultiLvlLbl val="0"/>
      </c:catAx>
      <c:valAx>
        <c:axId val="109148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crossAx val="1089448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b="1"/>
              <a:t>2)Know about COVID-19 Vaccination</a:t>
            </a:r>
            <a:endParaRPr lang="en-IN" b="1"/>
          </a:p>
        </c:rich>
      </c:tx>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manualLayout>
          <c:layoutTarget val="inner"/>
          <c:xMode val="edge"/>
          <c:yMode val="edge"/>
          <c:x val="0.0247248805945312"/>
          <c:y val="0.279331002399204"/>
          <c:w val="0.940537634408602"/>
          <c:h val="0.712516823687752"/>
        </c:manualLayout>
      </c:layout>
      <c:pie3DChart>
        <c:varyColors val="1"/>
        <c:ser>
          <c:idx val="0"/>
          <c:order val="0"/>
          <c:tx>
            <c:strRef>
              <c:f>Sheet1!$B$1</c:f>
              <c:strCache>
                <c:ptCount val="1"/>
                <c:pt idx="0">
                  <c:v>Know about COVID-19 Vaccination</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Pt>
            <c:idx val="2"/>
            <c:bubble3D val="0"/>
            <c:spPr>
              <a:solidFill>
                <a:schemeClr val="accent3"/>
              </a:solidFill>
              <a:ln w="25400">
                <a:solidFill>
                  <a:schemeClr val="lt1"/>
                </a:solidFill>
              </a:ln>
              <a:effectLst/>
              <a:scene3d>
                <a:camera prst="orthographicFront"/>
                <a:lightRig rig="threePt" dir="t"/>
              </a:scene3d>
              <a:sp3d contourW="25400">
                <a:contourClr>
                  <a:schemeClr val="lt1"/>
                </a:contourClr>
              </a:sp3d>
            </c:spPr>
          </c:dPt>
          <c:dPt>
            <c:idx val="3"/>
            <c:bubble3D val="0"/>
            <c:spPr>
              <a:solidFill>
                <a:schemeClr val="accent4"/>
              </a:solidFill>
              <a:ln w="25400">
                <a:solidFill>
                  <a:schemeClr val="lt1"/>
                </a:solidFill>
              </a:ln>
              <a:effectLst/>
              <a:scene3d>
                <a:camera prst="orthographicFront"/>
                <a:lightRig rig="threePt" dir="t"/>
              </a:scene3d>
              <a:sp3d contourW="25400">
                <a:contourClr>
                  <a:schemeClr val="lt1"/>
                </a:contourClr>
              </a:sp3d>
            </c:spPr>
          </c:dPt>
          <c:dPt>
            <c:idx val="4"/>
            <c:bubble3D val="0"/>
            <c:spPr>
              <a:solidFill>
                <a:schemeClr val="accent5"/>
              </a:solidFill>
              <a:ln w="25400">
                <a:solidFill>
                  <a:schemeClr val="lt1"/>
                </a:solidFill>
              </a:ln>
              <a:effectLst/>
              <a:scene3d>
                <a:camera prst="orthographicFront"/>
                <a:lightRig rig="threePt" dir="t"/>
              </a:scene3d>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Newspaper</c:v>
                </c:pt>
                <c:pt idx="1">
                  <c:v>Television</c:v>
                </c:pt>
                <c:pt idx="2">
                  <c:v>Social Media</c:v>
                </c:pt>
                <c:pt idx="3">
                  <c:v>Friends or Colleagues</c:v>
                </c:pt>
                <c:pt idx="4">
                  <c:v>Family Members</c:v>
                </c:pt>
              </c:strCache>
            </c:strRef>
          </c:cat>
          <c:val>
            <c:numRef>
              <c:f>Sheet1!$B$2:$B$6</c:f>
              <c:numCache>
                <c:formatCode>General</c:formatCode>
                <c:ptCount val="5"/>
                <c:pt idx="0">
                  <c:v>17</c:v>
                </c:pt>
                <c:pt idx="1">
                  <c:v>36</c:v>
                </c:pt>
                <c:pt idx="2">
                  <c:v>67</c:v>
                </c:pt>
                <c:pt idx="3">
                  <c:v>49</c:v>
                </c:pt>
                <c:pt idx="4">
                  <c:v>31</c:v>
                </c:pt>
              </c:numCache>
            </c:numRef>
          </c:val>
        </c:ser>
        <c:dLbls>
          <c:showLegendKey val="0"/>
          <c:showVal val="1"/>
          <c:showCatName val="0"/>
          <c:showSerName val="0"/>
          <c:showPercent val="0"/>
          <c:showBubbleSize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solidFill>
                  <a:schemeClr val="tx1"/>
                </a:solidFill>
              </a:rPr>
              <a:t>3) Vaccination Can Control COVID-19</a:t>
            </a:r>
            <a:endParaRPr lang="en-IN">
              <a:solidFill>
                <a:schemeClr val="tx1"/>
              </a:solidFill>
            </a:endParaRPr>
          </a:p>
        </c:rich>
      </c:tx>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manualLayout>
          <c:layoutTarget val="inner"/>
          <c:xMode val="edge"/>
          <c:yMode val="edge"/>
          <c:x val="0.00369868080384663"/>
          <c:y val="0.210839077727597"/>
          <c:w val="0.992602638392307"/>
          <c:h val="0.741145709531733"/>
        </c:manualLayout>
      </c:layout>
      <c:pie3DChart>
        <c:varyColors val="1"/>
        <c:ser>
          <c:idx val="0"/>
          <c:order val="0"/>
          <c:tx>
            <c:strRef>
              <c:f>Sheet1!$B$1</c:f>
              <c:strCache>
                <c:ptCount val="1"/>
                <c:pt idx="0">
                  <c:v>Vaccination Can Control COVID-19</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Sheet1!$B$2:$B$3</c:f>
              <c:numCache>
                <c:formatCode>General</c:formatCode>
                <c:ptCount val="2"/>
                <c:pt idx="0">
                  <c:v>148</c:v>
                </c:pt>
                <c:pt idx="1">
                  <c:v>52</c:v>
                </c:pt>
              </c:numCache>
            </c:numRef>
          </c:val>
        </c:ser>
        <c:dLbls>
          <c:showLegendKey val="0"/>
          <c:showVal val="1"/>
          <c:showCatName val="0"/>
          <c:showSerName val="0"/>
          <c:showPercent val="0"/>
          <c:showBubbleSize val="0"/>
        </c:dLbls>
      </c:pie3DChart>
      <c:spPr>
        <a:noFill/>
        <a:ln>
          <a:noFill/>
        </a:ln>
        <a:effectLst/>
      </c:spPr>
    </c:plotArea>
    <c:legend>
      <c:legendPos val="r"/>
      <c:layout>
        <c:manualLayout>
          <c:xMode val="edge"/>
          <c:yMode val="edge"/>
          <c:x val="0.859080261373444"/>
          <c:y val="0.463275493225576"/>
          <c:w val="0.12612501541117"/>
          <c:h val="0.340622771571191"/>
        </c:manualLayout>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t>4)Doses require for proper Vaccination</a:t>
            </a:r>
            <a:endParaRPr lang="en-IN"/>
          </a:p>
        </c:rich>
      </c:tx>
      <c:layout>
        <c:manualLayout>
          <c:xMode val="edge"/>
          <c:yMode val="edge"/>
          <c:x val="0.125341445244599"/>
          <c:y val="0.0237388724035608"/>
        </c:manualLayout>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manualLayout>
          <c:layoutTarget val="inner"/>
          <c:xMode val="edge"/>
          <c:yMode val="edge"/>
          <c:x val="0.0189967717904147"/>
          <c:y val="0.260385756676558"/>
          <c:w val="0.955922522969953"/>
          <c:h val="0.641444114737883"/>
        </c:manualLayout>
      </c:layout>
      <c:pie3DChart>
        <c:varyColors val="1"/>
        <c:ser>
          <c:idx val="0"/>
          <c:order val="0"/>
          <c:tx>
            <c:strRef>
              <c:f>Sheet1!$B$1</c:f>
              <c:strCache>
                <c:ptCount val="1"/>
                <c:pt idx="0">
                  <c:v>Doses require for proper Vaccination</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Pt>
            <c:idx val="2"/>
            <c:bubble3D val="0"/>
            <c:spPr>
              <a:solidFill>
                <a:schemeClr val="accent3"/>
              </a:solidFill>
              <a:ln w="25400">
                <a:solidFill>
                  <a:schemeClr val="lt1"/>
                </a:solidFill>
              </a:ln>
              <a:effectLst/>
              <a:scene3d>
                <a:camera prst="orthographicFront"/>
                <a:lightRig rig="threePt" dir="t"/>
              </a:scene3d>
              <a:sp3d contourW="25400">
                <a:contourClr>
                  <a:schemeClr val="lt1"/>
                </a:contourClr>
              </a:sp3d>
            </c:spPr>
          </c:dPt>
          <c:dLbls>
            <c:dLbl>
              <c:idx val="0"/>
              <c:layout>
                <c:manualLayout>
                  <c:x val="-0.0358295300494075"/>
                  <c:y val="0.0358933972209137"/>
                </c:manualLayout>
              </c:layout>
              <c:dLblPos val="bestFit"/>
              <c:showLegendKey val="0"/>
              <c:showVal val="0"/>
              <c:showCatName val="0"/>
              <c:showSerName val="0"/>
              <c:showPercent val="1"/>
              <c:showBubbleSize val="0"/>
              <c:extLst>
                <c:ext xmlns:c15="http://schemas.microsoft.com/office/drawing/2012/chart" uri="{CE6537A1-D6FC-4f65-9D91-7224C49458BB}">
                  <c15:layout>
                    <c:manualLayout>
                      <c:w val="0.100819468587037"/>
                      <c:h val="0.153066271018793"/>
                    </c:manualLayout>
                  </c15:layout>
                </c:ext>
              </c:extLst>
            </c:dLbl>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One Dose</c:v>
                </c:pt>
                <c:pt idx="1">
                  <c:v>Two Dose</c:v>
                </c:pt>
                <c:pt idx="2">
                  <c:v>Not Sure</c:v>
                </c:pt>
              </c:strCache>
            </c:strRef>
          </c:cat>
          <c:val>
            <c:numRef>
              <c:f>Sheet1!$B$2:$B$4</c:f>
              <c:numCache>
                <c:formatCode>General</c:formatCode>
                <c:ptCount val="3"/>
                <c:pt idx="0">
                  <c:v>37</c:v>
                </c:pt>
                <c:pt idx="1">
                  <c:v>147</c:v>
                </c:pt>
                <c:pt idx="2">
                  <c:v>16</c:v>
                </c:pt>
              </c:numCache>
            </c:numRef>
          </c:val>
        </c:ser>
        <c:dLbls>
          <c:showLegendKey val="0"/>
          <c:showVal val="1"/>
          <c:showCatName val="0"/>
          <c:showSerName val="0"/>
          <c:showPercent val="0"/>
          <c:showBubbleSize val="0"/>
        </c:dLbls>
      </c:pie3DChart>
      <c:spPr>
        <a:noFill/>
        <a:ln>
          <a:noFill/>
        </a:ln>
        <a:effectLst/>
      </c:spPr>
    </c:plotArea>
    <c:legend>
      <c:legendPos val="r"/>
      <c:layout>
        <c:manualLayout>
          <c:xMode val="edge"/>
          <c:yMode val="edge"/>
          <c:x val="0.81934442513037"/>
          <c:y val="0.416172106824926"/>
          <c:w val="0.165756146014403"/>
          <c:h val="0.414441147378833"/>
        </c:manualLayout>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solidFill>
                  <a:schemeClr val="tx1"/>
                </a:solidFill>
                <a:latin typeface="Times New Roman" panose="02020603050405020304" pitchFamily="18" charset="0"/>
                <a:cs typeface="Times New Roman" panose="02020603050405020304" pitchFamily="18" charset="0"/>
              </a:rPr>
              <a:t>7) Vaccines have some Side Effects</a:t>
            </a:r>
            <a:endParaRPr lang="en-IN">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manualLayout>
          <c:layoutTarget val="inner"/>
          <c:xMode val="edge"/>
          <c:yMode val="edge"/>
          <c:x val="0.0245531228236136"/>
          <c:y val="0.246494238917301"/>
          <c:w val="0.971133107959555"/>
          <c:h val="0.658008430499125"/>
        </c:manualLayout>
      </c:layout>
      <c:pie3DChart>
        <c:varyColors val="1"/>
        <c:ser>
          <c:idx val="0"/>
          <c:order val="0"/>
          <c:tx>
            <c:strRef>
              <c:f>Sheet1!$B$1</c:f>
              <c:strCache>
                <c:ptCount val="1"/>
                <c:pt idx="0">
                  <c:v>Vaccines have some Side Effects</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Pt>
            <c:idx val="2"/>
            <c:bubble3D val="0"/>
            <c:spPr>
              <a:solidFill>
                <a:schemeClr val="accent3"/>
              </a:solidFill>
              <a:ln w="25400">
                <a:solidFill>
                  <a:schemeClr val="lt1"/>
                </a:solidFill>
              </a:ln>
              <a:effectLst/>
              <a:scene3d>
                <a:camera prst="orthographicFront"/>
                <a:lightRig rig="threePt" dir="t"/>
              </a:scene3d>
              <a:sp3d contourW="25400">
                <a:contourClr>
                  <a:schemeClr val="lt1"/>
                </a:contourClr>
              </a:sp3d>
            </c:spPr>
          </c:dPt>
          <c:dLbls>
            <c:dLbl>
              <c:idx val="0"/>
              <c:layout>
                <c:manualLayout>
                  <c:x val="-0.126747611940612"/>
                  <c:y val="0.126569892700884"/>
                </c:manualLayout>
              </c:layout>
              <c:dLblPos val="bestFit"/>
              <c:showLegendKey val="0"/>
              <c:showVal val="0"/>
              <c:showCatName val="0"/>
              <c:showSerName val="0"/>
              <c:showPercent val="1"/>
              <c:showBubbleSize val="0"/>
              <c:extLst>
                <c:ext xmlns:c15="http://schemas.microsoft.com/office/drawing/2012/chart" uri="{CE6537A1-D6FC-4f65-9D91-7224C49458BB}">
                  <c15:layout>
                    <c:manualLayout>
                      <c:w val="0.0765143827526564"/>
                      <c:h val="0.170083326386447"/>
                    </c:manualLayout>
                  </c15:layout>
                </c:ext>
              </c:extLst>
            </c:dLbl>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Not Sure</c:v>
                </c:pt>
              </c:strCache>
            </c:strRef>
          </c:cat>
          <c:val>
            <c:numRef>
              <c:f>Sheet1!$B$2:$B$4</c:f>
              <c:numCache>
                <c:formatCode>General</c:formatCode>
                <c:ptCount val="3"/>
                <c:pt idx="0">
                  <c:v>86</c:v>
                </c:pt>
                <c:pt idx="1">
                  <c:v>78</c:v>
                </c:pt>
                <c:pt idx="2">
                  <c:v>36</c:v>
                </c:pt>
              </c:numCache>
            </c:numRef>
          </c:val>
        </c:ser>
        <c:dLbls>
          <c:showLegendKey val="0"/>
          <c:showVal val="1"/>
          <c:showCatName val="0"/>
          <c:showSerName val="0"/>
          <c:showPercent val="0"/>
          <c:showBubbleSize val="0"/>
        </c:dLbls>
      </c:pie3DChart>
      <c:spPr>
        <a:noFill/>
        <a:ln>
          <a:noFill/>
        </a:ln>
        <a:effectLst/>
      </c:spPr>
    </c:plotArea>
    <c:legend>
      <c:legendPos val="r"/>
      <c:layout>
        <c:manualLayout>
          <c:xMode val="edge"/>
          <c:yMode val="edge"/>
          <c:x val="0.805827781042435"/>
          <c:y val="0.421871092376669"/>
          <c:w val="0.177010885472563"/>
          <c:h val="0.40576035780691"/>
        </c:manualLayout>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solidFill>
                  <a:schemeClr val="tx1"/>
                </a:solidFill>
                <a:latin typeface="Times New Roman" panose="02020603050405020304" pitchFamily="18" charset="0"/>
                <a:cs typeface="Times New Roman" panose="02020603050405020304" pitchFamily="18" charset="0"/>
              </a:rPr>
              <a:t>6)Necessary to take Precaution after Vaccination</a:t>
            </a:r>
            <a:endParaRPr lang="en-IN">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manualLayout>
          <c:layoutTarget val="inner"/>
          <c:xMode val="edge"/>
          <c:yMode val="edge"/>
          <c:x val="0.0765271105010295"/>
          <c:y val="0.242521859180856"/>
          <c:w val="0.753031342942118"/>
          <c:h val="0.668200644270594"/>
        </c:manualLayout>
      </c:layout>
      <c:pie3DChart>
        <c:varyColors val="1"/>
        <c:ser>
          <c:idx val="0"/>
          <c:order val="0"/>
          <c:tx>
            <c:strRef>
              <c:f>Sheet1!$B$1</c:f>
              <c:strCache>
                <c:ptCount val="1"/>
                <c:pt idx="0">
                  <c:v>Necessary to take Precaution after Vaccination</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Sheet1!$B$2:$B$3</c:f>
              <c:numCache>
                <c:formatCode>General</c:formatCode>
                <c:ptCount val="2"/>
                <c:pt idx="0">
                  <c:v>118</c:v>
                </c:pt>
                <c:pt idx="1">
                  <c:v>82</c:v>
                </c:pt>
              </c:numCache>
            </c:numRef>
          </c:val>
        </c:ser>
        <c:dLbls>
          <c:showLegendKey val="0"/>
          <c:showVal val="1"/>
          <c:showCatName val="0"/>
          <c:showSerName val="0"/>
          <c:showPercent val="0"/>
          <c:showBubbleSize val="0"/>
        </c:dLbls>
      </c:pie3DChart>
      <c:spPr>
        <a:noFill/>
        <a:ln>
          <a:noFill/>
        </a:ln>
        <a:effectLst/>
      </c:spPr>
    </c:plotArea>
    <c:legend>
      <c:legendPos val="r"/>
      <c:layout>
        <c:manualLayout>
          <c:xMode val="edge"/>
          <c:yMode val="edge"/>
          <c:x val="0.843742850606269"/>
          <c:y val="0.515876668200644"/>
          <c:w val="0.142530313429421"/>
          <c:h val="0.262770363552692"/>
        </c:manualLayout>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solidFill>
                  <a:schemeClr val="tx1"/>
                </a:solidFill>
              </a:rPr>
              <a:t>5</a:t>
            </a:r>
            <a:r>
              <a:rPr lang="en-IN">
                <a:solidFill>
                  <a:schemeClr val="tx1"/>
                </a:solidFill>
                <a:latin typeface="Times New Roman" panose="02020603050405020304" pitchFamily="18" charset="0"/>
                <a:cs typeface="Times New Roman" panose="02020603050405020304" pitchFamily="18" charset="0"/>
              </a:rPr>
              <a:t>) Challenges for COVID-19 Vaccinatio</a:t>
            </a:r>
            <a:r>
              <a:rPr lang="en-IN"/>
              <a:t>n</a:t>
            </a:r>
            <a:endParaRPr lang="en-IN"/>
          </a:p>
        </c:rich>
      </c:tx>
      <c:layout>
        <c:manualLayout>
          <c:xMode val="edge"/>
          <c:yMode val="edge"/>
          <c:x val="0.141439878564458"/>
          <c:y val="0.0221500637829062"/>
        </c:manualLayout>
      </c:layout>
      <c:overlay val="0"/>
      <c:spPr>
        <a:noFill/>
        <a:ln>
          <a:noFill/>
        </a:ln>
        <a:effectLst/>
      </c:spPr>
    </c:title>
    <c:autoTitleDeleted val="0"/>
    <c:plotArea>
      <c:layout>
        <c:manualLayout>
          <c:layoutTarget val="inner"/>
          <c:xMode val="edge"/>
          <c:yMode val="edge"/>
          <c:x val="0.0381765557163531"/>
          <c:y val="0.132333767926988"/>
          <c:w val="0.949578091951464"/>
          <c:h val="0.453957906500279"/>
        </c:manualLayout>
      </c:layout>
      <c:barChart>
        <c:barDir val="col"/>
        <c:grouping val="clustered"/>
        <c:varyColors val="0"/>
        <c:ser>
          <c:idx val="0"/>
          <c:order val="0"/>
          <c:tx>
            <c:strRef>
              <c:f>Sheet1!$B$1</c:f>
              <c:strCache>
                <c:ptCount val="1"/>
                <c:pt idx="0">
                  <c:v>Challenges for COVID-19 Vaccination</c:v>
                </c:pt>
              </c:strCache>
            </c:strRef>
          </c:tx>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1195"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Motivating people to receive the vaccine </c:v>
                </c:pt>
                <c:pt idx="1">
                  <c:v>Storage and Transport at low temperature</c:v>
                </c:pt>
                <c:pt idx="2">
                  <c:v>Cost</c:v>
                </c:pt>
                <c:pt idx="3">
                  <c:v>Ensuring Vaccination Safe Guard and Equipment</c:v>
                </c:pt>
                <c:pt idx="4">
                  <c:v>Coordination between Ministries and field level</c:v>
                </c:pt>
                <c:pt idx="5">
                  <c:v>No Idea</c:v>
                </c:pt>
              </c:strCache>
            </c:strRef>
          </c:cat>
          <c:val>
            <c:numRef>
              <c:f>Sheet1!$B$2:$B$7</c:f>
              <c:numCache>
                <c:formatCode>General</c:formatCode>
                <c:ptCount val="6"/>
                <c:pt idx="0">
                  <c:v>97</c:v>
                </c:pt>
                <c:pt idx="1">
                  <c:v>36</c:v>
                </c:pt>
                <c:pt idx="2">
                  <c:v>19</c:v>
                </c:pt>
                <c:pt idx="3">
                  <c:v>28</c:v>
                </c:pt>
                <c:pt idx="4">
                  <c:v>2</c:v>
                </c:pt>
                <c:pt idx="5">
                  <c:v>18</c:v>
                </c:pt>
              </c:numCache>
            </c:numRef>
          </c:val>
        </c:ser>
        <c:dLbls>
          <c:showLegendKey val="0"/>
          <c:showVal val="0"/>
          <c:showCatName val="0"/>
          <c:showSerName val="0"/>
          <c:showPercent val="0"/>
          <c:showBubbleSize val="0"/>
        </c:dLbls>
        <c:gapWidth val="219"/>
        <c:overlap val="-27"/>
        <c:axId val="49932288"/>
        <c:axId val="109064128"/>
      </c:barChart>
      <c:catAx>
        <c:axId val="49932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800" b="0" i="0" u="none" strike="noStrike" kern="1200" baseline="0">
                <a:solidFill>
                  <a:schemeClr val="tx1"/>
                </a:solidFill>
                <a:latin typeface="+mn-lt"/>
                <a:ea typeface="+mn-ea"/>
                <a:cs typeface="+mn-cs"/>
              </a:defRPr>
            </a:pPr>
          </a:p>
        </c:txPr>
        <c:crossAx val="109064128"/>
        <c:crosses val="autoZero"/>
        <c:auto val="1"/>
        <c:lblAlgn val="ctr"/>
        <c:lblOffset val="100"/>
        <c:noMultiLvlLbl val="0"/>
      </c:catAx>
      <c:valAx>
        <c:axId val="10906412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crossAx val="49932288"/>
        <c:crosses val="autoZero"/>
        <c:crossBetween val="between"/>
      </c:valAx>
      <c:spPr>
        <a:noFill/>
        <a:ln>
          <a:noFill/>
        </a:ln>
        <a:effectLst/>
      </c:spPr>
    </c:plotArea>
    <c:plotVisOnly val="1"/>
    <c:dispBlanksAs val="gap"/>
    <c:showDLblsOverMax val="0"/>
  </c:chart>
  <c:spPr>
    <a:noFill/>
    <a:ln>
      <a:noFill/>
    </a:ln>
    <a:effectLst/>
  </c:spPr>
  <c:txPr>
    <a:bodyPr/>
    <a:lstStyle/>
    <a:p>
      <a:pPr>
        <a:defRPr lang="en-US"/>
      </a:pP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t>8) Taken COVID-19 Vaccine </a:t>
            </a:r>
            <a:endParaRPr lang="en-IN"/>
          </a:p>
        </c:rich>
      </c:tx>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manualLayout>
          <c:layoutTarget val="inner"/>
          <c:xMode val="edge"/>
          <c:yMode val="edge"/>
          <c:x val="0.0880576660822131"/>
          <c:y val="0.202647058823529"/>
          <c:w val="0.906097798558348"/>
          <c:h val="0.699705882352941"/>
        </c:manualLayout>
      </c:layout>
      <c:pie3DChart>
        <c:varyColors val="1"/>
        <c:ser>
          <c:idx val="0"/>
          <c:order val="0"/>
          <c:tx>
            <c:strRef>
              <c:f>Sheet1!$B$1</c:f>
              <c:strCache>
                <c:ptCount val="1"/>
                <c:pt idx="0">
                  <c:v>Take COVID-19 Vaccination</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Sheet1!$B$2:$B$3</c:f>
              <c:numCache>
                <c:formatCode>General</c:formatCode>
                <c:ptCount val="2"/>
                <c:pt idx="0">
                  <c:v>126</c:v>
                </c:pt>
                <c:pt idx="1">
                  <c:v>74</c:v>
                </c:pt>
              </c:numCache>
            </c:numRef>
          </c:val>
        </c:ser>
        <c:dLbls>
          <c:showLegendKey val="0"/>
          <c:showVal val="1"/>
          <c:showCatName val="0"/>
          <c:showSerName val="0"/>
          <c:showPercent val="0"/>
          <c:showBubbleSize val="0"/>
        </c:dLbls>
      </c:pie3DChart>
      <c:spPr>
        <a:noFill/>
        <a:ln>
          <a:noFill/>
        </a:ln>
        <a:effectLst/>
      </c:spPr>
    </c:plotArea>
    <c:legend>
      <c:legendPos val="r"/>
      <c:layout>
        <c:manualLayout>
          <c:xMode val="edge"/>
          <c:yMode val="edge"/>
          <c:x val="0.858399448085547"/>
          <c:y val="0.462765957446808"/>
          <c:w val="0.136426353915143"/>
          <c:h val="0.197050290135397"/>
        </c:manualLayout>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defTabSz="914400">
              <a:defRPr lang="en-US" sz="1860" b="0" i="0" u="none" strike="noStrike" kern="1200" spc="0" baseline="0">
                <a:solidFill>
                  <a:schemeClr val="tx1">
                    <a:lumMod val="65000"/>
                    <a:lumOff val="35000"/>
                  </a:schemeClr>
                </a:solidFill>
                <a:latin typeface="+mn-lt"/>
                <a:ea typeface="+mn-ea"/>
                <a:cs typeface="+mn-cs"/>
              </a:defRPr>
            </a:pPr>
            <a:r>
              <a:rPr lang="en-IN"/>
              <a:t>9) Taken Which Vaccine</a:t>
            </a:r>
            <a:endParaRPr lang="en-IN"/>
          </a:p>
        </c:rich>
      </c:tx>
      <c:layout/>
      <c:overlay val="0"/>
      <c:spPr>
        <a:noFill/>
        <a:ln>
          <a:noFill/>
        </a:ln>
        <a:effectLst/>
      </c:spPr>
    </c:title>
    <c:autoTitleDeleted val="0"/>
    <c:view3D>
      <c:rotX val="30"/>
      <c:rotY val="0"/>
      <c:depthPercent val="100"/>
      <c:rAngAx val="0"/>
      <c:perspective val="30"/>
    </c:view3D>
    <c:floor>
      <c:thickness val="0"/>
      <c:spPr>
        <a:noFill/>
        <a:ln>
          <a:noFill/>
        </a:ln>
        <a:effectLst/>
      </c:spPr>
    </c:floor>
    <c:sideWall>
      <c:thickness val="0"/>
      <c:spPr>
        <a:noFill/>
        <a:ln>
          <a:noFill/>
        </a:ln>
        <a:effectLst/>
      </c:spPr>
    </c:sideWall>
    <c:backWall>
      <c:thickness val="0"/>
      <c:spPr>
        <a:noFill/>
        <a:ln>
          <a:noFill/>
        </a:ln>
        <a:effectLst/>
      </c:spPr>
    </c:backWall>
    <c:plotArea>
      <c:layout/>
      <c:pie3DChart>
        <c:varyColors val="1"/>
        <c:ser>
          <c:idx val="0"/>
          <c:order val="0"/>
          <c:tx>
            <c:strRef>
              <c:f>Sheet1!$B$1</c:f>
              <c:strCache>
                <c:ptCount val="1"/>
                <c:pt idx="0">
                  <c:v>Taken Vaccine</c:v>
                </c:pt>
              </c:strCache>
            </c:strRef>
          </c:tx>
          <c:spPr/>
          <c:explosion val="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dPt>
          <c:dPt>
            <c:idx val="1"/>
            <c:bubble3D val="0"/>
            <c:spPr>
              <a:solidFill>
                <a:schemeClr val="accent2"/>
              </a:solidFill>
              <a:ln w="25400">
                <a:solidFill>
                  <a:schemeClr val="lt1"/>
                </a:solidFill>
              </a:ln>
              <a:effectLst/>
              <a:scene3d>
                <a:camera prst="orthographicFront"/>
                <a:lightRig rig="threePt" dir="t"/>
              </a:scene3d>
              <a:sp3d contourW="25400">
                <a:contourClr>
                  <a:schemeClr val="lt1"/>
                </a:contourClr>
              </a:sp3d>
            </c:spPr>
          </c:dPt>
          <c:dPt>
            <c:idx val="2"/>
            <c:bubble3D val="0"/>
            <c:spPr>
              <a:solidFill>
                <a:schemeClr val="accent3"/>
              </a:solidFill>
              <a:ln w="25400">
                <a:solidFill>
                  <a:schemeClr val="lt1"/>
                </a:solidFill>
              </a:ln>
              <a:effectLst/>
              <a:scene3d>
                <a:camera prst="orthographicFront"/>
                <a:lightRig rig="threePt" dir="t"/>
              </a:scene3d>
              <a:sp3d contourW="25400">
                <a:contourClr>
                  <a:schemeClr val="lt1"/>
                </a:contourClr>
              </a:sp3d>
            </c:spPr>
          </c:dPt>
          <c:dPt>
            <c:idx val="3"/>
            <c:bubble3D val="0"/>
            <c:spPr>
              <a:solidFill>
                <a:schemeClr val="accent4"/>
              </a:solidFill>
              <a:ln w="25400">
                <a:solidFill>
                  <a:schemeClr val="lt1"/>
                </a:solidFill>
              </a:ln>
              <a:effectLst/>
              <a:scene3d>
                <a:camera prst="orthographicFront"/>
                <a:lightRig rig="threePt" dir="t"/>
              </a:scene3d>
              <a:sp3d contourW="25400">
                <a:contourClr>
                  <a:schemeClr val="lt1"/>
                </a:contourClr>
              </a:sp3d>
            </c:spPr>
          </c:dPt>
          <c:dPt>
            <c:idx val="4"/>
            <c:bubble3D val="0"/>
            <c:spPr>
              <a:solidFill>
                <a:schemeClr val="accent5"/>
              </a:solidFill>
              <a:ln w="25400">
                <a:solidFill>
                  <a:schemeClr val="lt1"/>
                </a:solidFill>
              </a:ln>
              <a:effectLst/>
              <a:scene3d>
                <a:camera prst="orthographicFront"/>
                <a:lightRig rig="threePt" dir="t"/>
              </a:scene3d>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Covaxin</c:v>
                </c:pt>
                <c:pt idx="1">
                  <c:v>Covishield</c:v>
                </c:pt>
                <c:pt idx="2">
                  <c:v>Not Take</c:v>
                </c:pt>
                <c:pt idx="3">
                  <c:v>Sputnik</c:v>
                </c:pt>
                <c:pt idx="4">
                  <c:v>Pfizer</c:v>
                </c:pt>
              </c:strCache>
            </c:strRef>
          </c:cat>
          <c:val>
            <c:numRef>
              <c:f>Sheet1!$B$2:$B$6</c:f>
              <c:numCache>
                <c:formatCode>General</c:formatCode>
                <c:ptCount val="5"/>
                <c:pt idx="0">
                  <c:v>38</c:v>
                </c:pt>
                <c:pt idx="1">
                  <c:v>118</c:v>
                </c:pt>
                <c:pt idx="2">
                  <c:v>44</c:v>
                </c:pt>
                <c:pt idx="3">
                  <c:v>0</c:v>
                </c:pt>
                <c:pt idx="4">
                  <c:v>0</c:v>
                </c:pt>
              </c:numCache>
            </c:numRef>
          </c:val>
        </c:ser>
        <c:dLbls>
          <c:showLegendKey val="0"/>
          <c:showVal val="1"/>
          <c:showCatName val="0"/>
          <c:showSerName val="0"/>
          <c:showPercent val="0"/>
          <c:showBubbleSize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147C0E5-F472-4823-852C-D183FA2F2488}"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0E9DCF6C-BC1F-457E-8C73-045A403582E6}"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FE1E070E-952C-41C9-9ABB-C56A7BE64D88}"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2CA2FBC0-878C-4FB7-8E1F-1D6F6FF7C223}"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CD685ADF-9D55-472F-A142-0A5A20BA4577}"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Date Placeholder 4"/>
          <p:cNvSpPr>
            <a:spLocks noGrp="1"/>
          </p:cNvSpPr>
          <p:nvPr>
            <p:ph type="dt" sz="half" idx="10"/>
          </p:nvPr>
        </p:nvSpPr>
        <p:spPr/>
        <p:txBody>
          <a:bodyPr/>
          <a:lstStyle/>
          <a:p>
            <a:fld id="{19B6A866-57B6-4C39-8809-FBA78A30FCC9}"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7" name="Date Placeholder 6"/>
          <p:cNvSpPr>
            <a:spLocks noGrp="1"/>
          </p:cNvSpPr>
          <p:nvPr>
            <p:ph type="dt" sz="half" idx="10"/>
          </p:nvPr>
        </p:nvSpPr>
        <p:spPr/>
        <p:txBody>
          <a:bodyPr/>
          <a:lstStyle/>
          <a:p>
            <a:fld id="{52B34237-4DA9-498D-81CC-7DEBFDE0146A}" type="datetime1">
              <a:rPr lang="en-IN" smtClean="0"/>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03D29E31-0E2B-4B8B-A4CD-804F6A5D47A9}" type="datetime1">
              <a:rPr lang="en-IN" smtClean="0"/>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1C99E65-501E-4E79-B301-EC94E1C8867E}"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2751C047-BE12-4A43-A323-58AFB768CD35}"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png"/><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chart" Target="../charts/chart5.xml"/></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11.xml"/><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chart" Target="../charts/chart8.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chart" Target="../charts/chart13.xml"/><Relationship Id="rId1" Type="http://schemas.openxmlformats.org/officeDocument/2006/relationships/chart" Target="../charts/chart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hyperlink" Target="https://pubmed.ncbi.nlm.nih.gov/34355678/" TargetMode="External"/><Relationship Id="rId3" Type="http://schemas.openxmlformats.org/officeDocument/2006/relationships/hyperlink" Target="https://www.ox.ac.uk/news/2020-04-23-oxford-covid-19-vaccine-begins-human-trial-stage" TargetMode="External"/><Relationship Id="rId2" Type="http://schemas.openxmlformats.org/officeDocument/2006/relationships/hyperlink" Target="https://www.worldometers.info/coronavirus/country/india/" TargetMode="External"/><Relationship Id="rId1" Type="http://schemas.openxmlformats.org/officeDocument/2006/relationships/hyperlink" Target="https://www.who.int/director-general/speeches/detail/who-director-general-s-opening-remarks-at-the-media-briefing-on-covid-19---11-march-2020" TargetMode="Externa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4.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2125" y="63774"/>
            <a:ext cx="9144000" cy="3157538"/>
          </a:xfrm>
        </p:spPr>
        <p:txBody>
          <a:bodyPr>
            <a:normAutofit/>
          </a:bodyPr>
          <a:lstStyle/>
          <a:p>
            <a:r>
              <a:rPr lang="en-US" sz="3200" b="1" dirty="0">
                <a:latin typeface="Times New Roman" panose="02020603050405020304" pitchFamily="18" charset="0"/>
                <a:cs typeface="Times New Roman" panose="02020603050405020304" pitchFamily="18" charset="0"/>
              </a:rPr>
              <a:t> CHALLENGES AND ISSUES IN COVID-19 VACCINATION FOR TRUCKERS AND MIGRANT WORKERS</a:t>
            </a:r>
            <a:endParaRPr lang="en-IN" sz="3200" dirty="0"/>
          </a:p>
        </p:txBody>
      </p:sp>
      <p:sp>
        <p:nvSpPr>
          <p:cNvPr id="3" name="Subtitle 2"/>
          <p:cNvSpPr>
            <a:spLocks noGrp="1"/>
          </p:cNvSpPr>
          <p:nvPr>
            <p:ph type="subTitle" idx="1"/>
          </p:nvPr>
        </p:nvSpPr>
        <p:spPr>
          <a:xfrm>
            <a:off x="1666875" y="4295359"/>
            <a:ext cx="9144000" cy="1971675"/>
          </a:xfrm>
        </p:spPr>
        <p:txBody>
          <a:bodyPr>
            <a:normAutofit fontScale="92500" lnSpcReduction="10000"/>
          </a:bodyPr>
          <a:lstStyle/>
          <a:p>
            <a:r>
              <a:rPr lang="en-US" b="1" dirty="0"/>
              <a:t>Dr. </a:t>
            </a:r>
            <a:r>
              <a:rPr lang="en-US" b="1" dirty="0" err="1"/>
              <a:t>Akshamya</a:t>
            </a:r>
            <a:r>
              <a:rPr lang="en-US" b="1" dirty="0"/>
              <a:t> </a:t>
            </a:r>
            <a:r>
              <a:rPr lang="en-US" b="1" dirty="0" err="1"/>
              <a:t>Gedam</a:t>
            </a:r>
            <a:endParaRPr lang="en-US" b="1" dirty="0"/>
          </a:p>
          <a:p>
            <a:r>
              <a:rPr lang="en-US" b="1" dirty="0"/>
              <a:t>PG/20/004 </a:t>
            </a:r>
            <a:endParaRPr lang="en-US" b="1" dirty="0"/>
          </a:p>
          <a:p>
            <a:r>
              <a:rPr lang="en-IN" dirty="0"/>
              <a:t>Faculty Mentor</a:t>
            </a:r>
            <a:endParaRPr lang="en-IN" dirty="0"/>
          </a:p>
          <a:p>
            <a:r>
              <a:rPr lang="en-US" b="1" dirty="0"/>
              <a:t>Dr. </a:t>
            </a:r>
            <a:r>
              <a:rPr lang="en-US" b="1" dirty="0" err="1"/>
              <a:t>Sumant</a:t>
            </a:r>
            <a:r>
              <a:rPr lang="en-US" b="1" dirty="0"/>
              <a:t> Swain</a:t>
            </a:r>
            <a:endParaRPr lang="en-IN" b="1" dirty="0"/>
          </a:p>
          <a:p>
            <a:r>
              <a:rPr lang="en-IN" dirty="0"/>
              <a:t>IIHMR Delhi</a:t>
            </a:r>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7" name="Picture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7625" y="5057"/>
            <a:ext cx="2695903" cy="12689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 </a:t>
            </a:r>
            <a:endParaRPr lang="en-IN" b="1"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graphicFrame>
        <p:nvGraphicFramePr>
          <p:cNvPr id="12" name="Chart 11"/>
          <p:cNvGraphicFramePr/>
          <p:nvPr/>
        </p:nvGraphicFramePr>
        <p:xfrm>
          <a:off x="7049135" y="3404235"/>
          <a:ext cx="5157470" cy="321183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5" name="Content Placeholder 4"/>
          <p:cNvGraphicFramePr>
            <a:graphicFrameLocks noGrp="1"/>
          </p:cNvGraphicFramePr>
          <p:nvPr>
            <p:ph idx="1"/>
          </p:nvPr>
        </p:nvGraphicFramePr>
        <p:xfrm>
          <a:off x="6511925" y="173990"/>
          <a:ext cx="5551170" cy="25800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654685" y="1245870"/>
          <a:ext cx="5856605" cy="547560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6845" y="486410"/>
            <a:ext cx="8656955" cy="1204595"/>
          </a:xfrm>
        </p:spPr>
        <p:txBody>
          <a:bodyPr>
            <a:noAutofit/>
          </a:bodyPr>
          <a:lstStyle/>
          <a:p>
            <a:r>
              <a:rPr lang="en-US" sz="4000" b="1" dirty="0">
                <a:latin typeface="Times New Roman" panose="02020603050405020304" pitchFamily="18" charset="0"/>
                <a:ea typeface="Calibri" panose="020F0502020204030204" pitchFamily="34" charset="0"/>
                <a:cs typeface="Times New Roman" panose="02020603050405020304" pitchFamily="18" charset="0"/>
              </a:rPr>
              <a:t>2. Acceptability COVID-19 Vaccine</a:t>
            </a:r>
            <a:endParaRPr lang="en-IN" sz="2400" dirty="0"/>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graphicFrame>
        <p:nvGraphicFramePr>
          <p:cNvPr id="12" name="Chart 11"/>
          <p:cNvGraphicFramePr/>
          <p:nvPr/>
        </p:nvGraphicFramePr>
        <p:xfrm>
          <a:off x="0" y="1613535"/>
          <a:ext cx="3681730" cy="262636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1" name="Content Placeholder 10"/>
          <p:cNvGraphicFramePr>
            <a:graphicFrameLocks noGrp="1"/>
          </p:cNvGraphicFramePr>
          <p:nvPr>
            <p:ph idx="1"/>
          </p:nvPr>
        </p:nvGraphicFramePr>
        <p:xfrm>
          <a:off x="6330315" y="1690370"/>
          <a:ext cx="5023485" cy="25488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228600" y="4020820"/>
          <a:ext cx="4244340" cy="28378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p:nvPr/>
        </p:nvGraphicFramePr>
        <p:xfrm>
          <a:off x="5828665" y="4020185"/>
          <a:ext cx="6362700" cy="283781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3. Vaccine Management </a:t>
            </a:r>
            <a:endParaRPr lang="en-IN" b="1" dirty="0"/>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graphicFrame>
        <p:nvGraphicFramePr>
          <p:cNvPr id="12" name="Chart 11"/>
          <p:cNvGraphicFramePr/>
          <p:nvPr/>
        </p:nvGraphicFramePr>
        <p:xfrm>
          <a:off x="250190" y="1931670"/>
          <a:ext cx="4044315" cy="354965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1" name="Content Placeholder 10"/>
          <p:cNvGraphicFramePr>
            <a:graphicFrameLocks noGrp="1"/>
          </p:cNvGraphicFramePr>
          <p:nvPr>
            <p:ph idx="1"/>
          </p:nvPr>
        </p:nvGraphicFramePr>
        <p:xfrm>
          <a:off x="5198745" y="1691005"/>
          <a:ext cx="6396355" cy="40157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5902" y="365125"/>
            <a:ext cx="8657897" cy="1325563"/>
          </a:xfrm>
        </p:spPr>
        <p:txBody>
          <a:bodyPr/>
          <a:lstStyle/>
          <a:p>
            <a:pPr algn="ctr"/>
            <a:r>
              <a:rPr lang="en-IN" b="1" dirty="0">
                <a:latin typeface="Times New Roman" panose="02020603050405020304" pitchFamily="18" charset="0"/>
                <a:cs typeface="Times New Roman" panose="02020603050405020304" pitchFamily="18" charset="0"/>
              </a:rPr>
              <a:t>Limitations of the Study</a:t>
            </a:r>
            <a:endParaRPr lang="en-IN"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
        <p:nvSpPr>
          <p:cNvPr id="8" name="Subtitle 2"/>
          <p:cNvSpPr txBox="1"/>
          <p:nvPr/>
        </p:nvSpPr>
        <p:spPr>
          <a:xfrm>
            <a:off x="1523999" y="1626498"/>
            <a:ext cx="9564547" cy="4589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2130" indent="-342900" algn="just"/>
            <a:endParaRPr lang="en-US" dirty="0">
              <a:latin typeface="Times New Roman" panose="02020603050405020304" pitchFamily="18" charset="0"/>
              <a:cs typeface="Times New Roman" panose="02020603050405020304" pitchFamily="18" charset="0"/>
            </a:endParaRPr>
          </a:p>
          <a:p>
            <a:pPr marL="532130" indent="-342900" algn="just"/>
            <a:r>
              <a:rPr lang="en-US" dirty="0">
                <a:latin typeface="Times New Roman" panose="02020603050405020304" pitchFamily="18" charset="0"/>
                <a:cs typeface="Times New Roman" panose="02020603050405020304" pitchFamily="18" charset="0"/>
              </a:rPr>
              <a:t>Some questions in the survey require technical knowledge which was difficult to understand by a vulnerable group of people.</a:t>
            </a:r>
            <a:endParaRPr lang="en-US" dirty="0">
              <a:latin typeface="Times New Roman" panose="02020603050405020304" pitchFamily="18" charset="0"/>
              <a:cs typeface="Times New Roman" panose="02020603050405020304" pitchFamily="18" charset="0"/>
            </a:endParaRPr>
          </a:p>
          <a:p>
            <a:pPr marL="532130" indent="-342900" algn="just"/>
            <a:r>
              <a:rPr lang="en-US" dirty="0">
                <a:latin typeface="Times New Roman" panose="02020603050405020304" pitchFamily="18" charset="0"/>
                <a:cs typeface="Times New Roman" panose="02020603050405020304" pitchFamily="18" charset="0"/>
              </a:rPr>
              <a:t>As truckers and migrant workers are continually changing places so their experience can not be generalized to Nagpur &amp;Amravati.</a:t>
            </a:r>
            <a:endParaRPr lang="en-US" dirty="0">
              <a:latin typeface="Times New Roman" panose="02020603050405020304" pitchFamily="18" charset="0"/>
              <a:cs typeface="Times New Roman" panose="02020603050405020304" pitchFamily="18" charset="0"/>
            </a:endParaRPr>
          </a:p>
          <a:p>
            <a:pPr marL="532130" indent="-342900" algn="just"/>
            <a:r>
              <a:rPr lang="en-US" dirty="0">
                <a:latin typeface="Times New Roman" panose="02020603050405020304" pitchFamily="18" charset="0"/>
                <a:cs typeface="Times New Roman" panose="02020603050405020304" pitchFamily="18" charset="0"/>
              </a:rPr>
              <a:t>Verbal survey was taken which can influence the research and cause biased.</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5902" y="365125"/>
            <a:ext cx="8657897" cy="1325563"/>
          </a:xfrm>
        </p:spPr>
        <p:txBody>
          <a:bodyPr/>
          <a:lstStyle/>
          <a:p>
            <a:pPr algn="ctr"/>
            <a:r>
              <a:rPr lang="en-US" b="1" dirty="0">
                <a:latin typeface="Times New Roman" panose="02020603050405020304" pitchFamily="18" charset="0"/>
                <a:cs typeface="Times New Roman" panose="02020603050405020304" pitchFamily="18" charset="0"/>
              </a:rPr>
              <a:t>Conclusion</a:t>
            </a:r>
            <a:r>
              <a:rPr lang="en-US" b="1" dirty="0"/>
              <a:t> </a:t>
            </a:r>
            <a:endParaRPr lang="en-IN" b="1"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Content Placeholder 2"/>
          <p:cNvSpPr>
            <a:spLocks noGrp="1"/>
          </p:cNvSpPr>
          <p:nvPr>
            <p:ph idx="1"/>
          </p:nvPr>
        </p:nvSpPr>
        <p:spPr>
          <a:xfrm>
            <a:off x="1203766" y="2032000"/>
            <a:ext cx="10416251" cy="4588719"/>
          </a:xfrm>
        </p:spPr>
        <p:txBody>
          <a:bodyPr>
            <a:normAutofit fontScale="92500"/>
          </a:bodyPr>
          <a:lstStyle/>
          <a:p>
            <a:pPr marL="532130" indent="-358775" algn="just"/>
            <a:r>
              <a:rPr lang="en-US" sz="2400" kern="100" dirty="0">
                <a:solidFill>
                  <a:srgbClr val="202020"/>
                </a:solidFill>
                <a:effectLst/>
                <a:latin typeface="Times New Roman" panose="02020603050405020304" pitchFamily="18" charset="0"/>
                <a:ea typeface="SimSun" panose="02010600030101010101" pitchFamily="2" charset="-122"/>
              </a:rPr>
              <a:t>COVID-19 is a deadly disease that requires therapeutic and non-therapeutic solutions. </a:t>
            </a:r>
            <a:endParaRPr lang="en-US" sz="2400" kern="100" dirty="0">
              <a:solidFill>
                <a:srgbClr val="202020"/>
              </a:solidFill>
              <a:effectLst/>
              <a:latin typeface="Times New Roman" panose="02020603050405020304" pitchFamily="18" charset="0"/>
              <a:ea typeface="SimSun" panose="02010600030101010101" pitchFamily="2" charset="-122"/>
            </a:endParaRPr>
          </a:p>
          <a:p>
            <a:pPr marL="532130" indent="-358775" algn="just"/>
            <a:r>
              <a:rPr lang="en-US" sz="2400" kern="100" dirty="0">
                <a:solidFill>
                  <a:srgbClr val="202020"/>
                </a:solidFill>
                <a:effectLst/>
                <a:latin typeface="Times New Roman" panose="02020603050405020304" pitchFamily="18" charset="0"/>
                <a:ea typeface="SimSun" panose="02010600030101010101" pitchFamily="2" charset="-122"/>
              </a:rPr>
              <a:t>World leaders face challenges in containing COVID-19 through non-therapeutic solutions, with mass vaccination remaining the primary solution. Knowledge, beliefs, availability, and distribution of the vaccine pose challenges to mass vaccination. </a:t>
            </a:r>
            <a:endParaRPr lang="en-US" sz="2400" kern="100" dirty="0">
              <a:solidFill>
                <a:srgbClr val="202020"/>
              </a:solidFill>
              <a:effectLst/>
              <a:latin typeface="Times New Roman" panose="02020603050405020304" pitchFamily="18" charset="0"/>
              <a:ea typeface="SimSun" panose="02010600030101010101" pitchFamily="2" charset="-122"/>
            </a:endParaRPr>
          </a:p>
          <a:p>
            <a:pPr marL="532130" indent="-358775" algn="just"/>
            <a:r>
              <a:rPr lang="en-US" sz="2400" kern="100" dirty="0">
                <a:solidFill>
                  <a:srgbClr val="202020"/>
                </a:solidFill>
                <a:effectLst/>
                <a:latin typeface="Times New Roman" panose="02020603050405020304" pitchFamily="18" charset="0"/>
                <a:ea typeface="SimSun" panose="02010600030101010101" pitchFamily="2" charset="-122"/>
              </a:rPr>
              <a:t>This study found mixed responses regarding the level of knowledge and acceptance of the COVID-19 vaccine. Raising public awareness and demonstrating positive aspects of vaccination to the public appears to be most effective in increasing the vaccine acceptance rate. </a:t>
            </a:r>
            <a:endParaRPr lang="en-US" sz="2400" kern="100" dirty="0">
              <a:solidFill>
                <a:srgbClr val="202020"/>
              </a:solidFill>
              <a:effectLst/>
              <a:latin typeface="Times New Roman" panose="02020603050405020304" pitchFamily="18" charset="0"/>
              <a:ea typeface="SimSun" panose="02010600030101010101" pitchFamily="2" charset="-122"/>
            </a:endParaRPr>
          </a:p>
          <a:p>
            <a:pPr marL="532130" indent="-358775" algn="just"/>
            <a:r>
              <a:rPr lang="en-US" sz="2400" kern="100" dirty="0">
                <a:solidFill>
                  <a:srgbClr val="202020"/>
                </a:solidFill>
                <a:effectLst/>
                <a:latin typeface="Times New Roman" panose="02020603050405020304" pitchFamily="18" charset="0"/>
                <a:ea typeface="SimSun" panose="02010600030101010101" pitchFamily="2" charset="-122"/>
              </a:rPr>
              <a:t>Governments, public health officials, and advocacy groups should address hesitancy and build vaccine literacy to encourage the public to accept immunization. </a:t>
            </a:r>
            <a:endParaRPr lang="en-US" sz="2400" kern="100" dirty="0">
              <a:solidFill>
                <a:srgbClr val="202020"/>
              </a:solidFill>
              <a:effectLst/>
              <a:latin typeface="Times New Roman" panose="02020603050405020304" pitchFamily="18" charset="0"/>
              <a:ea typeface="SimSun" panose="02010600030101010101" pitchFamily="2" charset="-122"/>
            </a:endParaRPr>
          </a:p>
          <a:p>
            <a:pPr marL="532130" indent="-358775" algn="just"/>
            <a:r>
              <a:rPr lang="en-US" sz="2400" kern="100" dirty="0">
                <a:solidFill>
                  <a:srgbClr val="202020"/>
                </a:solidFill>
                <a:effectLst/>
                <a:latin typeface="Times New Roman" panose="02020603050405020304" pitchFamily="18" charset="0"/>
                <a:ea typeface="SimSun" panose="02010600030101010101" pitchFamily="2" charset="-122"/>
              </a:rPr>
              <a:t>COVID-19 immunization program should be implemented across the country to give rural and urban populations equal opportunity to receive the vaccine</a:t>
            </a:r>
            <a:endParaRPr lang="en-US" sz="2400" kern="100" dirty="0">
              <a:effectLst/>
              <a:latin typeface="Times New Roman" panose="02020603050405020304" pitchFamily="18" charset="0"/>
              <a:ea typeface="SimSun" panose="02010600030101010101" pitchFamily="2" charset="-122"/>
            </a:endParaRPr>
          </a:p>
          <a:p>
            <a:pPr marL="532130" indent="-358775"/>
            <a:endParaRPr 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086"/>
            <a:ext cx="10515600" cy="738118"/>
          </a:xfrm>
        </p:spPr>
        <p:txBody>
          <a:bodyPr/>
          <a:lstStyle/>
          <a:p>
            <a:pPr algn="ctr"/>
            <a:r>
              <a:rPr lang="en-US" b="1" dirty="0">
                <a:latin typeface="Times New Roman" panose="02020603050405020304" pitchFamily="18" charset="0"/>
                <a:cs typeface="Times New Roman" panose="02020603050405020304" pitchFamily="18" charset="0"/>
              </a:rPr>
              <a:t>References</a:t>
            </a:r>
            <a:endParaRPr lang="en-IN" b="1" dirty="0"/>
          </a:p>
        </p:txBody>
      </p:sp>
      <p:sp>
        <p:nvSpPr>
          <p:cNvPr id="3" name="Content Placeholder 2"/>
          <p:cNvSpPr>
            <a:spLocks noGrp="1"/>
          </p:cNvSpPr>
          <p:nvPr>
            <p:ph idx="1"/>
          </p:nvPr>
        </p:nvSpPr>
        <p:spPr>
          <a:xfrm>
            <a:off x="838200" y="1043609"/>
            <a:ext cx="10515600" cy="5459205"/>
          </a:xfrm>
        </p:spPr>
        <p:txBody>
          <a:bodyPr>
            <a:normAutofit fontScale="92500" lnSpcReduction="10000"/>
          </a:bodyPr>
          <a:lstStyle/>
          <a:p>
            <a:pPr marL="342900" indent="-342900">
              <a:buFont typeface="+mj-lt"/>
              <a:buAutoNum type="arabicPeriod"/>
            </a:pPr>
            <a:r>
              <a:rPr lang="en-IN" sz="1600" dirty="0" smtClean="0"/>
              <a:t>WHO </a:t>
            </a:r>
            <a:r>
              <a:rPr lang="en-IN" sz="1600" dirty="0"/>
              <a:t>Director-General’s opening remarks at the media briefing on COVID-19 - 11 March 2020 [Internet]. [cited 2022 Jun 19]. Available from: </a:t>
            </a:r>
            <a:r>
              <a:rPr lang="en-IN" sz="1600" dirty="0">
                <a:hlinkClick r:id="rId1"/>
              </a:rPr>
              <a:t>https://www.who.int/director-general/speeches/detail/who-director-general-s-opening-remarks-at-the-media-briefing-on-covid-19---</a:t>
            </a:r>
            <a:r>
              <a:rPr lang="en-IN" sz="1600" dirty="0" smtClean="0">
                <a:hlinkClick r:id="rId1"/>
              </a:rPr>
              <a:t>11-march-2020</a:t>
            </a:r>
            <a:endParaRPr lang="en-IN" sz="1600" dirty="0" smtClean="0"/>
          </a:p>
          <a:p>
            <a:pPr marL="342900" indent="-342900">
              <a:buFont typeface="+mj-lt"/>
              <a:buAutoNum type="arabicPeriod"/>
            </a:pPr>
            <a:r>
              <a:rPr lang="en-IN" sz="1600" dirty="0" smtClean="0"/>
              <a:t>India </a:t>
            </a:r>
            <a:r>
              <a:rPr lang="en-IN" sz="1600" dirty="0"/>
              <a:t>COVID - Coronavirus Statistics - </a:t>
            </a:r>
            <a:r>
              <a:rPr lang="en-IN" sz="1600" dirty="0" err="1"/>
              <a:t>Worldometer</a:t>
            </a:r>
            <a:r>
              <a:rPr lang="en-IN" sz="1600" dirty="0"/>
              <a:t> [Internet]. [cited 2022 Jun 19]. Available from: </a:t>
            </a:r>
            <a:r>
              <a:rPr lang="en-IN" sz="1600" dirty="0">
                <a:hlinkClick r:id="rId2"/>
              </a:rPr>
              <a:t>https://www.worldometers.info/coronavirus/country/india</a:t>
            </a:r>
            <a:r>
              <a:rPr lang="en-IN" sz="1600" dirty="0" smtClean="0">
                <a:hlinkClick r:id="rId2"/>
              </a:rPr>
              <a:t>/</a:t>
            </a:r>
            <a:endParaRPr lang="en-US" sz="1600" dirty="0"/>
          </a:p>
          <a:p>
            <a:pPr marL="342900" indent="-342900">
              <a:buFont typeface="+mj-lt"/>
              <a:buAutoNum type="arabicPeriod"/>
            </a:pPr>
            <a:r>
              <a:rPr lang="en-IN" sz="1600" dirty="0"/>
              <a:t>Oxford COVID-19 vaccine begins human trial stage | University of Oxford [Internet]. [cited 2022 Jun 19]. Available from: </a:t>
            </a:r>
            <a:r>
              <a:rPr lang="en-IN" sz="1600" dirty="0">
                <a:hlinkClick r:id="rId3"/>
              </a:rPr>
              <a:t>https://</a:t>
            </a:r>
            <a:r>
              <a:rPr lang="en-IN" sz="1600" dirty="0" smtClean="0">
                <a:hlinkClick r:id="rId3"/>
              </a:rPr>
              <a:t>www.ox.ac.uk/news/2020-04-23-oxford-covid-19-vaccine-begins-human-trial-stage</a:t>
            </a:r>
            <a:endParaRPr lang="en-IN" sz="1600" dirty="0" smtClean="0"/>
          </a:p>
          <a:p>
            <a:pPr marL="342900" indent="-342900">
              <a:buFont typeface="+mj-lt"/>
              <a:buAutoNum type="arabicPeriod"/>
            </a:pPr>
            <a:r>
              <a:rPr lang="en-US" sz="1600" dirty="0"/>
              <a:t>Di </a:t>
            </a:r>
            <a:r>
              <a:rPr lang="en-US" sz="1600" dirty="0" err="1"/>
              <a:t>Gennaro</a:t>
            </a:r>
            <a:r>
              <a:rPr lang="en-US" sz="1600" dirty="0"/>
              <a:t> F, </a:t>
            </a:r>
            <a:r>
              <a:rPr lang="en-US" sz="1600" dirty="0" err="1"/>
              <a:t>Pizzol</a:t>
            </a:r>
            <a:r>
              <a:rPr lang="en-US" sz="1600" dirty="0"/>
              <a:t> D, </a:t>
            </a:r>
            <a:r>
              <a:rPr lang="en-US" sz="1600" dirty="0" err="1"/>
              <a:t>Marotta</a:t>
            </a:r>
            <a:r>
              <a:rPr lang="en-US" sz="1600" dirty="0"/>
              <a:t> C, </a:t>
            </a:r>
            <a:r>
              <a:rPr lang="en-US" sz="1600" dirty="0" err="1"/>
              <a:t>Antunes</a:t>
            </a:r>
            <a:r>
              <a:rPr lang="en-US" sz="1600" dirty="0"/>
              <a:t> M, </a:t>
            </a:r>
            <a:r>
              <a:rPr lang="en-US" sz="1600" dirty="0" err="1"/>
              <a:t>Racalbuto</a:t>
            </a:r>
            <a:r>
              <a:rPr lang="en-US" sz="1600" dirty="0"/>
              <a:t> V, Veronese N, et al. Coronavirus Diseases (COVID-19) Current Status and Future Perspectives: A Narrative Review. </a:t>
            </a:r>
            <a:r>
              <a:rPr lang="en-US" sz="1600" dirty="0" err="1"/>
              <a:t>Int</a:t>
            </a:r>
            <a:r>
              <a:rPr lang="en-US" sz="1600" dirty="0"/>
              <a:t> J Environ Res Public Health. 2020 Apr 14;17(8):E2690</a:t>
            </a:r>
            <a:r>
              <a:rPr lang="en-US" sz="1600" dirty="0" smtClean="0"/>
              <a:t>.</a:t>
            </a:r>
            <a:endParaRPr lang="en-US" sz="1600" dirty="0" smtClean="0"/>
          </a:p>
          <a:p>
            <a:pPr marL="342900" indent="-342900">
              <a:buFont typeface="+mj-lt"/>
              <a:buAutoNum type="arabicPeriod"/>
            </a:pPr>
            <a:r>
              <a:rPr lang="en-US" sz="1600" dirty="0"/>
              <a:t>. Anti-Coronavirus Vaccines: Past Investigations on SARS-CoV-1 and MERS-</a:t>
            </a:r>
            <a:r>
              <a:rPr lang="en-US" sz="1600" dirty="0" err="1"/>
              <a:t>CoV</a:t>
            </a:r>
            <a:r>
              <a:rPr lang="en-US" sz="1600" dirty="0"/>
              <a:t>, the Approved Vaccines from </a:t>
            </a:r>
            <a:r>
              <a:rPr lang="en-US" sz="1600" dirty="0" err="1"/>
              <a:t>BioNTech</a:t>
            </a:r>
            <a:r>
              <a:rPr lang="en-US" sz="1600" dirty="0"/>
              <a:t>/Pfizer, </a:t>
            </a:r>
            <a:r>
              <a:rPr lang="en-US" sz="1600" dirty="0" err="1"/>
              <a:t>Moderna</a:t>
            </a:r>
            <a:r>
              <a:rPr lang="en-US" sz="1600" dirty="0"/>
              <a:t>, Oxford/AstraZeneca and others under Development Against </a:t>
            </a:r>
            <a:r>
              <a:rPr lang="en-US" sz="1600" dirty="0" err="1"/>
              <a:t>SARSCoV</a:t>
            </a:r>
            <a:r>
              <a:rPr lang="en-US" sz="1600" dirty="0"/>
              <a:t>- 2 Infection - PubMed [Internet]. [cited 2022 Jun 19]. Available from: </a:t>
            </a:r>
            <a:r>
              <a:rPr lang="en-US" sz="1600" dirty="0">
                <a:hlinkClick r:id="rId4"/>
              </a:rPr>
              <a:t>https://pubmed.ncbi.nlm.nih.gov/34355678</a:t>
            </a:r>
            <a:r>
              <a:rPr lang="en-US" sz="1600" dirty="0" smtClean="0">
                <a:hlinkClick r:id="rId4"/>
              </a:rPr>
              <a:t>/</a:t>
            </a:r>
            <a:endParaRPr lang="en-US" sz="1600" dirty="0" smtClean="0"/>
          </a:p>
          <a:p>
            <a:pPr marL="342900" indent="-342900">
              <a:buFont typeface="+mj-lt"/>
              <a:buAutoNum type="arabicPeriod"/>
            </a:pPr>
            <a:r>
              <a:rPr lang="en-IN" sz="1600" dirty="0" err="1"/>
              <a:t>Slaoui</a:t>
            </a:r>
            <a:r>
              <a:rPr lang="en-IN" sz="1600" dirty="0"/>
              <a:t>, M.; Hepburn, M. Developing safe and effective </a:t>
            </a:r>
            <a:r>
              <a:rPr lang="en-IN" sz="1600" dirty="0" err="1"/>
              <a:t>Covid</a:t>
            </a:r>
            <a:r>
              <a:rPr lang="en-IN" sz="1600" dirty="0"/>
              <a:t> vaccines—Operation Warp Speed’s strategy and approach. N. Eng. J. Med. 2020, 383, 1701–1703. [</a:t>
            </a:r>
            <a:r>
              <a:rPr lang="en-IN" sz="1600" dirty="0" err="1"/>
              <a:t>CrossRef</a:t>
            </a:r>
            <a:r>
              <a:rPr lang="en-IN" sz="1600" dirty="0"/>
              <a:t>] - Google Search [Internet]. [cited 2022 Jun 19]. Available from: https://www.google.com/</a:t>
            </a:r>
            <a:r>
              <a:rPr lang="en-IN" sz="1600" dirty="0" err="1"/>
              <a:t>search?q</a:t>
            </a:r>
            <a:r>
              <a:rPr lang="en-IN" sz="1600" dirty="0"/>
              <a:t>=Slaoui%2C+M.%3B+Hepburn%2C+M.+Developing+safe+and+effective+Covid+vaccines%E2%80%94Operation+Warp+Speed%E2%80%99s+strategy+and+approach.+N.+Eng.+J.+Med.+2020%2C+383%2C+1701%E2%80%931703.+%5BCrossRef%5D&amp;oq=Slaoui%2C+M.%3B+Hepburn%2C+M.+Developing+safe+and+effective+Covid+vaccines%E2%80%94Operation+Warp+Speed%E2%80%99s+strategy+and+approach.+N.+Eng.+J.+Med.+2020%2C+383%2C+1701%E2%80%931703.+%5BCrossRef%5D&amp;aqs=chrome..</a:t>
            </a:r>
            <a:r>
              <a:rPr lang="en-IN" sz="1600" dirty="0" smtClean="0"/>
              <a:t>69i57.913j0j9&amp;sourceid=</a:t>
            </a:r>
            <a:r>
              <a:rPr lang="en-IN" sz="1600" dirty="0" err="1" smtClean="0"/>
              <a:t>chrome&amp;ie</a:t>
            </a:r>
            <a:r>
              <a:rPr lang="en-IN" sz="1600" dirty="0" smtClean="0"/>
              <a:t>=UTF-8</a:t>
            </a:r>
            <a:endParaRPr lang="en-IN" sz="1600" dirty="0" smtClean="0"/>
          </a:p>
          <a:p>
            <a:pPr marL="342900" indent="-342900">
              <a:buFont typeface="+mj-lt"/>
              <a:buAutoNum type="arabicPeriod"/>
            </a:pPr>
            <a:r>
              <a:rPr lang="en-IN" sz="1600" dirty="0"/>
              <a:t>World Health Organization. Report of the Sage Working Group on Vaccine Hesitancy; World Health Organization: Geneva, Switzerland, 2014. Vaccines 2021, 9, 1248 17 - Google Search [Internet]. [cited 2022 Jun 19]. Available from: https://www.google.com/</a:t>
            </a:r>
            <a:r>
              <a:rPr lang="en-IN" sz="1600" dirty="0" err="1"/>
              <a:t>search?q</a:t>
            </a:r>
            <a:r>
              <a:rPr lang="en-IN" sz="1600" dirty="0"/>
              <a:t>=World+Health+Organization.+Report+of+the+Sage+Working+Group+on+Vaccine+Hesitancy%3B+World+Health+Organization%3A+Geneva%2C+Switzerland%2C+2014.+Vaccines+2021%2C+9%2C+1248+17&amp;oq=World+Health+Organization.+Report+of+the+Sage+Working+Group+on+Vaccine+Hesitancy%3B+World+Health+Organization%3A+Geneva%2C+Switzerland%2C+2014.+Vaccines+2021%2C+9%2C+1248+17&amp;aqs=chrome..</a:t>
            </a:r>
            <a:r>
              <a:rPr lang="en-IN" sz="1600" dirty="0" smtClean="0"/>
              <a:t>69i57.930j0j7&amp;sourceid=</a:t>
            </a:r>
            <a:r>
              <a:rPr lang="en-IN" sz="1600" dirty="0" err="1" smtClean="0"/>
              <a:t>chrome&amp;ie</a:t>
            </a:r>
            <a:r>
              <a:rPr lang="en-IN" sz="1600" dirty="0" smtClean="0"/>
              <a:t>=UTF-8</a:t>
            </a:r>
            <a:endParaRPr lang="en-IN" sz="1600" dirty="0" smtClean="0"/>
          </a:p>
          <a:p>
            <a:pPr marL="342900" indent="-342900">
              <a:buFont typeface="+mj-lt"/>
              <a:buAutoNum type="arabicPeriod"/>
            </a:pPr>
            <a:endParaRPr lang="en-US" sz="1600" dirty="0"/>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latin typeface="Times New Roman" panose="02020603050405020304" pitchFamily="18" charset="0"/>
                <a:cs typeface="Times New Roman" panose="02020603050405020304" pitchFamily="18" charset="0"/>
              </a:rPr>
              <a:t>Thank You</a:t>
            </a:r>
            <a:endParaRPr lang="en-IN"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Screenshot of Approval</a:t>
            </a:r>
            <a:endParaRPr lang="en-IN" b="1" dirty="0"/>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6" name="Content Placeholder 5"/>
          <p:cNvPicPr>
            <a:picLocks noChangeAspect="1"/>
          </p:cNvPicPr>
          <p:nvPr>
            <p:ph idx="1"/>
          </p:nvPr>
        </p:nvPicPr>
        <p:blipFill>
          <a:blip r:embed="rId1"/>
          <a:srcRect t="20458" b="5195"/>
          <a:stretch>
            <a:fillRect/>
          </a:stretch>
        </p:blipFill>
        <p:spPr>
          <a:xfrm>
            <a:off x="325120" y="1463675"/>
            <a:ext cx="11692255" cy="525716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Background Of Company </a:t>
            </a:r>
            <a:endParaRPr lang="en-IN" b="1" dirty="0"/>
          </a:p>
        </p:txBody>
      </p:sp>
      <p:sp>
        <p:nvSpPr>
          <p:cNvPr id="3" name="Content Placeholder 2"/>
          <p:cNvSpPr>
            <a:spLocks noGrp="1"/>
          </p:cNvSpPr>
          <p:nvPr>
            <p:ph idx="1"/>
          </p:nvPr>
        </p:nvSpPr>
        <p:spPr>
          <a:xfrm>
            <a:off x="838200" y="1781666"/>
            <a:ext cx="10515600" cy="4939809"/>
          </a:xfrm>
        </p:spPr>
        <p:txBody>
          <a:bodyPr>
            <a:normAutofit fontScale="92500" lnSpcReduction="10000"/>
          </a:bodyPr>
          <a:lstStyle/>
          <a:p>
            <a:pPr marL="536575" indent="-357505" algn="just">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TCI Foundation, the social arm of Transport Corporation of India Limited (TCI), is committed to serving the nation with a motto of equality and a better life for all citizens.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536575" indent="-357505" algn="just">
              <a:lnSpc>
                <a:spcPct val="107000"/>
              </a:lnSpc>
              <a:spcAft>
                <a:spcPts val="800"/>
              </a:spcAft>
            </a:pPr>
            <a:r>
              <a:rPr lang="en-US" sz="2000" dirty="0">
                <a:latin typeface="Times New Roman" panose="02020603050405020304" pitchFamily="18" charset="0"/>
                <a:cs typeface="Times New Roman" panose="02020603050405020304" pitchFamily="18" charset="0"/>
              </a:rPr>
              <a:t>The Foundation is in the vanguard to support and assist the communities including the less privileged in India by facilitating Health Services, Education, and Community and Sports Development.</a:t>
            </a:r>
            <a:endParaRPr lang="en-IN" sz="2000" dirty="0">
              <a:latin typeface="Times New Roman" panose="02020603050405020304" pitchFamily="18" charset="0"/>
              <a:cs typeface="Times New Roman" panose="02020603050405020304" pitchFamily="18" charset="0"/>
            </a:endParaRPr>
          </a:p>
          <a:p>
            <a:pPr marL="536575" indent="-357505" algn="just">
              <a:lnSpc>
                <a:spcPct val="107000"/>
              </a:lnSpc>
              <a:spcAft>
                <a:spcPts val="800"/>
              </a:spcAft>
            </a:pPr>
            <a:r>
              <a:rPr lang="en-US" sz="2000" dirty="0">
                <a:latin typeface="Times New Roman" panose="02020603050405020304" pitchFamily="18" charset="0"/>
                <a:cs typeface="Times New Roman" panose="02020603050405020304" pitchFamily="18" charset="0"/>
              </a:rPr>
              <a:t>Internationally, TCI Foundation in association with Bill &amp; Melinda Gates Foundation was instrumental and successful in developing the HIV Control program “KAVACH” worth 13 Million US$ funded project targeted at truckers in India.</a:t>
            </a:r>
            <a:endParaRPr lang="en-IN" sz="2000" dirty="0">
              <a:latin typeface="Times New Roman" panose="02020603050405020304" pitchFamily="18" charset="0"/>
              <a:cs typeface="Times New Roman" panose="02020603050405020304" pitchFamily="18" charset="0"/>
            </a:endParaRPr>
          </a:p>
          <a:p>
            <a:pPr marL="536575" indent="-357505" algn="just">
              <a:lnSpc>
                <a:spcPct val="107000"/>
              </a:lnSpc>
              <a:spcAft>
                <a:spcPts val="800"/>
              </a:spcAft>
            </a:pPr>
            <a:r>
              <a:rPr lang="en-US" sz="2000" dirty="0">
                <a:latin typeface="Times New Roman" panose="02020603050405020304" pitchFamily="18" charset="0"/>
                <a:cs typeface="Times New Roman" panose="02020603050405020304" pitchFamily="18" charset="0"/>
              </a:rPr>
              <a:t>The Foundation also served Ethiopia and South Africa as a technical support agency in the implementation of HIV control programs amongst truckers.</a:t>
            </a:r>
            <a:endParaRPr lang="en-IN" sz="2000" dirty="0">
              <a:latin typeface="Times New Roman" panose="02020603050405020304" pitchFamily="18" charset="0"/>
              <a:cs typeface="Times New Roman" panose="02020603050405020304" pitchFamily="18" charset="0"/>
            </a:endParaRPr>
          </a:p>
          <a:p>
            <a:pPr marL="536575" indent="-357505" algn="just">
              <a:lnSpc>
                <a:spcPct val="107000"/>
              </a:lnSpc>
              <a:spcAft>
                <a:spcPts val="800"/>
              </a:spcAft>
            </a:pPr>
            <a:r>
              <a:rPr lang="en-US" sz="2000" dirty="0">
                <a:latin typeface="Times New Roman" panose="02020603050405020304" pitchFamily="18" charset="0"/>
                <a:cs typeface="Times New Roman" panose="02020603050405020304" pitchFamily="18" charset="0"/>
              </a:rPr>
              <a:t>TCI Foundation is proudly associated with the Government of India, State Governments, International Organizations, Public Sector Undertakings, and Corporates of repute to deliver the quality-controlled CSR activities in India.</a:t>
            </a:r>
            <a:endParaRPr lang="en-IN" sz="2000" dirty="0">
              <a:latin typeface="Times New Roman" panose="02020603050405020304" pitchFamily="18" charset="0"/>
              <a:cs typeface="Times New Roman" panose="02020603050405020304" pitchFamily="18" charset="0"/>
            </a:endParaRPr>
          </a:p>
          <a:p>
            <a:pPr marL="536575" indent="-357505" algn="just">
              <a:lnSpc>
                <a:spcPct val="107000"/>
              </a:lnSpc>
              <a:spcAft>
                <a:spcPts val="800"/>
              </a:spcAft>
            </a:pPr>
            <a:endParaRPr lang="en-US" sz="900" dirty="0">
              <a:latin typeface="Times New Roman" panose="02020603050405020304" pitchFamily="18" charset="0"/>
              <a:ea typeface="Calibri" panose="020F0502020204030204" pitchFamily="34" charset="0"/>
              <a:cs typeface="Times New Roman" panose="02020603050405020304" pitchFamily="18" charset="0"/>
            </a:endParaRPr>
          </a:p>
          <a:p>
            <a:pPr marL="179070" indent="0" algn="just">
              <a:lnSpc>
                <a:spcPct val="107000"/>
              </a:lnSpc>
              <a:spcAft>
                <a:spcPts val="800"/>
              </a:spcAft>
              <a:buNone/>
            </a:pPr>
            <a:endParaRPr lang="en-US" sz="10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7625" y="5057"/>
            <a:ext cx="2695903" cy="126895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469" y="623545"/>
            <a:ext cx="10515600" cy="1325563"/>
          </a:xfrm>
        </p:spPr>
        <p:txBody>
          <a:bodyPr/>
          <a:lstStyle/>
          <a:p>
            <a:pPr algn="ctr"/>
            <a:r>
              <a:rPr lang="en-US" b="1" dirty="0"/>
              <a:t> Vision &amp; Mission Of Company </a:t>
            </a:r>
            <a:endParaRPr lang="en-IN" b="1" dirty="0"/>
          </a:p>
        </p:txBody>
      </p:sp>
      <p:sp>
        <p:nvSpPr>
          <p:cNvPr id="3" name="Content Placeholder 2"/>
          <p:cNvSpPr>
            <a:spLocks noGrp="1"/>
          </p:cNvSpPr>
          <p:nvPr>
            <p:ph idx="1"/>
          </p:nvPr>
        </p:nvSpPr>
        <p:spPr>
          <a:xfrm>
            <a:off x="1381538" y="2143673"/>
            <a:ext cx="9972261" cy="4351338"/>
          </a:xfrm>
        </p:spPr>
        <p:txBody>
          <a:bodyPr>
            <a:normAutofit fontScale="85000" lnSpcReduction="10000"/>
          </a:bodyPr>
          <a:lstStyle/>
          <a:p>
            <a:pPr marL="536575" indent="-357505">
              <a:spcBef>
                <a:spcPts val="0"/>
              </a:spcBef>
              <a:buFont typeface="Wingdings" panose="05000000000000000000" pitchFamily="2" charset="2"/>
              <a:buChar char="§"/>
            </a:pPr>
            <a:r>
              <a:rPr lang="en-US" b="1" kern="0" cap="all" dirty="0">
                <a:solidFill>
                  <a:srgbClr val="1B1D1F"/>
                </a:solidFill>
                <a:latin typeface="Times New Roman" panose="02020603050405020304" pitchFamily="18" charset="0"/>
                <a:ea typeface="Arial" panose="020B0604020202020204" pitchFamily="34" charset="0"/>
              </a:rPr>
              <a:t> </a:t>
            </a:r>
            <a:r>
              <a:rPr lang="en-US" b="1" i="1" u="sng" kern="0" cap="all" dirty="0">
                <a:solidFill>
                  <a:srgbClr val="1B1D1F"/>
                </a:solidFill>
                <a:latin typeface="Times New Roman" panose="02020603050405020304" pitchFamily="18" charset="0"/>
                <a:ea typeface="Arial" panose="020B0604020202020204" pitchFamily="34" charset="0"/>
              </a:rPr>
              <a:t>VISION</a:t>
            </a:r>
            <a:endParaRPr lang="en-US" b="1" i="1" u="sng" dirty="0">
              <a:latin typeface="SimSun" panose="02010600030101010101" pitchFamily="2" charset="-122"/>
              <a:ea typeface="SimSun" panose="02010600030101010101" pitchFamily="2" charset="-122"/>
            </a:endParaRPr>
          </a:p>
          <a:p>
            <a:pPr marL="636270" indent="-457200" algn="just">
              <a:spcBef>
                <a:spcPts val="1050"/>
              </a:spcBef>
              <a:spcAft>
                <a:spcPts val="2100"/>
              </a:spcAft>
            </a:pPr>
            <a:r>
              <a:rPr lang="en-US" dirty="0">
                <a:latin typeface="Times New Roman" panose="02020603050405020304" pitchFamily="18" charset="0"/>
              </a:rPr>
              <a:t>To make a qualitative difference to our society and environment.</a:t>
            </a:r>
            <a:endParaRPr lang="en-US" dirty="0">
              <a:latin typeface="Times New Roman" panose="02020603050405020304" pitchFamily="18" charset="0"/>
            </a:endParaRPr>
          </a:p>
          <a:p>
            <a:pPr marL="536575" marR="0" indent="-357505" algn="just">
              <a:spcBef>
                <a:spcPts val="0"/>
              </a:spcBef>
              <a:spcAft>
                <a:spcPts val="0"/>
              </a:spcAft>
              <a:buFont typeface="Wingdings" panose="05000000000000000000" pitchFamily="2" charset="2"/>
              <a:buChar char="§"/>
            </a:pPr>
            <a:r>
              <a:rPr lang="en-US" b="1" i="1" kern="0" cap="all" dirty="0">
                <a:latin typeface="Times New Roman" panose="02020603050405020304" pitchFamily="18" charset="0"/>
                <a:ea typeface="Arial" panose="020B0604020202020204" pitchFamily="34" charset="0"/>
              </a:rPr>
              <a:t> </a:t>
            </a:r>
            <a:r>
              <a:rPr lang="en-US" b="1" i="1" u="sng" kern="0" cap="all" dirty="0">
                <a:latin typeface="Times New Roman" panose="02020603050405020304" pitchFamily="18" charset="0"/>
                <a:ea typeface="Arial" panose="020B0604020202020204" pitchFamily="34" charset="0"/>
              </a:rPr>
              <a:t>MISSION</a:t>
            </a:r>
            <a:endParaRPr lang="en-US" b="1" i="1" u="sng" dirty="0">
              <a:latin typeface="SimSun" panose="02010600030101010101" pitchFamily="2" charset="-122"/>
              <a:ea typeface="SimSun" panose="02010600030101010101" pitchFamily="2" charset="-122"/>
            </a:endParaRPr>
          </a:p>
          <a:p>
            <a:pPr marL="636270" lvl="0" indent="-457200" algn="just">
              <a:lnSpc>
                <a:spcPct val="107000"/>
              </a:lnSpc>
              <a:spcBef>
                <a:spcPts val="500"/>
              </a:spcBef>
              <a:spcAft>
                <a:spcPts val="500"/>
              </a:spcAft>
            </a:pPr>
            <a:r>
              <a:rPr lang="en-US" dirty="0">
                <a:latin typeface="Times New Roman" panose="02020603050405020304" pitchFamily="18" charset="0"/>
                <a:ea typeface="Calibri" panose="020F0502020204030204" pitchFamily="34" charset="0"/>
                <a:cs typeface="Times New Roman" panose="02020603050405020304" pitchFamily="18" charset="0"/>
              </a:rPr>
              <a:t>Engage with internal and external stakeholders for synergy and widespread impact.</a:t>
            </a:r>
            <a:endParaRPr lang="en-US" dirty="0">
              <a:latin typeface="Calibri" panose="020F0502020204030204" pitchFamily="34" charset="0"/>
              <a:cs typeface="Times New Roman" panose="02020603050405020304" pitchFamily="18" charset="0"/>
            </a:endParaRPr>
          </a:p>
          <a:p>
            <a:pPr marL="636270" indent="-457200" algn="just">
              <a:lnSpc>
                <a:spcPct val="107000"/>
              </a:lnSpc>
              <a:spcBef>
                <a:spcPts val="500"/>
              </a:spcBef>
              <a:spcAft>
                <a:spcPts val="500"/>
              </a:spcAft>
            </a:pPr>
            <a:r>
              <a:rPr lang="en-US" dirty="0">
                <a:latin typeface="Times New Roman" panose="02020603050405020304" pitchFamily="18" charset="0"/>
                <a:ea typeface="Calibri" panose="020F0502020204030204" pitchFamily="34" charset="0"/>
                <a:cs typeface="Times New Roman" panose="02020603050405020304" pitchFamily="18" charset="0"/>
              </a:rPr>
              <a:t>Bring lasting and sustainable development by interventions in areas of education &amp; vocational training, health &amp; disability, women &amp; child development, environment, and other emerging needs of society.</a:t>
            </a:r>
            <a:endParaRPr lang="en-US" dirty="0">
              <a:latin typeface="Calibri" panose="020F0502020204030204" pitchFamily="34" charset="0"/>
              <a:cs typeface="Times New Roman" panose="02020603050405020304" pitchFamily="18" charset="0"/>
            </a:endParaRPr>
          </a:p>
          <a:p>
            <a:pPr marL="636270" indent="-457200" algn="just">
              <a:lnSpc>
                <a:spcPct val="107000"/>
              </a:lnSpc>
              <a:spcBef>
                <a:spcPts val="500"/>
              </a:spcBef>
              <a:spcAft>
                <a:spcPts val="500"/>
              </a:spcAft>
            </a:pPr>
            <a:r>
              <a:rPr lang="en-US" dirty="0">
                <a:latin typeface="Times New Roman" panose="02020603050405020304" pitchFamily="18" charset="0"/>
                <a:ea typeface="Calibri" panose="020F0502020204030204" pitchFamily="34" charset="0"/>
                <a:cs typeface="Times New Roman" panose="02020603050405020304" pitchFamily="18" charset="0"/>
              </a:rPr>
              <a:t>Strive to provide leadership and be a benchmark in the field of Corporate Social Responsibility (CSR) with our ethics and governance.</a:t>
            </a:r>
            <a:endParaRPr lang="en-US" dirty="0">
              <a:latin typeface="Calibri" panose="020F0502020204030204" pitchFamily="34" charset="0"/>
              <a:cs typeface="Times New Roman" panose="02020603050405020304" pitchFamily="18" charset="0"/>
            </a:endParaRPr>
          </a:p>
          <a:p>
            <a:pPr marL="536575" indent="-357505"/>
            <a:endParaRPr lang="en-US" dirty="0"/>
          </a:p>
          <a:p>
            <a:pPr marL="536575" indent="-357505"/>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 Background of Project </a:t>
            </a:r>
            <a:endParaRPr lang="en-IN" b="1" dirty="0"/>
          </a:p>
        </p:txBody>
      </p:sp>
      <p:sp>
        <p:nvSpPr>
          <p:cNvPr id="3" name="Content Placeholder 2"/>
          <p:cNvSpPr>
            <a:spLocks noGrp="1"/>
          </p:cNvSpPr>
          <p:nvPr>
            <p:ph idx="1"/>
          </p:nvPr>
        </p:nvSpPr>
        <p:spPr>
          <a:xfrm>
            <a:off x="1143000" y="1905137"/>
            <a:ext cx="10389702" cy="4351338"/>
          </a:xfrm>
        </p:spPr>
        <p:txBody>
          <a:bodyPr>
            <a:normAutofit fontScale="70000" lnSpcReduction="20000"/>
          </a:bodyPr>
          <a:lstStyle/>
          <a:p>
            <a:pPr marL="536575" indent="-357505" algn="just">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COVID-19 is a contagious disease caused by a virus the severe acute respiratory syndrome coronavirus 2(SARS-COV-2). The first known case was identified in Wuhan, China in December 2019. </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536575" indent="-357505" algn="just">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The disease has since spread worldwide leading to the ongoing COVID 19. The pandemic of coronavirus diseases 2019 has led to a high rate of morbidity and mortality and imposed a burden of billion.</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536575" indent="-357505" algn="just">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 The rapid spread of the disease with several waves and peaks for around a year and a half has imposed a lot of pressure on the health system and the other parts of the community worldwide many health workers are on the front lines of battling the COVID 19 public health crisis </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536575" indent="-357505" algn="just">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 Many hospitals are overwhelmed with suspected or infected cases of COVID 19, in India began administration of COVID-19 vaccines on 16 January 2021 as of 3 April 2022 India has administrated over 1.8 billion doses overall including 1</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st</a:t>
            </a:r>
            <a:r>
              <a:rPr lang="en-US" dirty="0">
                <a:latin typeface="Times New Roman" panose="02020603050405020304" pitchFamily="18" charset="0"/>
                <a:ea typeface="Calibri" panose="020F0502020204030204" pitchFamily="34" charset="0"/>
                <a:cs typeface="Times New Roman" panose="02020603050405020304" pitchFamily="18" charset="0"/>
              </a:rPr>
              <a:t>, 2</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nd</a:t>
            </a:r>
            <a:r>
              <a:rPr lang="en-US" dirty="0">
                <a:latin typeface="Times New Roman" panose="02020603050405020304" pitchFamily="18" charset="0"/>
                <a:ea typeface="Calibri" panose="020F0502020204030204" pitchFamily="34" charset="0"/>
                <a:cs typeface="Times New Roman" panose="02020603050405020304" pitchFamily="18" charset="0"/>
              </a:rPr>
              <a:t>, and precautionary doses of the currently approved vaccines.</a:t>
            </a:r>
            <a:endParaRPr lang="en-US" dirty="0">
              <a:latin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834" y="693113"/>
            <a:ext cx="10515600" cy="1325563"/>
          </a:xfrm>
        </p:spPr>
        <p:txBody>
          <a:bodyPr/>
          <a:lstStyle/>
          <a:p>
            <a:pPr algn="ctr"/>
            <a:r>
              <a:rPr lang="en-US" b="1" dirty="0">
                <a:latin typeface="Times New Roman" panose="02020603050405020304" pitchFamily="18" charset="0"/>
                <a:cs typeface="Times New Roman" panose="02020603050405020304" pitchFamily="18" charset="0"/>
              </a:rPr>
              <a:t> Objectives </a:t>
            </a:r>
            <a:endParaRPr lang="en-IN" b="1" dirty="0"/>
          </a:p>
        </p:txBody>
      </p:sp>
      <p:sp>
        <p:nvSpPr>
          <p:cNvPr id="3" name="Content Placeholder 2"/>
          <p:cNvSpPr>
            <a:spLocks noGrp="1"/>
          </p:cNvSpPr>
          <p:nvPr>
            <p:ph idx="1"/>
          </p:nvPr>
        </p:nvSpPr>
        <p:spPr>
          <a:xfrm>
            <a:off x="1461052" y="2054224"/>
            <a:ext cx="9892748" cy="4351338"/>
          </a:xfrm>
        </p:spPr>
        <p:txBody>
          <a:bodyPr>
            <a:normAutofit/>
          </a:bodyPr>
          <a:lstStyle/>
          <a:p>
            <a:pPr marL="0" indent="0" algn="just">
              <a:lnSpc>
                <a:spcPct val="107000"/>
              </a:lnSpc>
              <a:spcAft>
                <a:spcPts val="800"/>
              </a:spcAft>
              <a:buNone/>
            </a:pPr>
            <a:endParaRPr lang="en-US" dirty="0">
              <a:latin typeface="Calibri" panose="020F0502020204030204" pitchFamily="34" charset="0"/>
              <a:cs typeface="Times New Roman" panose="02020603050405020304" pitchFamily="18" charset="0"/>
            </a:endParaRPr>
          </a:p>
          <a:p>
            <a:pPr marL="514350" indent="-514350" algn="just">
              <a:lnSpc>
                <a:spcPct val="107000"/>
              </a:lnSpc>
              <a:spcAft>
                <a:spcPts val="800"/>
              </a:spcAft>
              <a:buAutoNum type="arabicPeriod"/>
            </a:pPr>
            <a:r>
              <a:rPr lang="en-US" dirty="0">
                <a:latin typeface="Times New Roman" panose="02020603050405020304" pitchFamily="18" charset="0"/>
                <a:ea typeface="Calibri" panose="020F0502020204030204" pitchFamily="34" charset="0"/>
                <a:cs typeface="Times New Roman" panose="02020603050405020304" pitchFamily="18" charset="0"/>
              </a:rPr>
              <a:t>Analysis and Evaluate the key problem areas of COVID-19 vaccination for truckers and migrant workers.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07000"/>
              </a:lnSpc>
              <a:spcAft>
                <a:spcPts val="800"/>
              </a:spcAft>
              <a:buAutoNum type="arabicPeriod"/>
            </a:pPr>
            <a:r>
              <a:rPr lang="en-US" dirty="0">
                <a:latin typeface="Times New Roman" panose="02020603050405020304" pitchFamily="18" charset="0"/>
                <a:cs typeface="Times New Roman" panose="02020603050405020304" pitchFamily="18" charset="0"/>
              </a:rPr>
              <a:t>To be aware  the knowledge and acceptance of COVID-19 vaccination of truckers and migrant workers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3356"/>
            <a:ext cx="10515600" cy="1325563"/>
          </a:xfrm>
        </p:spPr>
        <p:txBody>
          <a:bodyPr/>
          <a:lstStyle/>
          <a:p>
            <a:pPr algn="ctr"/>
            <a:r>
              <a:rPr lang="en-US" b="1" dirty="0">
                <a:latin typeface="Times New Roman" panose="02020603050405020304" pitchFamily="18" charset="0"/>
                <a:cs typeface="Times New Roman" panose="02020603050405020304" pitchFamily="18" charset="0"/>
              </a:rPr>
              <a:t>Methodology</a:t>
            </a:r>
            <a:endParaRPr lang="en-IN" b="1" dirty="0"/>
          </a:p>
        </p:txBody>
      </p:sp>
      <p:sp>
        <p:nvSpPr>
          <p:cNvPr id="3" name="Content Placeholder 2"/>
          <p:cNvSpPr>
            <a:spLocks noGrp="1"/>
          </p:cNvSpPr>
          <p:nvPr>
            <p:ph idx="1"/>
          </p:nvPr>
        </p:nvSpPr>
        <p:spPr>
          <a:xfrm>
            <a:off x="927652" y="2290893"/>
            <a:ext cx="10515600" cy="3727175"/>
          </a:xfrm>
        </p:spPr>
        <p:txBody>
          <a:bodyPr>
            <a:normAutofit/>
          </a:bodyPr>
          <a:lstStyle/>
          <a:p>
            <a:pPr algn="just">
              <a:lnSpc>
                <a:spcPct val="100000"/>
              </a:lnSpc>
              <a:spcAft>
                <a:spcPts val="800"/>
              </a:spcAft>
            </a:pPr>
            <a:r>
              <a:rPr lang="en-US" sz="2400" b="1" i="1" kern="100" dirty="0">
                <a:solidFill>
                  <a:srgbClr val="FF0000"/>
                </a:solidFill>
                <a:latin typeface="Times New Roman" panose="02020603050405020304" pitchFamily="18" charset="0"/>
                <a:ea typeface="SimSun" panose="02010600030101010101" pitchFamily="2" charset="-122"/>
              </a:rPr>
              <a:t>Participants</a:t>
            </a:r>
            <a:r>
              <a:rPr lang="en-US" sz="2400" kern="100" dirty="0">
                <a:solidFill>
                  <a:srgbClr val="202020"/>
                </a:solidFill>
                <a:latin typeface="Times New Roman" panose="02020603050405020304" pitchFamily="18" charset="0"/>
                <a:ea typeface="SimSun" panose="02010600030101010101" pitchFamily="2" charset="-122"/>
              </a:rPr>
              <a:t>: the present concurrent mixed-method study was conducted in the Nagpur and Amravati districts of Maharashtra (Truckers and Migrant Workers).</a:t>
            </a:r>
            <a:endParaRPr lang="en-US" sz="2400" kern="100" dirty="0">
              <a:solidFill>
                <a:srgbClr val="202020"/>
              </a:solidFill>
              <a:latin typeface="Times New Roman" panose="02020603050405020304" pitchFamily="18" charset="0"/>
              <a:ea typeface="SimSun" panose="02010600030101010101" pitchFamily="2" charset="-122"/>
            </a:endParaRPr>
          </a:p>
          <a:p>
            <a:pPr algn="just">
              <a:lnSpc>
                <a:spcPct val="100000"/>
              </a:lnSpc>
              <a:spcAft>
                <a:spcPts val="800"/>
              </a:spcAft>
            </a:pPr>
            <a:r>
              <a:rPr lang="en-US" sz="2400" b="1" i="1" dirty="0">
                <a:solidFill>
                  <a:srgbClr val="FF0000"/>
                </a:solidFill>
                <a:latin typeface="Times New Roman" panose="02020603050405020304" pitchFamily="18" charset="0"/>
              </a:rPr>
              <a:t>Study Design and population</a:t>
            </a:r>
            <a:r>
              <a:rPr lang="en-US" sz="2400" b="1" i="1" dirty="0">
                <a:solidFill>
                  <a:srgbClr val="202020"/>
                </a:solidFill>
                <a:latin typeface="Times New Roman" panose="02020603050405020304" pitchFamily="18" charset="0"/>
              </a:rPr>
              <a:t>:</a:t>
            </a:r>
            <a:r>
              <a:rPr lang="en-US" sz="2400" dirty="0">
                <a:solidFill>
                  <a:srgbClr val="202020"/>
                </a:solidFill>
                <a:latin typeface="Times New Roman" panose="02020603050405020304" pitchFamily="18" charset="0"/>
              </a:rPr>
              <a:t> This population-based cross-sectional study was conducted from March to June 2022 in 2 districts of Maharashtra, with a population of 100 Truckers and 100 migrant workers.</a:t>
            </a:r>
            <a:endParaRPr lang="en-US" sz="2400" dirty="0">
              <a:solidFill>
                <a:srgbClr val="202020"/>
              </a:solidFill>
              <a:latin typeface="Times New Roman" panose="02020603050405020304" pitchFamily="18" charset="0"/>
            </a:endParaRPr>
          </a:p>
          <a:p>
            <a:pPr algn="just">
              <a:lnSpc>
                <a:spcPct val="100000"/>
              </a:lnSpc>
              <a:spcAft>
                <a:spcPts val="800"/>
              </a:spcAft>
            </a:pPr>
            <a:r>
              <a:rPr lang="en-US" sz="2400" b="1" i="1" kern="100" dirty="0">
                <a:solidFill>
                  <a:srgbClr val="FF0000"/>
                </a:solidFill>
                <a:latin typeface="Times New Roman" panose="02020603050405020304" pitchFamily="18" charset="0"/>
                <a:ea typeface="SimSun" panose="02010600030101010101" pitchFamily="2" charset="-122"/>
              </a:rPr>
              <a:t>Study Tools &amp; Outcomes</a:t>
            </a:r>
            <a:r>
              <a:rPr lang="en-US" sz="2400" b="1" i="1" kern="100" dirty="0">
                <a:solidFill>
                  <a:srgbClr val="202020"/>
                </a:solidFill>
                <a:latin typeface="Times New Roman" panose="02020603050405020304" pitchFamily="18" charset="0"/>
                <a:ea typeface="SimSun" panose="02010600030101010101" pitchFamily="2" charset="-122"/>
              </a:rPr>
              <a:t>:</a:t>
            </a:r>
            <a:r>
              <a:rPr lang="en-US" sz="2400" kern="100" dirty="0">
                <a:solidFill>
                  <a:srgbClr val="202020"/>
                </a:solidFill>
                <a:latin typeface="Times New Roman" panose="02020603050405020304" pitchFamily="18" charset="0"/>
                <a:ea typeface="SimSun" panose="02010600030101010101" pitchFamily="2" charset="-122"/>
              </a:rPr>
              <a:t> A standard question recommended by the WHO was used to assess the acceptance status of the COVID 19 Vaccine among the study participants.</a:t>
            </a:r>
            <a:endParaRPr lang="en-US" sz="2400" kern="100" dirty="0">
              <a:solidFill>
                <a:srgbClr val="202020"/>
              </a:solidFill>
              <a:latin typeface="Times New Roman" panose="02020603050405020304" pitchFamily="18" charset="0"/>
              <a:ea typeface="SimSun" panose="02010600030101010101" pitchFamily="2" charset="-122"/>
            </a:endParaRPr>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6225" y="1890183"/>
            <a:ext cx="10515600" cy="4351338"/>
          </a:xfrm>
        </p:spPr>
        <p:txBody>
          <a:bodyPr>
            <a:normAutofit fontScale="85000" lnSpcReduction="10000"/>
          </a:bodyPr>
          <a:lstStyle/>
          <a:p>
            <a:r>
              <a:rPr lang="en-US" sz="2400" b="1" i="1" dirty="0">
                <a:solidFill>
                  <a:srgbClr val="FF0000"/>
                </a:solidFill>
                <a:latin typeface="Times New Roman" panose="02020603050405020304" pitchFamily="18" charset="0"/>
                <a:cs typeface="Times New Roman" panose="02020603050405020304" pitchFamily="18" charset="0"/>
              </a:rPr>
              <a:t>Sampling technique</a:t>
            </a:r>
            <a:r>
              <a:rPr lang="en-US" sz="2400" b="1" i="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Convenience sampling technique.</a:t>
            </a:r>
            <a:endParaRPr lang="en-IN" sz="2400" dirty="0">
              <a:latin typeface="Times New Roman" panose="02020603050405020304" pitchFamily="18" charset="0"/>
              <a:cs typeface="Times New Roman" panose="02020603050405020304" pitchFamily="18" charset="0"/>
            </a:endParaRPr>
          </a:p>
          <a:p>
            <a:r>
              <a:rPr lang="en-US" sz="2400" b="1" i="1" dirty="0">
                <a:solidFill>
                  <a:srgbClr val="FF0000"/>
                </a:solidFill>
                <a:latin typeface="Times New Roman" panose="02020603050405020304" pitchFamily="18" charset="0"/>
                <a:cs typeface="Times New Roman" panose="02020603050405020304" pitchFamily="18" charset="0"/>
              </a:rPr>
              <a:t>Study Population Size</a:t>
            </a:r>
            <a:r>
              <a:rPr lang="en-US" sz="2400" dirty="0">
                <a:latin typeface="Times New Roman" panose="02020603050405020304" pitchFamily="18" charset="0"/>
                <a:cs typeface="Times New Roman" panose="02020603050405020304" pitchFamily="18" charset="0"/>
              </a:rPr>
              <a:t>:100 Truckers &amp; 100 Migrant workers.  </a:t>
            </a:r>
            <a:endParaRPr lang="en-IN" sz="2400" dirty="0">
              <a:latin typeface="Times New Roman" panose="02020603050405020304" pitchFamily="18" charset="0"/>
              <a:cs typeface="Times New Roman" panose="02020603050405020304" pitchFamily="18" charset="0"/>
            </a:endParaRPr>
          </a:p>
          <a:p>
            <a:r>
              <a:rPr lang="en-US" sz="2400" b="1" i="1" dirty="0">
                <a:solidFill>
                  <a:srgbClr val="FF0000"/>
                </a:solidFill>
                <a:latin typeface="Times New Roman" panose="02020603050405020304" pitchFamily="18" charset="0"/>
                <a:cs typeface="Times New Roman" panose="02020603050405020304" pitchFamily="18" charset="0"/>
              </a:rPr>
              <a:t>Study Period</a:t>
            </a:r>
            <a:r>
              <a:rPr lang="en-US" sz="2400" dirty="0">
                <a:latin typeface="Times New Roman" panose="02020603050405020304" pitchFamily="18" charset="0"/>
                <a:cs typeface="Times New Roman" panose="02020603050405020304" pitchFamily="18" charset="0"/>
              </a:rPr>
              <a:t>: The study was conducted from 15</a:t>
            </a:r>
            <a:r>
              <a:rPr lang="en-US" sz="2400" baseline="30000" dirty="0">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March to 15</a:t>
            </a:r>
            <a:r>
              <a:rPr lang="en-US" sz="2400" baseline="30000" dirty="0">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June 2022.</a:t>
            </a:r>
            <a:endParaRPr lang="en-US" sz="2400" dirty="0">
              <a:solidFill>
                <a:srgbClr val="202020"/>
              </a:solidFill>
              <a:latin typeface="Times New Roman" panose="02020603050405020304" pitchFamily="18" charset="0"/>
            </a:endParaRPr>
          </a:p>
          <a:p>
            <a:pPr algn="just">
              <a:lnSpc>
                <a:spcPct val="100000"/>
              </a:lnSpc>
              <a:spcAft>
                <a:spcPts val="800"/>
              </a:spcAft>
            </a:pPr>
            <a:r>
              <a:rPr lang="en-US" sz="2400" dirty="0">
                <a:solidFill>
                  <a:srgbClr val="202020"/>
                </a:solidFill>
                <a:latin typeface="Times New Roman" panose="02020603050405020304" pitchFamily="18" charset="0"/>
              </a:rPr>
              <a:t>The checklist was developed using currently used checklists prepared by me in Nagpur and Amravati districts data consisted of age, gender, marital status, educational level, a history of chronic diseases and COVID 19, the risk perception of COVID 19, family economic status, self-reported health-related status, mental health status, etc. </a:t>
            </a:r>
            <a:endParaRPr lang="en-US" sz="2400" dirty="0">
              <a:solidFill>
                <a:srgbClr val="202020"/>
              </a:solidFill>
              <a:latin typeface="Times New Roman" panose="02020603050405020304" pitchFamily="18" charset="0"/>
            </a:endParaRPr>
          </a:p>
          <a:p>
            <a:pPr algn="just">
              <a:lnSpc>
                <a:spcPct val="100000"/>
              </a:lnSpc>
              <a:spcAft>
                <a:spcPts val="800"/>
              </a:spcAft>
            </a:pPr>
            <a:r>
              <a:rPr lang="en-US" sz="2400" b="1" i="1" dirty="0">
                <a:solidFill>
                  <a:srgbClr val="FF0000"/>
                </a:solidFill>
                <a:latin typeface="Times New Roman" panose="02020603050405020304" pitchFamily="18" charset="0"/>
              </a:rPr>
              <a:t>Study Population</a:t>
            </a:r>
            <a:r>
              <a:rPr lang="en-US" sz="2400" b="1" i="1" dirty="0">
                <a:solidFill>
                  <a:srgbClr val="202020"/>
                </a:solidFill>
                <a:latin typeface="Times New Roman" panose="02020603050405020304" pitchFamily="18" charset="0"/>
              </a:rPr>
              <a:t>:</a:t>
            </a:r>
            <a:r>
              <a:rPr lang="en-US" sz="2400" dirty="0">
                <a:solidFill>
                  <a:srgbClr val="202020"/>
                </a:solidFill>
                <a:latin typeface="Times New Roman" panose="02020603050405020304" pitchFamily="18" charset="0"/>
              </a:rPr>
              <a:t> the inclusion criteria of this study consisted of being older than 18 years having the ability to speak in the interviews and being willing to participate in the study these people were selected from construction sites, truckers point companies, factories, etc.</a:t>
            </a:r>
            <a:endParaRPr lang="en-US" sz="2400" dirty="0">
              <a:solidFill>
                <a:srgbClr val="202020"/>
              </a:solidFill>
              <a:latin typeface="Times New Roman" panose="02020603050405020304" pitchFamily="18" charset="0"/>
            </a:endParaRPr>
          </a:p>
          <a:p>
            <a:pPr algn="just">
              <a:lnSpc>
                <a:spcPct val="100000"/>
              </a:lnSpc>
              <a:spcAft>
                <a:spcPts val="800"/>
              </a:spcAft>
            </a:pPr>
            <a:r>
              <a:rPr lang="en-US" sz="2400" b="1" i="1" kern="100" dirty="0">
                <a:solidFill>
                  <a:srgbClr val="FF0000"/>
                </a:solidFill>
                <a:latin typeface="Times New Roman" panose="02020603050405020304" pitchFamily="18" charset="0"/>
                <a:ea typeface="SimSun" panose="02010600030101010101" pitchFamily="2" charset="-122"/>
              </a:rPr>
              <a:t>Data Analysis</a:t>
            </a:r>
            <a:r>
              <a:rPr lang="en-US" sz="2400" b="1" i="1" kern="100" dirty="0">
                <a:latin typeface="Times New Roman" panose="02020603050405020304" pitchFamily="18" charset="0"/>
                <a:ea typeface="SimSun" panose="02010600030101010101" pitchFamily="2" charset="-122"/>
              </a:rPr>
              <a:t>: </a:t>
            </a:r>
            <a:r>
              <a:rPr lang="en-US" sz="2400" kern="100" dirty="0">
                <a:latin typeface="Times New Roman" panose="02020603050405020304" pitchFamily="18" charset="0"/>
                <a:ea typeface="SimSun" panose="02010600030101010101" pitchFamily="2" charset="-122"/>
              </a:rPr>
              <a:t>Data was collected through a questionnaire and data analysis was be done in excel</a:t>
            </a:r>
            <a:endParaRPr lang="en-US" sz="2400" b="1" i="1" kern="100" dirty="0">
              <a:solidFill>
                <a:srgbClr val="FF0000"/>
              </a:solidFill>
              <a:latin typeface="Times New Roman" panose="02020603050405020304" pitchFamily="18" charset="0"/>
              <a:ea typeface="SimSun" panose="02010600030101010101" pitchFamily="2" charset="-122"/>
            </a:endParaRPr>
          </a:p>
          <a:p>
            <a:pPr marL="0" indent="0" algn="just">
              <a:lnSpc>
                <a:spcPct val="100000"/>
              </a:lnSpc>
              <a:spcAft>
                <a:spcPts val="800"/>
              </a:spcAft>
              <a:buNone/>
            </a:pPr>
            <a:endParaRPr lang="en-US" sz="2400" kern="100" dirty="0">
              <a:solidFill>
                <a:srgbClr val="202020"/>
              </a:solidFill>
              <a:latin typeface="Times New Roman" panose="02020603050405020304" pitchFamily="18" charset="0"/>
              <a:ea typeface="SimSun" panose="02010600030101010101" pitchFamily="2" charset="-122"/>
            </a:endParaRPr>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5140" y="340995"/>
            <a:ext cx="8449310" cy="1349375"/>
          </a:xfrm>
        </p:spPr>
        <p:txBody>
          <a:bodyPr>
            <a:normAutofit fontScale="90000"/>
          </a:bodyPr>
          <a:lstStyle/>
          <a:p>
            <a:pPr algn="ctr"/>
            <a:r>
              <a:rPr lang="en-US" sz="3600" b="1" i="1" dirty="0">
                <a:latin typeface="Times New Roman" panose="02020603050405020304" pitchFamily="18" charset="0"/>
                <a:cs typeface="Times New Roman" panose="02020603050405020304" pitchFamily="18" charset="0"/>
              </a:rPr>
              <a:t>ANALYSIS</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1. </a:t>
            </a:r>
            <a:r>
              <a:rPr lang="en-US" sz="3600" b="1" dirty="0">
                <a:latin typeface="Times New Roman" panose="02020603050405020304" pitchFamily="18" charset="0"/>
                <a:cs typeface="Times New Roman" panose="02020603050405020304" pitchFamily="18" charset="0"/>
              </a:rPr>
              <a:t>Knowledge  About COVID-19 Vaccination</a:t>
            </a:r>
            <a:r>
              <a:rPr lang="en-US" b="1" dirty="0">
                <a:latin typeface="Times New Roman" panose="02020603050405020304" pitchFamily="18" charset="0"/>
                <a:cs typeface="Times New Roman" panose="02020603050405020304" pitchFamily="18" charset="0"/>
              </a:rPr>
              <a:t> </a:t>
            </a:r>
            <a:endParaRPr lang="en-IN" b="1"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1" name="Chart 10"/>
          <p:cNvGraphicFramePr/>
          <p:nvPr/>
        </p:nvGraphicFramePr>
        <p:xfrm>
          <a:off x="412750" y="1691005"/>
          <a:ext cx="5473065" cy="235839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5" name="Content Placeholder 4"/>
          <p:cNvGraphicFramePr>
            <a:graphicFrameLocks noGrp="1"/>
          </p:cNvGraphicFramePr>
          <p:nvPr>
            <p:ph idx="1"/>
          </p:nvPr>
        </p:nvGraphicFramePr>
        <p:xfrm>
          <a:off x="6217285" y="1712595"/>
          <a:ext cx="5785485" cy="2336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555625" y="3912870"/>
          <a:ext cx="5541645" cy="280860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6767830" y="4049395"/>
          <a:ext cx="5234940" cy="256794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8313</Words>
  <Application>WPS Presentation</Application>
  <PresentationFormat>Custom</PresentationFormat>
  <Paragraphs>127</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Times New Roman</vt:lpstr>
      <vt:lpstr>Calibri</vt:lpstr>
      <vt:lpstr>Calibri Light</vt:lpstr>
      <vt:lpstr>Microsoft YaHei</vt:lpstr>
      <vt:lpstr>Arial Unicode MS</vt:lpstr>
      <vt:lpstr>Office Theme</vt:lpstr>
      <vt:lpstr> CHALLENGES AND ISSUES IN COVID-19 VACCINATION FOR TRUCKERS AND MIGRANT WORKERS</vt:lpstr>
      <vt:lpstr>Screenshot of Approval</vt:lpstr>
      <vt:lpstr>Background Of Company </vt:lpstr>
      <vt:lpstr> Vision &amp; Mission Of Company </vt:lpstr>
      <vt:lpstr> Background of Project </vt:lpstr>
      <vt:lpstr> Objectives </vt:lpstr>
      <vt:lpstr>Methodology</vt:lpstr>
      <vt:lpstr>PowerPoint 演示文稿</vt:lpstr>
      <vt:lpstr>ANALYSIS   1. Knowledge  About COVID-19 Vaccination </vt:lpstr>
      <vt:lpstr> </vt:lpstr>
      <vt:lpstr>2. Acceptability COVID-19 Vaccine</vt:lpstr>
      <vt:lpstr>3. Vaccine Management </vt:lpstr>
      <vt:lpstr>Limitations of the Study</vt:lpstr>
      <vt:lpstr>Conclusion </vt:lpstr>
      <vt:lpstr>References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akshamya gedam</cp:lastModifiedBy>
  <cp:revision>20</cp:revision>
  <dcterms:created xsi:type="dcterms:W3CDTF">2022-05-20T15:11:00Z</dcterms:created>
  <dcterms:modified xsi:type="dcterms:W3CDTF">2022-11-12T03:47:30Z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4ED98A8E895F4D32BCD18361C97AF31C</vt:lpwstr>
  </property>
  <property fmtid="{D5CDD505-2E9C-101B-9397-08002B2CF9AE}" pid="3" name="KSOProductBuildVer">
    <vt:lpwstr>1033-11.2.0.11380</vt:lpwstr>
  </property>
</Properties>
</file>