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Roboto"/>
      <p:regular r:id="rId27"/>
      <p:bold r:id="rId28"/>
      <p:italic r:id="rId29"/>
      <p:boldItalic r:id="rId30"/>
    </p:embeddedFont>
    <p:embeddedFont>
      <p:font typeface="Arial Narrow"/>
      <p:regular r:id="rId31"/>
      <p:bold r:id="rId32"/>
      <p:italic r:id="rId33"/>
      <p:boldItalic r:id="rId34"/>
    </p:embeddedFont>
    <p:embeddedFont>
      <p:font typeface="Merriweather"/>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ArialNarrow-regular.fntdata"/><Relationship Id="rId30" Type="http://schemas.openxmlformats.org/officeDocument/2006/relationships/font" Target="fonts/Roboto-boldItalic.fntdata"/><Relationship Id="rId11" Type="http://schemas.openxmlformats.org/officeDocument/2006/relationships/slide" Target="slides/slide7.xml"/><Relationship Id="rId33" Type="http://schemas.openxmlformats.org/officeDocument/2006/relationships/font" Target="fonts/ArialNarrow-italic.fntdata"/><Relationship Id="rId10" Type="http://schemas.openxmlformats.org/officeDocument/2006/relationships/slide" Target="slides/slide6.xml"/><Relationship Id="rId32" Type="http://schemas.openxmlformats.org/officeDocument/2006/relationships/font" Target="fonts/ArialNarrow-bold.fntdata"/><Relationship Id="rId13" Type="http://schemas.openxmlformats.org/officeDocument/2006/relationships/slide" Target="slides/slide9.xml"/><Relationship Id="rId35" Type="http://schemas.openxmlformats.org/officeDocument/2006/relationships/font" Target="fonts/Merriweather-regular.fntdata"/><Relationship Id="rId12" Type="http://schemas.openxmlformats.org/officeDocument/2006/relationships/slide" Target="slides/slide8.xml"/><Relationship Id="rId34" Type="http://schemas.openxmlformats.org/officeDocument/2006/relationships/font" Target="fonts/ArialNarrow-boldItalic.fntdata"/><Relationship Id="rId15" Type="http://schemas.openxmlformats.org/officeDocument/2006/relationships/slide" Target="slides/slide11.xml"/><Relationship Id="rId37" Type="http://schemas.openxmlformats.org/officeDocument/2006/relationships/font" Target="fonts/Merriweather-italic.fntdata"/><Relationship Id="rId14" Type="http://schemas.openxmlformats.org/officeDocument/2006/relationships/slide" Target="slides/slide10.xml"/><Relationship Id="rId36" Type="http://schemas.openxmlformats.org/officeDocument/2006/relationships/font" Target="fonts/Merriweather-bold.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Merriweather-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5.jpg"/><Relationship Id="rId5" Type="http://schemas.openxmlformats.org/officeDocument/2006/relationships/image" Target="../media/image1.png"/><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0.png"/><Relationship Id="rId4" Type="http://schemas.openxmlformats.org/officeDocument/2006/relationships/image" Target="../media/image16.pn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7.png"/><Relationship Id="rId5" Type="http://schemas.openxmlformats.org/officeDocument/2006/relationships/image" Target="../media/image24.png"/><Relationship Id="rId6" Type="http://schemas.openxmlformats.org/officeDocument/2006/relationships/image" Target="../media/image19.png"/><Relationship Id="rId7" Type="http://schemas.openxmlformats.org/officeDocument/2006/relationships/image" Target="../media/image9.png"/><Relationship Id="rId8"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27.png"/><Relationship Id="rId5" Type="http://schemas.openxmlformats.org/officeDocument/2006/relationships/image" Target="../media/image2.png"/><Relationship Id="rId6"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31.jpg"/><Relationship Id="rId5" Type="http://schemas.openxmlformats.org/officeDocument/2006/relationships/image" Target="../media/image2.png"/><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3"/>
          <p:cNvSpPr txBox="1"/>
          <p:nvPr>
            <p:ph type="ctrTitle"/>
          </p:nvPr>
        </p:nvSpPr>
        <p:spPr>
          <a:xfrm>
            <a:off x="2153919" y="1157257"/>
            <a:ext cx="7904400" cy="2316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Times New Roman"/>
              <a:buNone/>
            </a:pPr>
            <a:r>
              <a:rPr b="1" lang="en-US" sz="3200" u="sng">
                <a:latin typeface="Times New Roman"/>
                <a:ea typeface="Times New Roman"/>
                <a:cs typeface="Times New Roman"/>
                <a:sym typeface="Times New Roman"/>
              </a:rPr>
              <a:t>A report on performance of Urban Local Bodies in Chattisgarh and UP  for Garbage Free City Indicators</a:t>
            </a:r>
            <a:endParaRPr/>
          </a:p>
        </p:txBody>
      </p:sp>
      <p:sp>
        <p:nvSpPr>
          <p:cNvPr id="89" name="Google Shape;89;p13"/>
          <p:cNvSpPr txBox="1"/>
          <p:nvPr>
            <p:ph idx="12" type="sldNum"/>
          </p:nvPr>
        </p:nvSpPr>
        <p:spPr>
          <a:xfrm>
            <a:off x="8478550" y="6107275"/>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b="1" lang="en-US"/>
              <a:t>‹#›</a:t>
            </a:fld>
            <a:endParaRPr b="1"/>
          </a:p>
        </p:txBody>
      </p:sp>
      <p:sp>
        <p:nvSpPr>
          <p:cNvPr id="90" name="Google Shape;90;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888888"/>
              </a:buClr>
              <a:buSzPts val="1200"/>
              <a:buFont typeface="Calibri"/>
              <a:buNone/>
            </a:pPr>
            <a:r>
              <a:rPr b="1" lang="en-US"/>
              <a:t>You are not allowed to add slides to this presentation</a:t>
            </a:r>
            <a:endParaRPr b="1"/>
          </a:p>
        </p:txBody>
      </p:sp>
      <p:pic>
        <p:nvPicPr>
          <p:cNvPr id="91" name="Google Shape;91;p13"/>
          <p:cNvPicPr preferRelativeResize="0"/>
          <p:nvPr/>
        </p:nvPicPr>
        <p:blipFill rotWithShape="1">
          <a:blip r:embed="rId3">
            <a:alphaModFix/>
          </a:blip>
          <a:srcRect b="0" l="0" r="0" t="0"/>
          <a:stretch/>
        </p:blipFill>
        <p:spPr>
          <a:xfrm>
            <a:off x="223521" y="95916"/>
            <a:ext cx="1362873" cy="641503"/>
          </a:xfrm>
          <a:prstGeom prst="rect">
            <a:avLst/>
          </a:prstGeom>
          <a:noFill/>
          <a:ln>
            <a:noFill/>
          </a:ln>
        </p:spPr>
      </p:pic>
      <p:pic>
        <p:nvPicPr>
          <p:cNvPr descr="Logo&#10;&#10;Description automatically generated with medium confidence" id="92" name="Google Shape;92;p13"/>
          <p:cNvPicPr preferRelativeResize="0"/>
          <p:nvPr/>
        </p:nvPicPr>
        <p:blipFill rotWithShape="1">
          <a:blip r:embed="rId4">
            <a:alphaModFix/>
          </a:blip>
          <a:srcRect b="0" l="11780" r="10403" t="0"/>
          <a:stretch/>
        </p:blipFill>
        <p:spPr>
          <a:xfrm>
            <a:off x="223520" y="5232718"/>
            <a:ext cx="2623820" cy="1352550"/>
          </a:xfrm>
          <a:prstGeom prst="rect">
            <a:avLst/>
          </a:prstGeom>
          <a:noFill/>
          <a:ln>
            <a:noFill/>
          </a:ln>
        </p:spPr>
      </p:pic>
      <p:pic>
        <p:nvPicPr>
          <p:cNvPr descr="Graphical user interface, text&#10;&#10;Description automatically generated with medium confidence" id="93" name="Google Shape;93;p13"/>
          <p:cNvPicPr preferRelativeResize="0"/>
          <p:nvPr/>
        </p:nvPicPr>
        <p:blipFill rotWithShape="1">
          <a:blip r:embed="rId5">
            <a:alphaModFix/>
          </a:blip>
          <a:srcRect b="0" l="0" r="0" t="0"/>
          <a:stretch/>
        </p:blipFill>
        <p:spPr>
          <a:xfrm>
            <a:off x="4716867" y="33973"/>
            <a:ext cx="2433146" cy="1106380"/>
          </a:xfrm>
          <a:prstGeom prst="rect">
            <a:avLst/>
          </a:prstGeom>
          <a:noFill/>
          <a:ln>
            <a:noFill/>
          </a:ln>
        </p:spPr>
      </p:pic>
      <p:pic>
        <p:nvPicPr>
          <p:cNvPr descr="Logo, company name&#10;&#10;Description automatically generated" id="94" name="Google Shape;94;p13"/>
          <p:cNvPicPr preferRelativeResize="0"/>
          <p:nvPr/>
        </p:nvPicPr>
        <p:blipFill rotWithShape="1">
          <a:blip r:embed="rId6">
            <a:alphaModFix/>
          </a:blip>
          <a:srcRect b="17589" l="0" r="0" t="21964"/>
          <a:stretch/>
        </p:blipFill>
        <p:spPr>
          <a:xfrm>
            <a:off x="9487471" y="83575"/>
            <a:ext cx="2608975" cy="788490"/>
          </a:xfrm>
          <a:prstGeom prst="rect">
            <a:avLst/>
          </a:prstGeom>
          <a:noFill/>
          <a:ln>
            <a:noFill/>
          </a:ln>
        </p:spPr>
      </p:pic>
      <p:sp>
        <p:nvSpPr>
          <p:cNvPr id="95" name="Google Shape;95;p13"/>
          <p:cNvSpPr txBox="1"/>
          <p:nvPr/>
        </p:nvSpPr>
        <p:spPr>
          <a:xfrm>
            <a:off x="3291840" y="4013200"/>
            <a:ext cx="5186700" cy="1554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400"/>
              <a:buFont typeface="Calibri"/>
              <a:buNone/>
            </a:pPr>
            <a:r>
              <a:rPr b="1" i="0" lang="en-US" sz="2400" u="none" cap="none" strike="noStrike">
                <a:solidFill>
                  <a:schemeClr val="dk1"/>
                </a:solidFill>
                <a:latin typeface="Calibri"/>
                <a:ea typeface="Calibri"/>
                <a:cs typeface="Calibri"/>
                <a:sym typeface="Calibri"/>
              </a:rPr>
              <a:t>Mentor Name- </a:t>
            </a:r>
            <a:r>
              <a:rPr b="0" i="0" lang="en-US" sz="2400" u="sng" cap="none" strike="noStrike">
                <a:solidFill>
                  <a:schemeClr val="dk1"/>
                </a:solidFill>
                <a:latin typeface="Calibri"/>
                <a:ea typeface="Calibri"/>
                <a:cs typeface="Calibri"/>
                <a:sym typeface="Calibri"/>
              </a:rPr>
              <a:t>Ms Divya Agarwal</a:t>
            </a:r>
            <a:endParaRPr b="0" i="0" sz="2400" u="sng"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400"/>
              <a:buFont typeface="Calibri"/>
              <a:buNone/>
            </a:pPr>
            <a:r>
              <a:rPr b="0" i="0" lang="en-US" sz="2400" u="sng" cap="none" strike="noStrike">
                <a:solidFill>
                  <a:schemeClr val="dk1"/>
                </a:solidFill>
                <a:latin typeface="Calibri"/>
                <a:ea typeface="Calibri"/>
                <a:cs typeface="Calibri"/>
                <a:sym typeface="Calibri"/>
              </a:rPr>
              <a:t>By jully varshney</a:t>
            </a:r>
            <a:endParaRPr b="0" i="0" sz="2400" u="sng"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400"/>
              <a:buFont typeface="Calibri"/>
              <a:buNone/>
            </a:pPr>
            <a:r>
              <a:t/>
            </a:r>
            <a:endParaRPr b="0" i="0" sz="2400" u="sng" cap="none" strike="noStrike">
              <a:solidFill>
                <a:schemeClr val="dk1"/>
              </a:solidFill>
              <a:latin typeface="Calibri"/>
              <a:ea typeface="Calibri"/>
              <a:cs typeface="Calibri"/>
              <a:sym typeface="Calibri"/>
            </a:endParaRPr>
          </a:p>
          <a:p>
            <a:pPr indent="0" lvl="0" marL="0" marR="0" rtl="0" algn="ctr">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IIHMR, Delhi</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22"/>
          <p:cNvPicPr preferRelativeResize="0"/>
          <p:nvPr/>
        </p:nvPicPr>
        <p:blipFill rotWithShape="1">
          <a:blip r:embed="rId3">
            <a:alphaModFix/>
          </a:blip>
          <a:srcRect b="27777" l="44905" r="22843" t="24630"/>
          <a:stretch/>
        </p:blipFill>
        <p:spPr>
          <a:xfrm>
            <a:off x="723900" y="1333500"/>
            <a:ext cx="5626100" cy="4838700"/>
          </a:xfrm>
          <a:prstGeom prst="rect">
            <a:avLst/>
          </a:prstGeom>
          <a:noFill/>
          <a:ln>
            <a:noFill/>
          </a:ln>
        </p:spPr>
      </p:pic>
      <p:pic>
        <p:nvPicPr>
          <p:cNvPr id="232" name="Google Shape;232;p22"/>
          <p:cNvPicPr preferRelativeResize="0"/>
          <p:nvPr/>
        </p:nvPicPr>
        <p:blipFill rotWithShape="1">
          <a:blip r:embed="rId4">
            <a:alphaModFix/>
          </a:blip>
          <a:srcRect b="19258" l="52084" r="29269" t="34444"/>
          <a:stretch/>
        </p:blipFill>
        <p:spPr>
          <a:xfrm>
            <a:off x="6527800" y="1765300"/>
            <a:ext cx="5194300" cy="4409469"/>
          </a:xfrm>
          <a:prstGeom prst="rect">
            <a:avLst/>
          </a:prstGeom>
          <a:noFill/>
          <a:ln>
            <a:noFill/>
          </a:ln>
        </p:spPr>
      </p:pic>
      <p:pic>
        <p:nvPicPr>
          <p:cNvPr id="233" name="Google Shape;233;p22"/>
          <p:cNvPicPr preferRelativeResize="0"/>
          <p:nvPr/>
        </p:nvPicPr>
        <p:blipFill rotWithShape="1">
          <a:blip r:embed="rId3">
            <a:alphaModFix/>
          </a:blip>
          <a:srcRect b="69659" l="43958" r="22188" t="24629"/>
          <a:stretch/>
        </p:blipFill>
        <p:spPr>
          <a:xfrm>
            <a:off x="6553200" y="1308100"/>
            <a:ext cx="5041900" cy="548640"/>
          </a:xfrm>
          <a:prstGeom prst="rect">
            <a:avLst/>
          </a:prstGeom>
          <a:noFill/>
          <a:ln>
            <a:noFill/>
          </a:ln>
        </p:spPr>
      </p:pic>
      <p:pic>
        <p:nvPicPr>
          <p:cNvPr id="234" name="Google Shape;234;p22"/>
          <p:cNvPicPr preferRelativeResize="0"/>
          <p:nvPr/>
        </p:nvPicPr>
        <p:blipFill rotWithShape="1">
          <a:blip r:embed="rId5">
            <a:alphaModFix/>
          </a:blip>
          <a:srcRect b="0" l="0" r="0" t="0"/>
          <a:stretch/>
        </p:blipFill>
        <p:spPr>
          <a:xfrm>
            <a:off x="115750" y="77443"/>
            <a:ext cx="1620456" cy="762747"/>
          </a:xfrm>
          <a:prstGeom prst="rect">
            <a:avLst/>
          </a:prstGeom>
          <a:noFill/>
          <a:ln>
            <a:noFill/>
          </a:ln>
        </p:spPr>
      </p:pic>
      <p:pic>
        <p:nvPicPr>
          <p:cNvPr id="235" name="Google Shape;235;p22"/>
          <p:cNvPicPr preferRelativeResize="0"/>
          <p:nvPr/>
        </p:nvPicPr>
        <p:blipFill rotWithShape="1">
          <a:blip r:embed="rId6">
            <a:alphaModFix/>
          </a:blip>
          <a:srcRect b="35431" l="8764" r="4948" t="17977"/>
          <a:stretch/>
        </p:blipFill>
        <p:spPr>
          <a:xfrm>
            <a:off x="123291" y="6319671"/>
            <a:ext cx="1582219" cy="440726"/>
          </a:xfrm>
          <a:prstGeom prst="rect">
            <a:avLst/>
          </a:prstGeom>
          <a:noFill/>
          <a:ln>
            <a:noFill/>
          </a:ln>
        </p:spPr>
      </p:pic>
      <p:pic>
        <p:nvPicPr>
          <p:cNvPr id="236" name="Google Shape;236;p22"/>
          <p:cNvPicPr preferRelativeResize="0"/>
          <p:nvPr/>
        </p:nvPicPr>
        <p:blipFill rotWithShape="1">
          <a:blip r:embed="rId7">
            <a:alphaModFix/>
          </a:blip>
          <a:srcRect b="0" l="0" r="0" t="0"/>
          <a:stretch/>
        </p:blipFill>
        <p:spPr>
          <a:xfrm>
            <a:off x="11167598" y="6690616"/>
            <a:ext cx="1024402" cy="1793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23"/>
          <p:cNvPicPr preferRelativeResize="0"/>
          <p:nvPr/>
        </p:nvPicPr>
        <p:blipFill rotWithShape="1">
          <a:blip r:embed="rId3">
            <a:alphaModFix/>
          </a:blip>
          <a:srcRect b="18351" l="42977" r="20871" t="33558"/>
          <a:stretch/>
        </p:blipFill>
        <p:spPr>
          <a:xfrm>
            <a:off x="2296160" y="745002"/>
            <a:ext cx="7376160" cy="5519226"/>
          </a:xfrm>
          <a:prstGeom prst="rect">
            <a:avLst/>
          </a:prstGeom>
          <a:noFill/>
          <a:ln>
            <a:noFill/>
          </a:ln>
        </p:spPr>
      </p:pic>
      <p:pic>
        <p:nvPicPr>
          <p:cNvPr id="242" name="Google Shape;242;p23"/>
          <p:cNvPicPr preferRelativeResize="0"/>
          <p:nvPr/>
        </p:nvPicPr>
        <p:blipFill rotWithShape="1">
          <a:blip r:embed="rId4">
            <a:alphaModFix/>
          </a:blip>
          <a:srcRect b="0" l="0" r="0" t="0"/>
          <a:stretch/>
        </p:blipFill>
        <p:spPr>
          <a:xfrm>
            <a:off x="115750" y="77443"/>
            <a:ext cx="1620456" cy="762747"/>
          </a:xfrm>
          <a:prstGeom prst="rect">
            <a:avLst/>
          </a:prstGeom>
          <a:noFill/>
          <a:ln>
            <a:noFill/>
          </a:ln>
        </p:spPr>
      </p:pic>
      <p:pic>
        <p:nvPicPr>
          <p:cNvPr id="243" name="Google Shape;243;p23"/>
          <p:cNvPicPr preferRelativeResize="0"/>
          <p:nvPr/>
        </p:nvPicPr>
        <p:blipFill rotWithShape="1">
          <a:blip r:embed="rId5">
            <a:alphaModFix/>
          </a:blip>
          <a:srcRect b="35431" l="8764" r="4948" t="17977"/>
          <a:stretch/>
        </p:blipFill>
        <p:spPr>
          <a:xfrm>
            <a:off x="123291" y="6319671"/>
            <a:ext cx="1582219" cy="440726"/>
          </a:xfrm>
          <a:prstGeom prst="rect">
            <a:avLst/>
          </a:prstGeom>
          <a:noFill/>
          <a:ln>
            <a:noFill/>
          </a:ln>
        </p:spPr>
      </p:pic>
      <p:pic>
        <p:nvPicPr>
          <p:cNvPr id="244" name="Google Shape;244;p23"/>
          <p:cNvPicPr preferRelativeResize="0"/>
          <p:nvPr/>
        </p:nvPicPr>
        <p:blipFill rotWithShape="1">
          <a:blip r:embed="rId6">
            <a:alphaModFix/>
          </a:blip>
          <a:srcRect b="0" l="0" r="0" t="0"/>
          <a:stretch/>
        </p:blipFill>
        <p:spPr>
          <a:xfrm>
            <a:off x="11167598" y="6690616"/>
            <a:ext cx="1024402" cy="1793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24"/>
          <p:cNvPicPr preferRelativeResize="0"/>
          <p:nvPr/>
        </p:nvPicPr>
        <p:blipFill rotWithShape="1">
          <a:blip r:embed="rId3">
            <a:alphaModFix/>
          </a:blip>
          <a:srcRect b="16104" l="45843" r="23652" t="36555"/>
          <a:stretch/>
        </p:blipFill>
        <p:spPr>
          <a:xfrm>
            <a:off x="289371" y="1138033"/>
            <a:ext cx="5381964" cy="3794516"/>
          </a:xfrm>
          <a:prstGeom prst="rect">
            <a:avLst/>
          </a:prstGeom>
          <a:noFill/>
          <a:ln>
            <a:noFill/>
          </a:ln>
        </p:spPr>
      </p:pic>
      <p:pic>
        <p:nvPicPr>
          <p:cNvPr id="251" name="Google Shape;251;p24"/>
          <p:cNvPicPr preferRelativeResize="0"/>
          <p:nvPr/>
        </p:nvPicPr>
        <p:blipFill rotWithShape="1">
          <a:blip r:embed="rId4">
            <a:alphaModFix/>
          </a:blip>
          <a:srcRect b="50113" l="48622" r="26516" t="32058"/>
          <a:stretch/>
        </p:blipFill>
        <p:spPr>
          <a:xfrm>
            <a:off x="268691" y="4705565"/>
            <a:ext cx="5392369" cy="1459272"/>
          </a:xfrm>
          <a:prstGeom prst="rect">
            <a:avLst/>
          </a:prstGeom>
          <a:noFill/>
          <a:ln>
            <a:noFill/>
          </a:ln>
        </p:spPr>
      </p:pic>
      <p:pic>
        <p:nvPicPr>
          <p:cNvPr id="252" name="Google Shape;252;p24"/>
          <p:cNvPicPr preferRelativeResize="0"/>
          <p:nvPr/>
        </p:nvPicPr>
        <p:blipFill rotWithShape="1">
          <a:blip r:embed="rId5">
            <a:alphaModFix/>
          </a:blip>
          <a:srcRect b="22246" l="48707" r="26264" t="50186"/>
          <a:stretch/>
        </p:blipFill>
        <p:spPr>
          <a:xfrm>
            <a:off x="5805184" y="1198724"/>
            <a:ext cx="5878773" cy="3072333"/>
          </a:xfrm>
          <a:prstGeom prst="rect">
            <a:avLst/>
          </a:prstGeom>
          <a:noFill/>
          <a:ln>
            <a:noFill/>
          </a:ln>
        </p:spPr>
      </p:pic>
      <p:pic>
        <p:nvPicPr>
          <p:cNvPr id="253" name="Google Shape;253;p24"/>
          <p:cNvPicPr preferRelativeResize="0"/>
          <p:nvPr/>
        </p:nvPicPr>
        <p:blipFill rotWithShape="1">
          <a:blip r:embed="rId6">
            <a:alphaModFix/>
          </a:blip>
          <a:srcRect b="17893" l="48978" r="26221" t="71169"/>
          <a:stretch/>
        </p:blipFill>
        <p:spPr>
          <a:xfrm>
            <a:off x="5875903" y="4160253"/>
            <a:ext cx="5795539" cy="1952870"/>
          </a:xfrm>
          <a:prstGeom prst="rect">
            <a:avLst/>
          </a:prstGeom>
          <a:noFill/>
          <a:ln>
            <a:noFill/>
          </a:ln>
        </p:spPr>
      </p:pic>
      <p:sp>
        <p:nvSpPr>
          <p:cNvPr id="254" name="Google Shape;254;p24"/>
          <p:cNvSpPr txBox="1"/>
          <p:nvPr>
            <p:ph idx="1" type="subTitle"/>
          </p:nvPr>
        </p:nvSpPr>
        <p:spPr>
          <a:xfrm>
            <a:off x="1225617" y="560455"/>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 Categories and indicators linked with each component </a:t>
            </a:r>
            <a:endParaRPr/>
          </a:p>
        </p:txBody>
      </p:sp>
      <p:pic>
        <p:nvPicPr>
          <p:cNvPr id="255" name="Google Shape;255;p24"/>
          <p:cNvPicPr preferRelativeResize="0"/>
          <p:nvPr/>
        </p:nvPicPr>
        <p:blipFill rotWithShape="1">
          <a:blip r:embed="rId7">
            <a:alphaModFix/>
          </a:blip>
          <a:srcRect b="0" l="0" r="0" t="0"/>
          <a:stretch/>
        </p:blipFill>
        <p:spPr>
          <a:xfrm>
            <a:off x="196772" y="59417"/>
            <a:ext cx="1342660" cy="631989"/>
          </a:xfrm>
          <a:prstGeom prst="rect">
            <a:avLst/>
          </a:prstGeom>
          <a:noFill/>
          <a:ln>
            <a:noFill/>
          </a:ln>
        </p:spPr>
      </p:pic>
      <p:pic>
        <p:nvPicPr>
          <p:cNvPr id="256" name="Google Shape;256;p24"/>
          <p:cNvPicPr preferRelativeResize="0"/>
          <p:nvPr/>
        </p:nvPicPr>
        <p:blipFill rotWithShape="1">
          <a:blip r:embed="rId8">
            <a:alphaModFix/>
          </a:blip>
          <a:srcRect b="35431" l="8764" r="4948" t="17977"/>
          <a:stretch/>
        </p:blipFill>
        <p:spPr>
          <a:xfrm>
            <a:off x="123291" y="6319671"/>
            <a:ext cx="1582219" cy="440726"/>
          </a:xfrm>
          <a:prstGeom prst="rect">
            <a:avLst/>
          </a:prstGeom>
          <a:noFill/>
          <a:ln>
            <a:noFill/>
          </a:ln>
        </p:spPr>
      </p:pic>
      <p:pic>
        <p:nvPicPr>
          <p:cNvPr id="257" name="Google Shape;257;p24"/>
          <p:cNvPicPr preferRelativeResize="0"/>
          <p:nvPr/>
        </p:nvPicPr>
        <p:blipFill rotWithShape="1">
          <a:blip r:embed="rId9">
            <a:alphaModFix/>
          </a:blip>
          <a:srcRect b="0" l="0" r="0" t="0"/>
          <a:stretch/>
        </p:blipFill>
        <p:spPr>
          <a:xfrm>
            <a:off x="11167598" y="6690616"/>
            <a:ext cx="1024402" cy="17931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5"/>
          <p:cNvSpPr txBox="1"/>
          <p:nvPr>
            <p:ph type="title"/>
          </p:nvPr>
        </p:nvSpPr>
        <p:spPr>
          <a:xfrm>
            <a:off x="11249247" y="5415590"/>
            <a:ext cx="8940210" cy="95331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100000"/>
              <a:buFont typeface="Calibri"/>
              <a:buNone/>
            </a:pPr>
            <a:r>
              <a:rPr b="1" i="0" lang="en-US" sz="1800" u="none" strike="noStrike">
                <a:solidFill>
                  <a:srgbClr val="000000"/>
                </a:solidFill>
                <a:latin typeface="Calibri"/>
                <a:ea typeface="Calibri"/>
                <a:cs typeface="Calibri"/>
                <a:sym typeface="Calibri"/>
              </a:rPr>
              <a:t>2022</a:t>
            </a:r>
            <a:br>
              <a:rPr b="0" lang="en-US"/>
            </a:br>
            <a:br>
              <a:rPr lang="en-US"/>
            </a:br>
            <a:endParaRPr/>
          </a:p>
        </p:txBody>
      </p:sp>
      <p:sp>
        <p:nvSpPr>
          <p:cNvPr id="263" name="Google Shape;26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You are not allowed to add slides to this presentation</a:t>
            </a:r>
            <a:endParaRPr/>
          </a:p>
        </p:txBody>
      </p:sp>
      <p:sp>
        <p:nvSpPr>
          <p:cNvPr id="264" name="Google Shape;26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65" name="Google Shape;265;p25"/>
          <p:cNvPicPr preferRelativeResize="0"/>
          <p:nvPr/>
        </p:nvPicPr>
        <p:blipFill rotWithShape="1">
          <a:blip r:embed="rId3">
            <a:alphaModFix/>
          </a:blip>
          <a:srcRect b="0" l="0" r="0" t="0"/>
          <a:stretch/>
        </p:blipFill>
        <p:spPr>
          <a:xfrm>
            <a:off x="-97218" y="2450626"/>
            <a:ext cx="6316403" cy="3219825"/>
          </a:xfrm>
          <a:prstGeom prst="rect">
            <a:avLst/>
          </a:prstGeom>
          <a:noFill/>
          <a:ln>
            <a:noFill/>
          </a:ln>
        </p:spPr>
      </p:pic>
      <p:pic>
        <p:nvPicPr>
          <p:cNvPr id="266" name="Google Shape;266;p25"/>
          <p:cNvPicPr preferRelativeResize="0"/>
          <p:nvPr/>
        </p:nvPicPr>
        <p:blipFill rotWithShape="1">
          <a:blip r:embed="rId4">
            <a:alphaModFix/>
          </a:blip>
          <a:srcRect b="0" l="0" r="0" t="0"/>
          <a:stretch/>
        </p:blipFill>
        <p:spPr>
          <a:xfrm>
            <a:off x="6132598" y="1618385"/>
            <a:ext cx="5784350" cy="4631398"/>
          </a:xfrm>
          <a:prstGeom prst="rect">
            <a:avLst/>
          </a:prstGeom>
          <a:noFill/>
          <a:ln>
            <a:noFill/>
          </a:ln>
        </p:spPr>
      </p:pic>
      <p:sp>
        <p:nvSpPr>
          <p:cNvPr id="267" name="Google Shape;267;p25"/>
          <p:cNvSpPr txBox="1"/>
          <p:nvPr/>
        </p:nvSpPr>
        <p:spPr>
          <a:xfrm>
            <a:off x="11196263" y="2538388"/>
            <a:ext cx="609771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strike="noStrike">
                <a:solidFill>
                  <a:srgbClr val="000000"/>
                </a:solidFill>
                <a:latin typeface="Calibri"/>
                <a:ea typeface="Calibri"/>
                <a:cs typeface="Calibri"/>
                <a:sym typeface="Calibri"/>
              </a:rPr>
              <a:t>2021</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268" name="Google Shape;268;p25"/>
          <p:cNvSpPr txBox="1"/>
          <p:nvPr/>
        </p:nvSpPr>
        <p:spPr>
          <a:xfrm>
            <a:off x="5156790" y="1116417"/>
            <a:ext cx="623068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DISCUSSION</a:t>
            </a:r>
            <a:endParaRPr/>
          </a:p>
        </p:txBody>
      </p:sp>
      <p:pic>
        <p:nvPicPr>
          <p:cNvPr id="269" name="Google Shape;269;p25"/>
          <p:cNvPicPr preferRelativeResize="0"/>
          <p:nvPr/>
        </p:nvPicPr>
        <p:blipFill rotWithShape="1">
          <a:blip r:embed="rId5">
            <a:alphaModFix/>
          </a:blip>
          <a:srcRect b="35431" l="8764" r="4948" t="17977"/>
          <a:stretch/>
        </p:blipFill>
        <p:spPr>
          <a:xfrm>
            <a:off x="123291" y="6319671"/>
            <a:ext cx="1582219" cy="440726"/>
          </a:xfrm>
          <a:prstGeom prst="rect">
            <a:avLst/>
          </a:prstGeom>
          <a:noFill/>
          <a:ln>
            <a:noFill/>
          </a:ln>
        </p:spPr>
      </p:pic>
      <p:pic>
        <p:nvPicPr>
          <p:cNvPr id="270" name="Google Shape;270;p25"/>
          <p:cNvPicPr preferRelativeResize="0"/>
          <p:nvPr/>
        </p:nvPicPr>
        <p:blipFill rotWithShape="1">
          <a:blip r:embed="rId6">
            <a:alphaModFix/>
          </a:blip>
          <a:srcRect b="0" l="0" r="0" t="0"/>
          <a:stretch/>
        </p:blipFill>
        <p:spPr>
          <a:xfrm>
            <a:off x="11167598" y="6690616"/>
            <a:ext cx="1024402" cy="1793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sp>
        <p:nvSpPr>
          <p:cNvPr id="275" name="Google Shape;275;p2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26"/>
          <p:cNvSpPr txBox="1"/>
          <p:nvPr>
            <p:ph type="title"/>
          </p:nvPr>
        </p:nvSpPr>
        <p:spPr>
          <a:xfrm>
            <a:off x="820699" y="1052073"/>
            <a:ext cx="3600860" cy="9205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200"/>
              <a:buFont typeface="Times New Roman"/>
              <a:buNone/>
            </a:pPr>
            <a:r>
              <a:rPr lang="en-US" sz="4200">
                <a:latin typeface="Times New Roman"/>
                <a:ea typeface="Times New Roman"/>
                <a:cs typeface="Times New Roman"/>
                <a:sym typeface="Times New Roman"/>
              </a:rPr>
              <a:t>DISCUSSION</a:t>
            </a:r>
            <a:endParaRPr/>
          </a:p>
        </p:txBody>
      </p:sp>
      <p:sp>
        <p:nvSpPr>
          <p:cNvPr id="277" name="Google Shape;277;p26"/>
          <p:cNvSpPr/>
          <p:nvPr/>
        </p:nvSpPr>
        <p:spPr>
          <a:xfrm rot="5400000">
            <a:off x="2543983" y="3258715"/>
            <a:ext cx="4480560" cy="18288"/>
          </a:xfrm>
          <a:custGeom>
            <a:rect b="b" l="l" r="r" t="t"/>
            <a:pathLst>
              <a:path extrusionOk="0" fill="none" h="18288" w="448056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extrusionOk="0" h="18288" w="448056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26"/>
          <p:cNvSpPr txBox="1"/>
          <p:nvPr>
            <p:ph idx="1" type="body"/>
          </p:nvPr>
        </p:nvSpPr>
        <p:spPr>
          <a:xfrm>
            <a:off x="5126418" y="552091"/>
            <a:ext cx="6224335" cy="5431536"/>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b="1" lang="en-US" sz="2200">
                <a:latin typeface="Roboto"/>
                <a:ea typeface="Roboto"/>
                <a:cs typeface="Roboto"/>
                <a:sym typeface="Roboto"/>
              </a:rPr>
              <a:t>299</a:t>
            </a:r>
            <a:r>
              <a:rPr b="1" i="0" lang="en-US" sz="2200" u="none" strike="noStrike">
                <a:latin typeface="Roboto"/>
                <a:ea typeface="Roboto"/>
                <a:cs typeface="Roboto"/>
                <a:sym typeface="Roboto"/>
              </a:rPr>
              <a:t> </a:t>
            </a:r>
            <a:r>
              <a:rPr b="0" i="0" lang="en-US" sz="2200" u="none" strike="noStrike">
                <a:latin typeface="Roboto"/>
                <a:ea typeface="Roboto"/>
                <a:cs typeface="Roboto"/>
                <a:sym typeface="Roboto"/>
              </a:rPr>
              <a:t>ULBs had cleared the Field assessment post clearance of DA and FA </a:t>
            </a:r>
            <a:r>
              <a:rPr lang="en-US" sz="2200">
                <a:latin typeface="Roboto"/>
                <a:ea typeface="Roboto"/>
                <a:cs typeface="Roboto"/>
                <a:sym typeface="Roboto"/>
              </a:rPr>
              <a:t>, 2021.</a:t>
            </a:r>
            <a:endParaRPr sz="2200"/>
          </a:p>
          <a:p>
            <a:pPr indent="-228600" lvl="0" marL="228600" rtl="0" algn="l">
              <a:lnSpc>
                <a:spcPct val="90000"/>
              </a:lnSpc>
              <a:spcBef>
                <a:spcPts val="1200"/>
              </a:spcBef>
              <a:spcAft>
                <a:spcPts val="0"/>
              </a:spcAft>
              <a:buClr>
                <a:schemeClr val="dk1"/>
              </a:buClr>
              <a:buSzPts val="2200"/>
              <a:buChar char="•"/>
            </a:pPr>
            <a:r>
              <a:rPr b="0" i="0" lang="en-US" sz="2200" u="none" strike="noStrike">
                <a:latin typeface="Roboto"/>
                <a:ea typeface="Roboto"/>
                <a:cs typeface="Roboto"/>
                <a:sym typeface="Roboto"/>
              </a:rPr>
              <a:t> 9 ULBs achieved </a:t>
            </a:r>
            <a:r>
              <a:rPr b="1" i="0" lang="en-US" sz="2200" u="none" strike="noStrike">
                <a:latin typeface="Roboto"/>
                <a:ea typeface="Roboto"/>
                <a:cs typeface="Roboto"/>
                <a:sym typeface="Roboto"/>
              </a:rPr>
              <a:t>5 Star Rating</a:t>
            </a:r>
            <a:r>
              <a:rPr b="0" i="0" lang="en-US" sz="2200" u="none" strike="noStrike">
                <a:latin typeface="Roboto"/>
                <a:ea typeface="Roboto"/>
                <a:cs typeface="Roboto"/>
                <a:sym typeface="Roboto"/>
              </a:rPr>
              <a:t> for GFC Assessment 2021 </a:t>
            </a:r>
            <a:endParaRPr b="0" sz="2200"/>
          </a:p>
          <a:p>
            <a:pPr indent="-228600" lvl="0" marL="228600" rtl="0" algn="l">
              <a:lnSpc>
                <a:spcPct val="90000"/>
              </a:lnSpc>
              <a:spcBef>
                <a:spcPts val="1200"/>
              </a:spcBef>
              <a:spcAft>
                <a:spcPts val="0"/>
              </a:spcAft>
              <a:buClr>
                <a:schemeClr val="dk1"/>
              </a:buClr>
              <a:buSzPts val="2200"/>
              <a:buChar char="•"/>
            </a:pPr>
            <a:r>
              <a:rPr b="0" i="1" lang="en-US" sz="2200" u="sng">
                <a:latin typeface="Roboto"/>
                <a:ea typeface="Roboto"/>
                <a:cs typeface="Roboto"/>
                <a:sym typeface="Roboto"/>
              </a:rPr>
              <a:t>New Delhi(NDMC),Ambikapur, Patan,Indore, Surat, Navi Mumbai, Vijayawada,Mysore and Noida. </a:t>
            </a:r>
            <a:endParaRPr b="0" sz="2200"/>
          </a:p>
          <a:p>
            <a:pPr indent="-228600" lvl="0" marL="228600" rtl="0" algn="l">
              <a:lnSpc>
                <a:spcPct val="90000"/>
              </a:lnSpc>
              <a:spcBef>
                <a:spcPts val="1200"/>
              </a:spcBef>
              <a:spcAft>
                <a:spcPts val="0"/>
              </a:spcAft>
              <a:buClr>
                <a:schemeClr val="dk1"/>
              </a:buClr>
              <a:buSzPts val="2200"/>
              <a:buChar char="•"/>
            </a:pPr>
            <a:r>
              <a:rPr b="1" i="0" lang="en-US" sz="2200" u="sng">
                <a:latin typeface="Roboto"/>
                <a:ea typeface="Roboto"/>
                <a:cs typeface="Roboto"/>
                <a:sym typeface="Roboto"/>
              </a:rPr>
              <a:t>ISSUES WITH IMPLEMENTATION</a:t>
            </a:r>
            <a:endParaRPr b="0" sz="2200"/>
          </a:p>
          <a:p>
            <a:pPr indent="0" lvl="0" marL="0" rtl="0" algn="l">
              <a:lnSpc>
                <a:spcPct val="90000"/>
              </a:lnSpc>
              <a:spcBef>
                <a:spcPts val="1200"/>
              </a:spcBef>
              <a:spcAft>
                <a:spcPts val="0"/>
              </a:spcAft>
              <a:buClr>
                <a:schemeClr val="dk1"/>
              </a:buClr>
              <a:buSzPts val="2200"/>
              <a:buNone/>
            </a:pPr>
            <a:r>
              <a:rPr b="0" i="0" lang="en-US" sz="2200" u="none" strike="noStrike">
                <a:latin typeface="Roboto"/>
                <a:ea typeface="Roboto"/>
                <a:cs typeface="Roboto"/>
                <a:sym typeface="Roboto"/>
              </a:rPr>
              <a:t>     - Technical and infrastructural</a:t>
            </a:r>
            <a:endParaRPr/>
          </a:p>
          <a:p>
            <a:pPr indent="0" lvl="0" marL="0" rtl="0" algn="l">
              <a:lnSpc>
                <a:spcPct val="90000"/>
              </a:lnSpc>
              <a:spcBef>
                <a:spcPts val="0"/>
              </a:spcBef>
              <a:spcAft>
                <a:spcPts val="0"/>
              </a:spcAft>
              <a:buClr>
                <a:schemeClr val="dk1"/>
              </a:buClr>
              <a:buSzPts val="2200"/>
              <a:buNone/>
            </a:pPr>
            <a:r>
              <a:rPr b="0" i="0" lang="en-US" sz="2200" u="none" strike="noStrike">
                <a:latin typeface="Roboto"/>
                <a:ea typeface="Roboto"/>
                <a:cs typeface="Roboto"/>
                <a:sym typeface="Roboto"/>
              </a:rPr>
              <a:t>     - IEC and capacity building</a:t>
            </a:r>
            <a:endParaRPr/>
          </a:p>
          <a:p>
            <a:pPr indent="0" lvl="0" marL="0" rtl="0" algn="l">
              <a:lnSpc>
                <a:spcPct val="90000"/>
              </a:lnSpc>
              <a:spcBef>
                <a:spcPts val="0"/>
              </a:spcBef>
              <a:spcAft>
                <a:spcPts val="0"/>
              </a:spcAft>
              <a:buClr>
                <a:schemeClr val="dk1"/>
              </a:buClr>
              <a:buSzPts val="2200"/>
              <a:buNone/>
            </a:pPr>
            <a:r>
              <a:rPr b="0" i="0" lang="en-US" sz="2200" u="none" strike="noStrike">
                <a:latin typeface="Roboto"/>
                <a:ea typeface="Roboto"/>
                <a:cs typeface="Roboto"/>
                <a:sym typeface="Roboto"/>
              </a:rPr>
              <a:t>     - Financial</a:t>
            </a:r>
            <a:endParaRPr/>
          </a:p>
          <a:p>
            <a:pPr indent="-88900" lvl="0" marL="228600" rtl="0" algn="l">
              <a:lnSpc>
                <a:spcPct val="90000"/>
              </a:lnSpc>
              <a:spcBef>
                <a:spcPts val="2200"/>
              </a:spcBef>
              <a:spcAft>
                <a:spcPts val="0"/>
              </a:spcAft>
              <a:buClr>
                <a:schemeClr val="dk1"/>
              </a:buClr>
              <a:buSzPts val="2200"/>
              <a:buNone/>
            </a:pPr>
            <a:r>
              <a:t/>
            </a:r>
            <a:endParaRPr sz="2200"/>
          </a:p>
        </p:txBody>
      </p:sp>
      <p:sp>
        <p:nvSpPr>
          <p:cNvPr id="279" name="Google Shape;27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You are not allowed to add slides to this presentation</a:t>
            </a:r>
            <a:endParaRPr/>
          </a:p>
        </p:txBody>
      </p:sp>
      <p:sp>
        <p:nvSpPr>
          <p:cNvPr id="280" name="Google Shape;28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281" name="Google Shape;281;p26"/>
          <p:cNvPicPr preferRelativeResize="0"/>
          <p:nvPr/>
        </p:nvPicPr>
        <p:blipFill rotWithShape="1">
          <a:blip r:embed="rId3">
            <a:alphaModFix/>
          </a:blip>
          <a:srcRect b="0" l="0" r="0" t="0"/>
          <a:stretch/>
        </p:blipFill>
        <p:spPr>
          <a:xfrm>
            <a:off x="223521" y="125413"/>
            <a:ext cx="1525108" cy="717867"/>
          </a:xfrm>
          <a:prstGeom prst="rect">
            <a:avLst/>
          </a:prstGeom>
          <a:noFill/>
          <a:ln>
            <a:noFill/>
          </a:ln>
        </p:spPr>
      </p:pic>
      <p:pic>
        <p:nvPicPr>
          <p:cNvPr id="282" name="Google Shape;282;p26"/>
          <p:cNvPicPr preferRelativeResize="0"/>
          <p:nvPr/>
        </p:nvPicPr>
        <p:blipFill rotWithShape="1">
          <a:blip r:embed="rId4">
            <a:alphaModFix/>
          </a:blip>
          <a:srcRect b="0" l="0" r="0" t="0"/>
          <a:stretch/>
        </p:blipFill>
        <p:spPr>
          <a:xfrm>
            <a:off x="1028806" y="2311684"/>
            <a:ext cx="3276065" cy="2794572"/>
          </a:xfrm>
          <a:prstGeom prst="rect">
            <a:avLst/>
          </a:prstGeom>
          <a:noFill/>
          <a:ln>
            <a:noFill/>
          </a:ln>
        </p:spPr>
      </p:pic>
      <p:pic>
        <p:nvPicPr>
          <p:cNvPr id="283" name="Google Shape;283;p26"/>
          <p:cNvPicPr preferRelativeResize="0"/>
          <p:nvPr/>
        </p:nvPicPr>
        <p:blipFill rotWithShape="1">
          <a:blip r:embed="rId5">
            <a:alphaModFix/>
          </a:blip>
          <a:srcRect b="35431" l="8764" r="4948" t="17977"/>
          <a:stretch/>
        </p:blipFill>
        <p:spPr>
          <a:xfrm>
            <a:off x="123291" y="6319671"/>
            <a:ext cx="1582219" cy="440726"/>
          </a:xfrm>
          <a:prstGeom prst="rect">
            <a:avLst/>
          </a:prstGeom>
          <a:noFill/>
          <a:ln>
            <a:noFill/>
          </a:ln>
        </p:spPr>
      </p:pic>
      <p:pic>
        <p:nvPicPr>
          <p:cNvPr id="284" name="Google Shape;284;p26"/>
          <p:cNvPicPr preferRelativeResize="0"/>
          <p:nvPr/>
        </p:nvPicPr>
        <p:blipFill rotWithShape="1">
          <a:blip r:embed="rId6">
            <a:alphaModFix/>
          </a:blip>
          <a:srcRect b="0" l="0" r="0" t="0"/>
          <a:stretch/>
        </p:blipFill>
        <p:spPr>
          <a:xfrm>
            <a:off x="11167598" y="6690616"/>
            <a:ext cx="1024402" cy="1793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7"/>
          <p:cNvSpPr txBox="1"/>
          <p:nvPr>
            <p:ph type="title"/>
          </p:nvPr>
        </p:nvSpPr>
        <p:spPr>
          <a:xfrm>
            <a:off x="844952" y="428263"/>
            <a:ext cx="10508848" cy="12624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F4A"/>
              </a:buClr>
              <a:buSzPts val="4000"/>
              <a:buFont typeface="Merriweather"/>
              <a:buNone/>
            </a:pPr>
            <a:r>
              <a:rPr b="1" i="0" lang="en-US" sz="4000" u="none" strike="noStrike">
                <a:solidFill>
                  <a:srgbClr val="002F4A"/>
                </a:solidFill>
                <a:latin typeface="Merriweather"/>
                <a:ea typeface="Merriweather"/>
                <a:cs typeface="Merriweather"/>
                <a:sym typeface="Merriweather"/>
              </a:rPr>
              <a:t>Limitations of Study</a:t>
            </a:r>
            <a:endParaRPr sz="8000"/>
          </a:p>
        </p:txBody>
      </p:sp>
      <p:sp>
        <p:nvSpPr>
          <p:cNvPr id="290" name="Google Shape;290;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200000"/>
              </a:lnSpc>
              <a:spcBef>
                <a:spcPts val="0"/>
              </a:spcBef>
              <a:spcAft>
                <a:spcPts val="0"/>
              </a:spcAft>
              <a:buClr>
                <a:schemeClr val="dk1"/>
              </a:buClr>
              <a:buSzPts val="2000"/>
              <a:buFont typeface="Arial"/>
              <a:buChar char="•"/>
            </a:pPr>
            <a:r>
              <a:rPr b="0" i="0" lang="en-US" sz="2000" u="none" strike="noStrike">
                <a:latin typeface="Times New Roman"/>
                <a:ea typeface="Times New Roman"/>
                <a:cs typeface="Times New Roman"/>
                <a:sym typeface="Times New Roman"/>
              </a:rPr>
              <a:t>Assessment carried out mostly in urban regions across India</a:t>
            </a:r>
            <a:endParaRPr/>
          </a:p>
          <a:p>
            <a:pPr indent="-228600" lvl="0" marL="228600" rtl="0" algn="l">
              <a:lnSpc>
                <a:spcPct val="200000"/>
              </a:lnSpc>
              <a:spcBef>
                <a:spcPts val="0"/>
              </a:spcBef>
              <a:spcAft>
                <a:spcPts val="0"/>
              </a:spcAft>
              <a:buClr>
                <a:schemeClr val="dk1"/>
              </a:buClr>
              <a:buSzPts val="2000"/>
              <a:buFont typeface="Arial"/>
              <a:buChar char="•"/>
            </a:pPr>
            <a:r>
              <a:rPr b="0" i="0" lang="en-US" sz="2000" u="none" strike="noStrike">
                <a:latin typeface="Times New Roman"/>
                <a:ea typeface="Times New Roman"/>
                <a:cs typeface="Times New Roman"/>
                <a:sym typeface="Times New Roman"/>
              </a:rPr>
              <a:t>Time frame  causing inability to conduct  significant data collection and analysis that would be needed to examine the effects of such a sizable undertaking.</a:t>
            </a:r>
            <a:endParaRPr/>
          </a:p>
          <a:p>
            <a:pPr indent="-228600" lvl="0" marL="228600" rtl="0" algn="l">
              <a:lnSpc>
                <a:spcPct val="200000"/>
              </a:lnSpc>
              <a:spcBef>
                <a:spcPts val="1200"/>
              </a:spcBef>
              <a:spcAft>
                <a:spcPts val="0"/>
              </a:spcAft>
              <a:buClr>
                <a:schemeClr val="dk1"/>
              </a:buClr>
              <a:buSzPts val="2000"/>
              <a:buFont typeface="Arial"/>
              <a:buChar char="•"/>
            </a:pPr>
            <a:r>
              <a:rPr b="0" i="0" lang="en-US" sz="2000" u="none" strike="noStrike">
                <a:latin typeface="Times New Roman"/>
                <a:ea typeface="Times New Roman"/>
                <a:cs typeface="Times New Roman"/>
                <a:sym typeface="Times New Roman"/>
              </a:rPr>
              <a:t>The majority of the study and analysis is based on observational changes for the current year, which include the modifications that have been made but cannot precisely assess the level of change.</a:t>
            </a:r>
            <a:endParaRPr/>
          </a:p>
        </p:txBody>
      </p:sp>
      <p:sp>
        <p:nvSpPr>
          <p:cNvPr id="291" name="Google Shape;29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You are not allowed to add slides to this presentation</a:t>
            </a:r>
            <a:endParaRPr/>
          </a:p>
        </p:txBody>
      </p:sp>
      <p:sp>
        <p:nvSpPr>
          <p:cNvPr id="292" name="Google Shape;29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93" name="Google Shape;293;p27"/>
          <p:cNvPicPr preferRelativeResize="0"/>
          <p:nvPr/>
        </p:nvPicPr>
        <p:blipFill rotWithShape="1">
          <a:blip r:embed="rId3">
            <a:alphaModFix/>
          </a:blip>
          <a:srcRect b="0" l="0" r="0" t="0"/>
          <a:stretch/>
        </p:blipFill>
        <p:spPr>
          <a:xfrm>
            <a:off x="223521" y="125413"/>
            <a:ext cx="1525108" cy="717867"/>
          </a:xfrm>
          <a:prstGeom prst="rect">
            <a:avLst/>
          </a:prstGeom>
          <a:noFill/>
          <a:ln>
            <a:noFill/>
          </a:ln>
        </p:spPr>
      </p:pic>
      <p:pic>
        <p:nvPicPr>
          <p:cNvPr id="294" name="Google Shape;294;p27"/>
          <p:cNvPicPr preferRelativeResize="0"/>
          <p:nvPr/>
        </p:nvPicPr>
        <p:blipFill rotWithShape="1">
          <a:blip r:embed="rId4">
            <a:alphaModFix/>
          </a:blip>
          <a:srcRect b="35431" l="8764" r="4948" t="17977"/>
          <a:stretch/>
        </p:blipFill>
        <p:spPr>
          <a:xfrm>
            <a:off x="123291" y="6319671"/>
            <a:ext cx="1582219" cy="440726"/>
          </a:xfrm>
          <a:prstGeom prst="rect">
            <a:avLst/>
          </a:prstGeom>
          <a:noFill/>
          <a:ln>
            <a:noFill/>
          </a:ln>
        </p:spPr>
      </p:pic>
      <p:pic>
        <p:nvPicPr>
          <p:cNvPr id="295" name="Google Shape;295;p27"/>
          <p:cNvPicPr preferRelativeResize="0"/>
          <p:nvPr/>
        </p:nvPicPr>
        <p:blipFill rotWithShape="1">
          <a:blip r:embed="rId5">
            <a:alphaModFix/>
          </a:blip>
          <a:srcRect b="0" l="0" r="0" t="0"/>
          <a:stretch/>
        </p:blipFill>
        <p:spPr>
          <a:xfrm>
            <a:off x="11167598" y="6690616"/>
            <a:ext cx="1024402" cy="17931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8"/>
          <p:cNvSpPr txBox="1"/>
          <p:nvPr>
            <p:ph type="title"/>
          </p:nvPr>
        </p:nvSpPr>
        <p:spPr>
          <a:xfrm>
            <a:off x="821802" y="451413"/>
            <a:ext cx="10531997" cy="12392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F4A"/>
              </a:buClr>
              <a:buSzPts val="5400"/>
              <a:buFont typeface="Times New Roman"/>
              <a:buNone/>
            </a:pPr>
            <a:r>
              <a:rPr b="1" i="0" lang="en-US" sz="5400" u="none" strike="noStrike">
                <a:solidFill>
                  <a:srgbClr val="002F4A"/>
                </a:solidFill>
                <a:latin typeface="Times New Roman"/>
                <a:ea typeface="Times New Roman"/>
                <a:cs typeface="Times New Roman"/>
                <a:sym typeface="Times New Roman"/>
              </a:rPr>
              <a:t>Conclusion</a:t>
            </a:r>
            <a:endParaRPr sz="11500">
              <a:latin typeface="Times New Roman"/>
              <a:ea typeface="Times New Roman"/>
              <a:cs typeface="Times New Roman"/>
              <a:sym typeface="Times New Roman"/>
            </a:endParaRPr>
          </a:p>
        </p:txBody>
      </p:sp>
      <p:sp>
        <p:nvSpPr>
          <p:cNvPr id="301" name="Google Shape;301;p28"/>
          <p:cNvSpPr txBox="1"/>
          <p:nvPr>
            <p:ph idx="1" type="body"/>
          </p:nvPr>
        </p:nvSpPr>
        <p:spPr>
          <a:xfrm>
            <a:off x="838200" y="1825625"/>
            <a:ext cx="7062627"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br>
              <a:rPr lang="en-US"/>
            </a:br>
            <a:endParaRPr/>
          </a:p>
        </p:txBody>
      </p:sp>
      <p:sp>
        <p:nvSpPr>
          <p:cNvPr id="302" name="Google Shape;30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You are not allowed to add slides to this presentation</a:t>
            </a:r>
            <a:endParaRPr/>
          </a:p>
        </p:txBody>
      </p:sp>
      <p:sp>
        <p:nvSpPr>
          <p:cNvPr id="303" name="Google Shape;30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04" name="Google Shape;304;p28"/>
          <p:cNvPicPr preferRelativeResize="0"/>
          <p:nvPr/>
        </p:nvPicPr>
        <p:blipFill rotWithShape="1">
          <a:blip r:embed="rId3">
            <a:alphaModFix/>
          </a:blip>
          <a:srcRect b="0" l="0" r="0" t="0"/>
          <a:stretch/>
        </p:blipFill>
        <p:spPr>
          <a:xfrm>
            <a:off x="223521" y="125413"/>
            <a:ext cx="1525108" cy="717867"/>
          </a:xfrm>
          <a:prstGeom prst="rect">
            <a:avLst/>
          </a:prstGeom>
          <a:noFill/>
          <a:ln>
            <a:noFill/>
          </a:ln>
        </p:spPr>
      </p:pic>
      <p:sp>
        <p:nvSpPr>
          <p:cNvPr id="305" name="Google Shape;305;p28"/>
          <p:cNvSpPr txBox="1"/>
          <p:nvPr/>
        </p:nvSpPr>
        <p:spPr>
          <a:xfrm>
            <a:off x="1047963" y="1932211"/>
            <a:ext cx="6780945" cy="424731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strike="noStrike">
                <a:solidFill>
                  <a:srgbClr val="000000"/>
                </a:solidFill>
                <a:latin typeface="Roboto"/>
                <a:ea typeface="Roboto"/>
                <a:cs typeface="Roboto"/>
                <a:sym typeface="Roboto"/>
              </a:rPr>
              <a:t>The goal for the majority of the ULBs this year was to at least achieve 5 or 7 stars</a:t>
            </a:r>
            <a:endParaRPr b="0"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rgbClr val="000000"/>
                </a:solidFill>
                <a:latin typeface="Roboto"/>
                <a:ea typeface="Roboto"/>
                <a:cs typeface="Roboto"/>
                <a:sym typeface="Roboto"/>
              </a:rPr>
              <a:t> for GFC 2022.</a:t>
            </a:r>
            <a:endParaRPr/>
          </a:p>
          <a:p>
            <a:pPr indent="0" lvl="0" marL="0" marR="0" rtl="0" algn="just">
              <a:spcBef>
                <a:spcPts val="0"/>
              </a:spcBef>
              <a:spcAft>
                <a:spcPts val="0"/>
              </a:spcAft>
              <a:buNone/>
            </a:pPr>
            <a:r>
              <a:t/>
            </a:r>
            <a:endParaRPr sz="1800">
              <a:solidFill>
                <a:srgbClr val="000000"/>
              </a:solidFill>
              <a:latin typeface="Roboto"/>
              <a:ea typeface="Roboto"/>
              <a:cs typeface="Roboto"/>
              <a:sym typeface="Roboto"/>
            </a:endParaRPr>
          </a:p>
          <a:p>
            <a:pPr indent="0" lvl="0" marL="0" marR="0" rtl="0" algn="just">
              <a:spcBef>
                <a:spcPts val="0"/>
              </a:spcBef>
              <a:spcAft>
                <a:spcPts val="0"/>
              </a:spcAft>
              <a:buNone/>
            </a:pPr>
            <a:r>
              <a:rPr b="0" i="0" lang="en-US" sz="1800" u="none" strike="noStrike">
                <a:solidFill>
                  <a:srgbClr val="000000"/>
                </a:solidFill>
                <a:latin typeface="Roboto"/>
                <a:ea typeface="Roboto"/>
                <a:cs typeface="Roboto"/>
                <a:sym typeface="Roboto"/>
              </a:rPr>
              <a:t>Introduction of new components and lack of awareness has decreased their efficiency and scores. </a:t>
            </a:r>
            <a:endParaRPr/>
          </a:p>
          <a:p>
            <a:pPr indent="0" lvl="0" marL="0" marR="0" rtl="0" algn="just">
              <a:spcBef>
                <a:spcPts val="0"/>
              </a:spcBef>
              <a:spcAft>
                <a:spcPts val="0"/>
              </a:spcAft>
              <a:buNone/>
            </a:pPr>
            <a:r>
              <a:t/>
            </a:r>
            <a:endParaRPr b="0" i="0" sz="1800" u="none" strike="noStrike">
              <a:solidFill>
                <a:srgbClr val="000000"/>
              </a:solidFill>
              <a:latin typeface="Roboto"/>
              <a:ea typeface="Roboto"/>
              <a:cs typeface="Roboto"/>
              <a:sym typeface="Roboto"/>
            </a:endParaRPr>
          </a:p>
          <a:p>
            <a:pPr indent="0" lvl="0" marL="0" marR="0" rtl="0" algn="just">
              <a:spcBef>
                <a:spcPts val="0"/>
              </a:spcBef>
              <a:spcAft>
                <a:spcPts val="0"/>
              </a:spcAft>
              <a:buNone/>
            </a:pPr>
            <a:r>
              <a:rPr b="0" i="0" lang="en-US" sz="1800" u="none" strike="noStrike">
                <a:solidFill>
                  <a:srgbClr val="000000"/>
                </a:solidFill>
                <a:latin typeface="Roboto"/>
                <a:ea typeface="Roboto"/>
                <a:cs typeface="Roboto"/>
                <a:sym typeface="Roboto"/>
              </a:rPr>
              <a:t>Inability to produce desired </a:t>
            </a:r>
            <a:r>
              <a:rPr lang="en-US" sz="1800">
                <a:solidFill>
                  <a:srgbClr val="000000"/>
                </a:solidFill>
                <a:latin typeface="Roboto"/>
                <a:ea typeface="Roboto"/>
                <a:cs typeface="Roboto"/>
                <a:sym typeface="Roboto"/>
              </a:rPr>
              <a:t>updated evidences in desired time frame caused failing in DA 2022        refraining them from attaining star ratings.</a:t>
            </a:r>
            <a:endParaRPr b="0"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i="0" sz="1800" u="none" strike="noStrike">
              <a:solidFill>
                <a:srgbClr val="000000"/>
              </a:solidFill>
              <a:latin typeface="Roboto"/>
              <a:ea typeface="Roboto"/>
              <a:cs typeface="Roboto"/>
              <a:sym typeface="Roboto"/>
            </a:endParaRPr>
          </a:p>
          <a:p>
            <a:pPr indent="0" lvl="0" marL="0" marR="0" rtl="0" algn="just">
              <a:spcBef>
                <a:spcPts val="0"/>
              </a:spcBef>
              <a:spcAft>
                <a:spcPts val="0"/>
              </a:spcAft>
              <a:buNone/>
            </a:pPr>
            <a:r>
              <a:rPr b="0" i="0" lang="en-US" sz="1800" u="none" strike="noStrike">
                <a:solidFill>
                  <a:srgbClr val="000000"/>
                </a:solidFill>
                <a:latin typeface="Roboto"/>
                <a:ea typeface="Roboto"/>
                <a:cs typeface="Roboto"/>
                <a:sym typeface="Roboto"/>
              </a:rPr>
              <a:t>Cleaner ULBs will have a lesser burden of WASH associated diseases like Typhoid, Cholera and other water borne deseases.</a:t>
            </a:r>
            <a:endParaRPr b="0" sz="18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id="306" name="Google Shape;306;p28"/>
          <p:cNvPicPr preferRelativeResize="0"/>
          <p:nvPr/>
        </p:nvPicPr>
        <p:blipFill rotWithShape="1">
          <a:blip r:embed="rId4">
            <a:alphaModFix/>
          </a:blip>
          <a:srcRect b="35431" l="8764" r="4948" t="17977"/>
          <a:stretch/>
        </p:blipFill>
        <p:spPr>
          <a:xfrm>
            <a:off x="123291" y="6319671"/>
            <a:ext cx="1582219" cy="440726"/>
          </a:xfrm>
          <a:prstGeom prst="rect">
            <a:avLst/>
          </a:prstGeom>
          <a:noFill/>
          <a:ln>
            <a:noFill/>
          </a:ln>
        </p:spPr>
      </p:pic>
      <p:pic>
        <p:nvPicPr>
          <p:cNvPr id="307" name="Google Shape;307;p28"/>
          <p:cNvPicPr preferRelativeResize="0"/>
          <p:nvPr/>
        </p:nvPicPr>
        <p:blipFill rotWithShape="1">
          <a:blip r:embed="rId5">
            <a:alphaModFix/>
          </a:blip>
          <a:srcRect b="0" l="0" r="0" t="0"/>
          <a:stretch/>
        </p:blipFill>
        <p:spPr>
          <a:xfrm>
            <a:off x="11167598" y="6690616"/>
            <a:ext cx="1024402" cy="179318"/>
          </a:xfrm>
          <a:prstGeom prst="rect">
            <a:avLst/>
          </a:prstGeom>
          <a:noFill/>
          <a:ln>
            <a:noFill/>
          </a:ln>
        </p:spPr>
      </p:pic>
      <p:pic>
        <p:nvPicPr>
          <p:cNvPr id="308" name="Google Shape;308;p28"/>
          <p:cNvPicPr preferRelativeResize="0"/>
          <p:nvPr/>
        </p:nvPicPr>
        <p:blipFill rotWithShape="1">
          <a:blip r:embed="rId6">
            <a:alphaModFix/>
          </a:blip>
          <a:srcRect b="0" l="0" r="0" t="0"/>
          <a:stretch/>
        </p:blipFill>
        <p:spPr>
          <a:xfrm>
            <a:off x="8401670" y="2176670"/>
            <a:ext cx="3485529" cy="304137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References </a:t>
            </a:r>
            <a:endParaRPr/>
          </a:p>
        </p:txBody>
      </p:sp>
      <p:sp>
        <p:nvSpPr>
          <p:cNvPr id="314" name="Google Shape;314;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just">
              <a:lnSpc>
                <a:spcPct val="90000"/>
              </a:lnSpc>
              <a:spcBef>
                <a:spcPts val="0"/>
              </a:spcBef>
              <a:spcAft>
                <a:spcPts val="0"/>
              </a:spcAft>
              <a:buClr>
                <a:schemeClr val="dk1"/>
              </a:buClr>
              <a:buSzPct val="100000"/>
              <a:buChar char="•"/>
            </a:pPr>
            <a:r>
              <a:rPr lang="en-US"/>
              <a:t>Bhagat, R., 2018. Urbanisation in India: Trend, Pattern and policy Issues., s.l.: International Institute for Population Studies. </a:t>
            </a:r>
            <a:endParaRPr/>
          </a:p>
          <a:p>
            <a:pPr indent="-228600" lvl="0" marL="228600" rtl="0" algn="just">
              <a:lnSpc>
                <a:spcPct val="90000"/>
              </a:lnSpc>
              <a:spcBef>
                <a:spcPts val="1000"/>
              </a:spcBef>
              <a:spcAft>
                <a:spcPts val="0"/>
              </a:spcAft>
              <a:buClr>
                <a:schemeClr val="dk1"/>
              </a:buClr>
              <a:buSzPct val="100000"/>
              <a:buChar char="•"/>
            </a:pPr>
            <a:r>
              <a:rPr lang="en-US"/>
              <a:t>Bhattacharya, S., Sharma, D. &amp; Sharma, P., 2018. Swachh Bharat Mission: an integrative approach to attain public health in India. International Journal of Environment and Health, 9(2), pp. 197-212. CPCB, 2020. Annual Report on Solid Waste Management, s.l.: 2020. CPHEEO, 2016. CPHEEO, s.l.: s.n. </a:t>
            </a:r>
            <a:endParaRPr/>
          </a:p>
          <a:p>
            <a:pPr indent="-228600" lvl="0" marL="228600" rtl="0" algn="just">
              <a:lnSpc>
                <a:spcPct val="90000"/>
              </a:lnSpc>
              <a:spcBef>
                <a:spcPts val="1000"/>
              </a:spcBef>
              <a:spcAft>
                <a:spcPts val="0"/>
              </a:spcAft>
              <a:buClr>
                <a:schemeClr val="dk1"/>
              </a:buClr>
              <a:buSzPct val="100000"/>
              <a:buChar char="•"/>
            </a:pPr>
            <a:r>
              <a:rPr lang="en-US"/>
              <a:t>Jha, G., 2013. Conceptualizing Capacity Building of Urban Local Self Government: Looking beyond Training. Urban India, s.l.: s.n. </a:t>
            </a:r>
            <a:endParaRPr/>
          </a:p>
          <a:p>
            <a:pPr indent="-228600" lvl="0" marL="228600" rtl="0" algn="just">
              <a:lnSpc>
                <a:spcPct val="90000"/>
              </a:lnSpc>
              <a:spcBef>
                <a:spcPts val="1000"/>
              </a:spcBef>
              <a:spcAft>
                <a:spcPts val="0"/>
              </a:spcAft>
              <a:buClr>
                <a:schemeClr val="dk1"/>
              </a:buClr>
              <a:buSzPct val="100000"/>
              <a:buChar char="•"/>
            </a:pPr>
            <a:r>
              <a:rPr lang="en-US"/>
              <a:t>Joshi, R. &amp; Ahmed, S., 2015. Status and challenges of municipal solid waste, s.l.: Cogent environmental science. </a:t>
            </a:r>
            <a:endParaRPr/>
          </a:p>
          <a:p>
            <a:pPr indent="-228600" lvl="0" marL="228600" rtl="0" algn="just">
              <a:lnSpc>
                <a:spcPct val="90000"/>
              </a:lnSpc>
              <a:spcBef>
                <a:spcPts val="1000"/>
              </a:spcBef>
              <a:spcAft>
                <a:spcPts val="0"/>
              </a:spcAft>
              <a:buClr>
                <a:schemeClr val="dk1"/>
              </a:buClr>
              <a:buSzPct val="100000"/>
              <a:buChar char="•"/>
            </a:pPr>
            <a:r>
              <a:rPr lang="en-US"/>
              <a:t>Journal, T. C., 2019. Noida becomes garbage-free city, ranked India’s cleanest medium city. [Online] Available at: https://thecsrjournal.in/noida-garbage-free-cleanest-medium-city-india/ [Accessed 20 May 2022].</a:t>
            </a:r>
            <a:endParaRPr/>
          </a:p>
          <a:p>
            <a:pPr indent="-228600" lvl="0" marL="228600" rtl="0" algn="just">
              <a:lnSpc>
                <a:spcPct val="90000"/>
              </a:lnSpc>
              <a:spcBef>
                <a:spcPts val="1000"/>
              </a:spcBef>
              <a:spcAft>
                <a:spcPts val="0"/>
              </a:spcAft>
              <a:buClr>
                <a:schemeClr val="dk1"/>
              </a:buClr>
              <a:buSzPct val="100000"/>
              <a:buChar char="•"/>
            </a:pPr>
            <a:r>
              <a:rPr lang="en-US"/>
              <a:t>MO HUA, G., 2019. The Critical Role of Community Based Organizations in Urban Sanitation and Waste Management, Ahmedabad: Urban Management Centre. Pandey, S. &amp; Malik, J. K., 2015. Industrial and Urban Waste Management in India</a:t>
            </a:r>
            <a:endParaRPr/>
          </a:p>
        </p:txBody>
      </p:sp>
      <p:sp>
        <p:nvSpPr>
          <p:cNvPr id="315" name="Google Shape;31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You are not allowed to add slides to this presentation</a:t>
            </a:r>
            <a:endParaRPr/>
          </a:p>
        </p:txBody>
      </p:sp>
      <p:sp>
        <p:nvSpPr>
          <p:cNvPr id="316" name="Google Shape;31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17" name="Google Shape;317;p29"/>
          <p:cNvPicPr preferRelativeResize="0"/>
          <p:nvPr/>
        </p:nvPicPr>
        <p:blipFill rotWithShape="1">
          <a:blip r:embed="rId3">
            <a:alphaModFix/>
          </a:blip>
          <a:srcRect b="35431" l="8764" r="4948" t="17977"/>
          <a:stretch/>
        </p:blipFill>
        <p:spPr>
          <a:xfrm>
            <a:off x="123291" y="6319671"/>
            <a:ext cx="1582219" cy="440726"/>
          </a:xfrm>
          <a:prstGeom prst="rect">
            <a:avLst/>
          </a:prstGeom>
          <a:noFill/>
          <a:ln>
            <a:noFill/>
          </a:ln>
        </p:spPr>
      </p:pic>
      <p:pic>
        <p:nvPicPr>
          <p:cNvPr id="318" name="Google Shape;318;p29"/>
          <p:cNvPicPr preferRelativeResize="0"/>
          <p:nvPr/>
        </p:nvPicPr>
        <p:blipFill rotWithShape="1">
          <a:blip r:embed="rId4">
            <a:alphaModFix/>
          </a:blip>
          <a:srcRect b="0" l="0" r="0" t="0"/>
          <a:stretch/>
        </p:blipFill>
        <p:spPr>
          <a:xfrm>
            <a:off x="11167598" y="6690616"/>
            <a:ext cx="1024402" cy="17931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24" name="Google Shape;324;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325" name="Google Shape;32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You are not allowed to add slides to this presentation</a:t>
            </a:r>
            <a:endParaRPr/>
          </a:p>
        </p:txBody>
      </p:sp>
      <p:sp>
        <p:nvSpPr>
          <p:cNvPr id="326" name="Google Shape;32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27" name="Google Shape;327;p30"/>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1"/>
          <p:cNvSpPr txBox="1"/>
          <p:nvPr>
            <p:ph type="title"/>
          </p:nvPr>
        </p:nvSpPr>
        <p:spPr>
          <a:xfrm>
            <a:off x="844952" y="428263"/>
            <a:ext cx="10508700" cy="1307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F4A"/>
              </a:buClr>
              <a:buSzPts val="3600"/>
              <a:buFont typeface="Times New Roman"/>
              <a:buNone/>
            </a:pPr>
            <a:r>
              <a:rPr b="1" i="0" lang="en-US" sz="3600" u="none" strike="noStrike">
                <a:solidFill>
                  <a:srgbClr val="002F4A"/>
                </a:solidFill>
                <a:latin typeface="Times New Roman"/>
                <a:ea typeface="Times New Roman"/>
                <a:cs typeface="Times New Roman"/>
                <a:sym typeface="Times New Roman"/>
              </a:rPr>
              <a:t>Internship Experiences</a:t>
            </a:r>
            <a:endParaRPr sz="7200">
              <a:latin typeface="Times New Roman"/>
              <a:ea typeface="Times New Roman"/>
              <a:cs typeface="Times New Roman"/>
              <a:sym typeface="Times New Roman"/>
            </a:endParaRPr>
          </a:p>
        </p:txBody>
      </p:sp>
      <p:sp>
        <p:nvSpPr>
          <p:cNvPr id="333" name="Google Shape;333;p3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888888"/>
              </a:buClr>
              <a:buSzPts val="1200"/>
              <a:buFont typeface="Calibri"/>
              <a:buNone/>
            </a:pPr>
            <a:r>
              <a:rPr lang="en-US"/>
              <a:t>You are not allowed to add slides to this presentation</a:t>
            </a:r>
            <a:endParaRPr/>
          </a:p>
        </p:txBody>
      </p:sp>
      <p:sp>
        <p:nvSpPr>
          <p:cNvPr id="334" name="Google Shape;334;p3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888888"/>
              </a:buClr>
              <a:buSzPts val="1200"/>
              <a:buFont typeface="Calibri"/>
              <a:buNone/>
            </a:pPr>
            <a:fld id="{00000000-1234-1234-1234-123412341234}" type="slidenum">
              <a:rPr lang="en-US"/>
              <a:t>‹#›</a:t>
            </a:fld>
            <a:endParaRPr/>
          </a:p>
        </p:txBody>
      </p:sp>
      <p:pic>
        <p:nvPicPr>
          <p:cNvPr id="335" name="Google Shape;335;p31"/>
          <p:cNvPicPr preferRelativeResize="0"/>
          <p:nvPr/>
        </p:nvPicPr>
        <p:blipFill rotWithShape="1">
          <a:blip r:embed="rId3">
            <a:alphaModFix/>
          </a:blip>
          <a:srcRect b="0" l="0" r="0" t="0"/>
          <a:stretch/>
        </p:blipFill>
        <p:spPr>
          <a:xfrm>
            <a:off x="223521" y="125413"/>
            <a:ext cx="1525108" cy="717867"/>
          </a:xfrm>
          <a:prstGeom prst="rect">
            <a:avLst/>
          </a:prstGeom>
          <a:noFill/>
          <a:ln>
            <a:noFill/>
          </a:ln>
        </p:spPr>
      </p:pic>
      <p:sp>
        <p:nvSpPr>
          <p:cNvPr id="336" name="Google Shape;336;p31"/>
          <p:cNvSpPr txBox="1"/>
          <p:nvPr/>
        </p:nvSpPr>
        <p:spPr>
          <a:xfrm>
            <a:off x="1084352" y="1846608"/>
            <a:ext cx="5624700" cy="452430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000000"/>
              </a:buClr>
              <a:buSzPts val="1800"/>
              <a:buFont typeface="Noto Sans Symbols"/>
              <a:buChar char="❖"/>
            </a:pPr>
            <a:r>
              <a:rPr b="0" i="0" lang="en-US" sz="1800" u="none" strike="noStrike">
                <a:solidFill>
                  <a:srgbClr val="000000"/>
                </a:solidFill>
                <a:latin typeface="Roboto"/>
                <a:ea typeface="Roboto"/>
                <a:cs typeface="Roboto"/>
                <a:sym typeface="Roboto"/>
              </a:rPr>
              <a:t>Monitoring and tracking Deliverables</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800"/>
              <a:buFont typeface="Calibri"/>
              <a:buNone/>
            </a:pPr>
            <a:r>
              <a:t/>
            </a:r>
            <a:endParaRPr b="0" i="0" sz="1800" u="none" strike="noStrike">
              <a:solidFill>
                <a:srgbClr val="000000"/>
              </a:solidFill>
              <a:latin typeface="Roboto"/>
              <a:ea typeface="Roboto"/>
              <a:cs typeface="Roboto"/>
              <a:sym typeface="Roboto"/>
            </a:endParaRPr>
          </a:p>
          <a:p>
            <a:pPr indent="-285750" lvl="0" marL="285750" marR="0" rtl="0" algn="just">
              <a:spcBef>
                <a:spcPts val="0"/>
              </a:spcBef>
              <a:spcAft>
                <a:spcPts val="0"/>
              </a:spcAft>
              <a:buClr>
                <a:srgbClr val="000000"/>
              </a:buClr>
              <a:buSzPts val="1800"/>
              <a:buFont typeface="Noto Sans Symbols"/>
              <a:buChar char="❖"/>
            </a:pPr>
            <a:r>
              <a:rPr b="0" i="0" lang="en-US" sz="1800" u="none" strike="noStrike">
                <a:solidFill>
                  <a:srgbClr val="000000"/>
                </a:solidFill>
                <a:latin typeface="Roboto"/>
                <a:ea typeface="Roboto"/>
                <a:cs typeface="Roboto"/>
                <a:sym typeface="Roboto"/>
              </a:rPr>
              <a:t>Conduction of trainings for new resources and field assessors</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800"/>
              <a:buFont typeface="Calibri"/>
              <a:buNone/>
            </a:pPr>
            <a:r>
              <a:t/>
            </a:r>
            <a:endParaRPr b="0" i="0" sz="1800" u="none" strike="noStrike">
              <a:solidFill>
                <a:srgbClr val="000000"/>
              </a:solidFill>
              <a:latin typeface="Roboto"/>
              <a:ea typeface="Roboto"/>
              <a:cs typeface="Roboto"/>
              <a:sym typeface="Roboto"/>
            </a:endParaRPr>
          </a:p>
          <a:p>
            <a:pPr indent="-285750" lvl="0" marL="285750" marR="0" rtl="0" algn="just">
              <a:spcBef>
                <a:spcPts val="0"/>
              </a:spcBef>
              <a:spcAft>
                <a:spcPts val="0"/>
              </a:spcAft>
              <a:buClr>
                <a:srgbClr val="000000"/>
              </a:buClr>
              <a:buSzPts val="1800"/>
              <a:buFont typeface="Noto Sans Symbols"/>
              <a:buChar char="❖"/>
            </a:pPr>
            <a:r>
              <a:rPr b="0" i="0" lang="en-US" sz="1800" u="none" strike="noStrike">
                <a:solidFill>
                  <a:srgbClr val="000000"/>
                </a:solidFill>
                <a:latin typeface="Roboto"/>
                <a:ea typeface="Roboto"/>
                <a:cs typeface="Roboto"/>
                <a:sym typeface="Roboto"/>
              </a:rPr>
              <a:t>Coordination among team members for timely achievement of output.</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800"/>
              <a:buFont typeface="Calibri"/>
              <a:buNone/>
            </a:pPr>
            <a:r>
              <a:t/>
            </a:r>
            <a:endParaRPr b="0" i="0" sz="1800" u="none" strike="noStrike">
              <a:solidFill>
                <a:srgbClr val="000000"/>
              </a:solidFill>
              <a:latin typeface="Roboto"/>
              <a:ea typeface="Roboto"/>
              <a:cs typeface="Roboto"/>
              <a:sym typeface="Roboto"/>
            </a:endParaRPr>
          </a:p>
          <a:p>
            <a:pPr indent="-285750" lvl="0" marL="285750" marR="0" rtl="0" algn="just">
              <a:spcBef>
                <a:spcPts val="0"/>
              </a:spcBef>
              <a:spcAft>
                <a:spcPts val="0"/>
              </a:spcAft>
              <a:buClr>
                <a:srgbClr val="000000"/>
              </a:buClr>
              <a:buSzPts val="1800"/>
              <a:buFont typeface="Noto Sans Symbols"/>
              <a:buChar char="❖"/>
            </a:pPr>
            <a:r>
              <a:rPr b="0" i="0" lang="en-US" sz="1800" u="none" strike="noStrike">
                <a:solidFill>
                  <a:srgbClr val="000000"/>
                </a:solidFill>
                <a:latin typeface="Roboto"/>
                <a:ea typeface="Roboto"/>
                <a:cs typeface="Roboto"/>
                <a:sym typeface="Roboto"/>
              </a:rPr>
              <a:t>Accomplish goals as a team player</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800"/>
              <a:buFont typeface="Calibri"/>
              <a:buNone/>
            </a:pPr>
            <a:r>
              <a:t/>
            </a:r>
            <a:endParaRPr b="0" i="0" sz="1800" u="none" strike="noStrike">
              <a:solidFill>
                <a:srgbClr val="000000"/>
              </a:solidFill>
              <a:latin typeface="Roboto"/>
              <a:ea typeface="Roboto"/>
              <a:cs typeface="Roboto"/>
              <a:sym typeface="Roboto"/>
            </a:endParaRPr>
          </a:p>
          <a:p>
            <a:pPr indent="-285750" lvl="0" marL="285750" marR="0" rtl="0" algn="just">
              <a:spcBef>
                <a:spcPts val="0"/>
              </a:spcBef>
              <a:spcAft>
                <a:spcPts val="0"/>
              </a:spcAft>
              <a:buClr>
                <a:srgbClr val="000000"/>
              </a:buClr>
              <a:buSzPts val="1800"/>
              <a:buFont typeface="Noto Sans Symbols"/>
              <a:buChar char="❖"/>
            </a:pPr>
            <a:r>
              <a:rPr b="0" i="0" lang="en-US" sz="1800" u="none" strike="noStrike">
                <a:solidFill>
                  <a:srgbClr val="000000"/>
                </a:solidFill>
                <a:latin typeface="Roboto"/>
                <a:ea typeface="Roboto"/>
                <a:cs typeface="Roboto"/>
                <a:sym typeface="Roboto"/>
              </a:rPr>
              <a:t>Effectively performing under deadlines</a:t>
            </a:r>
            <a:endParaRPr sz="1800">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Noto Sans Symbols"/>
              <a:buNone/>
            </a:pPr>
            <a:r>
              <a:t/>
            </a:r>
            <a:endParaRPr b="0" i="0" sz="1800" u="none" strike="noStrike">
              <a:solidFill>
                <a:srgbClr val="000000"/>
              </a:solidFill>
              <a:latin typeface="Roboto"/>
              <a:ea typeface="Roboto"/>
              <a:cs typeface="Roboto"/>
              <a:sym typeface="Roboto"/>
            </a:endParaRPr>
          </a:p>
          <a:p>
            <a:pPr indent="-285750" lvl="0" marL="285750" marR="0" rtl="0" algn="just">
              <a:spcBef>
                <a:spcPts val="0"/>
              </a:spcBef>
              <a:spcAft>
                <a:spcPts val="0"/>
              </a:spcAft>
              <a:buClr>
                <a:srgbClr val="000000"/>
              </a:buClr>
              <a:buSzPts val="1800"/>
              <a:buFont typeface="Noto Sans Symbols"/>
              <a:buChar char="❖"/>
            </a:pPr>
            <a:r>
              <a:rPr b="0" i="0" lang="en-US" sz="1800" u="none" strike="noStrike">
                <a:solidFill>
                  <a:srgbClr val="000000"/>
                </a:solidFill>
                <a:latin typeface="Roboto"/>
                <a:ea typeface="Roboto"/>
                <a:cs typeface="Roboto"/>
                <a:sym typeface="Roboto"/>
              </a:rPr>
              <a:t>Maintaining work life balance</a:t>
            </a:r>
            <a:endParaRPr sz="1800">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Noto Sans Symbols"/>
              <a:buNone/>
            </a:pPr>
            <a:r>
              <a:t/>
            </a:r>
            <a:endParaRPr b="0" i="0" sz="1800" u="none" strike="noStrike">
              <a:solidFill>
                <a:srgbClr val="000000"/>
              </a:solidFill>
              <a:latin typeface="Roboto"/>
              <a:ea typeface="Roboto"/>
              <a:cs typeface="Roboto"/>
              <a:sym typeface="Roboto"/>
            </a:endParaRPr>
          </a:p>
          <a:p>
            <a:pPr indent="-285750" lvl="0" marL="285750" marR="0" rtl="0" algn="just">
              <a:spcBef>
                <a:spcPts val="0"/>
              </a:spcBef>
              <a:spcAft>
                <a:spcPts val="0"/>
              </a:spcAft>
              <a:buClr>
                <a:srgbClr val="000000"/>
              </a:buClr>
              <a:buSzPts val="1800"/>
              <a:buFont typeface="Noto Sans Symbols"/>
              <a:buChar char="❖"/>
            </a:pPr>
            <a:r>
              <a:rPr b="0" i="0" lang="en-US" sz="1800" u="none" strike="noStrike">
                <a:solidFill>
                  <a:srgbClr val="000000"/>
                </a:solidFill>
                <a:latin typeface="Roboto"/>
                <a:ea typeface="Roboto"/>
                <a:cs typeface="Roboto"/>
                <a:sym typeface="Roboto"/>
              </a:rPr>
              <a:t>Supporting IT dashboarding and performed test runs for portal and on-field assessment tool/app.</a:t>
            </a:r>
            <a:endParaRPr sz="1800">
              <a:solidFill>
                <a:schemeClr val="dk1"/>
              </a:solidFill>
              <a:latin typeface="Calibri"/>
              <a:ea typeface="Calibri"/>
              <a:cs typeface="Calibri"/>
              <a:sym typeface="Calibri"/>
            </a:endParaRPr>
          </a:p>
        </p:txBody>
      </p:sp>
      <p:sp>
        <p:nvSpPr>
          <p:cNvPr id="337" name="Google Shape;337;p31"/>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id="338" name="Google Shape;338;p31"/>
          <p:cNvPicPr preferRelativeResize="0"/>
          <p:nvPr/>
        </p:nvPicPr>
        <p:blipFill rotWithShape="1">
          <a:blip r:embed="rId4">
            <a:alphaModFix/>
          </a:blip>
          <a:srcRect b="35428" l="8766" r="4944" t="17979"/>
          <a:stretch/>
        </p:blipFill>
        <p:spPr>
          <a:xfrm>
            <a:off x="123291" y="6319671"/>
            <a:ext cx="1582219" cy="440725"/>
          </a:xfrm>
          <a:prstGeom prst="rect">
            <a:avLst/>
          </a:prstGeom>
          <a:noFill/>
          <a:ln>
            <a:noFill/>
          </a:ln>
        </p:spPr>
      </p:pic>
      <p:pic>
        <p:nvPicPr>
          <p:cNvPr id="339" name="Google Shape;339;p31"/>
          <p:cNvPicPr preferRelativeResize="0"/>
          <p:nvPr/>
        </p:nvPicPr>
        <p:blipFill rotWithShape="1">
          <a:blip r:embed="rId5">
            <a:alphaModFix/>
          </a:blip>
          <a:srcRect b="0" l="0" r="0" t="0"/>
          <a:stretch/>
        </p:blipFill>
        <p:spPr>
          <a:xfrm>
            <a:off x="11167598" y="6690616"/>
            <a:ext cx="1024401" cy="1793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Screenshot of Approval</a:t>
            </a:r>
            <a:endParaRPr/>
          </a:p>
        </p:txBody>
      </p:sp>
      <p:pic>
        <p:nvPicPr>
          <p:cNvPr descr="Text&#10;&#10;Description automatically generated" id="101" name="Google Shape;101;p14"/>
          <p:cNvPicPr preferRelativeResize="0"/>
          <p:nvPr>
            <p:ph idx="1" type="body"/>
          </p:nvPr>
        </p:nvPicPr>
        <p:blipFill rotWithShape="1">
          <a:blip r:embed="rId3">
            <a:alphaModFix/>
          </a:blip>
          <a:srcRect b="26778" l="0" r="0" t="10413"/>
          <a:stretch/>
        </p:blipFill>
        <p:spPr>
          <a:xfrm>
            <a:off x="4114800" y="1544320"/>
            <a:ext cx="3749039" cy="4500879"/>
          </a:xfrm>
          <a:prstGeom prst="rect">
            <a:avLst/>
          </a:prstGeom>
          <a:noFill/>
          <a:ln>
            <a:noFill/>
          </a:ln>
        </p:spPr>
      </p:pic>
      <p:sp>
        <p:nvSpPr>
          <p:cNvPr id="102" name="Google Shape;10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You are not allowed to add slides to this presentation</a:t>
            </a:r>
            <a:endParaRPr/>
          </a:p>
        </p:txBody>
      </p:sp>
      <p:sp>
        <p:nvSpPr>
          <p:cNvPr id="103" name="Google Shape;10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04" name="Google Shape;104;p14"/>
          <p:cNvPicPr preferRelativeResize="0"/>
          <p:nvPr/>
        </p:nvPicPr>
        <p:blipFill rotWithShape="1">
          <a:blip r:embed="rId4">
            <a:alphaModFix/>
          </a:blip>
          <a:srcRect b="0" l="0" r="0" t="0"/>
          <a:stretch/>
        </p:blipFill>
        <p:spPr>
          <a:xfrm>
            <a:off x="223521" y="125413"/>
            <a:ext cx="1525108" cy="717867"/>
          </a:xfrm>
          <a:prstGeom prst="rect">
            <a:avLst/>
          </a:prstGeom>
          <a:noFill/>
          <a:ln>
            <a:noFill/>
          </a:ln>
        </p:spPr>
      </p:pic>
      <p:pic>
        <p:nvPicPr>
          <p:cNvPr id="105" name="Google Shape;105;p14"/>
          <p:cNvPicPr preferRelativeResize="0"/>
          <p:nvPr/>
        </p:nvPicPr>
        <p:blipFill rotWithShape="1">
          <a:blip r:embed="rId5">
            <a:alphaModFix/>
          </a:blip>
          <a:srcRect b="35431" l="8764" r="4948" t="17977"/>
          <a:stretch/>
        </p:blipFill>
        <p:spPr>
          <a:xfrm>
            <a:off x="123291" y="6319671"/>
            <a:ext cx="1582219" cy="440726"/>
          </a:xfrm>
          <a:prstGeom prst="rect">
            <a:avLst/>
          </a:prstGeom>
          <a:noFill/>
          <a:ln>
            <a:noFill/>
          </a:ln>
        </p:spPr>
      </p:pic>
      <p:pic>
        <p:nvPicPr>
          <p:cNvPr id="106" name="Google Shape;106;p14"/>
          <p:cNvPicPr preferRelativeResize="0"/>
          <p:nvPr/>
        </p:nvPicPr>
        <p:blipFill rotWithShape="1">
          <a:blip r:embed="rId6">
            <a:alphaModFix/>
          </a:blip>
          <a:srcRect b="0" l="0" r="0" t="0"/>
          <a:stretch/>
        </p:blipFill>
        <p:spPr>
          <a:xfrm>
            <a:off x="11167598" y="6690616"/>
            <a:ext cx="1024402" cy="17931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2"/>
          <p:cNvSpPr txBox="1"/>
          <p:nvPr>
            <p:ph type="title"/>
          </p:nvPr>
        </p:nvSpPr>
        <p:spPr>
          <a:xfrm>
            <a:off x="810228" y="405114"/>
            <a:ext cx="10543572" cy="128557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3200"/>
              <a:buFont typeface="Times New Roman"/>
              <a:buNone/>
            </a:pPr>
            <a:r>
              <a:rPr b="1" i="0" lang="en-US" sz="3200" u="sng" strike="noStrike">
                <a:solidFill>
                  <a:schemeClr val="dk2"/>
                </a:solidFill>
                <a:latin typeface="Times New Roman"/>
                <a:ea typeface="Times New Roman"/>
                <a:cs typeface="Times New Roman"/>
                <a:sym typeface="Times New Roman"/>
              </a:rPr>
              <a:t>Suggestions Given to Organization</a:t>
            </a:r>
            <a:endParaRPr sz="6600" u="sng">
              <a:solidFill>
                <a:schemeClr val="dk2"/>
              </a:solidFill>
              <a:latin typeface="Times New Roman"/>
              <a:ea typeface="Times New Roman"/>
              <a:cs typeface="Times New Roman"/>
              <a:sym typeface="Times New Roman"/>
            </a:endParaRPr>
          </a:p>
        </p:txBody>
      </p:sp>
      <p:sp>
        <p:nvSpPr>
          <p:cNvPr id="345" name="Google Shape;345;p32"/>
          <p:cNvSpPr txBox="1"/>
          <p:nvPr>
            <p:ph idx="1" type="body"/>
          </p:nvPr>
        </p:nvSpPr>
        <p:spPr>
          <a:xfrm>
            <a:off x="879676" y="1817226"/>
            <a:ext cx="10474124" cy="4635660"/>
          </a:xfrm>
          <a:prstGeom prst="rect">
            <a:avLst/>
          </a:prstGeom>
          <a:noFill/>
          <a:ln>
            <a:noFill/>
          </a:ln>
        </p:spPr>
        <p:txBody>
          <a:bodyPr anchorCtr="0" anchor="t" bIns="45700" lIns="91425" spcFirstLastPara="1" rIns="91425" wrap="square" tIns="45700">
            <a:normAutofit fontScale="55000" lnSpcReduction="20000"/>
          </a:bodyPr>
          <a:lstStyle/>
          <a:p>
            <a:pPr indent="-285750" lvl="0" marL="387350" rtl="0" algn="just">
              <a:lnSpc>
                <a:spcPct val="120000"/>
              </a:lnSpc>
              <a:spcBef>
                <a:spcPts val="0"/>
              </a:spcBef>
              <a:spcAft>
                <a:spcPts val="0"/>
              </a:spcAft>
              <a:buClr>
                <a:schemeClr val="dk1"/>
              </a:buClr>
              <a:buSzPct val="100000"/>
              <a:buChar char="•"/>
            </a:pPr>
            <a:r>
              <a:rPr b="0" i="0" lang="en-US" sz="4900" u="none" strike="noStrike">
                <a:latin typeface="Times New Roman"/>
                <a:ea typeface="Times New Roman"/>
                <a:cs typeface="Times New Roman"/>
                <a:sym typeface="Times New Roman"/>
              </a:rPr>
              <a:t>An improved  portal for </a:t>
            </a:r>
            <a:r>
              <a:rPr b="1" i="0" lang="en-US" sz="4900" u="none" strike="noStrike">
                <a:latin typeface="Times New Roman"/>
                <a:ea typeface="Times New Roman"/>
                <a:cs typeface="Times New Roman"/>
                <a:sym typeface="Times New Roman"/>
              </a:rPr>
              <a:t>Quality check of data</a:t>
            </a:r>
            <a:r>
              <a:rPr b="0" i="0" lang="en-US" sz="4900" u="none" strike="noStrike">
                <a:latin typeface="Times New Roman"/>
                <a:ea typeface="Times New Roman"/>
                <a:cs typeface="Times New Roman"/>
                <a:sym typeface="Times New Roman"/>
              </a:rPr>
              <a:t>, mitigating  Errors related to portal </a:t>
            </a:r>
            <a:endParaRPr b="0" sz="8600">
              <a:latin typeface="Times New Roman"/>
              <a:ea typeface="Times New Roman"/>
              <a:cs typeface="Times New Roman"/>
              <a:sym typeface="Times New Roman"/>
            </a:endParaRPr>
          </a:p>
          <a:p>
            <a:pPr indent="-285750" lvl="0" marL="387350" rtl="0" algn="just">
              <a:lnSpc>
                <a:spcPct val="120000"/>
              </a:lnSpc>
              <a:spcBef>
                <a:spcPts val="1200"/>
              </a:spcBef>
              <a:spcAft>
                <a:spcPts val="0"/>
              </a:spcAft>
              <a:buClr>
                <a:schemeClr val="dk1"/>
              </a:buClr>
              <a:buSzPct val="100000"/>
              <a:buChar char="•"/>
            </a:pPr>
            <a:r>
              <a:rPr b="1" i="0" lang="en-US" sz="4900" u="none" strike="noStrike">
                <a:latin typeface="Times New Roman"/>
                <a:ea typeface="Times New Roman"/>
                <a:cs typeface="Times New Roman"/>
                <a:sym typeface="Times New Roman"/>
              </a:rPr>
              <a:t>Real Time  monitoring </a:t>
            </a:r>
            <a:r>
              <a:rPr b="0" i="0" lang="en-US" sz="4900" u="none" strike="noStrike">
                <a:latin typeface="Times New Roman"/>
                <a:ea typeface="Times New Roman"/>
                <a:cs typeface="Times New Roman"/>
                <a:sym typeface="Times New Roman"/>
              </a:rPr>
              <a:t>of on ground operations using precise </a:t>
            </a:r>
            <a:r>
              <a:rPr b="1" i="0" lang="en-US" sz="4900" u="none" strike="noStrike">
                <a:latin typeface="Times New Roman"/>
                <a:ea typeface="Times New Roman"/>
                <a:cs typeface="Times New Roman"/>
                <a:sym typeface="Times New Roman"/>
              </a:rPr>
              <a:t>metrics</a:t>
            </a:r>
            <a:endParaRPr b="1" sz="8600">
              <a:latin typeface="Times New Roman"/>
              <a:ea typeface="Times New Roman"/>
              <a:cs typeface="Times New Roman"/>
              <a:sym typeface="Times New Roman"/>
            </a:endParaRPr>
          </a:p>
          <a:p>
            <a:pPr indent="-285750" lvl="0" marL="387350" rtl="0" algn="just">
              <a:lnSpc>
                <a:spcPct val="120000"/>
              </a:lnSpc>
              <a:spcBef>
                <a:spcPts val="1200"/>
              </a:spcBef>
              <a:spcAft>
                <a:spcPts val="0"/>
              </a:spcAft>
              <a:buClr>
                <a:schemeClr val="dk1"/>
              </a:buClr>
              <a:buSzPct val="100000"/>
              <a:buChar char="•"/>
            </a:pPr>
            <a:r>
              <a:rPr b="0" i="0" lang="en-US" sz="4900" u="none" strike="noStrike">
                <a:latin typeface="Times New Roman"/>
                <a:ea typeface="Times New Roman"/>
                <a:cs typeface="Times New Roman"/>
                <a:sym typeface="Times New Roman"/>
              </a:rPr>
              <a:t>Develop a clear idea related to the protocol of the project during training.</a:t>
            </a:r>
            <a:endParaRPr b="0" sz="8600">
              <a:latin typeface="Times New Roman"/>
              <a:ea typeface="Times New Roman"/>
              <a:cs typeface="Times New Roman"/>
              <a:sym typeface="Times New Roman"/>
            </a:endParaRPr>
          </a:p>
          <a:p>
            <a:pPr indent="-285750" lvl="0" marL="387350" rtl="0" algn="just">
              <a:lnSpc>
                <a:spcPct val="120000"/>
              </a:lnSpc>
              <a:spcBef>
                <a:spcPts val="1200"/>
              </a:spcBef>
              <a:spcAft>
                <a:spcPts val="0"/>
              </a:spcAft>
              <a:buClr>
                <a:schemeClr val="dk1"/>
              </a:buClr>
              <a:buSzPct val="100000"/>
              <a:buChar char="•"/>
            </a:pPr>
            <a:r>
              <a:rPr b="1" i="0" lang="en-US" sz="4900" u="none" strike="noStrike">
                <a:latin typeface="Times New Roman"/>
                <a:ea typeface="Times New Roman"/>
                <a:cs typeface="Times New Roman"/>
                <a:sym typeface="Times New Roman"/>
              </a:rPr>
              <a:t>Alterations in data validation checks </a:t>
            </a:r>
            <a:r>
              <a:rPr b="0" i="0" lang="en-US" sz="4900" u="none" strike="noStrike">
                <a:latin typeface="Times New Roman"/>
                <a:ea typeface="Times New Roman"/>
                <a:cs typeface="Times New Roman"/>
                <a:sym typeface="Times New Roman"/>
              </a:rPr>
              <a:t>regularly could affect the consistency of data.</a:t>
            </a:r>
            <a:endParaRPr b="0" sz="8600">
              <a:latin typeface="Times New Roman"/>
              <a:ea typeface="Times New Roman"/>
              <a:cs typeface="Times New Roman"/>
              <a:sym typeface="Times New Roman"/>
            </a:endParaRPr>
          </a:p>
          <a:p>
            <a:pPr indent="-285750" lvl="0" marL="387350" rtl="0" algn="just">
              <a:lnSpc>
                <a:spcPct val="120000"/>
              </a:lnSpc>
              <a:spcBef>
                <a:spcPts val="1200"/>
              </a:spcBef>
              <a:spcAft>
                <a:spcPts val="0"/>
              </a:spcAft>
              <a:buClr>
                <a:schemeClr val="dk1"/>
              </a:buClr>
              <a:buSzPct val="100000"/>
              <a:buChar char="•"/>
            </a:pPr>
            <a:r>
              <a:rPr b="0" i="0" lang="en-US" sz="4900" u="none" strike="noStrike">
                <a:latin typeface="Times New Roman"/>
                <a:ea typeface="Times New Roman"/>
                <a:cs typeface="Times New Roman"/>
                <a:sym typeface="Times New Roman"/>
              </a:rPr>
              <a:t>To provide a clear channel of communication between QC’s and FAs for better quality and effectiveness of evidences.</a:t>
            </a:r>
            <a:endParaRPr b="0" sz="8600">
              <a:latin typeface="Times New Roman"/>
              <a:ea typeface="Times New Roman"/>
              <a:cs typeface="Times New Roman"/>
              <a:sym typeface="Times New Roman"/>
            </a:endParaRPr>
          </a:p>
          <a:p>
            <a:pPr indent="0" lvl="0" marL="0" rtl="0" algn="l">
              <a:lnSpc>
                <a:spcPct val="90000"/>
              </a:lnSpc>
              <a:spcBef>
                <a:spcPts val="2200"/>
              </a:spcBef>
              <a:spcAft>
                <a:spcPts val="0"/>
              </a:spcAft>
              <a:buClr>
                <a:schemeClr val="dk1"/>
              </a:buClr>
              <a:buSzPct val="100000"/>
              <a:buNone/>
            </a:pPr>
            <a:r>
              <a:t/>
            </a:r>
            <a:endParaRPr sz="2400"/>
          </a:p>
        </p:txBody>
      </p:sp>
      <p:sp>
        <p:nvSpPr>
          <p:cNvPr id="346" name="Google Shape;34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You are not allowed to add slides to this presentation</a:t>
            </a:r>
            <a:endParaRPr/>
          </a:p>
        </p:txBody>
      </p:sp>
      <p:sp>
        <p:nvSpPr>
          <p:cNvPr id="347" name="Google Shape;34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48" name="Google Shape;348;p32"/>
          <p:cNvPicPr preferRelativeResize="0"/>
          <p:nvPr/>
        </p:nvPicPr>
        <p:blipFill rotWithShape="1">
          <a:blip r:embed="rId3">
            <a:alphaModFix/>
          </a:blip>
          <a:srcRect b="0" l="0" r="0" t="0"/>
          <a:stretch/>
        </p:blipFill>
        <p:spPr>
          <a:xfrm>
            <a:off x="223521" y="125413"/>
            <a:ext cx="1525108" cy="717867"/>
          </a:xfrm>
          <a:prstGeom prst="rect">
            <a:avLst/>
          </a:prstGeom>
          <a:noFill/>
          <a:ln>
            <a:noFill/>
          </a:ln>
        </p:spPr>
      </p:pic>
      <p:pic>
        <p:nvPicPr>
          <p:cNvPr id="349" name="Google Shape;349;p32"/>
          <p:cNvPicPr preferRelativeResize="0"/>
          <p:nvPr/>
        </p:nvPicPr>
        <p:blipFill rotWithShape="1">
          <a:blip r:embed="rId4">
            <a:alphaModFix/>
          </a:blip>
          <a:srcRect b="35431" l="8764" r="4948" t="17977"/>
          <a:stretch/>
        </p:blipFill>
        <p:spPr>
          <a:xfrm>
            <a:off x="123291" y="6319671"/>
            <a:ext cx="1582219" cy="440726"/>
          </a:xfrm>
          <a:prstGeom prst="rect">
            <a:avLst/>
          </a:prstGeom>
          <a:noFill/>
          <a:ln>
            <a:noFill/>
          </a:ln>
        </p:spPr>
      </p:pic>
      <p:pic>
        <p:nvPicPr>
          <p:cNvPr id="350" name="Google Shape;350;p32"/>
          <p:cNvPicPr preferRelativeResize="0"/>
          <p:nvPr/>
        </p:nvPicPr>
        <p:blipFill rotWithShape="1">
          <a:blip r:embed="rId5">
            <a:alphaModFix/>
          </a:blip>
          <a:srcRect b="0" l="0" r="0" t="0"/>
          <a:stretch/>
        </p:blipFill>
        <p:spPr>
          <a:xfrm>
            <a:off x="11167598" y="6690616"/>
            <a:ext cx="1024402" cy="17931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You are not allowed to add slides to this presentation</a:t>
            </a:r>
            <a:endParaRPr/>
          </a:p>
        </p:txBody>
      </p:sp>
      <p:sp>
        <p:nvSpPr>
          <p:cNvPr id="356" name="Google Shape;35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57" name="Google Shape;357;p33"/>
          <p:cNvPicPr preferRelativeResize="0"/>
          <p:nvPr/>
        </p:nvPicPr>
        <p:blipFill rotWithShape="1">
          <a:blip r:embed="rId3">
            <a:alphaModFix/>
          </a:blip>
          <a:srcRect b="0" l="0" r="0" t="0"/>
          <a:stretch/>
        </p:blipFill>
        <p:spPr>
          <a:xfrm>
            <a:off x="318051" y="387626"/>
            <a:ext cx="7229061" cy="5968724"/>
          </a:xfrm>
          <a:prstGeom prst="rect">
            <a:avLst/>
          </a:prstGeom>
          <a:noFill/>
          <a:ln>
            <a:noFill/>
          </a:ln>
        </p:spPr>
      </p:pic>
      <p:sp>
        <p:nvSpPr>
          <p:cNvPr id="358" name="Google Shape;358;p33"/>
          <p:cNvSpPr txBox="1"/>
          <p:nvPr/>
        </p:nvSpPr>
        <p:spPr>
          <a:xfrm>
            <a:off x="8153400" y="2913204"/>
            <a:ext cx="386632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u="sng">
                <a:solidFill>
                  <a:srgbClr val="2F5496"/>
                </a:solidFill>
                <a:latin typeface="Arial Narrow"/>
                <a:ea typeface="Arial Narrow"/>
                <a:cs typeface="Arial Narrow"/>
                <a:sym typeface="Arial Narrow"/>
              </a:rPr>
              <a:t>OUR JOURNEY</a:t>
            </a:r>
            <a:endParaRPr/>
          </a:p>
        </p:txBody>
      </p:sp>
      <p:pic>
        <p:nvPicPr>
          <p:cNvPr id="359" name="Google Shape;359;p33"/>
          <p:cNvPicPr preferRelativeResize="0"/>
          <p:nvPr/>
        </p:nvPicPr>
        <p:blipFill rotWithShape="1">
          <a:blip r:embed="rId4">
            <a:alphaModFix/>
          </a:blip>
          <a:srcRect b="0" l="0" r="0" t="0"/>
          <a:stretch/>
        </p:blipFill>
        <p:spPr>
          <a:xfrm>
            <a:off x="11167598" y="6690616"/>
            <a:ext cx="1024402" cy="1793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50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4"/>
          <p:cNvSpPr txBox="1"/>
          <p:nvPr>
            <p:ph idx="1" type="body"/>
          </p:nvPr>
        </p:nvSpPr>
        <p:spPr>
          <a:xfrm>
            <a:off x="2384385" y="1620455"/>
            <a:ext cx="10555147" cy="43597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9600"/>
              <a:buNone/>
            </a:pPr>
            <a:r>
              <a:rPr lang="en-US" sz="9600">
                <a:latin typeface="Times New Roman"/>
                <a:ea typeface="Times New Roman"/>
                <a:cs typeface="Times New Roman"/>
                <a:sym typeface="Times New Roman"/>
              </a:rPr>
              <a:t>THANK YOU</a:t>
            </a:r>
            <a:endParaRPr/>
          </a:p>
        </p:txBody>
      </p:sp>
      <p:sp>
        <p:nvSpPr>
          <p:cNvPr id="365" name="Google Shape;36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You are not allowed to add slides to this presentation</a:t>
            </a:r>
            <a:endParaRPr/>
          </a:p>
        </p:txBody>
      </p:sp>
      <p:sp>
        <p:nvSpPr>
          <p:cNvPr id="366" name="Google Shape;366;p34"/>
          <p:cNvSpPr txBox="1"/>
          <p:nvPr>
            <p:ph idx="12" type="sldNum"/>
          </p:nvPr>
        </p:nvSpPr>
        <p:spPr>
          <a:xfrm>
            <a:off x="8610600" y="633647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67" name="Google Shape;367;p34"/>
          <p:cNvPicPr preferRelativeResize="0"/>
          <p:nvPr/>
        </p:nvPicPr>
        <p:blipFill rotWithShape="1">
          <a:blip r:embed="rId3">
            <a:alphaModFix/>
          </a:blip>
          <a:srcRect b="0" l="0" r="0" t="0"/>
          <a:stretch/>
        </p:blipFill>
        <p:spPr>
          <a:xfrm>
            <a:off x="223521" y="125413"/>
            <a:ext cx="1525108" cy="717867"/>
          </a:xfrm>
          <a:prstGeom prst="rect">
            <a:avLst/>
          </a:prstGeom>
          <a:noFill/>
          <a:ln>
            <a:noFill/>
          </a:ln>
        </p:spPr>
      </p:pic>
      <p:pic>
        <p:nvPicPr>
          <p:cNvPr id="368" name="Google Shape;368;p34"/>
          <p:cNvPicPr preferRelativeResize="0"/>
          <p:nvPr/>
        </p:nvPicPr>
        <p:blipFill rotWithShape="1">
          <a:blip r:embed="rId4">
            <a:alphaModFix/>
          </a:blip>
          <a:srcRect b="0" l="0" r="0" t="0"/>
          <a:stretch/>
        </p:blipFill>
        <p:spPr>
          <a:xfrm>
            <a:off x="4523290" y="3639384"/>
            <a:ext cx="3886200" cy="1685925"/>
          </a:xfrm>
          <a:prstGeom prst="rect">
            <a:avLst/>
          </a:prstGeom>
          <a:noFill/>
          <a:ln>
            <a:noFill/>
          </a:ln>
        </p:spPr>
      </p:pic>
      <p:pic>
        <p:nvPicPr>
          <p:cNvPr id="369" name="Google Shape;369;p34"/>
          <p:cNvPicPr preferRelativeResize="0"/>
          <p:nvPr/>
        </p:nvPicPr>
        <p:blipFill rotWithShape="1">
          <a:blip r:embed="rId5">
            <a:alphaModFix/>
          </a:blip>
          <a:srcRect b="35431" l="8764" r="4948" t="17977"/>
          <a:stretch/>
        </p:blipFill>
        <p:spPr>
          <a:xfrm>
            <a:off x="123291" y="6319671"/>
            <a:ext cx="1582219" cy="440726"/>
          </a:xfrm>
          <a:prstGeom prst="rect">
            <a:avLst/>
          </a:prstGeom>
          <a:noFill/>
          <a:ln>
            <a:noFill/>
          </a:ln>
        </p:spPr>
      </p:pic>
      <p:pic>
        <p:nvPicPr>
          <p:cNvPr id="370" name="Google Shape;370;p34"/>
          <p:cNvPicPr preferRelativeResize="0"/>
          <p:nvPr/>
        </p:nvPicPr>
        <p:blipFill rotWithShape="1">
          <a:blip r:embed="rId6">
            <a:alphaModFix/>
          </a:blip>
          <a:srcRect b="0" l="0" r="0" t="0"/>
          <a:stretch/>
        </p:blipFill>
        <p:spPr>
          <a:xfrm>
            <a:off x="11167598" y="6429208"/>
            <a:ext cx="1024402" cy="4407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1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Times New Roman"/>
              <a:buNone/>
            </a:pPr>
            <a:r>
              <a:rPr b="1" lang="en-US" sz="5400">
                <a:latin typeface="Times New Roman"/>
                <a:ea typeface="Times New Roman"/>
                <a:cs typeface="Times New Roman"/>
                <a:sym typeface="Times New Roman"/>
              </a:rPr>
              <a:t>INTRODUCTION</a:t>
            </a:r>
            <a:endParaRPr sz="5400"/>
          </a:p>
        </p:txBody>
      </p:sp>
      <p:sp>
        <p:nvSpPr>
          <p:cNvPr id="113" name="Google Shape;113;p15"/>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p15"/>
          <p:cNvSpPr txBox="1"/>
          <p:nvPr>
            <p:ph idx="1" type="body"/>
          </p:nvPr>
        </p:nvSpPr>
        <p:spPr>
          <a:xfrm>
            <a:off x="838200" y="1929384"/>
            <a:ext cx="10401728" cy="425196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000"/>
              <a:buNone/>
            </a:pPr>
            <a:r>
              <a:rPr lang="en-US" sz="2000">
                <a:latin typeface="Times New Roman"/>
                <a:ea typeface="Times New Roman"/>
                <a:cs typeface="Times New Roman"/>
                <a:sym typeface="Times New Roman"/>
              </a:rPr>
              <a:t>IQVIA - a leading provider of intelligent connections across all aspects of healthcare through </a:t>
            </a:r>
            <a:endParaRPr/>
          </a:p>
          <a:p>
            <a:pPr indent="-228600" lvl="0" marL="228600" rtl="0" algn="l">
              <a:lnSpc>
                <a:spcPct val="90000"/>
              </a:lnSpc>
              <a:spcBef>
                <a:spcPts val="1000"/>
              </a:spcBef>
              <a:spcAft>
                <a:spcPts val="0"/>
              </a:spcAft>
              <a:buClr>
                <a:schemeClr val="dk1"/>
              </a:buClr>
              <a:buSzPts val="2000"/>
              <a:buChar char="•"/>
            </a:pPr>
            <a:r>
              <a:rPr lang="en-US" sz="2000">
                <a:latin typeface="Times New Roman"/>
                <a:ea typeface="Times New Roman"/>
                <a:cs typeface="Times New Roman"/>
                <a:sym typeface="Times New Roman"/>
              </a:rPr>
              <a:t>Analytics</a:t>
            </a:r>
            <a:endParaRPr/>
          </a:p>
          <a:p>
            <a:pPr indent="-228600" lvl="0" marL="228600" rtl="0" algn="l">
              <a:lnSpc>
                <a:spcPct val="90000"/>
              </a:lnSpc>
              <a:spcBef>
                <a:spcPts val="1000"/>
              </a:spcBef>
              <a:spcAft>
                <a:spcPts val="0"/>
              </a:spcAft>
              <a:buClr>
                <a:schemeClr val="dk1"/>
              </a:buClr>
              <a:buSzPts val="2000"/>
              <a:buChar char="•"/>
            </a:pPr>
            <a:r>
              <a:rPr lang="en-US" sz="2000">
                <a:latin typeface="Times New Roman"/>
                <a:ea typeface="Times New Roman"/>
                <a:cs typeface="Times New Roman"/>
                <a:sym typeface="Times New Roman"/>
              </a:rPr>
              <a:t>transformative technology</a:t>
            </a:r>
            <a:endParaRPr/>
          </a:p>
          <a:p>
            <a:pPr indent="-228600" lvl="0" marL="228600" rtl="0" algn="l">
              <a:lnSpc>
                <a:spcPct val="90000"/>
              </a:lnSpc>
              <a:spcBef>
                <a:spcPts val="1000"/>
              </a:spcBef>
              <a:spcAft>
                <a:spcPts val="0"/>
              </a:spcAft>
              <a:buClr>
                <a:schemeClr val="dk1"/>
              </a:buClr>
              <a:buSzPts val="2000"/>
              <a:buChar char="•"/>
            </a:pPr>
            <a:r>
              <a:rPr lang="en-US" sz="2000">
                <a:latin typeface="Times New Roman"/>
                <a:ea typeface="Times New Roman"/>
                <a:cs typeface="Times New Roman"/>
                <a:sym typeface="Times New Roman"/>
              </a:rPr>
              <a:t>big data resources </a:t>
            </a:r>
            <a:endParaRPr/>
          </a:p>
          <a:p>
            <a:pPr indent="-228600" lvl="0" marL="228600" rtl="0" algn="l">
              <a:lnSpc>
                <a:spcPct val="90000"/>
              </a:lnSpc>
              <a:spcBef>
                <a:spcPts val="1000"/>
              </a:spcBef>
              <a:spcAft>
                <a:spcPts val="0"/>
              </a:spcAft>
              <a:buClr>
                <a:schemeClr val="dk1"/>
              </a:buClr>
              <a:buSzPts val="2000"/>
              <a:buChar char="•"/>
            </a:pPr>
            <a:r>
              <a:rPr lang="en-US" sz="2000">
                <a:latin typeface="Times New Roman"/>
                <a:ea typeface="Times New Roman"/>
                <a:cs typeface="Times New Roman"/>
                <a:sym typeface="Times New Roman"/>
              </a:rPr>
              <a:t>extensive domain expertise.</a:t>
            </a:r>
            <a:endParaRPr/>
          </a:p>
          <a:p>
            <a:pPr indent="-88900" lvl="0" marL="228600" rtl="0" algn="l">
              <a:lnSpc>
                <a:spcPct val="90000"/>
              </a:lnSpc>
              <a:spcBef>
                <a:spcPts val="1000"/>
              </a:spcBef>
              <a:spcAft>
                <a:spcPts val="0"/>
              </a:spcAft>
              <a:buClr>
                <a:schemeClr val="dk1"/>
              </a:buClr>
              <a:buSzPts val="2200"/>
              <a:buNone/>
            </a:pPr>
            <a:r>
              <a:t/>
            </a:r>
            <a:endParaRPr b="1" sz="2200">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2200"/>
              <a:buChar char="•"/>
            </a:pPr>
            <a:r>
              <a:rPr b="1" lang="en-US" sz="2200">
                <a:latin typeface="Times New Roman"/>
                <a:ea typeface="Times New Roman"/>
                <a:cs typeface="Times New Roman"/>
                <a:sym typeface="Times New Roman"/>
              </a:rPr>
              <a:t>Swachh Bharat Mission 1.0</a:t>
            </a:r>
            <a:r>
              <a:rPr lang="en-US" sz="2200">
                <a:latin typeface="Times New Roman"/>
                <a:ea typeface="Times New Roman"/>
                <a:cs typeface="Times New Roman"/>
                <a:sym typeface="Times New Roman"/>
              </a:rPr>
              <a:t> – launched on October 2, 2014.</a:t>
            </a:r>
            <a:endParaRPr/>
          </a:p>
          <a:p>
            <a:pPr indent="0" lvl="0" marL="0" rtl="0" algn="l">
              <a:lnSpc>
                <a:spcPct val="90000"/>
              </a:lnSpc>
              <a:spcBef>
                <a:spcPts val="1000"/>
              </a:spcBef>
              <a:spcAft>
                <a:spcPts val="0"/>
              </a:spcAft>
              <a:buClr>
                <a:schemeClr val="dk1"/>
              </a:buClr>
              <a:buSzPts val="2200"/>
              <a:buNone/>
            </a:pPr>
            <a:r>
              <a:rPr lang="en-US" sz="2200">
                <a:latin typeface="Times New Roman"/>
                <a:ea typeface="Times New Roman"/>
                <a:cs typeface="Times New Roman"/>
                <a:sym typeface="Times New Roman"/>
              </a:rPr>
              <a:t>  Emerging targets :</a:t>
            </a:r>
            <a:endParaRPr/>
          </a:p>
          <a:p>
            <a:pPr indent="-457200" lvl="0" marL="457200" rtl="0" algn="l">
              <a:lnSpc>
                <a:spcPct val="90000"/>
              </a:lnSpc>
              <a:spcBef>
                <a:spcPts val="1000"/>
              </a:spcBef>
              <a:spcAft>
                <a:spcPts val="0"/>
              </a:spcAft>
              <a:buClr>
                <a:schemeClr val="dk1"/>
              </a:buClr>
              <a:buSzPts val="2200"/>
              <a:buFont typeface="Calibri"/>
              <a:buAutoNum type="arabicPeriod"/>
            </a:pPr>
            <a:r>
              <a:rPr lang="en-US" sz="2200">
                <a:latin typeface="Times New Roman"/>
                <a:ea typeface="Times New Roman"/>
                <a:cs typeface="Times New Roman"/>
                <a:sym typeface="Times New Roman"/>
              </a:rPr>
              <a:t>Garbage-free city  </a:t>
            </a:r>
            <a:r>
              <a:rPr b="1" lang="en-US" sz="2200">
                <a:latin typeface="Times New Roman"/>
                <a:ea typeface="Times New Roman"/>
                <a:cs typeface="Times New Roman"/>
                <a:sym typeface="Times New Roman"/>
              </a:rPr>
              <a:t>(GFC) </a:t>
            </a:r>
            <a:endParaRPr/>
          </a:p>
          <a:p>
            <a:pPr indent="-457200" lvl="0" marL="457200" rtl="0" algn="l">
              <a:lnSpc>
                <a:spcPct val="90000"/>
              </a:lnSpc>
              <a:spcBef>
                <a:spcPts val="1000"/>
              </a:spcBef>
              <a:spcAft>
                <a:spcPts val="0"/>
              </a:spcAft>
              <a:buClr>
                <a:schemeClr val="dk1"/>
              </a:buClr>
              <a:buSzPts val="2200"/>
              <a:buFont typeface="Calibri"/>
              <a:buAutoNum type="arabicPeriod"/>
            </a:pPr>
            <a:r>
              <a:rPr lang="en-US" sz="2200">
                <a:latin typeface="Times New Roman"/>
                <a:ea typeface="Times New Roman"/>
                <a:cs typeface="Times New Roman"/>
                <a:sym typeface="Times New Roman"/>
              </a:rPr>
              <a:t>Open defecation-free certificate </a:t>
            </a:r>
            <a:r>
              <a:rPr b="1" lang="en-US" sz="2200">
                <a:latin typeface="Times New Roman"/>
                <a:ea typeface="Times New Roman"/>
                <a:cs typeface="Times New Roman"/>
                <a:sym typeface="Times New Roman"/>
              </a:rPr>
              <a:t>(ODF)</a:t>
            </a:r>
            <a:r>
              <a:rPr lang="en-US" sz="2200">
                <a:latin typeface="Times New Roman"/>
                <a:ea typeface="Times New Roman"/>
                <a:cs typeface="Times New Roman"/>
                <a:sym typeface="Times New Roman"/>
              </a:rPr>
              <a:t>, and </a:t>
            </a:r>
            <a:endParaRPr/>
          </a:p>
          <a:p>
            <a:pPr indent="-457200" lvl="0" marL="457200" rtl="0" algn="l">
              <a:lnSpc>
                <a:spcPct val="90000"/>
              </a:lnSpc>
              <a:spcBef>
                <a:spcPts val="1000"/>
              </a:spcBef>
              <a:spcAft>
                <a:spcPts val="0"/>
              </a:spcAft>
              <a:buClr>
                <a:schemeClr val="dk1"/>
              </a:buClr>
              <a:buSzPts val="2200"/>
              <a:buFont typeface="Calibri"/>
              <a:buAutoNum type="arabicPeriod"/>
            </a:pPr>
            <a:r>
              <a:rPr lang="en-US" sz="2200">
                <a:latin typeface="Times New Roman"/>
                <a:ea typeface="Times New Roman"/>
                <a:cs typeface="Times New Roman"/>
                <a:sym typeface="Times New Roman"/>
              </a:rPr>
              <a:t>Citizen validation </a:t>
            </a:r>
            <a:r>
              <a:rPr b="1" lang="en-US" sz="2200">
                <a:latin typeface="Times New Roman"/>
                <a:ea typeface="Times New Roman"/>
                <a:cs typeface="Times New Roman"/>
                <a:sym typeface="Times New Roman"/>
              </a:rPr>
              <a:t>(CV).</a:t>
            </a:r>
            <a:endParaRPr/>
          </a:p>
        </p:txBody>
      </p:sp>
      <p:sp>
        <p:nvSpPr>
          <p:cNvPr id="115" name="Google Shape;11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You are not allowed to add slides to this presentation</a:t>
            </a:r>
            <a:endParaRPr/>
          </a:p>
        </p:txBody>
      </p:sp>
      <p:sp>
        <p:nvSpPr>
          <p:cNvPr id="116" name="Google Shape;11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117" name="Google Shape;117;p15"/>
          <p:cNvPicPr preferRelativeResize="0"/>
          <p:nvPr/>
        </p:nvPicPr>
        <p:blipFill rotWithShape="1">
          <a:blip r:embed="rId3">
            <a:alphaModFix/>
          </a:blip>
          <a:srcRect b="0" l="0" r="0" t="0"/>
          <a:stretch/>
        </p:blipFill>
        <p:spPr>
          <a:xfrm>
            <a:off x="10478691" y="120819"/>
            <a:ext cx="1525108" cy="717867"/>
          </a:xfrm>
          <a:prstGeom prst="rect">
            <a:avLst/>
          </a:prstGeom>
          <a:noFill/>
          <a:ln>
            <a:noFill/>
          </a:ln>
        </p:spPr>
      </p:pic>
      <p:pic>
        <p:nvPicPr>
          <p:cNvPr id="118" name="Google Shape;118;p15"/>
          <p:cNvPicPr preferRelativeResize="0"/>
          <p:nvPr/>
        </p:nvPicPr>
        <p:blipFill rotWithShape="1">
          <a:blip r:embed="rId4">
            <a:alphaModFix/>
          </a:blip>
          <a:srcRect b="35431" l="8764" r="4948" t="17977"/>
          <a:stretch/>
        </p:blipFill>
        <p:spPr>
          <a:xfrm>
            <a:off x="123291" y="6319671"/>
            <a:ext cx="1582219" cy="440726"/>
          </a:xfrm>
          <a:prstGeom prst="rect">
            <a:avLst/>
          </a:prstGeom>
          <a:noFill/>
          <a:ln>
            <a:noFill/>
          </a:ln>
        </p:spPr>
      </p:pic>
      <p:pic>
        <p:nvPicPr>
          <p:cNvPr id="119" name="Google Shape;119;p15"/>
          <p:cNvPicPr preferRelativeResize="0"/>
          <p:nvPr/>
        </p:nvPicPr>
        <p:blipFill rotWithShape="1">
          <a:blip r:embed="rId5">
            <a:alphaModFix/>
          </a:blip>
          <a:srcRect b="0" l="0" r="0" t="0"/>
          <a:stretch/>
        </p:blipFill>
        <p:spPr>
          <a:xfrm>
            <a:off x="11167598" y="6690616"/>
            <a:ext cx="1024402" cy="1793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16"/>
          <p:cNvSpPr txBox="1"/>
          <p:nvPr>
            <p:ph idx="1" type="body"/>
          </p:nvPr>
        </p:nvSpPr>
        <p:spPr>
          <a:xfrm>
            <a:off x="838200" y="1855122"/>
            <a:ext cx="10515600" cy="4351338"/>
          </a:xfrm>
          <a:prstGeom prst="rect">
            <a:avLst/>
          </a:prstGeom>
          <a:solidFill>
            <a:schemeClr val="lt1"/>
          </a:solid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400"/>
              <a:buChar char="•"/>
            </a:pPr>
            <a:r>
              <a:rPr b="1" lang="en-US" sz="2400">
                <a:latin typeface="Times New Roman"/>
                <a:ea typeface="Times New Roman"/>
                <a:cs typeface="Times New Roman"/>
                <a:sym typeface="Times New Roman"/>
              </a:rPr>
              <a:t>Swachh Bharat Mission 2.0 - </a:t>
            </a:r>
            <a:r>
              <a:rPr lang="en-US" sz="2400">
                <a:latin typeface="Times New Roman"/>
                <a:ea typeface="Times New Roman"/>
                <a:cs typeface="Times New Roman"/>
                <a:sym typeface="Times New Roman"/>
              </a:rPr>
              <a:t>introduced on October 2021,</a:t>
            </a:r>
            <a:endParaRPr/>
          </a:p>
          <a:p>
            <a:pPr indent="0" lvl="0" marL="0" rtl="0" algn="just">
              <a:lnSpc>
                <a:spcPct val="90000"/>
              </a:lnSpc>
              <a:spcBef>
                <a:spcPts val="1000"/>
              </a:spcBef>
              <a:spcAft>
                <a:spcPts val="0"/>
              </a:spcAft>
              <a:buClr>
                <a:schemeClr val="dk1"/>
              </a:buClr>
              <a:buSzPts val="2400"/>
              <a:buNone/>
            </a:pPr>
            <a:r>
              <a:rPr lang="en-US" sz="2400">
                <a:latin typeface="Times New Roman"/>
                <a:ea typeface="Times New Roman"/>
                <a:cs typeface="Times New Roman"/>
                <a:sym typeface="Times New Roman"/>
              </a:rPr>
              <a:t>  Its main goal of producing "Garbage Free Cities“ &amp; to achieve at least   3-star rating</a:t>
            </a:r>
            <a:endParaRPr/>
          </a:p>
          <a:p>
            <a:pPr indent="0" lvl="0" marL="0" rtl="0" algn="just">
              <a:lnSpc>
                <a:spcPct val="90000"/>
              </a:lnSpc>
              <a:spcBef>
                <a:spcPts val="1000"/>
              </a:spcBef>
              <a:spcAft>
                <a:spcPts val="0"/>
              </a:spcAft>
              <a:buClr>
                <a:schemeClr val="dk1"/>
              </a:buClr>
              <a:buSzPts val="2400"/>
              <a:buNone/>
            </a:pPr>
            <a:r>
              <a:t/>
            </a:r>
            <a:endParaRPr sz="2400">
              <a:latin typeface="Times New Roman"/>
              <a:ea typeface="Times New Roman"/>
              <a:cs typeface="Times New Roman"/>
              <a:sym typeface="Times New Roman"/>
            </a:endParaRPr>
          </a:p>
          <a:p>
            <a:pPr indent="-228600" lvl="0" marL="228600" rtl="0" algn="just">
              <a:lnSpc>
                <a:spcPct val="90000"/>
              </a:lnSpc>
              <a:spcBef>
                <a:spcPts val="1000"/>
              </a:spcBef>
              <a:spcAft>
                <a:spcPts val="0"/>
              </a:spcAft>
              <a:buClr>
                <a:schemeClr val="dk1"/>
              </a:buClr>
              <a:buSzPts val="2400"/>
              <a:buChar char="•"/>
            </a:pPr>
            <a:r>
              <a:rPr lang="en-US" sz="2400">
                <a:latin typeface="Times New Roman"/>
                <a:ea typeface="Times New Roman"/>
                <a:cs typeface="Times New Roman"/>
                <a:sym typeface="Times New Roman"/>
              </a:rPr>
              <a:t>GFC protocol launched by the Ministry of Housing and Urban Affairs (MOHUA) – 24 Key parameters to improve</a:t>
            </a:r>
            <a:endParaRPr/>
          </a:p>
          <a:p>
            <a:pPr indent="-514350" lvl="0" marL="514350" rtl="0" algn="just">
              <a:lnSpc>
                <a:spcPct val="90000"/>
              </a:lnSpc>
              <a:spcBef>
                <a:spcPts val="1000"/>
              </a:spcBef>
              <a:spcAft>
                <a:spcPts val="0"/>
              </a:spcAft>
              <a:buClr>
                <a:schemeClr val="dk1"/>
              </a:buClr>
              <a:buSzPts val="2400"/>
              <a:buFont typeface="Calibri"/>
              <a:buAutoNum type="arabicPeriod"/>
            </a:pPr>
            <a:r>
              <a:rPr lang="en-US" sz="2400">
                <a:latin typeface="Times New Roman"/>
                <a:ea typeface="Times New Roman"/>
                <a:cs typeface="Times New Roman"/>
                <a:sym typeface="Times New Roman"/>
              </a:rPr>
              <a:t> On ground waste management scenario of the cities to become “Garbage Free Cities”</a:t>
            </a:r>
            <a:endParaRPr/>
          </a:p>
          <a:p>
            <a:pPr indent="-514350" lvl="0" marL="514350" rtl="0" algn="just">
              <a:lnSpc>
                <a:spcPct val="90000"/>
              </a:lnSpc>
              <a:spcBef>
                <a:spcPts val="1000"/>
              </a:spcBef>
              <a:spcAft>
                <a:spcPts val="0"/>
              </a:spcAft>
              <a:buClr>
                <a:schemeClr val="dk1"/>
              </a:buClr>
              <a:buSzPts val="2400"/>
              <a:buFont typeface="Calibri"/>
              <a:buAutoNum type="arabicPeriod"/>
            </a:pPr>
            <a:r>
              <a:rPr lang="en-US" sz="2400">
                <a:latin typeface="Times New Roman"/>
                <a:ea typeface="Times New Roman"/>
                <a:cs typeface="Times New Roman"/>
                <a:sym typeface="Times New Roman"/>
              </a:rPr>
              <a:t>Scoring of ULBs for achieving star ratings</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25" name="Google Shape;1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You are not allowed to add slides to this presentation</a:t>
            </a:r>
            <a:endParaRPr/>
          </a:p>
        </p:txBody>
      </p:sp>
      <p:sp>
        <p:nvSpPr>
          <p:cNvPr id="126" name="Google Shape;1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27" name="Google Shape;127;p16"/>
          <p:cNvPicPr preferRelativeResize="0"/>
          <p:nvPr/>
        </p:nvPicPr>
        <p:blipFill rotWithShape="1">
          <a:blip r:embed="rId3">
            <a:alphaModFix/>
          </a:blip>
          <a:srcRect b="0" l="0" r="0" t="0"/>
          <a:stretch/>
        </p:blipFill>
        <p:spPr>
          <a:xfrm>
            <a:off x="223521" y="125413"/>
            <a:ext cx="1525108" cy="717867"/>
          </a:xfrm>
          <a:prstGeom prst="rect">
            <a:avLst/>
          </a:prstGeom>
          <a:noFill/>
          <a:ln>
            <a:noFill/>
          </a:ln>
        </p:spPr>
      </p:pic>
      <p:sp>
        <p:nvSpPr>
          <p:cNvPr id="128" name="Google Shape;12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Times New Roman"/>
              <a:buNone/>
            </a:pPr>
            <a:r>
              <a:rPr b="1" lang="en-US" sz="4400">
                <a:latin typeface="Times New Roman"/>
                <a:ea typeface="Times New Roman"/>
                <a:cs typeface="Times New Roman"/>
                <a:sym typeface="Times New Roman"/>
              </a:rPr>
              <a:t>INTRODUCTION</a:t>
            </a:r>
            <a:endParaRPr/>
          </a:p>
        </p:txBody>
      </p:sp>
      <p:pic>
        <p:nvPicPr>
          <p:cNvPr id="129" name="Google Shape;129;p16"/>
          <p:cNvPicPr preferRelativeResize="0"/>
          <p:nvPr/>
        </p:nvPicPr>
        <p:blipFill rotWithShape="1">
          <a:blip r:embed="rId4">
            <a:alphaModFix/>
          </a:blip>
          <a:srcRect b="35431" l="8764" r="4948" t="17977"/>
          <a:stretch/>
        </p:blipFill>
        <p:spPr>
          <a:xfrm>
            <a:off x="123291" y="6319671"/>
            <a:ext cx="1582219" cy="440726"/>
          </a:xfrm>
          <a:prstGeom prst="rect">
            <a:avLst/>
          </a:prstGeom>
          <a:noFill/>
          <a:ln>
            <a:noFill/>
          </a:ln>
        </p:spPr>
      </p:pic>
      <p:pic>
        <p:nvPicPr>
          <p:cNvPr id="130" name="Google Shape;130;p16"/>
          <p:cNvPicPr preferRelativeResize="0"/>
          <p:nvPr/>
        </p:nvPicPr>
        <p:blipFill rotWithShape="1">
          <a:blip r:embed="rId5">
            <a:alphaModFix/>
          </a:blip>
          <a:srcRect b="0" l="0" r="0" t="0"/>
          <a:stretch/>
        </p:blipFill>
        <p:spPr>
          <a:xfrm>
            <a:off x="11167598" y="6690616"/>
            <a:ext cx="1024402" cy="1793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p17"/>
          <p:cNvSpPr txBox="1"/>
          <p:nvPr>
            <p:ph type="title"/>
          </p:nvPr>
        </p:nvSpPr>
        <p:spPr>
          <a:xfrm>
            <a:off x="837717" y="294891"/>
            <a:ext cx="10516565" cy="132029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Times New Roman"/>
              <a:buNone/>
            </a:pPr>
            <a:r>
              <a:rPr b="1" lang="en-US">
                <a:latin typeface="Times New Roman"/>
                <a:ea typeface="Times New Roman"/>
                <a:cs typeface="Times New Roman"/>
                <a:sym typeface="Times New Roman"/>
              </a:rPr>
              <a:t>Introduction </a:t>
            </a:r>
            <a:endParaRPr/>
          </a:p>
        </p:txBody>
      </p:sp>
      <p:pic>
        <p:nvPicPr>
          <p:cNvPr descr="Graphical user interface, application&#10;&#10;Description automatically generated" id="137" name="Google Shape;137;p17"/>
          <p:cNvPicPr preferRelativeResize="0"/>
          <p:nvPr>
            <p:ph idx="1" type="body"/>
          </p:nvPr>
        </p:nvPicPr>
        <p:blipFill rotWithShape="1">
          <a:blip r:embed="rId3">
            <a:alphaModFix/>
          </a:blip>
          <a:srcRect b="24976" l="12042" r="44483" t="39298"/>
          <a:stretch/>
        </p:blipFill>
        <p:spPr>
          <a:xfrm>
            <a:off x="431800" y="1761808"/>
            <a:ext cx="6640332" cy="4267746"/>
          </a:xfrm>
          <a:prstGeom prst="rect">
            <a:avLst/>
          </a:prstGeom>
          <a:noFill/>
          <a:ln>
            <a:noFill/>
          </a:ln>
        </p:spPr>
      </p:pic>
      <p:sp>
        <p:nvSpPr>
          <p:cNvPr id="138" name="Google Shape;13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You are not allowed to add slides to this presentation</a:t>
            </a:r>
            <a:endParaRPr/>
          </a:p>
        </p:txBody>
      </p:sp>
      <p:pic>
        <p:nvPicPr>
          <p:cNvPr id="139" name="Google Shape;139;p17"/>
          <p:cNvPicPr preferRelativeResize="0"/>
          <p:nvPr/>
        </p:nvPicPr>
        <p:blipFill rotWithShape="1">
          <a:blip r:embed="rId4">
            <a:alphaModFix/>
          </a:blip>
          <a:srcRect b="0" l="0" r="0" t="0"/>
          <a:stretch/>
        </p:blipFill>
        <p:spPr>
          <a:xfrm>
            <a:off x="115750" y="-105437"/>
            <a:ext cx="1620456" cy="762747"/>
          </a:xfrm>
          <a:prstGeom prst="rect">
            <a:avLst/>
          </a:prstGeom>
          <a:noFill/>
          <a:ln>
            <a:noFill/>
          </a:ln>
        </p:spPr>
      </p:pic>
      <p:pic>
        <p:nvPicPr>
          <p:cNvPr descr="Graphical user interface, application&#10;&#10;Description automatically generated" id="140" name="Google Shape;140;p17"/>
          <p:cNvPicPr preferRelativeResize="0"/>
          <p:nvPr/>
        </p:nvPicPr>
        <p:blipFill rotWithShape="1">
          <a:blip r:embed="rId3">
            <a:alphaModFix/>
          </a:blip>
          <a:srcRect b="25926" l="29750" r="46500" t="54222"/>
          <a:stretch/>
        </p:blipFill>
        <p:spPr>
          <a:xfrm>
            <a:off x="7430407" y="2050998"/>
            <a:ext cx="4595689" cy="2160780"/>
          </a:xfrm>
          <a:prstGeom prst="rect">
            <a:avLst/>
          </a:prstGeom>
          <a:noFill/>
          <a:ln>
            <a:noFill/>
          </a:ln>
        </p:spPr>
      </p:pic>
      <p:sp>
        <p:nvSpPr>
          <p:cNvPr id="141" name="Google Shape;141;p17"/>
          <p:cNvSpPr/>
          <p:nvPr/>
        </p:nvSpPr>
        <p:spPr>
          <a:xfrm>
            <a:off x="10058399" y="2032000"/>
            <a:ext cx="1932972" cy="1104739"/>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2" name="Google Shape;142;p17"/>
          <p:cNvSpPr/>
          <p:nvPr/>
        </p:nvSpPr>
        <p:spPr>
          <a:xfrm>
            <a:off x="7381786" y="2017484"/>
            <a:ext cx="1021434" cy="116372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43" name="Google Shape;143;p17"/>
          <p:cNvCxnSpPr/>
          <p:nvPr/>
        </p:nvCxnSpPr>
        <p:spPr>
          <a:xfrm flipH="1" rot="10800000">
            <a:off x="6322901" y="3961765"/>
            <a:ext cx="1501585" cy="1138555"/>
          </a:xfrm>
          <a:prstGeom prst="straightConnector1">
            <a:avLst/>
          </a:prstGeom>
          <a:noFill/>
          <a:ln cap="flat" cmpd="sng" w="92075">
            <a:solidFill>
              <a:schemeClr val="accent1"/>
            </a:solidFill>
            <a:prstDash val="solid"/>
            <a:miter lim="800000"/>
            <a:headEnd len="sm" w="sm" type="none"/>
            <a:tailEnd len="med" w="med" type="triangle"/>
          </a:ln>
        </p:spPr>
      </p:cxnSp>
      <p:sp>
        <p:nvSpPr>
          <p:cNvPr id="144" name="Google Shape;144;p17"/>
          <p:cNvSpPr txBox="1"/>
          <p:nvPr/>
        </p:nvSpPr>
        <p:spPr>
          <a:xfrm>
            <a:off x="8183304" y="4560425"/>
            <a:ext cx="4375230" cy="53479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C55A11"/>
                </a:solidFill>
                <a:latin typeface="Times New Roman"/>
                <a:ea typeface="Times New Roman"/>
                <a:cs typeface="Times New Roman"/>
                <a:sym typeface="Times New Roman"/>
              </a:rPr>
              <a:t>ROLE OF IQVIA</a:t>
            </a:r>
            <a:endParaRPr/>
          </a:p>
        </p:txBody>
      </p:sp>
      <p:cxnSp>
        <p:nvCxnSpPr>
          <p:cNvPr id="145" name="Google Shape;145;p17"/>
          <p:cNvCxnSpPr/>
          <p:nvPr/>
        </p:nvCxnSpPr>
        <p:spPr>
          <a:xfrm flipH="1">
            <a:off x="3037840" y="3555100"/>
            <a:ext cx="757626" cy="2347860"/>
          </a:xfrm>
          <a:prstGeom prst="straightConnector1">
            <a:avLst/>
          </a:prstGeom>
          <a:noFill/>
          <a:ln cap="flat" cmpd="sng" w="63500">
            <a:solidFill>
              <a:srgbClr val="FF0000"/>
            </a:solidFill>
            <a:prstDash val="solid"/>
            <a:miter lim="800000"/>
            <a:headEnd len="sm" w="sm" type="none"/>
            <a:tailEnd len="sm" w="sm" type="none"/>
          </a:ln>
        </p:spPr>
      </p:cxnSp>
      <p:cxnSp>
        <p:nvCxnSpPr>
          <p:cNvPr id="146" name="Google Shape;146;p17"/>
          <p:cNvCxnSpPr/>
          <p:nvPr/>
        </p:nvCxnSpPr>
        <p:spPr>
          <a:xfrm>
            <a:off x="3795466" y="3555100"/>
            <a:ext cx="1512810" cy="0"/>
          </a:xfrm>
          <a:prstGeom prst="straightConnector1">
            <a:avLst/>
          </a:prstGeom>
          <a:noFill/>
          <a:ln cap="flat" cmpd="sng" w="63500">
            <a:solidFill>
              <a:srgbClr val="FF0000"/>
            </a:solidFill>
            <a:prstDash val="solid"/>
            <a:miter lim="800000"/>
            <a:headEnd len="sm" w="sm" type="none"/>
            <a:tailEnd len="sm" w="sm" type="none"/>
          </a:ln>
        </p:spPr>
      </p:cxnSp>
      <p:cxnSp>
        <p:nvCxnSpPr>
          <p:cNvPr id="147" name="Google Shape;147;p17"/>
          <p:cNvCxnSpPr/>
          <p:nvPr/>
        </p:nvCxnSpPr>
        <p:spPr>
          <a:xfrm rot="10800000">
            <a:off x="3037480" y="5891921"/>
            <a:ext cx="3728618" cy="11039"/>
          </a:xfrm>
          <a:prstGeom prst="straightConnector1">
            <a:avLst/>
          </a:prstGeom>
          <a:noFill/>
          <a:ln cap="flat" cmpd="sng" w="63500">
            <a:solidFill>
              <a:srgbClr val="FF0000"/>
            </a:solidFill>
            <a:prstDash val="solid"/>
            <a:miter lim="800000"/>
            <a:headEnd len="sm" w="sm" type="none"/>
            <a:tailEnd len="sm" w="sm" type="none"/>
          </a:ln>
        </p:spPr>
      </p:cxnSp>
      <p:cxnSp>
        <p:nvCxnSpPr>
          <p:cNvPr id="148" name="Google Shape;148;p17"/>
          <p:cNvCxnSpPr/>
          <p:nvPr/>
        </p:nvCxnSpPr>
        <p:spPr>
          <a:xfrm>
            <a:off x="5308276" y="3555100"/>
            <a:ext cx="1457822" cy="2347860"/>
          </a:xfrm>
          <a:prstGeom prst="straightConnector1">
            <a:avLst/>
          </a:prstGeom>
          <a:noFill/>
          <a:ln cap="flat" cmpd="sng" w="63500">
            <a:solidFill>
              <a:srgbClr val="FF0000"/>
            </a:solidFill>
            <a:prstDash val="solid"/>
            <a:miter lim="800000"/>
            <a:headEnd len="sm" w="sm" type="none"/>
            <a:tailEnd len="sm" w="sm" type="none"/>
          </a:ln>
        </p:spPr>
      </p:cxnSp>
      <p:pic>
        <p:nvPicPr>
          <p:cNvPr id="149" name="Google Shape;149;p17"/>
          <p:cNvPicPr preferRelativeResize="0"/>
          <p:nvPr/>
        </p:nvPicPr>
        <p:blipFill rotWithShape="1">
          <a:blip r:embed="rId5">
            <a:alphaModFix/>
          </a:blip>
          <a:srcRect b="35431" l="8764" r="4948" t="17977"/>
          <a:stretch/>
        </p:blipFill>
        <p:spPr>
          <a:xfrm>
            <a:off x="123291" y="6319671"/>
            <a:ext cx="1582219" cy="440726"/>
          </a:xfrm>
          <a:prstGeom prst="rect">
            <a:avLst/>
          </a:prstGeom>
          <a:noFill/>
          <a:ln>
            <a:noFill/>
          </a:ln>
        </p:spPr>
      </p:pic>
      <p:pic>
        <p:nvPicPr>
          <p:cNvPr id="150" name="Google Shape;150;p17"/>
          <p:cNvPicPr preferRelativeResize="0"/>
          <p:nvPr/>
        </p:nvPicPr>
        <p:blipFill rotWithShape="1">
          <a:blip r:embed="rId6">
            <a:alphaModFix/>
          </a:blip>
          <a:srcRect b="0" l="0" r="0" t="0"/>
          <a:stretch/>
        </p:blipFill>
        <p:spPr>
          <a:xfrm>
            <a:off x="11167598" y="6690616"/>
            <a:ext cx="1024402" cy="1793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p18"/>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8"/>
          <p:cNvSpPr txBox="1"/>
          <p:nvPr>
            <p:ph type="title"/>
          </p:nvPr>
        </p:nvSpPr>
        <p:spPr>
          <a:xfrm>
            <a:off x="838200" y="557188"/>
            <a:ext cx="10515600" cy="113349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200"/>
              <a:buFont typeface="Times New Roman"/>
              <a:buNone/>
            </a:pPr>
            <a:r>
              <a:rPr b="1" i="0" lang="en-US" sz="5200" u="none" strike="noStrike">
                <a:latin typeface="Times New Roman"/>
                <a:ea typeface="Times New Roman"/>
                <a:cs typeface="Times New Roman"/>
                <a:sym typeface="Times New Roman"/>
              </a:rPr>
              <a:t>Objectives</a:t>
            </a:r>
            <a:endParaRPr sz="5200">
              <a:latin typeface="Times New Roman"/>
              <a:ea typeface="Times New Roman"/>
              <a:cs typeface="Times New Roman"/>
              <a:sym typeface="Times New Roman"/>
            </a:endParaRPr>
          </a:p>
        </p:txBody>
      </p:sp>
      <p:sp>
        <p:nvSpPr>
          <p:cNvPr id="157" name="Google Shape;157;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You are not allowed to add slides to this presentation</a:t>
            </a:r>
            <a:endParaRPr/>
          </a:p>
        </p:txBody>
      </p:sp>
      <p:sp>
        <p:nvSpPr>
          <p:cNvPr id="158" name="Google Shape;158;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159" name="Google Shape;159;p18"/>
          <p:cNvPicPr preferRelativeResize="0"/>
          <p:nvPr/>
        </p:nvPicPr>
        <p:blipFill rotWithShape="1">
          <a:blip r:embed="rId3">
            <a:alphaModFix/>
          </a:blip>
          <a:srcRect b="0" l="0" r="0" t="0"/>
          <a:stretch/>
        </p:blipFill>
        <p:spPr>
          <a:xfrm>
            <a:off x="115750" y="77443"/>
            <a:ext cx="1620456" cy="762747"/>
          </a:xfrm>
          <a:prstGeom prst="rect">
            <a:avLst/>
          </a:prstGeom>
          <a:noFill/>
          <a:ln>
            <a:noFill/>
          </a:ln>
        </p:spPr>
      </p:pic>
      <p:grpSp>
        <p:nvGrpSpPr>
          <p:cNvPr id="160" name="Google Shape;160;p18"/>
          <p:cNvGrpSpPr/>
          <p:nvPr/>
        </p:nvGrpSpPr>
        <p:grpSpPr>
          <a:xfrm>
            <a:off x="838200" y="1828800"/>
            <a:ext cx="10515600" cy="4352544"/>
            <a:chOff x="0" y="0"/>
            <a:chExt cx="10515600" cy="4352544"/>
          </a:xfrm>
        </p:grpSpPr>
        <p:cxnSp>
          <p:nvCxnSpPr>
            <p:cNvPr id="161" name="Google Shape;161;p18"/>
            <p:cNvCxnSpPr/>
            <p:nvPr/>
          </p:nvCxnSpPr>
          <p:spPr>
            <a:xfrm>
              <a:off x="0" y="0"/>
              <a:ext cx="10515600" cy="0"/>
            </a:xfrm>
            <a:prstGeom prst="straightConnector1">
              <a:avLst/>
            </a:prstGeom>
            <a:solidFill>
              <a:schemeClr val="accent2"/>
            </a:solidFill>
            <a:ln cap="flat" cmpd="sng" w="12700">
              <a:solidFill>
                <a:schemeClr val="accent2"/>
              </a:solidFill>
              <a:prstDash val="solid"/>
              <a:miter lim="800000"/>
              <a:headEnd len="sm" w="sm" type="none"/>
              <a:tailEnd len="sm" w="sm" type="none"/>
            </a:ln>
          </p:spPr>
        </p:cxnSp>
        <p:sp>
          <p:nvSpPr>
            <p:cNvPr id="162" name="Google Shape;162;p18"/>
            <p:cNvSpPr/>
            <p:nvPr/>
          </p:nvSpPr>
          <p:spPr>
            <a:xfrm>
              <a:off x="0" y="0"/>
              <a:ext cx="10515600" cy="217627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8"/>
            <p:cNvSpPr txBox="1"/>
            <p:nvPr/>
          </p:nvSpPr>
          <p:spPr>
            <a:xfrm>
              <a:off x="0" y="0"/>
              <a:ext cx="10515600" cy="2176272"/>
            </a:xfrm>
            <a:prstGeom prst="rect">
              <a:avLst/>
            </a:prstGeom>
            <a:noFill/>
            <a:ln>
              <a:noFill/>
            </a:ln>
          </p:spPr>
          <p:txBody>
            <a:bodyPr anchorCtr="0" anchor="t" bIns="137150" lIns="137150" spcFirstLastPara="1" rIns="137150" wrap="square" tIns="13715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a:solidFill>
                    <a:schemeClr val="dk1"/>
                  </a:solidFill>
                  <a:latin typeface="Calibri"/>
                  <a:ea typeface="Calibri"/>
                  <a:cs typeface="Calibri"/>
                  <a:sym typeface="Calibri"/>
                </a:rPr>
                <a:t>To evaluate the performance of the urban local bodies in Chhattisgarh and UP for the garbage free city indicators</a:t>
              </a:r>
              <a:endParaRPr sz="3600">
                <a:solidFill>
                  <a:schemeClr val="dk1"/>
                </a:solidFill>
                <a:latin typeface="Calibri"/>
                <a:ea typeface="Calibri"/>
                <a:cs typeface="Calibri"/>
                <a:sym typeface="Calibri"/>
              </a:endParaRPr>
            </a:p>
          </p:txBody>
        </p:sp>
        <p:cxnSp>
          <p:nvCxnSpPr>
            <p:cNvPr id="164" name="Google Shape;164;p18"/>
            <p:cNvCxnSpPr/>
            <p:nvPr/>
          </p:nvCxnSpPr>
          <p:spPr>
            <a:xfrm>
              <a:off x="0" y="2176272"/>
              <a:ext cx="10515600" cy="0"/>
            </a:xfrm>
            <a:prstGeom prst="straightConnector1">
              <a:avLst/>
            </a:prstGeom>
            <a:solidFill>
              <a:schemeClr val="accent3"/>
            </a:solidFill>
            <a:ln cap="flat" cmpd="sng" w="12700">
              <a:solidFill>
                <a:schemeClr val="accent3"/>
              </a:solidFill>
              <a:prstDash val="solid"/>
              <a:miter lim="800000"/>
              <a:headEnd len="sm" w="sm" type="none"/>
              <a:tailEnd len="sm" w="sm" type="none"/>
            </a:ln>
          </p:spPr>
        </p:cxnSp>
        <p:sp>
          <p:nvSpPr>
            <p:cNvPr id="165" name="Google Shape;165;p18"/>
            <p:cNvSpPr/>
            <p:nvPr/>
          </p:nvSpPr>
          <p:spPr>
            <a:xfrm>
              <a:off x="0" y="2176272"/>
              <a:ext cx="10515600" cy="217627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8"/>
            <p:cNvSpPr txBox="1"/>
            <p:nvPr/>
          </p:nvSpPr>
          <p:spPr>
            <a:xfrm>
              <a:off x="0" y="2176272"/>
              <a:ext cx="10515600" cy="2176272"/>
            </a:xfrm>
            <a:prstGeom prst="rect">
              <a:avLst/>
            </a:prstGeom>
            <a:noFill/>
            <a:ln>
              <a:noFill/>
            </a:ln>
          </p:spPr>
          <p:txBody>
            <a:bodyPr anchorCtr="0" anchor="t" bIns="137150" lIns="137150" spcFirstLastPara="1" rIns="137150" wrap="square" tIns="137150">
              <a:noAutofit/>
            </a:bodyPr>
            <a:lstStyle/>
            <a:p>
              <a:pPr indent="0" lvl="0" marL="0" marR="0" rtl="0" algn="l">
                <a:lnSpc>
                  <a:spcPct val="90000"/>
                </a:lnSpc>
                <a:spcBef>
                  <a:spcPts val="0"/>
                </a:spcBef>
                <a:spcAft>
                  <a:spcPts val="0"/>
                </a:spcAft>
                <a:buClr>
                  <a:schemeClr val="dk1"/>
                </a:buClr>
                <a:buSzPts val="3600"/>
                <a:buFont typeface="Calibri"/>
                <a:buNone/>
              </a:pPr>
              <a:r>
                <a:rPr b="0" i="0" lang="en-US" sz="3600">
                  <a:solidFill>
                    <a:schemeClr val="dk1"/>
                  </a:solidFill>
                  <a:latin typeface="Calibri"/>
                  <a:ea typeface="Calibri"/>
                  <a:cs typeface="Calibri"/>
                  <a:sym typeface="Calibri"/>
                </a:rPr>
                <a:t>To identify the challenge and formulate appropriate solution for the urban local bodies in Chhattisgarh and UP in accordance with the garbage free city initiative.</a:t>
              </a:r>
              <a:endParaRPr sz="3600">
                <a:solidFill>
                  <a:schemeClr val="dk1"/>
                </a:solidFill>
                <a:latin typeface="Calibri"/>
                <a:ea typeface="Calibri"/>
                <a:cs typeface="Calibri"/>
                <a:sym typeface="Calibri"/>
              </a:endParaRPr>
            </a:p>
          </p:txBody>
        </p:sp>
      </p:grpSp>
      <p:pic>
        <p:nvPicPr>
          <p:cNvPr id="167" name="Google Shape;167;p18"/>
          <p:cNvPicPr preferRelativeResize="0"/>
          <p:nvPr/>
        </p:nvPicPr>
        <p:blipFill rotWithShape="1">
          <a:blip r:embed="rId4">
            <a:alphaModFix/>
          </a:blip>
          <a:srcRect b="35431" l="8764" r="4948" t="17977"/>
          <a:stretch/>
        </p:blipFill>
        <p:spPr>
          <a:xfrm>
            <a:off x="123291" y="6319671"/>
            <a:ext cx="1582219" cy="440726"/>
          </a:xfrm>
          <a:prstGeom prst="rect">
            <a:avLst/>
          </a:prstGeom>
          <a:noFill/>
          <a:ln>
            <a:noFill/>
          </a:ln>
        </p:spPr>
      </p:pic>
      <p:pic>
        <p:nvPicPr>
          <p:cNvPr id="168" name="Google Shape;168;p18"/>
          <p:cNvPicPr preferRelativeResize="0"/>
          <p:nvPr/>
        </p:nvPicPr>
        <p:blipFill rotWithShape="1">
          <a:blip r:embed="rId5">
            <a:alphaModFix/>
          </a:blip>
          <a:srcRect b="0" l="0" r="0" t="0"/>
          <a:stretch/>
        </p:blipFill>
        <p:spPr>
          <a:xfrm>
            <a:off x="11167598" y="6690616"/>
            <a:ext cx="1024402" cy="1793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172" name="Shape 172"/>
        <p:cNvGrpSpPr/>
        <p:nvPr/>
      </p:nvGrpSpPr>
      <p:grpSpPr>
        <a:xfrm>
          <a:off x="0" y="0"/>
          <a:ext cx="0" cy="0"/>
          <a:chOff x="0" y="0"/>
          <a:chExt cx="0" cy="0"/>
        </a:xfrm>
      </p:grpSpPr>
      <p:sp>
        <p:nvSpPr>
          <p:cNvPr id="173" name="Google Shape;173;p19"/>
          <p:cNvSpPr/>
          <p:nvPr/>
        </p:nvSpPr>
        <p:spPr>
          <a:xfrm>
            <a:off x="0" y="0"/>
            <a:ext cx="12188952"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9"/>
          <p:cNvSpPr txBox="1"/>
          <p:nvPr>
            <p:ph type="title"/>
          </p:nvPr>
        </p:nvSpPr>
        <p:spPr>
          <a:xfrm>
            <a:off x="1012861" y="63225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Times New Roman"/>
              <a:buNone/>
            </a:pPr>
            <a:r>
              <a:rPr b="1" i="0" lang="en-US" sz="5400" u="none" strike="noStrike">
                <a:latin typeface="Times New Roman"/>
                <a:ea typeface="Times New Roman"/>
                <a:cs typeface="Times New Roman"/>
                <a:sym typeface="Times New Roman"/>
              </a:rPr>
              <a:t>Methodology</a:t>
            </a:r>
            <a:endParaRPr sz="5400">
              <a:latin typeface="Times New Roman"/>
              <a:ea typeface="Times New Roman"/>
              <a:cs typeface="Times New Roman"/>
              <a:sym typeface="Times New Roman"/>
            </a:endParaRPr>
          </a:p>
        </p:txBody>
      </p:sp>
      <p:sp>
        <p:nvSpPr>
          <p:cNvPr id="175" name="Google Shape;175;p19"/>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9"/>
          <p:cNvSpPr txBox="1"/>
          <p:nvPr>
            <p:ph idx="1" type="body"/>
          </p:nvPr>
        </p:nvSpPr>
        <p:spPr>
          <a:xfrm>
            <a:off x="838200" y="1929384"/>
            <a:ext cx="10515600" cy="4009079"/>
          </a:xfrm>
          <a:prstGeom prst="rect">
            <a:avLst/>
          </a:prstGeom>
          <a:solidFill>
            <a:srgbClr val="F2F2F2"/>
          </a:solidFill>
          <a:ln>
            <a:noFill/>
          </a:ln>
        </p:spPr>
        <p:txBody>
          <a:bodyPr anchorCtr="0" anchor="t" bIns="45700" lIns="91425" spcFirstLastPara="1" rIns="91425" wrap="square" tIns="45700">
            <a:normAutofit fontScale="92500" lnSpcReduction="20000"/>
          </a:bodyPr>
          <a:lstStyle/>
          <a:p>
            <a:pPr indent="-228600" lvl="0" marL="228600" rtl="0" algn="l">
              <a:lnSpc>
                <a:spcPct val="250000"/>
              </a:lnSpc>
              <a:spcBef>
                <a:spcPts val="0"/>
              </a:spcBef>
              <a:spcAft>
                <a:spcPts val="0"/>
              </a:spcAft>
              <a:buClr>
                <a:schemeClr val="dk1"/>
              </a:buClr>
              <a:buSzPct val="100000"/>
              <a:buFont typeface="Arial"/>
              <a:buChar char="•"/>
            </a:pPr>
            <a:r>
              <a:rPr b="1" i="0" lang="en-US" sz="2200" u="none" strike="noStrike">
                <a:latin typeface="Roboto"/>
                <a:ea typeface="Roboto"/>
                <a:cs typeface="Roboto"/>
                <a:sym typeface="Roboto"/>
              </a:rPr>
              <a:t>Study type </a:t>
            </a:r>
            <a:r>
              <a:rPr b="0" i="0" lang="en-US" sz="2200" u="none" strike="noStrike">
                <a:latin typeface="Roboto"/>
                <a:ea typeface="Roboto"/>
                <a:cs typeface="Roboto"/>
                <a:sym typeface="Roboto"/>
              </a:rPr>
              <a:t>– Cross sectional study</a:t>
            </a:r>
            <a:endParaRPr/>
          </a:p>
          <a:p>
            <a:pPr indent="-228600" lvl="0" marL="228600" rtl="0" algn="l">
              <a:lnSpc>
                <a:spcPct val="250000"/>
              </a:lnSpc>
              <a:spcBef>
                <a:spcPts val="0"/>
              </a:spcBef>
              <a:spcAft>
                <a:spcPts val="0"/>
              </a:spcAft>
              <a:buClr>
                <a:schemeClr val="dk1"/>
              </a:buClr>
              <a:buSzPct val="100000"/>
              <a:buFont typeface="Arial"/>
              <a:buChar char="•"/>
            </a:pPr>
            <a:r>
              <a:rPr b="1" i="0" lang="en-US" sz="2200" u="none" strike="noStrike">
                <a:latin typeface="Roboto"/>
                <a:ea typeface="Roboto"/>
                <a:cs typeface="Roboto"/>
                <a:sym typeface="Roboto"/>
              </a:rPr>
              <a:t>Study duration </a:t>
            </a:r>
            <a:r>
              <a:rPr b="0" i="0" lang="en-US" sz="2200" u="none" strike="noStrike">
                <a:latin typeface="Roboto"/>
                <a:ea typeface="Roboto"/>
                <a:cs typeface="Roboto"/>
                <a:sym typeface="Roboto"/>
              </a:rPr>
              <a:t>- 2 Months (April 2022 – May 2022)</a:t>
            </a:r>
            <a:endParaRPr/>
          </a:p>
          <a:p>
            <a:pPr indent="-228600" lvl="0" marL="228600" rtl="0" algn="l">
              <a:lnSpc>
                <a:spcPct val="250000"/>
              </a:lnSpc>
              <a:spcBef>
                <a:spcPts val="0"/>
              </a:spcBef>
              <a:spcAft>
                <a:spcPts val="0"/>
              </a:spcAft>
              <a:buClr>
                <a:schemeClr val="dk1"/>
              </a:buClr>
              <a:buSzPct val="100000"/>
              <a:buFont typeface="Arial"/>
              <a:buChar char="•"/>
            </a:pPr>
            <a:r>
              <a:rPr b="1" i="0" lang="en-US" sz="2200" u="none" strike="noStrike">
                <a:latin typeface="Roboto"/>
                <a:ea typeface="Roboto"/>
                <a:cs typeface="Roboto"/>
                <a:sym typeface="Roboto"/>
              </a:rPr>
              <a:t>Organization</a:t>
            </a:r>
            <a:r>
              <a:rPr b="0" i="0" lang="en-US" sz="2200" u="none" strike="noStrike">
                <a:latin typeface="Roboto"/>
                <a:ea typeface="Roboto"/>
                <a:cs typeface="Roboto"/>
                <a:sym typeface="Roboto"/>
              </a:rPr>
              <a:t> - IQVIA (under GFC star rating 2022)</a:t>
            </a:r>
            <a:endParaRPr/>
          </a:p>
          <a:p>
            <a:pPr indent="-228600" lvl="0" marL="228600" rtl="0" algn="l">
              <a:lnSpc>
                <a:spcPct val="250000"/>
              </a:lnSpc>
              <a:spcBef>
                <a:spcPts val="0"/>
              </a:spcBef>
              <a:spcAft>
                <a:spcPts val="0"/>
              </a:spcAft>
              <a:buClr>
                <a:schemeClr val="dk1"/>
              </a:buClr>
              <a:buSzPct val="100000"/>
              <a:buFont typeface="Arial"/>
              <a:buChar char="•"/>
            </a:pPr>
            <a:r>
              <a:rPr b="1" i="0" lang="en-US" sz="2200" u="none" strike="noStrike">
                <a:latin typeface="Roboto"/>
                <a:ea typeface="Roboto"/>
                <a:cs typeface="Roboto"/>
                <a:sym typeface="Roboto"/>
              </a:rPr>
              <a:t>Total number of ULBs covered</a:t>
            </a:r>
            <a:r>
              <a:rPr b="0" i="0" lang="en-US" sz="2200" u="none" strike="noStrike">
                <a:latin typeface="Roboto"/>
                <a:ea typeface="Roboto"/>
                <a:cs typeface="Roboto"/>
                <a:sym typeface="Roboto"/>
              </a:rPr>
              <a:t> - 160 + 280 = 440</a:t>
            </a:r>
            <a:endParaRPr/>
          </a:p>
          <a:p>
            <a:pPr indent="-228600" lvl="0" marL="228600" rtl="0" algn="l">
              <a:lnSpc>
                <a:spcPct val="250000"/>
              </a:lnSpc>
              <a:spcBef>
                <a:spcPts val="1200"/>
              </a:spcBef>
              <a:spcAft>
                <a:spcPts val="0"/>
              </a:spcAft>
              <a:buClr>
                <a:schemeClr val="dk1"/>
              </a:buClr>
              <a:buSzPct val="100000"/>
              <a:buFont typeface="Arial"/>
              <a:buChar char="•"/>
            </a:pPr>
            <a:r>
              <a:rPr b="1" i="0" lang="en-US" sz="2200" u="none" strike="noStrike">
                <a:latin typeface="Roboto"/>
                <a:ea typeface="Roboto"/>
                <a:cs typeface="Roboto"/>
                <a:sym typeface="Roboto"/>
              </a:rPr>
              <a:t>Total ULBs evaluated </a:t>
            </a:r>
            <a:r>
              <a:rPr b="0" i="0" lang="en-US" sz="2200" u="none" strike="noStrike">
                <a:latin typeface="Roboto"/>
                <a:ea typeface="Roboto"/>
                <a:cs typeface="Roboto"/>
                <a:sym typeface="Roboto"/>
              </a:rPr>
              <a:t>- 27</a:t>
            </a:r>
            <a:endParaRPr/>
          </a:p>
          <a:p>
            <a:pPr indent="-99377" lvl="0" marL="228600" rtl="0" algn="l">
              <a:lnSpc>
                <a:spcPct val="90000"/>
              </a:lnSpc>
              <a:spcBef>
                <a:spcPts val="2200"/>
              </a:spcBef>
              <a:spcAft>
                <a:spcPts val="0"/>
              </a:spcAft>
              <a:buClr>
                <a:schemeClr val="dk1"/>
              </a:buClr>
              <a:buSzPct val="100000"/>
              <a:buNone/>
            </a:pPr>
            <a:r>
              <a:t/>
            </a:r>
            <a:endParaRPr sz="2200"/>
          </a:p>
        </p:txBody>
      </p:sp>
      <p:sp>
        <p:nvSpPr>
          <p:cNvPr id="177" name="Google Shape;17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You are not allowed to add slides to this presentation</a:t>
            </a:r>
            <a:endParaRPr/>
          </a:p>
        </p:txBody>
      </p:sp>
      <p:sp>
        <p:nvSpPr>
          <p:cNvPr id="178" name="Google Shape;17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pic>
        <p:nvPicPr>
          <p:cNvPr id="179" name="Google Shape;179;p19"/>
          <p:cNvPicPr preferRelativeResize="0"/>
          <p:nvPr/>
        </p:nvPicPr>
        <p:blipFill rotWithShape="1">
          <a:blip r:embed="rId3">
            <a:alphaModFix/>
          </a:blip>
          <a:srcRect b="0" l="0" r="0" t="0"/>
          <a:stretch/>
        </p:blipFill>
        <p:spPr>
          <a:xfrm>
            <a:off x="0" y="0"/>
            <a:ext cx="1620456" cy="762747"/>
          </a:xfrm>
          <a:prstGeom prst="rect">
            <a:avLst/>
          </a:prstGeom>
          <a:noFill/>
          <a:ln>
            <a:noFill/>
          </a:ln>
        </p:spPr>
      </p:pic>
      <p:pic>
        <p:nvPicPr>
          <p:cNvPr id="180" name="Google Shape;180;p19"/>
          <p:cNvPicPr preferRelativeResize="0"/>
          <p:nvPr/>
        </p:nvPicPr>
        <p:blipFill rotWithShape="1">
          <a:blip r:embed="rId4">
            <a:alphaModFix/>
          </a:blip>
          <a:srcRect b="35431" l="8764" r="4948" t="17977"/>
          <a:stretch/>
        </p:blipFill>
        <p:spPr>
          <a:xfrm>
            <a:off x="123291" y="6319671"/>
            <a:ext cx="1582219" cy="440726"/>
          </a:xfrm>
          <a:prstGeom prst="rect">
            <a:avLst/>
          </a:prstGeom>
          <a:noFill/>
          <a:ln>
            <a:noFill/>
          </a:ln>
        </p:spPr>
      </p:pic>
      <p:pic>
        <p:nvPicPr>
          <p:cNvPr id="181" name="Google Shape;181;p19"/>
          <p:cNvPicPr preferRelativeResize="0"/>
          <p:nvPr/>
        </p:nvPicPr>
        <p:blipFill rotWithShape="1">
          <a:blip r:embed="rId5">
            <a:alphaModFix/>
          </a:blip>
          <a:srcRect b="0" l="0" r="0" t="0"/>
          <a:stretch/>
        </p:blipFill>
        <p:spPr>
          <a:xfrm>
            <a:off x="11167598" y="6690616"/>
            <a:ext cx="1024402" cy="17931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0"/>
          <p:cNvSpPr txBox="1"/>
          <p:nvPr>
            <p:ph type="title"/>
          </p:nvPr>
        </p:nvSpPr>
        <p:spPr>
          <a:xfrm>
            <a:off x="866172" y="-132588"/>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5400"/>
              <a:buFont typeface="Times New Roman"/>
              <a:buNone/>
            </a:pPr>
            <a:r>
              <a:rPr b="1" i="0" lang="en-US" sz="5400" u="none" strike="noStrike">
                <a:solidFill>
                  <a:schemeClr val="dk1"/>
                </a:solidFill>
                <a:latin typeface="Times New Roman"/>
                <a:ea typeface="Times New Roman"/>
                <a:cs typeface="Times New Roman"/>
                <a:sym typeface="Times New Roman"/>
              </a:rPr>
              <a:t>Methodology</a:t>
            </a:r>
            <a:endParaRPr b="1" sz="5400">
              <a:latin typeface="Times New Roman"/>
              <a:ea typeface="Times New Roman"/>
              <a:cs typeface="Times New Roman"/>
              <a:sym typeface="Times New Roman"/>
            </a:endParaRPr>
          </a:p>
        </p:txBody>
      </p:sp>
      <p:sp>
        <p:nvSpPr>
          <p:cNvPr id="187" name="Google Shape;18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You are not allowed to add slides to this presentation</a:t>
            </a:r>
            <a:endParaRPr/>
          </a:p>
        </p:txBody>
      </p:sp>
      <p:sp>
        <p:nvSpPr>
          <p:cNvPr id="188" name="Google Shape;18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9" name="Google Shape;189;p20"/>
          <p:cNvSpPr txBox="1"/>
          <p:nvPr/>
        </p:nvSpPr>
        <p:spPr>
          <a:xfrm>
            <a:off x="4433104" y="1250851"/>
            <a:ext cx="3102015" cy="369332"/>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Role of IQVIA in the project</a:t>
            </a:r>
            <a:endParaRPr/>
          </a:p>
        </p:txBody>
      </p:sp>
      <p:sp>
        <p:nvSpPr>
          <p:cNvPr id="190" name="Google Shape;190;p20"/>
          <p:cNvSpPr txBox="1"/>
          <p:nvPr/>
        </p:nvSpPr>
        <p:spPr>
          <a:xfrm>
            <a:off x="4399119" y="1868830"/>
            <a:ext cx="3102015" cy="369332"/>
          </a:xfrm>
          <a:prstGeom prst="rect">
            <a:avLst/>
          </a:prstGeom>
          <a:solidFill>
            <a:srgbClr val="FFF2CC"/>
          </a:solidFill>
          <a:ln cap="flat" cmpd="sng" w="9525">
            <a:solidFill>
              <a:srgbClr val="26262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Theme Selection</a:t>
            </a:r>
            <a:endParaRPr/>
          </a:p>
        </p:txBody>
      </p:sp>
      <p:sp>
        <p:nvSpPr>
          <p:cNvPr id="191" name="Google Shape;191;p20"/>
          <p:cNvSpPr txBox="1"/>
          <p:nvPr/>
        </p:nvSpPr>
        <p:spPr>
          <a:xfrm>
            <a:off x="4380568" y="2491921"/>
            <a:ext cx="3102015" cy="646331"/>
          </a:xfrm>
          <a:prstGeom prst="rect">
            <a:avLst/>
          </a:prstGeom>
          <a:solidFill>
            <a:srgbClr val="FFF2CC"/>
          </a:solidFill>
          <a:ln cap="flat" cmpd="sng" w="9525">
            <a:solidFill>
              <a:srgbClr val="26262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Background research on the Selected Theme</a:t>
            </a:r>
            <a:endParaRPr/>
          </a:p>
        </p:txBody>
      </p:sp>
      <p:sp>
        <p:nvSpPr>
          <p:cNvPr id="192" name="Google Shape;192;p20"/>
          <p:cNvSpPr txBox="1"/>
          <p:nvPr/>
        </p:nvSpPr>
        <p:spPr>
          <a:xfrm>
            <a:off x="4380564" y="3388016"/>
            <a:ext cx="3102015" cy="369332"/>
          </a:xfrm>
          <a:prstGeom prst="rect">
            <a:avLst/>
          </a:prstGeom>
          <a:solidFill>
            <a:srgbClr val="FFF2CC"/>
          </a:solidFill>
          <a:ln cap="flat" cmpd="sng" w="9525">
            <a:solidFill>
              <a:srgbClr val="26262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Aim</a:t>
            </a:r>
            <a:endParaRPr/>
          </a:p>
        </p:txBody>
      </p:sp>
      <p:sp>
        <p:nvSpPr>
          <p:cNvPr id="193" name="Google Shape;193;p20"/>
          <p:cNvSpPr txBox="1"/>
          <p:nvPr/>
        </p:nvSpPr>
        <p:spPr>
          <a:xfrm>
            <a:off x="4399118" y="3960857"/>
            <a:ext cx="3102015" cy="369332"/>
          </a:xfrm>
          <a:prstGeom prst="rect">
            <a:avLst/>
          </a:prstGeom>
          <a:solidFill>
            <a:srgbClr val="FFF2CC"/>
          </a:solidFill>
          <a:ln cap="flat" cmpd="sng" w="9525">
            <a:solidFill>
              <a:srgbClr val="26262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Data Collection</a:t>
            </a:r>
            <a:endParaRPr/>
          </a:p>
        </p:txBody>
      </p:sp>
      <p:sp>
        <p:nvSpPr>
          <p:cNvPr id="194" name="Google Shape;194;p20"/>
          <p:cNvSpPr txBox="1"/>
          <p:nvPr/>
        </p:nvSpPr>
        <p:spPr>
          <a:xfrm>
            <a:off x="4380565" y="4592140"/>
            <a:ext cx="3102015" cy="646331"/>
          </a:xfrm>
          <a:prstGeom prst="rect">
            <a:avLst/>
          </a:prstGeom>
          <a:solidFill>
            <a:srgbClr val="FFF2CC"/>
          </a:solidFill>
          <a:ln cap="flat" cmpd="sng" w="9525">
            <a:solidFill>
              <a:srgbClr val="26262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Short listing of ULBs for assessment</a:t>
            </a:r>
            <a:endParaRPr/>
          </a:p>
        </p:txBody>
      </p:sp>
      <p:sp>
        <p:nvSpPr>
          <p:cNvPr id="195" name="Google Shape;195;p20"/>
          <p:cNvSpPr txBox="1"/>
          <p:nvPr/>
        </p:nvSpPr>
        <p:spPr>
          <a:xfrm>
            <a:off x="4361272" y="5663852"/>
            <a:ext cx="3102015" cy="646331"/>
          </a:xfrm>
          <a:prstGeom prst="rect">
            <a:avLst/>
          </a:prstGeom>
          <a:solidFill>
            <a:srgbClr val="FFF2CC"/>
          </a:solidFill>
          <a:ln cap="flat" cmpd="sng" w="9525">
            <a:solidFill>
              <a:srgbClr val="26262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Analysis and interpretation of data on the basis of thematic</a:t>
            </a:r>
            <a:endParaRPr/>
          </a:p>
        </p:txBody>
      </p:sp>
      <p:sp>
        <p:nvSpPr>
          <p:cNvPr id="196" name="Google Shape;196;p20"/>
          <p:cNvSpPr txBox="1"/>
          <p:nvPr/>
        </p:nvSpPr>
        <p:spPr>
          <a:xfrm>
            <a:off x="439837" y="2970856"/>
            <a:ext cx="3102015" cy="369332"/>
          </a:xfrm>
          <a:prstGeom prst="rect">
            <a:avLst/>
          </a:prstGeom>
          <a:solidFill>
            <a:srgbClr val="DDEAF6"/>
          </a:solidFill>
          <a:ln cap="flat" cmpd="sng" w="9525">
            <a:solidFill>
              <a:srgbClr val="26262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Matrix building via DA-2022</a:t>
            </a:r>
            <a:endParaRPr/>
          </a:p>
        </p:txBody>
      </p:sp>
      <p:sp>
        <p:nvSpPr>
          <p:cNvPr id="197" name="Google Shape;197;p20"/>
          <p:cNvSpPr txBox="1"/>
          <p:nvPr/>
        </p:nvSpPr>
        <p:spPr>
          <a:xfrm>
            <a:off x="1452409" y="4053452"/>
            <a:ext cx="1414260" cy="923330"/>
          </a:xfrm>
          <a:prstGeom prst="rect">
            <a:avLst/>
          </a:prstGeom>
          <a:solidFill>
            <a:srgbClr val="FFF2CC"/>
          </a:solidFill>
          <a:ln cap="flat" cmpd="sng" w="9525">
            <a:solidFill>
              <a:srgbClr val="26262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Secondary data collection</a:t>
            </a:r>
            <a:endParaRPr/>
          </a:p>
        </p:txBody>
      </p:sp>
      <p:sp>
        <p:nvSpPr>
          <p:cNvPr id="198" name="Google Shape;198;p20"/>
          <p:cNvSpPr txBox="1"/>
          <p:nvPr/>
        </p:nvSpPr>
        <p:spPr>
          <a:xfrm>
            <a:off x="439837" y="5398428"/>
            <a:ext cx="3102015" cy="923330"/>
          </a:xfrm>
          <a:prstGeom prst="rect">
            <a:avLst/>
          </a:prstGeom>
          <a:solidFill>
            <a:srgbClr val="DDEAF6"/>
          </a:solidFill>
          <a:ln cap="flat" cmpd="sng" w="9525">
            <a:solidFill>
              <a:srgbClr val="26262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Secondary data analysis via Research paper, newspaper article, reports</a:t>
            </a:r>
            <a:endParaRPr/>
          </a:p>
        </p:txBody>
      </p:sp>
      <p:sp>
        <p:nvSpPr>
          <p:cNvPr id="199" name="Google Shape;199;p20"/>
          <p:cNvSpPr txBox="1"/>
          <p:nvPr/>
        </p:nvSpPr>
        <p:spPr>
          <a:xfrm>
            <a:off x="8251785" y="3429000"/>
            <a:ext cx="3102015" cy="369332"/>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Research question</a:t>
            </a:r>
            <a:endParaRPr/>
          </a:p>
        </p:txBody>
      </p:sp>
      <p:sp>
        <p:nvSpPr>
          <p:cNvPr id="200" name="Google Shape;200;p20"/>
          <p:cNvSpPr txBox="1"/>
          <p:nvPr/>
        </p:nvSpPr>
        <p:spPr>
          <a:xfrm>
            <a:off x="8279757" y="4062450"/>
            <a:ext cx="3102015" cy="369332"/>
          </a:xfrm>
          <a:prstGeom prst="rect">
            <a:avLst/>
          </a:prstGeom>
          <a:solidFill>
            <a:srgbClr val="FFF2CC"/>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Objective</a:t>
            </a:r>
            <a:endParaRPr/>
          </a:p>
        </p:txBody>
      </p:sp>
      <p:cxnSp>
        <p:nvCxnSpPr>
          <p:cNvPr id="201" name="Google Shape;201;p20"/>
          <p:cNvCxnSpPr/>
          <p:nvPr/>
        </p:nvCxnSpPr>
        <p:spPr>
          <a:xfrm>
            <a:off x="5912280" y="1620183"/>
            <a:ext cx="0" cy="237075"/>
          </a:xfrm>
          <a:prstGeom prst="straightConnector1">
            <a:avLst/>
          </a:prstGeom>
          <a:noFill/>
          <a:ln cap="flat" cmpd="sng" w="9525">
            <a:solidFill>
              <a:schemeClr val="dk1"/>
            </a:solidFill>
            <a:prstDash val="solid"/>
            <a:miter lim="800000"/>
            <a:headEnd len="sm" w="sm" type="none"/>
            <a:tailEnd len="med" w="med" type="triangle"/>
          </a:ln>
        </p:spPr>
      </p:cxnSp>
      <p:cxnSp>
        <p:nvCxnSpPr>
          <p:cNvPr id="202" name="Google Shape;202;p20"/>
          <p:cNvCxnSpPr/>
          <p:nvPr/>
        </p:nvCxnSpPr>
        <p:spPr>
          <a:xfrm>
            <a:off x="5912280" y="2254846"/>
            <a:ext cx="0" cy="237075"/>
          </a:xfrm>
          <a:prstGeom prst="straightConnector1">
            <a:avLst/>
          </a:prstGeom>
          <a:noFill/>
          <a:ln cap="flat" cmpd="sng" w="9525">
            <a:solidFill>
              <a:schemeClr val="dk1"/>
            </a:solidFill>
            <a:prstDash val="solid"/>
            <a:miter lim="800000"/>
            <a:headEnd len="sm" w="sm" type="none"/>
            <a:tailEnd len="med" w="med" type="triangle"/>
          </a:ln>
        </p:spPr>
      </p:cxnSp>
      <p:cxnSp>
        <p:nvCxnSpPr>
          <p:cNvPr id="203" name="Google Shape;203;p20"/>
          <p:cNvCxnSpPr/>
          <p:nvPr/>
        </p:nvCxnSpPr>
        <p:spPr>
          <a:xfrm>
            <a:off x="5912280" y="3150941"/>
            <a:ext cx="0" cy="237075"/>
          </a:xfrm>
          <a:prstGeom prst="straightConnector1">
            <a:avLst/>
          </a:prstGeom>
          <a:noFill/>
          <a:ln cap="flat" cmpd="sng" w="9525">
            <a:solidFill>
              <a:schemeClr val="dk1"/>
            </a:solidFill>
            <a:prstDash val="solid"/>
            <a:miter lim="800000"/>
            <a:headEnd len="sm" w="sm" type="none"/>
            <a:tailEnd len="med" w="med" type="triangle"/>
          </a:ln>
        </p:spPr>
      </p:cxnSp>
      <p:cxnSp>
        <p:nvCxnSpPr>
          <p:cNvPr id="204" name="Google Shape;204;p20"/>
          <p:cNvCxnSpPr/>
          <p:nvPr/>
        </p:nvCxnSpPr>
        <p:spPr>
          <a:xfrm>
            <a:off x="5961924" y="5288791"/>
            <a:ext cx="0" cy="349085"/>
          </a:xfrm>
          <a:prstGeom prst="straightConnector1">
            <a:avLst/>
          </a:prstGeom>
          <a:noFill/>
          <a:ln cap="flat" cmpd="sng" w="9525">
            <a:solidFill>
              <a:schemeClr val="dk1"/>
            </a:solidFill>
            <a:prstDash val="solid"/>
            <a:miter lim="800000"/>
            <a:headEnd len="sm" w="sm" type="none"/>
            <a:tailEnd len="med" w="med" type="triangle"/>
          </a:ln>
        </p:spPr>
      </p:cxnSp>
      <p:cxnSp>
        <p:nvCxnSpPr>
          <p:cNvPr id="205" name="Google Shape;205;p20"/>
          <p:cNvCxnSpPr/>
          <p:nvPr/>
        </p:nvCxnSpPr>
        <p:spPr>
          <a:xfrm>
            <a:off x="7512708" y="3564084"/>
            <a:ext cx="739077" cy="0"/>
          </a:xfrm>
          <a:prstGeom prst="straightConnector1">
            <a:avLst/>
          </a:prstGeom>
          <a:noFill/>
          <a:ln cap="flat" cmpd="sng" w="9525">
            <a:solidFill>
              <a:schemeClr val="dk1"/>
            </a:solidFill>
            <a:prstDash val="solid"/>
            <a:miter lim="800000"/>
            <a:headEnd len="sm" w="sm" type="none"/>
            <a:tailEnd len="med" w="med" type="triangle"/>
          </a:ln>
        </p:spPr>
      </p:cxnSp>
      <p:cxnSp>
        <p:nvCxnSpPr>
          <p:cNvPr id="206" name="Google Shape;206;p20"/>
          <p:cNvCxnSpPr/>
          <p:nvPr/>
        </p:nvCxnSpPr>
        <p:spPr>
          <a:xfrm>
            <a:off x="9664861" y="3810382"/>
            <a:ext cx="0" cy="233263"/>
          </a:xfrm>
          <a:prstGeom prst="straightConnector1">
            <a:avLst/>
          </a:prstGeom>
          <a:noFill/>
          <a:ln cap="flat" cmpd="sng" w="9525">
            <a:solidFill>
              <a:schemeClr val="dk1"/>
            </a:solidFill>
            <a:prstDash val="solid"/>
            <a:miter lim="800000"/>
            <a:headEnd len="sm" w="sm" type="none"/>
            <a:tailEnd len="sm" w="sm" type="none"/>
          </a:ln>
        </p:spPr>
      </p:cxnSp>
      <p:cxnSp>
        <p:nvCxnSpPr>
          <p:cNvPr id="207" name="Google Shape;207;p20"/>
          <p:cNvCxnSpPr/>
          <p:nvPr/>
        </p:nvCxnSpPr>
        <p:spPr>
          <a:xfrm flipH="1">
            <a:off x="2055364" y="3340188"/>
            <a:ext cx="1929" cy="703457"/>
          </a:xfrm>
          <a:prstGeom prst="straightConnector1">
            <a:avLst/>
          </a:prstGeom>
          <a:noFill/>
          <a:ln cap="flat" cmpd="sng" w="9525">
            <a:solidFill>
              <a:schemeClr val="dk1"/>
            </a:solidFill>
            <a:prstDash val="solid"/>
            <a:miter lim="800000"/>
            <a:headEnd len="sm" w="sm" type="none"/>
            <a:tailEnd len="sm" w="sm" type="none"/>
          </a:ln>
        </p:spPr>
      </p:cxnSp>
      <p:cxnSp>
        <p:nvCxnSpPr>
          <p:cNvPr id="208" name="Google Shape;208;p20"/>
          <p:cNvCxnSpPr/>
          <p:nvPr/>
        </p:nvCxnSpPr>
        <p:spPr>
          <a:xfrm>
            <a:off x="2055364" y="4976782"/>
            <a:ext cx="0" cy="421646"/>
          </a:xfrm>
          <a:prstGeom prst="straightConnector1">
            <a:avLst/>
          </a:prstGeom>
          <a:noFill/>
          <a:ln cap="flat" cmpd="sng" w="9525">
            <a:solidFill>
              <a:schemeClr val="dk1"/>
            </a:solidFill>
            <a:prstDash val="solid"/>
            <a:miter lim="800000"/>
            <a:headEnd len="sm" w="sm" type="none"/>
            <a:tailEnd len="sm" w="sm" type="none"/>
          </a:ln>
        </p:spPr>
      </p:cxnSp>
      <p:cxnSp>
        <p:nvCxnSpPr>
          <p:cNvPr id="209" name="Google Shape;209;p20"/>
          <p:cNvCxnSpPr/>
          <p:nvPr/>
        </p:nvCxnSpPr>
        <p:spPr>
          <a:xfrm rot="10800000">
            <a:off x="7512708" y="4169683"/>
            <a:ext cx="767049" cy="0"/>
          </a:xfrm>
          <a:prstGeom prst="straightConnector1">
            <a:avLst/>
          </a:prstGeom>
          <a:noFill/>
          <a:ln cap="flat" cmpd="sng" w="9525">
            <a:solidFill>
              <a:schemeClr val="dk1"/>
            </a:solidFill>
            <a:prstDash val="solid"/>
            <a:miter lim="800000"/>
            <a:headEnd len="sm" w="sm" type="none"/>
            <a:tailEnd len="med" w="med" type="triangle"/>
          </a:ln>
        </p:spPr>
      </p:cxnSp>
      <p:pic>
        <p:nvPicPr>
          <p:cNvPr id="210" name="Google Shape;210;p20"/>
          <p:cNvPicPr preferRelativeResize="0"/>
          <p:nvPr/>
        </p:nvPicPr>
        <p:blipFill rotWithShape="1">
          <a:blip r:embed="rId3">
            <a:alphaModFix/>
          </a:blip>
          <a:srcRect b="0" l="0" r="0" t="0"/>
          <a:stretch/>
        </p:blipFill>
        <p:spPr>
          <a:xfrm>
            <a:off x="115750" y="77443"/>
            <a:ext cx="1620456" cy="762747"/>
          </a:xfrm>
          <a:prstGeom prst="rect">
            <a:avLst/>
          </a:prstGeom>
          <a:noFill/>
          <a:ln>
            <a:noFill/>
          </a:ln>
        </p:spPr>
      </p:pic>
      <p:cxnSp>
        <p:nvCxnSpPr>
          <p:cNvPr id="211" name="Google Shape;211;p20"/>
          <p:cNvCxnSpPr>
            <a:stCxn id="193" idx="1"/>
          </p:cNvCxnSpPr>
          <p:nvPr/>
        </p:nvCxnSpPr>
        <p:spPr>
          <a:xfrm rot="10800000">
            <a:off x="2866718" y="4145523"/>
            <a:ext cx="1532400" cy="0"/>
          </a:xfrm>
          <a:prstGeom prst="straightConnector1">
            <a:avLst/>
          </a:prstGeom>
          <a:noFill/>
          <a:ln cap="flat" cmpd="sng" w="9525">
            <a:solidFill>
              <a:schemeClr val="dk1"/>
            </a:solidFill>
            <a:prstDash val="solid"/>
            <a:miter lim="800000"/>
            <a:headEnd len="sm" w="sm" type="none"/>
            <a:tailEnd len="med" w="med" type="triangle"/>
          </a:ln>
        </p:spPr>
      </p:cxnSp>
      <p:cxnSp>
        <p:nvCxnSpPr>
          <p:cNvPr id="212" name="Google Shape;212;p20"/>
          <p:cNvCxnSpPr/>
          <p:nvPr/>
        </p:nvCxnSpPr>
        <p:spPr>
          <a:xfrm>
            <a:off x="2924544" y="4884979"/>
            <a:ext cx="1414260" cy="0"/>
          </a:xfrm>
          <a:prstGeom prst="straightConnector1">
            <a:avLst/>
          </a:prstGeom>
          <a:noFill/>
          <a:ln cap="flat" cmpd="sng" w="9525">
            <a:solidFill>
              <a:schemeClr val="dk1"/>
            </a:solidFill>
            <a:prstDash val="solid"/>
            <a:miter lim="800000"/>
            <a:headEnd len="sm" w="sm" type="none"/>
            <a:tailEnd len="med" w="med" type="triangle"/>
          </a:ln>
        </p:spPr>
      </p:cxnSp>
      <p:pic>
        <p:nvPicPr>
          <p:cNvPr id="213" name="Google Shape;213;p20"/>
          <p:cNvPicPr preferRelativeResize="0"/>
          <p:nvPr/>
        </p:nvPicPr>
        <p:blipFill rotWithShape="1">
          <a:blip r:embed="rId4">
            <a:alphaModFix/>
          </a:blip>
          <a:srcRect b="35431" l="8764" r="4948" t="17977"/>
          <a:stretch/>
        </p:blipFill>
        <p:spPr>
          <a:xfrm>
            <a:off x="123291" y="6319671"/>
            <a:ext cx="1582219" cy="440726"/>
          </a:xfrm>
          <a:prstGeom prst="rect">
            <a:avLst/>
          </a:prstGeom>
          <a:noFill/>
          <a:ln>
            <a:noFill/>
          </a:ln>
        </p:spPr>
      </p:pic>
      <p:pic>
        <p:nvPicPr>
          <p:cNvPr id="214" name="Google Shape;214;p20"/>
          <p:cNvPicPr preferRelativeResize="0"/>
          <p:nvPr/>
        </p:nvPicPr>
        <p:blipFill rotWithShape="1">
          <a:blip r:embed="rId5">
            <a:alphaModFix/>
          </a:blip>
          <a:srcRect b="0" l="0" r="0" t="0"/>
          <a:stretch/>
        </p:blipFill>
        <p:spPr>
          <a:xfrm>
            <a:off x="11167598" y="6690616"/>
            <a:ext cx="1024402" cy="1793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21"/>
          <p:cNvPicPr preferRelativeResize="0"/>
          <p:nvPr/>
        </p:nvPicPr>
        <p:blipFill rotWithShape="1">
          <a:blip r:embed="rId3">
            <a:alphaModFix/>
          </a:blip>
          <a:srcRect b="17111" l="33239" r="20928" t="29827"/>
          <a:stretch/>
        </p:blipFill>
        <p:spPr>
          <a:xfrm>
            <a:off x="256854" y="1471783"/>
            <a:ext cx="6511646" cy="4325400"/>
          </a:xfrm>
          <a:prstGeom prst="rect">
            <a:avLst/>
          </a:prstGeom>
          <a:noFill/>
          <a:ln>
            <a:noFill/>
          </a:ln>
        </p:spPr>
      </p:pic>
      <p:pic>
        <p:nvPicPr>
          <p:cNvPr id="220" name="Google Shape;220;p21"/>
          <p:cNvPicPr preferRelativeResize="0"/>
          <p:nvPr/>
        </p:nvPicPr>
        <p:blipFill rotWithShape="1">
          <a:blip r:embed="rId3">
            <a:alphaModFix/>
          </a:blip>
          <a:srcRect b="8913" l="40618" r="44550" t="85543"/>
          <a:stretch/>
        </p:blipFill>
        <p:spPr>
          <a:xfrm>
            <a:off x="2079862" y="5924488"/>
            <a:ext cx="2525797" cy="530993"/>
          </a:xfrm>
          <a:prstGeom prst="rect">
            <a:avLst/>
          </a:prstGeom>
          <a:noFill/>
          <a:ln>
            <a:noFill/>
          </a:ln>
        </p:spPr>
      </p:pic>
      <p:sp>
        <p:nvSpPr>
          <p:cNvPr id="221" name="Google Shape;221;p21"/>
          <p:cNvSpPr txBox="1"/>
          <p:nvPr/>
        </p:nvSpPr>
        <p:spPr>
          <a:xfrm>
            <a:off x="1432818" y="4945010"/>
            <a:ext cx="536826" cy="338554"/>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800" u="none" strike="noStrike">
                <a:solidFill>
                  <a:srgbClr val="000000"/>
                </a:solidFill>
                <a:latin typeface="Calibri"/>
                <a:ea typeface="Calibri"/>
                <a:cs typeface="Calibri"/>
                <a:sym typeface="Calibri"/>
              </a:rPr>
              <a:t>Uttar</a:t>
            </a:r>
            <a:endParaRPr b="0" sz="1800">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800" u="none" strike="noStrike">
                <a:solidFill>
                  <a:srgbClr val="000000"/>
                </a:solidFill>
                <a:latin typeface="Calibri"/>
                <a:ea typeface="Calibri"/>
                <a:cs typeface="Calibri"/>
                <a:sym typeface="Calibri"/>
              </a:rPr>
              <a:t>Pradesh</a:t>
            </a:r>
            <a:endParaRPr b="0" sz="1800">
              <a:solidFill>
                <a:schemeClr val="dk1"/>
              </a:solidFill>
              <a:latin typeface="Calibri"/>
              <a:ea typeface="Calibri"/>
              <a:cs typeface="Calibri"/>
              <a:sym typeface="Calibri"/>
            </a:endParaRPr>
          </a:p>
        </p:txBody>
      </p:sp>
      <p:pic>
        <p:nvPicPr>
          <p:cNvPr id="222" name="Google Shape;222;p21"/>
          <p:cNvPicPr preferRelativeResize="0"/>
          <p:nvPr/>
        </p:nvPicPr>
        <p:blipFill rotWithShape="1">
          <a:blip r:embed="rId4">
            <a:alphaModFix/>
          </a:blip>
          <a:srcRect b="19700" l="45253" r="27696" t="31910"/>
          <a:stretch/>
        </p:blipFill>
        <p:spPr>
          <a:xfrm>
            <a:off x="7258133" y="1178560"/>
            <a:ext cx="4462915" cy="4490720"/>
          </a:xfrm>
          <a:prstGeom prst="rect">
            <a:avLst/>
          </a:prstGeom>
          <a:noFill/>
          <a:ln>
            <a:noFill/>
          </a:ln>
        </p:spPr>
      </p:pic>
      <p:pic>
        <p:nvPicPr>
          <p:cNvPr id="223" name="Google Shape;223;p21"/>
          <p:cNvPicPr preferRelativeResize="0"/>
          <p:nvPr/>
        </p:nvPicPr>
        <p:blipFill rotWithShape="1">
          <a:blip r:embed="rId4">
            <a:alphaModFix/>
          </a:blip>
          <a:srcRect b="11475" l="37175" r="47215" t="85540"/>
          <a:stretch/>
        </p:blipFill>
        <p:spPr>
          <a:xfrm>
            <a:off x="8379459" y="5679440"/>
            <a:ext cx="2696040" cy="289895"/>
          </a:xfrm>
          <a:prstGeom prst="rect">
            <a:avLst/>
          </a:prstGeom>
          <a:noFill/>
          <a:ln>
            <a:noFill/>
          </a:ln>
        </p:spPr>
      </p:pic>
      <p:sp>
        <p:nvSpPr>
          <p:cNvPr id="224" name="Google Shape;224;p21"/>
          <p:cNvSpPr txBox="1"/>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Times New Roman"/>
              <a:buNone/>
            </a:pPr>
            <a:r>
              <a:rPr b="1" lang="en-US" sz="4400">
                <a:solidFill>
                  <a:schemeClr val="dk1"/>
                </a:solidFill>
                <a:latin typeface="Times New Roman"/>
                <a:ea typeface="Times New Roman"/>
                <a:cs typeface="Times New Roman"/>
                <a:sym typeface="Times New Roman"/>
              </a:rPr>
              <a:t>Results</a:t>
            </a:r>
            <a:endParaRPr sz="4400">
              <a:solidFill>
                <a:schemeClr val="dk1"/>
              </a:solidFill>
              <a:latin typeface="Calibri"/>
              <a:ea typeface="Calibri"/>
              <a:cs typeface="Calibri"/>
              <a:sym typeface="Calibri"/>
            </a:endParaRPr>
          </a:p>
        </p:txBody>
      </p:sp>
      <p:pic>
        <p:nvPicPr>
          <p:cNvPr id="225" name="Google Shape;225;p21"/>
          <p:cNvPicPr preferRelativeResize="0"/>
          <p:nvPr/>
        </p:nvPicPr>
        <p:blipFill rotWithShape="1">
          <a:blip r:embed="rId5">
            <a:alphaModFix/>
          </a:blip>
          <a:srcRect b="35431" l="8764" r="4948" t="17977"/>
          <a:stretch/>
        </p:blipFill>
        <p:spPr>
          <a:xfrm>
            <a:off x="123291" y="6319671"/>
            <a:ext cx="1582219" cy="440726"/>
          </a:xfrm>
          <a:prstGeom prst="rect">
            <a:avLst/>
          </a:prstGeom>
          <a:noFill/>
          <a:ln>
            <a:noFill/>
          </a:ln>
        </p:spPr>
      </p:pic>
      <p:pic>
        <p:nvPicPr>
          <p:cNvPr id="226" name="Google Shape;226;p21"/>
          <p:cNvPicPr preferRelativeResize="0"/>
          <p:nvPr/>
        </p:nvPicPr>
        <p:blipFill rotWithShape="1">
          <a:blip r:embed="rId6">
            <a:alphaModFix/>
          </a:blip>
          <a:srcRect b="0" l="0" r="0" t="0"/>
          <a:stretch/>
        </p:blipFill>
        <p:spPr>
          <a:xfrm>
            <a:off x="11167598" y="6690616"/>
            <a:ext cx="1024402" cy="1793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