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74" r:id="rId3"/>
    <p:sldId id="257" r:id="rId4"/>
    <p:sldId id="258" r:id="rId5"/>
    <p:sldId id="260" r:id="rId6"/>
    <p:sldId id="259" r:id="rId7"/>
    <p:sldId id="261" r:id="rId8"/>
    <p:sldId id="278" r:id="rId9"/>
    <p:sldId id="279" r:id="rId10"/>
    <p:sldId id="264" r:id="rId11"/>
    <p:sldId id="265" r:id="rId12"/>
    <p:sldId id="266" r:id="rId13"/>
    <p:sldId id="262" r:id="rId14"/>
    <p:sldId id="273" r:id="rId15"/>
    <p:sldId id="275" r:id="rId16"/>
    <p:sldId id="267" r:id="rId17"/>
    <p:sldId id="272" r:id="rId18"/>
    <p:sldId id="269" r:id="rId19"/>
    <p:sldId id="270" r:id="rId20"/>
    <p:sldId id="271" r:id="rId21"/>
    <p:sldId id="26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snapToGrid="0">
      <p:cViewPr varScale="1">
        <p:scale>
          <a:sx n="73" d="100"/>
          <a:sy n="73" d="100"/>
        </p:scale>
        <p:origin x="-588"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pPr/>
              <a:t>09-08-2022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pPr/>
              <a:t>‹#›</a:t>
            </a:fld>
            <a:endParaRPr lang="en-IN"/>
          </a:p>
        </p:txBody>
      </p:sp>
    </p:spTree>
    <p:extLst>
      <p:ext uri="{BB962C8B-B14F-4D97-AF65-F5344CB8AC3E}">
        <p14:creationId xmlns:p14="http://schemas.microsoft.com/office/powerpoint/2010/main" xmlns=""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47C0E5-F472-4823-852C-D183FA2F2488}" type="datetime1">
              <a:rPr lang="en-IN" smtClean="0"/>
              <a:pPr/>
              <a:t>09-08-2022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1690455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pPr/>
              <a:t>09-08-2022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56689437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pPr/>
              <a:t>09-08-2022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pPr/>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3529250473"/>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pPr/>
              <a:t>09-08-2022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295072347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pPr/>
              <a:t>09-08-2022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897876311"/>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pPr/>
              <a:t>09-08-2022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3080044225"/>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9DCF6C-BC1F-457E-8C73-045A403582E6}" type="datetime1">
              <a:rPr lang="en-IN" smtClean="0"/>
              <a:pPr/>
              <a:t>09-08-2022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12931861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1E070E-952C-41C9-9ABB-C56A7BE64D88}" type="datetime1">
              <a:rPr lang="en-IN" smtClean="0"/>
              <a:pPr/>
              <a:t>09-08-2022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1203255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A2FBC0-878C-4FB7-8E1F-1D6F6FF7C223}" type="datetime1">
              <a:rPr lang="en-IN" smtClean="0"/>
              <a:pPr/>
              <a:t>09-08-2022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555862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685ADF-9D55-472F-A142-0A5A20BA4577}" type="datetime1">
              <a:rPr lang="en-IN" smtClean="0"/>
              <a:pPr/>
              <a:t>09-08-2022</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3582079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B6A866-57B6-4C39-8809-FBA78A30FCC9}" type="datetime1">
              <a:rPr lang="en-IN" smtClean="0"/>
              <a:pPr/>
              <a:t>09-08-2022</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3908702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B34237-4DA9-498D-81CC-7DEBFDE0146A}" type="datetime1">
              <a:rPr lang="en-IN" smtClean="0"/>
              <a:pPr/>
              <a:t>09-08-2022</a:t>
            </a:fld>
            <a:endParaRPr lang="en-IN"/>
          </a:p>
        </p:txBody>
      </p:sp>
      <p:sp>
        <p:nvSpPr>
          <p:cNvPr id="8" name="Footer Placeholder 7"/>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3444577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D29E31-0E2B-4B8B-A4CD-804F6A5D47A9}" type="datetime1">
              <a:rPr lang="en-IN" smtClean="0"/>
              <a:pPr/>
              <a:t>09-08-2022</a:t>
            </a:fld>
            <a:endParaRPr lang="en-IN"/>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2434228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5607-A4BB-4D67-95B9-C9085ECC35A9}" type="datetime1">
              <a:rPr lang="en-IN" smtClean="0"/>
              <a:pPr/>
              <a:t>09-08-2022</a:t>
            </a:fld>
            <a:endParaRPr lang="en-IN"/>
          </a:p>
        </p:txBody>
      </p:sp>
      <p:sp>
        <p:nvSpPr>
          <p:cNvPr id="3" name="Footer Placeholder 2"/>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294615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C99E65-501E-4E79-B301-EC94E1C8867E}" type="datetime1">
              <a:rPr lang="en-IN" smtClean="0"/>
              <a:pPr/>
              <a:t>09-08-2022</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3078907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51C047-BE12-4A43-A323-58AFB768CD35}" type="datetime1">
              <a:rPr lang="en-IN" smtClean="0"/>
              <a:pPr/>
              <a:t>09-08-2022</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371649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12769F-3E27-4D36-A194-1A84EAEDBFA1}" type="datetime1">
              <a:rPr lang="en-IN" smtClean="0"/>
              <a:pPr/>
              <a:t>09-08-2022</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You are not allowed to add slides to this presentation</a:t>
            </a:r>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6AD20E6-394B-4DF0-96A5-9647FF39C943}" type="slidenum">
              <a:rPr lang="en-IN" smtClean="0"/>
              <a:pPr/>
              <a:t>‹#›</a:t>
            </a:fld>
            <a:endParaRPr lang="en-IN"/>
          </a:p>
        </p:txBody>
      </p:sp>
    </p:spTree>
    <p:extLst>
      <p:ext uri="{BB962C8B-B14F-4D97-AF65-F5344CB8AC3E}">
        <p14:creationId xmlns:p14="http://schemas.microsoft.com/office/powerpoint/2010/main" xmlns="" val="35957834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89BD04-9EFD-5298-48E0-BBFFD10429A7}"/>
              </a:ext>
            </a:extLst>
          </p:cNvPr>
          <p:cNvSpPr>
            <a:spLocks noGrp="1"/>
          </p:cNvSpPr>
          <p:nvPr>
            <p:ph type="ctrTitle"/>
          </p:nvPr>
        </p:nvSpPr>
        <p:spPr>
          <a:xfrm>
            <a:off x="845271" y="1277051"/>
            <a:ext cx="9144000" cy="2387600"/>
          </a:xfrm>
        </p:spPr>
        <p:txBody>
          <a:bodyPr>
            <a:normAutofit/>
          </a:bodyPr>
          <a:lstStyle/>
          <a:p>
            <a:pPr algn="l"/>
            <a:r>
              <a:rPr lang="en-US" sz="36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A Study </a:t>
            </a:r>
            <a:r>
              <a:rPr lang="en-IN" sz="3600" b="1" dirty="0">
                <a:solidFill>
                  <a:schemeClr val="tx2"/>
                </a:solidFill>
                <a:latin typeface="Times New Roman" panose="02020603050405020304" pitchFamily="18" charset="0"/>
                <a:ea typeface="Times New Roman" panose="02020603050405020304" pitchFamily="18" charset="0"/>
                <a:cs typeface="Times New Roman" panose="02020603050405020304" pitchFamily="18" charset="0"/>
              </a:rPr>
              <a:t>on the Feasibility study of Hospital Planning</a:t>
            </a:r>
            <a:br>
              <a:rPr lang="en-IN" sz="3600" b="1" dirty="0">
                <a:solidFill>
                  <a:schemeClr val="tx2"/>
                </a:solidFill>
                <a:latin typeface="Times New Roman" panose="02020603050405020304" pitchFamily="18" charset="0"/>
                <a:ea typeface="Times New Roman" panose="02020603050405020304" pitchFamily="18" charset="0"/>
                <a:cs typeface="Times New Roman" panose="02020603050405020304" pitchFamily="18" charset="0"/>
              </a:rPr>
            </a:br>
            <a:r>
              <a:rPr lang="en-IN" sz="36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
            </a:r>
            <a:br>
              <a:rPr lang="en-IN" sz="3600"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br>
            <a:r>
              <a:rPr lang="en-IN" sz="3600" dirty="0"/>
              <a:t>ARTEMIS HOSPITALS, GURUGRAM</a:t>
            </a:r>
            <a:endParaRPr lang="en-IN" dirty="0"/>
          </a:p>
        </p:txBody>
      </p:sp>
      <p:sp>
        <p:nvSpPr>
          <p:cNvPr id="3" name="Subtitle 2">
            <a:extLst>
              <a:ext uri="{FF2B5EF4-FFF2-40B4-BE49-F238E27FC236}">
                <a16:creationId xmlns:a16="http://schemas.microsoft.com/office/drawing/2014/main" xmlns="" id="{7673AE62-677A-E7A9-D759-F10B648DEED4}"/>
              </a:ext>
            </a:extLst>
          </p:cNvPr>
          <p:cNvSpPr>
            <a:spLocks noGrp="1"/>
          </p:cNvSpPr>
          <p:nvPr>
            <p:ph type="subTitle" idx="1"/>
          </p:nvPr>
        </p:nvSpPr>
        <p:spPr/>
        <p:txBody>
          <a:bodyPr>
            <a:normAutofit fontScale="92500" lnSpcReduction="20000"/>
          </a:bodyPr>
          <a:lstStyle/>
          <a:p>
            <a:r>
              <a:rPr lang="en-IN" sz="2000" b="1" dirty="0">
                <a:solidFill>
                  <a:schemeClr val="bg2">
                    <a:lumMod val="50000"/>
                  </a:schemeClr>
                </a:solidFill>
                <a:latin typeface="Bahnschrift" panose="020B0502040204020203" pitchFamily="34" charset="0"/>
              </a:rPr>
              <a:t>BY: Dr. Neha Bansal </a:t>
            </a:r>
          </a:p>
          <a:p>
            <a:r>
              <a:rPr lang="en-IN" sz="2000" b="1" dirty="0">
                <a:solidFill>
                  <a:schemeClr val="bg2">
                    <a:lumMod val="50000"/>
                  </a:schemeClr>
                </a:solidFill>
                <a:latin typeface="Bahnschrift" panose="020B0502040204020203" pitchFamily="34" charset="0"/>
              </a:rPr>
              <a:t>Dr . SUMANT SWAIN</a:t>
            </a:r>
          </a:p>
          <a:p>
            <a:r>
              <a:rPr lang="en-IN" sz="2000" b="1" dirty="0">
                <a:solidFill>
                  <a:schemeClr val="bg2">
                    <a:lumMod val="50000"/>
                  </a:schemeClr>
                </a:solidFill>
                <a:latin typeface="Bahnschrift" panose="020B0502040204020203" pitchFamily="34" charset="0"/>
              </a:rPr>
              <a:t>IIHMR Delhi</a:t>
            </a:r>
          </a:p>
        </p:txBody>
      </p:sp>
      <p:pic>
        <p:nvPicPr>
          <p:cNvPr id="7" name="Picture 6">
            <a:extLst>
              <a:ext uri="{FF2B5EF4-FFF2-40B4-BE49-F238E27FC236}">
                <a16:creationId xmlns:a16="http://schemas.microsoft.com/office/drawing/2014/main" xmlns="" id="{6A5D235C-68B3-B360-0BE2-EE01D32938FF}"/>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6626" y="17730"/>
            <a:ext cx="1633065" cy="768682"/>
          </a:xfrm>
          <a:prstGeom prst="roundRect">
            <a:avLst>
              <a:gd name="adj" fmla="val 0"/>
            </a:avLst>
          </a:prstGeom>
          <a:solidFill>
            <a:srgbClr val="FFFFFF">
              <a:shade val="85000"/>
            </a:srgbClr>
          </a:solidFill>
          <a:ln>
            <a:noFill/>
          </a:ln>
          <a:effectLst>
            <a:reflection blurRad="12700" stA="38000" endPos="28000" dist="5000" dir="5400000" sy="-100000" algn="bl" rotWithShape="0"/>
          </a:effectLst>
        </p:spPr>
      </p:pic>
      <p:pic>
        <p:nvPicPr>
          <p:cNvPr id="8" name="Picture 7">
            <a:extLst>
              <a:ext uri="{FF2B5EF4-FFF2-40B4-BE49-F238E27FC236}">
                <a16:creationId xmlns:a16="http://schemas.microsoft.com/office/drawing/2014/main" xmlns="" id="{DFB66E95-7B54-A283-A6E8-D5B3F1ECE1B7}"/>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869463" y="5852695"/>
            <a:ext cx="2294255" cy="982980"/>
          </a:xfrm>
          <a:prstGeom prst="rect">
            <a:avLst/>
          </a:prstGeom>
        </p:spPr>
      </p:pic>
    </p:spTree>
    <p:extLst>
      <p:ext uri="{BB962C8B-B14F-4D97-AF65-F5344CB8AC3E}">
        <p14:creationId xmlns:p14="http://schemas.microsoft.com/office/powerpoint/2010/main" xmlns=""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3E1AFC-9CD1-08C8-0F87-3A71E5733E59}"/>
              </a:ext>
            </a:extLst>
          </p:cNvPr>
          <p:cNvSpPr>
            <a:spLocks noGrp="1"/>
          </p:cNvSpPr>
          <p:nvPr>
            <p:ph type="title"/>
          </p:nvPr>
        </p:nvSpPr>
        <p:spPr/>
        <p:txBody>
          <a:bodyPr/>
          <a:lstStyle/>
          <a:p>
            <a:pPr algn="ctr"/>
            <a:r>
              <a:rPr lang="en-IN" b="1" dirty="0"/>
              <a:t>Results </a:t>
            </a:r>
          </a:p>
        </p:txBody>
      </p:sp>
      <p:sp>
        <p:nvSpPr>
          <p:cNvPr id="5" name="Footer Placeholder 4">
            <a:extLst>
              <a:ext uri="{FF2B5EF4-FFF2-40B4-BE49-F238E27FC236}">
                <a16:creationId xmlns:a16="http://schemas.microsoft.com/office/drawing/2014/main" xmlns="" id="{BC6C537E-F258-FF89-BDC8-88EC70E7BEAF}"/>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252D75EE-F9AD-7ECC-099C-1DECD261DAA7}"/>
              </a:ext>
            </a:extLst>
          </p:cNvPr>
          <p:cNvSpPr>
            <a:spLocks noGrp="1"/>
          </p:cNvSpPr>
          <p:nvPr>
            <p:ph type="sldNum" sz="quarter" idx="12"/>
          </p:nvPr>
        </p:nvSpPr>
        <p:spPr/>
        <p:txBody>
          <a:bodyPr/>
          <a:lstStyle/>
          <a:p>
            <a:fld id="{26AD20E6-394B-4DF0-96A5-9647FF39C943}" type="slidenum">
              <a:rPr lang="en-IN" smtClean="0"/>
              <a:pPr/>
              <a:t>10</a:t>
            </a:fld>
            <a:endParaRPr lang="en-IN"/>
          </a:p>
        </p:txBody>
      </p:sp>
      <p:pic>
        <p:nvPicPr>
          <p:cNvPr id="7" name="Picture 6">
            <a:extLst>
              <a:ext uri="{FF2B5EF4-FFF2-40B4-BE49-F238E27FC236}">
                <a16:creationId xmlns:a16="http://schemas.microsoft.com/office/drawing/2014/main" xmlns="" id="{213DB1D0-7C5B-6663-5E03-F5BC0738B6EF}"/>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97401" y="0"/>
            <a:ext cx="1414021" cy="6655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7" name="Picture 3"/>
          <p:cNvPicPr>
            <a:picLocks noChangeAspect="1" noChangeArrowheads="1"/>
          </p:cNvPicPr>
          <p:nvPr/>
        </p:nvPicPr>
        <p:blipFill>
          <a:blip r:embed="rId3"/>
          <a:srcRect/>
          <a:stretch>
            <a:fillRect/>
          </a:stretch>
        </p:blipFill>
        <p:spPr bwMode="auto">
          <a:xfrm>
            <a:off x="679269" y="1528355"/>
            <a:ext cx="8961120" cy="4754880"/>
          </a:xfrm>
          <a:prstGeom prst="rect">
            <a:avLst/>
          </a:prstGeom>
          <a:noFill/>
          <a:ln w="9525">
            <a:noFill/>
            <a:miter lim="800000"/>
            <a:headEnd/>
            <a:tailEnd/>
          </a:ln>
          <a:effectLst/>
        </p:spPr>
      </p:pic>
    </p:spTree>
    <p:extLst>
      <p:ext uri="{BB962C8B-B14F-4D97-AF65-F5344CB8AC3E}">
        <p14:creationId xmlns:p14="http://schemas.microsoft.com/office/powerpoint/2010/main" xmlns="" val="1498613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D59676-68AE-B31D-2B17-777B3CE4CB84}"/>
              </a:ext>
            </a:extLst>
          </p:cNvPr>
          <p:cNvSpPr>
            <a:spLocks noGrp="1"/>
          </p:cNvSpPr>
          <p:nvPr>
            <p:ph type="title"/>
          </p:nvPr>
        </p:nvSpPr>
        <p:spPr/>
        <p:txBody>
          <a:bodyPr/>
          <a:lstStyle/>
          <a:p>
            <a:pPr algn="ctr"/>
            <a:r>
              <a:rPr lang="en-IN" b="1" dirty="0"/>
              <a:t>Discussion </a:t>
            </a:r>
          </a:p>
        </p:txBody>
      </p:sp>
      <p:sp>
        <p:nvSpPr>
          <p:cNvPr id="3" name="Content Placeholder 2">
            <a:extLst>
              <a:ext uri="{FF2B5EF4-FFF2-40B4-BE49-F238E27FC236}">
                <a16:creationId xmlns:a16="http://schemas.microsoft.com/office/drawing/2014/main" xmlns="" id="{069AE405-828D-19A8-A3BF-17A9B1F9E370}"/>
              </a:ext>
            </a:extLst>
          </p:cNvPr>
          <p:cNvSpPr>
            <a:spLocks noGrp="1"/>
          </p:cNvSpPr>
          <p:nvPr>
            <p:ph idx="1"/>
          </p:nvPr>
        </p:nvSpPr>
        <p:spPr>
          <a:xfrm>
            <a:off x="592927" y="2174657"/>
            <a:ext cx="8596668" cy="3880773"/>
          </a:xfrm>
        </p:spPr>
        <p:txBody>
          <a:bodyPr>
            <a:normAutofit fontScale="92500" lnSpcReduction="10000"/>
          </a:bodyPr>
          <a:lstStyle/>
          <a:p>
            <a:pPr marL="0" indent="0">
              <a:buNone/>
            </a:pPr>
            <a:r>
              <a:rPr lang="en-IN" dirty="0"/>
              <a:t>Hospital planning starts with a </a:t>
            </a:r>
            <a:r>
              <a:rPr lang="en-IN" b="1" dirty="0"/>
              <a:t>“Need Assessment Survey” </a:t>
            </a:r>
            <a:r>
              <a:rPr lang="en-IN" dirty="0"/>
              <a:t>which helps us to understand the local cultural </a:t>
            </a:r>
            <a:r>
              <a:rPr lang="en-IN" dirty="0" err="1"/>
              <a:t>practices,climate,demographic</a:t>
            </a:r>
            <a:r>
              <a:rPr lang="en-IN" dirty="0"/>
              <a:t> </a:t>
            </a:r>
            <a:r>
              <a:rPr lang="en-IN" dirty="0" err="1"/>
              <a:t>details,socio</a:t>
            </a:r>
            <a:r>
              <a:rPr lang="en-IN" dirty="0"/>
              <a:t>-economic </a:t>
            </a:r>
            <a:r>
              <a:rPr lang="en-IN" dirty="0" err="1"/>
              <a:t>status,literacy</a:t>
            </a:r>
            <a:r>
              <a:rPr lang="en-IN" dirty="0"/>
              <a:t> and </a:t>
            </a:r>
            <a:r>
              <a:rPr lang="en-IN" dirty="0" err="1"/>
              <a:t>education,occupational</a:t>
            </a:r>
            <a:r>
              <a:rPr lang="en-IN" dirty="0"/>
              <a:t> </a:t>
            </a:r>
            <a:r>
              <a:rPr lang="en-IN" dirty="0" err="1"/>
              <a:t>hazards,burden</a:t>
            </a:r>
            <a:r>
              <a:rPr lang="en-IN" dirty="0"/>
              <a:t> of </a:t>
            </a:r>
            <a:r>
              <a:rPr lang="en-IN" dirty="0" err="1"/>
              <a:t>disease,available</a:t>
            </a:r>
            <a:r>
              <a:rPr lang="en-IN" dirty="0"/>
              <a:t> medical </a:t>
            </a:r>
            <a:r>
              <a:rPr lang="en-IN" dirty="0" err="1"/>
              <a:t>facilities,paying</a:t>
            </a:r>
            <a:r>
              <a:rPr lang="en-IN" dirty="0"/>
              <a:t> capacity of the </a:t>
            </a:r>
            <a:r>
              <a:rPr lang="en-IN" dirty="0" err="1"/>
              <a:t>patients,status</a:t>
            </a:r>
            <a:r>
              <a:rPr lang="en-IN" dirty="0"/>
              <a:t> of support services such as </a:t>
            </a:r>
            <a:r>
              <a:rPr lang="en-IN" dirty="0" err="1"/>
              <a:t>water,electricity,road</a:t>
            </a:r>
            <a:r>
              <a:rPr lang="en-IN" dirty="0"/>
              <a:t> and transport.The Survey determines the </a:t>
            </a:r>
            <a:r>
              <a:rPr lang="en-IN" dirty="0" err="1"/>
              <a:t>demand,defines</a:t>
            </a:r>
            <a:r>
              <a:rPr lang="en-IN" dirty="0"/>
              <a:t> the catchment area affected by various </a:t>
            </a:r>
            <a:r>
              <a:rPr lang="en-IN" dirty="0" err="1"/>
              <a:t>factors,identifies</a:t>
            </a:r>
            <a:r>
              <a:rPr lang="en-IN" dirty="0"/>
              <a:t> the services to be offered and helps to decide on the </a:t>
            </a:r>
            <a:r>
              <a:rPr lang="en-IN" dirty="0" smtClean="0"/>
              <a:t>location and </a:t>
            </a:r>
            <a:r>
              <a:rPr lang="en-IN" b="1" dirty="0" smtClean="0"/>
              <a:t>Selection of the </a:t>
            </a:r>
            <a:r>
              <a:rPr lang="en-IN" b="1" dirty="0" err="1" smtClean="0"/>
              <a:t>site.</a:t>
            </a:r>
            <a:r>
              <a:rPr lang="en-IN" dirty="0" err="1" smtClean="0"/>
              <a:t>Future</a:t>
            </a:r>
            <a:r>
              <a:rPr lang="en-IN" dirty="0" smtClean="0"/>
              <a:t> Development and expansion plan should go hand in </a:t>
            </a:r>
            <a:r>
              <a:rPr lang="en-IN" dirty="0" err="1" smtClean="0"/>
              <a:t>hand.A</a:t>
            </a:r>
            <a:r>
              <a:rPr lang="en-IN" dirty="0" smtClean="0"/>
              <a:t> feasibility study of the target area helps us to identify the market condition including the supply and demand </a:t>
            </a:r>
            <a:r>
              <a:rPr lang="en-IN" dirty="0" err="1" smtClean="0"/>
              <a:t>assesment,competitiors</a:t>
            </a:r>
            <a:r>
              <a:rPr lang="en-IN" dirty="0" smtClean="0"/>
              <a:t> and their services.</a:t>
            </a:r>
            <a:endParaRPr lang="en-IN" dirty="0"/>
          </a:p>
          <a:p>
            <a:pPr marL="0" indent="0">
              <a:buNone/>
            </a:pPr>
            <a:r>
              <a:rPr lang="en-IN" dirty="0"/>
              <a:t>After </a:t>
            </a:r>
            <a:r>
              <a:rPr lang="en-IN" dirty="0" err="1"/>
              <a:t>this,legal</a:t>
            </a:r>
            <a:r>
              <a:rPr lang="en-IN" dirty="0"/>
              <a:t> formalities need to be completed prior to design approval.</a:t>
            </a:r>
            <a:r>
              <a:rPr lang="en-IN" b="1" dirty="0"/>
              <a:t>NO OBJECTION CERTIFICATE </a:t>
            </a:r>
            <a:r>
              <a:rPr lang="en-IN" dirty="0"/>
              <a:t>from the local govt.is needed to start the </a:t>
            </a:r>
            <a:r>
              <a:rPr lang="en-IN" dirty="0" err="1"/>
              <a:t>construction,clear</a:t>
            </a:r>
            <a:r>
              <a:rPr lang="en-IN" dirty="0"/>
              <a:t> title of the land purchased with proper map of the lamp and other support </a:t>
            </a:r>
            <a:r>
              <a:rPr lang="en-IN" dirty="0" err="1" smtClean="0"/>
              <a:t>services.Then</a:t>
            </a:r>
            <a:r>
              <a:rPr lang="en-IN" dirty="0" smtClean="0"/>
              <a:t> the </a:t>
            </a:r>
            <a:r>
              <a:rPr lang="en-IN" b="1" dirty="0" smtClean="0"/>
              <a:t>Design Planning </a:t>
            </a:r>
            <a:r>
              <a:rPr lang="en-IN" dirty="0" smtClean="0"/>
              <a:t>is done for the hospitals acc. to the Biological and the Artistic approach.</a:t>
            </a:r>
          </a:p>
          <a:p>
            <a:pPr marL="0" indent="0">
              <a:buNone/>
            </a:pPr>
            <a:endParaRPr lang="en-IN" dirty="0" smtClean="0"/>
          </a:p>
          <a:p>
            <a:pPr marL="0" indent="0">
              <a:buNone/>
            </a:pPr>
            <a:endParaRPr lang="en-IN" dirty="0" smtClean="0"/>
          </a:p>
          <a:p>
            <a:pPr marL="0" indent="0">
              <a:buNone/>
            </a:pPr>
            <a:endParaRPr lang="en-IN" dirty="0" smtClean="0"/>
          </a:p>
          <a:p>
            <a:pPr marL="0" indent="0">
              <a:buNone/>
            </a:pPr>
            <a:endParaRPr lang="en-IN" dirty="0"/>
          </a:p>
        </p:txBody>
      </p:sp>
      <p:sp>
        <p:nvSpPr>
          <p:cNvPr id="5" name="Footer Placeholder 4">
            <a:extLst>
              <a:ext uri="{FF2B5EF4-FFF2-40B4-BE49-F238E27FC236}">
                <a16:creationId xmlns:a16="http://schemas.microsoft.com/office/drawing/2014/main" xmlns="" id="{DD6E8C70-D405-03BF-6CEE-48677636D9A7}"/>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D1486BD3-7B28-3873-3378-A9DBB9E3B3DD}"/>
              </a:ext>
            </a:extLst>
          </p:cNvPr>
          <p:cNvSpPr>
            <a:spLocks noGrp="1"/>
          </p:cNvSpPr>
          <p:nvPr>
            <p:ph type="sldNum" sz="quarter" idx="12"/>
          </p:nvPr>
        </p:nvSpPr>
        <p:spPr/>
        <p:txBody>
          <a:bodyPr/>
          <a:lstStyle/>
          <a:p>
            <a:fld id="{26AD20E6-394B-4DF0-96A5-9647FF39C943}" type="slidenum">
              <a:rPr lang="en-IN" smtClean="0"/>
              <a:pPr/>
              <a:t>11</a:t>
            </a:fld>
            <a:endParaRPr lang="en-IN"/>
          </a:p>
        </p:txBody>
      </p:sp>
      <p:pic>
        <p:nvPicPr>
          <p:cNvPr id="7" name="Picture 6">
            <a:extLst>
              <a:ext uri="{FF2B5EF4-FFF2-40B4-BE49-F238E27FC236}">
                <a16:creationId xmlns:a16="http://schemas.microsoft.com/office/drawing/2014/main" xmlns="" id="{0149C696-5B72-059A-0C9C-D9455A40ACB0}"/>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8854" y="23814"/>
            <a:ext cx="1414021" cy="6655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2616270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D59676-68AE-B31D-2B17-777B3CE4CB84}"/>
              </a:ext>
            </a:extLst>
          </p:cNvPr>
          <p:cNvSpPr>
            <a:spLocks noGrp="1"/>
          </p:cNvSpPr>
          <p:nvPr>
            <p:ph type="title"/>
          </p:nvPr>
        </p:nvSpPr>
        <p:spPr/>
        <p:txBody>
          <a:bodyPr/>
          <a:lstStyle/>
          <a:p>
            <a:pPr algn="ctr"/>
            <a:r>
              <a:rPr lang="en-IN" b="1" dirty="0"/>
              <a:t>Discussion </a:t>
            </a:r>
          </a:p>
        </p:txBody>
      </p:sp>
      <p:sp>
        <p:nvSpPr>
          <p:cNvPr id="3" name="Content Placeholder 2">
            <a:extLst>
              <a:ext uri="{FF2B5EF4-FFF2-40B4-BE49-F238E27FC236}">
                <a16:creationId xmlns:a16="http://schemas.microsoft.com/office/drawing/2014/main" xmlns="" id="{069AE405-828D-19A8-A3BF-17A9B1F9E370}"/>
              </a:ext>
            </a:extLst>
          </p:cNvPr>
          <p:cNvSpPr>
            <a:spLocks noGrp="1"/>
          </p:cNvSpPr>
          <p:nvPr>
            <p:ph idx="1"/>
          </p:nvPr>
        </p:nvSpPr>
        <p:spPr/>
        <p:txBody>
          <a:bodyPr>
            <a:normAutofit lnSpcReduction="10000"/>
          </a:bodyPr>
          <a:lstStyle/>
          <a:p>
            <a:pPr>
              <a:buNone/>
            </a:pPr>
            <a:r>
              <a:rPr lang="en-IN" b="1" dirty="0" smtClean="0"/>
              <a:t>Financial Plans</a:t>
            </a:r>
            <a:r>
              <a:rPr lang="en-IN" dirty="0" smtClean="0"/>
              <a:t> are made to define the </a:t>
            </a:r>
            <a:r>
              <a:rPr lang="en-IN" dirty="0" err="1" smtClean="0"/>
              <a:t>inital</a:t>
            </a:r>
            <a:r>
              <a:rPr lang="en-IN" dirty="0" smtClean="0"/>
              <a:t> CAPEX of the hospital which includes </a:t>
            </a:r>
            <a:r>
              <a:rPr lang="en-IN" dirty="0" err="1" smtClean="0"/>
              <a:t>expenes</a:t>
            </a:r>
            <a:r>
              <a:rPr lang="en-IN" dirty="0" smtClean="0"/>
              <a:t> from all the departments (clinical and non- clinical).</a:t>
            </a:r>
            <a:r>
              <a:rPr lang="en-IN" dirty="0" err="1" smtClean="0"/>
              <a:t>Sometimes,to</a:t>
            </a:r>
            <a:r>
              <a:rPr lang="en-IN" dirty="0" smtClean="0"/>
              <a:t> reduce the initial </a:t>
            </a:r>
            <a:r>
              <a:rPr lang="en-IN" dirty="0" err="1" smtClean="0"/>
              <a:t>capex</a:t>
            </a:r>
            <a:r>
              <a:rPr lang="en-IN" dirty="0" smtClean="0"/>
              <a:t> we outsource some services of the hospital in association with a third party and divide the revenue in percentage basis.</a:t>
            </a:r>
          </a:p>
          <a:p>
            <a:pPr>
              <a:buNone/>
            </a:pPr>
            <a:r>
              <a:rPr lang="en-IN" b="1" dirty="0" smtClean="0"/>
              <a:t>Scope Of Services </a:t>
            </a:r>
            <a:r>
              <a:rPr lang="en-IN" dirty="0" smtClean="0"/>
              <a:t>are made </a:t>
            </a:r>
            <a:r>
              <a:rPr lang="en-IN" dirty="0" err="1" smtClean="0"/>
              <a:t>tp</a:t>
            </a:r>
            <a:r>
              <a:rPr lang="en-IN" dirty="0" smtClean="0"/>
              <a:t> define the services whose diagnosis and treatment will be provides by the hospital which depends on factors like </a:t>
            </a:r>
            <a:r>
              <a:rPr lang="en-IN" dirty="0" err="1" smtClean="0"/>
              <a:t>epidemio;ogy</a:t>
            </a:r>
            <a:r>
              <a:rPr lang="en-IN" dirty="0" smtClean="0"/>
              <a:t> of the disease in the catchment </a:t>
            </a:r>
            <a:r>
              <a:rPr lang="en-IN" dirty="0" err="1" smtClean="0"/>
              <a:t>area,demography</a:t>
            </a:r>
            <a:r>
              <a:rPr lang="en-IN" dirty="0" smtClean="0"/>
              <a:t> and </a:t>
            </a:r>
            <a:r>
              <a:rPr lang="en-IN" dirty="0" err="1" smtClean="0"/>
              <a:t>size,climatic</a:t>
            </a:r>
            <a:r>
              <a:rPr lang="en-IN" dirty="0" smtClean="0"/>
              <a:t> and economic conditions of the </a:t>
            </a:r>
            <a:r>
              <a:rPr lang="en-IN" dirty="0" err="1" smtClean="0"/>
              <a:t>population,socio</a:t>
            </a:r>
            <a:r>
              <a:rPr lang="en-IN" dirty="0" smtClean="0"/>
              <a:t>-cultural </a:t>
            </a:r>
            <a:r>
              <a:rPr lang="en-IN" dirty="0" err="1" smtClean="0"/>
              <a:t>infrastructure,quality</a:t>
            </a:r>
            <a:r>
              <a:rPr lang="en-IN" dirty="0" smtClean="0"/>
              <a:t> and quantity of health resources and availability of staff.</a:t>
            </a:r>
          </a:p>
          <a:p>
            <a:pPr>
              <a:buNone/>
            </a:pPr>
            <a:r>
              <a:rPr lang="en-IN" b="1" dirty="0" smtClean="0"/>
              <a:t>EQUIPMENT PLANNING </a:t>
            </a:r>
            <a:r>
              <a:rPr lang="en-IN" dirty="0" smtClean="0"/>
              <a:t>is done on the basis of the budget planning and the budget plans consists of the Project </a:t>
            </a:r>
            <a:r>
              <a:rPr lang="en-IN" dirty="0" err="1" smtClean="0"/>
              <a:t>Cost,Profit</a:t>
            </a:r>
            <a:r>
              <a:rPr lang="en-IN" dirty="0" smtClean="0"/>
              <a:t> and </a:t>
            </a:r>
            <a:r>
              <a:rPr lang="en-IN" dirty="0" err="1" smtClean="0"/>
              <a:t>Loss,Cash</a:t>
            </a:r>
            <a:r>
              <a:rPr lang="en-IN" dirty="0" smtClean="0"/>
              <a:t> </a:t>
            </a:r>
            <a:r>
              <a:rPr lang="en-IN" dirty="0" err="1" smtClean="0"/>
              <a:t>Flow,Break</a:t>
            </a:r>
            <a:r>
              <a:rPr lang="en-IN" dirty="0" smtClean="0"/>
              <a:t> Even </a:t>
            </a:r>
            <a:r>
              <a:rPr lang="en-IN" dirty="0" err="1" smtClean="0"/>
              <a:t>Point,Internal</a:t>
            </a:r>
            <a:r>
              <a:rPr lang="en-IN" dirty="0" smtClean="0"/>
              <a:t> Rate Of Return.</a:t>
            </a:r>
            <a:endParaRPr lang="en-IN" b="1" dirty="0"/>
          </a:p>
        </p:txBody>
      </p:sp>
      <p:sp>
        <p:nvSpPr>
          <p:cNvPr id="5" name="Footer Placeholder 4">
            <a:extLst>
              <a:ext uri="{FF2B5EF4-FFF2-40B4-BE49-F238E27FC236}">
                <a16:creationId xmlns:a16="http://schemas.microsoft.com/office/drawing/2014/main" xmlns="" id="{44604681-6BE2-30DB-6630-A78A118C216E}"/>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A55A2AEE-BCF7-2356-2A0D-334825D425B5}"/>
              </a:ext>
            </a:extLst>
          </p:cNvPr>
          <p:cNvSpPr>
            <a:spLocks noGrp="1"/>
          </p:cNvSpPr>
          <p:nvPr>
            <p:ph type="sldNum" sz="quarter" idx="12"/>
          </p:nvPr>
        </p:nvSpPr>
        <p:spPr/>
        <p:txBody>
          <a:bodyPr/>
          <a:lstStyle/>
          <a:p>
            <a:fld id="{26AD20E6-394B-4DF0-96A5-9647FF39C943}" type="slidenum">
              <a:rPr lang="en-IN" smtClean="0"/>
              <a:pPr/>
              <a:t>12</a:t>
            </a:fld>
            <a:endParaRPr lang="en-IN"/>
          </a:p>
        </p:txBody>
      </p:sp>
      <p:pic>
        <p:nvPicPr>
          <p:cNvPr id="7" name="Picture 6">
            <a:extLst>
              <a:ext uri="{FF2B5EF4-FFF2-40B4-BE49-F238E27FC236}">
                <a16:creationId xmlns:a16="http://schemas.microsoft.com/office/drawing/2014/main" xmlns="" id="{1A0DB2DF-371C-2819-C0F3-CCFF52CD9563}"/>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8854" y="23814"/>
            <a:ext cx="1414021" cy="6655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2388368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3E1AFC-9CD1-08C8-0F87-3A71E5733E59}"/>
              </a:ext>
            </a:extLst>
          </p:cNvPr>
          <p:cNvSpPr>
            <a:spLocks noGrp="1"/>
          </p:cNvSpPr>
          <p:nvPr>
            <p:ph type="title"/>
          </p:nvPr>
        </p:nvSpPr>
        <p:spPr/>
        <p:txBody>
          <a:bodyPr/>
          <a:lstStyle/>
          <a:p>
            <a:pPr algn="ctr"/>
            <a:r>
              <a:rPr lang="en-IN" b="1" dirty="0" smtClean="0"/>
              <a:t>Discussion</a:t>
            </a:r>
            <a:endParaRPr lang="en-IN" b="1" dirty="0"/>
          </a:p>
        </p:txBody>
      </p:sp>
      <p:sp>
        <p:nvSpPr>
          <p:cNvPr id="3" name="Content Placeholder 2">
            <a:extLst>
              <a:ext uri="{FF2B5EF4-FFF2-40B4-BE49-F238E27FC236}">
                <a16:creationId xmlns:a16="http://schemas.microsoft.com/office/drawing/2014/main" xmlns="" id="{2DD0E2DC-1F64-6150-E936-2EFC08A56F0F}"/>
              </a:ext>
            </a:extLst>
          </p:cNvPr>
          <p:cNvSpPr>
            <a:spLocks noGrp="1"/>
          </p:cNvSpPr>
          <p:nvPr>
            <p:ph idx="1"/>
          </p:nvPr>
        </p:nvSpPr>
        <p:spPr/>
        <p:txBody>
          <a:bodyPr>
            <a:normAutofit fontScale="92500" lnSpcReduction="10000"/>
          </a:bodyPr>
          <a:lstStyle/>
          <a:p>
            <a:r>
              <a:rPr lang="en-IN" b="1" dirty="0" smtClean="0"/>
              <a:t>STANDARD OPERATING PROCEDURE – </a:t>
            </a:r>
            <a:r>
              <a:rPr lang="en-IN" dirty="0" smtClean="0"/>
              <a:t>It is a set of step by step instructions compiled by an organization to help workers carry out routine </a:t>
            </a:r>
            <a:r>
              <a:rPr lang="en-IN" dirty="0" err="1" smtClean="0"/>
              <a:t>operations.following</a:t>
            </a:r>
            <a:r>
              <a:rPr lang="en-IN" dirty="0" smtClean="0"/>
              <a:t> them consistently assures the </a:t>
            </a:r>
            <a:r>
              <a:rPr lang="en-IN" dirty="0" err="1" smtClean="0"/>
              <a:t>effeciency</a:t>
            </a:r>
            <a:r>
              <a:rPr lang="en-IN" dirty="0" smtClean="0"/>
              <a:t> of the organization and ensures the completion of the task </a:t>
            </a:r>
            <a:r>
              <a:rPr lang="en-IN" dirty="0" err="1" smtClean="0"/>
              <a:t>smoothly.they</a:t>
            </a:r>
            <a:r>
              <a:rPr lang="en-IN" dirty="0" smtClean="0"/>
              <a:t> are made individually for different departments and also predefines the schedule and trains the new employees.</a:t>
            </a:r>
          </a:p>
          <a:p>
            <a:r>
              <a:rPr lang="en-IN" dirty="0" smtClean="0"/>
              <a:t>MEDICAL AND PARAMEDICAL staff is hired according to the no. Of beds planned in phase 1 of the </a:t>
            </a:r>
            <a:r>
              <a:rPr lang="en-IN" dirty="0" err="1" smtClean="0"/>
              <a:t>hospital,they</a:t>
            </a:r>
            <a:r>
              <a:rPr lang="en-IN" dirty="0" smtClean="0"/>
              <a:t> can be Anchor or part time </a:t>
            </a:r>
            <a:r>
              <a:rPr lang="en-IN" dirty="0" err="1" smtClean="0"/>
              <a:t>doctors.anchor</a:t>
            </a:r>
            <a:r>
              <a:rPr lang="en-IN" dirty="0" smtClean="0"/>
              <a:t> Doctors make the hospital a doctor driven hospital and they mainly belongs to the cardiology,oncology,nephrology,gyanaecology,orthopaedics.Visiting doctors are paid acc. To the business they bring or the no. Of working hours they provide.</a:t>
            </a:r>
          </a:p>
          <a:p>
            <a:r>
              <a:rPr lang="en-IN" b="1" dirty="0" smtClean="0"/>
              <a:t>Launch Plan – F</a:t>
            </a:r>
            <a:r>
              <a:rPr lang="en-IN" dirty="0" smtClean="0"/>
              <a:t>irst step is to build the brand including the selection </a:t>
            </a:r>
            <a:r>
              <a:rPr lang="en-IN" dirty="0" err="1" smtClean="0"/>
              <a:t>pf</a:t>
            </a:r>
            <a:r>
              <a:rPr lang="en-IN" dirty="0" smtClean="0"/>
              <a:t> </a:t>
            </a:r>
            <a:r>
              <a:rPr lang="en-IN" dirty="0" err="1" smtClean="0"/>
              <a:t>name,logo,color</a:t>
            </a:r>
            <a:r>
              <a:rPr lang="en-IN" dirty="0" smtClean="0"/>
              <a:t> </a:t>
            </a:r>
            <a:r>
              <a:rPr lang="en-IN" dirty="0" err="1" smtClean="0"/>
              <a:t>scheme.After</a:t>
            </a:r>
            <a:r>
              <a:rPr lang="en-IN" dirty="0" smtClean="0"/>
              <a:t> the finalisation of these </a:t>
            </a:r>
            <a:r>
              <a:rPr lang="en-IN" dirty="0" err="1" smtClean="0"/>
              <a:t>things,COP</a:t>
            </a:r>
            <a:r>
              <a:rPr lang="en-IN" dirty="0" smtClean="0"/>
              <a:t> is </a:t>
            </a:r>
            <a:r>
              <a:rPr lang="en-IN" dirty="0" err="1" smtClean="0"/>
              <a:t>started.</a:t>
            </a:r>
            <a:r>
              <a:rPr lang="en-IN" b="1" dirty="0" err="1" smtClean="0"/>
              <a:t>Tie</a:t>
            </a:r>
            <a:r>
              <a:rPr lang="en-IN" b="1" dirty="0" smtClean="0"/>
              <a:t> ups with the club </a:t>
            </a:r>
            <a:r>
              <a:rPr lang="en-IN" b="1" dirty="0" err="1" smtClean="0"/>
              <a:t>centre,RWA</a:t>
            </a:r>
            <a:r>
              <a:rPr lang="en-IN" b="1" dirty="0" smtClean="0"/>
              <a:t> and meeting with all the high business generating doctors of that area to build the </a:t>
            </a:r>
            <a:r>
              <a:rPr lang="en-IN" b="1" dirty="0" err="1" smtClean="0"/>
              <a:t>relations.Standees</a:t>
            </a:r>
            <a:r>
              <a:rPr lang="en-IN" b="1" dirty="0" smtClean="0"/>
              <a:t> depicting opening soon are put in high traffic </a:t>
            </a:r>
            <a:r>
              <a:rPr lang="en-IN" b="1" dirty="0" err="1" smtClean="0"/>
              <a:t>area.Cards</a:t>
            </a:r>
            <a:r>
              <a:rPr lang="en-IN" b="1" dirty="0" smtClean="0"/>
              <a:t> and coupons are distributed .</a:t>
            </a:r>
          </a:p>
        </p:txBody>
      </p:sp>
      <p:sp>
        <p:nvSpPr>
          <p:cNvPr id="5" name="Footer Placeholder 4">
            <a:extLst>
              <a:ext uri="{FF2B5EF4-FFF2-40B4-BE49-F238E27FC236}">
                <a16:creationId xmlns:a16="http://schemas.microsoft.com/office/drawing/2014/main" xmlns="" id="{606B1AD0-3937-0010-0111-E6BE0A3744C4}"/>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6849D843-D489-0698-8F13-E18D7AC34CCE}"/>
              </a:ext>
            </a:extLst>
          </p:cNvPr>
          <p:cNvSpPr>
            <a:spLocks noGrp="1"/>
          </p:cNvSpPr>
          <p:nvPr>
            <p:ph type="sldNum" sz="quarter" idx="12"/>
          </p:nvPr>
        </p:nvSpPr>
        <p:spPr/>
        <p:txBody>
          <a:bodyPr/>
          <a:lstStyle/>
          <a:p>
            <a:fld id="{26AD20E6-394B-4DF0-96A5-9647FF39C943}" type="slidenum">
              <a:rPr lang="en-IN" smtClean="0"/>
              <a:pPr/>
              <a:t>13</a:t>
            </a:fld>
            <a:endParaRPr lang="en-IN"/>
          </a:p>
        </p:txBody>
      </p:sp>
      <p:pic>
        <p:nvPicPr>
          <p:cNvPr id="7" name="Picture 6">
            <a:extLst>
              <a:ext uri="{FF2B5EF4-FFF2-40B4-BE49-F238E27FC236}">
                <a16:creationId xmlns:a16="http://schemas.microsoft.com/office/drawing/2014/main" xmlns="" id="{3878DD94-08FA-C504-9FC4-FE0065C9BF2D}"/>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8854" y="23814"/>
            <a:ext cx="1414021" cy="6655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1373306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840CEC-B205-D614-ACFB-9620DEF0A59E}"/>
              </a:ext>
            </a:extLst>
          </p:cNvPr>
          <p:cNvSpPr>
            <a:spLocks noGrp="1"/>
          </p:cNvSpPr>
          <p:nvPr>
            <p:ph type="title"/>
          </p:nvPr>
        </p:nvSpPr>
        <p:spPr/>
        <p:txBody>
          <a:bodyPr/>
          <a:lstStyle/>
          <a:p>
            <a:pPr algn="ctr"/>
            <a:r>
              <a:rPr lang="en-IN" b="1" dirty="0" smtClean="0"/>
              <a:t>Discussion</a:t>
            </a:r>
            <a:endParaRPr lang="en-IN" b="1" dirty="0"/>
          </a:p>
        </p:txBody>
      </p:sp>
      <p:sp>
        <p:nvSpPr>
          <p:cNvPr id="3" name="Content Placeholder 2">
            <a:extLst>
              <a:ext uri="{FF2B5EF4-FFF2-40B4-BE49-F238E27FC236}">
                <a16:creationId xmlns:a16="http://schemas.microsoft.com/office/drawing/2014/main" xmlns="" id="{3E6CD5A5-350C-07B1-88E3-70F677EEF1DB}"/>
              </a:ext>
            </a:extLst>
          </p:cNvPr>
          <p:cNvSpPr>
            <a:spLocks noGrp="1"/>
          </p:cNvSpPr>
          <p:nvPr>
            <p:ph idx="1"/>
          </p:nvPr>
        </p:nvSpPr>
        <p:spPr/>
        <p:txBody>
          <a:bodyPr/>
          <a:lstStyle/>
          <a:p>
            <a:pPr>
              <a:buNone/>
            </a:pPr>
            <a:r>
              <a:rPr lang="en-IN" dirty="0" smtClean="0"/>
              <a:t>Various Departmental plans are made to ensure the smooth running :human </a:t>
            </a:r>
            <a:r>
              <a:rPr lang="en-IN" dirty="0" err="1" smtClean="0"/>
              <a:t>resourse,supply</a:t>
            </a:r>
            <a:r>
              <a:rPr lang="en-IN" dirty="0" smtClean="0"/>
              <a:t> </a:t>
            </a:r>
            <a:r>
              <a:rPr lang="en-IN" dirty="0" err="1" smtClean="0"/>
              <a:t>Chain,IT,finance,MRD,housekeeping,F$B,Marketing,Biomedical</a:t>
            </a:r>
            <a:r>
              <a:rPr lang="en-IN" dirty="0" smtClean="0"/>
              <a:t> and all the clinical departments.</a:t>
            </a:r>
          </a:p>
          <a:p>
            <a:pPr>
              <a:buNone/>
            </a:pPr>
            <a:r>
              <a:rPr lang="en-IN" dirty="0" smtClean="0"/>
              <a:t>SOC for empanelled patients including ECHS,CGHS etc. Are made.</a:t>
            </a:r>
          </a:p>
          <a:p>
            <a:pPr>
              <a:buNone/>
            </a:pPr>
            <a:r>
              <a:rPr lang="en-IN" dirty="0" smtClean="0"/>
              <a:t>All the activities are closed up making the timelines and are discussed with the strategic team.</a:t>
            </a:r>
            <a:endParaRPr lang="en-IN" dirty="0"/>
          </a:p>
        </p:txBody>
      </p:sp>
    </p:spTree>
    <p:extLst>
      <p:ext uri="{BB962C8B-B14F-4D97-AF65-F5344CB8AC3E}">
        <p14:creationId xmlns:p14="http://schemas.microsoft.com/office/powerpoint/2010/main" xmlns="" val="149243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240447-CEEA-D28D-8EBB-F7C8E662591A}"/>
              </a:ext>
            </a:extLst>
          </p:cNvPr>
          <p:cNvSpPr>
            <a:spLocks noGrp="1"/>
          </p:cNvSpPr>
          <p:nvPr>
            <p:ph type="title"/>
          </p:nvPr>
        </p:nvSpPr>
        <p:spPr/>
        <p:txBody>
          <a:bodyPr/>
          <a:lstStyle/>
          <a:p>
            <a:pPr algn="ctr"/>
            <a:r>
              <a:rPr lang="en-IN" b="1" dirty="0"/>
              <a:t>Limitations of Study </a:t>
            </a:r>
          </a:p>
        </p:txBody>
      </p:sp>
      <p:sp>
        <p:nvSpPr>
          <p:cNvPr id="3" name="Content Placeholder 2">
            <a:extLst>
              <a:ext uri="{FF2B5EF4-FFF2-40B4-BE49-F238E27FC236}">
                <a16:creationId xmlns:a16="http://schemas.microsoft.com/office/drawing/2014/main" xmlns="" id="{5BB9456F-9885-DEFB-B811-6559C179D25E}"/>
              </a:ext>
            </a:extLst>
          </p:cNvPr>
          <p:cNvSpPr>
            <a:spLocks noGrp="1"/>
          </p:cNvSpPr>
          <p:nvPr>
            <p:ph idx="1"/>
          </p:nvPr>
        </p:nvSpPr>
        <p:spPr/>
        <p:txBody>
          <a:bodyPr/>
          <a:lstStyle/>
          <a:p>
            <a:pPr>
              <a:buFont typeface="Arial" pitchFamily="34" charset="0"/>
              <a:buChar char="•"/>
            </a:pPr>
            <a:r>
              <a:rPr lang="en-IN" dirty="0" smtClean="0"/>
              <a:t>Some natural unpredictable factors can always occur without any preplanning and their management requires immediate measures.</a:t>
            </a:r>
          </a:p>
          <a:p>
            <a:pPr>
              <a:buFont typeface="Arial" pitchFamily="34" charset="0"/>
              <a:buChar char="•"/>
            </a:pPr>
            <a:r>
              <a:rPr lang="en-IN" dirty="0" smtClean="0"/>
              <a:t>Limited </a:t>
            </a:r>
            <a:r>
              <a:rPr lang="en-IN" dirty="0" err="1" smtClean="0"/>
              <a:t>Resourses</a:t>
            </a:r>
            <a:r>
              <a:rPr lang="en-IN" dirty="0" smtClean="0"/>
              <a:t> sometimes creates a constraint of services that have to be provides.</a:t>
            </a:r>
          </a:p>
          <a:p>
            <a:pPr>
              <a:buFont typeface="Arial" pitchFamily="34" charset="0"/>
              <a:buChar char="•"/>
            </a:pPr>
            <a:r>
              <a:rPr lang="en-IN" dirty="0" smtClean="0"/>
              <a:t>Approvals(internal or governmental) may take longer than the expected time and therefore can create delay in the </a:t>
            </a:r>
            <a:r>
              <a:rPr lang="en-IN" dirty="0" err="1" smtClean="0"/>
              <a:t>timelimes</a:t>
            </a:r>
            <a:r>
              <a:rPr lang="en-IN" dirty="0" smtClean="0"/>
              <a:t> predicted for the project.</a:t>
            </a:r>
          </a:p>
          <a:p>
            <a:pPr>
              <a:buFont typeface="Arial" pitchFamily="34" charset="0"/>
              <a:buChar char="•"/>
            </a:pPr>
            <a:r>
              <a:rPr lang="en-IN" dirty="0" smtClean="0"/>
              <a:t> Cost estimation and financial planning are not easy to do and comes with experience.</a:t>
            </a:r>
          </a:p>
          <a:p>
            <a:pPr>
              <a:buFont typeface="Arial" pitchFamily="34" charset="0"/>
              <a:buChar char="•"/>
            </a:pPr>
            <a:r>
              <a:rPr lang="en-IN" dirty="0" smtClean="0"/>
              <a:t>As an </a:t>
            </a:r>
            <a:r>
              <a:rPr lang="en-IN" dirty="0" err="1" smtClean="0"/>
              <a:t>intern,there</a:t>
            </a:r>
            <a:r>
              <a:rPr lang="en-IN" dirty="0" smtClean="0"/>
              <a:t> was limitation to confidential information was there and </a:t>
            </a:r>
            <a:r>
              <a:rPr lang="en-IN" dirty="0" err="1" smtClean="0"/>
              <a:t>therefoe</a:t>
            </a:r>
            <a:r>
              <a:rPr lang="en-IN" dirty="0" smtClean="0"/>
              <a:t> it limits down the learning as well.</a:t>
            </a:r>
            <a:endParaRPr lang="en-IN" dirty="0"/>
          </a:p>
        </p:txBody>
      </p:sp>
      <p:sp>
        <p:nvSpPr>
          <p:cNvPr id="4" name="Footer Placeholder 3">
            <a:extLst>
              <a:ext uri="{FF2B5EF4-FFF2-40B4-BE49-F238E27FC236}">
                <a16:creationId xmlns:a16="http://schemas.microsoft.com/office/drawing/2014/main" xmlns="" id="{D65F059F-1630-E3D0-AD4C-1A8C473CCFCB}"/>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xmlns="" id="{FC51D6A2-A91D-A976-4466-676056EBC198}"/>
              </a:ext>
            </a:extLst>
          </p:cNvPr>
          <p:cNvSpPr>
            <a:spLocks noGrp="1"/>
          </p:cNvSpPr>
          <p:nvPr>
            <p:ph type="sldNum" sz="quarter" idx="12"/>
          </p:nvPr>
        </p:nvSpPr>
        <p:spPr/>
        <p:txBody>
          <a:bodyPr/>
          <a:lstStyle/>
          <a:p>
            <a:fld id="{26AD20E6-394B-4DF0-96A5-9647FF39C943}" type="slidenum">
              <a:rPr lang="en-IN" smtClean="0"/>
              <a:pPr/>
              <a:t>15</a:t>
            </a:fld>
            <a:endParaRPr lang="en-IN"/>
          </a:p>
        </p:txBody>
      </p:sp>
      <p:pic>
        <p:nvPicPr>
          <p:cNvPr id="8" name="Picture 7">
            <a:extLst>
              <a:ext uri="{FF2B5EF4-FFF2-40B4-BE49-F238E27FC236}">
                <a16:creationId xmlns:a16="http://schemas.microsoft.com/office/drawing/2014/main" xmlns="" id="{56A0F29F-839B-E2C3-3BF5-0100ABF8581A}"/>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8854" y="23814"/>
            <a:ext cx="1414021" cy="6655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191454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865BDE-C1E4-2068-7ED7-1D9DDC4B3A10}"/>
              </a:ext>
            </a:extLst>
          </p:cNvPr>
          <p:cNvSpPr>
            <a:spLocks noGrp="1"/>
          </p:cNvSpPr>
          <p:nvPr>
            <p:ph type="title"/>
          </p:nvPr>
        </p:nvSpPr>
        <p:spPr/>
        <p:txBody>
          <a:bodyPr/>
          <a:lstStyle/>
          <a:p>
            <a:pPr algn="ctr"/>
            <a:r>
              <a:rPr lang="en-IN" b="1" dirty="0"/>
              <a:t>Conclusion</a:t>
            </a:r>
          </a:p>
        </p:txBody>
      </p:sp>
      <p:sp>
        <p:nvSpPr>
          <p:cNvPr id="3" name="Content Placeholder 2">
            <a:extLst>
              <a:ext uri="{FF2B5EF4-FFF2-40B4-BE49-F238E27FC236}">
                <a16:creationId xmlns:a16="http://schemas.microsoft.com/office/drawing/2014/main" xmlns="" id="{C37621F9-57FC-03A7-2EE3-925A45765D10}"/>
              </a:ext>
            </a:extLst>
          </p:cNvPr>
          <p:cNvSpPr>
            <a:spLocks noGrp="1"/>
          </p:cNvSpPr>
          <p:nvPr>
            <p:ph idx="1"/>
          </p:nvPr>
        </p:nvSpPr>
        <p:spPr>
          <a:xfrm>
            <a:off x="677334" y="1702191"/>
            <a:ext cx="8596668" cy="4881489"/>
          </a:xfrm>
        </p:spPr>
        <p:txBody>
          <a:bodyPr>
            <a:normAutofit/>
          </a:bodyPr>
          <a:lstStyle/>
          <a:p>
            <a:pPr>
              <a:buNone/>
            </a:pPr>
            <a:r>
              <a:rPr lang="en-IN" b="1" dirty="0" smtClean="0"/>
              <a:t>The complete report covers extensive aspects such as:</a:t>
            </a:r>
          </a:p>
          <a:p>
            <a:pPr>
              <a:buNone/>
            </a:pPr>
            <a:r>
              <a:rPr lang="en-IN" dirty="0" smtClean="0"/>
              <a:t>Need assessment and Site </a:t>
            </a:r>
            <a:r>
              <a:rPr lang="en-IN" dirty="0" err="1" smtClean="0"/>
              <a:t>selection,legal</a:t>
            </a:r>
            <a:r>
              <a:rPr lang="en-IN" dirty="0" smtClean="0"/>
              <a:t> </a:t>
            </a:r>
            <a:r>
              <a:rPr lang="en-IN" dirty="0" err="1" smtClean="0"/>
              <a:t>formalities,services</a:t>
            </a:r>
            <a:r>
              <a:rPr lang="en-IN" dirty="0" smtClean="0"/>
              <a:t> to be offered in </a:t>
            </a:r>
          </a:p>
          <a:p>
            <a:pPr>
              <a:buNone/>
            </a:pPr>
            <a:r>
              <a:rPr lang="en-IN" dirty="0" smtClean="0"/>
              <a:t>the </a:t>
            </a:r>
            <a:r>
              <a:rPr lang="en-IN" dirty="0" err="1" smtClean="0"/>
              <a:t>hospital,support</a:t>
            </a:r>
            <a:r>
              <a:rPr lang="en-IN" dirty="0" smtClean="0"/>
              <a:t> </a:t>
            </a:r>
            <a:r>
              <a:rPr lang="en-IN" dirty="0" err="1" smtClean="0"/>
              <a:t>facilities,standard</a:t>
            </a:r>
            <a:r>
              <a:rPr lang="en-IN" dirty="0" smtClean="0"/>
              <a:t> </a:t>
            </a:r>
            <a:r>
              <a:rPr lang="en-IN" dirty="0" err="1" smtClean="0"/>
              <a:t>operationg</a:t>
            </a:r>
            <a:r>
              <a:rPr lang="en-IN" dirty="0" smtClean="0"/>
              <a:t> </a:t>
            </a:r>
            <a:r>
              <a:rPr lang="en-IN" dirty="0" err="1" smtClean="0"/>
              <a:t>procedure,SOC</a:t>
            </a:r>
            <a:r>
              <a:rPr lang="en-IN" dirty="0" smtClean="0"/>
              <a:t> and</a:t>
            </a:r>
          </a:p>
          <a:p>
            <a:pPr>
              <a:buNone/>
            </a:pPr>
            <a:r>
              <a:rPr lang="en-IN" dirty="0" smtClean="0"/>
              <a:t> different departmental plans.</a:t>
            </a:r>
          </a:p>
          <a:p>
            <a:pPr>
              <a:buNone/>
            </a:pPr>
            <a:r>
              <a:rPr lang="en-IN" dirty="0" smtClean="0"/>
              <a:t>Acc. To this report ,it is important to plan a hospital strategically along with </a:t>
            </a:r>
          </a:p>
          <a:p>
            <a:pPr>
              <a:buNone/>
            </a:pPr>
            <a:r>
              <a:rPr lang="en-IN" dirty="0" smtClean="0"/>
              <a:t>a doctor’s team who have good knowledge of the complete operations of</a:t>
            </a:r>
          </a:p>
          <a:p>
            <a:pPr>
              <a:buNone/>
            </a:pPr>
            <a:r>
              <a:rPr lang="en-IN" dirty="0" smtClean="0"/>
              <a:t> the hospital  and also plan the expansion phase in advance .it is advisable to</a:t>
            </a:r>
          </a:p>
          <a:p>
            <a:pPr>
              <a:buNone/>
            </a:pPr>
            <a:r>
              <a:rPr lang="en-IN" dirty="0" smtClean="0"/>
              <a:t> do a well feasibility study to identify the scope of work which includes the</a:t>
            </a:r>
          </a:p>
          <a:p>
            <a:pPr>
              <a:buNone/>
            </a:pPr>
            <a:r>
              <a:rPr lang="en-IN" dirty="0" smtClean="0"/>
              <a:t>Market </a:t>
            </a:r>
            <a:r>
              <a:rPr lang="en-IN" dirty="0" err="1" smtClean="0"/>
              <a:t>overview,demand</a:t>
            </a:r>
            <a:r>
              <a:rPr lang="en-IN" dirty="0" smtClean="0"/>
              <a:t>, supply &amp; competitive assessment ,Need Gap Analysis,</a:t>
            </a:r>
          </a:p>
          <a:p>
            <a:pPr>
              <a:buNone/>
            </a:pPr>
            <a:r>
              <a:rPr lang="en-IN" dirty="0" smtClean="0"/>
              <a:t>Business plan and also describe the methodology and clear project timelines.</a:t>
            </a:r>
          </a:p>
          <a:p>
            <a:pPr>
              <a:buNone/>
            </a:pPr>
            <a:r>
              <a:rPr lang="en-IN" dirty="0" smtClean="0"/>
              <a:t>A well planned hospital serves both the patient and the doctors in a manage</a:t>
            </a:r>
          </a:p>
          <a:p>
            <a:pPr>
              <a:buNone/>
            </a:pPr>
            <a:r>
              <a:rPr lang="en-IN" dirty="0" smtClean="0"/>
              <a:t>way and have the smooth running operations.</a:t>
            </a:r>
          </a:p>
          <a:p>
            <a:pPr>
              <a:buNone/>
            </a:pPr>
            <a:endParaRPr lang="en-IN" dirty="0" smtClean="0"/>
          </a:p>
          <a:p>
            <a:pPr>
              <a:buNone/>
            </a:pPr>
            <a:endParaRPr lang="en-IN" dirty="0" smtClean="0"/>
          </a:p>
          <a:p>
            <a:pPr>
              <a:buNone/>
            </a:pPr>
            <a:endParaRPr lang="en-IN" dirty="0" smtClean="0"/>
          </a:p>
          <a:p>
            <a:pPr>
              <a:buNone/>
            </a:pPr>
            <a:endParaRPr lang="en-IN" dirty="0" smtClean="0"/>
          </a:p>
          <a:p>
            <a:pPr>
              <a:buNone/>
            </a:pPr>
            <a:endParaRPr lang="en-IN" dirty="0"/>
          </a:p>
        </p:txBody>
      </p:sp>
      <p:sp>
        <p:nvSpPr>
          <p:cNvPr id="5" name="Footer Placeholder 4">
            <a:extLst>
              <a:ext uri="{FF2B5EF4-FFF2-40B4-BE49-F238E27FC236}">
                <a16:creationId xmlns:a16="http://schemas.microsoft.com/office/drawing/2014/main" xmlns="" id="{48A4B806-E805-17DC-360E-E996C56D4D95}"/>
              </a:ext>
            </a:extLst>
          </p:cNvPr>
          <p:cNvSpPr>
            <a:spLocks noGrp="1"/>
          </p:cNvSpPr>
          <p:nvPr>
            <p:ph type="ftr" sz="quarter" idx="11"/>
          </p:nvPr>
        </p:nvSpPr>
        <p:spPr>
          <a:xfrm flipV="1">
            <a:off x="677334" y="6406487"/>
            <a:ext cx="6297612" cy="149058"/>
          </a:xfrm>
        </p:spPr>
        <p:txBody>
          <a:bodyPr/>
          <a:lstStyle/>
          <a:p>
            <a:endParaRPr lang="en-IN" dirty="0"/>
          </a:p>
        </p:txBody>
      </p:sp>
      <p:sp>
        <p:nvSpPr>
          <p:cNvPr id="4" name="Slide Number Placeholder 3">
            <a:extLst>
              <a:ext uri="{FF2B5EF4-FFF2-40B4-BE49-F238E27FC236}">
                <a16:creationId xmlns:a16="http://schemas.microsoft.com/office/drawing/2014/main" xmlns="" id="{520413FC-7659-4BBD-06AF-798C6C1C0116}"/>
              </a:ext>
            </a:extLst>
          </p:cNvPr>
          <p:cNvSpPr>
            <a:spLocks noGrp="1"/>
          </p:cNvSpPr>
          <p:nvPr>
            <p:ph type="sldNum" sz="quarter" idx="12"/>
          </p:nvPr>
        </p:nvSpPr>
        <p:spPr/>
        <p:txBody>
          <a:bodyPr/>
          <a:lstStyle/>
          <a:p>
            <a:fld id="{26AD20E6-394B-4DF0-96A5-9647FF39C943}" type="slidenum">
              <a:rPr lang="en-IN" smtClean="0"/>
              <a:pPr/>
              <a:t>16</a:t>
            </a:fld>
            <a:endParaRPr lang="en-IN"/>
          </a:p>
        </p:txBody>
      </p:sp>
      <p:pic>
        <p:nvPicPr>
          <p:cNvPr id="7" name="Picture 6">
            <a:extLst>
              <a:ext uri="{FF2B5EF4-FFF2-40B4-BE49-F238E27FC236}">
                <a16:creationId xmlns:a16="http://schemas.microsoft.com/office/drawing/2014/main" xmlns="" id="{2A4EDD5F-FAED-2789-491A-A850D4C48CE2}"/>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8854" y="23814"/>
            <a:ext cx="1414021" cy="6655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1644327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EEA5BC-F7D2-BBD0-C00A-C6FD9D7BCDDC}"/>
              </a:ext>
            </a:extLst>
          </p:cNvPr>
          <p:cNvSpPr>
            <a:spLocks noGrp="1"/>
          </p:cNvSpPr>
          <p:nvPr>
            <p:ph type="title"/>
          </p:nvPr>
        </p:nvSpPr>
        <p:spPr>
          <a:xfrm>
            <a:off x="1709311" y="47891"/>
            <a:ext cx="8596668" cy="1320800"/>
          </a:xfrm>
        </p:spPr>
        <p:txBody>
          <a:bodyPr>
            <a:noAutofit/>
          </a:bodyPr>
          <a:lstStyle/>
          <a:p>
            <a:pPr algn="ctr"/>
            <a:r>
              <a:rPr lang="en-IN" sz="2400" b="1" dirty="0">
                <a:solidFill>
                  <a:srgbClr val="FF0000"/>
                </a:solidFill>
              </a:rPr>
              <a:t>Final Poster of Internship </a:t>
            </a:r>
            <a:r>
              <a:rPr lang="en-IN" sz="2400" b="1" dirty="0" smtClean="0">
                <a:solidFill>
                  <a:srgbClr val="FF0000"/>
                </a:solidFill>
              </a:rPr>
              <a:t>Presentation</a:t>
            </a:r>
            <a:br>
              <a:rPr lang="en-IN" sz="2400" b="1" dirty="0" smtClean="0">
                <a:solidFill>
                  <a:srgbClr val="FF0000"/>
                </a:solidFill>
              </a:rPr>
            </a:br>
            <a:r>
              <a:rPr lang="en-IN" sz="2400" b="1" dirty="0" smtClean="0">
                <a:solidFill>
                  <a:srgbClr val="FF0000"/>
                </a:solidFill>
              </a:rPr>
              <a:t>By Dr </a:t>
            </a:r>
            <a:r>
              <a:rPr lang="en-IN" sz="2400" b="1" dirty="0" err="1" smtClean="0">
                <a:solidFill>
                  <a:srgbClr val="FF0000"/>
                </a:solidFill>
              </a:rPr>
              <a:t>Neha</a:t>
            </a:r>
            <a:r>
              <a:rPr lang="en-IN" sz="2400" b="1" dirty="0" smtClean="0">
                <a:solidFill>
                  <a:srgbClr val="FF0000"/>
                </a:solidFill>
              </a:rPr>
              <a:t> </a:t>
            </a:r>
            <a:r>
              <a:rPr lang="en-IN" sz="2400" b="1" dirty="0" err="1" smtClean="0">
                <a:solidFill>
                  <a:srgbClr val="FF0000"/>
                </a:solidFill>
              </a:rPr>
              <a:t>Bansal</a:t>
            </a:r>
            <a:r>
              <a:rPr lang="en-IN" sz="2400" b="1" dirty="0" smtClean="0">
                <a:solidFill>
                  <a:srgbClr val="FF0000"/>
                </a:solidFill>
              </a:rPr>
              <a:t/>
            </a:r>
            <a:br>
              <a:rPr lang="en-IN" sz="2400" b="1" dirty="0" smtClean="0">
                <a:solidFill>
                  <a:srgbClr val="FF0000"/>
                </a:solidFill>
              </a:rPr>
            </a:br>
            <a:r>
              <a:rPr lang="en-IN" sz="2400" b="1" dirty="0" smtClean="0">
                <a:solidFill>
                  <a:srgbClr val="FF0000"/>
                </a:solidFill>
              </a:rPr>
              <a:t>Guided by Dr </a:t>
            </a:r>
            <a:r>
              <a:rPr lang="en-IN" sz="2400" b="1" dirty="0" err="1" smtClean="0">
                <a:solidFill>
                  <a:srgbClr val="FF0000"/>
                </a:solidFill>
              </a:rPr>
              <a:t>Sumant</a:t>
            </a:r>
            <a:r>
              <a:rPr lang="en-IN" sz="2400" b="1" dirty="0" smtClean="0">
                <a:solidFill>
                  <a:srgbClr val="FF0000"/>
                </a:solidFill>
              </a:rPr>
              <a:t> Swain</a:t>
            </a:r>
            <a:br>
              <a:rPr lang="en-IN" sz="2400" b="1" dirty="0" smtClean="0">
                <a:solidFill>
                  <a:srgbClr val="FF0000"/>
                </a:solidFill>
              </a:rPr>
            </a:br>
            <a:r>
              <a:rPr lang="en-IN" sz="2400" b="1" dirty="0" smtClean="0">
                <a:solidFill>
                  <a:srgbClr val="FF0000"/>
                </a:solidFill>
              </a:rPr>
              <a:t>At Artemis Hospitals, </a:t>
            </a:r>
            <a:r>
              <a:rPr lang="en-IN" sz="2400" b="1" dirty="0" err="1" smtClean="0">
                <a:solidFill>
                  <a:srgbClr val="FF0000"/>
                </a:solidFill>
              </a:rPr>
              <a:t>Gurugram</a:t>
            </a:r>
            <a:r>
              <a:rPr lang="en-IN" sz="2400" b="1" dirty="0" smtClean="0">
                <a:solidFill>
                  <a:srgbClr val="FF0000"/>
                </a:solidFill>
              </a:rPr>
              <a:t> </a:t>
            </a:r>
            <a:endParaRPr lang="en-IN" sz="2400" b="1" dirty="0">
              <a:solidFill>
                <a:srgbClr val="FF0000"/>
              </a:solidFill>
            </a:endParaRPr>
          </a:p>
        </p:txBody>
      </p:sp>
      <p:pic>
        <p:nvPicPr>
          <p:cNvPr id="7" name="Picture 6">
            <a:extLst>
              <a:ext uri="{FF2B5EF4-FFF2-40B4-BE49-F238E27FC236}">
                <a16:creationId xmlns:a16="http://schemas.microsoft.com/office/drawing/2014/main" xmlns="" id="{8BD64BE9-182F-DA51-CDD0-553FCEA0C494}"/>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8854" y="23814"/>
            <a:ext cx="1414021" cy="6655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Rectangle 4"/>
          <p:cNvSpPr/>
          <p:nvPr/>
        </p:nvSpPr>
        <p:spPr>
          <a:xfrm>
            <a:off x="2521131" y="2521143"/>
            <a:ext cx="2664823" cy="237744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OBJECTIVES- To cater the needs of community $ the doctors economically.</a:t>
            </a:r>
          </a:p>
          <a:p>
            <a:pPr algn="ctr"/>
            <a:r>
              <a:rPr lang="en-US" sz="1200" dirty="0" smtClean="0"/>
              <a:t>To make the conceptual </a:t>
            </a:r>
            <a:r>
              <a:rPr lang="en-US" sz="1200" dirty="0" err="1" smtClean="0"/>
              <a:t>plan,architectural</a:t>
            </a:r>
            <a:r>
              <a:rPr lang="en-US" sz="1200" dirty="0" smtClean="0"/>
              <a:t> and the structural plan.</a:t>
            </a:r>
          </a:p>
          <a:p>
            <a:pPr algn="ctr"/>
            <a:r>
              <a:rPr lang="en-US" sz="1200" dirty="0" smtClean="0"/>
              <a:t>To do the preliminary planning and strategy and to estimate the cost in </a:t>
            </a:r>
            <a:r>
              <a:rPr lang="en-US" sz="1200" dirty="0" err="1" smtClean="0"/>
              <a:t>tota</a:t>
            </a:r>
            <a:r>
              <a:rPr lang="en-US" sz="1200" dirty="0" smtClean="0"/>
              <a:t>.</a:t>
            </a:r>
          </a:p>
          <a:p>
            <a:pPr algn="ctr"/>
            <a:r>
              <a:rPr lang="en-US" sz="1200" dirty="0" smtClean="0"/>
              <a:t>To expand the services of a pre existing </a:t>
            </a:r>
            <a:r>
              <a:rPr lang="en-US" sz="1200" dirty="0" err="1" smtClean="0"/>
              <a:t>facilit</a:t>
            </a:r>
            <a:r>
              <a:rPr lang="en-US" sz="1200" dirty="0" smtClean="0"/>
              <a:t>. </a:t>
            </a:r>
            <a:endParaRPr lang="en-US" sz="1200" dirty="0"/>
          </a:p>
        </p:txBody>
      </p:sp>
      <p:sp>
        <p:nvSpPr>
          <p:cNvPr id="6" name="Rectangle 5"/>
          <p:cNvSpPr/>
          <p:nvPr/>
        </p:nvSpPr>
        <p:spPr>
          <a:xfrm>
            <a:off x="2508068" y="4976961"/>
            <a:ext cx="2704011" cy="176348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Methodology-It is an observational quantitative study carried out in the months of </a:t>
            </a:r>
            <a:r>
              <a:rPr lang="en-US" sz="1200" dirty="0" err="1" smtClean="0"/>
              <a:t>april,may</a:t>
            </a:r>
            <a:r>
              <a:rPr lang="en-US" sz="1200" dirty="0" smtClean="0"/>
              <a:t> and </a:t>
            </a:r>
            <a:r>
              <a:rPr lang="en-US" sz="1200" dirty="0" err="1" smtClean="0"/>
              <a:t>june</a:t>
            </a:r>
            <a:r>
              <a:rPr lang="en-US" sz="1200" dirty="0" smtClean="0"/>
              <a:t> at </a:t>
            </a:r>
            <a:r>
              <a:rPr lang="en-US" sz="1200" dirty="0" err="1" smtClean="0"/>
              <a:t>artemis</a:t>
            </a:r>
            <a:r>
              <a:rPr lang="en-US" sz="1200" dirty="0" smtClean="0"/>
              <a:t> </a:t>
            </a:r>
            <a:r>
              <a:rPr lang="en-US" sz="1200" dirty="0" err="1" smtClean="0"/>
              <a:t>hospitals,Gurugram</a:t>
            </a:r>
            <a:r>
              <a:rPr lang="en-US" sz="1200" dirty="0" smtClean="0"/>
              <a:t> and the data was collected from the stakeholders like </a:t>
            </a:r>
            <a:r>
              <a:rPr lang="en-US" sz="1200" dirty="0" err="1" smtClean="0"/>
              <a:t>PwC,stratmed.OPD,IPD,PCS,FINANCE,IT</a:t>
            </a:r>
            <a:r>
              <a:rPr lang="en-US" sz="1200" dirty="0" smtClean="0"/>
              <a:t>.</a:t>
            </a:r>
            <a:endParaRPr lang="en-US" sz="1200" dirty="0"/>
          </a:p>
        </p:txBody>
      </p:sp>
      <p:sp>
        <p:nvSpPr>
          <p:cNvPr id="8" name="Oval 7"/>
          <p:cNvSpPr/>
          <p:nvPr/>
        </p:nvSpPr>
        <p:spPr>
          <a:xfrm>
            <a:off x="6309361" y="2442766"/>
            <a:ext cx="2220685" cy="1933303"/>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Discussion-</a:t>
            </a:r>
            <a:r>
              <a:rPr lang="en-US" dirty="0" smtClean="0"/>
              <a:t> </a:t>
            </a:r>
            <a:r>
              <a:rPr lang="en-US" sz="1200" dirty="0" err="1" smtClean="0"/>
              <a:t>Budgeting,site</a:t>
            </a:r>
            <a:r>
              <a:rPr lang="en-US" sz="1200" dirty="0" smtClean="0"/>
              <a:t> </a:t>
            </a:r>
            <a:r>
              <a:rPr lang="en-US" sz="1200" dirty="0" err="1" smtClean="0"/>
              <a:t>planning,legal,launch</a:t>
            </a:r>
            <a:r>
              <a:rPr lang="en-US" sz="1200" dirty="0" smtClean="0"/>
              <a:t> plan ,departmental plans ,</a:t>
            </a:r>
            <a:r>
              <a:rPr lang="en-US" sz="1200" dirty="0" err="1" smtClean="0"/>
              <a:t>finance,doctors,outsourcing</a:t>
            </a:r>
            <a:r>
              <a:rPr lang="en-US" sz="1200" dirty="0" smtClean="0"/>
              <a:t> everything is discussed in detail</a:t>
            </a:r>
            <a:endParaRPr lang="en-US" dirty="0"/>
          </a:p>
        </p:txBody>
      </p:sp>
      <p:sp>
        <p:nvSpPr>
          <p:cNvPr id="9" name="Oval 8"/>
          <p:cNvSpPr/>
          <p:nvPr/>
        </p:nvSpPr>
        <p:spPr>
          <a:xfrm>
            <a:off x="5277394" y="4480560"/>
            <a:ext cx="2116183" cy="237744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n-IN" sz="1000" b="1" dirty="0" smtClean="0"/>
              <a:t>The complete report covers extensive aspects such as:</a:t>
            </a:r>
          </a:p>
          <a:p>
            <a:pPr>
              <a:buNone/>
            </a:pPr>
            <a:r>
              <a:rPr lang="en-IN" sz="1000" dirty="0" smtClean="0"/>
              <a:t>Need assessment and Site </a:t>
            </a:r>
            <a:r>
              <a:rPr lang="en-IN" sz="1000" dirty="0" err="1" smtClean="0"/>
              <a:t>selection,legal</a:t>
            </a:r>
            <a:r>
              <a:rPr lang="en-IN" sz="1000" dirty="0" smtClean="0"/>
              <a:t> </a:t>
            </a:r>
            <a:r>
              <a:rPr lang="en-IN" sz="1000" dirty="0" err="1" smtClean="0"/>
              <a:t>formalities,services</a:t>
            </a:r>
            <a:r>
              <a:rPr lang="en-IN" sz="1000" dirty="0" smtClean="0"/>
              <a:t> to be offered in </a:t>
            </a:r>
          </a:p>
          <a:p>
            <a:pPr>
              <a:buNone/>
            </a:pPr>
            <a:r>
              <a:rPr lang="en-IN" sz="1000" dirty="0" smtClean="0"/>
              <a:t>the </a:t>
            </a:r>
            <a:r>
              <a:rPr lang="en-IN" sz="1000" dirty="0" err="1" smtClean="0"/>
              <a:t>hospital,support</a:t>
            </a:r>
            <a:r>
              <a:rPr lang="en-IN" sz="1000" dirty="0" smtClean="0"/>
              <a:t> </a:t>
            </a:r>
            <a:r>
              <a:rPr lang="en-IN" sz="1000" dirty="0" err="1" smtClean="0"/>
              <a:t>facilities,standard</a:t>
            </a:r>
            <a:r>
              <a:rPr lang="en-IN" sz="1000" dirty="0" smtClean="0"/>
              <a:t> </a:t>
            </a:r>
            <a:r>
              <a:rPr lang="en-IN" sz="1000" dirty="0" err="1" smtClean="0"/>
              <a:t>operationg</a:t>
            </a:r>
            <a:r>
              <a:rPr lang="en-IN" sz="1000" dirty="0" smtClean="0"/>
              <a:t> </a:t>
            </a:r>
            <a:r>
              <a:rPr lang="en-IN" sz="1000" dirty="0" err="1" smtClean="0"/>
              <a:t>procedure,SOC</a:t>
            </a:r>
            <a:r>
              <a:rPr lang="en-IN" sz="1000" dirty="0" smtClean="0"/>
              <a:t> and</a:t>
            </a:r>
          </a:p>
          <a:p>
            <a:pPr>
              <a:buNone/>
            </a:pPr>
            <a:r>
              <a:rPr lang="en-IN" sz="1000" dirty="0" smtClean="0"/>
              <a:t> different departmental plans.</a:t>
            </a:r>
          </a:p>
        </p:txBody>
      </p:sp>
      <p:pic>
        <p:nvPicPr>
          <p:cNvPr id="10" name="Picture 9">
            <a:extLst>
              <a:ext uri="{FF2B5EF4-FFF2-40B4-BE49-F238E27FC236}">
                <a16:creationId xmlns:a16="http://schemas.microsoft.com/office/drawing/2014/main" xmlns="" id="{DFB66E95-7B54-A283-A6E8-D5B3F1ECE1B7}"/>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897745" y="0"/>
            <a:ext cx="2294255" cy="982980"/>
          </a:xfrm>
          <a:prstGeom prst="rect">
            <a:avLst/>
          </a:prstGeom>
        </p:spPr>
      </p:pic>
      <p:sp>
        <p:nvSpPr>
          <p:cNvPr id="11" name="Rounded Rectangle 10"/>
          <p:cNvSpPr/>
          <p:nvPr/>
        </p:nvSpPr>
        <p:spPr>
          <a:xfrm>
            <a:off x="182880" y="2508069"/>
            <a:ext cx="2220686" cy="423236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None/>
            </a:pPr>
            <a:r>
              <a:rPr lang="en-IN" sz="1600" dirty="0" smtClean="0"/>
              <a:t>INTRODUCTION</a:t>
            </a:r>
          </a:p>
          <a:p>
            <a:pPr algn="just">
              <a:buNone/>
            </a:pPr>
            <a:r>
              <a:rPr lang="en-IN" sz="1600" dirty="0" smtClean="0"/>
              <a:t>The aim of the </a:t>
            </a:r>
          </a:p>
          <a:p>
            <a:pPr algn="just">
              <a:buNone/>
            </a:pPr>
            <a:r>
              <a:rPr lang="en-IN" sz="1600" dirty="0" smtClean="0"/>
              <a:t>hospital planning </a:t>
            </a:r>
          </a:p>
          <a:p>
            <a:pPr algn="just">
              <a:buNone/>
            </a:pPr>
            <a:r>
              <a:rPr lang="en-IN" sz="1600" dirty="0" smtClean="0"/>
              <a:t>Is Viable hospital that</a:t>
            </a:r>
          </a:p>
          <a:p>
            <a:pPr algn="just">
              <a:buNone/>
            </a:pPr>
            <a:r>
              <a:rPr lang="en-IN" sz="1600" dirty="0" smtClean="0"/>
              <a:t>Serves community</a:t>
            </a:r>
          </a:p>
          <a:p>
            <a:pPr algn="just">
              <a:buNone/>
            </a:pPr>
            <a:r>
              <a:rPr lang="en-IN" sz="1600" dirty="0" smtClean="0"/>
              <a:t>Needs and the organizational objective</a:t>
            </a:r>
          </a:p>
          <a:p>
            <a:pPr algn="just">
              <a:buNone/>
            </a:pPr>
            <a:r>
              <a:rPr lang="en-IN" sz="1600" dirty="0" smtClean="0"/>
              <a:t>With the most </a:t>
            </a:r>
            <a:r>
              <a:rPr lang="en-IN" sz="1600" dirty="0" err="1" smtClean="0"/>
              <a:t>effecient</a:t>
            </a:r>
            <a:r>
              <a:rPr lang="en-IN" sz="1600" dirty="0" smtClean="0"/>
              <a:t> use of </a:t>
            </a:r>
            <a:r>
              <a:rPr lang="en-IN" sz="1600" dirty="0" err="1" smtClean="0"/>
              <a:t>resources.It</a:t>
            </a:r>
            <a:r>
              <a:rPr lang="en-IN" sz="1600" dirty="0" smtClean="0"/>
              <a:t> is a </a:t>
            </a:r>
            <a:r>
              <a:rPr lang="en-IN" sz="1600" dirty="0" err="1" smtClean="0"/>
              <a:t>strategical</a:t>
            </a:r>
            <a:r>
              <a:rPr lang="en-IN" sz="1600" dirty="0" smtClean="0"/>
              <a:t> </a:t>
            </a:r>
          </a:p>
          <a:p>
            <a:pPr algn="just">
              <a:buNone/>
            </a:pPr>
            <a:r>
              <a:rPr lang="en-IN" sz="1600" dirty="0" smtClean="0"/>
              <a:t>Planning.</a:t>
            </a:r>
          </a:p>
          <a:p>
            <a:pPr algn="just">
              <a:buNone/>
            </a:pPr>
            <a:r>
              <a:rPr lang="en-IN" sz="1600" dirty="0" smtClean="0"/>
              <a:t>o plan functional</a:t>
            </a:r>
          </a:p>
        </p:txBody>
      </p:sp>
      <p:pic>
        <p:nvPicPr>
          <p:cNvPr id="12" name="Picture 11" descr="5b993248-6408-4774-81e0-dab363c87634.jpg"/>
          <p:cNvPicPr>
            <a:picLocks noChangeAspect="1"/>
          </p:cNvPicPr>
          <p:nvPr/>
        </p:nvPicPr>
        <p:blipFill>
          <a:blip r:embed="rId4"/>
          <a:stretch>
            <a:fillRect/>
          </a:stretch>
        </p:blipFill>
        <p:spPr>
          <a:xfrm>
            <a:off x="8627811" y="2438735"/>
            <a:ext cx="2721805" cy="4100732"/>
          </a:xfrm>
          <a:prstGeom prst="rect">
            <a:avLst/>
          </a:prstGeom>
        </p:spPr>
      </p:pic>
    </p:spTree>
    <p:extLst>
      <p:ext uri="{BB962C8B-B14F-4D97-AF65-F5344CB8AC3E}">
        <p14:creationId xmlns:p14="http://schemas.microsoft.com/office/powerpoint/2010/main" xmlns="" val="3564935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8E5F9E-1BAE-6110-D682-2A208FC902EE}"/>
              </a:ext>
            </a:extLst>
          </p:cNvPr>
          <p:cNvSpPr>
            <a:spLocks noGrp="1"/>
          </p:cNvSpPr>
          <p:nvPr>
            <p:ph type="title"/>
          </p:nvPr>
        </p:nvSpPr>
        <p:spPr>
          <a:xfrm>
            <a:off x="860214" y="361406"/>
            <a:ext cx="8596668" cy="1320800"/>
          </a:xfrm>
        </p:spPr>
        <p:txBody>
          <a:bodyPr/>
          <a:lstStyle/>
          <a:p>
            <a:pPr algn="ctr"/>
            <a:r>
              <a:rPr lang="en-IN" b="1" dirty="0"/>
              <a:t>Internship Experiences</a:t>
            </a:r>
          </a:p>
        </p:txBody>
      </p:sp>
      <p:sp>
        <p:nvSpPr>
          <p:cNvPr id="3" name="Text Placeholder 2">
            <a:extLst>
              <a:ext uri="{FF2B5EF4-FFF2-40B4-BE49-F238E27FC236}">
                <a16:creationId xmlns:a16="http://schemas.microsoft.com/office/drawing/2014/main" xmlns="" id="{1A343B33-0785-BB70-4B48-ACB56F0A2115}"/>
              </a:ext>
            </a:extLst>
          </p:cNvPr>
          <p:cNvSpPr>
            <a:spLocks noGrp="1"/>
          </p:cNvSpPr>
          <p:nvPr>
            <p:ph type="body" idx="1"/>
          </p:nvPr>
        </p:nvSpPr>
        <p:spPr>
          <a:xfrm>
            <a:off x="688807" y="2134857"/>
            <a:ext cx="4185623" cy="576262"/>
          </a:xfrm>
        </p:spPr>
        <p:txBody>
          <a:bodyPr/>
          <a:lstStyle/>
          <a:p>
            <a:pPr algn="ctr"/>
            <a:r>
              <a:rPr lang="en-IN" dirty="0"/>
              <a:t>What did you learn (skill/ topic)?</a:t>
            </a:r>
          </a:p>
        </p:txBody>
      </p:sp>
      <p:sp>
        <p:nvSpPr>
          <p:cNvPr id="4" name="Content Placeholder 3">
            <a:extLst>
              <a:ext uri="{FF2B5EF4-FFF2-40B4-BE49-F238E27FC236}">
                <a16:creationId xmlns:a16="http://schemas.microsoft.com/office/drawing/2014/main" xmlns="" id="{45FC99C5-3553-395D-3229-C978899DC068}"/>
              </a:ext>
            </a:extLst>
          </p:cNvPr>
          <p:cNvSpPr>
            <a:spLocks noGrp="1"/>
          </p:cNvSpPr>
          <p:nvPr>
            <p:ph sz="half" idx="2"/>
          </p:nvPr>
        </p:nvSpPr>
        <p:spPr/>
        <p:txBody>
          <a:bodyPr/>
          <a:lstStyle/>
          <a:p>
            <a:r>
              <a:rPr lang="en-IN" dirty="0" smtClean="0"/>
              <a:t>How to make a feasibility study for a new hospital or expansion of any previous facility.</a:t>
            </a:r>
          </a:p>
          <a:p>
            <a:r>
              <a:rPr lang="en-IN" dirty="0" smtClean="0"/>
              <a:t>Held an event for community outreach named Moms-to-be carnival at Daffodils by Artemis.</a:t>
            </a:r>
          </a:p>
          <a:p>
            <a:r>
              <a:rPr lang="en-IN" dirty="0" smtClean="0"/>
              <a:t>Thorough Knowledge about the steps of hospital planning.</a:t>
            </a:r>
          </a:p>
          <a:p>
            <a:r>
              <a:rPr lang="en-IN" dirty="0" smtClean="0"/>
              <a:t>Community Outreach programmes.</a:t>
            </a:r>
          </a:p>
        </p:txBody>
      </p:sp>
      <p:sp>
        <p:nvSpPr>
          <p:cNvPr id="5" name="Text Placeholder 4">
            <a:extLst>
              <a:ext uri="{FF2B5EF4-FFF2-40B4-BE49-F238E27FC236}">
                <a16:creationId xmlns:a16="http://schemas.microsoft.com/office/drawing/2014/main" xmlns="" id="{58C1A877-582B-AFBD-F61A-6CF91B9C8E8D}"/>
              </a:ext>
            </a:extLst>
          </p:cNvPr>
          <p:cNvSpPr>
            <a:spLocks noGrp="1"/>
          </p:cNvSpPr>
          <p:nvPr>
            <p:ph type="body" sz="quarter" idx="3"/>
          </p:nvPr>
        </p:nvSpPr>
        <p:spPr/>
        <p:txBody>
          <a:bodyPr/>
          <a:lstStyle/>
          <a:p>
            <a:pPr algn="ctr"/>
            <a:r>
              <a:rPr lang="en-IN" dirty="0"/>
              <a:t>Overall self comments on Internship</a:t>
            </a:r>
          </a:p>
        </p:txBody>
      </p:sp>
      <p:sp>
        <p:nvSpPr>
          <p:cNvPr id="6" name="Content Placeholder 5">
            <a:extLst>
              <a:ext uri="{FF2B5EF4-FFF2-40B4-BE49-F238E27FC236}">
                <a16:creationId xmlns:a16="http://schemas.microsoft.com/office/drawing/2014/main" xmlns="" id="{F5C77B51-5E77-C0CF-A1AC-D310D2F1CF19}"/>
              </a:ext>
            </a:extLst>
          </p:cNvPr>
          <p:cNvSpPr>
            <a:spLocks noGrp="1"/>
          </p:cNvSpPr>
          <p:nvPr>
            <p:ph sz="quarter" idx="4"/>
          </p:nvPr>
        </p:nvSpPr>
        <p:spPr/>
        <p:txBody>
          <a:bodyPr>
            <a:normAutofit lnSpcReduction="10000"/>
          </a:bodyPr>
          <a:lstStyle/>
          <a:p>
            <a:r>
              <a:rPr lang="en-IN" dirty="0" smtClean="0"/>
              <a:t>I have assisted Dr. Davy </a:t>
            </a:r>
            <a:r>
              <a:rPr lang="en-IN" dirty="0" err="1" smtClean="0"/>
              <a:t>Jindal</a:t>
            </a:r>
            <a:r>
              <a:rPr lang="en-IN" dirty="0" smtClean="0"/>
              <a:t> who is an alumni of IIM </a:t>
            </a:r>
            <a:r>
              <a:rPr lang="en-IN" dirty="0" err="1" smtClean="0"/>
              <a:t>Ahmedabad</a:t>
            </a:r>
            <a:r>
              <a:rPr lang="en-IN" dirty="0" smtClean="0"/>
              <a:t> and now working as General Manager, New Projects in various meetings for the expansion of new projects by Artemis ,attended meetings under his guidance with different consultancy services and stakeholders and it has made me confident enough to say that </a:t>
            </a:r>
            <a:r>
              <a:rPr lang="en-IN" dirty="0" err="1" smtClean="0"/>
              <a:t>i</a:t>
            </a:r>
            <a:r>
              <a:rPr lang="en-IN" dirty="0" smtClean="0"/>
              <a:t> have gained a very good knowledge of planning a hospital.</a:t>
            </a:r>
            <a:endParaRPr lang="en-IN" dirty="0"/>
          </a:p>
        </p:txBody>
      </p:sp>
      <p:sp>
        <p:nvSpPr>
          <p:cNvPr id="8" name="Footer Placeholder 7">
            <a:extLst>
              <a:ext uri="{FF2B5EF4-FFF2-40B4-BE49-F238E27FC236}">
                <a16:creationId xmlns:a16="http://schemas.microsoft.com/office/drawing/2014/main" xmlns="" id="{E345CE84-575B-CABF-71BF-1327C578392E}"/>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xmlns="" id="{24929AB7-CA6F-0C11-C641-1E492E7E533C}"/>
              </a:ext>
            </a:extLst>
          </p:cNvPr>
          <p:cNvSpPr>
            <a:spLocks noGrp="1"/>
          </p:cNvSpPr>
          <p:nvPr>
            <p:ph type="sldNum" sz="quarter" idx="12"/>
          </p:nvPr>
        </p:nvSpPr>
        <p:spPr/>
        <p:txBody>
          <a:bodyPr/>
          <a:lstStyle/>
          <a:p>
            <a:fld id="{26AD20E6-394B-4DF0-96A5-9647FF39C943}" type="slidenum">
              <a:rPr lang="en-IN" smtClean="0"/>
              <a:pPr/>
              <a:t>18</a:t>
            </a:fld>
            <a:endParaRPr lang="en-IN"/>
          </a:p>
        </p:txBody>
      </p:sp>
      <p:pic>
        <p:nvPicPr>
          <p:cNvPr id="10" name="Picture 9">
            <a:extLst>
              <a:ext uri="{FF2B5EF4-FFF2-40B4-BE49-F238E27FC236}">
                <a16:creationId xmlns:a16="http://schemas.microsoft.com/office/drawing/2014/main" xmlns="" id="{AD9D55E9-E463-12C6-7E30-0E8F9F25A0C3}"/>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8854" y="18854"/>
            <a:ext cx="2294255" cy="982980"/>
          </a:xfrm>
          <a:prstGeom prst="rect">
            <a:avLst/>
          </a:prstGeom>
        </p:spPr>
      </p:pic>
    </p:spTree>
    <p:extLst>
      <p:ext uri="{BB962C8B-B14F-4D97-AF65-F5344CB8AC3E}">
        <p14:creationId xmlns:p14="http://schemas.microsoft.com/office/powerpoint/2010/main" xmlns="" val="478297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01393A-C23C-A11B-B552-8F3AB06E5AFD}"/>
              </a:ext>
            </a:extLst>
          </p:cNvPr>
          <p:cNvSpPr>
            <a:spLocks noGrp="1"/>
          </p:cNvSpPr>
          <p:nvPr>
            <p:ph type="title"/>
          </p:nvPr>
        </p:nvSpPr>
        <p:spPr/>
        <p:txBody>
          <a:bodyPr/>
          <a:lstStyle/>
          <a:p>
            <a:pPr algn="ctr"/>
            <a:r>
              <a:rPr lang="en-IN" b="1" dirty="0"/>
              <a:t>Pictorial Journey (1/2)</a:t>
            </a:r>
          </a:p>
        </p:txBody>
      </p:sp>
      <p:sp>
        <p:nvSpPr>
          <p:cNvPr id="3" name="Content Placeholder 2">
            <a:extLst>
              <a:ext uri="{FF2B5EF4-FFF2-40B4-BE49-F238E27FC236}">
                <a16:creationId xmlns:a16="http://schemas.microsoft.com/office/drawing/2014/main" xmlns="" id="{6477814C-6B56-911D-71A3-5D4712507305}"/>
              </a:ext>
            </a:extLst>
          </p:cNvPr>
          <p:cNvSpPr>
            <a:spLocks noGrp="1"/>
          </p:cNvSpPr>
          <p:nvPr>
            <p:ph idx="1"/>
          </p:nvPr>
        </p:nvSpPr>
        <p:spPr/>
        <p:txBody>
          <a:bodyPr/>
          <a:lstStyle/>
          <a:p>
            <a:pPr>
              <a:buNone/>
            </a:pPr>
            <a:r>
              <a:rPr lang="en-IN" dirty="0"/>
              <a:t>Put 2 of your best photographs here</a:t>
            </a:r>
          </a:p>
        </p:txBody>
      </p:sp>
      <p:sp>
        <p:nvSpPr>
          <p:cNvPr id="4" name="Slide Number Placeholder 3">
            <a:extLst>
              <a:ext uri="{FF2B5EF4-FFF2-40B4-BE49-F238E27FC236}">
                <a16:creationId xmlns:a16="http://schemas.microsoft.com/office/drawing/2014/main" xmlns="" id="{AB27019A-DBE3-DD9F-379F-7EBC515DB707}"/>
              </a:ext>
            </a:extLst>
          </p:cNvPr>
          <p:cNvSpPr>
            <a:spLocks noGrp="1"/>
          </p:cNvSpPr>
          <p:nvPr>
            <p:ph type="sldNum" sz="quarter" idx="12"/>
          </p:nvPr>
        </p:nvSpPr>
        <p:spPr/>
        <p:txBody>
          <a:bodyPr/>
          <a:lstStyle/>
          <a:p>
            <a:fld id="{26AD20E6-394B-4DF0-96A5-9647FF39C943}" type="slidenum">
              <a:rPr lang="en-IN" smtClean="0"/>
              <a:pPr/>
              <a:t>19</a:t>
            </a:fld>
            <a:endParaRPr lang="en-IN"/>
          </a:p>
        </p:txBody>
      </p:sp>
      <p:pic>
        <p:nvPicPr>
          <p:cNvPr id="6" name="Picture 5">
            <a:extLst>
              <a:ext uri="{FF2B5EF4-FFF2-40B4-BE49-F238E27FC236}">
                <a16:creationId xmlns:a16="http://schemas.microsoft.com/office/drawing/2014/main" xmlns="" id="{CE4B2B12-2FF5-EE45-7E62-38C007D09545}"/>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8854" y="18854"/>
            <a:ext cx="2294255" cy="982980"/>
          </a:xfrm>
          <a:prstGeom prst="rect">
            <a:avLst/>
          </a:prstGeom>
        </p:spPr>
      </p:pic>
      <p:pic>
        <p:nvPicPr>
          <p:cNvPr id="8" name="Picture 7" descr="pict.jpg"/>
          <p:cNvPicPr>
            <a:picLocks noChangeAspect="1"/>
          </p:cNvPicPr>
          <p:nvPr/>
        </p:nvPicPr>
        <p:blipFill>
          <a:blip r:embed="rId3"/>
          <a:stretch>
            <a:fillRect/>
          </a:stretch>
        </p:blipFill>
        <p:spPr>
          <a:xfrm>
            <a:off x="834683" y="2053883"/>
            <a:ext cx="3793588" cy="3629464"/>
          </a:xfrm>
          <a:prstGeom prst="rect">
            <a:avLst/>
          </a:prstGeom>
        </p:spPr>
      </p:pic>
      <p:pic>
        <p:nvPicPr>
          <p:cNvPr id="9" name="Picture 8" descr="1ff5498f-d88c-435a-982b-d8ea28daf581.jpg"/>
          <p:cNvPicPr>
            <a:picLocks noChangeAspect="1"/>
          </p:cNvPicPr>
          <p:nvPr/>
        </p:nvPicPr>
        <p:blipFill>
          <a:blip r:embed="rId4"/>
          <a:stretch>
            <a:fillRect/>
          </a:stretch>
        </p:blipFill>
        <p:spPr>
          <a:xfrm>
            <a:off x="5416062" y="2011679"/>
            <a:ext cx="4178104" cy="3601329"/>
          </a:xfrm>
          <a:prstGeom prst="rect">
            <a:avLst/>
          </a:prstGeom>
        </p:spPr>
      </p:pic>
    </p:spTree>
    <p:extLst>
      <p:ext uri="{BB962C8B-B14F-4D97-AF65-F5344CB8AC3E}">
        <p14:creationId xmlns:p14="http://schemas.microsoft.com/office/powerpoint/2010/main" xmlns="" val="2333934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A7B543-DD16-00A8-C1EC-FE337C972327}"/>
              </a:ext>
            </a:extLst>
          </p:cNvPr>
          <p:cNvSpPr>
            <a:spLocks noGrp="1"/>
          </p:cNvSpPr>
          <p:nvPr>
            <p:ph type="title"/>
          </p:nvPr>
        </p:nvSpPr>
        <p:spPr/>
        <p:txBody>
          <a:bodyPr/>
          <a:lstStyle/>
          <a:p>
            <a:pPr algn="ctr"/>
            <a:r>
              <a:rPr lang="en-IN" b="1" dirty="0"/>
              <a:t>Screenshot of Approval</a:t>
            </a:r>
          </a:p>
        </p:txBody>
      </p:sp>
      <p:pic>
        <p:nvPicPr>
          <p:cNvPr id="6" name="Content Placeholder 5" descr="app.jpg"/>
          <p:cNvPicPr>
            <a:picLocks noGrp="1" noChangeAspect="1"/>
          </p:cNvPicPr>
          <p:nvPr>
            <p:ph idx="1"/>
          </p:nvPr>
        </p:nvPicPr>
        <p:blipFill>
          <a:blip r:embed="rId2"/>
          <a:stretch>
            <a:fillRect/>
          </a:stretch>
        </p:blipFill>
        <p:spPr>
          <a:xfrm>
            <a:off x="1045029" y="1580606"/>
            <a:ext cx="8072845" cy="4461419"/>
          </a:xfrm>
        </p:spPr>
      </p:pic>
      <p:sp>
        <p:nvSpPr>
          <p:cNvPr id="4" name="Footer Placeholder 3">
            <a:extLst>
              <a:ext uri="{FF2B5EF4-FFF2-40B4-BE49-F238E27FC236}">
                <a16:creationId xmlns:a16="http://schemas.microsoft.com/office/drawing/2014/main" xmlns="" id="{0A4C53A3-3523-7375-B7CF-8CD9449B1926}"/>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xmlns="" id="{56EDD3CD-7AAF-DDBA-4AB5-4451EC072935}"/>
              </a:ext>
            </a:extLst>
          </p:cNvPr>
          <p:cNvSpPr>
            <a:spLocks noGrp="1"/>
          </p:cNvSpPr>
          <p:nvPr>
            <p:ph type="sldNum" sz="quarter" idx="12"/>
          </p:nvPr>
        </p:nvSpPr>
        <p:spPr/>
        <p:txBody>
          <a:bodyPr/>
          <a:lstStyle/>
          <a:p>
            <a:fld id="{26AD20E6-394B-4DF0-96A5-9647FF39C943}" type="slidenum">
              <a:rPr lang="en-IN" smtClean="0"/>
              <a:pPr/>
              <a:t>2</a:t>
            </a:fld>
            <a:endParaRPr lang="en-IN"/>
          </a:p>
        </p:txBody>
      </p:sp>
    </p:spTree>
    <p:extLst>
      <p:ext uri="{BB962C8B-B14F-4D97-AF65-F5344CB8AC3E}">
        <p14:creationId xmlns:p14="http://schemas.microsoft.com/office/powerpoint/2010/main" xmlns="" val="106189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01393A-C23C-A11B-B552-8F3AB06E5AFD}"/>
              </a:ext>
            </a:extLst>
          </p:cNvPr>
          <p:cNvSpPr>
            <a:spLocks noGrp="1"/>
          </p:cNvSpPr>
          <p:nvPr>
            <p:ph type="title"/>
          </p:nvPr>
        </p:nvSpPr>
        <p:spPr/>
        <p:txBody>
          <a:bodyPr/>
          <a:lstStyle/>
          <a:p>
            <a:pPr algn="ctr"/>
            <a:r>
              <a:rPr lang="en-IN" b="1" dirty="0"/>
              <a:t>Pictorial Journey (2/2)</a:t>
            </a:r>
          </a:p>
        </p:txBody>
      </p:sp>
      <p:pic>
        <p:nvPicPr>
          <p:cNvPr id="8" name="Content Placeholder 7" descr="8dea59c5-e0b5-419b-821d-e4bc0146e8db.jpg"/>
          <p:cNvPicPr>
            <a:picLocks noGrp="1" noChangeAspect="1"/>
          </p:cNvPicPr>
          <p:nvPr>
            <p:ph idx="1"/>
          </p:nvPr>
        </p:nvPicPr>
        <p:blipFill>
          <a:blip r:embed="rId2"/>
          <a:stretch>
            <a:fillRect/>
          </a:stretch>
        </p:blipFill>
        <p:spPr>
          <a:xfrm>
            <a:off x="1083212" y="1724489"/>
            <a:ext cx="4234376" cy="4198009"/>
          </a:xfrm>
        </p:spPr>
      </p:pic>
      <p:sp>
        <p:nvSpPr>
          <p:cNvPr id="5" name="Footer Placeholder 4">
            <a:extLst>
              <a:ext uri="{FF2B5EF4-FFF2-40B4-BE49-F238E27FC236}">
                <a16:creationId xmlns:a16="http://schemas.microsoft.com/office/drawing/2014/main" xmlns="" id="{68ABA5A0-C039-E6BF-8014-4934B4E407B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F7512292-B42A-7AC1-7086-3818B43D08E8}"/>
              </a:ext>
            </a:extLst>
          </p:cNvPr>
          <p:cNvSpPr>
            <a:spLocks noGrp="1"/>
          </p:cNvSpPr>
          <p:nvPr>
            <p:ph type="sldNum" sz="quarter" idx="12"/>
          </p:nvPr>
        </p:nvSpPr>
        <p:spPr/>
        <p:txBody>
          <a:bodyPr/>
          <a:lstStyle/>
          <a:p>
            <a:fld id="{26AD20E6-394B-4DF0-96A5-9647FF39C943}" type="slidenum">
              <a:rPr lang="en-IN" smtClean="0"/>
              <a:pPr/>
              <a:t>20</a:t>
            </a:fld>
            <a:endParaRPr lang="en-IN"/>
          </a:p>
        </p:txBody>
      </p:sp>
      <p:pic>
        <p:nvPicPr>
          <p:cNvPr id="6" name="Picture 5">
            <a:extLst>
              <a:ext uri="{FF2B5EF4-FFF2-40B4-BE49-F238E27FC236}">
                <a16:creationId xmlns:a16="http://schemas.microsoft.com/office/drawing/2014/main" xmlns="" id="{FA29CB32-69F9-1805-4E15-4FF672797534}"/>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8854" y="18854"/>
            <a:ext cx="2294255" cy="982980"/>
          </a:xfrm>
          <a:prstGeom prst="rect">
            <a:avLst/>
          </a:prstGeom>
        </p:spPr>
      </p:pic>
      <p:pic>
        <p:nvPicPr>
          <p:cNvPr id="7" name="Picture 6" descr="5b993248-6408-4774-81e0-dab363c87634.jpg"/>
          <p:cNvPicPr>
            <a:picLocks noChangeAspect="1"/>
          </p:cNvPicPr>
          <p:nvPr/>
        </p:nvPicPr>
        <p:blipFill>
          <a:blip r:embed="rId4"/>
          <a:stretch>
            <a:fillRect/>
          </a:stretch>
        </p:blipFill>
        <p:spPr>
          <a:xfrm>
            <a:off x="6028299" y="1772529"/>
            <a:ext cx="2721805" cy="4100732"/>
          </a:xfrm>
          <a:prstGeom prst="rect">
            <a:avLst/>
          </a:prstGeom>
        </p:spPr>
      </p:pic>
    </p:spTree>
    <p:extLst>
      <p:ext uri="{BB962C8B-B14F-4D97-AF65-F5344CB8AC3E}">
        <p14:creationId xmlns:p14="http://schemas.microsoft.com/office/powerpoint/2010/main" xmlns="" val="41122842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7A40DA-CCAF-AA4D-F02C-E8A499F3A7C1}"/>
              </a:ext>
            </a:extLst>
          </p:cNvPr>
          <p:cNvSpPr>
            <a:spLocks noGrp="1"/>
          </p:cNvSpPr>
          <p:nvPr>
            <p:ph type="ctrTitle"/>
          </p:nvPr>
        </p:nvSpPr>
        <p:spPr/>
        <p:txBody>
          <a:bodyPr/>
          <a:lstStyle/>
          <a:p>
            <a:r>
              <a:rPr lang="en-IN" sz="8800" dirty="0"/>
              <a:t>Thank You</a:t>
            </a:r>
          </a:p>
        </p:txBody>
      </p:sp>
      <p:pic>
        <p:nvPicPr>
          <p:cNvPr id="7" name="Picture 6">
            <a:extLst>
              <a:ext uri="{FF2B5EF4-FFF2-40B4-BE49-F238E27FC236}">
                <a16:creationId xmlns:a16="http://schemas.microsoft.com/office/drawing/2014/main" xmlns="" id="{41EEEB4D-6D2C-8FB4-56D7-554DD3E83700}"/>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8854" y="23814"/>
            <a:ext cx="1414021" cy="6655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3675246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872094-D36A-007C-818C-6DC4FC39F74F}"/>
              </a:ext>
            </a:extLst>
          </p:cNvPr>
          <p:cNvSpPr>
            <a:spLocks noGrp="1"/>
          </p:cNvSpPr>
          <p:nvPr>
            <p:ph type="title"/>
          </p:nvPr>
        </p:nvSpPr>
        <p:spPr/>
        <p:txBody>
          <a:bodyPr/>
          <a:lstStyle/>
          <a:p>
            <a:pPr algn="ctr"/>
            <a:r>
              <a:rPr lang="en-IN" b="1" dirty="0"/>
              <a:t>Introduction </a:t>
            </a:r>
          </a:p>
        </p:txBody>
      </p:sp>
      <p:sp>
        <p:nvSpPr>
          <p:cNvPr id="3" name="Content Placeholder 2">
            <a:extLst>
              <a:ext uri="{FF2B5EF4-FFF2-40B4-BE49-F238E27FC236}">
                <a16:creationId xmlns:a16="http://schemas.microsoft.com/office/drawing/2014/main" xmlns="" id="{2DB44169-B653-8FCC-211C-27ABE8FE014A}"/>
              </a:ext>
            </a:extLst>
          </p:cNvPr>
          <p:cNvSpPr>
            <a:spLocks noGrp="1"/>
          </p:cNvSpPr>
          <p:nvPr>
            <p:ph idx="1"/>
          </p:nvPr>
        </p:nvSpPr>
        <p:spPr/>
        <p:txBody>
          <a:bodyPr>
            <a:normAutofit lnSpcReduction="10000"/>
          </a:bodyPr>
          <a:lstStyle/>
          <a:p>
            <a:r>
              <a:rPr lang="en-IN" dirty="0"/>
              <a:t>In this era of demanding advanced healthcare facilities it has become very important to have good Hospitals in the country which are planned and managed enough to cater the needs of society.</a:t>
            </a:r>
          </a:p>
          <a:p>
            <a:r>
              <a:rPr lang="en-IN" dirty="0"/>
              <a:t>A hospital should be smartly </a:t>
            </a:r>
            <a:r>
              <a:rPr lang="en-IN" dirty="0" err="1"/>
              <a:t>planned,designed</a:t>
            </a:r>
            <a:r>
              <a:rPr lang="en-IN" dirty="0"/>
              <a:t>,constructed and operational to meet the health care demands of the community economically .</a:t>
            </a:r>
          </a:p>
          <a:p>
            <a:r>
              <a:rPr lang="en-IN" dirty="0"/>
              <a:t>For any hospital to be </a:t>
            </a:r>
            <a:r>
              <a:rPr lang="en-IN" dirty="0" err="1"/>
              <a:t>successful,it</a:t>
            </a:r>
            <a:r>
              <a:rPr lang="en-IN" dirty="0"/>
              <a:t> must be well equipped with efficient medical and paramedical </a:t>
            </a:r>
            <a:r>
              <a:rPr lang="en-IN" dirty="0" err="1"/>
              <a:t>staff,latest</a:t>
            </a:r>
            <a:r>
              <a:rPr lang="en-IN" dirty="0"/>
              <a:t> machinery and good administration strategic planning.</a:t>
            </a:r>
          </a:p>
          <a:p>
            <a:r>
              <a:rPr lang="en-IN" dirty="0"/>
              <a:t>Apart from being a patient centric </a:t>
            </a:r>
            <a:r>
              <a:rPr lang="en-IN" dirty="0" err="1"/>
              <a:t>hospital,it</a:t>
            </a:r>
            <a:r>
              <a:rPr lang="en-IN" dirty="0"/>
              <a:t> must also be sensitive to the needs of visitors.</a:t>
            </a:r>
          </a:p>
          <a:p>
            <a:r>
              <a:rPr lang="en-IN" dirty="0"/>
              <a:t>Hospital planning requires a complete feasibility study of the area that we are targeting to design the hospital according to the needs and requirement of the community.</a:t>
            </a:r>
          </a:p>
          <a:p>
            <a:endParaRPr lang="en-IN" dirty="0"/>
          </a:p>
          <a:p>
            <a:endParaRPr lang="en-IN" dirty="0"/>
          </a:p>
        </p:txBody>
      </p:sp>
      <p:sp>
        <p:nvSpPr>
          <p:cNvPr id="5" name="Footer Placeholder 4">
            <a:extLst>
              <a:ext uri="{FF2B5EF4-FFF2-40B4-BE49-F238E27FC236}">
                <a16:creationId xmlns:a16="http://schemas.microsoft.com/office/drawing/2014/main" xmlns="" id="{F264D377-7310-FC9A-E728-3B686E1BEA5E}"/>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98B9F59A-EE54-15E1-6F90-F1AB79C0DCE7}"/>
              </a:ext>
            </a:extLst>
          </p:cNvPr>
          <p:cNvSpPr>
            <a:spLocks noGrp="1"/>
          </p:cNvSpPr>
          <p:nvPr>
            <p:ph type="sldNum" sz="quarter" idx="12"/>
          </p:nvPr>
        </p:nvSpPr>
        <p:spPr/>
        <p:txBody>
          <a:bodyPr/>
          <a:lstStyle/>
          <a:p>
            <a:fld id="{26AD20E6-394B-4DF0-96A5-9647FF39C943}" type="slidenum">
              <a:rPr lang="en-IN" smtClean="0"/>
              <a:pPr/>
              <a:t>3</a:t>
            </a:fld>
            <a:endParaRPr lang="en-IN"/>
          </a:p>
        </p:txBody>
      </p:sp>
      <p:pic>
        <p:nvPicPr>
          <p:cNvPr id="6" name="Picture 5">
            <a:extLst>
              <a:ext uri="{FF2B5EF4-FFF2-40B4-BE49-F238E27FC236}">
                <a16:creationId xmlns:a16="http://schemas.microsoft.com/office/drawing/2014/main" xmlns="" id="{623EA6A3-2D9E-C718-EBF4-5B7AFD95B080}"/>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8854" y="23814"/>
            <a:ext cx="1414021" cy="6655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2339061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351033-92AE-7D44-CA2A-465B196100C4}"/>
              </a:ext>
            </a:extLst>
          </p:cNvPr>
          <p:cNvSpPr>
            <a:spLocks noGrp="1"/>
          </p:cNvSpPr>
          <p:nvPr>
            <p:ph type="title"/>
          </p:nvPr>
        </p:nvSpPr>
        <p:spPr/>
        <p:txBody>
          <a:bodyPr/>
          <a:lstStyle/>
          <a:p>
            <a:pPr algn="ctr"/>
            <a:r>
              <a:rPr lang="en-IN" b="1" dirty="0"/>
              <a:t>Introduction </a:t>
            </a:r>
          </a:p>
        </p:txBody>
      </p:sp>
      <p:sp>
        <p:nvSpPr>
          <p:cNvPr id="3" name="Content Placeholder 2">
            <a:extLst>
              <a:ext uri="{FF2B5EF4-FFF2-40B4-BE49-F238E27FC236}">
                <a16:creationId xmlns:a16="http://schemas.microsoft.com/office/drawing/2014/main" xmlns="" id="{382ADE59-DDEA-2629-5CE5-2986EE84561F}"/>
              </a:ext>
            </a:extLst>
          </p:cNvPr>
          <p:cNvSpPr>
            <a:spLocks noGrp="1"/>
          </p:cNvSpPr>
          <p:nvPr>
            <p:ph idx="1"/>
          </p:nvPr>
        </p:nvSpPr>
        <p:spPr/>
        <p:txBody>
          <a:bodyPr/>
          <a:lstStyle/>
          <a:p>
            <a:r>
              <a:rPr lang="en-IN" dirty="0"/>
              <a:t>The doctrine of “design to follow function”applies to any developmental </a:t>
            </a:r>
            <a:r>
              <a:rPr lang="en-IN" dirty="0" err="1"/>
              <a:t>project,including</a:t>
            </a:r>
            <a:r>
              <a:rPr lang="en-IN" dirty="0"/>
              <a:t> hospital.</a:t>
            </a:r>
          </a:p>
          <a:p>
            <a:endParaRPr lang="en-IN" dirty="0"/>
          </a:p>
        </p:txBody>
      </p:sp>
      <p:sp>
        <p:nvSpPr>
          <p:cNvPr id="5" name="Footer Placeholder 4">
            <a:extLst>
              <a:ext uri="{FF2B5EF4-FFF2-40B4-BE49-F238E27FC236}">
                <a16:creationId xmlns:a16="http://schemas.microsoft.com/office/drawing/2014/main" xmlns="" id="{52F928C2-B1A0-B0B5-6B55-B107C607F64A}"/>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CE1DBDCD-BFFD-B18E-0A9A-B5A0A5A5AF5C}"/>
              </a:ext>
            </a:extLst>
          </p:cNvPr>
          <p:cNvSpPr>
            <a:spLocks noGrp="1"/>
          </p:cNvSpPr>
          <p:nvPr>
            <p:ph type="sldNum" sz="quarter" idx="12"/>
          </p:nvPr>
        </p:nvSpPr>
        <p:spPr/>
        <p:txBody>
          <a:bodyPr/>
          <a:lstStyle/>
          <a:p>
            <a:fld id="{26AD20E6-394B-4DF0-96A5-9647FF39C943}" type="slidenum">
              <a:rPr lang="en-IN" smtClean="0"/>
              <a:pPr/>
              <a:t>4</a:t>
            </a:fld>
            <a:endParaRPr lang="en-IN"/>
          </a:p>
        </p:txBody>
      </p:sp>
      <p:pic>
        <p:nvPicPr>
          <p:cNvPr id="7" name="Picture 6">
            <a:extLst>
              <a:ext uri="{FF2B5EF4-FFF2-40B4-BE49-F238E27FC236}">
                <a16:creationId xmlns:a16="http://schemas.microsoft.com/office/drawing/2014/main" xmlns="" id="{E5EC1334-ACEA-9A8A-1C5B-3C04FA27A9D1}"/>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8854" y="23814"/>
            <a:ext cx="1414021" cy="6655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4156150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4904D3-A247-E528-2115-156C18874265}"/>
              </a:ext>
            </a:extLst>
          </p:cNvPr>
          <p:cNvSpPr>
            <a:spLocks noGrp="1"/>
          </p:cNvSpPr>
          <p:nvPr>
            <p:ph type="title"/>
          </p:nvPr>
        </p:nvSpPr>
        <p:spPr/>
        <p:txBody>
          <a:bodyPr/>
          <a:lstStyle/>
          <a:p>
            <a:pPr algn="ctr"/>
            <a:r>
              <a:rPr lang="en-IN" b="1" dirty="0"/>
              <a:t>Objectives of Your Study</a:t>
            </a:r>
          </a:p>
        </p:txBody>
      </p:sp>
      <p:sp>
        <p:nvSpPr>
          <p:cNvPr id="3" name="Content Placeholder 2">
            <a:extLst>
              <a:ext uri="{FF2B5EF4-FFF2-40B4-BE49-F238E27FC236}">
                <a16:creationId xmlns:a16="http://schemas.microsoft.com/office/drawing/2014/main" xmlns="" id="{8C6D7DE2-7518-3B77-F975-509EE81FC92A}"/>
              </a:ext>
            </a:extLst>
          </p:cNvPr>
          <p:cNvSpPr>
            <a:spLocks noGrp="1"/>
          </p:cNvSpPr>
          <p:nvPr>
            <p:ph idx="1"/>
          </p:nvPr>
        </p:nvSpPr>
        <p:spPr/>
        <p:txBody>
          <a:bodyPr/>
          <a:lstStyle/>
          <a:p>
            <a:r>
              <a:rPr lang="en-IN" b="1" i="1" u="sng" dirty="0"/>
              <a:t>The main objective of the study are:</a:t>
            </a:r>
          </a:p>
          <a:p>
            <a:r>
              <a:rPr lang="en-IN" dirty="0"/>
              <a:t>To design a hospital of international standards that cater the needs of the community in an economical manner.</a:t>
            </a:r>
          </a:p>
          <a:p>
            <a:r>
              <a:rPr lang="en-IN" dirty="0"/>
              <a:t>To make the conceptual </a:t>
            </a:r>
            <a:r>
              <a:rPr lang="en-IN" dirty="0" err="1"/>
              <a:t>plan,architectural</a:t>
            </a:r>
            <a:r>
              <a:rPr lang="en-IN" dirty="0"/>
              <a:t> plan and the structural plan of a hospital building.</a:t>
            </a:r>
          </a:p>
          <a:p>
            <a:r>
              <a:rPr lang="en-IN" dirty="0"/>
              <a:t>To do the preliminary planning and strategy and to estimate its cost in detail.</a:t>
            </a:r>
          </a:p>
          <a:p>
            <a:r>
              <a:rPr lang="en-IN" dirty="0"/>
              <a:t>To Expand the services of a pre-existing hospital and to start the new projects.</a:t>
            </a:r>
          </a:p>
          <a:p>
            <a:endParaRPr lang="en-IN" dirty="0"/>
          </a:p>
        </p:txBody>
      </p:sp>
      <p:sp>
        <p:nvSpPr>
          <p:cNvPr id="5" name="Footer Placeholder 4">
            <a:extLst>
              <a:ext uri="{FF2B5EF4-FFF2-40B4-BE49-F238E27FC236}">
                <a16:creationId xmlns:a16="http://schemas.microsoft.com/office/drawing/2014/main" xmlns="" id="{8844328F-626B-70E2-D0C5-F16A1E592868}"/>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196429B0-60CE-36A6-DD5A-4112E4534701}"/>
              </a:ext>
            </a:extLst>
          </p:cNvPr>
          <p:cNvSpPr>
            <a:spLocks noGrp="1"/>
          </p:cNvSpPr>
          <p:nvPr>
            <p:ph type="sldNum" sz="quarter" idx="12"/>
          </p:nvPr>
        </p:nvSpPr>
        <p:spPr/>
        <p:txBody>
          <a:bodyPr/>
          <a:lstStyle/>
          <a:p>
            <a:fld id="{26AD20E6-394B-4DF0-96A5-9647FF39C943}" type="slidenum">
              <a:rPr lang="en-IN" smtClean="0"/>
              <a:pPr/>
              <a:t>5</a:t>
            </a:fld>
            <a:endParaRPr lang="en-IN"/>
          </a:p>
        </p:txBody>
      </p:sp>
      <p:pic>
        <p:nvPicPr>
          <p:cNvPr id="7" name="Picture 6">
            <a:extLst>
              <a:ext uri="{FF2B5EF4-FFF2-40B4-BE49-F238E27FC236}">
                <a16:creationId xmlns:a16="http://schemas.microsoft.com/office/drawing/2014/main" xmlns="" id="{FD584652-FCCC-89D3-26DD-31BA6182F730}"/>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8854" y="23814"/>
            <a:ext cx="1414021" cy="6655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96DAF6-311E-0255-B1ED-7410C0285961}"/>
              </a:ext>
            </a:extLst>
          </p:cNvPr>
          <p:cNvSpPr>
            <a:spLocks noGrp="1"/>
          </p:cNvSpPr>
          <p:nvPr>
            <p:ph type="title"/>
          </p:nvPr>
        </p:nvSpPr>
        <p:spPr/>
        <p:txBody>
          <a:bodyPr/>
          <a:lstStyle/>
          <a:p>
            <a:pPr algn="ctr"/>
            <a:r>
              <a:rPr lang="en-IN" b="1" dirty="0"/>
              <a:t>Methodology </a:t>
            </a:r>
          </a:p>
        </p:txBody>
      </p:sp>
      <p:sp>
        <p:nvSpPr>
          <p:cNvPr id="3" name="Content Placeholder 2">
            <a:extLst>
              <a:ext uri="{FF2B5EF4-FFF2-40B4-BE49-F238E27FC236}">
                <a16:creationId xmlns:a16="http://schemas.microsoft.com/office/drawing/2014/main" xmlns="" id="{70665C76-273B-9A86-DBC1-54F437B85A44}"/>
              </a:ext>
            </a:extLst>
          </p:cNvPr>
          <p:cNvSpPr>
            <a:spLocks noGrp="1"/>
          </p:cNvSpPr>
          <p:nvPr>
            <p:ph idx="1"/>
          </p:nvPr>
        </p:nvSpPr>
        <p:spPr/>
        <p:txBody>
          <a:bodyPr>
            <a:normAutofit fontScale="92500" lnSpcReduction="10000"/>
          </a:bodyPr>
          <a:lstStyle/>
          <a:p>
            <a:pPr marL="0" indent="0">
              <a:buNone/>
            </a:pPr>
            <a:r>
              <a:rPr lang="en-IN" b="1" i="1" dirty="0"/>
              <a:t>Methodology – </a:t>
            </a:r>
            <a:r>
              <a:rPr lang="en-IN" dirty="0"/>
              <a:t>An </a:t>
            </a:r>
            <a:r>
              <a:rPr lang="en-IN" dirty="0" smtClean="0"/>
              <a:t>observational qualitative </a:t>
            </a:r>
            <a:r>
              <a:rPr lang="en-IN" dirty="0"/>
              <a:t>study design was followed to explore the </a:t>
            </a:r>
            <a:r>
              <a:rPr lang="en-IN" dirty="0" err="1"/>
              <a:t>knowledge,attitude,perception,awareness</a:t>
            </a:r>
            <a:r>
              <a:rPr lang="en-IN" dirty="0"/>
              <a:t> and concerns of the complete hospital planning process at the Artemis </a:t>
            </a:r>
            <a:r>
              <a:rPr lang="en-IN" dirty="0" err="1"/>
              <a:t>Hospitals,Gurugram</a:t>
            </a:r>
            <a:r>
              <a:rPr lang="en-IN" dirty="0" smtClean="0"/>
              <a:t>.</a:t>
            </a:r>
          </a:p>
          <a:p>
            <a:pPr marL="0" indent="0">
              <a:buNone/>
            </a:pPr>
            <a:endParaRPr lang="en-IN" b="1" i="1" dirty="0"/>
          </a:p>
          <a:p>
            <a:pPr marL="0" indent="0">
              <a:buNone/>
            </a:pPr>
            <a:r>
              <a:rPr lang="en-IN" b="1" i="1" dirty="0"/>
              <a:t>Study period – </a:t>
            </a:r>
            <a:r>
              <a:rPr lang="en-IN" dirty="0"/>
              <a:t>The study was conducted from April to June 2022</a:t>
            </a:r>
            <a:r>
              <a:rPr lang="en-IN" dirty="0" smtClean="0"/>
              <a:t>.</a:t>
            </a:r>
          </a:p>
          <a:p>
            <a:pPr marL="0" indent="0">
              <a:buNone/>
            </a:pPr>
            <a:endParaRPr lang="en-IN" dirty="0"/>
          </a:p>
          <a:p>
            <a:pPr marL="0" indent="0">
              <a:buNone/>
            </a:pPr>
            <a:r>
              <a:rPr lang="en-IN" b="1" i="1" dirty="0"/>
              <a:t>Study Area -  </a:t>
            </a:r>
            <a:r>
              <a:rPr lang="en-IN" dirty="0"/>
              <a:t>The data was collected from the meetings held with different stakeholders like </a:t>
            </a:r>
            <a:r>
              <a:rPr lang="en-IN" dirty="0" err="1"/>
              <a:t>PwC,Stratmed,Departmentals</a:t>
            </a:r>
            <a:r>
              <a:rPr lang="en-IN" dirty="0"/>
              <a:t> </a:t>
            </a:r>
            <a:r>
              <a:rPr lang="en-IN" dirty="0" err="1"/>
              <a:t>HOD,Shyft,Matchmove,Tattavam</a:t>
            </a:r>
            <a:r>
              <a:rPr lang="en-IN" dirty="0"/>
              <a:t> etc</a:t>
            </a:r>
            <a:r>
              <a:rPr lang="en-IN" dirty="0" smtClean="0"/>
              <a:t>.</a:t>
            </a:r>
          </a:p>
          <a:p>
            <a:pPr marL="0" indent="0">
              <a:buNone/>
            </a:pPr>
            <a:endParaRPr lang="en-IN" dirty="0"/>
          </a:p>
          <a:p>
            <a:pPr marL="0" indent="0">
              <a:buNone/>
            </a:pPr>
            <a:r>
              <a:rPr lang="en-IN" b="1" i="1" dirty="0" smtClean="0"/>
              <a:t>Sampling Technique – </a:t>
            </a:r>
            <a:r>
              <a:rPr lang="en-IN" dirty="0" smtClean="0"/>
              <a:t>Convenient sampling technique was carried out for the study based on feasibility and accessibility to collect maximum information from the participants.</a:t>
            </a:r>
          </a:p>
          <a:p>
            <a:pPr marL="0" indent="0">
              <a:buNone/>
            </a:pPr>
            <a:endParaRPr lang="en-IN" b="1" i="1" dirty="0"/>
          </a:p>
          <a:p>
            <a:pPr marL="0" indent="0">
              <a:buNone/>
            </a:pPr>
            <a:endParaRPr lang="en-IN" b="1" i="1" dirty="0"/>
          </a:p>
          <a:p>
            <a:pPr marL="0" indent="0">
              <a:buNone/>
            </a:pPr>
            <a:endParaRPr lang="en-IN" dirty="0"/>
          </a:p>
          <a:p>
            <a:pPr marL="0" indent="0">
              <a:buNone/>
            </a:pPr>
            <a:endParaRPr lang="en-IN" b="1" i="1" dirty="0"/>
          </a:p>
        </p:txBody>
      </p:sp>
      <p:sp>
        <p:nvSpPr>
          <p:cNvPr id="5" name="Footer Placeholder 4">
            <a:extLst>
              <a:ext uri="{FF2B5EF4-FFF2-40B4-BE49-F238E27FC236}">
                <a16:creationId xmlns:a16="http://schemas.microsoft.com/office/drawing/2014/main" xmlns="" id="{13826005-CE28-7D60-D38A-A20359BF8D20}"/>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6E049770-9203-2BD7-A999-EDFBD11B0D06}"/>
              </a:ext>
            </a:extLst>
          </p:cNvPr>
          <p:cNvSpPr>
            <a:spLocks noGrp="1"/>
          </p:cNvSpPr>
          <p:nvPr>
            <p:ph type="sldNum" sz="quarter" idx="12"/>
          </p:nvPr>
        </p:nvSpPr>
        <p:spPr/>
        <p:txBody>
          <a:bodyPr/>
          <a:lstStyle/>
          <a:p>
            <a:fld id="{26AD20E6-394B-4DF0-96A5-9647FF39C943}" type="slidenum">
              <a:rPr lang="en-IN" smtClean="0"/>
              <a:pPr/>
              <a:t>6</a:t>
            </a:fld>
            <a:endParaRPr lang="en-IN"/>
          </a:p>
        </p:txBody>
      </p:sp>
      <p:pic>
        <p:nvPicPr>
          <p:cNvPr id="7" name="Picture 6">
            <a:extLst>
              <a:ext uri="{FF2B5EF4-FFF2-40B4-BE49-F238E27FC236}">
                <a16:creationId xmlns:a16="http://schemas.microsoft.com/office/drawing/2014/main" xmlns="" id="{B7C879B5-545D-D293-BBBC-49B0991839A6}"/>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8854" y="23814"/>
            <a:ext cx="1414021" cy="6655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9672BA-4BE1-529E-07EC-8F4A53233F03}"/>
              </a:ext>
            </a:extLst>
          </p:cNvPr>
          <p:cNvSpPr>
            <a:spLocks noGrp="1"/>
          </p:cNvSpPr>
          <p:nvPr>
            <p:ph type="title"/>
          </p:nvPr>
        </p:nvSpPr>
        <p:spPr/>
        <p:txBody>
          <a:bodyPr/>
          <a:lstStyle/>
          <a:p>
            <a:pPr algn="ctr"/>
            <a:r>
              <a:rPr lang="en-IN" b="1" dirty="0"/>
              <a:t>Methodology </a:t>
            </a:r>
            <a:endParaRPr lang="en-IN" dirty="0"/>
          </a:p>
        </p:txBody>
      </p:sp>
      <p:sp>
        <p:nvSpPr>
          <p:cNvPr id="3" name="Content Placeholder 2">
            <a:extLst>
              <a:ext uri="{FF2B5EF4-FFF2-40B4-BE49-F238E27FC236}">
                <a16:creationId xmlns:a16="http://schemas.microsoft.com/office/drawing/2014/main" xmlns="" id="{C69F77E6-6698-55B6-C98F-1338F8539D37}"/>
              </a:ext>
            </a:extLst>
          </p:cNvPr>
          <p:cNvSpPr>
            <a:spLocks noGrp="1"/>
          </p:cNvSpPr>
          <p:nvPr>
            <p:ph idx="1"/>
          </p:nvPr>
        </p:nvSpPr>
        <p:spPr/>
        <p:txBody>
          <a:bodyPr/>
          <a:lstStyle/>
          <a:p>
            <a:r>
              <a:rPr lang="en-IN" b="1" i="1" dirty="0" smtClean="0"/>
              <a:t>Types Of Data – </a:t>
            </a:r>
            <a:r>
              <a:rPr lang="en-IN" dirty="0" smtClean="0"/>
              <a:t>Primary Data which was collected with the help of direct interaction with PCS </a:t>
            </a:r>
            <a:r>
              <a:rPr lang="en-IN" dirty="0" err="1" smtClean="0"/>
              <a:t>team,OPD,IPD</a:t>
            </a:r>
            <a:r>
              <a:rPr lang="en-IN" dirty="0" smtClean="0"/>
              <a:t>, General Manager(New projects)</a:t>
            </a:r>
          </a:p>
          <a:p>
            <a:endParaRPr lang="en-IN" dirty="0" smtClean="0"/>
          </a:p>
          <a:p>
            <a:r>
              <a:rPr lang="en-IN" b="1" i="1" dirty="0" smtClean="0"/>
              <a:t> Tools – </a:t>
            </a:r>
            <a:r>
              <a:rPr lang="en-IN" dirty="0" smtClean="0"/>
              <a:t>Direct Interaction, Check List (by observation)</a:t>
            </a:r>
          </a:p>
          <a:p>
            <a:pPr>
              <a:buNone/>
            </a:pPr>
            <a:r>
              <a:rPr lang="en-IN" b="1" i="1" dirty="0" smtClean="0"/>
              <a:t> </a:t>
            </a:r>
          </a:p>
          <a:p>
            <a:endParaRPr lang="en-IN" b="1" i="1" dirty="0"/>
          </a:p>
        </p:txBody>
      </p:sp>
      <p:sp>
        <p:nvSpPr>
          <p:cNvPr id="5" name="Footer Placeholder 4">
            <a:extLst>
              <a:ext uri="{FF2B5EF4-FFF2-40B4-BE49-F238E27FC236}">
                <a16:creationId xmlns:a16="http://schemas.microsoft.com/office/drawing/2014/main" xmlns="" id="{6F6DCD10-8A3E-7240-0E8B-DDE634E0B5E4}"/>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EEF90905-61DD-7573-FB83-64447E29ABB1}"/>
              </a:ext>
            </a:extLst>
          </p:cNvPr>
          <p:cNvSpPr>
            <a:spLocks noGrp="1"/>
          </p:cNvSpPr>
          <p:nvPr>
            <p:ph type="sldNum" sz="quarter" idx="12"/>
          </p:nvPr>
        </p:nvSpPr>
        <p:spPr/>
        <p:txBody>
          <a:bodyPr/>
          <a:lstStyle/>
          <a:p>
            <a:fld id="{26AD20E6-394B-4DF0-96A5-9647FF39C943}" type="slidenum">
              <a:rPr lang="en-IN" smtClean="0"/>
              <a:pPr/>
              <a:t>7</a:t>
            </a:fld>
            <a:endParaRPr lang="en-IN"/>
          </a:p>
        </p:txBody>
      </p:sp>
      <p:pic>
        <p:nvPicPr>
          <p:cNvPr id="7" name="Picture 6">
            <a:extLst>
              <a:ext uri="{FF2B5EF4-FFF2-40B4-BE49-F238E27FC236}">
                <a16:creationId xmlns:a16="http://schemas.microsoft.com/office/drawing/2014/main" xmlns="" id="{2C2348C9-F58B-38E5-E6C1-3078EC8A73A9}"/>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8854" y="23814"/>
            <a:ext cx="1414021" cy="6655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120624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1"/>
          <p:cNvSpPr>
            <a:spLocks noGrp="1"/>
          </p:cNvSpPr>
          <p:nvPr>
            <p:ph type="title"/>
          </p:nvPr>
        </p:nvSpPr>
        <p:spPr/>
        <p:txBody>
          <a:bodyPr/>
          <a:lstStyle/>
          <a:p>
            <a:pPr algn="just"/>
            <a:r>
              <a:rPr lang="en-IN" sz="2400" dirty="0"/>
              <a:t>Overall Update</a:t>
            </a:r>
          </a:p>
        </p:txBody>
      </p:sp>
      <p:graphicFrame>
        <p:nvGraphicFramePr>
          <p:cNvPr id="4194304" name="Content Placeholder 4"/>
          <p:cNvGraphicFramePr>
            <a:graphicFrameLocks noGrp="1"/>
          </p:cNvGraphicFramePr>
          <p:nvPr>
            <p:ph idx="1"/>
            <p:extLst>
              <p:ext uri="{D42A27DB-BD31-4B8C-83A1-F6EECF244321}">
                <p14:modId xmlns:p14="http://schemas.microsoft.com/office/powerpoint/2010/main" xmlns="" val="3208181990"/>
              </p:ext>
            </p:extLst>
          </p:nvPr>
        </p:nvGraphicFramePr>
        <p:xfrm>
          <a:off x="477155" y="1216854"/>
          <a:ext cx="10650388" cy="5487568"/>
        </p:xfrm>
        <a:graphic>
          <a:graphicData uri="http://schemas.openxmlformats.org/drawingml/2006/table">
            <a:tbl>
              <a:tblPr firstRow="1" bandRow="1">
                <a:tableStyleId>{5C22544A-7EE6-4342-B048-85BDC9FD1C3A}</a:tableStyleId>
              </a:tblPr>
              <a:tblGrid>
                <a:gridCol w="1521484">
                  <a:extLst>
                    <a:ext uri="{9D8B030D-6E8A-4147-A177-3AD203B41FA5}">
                      <a16:colId xmlns:a16="http://schemas.microsoft.com/office/drawing/2014/main" xmlns="" val="20000"/>
                    </a:ext>
                  </a:extLst>
                </a:gridCol>
                <a:gridCol w="1521484">
                  <a:extLst>
                    <a:ext uri="{9D8B030D-6E8A-4147-A177-3AD203B41FA5}">
                      <a16:colId xmlns:a16="http://schemas.microsoft.com/office/drawing/2014/main" xmlns="" val="20001"/>
                    </a:ext>
                  </a:extLst>
                </a:gridCol>
                <a:gridCol w="1521484">
                  <a:extLst>
                    <a:ext uri="{9D8B030D-6E8A-4147-A177-3AD203B41FA5}">
                      <a16:colId xmlns:a16="http://schemas.microsoft.com/office/drawing/2014/main" xmlns="" val="20002"/>
                    </a:ext>
                  </a:extLst>
                </a:gridCol>
                <a:gridCol w="1521484">
                  <a:extLst>
                    <a:ext uri="{9D8B030D-6E8A-4147-A177-3AD203B41FA5}">
                      <a16:colId xmlns:a16="http://schemas.microsoft.com/office/drawing/2014/main" xmlns="" val="20003"/>
                    </a:ext>
                  </a:extLst>
                </a:gridCol>
                <a:gridCol w="1521484">
                  <a:extLst>
                    <a:ext uri="{9D8B030D-6E8A-4147-A177-3AD203B41FA5}">
                      <a16:colId xmlns:a16="http://schemas.microsoft.com/office/drawing/2014/main" xmlns="" val="20004"/>
                    </a:ext>
                  </a:extLst>
                </a:gridCol>
                <a:gridCol w="1521484">
                  <a:extLst>
                    <a:ext uri="{9D8B030D-6E8A-4147-A177-3AD203B41FA5}">
                      <a16:colId xmlns:a16="http://schemas.microsoft.com/office/drawing/2014/main" xmlns="" val="20005"/>
                    </a:ext>
                  </a:extLst>
                </a:gridCol>
                <a:gridCol w="1521484">
                  <a:extLst>
                    <a:ext uri="{9D8B030D-6E8A-4147-A177-3AD203B41FA5}">
                      <a16:colId xmlns:a16="http://schemas.microsoft.com/office/drawing/2014/main" xmlns="" val="20006"/>
                    </a:ext>
                  </a:extLst>
                </a:gridCol>
              </a:tblGrid>
              <a:tr h="617134">
                <a:tc>
                  <a:txBody>
                    <a:bodyPr/>
                    <a:lstStyle/>
                    <a:p>
                      <a:pPr algn="ctr"/>
                      <a:r>
                        <a:rPr lang="en-IN" dirty="0"/>
                        <a:t>Project Area</a:t>
                      </a:r>
                    </a:p>
                  </a:txBody>
                  <a:tcPr>
                    <a:solidFill>
                      <a:srgbClr val="7A6917"/>
                    </a:solidFill>
                  </a:tcPr>
                </a:tc>
                <a:tc>
                  <a:txBody>
                    <a:bodyPr/>
                    <a:lstStyle/>
                    <a:p>
                      <a:pPr algn="ctr"/>
                      <a:r>
                        <a:rPr lang="en-IN" dirty="0"/>
                        <a:t>Spring Meadows</a:t>
                      </a:r>
                    </a:p>
                  </a:txBody>
                  <a:tcPr>
                    <a:solidFill>
                      <a:srgbClr val="7A6917"/>
                    </a:solidFill>
                  </a:tcPr>
                </a:tc>
                <a:tc>
                  <a:txBody>
                    <a:bodyPr/>
                    <a:lstStyle/>
                    <a:p>
                      <a:pPr algn="ctr"/>
                      <a:r>
                        <a:rPr lang="en-IN" dirty="0"/>
                        <a:t>Bansal’s</a:t>
                      </a:r>
                    </a:p>
                  </a:txBody>
                  <a:tcPr>
                    <a:solidFill>
                      <a:srgbClr val="7A6917"/>
                    </a:solidFill>
                  </a:tcPr>
                </a:tc>
                <a:tc>
                  <a:txBody>
                    <a:bodyPr/>
                    <a:lstStyle/>
                    <a:p>
                      <a:pPr algn="ctr"/>
                      <a:r>
                        <a:rPr lang="en-IN" dirty="0" err="1"/>
                        <a:t>Manesar</a:t>
                      </a:r>
                      <a:endParaRPr lang="en-IN" dirty="0"/>
                    </a:p>
                  </a:txBody>
                  <a:tcPr>
                    <a:solidFill>
                      <a:srgbClr val="7A6917"/>
                    </a:solidFill>
                  </a:tcPr>
                </a:tc>
                <a:tc>
                  <a:txBody>
                    <a:bodyPr/>
                    <a:lstStyle/>
                    <a:p>
                      <a:pPr algn="ctr"/>
                      <a:r>
                        <a:rPr lang="en-IN" dirty="0"/>
                        <a:t>Jaipur</a:t>
                      </a:r>
                    </a:p>
                  </a:txBody>
                  <a:tcPr>
                    <a:solidFill>
                      <a:srgbClr val="7A6917"/>
                    </a:solidFill>
                  </a:tcPr>
                </a:tc>
                <a:tc>
                  <a:txBody>
                    <a:bodyPr/>
                    <a:lstStyle/>
                    <a:p>
                      <a:pPr algn="ctr"/>
                      <a:r>
                        <a:rPr lang="en-IN" dirty="0"/>
                        <a:t>Faridabad</a:t>
                      </a:r>
                    </a:p>
                  </a:txBody>
                  <a:tcPr>
                    <a:solidFill>
                      <a:srgbClr val="7A6917"/>
                    </a:solidFill>
                  </a:tcPr>
                </a:tc>
                <a:tc>
                  <a:txBody>
                    <a:bodyPr/>
                    <a:lstStyle/>
                    <a:p>
                      <a:pPr algn="ctr"/>
                      <a:r>
                        <a:rPr lang="en-IN" dirty="0"/>
                        <a:t>Gorakhpur</a:t>
                      </a:r>
                    </a:p>
                  </a:txBody>
                  <a:tcPr>
                    <a:solidFill>
                      <a:srgbClr val="7A6917"/>
                    </a:solidFill>
                  </a:tcPr>
                </a:tc>
                <a:extLst>
                  <a:ext uri="{0D108BD9-81ED-4DB2-BD59-A6C34878D82A}">
                    <a16:rowId xmlns:a16="http://schemas.microsoft.com/office/drawing/2014/main" xmlns="" val="10000"/>
                  </a:ext>
                </a:extLst>
              </a:tr>
              <a:tr h="549808">
                <a:tc>
                  <a:txBody>
                    <a:bodyPr/>
                    <a:lstStyle/>
                    <a:p>
                      <a:r>
                        <a:rPr lang="en-IN" dirty="0"/>
                        <a:t>Launch Date</a:t>
                      </a:r>
                    </a:p>
                  </a:txBody>
                  <a:tcPr>
                    <a:solidFill>
                      <a:schemeClr val="bg2">
                        <a:lumMod val="20000"/>
                        <a:lumOff val="80000"/>
                      </a:schemeClr>
                    </a:solidFill>
                  </a:tcPr>
                </a:tc>
                <a:tc>
                  <a:txBody>
                    <a:bodyPr/>
                    <a:lstStyle/>
                    <a:p>
                      <a:r>
                        <a:rPr lang="en-IN" dirty="0" smtClean="0"/>
                        <a:t>15</a:t>
                      </a:r>
                      <a:r>
                        <a:rPr lang="en-IN" baseline="30000" dirty="0" smtClean="0"/>
                        <a:t>th</a:t>
                      </a:r>
                      <a:r>
                        <a:rPr lang="en-IN" baseline="0" dirty="0" smtClean="0"/>
                        <a:t> July</a:t>
                      </a:r>
                      <a:endParaRPr lang="en-IN" dirty="0"/>
                    </a:p>
                  </a:txBody>
                  <a:tcPr>
                    <a:solidFill>
                      <a:schemeClr val="bg2">
                        <a:lumMod val="20000"/>
                        <a:lumOff val="80000"/>
                      </a:schemeClr>
                    </a:solidFill>
                  </a:tcPr>
                </a:tc>
                <a:tc>
                  <a:txBody>
                    <a:bodyPr/>
                    <a:lstStyle/>
                    <a:p>
                      <a:r>
                        <a:rPr lang="en-IN" dirty="0" smtClean="0"/>
                        <a:t>1</a:t>
                      </a:r>
                      <a:r>
                        <a:rPr lang="en-IN" baseline="30000" dirty="0" smtClean="0"/>
                        <a:t>st</a:t>
                      </a:r>
                      <a:r>
                        <a:rPr lang="en-IN" dirty="0" smtClean="0"/>
                        <a:t> July</a:t>
                      </a:r>
                      <a:endParaRPr lang="en-IN" dirty="0"/>
                    </a:p>
                  </a:txBody>
                  <a:tcPr>
                    <a:solidFill>
                      <a:schemeClr val="bg2">
                        <a:lumMod val="20000"/>
                        <a:lumOff val="80000"/>
                      </a:schemeClr>
                    </a:solidFill>
                  </a:tcPr>
                </a:tc>
                <a:tc>
                  <a:txBody>
                    <a:bodyPr/>
                    <a:lstStyle/>
                    <a:p>
                      <a:r>
                        <a:rPr lang="en-IN" dirty="0" smtClean="0"/>
                        <a:t>28</a:t>
                      </a:r>
                      <a:r>
                        <a:rPr lang="en-IN" baseline="30000" dirty="0" smtClean="0"/>
                        <a:t>th</a:t>
                      </a:r>
                      <a:r>
                        <a:rPr lang="en-IN" dirty="0" smtClean="0"/>
                        <a:t> July</a:t>
                      </a:r>
                      <a:endParaRPr lang="en-IN" dirty="0"/>
                    </a:p>
                  </a:txBody>
                  <a:tcPr>
                    <a:solidFill>
                      <a:schemeClr val="bg2">
                        <a:lumMod val="20000"/>
                        <a:lumOff val="80000"/>
                      </a:schemeClr>
                    </a:solidFill>
                  </a:tcPr>
                </a:tc>
                <a:tc>
                  <a:txBody>
                    <a:bodyPr/>
                    <a:lstStyle/>
                    <a:p>
                      <a:r>
                        <a:rPr lang="en-IN" dirty="0" smtClean="0"/>
                        <a:t>1</a:t>
                      </a:r>
                      <a:r>
                        <a:rPr lang="en-IN" baseline="30000" dirty="0" smtClean="0"/>
                        <a:t>st</a:t>
                      </a:r>
                      <a:r>
                        <a:rPr lang="en-IN" dirty="0" smtClean="0"/>
                        <a:t> July</a:t>
                      </a:r>
                      <a:endParaRPr lang="en-IN" dirty="0"/>
                    </a:p>
                  </a:txBody>
                  <a:tcPr>
                    <a:solidFill>
                      <a:schemeClr val="bg2">
                        <a:lumMod val="20000"/>
                        <a:lumOff val="80000"/>
                      </a:schemeClr>
                    </a:solidFill>
                  </a:tcPr>
                </a:tc>
                <a:tc>
                  <a:txBody>
                    <a:bodyPr/>
                    <a:lstStyle/>
                    <a:p>
                      <a:r>
                        <a:rPr lang="en-IN" dirty="0" smtClean="0"/>
                        <a:t>T1</a:t>
                      </a:r>
                      <a:endParaRPr lang="en-IN" dirty="0"/>
                    </a:p>
                  </a:txBody>
                  <a:tcPr>
                    <a:solidFill>
                      <a:schemeClr val="bg2">
                        <a:lumMod val="20000"/>
                        <a:lumOff val="80000"/>
                      </a:schemeClr>
                    </a:solidFill>
                  </a:tcPr>
                </a:tc>
                <a:tc>
                  <a:txBody>
                    <a:bodyPr/>
                    <a:lstStyle/>
                    <a:p>
                      <a:r>
                        <a:rPr lang="en-IN" dirty="0" smtClean="0"/>
                        <a:t>T2</a:t>
                      </a:r>
                      <a:endParaRPr lang="en-IN" dirty="0"/>
                    </a:p>
                  </a:txBody>
                  <a:tcPr>
                    <a:solidFill>
                      <a:schemeClr val="bg2">
                        <a:lumMod val="20000"/>
                        <a:lumOff val="80000"/>
                      </a:schemeClr>
                    </a:solidFill>
                  </a:tcPr>
                </a:tc>
                <a:extLst>
                  <a:ext uri="{0D108BD9-81ED-4DB2-BD59-A6C34878D82A}">
                    <a16:rowId xmlns:a16="http://schemas.microsoft.com/office/drawing/2014/main" xmlns="" val="10001"/>
                  </a:ext>
                </a:extLst>
              </a:tr>
              <a:tr h="617134">
                <a:tc>
                  <a:txBody>
                    <a:bodyPr/>
                    <a:lstStyle/>
                    <a:p>
                      <a:r>
                        <a:rPr lang="en-IN" dirty="0"/>
                        <a:t>Documentation</a:t>
                      </a:r>
                    </a:p>
                  </a:txBody>
                  <a:tcPr>
                    <a:solidFill>
                      <a:schemeClr val="bg2">
                        <a:lumMod val="20000"/>
                        <a:lumOff val="80000"/>
                      </a:schemeClr>
                    </a:solidFill>
                  </a:tcPr>
                </a:tc>
                <a:tc>
                  <a:txBody>
                    <a:bodyPr/>
                    <a:lstStyle/>
                    <a:p>
                      <a:endParaRPr lang="en-IN" dirty="0"/>
                    </a:p>
                  </a:txBody>
                  <a:tcPr>
                    <a:solidFill>
                      <a:schemeClr val="bg2">
                        <a:lumMod val="20000"/>
                        <a:lumOff val="80000"/>
                      </a:schemeClr>
                    </a:solidFill>
                  </a:tcPr>
                </a:tc>
                <a:tc>
                  <a:txBody>
                    <a:bodyPr/>
                    <a:lstStyle/>
                    <a:p>
                      <a:endParaRPr lang="en-IN" dirty="0"/>
                    </a:p>
                  </a:txBody>
                  <a:tcPr>
                    <a:solidFill>
                      <a:schemeClr val="bg2">
                        <a:lumMod val="20000"/>
                        <a:lumOff val="80000"/>
                      </a:schemeClr>
                    </a:solidFill>
                  </a:tcPr>
                </a:tc>
                <a:tc>
                  <a:txBody>
                    <a:bodyPr/>
                    <a:lstStyle/>
                    <a:p>
                      <a:endParaRPr lang="en-IN" dirty="0"/>
                    </a:p>
                  </a:txBody>
                  <a:tcPr>
                    <a:solidFill>
                      <a:schemeClr val="bg2">
                        <a:lumMod val="20000"/>
                        <a:lumOff val="80000"/>
                      </a:schemeClr>
                    </a:solidFill>
                  </a:tcPr>
                </a:tc>
                <a:tc>
                  <a:txBody>
                    <a:bodyPr/>
                    <a:lstStyle/>
                    <a:p>
                      <a:endParaRPr lang="en-IN" dirty="0"/>
                    </a:p>
                  </a:txBody>
                  <a:tcPr>
                    <a:solidFill>
                      <a:schemeClr val="bg2">
                        <a:lumMod val="20000"/>
                        <a:lumOff val="80000"/>
                      </a:schemeClr>
                    </a:solidFill>
                  </a:tcPr>
                </a:tc>
                <a:tc>
                  <a:txBody>
                    <a:bodyPr/>
                    <a:lstStyle/>
                    <a:p>
                      <a:endParaRPr lang="en-IN" dirty="0"/>
                    </a:p>
                  </a:txBody>
                  <a:tcPr>
                    <a:solidFill>
                      <a:schemeClr val="bg2">
                        <a:lumMod val="20000"/>
                        <a:lumOff val="80000"/>
                      </a:schemeClr>
                    </a:solidFill>
                  </a:tcPr>
                </a:tc>
                <a:tc>
                  <a:txBody>
                    <a:bodyPr/>
                    <a:lstStyle/>
                    <a:p>
                      <a:endParaRPr lang="en-IN" dirty="0"/>
                    </a:p>
                  </a:txBody>
                  <a:tcPr>
                    <a:solidFill>
                      <a:schemeClr val="bg2">
                        <a:lumMod val="20000"/>
                        <a:lumOff val="80000"/>
                      </a:schemeClr>
                    </a:solidFill>
                  </a:tcPr>
                </a:tc>
                <a:extLst>
                  <a:ext uri="{0D108BD9-81ED-4DB2-BD59-A6C34878D82A}">
                    <a16:rowId xmlns:a16="http://schemas.microsoft.com/office/drawing/2014/main" xmlns="" val="10002"/>
                  </a:ext>
                </a:extLst>
              </a:tr>
              <a:tr h="1675078">
                <a:tc>
                  <a:txBody>
                    <a:bodyPr/>
                    <a:lstStyle/>
                    <a:p>
                      <a:r>
                        <a:rPr lang="en-IN" dirty="0"/>
                        <a:t>Infrastructure</a:t>
                      </a:r>
                    </a:p>
                  </a:txBody>
                  <a:tcPr>
                    <a:solidFill>
                      <a:schemeClr val="bg2">
                        <a:lumMod val="20000"/>
                        <a:lumOff val="80000"/>
                      </a:schemeClr>
                    </a:solidFill>
                  </a:tcPr>
                </a:tc>
                <a:tc>
                  <a:txBody>
                    <a:bodyPr/>
                    <a:lstStyle/>
                    <a:p>
                      <a:r>
                        <a:rPr lang="en-IN" dirty="0" smtClean="0"/>
                        <a:t>Acquired</a:t>
                      </a:r>
                      <a:r>
                        <a:rPr lang="en-IN" baseline="0" dirty="0" smtClean="0"/>
                        <a:t> the spring meadows hospital on lease and renamed it.</a:t>
                      </a:r>
                      <a:endParaRPr lang="en-IN" dirty="0"/>
                    </a:p>
                  </a:txBody>
                  <a:tcPr>
                    <a:solidFill>
                      <a:schemeClr val="bg2">
                        <a:lumMod val="20000"/>
                        <a:lumOff val="80000"/>
                      </a:schemeClr>
                    </a:solidFill>
                  </a:tcPr>
                </a:tc>
                <a:tc>
                  <a:txBody>
                    <a:bodyPr/>
                    <a:lstStyle/>
                    <a:p>
                      <a:r>
                        <a:rPr lang="en-IN" dirty="0" smtClean="0"/>
                        <a:t>Acquired</a:t>
                      </a:r>
                      <a:r>
                        <a:rPr lang="en-IN" baseline="0" dirty="0" smtClean="0"/>
                        <a:t> the </a:t>
                      </a:r>
                      <a:r>
                        <a:rPr lang="en-IN" baseline="0" dirty="0" err="1" smtClean="0"/>
                        <a:t>Bansal’s</a:t>
                      </a:r>
                      <a:r>
                        <a:rPr lang="en-IN" baseline="0" dirty="0" smtClean="0"/>
                        <a:t> Hospital</a:t>
                      </a:r>
                      <a:endParaRPr lang="en-IN" dirty="0"/>
                    </a:p>
                  </a:txBody>
                  <a:tcPr>
                    <a:solidFill>
                      <a:schemeClr val="bg2">
                        <a:lumMod val="20000"/>
                        <a:lumOff val="80000"/>
                      </a:schemeClr>
                    </a:solidFill>
                  </a:tcPr>
                </a:tc>
                <a:tc>
                  <a:txBody>
                    <a:bodyPr/>
                    <a:lstStyle/>
                    <a:p>
                      <a:r>
                        <a:rPr lang="en-IN" dirty="0" smtClean="0"/>
                        <a:t>Land</a:t>
                      </a:r>
                      <a:r>
                        <a:rPr lang="en-IN" baseline="0" dirty="0" smtClean="0"/>
                        <a:t> on lease</a:t>
                      </a:r>
                      <a:endParaRPr lang="en-IN" dirty="0"/>
                    </a:p>
                  </a:txBody>
                  <a:tcPr>
                    <a:solidFill>
                      <a:schemeClr val="bg2">
                        <a:lumMod val="20000"/>
                        <a:lumOff val="80000"/>
                      </a:schemeClr>
                    </a:solidFill>
                  </a:tcPr>
                </a:tc>
                <a:tc>
                  <a:txBody>
                    <a:bodyPr/>
                    <a:lstStyle/>
                    <a:p>
                      <a:r>
                        <a:rPr lang="en-IN" dirty="0" smtClean="0"/>
                        <a:t>Land on lease</a:t>
                      </a:r>
                      <a:endParaRPr lang="en-IN" dirty="0"/>
                    </a:p>
                  </a:txBody>
                  <a:tcPr>
                    <a:solidFill>
                      <a:schemeClr val="bg2">
                        <a:lumMod val="20000"/>
                        <a:lumOff val="80000"/>
                      </a:schemeClr>
                    </a:solidFill>
                  </a:tcPr>
                </a:tc>
                <a:tc>
                  <a:txBody>
                    <a:bodyPr/>
                    <a:lstStyle/>
                    <a:p>
                      <a:r>
                        <a:rPr lang="en-IN" dirty="0" smtClean="0"/>
                        <a:t>To</a:t>
                      </a:r>
                      <a:r>
                        <a:rPr lang="en-IN" baseline="0" dirty="0" smtClean="0"/>
                        <a:t> be discussed</a:t>
                      </a:r>
                      <a:endParaRPr lang="en-IN" dirty="0"/>
                    </a:p>
                  </a:txBody>
                  <a:tcPr>
                    <a:solidFill>
                      <a:schemeClr val="bg2">
                        <a:lumMod val="20000"/>
                        <a:lumOff val="80000"/>
                      </a:schemeClr>
                    </a:solidFill>
                  </a:tcPr>
                </a:tc>
                <a:tc>
                  <a:txBody>
                    <a:bodyPr/>
                    <a:lstStyle/>
                    <a:p>
                      <a:r>
                        <a:rPr lang="en-IN" dirty="0" smtClean="0"/>
                        <a:t>Land</a:t>
                      </a:r>
                      <a:r>
                        <a:rPr lang="en-IN" baseline="0" dirty="0" smtClean="0"/>
                        <a:t> on lease</a:t>
                      </a:r>
                      <a:endParaRPr lang="en-IN" dirty="0"/>
                    </a:p>
                  </a:txBody>
                  <a:tcPr>
                    <a:solidFill>
                      <a:schemeClr val="bg2">
                        <a:lumMod val="20000"/>
                        <a:lumOff val="80000"/>
                      </a:schemeClr>
                    </a:solidFill>
                  </a:tcPr>
                </a:tc>
                <a:extLst>
                  <a:ext uri="{0D108BD9-81ED-4DB2-BD59-A6C34878D82A}">
                    <a16:rowId xmlns:a16="http://schemas.microsoft.com/office/drawing/2014/main" xmlns="" val="10003"/>
                  </a:ext>
                </a:extLst>
              </a:tr>
              <a:tr h="352648">
                <a:tc>
                  <a:txBody>
                    <a:bodyPr/>
                    <a:lstStyle/>
                    <a:p>
                      <a:r>
                        <a:rPr lang="en-IN" dirty="0"/>
                        <a:t>Biomedical</a:t>
                      </a:r>
                    </a:p>
                  </a:txBody>
                  <a:tcPr>
                    <a:solidFill>
                      <a:schemeClr val="bg2">
                        <a:lumMod val="20000"/>
                        <a:lumOff val="80000"/>
                      </a:schemeClr>
                    </a:solidFill>
                  </a:tcPr>
                </a:tc>
                <a:tc>
                  <a:txBody>
                    <a:bodyPr/>
                    <a:lstStyle/>
                    <a:p>
                      <a:endParaRPr lang="en-IN" dirty="0"/>
                    </a:p>
                  </a:txBody>
                  <a:tcPr>
                    <a:solidFill>
                      <a:schemeClr val="bg2">
                        <a:lumMod val="20000"/>
                        <a:lumOff val="80000"/>
                      </a:schemeClr>
                    </a:solidFill>
                  </a:tcPr>
                </a:tc>
                <a:tc>
                  <a:txBody>
                    <a:bodyPr/>
                    <a:lstStyle/>
                    <a:p>
                      <a:endParaRPr lang="en-IN" dirty="0"/>
                    </a:p>
                  </a:txBody>
                  <a:tcPr>
                    <a:solidFill>
                      <a:schemeClr val="bg2">
                        <a:lumMod val="20000"/>
                        <a:lumOff val="80000"/>
                      </a:schemeClr>
                    </a:solidFill>
                  </a:tcPr>
                </a:tc>
                <a:tc>
                  <a:txBody>
                    <a:bodyPr/>
                    <a:lstStyle/>
                    <a:p>
                      <a:endParaRPr lang="en-IN" dirty="0"/>
                    </a:p>
                  </a:txBody>
                  <a:tcPr>
                    <a:solidFill>
                      <a:schemeClr val="bg2">
                        <a:lumMod val="20000"/>
                        <a:lumOff val="80000"/>
                      </a:schemeClr>
                    </a:solidFill>
                  </a:tcPr>
                </a:tc>
                <a:tc>
                  <a:txBody>
                    <a:bodyPr/>
                    <a:lstStyle/>
                    <a:p>
                      <a:endParaRPr lang="en-IN" dirty="0"/>
                    </a:p>
                  </a:txBody>
                  <a:tcPr>
                    <a:solidFill>
                      <a:schemeClr val="bg2">
                        <a:lumMod val="20000"/>
                        <a:lumOff val="80000"/>
                      </a:schemeClr>
                    </a:solidFill>
                  </a:tcPr>
                </a:tc>
                <a:tc>
                  <a:txBody>
                    <a:bodyPr/>
                    <a:lstStyle/>
                    <a:p>
                      <a:endParaRPr lang="en-IN" dirty="0"/>
                    </a:p>
                  </a:txBody>
                  <a:tcPr>
                    <a:solidFill>
                      <a:schemeClr val="bg2">
                        <a:lumMod val="20000"/>
                        <a:lumOff val="80000"/>
                      </a:schemeClr>
                    </a:solidFill>
                  </a:tcPr>
                </a:tc>
                <a:tc>
                  <a:txBody>
                    <a:bodyPr/>
                    <a:lstStyle/>
                    <a:p>
                      <a:endParaRPr lang="en-IN" dirty="0"/>
                    </a:p>
                  </a:txBody>
                  <a:tcPr>
                    <a:solidFill>
                      <a:schemeClr val="bg2">
                        <a:lumMod val="20000"/>
                        <a:lumOff val="80000"/>
                      </a:schemeClr>
                    </a:solidFill>
                  </a:tcPr>
                </a:tc>
                <a:extLst>
                  <a:ext uri="{0D108BD9-81ED-4DB2-BD59-A6C34878D82A}">
                    <a16:rowId xmlns:a16="http://schemas.microsoft.com/office/drawing/2014/main" xmlns="" val="10005"/>
                  </a:ext>
                </a:extLst>
              </a:tr>
              <a:tr h="617134">
                <a:tc>
                  <a:txBody>
                    <a:bodyPr/>
                    <a:lstStyle/>
                    <a:p>
                      <a:r>
                        <a:rPr lang="en-IN" dirty="0"/>
                        <a:t>Manpower</a:t>
                      </a:r>
                    </a:p>
                  </a:txBody>
                  <a:tcPr>
                    <a:solidFill>
                      <a:schemeClr val="bg2">
                        <a:lumMod val="20000"/>
                        <a:lumOff val="80000"/>
                      </a:schemeClr>
                    </a:solidFill>
                  </a:tcPr>
                </a:tc>
                <a:tc>
                  <a:txBody>
                    <a:bodyPr/>
                    <a:lstStyle/>
                    <a:p>
                      <a:r>
                        <a:rPr lang="en-IN" dirty="0" smtClean="0"/>
                        <a:t>Retained</a:t>
                      </a:r>
                      <a:r>
                        <a:rPr lang="en-IN" baseline="0" dirty="0" smtClean="0"/>
                        <a:t> few of them</a:t>
                      </a:r>
                      <a:endParaRPr lang="en-IN" dirty="0"/>
                    </a:p>
                  </a:txBody>
                  <a:tcPr>
                    <a:solidFill>
                      <a:schemeClr val="bg2">
                        <a:lumMod val="20000"/>
                        <a:lumOff val="80000"/>
                      </a:schemeClr>
                    </a:solidFill>
                  </a:tcPr>
                </a:tc>
                <a:tc>
                  <a:txBody>
                    <a:bodyPr/>
                    <a:lstStyle/>
                    <a:p>
                      <a:r>
                        <a:rPr lang="en-IN" dirty="0" smtClean="0"/>
                        <a:t>Same</a:t>
                      </a:r>
                      <a:endParaRPr lang="en-IN" dirty="0"/>
                    </a:p>
                  </a:txBody>
                  <a:tcPr>
                    <a:solidFill>
                      <a:schemeClr val="bg2">
                        <a:lumMod val="20000"/>
                        <a:lumOff val="80000"/>
                      </a:schemeClr>
                    </a:solidFill>
                  </a:tcPr>
                </a:tc>
                <a:tc>
                  <a:txBody>
                    <a:bodyPr/>
                    <a:lstStyle/>
                    <a:p>
                      <a:r>
                        <a:rPr lang="en-IN" dirty="0" smtClean="0"/>
                        <a:t>Finalised</a:t>
                      </a:r>
                      <a:r>
                        <a:rPr lang="en-IN" baseline="0" dirty="0" smtClean="0"/>
                        <a:t> by centre head</a:t>
                      </a:r>
                      <a:endParaRPr lang="en-IN" dirty="0"/>
                    </a:p>
                  </a:txBody>
                  <a:tcPr>
                    <a:solidFill>
                      <a:schemeClr val="bg2">
                        <a:lumMod val="20000"/>
                        <a:lumOff val="80000"/>
                      </a:schemeClr>
                    </a:solidFill>
                  </a:tcPr>
                </a:tc>
                <a:tc>
                  <a:txBody>
                    <a:bodyPr/>
                    <a:lstStyle/>
                    <a:p>
                      <a:r>
                        <a:rPr lang="en-IN" dirty="0" smtClean="0"/>
                        <a:t>Finalised</a:t>
                      </a:r>
                      <a:r>
                        <a:rPr lang="en-IN" baseline="0" dirty="0" smtClean="0"/>
                        <a:t> by centre head</a:t>
                      </a:r>
                      <a:endParaRPr lang="en-IN" dirty="0"/>
                    </a:p>
                  </a:txBody>
                  <a:tcPr>
                    <a:solidFill>
                      <a:schemeClr val="bg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dirty="0" smtClean="0"/>
                        <a:t>TBD</a:t>
                      </a:r>
                    </a:p>
                    <a:p>
                      <a:endParaRPr lang="en-IN" dirty="0"/>
                    </a:p>
                  </a:txBody>
                  <a:tcPr>
                    <a:solidFill>
                      <a:schemeClr val="bg2">
                        <a:lumMod val="20000"/>
                        <a:lumOff val="80000"/>
                      </a:schemeClr>
                    </a:solidFill>
                  </a:tcPr>
                </a:tc>
                <a:tc>
                  <a:txBody>
                    <a:bodyPr/>
                    <a:lstStyle/>
                    <a:p>
                      <a:r>
                        <a:rPr lang="en-IN" dirty="0" smtClean="0"/>
                        <a:t>TBD</a:t>
                      </a:r>
                      <a:endParaRPr lang="en-IN" dirty="0"/>
                    </a:p>
                  </a:txBody>
                  <a:tcPr>
                    <a:solidFill>
                      <a:schemeClr val="bg2">
                        <a:lumMod val="20000"/>
                        <a:lumOff val="80000"/>
                      </a:schemeClr>
                    </a:solidFill>
                  </a:tcPr>
                </a:tc>
                <a:extLst>
                  <a:ext uri="{0D108BD9-81ED-4DB2-BD59-A6C34878D82A}">
                    <a16:rowId xmlns:a16="http://schemas.microsoft.com/office/drawing/2014/main" xmlns="" val="10006"/>
                  </a:ext>
                </a:extLst>
              </a:tr>
              <a:tr h="881620">
                <a:tc>
                  <a:txBody>
                    <a:bodyPr/>
                    <a:lstStyle/>
                    <a:p>
                      <a:r>
                        <a:rPr lang="en-IN" dirty="0"/>
                        <a:t>Clinicians</a:t>
                      </a:r>
                    </a:p>
                  </a:txBody>
                  <a:tcPr>
                    <a:solidFill>
                      <a:schemeClr val="bg2">
                        <a:lumMod val="20000"/>
                        <a:lumOff val="80000"/>
                      </a:schemeClr>
                    </a:solidFill>
                  </a:tcPr>
                </a:tc>
                <a:tc>
                  <a:txBody>
                    <a:bodyPr/>
                    <a:lstStyle/>
                    <a:p>
                      <a:r>
                        <a:rPr lang="en-IN" dirty="0" smtClean="0"/>
                        <a:t>Signed with the</a:t>
                      </a:r>
                      <a:r>
                        <a:rPr lang="en-IN" baseline="0" dirty="0" smtClean="0"/>
                        <a:t> help of HR</a:t>
                      </a:r>
                      <a:endParaRPr lang="en-IN" dirty="0"/>
                    </a:p>
                  </a:txBody>
                  <a:tcPr>
                    <a:solidFill>
                      <a:schemeClr val="bg2">
                        <a:lumMod val="20000"/>
                        <a:lumOff val="80000"/>
                      </a:schemeClr>
                    </a:solidFill>
                  </a:tcPr>
                </a:tc>
                <a:tc>
                  <a:txBody>
                    <a:bodyPr/>
                    <a:lstStyle/>
                    <a:p>
                      <a:r>
                        <a:rPr lang="en-IN" dirty="0" smtClean="0"/>
                        <a:t>Same</a:t>
                      </a:r>
                      <a:r>
                        <a:rPr lang="en-IN" baseline="0" dirty="0" smtClean="0"/>
                        <a:t> </a:t>
                      </a:r>
                      <a:endParaRPr lang="en-IN" dirty="0"/>
                    </a:p>
                  </a:txBody>
                  <a:tcPr>
                    <a:solidFill>
                      <a:schemeClr val="bg2">
                        <a:lumMod val="20000"/>
                        <a:lumOff val="80000"/>
                      </a:schemeClr>
                    </a:solidFill>
                  </a:tcPr>
                </a:tc>
                <a:tc>
                  <a:txBody>
                    <a:bodyPr/>
                    <a:lstStyle/>
                    <a:p>
                      <a:r>
                        <a:rPr lang="en-IN" dirty="0" smtClean="0"/>
                        <a:t>Same</a:t>
                      </a:r>
                      <a:endParaRPr lang="en-IN" dirty="0"/>
                    </a:p>
                  </a:txBody>
                  <a:tcPr>
                    <a:solidFill>
                      <a:schemeClr val="bg2">
                        <a:lumMod val="20000"/>
                        <a:lumOff val="80000"/>
                      </a:schemeClr>
                    </a:solidFill>
                  </a:tcPr>
                </a:tc>
                <a:tc>
                  <a:txBody>
                    <a:bodyPr/>
                    <a:lstStyle/>
                    <a:p>
                      <a:r>
                        <a:rPr lang="en-IN" dirty="0" smtClean="0"/>
                        <a:t>Same</a:t>
                      </a:r>
                      <a:endParaRPr lang="en-IN" dirty="0"/>
                    </a:p>
                  </a:txBody>
                  <a:tcPr>
                    <a:solidFill>
                      <a:schemeClr val="bg2">
                        <a:lumMod val="20000"/>
                        <a:lumOff val="80000"/>
                      </a:schemeClr>
                    </a:solidFill>
                  </a:tcPr>
                </a:tc>
                <a:tc>
                  <a:txBody>
                    <a:bodyPr/>
                    <a:lstStyle/>
                    <a:p>
                      <a:r>
                        <a:rPr lang="en-IN" dirty="0" smtClean="0"/>
                        <a:t>TBD</a:t>
                      </a:r>
                      <a:endParaRPr lang="en-IN" dirty="0"/>
                    </a:p>
                  </a:txBody>
                  <a:tcPr>
                    <a:solidFill>
                      <a:schemeClr val="bg2">
                        <a:lumMod val="20000"/>
                        <a:lumOff val="80000"/>
                      </a:schemeClr>
                    </a:solidFill>
                  </a:tcPr>
                </a:tc>
                <a:tc>
                  <a:txBody>
                    <a:bodyPr/>
                    <a:lstStyle/>
                    <a:p>
                      <a:r>
                        <a:rPr lang="en-IN" dirty="0" smtClean="0"/>
                        <a:t>TBD</a:t>
                      </a:r>
                      <a:endParaRPr lang="en-IN" dirty="0"/>
                    </a:p>
                  </a:txBody>
                  <a:tcPr>
                    <a:solidFill>
                      <a:schemeClr val="bg2">
                        <a:lumMod val="20000"/>
                        <a:lumOff val="80000"/>
                      </a:schemeClr>
                    </a:solidFill>
                  </a:tcPr>
                </a:tc>
                <a:extLst>
                  <a:ext uri="{0D108BD9-81ED-4DB2-BD59-A6C34878D82A}">
                    <a16:rowId xmlns:a16="http://schemas.microsoft.com/office/drawing/2014/main" xmlns="" val="10007"/>
                  </a:ext>
                </a:extLst>
              </a:tr>
            </a:tbl>
          </a:graphicData>
        </a:graphic>
      </p:graphicFrame>
      <p:sp>
        <p:nvSpPr>
          <p:cNvPr id="1048622" name="Slide Number Placeholder 3"/>
          <p:cNvSpPr>
            <a:spLocks noGrp="1"/>
          </p:cNvSpPr>
          <p:nvPr>
            <p:ph type="sldNum" sz="quarter" idx="12"/>
          </p:nvPr>
        </p:nvSpPr>
        <p:spPr/>
        <p:txBody>
          <a:bodyPr/>
          <a:lstStyle/>
          <a:p>
            <a:fld id="{C8E9C5AE-0026-4DF0-BC14-6B12E17B22D5}" type="slidenum">
              <a:rPr lang="en-US" altLang="en-US" smtClean="0"/>
              <a:pPr/>
              <a:t>8</a:t>
            </a:fld>
            <a:endParaRPr lang="en-US" altLang="en-US"/>
          </a:p>
        </p:txBody>
      </p:sp>
    </p:spTree>
    <p:extLst>
      <p:ext uri="{BB962C8B-B14F-4D97-AF65-F5344CB8AC3E}">
        <p14:creationId xmlns:p14="http://schemas.microsoft.com/office/powerpoint/2010/main" xmlns="" val="1588556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Title 1"/>
          <p:cNvSpPr>
            <a:spLocks noGrp="1"/>
          </p:cNvSpPr>
          <p:nvPr>
            <p:ph type="title"/>
          </p:nvPr>
        </p:nvSpPr>
        <p:spPr>
          <a:xfrm>
            <a:off x="677334" y="0"/>
            <a:ext cx="8596668" cy="773723"/>
          </a:xfrm>
        </p:spPr>
        <p:txBody>
          <a:bodyPr/>
          <a:lstStyle/>
          <a:p>
            <a:pPr algn="just"/>
            <a:r>
              <a:rPr lang="en-IN" sz="2400" dirty="0"/>
              <a:t>Overall Update</a:t>
            </a:r>
          </a:p>
        </p:txBody>
      </p:sp>
      <p:graphicFrame>
        <p:nvGraphicFramePr>
          <p:cNvPr id="4194305" name="Content Placeholder 4"/>
          <p:cNvGraphicFramePr>
            <a:graphicFrameLocks noGrp="1"/>
          </p:cNvGraphicFramePr>
          <p:nvPr>
            <p:ph idx="1"/>
            <p:extLst>
              <p:ext uri="{D42A27DB-BD31-4B8C-83A1-F6EECF244321}">
                <p14:modId xmlns:p14="http://schemas.microsoft.com/office/powerpoint/2010/main" xmlns="" val="1382880520"/>
              </p:ext>
            </p:extLst>
          </p:nvPr>
        </p:nvGraphicFramePr>
        <p:xfrm>
          <a:off x="1959429" y="718458"/>
          <a:ext cx="8791307" cy="6681986"/>
        </p:xfrm>
        <a:graphic>
          <a:graphicData uri="http://schemas.openxmlformats.org/drawingml/2006/table">
            <a:tbl>
              <a:tblPr firstRow="1" bandRow="1">
                <a:tableStyleId>{5C22544A-7EE6-4342-B048-85BDC9FD1C3A}</a:tableStyleId>
              </a:tblPr>
              <a:tblGrid>
                <a:gridCol w="1255901">
                  <a:extLst>
                    <a:ext uri="{9D8B030D-6E8A-4147-A177-3AD203B41FA5}">
                      <a16:colId xmlns:a16="http://schemas.microsoft.com/office/drawing/2014/main" xmlns="" val="20000"/>
                    </a:ext>
                  </a:extLst>
                </a:gridCol>
                <a:gridCol w="1255901">
                  <a:extLst>
                    <a:ext uri="{9D8B030D-6E8A-4147-A177-3AD203B41FA5}">
                      <a16:colId xmlns:a16="http://schemas.microsoft.com/office/drawing/2014/main" xmlns="" val="20001"/>
                    </a:ext>
                  </a:extLst>
                </a:gridCol>
                <a:gridCol w="1255901">
                  <a:extLst>
                    <a:ext uri="{9D8B030D-6E8A-4147-A177-3AD203B41FA5}">
                      <a16:colId xmlns:a16="http://schemas.microsoft.com/office/drawing/2014/main" xmlns="" val="20002"/>
                    </a:ext>
                  </a:extLst>
                </a:gridCol>
                <a:gridCol w="1255901">
                  <a:extLst>
                    <a:ext uri="{9D8B030D-6E8A-4147-A177-3AD203B41FA5}">
                      <a16:colId xmlns:a16="http://schemas.microsoft.com/office/drawing/2014/main" xmlns="" val="20003"/>
                    </a:ext>
                  </a:extLst>
                </a:gridCol>
                <a:gridCol w="1255901">
                  <a:extLst>
                    <a:ext uri="{9D8B030D-6E8A-4147-A177-3AD203B41FA5}">
                      <a16:colId xmlns:a16="http://schemas.microsoft.com/office/drawing/2014/main" xmlns="" val="20004"/>
                    </a:ext>
                  </a:extLst>
                </a:gridCol>
                <a:gridCol w="1255901">
                  <a:extLst>
                    <a:ext uri="{9D8B030D-6E8A-4147-A177-3AD203B41FA5}">
                      <a16:colId xmlns:a16="http://schemas.microsoft.com/office/drawing/2014/main" xmlns="" val="20005"/>
                    </a:ext>
                  </a:extLst>
                </a:gridCol>
                <a:gridCol w="1255901">
                  <a:extLst>
                    <a:ext uri="{9D8B030D-6E8A-4147-A177-3AD203B41FA5}">
                      <a16:colId xmlns:a16="http://schemas.microsoft.com/office/drawing/2014/main" xmlns="" val="20006"/>
                    </a:ext>
                  </a:extLst>
                </a:gridCol>
              </a:tblGrid>
              <a:tr h="640738">
                <a:tc>
                  <a:txBody>
                    <a:bodyPr/>
                    <a:lstStyle/>
                    <a:p>
                      <a:pPr algn="ctr"/>
                      <a:r>
                        <a:rPr lang="en-IN" dirty="0"/>
                        <a:t>Project Area</a:t>
                      </a:r>
                    </a:p>
                  </a:txBody>
                  <a:tcPr>
                    <a:solidFill>
                      <a:srgbClr val="7A6917"/>
                    </a:solidFill>
                  </a:tcPr>
                </a:tc>
                <a:tc>
                  <a:txBody>
                    <a:bodyPr/>
                    <a:lstStyle/>
                    <a:p>
                      <a:pPr algn="ctr"/>
                      <a:r>
                        <a:rPr lang="en-IN" dirty="0"/>
                        <a:t>Spring Meadows</a:t>
                      </a:r>
                    </a:p>
                  </a:txBody>
                  <a:tcPr>
                    <a:solidFill>
                      <a:srgbClr val="7A6917"/>
                    </a:solidFill>
                  </a:tcPr>
                </a:tc>
                <a:tc>
                  <a:txBody>
                    <a:bodyPr/>
                    <a:lstStyle/>
                    <a:p>
                      <a:pPr algn="ctr"/>
                      <a:r>
                        <a:rPr lang="en-IN" dirty="0"/>
                        <a:t>Bansal’s</a:t>
                      </a:r>
                    </a:p>
                  </a:txBody>
                  <a:tcPr>
                    <a:solidFill>
                      <a:srgbClr val="7A6917"/>
                    </a:solidFill>
                  </a:tcPr>
                </a:tc>
                <a:tc>
                  <a:txBody>
                    <a:bodyPr/>
                    <a:lstStyle/>
                    <a:p>
                      <a:pPr algn="ctr"/>
                      <a:r>
                        <a:rPr lang="en-IN" dirty="0" err="1"/>
                        <a:t>Manesar</a:t>
                      </a:r>
                      <a:endParaRPr lang="en-IN" dirty="0"/>
                    </a:p>
                  </a:txBody>
                  <a:tcPr>
                    <a:solidFill>
                      <a:srgbClr val="7A6917"/>
                    </a:solidFill>
                  </a:tcPr>
                </a:tc>
                <a:tc>
                  <a:txBody>
                    <a:bodyPr/>
                    <a:lstStyle/>
                    <a:p>
                      <a:pPr algn="ctr"/>
                      <a:r>
                        <a:rPr lang="en-IN" dirty="0"/>
                        <a:t>Jaipur</a:t>
                      </a:r>
                    </a:p>
                  </a:txBody>
                  <a:tcPr>
                    <a:solidFill>
                      <a:srgbClr val="7A6917"/>
                    </a:solidFill>
                  </a:tcPr>
                </a:tc>
                <a:tc>
                  <a:txBody>
                    <a:bodyPr/>
                    <a:lstStyle/>
                    <a:p>
                      <a:pPr algn="ctr"/>
                      <a:r>
                        <a:rPr lang="en-IN" dirty="0"/>
                        <a:t>Faridabad</a:t>
                      </a:r>
                    </a:p>
                  </a:txBody>
                  <a:tcPr>
                    <a:solidFill>
                      <a:srgbClr val="7A6917"/>
                    </a:solidFill>
                  </a:tcPr>
                </a:tc>
                <a:tc>
                  <a:txBody>
                    <a:bodyPr/>
                    <a:lstStyle/>
                    <a:p>
                      <a:pPr algn="ctr"/>
                      <a:r>
                        <a:rPr lang="en-IN" dirty="0"/>
                        <a:t>Gorakhpur</a:t>
                      </a:r>
                    </a:p>
                  </a:txBody>
                  <a:tcPr>
                    <a:solidFill>
                      <a:srgbClr val="7A6917"/>
                    </a:solidFill>
                  </a:tcPr>
                </a:tc>
                <a:extLst>
                  <a:ext uri="{0D108BD9-81ED-4DB2-BD59-A6C34878D82A}">
                    <a16:rowId xmlns:a16="http://schemas.microsoft.com/office/drawing/2014/main" xmlns="" val="10000"/>
                  </a:ext>
                </a:extLst>
              </a:tr>
              <a:tr h="915341">
                <a:tc>
                  <a:txBody>
                    <a:bodyPr/>
                    <a:lstStyle/>
                    <a:p>
                      <a:endParaRPr lang="en-US" dirty="0"/>
                    </a:p>
                  </a:txBody>
                  <a:tcPr>
                    <a:solidFill>
                      <a:schemeClr val="bg2">
                        <a:lumMod val="20000"/>
                        <a:lumOff val="80000"/>
                      </a:schemeClr>
                    </a:solidFill>
                  </a:tcPr>
                </a:tc>
                <a:tc>
                  <a:txBody>
                    <a:bodyPr/>
                    <a:lstStyle/>
                    <a:p>
                      <a:endParaRPr lang="en-US" dirty="0"/>
                    </a:p>
                  </a:txBody>
                  <a:tcPr>
                    <a:solidFill>
                      <a:schemeClr val="bg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dirty="0" smtClean="0"/>
                        <a:t>Finalised By</a:t>
                      </a:r>
                      <a:r>
                        <a:rPr lang="en-IN" baseline="0" dirty="0" smtClean="0"/>
                        <a:t> BME</a:t>
                      </a:r>
                      <a:endParaRPr lang="en-IN" dirty="0" smtClean="0"/>
                    </a:p>
                    <a:p>
                      <a:endParaRPr lang="en-IN" dirty="0"/>
                    </a:p>
                  </a:txBody>
                  <a:tcPr>
                    <a:solidFill>
                      <a:schemeClr val="bg2">
                        <a:lumMod val="20000"/>
                        <a:lumOff val="80000"/>
                      </a:schemeClr>
                    </a:solidFill>
                  </a:tcPr>
                </a:tc>
                <a:tc>
                  <a:txBody>
                    <a:bodyPr/>
                    <a:lstStyle/>
                    <a:p>
                      <a:r>
                        <a:rPr lang="en-IN" dirty="0" smtClean="0"/>
                        <a:t>Finalised By</a:t>
                      </a:r>
                      <a:r>
                        <a:rPr lang="en-IN" baseline="0" dirty="0" smtClean="0"/>
                        <a:t> BME</a:t>
                      </a:r>
                      <a:endParaRPr lang="en-IN" dirty="0"/>
                    </a:p>
                  </a:txBody>
                  <a:tcPr>
                    <a:solidFill>
                      <a:schemeClr val="bg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dirty="0" smtClean="0"/>
                        <a:t>Finalised By</a:t>
                      </a:r>
                      <a:r>
                        <a:rPr lang="en-IN" baseline="0" dirty="0" smtClean="0"/>
                        <a:t> BME</a:t>
                      </a:r>
                      <a:endParaRPr lang="en-IN" dirty="0" smtClean="0"/>
                    </a:p>
                  </a:txBody>
                  <a:tcPr>
                    <a:solidFill>
                      <a:schemeClr val="bg2">
                        <a:lumMod val="20000"/>
                        <a:lumOff val="80000"/>
                      </a:schemeClr>
                    </a:solidFill>
                  </a:tcPr>
                </a:tc>
                <a:tc>
                  <a:txBody>
                    <a:bodyPr/>
                    <a:lstStyle/>
                    <a:p>
                      <a:r>
                        <a:rPr lang="en-IN" dirty="0" smtClean="0"/>
                        <a:t>TBD</a:t>
                      </a:r>
                      <a:endParaRPr lang="en-IN" dirty="0"/>
                    </a:p>
                  </a:txBody>
                  <a:tcPr>
                    <a:solidFill>
                      <a:schemeClr val="bg2">
                        <a:lumMod val="20000"/>
                        <a:lumOff val="80000"/>
                      </a:schemeClr>
                    </a:solidFill>
                  </a:tcPr>
                </a:tc>
                <a:tc>
                  <a:txBody>
                    <a:bodyPr/>
                    <a:lstStyle/>
                    <a:p>
                      <a:r>
                        <a:rPr lang="en-IN" dirty="0" smtClean="0"/>
                        <a:t>TBD</a:t>
                      </a:r>
                      <a:endParaRPr lang="en-IN" dirty="0"/>
                    </a:p>
                  </a:txBody>
                  <a:tcPr>
                    <a:solidFill>
                      <a:schemeClr val="bg2">
                        <a:lumMod val="20000"/>
                        <a:lumOff val="80000"/>
                      </a:schemeClr>
                    </a:solidFill>
                  </a:tcPr>
                </a:tc>
                <a:extLst>
                  <a:ext uri="{0D108BD9-81ED-4DB2-BD59-A6C34878D82A}">
                    <a16:rowId xmlns:a16="http://schemas.microsoft.com/office/drawing/2014/main" xmlns="" val="10001"/>
                  </a:ext>
                </a:extLst>
              </a:tr>
              <a:tr h="1189943">
                <a:tc>
                  <a:txBody>
                    <a:bodyPr/>
                    <a:lstStyle/>
                    <a:p>
                      <a:endParaRPr lang="en-US" dirty="0"/>
                    </a:p>
                  </a:txBody>
                  <a:tcPr>
                    <a:solidFill>
                      <a:schemeClr val="bg2">
                        <a:lumMod val="20000"/>
                        <a:lumOff val="80000"/>
                      </a:schemeClr>
                    </a:solidFill>
                  </a:tcPr>
                </a:tc>
                <a:tc>
                  <a:txBody>
                    <a:bodyPr/>
                    <a:lstStyle/>
                    <a:p>
                      <a:endParaRPr lang="en-US" dirty="0"/>
                    </a:p>
                  </a:txBody>
                  <a:tcPr>
                    <a:solidFill>
                      <a:schemeClr val="bg2">
                        <a:lumMod val="20000"/>
                        <a:lumOff val="80000"/>
                      </a:schemeClr>
                    </a:solidFill>
                  </a:tcPr>
                </a:tc>
                <a:tc>
                  <a:txBody>
                    <a:bodyPr/>
                    <a:lstStyle/>
                    <a:p>
                      <a:r>
                        <a:rPr lang="en-IN" dirty="0" smtClean="0"/>
                        <a:t>Budget,</a:t>
                      </a:r>
                    </a:p>
                    <a:p>
                      <a:r>
                        <a:rPr lang="en-IN" dirty="0" smtClean="0"/>
                        <a:t>SOP</a:t>
                      </a:r>
                      <a:r>
                        <a:rPr lang="en-IN" baseline="0" dirty="0" smtClean="0"/>
                        <a:t>,SOC made</a:t>
                      </a:r>
                      <a:endParaRPr lang="en-IN" dirty="0" smtClean="0"/>
                    </a:p>
                    <a:p>
                      <a:endParaRPr lang="en-IN" dirty="0"/>
                    </a:p>
                  </a:txBody>
                  <a:tcPr>
                    <a:solidFill>
                      <a:schemeClr val="bg2">
                        <a:lumMod val="20000"/>
                        <a:lumOff val="80000"/>
                      </a:schemeClr>
                    </a:solidFill>
                  </a:tcPr>
                </a:tc>
                <a:tc>
                  <a:txBody>
                    <a:bodyPr/>
                    <a:lstStyle/>
                    <a:p>
                      <a:r>
                        <a:rPr lang="en-IN" dirty="0" smtClean="0"/>
                        <a:t>Budget,</a:t>
                      </a:r>
                    </a:p>
                    <a:p>
                      <a:r>
                        <a:rPr lang="en-IN" dirty="0" smtClean="0"/>
                        <a:t>SOP</a:t>
                      </a:r>
                      <a:r>
                        <a:rPr lang="en-IN" baseline="0" dirty="0" smtClean="0"/>
                        <a:t>,SOC made</a:t>
                      </a:r>
                      <a:endParaRPr lang="en-IN" dirty="0" smtClean="0"/>
                    </a:p>
                    <a:p>
                      <a:endParaRPr lang="en-IN" dirty="0"/>
                    </a:p>
                  </a:txBody>
                  <a:tcPr>
                    <a:solidFill>
                      <a:schemeClr val="bg2">
                        <a:lumMod val="20000"/>
                        <a:lumOff val="80000"/>
                      </a:schemeClr>
                    </a:solidFill>
                  </a:tcPr>
                </a:tc>
                <a:tc>
                  <a:txBody>
                    <a:bodyPr/>
                    <a:lstStyle/>
                    <a:p>
                      <a:r>
                        <a:rPr lang="en-IN" dirty="0" smtClean="0"/>
                        <a:t>Budget,</a:t>
                      </a:r>
                    </a:p>
                    <a:p>
                      <a:r>
                        <a:rPr lang="en-IN" dirty="0" smtClean="0"/>
                        <a:t>SOP</a:t>
                      </a:r>
                      <a:r>
                        <a:rPr lang="en-IN" baseline="0" dirty="0" smtClean="0"/>
                        <a:t>,SOC made</a:t>
                      </a:r>
                      <a:endParaRPr lang="en-IN" dirty="0"/>
                    </a:p>
                  </a:txBody>
                  <a:tcPr>
                    <a:solidFill>
                      <a:schemeClr val="bg2">
                        <a:lumMod val="20000"/>
                        <a:lumOff val="80000"/>
                      </a:schemeClr>
                    </a:solidFill>
                  </a:tcPr>
                </a:tc>
                <a:tc>
                  <a:txBody>
                    <a:bodyPr/>
                    <a:lstStyle/>
                    <a:p>
                      <a:r>
                        <a:rPr lang="en-IN" dirty="0" smtClean="0"/>
                        <a:t>TBD</a:t>
                      </a:r>
                      <a:endParaRPr lang="en-IN" dirty="0"/>
                    </a:p>
                  </a:txBody>
                  <a:tcPr>
                    <a:solidFill>
                      <a:schemeClr val="bg2">
                        <a:lumMod val="20000"/>
                        <a:lumOff val="80000"/>
                      </a:schemeClr>
                    </a:solidFill>
                  </a:tcPr>
                </a:tc>
                <a:tc>
                  <a:txBody>
                    <a:bodyPr/>
                    <a:lstStyle/>
                    <a:p>
                      <a:r>
                        <a:rPr lang="en-IN" dirty="0" smtClean="0"/>
                        <a:t>TBD</a:t>
                      </a:r>
                      <a:endParaRPr lang="en-IN" dirty="0"/>
                    </a:p>
                  </a:txBody>
                  <a:tcPr>
                    <a:solidFill>
                      <a:schemeClr val="bg2">
                        <a:lumMod val="20000"/>
                        <a:lumOff val="80000"/>
                      </a:schemeClr>
                    </a:solidFill>
                  </a:tcPr>
                </a:tc>
                <a:extLst>
                  <a:ext uri="{0D108BD9-81ED-4DB2-BD59-A6C34878D82A}">
                    <a16:rowId xmlns:a16="http://schemas.microsoft.com/office/drawing/2014/main" xmlns="" val="10002"/>
                  </a:ext>
                </a:extLst>
              </a:tr>
              <a:tr h="366136">
                <a:tc>
                  <a:txBody>
                    <a:bodyPr/>
                    <a:lstStyle/>
                    <a:p>
                      <a:r>
                        <a:rPr lang="en-IN" dirty="0"/>
                        <a:t>F&amp;B</a:t>
                      </a:r>
                    </a:p>
                  </a:txBody>
                  <a:tcPr>
                    <a:solidFill>
                      <a:schemeClr val="bg2">
                        <a:lumMod val="20000"/>
                        <a:lumOff val="80000"/>
                      </a:schemeClr>
                    </a:solidFill>
                  </a:tcPr>
                </a:tc>
                <a:tc>
                  <a:txBody>
                    <a:bodyPr/>
                    <a:lstStyle/>
                    <a:p>
                      <a:r>
                        <a:rPr lang="en-IN" dirty="0" smtClean="0"/>
                        <a:t>Same </a:t>
                      </a:r>
                      <a:endParaRPr lang="en-IN" dirty="0"/>
                    </a:p>
                  </a:txBody>
                  <a:tcPr>
                    <a:solidFill>
                      <a:schemeClr val="bg2">
                        <a:lumMod val="20000"/>
                        <a:lumOff val="80000"/>
                      </a:schemeClr>
                    </a:solidFill>
                  </a:tcPr>
                </a:tc>
                <a:tc>
                  <a:txBody>
                    <a:bodyPr/>
                    <a:lstStyle/>
                    <a:p>
                      <a:r>
                        <a:rPr lang="en-IN" dirty="0" smtClean="0"/>
                        <a:t>Same </a:t>
                      </a:r>
                      <a:endParaRPr lang="en-IN" dirty="0"/>
                    </a:p>
                  </a:txBody>
                  <a:tcPr>
                    <a:solidFill>
                      <a:schemeClr val="bg2">
                        <a:lumMod val="20000"/>
                        <a:lumOff val="80000"/>
                      </a:schemeClr>
                    </a:solidFill>
                  </a:tcPr>
                </a:tc>
                <a:tc>
                  <a:txBody>
                    <a:bodyPr/>
                    <a:lstStyle/>
                    <a:p>
                      <a:r>
                        <a:rPr lang="en-IN" dirty="0" smtClean="0"/>
                        <a:t>Same</a:t>
                      </a:r>
                    </a:p>
                  </a:txBody>
                  <a:tcPr>
                    <a:solidFill>
                      <a:schemeClr val="bg2">
                        <a:lumMod val="20000"/>
                        <a:lumOff val="80000"/>
                      </a:schemeClr>
                    </a:solidFill>
                  </a:tcPr>
                </a:tc>
                <a:tc>
                  <a:txBody>
                    <a:bodyPr/>
                    <a:lstStyle/>
                    <a:p>
                      <a:r>
                        <a:rPr lang="en-IN" dirty="0" smtClean="0"/>
                        <a:t>Same</a:t>
                      </a:r>
                      <a:endParaRPr lang="en-IN" dirty="0"/>
                    </a:p>
                  </a:txBody>
                  <a:tcPr>
                    <a:solidFill>
                      <a:schemeClr val="bg2">
                        <a:lumMod val="20000"/>
                        <a:lumOff val="80000"/>
                      </a:schemeClr>
                    </a:solidFill>
                  </a:tcPr>
                </a:tc>
                <a:tc>
                  <a:txBody>
                    <a:bodyPr/>
                    <a:lstStyle/>
                    <a:p>
                      <a:r>
                        <a:rPr lang="en-IN" dirty="0" smtClean="0"/>
                        <a:t>TBD</a:t>
                      </a:r>
                      <a:endParaRPr lang="en-IN" dirty="0"/>
                    </a:p>
                  </a:txBody>
                  <a:tcPr>
                    <a:solidFill>
                      <a:schemeClr val="bg2">
                        <a:lumMod val="20000"/>
                        <a:lumOff val="80000"/>
                      </a:schemeClr>
                    </a:solidFill>
                  </a:tcPr>
                </a:tc>
                <a:tc>
                  <a:txBody>
                    <a:bodyPr/>
                    <a:lstStyle/>
                    <a:p>
                      <a:r>
                        <a:rPr lang="en-IN" dirty="0" smtClean="0"/>
                        <a:t>TBD</a:t>
                      </a:r>
                      <a:endParaRPr lang="en-IN" dirty="0"/>
                    </a:p>
                  </a:txBody>
                  <a:tcPr>
                    <a:solidFill>
                      <a:schemeClr val="bg2">
                        <a:lumMod val="20000"/>
                        <a:lumOff val="80000"/>
                      </a:schemeClr>
                    </a:solidFill>
                  </a:tcPr>
                </a:tc>
                <a:extLst>
                  <a:ext uri="{0D108BD9-81ED-4DB2-BD59-A6C34878D82A}">
                    <a16:rowId xmlns:a16="http://schemas.microsoft.com/office/drawing/2014/main" xmlns="" val="10003"/>
                  </a:ext>
                </a:extLst>
              </a:tr>
              <a:tr h="1739147">
                <a:tc>
                  <a:txBody>
                    <a:bodyPr/>
                    <a:lstStyle/>
                    <a:p>
                      <a:r>
                        <a:rPr lang="en-IN" dirty="0"/>
                        <a:t>COP</a:t>
                      </a:r>
                    </a:p>
                  </a:txBody>
                  <a:tcPr>
                    <a:solidFill>
                      <a:schemeClr val="bg2">
                        <a:lumMod val="20000"/>
                        <a:lumOff val="80000"/>
                      </a:schemeClr>
                    </a:solidFill>
                  </a:tcPr>
                </a:tc>
                <a:tc>
                  <a:txBody>
                    <a:bodyPr/>
                    <a:lstStyle/>
                    <a:p>
                      <a:r>
                        <a:rPr lang="en-IN" dirty="0" smtClean="0"/>
                        <a:t>Tie up</a:t>
                      </a:r>
                      <a:r>
                        <a:rPr lang="en-IN" baseline="0" dirty="0" smtClean="0"/>
                        <a:t> with </a:t>
                      </a:r>
                      <a:r>
                        <a:rPr lang="en-IN" baseline="0" dirty="0" err="1" smtClean="0"/>
                        <a:t>RWA,clubs,doctors.Standees</a:t>
                      </a:r>
                      <a:r>
                        <a:rPr lang="en-IN" baseline="0" dirty="0" smtClean="0"/>
                        <a:t> were put</a:t>
                      </a:r>
                      <a:endParaRPr lang="en-IN" dirty="0"/>
                    </a:p>
                  </a:txBody>
                  <a:tcPr>
                    <a:solidFill>
                      <a:schemeClr val="bg2">
                        <a:lumMod val="20000"/>
                        <a:lumOff val="80000"/>
                      </a:schemeClr>
                    </a:solidFill>
                  </a:tcPr>
                </a:tc>
                <a:tc>
                  <a:txBody>
                    <a:bodyPr/>
                    <a:lstStyle/>
                    <a:p>
                      <a:r>
                        <a:rPr lang="en-IN" dirty="0"/>
                        <a:t>Materials </a:t>
                      </a:r>
                    </a:p>
                  </a:txBody>
                  <a:tcPr>
                    <a:solidFill>
                      <a:schemeClr val="bg2">
                        <a:lumMod val="20000"/>
                        <a:lumOff val="80000"/>
                      </a:schemeClr>
                    </a:solidFill>
                  </a:tcPr>
                </a:tc>
                <a:tc>
                  <a:txBody>
                    <a:bodyPr/>
                    <a:lstStyle/>
                    <a:p>
                      <a:r>
                        <a:rPr lang="en-IN" dirty="0" smtClean="0"/>
                        <a:t>Finalised By</a:t>
                      </a:r>
                      <a:r>
                        <a:rPr lang="en-IN" baseline="0" dirty="0" smtClean="0"/>
                        <a:t> BME</a:t>
                      </a:r>
                      <a:endParaRPr lang="en-IN" dirty="0"/>
                    </a:p>
                  </a:txBody>
                  <a:tcPr>
                    <a:solidFill>
                      <a:schemeClr val="bg2">
                        <a:lumMod val="20000"/>
                        <a:lumOff val="80000"/>
                      </a:schemeClr>
                    </a:solidFill>
                  </a:tcPr>
                </a:tc>
                <a:tc>
                  <a:txBody>
                    <a:bodyPr/>
                    <a:lstStyle/>
                    <a:p>
                      <a:r>
                        <a:rPr lang="en-IN" dirty="0" smtClean="0"/>
                        <a:t>Tie up</a:t>
                      </a:r>
                      <a:r>
                        <a:rPr lang="en-IN" baseline="0" dirty="0" smtClean="0"/>
                        <a:t> with </a:t>
                      </a:r>
                      <a:r>
                        <a:rPr lang="en-IN" baseline="0" dirty="0" err="1" smtClean="0"/>
                        <a:t>RWA,clubs,doctors.Standees</a:t>
                      </a:r>
                      <a:r>
                        <a:rPr lang="en-IN" baseline="0" dirty="0" smtClean="0"/>
                        <a:t> were put</a:t>
                      </a:r>
                      <a:endParaRPr lang="en-IN" dirty="0"/>
                    </a:p>
                  </a:txBody>
                  <a:tcPr>
                    <a:solidFill>
                      <a:schemeClr val="bg2">
                        <a:lumMod val="20000"/>
                        <a:lumOff val="80000"/>
                      </a:schemeClr>
                    </a:solidFill>
                  </a:tcPr>
                </a:tc>
                <a:tc>
                  <a:txBody>
                    <a:bodyPr/>
                    <a:lstStyle/>
                    <a:p>
                      <a:endParaRPr lang="en-IN" dirty="0"/>
                    </a:p>
                  </a:txBody>
                  <a:tcPr>
                    <a:solidFill>
                      <a:schemeClr val="bg2">
                        <a:lumMod val="20000"/>
                        <a:lumOff val="80000"/>
                      </a:schemeClr>
                    </a:solidFill>
                  </a:tcPr>
                </a:tc>
                <a:tc>
                  <a:txBody>
                    <a:bodyPr/>
                    <a:lstStyle/>
                    <a:p>
                      <a:endParaRPr lang="en-IN" dirty="0"/>
                    </a:p>
                  </a:txBody>
                  <a:tcPr>
                    <a:solidFill>
                      <a:schemeClr val="bg2">
                        <a:lumMod val="20000"/>
                        <a:lumOff val="80000"/>
                      </a:schemeClr>
                    </a:solidFill>
                  </a:tcPr>
                </a:tc>
                <a:extLst>
                  <a:ext uri="{0D108BD9-81ED-4DB2-BD59-A6C34878D82A}">
                    <a16:rowId xmlns:a16="http://schemas.microsoft.com/office/drawing/2014/main" xmlns="" val="10006"/>
                  </a:ext>
                </a:extLst>
              </a:tr>
              <a:tr h="1464545">
                <a:tc>
                  <a:txBody>
                    <a:bodyPr/>
                    <a:lstStyle/>
                    <a:p>
                      <a:r>
                        <a:rPr lang="en-IN" dirty="0" smtClean="0"/>
                        <a:t>Social</a:t>
                      </a:r>
                      <a:r>
                        <a:rPr lang="en-IN" baseline="0" dirty="0" smtClean="0"/>
                        <a:t> Media</a:t>
                      </a:r>
                      <a:endParaRPr lang="en-IN" dirty="0"/>
                    </a:p>
                  </a:txBody>
                  <a:tcPr>
                    <a:solidFill>
                      <a:schemeClr val="bg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dirty="0" smtClean="0"/>
                        <a:t>Ads</a:t>
                      </a:r>
                      <a:r>
                        <a:rPr lang="en-IN" baseline="0" dirty="0" smtClean="0"/>
                        <a:t> through common platforms</a:t>
                      </a:r>
                      <a:endParaRPr lang="en-IN" dirty="0" smtClean="0"/>
                    </a:p>
                    <a:p>
                      <a:endParaRPr lang="en-US" dirty="0"/>
                    </a:p>
                  </a:txBody>
                  <a:tcPr>
                    <a:solidFill>
                      <a:schemeClr val="bg2">
                        <a:lumMod val="20000"/>
                        <a:lumOff val="80000"/>
                      </a:schemeClr>
                    </a:solidFill>
                  </a:tcPr>
                </a:tc>
                <a:tc>
                  <a:txBody>
                    <a:bodyPr/>
                    <a:lstStyle/>
                    <a:p>
                      <a:r>
                        <a:rPr lang="en-IN" dirty="0"/>
                        <a:t>Housekeeping</a:t>
                      </a:r>
                    </a:p>
                  </a:txBody>
                  <a:tcPr>
                    <a:solidFill>
                      <a:schemeClr val="bg2">
                        <a:lumMod val="20000"/>
                        <a:lumOff val="80000"/>
                      </a:schemeClr>
                    </a:solidFill>
                  </a:tcPr>
                </a:tc>
                <a:tc>
                  <a:txBody>
                    <a:bodyPr/>
                    <a:lstStyle/>
                    <a:p>
                      <a:r>
                        <a:rPr lang="en-IN" dirty="0" smtClean="0"/>
                        <a:t>Budget,</a:t>
                      </a:r>
                    </a:p>
                    <a:p>
                      <a:r>
                        <a:rPr lang="en-IN" dirty="0" smtClean="0"/>
                        <a:t>SOP</a:t>
                      </a:r>
                      <a:r>
                        <a:rPr lang="en-IN" baseline="0" dirty="0" smtClean="0"/>
                        <a:t>,SOC made</a:t>
                      </a:r>
                      <a:endParaRPr lang="en-IN" dirty="0"/>
                    </a:p>
                  </a:txBody>
                  <a:tcPr>
                    <a:solidFill>
                      <a:schemeClr val="bg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dirty="0" smtClean="0"/>
                        <a:t>Ads</a:t>
                      </a:r>
                      <a:r>
                        <a:rPr lang="en-IN" baseline="0" dirty="0" smtClean="0"/>
                        <a:t> through common platforms</a:t>
                      </a:r>
                      <a:endParaRPr lang="en-IN" dirty="0" smtClean="0"/>
                    </a:p>
                    <a:p>
                      <a:endParaRPr lang="en-IN" dirty="0"/>
                    </a:p>
                  </a:txBody>
                  <a:tcPr>
                    <a:solidFill>
                      <a:schemeClr val="bg2">
                        <a:lumMod val="20000"/>
                        <a:lumOff val="80000"/>
                      </a:schemeClr>
                    </a:solidFill>
                  </a:tcPr>
                </a:tc>
                <a:tc>
                  <a:txBody>
                    <a:bodyPr/>
                    <a:lstStyle/>
                    <a:p>
                      <a:endParaRPr lang="en-IN" dirty="0"/>
                    </a:p>
                  </a:txBody>
                  <a:tcPr>
                    <a:solidFill>
                      <a:schemeClr val="bg2">
                        <a:lumMod val="20000"/>
                        <a:lumOff val="80000"/>
                      </a:schemeClr>
                    </a:solidFill>
                  </a:tcPr>
                </a:tc>
                <a:tc>
                  <a:txBody>
                    <a:bodyPr/>
                    <a:lstStyle/>
                    <a:p>
                      <a:endParaRPr lang="en-IN" dirty="0"/>
                    </a:p>
                  </a:txBody>
                  <a:tcPr>
                    <a:solidFill>
                      <a:schemeClr val="bg2">
                        <a:lumMod val="20000"/>
                        <a:lumOff val="80000"/>
                      </a:schemeClr>
                    </a:solidFill>
                  </a:tcPr>
                </a:tc>
                <a:extLst>
                  <a:ext uri="{0D108BD9-81ED-4DB2-BD59-A6C34878D82A}">
                    <a16:rowId xmlns:a16="http://schemas.microsoft.com/office/drawing/2014/main" xmlns="" val="10007"/>
                  </a:ext>
                </a:extLst>
              </a:tr>
              <a:tr h="366136">
                <a:tc>
                  <a:txBody>
                    <a:bodyPr/>
                    <a:lstStyle/>
                    <a:p>
                      <a:r>
                        <a:rPr lang="en-IN" dirty="0"/>
                        <a:t>SOP’s</a:t>
                      </a:r>
                    </a:p>
                  </a:txBody>
                  <a:tcPr>
                    <a:solidFill>
                      <a:schemeClr val="bg2">
                        <a:lumMod val="20000"/>
                        <a:lumOff val="80000"/>
                      </a:schemeClr>
                    </a:solidFill>
                  </a:tcPr>
                </a:tc>
                <a:tc>
                  <a:txBody>
                    <a:bodyPr/>
                    <a:lstStyle/>
                    <a:p>
                      <a:r>
                        <a:rPr lang="en-IN" dirty="0" smtClean="0"/>
                        <a:t>Done</a:t>
                      </a:r>
                      <a:endParaRPr lang="en-IN" dirty="0"/>
                    </a:p>
                  </a:txBody>
                  <a:tcPr>
                    <a:solidFill>
                      <a:schemeClr val="bg2">
                        <a:lumMod val="20000"/>
                        <a:lumOff val="80000"/>
                      </a:schemeClr>
                    </a:solidFill>
                  </a:tcPr>
                </a:tc>
                <a:tc>
                  <a:txBody>
                    <a:bodyPr/>
                    <a:lstStyle/>
                    <a:p>
                      <a:r>
                        <a:rPr lang="en-IN" dirty="0" smtClean="0"/>
                        <a:t>Done</a:t>
                      </a:r>
                      <a:endParaRPr lang="en-IN" dirty="0"/>
                    </a:p>
                  </a:txBody>
                  <a:tcPr>
                    <a:solidFill>
                      <a:schemeClr val="bg2">
                        <a:lumMod val="20000"/>
                        <a:lumOff val="80000"/>
                      </a:schemeClr>
                    </a:solidFill>
                  </a:tcPr>
                </a:tc>
                <a:tc>
                  <a:txBody>
                    <a:bodyPr/>
                    <a:lstStyle/>
                    <a:p>
                      <a:r>
                        <a:rPr lang="en-IN" dirty="0" smtClean="0"/>
                        <a:t>Done</a:t>
                      </a:r>
                      <a:endParaRPr lang="en-IN" dirty="0"/>
                    </a:p>
                  </a:txBody>
                  <a:tcPr>
                    <a:solidFill>
                      <a:schemeClr val="bg2">
                        <a:lumMod val="20000"/>
                        <a:lumOff val="80000"/>
                      </a:schemeClr>
                    </a:solidFill>
                  </a:tcPr>
                </a:tc>
                <a:tc>
                  <a:txBody>
                    <a:bodyPr/>
                    <a:lstStyle/>
                    <a:p>
                      <a:r>
                        <a:rPr lang="en-IN" dirty="0" smtClean="0"/>
                        <a:t>Done</a:t>
                      </a:r>
                      <a:endParaRPr lang="en-IN" dirty="0"/>
                    </a:p>
                  </a:txBody>
                  <a:tcPr>
                    <a:solidFill>
                      <a:schemeClr val="bg2">
                        <a:lumMod val="20000"/>
                        <a:lumOff val="80000"/>
                      </a:schemeClr>
                    </a:solidFill>
                  </a:tcPr>
                </a:tc>
                <a:tc>
                  <a:txBody>
                    <a:bodyPr/>
                    <a:lstStyle/>
                    <a:p>
                      <a:endParaRPr lang="en-IN" dirty="0"/>
                    </a:p>
                  </a:txBody>
                  <a:tcPr>
                    <a:solidFill>
                      <a:schemeClr val="bg2">
                        <a:lumMod val="20000"/>
                        <a:lumOff val="80000"/>
                      </a:schemeClr>
                    </a:solidFill>
                  </a:tcPr>
                </a:tc>
                <a:tc>
                  <a:txBody>
                    <a:bodyPr/>
                    <a:lstStyle/>
                    <a:p>
                      <a:endParaRPr lang="en-IN" dirty="0"/>
                    </a:p>
                  </a:txBody>
                  <a:tcPr>
                    <a:solidFill>
                      <a:schemeClr val="bg2">
                        <a:lumMod val="20000"/>
                        <a:lumOff val="80000"/>
                      </a:schemeClr>
                    </a:solidFill>
                  </a:tcPr>
                </a:tc>
                <a:extLst>
                  <a:ext uri="{0D108BD9-81ED-4DB2-BD59-A6C34878D82A}">
                    <a16:rowId xmlns:a16="http://schemas.microsoft.com/office/drawing/2014/main" xmlns="" val="10008"/>
                  </a:ext>
                </a:extLst>
              </a:tr>
            </a:tbl>
          </a:graphicData>
        </a:graphic>
      </p:graphicFrame>
      <p:sp>
        <p:nvSpPr>
          <p:cNvPr id="1048625" name="Slide Number Placeholder 3"/>
          <p:cNvSpPr>
            <a:spLocks noGrp="1"/>
          </p:cNvSpPr>
          <p:nvPr>
            <p:ph type="sldNum" sz="quarter" idx="12"/>
          </p:nvPr>
        </p:nvSpPr>
        <p:spPr>
          <a:xfrm>
            <a:off x="8590663" y="6143856"/>
            <a:ext cx="683339" cy="365125"/>
          </a:xfrm>
        </p:spPr>
        <p:txBody>
          <a:bodyPr/>
          <a:lstStyle/>
          <a:p>
            <a:fld id="{C8E9C5AE-0026-4DF0-BC14-6B12E17B22D5}" type="slidenum">
              <a:rPr lang="en-US" altLang="en-US" smtClean="0"/>
              <a:pPr/>
              <a:t>9</a:t>
            </a:fld>
            <a:endParaRPr lang="en-US" altLang="en-US"/>
          </a:p>
        </p:txBody>
      </p:sp>
    </p:spTree>
    <p:extLst>
      <p:ext uri="{BB962C8B-B14F-4D97-AF65-F5344CB8AC3E}">
        <p14:creationId xmlns:p14="http://schemas.microsoft.com/office/powerpoint/2010/main" xmlns="" val="818577290"/>
      </p:ext>
    </p:extLst>
  </p:cSld>
  <p:clrMapOvr>
    <a:masterClrMapping/>
  </p:clrMapOvr>
</p:sld>
</file>

<file path=ppt/theme/theme1.xml><?xml version="1.0" encoding="utf-8"?>
<a:theme xmlns:a="http://schemas.openxmlformats.org/drawingml/2006/main" name="Facet">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607</TotalTime>
  <Words>1716</Words>
  <Application>Microsoft Office PowerPoint</Application>
  <PresentationFormat>Custom</PresentationFormat>
  <Paragraphs>218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Facet</vt:lpstr>
      <vt:lpstr>A Study on the Feasibility study of Hospital Planning  ARTEMIS HOSPITALS, GURUGRAM</vt:lpstr>
      <vt:lpstr>Screenshot of Approval</vt:lpstr>
      <vt:lpstr>Introduction </vt:lpstr>
      <vt:lpstr>Introduction </vt:lpstr>
      <vt:lpstr>Objectives of Your Study</vt:lpstr>
      <vt:lpstr>Methodology </vt:lpstr>
      <vt:lpstr>Methodology </vt:lpstr>
      <vt:lpstr>Overall Update</vt:lpstr>
      <vt:lpstr>Overall Update</vt:lpstr>
      <vt:lpstr>Results </vt:lpstr>
      <vt:lpstr>Discussion </vt:lpstr>
      <vt:lpstr>Discussion </vt:lpstr>
      <vt:lpstr>Discussion</vt:lpstr>
      <vt:lpstr>Discussion</vt:lpstr>
      <vt:lpstr>Limitations of Study </vt:lpstr>
      <vt:lpstr>Conclusion</vt:lpstr>
      <vt:lpstr>Final Poster of Internship Presentation By Dr Neha Bansal Guided by Dr Sumant Swain At Artemis Hospitals, Gurugram </vt:lpstr>
      <vt:lpstr>Internship Experiences</vt:lpstr>
      <vt:lpstr>Pictorial Journey (1/2)</vt:lpstr>
      <vt:lpstr>Pictorial Journey (2/2)</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dell</cp:lastModifiedBy>
  <cp:revision>63</cp:revision>
  <dcterms:created xsi:type="dcterms:W3CDTF">2022-05-20T15:11:38Z</dcterms:created>
  <dcterms:modified xsi:type="dcterms:W3CDTF">2022-08-09T19:29:49Z</dcterms:modified>
</cp:coreProperties>
</file>