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79" r:id="rId3"/>
    <p:sldId id="260" r:id="rId4"/>
    <p:sldId id="259" r:id="rId5"/>
    <p:sldId id="262" r:id="rId6"/>
    <p:sldId id="266" r:id="rId7"/>
    <p:sldId id="264" r:id="rId8"/>
    <p:sldId id="281" r:id="rId9"/>
    <p:sldId id="268" r:id="rId10"/>
    <p:sldId id="269" r:id="rId11"/>
    <p:sldId id="276" r:id="rId12"/>
    <p:sldId id="280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725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77A45B-3F67-4A46-B80E-86DB28E7B237}" type="datetimeFigureOut">
              <a:rPr lang="en-IN" smtClean="0"/>
              <a:t>05-08-2022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7BCBBF-3B14-49EE-839D-F9D0F54BECC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577376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7F2C74-2A67-7B88-E4B0-49C7348E49D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C02E0EF-E98B-4A5E-6AAD-8E0D8117452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330B9F-6AC3-446B-BE5D-168B172F7D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7C0E5-F472-4823-852C-D183FA2F2488}" type="datetime1">
              <a:rPr lang="en-IN" smtClean="0"/>
              <a:t>05-08-2022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0DD859-66CB-8ECC-6E50-6A57DFF258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 are not allowed to add slides to this presentation</a:t>
            </a:r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5186DF-C26B-58D8-1801-6CC6107B80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D20E6-394B-4DF0-96A5-9647FF39C94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687030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6E0628-FB36-BD34-9FE2-97E896AC4F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912D301-275B-FF6C-40F7-2E9B0CD3330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754F30-EF25-E3E3-BB1C-47025CFDEE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9DCF6C-BC1F-457E-8C73-045A403582E6}" type="datetime1">
              <a:rPr lang="en-IN" smtClean="0"/>
              <a:t>05-08-2022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7A5C90-C15D-39BC-189C-B04FF8FDA0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 are not allowed to add slides to this presentation</a:t>
            </a:r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68025F-FDA9-0B8F-AD5D-453E4F1003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D20E6-394B-4DF0-96A5-9647FF39C94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6301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139D957-C999-1C16-1853-9A023AA6CEF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66E3950-F0D6-5D89-066D-08572318063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CCAA96-007B-16EB-59B9-8466CF3A2B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E070E-952C-41C9-9ABB-C56A7BE64D88}" type="datetime1">
              <a:rPr lang="en-IN" smtClean="0"/>
              <a:t>05-08-2022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3D4BE2-2DF2-045A-8669-1F641EBCA9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 are not allowed to add slides to this presentation</a:t>
            </a:r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55D12E-7ED4-76EF-2510-3424364F40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D20E6-394B-4DF0-96A5-9647FF39C94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3821113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CE716E-3B2D-E963-79E7-5EF7FA2114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794634-ABC2-6BED-BF96-9B5559CE32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5EF2B4-2DC2-6314-D99D-D61B5F64E2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2FBC0-878C-4FB7-8E1F-1D6F6FF7C223}" type="datetime1">
              <a:rPr lang="en-IN" smtClean="0"/>
              <a:t>05-08-2022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59C864-56F9-6F24-ACE2-6899436296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 are not allowed to add slides to this presentation</a:t>
            </a:r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0218AD-0394-8E9F-0B97-7A979B03DE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D20E6-394B-4DF0-96A5-9647FF39C94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7860114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837D86-16D6-2081-9141-B69FF05CEE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AB4426C-57D7-F200-FA35-8E436A5D5F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FE632E-3E25-D2A6-491C-E5592C3339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85ADF-9D55-472F-A142-0A5A20BA4577}" type="datetime1">
              <a:rPr lang="en-IN" smtClean="0"/>
              <a:t>05-08-2022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68D8A7-1FEB-8F74-CC96-60F713D941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 are not allowed to add slides to this presentation</a:t>
            </a:r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764CDB-61F8-D5A9-1F23-AD369A5126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D20E6-394B-4DF0-96A5-9647FF39C94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309076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B8D318-BBB3-1ED4-702E-7B3E99D846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32F8E8-3ED1-3166-5784-09ACC24D9F1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60D193F-E080-1819-0001-EC324458CCA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C319AC5-0DE1-5E65-1A58-599D06B824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B6A866-57B6-4C39-8809-FBA78A30FCC9}" type="datetime1">
              <a:rPr lang="en-IN" smtClean="0"/>
              <a:t>05-08-2022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B95DFD7-A0B2-3C6A-D7BA-B22A8C6829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 are not allowed to add slides to this presentation</a:t>
            </a:r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DB4F3E3-D244-DE91-E177-93FD9910D8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D20E6-394B-4DF0-96A5-9647FF39C94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522917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CDD731-E7C4-A269-BE92-C85C608373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25A0333-AA9A-DF4F-C57C-56BAA1F988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53AEBD8-A870-7FD7-F78A-B5EAACA4726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C07F615-1CA8-AC3F-C4FE-FFF9F49AF43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8811C04-731E-98E6-D3D9-0ACFEBE391A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AC9A91A-EBEF-9BB2-B813-F1A9FBC746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34237-4DA9-498D-81CC-7DEBFDE0146A}" type="datetime1">
              <a:rPr lang="en-IN" smtClean="0"/>
              <a:t>05-08-2022</a:t>
            </a:fld>
            <a:endParaRPr lang="en-I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356CC76-53AF-D09D-7090-C46C6BC2E3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 are not allowed to add slides to this presentation</a:t>
            </a:r>
            <a:endParaRPr lang="en-I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1AEB7F1-3FD9-614A-DD77-0F4054D21F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D20E6-394B-4DF0-96A5-9647FF39C94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784337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AEC571-DEF0-68A8-EA51-110C122C17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0654D79-6E0A-9D35-0EBD-FB1ECA55D2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29E31-0E2B-4B8B-A4CD-804F6A5D47A9}" type="datetime1">
              <a:rPr lang="en-IN" smtClean="0"/>
              <a:t>05-08-2022</a:t>
            </a:fld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434C3BC-2067-8919-8B3E-4092015A76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 are not allowed to add slides to this presentation</a:t>
            </a:r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CEB87ED-C91F-42C9-2E08-5FC7E4892B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D20E6-394B-4DF0-96A5-9647FF39C94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088171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C6467BF-AB2E-3DEF-67BB-BD30CABBCE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C5607-A4BB-4D67-95B9-C9085ECC35A9}" type="datetime1">
              <a:rPr lang="en-IN" smtClean="0"/>
              <a:t>05-08-2022</a:t>
            </a:fld>
            <a:endParaRPr lang="en-I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6F09D29-4BFA-2AC9-ECDF-923DF9F3A3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 are not allowed to add slides to this presentation</a:t>
            </a:r>
            <a:endParaRPr lang="en-I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4BA3FC0-FAB4-106E-CBFC-20A7CD3900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D20E6-394B-4DF0-96A5-9647FF39C94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7508853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667C7E-D521-F661-1C58-D19B826A05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51BD9D-2A21-680C-A275-4A3D85F04C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FC0A35F-23A3-07EE-6BAB-E164189CE50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6B0979A-120B-82A8-026D-4BE0C24667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99E65-501E-4E79-B301-EC94E1C8867E}" type="datetime1">
              <a:rPr lang="en-IN" smtClean="0"/>
              <a:t>05-08-2022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AD45F37-3CB4-AE2D-2533-3877135BEE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 are not allowed to add slides to this presentation</a:t>
            </a:r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8D38491-67AF-16FC-0E0E-3D1128F133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D20E6-394B-4DF0-96A5-9647FF39C94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094941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F10D0E-376D-78FD-7FC8-983C680129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3AD1C15-75FE-9ACA-314E-0ADC5BF18DF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2765D50-FC72-AC28-0F4E-E904A7F1796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C42FAAF-4A7B-5286-4106-E767F58BB2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1C047-BE12-4A43-A323-58AFB768CD35}" type="datetime1">
              <a:rPr lang="en-IN" smtClean="0"/>
              <a:t>05-08-2022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0E331BE-AD49-7317-E681-91E7744CED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 are not allowed to add slides to this presentation</a:t>
            </a:r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136059E-4898-883B-FD49-34EA78AE06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D20E6-394B-4DF0-96A5-9647FF39C94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4960638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E3B505A-F512-A52E-E888-47C174A75D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8418E4A-8F52-4B39-2902-CB954C5F4F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708D44-8BFC-15F0-F07E-C32BCCF6537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12769F-3E27-4D36-A194-1A84EAEDBFA1}" type="datetime1">
              <a:rPr lang="en-IN" smtClean="0"/>
              <a:t>05-08-2022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245A2C-4190-4E5A-5D38-07DF0B68BDB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You are not allowed to add slides to this presentation</a:t>
            </a:r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4B15AD-CE55-F5B7-3AE1-4BE3BEF7D34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AD20E6-394B-4DF0-96A5-9647FF39C94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603303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89BD04-9EFD-5298-48E0-BBFFD10429A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IN" sz="31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Distribution and determinants of Family Planning        Method Discontinuation/Switch/Continuation         among young low parity couples in Bihar.</a:t>
            </a:r>
            <a:br>
              <a:rPr lang="en-IN" dirty="0"/>
            </a:br>
            <a:r>
              <a:rPr lang="en-IN" sz="32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CARE ,BIHAR</a:t>
            </a:r>
            <a:endParaRPr lang="en-IN" sz="32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673AE62-677A-E7A9-D759-F10B648DEED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r>
              <a:rPr lang="en-IN" b="1" dirty="0">
                <a:ln/>
                <a:solidFill>
                  <a:schemeClr val="accent4"/>
                </a:solidFill>
              </a:rPr>
              <a:t>A report By- Danyal Yawar</a:t>
            </a:r>
          </a:p>
          <a:p>
            <a:r>
              <a:rPr lang="en-IN" b="1" dirty="0">
                <a:ln/>
                <a:solidFill>
                  <a:schemeClr val="accent2"/>
                </a:solidFill>
              </a:rPr>
              <a:t>Guided by- Dr . Sidharth Sekhar Mishra.</a:t>
            </a:r>
          </a:p>
          <a:p>
            <a:r>
              <a:rPr lang="en-IN" b="1" dirty="0">
                <a:ln/>
                <a:solidFill>
                  <a:schemeClr val="tx2"/>
                </a:solidFill>
              </a:rPr>
              <a:t>IIHMR Delhi</a:t>
            </a:r>
            <a:r>
              <a:rPr lang="en-IN" b="1" dirty="0">
                <a:ln/>
                <a:solidFill>
                  <a:schemeClr val="accent1">
                    <a:lumMod val="60000"/>
                    <a:lumOff val="40000"/>
                  </a:schemeClr>
                </a:solidFill>
              </a:rPr>
              <a:t>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0197BFF-5EB9-4347-6E13-67AD995EB8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D20E6-394B-4DF0-96A5-9647FF39C943}" type="slidenum">
              <a:rPr lang="en-IN" smtClean="0"/>
              <a:t>1</a:t>
            </a:fld>
            <a:endParaRPr lang="en-IN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6A5D235C-68B3-B360-0BE2-EE01D32938F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4485"/>
            <a:ext cx="1772816" cy="8344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92254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8E5F9E-1BAE-6110-D682-2A208FC902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05672" y="365128"/>
            <a:ext cx="6363479" cy="927646"/>
          </a:xfrm>
        </p:spPr>
        <p:txBody>
          <a:bodyPr/>
          <a:lstStyle/>
          <a:p>
            <a:pPr algn="ctr"/>
            <a:r>
              <a:rPr lang="en-IN" b="1" dirty="0"/>
              <a:t>Internship Experiences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A343B33-0785-BB70-4B48-ACB56F0A21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26778" y="1464372"/>
            <a:ext cx="7038928" cy="511531"/>
          </a:xfrm>
        </p:spPr>
        <p:txBody>
          <a:bodyPr>
            <a:normAutofit fontScale="77500" lnSpcReduction="20000"/>
          </a:bodyPr>
          <a:lstStyle/>
          <a:p>
            <a:pPr algn="ctr"/>
            <a:r>
              <a:rPr lang="en-IN" dirty="0"/>
              <a:t>What did you learn (skill/ topic)?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5FC99C5-3553-395D-3229-C978899DC06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42123" y="2360645"/>
            <a:ext cx="8268477" cy="3829018"/>
          </a:xfrm>
        </p:spPr>
        <p:txBody>
          <a:bodyPr>
            <a:normAutofit/>
          </a:bodyPr>
          <a:lstStyle/>
          <a:p>
            <a:r>
              <a:rPr lang="en-US" sz="2000" dirty="0">
                <a:effectLst/>
                <a:ea typeface="Calibri" panose="020F0502020204030204" pitchFamily="34" charset="0"/>
                <a:cs typeface="Mangal" panose="02040503050203030202" pitchFamily="18" charset="0"/>
              </a:rPr>
              <a:t>Visited VHSND and Meet AWW ASHA and ANM and get information about their work role. </a:t>
            </a:r>
          </a:p>
          <a:p>
            <a:r>
              <a:rPr lang="en-US" sz="2000" dirty="0">
                <a:effectLst/>
                <a:ea typeface="Calibri" panose="020F0502020204030204" pitchFamily="34" charset="0"/>
                <a:cs typeface="Mangal" panose="02040503050203030202" pitchFamily="18" charset="0"/>
              </a:rPr>
              <a:t>Learnt the Basics of &amp; worked on MS-word/Power-point and Excel</a:t>
            </a:r>
            <a:r>
              <a:rPr lang="en-US" sz="2000" dirty="0">
                <a:ea typeface="Calibri" panose="020F0502020204030204" pitchFamily="34" charset="0"/>
                <a:cs typeface="Mangal" panose="02040503050203030202" pitchFamily="18" charset="0"/>
              </a:rPr>
              <a:t>.</a:t>
            </a:r>
            <a:endParaRPr lang="en-IN" sz="2000" dirty="0">
              <a:effectLst/>
              <a:ea typeface="Calibri" panose="020F0502020204030204" pitchFamily="34" charset="0"/>
              <a:cs typeface="Mangal" panose="02040503050203030202" pitchFamily="18" charset="0"/>
            </a:endParaRPr>
          </a:p>
          <a:p>
            <a:r>
              <a:rPr lang="en-IN" sz="2000" dirty="0"/>
              <a:t>Learnt to do </a:t>
            </a:r>
            <a:r>
              <a:rPr lang="en-US" sz="2000" dirty="0">
                <a:effectLst/>
                <a:ea typeface="Calibri" panose="020F0502020204030204" pitchFamily="34" charset="0"/>
              </a:rPr>
              <a:t>thorough Literature review, developed qualitative tool guide, code dictionary, thematic framework and analysis.</a:t>
            </a:r>
          </a:p>
          <a:p>
            <a:endParaRPr lang="en-IN" sz="1600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8C1A877-582B-AFBD-F61A-6CF91B9C8E8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8920065" y="1459463"/>
            <a:ext cx="2433734" cy="511531"/>
          </a:xfrm>
        </p:spPr>
        <p:txBody>
          <a:bodyPr>
            <a:normAutofit fontScale="77500" lnSpcReduction="20000"/>
          </a:bodyPr>
          <a:lstStyle/>
          <a:p>
            <a:pPr algn="ctr"/>
            <a:r>
              <a:rPr lang="en-IN" dirty="0"/>
              <a:t>Overall self comments on Internship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5C77B51-5E77-C0CF-A1AC-D310D2F1CF1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8920065" y="2347817"/>
            <a:ext cx="2929812" cy="3851176"/>
          </a:xfrm>
        </p:spPr>
        <p:txBody>
          <a:bodyPr/>
          <a:lstStyle/>
          <a:p>
            <a:r>
              <a:rPr lang="en-IN" sz="2000" dirty="0"/>
              <a:t>Learnt a lot about basics of Public health.</a:t>
            </a:r>
          </a:p>
          <a:p>
            <a:r>
              <a:rPr lang="en-IN" sz="2000" dirty="0"/>
              <a:t>Got opportunity to get exposed to variety of software and skills required in the field of public health.</a:t>
            </a:r>
          </a:p>
          <a:p>
            <a:r>
              <a:rPr lang="en-IN" sz="2000" dirty="0"/>
              <a:t>Learnt Utilisation of theoretical knowledge into practical life.</a:t>
            </a:r>
          </a:p>
          <a:p>
            <a:endParaRPr lang="en-IN" sz="2400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4929AB7-CA6F-0C11-C641-1E492E7E53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D20E6-394B-4DF0-96A5-9647FF39C943}" type="slidenum">
              <a:rPr lang="en-IN" smtClean="0"/>
              <a:t>10</a:t>
            </a:fld>
            <a:endParaRPr lang="en-IN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E103A6DE-6241-B758-5FA2-2B271CB3CC5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" y="14484"/>
            <a:ext cx="2695903" cy="12689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82971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9ACF08-0C6E-193F-3657-D743585859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b="1" dirty="0"/>
              <a:t>Suggestions Given to Organization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422733-B7F1-425D-B028-4AA9132AFB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Best organisation to work and grow .</a:t>
            </a:r>
          </a:p>
          <a:p>
            <a:r>
              <a:rPr lang="en-IN" dirty="0"/>
              <a:t>Work culture, ethics are the best.</a:t>
            </a:r>
          </a:p>
          <a:p>
            <a:r>
              <a:rPr lang="en-IN" dirty="0"/>
              <a:t>Best place to learn , hub of knowledge.</a:t>
            </a:r>
          </a:p>
          <a:p>
            <a:endParaRPr lang="en-IN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2BD9938-85BC-B17F-0351-5385D968D4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D20E6-394B-4DF0-96A5-9647FF39C943}" type="slidenum">
              <a:rPr lang="en-IN" smtClean="0"/>
              <a:t>11</a:t>
            </a:fld>
            <a:endParaRPr lang="en-IN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E26EE7B1-5136-58FC-218C-162FDFFC43D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" y="23814"/>
            <a:ext cx="2349063" cy="12689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328318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39F425-072A-BA44-CF0F-8E123D784A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Some Pictures of Internship </a:t>
            </a:r>
          </a:p>
        </p:txBody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401A9361-368B-7AFA-5460-8B2FE621FBF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0589" y="2016625"/>
            <a:ext cx="4984389" cy="3343223"/>
          </a:xfr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D289BA4-A20D-1B6E-A867-816BA465FE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 are not allowed to add slides to this presentation</a:t>
            </a:r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CC93D90-D7CD-0334-0C70-F88A370261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D20E6-394B-4DF0-96A5-9647FF39C943}" type="slidenum">
              <a:rPr lang="en-IN" smtClean="0"/>
              <a:t>12</a:t>
            </a:fld>
            <a:endParaRPr lang="en-IN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93F228D5-495B-F5C7-D952-E2A3BA4BB97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08389" y="1395167"/>
            <a:ext cx="5067726" cy="45861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31509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79775E-E313-1CDC-1584-1401AB43FF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94719" y="365126"/>
            <a:ext cx="3303037" cy="821649"/>
          </a:xfrm>
        </p:spPr>
        <p:txBody>
          <a:bodyPr>
            <a:normAutofit/>
          </a:bodyPr>
          <a:lstStyle/>
          <a:p>
            <a:pPr algn="ctr"/>
            <a:r>
              <a:rPr lang="en-IN" b="1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044747-0FE7-E916-B0F6-36DF675707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08952"/>
            <a:ext cx="11179629" cy="5247397"/>
          </a:xfrm>
        </p:spPr>
        <p:txBody>
          <a:bodyPr>
            <a:normAutofit/>
          </a:bodyPr>
          <a:lstStyle/>
          <a:p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According to the (WHO), family planning is defined as –</a:t>
            </a:r>
          </a:p>
          <a:p>
            <a:pPr marL="0" indent="0">
              <a:buNone/>
            </a:pP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“the ability of individuals and couples to </a:t>
            </a:r>
            <a:r>
              <a:rPr lang="en-US" sz="2000" dirty="0">
                <a:solidFill>
                  <a:srgbClr val="00B0F0"/>
                </a:solidFill>
                <a:latin typeface="Times New Roman" panose="02020603050405020304" pitchFamily="18" charset="0"/>
              </a:rPr>
              <a:t>anticipate and attain their desired number of children and the spacing and timing of their births. 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It is achieved through use of contraceptive methods and the treatment of involuntary infertility”.</a:t>
            </a:r>
          </a:p>
          <a:p>
            <a:r>
              <a:rPr lang="en-IN" sz="1800" dirty="0"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Methods of family planning methods are mainly of two types Traditional and Modern method</a:t>
            </a:r>
          </a:p>
          <a:p>
            <a:r>
              <a:rPr lang="en-IN" sz="1800" b="1" dirty="0"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Traditional method</a:t>
            </a:r>
            <a:r>
              <a:rPr lang="en-IN" sz="1800" dirty="0"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are those types of method which people using from so many years people of sixteenth century were using family planning, Traditional method of family planning. It includes </a:t>
            </a:r>
            <a:r>
              <a:rPr lang="en-IN" sz="1800" dirty="0"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Periodic </a:t>
            </a:r>
            <a:r>
              <a:rPr lang="en-IN" sz="1800" dirty="0">
                <a:solidFill>
                  <a:srgbClr val="202124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abstinence,</a:t>
            </a:r>
            <a:r>
              <a:rPr lang="en-IN" sz="1800" spc="90" dirty="0">
                <a:solidFill>
                  <a:srgbClr val="303336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Coitus interruptus,</a:t>
            </a:r>
            <a:r>
              <a:rPr lang="en-IN" sz="1800" dirty="0">
                <a:solidFill>
                  <a:srgbClr val="202124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Lactational amenorrhea</a:t>
            </a:r>
            <a:r>
              <a:rPr lang="en-IN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endParaRPr lang="en-IN" sz="1800" dirty="0">
              <a:solidFill>
                <a:srgbClr val="202122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IN" sz="1800" b="1" dirty="0"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Modern method </a:t>
            </a:r>
            <a:r>
              <a:rPr lang="en-IN" sz="1800" dirty="0">
                <a:solidFill>
                  <a:srgbClr val="20212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Hormonal Contraception, Barrier method, Permanent Contraceptive method, Emergency Contraception.</a:t>
            </a:r>
            <a:endParaRPr lang="en-IN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IN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2000" dirty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ABAB2F3-E06B-E9BE-6C16-D7303C7D44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D20E6-394B-4DF0-96A5-9647FF39C943}" type="slidenum">
              <a:rPr lang="en-IN" smtClean="0"/>
              <a:t>2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5859388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4904D3-A247-E528-2115-156C188742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95127" y="365125"/>
            <a:ext cx="7212564" cy="1325563"/>
          </a:xfrm>
        </p:spPr>
        <p:txBody>
          <a:bodyPr/>
          <a:lstStyle/>
          <a:p>
            <a:pPr algn="ctr"/>
            <a:r>
              <a:rPr lang="en-IN" b="1" dirty="0"/>
              <a:t>Objectives of our Study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6D7DE2-7518-3B77-F975-509EE81FC9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  <a:tabLst>
                <a:tab pos="457189" algn="l"/>
              </a:tabLst>
            </a:pPr>
            <a:r>
              <a:rPr lang="en-IN" sz="1800" dirty="0">
                <a:solidFill>
                  <a:srgbClr val="2121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To explore the current situation of Method switch continuation and discontinuation in family planning. </a:t>
            </a:r>
          </a:p>
          <a:p>
            <a:pPr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  <a:tabLst>
                <a:tab pos="457189" algn="l"/>
              </a:tabLst>
            </a:pPr>
            <a:r>
              <a:rPr lang="en-IN" sz="1800" dirty="0">
                <a:solidFill>
                  <a:srgbClr val="2121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N" sz="1800" dirty="0">
                <a:solidFill>
                  <a:srgbClr val="21212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</a:t>
            </a:r>
            <a:r>
              <a:rPr lang="en-IN" sz="1800" dirty="0">
                <a:solidFill>
                  <a:srgbClr val="2121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 explore the reason why a couple changing the methods of Family planning why they continuing the same method or why they discontinued the methods.</a:t>
            </a:r>
            <a:endParaRPr lang="en-IN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  <a:tabLst>
                <a:tab pos="457189" algn="l"/>
              </a:tabLst>
            </a:pPr>
            <a:endParaRPr lang="en-IN" sz="2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96429B0-60CE-36A6-DD5A-4112E45347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D20E6-394B-4DF0-96A5-9647FF39C943}" type="slidenum">
              <a:rPr lang="en-IN" smtClean="0"/>
              <a:t>3</a:t>
            </a:fld>
            <a:endParaRPr lang="en-IN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59DE848F-23EA-DD10-7CA9-E5A35CA4CEC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" y="23814"/>
            <a:ext cx="2695903" cy="12689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46878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96DAF6-311E-0255-B1ED-7410C02859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80523" y="365127"/>
            <a:ext cx="7781731" cy="1137104"/>
          </a:xfrm>
        </p:spPr>
        <p:txBody>
          <a:bodyPr/>
          <a:lstStyle/>
          <a:p>
            <a:pPr algn="ctr"/>
            <a:r>
              <a:rPr lang="en-IN" b="1" dirty="0"/>
              <a:t>Methodology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E049770-9203-2BD7-A999-EDFBD11B0D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D20E6-394B-4DF0-96A5-9647FF39C943}" type="slidenum">
              <a:rPr lang="en-IN" smtClean="0"/>
              <a:t>4</a:t>
            </a:fld>
            <a:endParaRPr lang="en-IN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096665F7-D441-D56F-3223-09638E62076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" y="23814"/>
            <a:ext cx="2695903" cy="1268959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9CCD63F4-14FF-0615-B31D-1D2DFB04584E}"/>
              </a:ext>
            </a:extLst>
          </p:cNvPr>
          <p:cNvSpPr txBox="1"/>
          <p:nvPr/>
        </p:nvSpPr>
        <p:spPr>
          <a:xfrm>
            <a:off x="7119258" y="1828800"/>
            <a:ext cx="4739951" cy="7684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891" indent="-342891">
              <a:lnSpc>
                <a:spcPct val="107000"/>
              </a:lnSpc>
              <a:buAutoNum type="alphaUcPeriod" startAt="8"/>
            </a:pPr>
            <a:endParaRPr lang="en-IN" sz="1400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891" indent="-342891">
              <a:lnSpc>
                <a:spcPct val="107000"/>
              </a:lnSpc>
              <a:buAutoNum type="alphaUcPeriod" startAt="8"/>
            </a:pPr>
            <a:endParaRPr lang="en-IN" sz="1400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891" indent="-342891">
              <a:lnSpc>
                <a:spcPct val="107000"/>
              </a:lnSpc>
              <a:buAutoNum type="alphaUcPeriod" startAt="8"/>
            </a:pPr>
            <a:endParaRPr lang="en-IN" sz="1400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F5D27833-D421-9792-329E-DD68CD341D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"/>
            </a:pPr>
            <a:r>
              <a:rPr lang="en-US" sz="2800" dirty="0">
                <a:solidFill>
                  <a:srgbClr val="2121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Antara Client Cohort – an Exploration of user Perspective Tracking (ACCEPT study).</a:t>
            </a:r>
            <a:endParaRPr lang="en-IN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>
              <a:lnSpc>
                <a:spcPct val="107000"/>
              </a:lnSpc>
              <a:spcAft>
                <a:spcPts val="800"/>
              </a:spcAft>
            </a:pPr>
            <a:r>
              <a:rPr lang="en-US" sz="2800" dirty="0">
                <a:solidFill>
                  <a:srgbClr val="2121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 study cohort was interviewed telephonically</a:t>
            </a:r>
            <a:endParaRPr lang="en-IN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Wingdings" panose="05000000000000000000" pitchFamily="2" charset="2"/>
              <a:buChar char=""/>
            </a:pPr>
            <a:r>
              <a:rPr lang="en-US" sz="2800" dirty="0">
                <a:solidFill>
                  <a:srgbClr val="2121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first: mid-September to mid-October 2020 (N=834)</a:t>
            </a:r>
            <a:endParaRPr lang="en-IN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Wingdings" panose="05000000000000000000" pitchFamily="2" charset="2"/>
              <a:buChar char=""/>
              <a:tabLst>
                <a:tab pos="914400" algn="l"/>
              </a:tabLst>
            </a:pPr>
            <a:r>
              <a:rPr lang="en-US" sz="2800" dirty="0">
                <a:solidFill>
                  <a:srgbClr val="2121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second: December 2020 (N=570)</a:t>
            </a:r>
            <a:endParaRPr lang="en-IN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Wingdings" panose="05000000000000000000" pitchFamily="2" charset="2"/>
              <a:buChar char=""/>
              <a:tabLst>
                <a:tab pos="914400" algn="l"/>
              </a:tabLst>
            </a:pPr>
            <a:r>
              <a:rPr lang="en-US" sz="2800" dirty="0">
                <a:solidFill>
                  <a:srgbClr val="2121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third: mid-April 2021 (N=444)</a:t>
            </a:r>
            <a:endParaRPr lang="en-IN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  <a:tabLst>
                <a:tab pos="914400" algn="l"/>
              </a:tabLst>
            </a:pPr>
            <a:r>
              <a:rPr lang="en-US" sz="2800" dirty="0">
                <a:solidFill>
                  <a:srgbClr val="2121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 fourth round of follow up interviews were conducted in person using a mix-method approach</a:t>
            </a:r>
            <a:endParaRPr lang="en-IN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Wingdings" panose="05000000000000000000" pitchFamily="2" charset="2"/>
              <a:buChar char=""/>
            </a:pPr>
            <a:r>
              <a:rPr lang="en-US" sz="2800" dirty="0">
                <a:solidFill>
                  <a:srgbClr val="2121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Conducted during mid-January 2022</a:t>
            </a:r>
            <a:endParaRPr lang="en-IN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Wingdings" panose="05000000000000000000" pitchFamily="2" charset="2"/>
              <a:buChar char=""/>
            </a:pPr>
            <a:r>
              <a:rPr lang="en-US" sz="2800" dirty="0">
                <a:solidFill>
                  <a:srgbClr val="2121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Quantitative interviews: N=712 (15% Lost to follow up)</a:t>
            </a:r>
            <a:endParaRPr lang="en-IN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"/>
            </a:pPr>
            <a:r>
              <a:rPr lang="en-US" sz="2800" dirty="0">
                <a:solidFill>
                  <a:srgbClr val="2121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Qualitative in-depth interviews: N=61*</a:t>
            </a:r>
            <a:endParaRPr lang="en-IN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4591092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3E1AFC-9CD1-08C8-0F87-3A71E5733E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61657" y="365127"/>
            <a:ext cx="5047862" cy="801200"/>
          </a:xfrm>
        </p:spPr>
        <p:txBody>
          <a:bodyPr>
            <a:normAutofit/>
          </a:bodyPr>
          <a:lstStyle/>
          <a:p>
            <a:pPr algn="ctr"/>
            <a:r>
              <a:rPr lang="en-IN" b="1" dirty="0"/>
              <a:t>Results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849D843-D489-0698-8F13-E18D7AC34C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D20E6-394B-4DF0-96A5-9647FF39C943}" type="slidenum">
              <a:rPr lang="en-IN" smtClean="0"/>
              <a:t>5</a:t>
            </a:fld>
            <a:endParaRPr lang="en-IN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CC7E35C9-8D50-F7CA-E6F1-C10B29E0AEB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6627"/>
            <a:ext cx="1856792" cy="873990"/>
          </a:xfrm>
          <a:prstGeom prst="rect">
            <a:avLst/>
          </a:prstGeom>
        </p:spPr>
      </p:pic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B1C51815-1949-DE02-152F-D66A5D1BC1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sz="1800" dirty="0">
                <a:solidFill>
                  <a:srgbClr val="2121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“</a:t>
            </a:r>
            <a:r>
              <a:rPr lang="en-US" sz="1800" dirty="0">
                <a:solidFill>
                  <a:srgbClr val="2121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Antara Client Cohort – an Exploration of user Perspective Tracking (ACCEPT study)” the finding was </a:t>
            </a:r>
            <a:r>
              <a:rPr lang="en-IN" sz="1800" dirty="0">
                <a:solidFill>
                  <a:srgbClr val="2121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Switching to method other than Antara (Modern or Traditional)</a:t>
            </a:r>
            <a:endParaRPr lang="en-IN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IN" dirty="0"/>
          </a:p>
        </p:txBody>
      </p:sp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BC37F3F6-4488-13AD-2AF8-8E480C4E886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9597710"/>
              </p:ext>
            </p:extLst>
          </p:nvPr>
        </p:nvGraphicFramePr>
        <p:xfrm>
          <a:off x="3125152" y="2864980"/>
          <a:ext cx="5941695" cy="71437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891030">
                  <a:extLst>
                    <a:ext uri="{9D8B030D-6E8A-4147-A177-3AD203B41FA5}">
                      <a16:colId xmlns:a16="http://schemas.microsoft.com/office/drawing/2014/main" val="4036533605"/>
                    </a:ext>
                  </a:extLst>
                </a:gridCol>
                <a:gridCol w="810260">
                  <a:extLst>
                    <a:ext uri="{9D8B030D-6E8A-4147-A177-3AD203B41FA5}">
                      <a16:colId xmlns:a16="http://schemas.microsoft.com/office/drawing/2014/main" val="269557020"/>
                    </a:ext>
                  </a:extLst>
                </a:gridCol>
                <a:gridCol w="449580">
                  <a:extLst>
                    <a:ext uri="{9D8B030D-6E8A-4147-A177-3AD203B41FA5}">
                      <a16:colId xmlns:a16="http://schemas.microsoft.com/office/drawing/2014/main" val="2509658590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3357928865"/>
                    </a:ext>
                  </a:extLst>
                </a:gridCol>
                <a:gridCol w="899795">
                  <a:extLst>
                    <a:ext uri="{9D8B030D-6E8A-4147-A177-3AD203B41FA5}">
                      <a16:colId xmlns:a16="http://schemas.microsoft.com/office/drawing/2014/main" val="3829039118"/>
                    </a:ext>
                  </a:extLst>
                </a:gridCol>
                <a:gridCol w="900430">
                  <a:extLst>
                    <a:ext uri="{9D8B030D-6E8A-4147-A177-3AD203B41FA5}">
                      <a16:colId xmlns:a16="http://schemas.microsoft.com/office/drawing/2014/main" val="3372962111"/>
                    </a:ext>
                  </a:extLst>
                </a:gridCol>
              </a:tblGrid>
              <a:tr h="71437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200" dirty="0">
                          <a:effectLst/>
                        </a:rPr>
                        <a:t>Method Switch after 1 dose to Limiting method</a:t>
                      </a:r>
                      <a:endParaRPr lang="en-IN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200">
                          <a:effectLst/>
                        </a:rPr>
                        <a:t>712</a:t>
                      </a:r>
                      <a:endParaRPr lang="en-IN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200">
                          <a:effectLst/>
                        </a:rPr>
                        <a:t>57%</a:t>
                      </a:r>
                      <a:endParaRPr lang="en-IN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200">
                          <a:effectLst/>
                        </a:rPr>
                        <a:t>43%</a:t>
                      </a:r>
                      <a:endParaRPr lang="en-IN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200">
                          <a:effectLst/>
                        </a:rPr>
                        <a:t>00</a:t>
                      </a:r>
                      <a:endParaRPr lang="en-IN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200" dirty="0">
                          <a:effectLst/>
                        </a:rPr>
                        <a:t>00</a:t>
                      </a:r>
                      <a:endParaRPr lang="en-IN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847194825"/>
                  </a:ext>
                </a:extLst>
              </a:tr>
            </a:tbl>
          </a:graphicData>
        </a:graphic>
      </p:graphicFrame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id="{C5EA4964-7CE7-E314-D95B-CE6BEBAEF88E}"/>
              </a:ext>
            </a:extLst>
          </p:cNvPr>
          <p:cNvGraphicFramePr>
            <a:graphicFrameLocks noGrp="1"/>
          </p:cNvGraphicFramePr>
          <p:nvPr/>
        </p:nvGraphicFramePr>
        <p:xfrm>
          <a:off x="3125152" y="3644106"/>
          <a:ext cx="5941695" cy="71437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891030">
                  <a:extLst>
                    <a:ext uri="{9D8B030D-6E8A-4147-A177-3AD203B41FA5}">
                      <a16:colId xmlns:a16="http://schemas.microsoft.com/office/drawing/2014/main" val="1065269303"/>
                    </a:ext>
                  </a:extLst>
                </a:gridCol>
                <a:gridCol w="810260">
                  <a:extLst>
                    <a:ext uri="{9D8B030D-6E8A-4147-A177-3AD203B41FA5}">
                      <a16:colId xmlns:a16="http://schemas.microsoft.com/office/drawing/2014/main" val="290791443"/>
                    </a:ext>
                  </a:extLst>
                </a:gridCol>
                <a:gridCol w="449580">
                  <a:extLst>
                    <a:ext uri="{9D8B030D-6E8A-4147-A177-3AD203B41FA5}">
                      <a16:colId xmlns:a16="http://schemas.microsoft.com/office/drawing/2014/main" val="224955465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560369771"/>
                    </a:ext>
                  </a:extLst>
                </a:gridCol>
                <a:gridCol w="899795">
                  <a:extLst>
                    <a:ext uri="{9D8B030D-6E8A-4147-A177-3AD203B41FA5}">
                      <a16:colId xmlns:a16="http://schemas.microsoft.com/office/drawing/2014/main" val="1942511210"/>
                    </a:ext>
                  </a:extLst>
                </a:gridCol>
                <a:gridCol w="900430">
                  <a:extLst>
                    <a:ext uri="{9D8B030D-6E8A-4147-A177-3AD203B41FA5}">
                      <a16:colId xmlns:a16="http://schemas.microsoft.com/office/drawing/2014/main" val="1324239891"/>
                    </a:ext>
                  </a:extLst>
                </a:gridCol>
              </a:tblGrid>
              <a:tr h="71437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200">
                          <a:effectLst/>
                        </a:rPr>
                        <a:t>Method Switch after 2 doses to Limiting method</a:t>
                      </a:r>
                      <a:endParaRPr lang="en-IN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200">
                          <a:effectLst/>
                        </a:rPr>
                        <a:t>712</a:t>
                      </a:r>
                      <a:endParaRPr lang="en-IN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IN" sz="1200">
                          <a:effectLst/>
                        </a:rPr>
                        <a:t>61%</a:t>
                      </a:r>
                      <a:endParaRPr lang="en-IN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200">
                          <a:effectLst/>
                        </a:rPr>
                        <a:t>29%</a:t>
                      </a:r>
                      <a:endParaRPr lang="en-IN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200">
                          <a:effectLst/>
                        </a:rPr>
                        <a:t>10%</a:t>
                      </a:r>
                      <a:endParaRPr lang="en-IN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200" dirty="0">
                          <a:effectLst/>
                        </a:rPr>
                        <a:t>00</a:t>
                      </a:r>
                      <a:endParaRPr lang="en-IN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37455427"/>
                  </a:ext>
                </a:extLst>
              </a:tr>
            </a:tbl>
          </a:graphicData>
        </a:graphic>
      </p:graphicFrame>
      <p:graphicFrame>
        <p:nvGraphicFramePr>
          <p:cNvPr id="14" name="Table 13">
            <a:extLst>
              <a:ext uri="{FF2B5EF4-FFF2-40B4-BE49-F238E27FC236}">
                <a16:creationId xmlns:a16="http://schemas.microsoft.com/office/drawing/2014/main" id="{F9B65E4C-22C7-77BE-E4E1-C9A9D0624E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69076386"/>
              </p:ext>
            </p:extLst>
          </p:nvPr>
        </p:nvGraphicFramePr>
        <p:xfrm>
          <a:off x="3125152" y="4423232"/>
          <a:ext cx="5941695" cy="71437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891030">
                  <a:extLst>
                    <a:ext uri="{9D8B030D-6E8A-4147-A177-3AD203B41FA5}">
                      <a16:colId xmlns:a16="http://schemas.microsoft.com/office/drawing/2014/main" val="1071374274"/>
                    </a:ext>
                  </a:extLst>
                </a:gridCol>
                <a:gridCol w="810260">
                  <a:extLst>
                    <a:ext uri="{9D8B030D-6E8A-4147-A177-3AD203B41FA5}">
                      <a16:colId xmlns:a16="http://schemas.microsoft.com/office/drawing/2014/main" val="1636600862"/>
                    </a:ext>
                  </a:extLst>
                </a:gridCol>
                <a:gridCol w="449580">
                  <a:extLst>
                    <a:ext uri="{9D8B030D-6E8A-4147-A177-3AD203B41FA5}">
                      <a16:colId xmlns:a16="http://schemas.microsoft.com/office/drawing/2014/main" val="1105419797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903751521"/>
                    </a:ext>
                  </a:extLst>
                </a:gridCol>
                <a:gridCol w="899795">
                  <a:extLst>
                    <a:ext uri="{9D8B030D-6E8A-4147-A177-3AD203B41FA5}">
                      <a16:colId xmlns:a16="http://schemas.microsoft.com/office/drawing/2014/main" val="3223673464"/>
                    </a:ext>
                  </a:extLst>
                </a:gridCol>
                <a:gridCol w="900430">
                  <a:extLst>
                    <a:ext uri="{9D8B030D-6E8A-4147-A177-3AD203B41FA5}">
                      <a16:colId xmlns:a16="http://schemas.microsoft.com/office/drawing/2014/main" val="774095628"/>
                    </a:ext>
                  </a:extLst>
                </a:gridCol>
              </a:tblGrid>
              <a:tr h="71437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200">
                          <a:effectLst/>
                        </a:rPr>
                        <a:t>Method Switch after 3 doses to Limiting method</a:t>
                      </a:r>
                      <a:endParaRPr lang="en-IN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200">
                          <a:effectLst/>
                        </a:rPr>
                        <a:t>712</a:t>
                      </a:r>
                      <a:endParaRPr lang="en-IN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IN" sz="1200">
                          <a:effectLst/>
                        </a:rPr>
                        <a:t>67%</a:t>
                      </a:r>
                      <a:endParaRPr lang="en-IN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en-IN" sz="1200">
                          <a:effectLst/>
                        </a:rPr>
                        <a:t>17%</a:t>
                      </a:r>
                      <a:endParaRPr lang="en-IN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200">
                          <a:effectLst/>
                        </a:rPr>
                        <a:t>16%</a:t>
                      </a:r>
                      <a:endParaRPr lang="en-IN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200" dirty="0">
                          <a:effectLst/>
                        </a:rPr>
                        <a:t>00</a:t>
                      </a:r>
                      <a:endParaRPr lang="en-IN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0579244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733061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55A2AEE-BCF7-2356-2A0D-334825D425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D20E6-394B-4DF0-96A5-9647FF39C943}" type="slidenum">
              <a:rPr lang="en-IN" smtClean="0"/>
              <a:t>6</a:t>
            </a:fld>
            <a:endParaRPr lang="en-IN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67E54A9D-4B6F-6671-1709-E2CF64355D4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2550" y="70561"/>
            <a:ext cx="2593911" cy="1220951"/>
          </a:xfrm>
          <a:prstGeom prst="rect">
            <a:avLst/>
          </a:prstGeom>
        </p:spPr>
      </p:pic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C3F2AE4C-C47A-7EEB-AFC8-66F75992FA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lvl="0" indent="-342900">
              <a:lnSpc>
                <a:spcPct val="107000"/>
              </a:lnSpc>
              <a:buFont typeface="Wingdings" panose="05000000000000000000" pitchFamily="2" charset="2"/>
              <a:buChar char=""/>
            </a:pPr>
            <a:r>
              <a:rPr lang="en-IN" sz="1800" dirty="0">
                <a:solidFill>
                  <a:srgbClr val="2121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Antra discontinuation and method switch after received only one dose during June 19 - January 20.</a:t>
            </a:r>
            <a:endParaRPr lang="en-IN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n-IN" sz="1800" dirty="0">
                <a:solidFill>
                  <a:srgbClr val="2121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(n =712) in selected sample 57% opted method switching and 43% did not opted any method in total.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n-IN" sz="1800" dirty="0">
                <a:solidFill>
                  <a:srgbClr val="21212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After the study we found that couple who got first dose of Antra 57% switched method due to side effects they opted condoms and other traditional method. And remaining 43% were continued with Antra.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n-IN" sz="1800" dirty="0">
                <a:solidFill>
                  <a:srgbClr val="21212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The side effects of Antra was</a:t>
            </a:r>
          </a:p>
          <a:p>
            <a:pPr marL="0" lv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IN" sz="1800" dirty="0">
                <a:solidFill>
                  <a:srgbClr val="21212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* Sharp stomach pain spreading to back or shoulder blade</a:t>
            </a:r>
          </a:p>
          <a:p>
            <a:pPr marL="0" lv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IN" sz="1800" dirty="0">
                <a:solidFill>
                  <a:srgbClr val="21212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*Yellowing of skin or eyes </a:t>
            </a:r>
          </a:p>
          <a:p>
            <a:pPr marL="0" lv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IN" sz="1800" dirty="0">
                <a:solidFill>
                  <a:srgbClr val="21212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* Weakness</a:t>
            </a:r>
          </a:p>
        </p:txBody>
      </p:sp>
    </p:spTree>
    <p:extLst>
      <p:ext uri="{BB962C8B-B14F-4D97-AF65-F5344CB8AC3E}">
        <p14:creationId xmlns:p14="http://schemas.microsoft.com/office/powerpoint/2010/main" val="23883681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52D75EE-F9AD-7ECC-099C-1DECD261DA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D20E6-394B-4DF0-96A5-9647FF39C943}" type="slidenum">
              <a:rPr lang="en-IN" smtClean="0"/>
              <a:t>7</a:t>
            </a:fld>
            <a:endParaRPr lang="en-IN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DB668B9E-FFED-72D7-8936-12D60B63DDB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" y="23815"/>
            <a:ext cx="1726161" cy="812502"/>
          </a:xfrm>
          <a:prstGeom prst="rect">
            <a:avLst/>
          </a:prstGeom>
        </p:spPr>
      </p:pic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F54F2D46-FE88-E6FF-F679-BCEC5AD830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lvl="0" indent="-342900">
              <a:lnSpc>
                <a:spcPct val="107000"/>
              </a:lnSpc>
              <a:buFont typeface="Wingdings" panose="05000000000000000000" pitchFamily="2" charset="2"/>
              <a:buChar char=""/>
            </a:pPr>
            <a:r>
              <a:rPr lang="en-IN" sz="1600" dirty="0">
                <a:solidFill>
                  <a:srgbClr val="2121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Antra discontinuation and method switch after received two dose during </a:t>
            </a:r>
            <a:r>
              <a:rPr lang="en-US" sz="1600" dirty="0">
                <a:solidFill>
                  <a:srgbClr val="2121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December 2020</a:t>
            </a:r>
            <a:r>
              <a:rPr lang="en-IN" sz="1600" dirty="0">
                <a:solidFill>
                  <a:srgbClr val="2121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lnSpc>
                <a:spcPct val="107000"/>
              </a:lnSpc>
              <a:buNone/>
            </a:pPr>
            <a:r>
              <a:rPr lang="en-IN" sz="1600" dirty="0">
                <a:solidFill>
                  <a:srgbClr val="21212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(n=712) in selected sample 61% opted method switching and 29% discontinued family planning and remain were still using this method.</a:t>
            </a:r>
          </a:p>
          <a:p>
            <a:pPr>
              <a:lnSpc>
                <a:spcPct val="107000"/>
              </a:lnSpc>
            </a:pPr>
            <a:r>
              <a:rPr lang="en-IN" sz="1600" dirty="0">
                <a:solidFill>
                  <a:srgbClr val="21212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After the second dose 61% switched method due to side effects they opted condoms and other traditional method. And remaining 29% discontinued with this method and remaining 10% were still using this method.</a:t>
            </a:r>
          </a:p>
          <a:p>
            <a:pPr marL="0" indent="0">
              <a:lnSpc>
                <a:spcPct val="107000"/>
              </a:lnSpc>
              <a:buNone/>
            </a:pPr>
            <a:r>
              <a:rPr lang="en-IN" sz="1600" dirty="0">
                <a:solidFill>
                  <a:srgbClr val="21212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Side effect were after second dose of Antra was</a:t>
            </a:r>
          </a:p>
          <a:p>
            <a:pPr marL="0" indent="0">
              <a:lnSpc>
                <a:spcPct val="107000"/>
              </a:lnSpc>
              <a:buNone/>
            </a:pPr>
            <a:r>
              <a:rPr lang="en-IN" sz="1600" dirty="0">
                <a:solidFill>
                  <a:srgbClr val="21212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* Loss of Appetite</a:t>
            </a:r>
          </a:p>
          <a:p>
            <a:pPr marL="0" indent="0">
              <a:lnSpc>
                <a:spcPct val="107000"/>
              </a:lnSpc>
              <a:buNone/>
            </a:pPr>
            <a:r>
              <a:rPr lang="en-IN" sz="1600" dirty="0">
                <a:solidFill>
                  <a:srgbClr val="21212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* Sore Throat</a:t>
            </a:r>
          </a:p>
          <a:p>
            <a:pPr marL="0" indent="0">
              <a:lnSpc>
                <a:spcPct val="107000"/>
              </a:lnSpc>
              <a:buNone/>
            </a:pPr>
            <a:r>
              <a:rPr lang="en-IN" sz="1600" dirty="0">
                <a:solidFill>
                  <a:srgbClr val="21212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* Chest Pain</a:t>
            </a:r>
          </a:p>
          <a:p>
            <a:endParaRPr lang="en-IN" sz="1400" dirty="0"/>
          </a:p>
        </p:txBody>
      </p:sp>
    </p:spTree>
    <p:extLst>
      <p:ext uri="{BB962C8B-B14F-4D97-AF65-F5344CB8AC3E}">
        <p14:creationId xmlns:p14="http://schemas.microsoft.com/office/powerpoint/2010/main" val="14986132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D53904-E698-0E61-F6F3-26BDF155FD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7000"/>
              </a:lnSpc>
              <a:buFont typeface="Wingdings" panose="05000000000000000000" pitchFamily="2" charset="2"/>
              <a:buChar char="Ø"/>
            </a:pPr>
            <a:r>
              <a:rPr lang="en-IN" sz="1600" dirty="0">
                <a:solidFill>
                  <a:srgbClr val="2121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Antra discontinuation and method switch after received third dose during </a:t>
            </a:r>
            <a:r>
              <a:rPr lang="en-US" sz="1600" dirty="0">
                <a:solidFill>
                  <a:srgbClr val="2121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mid-April 2021</a:t>
            </a:r>
            <a:r>
              <a:rPr lang="en-IN" sz="1600" dirty="0">
                <a:solidFill>
                  <a:srgbClr val="2121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0" lvl="0" indent="0">
              <a:lnSpc>
                <a:spcPct val="107000"/>
              </a:lnSpc>
              <a:buNone/>
            </a:pPr>
            <a:r>
              <a:rPr lang="en-IN" sz="1600" dirty="0">
                <a:solidFill>
                  <a:srgbClr val="21212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</a:t>
            </a:r>
            <a:r>
              <a:rPr lang="en-IN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(n=712) in selected Sample 67 % opted for method switch and 17% discontinued and remaining were still using this method.</a:t>
            </a:r>
          </a:p>
          <a:p>
            <a:r>
              <a:rPr lang="en-IN" sz="1600" dirty="0">
                <a:solidFill>
                  <a:srgbClr val="21212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After the second dose 67% switched method due to side effects they opted condoms and other traditional method. And remaining 17% discontinued with this method and remaining were still using this method.</a:t>
            </a:r>
          </a:p>
          <a:p>
            <a:pPr marL="0" indent="0">
              <a:buNone/>
            </a:pPr>
            <a:r>
              <a:rPr lang="en-IN" sz="1600" dirty="0">
                <a:solidFill>
                  <a:srgbClr val="21212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The side effects of Antra was</a:t>
            </a:r>
          </a:p>
          <a:p>
            <a:pPr marL="0" indent="0">
              <a:buNone/>
            </a:pPr>
            <a:r>
              <a:rPr lang="en-IN" sz="1600" dirty="0">
                <a:solidFill>
                  <a:srgbClr val="21212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* Continue Stomach pain</a:t>
            </a:r>
          </a:p>
          <a:p>
            <a:pPr marL="0" indent="0">
              <a:buNone/>
            </a:pPr>
            <a:r>
              <a:rPr lang="en-IN" sz="1600" dirty="0">
                <a:solidFill>
                  <a:srgbClr val="21212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* Back pain</a:t>
            </a:r>
          </a:p>
          <a:p>
            <a:pPr marL="0" indent="0">
              <a:buNone/>
            </a:pPr>
            <a:r>
              <a:rPr lang="en-IN" sz="1600" dirty="0">
                <a:solidFill>
                  <a:srgbClr val="21212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* Headache</a:t>
            </a:r>
          </a:p>
          <a:p>
            <a:pPr marL="0" indent="0">
              <a:buNone/>
            </a:pPr>
            <a:endParaRPr lang="en-IN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7B64FD3-D23F-7466-C6CA-CBAAB1A355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 are not allowed to add slides to this presentation</a:t>
            </a:r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4666B4C-964D-1C87-F03F-C9DA15BB07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D20E6-394B-4DF0-96A5-9647FF39C943}" type="slidenum">
              <a:rPr lang="en-IN" smtClean="0"/>
              <a:t>8</a:t>
            </a:fld>
            <a:endParaRPr lang="en-IN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7351801B-EDBA-8DFC-F88B-9386A6FBF6C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2550" y="70561"/>
            <a:ext cx="2593911" cy="12209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33662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7A40DA-CCAF-AA4D-F02C-E8A499F3A7C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IN" dirty="0"/>
              <a:t>Thank You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4362A6F-B772-4C22-FFAA-7F43C56C049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3C20748-CF29-ED49-B8D8-5DEBC4A531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D20E6-394B-4DF0-96A5-9647FF39C943}" type="slidenum">
              <a:rPr lang="en-IN" smtClean="0"/>
              <a:t>9</a:t>
            </a:fld>
            <a:endParaRPr lang="en-IN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EDC1BA95-363B-4D43-B4A1-2FAE931EE57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" y="23814"/>
            <a:ext cx="2695903" cy="12689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52462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3294</TotalTime>
  <Words>848</Words>
  <Application>Microsoft Office PowerPoint</Application>
  <PresentationFormat>Widescreen</PresentationFormat>
  <Paragraphs>94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9" baseType="lpstr">
      <vt:lpstr>Arial</vt:lpstr>
      <vt:lpstr>Calibri</vt:lpstr>
      <vt:lpstr>Calibri Light</vt:lpstr>
      <vt:lpstr>Symbol</vt:lpstr>
      <vt:lpstr>Times New Roman</vt:lpstr>
      <vt:lpstr>Wingdings</vt:lpstr>
      <vt:lpstr>Office Theme</vt:lpstr>
      <vt:lpstr>Distribution and determinants of Family Planning        Method Discontinuation/Switch/Continuation         among young low parity couples in Bihar. CARE ,BIHAR</vt:lpstr>
      <vt:lpstr>Introduction</vt:lpstr>
      <vt:lpstr>Objectives of our Study</vt:lpstr>
      <vt:lpstr>Methodology </vt:lpstr>
      <vt:lpstr>Results </vt:lpstr>
      <vt:lpstr>PowerPoint Presentation</vt:lpstr>
      <vt:lpstr>PowerPoint Presentation</vt:lpstr>
      <vt:lpstr>PowerPoint Presentation</vt:lpstr>
      <vt:lpstr>Thank You</vt:lpstr>
      <vt:lpstr>Internship Experiences</vt:lpstr>
      <vt:lpstr>Suggestions Given to Organization </vt:lpstr>
      <vt:lpstr>Some Pictures of Internship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Topic Name Organization</dc:title>
  <dc:creator>Dr. Sidharth Sekhar Mishra</dc:creator>
  <cp:lastModifiedBy>Danyal Yawar</cp:lastModifiedBy>
  <cp:revision>28</cp:revision>
  <dcterms:created xsi:type="dcterms:W3CDTF">2022-05-20T15:11:38Z</dcterms:created>
  <dcterms:modified xsi:type="dcterms:W3CDTF">2022-08-05T16:49:38Z</dcterms:modified>
</cp:coreProperties>
</file>