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22"/>
  </p:notesMasterIdLst>
  <p:sldIdLst>
    <p:sldId id="256" r:id="rId2"/>
    <p:sldId id="274" r:id="rId3"/>
    <p:sldId id="257" r:id="rId4"/>
    <p:sldId id="258" r:id="rId5"/>
    <p:sldId id="260" r:id="rId6"/>
    <p:sldId id="259" r:id="rId7"/>
    <p:sldId id="261" r:id="rId8"/>
    <p:sldId id="262" r:id="rId9"/>
    <p:sldId id="263" r:id="rId10"/>
    <p:sldId id="278" r:id="rId11"/>
    <p:sldId id="265" r:id="rId12"/>
    <p:sldId id="275" r:id="rId13"/>
    <p:sldId id="267" r:id="rId14"/>
    <p:sldId id="273" r:id="rId15"/>
    <p:sldId id="272" r:id="rId16"/>
    <p:sldId id="269" r:id="rId17"/>
    <p:sldId id="276" r:id="rId18"/>
    <p:sldId id="270" r:id="rId19"/>
    <p:sldId id="271" r:id="rId20"/>
    <p:sldId id="2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72548C6-CBCB-4E04-B914-34F5DB7B98F6}">
          <p14:sldIdLst>
            <p14:sldId id="256"/>
            <p14:sldId id="274"/>
            <p14:sldId id="257"/>
            <p14:sldId id="258"/>
            <p14:sldId id="260"/>
            <p14:sldId id="259"/>
            <p14:sldId id="261"/>
            <p14:sldId id="262"/>
            <p14:sldId id="263"/>
            <p14:sldId id="278"/>
            <p14:sldId id="265"/>
          </p14:sldIdLst>
        </p14:section>
        <p14:section name="Untitled Section" id="{CBC10C06-B302-4464-9F5B-B703B35C5171}">
          <p14:sldIdLst>
            <p14:sldId id="275"/>
            <p14:sldId id="267"/>
            <p14:sldId id="273"/>
            <p14:sldId id="272"/>
            <p14:sldId id="269"/>
            <p14:sldId id="276"/>
            <p14:sldId id="270"/>
            <p14:sldId id="271"/>
            <p14:sldId id="26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06-08-2022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8/6/2022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710530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8262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8/6/2022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311084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87185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8/6/2022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729570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8/6/2022</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75759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8/6/2022</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164833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53905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8/6/2022</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60036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59270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8/6/2022</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61536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8/6/2022</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386958951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1.png" /><Relationship Id="rId1" Type="http://schemas.openxmlformats.org/officeDocument/2006/relationships/slideLayout" Target="../slideLayouts/slideLayout2.xml" /><Relationship Id="rId4" Type="http://schemas.openxmlformats.org/officeDocument/2006/relationships/image" Target="../media/image5.jpeg" /></Relationships>
</file>

<file path=ppt/slides/_rels/slide1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hyperlink" Target="http://www.expresshealthcaremgmt.com" TargetMode="External" /><Relationship Id="rId2" Type="http://schemas.openxmlformats.org/officeDocument/2006/relationships/hyperlink" Target="http://www.citehr.com" TargetMode="External" /><Relationship Id="rId1" Type="http://schemas.openxmlformats.org/officeDocument/2006/relationships/slideLayout" Target="../slideLayouts/slideLayout2.xml" /><Relationship Id="rId4" Type="http://schemas.openxmlformats.org/officeDocument/2006/relationships/hyperlink" Target="http://www.naukrihub.com" TargetMode="External" /></Relationships>
</file>

<file path=ppt/slides/_rels/slide15.xml.rels><?xml version="1.0" encoding="UTF-8" standalone="yes"?>
<Relationships xmlns="http://schemas.openxmlformats.org/package/2006/relationships"><Relationship Id="rId3" Type="http://schemas.openxmlformats.org/officeDocument/2006/relationships/hyperlink" Target="http://www.naukrihub.com/" TargetMode="External"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5.xml" /></Relationships>
</file>

<file path=ppt/slides/_rels/slide17.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3" Type="http://schemas.openxmlformats.org/officeDocument/2006/relationships/image" Target="../media/image7.jpeg" /><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1.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p:txBody>
          <a:bodyPr/>
          <a:lstStyle/>
          <a:p>
            <a:r>
              <a:rPr lang="en-US" dirty="0"/>
              <a:t>ATTRITION ANALYSIS </a:t>
            </a:r>
            <a:br>
              <a:rPr lang="en-IN" dirty="0"/>
            </a:br>
            <a:r>
              <a:rPr lang="en-US" dirty="0"/>
              <a:t>CENTRE FOR SIGHT </a:t>
            </a:r>
            <a:endParaRPr lang="en-IN" dirty="0"/>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p:txBody>
          <a:bodyPr>
            <a:normAutofit fontScale="92500" lnSpcReduction="20000"/>
          </a:bodyPr>
          <a:lstStyle/>
          <a:p>
            <a:r>
              <a:rPr lang="en-US" dirty="0" err="1"/>
              <a:t>Yakshika</a:t>
            </a:r>
            <a:r>
              <a:rPr lang="en-US" dirty="0"/>
              <a:t> Singh </a:t>
            </a:r>
            <a:r>
              <a:rPr lang="en-US" dirty="0" err="1"/>
              <a:t>Somvanshi</a:t>
            </a:r>
            <a:endParaRPr lang="en-US" dirty="0"/>
          </a:p>
          <a:p>
            <a:r>
              <a:rPr lang="en-US" dirty="0"/>
              <a:t>PGDM/21/143</a:t>
            </a:r>
            <a:endParaRPr lang="en-IN" dirty="0"/>
          </a:p>
          <a:p>
            <a:r>
              <a:rPr lang="en-US" dirty="0" err="1"/>
              <a:t>Dr</a:t>
            </a:r>
            <a:r>
              <a:rPr lang="en-US" dirty="0"/>
              <a:t> </a:t>
            </a:r>
            <a:r>
              <a:rPr lang="en-US" dirty="0" err="1"/>
              <a:t>Sumesh</a:t>
            </a:r>
            <a:r>
              <a:rPr lang="en-US" dirty="0"/>
              <a:t> </a:t>
            </a:r>
            <a:endParaRPr lang="en-IN" dirty="0"/>
          </a:p>
          <a:p>
            <a:r>
              <a:rPr lang="en-IN" dirty="0"/>
              <a:t>IIHMR Delhi</a:t>
            </a:r>
          </a:p>
        </p:txBody>
      </p:sp>
      <p:sp>
        <p:nvSpPr>
          <p:cNvPr id="5" name="Footer Placeholder 4">
            <a:extLst>
              <a:ext uri="{FF2B5EF4-FFF2-40B4-BE49-F238E27FC236}">
                <a16:creationId xmlns:a16="http://schemas.microsoft.com/office/drawing/2014/main" id="{D624A4A6-17A9-4392-BB4C-06FEF16CF7A3}"/>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667"/>
            <a:ext cx="2468880" cy="116209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(3/3)</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a:xfrm>
            <a:off x="4503957" y="52557"/>
            <a:ext cx="7446305" cy="1400693"/>
          </a:xfrm>
        </p:spPr>
        <p:txBody>
          <a:bodyPr/>
          <a:lstStyle/>
          <a:p>
            <a:r>
              <a:rPr lang="en-US" dirty="0"/>
              <a:t>Q.-3 Why did you left the </a:t>
            </a:r>
            <a:r>
              <a:rPr lang="en-US" dirty="0" err="1"/>
              <a:t>organisation</a:t>
            </a:r>
            <a:r>
              <a:rPr lang="en-US" dirty="0"/>
              <a:t>?	 Q.-4</a:t>
            </a:r>
            <a:r>
              <a:rPr lang="en-US" sz="2000" dirty="0"/>
              <a:t> </a:t>
            </a:r>
            <a:r>
              <a:rPr lang="en-US" dirty="0"/>
              <a:t>Will you rejoin</a:t>
            </a:r>
            <a:r>
              <a:rPr lang="en-US" sz="2000" dirty="0"/>
              <a:t>?                                                                                                                                       </a:t>
            </a:r>
            <a:endParaRPr lang="en-IN" sz="2000" dirty="0"/>
          </a:p>
        </p:txBody>
      </p:sp>
      <p:sp>
        <p:nvSpPr>
          <p:cNvPr id="5" name="Footer Placeholder 4">
            <a:extLst>
              <a:ext uri="{FF2B5EF4-FFF2-40B4-BE49-F238E27FC236}">
                <a16:creationId xmlns:a16="http://schemas.microsoft.com/office/drawing/2014/main" id="{BC6C537E-F258-FF89-BDC8-88EC70E7BEAF}"/>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8" name="Picture 5">
            <a:extLst>
              <a:ext uri="{FF2B5EF4-FFF2-40B4-BE49-F238E27FC236}">
                <a16:creationId xmlns:a16="http://schemas.microsoft.com/office/drawing/2014/main" id="{03FAB67F-876B-E347-A255-3A201826EC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31372" y="1387714"/>
            <a:ext cx="3834863" cy="4403486"/>
          </a:xfrm>
          <a:prstGeom prst="rect">
            <a:avLst/>
          </a:prstGeom>
        </p:spPr>
      </p:pic>
      <p:pic>
        <p:nvPicPr>
          <p:cNvPr id="7" name="Picture 8">
            <a:extLst>
              <a:ext uri="{FF2B5EF4-FFF2-40B4-BE49-F238E27FC236}">
                <a16:creationId xmlns:a16="http://schemas.microsoft.com/office/drawing/2014/main" id="{4B4E2B31-1225-F049-B5CD-5FD117B476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71647" y="1030016"/>
            <a:ext cx="3809602" cy="4627368"/>
          </a:xfrm>
          <a:prstGeom prst="rect">
            <a:avLst/>
          </a:prstGeom>
        </p:spPr>
      </p:pic>
    </p:spTree>
    <p:extLst>
      <p:ext uri="{BB962C8B-B14F-4D97-AF65-F5344CB8AC3E}">
        <p14:creationId xmlns:p14="http://schemas.microsoft.com/office/powerpoint/2010/main" val="280729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 (1/2)</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lstStyle/>
          <a:p>
            <a:r>
              <a:rPr lang="en-US"/>
              <a:t>There was many reasons for the attrition </a:t>
            </a:r>
            <a:endParaRPr lang="en-US" dirty="0"/>
          </a:p>
          <a:p>
            <a:r>
              <a:rPr lang="en-US"/>
              <a:t> Working environment was not good.</a:t>
            </a:r>
          </a:p>
          <a:p>
            <a:r>
              <a:rPr lang="en-US"/>
              <a:t>Attriton reason was different for every employee</a:t>
            </a:r>
          </a:p>
          <a:p>
            <a:r>
              <a:rPr lang="en-US"/>
              <a:t>Many employee left organization for career growth </a:t>
            </a:r>
          </a:p>
          <a:p>
            <a:pPr marL="0" indent="0">
              <a:buNone/>
            </a:pPr>
            <a:endParaRPr lang="en-IN" dirty="0"/>
          </a:p>
        </p:txBody>
      </p:sp>
      <p:sp>
        <p:nvSpPr>
          <p:cNvPr id="5" name="Footer Placeholder 4">
            <a:extLst>
              <a:ext uri="{FF2B5EF4-FFF2-40B4-BE49-F238E27FC236}">
                <a16:creationId xmlns:a16="http://schemas.microsoft.com/office/drawing/2014/main" id="{DD6E8C70-D405-03BF-6CEE-48677636D9A7}"/>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40447-CEEA-D28D-8EBB-F7C8E662591A}"/>
              </a:ext>
            </a:extLst>
          </p:cNvPr>
          <p:cNvSpPr>
            <a:spLocks noGrp="1"/>
          </p:cNvSpPr>
          <p:nvPr>
            <p:ph type="title"/>
          </p:nvPr>
        </p:nvSpPr>
        <p:spPr>
          <a:xfrm>
            <a:off x="791680" y="2199276"/>
            <a:ext cx="3498979" cy="2456442"/>
          </a:xfrm>
        </p:spPr>
        <p:txBody>
          <a:bodyPr/>
          <a:lstStyle/>
          <a:p>
            <a:pPr algn="ctr"/>
            <a:r>
              <a:rPr lang="en-IN" b="1" dirty="0"/>
              <a:t>Limitations of Study </a:t>
            </a:r>
          </a:p>
        </p:txBody>
      </p:sp>
      <p:sp>
        <p:nvSpPr>
          <p:cNvPr id="3" name="Content Placeholder 2">
            <a:extLst>
              <a:ext uri="{FF2B5EF4-FFF2-40B4-BE49-F238E27FC236}">
                <a16:creationId xmlns:a16="http://schemas.microsoft.com/office/drawing/2014/main" id="{5BB9456F-9885-DEFB-B811-6559C179D25E}"/>
              </a:ext>
            </a:extLst>
          </p:cNvPr>
          <p:cNvSpPr>
            <a:spLocks noGrp="1"/>
          </p:cNvSpPr>
          <p:nvPr>
            <p:ph idx="1"/>
          </p:nvPr>
        </p:nvSpPr>
        <p:spPr>
          <a:xfrm>
            <a:off x="4905087" y="591732"/>
            <a:ext cx="6281873" cy="5248622"/>
          </a:xfrm>
        </p:spPr>
        <p:txBody>
          <a:bodyPr/>
          <a:lstStyle/>
          <a:p>
            <a:r>
              <a:rPr lang="en-US" dirty="0"/>
              <a:t> Lack of communication and documentation.</a:t>
            </a:r>
          </a:p>
          <a:p>
            <a:r>
              <a:rPr lang="en-US" dirty="0"/>
              <a:t>Casual approach</a:t>
            </a:r>
          </a:p>
          <a:p>
            <a:r>
              <a:rPr lang="en-US" dirty="0"/>
              <a:t>Irresponsible behavioral problem.</a:t>
            </a:r>
          </a:p>
          <a:p>
            <a:r>
              <a:rPr lang="en-US" dirty="0"/>
              <a:t>Termination without any prior information.</a:t>
            </a:r>
          </a:p>
          <a:p>
            <a:r>
              <a:rPr lang="en-US" dirty="0"/>
              <a:t>Resignation of staff without inappropriate information missing of their employee codes and it is a challenge for us to track which staff is on resignation period or on immediate resignation.</a:t>
            </a:r>
          </a:p>
          <a:p>
            <a:r>
              <a:rPr lang="en-US" dirty="0"/>
              <a:t>Employee was counselled by higher management to take his/her resignation back and put withdrawal of their resignation. </a:t>
            </a:r>
          </a:p>
          <a:p>
            <a:pPr marL="0" indent="0">
              <a:buNone/>
            </a:pPr>
            <a:endParaRPr lang="en-IN" dirty="0"/>
          </a:p>
        </p:txBody>
      </p:sp>
      <p:sp>
        <p:nvSpPr>
          <p:cNvPr id="4" name="Footer Placeholder 3">
            <a:extLst>
              <a:ext uri="{FF2B5EF4-FFF2-40B4-BE49-F238E27FC236}">
                <a16:creationId xmlns:a16="http://schemas.microsoft.com/office/drawing/2014/main" id="{D65F059F-1630-E3D0-AD4C-1A8C473CCFCB}"/>
              </a:ext>
            </a:extLst>
          </p:cNvPr>
          <p:cNvSpPr>
            <a:spLocks noGrp="1"/>
          </p:cNvSpPr>
          <p:nvPr>
            <p:ph type="ftr" sz="quarter" idx="11"/>
          </p:nvPr>
        </p:nvSpPr>
        <p:spPr>
          <a:xfrm>
            <a:off x="3717745" y="6542932"/>
            <a:ext cx="4427766" cy="164977"/>
          </a:xfrm>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FC51D6A2-A91D-A976-4466-676056EBC198}"/>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DF8E2F2A-8773-8566-BA13-BCC1F29E4C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91454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5118447" y="2225726"/>
            <a:ext cx="6281873" cy="1245441"/>
          </a:xfrm>
        </p:spPr>
        <p:txBody>
          <a:bodyPr/>
          <a:lstStyle/>
          <a:p>
            <a:r>
              <a:rPr lang="en-US" dirty="0"/>
              <a:t>It was found that there were many reasons of Attrition of Employees in the </a:t>
            </a:r>
            <a:r>
              <a:rPr lang="en-US" dirty="0" err="1"/>
              <a:t>organisation</a:t>
            </a:r>
            <a:endParaRPr lang="en-US" dirty="0"/>
          </a:p>
          <a:p>
            <a:r>
              <a:rPr lang="en-US" dirty="0"/>
              <a:t>It was found the Attrition rate  was 4.23%</a:t>
            </a:r>
            <a:endParaRPr lang="en-IN" dirty="0"/>
          </a:p>
        </p:txBody>
      </p:sp>
      <p:sp>
        <p:nvSpPr>
          <p:cNvPr id="5" name="Footer Placeholder 4">
            <a:extLst>
              <a:ext uri="{FF2B5EF4-FFF2-40B4-BE49-F238E27FC236}">
                <a16:creationId xmlns:a16="http://schemas.microsoft.com/office/drawing/2014/main" id="{48A4B806-E805-17DC-360E-E996C56D4D95}"/>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normAutofit/>
          </a:bodyPr>
          <a:lstStyle/>
          <a:p>
            <a:pPr algn="ctr"/>
            <a:r>
              <a:rPr lang="en-IN" b="1"/>
              <a:t>References </a:t>
            </a:r>
            <a:endParaRPr lang="en-IN" b="1" dirty="0"/>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p:txBody>
          <a:bodyPr>
            <a:normAutofit fontScale="77500" lnSpcReduction="20000"/>
          </a:bodyPr>
          <a:lstStyle/>
          <a:p>
            <a:pPr lvl="0"/>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Deutsch, H. (2009, November 22). Exit Interview Surveys &amp; Employee Retention Surveys Identify Ways to Decrease Employee Attrition.</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lvl="0"/>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Warda, J. (2009, September 23). Effective Recruitment and Retention Strategy – Attracting Great People.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lvl="0"/>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Employee Attrition in India by Mike on January 7</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th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June 2009.</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lvl="0"/>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Employee Attrition: Wake-up Call for Bosses- by Rabia Dhody.</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lvl="0"/>
            <a:r>
              <a:rPr lang="en-US" sz="1800" u="sng">
                <a:solidFill>
                  <a:srgbClr val="D83E2C"/>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www.citehr.com</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lvl="0"/>
            <a:r>
              <a:rPr lang="en-US" sz="1800" u="sng">
                <a:solidFill>
                  <a:srgbClr val="D83E2C"/>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www.expresshealthcaremgmt.com</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u="none" strike="noStrike">
                <a:solidFill>
                  <a:srgbClr val="D83E2C"/>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7  </a:t>
            </a:r>
            <a:r>
              <a:rPr lang="en-US" sz="1800" u="sng">
                <a:solidFill>
                  <a:srgbClr val="D83E2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www.naukrihub.com</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BA6BC351-F8F3-57C7-6516-D8352B33A9A1}"/>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14</a:t>
            </a:fld>
            <a:endParaRPr lang="en-IN"/>
          </a:p>
        </p:txBody>
      </p:sp>
    </p:spTree>
    <p:extLst>
      <p:ext uri="{BB962C8B-B14F-4D97-AF65-F5344CB8AC3E}">
        <p14:creationId xmlns:p14="http://schemas.microsoft.com/office/powerpoint/2010/main" val="149243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FED2199A-A9B8-236E-ACEC-E9DF83F3CADD}"/>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CDD8BC78-C32C-0418-AFFE-4F5A9860E9BD}"/>
              </a:ext>
            </a:extLst>
          </p:cNvPr>
          <p:cNvSpPr>
            <a:spLocks noGrp="1"/>
          </p:cNvSpPr>
          <p:nvPr>
            <p:ph type="sldNum" sz="quarter" idx="12"/>
          </p:nvPr>
        </p:nvSpPr>
        <p:spPr>
          <a:xfrm>
            <a:off x="2436363" y="111760"/>
            <a:ext cx="8947917" cy="1216756"/>
          </a:xfrm>
        </p:spPr>
        <p:txBody>
          <a:bodyPr/>
          <a:lstStyle/>
          <a:p>
            <a:pPr algn="ctr"/>
            <a:r>
              <a:rPr lang="en-IN" sz="2800" u="sng" dirty="0">
                <a:solidFill>
                  <a:schemeClr val="tx1"/>
                </a:solidFill>
              </a:rPr>
              <a:t>Attrition Analysis Centre for Sight</a:t>
            </a:r>
          </a:p>
          <a:p>
            <a:pPr algn="ctr"/>
            <a:r>
              <a:rPr lang="en-IN" sz="2800" u="sng" dirty="0">
                <a:solidFill>
                  <a:schemeClr val="tx1"/>
                </a:solidFill>
              </a:rPr>
              <a:t>Present by – Ms. </a:t>
            </a:r>
            <a:r>
              <a:rPr lang="en-IN" sz="2800" u="sng" dirty="0" err="1">
                <a:solidFill>
                  <a:schemeClr val="tx1"/>
                </a:solidFill>
              </a:rPr>
              <a:t>Yakshika</a:t>
            </a:r>
            <a:r>
              <a:rPr lang="en-IN" sz="2800" u="sng" dirty="0">
                <a:solidFill>
                  <a:schemeClr val="tx1"/>
                </a:solidFill>
              </a:rPr>
              <a:t> Singh </a:t>
            </a:r>
            <a:r>
              <a:rPr lang="en-IN" sz="2800" u="sng" dirty="0" err="1">
                <a:solidFill>
                  <a:schemeClr val="tx1"/>
                </a:solidFill>
              </a:rPr>
              <a:t>Somvanshi</a:t>
            </a:r>
            <a:endParaRPr lang="en-IN" sz="2800" u="sng" dirty="0">
              <a:solidFill>
                <a:schemeClr val="tx1"/>
              </a:solidFill>
            </a:endParaRPr>
          </a:p>
          <a:p>
            <a:pPr algn="ctr"/>
            <a:r>
              <a:rPr lang="en-IN" sz="2800" u="sng" dirty="0">
                <a:solidFill>
                  <a:schemeClr val="tx1"/>
                </a:solidFill>
              </a:rPr>
              <a:t>Mentor – </a:t>
            </a:r>
            <a:r>
              <a:rPr lang="en-IN" sz="2800" u="sng" dirty="0" err="1">
                <a:solidFill>
                  <a:schemeClr val="tx1"/>
                </a:solidFill>
              </a:rPr>
              <a:t>Dr.</a:t>
            </a:r>
            <a:r>
              <a:rPr lang="en-IN" sz="2800" u="sng" dirty="0">
                <a:solidFill>
                  <a:schemeClr val="tx1"/>
                </a:solidFill>
              </a:rPr>
              <a:t> </a:t>
            </a:r>
            <a:r>
              <a:rPr lang="en-IN" sz="2800" u="sng" dirty="0" err="1">
                <a:solidFill>
                  <a:schemeClr val="tx1"/>
                </a:solidFill>
              </a:rPr>
              <a:t>Sumesh</a:t>
            </a:r>
            <a:endParaRPr lang="en-IN" sz="900" u="sng" dirty="0">
              <a:solidFill>
                <a:schemeClr val="tx1"/>
              </a:solidFill>
            </a:endParaRPr>
          </a:p>
        </p:txBody>
      </p:sp>
      <p:pic>
        <p:nvPicPr>
          <p:cNvPr id="6" name="Picture 5">
            <a:extLst>
              <a:ext uri="{FF2B5EF4-FFF2-40B4-BE49-F238E27FC236}">
                <a16:creationId xmlns:a16="http://schemas.microsoft.com/office/drawing/2014/main" id="{28F46672-23F2-54AB-6EA2-E29CE477BF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70" y="28682"/>
            <a:ext cx="2391993" cy="1370625"/>
          </a:xfrm>
          <a:prstGeom prst="rect">
            <a:avLst/>
          </a:prstGeom>
        </p:spPr>
      </p:pic>
      <p:sp>
        <p:nvSpPr>
          <p:cNvPr id="8" name="Flowchart: Process 7">
            <a:extLst>
              <a:ext uri="{FF2B5EF4-FFF2-40B4-BE49-F238E27FC236}">
                <a16:creationId xmlns:a16="http://schemas.microsoft.com/office/drawing/2014/main" id="{7133A007-3C89-514B-B56B-D8C4C61F0320}"/>
              </a:ext>
            </a:extLst>
          </p:cNvPr>
          <p:cNvSpPr/>
          <p:nvPr/>
        </p:nvSpPr>
        <p:spPr>
          <a:xfrm>
            <a:off x="4143817" y="1449379"/>
            <a:ext cx="4111099" cy="5249352"/>
          </a:xfrm>
          <a:prstGeom prst="flowChartProcess">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eaLnBrk="1" fontAlgn="t" latinLnBrk="0" hangingPunct="1"/>
            <a:r>
              <a:rPr lang="en-US" sz="1800" b="0" i="0" u="none" strike="noStrike" kern="1200">
                <a:solidFill>
                  <a:srgbClr val="000000"/>
                </a:solidFill>
                <a:effectLst/>
                <a:latin typeface="Rockwell" panose="02060603020205020403" pitchFamily="18" charset="0"/>
              </a:rPr>
              <a:t> </a:t>
            </a:r>
            <a:endParaRPr lang="en-US" sz="1800" b="0" i="0" u="none" strike="noStrike">
              <a:effectLst/>
              <a:latin typeface="Arial" panose="020B0604020202020204" pitchFamily="34" charset="0"/>
            </a:endParaRPr>
          </a:p>
        </p:txBody>
      </p:sp>
      <p:graphicFrame>
        <p:nvGraphicFramePr>
          <p:cNvPr id="12" name="Table 12">
            <a:extLst>
              <a:ext uri="{FF2B5EF4-FFF2-40B4-BE49-F238E27FC236}">
                <a16:creationId xmlns:a16="http://schemas.microsoft.com/office/drawing/2014/main" id="{0A4EF991-5C96-4344-9AAB-8A82E3A53E1F}"/>
              </a:ext>
            </a:extLst>
          </p:cNvPr>
          <p:cNvGraphicFramePr>
            <a:graphicFrameLocks noGrp="1"/>
          </p:cNvGraphicFramePr>
          <p:nvPr>
            <p:extLst>
              <p:ext uri="{D42A27DB-BD31-4B8C-83A1-F6EECF244321}">
                <p14:modId xmlns:p14="http://schemas.microsoft.com/office/powerpoint/2010/main" val="1236636702"/>
              </p:ext>
            </p:extLst>
          </p:nvPr>
        </p:nvGraphicFramePr>
        <p:xfrm>
          <a:off x="4283961" y="3738879"/>
          <a:ext cx="3864360" cy="2781292"/>
        </p:xfrm>
        <a:graphic>
          <a:graphicData uri="http://schemas.openxmlformats.org/drawingml/2006/table">
            <a:tbl>
              <a:tblPr firstRow="1" bandRow="1">
                <a:tableStyleId>{3C2FFA5D-87B4-456A-9821-1D502468CF0F}</a:tableStyleId>
              </a:tblPr>
              <a:tblGrid>
                <a:gridCol w="1932180">
                  <a:extLst>
                    <a:ext uri="{9D8B030D-6E8A-4147-A177-3AD203B41FA5}">
                      <a16:colId xmlns:a16="http://schemas.microsoft.com/office/drawing/2014/main" val="2611912585"/>
                    </a:ext>
                  </a:extLst>
                </a:gridCol>
                <a:gridCol w="1932180">
                  <a:extLst>
                    <a:ext uri="{9D8B030D-6E8A-4147-A177-3AD203B41FA5}">
                      <a16:colId xmlns:a16="http://schemas.microsoft.com/office/drawing/2014/main" val="477217198"/>
                    </a:ext>
                  </a:extLst>
                </a:gridCol>
              </a:tblGrid>
              <a:tr h="502481">
                <a:tc>
                  <a:txBody>
                    <a:bodyPr/>
                    <a:lstStyle/>
                    <a:p>
                      <a:r>
                        <a:rPr lang="en-US" sz="1400" dirty="0">
                          <a:solidFill>
                            <a:schemeClr val="tx1"/>
                          </a:solidFill>
                        </a:rPr>
                        <a:t>Study design </a:t>
                      </a:r>
                    </a:p>
                  </a:txBody>
                  <a:tcPr/>
                </a:tc>
                <a:tc>
                  <a:txBody>
                    <a:bodyPr/>
                    <a:lstStyle/>
                    <a:p>
                      <a:r>
                        <a:rPr lang="en-US" sz="1400" dirty="0">
                          <a:solidFill>
                            <a:schemeClr val="tx1"/>
                          </a:solidFill>
                        </a:rPr>
                        <a:t>Descriptive study </a:t>
                      </a:r>
                    </a:p>
                  </a:txBody>
                  <a:tcPr/>
                </a:tc>
                <a:extLst>
                  <a:ext uri="{0D108BD9-81ED-4DB2-BD59-A6C34878D82A}">
                    <a16:rowId xmlns:a16="http://schemas.microsoft.com/office/drawing/2014/main" val="1835333919"/>
                  </a:ext>
                </a:extLst>
              </a:tr>
              <a:tr h="340671">
                <a:tc>
                  <a:txBody>
                    <a:bodyPr/>
                    <a:lstStyle/>
                    <a:p>
                      <a:r>
                        <a:rPr lang="en-US" sz="1400" b="1">
                          <a:solidFill>
                            <a:schemeClr val="tx1"/>
                          </a:solidFill>
                        </a:rPr>
                        <a:t>Scaling method</a:t>
                      </a:r>
                      <a:r>
                        <a:rPr lang="en-US" sz="1400">
                          <a:solidFill>
                            <a:schemeClr val="tx1"/>
                          </a:solidFill>
                        </a:rPr>
                        <a:t> </a:t>
                      </a:r>
                    </a:p>
                  </a:txBody>
                  <a:tcPr/>
                </a:tc>
                <a:tc>
                  <a:txBody>
                    <a:bodyPr/>
                    <a:lstStyle/>
                    <a:p>
                      <a:r>
                        <a:rPr lang="en-US" sz="1400" b="1" dirty="0">
                          <a:solidFill>
                            <a:schemeClr val="tx1"/>
                          </a:solidFill>
                        </a:rPr>
                        <a:t>Likert method</a:t>
                      </a:r>
                      <a:r>
                        <a:rPr lang="en-US" sz="1400" dirty="0">
                          <a:solidFill>
                            <a:schemeClr val="tx1"/>
                          </a:solidFill>
                        </a:rPr>
                        <a:t> </a:t>
                      </a:r>
                    </a:p>
                  </a:txBody>
                  <a:tcPr/>
                </a:tc>
                <a:extLst>
                  <a:ext uri="{0D108BD9-81ED-4DB2-BD59-A6C34878D82A}">
                    <a16:rowId xmlns:a16="http://schemas.microsoft.com/office/drawing/2014/main" val="1818716467"/>
                  </a:ext>
                </a:extLst>
              </a:tr>
              <a:tr h="933178">
                <a:tc>
                  <a:txBody>
                    <a:bodyPr/>
                    <a:lstStyle/>
                    <a:p>
                      <a:r>
                        <a:rPr lang="en-US" sz="1400" b="1" dirty="0">
                          <a:solidFill>
                            <a:schemeClr val="tx1"/>
                          </a:solidFill>
                          <a:effectLst/>
                          <a:latin typeface="+mn-lt"/>
                          <a:ea typeface="Times New Roman" panose="02020603050405020304" pitchFamily="18" charset="0"/>
                          <a:cs typeface="Times New Roman" panose="02020603050405020304" pitchFamily="18" charset="0"/>
                        </a:rPr>
                        <a:t>Data collection</a:t>
                      </a:r>
                      <a:r>
                        <a:rPr lang="en-US" sz="14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r>
                        <a:rPr lang="en-US" sz="1400" b="1" dirty="0">
                          <a:solidFill>
                            <a:schemeClr val="tx1"/>
                          </a:solidFill>
                        </a:rPr>
                        <a:t>Primary method and secondary method</a:t>
                      </a:r>
                      <a:r>
                        <a:rPr lang="en-US" sz="1400" dirty="0">
                          <a:solidFill>
                            <a:schemeClr val="tx1"/>
                          </a:solidFill>
                        </a:rPr>
                        <a:t> </a:t>
                      </a:r>
                    </a:p>
                  </a:txBody>
                  <a:tcPr/>
                </a:tc>
                <a:extLst>
                  <a:ext uri="{0D108BD9-81ED-4DB2-BD59-A6C34878D82A}">
                    <a16:rowId xmlns:a16="http://schemas.microsoft.com/office/drawing/2014/main" val="3587178727"/>
                  </a:ext>
                </a:extLst>
              </a:tr>
              <a:tr h="502481">
                <a:tc>
                  <a:txBody>
                    <a:bodyPr/>
                    <a:lstStyle/>
                    <a:p>
                      <a:r>
                        <a:rPr lang="en-US" sz="1400" b="1">
                          <a:solidFill>
                            <a:schemeClr val="tx1"/>
                          </a:solidFill>
                        </a:rPr>
                        <a:t>Inclusion</a:t>
                      </a:r>
                    </a:p>
                  </a:txBody>
                  <a:tcPr/>
                </a:tc>
                <a:tc>
                  <a:txBody>
                    <a:bodyPr/>
                    <a:lstStyle/>
                    <a:p>
                      <a:r>
                        <a:rPr lang="en-US" sz="1400" b="1" dirty="0">
                          <a:solidFill>
                            <a:schemeClr val="tx1"/>
                          </a:solidFill>
                        </a:rPr>
                        <a:t>Employees who left</a:t>
                      </a:r>
                    </a:p>
                  </a:txBody>
                  <a:tcPr/>
                </a:tc>
                <a:extLst>
                  <a:ext uri="{0D108BD9-81ED-4DB2-BD59-A6C34878D82A}">
                    <a16:rowId xmlns:a16="http://schemas.microsoft.com/office/drawing/2014/main" val="2972377110"/>
                  </a:ext>
                </a:extLst>
              </a:tr>
              <a:tr h="502481">
                <a:tc>
                  <a:txBody>
                    <a:bodyPr/>
                    <a:lstStyle/>
                    <a:p>
                      <a:r>
                        <a:rPr lang="en-US" sz="1400" b="1" dirty="0">
                          <a:solidFill>
                            <a:schemeClr val="tx1"/>
                          </a:solidFill>
                        </a:rPr>
                        <a:t>Exclusion</a:t>
                      </a:r>
                      <a:r>
                        <a:rPr lang="en-US" sz="1400" dirty="0">
                          <a:solidFill>
                            <a:schemeClr val="tx1"/>
                          </a:solidFill>
                        </a:rPr>
                        <a:t> </a:t>
                      </a:r>
                    </a:p>
                  </a:txBody>
                  <a:tcPr/>
                </a:tc>
                <a:tc>
                  <a:txBody>
                    <a:bodyPr/>
                    <a:lstStyle/>
                    <a:p>
                      <a:r>
                        <a:rPr lang="en-US" sz="1400" b="1" dirty="0" err="1">
                          <a:solidFill>
                            <a:schemeClr val="tx1"/>
                          </a:solidFill>
                        </a:rPr>
                        <a:t>Employe</a:t>
                      </a:r>
                      <a:r>
                        <a:rPr lang="en-US" sz="1400" b="1" dirty="0">
                          <a:solidFill>
                            <a:schemeClr val="tx1"/>
                          </a:solidFill>
                        </a:rPr>
                        <a:t> working</a:t>
                      </a:r>
                      <a:r>
                        <a:rPr lang="en-US" sz="1400" dirty="0">
                          <a:solidFill>
                            <a:schemeClr val="tx1"/>
                          </a:solidFill>
                        </a:rPr>
                        <a:t> </a:t>
                      </a:r>
                    </a:p>
                  </a:txBody>
                  <a:tcPr/>
                </a:tc>
                <a:extLst>
                  <a:ext uri="{0D108BD9-81ED-4DB2-BD59-A6C34878D82A}">
                    <a16:rowId xmlns:a16="http://schemas.microsoft.com/office/drawing/2014/main" val="664156204"/>
                  </a:ext>
                </a:extLst>
              </a:tr>
            </a:tbl>
          </a:graphicData>
        </a:graphic>
      </p:graphicFrame>
      <p:sp>
        <p:nvSpPr>
          <p:cNvPr id="9" name="Flowchart: Process 8">
            <a:extLst>
              <a:ext uri="{FF2B5EF4-FFF2-40B4-BE49-F238E27FC236}">
                <a16:creationId xmlns:a16="http://schemas.microsoft.com/office/drawing/2014/main" id="{BF316924-818A-3A4C-A347-0EC9A1C903DB}"/>
              </a:ext>
            </a:extLst>
          </p:cNvPr>
          <p:cNvSpPr/>
          <p:nvPr/>
        </p:nvSpPr>
        <p:spPr>
          <a:xfrm rot="10800000" flipH="1" flipV="1">
            <a:off x="8271330" y="1449379"/>
            <a:ext cx="3811389" cy="5228748"/>
          </a:xfrm>
          <a:prstGeom prst="flowChartProcess">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Result</a:t>
            </a:r>
            <a:r>
              <a:rPr lang="en-US" dirty="0">
                <a:solidFill>
                  <a:srgbClr val="FF0000"/>
                </a:solidFill>
              </a:rPr>
              <a:t> </a:t>
            </a:r>
          </a:p>
          <a:p>
            <a:pPr algn="ctr"/>
            <a:r>
              <a:rPr lang="en-US" sz="1600" dirty="0">
                <a:solidFill>
                  <a:schemeClr val="tx1"/>
                </a:solidFill>
              </a:rPr>
              <a:t>Opening balance of employees + number of employees joined-Employees left)
100
Average  Monthly attrition=</a:t>
            </a:r>
            <a:r>
              <a:rPr lang="en-US" sz="1600" b="1" dirty="0">
                <a:solidFill>
                  <a:schemeClr val="tx1"/>
                </a:solidFill>
              </a:rPr>
              <a:t> 4.23%.</a:t>
            </a:r>
          </a:p>
          <a:p>
            <a:pPr algn="ctr"/>
            <a:endParaRPr lang="en-US" sz="1600" dirty="0">
              <a:solidFill>
                <a:schemeClr val="accent1"/>
              </a:solidFill>
            </a:endParaRPr>
          </a:p>
          <a:p>
            <a:pPr algn="ctr"/>
            <a:r>
              <a:rPr lang="en-US" sz="1600" b="1" dirty="0">
                <a:solidFill>
                  <a:srgbClr val="C00000"/>
                </a:solidFill>
              </a:rPr>
              <a:t>Conclusion</a:t>
            </a:r>
          </a:p>
          <a:p>
            <a:r>
              <a:rPr lang="en-US" sz="1600" dirty="0">
                <a:solidFill>
                  <a:schemeClr val="tx1"/>
                </a:solidFill>
              </a:rPr>
              <a:t>It was found that there were many reasons of Attrition of Employees in the </a:t>
            </a:r>
            <a:r>
              <a:rPr lang="en-US" sz="1600" dirty="0" err="1">
                <a:solidFill>
                  <a:schemeClr val="tx1"/>
                </a:solidFill>
              </a:rPr>
              <a:t>organisation</a:t>
            </a:r>
            <a:endParaRPr lang="en-US" sz="1600" dirty="0">
              <a:solidFill>
                <a:schemeClr val="tx1"/>
              </a:solidFill>
            </a:endParaRPr>
          </a:p>
          <a:p>
            <a:pPr algn="ctr"/>
            <a:endParaRPr lang="en-US" sz="1600" b="1" dirty="0">
              <a:solidFill>
                <a:schemeClr val="accent1"/>
              </a:solidFill>
            </a:endParaRPr>
          </a:p>
          <a:p>
            <a:pPr algn="ctr"/>
            <a:r>
              <a:rPr lang="en-US" sz="1600" b="1" dirty="0">
                <a:solidFill>
                  <a:schemeClr val="accent1"/>
                </a:solidFill>
              </a:rPr>
              <a:t>Bibliography</a:t>
            </a:r>
          </a:p>
          <a:p>
            <a:pPr algn="ctr">
              <a:lnSpc>
                <a:spcPct val="150000"/>
              </a:lnSpc>
            </a:pPr>
            <a:r>
              <a:rPr lang="en-US" sz="1400" b="1" dirty="0">
                <a:solidFill>
                  <a:schemeClr val="tx1"/>
                </a:solidFill>
              </a:rPr>
              <a:t>www.citehr.com</a:t>
            </a:r>
          </a:p>
          <a:p>
            <a:pPr algn="ctr">
              <a:lnSpc>
                <a:spcPct val="150000"/>
              </a:lnSpc>
            </a:pPr>
            <a:r>
              <a:rPr lang="en-US" sz="1400" b="1" dirty="0">
                <a:solidFill>
                  <a:schemeClr val="tx1"/>
                </a:solidFill>
              </a:rPr>
              <a:t>www.expresshealthcaremgmt.com</a:t>
            </a:r>
          </a:p>
          <a:p>
            <a:pPr algn="ctr">
              <a:lnSpc>
                <a:spcPct val="150000"/>
              </a:lnSpc>
            </a:pPr>
            <a:r>
              <a:rPr lang="en-US" sz="1400" b="1" u="sng" dirty="0">
                <a:solidFill>
                  <a:schemeClr val="tx1"/>
                </a:solidFill>
                <a:hlinkClick r:id="rId3"/>
              </a:rPr>
              <a:t>www.naukrihub.com</a:t>
            </a:r>
            <a:endParaRPr lang="en-US" sz="1400" b="1" u="sng" dirty="0">
              <a:solidFill>
                <a:schemeClr val="tx1"/>
              </a:solidFill>
            </a:endParaRPr>
          </a:p>
          <a:p>
            <a:pPr algn="ctr">
              <a:lnSpc>
                <a:spcPct val="150000"/>
              </a:lnSpc>
            </a:pPr>
            <a:r>
              <a:rPr lang="en-US" sz="1400" b="1" dirty="0">
                <a:solidFill>
                  <a:schemeClr val="tx1"/>
                </a:solidFill>
              </a:rPr>
              <a:t>www.centreforsight.net</a:t>
            </a:r>
          </a:p>
        </p:txBody>
      </p:sp>
      <p:sp>
        <p:nvSpPr>
          <p:cNvPr id="21" name="TextBox 20">
            <a:extLst>
              <a:ext uri="{FF2B5EF4-FFF2-40B4-BE49-F238E27FC236}">
                <a16:creationId xmlns:a16="http://schemas.microsoft.com/office/drawing/2014/main" id="{B301839C-B5E2-9744-9232-236A17725806}"/>
              </a:ext>
            </a:extLst>
          </p:cNvPr>
          <p:cNvSpPr txBox="1"/>
          <p:nvPr/>
        </p:nvSpPr>
        <p:spPr>
          <a:xfrm>
            <a:off x="3861568" y="8938132"/>
            <a:ext cx="6581178" cy="369332"/>
          </a:xfrm>
          <a:prstGeom prst="rect">
            <a:avLst/>
          </a:prstGeom>
          <a:noFill/>
        </p:spPr>
        <p:txBody>
          <a:bodyPr wrap="square">
            <a:spAutoFit/>
          </a:bodyPr>
          <a:lstStyle/>
          <a:p>
            <a:pPr marL="0" algn="l" rtl="0" eaLnBrk="1" fontAlgn="t" latinLnBrk="0" hangingPunct="1">
              <a:spcBef>
                <a:spcPts val="0"/>
              </a:spcBef>
              <a:spcAft>
                <a:spcPts val="0"/>
              </a:spcAft>
            </a:pPr>
            <a:r>
              <a:rPr lang="en-US" sz="1800" b="0" i="0" u="none" strike="noStrike" kern="1200">
                <a:solidFill>
                  <a:srgbClr val="000000"/>
                </a:solidFill>
                <a:effectLst/>
                <a:latin typeface="Rockwell" panose="02060603020205020403" pitchFamily="18" charset="0"/>
              </a:rPr>
              <a:t> </a:t>
            </a:r>
            <a:endParaRPr lang="en-US" sz="1800" b="0" i="0" u="none" strike="noStrike">
              <a:effectLst/>
              <a:latin typeface="Arial" panose="020B0604020202020204" pitchFamily="34" charset="0"/>
            </a:endParaRPr>
          </a:p>
        </p:txBody>
      </p:sp>
      <p:sp>
        <p:nvSpPr>
          <p:cNvPr id="33" name="TextBox 32">
            <a:extLst>
              <a:ext uri="{FF2B5EF4-FFF2-40B4-BE49-F238E27FC236}">
                <a16:creationId xmlns:a16="http://schemas.microsoft.com/office/drawing/2014/main" id="{224E6037-1648-9343-BB80-1E8074589072}"/>
              </a:ext>
            </a:extLst>
          </p:cNvPr>
          <p:cNvSpPr txBox="1"/>
          <p:nvPr/>
        </p:nvSpPr>
        <p:spPr>
          <a:xfrm>
            <a:off x="2691622" y="4753553"/>
            <a:ext cx="7000874" cy="369332"/>
          </a:xfrm>
          <a:prstGeom prst="rect">
            <a:avLst/>
          </a:prstGeom>
          <a:noFill/>
        </p:spPr>
        <p:txBody>
          <a:bodyPr wrap="square">
            <a:spAutoFit/>
          </a:bodyPr>
          <a:lstStyle/>
          <a:p>
            <a:pPr marL="0" algn="l" rtl="0" eaLnBrk="1" fontAlgn="t" latinLnBrk="0" hangingPunct="1">
              <a:spcBef>
                <a:spcPts val="0"/>
              </a:spcBef>
              <a:spcAft>
                <a:spcPts val="0"/>
              </a:spcAft>
            </a:pPr>
            <a:r>
              <a:rPr lang="en-US" sz="1800" b="0" i="0" u="none" strike="noStrike" kern="1200">
                <a:solidFill>
                  <a:srgbClr val="000000"/>
                </a:solidFill>
                <a:effectLst/>
                <a:latin typeface="Rockwell" panose="02060603020205020403" pitchFamily="18" charset="0"/>
              </a:rPr>
              <a:t> </a:t>
            </a:r>
            <a:endParaRPr lang="en-US" sz="1800" b="0" i="0" u="none" strike="noStrike">
              <a:effectLst/>
              <a:latin typeface="Arial" panose="020B0604020202020204" pitchFamily="34" charset="0"/>
            </a:endParaRPr>
          </a:p>
        </p:txBody>
      </p:sp>
      <p:sp>
        <p:nvSpPr>
          <p:cNvPr id="37" name="Content Placeholder 36">
            <a:extLst>
              <a:ext uri="{FF2B5EF4-FFF2-40B4-BE49-F238E27FC236}">
                <a16:creationId xmlns:a16="http://schemas.microsoft.com/office/drawing/2014/main" id="{EDE24368-D23A-124F-B87F-7D4097CE6EBF}"/>
              </a:ext>
            </a:extLst>
          </p:cNvPr>
          <p:cNvSpPr>
            <a:spLocks noGrp="1"/>
          </p:cNvSpPr>
          <p:nvPr>
            <p:ph idx="1"/>
          </p:nvPr>
        </p:nvSpPr>
        <p:spPr>
          <a:xfrm>
            <a:off x="4220393" y="1598122"/>
            <a:ext cx="4034523" cy="1939878"/>
          </a:xfrm>
        </p:spPr>
        <p:txBody>
          <a:bodyPr>
            <a:normAutofit fontScale="92500" lnSpcReduction="10000"/>
          </a:bodyPr>
          <a:lstStyle/>
          <a:p>
            <a:pPr marL="0" indent="0" algn="ctr">
              <a:spcBef>
                <a:spcPts val="300"/>
              </a:spcBef>
              <a:buNone/>
            </a:pPr>
            <a:r>
              <a:rPr lang="en-US" b="1" dirty="0">
                <a:solidFill>
                  <a:schemeClr val="accent1"/>
                </a:solidFill>
              </a:rPr>
              <a:t>OBJECTIVE</a:t>
            </a:r>
            <a:r>
              <a:rPr lang="en-US" dirty="0">
                <a:solidFill>
                  <a:schemeClr val="accent1"/>
                </a:solidFill>
              </a:rPr>
              <a:t> </a:t>
            </a:r>
          </a:p>
          <a:p>
            <a:pPr marL="0" indent="0">
              <a:spcBef>
                <a:spcPts val="300"/>
              </a:spcBef>
              <a:buNone/>
            </a:pPr>
            <a:r>
              <a:rPr lang="en-US" sz="1700" dirty="0">
                <a:effectLst/>
                <a:ea typeface="Times New Roman" panose="02020603050405020304" pitchFamily="18" charset="0"/>
                <a:cs typeface="Times New Roman" panose="02020603050405020304" pitchFamily="18" charset="0"/>
              </a:rPr>
              <a:t>The main objective for conducting this research was to study about employee attrition specifically in the healthcare sector.</a:t>
            </a:r>
          </a:p>
          <a:p>
            <a:pPr marL="0" indent="0" algn="ctr">
              <a:spcBef>
                <a:spcPts val="300"/>
              </a:spcBef>
              <a:buNone/>
            </a:pPr>
            <a:r>
              <a:rPr lang="en-US" sz="2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Methodology</a:t>
            </a:r>
            <a:endParaRPr lang="en-US" sz="13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9" name="Flowchart: Process 18">
            <a:extLst>
              <a:ext uri="{FF2B5EF4-FFF2-40B4-BE49-F238E27FC236}">
                <a16:creationId xmlns:a16="http://schemas.microsoft.com/office/drawing/2014/main" id="{F055975D-97DF-5C45-BE8C-988E54FE3457}"/>
              </a:ext>
            </a:extLst>
          </p:cNvPr>
          <p:cNvSpPr/>
          <p:nvPr/>
        </p:nvSpPr>
        <p:spPr>
          <a:xfrm>
            <a:off x="20320" y="1459539"/>
            <a:ext cx="4119097" cy="5249352"/>
          </a:xfrm>
          <a:prstGeom prst="flowChartProcess">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accent1"/>
                </a:solidFill>
              </a:rPr>
              <a:t>INTRODUCTION</a:t>
            </a:r>
            <a:r>
              <a:rPr lang="en-US" sz="1600" b="1" dirty="0">
                <a:solidFill>
                  <a:schemeClr val="tx1"/>
                </a:solidFill>
              </a:rPr>
              <a:t> </a:t>
            </a:r>
          </a:p>
          <a:p>
            <a:pPr algn="ctr"/>
            <a:r>
              <a:rPr lang="en-US" sz="1600" dirty="0">
                <a:solidFill>
                  <a:schemeClr val="tx1"/>
                </a:solidFill>
              </a:rPr>
              <a:t>Attrition is a reduction in the number of employees through retirement, resignation or death refers to attrition. In the best of words, employees would love their jobs, like their co-workers, work hard for their employers, get paid well for their work, have ample chances for the advancement, and the flexible schedules so they could attend to personal or family needs as and when necessary. But then there’s the real world in which employees do leave. Attrition measures the amount of recurring revenue lost during a particular time frame, expressed on a monthly/annualized basis</a:t>
            </a:r>
            <a:r>
              <a:rPr lang="en-US" sz="1600" dirty="0">
                <a:solidFill>
                  <a:schemeClr val="accent4"/>
                </a:solidFill>
              </a:rPr>
              <a:t>.</a:t>
            </a:r>
          </a:p>
        </p:txBody>
      </p:sp>
    </p:spTree>
    <p:extLst>
      <p:ext uri="{BB962C8B-B14F-4D97-AF65-F5344CB8AC3E}">
        <p14:creationId xmlns:p14="http://schemas.microsoft.com/office/powerpoint/2010/main" val="3564935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E5F9E-1BAE-6110-D682-2A208FC902EE}"/>
              </a:ext>
            </a:extLst>
          </p:cNvPr>
          <p:cNvSpPr>
            <a:spLocks noGrp="1"/>
          </p:cNvSpPr>
          <p:nvPr>
            <p:ph type="title"/>
          </p:nvPr>
        </p:nvSpPr>
        <p:spPr/>
        <p:txBody>
          <a:bodyPr/>
          <a:lstStyle/>
          <a:p>
            <a:pPr algn="ctr"/>
            <a:r>
              <a:rPr lang="en-IN" b="1" dirty="0"/>
              <a:t>Internship Experiences</a:t>
            </a:r>
          </a:p>
        </p:txBody>
      </p:sp>
      <p:sp>
        <p:nvSpPr>
          <p:cNvPr id="3" name="Text Placeholder 2">
            <a:extLst>
              <a:ext uri="{FF2B5EF4-FFF2-40B4-BE49-F238E27FC236}">
                <a16:creationId xmlns:a16="http://schemas.microsoft.com/office/drawing/2014/main" id="{1A343B33-0785-BB70-4B48-ACB56F0A2115}"/>
              </a:ext>
            </a:extLst>
          </p:cNvPr>
          <p:cNvSpPr>
            <a:spLocks noGrp="1"/>
          </p:cNvSpPr>
          <p:nvPr>
            <p:ph type="body" idx="1"/>
          </p:nvPr>
        </p:nvSpPr>
        <p:spPr/>
        <p:txBody>
          <a:bodyPr/>
          <a:lstStyle/>
          <a:p>
            <a:pPr algn="ctr"/>
            <a:r>
              <a:rPr lang="en-IN" dirty="0"/>
              <a:t>What did you learn (skill/ topic)?</a:t>
            </a:r>
          </a:p>
        </p:txBody>
      </p:sp>
      <p:sp>
        <p:nvSpPr>
          <p:cNvPr id="4" name="Content Placeholder 3">
            <a:extLst>
              <a:ext uri="{FF2B5EF4-FFF2-40B4-BE49-F238E27FC236}">
                <a16:creationId xmlns:a16="http://schemas.microsoft.com/office/drawing/2014/main" id="{45FC99C5-3553-395D-3229-C978899DC068}"/>
              </a:ext>
            </a:extLst>
          </p:cNvPr>
          <p:cNvSpPr>
            <a:spLocks noGrp="1"/>
          </p:cNvSpPr>
          <p:nvPr>
            <p:ph sz="half" idx="2"/>
          </p:nvPr>
        </p:nvSpPr>
        <p:spPr/>
        <p:txBody>
          <a:bodyPr/>
          <a:lstStyle/>
          <a:p>
            <a:pPr marL="0" indent="0">
              <a:buNone/>
            </a:pPr>
            <a:r>
              <a:rPr lang="en-US" dirty="0"/>
              <a:t>I learn about the recruitment process</a:t>
            </a:r>
          </a:p>
          <a:p>
            <a:pPr marL="0" indent="0">
              <a:buNone/>
            </a:pPr>
            <a:r>
              <a:rPr lang="en-US" dirty="0"/>
              <a:t>I was able to know about the joining formalities</a:t>
            </a:r>
          </a:p>
          <a:p>
            <a:pPr marL="0" indent="0">
              <a:buNone/>
            </a:pPr>
            <a:r>
              <a:rPr lang="en-US" dirty="0"/>
              <a:t>I was also the part of induction </a:t>
            </a:r>
            <a:r>
              <a:rPr lang="en-US" dirty="0" err="1"/>
              <a:t>programme</a:t>
            </a:r>
            <a:r>
              <a:rPr lang="en-US" dirty="0"/>
              <a:t> </a:t>
            </a:r>
          </a:p>
        </p:txBody>
      </p:sp>
      <p:sp>
        <p:nvSpPr>
          <p:cNvPr id="5" name="Text Placeholder 4">
            <a:extLst>
              <a:ext uri="{FF2B5EF4-FFF2-40B4-BE49-F238E27FC236}">
                <a16:creationId xmlns:a16="http://schemas.microsoft.com/office/drawing/2014/main" id="{58C1A877-582B-AFBD-F61A-6CF91B9C8E8D}"/>
              </a:ext>
            </a:extLst>
          </p:cNvPr>
          <p:cNvSpPr>
            <a:spLocks noGrp="1"/>
          </p:cNvSpPr>
          <p:nvPr>
            <p:ph type="body" sz="quarter" idx="3"/>
          </p:nvPr>
        </p:nvSpPr>
        <p:spPr/>
        <p:txBody>
          <a:bodyPr/>
          <a:lstStyle/>
          <a:p>
            <a:pPr algn="ctr"/>
            <a:r>
              <a:rPr lang="en-IN" dirty="0"/>
              <a:t>Overall self comments on Internship</a:t>
            </a:r>
          </a:p>
        </p:txBody>
      </p:sp>
      <p:sp>
        <p:nvSpPr>
          <p:cNvPr id="6" name="Content Placeholder 5">
            <a:extLst>
              <a:ext uri="{FF2B5EF4-FFF2-40B4-BE49-F238E27FC236}">
                <a16:creationId xmlns:a16="http://schemas.microsoft.com/office/drawing/2014/main" id="{F5C77B51-5E77-C0CF-A1AC-D310D2F1CF19}"/>
              </a:ext>
            </a:extLst>
          </p:cNvPr>
          <p:cNvSpPr>
            <a:spLocks noGrp="1"/>
          </p:cNvSpPr>
          <p:nvPr>
            <p:ph sz="quarter" idx="4"/>
          </p:nvPr>
        </p:nvSpPr>
        <p:spPr/>
        <p:txBody>
          <a:bodyPr/>
          <a:lstStyle/>
          <a:p>
            <a:r>
              <a:rPr lang="en-US" dirty="0"/>
              <a:t>I learnt many things in the </a:t>
            </a:r>
            <a:r>
              <a:rPr lang="en-US" dirty="0" err="1"/>
              <a:t>organisation</a:t>
            </a:r>
            <a:endParaRPr lang="en-US" dirty="0"/>
          </a:p>
          <a:p>
            <a:r>
              <a:rPr lang="en-US" dirty="0"/>
              <a:t>I was allowed to handle many other department </a:t>
            </a:r>
            <a:endParaRPr lang="en-IN" dirty="0"/>
          </a:p>
        </p:txBody>
      </p:sp>
      <p:sp>
        <p:nvSpPr>
          <p:cNvPr id="8" name="Footer Placeholder 7">
            <a:extLst>
              <a:ext uri="{FF2B5EF4-FFF2-40B4-BE49-F238E27FC236}">
                <a16:creationId xmlns:a16="http://schemas.microsoft.com/office/drawing/2014/main" id="{E345CE84-575B-CABF-71BF-1327C578392E}"/>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24929AB7-CA6F-0C11-C641-1E492E7E533C}"/>
              </a:ext>
            </a:extLst>
          </p:cNvPr>
          <p:cNvSpPr>
            <a:spLocks noGrp="1"/>
          </p:cNvSpPr>
          <p:nvPr>
            <p:ph type="sldNum" sz="quarter" idx="12"/>
          </p:nvPr>
        </p:nvSpPr>
        <p:spPr/>
        <p:txBody>
          <a:bodyPr/>
          <a:lstStyle/>
          <a:p>
            <a:fld id="{26AD20E6-394B-4DF0-96A5-9647FF39C943}" type="slidenum">
              <a:rPr lang="en-IN" smtClean="0"/>
              <a:t>16</a:t>
            </a:fld>
            <a:endParaRPr lang="en-IN"/>
          </a:p>
        </p:txBody>
      </p:sp>
      <p:pic>
        <p:nvPicPr>
          <p:cNvPr id="9" name="Picture 8">
            <a:extLst>
              <a:ext uri="{FF2B5EF4-FFF2-40B4-BE49-F238E27FC236}">
                <a16:creationId xmlns:a16="http://schemas.microsoft.com/office/drawing/2014/main" id="{E103A6DE-6241-B758-5FA2-2B271CB3CC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78297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CF08-0C6E-193F-3657-D743585859AA}"/>
              </a:ext>
            </a:extLst>
          </p:cNvPr>
          <p:cNvSpPr>
            <a:spLocks noGrp="1"/>
          </p:cNvSpPr>
          <p:nvPr>
            <p:ph type="title"/>
          </p:nvPr>
        </p:nvSpPr>
        <p:spPr/>
        <p:txBody>
          <a:bodyPr/>
          <a:lstStyle/>
          <a:p>
            <a:pPr algn="ctr"/>
            <a:r>
              <a:rPr lang="en-IN" b="1" dirty="0"/>
              <a:t>Suggestions Given to Organization </a:t>
            </a:r>
          </a:p>
        </p:txBody>
      </p:sp>
      <p:sp>
        <p:nvSpPr>
          <p:cNvPr id="3" name="Content Placeholder 2">
            <a:extLst>
              <a:ext uri="{FF2B5EF4-FFF2-40B4-BE49-F238E27FC236}">
                <a16:creationId xmlns:a16="http://schemas.microsoft.com/office/drawing/2014/main" id="{59422733-B7F1-425D-B028-4AA9132AFB18}"/>
              </a:ext>
            </a:extLst>
          </p:cNvPr>
          <p:cNvSpPr>
            <a:spLocks noGrp="1"/>
          </p:cNvSpPr>
          <p:nvPr>
            <p:ph idx="1"/>
          </p:nvPr>
        </p:nvSpPr>
        <p:spPr/>
        <p:txBody>
          <a:bodyPr/>
          <a:lstStyle/>
          <a:p>
            <a:r>
              <a:rPr lang="en-IN" dirty="0"/>
              <a:t>Hire efficient staff for the suitable positions.</a:t>
            </a:r>
          </a:p>
          <a:p>
            <a:r>
              <a:rPr lang="en-IN" dirty="0"/>
              <a:t>Increase in staff.</a:t>
            </a:r>
          </a:p>
          <a:p>
            <a:r>
              <a:rPr lang="en-IN" dirty="0"/>
              <a:t>Streamline Procedure.</a:t>
            </a:r>
          </a:p>
          <a:p>
            <a:r>
              <a:rPr lang="en-IN" dirty="0"/>
              <a:t>Effective Record </a:t>
            </a:r>
            <a:r>
              <a:rPr lang="en-IN" dirty="0" err="1"/>
              <a:t>Labeling</a:t>
            </a:r>
            <a:r>
              <a:rPr lang="en-IN" dirty="0"/>
              <a:t>.</a:t>
            </a:r>
          </a:p>
          <a:p>
            <a:r>
              <a:rPr lang="en-IN" dirty="0"/>
              <a:t>Staff with good knowledge.</a:t>
            </a:r>
          </a:p>
        </p:txBody>
      </p:sp>
      <p:sp>
        <p:nvSpPr>
          <p:cNvPr id="4" name="Footer Placeholder 3">
            <a:extLst>
              <a:ext uri="{FF2B5EF4-FFF2-40B4-BE49-F238E27FC236}">
                <a16:creationId xmlns:a16="http://schemas.microsoft.com/office/drawing/2014/main" id="{CFB24201-39E0-0177-4FEA-D5D081F0FDC8}"/>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72BD9938-85BC-B17F-0351-5385D968D40B}"/>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6" name="Picture 5">
            <a:extLst>
              <a:ext uri="{FF2B5EF4-FFF2-40B4-BE49-F238E27FC236}">
                <a16:creationId xmlns:a16="http://schemas.microsoft.com/office/drawing/2014/main" id="{E26EE7B1-5136-58FC-218C-162FDFFC43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2349062" cy="1268959"/>
          </a:xfrm>
          <a:prstGeom prst="rect">
            <a:avLst/>
          </a:prstGeom>
        </p:spPr>
      </p:pic>
    </p:spTree>
    <p:extLst>
      <p:ext uri="{BB962C8B-B14F-4D97-AF65-F5344CB8AC3E}">
        <p14:creationId xmlns:p14="http://schemas.microsoft.com/office/powerpoint/2010/main" val="2063283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(1/2)</a:t>
            </a:r>
          </a:p>
        </p:txBody>
      </p:sp>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92643" y="152236"/>
            <a:ext cx="5054327" cy="3138731"/>
          </a:xfrm>
          <a:prstGeom prst="rect">
            <a:avLst/>
          </a:prstGeom>
          <a:ln>
            <a:noFill/>
          </a:ln>
          <a:effectLst>
            <a:softEdge rad="112500"/>
          </a:effectLst>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8141" y="3247688"/>
            <a:ext cx="4918830" cy="3455069"/>
          </a:xfrm>
          <a:prstGeom prst="rect">
            <a:avLst/>
          </a:prstGeom>
          <a:ln>
            <a:noFill/>
          </a:ln>
          <a:effectLst>
            <a:softEdge rad="112500"/>
          </a:effectLst>
        </p:spPr>
      </p:pic>
    </p:spTree>
    <p:extLst>
      <p:ext uri="{BB962C8B-B14F-4D97-AF65-F5344CB8AC3E}">
        <p14:creationId xmlns:p14="http://schemas.microsoft.com/office/powerpoint/2010/main" val="2333934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(2/2)</a:t>
            </a:r>
          </a:p>
        </p:txBody>
      </p:sp>
      <p:sp>
        <p:nvSpPr>
          <p:cNvPr id="5" name="Footer Placeholder 4">
            <a:extLst>
              <a:ext uri="{FF2B5EF4-FFF2-40B4-BE49-F238E27FC236}">
                <a16:creationId xmlns:a16="http://schemas.microsoft.com/office/drawing/2014/main" id="{68ABA5A0-C039-E6BF-8014-4934B4E407B2}"/>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4" name="Slide Number Placeholder 3">
            <a:extLst>
              <a:ext uri="{FF2B5EF4-FFF2-40B4-BE49-F238E27FC236}">
                <a16:creationId xmlns:a16="http://schemas.microsoft.com/office/drawing/2014/main" id="{F7512292-B42A-7AC1-7086-3818B43D08E8}"/>
              </a:ext>
            </a:extLst>
          </p:cNvPr>
          <p:cNvSpPr>
            <a:spLocks noGrp="1"/>
          </p:cNvSpPr>
          <p:nvPr>
            <p:ph type="sldNum" sz="quarter" idx="12"/>
          </p:nvPr>
        </p:nvSpPr>
        <p:spPr/>
        <p:txBody>
          <a:bodyPr/>
          <a:lstStyle/>
          <a:p>
            <a:fld id="{26AD20E6-394B-4DF0-96A5-9647FF39C943}" type="slidenum">
              <a:rPr lang="en-IN" smtClean="0"/>
              <a:t>19</a:t>
            </a:fld>
            <a:endParaRPr lang="en-IN"/>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6642" y="1345215"/>
            <a:ext cx="3804744" cy="3702789"/>
          </a:xfrm>
          <a:prstGeom prst="rect">
            <a:avLst/>
          </a:prstGeom>
          <a:ln>
            <a:noFill/>
          </a:ln>
          <a:effectLst>
            <a:softEdge rad="112500"/>
          </a:effectLst>
        </p:spPr>
      </p:pic>
      <p:sp>
        <p:nvSpPr>
          <p:cNvPr id="7" name="Content Placeholder 6">
            <a:extLst>
              <a:ext uri="{FF2B5EF4-FFF2-40B4-BE49-F238E27FC236}">
                <a16:creationId xmlns:a16="http://schemas.microsoft.com/office/drawing/2014/main" id="{138FE30E-6477-F048-AF41-FC09AD9FA482}"/>
              </a:ext>
            </a:extLst>
          </p:cNvPr>
          <p:cNvSpPr>
            <a:spLocks noGrp="1"/>
          </p:cNvSpPr>
          <p:nvPr>
            <p:ph idx="1"/>
          </p:nvPr>
        </p:nvSpPr>
        <p:spPr>
          <a:xfrm>
            <a:off x="4645207" y="572298"/>
            <a:ext cx="6281873" cy="5248622"/>
          </a:xfrm>
        </p:spPr>
        <p:txBody>
          <a:bodyPr/>
          <a:lstStyle/>
          <a:p>
            <a:endParaRPr lang="en-US"/>
          </a:p>
        </p:txBody>
      </p:sp>
    </p:spTree>
    <p:extLst>
      <p:ext uri="{BB962C8B-B14F-4D97-AF65-F5344CB8AC3E}">
        <p14:creationId xmlns:p14="http://schemas.microsoft.com/office/powerpoint/2010/main" val="411228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7B543-DD16-00A8-C1EC-FE337C972327}"/>
              </a:ext>
            </a:extLst>
          </p:cNvPr>
          <p:cNvSpPr>
            <a:spLocks noGrp="1"/>
          </p:cNvSpPr>
          <p:nvPr>
            <p:ph type="title"/>
          </p:nvPr>
        </p:nvSpPr>
        <p:spPr/>
        <p:txBody>
          <a:bodyPr/>
          <a:lstStyle/>
          <a:p>
            <a:pPr algn="ctr"/>
            <a:r>
              <a:rPr lang="en-IN" b="1" dirty="0"/>
              <a:t>Screenshot of Approval</a:t>
            </a:r>
          </a:p>
        </p:txBody>
      </p:sp>
      <p:sp>
        <p:nvSpPr>
          <p:cNvPr id="3" name="Content Placeholder 2">
            <a:extLst>
              <a:ext uri="{FF2B5EF4-FFF2-40B4-BE49-F238E27FC236}">
                <a16:creationId xmlns:a16="http://schemas.microsoft.com/office/drawing/2014/main" id="{5728E9E7-6A48-E082-DDDB-308B7E2BF072}"/>
              </a:ext>
            </a:extLst>
          </p:cNvPr>
          <p:cNvSpPr>
            <a:spLocks noGrp="1"/>
          </p:cNvSpPr>
          <p:nvPr>
            <p:ph idx="1"/>
          </p:nvPr>
        </p:nvSpPr>
        <p:spPr/>
        <p:txBody>
          <a:bodyPr/>
          <a:lstStyle/>
          <a:p>
            <a:endParaRPr lang="en-IN"/>
          </a:p>
        </p:txBody>
      </p:sp>
      <p:sp>
        <p:nvSpPr>
          <p:cNvPr id="4" name="Footer Placeholder 3">
            <a:extLst>
              <a:ext uri="{FF2B5EF4-FFF2-40B4-BE49-F238E27FC236}">
                <a16:creationId xmlns:a16="http://schemas.microsoft.com/office/drawing/2014/main" id="{0A4C53A3-3523-7375-B7CF-8CD9449B1926}"/>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56EDD3CD-7AAF-DDBA-4AB5-4451EC072935}"/>
              </a:ext>
            </a:extLst>
          </p:cNvPr>
          <p:cNvSpPr>
            <a:spLocks noGrp="1"/>
          </p:cNvSpPr>
          <p:nvPr>
            <p:ph type="sldNum" sz="quarter" idx="12"/>
          </p:nvPr>
        </p:nvSpPr>
        <p:spPr/>
        <p:txBody>
          <a:bodyPr/>
          <a:lstStyle/>
          <a:p>
            <a:fld id="{26AD20E6-394B-4DF0-96A5-9647FF39C943}" type="slidenum">
              <a:rPr lang="en-IN" smtClean="0"/>
              <a:t>2</a:t>
            </a:fld>
            <a:endParaRPr lang="en-IN"/>
          </a:p>
        </p:txBody>
      </p:sp>
    </p:spTree>
    <p:extLst>
      <p:ext uri="{BB962C8B-B14F-4D97-AF65-F5344CB8AC3E}">
        <p14:creationId xmlns:p14="http://schemas.microsoft.com/office/powerpoint/2010/main" val="106189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5" name="Footer Placeholder 4">
            <a:extLst>
              <a:ext uri="{FF2B5EF4-FFF2-40B4-BE49-F238E27FC236}">
                <a16:creationId xmlns:a16="http://schemas.microsoft.com/office/drawing/2014/main" id="{50FC9A4B-7D60-AC6E-3EFB-C49D8A77D0A3}"/>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20</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 (1/2)</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4712047" y="1514386"/>
            <a:ext cx="6281873" cy="3677374"/>
          </a:xfrm>
        </p:spPr>
        <p:txBody>
          <a:bodyPr>
            <a:normAutofit lnSpcReduction="10000"/>
          </a:bodyPr>
          <a:lstStyle/>
          <a:p>
            <a:r>
              <a:rPr lang="en-US" dirty="0"/>
              <a:t>Attrition is a reduction in the number of employees through retirement, resignation or death refers to attrition. In the best of words, employees would love their jobs, like their co-workers, work hard for their employers, get paid well for their work, have ample chances for the advancement, and the flexible schedules so they could attend to personal or family needs as and when necessary. But then there’s the real world in which employees do leave. Attrition measures the amount of recurring revenue lost during a particular time frame, expressed on a monthly/annualized basis.</a:t>
            </a:r>
            <a:endParaRPr lang="en-IN" dirty="0"/>
          </a:p>
        </p:txBody>
      </p:sp>
      <p:sp>
        <p:nvSpPr>
          <p:cNvPr id="5" name="Footer Placeholder 4">
            <a:extLst>
              <a:ext uri="{FF2B5EF4-FFF2-40B4-BE49-F238E27FC236}">
                <a16:creationId xmlns:a16="http://schemas.microsoft.com/office/drawing/2014/main"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3906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51033-92AE-7D44-CA2A-465B196100C4}"/>
              </a:ext>
            </a:extLst>
          </p:cNvPr>
          <p:cNvSpPr>
            <a:spLocks noGrp="1"/>
          </p:cNvSpPr>
          <p:nvPr>
            <p:ph type="title"/>
          </p:nvPr>
        </p:nvSpPr>
        <p:spPr/>
        <p:txBody>
          <a:bodyPr/>
          <a:lstStyle/>
          <a:p>
            <a:pPr algn="ctr"/>
            <a:r>
              <a:rPr lang="en-IN" b="1" dirty="0"/>
              <a:t>Introduction (2/2)</a:t>
            </a:r>
          </a:p>
        </p:txBody>
      </p:sp>
      <p:sp>
        <p:nvSpPr>
          <p:cNvPr id="3" name="Content Placeholder 2">
            <a:extLst>
              <a:ext uri="{FF2B5EF4-FFF2-40B4-BE49-F238E27FC236}">
                <a16:creationId xmlns:a16="http://schemas.microsoft.com/office/drawing/2014/main" id="{382ADE59-DDEA-2629-5CE5-2986EE84561F}"/>
              </a:ext>
            </a:extLst>
          </p:cNvPr>
          <p:cNvSpPr>
            <a:spLocks noGrp="1"/>
          </p:cNvSpPr>
          <p:nvPr>
            <p:ph idx="1"/>
          </p:nvPr>
        </p:nvSpPr>
        <p:spPr/>
        <p:txBody>
          <a:bodyPr>
            <a:normAutofit fontScale="92500" lnSpcReduction="10000"/>
          </a:bodyPr>
          <a:lstStyle/>
          <a:p>
            <a:r>
              <a:rPr lang="en-US" sz="1900" dirty="0">
                <a:effectLst/>
                <a:latin typeface="Calibri" panose="020F0502020204030204" pitchFamily="34" charset="0"/>
                <a:ea typeface="Times New Roman" panose="02020603050405020304" pitchFamily="18" charset="0"/>
                <a:cs typeface="Times New Roman" panose="02020603050405020304" pitchFamily="18" charset="0"/>
              </a:rPr>
              <a:t>The review of the literature indicates a wide and diverse range of potential retention strategies. On the basis of the secondary sources consulted, retention practices can be grouped under the following categories </a:t>
            </a:r>
          </a:p>
          <a:p>
            <a:r>
              <a:rPr lang="en-US" sz="1900" dirty="0">
                <a:effectLst/>
                <a:latin typeface="Calibri" panose="020F0502020204030204" pitchFamily="34" charset="0"/>
                <a:ea typeface="Times New Roman" panose="02020603050405020304" pitchFamily="18" charset="0"/>
                <a:cs typeface="Times New Roman" panose="02020603050405020304" pitchFamily="18" charset="0"/>
              </a:rPr>
              <a:t>Compensation &amp; Benefits levels </a:t>
            </a:r>
          </a:p>
          <a:p>
            <a:r>
              <a:rPr lang="en-US" sz="1900" dirty="0">
                <a:effectLst/>
                <a:latin typeface="Calibri" panose="020F0502020204030204" pitchFamily="34" charset="0"/>
                <a:ea typeface="Times New Roman" panose="02020603050405020304" pitchFamily="18" charset="0"/>
                <a:cs typeface="Times New Roman" panose="02020603050405020304" pitchFamily="18" charset="0"/>
              </a:rPr>
              <a:t>Compensation &amp; Benefits systems (</a:t>
            </a:r>
            <a:r>
              <a:rPr lang="en-US" sz="1900" dirty="0" err="1">
                <a:effectLst/>
                <a:latin typeface="Calibri" panose="020F0502020204030204" pitchFamily="34" charset="0"/>
                <a:ea typeface="Times New Roman" panose="02020603050405020304" pitchFamily="18" charset="0"/>
                <a:cs typeface="Times New Roman" panose="02020603050405020304" pitchFamily="18" charset="0"/>
              </a:rPr>
              <a:t>eg</a:t>
            </a:r>
            <a:r>
              <a:rPr lang="en-US" sz="1900" dirty="0">
                <a:effectLst/>
                <a:latin typeface="Calibri" panose="020F0502020204030204" pitchFamily="34" charset="0"/>
                <a:ea typeface="Times New Roman" panose="02020603050405020304" pitchFamily="18" charset="0"/>
                <a:cs typeface="Times New Roman" panose="02020603050405020304" pitchFamily="18" charset="0"/>
              </a:rPr>
              <a:t>. Pay for performance; skill-based pay, etc.) </a:t>
            </a:r>
          </a:p>
          <a:p>
            <a:r>
              <a:rPr lang="en-US" sz="1900" dirty="0">
                <a:effectLst/>
                <a:latin typeface="Calibri" panose="020F0502020204030204" pitchFamily="34" charset="0"/>
                <a:ea typeface="Times New Roman" panose="02020603050405020304" pitchFamily="18" charset="0"/>
                <a:cs typeface="Times New Roman" panose="02020603050405020304" pitchFamily="18" charset="0"/>
              </a:rPr>
              <a:t>Recognition and Rewards</a:t>
            </a:r>
          </a:p>
          <a:p>
            <a:r>
              <a:rPr lang="en-US" sz="1900" dirty="0">
                <a:effectLst/>
                <a:latin typeface="Calibri" panose="020F0502020204030204" pitchFamily="34" charset="0"/>
                <a:ea typeface="Times New Roman" panose="02020603050405020304" pitchFamily="18" charset="0"/>
                <a:cs typeface="Times New Roman" panose="02020603050405020304" pitchFamily="18" charset="0"/>
              </a:rPr>
              <a:t>Training, Professional Development, Career Planning </a:t>
            </a:r>
          </a:p>
          <a:p>
            <a:r>
              <a:rPr lang="en-US" sz="1900" dirty="0">
                <a:effectLst/>
                <a:latin typeface="Calibri" panose="020F0502020204030204" pitchFamily="34" charset="0"/>
                <a:ea typeface="Times New Roman" panose="02020603050405020304" pitchFamily="18" charset="0"/>
                <a:cs typeface="Times New Roman" panose="02020603050405020304" pitchFamily="18" charset="0"/>
              </a:rPr>
              <a:t>Orientation &amp; Integration</a:t>
            </a:r>
          </a:p>
          <a:p>
            <a:r>
              <a:rPr lang="en-US" sz="1900" dirty="0">
                <a:effectLst/>
                <a:latin typeface="Calibri" panose="020F0502020204030204" pitchFamily="34" charset="0"/>
                <a:ea typeface="Times New Roman" panose="02020603050405020304" pitchFamily="18" charset="0"/>
                <a:cs typeface="Times New Roman" panose="02020603050405020304" pitchFamily="18" charset="0"/>
              </a:rPr>
              <a:t>Healthy Workplace or Well-being Programs</a:t>
            </a:r>
          </a:p>
          <a:p>
            <a:r>
              <a:rPr lang="en-US" sz="1900" dirty="0">
                <a:effectLst/>
                <a:latin typeface="Calibri" panose="020F0502020204030204" pitchFamily="34" charset="0"/>
                <a:ea typeface="Times New Roman" panose="02020603050405020304" pitchFamily="18" charset="0"/>
                <a:cs typeface="Times New Roman" panose="02020603050405020304" pitchFamily="18" charset="0"/>
              </a:rPr>
              <a:t>Job Design &amp; Work Teams</a:t>
            </a:r>
          </a:p>
          <a:p>
            <a:r>
              <a:rPr lang="en-US" sz="1900" dirty="0">
                <a:effectLst/>
                <a:latin typeface="Calibri" panose="020F0502020204030204" pitchFamily="34" charset="0"/>
                <a:ea typeface="Times New Roman" panose="02020603050405020304" pitchFamily="18" charset="0"/>
                <a:cs typeface="Times New Roman" panose="02020603050405020304" pitchFamily="18" charset="0"/>
              </a:rPr>
              <a:t>Employee Participation &amp; Communication</a:t>
            </a:r>
          </a:p>
        </p:txBody>
      </p:sp>
      <p:sp>
        <p:nvSpPr>
          <p:cNvPr id="5" name="Footer Placeholder 4">
            <a:extLst>
              <a:ext uri="{FF2B5EF4-FFF2-40B4-BE49-F238E27FC236}">
                <a16:creationId xmlns:a16="http://schemas.microsoft.com/office/drawing/2014/main" id="{52F928C2-B1A0-B0B5-6B55-B107C607F64A}"/>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CE1DBDCD-BFFD-B18E-0A9A-B5A0A5A5AF5C}"/>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007830A4-8A9B-0EBD-A18C-FE6C0AF23F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15615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dirty="0"/>
              <a:t>Objectives of Your Study</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p:txBody>
          <a:bodyPr>
            <a:normAutofit fontScale="62500" lnSpcReduction="20000"/>
          </a:bodyPr>
          <a:lstStyle/>
          <a:p>
            <a:endParaRPr lang="en-US" dirty="0"/>
          </a:p>
          <a:p>
            <a:r>
              <a:rPr lang="en-US" sz="2800" dirty="0">
                <a:effectLst/>
                <a:latin typeface="Times New Roman" panose="02020603050405020304" pitchFamily="18" charset="0"/>
                <a:ea typeface="Times New Roman" panose="02020603050405020304" pitchFamily="18" charset="0"/>
              </a:rPr>
              <a:t>The project has been undertaken in order to get a clear understanding about the</a:t>
            </a:r>
            <a:r>
              <a:rPr lang="en-US" sz="2800" spc="3"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concepts, methods and techniques and issues involved in managing human resource</a:t>
            </a:r>
            <a:r>
              <a:rPr lang="en-US" sz="2800" spc="3"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so as to facilitate employing, maintaining and promoting a motivated force in an</a:t>
            </a:r>
            <a:r>
              <a:rPr lang="en-US" sz="2800" spc="3"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organization.</a:t>
            </a:r>
          </a:p>
          <a:p>
            <a:r>
              <a:rPr lang="en-US" sz="2800" dirty="0">
                <a:effectLst/>
                <a:latin typeface="Times New Roman" panose="02020603050405020304" pitchFamily="18" charset="0"/>
                <a:ea typeface="Times New Roman" panose="02020603050405020304" pitchFamily="18" charset="0"/>
              </a:rPr>
              <a:t> The</a:t>
            </a:r>
            <a:r>
              <a:rPr lang="en-US" sz="2800" spc="-3"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main</a:t>
            </a:r>
            <a:r>
              <a:rPr lang="en-US" sz="2800" spc="-14"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objective</a:t>
            </a:r>
            <a:r>
              <a:rPr lang="en-US" sz="2800" spc="-3"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for</a:t>
            </a:r>
            <a:r>
              <a:rPr lang="en-US" sz="2800" spc="-8"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conducting</a:t>
            </a:r>
            <a:r>
              <a:rPr lang="en-US" sz="2800" spc="-14"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this</a:t>
            </a:r>
            <a:r>
              <a:rPr lang="en-US" sz="2800" spc="-17"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research</a:t>
            </a:r>
            <a:r>
              <a:rPr lang="en-US" sz="2800" spc="-28"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was</a:t>
            </a:r>
            <a:r>
              <a:rPr lang="en-US" sz="2800" spc="-17"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to study</a:t>
            </a:r>
            <a:r>
              <a:rPr lang="en-US" sz="2800" spc="-4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about</a:t>
            </a:r>
            <a:r>
              <a:rPr lang="en-US" sz="2800" spc="8"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employee</a:t>
            </a:r>
            <a:r>
              <a:rPr lang="en-US" sz="2800" spc="-14"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attrition</a:t>
            </a:r>
            <a:r>
              <a:rPr lang="en-US" sz="2800" spc="-161"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specifically</a:t>
            </a:r>
            <a:r>
              <a:rPr lang="en-US" sz="2800" spc="3"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in</a:t>
            </a:r>
            <a:r>
              <a:rPr lang="en-US" sz="2800" spc="-8"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the</a:t>
            </a:r>
            <a:r>
              <a:rPr lang="en-US" sz="2800" spc="17"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healthcare</a:t>
            </a:r>
            <a:r>
              <a:rPr lang="en-US" sz="2800" spc="3"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sector.</a:t>
            </a:r>
          </a:p>
          <a:p>
            <a:r>
              <a:rPr lang="en-US" sz="2800" dirty="0">
                <a:effectLst/>
                <a:latin typeface="Times New Roman" panose="02020603050405020304" pitchFamily="18" charset="0"/>
                <a:ea typeface="Times New Roman" panose="02020603050405020304" pitchFamily="18" charset="0"/>
              </a:rPr>
              <a:t>To</a:t>
            </a:r>
            <a:r>
              <a:rPr lang="en-US" sz="2800" spc="-6"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study</a:t>
            </a:r>
            <a:r>
              <a:rPr lang="en-US" sz="2800" spc="-31"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the</a:t>
            </a:r>
            <a:r>
              <a:rPr lang="en-US" sz="2800" spc="-8"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attrition</a:t>
            </a:r>
            <a:r>
              <a:rPr lang="en-US" sz="2800" spc="-6"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management at </a:t>
            </a:r>
            <a:r>
              <a:rPr lang="en-US" sz="2800" dirty="0" err="1">
                <a:effectLst/>
                <a:latin typeface="Times New Roman" panose="02020603050405020304" pitchFamily="18" charset="0"/>
                <a:ea typeface="Times New Roman" panose="02020603050405020304" pitchFamily="18" charset="0"/>
              </a:rPr>
              <a:t>centre</a:t>
            </a:r>
            <a:r>
              <a:rPr lang="en-US" sz="2800" dirty="0">
                <a:effectLst/>
                <a:latin typeface="Times New Roman" panose="02020603050405020304" pitchFamily="18" charset="0"/>
                <a:ea typeface="Times New Roman" panose="02020603050405020304" pitchFamily="18" charset="0"/>
              </a:rPr>
              <a:t> for sight hospital </a:t>
            </a:r>
            <a:r>
              <a:rPr lang="en-US" sz="2800" spc="-23"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that</a:t>
            </a:r>
            <a:r>
              <a:rPr lang="en-US" sz="2800" spc="-6"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is, what</a:t>
            </a:r>
            <a:r>
              <a:rPr lang="en-US" sz="2800" spc="8"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all</a:t>
            </a:r>
            <a:r>
              <a:rPr lang="en-US" sz="2800" spc="-28"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retention</a:t>
            </a:r>
            <a:r>
              <a:rPr lang="en-US" sz="2800" spc="-2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tools</a:t>
            </a:r>
            <a:r>
              <a:rPr lang="en-US" sz="2800" spc="-161" dirty="0">
                <a:effectLst/>
                <a:latin typeface="Times New Roman" panose="02020603050405020304" pitchFamily="18" charset="0"/>
                <a:ea typeface="Times New Roman" panose="02020603050405020304" pitchFamily="18" charset="0"/>
              </a:rPr>
              <a:t> </a:t>
            </a:r>
            <a:r>
              <a:rPr lang="en-US" sz="2800" spc="-3" dirty="0">
                <a:effectLst/>
                <a:latin typeface="Times New Roman" panose="02020603050405020304" pitchFamily="18" charset="0"/>
                <a:ea typeface="Times New Roman" panose="02020603050405020304" pitchFamily="18" charset="0"/>
              </a:rPr>
              <a:t>they</a:t>
            </a:r>
            <a:r>
              <a:rPr lang="en-US" sz="2800" spc="-48" dirty="0">
                <a:effectLst/>
                <a:latin typeface="Times New Roman" panose="02020603050405020304" pitchFamily="18" charset="0"/>
                <a:ea typeface="Times New Roman" panose="02020603050405020304" pitchFamily="18" charset="0"/>
              </a:rPr>
              <a:t> </a:t>
            </a:r>
            <a:r>
              <a:rPr lang="en-US" sz="2800" spc="-3" dirty="0">
                <a:effectLst/>
                <a:latin typeface="Times New Roman" panose="02020603050405020304" pitchFamily="18" charset="0"/>
                <a:ea typeface="Times New Roman" panose="02020603050405020304" pitchFamily="18" charset="0"/>
              </a:rPr>
              <a:t>use</a:t>
            </a:r>
            <a:r>
              <a:rPr lang="en-US" sz="2800" spc="-11" dirty="0">
                <a:effectLst/>
                <a:latin typeface="Times New Roman" panose="02020603050405020304" pitchFamily="18" charset="0"/>
                <a:ea typeface="Times New Roman" panose="02020603050405020304" pitchFamily="18" charset="0"/>
              </a:rPr>
              <a:t> </a:t>
            </a:r>
            <a:r>
              <a:rPr lang="en-US" sz="2800" spc="-3" dirty="0">
                <a:effectLst/>
                <a:latin typeface="Times New Roman" panose="02020603050405020304" pitchFamily="18" charset="0"/>
                <a:ea typeface="Times New Roman" panose="02020603050405020304" pitchFamily="18" charset="0"/>
              </a:rPr>
              <a:t>in</a:t>
            </a:r>
            <a:r>
              <a:rPr lang="en-US" sz="2800" spc="-34" dirty="0">
                <a:effectLst/>
                <a:latin typeface="Times New Roman" panose="02020603050405020304" pitchFamily="18" charset="0"/>
                <a:ea typeface="Times New Roman" panose="02020603050405020304" pitchFamily="18" charset="0"/>
              </a:rPr>
              <a:t> </a:t>
            </a:r>
            <a:r>
              <a:rPr lang="en-US" sz="2800" spc="-3" dirty="0">
                <a:effectLst/>
                <a:latin typeface="Times New Roman" panose="02020603050405020304" pitchFamily="18" charset="0"/>
                <a:ea typeface="Times New Roman" panose="02020603050405020304" pitchFamily="18" charset="0"/>
              </a:rPr>
              <a:t>order</a:t>
            </a:r>
            <a:r>
              <a:rPr lang="en-US" sz="2800" spc="-26" dirty="0">
                <a:effectLst/>
                <a:latin typeface="Times New Roman" panose="02020603050405020304" pitchFamily="18" charset="0"/>
                <a:ea typeface="Times New Roman" panose="02020603050405020304" pitchFamily="18" charset="0"/>
              </a:rPr>
              <a:t> </a:t>
            </a:r>
            <a:r>
              <a:rPr lang="en-US" sz="2800" spc="-3" dirty="0">
                <a:effectLst/>
                <a:latin typeface="Times New Roman" panose="02020603050405020304" pitchFamily="18" charset="0"/>
                <a:ea typeface="Times New Roman" panose="02020603050405020304" pitchFamily="18" charset="0"/>
              </a:rPr>
              <a:t>reduce</a:t>
            </a:r>
            <a:r>
              <a:rPr lang="en-US" sz="2800" spc="-37" dirty="0">
                <a:effectLst/>
                <a:latin typeface="Times New Roman" panose="02020603050405020304" pitchFamily="18" charset="0"/>
                <a:ea typeface="Times New Roman" panose="02020603050405020304" pitchFamily="18" charset="0"/>
              </a:rPr>
              <a:t> </a:t>
            </a:r>
            <a:r>
              <a:rPr lang="en-US" sz="2800" spc="-3" dirty="0">
                <a:effectLst/>
                <a:latin typeface="Times New Roman" panose="02020603050405020304" pitchFamily="18" charset="0"/>
                <a:ea typeface="Times New Roman" panose="02020603050405020304" pitchFamily="18" charset="0"/>
              </a:rPr>
              <a:t>the</a:t>
            </a:r>
            <a:r>
              <a:rPr lang="en-US" sz="2800" spc="-23" dirty="0">
                <a:effectLst/>
                <a:latin typeface="Times New Roman" panose="02020603050405020304" pitchFamily="18" charset="0"/>
                <a:ea typeface="Times New Roman" panose="02020603050405020304" pitchFamily="18" charset="0"/>
              </a:rPr>
              <a:t> </a:t>
            </a:r>
            <a:r>
              <a:rPr lang="en-US" sz="2800" spc="-3" dirty="0">
                <a:effectLst/>
                <a:latin typeface="Times New Roman" panose="02020603050405020304" pitchFamily="18" charset="0"/>
                <a:ea typeface="Times New Roman" panose="02020603050405020304" pitchFamily="18" charset="0"/>
              </a:rPr>
              <a:t>attrition</a:t>
            </a:r>
            <a:r>
              <a:rPr lang="en-US" sz="2800" spc="-34" dirty="0">
                <a:effectLst/>
                <a:latin typeface="Times New Roman" panose="02020603050405020304" pitchFamily="18" charset="0"/>
                <a:ea typeface="Times New Roman" panose="02020603050405020304" pitchFamily="18" charset="0"/>
              </a:rPr>
              <a:t> </a:t>
            </a:r>
            <a:r>
              <a:rPr lang="en-US" sz="2800" spc="-3" dirty="0">
                <a:effectLst/>
                <a:latin typeface="Times New Roman" panose="02020603050405020304" pitchFamily="18" charset="0"/>
                <a:ea typeface="Times New Roman" panose="02020603050405020304" pitchFamily="18" charset="0"/>
              </a:rPr>
              <a:t>rate,</a:t>
            </a:r>
            <a:r>
              <a:rPr lang="en-US" sz="2800" spc="-28" dirty="0">
                <a:effectLst/>
                <a:latin typeface="Times New Roman" panose="02020603050405020304" pitchFamily="18" charset="0"/>
                <a:ea typeface="Times New Roman" panose="02020603050405020304" pitchFamily="18" charset="0"/>
              </a:rPr>
              <a:t> </a:t>
            </a:r>
            <a:r>
              <a:rPr lang="en-US" sz="2800" spc="-3" dirty="0">
                <a:effectLst/>
                <a:latin typeface="Times New Roman" panose="02020603050405020304" pitchFamily="18" charset="0"/>
                <a:ea typeface="Times New Roman" panose="02020603050405020304" pitchFamily="18" charset="0"/>
              </a:rPr>
              <a:t>what</a:t>
            </a:r>
            <a:r>
              <a:rPr lang="en-US" sz="2800" spc="-20" dirty="0">
                <a:effectLst/>
                <a:latin typeface="Times New Roman" panose="02020603050405020304" pitchFamily="18" charset="0"/>
                <a:ea typeface="Times New Roman" panose="02020603050405020304" pitchFamily="18" charset="0"/>
              </a:rPr>
              <a:t> </a:t>
            </a:r>
            <a:r>
              <a:rPr lang="en-US" sz="2800" spc="-3" dirty="0">
                <a:effectLst/>
                <a:latin typeface="Times New Roman" panose="02020603050405020304" pitchFamily="18" charset="0"/>
                <a:ea typeface="Times New Roman" panose="02020603050405020304" pitchFamily="18" charset="0"/>
              </a:rPr>
              <a:t>is</a:t>
            </a:r>
            <a:r>
              <a:rPr lang="en-US" sz="2800" spc="-28" dirty="0">
                <a:effectLst/>
                <a:latin typeface="Times New Roman" panose="02020603050405020304" pitchFamily="18" charset="0"/>
                <a:ea typeface="Times New Roman" panose="02020603050405020304" pitchFamily="18" charset="0"/>
              </a:rPr>
              <a:t> </a:t>
            </a:r>
            <a:r>
              <a:rPr lang="en-US" sz="2800" spc="-3" dirty="0">
                <a:effectLst/>
                <a:latin typeface="Times New Roman" panose="02020603050405020304" pitchFamily="18" charset="0"/>
                <a:ea typeface="Times New Roman" panose="02020603050405020304" pitchFamily="18" charset="0"/>
              </a:rPr>
              <a:t>the</a:t>
            </a:r>
            <a:r>
              <a:rPr lang="en-US" sz="2800" spc="-26" dirty="0">
                <a:effectLst/>
                <a:latin typeface="Times New Roman" panose="02020603050405020304" pitchFamily="18" charset="0"/>
                <a:ea typeface="Times New Roman" panose="02020603050405020304" pitchFamily="18" charset="0"/>
              </a:rPr>
              <a:t> </a:t>
            </a:r>
            <a:r>
              <a:rPr lang="en-US" sz="2800" spc="-3" dirty="0">
                <a:effectLst/>
                <a:latin typeface="Times New Roman" panose="02020603050405020304" pitchFamily="18" charset="0"/>
                <a:ea typeface="Times New Roman" panose="02020603050405020304" pitchFamily="18" charset="0"/>
              </a:rPr>
              <a:t>attrition</a:t>
            </a:r>
            <a:r>
              <a:rPr lang="en-US" sz="2800" spc="-20" dirty="0">
                <a:effectLst/>
                <a:latin typeface="Times New Roman" panose="02020603050405020304" pitchFamily="18" charset="0"/>
                <a:ea typeface="Times New Roman" panose="02020603050405020304" pitchFamily="18" charset="0"/>
              </a:rPr>
              <a:t> </a:t>
            </a:r>
            <a:r>
              <a:rPr lang="en-US" sz="2800" spc="-3" dirty="0">
                <a:effectLst/>
                <a:latin typeface="Times New Roman" panose="02020603050405020304" pitchFamily="18" charset="0"/>
                <a:ea typeface="Times New Roman" panose="02020603050405020304" pitchFamily="18" charset="0"/>
              </a:rPr>
              <a:t>level</a:t>
            </a:r>
            <a:r>
              <a:rPr lang="en-US" sz="2800" spc="-34"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in</a:t>
            </a:r>
            <a:r>
              <a:rPr lang="en-US" sz="2800" spc="-23"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healthcare</a:t>
            </a:r>
            <a:r>
              <a:rPr lang="en-US" sz="2800" spc="-26"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sector,</a:t>
            </a:r>
            <a:r>
              <a:rPr lang="en-US" sz="2800" spc="-161"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level</a:t>
            </a:r>
            <a:r>
              <a:rPr lang="en-US" sz="2800" spc="-11"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of</a:t>
            </a:r>
            <a:r>
              <a:rPr lang="en-US" sz="2800" spc="-14"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attrition</a:t>
            </a:r>
            <a:r>
              <a:rPr lang="en-US" sz="2800" spc="6"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in</a:t>
            </a:r>
            <a:r>
              <a:rPr lang="en-US" sz="2800" spc="6"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various department.</a:t>
            </a:r>
          </a:p>
          <a:p>
            <a:r>
              <a:rPr lang="en-US" sz="2800" dirty="0">
                <a:effectLst/>
                <a:latin typeface="Times New Roman" panose="02020603050405020304" pitchFamily="18" charset="0"/>
                <a:ea typeface="Times New Roman" panose="02020603050405020304" pitchFamily="18" charset="0"/>
              </a:rPr>
              <a:t>The aim is mainly to find out the major causes of attrition and provide solutions to</a:t>
            </a:r>
            <a:r>
              <a:rPr lang="en-US" sz="2800" spc="3"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control</a:t>
            </a:r>
            <a:r>
              <a:rPr lang="en-US" sz="2800" spc="-23"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or</a:t>
            </a:r>
            <a:r>
              <a:rPr lang="en-US" sz="2800" spc="-3"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prevent</a:t>
            </a:r>
            <a:r>
              <a:rPr lang="en-US" sz="2800" spc="2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employee attrition.</a:t>
            </a:r>
          </a:p>
          <a:p>
            <a:endParaRPr lang="en-IN" dirty="0"/>
          </a:p>
        </p:txBody>
      </p:sp>
      <p:sp>
        <p:nvSpPr>
          <p:cNvPr id="5" name="Footer Placeholder 4">
            <a:extLst>
              <a:ext uri="{FF2B5EF4-FFF2-40B4-BE49-F238E27FC236}">
                <a16:creationId xmlns:a16="http://schemas.microsoft.com/office/drawing/2014/main" id="{8844328F-626B-70E2-D0C5-F16A1E592868}"/>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Methodology (1/2)</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4490720" y="3152565"/>
            <a:ext cx="6909601" cy="880956"/>
          </a:xfrm>
        </p:spPr>
        <p:txBody>
          <a:bodyPr>
            <a:noAutofit/>
          </a:bodyPr>
          <a:lstStyle/>
          <a:p>
            <a:pPr lvl="0"/>
            <a:r>
              <a:rPr lang="en-US" sz="1600" b="1" u="heavy" dirty="0">
                <a:effectLst/>
                <a:latin typeface="Times New Roman" panose="02020603050405020304" pitchFamily="18" charset="0"/>
                <a:ea typeface="Times New Roman" panose="02020603050405020304" pitchFamily="18" charset="0"/>
              </a:rPr>
              <a:t>DESIGN</a:t>
            </a:r>
            <a:endParaRPr lang="en-US" sz="1600" b="1" dirty="0">
              <a:effectLst/>
              <a:latin typeface="Times New Roman" panose="02020603050405020304" pitchFamily="18" charset="0"/>
              <a:ea typeface="Times New Roman" panose="02020603050405020304" pitchFamily="18" charset="0"/>
            </a:endParaRPr>
          </a:p>
          <a:p>
            <a:r>
              <a:rPr lang="en-US" sz="1600" dirty="0">
                <a:effectLst/>
                <a:latin typeface="Times New Roman" panose="02020603050405020304" pitchFamily="18" charset="0"/>
                <a:ea typeface="Times New Roman" panose="02020603050405020304" pitchFamily="18" charset="0"/>
              </a:rPr>
              <a:t>Descriptive research is used in studying the problem. It is necessary for researcher to</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define</a:t>
            </a:r>
            <a:r>
              <a:rPr lang="en-US" sz="1600" spc="-28"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the</a:t>
            </a:r>
            <a:r>
              <a:rPr lang="en-US" sz="1600" spc="-26"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conceptual</a:t>
            </a:r>
            <a:r>
              <a:rPr lang="en-US" sz="1600" spc="-37"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structure</a:t>
            </a:r>
            <a:r>
              <a:rPr lang="en-US" sz="1600" spc="-26"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in</a:t>
            </a:r>
            <a:r>
              <a:rPr lang="en-US" sz="1600" spc="-37"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which</a:t>
            </a:r>
            <a:r>
              <a:rPr lang="en-US" sz="1600" spc="-34"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research</a:t>
            </a:r>
            <a:r>
              <a:rPr lang="en-US" sz="1600" spc="-37"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would</a:t>
            </a:r>
            <a:r>
              <a:rPr lang="en-US" sz="1600" spc="-8"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be</a:t>
            </a:r>
            <a:r>
              <a:rPr lang="en-US" sz="1600" spc="-28"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conducted.</a:t>
            </a:r>
            <a:r>
              <a:rPr lang="en-US" sz="1600" spc="-17"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The</a:t>
            </a:r>
            <a:r>
              <a:rPr lang="en-US" sz="1600" spc="-14"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function</a:t>
            </a:r>
            <a:r>
              <a:rPr lang="en-US" sz="1600" spc="-34"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of</a:t>
            </a:r>
            <a:r>
              <a:rPr lang="en-US" sz="1600" spc="-16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research design</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is</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to</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provide</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for</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the</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collection of relevant</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data with</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minimum</a:t>
            </a:r>
            <a:r>
              <a:rPr lang="en-US" sz="1600" spc="3" dirty="0">
                <a:effectLst/>
                <a:latin typeface="Times New Roman" panose="02020603050405020304" pitchFamily="18" charset="0"/>
                <a:ea typeface="Times New Roman" panose="02020603050405020304" pitchFamily="18" charset="0"/>
              </a:rPr>
              <a:t> </a:t>
            </a:r>
            <a:r>
              <a:rPr lang="en-US" sz="1600" spc="-3" dirty="0">
                <a:effectLst/>
                <a:latin typeface="Times New Roman" panose="02020603050405020304" pitchFamily="18" charset="0"/>
                <a:ea typeface="Times New Roman" panose="02020603050405020304" pitchFamily="18" charset="0"/>
              </a:rPr>
              <a:t>expenditure</a:t>
            </a:r>
            <a:r>
              <a:rPr lang="en-US" sz="1600" spc="-26" dirty="0">
                <a:effectLst/>
                <a:latin typeface="Times New Roman" panose="02020603050405020304" pitchFamily="18" charset="0"/>
                <a:ea typeface="Times New Roman" panose="02020603050405020304" pitchFamily="18" charset="0"/>
              </a:rPr>
              <a:t> </a:t>
            </a:r>
            <a:r>
              <a:rPr lang="en-US" sz="1600" spc="-3" dirty="0">
                <a:effectLst/>
                <a:latin typeface="Times New Roman" panose="02020603050405020304" pitchFamily="18" charset="0"/>
                <a:ea typeface="Times New Roman" panose="02020603050405020304" pitchFamily="18" charset="0"/>
              </a:rPr>
              <a:t>of</a:t>
            </a:r>
            <a:r>
              <a:rPr lang="en-US" sz="1600" spc="-45" dirty="0">
                <a:effectLst/>
                <a:latin typeface="Times New Roman" panose="02020603050405020304" pitchFamily="18" charset="0"/>
                <a:ea typeface="Times New Roman" panose="02020603050405020304" pitchFamily="18" charset="0"/>
              </a:rPr>
              <a:t> </a:t>
            </a:r>
            <a:r>
              <a:rPr lang="en-US" sz="1600" spc="-3" dirty="0">
                <a:effectLst/>
                <a:latin typeface="Times New Roman" panose="02020603050405020304" pitchFamily="18" charset="0"/>
                <a:ea typeface="Times New Roman" panose="02020603050405020304" pitchFamily="18" charset="0"/>
              </a:rPr>
              <a:t>time</a:t>
            </a:r>
            <a:r>
              <a:rPr lang="en-US" sz="1600" spc="-26" dirty="0">
                <a:effectLst/>
                <a:latin typeface="Times New Roman" panose="02020603050405020304" pitchFamily="18" charset="0"/>
                <a:ea typeface="Times New Roman" panose="02020603050405020304" pitchFamily="18" charset="0"/>
              </a:rPr>
              <a:t> </a:t>
            </a:r>
            <a:r>
              <a:rPr lang="en-US" sz="1600" spc="-3" dirty="0">
                <a:effectLst/>
                <a:latin typeface="Times New Roman" panose="02020603050405020304" pitchFamily="18" charset="0"/>
                <a:ea typeface="Times New Roman" panose="02020603050405020304" pitchFamily="18" charset="0"/>
              </a:rPr>
              <a:t>and</a:t>
            </a:r>
            <a:r>
              <a:rPr lang="en-US" sz="1600" spc="-2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effort.</a:t>
            </a:r>
            <a:r>
              <a:rPr lang="en-US" sz="1600" spc="-26"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In</a:t>
            </a:r>
            <a:r>
              <a:rPr lang="en-US" sz="1600" spc="-34"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this</a:t>
            </a:r>
            <a:r>
              <a:rPr lang="en-US" sz="1600" spc="-28"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research</a:t>
            </a:r>
            <a:r>
              <a:rPr lang="en-US" sz="1600" spc="-34"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report</a:t>
            </a:r>
            <a:r>
              <a:rPr lang="en-US" sz="1600" spc="-34"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the</a:t>
            </a:r>
            <a:r>
              <a:rPr lang="en-US" sz="1600" spc="-26"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research</a:t>
            </a:r>
            <a:r>
              <a:rPr lang="en-US" sz="1600" spc="-31"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design</a:t>
            </a:r>
            <a:r>
              <a:rPr lang="en-US" sz="1600" spc="-34"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was</a:t>
            </a:r>
            <a:r>
              <a:rPr lang="en-US" sz="1600" spc="-14"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followed</a:t>
            </a:r>
            <a:r>
              <a:rPr lang="en-US" sz="1600" spc="-16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to collect</a:t>
            </a:r>
            <a:r>
              <a:rPr lang="en-US" sz="1600" spc="17"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data from</a:t>
            </a:r>
            <a:r>
              <a:rPr lang="en-US" sz="1600" spc="-11"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internet,</a:t>
            </a:r>
            <a:r>
              <a:rPr lang="en-US" sz="1600" spc="6"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books,</a:t>
            </a:r>
            <a:r>
              <a:rPr lang="en-US" sz="1600" spc="8"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news</a:t>
            </a:r>
            <a:r>
              <a:rPr lang="en-US" sz="1600" spc="-6"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papers,</a:t>
            </a:r>
            <a:r>
              <a:rPr lang="en-US" sz="1600" spc="8"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questionnaire</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etc.</a:t>
            </a:r>
          </a:p>
          <a:p>
            <a:r>
              <a:rPr lang="en-US" sz="1600" dirty="0">
                <a:effectLst/>
                <a:latin typeface="Times New Roman" panose="02020603050405020304" pitchFamily="18" charset="0"/>
                <a:ea typeface="Times New Roman" panose="02020603050405020304" pitchFamily="18" charset="0"/>
              </a:rPr>
              <a:t>For carrying out this project study, various sources of data were used. The data used</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were of</a:t>
            </a:r>
            <a:r>
              <a:rPr lang="en-US" sz="1600" spc="-17"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two</a:t>
            </a:r>
            <a:r>
              <a:rPr lang="en-US" sz="1600" spc="-11"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types,</a:t>
            </a:r>
            <a:r>
              <a:rPr lang="en-US" sz="1600" spc="26"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i.e.</a:t>
            </a:r>
            <a:r>
              <a:rPr lang="en-US" sz="1600" spc="11"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Primary</a:t>
            </a:r>
            <a:r>
              <a:rPr lang="en-US" sz="1600" spc="-26"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as well</a:t>
            </a:r>
            <a:r>
              <a:rPr lang="en-US" sz="1600" spc="-11"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as Secondary.</a:t>
            </a:r>
          </a:p>
          <a:p>
            <a:r>
              <a:rPr lang="en-US" sz="1600" dirty="0">
                <a:effectLst/>
                <a:latin typeface="Times New Roman" panose="02020603050405020304" pitchFamily="18" charset="0"/>
                <a:ea typeface="Times New Roman" panose="02020603050405020304" pitchFamily="18" charset="0"/>
              </a:rPr>
              <a:t>Research methodology is a scientific way to solve research problems. It may be</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understood as a science of studying how research is done scientifically, in it we study</a:t>
            </a:r>
            <a:r>
              <a:rPr lang="en-US" sz="1600" spc="-161"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various</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steps that</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are</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generally adopted</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by researchers</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in</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studying</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his</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research</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problems.</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It</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is</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necessary</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for</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the</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researchers</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to</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know</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not</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only</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research</a:t>
            </a:r>
            <a:r>
              <a:rPr lang="en-US" sz="1600" spc="3" dirty="0">
                <a:effectLst/>
                <a:latin typeface="Times New Roman" panose="02020603050405020304" pitchFamily="18" charset="0"/>
                <a:ea typeface="Times New Roman" panose="02020603050405020304" pitchFamily="18" charset="0"/>
              </a:rPr>
              <a:t> </a:t>
            </a:r>
            <a:r>
              <a:rPr lang="en-US" sz="1600" spc="-3" dirty="0">
                <a:effectLst/>
                <a:latin typeface="Times New Roman" panose="02020603050405020304" pitchFamily="18" charset="0"/>
                <a:ea typeface="Times New Roman" panose="02020603050405020304" pitchFamily="18" charset="0"/>
              </a:rPr>
              <a:t>methods/techniques</a:t>
            </a:r>
            <a:r>
              <a:rPr lang="en-US" sz="1600" spc="-14" dirty="0">
                <a:effectLst/>
                <a:latin typeface="Times New Roman" panose="02020603050405020304" pitchFamily="18" charset="0"/>
                <a:ea typeface="Times New Roman" panose="02020603050405020304" pitchFamily="18" charset="0"/>
              </a:rPr>
              <a:t> </a:t>
            </a:r>
            <a:r>
              <a:rPr lang="en-US" sz="1600" spc="-3" dirty="0">
                <a:effectLst/>
                <a:latin typeface="Times New Roman" panose="02020603050405020304" pitchFamily="18" charset="0"/>
                <a:ea typeface="Times New Roman" panose="02020603050405020304" pitchFamily="18" charset="0"/>
              </a:rPr>
              <a:t>but</a:t>
            </a:r>
            <a:r>
              <a:rPr lang="en-US" sz="1600" spc="-8" dirty="0">
                <a:effectLst/>
                <a:latin typeface="Times New Roman" panose="02020603050405020304" pitchFamily="18" charset="0"/>
                <a:ea typeface="Times New Roman" panose="02020603050405020304" pitchFamily="18" charset="0"/>
              </a:rPr>
              <a:t> </a:t>
            </a:r>
            <a:r>
              <a:rPr lang="en-US" sz="1600" spc="-3" dirty="0">
                <a:effectLst/>
                <a:latin typeface="Times New Roman" panose="02020603050405020304" pitchFamily="18" charset="0"/>
                <a:ea typeface="Times New Roman" panose="02020603050405020304" pitchFamily="18" charset="0"/>
              </a:rPr>
              <a:t>also</a:t>
            </a:r>
            <a:r>
              <a:rPr lang="en-US" sz="1600" spc="-23" dirty="0">
                <a:effectLst/>
                <a:latin typeface="Times New Roman" panose="02020603050405020304" pitchFamily="18" charset="0"/>
                <a:ea typeface="Times New Roman" panose="02020603050405020304" pitchFamily="18" charset="0"/>
              </a:rPr>
              <a:t> </a:t>
            </a:r>
            <a:r>
              <a:rPr lang="en-US" sz="1600" spc="-3" dirty="0">
                <a:effectLst/>
                <a:latin typeface="Times New Roman" panose="02020603050405020304" pitchFamily="18" charset="0"/>
                <a:ea typeface="Times New Roman" panose="02020603050405020304" pitchFamily="18" charset="0"/>
              </a:rPr>
              <a:t>the</a:t>
            </a:r>
            <a:r>
              <a:rPr lang="en-US" sz="1600" spc="-11" dirty="0">
                <a:effectLst/>
                <a:latin typeface="Times New Roman" panose="02020603050405020304" pitchFamily="18" charset="0"/>
                <a:ea typeface="Times New Roman" panose="02020603050405020304" pitchFamily="18" charset="0"/>
              </a:rPr>
              <a:t> </a:t>
            </a:r>
            <a:r>
              <a:rPr lang="en-US" sz="1600" spc="-3" dirty="0">
                <a:effectLst/>
                <a:latin typeface="Times New Roman" panose="02020603050405020304" pitchFamily="18" charset="0"/>
                <a:ea typeface="Times New Roman" panose="02020603050405020304" pitchFamily="18" charset="0"/>
              </a:rPr>
              <a:t>methodology.</a:t>
            </a:r>
            <a:r>
              <a:rPr lang="en-US" sz="1600" spc="-17" dirty="0">
                <a:effectLst/>
                <a:latin typeface="Times New Roman" panose="02020603050405020304" pitchFamily="18" charset="0"/>
                <a:ea typeface="Times New Roman" panose="02020603050405020304" pitchFamily="18" charset="0"/>
              </a:rPr>
              <a:t> </a:t>
            </a:r>
            <a:r>
              <a:rPr lang="en-US" sz="1600" spc="-3" dirty="0">
                <a:effectLst/>
                <a:latin typeface="Times New Roman" panose="02020603050405020304" pitchFamily="18" charset="0"/>
                <a:ea typeface="Times New Roman" panose="02020603050405020304" pitchFamily="18" charset="0"/>
              </a:rPr>
              <a:t>The</a:t>
            </a:r>
            <a:r>
              <a:rPr lang="en-US" sz="1600" spc="-26" dirty="0">
                <a:effectLst/>
                <a:latin typeface="Times New Roman" panose="02020603050405020304" pitchFamily="18" charset="0"/>
                <a:ea typeface="Times New Roman" panose="02020603050405020304" pitchFamily="18" charset="0"/>
              </a:rPr>
              <a:t> </a:t>
            </a:r>
            <a:r>
              <a:rPr lang="en-US" sz="1600" spc="-3" dirty="0">
                <a:effectLst/>
                <a:latin typeface="Times New Roman" panose="02020603050405020304" pitchFamily="18" charset="0"/>
                <a:ea typeface="Times New Roman" panose="02020603050405020304" pitchFamily="18" charset="0"/>
              </a:rPr>
              <a:t>scope</a:t>
            </a:r>
            <a:r>
              <a:rPr lang="en-US" sz="1600" spc="-37" dirty="0">
                <a:effectLst/>
                <a:latin typeface="Times New Roman" panose="02020603050405020304" pitchFamily="18" charset="0"/>
                <a:ea typeface="Times New Roman" panose="02020603050405020304" pitchFamily="18" charset="0"/>
              </a:rPr>
              <a:t> </a:t>
            </a:r>
            <a:r>
              <a:rPr lang="en-US" sz="1600" spc="-3" dirty="0">
                <a:effectLst/>
                <a:latin typeface="Times New Roman" panose="02020603050405020304" pitchFamily="18" charset="0"/>
                <a:ea typeface="Times New Roman" panose="02020603050405020304" pitchFamily="18" charset="0"/>
              </a:rPr>
              <a:t>of</a:t>
            </a:r>
            <a:r>
              <a:rPr lang="en-US" sz="1600" spc="-4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research</a:t>
            </a:r>
            <a:r>
              <a:rPr lang="en-US" sz="1600" spc="-2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methods</a:t>
            </a:r>
            <a:r>
              <a:rPr lang="en-US" sz="1600" spc="-14"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is</a:t>
            </a:r>
            <a:r>
              <a:rPr lang="en-US" sz="1600" spc="-28"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wider</a:t>
            </a:r>
            <a:r>
              <a:rPr lang="en-US" sz="1600" spc="-161"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than</a:t>
            </a:r>
            <a:r>
              <a:rPr lang="en-US" sz="1600" spc="-11"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those</a:t>
            </a:r>
            <a:r>
              <a:rPr lang="en-US" sz="1600" spc="3"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research</a:t>
            </a:r>
            <a:r>
              <a:rPr lang="en-US" sz="1600" spc="6"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methods.</a:t>
            </a:r>
          </a:p>
          <a:p>
            <a:r>
              <a:rPr lang="en-US" sz="1600" b="1" u="sng" dirty="0"/>
              <a:t>INCLUSIOSN</a:t>
            </a:r>
            <a:r>
              <a:rPr lang="en-US" sz="1600" dirty="0"/>
              <a:t>  </a:t>
            </a:r>
          </a:p>
          <a:p>
            <a:r>
              <a:rPr lang="en-US" sz="1600" dirty="0"/>
              <a:t>All the left Employees</a:t>
            </a:r>
          </a:p>
          <a:p>
            <a:r>
              <a:rPr lang="en-US" sz="1600" b="1" u="sng" dirty="0"/>
              <a:t>EXCLUSION</a:t>
            </a:r>
          </a:p>
          <a:p>
            <a:r>
              <a:rPr lang="en-US" sz="1600" dirty="0" err="1"/>
              <a:t>Empolyeees</a:t>
            </a:r>
            <a:r>
              <a:rPr lang="en-US" sz="1600" dirty="0"/>
              <a:t> Who are working still</a:t>
            </a:r>
          </a:p>
          <a:p>
            <a:endParaRPr lang="en-US" b="1" u="sng" dirty="0"/>
          </a:p>
        </p:txBody>
      </p:sp>
      <p:sp>
        <p:nvSpPr>
          <p:cNvPr id="5" name="Footer Placeholder 4">
            <a:extLst>
              <a:ext uri="{FF2B5EF4-FFF2-40B4-BE49-F238E27FC236}">
                <a16:creationId xmlns:a16="http://schemas.microsoft.com/office/drawing/2014/main" id="{13826005-CE28-7D60-D38A-A20359BF8D20}"/>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1013647" y="2320611"/>
            <a:ext cx="1807272" cy="2489967"/>
          </a:xfrm>
        </p:spPr>
        <p:txBody>
          <a:bodyPr/>
          <a:lstStyle/>
          <a:p>
            <a:pPr algn="ctr"/>
            <a:r>
              <a:rPr lang="en-IN" b="1" dirty="0"/>
              <a:t>Methodology (2/2)</a:t>
            </a:r>
            <a:endParaRPr lang="en-IN" dirty="0"/>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a:xfrm>
            <a:off x="4490721" y="1292772"/>
            <a:ext cx="7000240" cy="4376508"/>
          </a:xfrm>
        </p:spPr>
        <p:txBody>
          <a:bodyPr>
            <a:noAutofit/>
          </a:bodyPr>
          <a:lstStyle/>
          <a:p>
            <a:pPr>
              <a:spcBef>
                <a:spcPts val="300"/>
              </a:spcBef>
            </a:pPr>
            <a:r>
              <a:rPr lang="en-US" sz="1400" b="1" dirty="0"/>
              <a:t>Scaling method</a:t>
            </a:r>
            <a:r>
              <a:rPr lang="en-US" sz="1400" dirty="0"/>
              <a:t>
</a:t>
            </a:r>
            <a:r>
              <a:rPr lang="en-US" sz="1400" b="1" dirty="0"/>
              <a:t>Likert Scale: </a:t>
            </a:r>
            <a:r>
              <a:rPr lang="en-US" sz="1400" dirty="0"/>
              <a:t>A measure of attitudes designed to allow respondents to indicate how strongly they agree or disagree with carefully constructed statements that range from very positive to very negative toward an attitudinal object.
</a:t>
            </a:r>
            <a:r>
              <a:rPr lang="en-US" sz="1400" b="1" dirty="0"/>
              <a:t>The Rating used in Likert Scale is as:
</a:t>
            </a:r>
            <a:r>
              <a:rPr lang="en-US" sz="1400" dirty="0"/>
              <a:t>1 – Highly Satisfied		3 – Dissatisfied
2 – Satisfied           		4 – Highly Dissatisfied</a:t>
            </a:r>
            <a:r>
              <a:rPr lang="en-US" dirty="0"/>
              <a:t> </a:t>
            </a:r>
          </a:p>
          <a:p>
            <a:pPr>
              <a:spcBef>
                <a:spcPts val="300"/>
              </a:spcBef>
            </a:pPr>
            <a:r>
              <a:rPr lang="en-US" sz="1400" b="1" dirty="0"/>
              <a:t> SAMPLING METHOD</a:t>
            </a:r>
          </a:p>
          <a:p>
            <a:pPr>
              <a:spcBef>
                <a:spcPts val="300"/>
              </a:spcBef>
            </a:pPr>
            <a:r>
              <a:rPr lang="en-US" sz="1400" dirty="0"/>
              <a:t>Random sampling method is used</a:t>
            </a:r>
          </a:p>
          <a:p>
            <a:pPr marL="0" indent="0">
              <a:spcBef>
                <a:spcPts val="300"/>
              </a:spcBef>
              <a:buNone/>
            </a:pPr>
            <a:r>
              <a:rPr lang="en-US" sz="1400" b="1" dirty="0"/>
              <a:t>     Primary Data:</a:t>
            </a:r>
            <a:r>
              <a:rPr lang="en-US" sz="1400" dirty="0"/>
              <a:t>	Data originally collected in the process of investigation or `		research is known as primary data.
      Primary data may be obtained by the following methods: </a:t>
            </a:r>
          </a:p>
          <a:p>
            <a:pPr marL="0" indent="0">
              <a:spcBef>
                <a:spcPts val="300"/>
              </a:spcBef>
              <a:buNone/>
            </a:pPr>
            <a:r>
              <a:rPr lang="en-US" sz="1400" dirty="0"/>
              <a:t>	Direct personal Interviews
      	Indirect oral investigation
       	Information from correspondents
      	Mailed questionnaire method
        	Schedules sent through enumerators.</a:t>
            </a:r>
            <a:endParaRPr lang="en-IN" sz="1400" dirty="0"/>
          </a:p>
          <a:p>
            <a:pPr marL="0" indent="0">
              <a:spcBef>
                <a:spcPts val="300"/>
              </a:spcBef>
              <a:buNone/>
            </a:pPr>
            <a:r>
              <a:rPr lang="en-US" sz="1400" b="1" dirty="0"/>
              <a:t>Secondary data</a:t>
            </a:r>
          </a:p>
          <a:p>
            <a:pPr marL="0" indent="0">
              <a:spcBef>
                <a:spcPts val="300"/>
              </a:spcBef>
              <a:buNone/>
            </a:pPr>
            <a:r>
              <a:rPr lang="en-US" sz="1400" dirty="0"/>
              <a:t>Unpublished data and published data
</a:t>
            </a:r>
            <a:endParaRPr lang="en-IN" sz="1400" dirty="0"/>
          </a:p>
        </p:txBody>
      </p:sp>
      <p:sp>
        <p:nvSpPr>
          <p:cNvPr id="5" name="Footer Placeholder 4">
            <a:extLst>
              <a:ext uri="{FF2B5EF4-FFF2-40B4-BE49-F238E27FC236}">
                <a16:creationId xmlns:a16="http://schemas.microsoft.com/office/drawing/2014/main" id="{6F6DCD10-8A3E-7240-0E8B-DDE634E0B5E4}"/>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231106" y="-63500"/>
            <a:ext cx="10515600" cy="1325563"/>
          </a:xfrm>
        </p:spPr>
        <p:txBody>
          <a:bodyPr/>
          <a:lstStyle/>
          <a:p>
            <a:pPr algn="ctr"/>
            <a:r>
              <a:rPr lang="en-IN" b="1" dirty="0"/>
              <a:t>Results (1/3)</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a:xfrm>
            <a:off x="4500880" y="31274"/>
            <a:ext cx="7620000" cy="2630646"/>
          </a:xfrm>
        </p:spPr>
        <p:txBody>
          <a:bodyPr>
            <a:normAutofit/>
          </a:bodyPr>
          <a:lstStyle/>
          <a:p>
            <a:r>
              <a:rPr lang="en-US" sz="1600" b="1" dirty="0"/>
              <a:t>Attrition calculated 
</a:t>
            </a:r>
            <a:r>
              <a:rPr lang="en-US" sz="1600" dirty="0"/>
              <a:t>Opening balance of employees + number of employees joined-Employees left)
100
</a:t>
            </a:r>
            <a:r>
              <a:rPr lang="en-US" sz="1600"/>
              <a:t>Average attrition was =4.23%</a:t>
            </a:r>
            <a:endParaRPr lang="en-US" sz="1600" b="1" dirty="0"/>
          </a:p>
          <a:p>
            <a:r>
              <a:rPr lang="en-US" sz="1600" dirty="0"/>
              <a:t>Q.1 Why did you join the organization?</a:t>
            </a:r>
          </a:p>
        </p:txBody>
      </p:sp>
      <p:sp>
        <p:nvSpPr>
          <p:cNvPr id="5" name="Footer Placeholder 4">
            <a:extLst>
              <a:ext uri="{FF2B5EF4-FFF2-40B4-BE49-F238E27FC236}">
                <a16:creationId xmlns:a16="http://schemas.microsoft.com/office/drawing/2014/main" id="{606B1AD0-3937-0010-0111-E6BE0A3744C4}"/>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8" name="Picture 4">
            <a:extLst>
              <a:ext uri="{FF2B5EF4-FFF2-40B4-BE49-F238E27FC236}">
                <a16:creationId xmlns:a16="http://schemas.microsoft.com/office/drawing/2014/main" id="{2E6471DA-5EF6-874D-B96B-43D56F6867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8721" y="2489200"/>
            <a:ext cx="4703870" cy="4307840"/>
          </a:xfrm>
          <a:prstGeom prst="rect">
            <a:avLst/>
          </a:prstGeom>
        </p:spPr>
      </p:pic>
    </p:spTree>
    <p:extLst>
      <p:ext uri="{BB962C8B-B14F-4D97-AF65-F5344CB8AC3E}">
        <p14:creationId xmlns:p14="http://schemas.microsoft.com/office/powerpoint/2010/main" val="137330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2695903" y="159654"/>
            <a:ext cx="7729728" cy="1188720"/>
          </a:xfrm>
        </p:spPr>
        <p:txBody>
          <a:bodyPr/>
          <a:lstStyle/>
          <a:p>
            <a:pPr algn="ctr"/>
            <a:r>
              <a:rPr lang="en-IN" b="1" dirty="0"/>
              <a:t>Results (2/3)</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a:xfrm>
            <a:off x="4636701" y="970863"/>
            <a:ext cx="6508820" cy="776657"/>
          </a:xfrm>
        </p:spPr>
        <p:txBody>
          <a:bodyPr/>
          <a:lstStyle/>
          <a:p>
            <a:pPr marL="0" indent="0">
              <a:buNone/>
            </a:pPr>
            <a:r>
              <a:rPr lang="en-US" dirty="0"/>
              <a:t>Q.-2 When after joining </a:t>
            </a:r>
            <a:r>
              <a:rPr lang="en-US" dirty="0" err="1"/>
              <a:t>organisation</a:t>
            </a:r>
            <a:r>
              <a:rPr lang="en-US" dirty="0"/>
              <a:t> you thought of leaving?</a:t>
            </a:r>
            <a:endParaRPr lang="en-IN" dirty="0"/>
          </a:p>
        </p:txBody>
      </p:sp>
      <p:sp>
        <p:nvSpPr>
          <p:cNvPr id="5" name="Footer Placeholder 4">
            <a:extLst>
              <a:ext uri="{FF2B5EF4-FFF2-40B4-BE49-F238E27FC236}">
                <a16:creationId xmlns:a16="http://schemas.microsoft.com/office/drawing/2014/main" id="{8EF452A5-4A37-38F4-E86E-331DB996CC6B}"/>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8" name="Picture 5">
            <a:extLst>
              <a:ext uri="{FF2B5EF4-FFF2-40B4-BE49-F238E27FC236}">
                <a16:creationId xmlns:a16="http://schemas.microsoft.com/office/drawing/2014/main" id="{9F9567B7-CAFB-5E49-858A-63AC1BD57C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2720" y="1703356"/>
            <a:ext cx="5883791" cy="4666547"/>
          </a:xfrm>
          <a:prstGeom prst="rect">
            <a:avLst/>
          </a:prstGeom>
        </p:spPr>
      </p:pic>
    </p:spTree>
    <p:extLst>
      <p:ext uri="{BB962C8B-B14F-4D97-AF65-F5344CB8AC3E}">
        <p14:creationId xmlns:p14="http://schemas.microsoft.com/office/powerpoint/2010/main" val="1911276768"/>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TotalTime>
  <Words>1270</Words>
  <Application>Microsoft Office PowerPoint</Application>
  <PresentationFormat>Widescreen</PresentationFormat>
  <Paragraphs>156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Atlas</vt:lpstr>
      <vt:lpstr>ATTRITION ANALYSIS  CENTRE FOR SIGHT </vt:lpstr>
      <vt:lpstr>Screenshot of Approval</vt:lpstr>
      <vt:lpstr>Introduction (1/2)</vt:lpstr>
      <vt:lpstr>Introduction (2/2)</vt:lpstr>
      <vt:lpstr>Objectives of Your Study</vt:lpstr>
      <vt:lpstr>Methodology (1/2)</vt:lpstr>
      <vt:lpstr>Methodology (2/2)</vt:lpstr>
      <vt:lpstr>Results (1/3)</vt:lpstr>
      <vt:lpstr>Results (2/3)</vt:lpstr>
      <vt:lpstr>Results (3/3)</vt:lpstr>
      <vt:lpstr>Discussion (1/2)</vt:lpstr>
      <vt:lpstr>Limitations of Study </vt:lpstr>
      <vt:lpstr>Conclusion</vt:lpstr>
      <vt:lpstr>References </vt:lpstr>
      <vt:lpstr>PowerPoint Presentation</vt:lpstr>
      <vt:lpstr>Internship Experiences</vt:lpstr>
      <vt:lpstr>Suggestions Given to Organization </vt:lpstr>
      <vt:lpstr>Pictorial Journey (1/2)</vt:lpstr>
      <vt:lpstr>Pictorial Journey (2/2)</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Yakshika Singh Somvanshi</cp:lastModifiedBy>
  <cp:revision>53</cp:revision>
  <dcterms:created xsi:type="dcterms:W3CDTF">2022-05-20T15:11:38Z</dcterms:created>
  <dcterms:modified xsi:type="dcterms:W3CDTF">2022-08-06T09:23:21Z</dcterms:modified>
</cp:coreProperties>
</file>