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77" r:id="rId5"/>
    <p:sldId id="278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73" r:id="rId14"/>
    <p:sldId id="272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10.xml" /><Relationship Id="rId1" Type="http://schemas.microsoft.com/office/2011/relationships/chartStyle" Target="style10.xml" 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11.xml" /><Relationship Id="rId1" Type="http://schemas.microsoft.com/office/2011/relationships/chartStyle" Target="style11.xml" 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12.xml" /><Relationship Id="rId1" Type="http://schemas.microsoft.com/office/2011/relationships/chartStyle" Target="style12.xml" 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13.xml" /><Relationship Id="rId1" Type="http://schemas.microsoft.com/office/2011/relationships/chartStyle" Target="style13.xml" 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14.xml" /><Relationship Id="rId1" Type="http://schemas.microsoft.com/office/2011/relationships/chartStyle" Target="style14.xml" 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15.xml" /><Relationship Id="rId1" Type="http://schemas.microsoft.com/office/2011/relationships/chartStyle" Target="style15.xml" 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16.xml" /><Relationship Id="rId1" Type="http://schemas.microsoft.com/office/2011/relationships/chartStyle" Target="style16.xml" 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17.xml" /><Relationship Id="rId1" Type="http://schemas.microsoft.com/office/2011/relationships/chartStyle" Target="style17.xml" 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18.xml" /><Relationship Id="rId1" Type="http://schemas.microsoft.com/office/2011/relationships/chartStyle" Target="style18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8.xml" /><Relationship Id="rId1" Type="http://schemas.microsoft.com/office/2011/relationships/chartStyle" Target="style8.xml" 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 /><Relationship Id="rId2" Type="http://schemas.microsoft.com/office/2011/relationships/chartColorStyle" Target="colors9.xml" /><Relationship Id="rId1" Type="http://schemas.microsoft.com/office/2011/relationships/chartStyle" Target="styl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SPECIALITY :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09703678344556"/>
          <c:y val="0.10207963619466012"/>
          <c:w val="0.75665658640496025"/>
          <c:h val="0.809782416351016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Sheet1!$A$18:$A$25</c:f>
              <c:strCache>
                <c:ptCount val="8"/>
                <c:pt idx="0">
                  <c:v>ENT</c:v>
                </c:pt>
                <c:pt idx="1">
                  <c:v>NEUROLOGY</c:v>
                </c:pt>
                <c:pt idx="2">
                  <c:v>UROLOGY</c:v>
                </c:pt>
                <c:pt idx="3">
                  <c:v>GENERAL SURGERY</c:v>
                </c:pt>
                <c:pt idx="4">
                  <c:v>GASTROLOGY</c:v>
                </c:pt>
                <c:pt idx="5">
                  <c:v>CARDIOLOGY</c:v>
                </c:pt>
                <c:pt idx="6">
                  <c:v>ORTHOPAEDICS</c:v>
                </c:pt>
                <c:pt idx="7">
                  <c:v>NEUROSURGERY</c:v>
                </c:pt>
              </c:strCache>
            </c:strRef>
          </c:cat>
          <c:val>
            <c:numRef>
              <c:f>Sheet1!$B$18:$B$25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10</c:v>
                </c:pt>
                <c:pt idx="5">
                  <c:v>18</c:v>
                </c:pt>
                <c:pt idx="6">
                  <c:v>19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6-4FAE-A112-A9B48D5750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4938879"/>
        <c:axId val="1864942207"/>
      </c:barChart>
      <c:catAx>
        <c:axId val="1864938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42207"/>
        <c:crosses val="autoZero"/>
        <c:auto val="1"/>
        <c:lblAlgn val="ctr"/>
        <c:lblOffset val="100"/>
        <c:noMultiLvlLbl val="0"/>
      </c:catAx>
      <c:valAx>
        <c:axId val="186494220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38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</a:t>
            </a:r>
            <a:r>
              <a:rPr lang="en-US" baseline="0"/>
              <a:t> SURGERY :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Sheet1!$B$147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Sheet1!$A$148:$A$155</c:f>
              <c:strCache>
                <c:ptCount val="8"/>
                <c:pt idx="0">
                  <c:v>Informed consent for HIV Testing</c:v>
                </c:pt>
                <c:pt idx="1">
                  <c:v>Informed Consent For Transfusion Of Blood/ Blood Components</c:v>
                </c:pt>
                <c:pt idx="2">
                  <c:v>Informed consent for surgery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Cholecystectomy </c:v>
                </c:pt>
                <c:pt idx="6">
                  <c:v>Informed Consent For Laparoscopic Cholecystectomy</c:v>
                </c:pt>
                <c:pt idx="7">
                  <c:v>Informed Consent for Anesthesia</c:v>
                </c:pt>
              </c:strCache>
            </c:strRef>
          </c:cat>
          <c:val>
            <c:numRef>
              <c:f>Sheet1!$B$148:$B$155</c:f>
              <c:numCache>
                <c:formatCode>General</c:formatCode>
                <c:ptCount val="8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12</c:v>
                </c:pt>
                <c:pt idx="4">
                  <c:v>13</c:v>
                </c:pt>
                <c:pt idx="5">
                  <c:v>13</c:v>
                </c:pt>
                <c:pt idx="6">
                  <c:v>15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A-4CCF-8585-88F5489C7D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23072335"/>
        <c:axId val="1923072751"/>
      </c:barChart>
      <c:catAx>
        <c:axId val="1923072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072751"/>
        <c:crosses val="autoZero"/>
        <c:auto val="1"/>
        <c:lblAlgn val="ctr"/>
        <c:lblOffset val="100"/>
        <c:noMultiLvlLbl val="0"/>
      </c:catAx>
      <c:valAx>
        <c:axId val="19230727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07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ORTHOPAEDICS</a:t>
            </a:r>
            <a:r>
              <a:rPr lang="en-US" baseline="0"/>
              <a:t> : </a:t>
            </a:r>
            <a:r>
              <a:rPr lang="en-US"/>
              <a:t>NON 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Sheet1!$B$212</c:f>
              <c:strCache>
                <c:ptCount val="1"/>
                <c:pt idx="0">
                  <c:v>NON 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Sheet1!$A$213:$A$218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Anaesthesia</c:v>
                </c:pt>
                <c:pt idx="2">
                  <c:v>Informed consent for HIV Testing</c:v>
                </c:pt>
                <c:pt idx="3">
                  <c:v>Informed consent for surgery</c:v>
                </c:pt>
                <c:pt idx="4">
                  <c:v>General Consent for Admission</c:v>
                </c:pt>
                <c:pt idx="5">
                  <c:v>Covid-19 consent</c:v>
                </c:pt>
              </c:strCache>
            </c:strRef>
          </c:cat>
          <c:val>
            <c:numRef>
              <c:f>Sheet1!$B$213:$B$218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  <c:pt idx="4">
                  <c:v>35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2-42A2-85B4-A4856EDD479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80766767"/>
        <c:axId val="1980765519"/>
      </c:barChart>
      <c:catAx>
        <c:axId val="1980766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765519"/>
        <c:crosses val="autoZero"/>
        <c:auto val="1"/>
        <c:lblAlgn val="ctr"/>
        <c:lblOffset val="100"/>
        <c:noMultiLvlLbl val="0"/>
      </c:catAx>
      <c:valAx>
        <c:axId val="198076551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766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ORTHOPAEDICS</a:t>
            </a:r>
            <a:r>
              <a:rPr lang="en-US" baseline="0"/>
              <a:t> : </a:t>
            </a:r>
            <a:r>
              <a:rPr lang="en-US"/>
              <a:t>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Sheet1!$B$222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Sheet1!$A$223:$A$228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HIV Testing</c:v>
                </c:pt>
                <c:pt idx="2">
                  <c:v>Informed consent for surgery</c:v>
                </c:pt>
                <c:pt idx="3">
                  <c:v>General Consent for Admission</c:v>
                </c:pt>
                <c:pt idx="4">
                  <c:v>Covid-19 consent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Sheet1!$B$223:$B$228</c:f>
              <c:numCache>
                <c:formatCode>General</c:formatCode>
                <c:ptCount val="6"/>
                <c:pt idx="0">
                  <c:v>7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17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1-4EE7-A8BD-7832671364F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16414575"/>
        <c:axId val="1916414991"/>
      </c:barChart>
      <c:catAx>
        <c:axId val="1916414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14991"/>
        <c:crosses val="autoZero"/>
        <c:auto val="1"/>
        <c:lblAlgn val="ctr"/>
        <c:lblOffset val="100"/>
        <c:noMultiLvlLbl val="0"/>
      </c:catAx>
      <c:valAx>
        <c:axId val="19164149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14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CARDIOLOGY</a:t>
            </a:r>
            <a:r>
              <a:rPr lang="en-US" baseline="0"/>
              <a:t> : NON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Sheet1!$A$35:$A$42</c:f>
              <c:strCache>
                <c:ptCount val="8"/>
                <c:pt idx="0">
                  <c:v>Informed consent for HIV Testing</c:v>
                </c:pt>
                <c:pt idx="1">
                  <c:v> Receiving Transfusion of Blood/ Blood Components</c:v>
                </c:pt>
                <c:pt idx="2">
                  <c:v>Informed consent for surgery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Anaesthesia</c:v>
                </c:pt>
                <c:pt idx="6">
                  <c:v>Informed Consent for Coronary Angiography</c:v>
                </c:pt>
                <c:pt idx="7">
                  <c:v>Informed Consent for Percutaneous Transluminal Coronary Angioplasty</c:v>
                </c:pt>
              </c:strCache>
            </c:strRef>
          </c:cat>
          <c:val>
            <c:numRef>
              <c:f>Sheet1!$B$35:$B$42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14</c:v>
                </c:pt>
                <c:pt idx="4">
                  <c:v>15</c:v>
                </c:pt>
                <c:pt idx="5">
                  <c:v>15</c:v>
                </c:pt>
                <c:pt idx="6">
                  <c:v>20</c:v>
                </c:pt>
                <c:pt idx="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9-4816-9FD9-4F8603859E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83404127"/>
        <c:axId val="1969754927"/>
      </c:barChart>
      <c:catAx>
        <c:axId val="1583404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54927"/>
        <c:crosses val="autoZero"/>
        <c:auto val="1"/>
        <c:lblAlgn val="ctr"/>
        <c:lblOffset val="100"/>
        <c:noMultiLvlLbl val="0"/>
      </c:catAx>
      <c:valAx>
        <c:axId val="196975492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404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CARDIOLOGY</a:t>
            </a:r>
            <a:r>
              <a:rPr lang="en-US" baseline="0"/>
              <a:t> :</a:t>
            </a:r>
            <a:br>
              <a:rPr lang="en-US" baseline="0"/>
            </a:br>
            <a:r>
              <a:rPr lang="en-US" baseline="0"/>
              <a:t>COMPLIANCE</a:t>
            </a:r>
            <a:endParaRPr lang="en-US"/>
          </a:p>
        </c:rich>
      </c:tx>
      <c:layout>
        <c:manualLayout>
          <c:xMode val="edge"/>
          <c:yMode val="edge"/>
          <c:x val="0.3825218169483458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Sheet1!$C$48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Sheet1!$A$49:$A$56</c:f>
              <c:strCache>
                <c:ptCount val="8"/>
                <c:pt idx="0">
                  <c:v>Informed consent for surgery</c:v>
                </c:pt>
                <c:pt idx="1">
                  <c:v>Consent For Receiving Transfusion Of Blood/ Blood Components</c:v>
                </c:pt>
                <c:pt idx="2">
                  <c:v>Informed Consent for Anaesthesia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Percutaneous Transluminal Coronary Angioplasty</c:v>
                </c:pt>
                <c:pt idx="6">
                  <c:v>Informed Consent for Coronary Angiography</c:v>
                </c:pt>
                <c:pt idx="7">
                  <c:v>Informed consent for HIV Testing</c:v>
                </c:pt>
              </c:strCache>
            </c:strRef>
          </c:cat>
          <c:val>
            <c:numRef>
              <c:f>Sheet1!$C$49:$C$56</c:f>
              <c:numCache>
                <c:formatCode>0</c:formatCode>
                <c:ptCount val="8"/>
                <c:pt idx="0">
                  <c:v>3.0303030303030303</c:v>
                </c:pt>
                <c:pt idx="1">
                  <c:v>3.535353535353535</c:v>
                </c:pt>
                <c:pt idx="2">
                  <c:v>8.3333333333333321</c:v>
                </c:pt>
                <c:pt idx="3">
                  <c:v>8.5858585858585847</c:v>
                </c:pt>
                <c:pt idx="4">
                  <c:v>13.131313131313133</c:v>
                </c:pt>
                <c:pt idx="5">
                  <c:v>18.686868686868689</c:v>
                </c:pt>
                <c:pt idx="6">
                  <c:v>21.969696969696969</c:v>
                </c:pt>
                <c:pt idx="7">
                  <c:v>22.727272727272727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7-4CAA-9458-FD7489D483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16385871"/>
        <c:axId val="1916409583"/>
      </c:barChart>
      <c:catAx>
        <c:axId val="1916385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09583"/>
        <c:crosses val="autoZero"/>
        <c:auto val="1"/>
        <c:lblAlgn val="ctr"/>
        <c:lblOffset val="100"/>
        <c:noMultiLvlLbl val="0"/>
      </c:catAx>
      <c:valAx>
        <c:axId val="191640958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38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UROLOGY : NON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Sheet1!$B$233</c:f>
              <c:strCache>
                <c:ptCount val="1"/>
                <c:pt idx="0">
                  <c:v>NON 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Sheet1!$A$234:$A$238</c:f>
              <c:strCache>
                <c:ptCount val="5"/>
                <c:pt idx="0">
                  <c:v>Informed Consent For Procedural Sedation </c:v>
                </c:pt>
                <c:pt idx="1">
                  <c:v>Informed consent for surgery</c:v>
                </c:pt>
                <c:pt idx="2">
                  <c:v>Informed Consent for Anesthesia</c:v>
                </c:pt>
                <c:pt idx="3">
                  <c:v>Covid-19 consent</c:v>
                </c:pt>
                <c:pt idx="4">
                  <c:v>General Consent for Admission</c:v>
                </c:pt>
              </c:strCache>
            </c:strRef>
          </c:cat>
          <c:val>
            <c:numRef>
              <c:f>Sheet1!$B$234:$B$238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41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E-49D8-A690-A3BDE1721A4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80736815"/>
        <c:axId val="1980752207"/>
      </c:barChart>
      <c:catAx>
        <c:axId val="1980736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752207"/>
        <c:crosses val="autoZero"/>
        <c:auto val="1"/>
        <c:lblAlgn val="ctr"/>
        <c:lblOffset val="100"/>
        <c:noMultiLvlLbl val="0"/>
      </c:catAx>
      <c:valAx>
        <c:axId val="198075220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73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UROLOGY:</a:t>
            </a:r>
            <a:r>
              <a:rPr lang="en-US" baseline="0"/>
              <a:t> </a:t>
            </a:r>
            <a:r>
              <a:rPr lang="en-US"/>
              <a:t>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Sheet1!$B$242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Sheet1!$A$243:$A$248</c:f>
              <c:strCache>
                <c:ptCount val="6"/>
                <c:pt idx="0">
                  <c:v>Informed Consent For Procedural Sedation </c:v>
                </c:pt>
                <c:pt idx="1">
                  <c:v>Informed consent for surgery</c:v>
                </c:pt>
                <c:pt idx="2">
                  <c:v>Consent For Receiving Transfusion of Blood/ Blood Components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Sheet1!$B$243:$B$248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19</c:v>
                </c:pt>
                <c:pt idx="4">
                  <c:v>19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B-4BB0-BCC6-EC940ED53DC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7002175"/>
        <c:axId val="1866994271"/>
      </c:barChart>
      <c:catAx>
        <c:axId val="1867002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994271"/>
        <c:crosses val="autoZero"/>
        <c:auto val="1"/>
        <c:lblAlgn val="ctr"/>
        <c:lblOffset val="100"/>
        <c:noMultiLvlLbl val="0"/>
      </c:catAx>
      <c:valAx>
        <c:axId val="186699427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002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NEUROSURGERY</a:t>
            </a:r>
            <a:r>
              <a:rPr lang="en-US" baseline="0"/>
              <a:t> : </a:t>
            </a:r>
            <a:r>
              <a:rPr lang="en-US"/>
              <a:t>NON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Sheet1!$B$192</c:f>
              <c:strCache>
                <c:ptCount val="1"/>
                <c:pt idx="0">
                  <c:v>NON 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Sheet1!$A$193:$A$198</c:f>
              <c:strCache>
                <c:ptCount val="6"/>
                <c:pt idx="0">
                  <c:v>Informed consent for HIV Testing</c:v>
                </c:pt>
                <c:pt idx="1">
                  <c:v>Consent For Receiving Transfusion of Blood/ Blood Components</c:v>
                </c:pt>
                <c:pt idx="2">
                  <c:v>Informed consent for surgery</c:v>
                </c:pt>
                <c:pt idx="3">
                  <c:v>Informed Consent for Anaesthesia</c:v>
                </c:pt>
                <c:pt idx="4">
                  <c:v>Covid-19 consent</c:v>
                </c:pt>
                <c:pt idx="5">
                  <c:v>General Consent for Admission</c:v>
                </c:pt>
              </c:strCache>
            </c:strRef>
          </c:cat>
          <c:val>
            <c:numRef>
              <c:f>Sheet1!$B$193:$B$198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10</c:v>
                </c:pt>
                <c:pt idx="3">
                  <c:v>13</c:v>
                </c:pt>
                <c:pt idx="4">
                  <c:v>33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0-427F-AFA7-E82AFF1783B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4796335"/>
        <c:axId val="1974794671"/>
      </c:barChart>
      <c:catAx>
        <c:axId val="1974796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794671"/>
        <c:crosses val="autoZero"/>
        <c:auto val="1"/>
        <c:lblAlgn val="ctr"/>
        <c:lblOffset val="100"/>
        <c:noMultiLvlLbl val="0"/>
      </c:catAx>
      <c:valAx>
        <c:axId val="197479467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796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NEUROSURGERY :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Sheet1!$B$202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Sheet1!$A$203:$A$208</c:f>
              <c:strCache>
                <c:ptCount val="6"/>
                <c:pt idx="0">
                  <c:v>Informed consent for HIV Testing</c:v>
                </c:pt>
                <c:pt idx="1">
                  <c:v>Covid-19 consent</c:v>
                </c:pt>
                <c:pt idx="2">
                  <c:v>General Consent for Admission</c:v>
                </c:pt>
                <c:pt idx="3">
                  <c:v>Informed consent for surgery</c:v>
                </c:pt>
                <c:pt idx="4">
                  <c:v>Consent For Receiving Transfusion of Blood/ Blood Components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Sheet1!$B$203:$B$208</c:f>
              <c:numCache>
                <c:formatCode>General</c:formatCode>
                <c:ptCount val="6"/>
                <c:pt idx="0">
                  <c:v>1</c:v>
                </c:pt>
                <c:pt idx="1">
                  <c:v>13</c:v>
                </c:pt>
                <c:pt idx="2">
                  <c:v>14</c:v>
                </c:pt>
                <c:pt idx="3">
                  <c:v>18</c:v>
                </c:pt>
                <c:pt idx="4">
                  <c:v>20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7-4A6B-A042-AE6EF89CD7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4944703"/>
        <c:axId val="1864945119"/>
      </c:barChart>
      <c:catAx>
        <c:axId val="1864944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45119"/>
        <c:crosses val="autoZero"/>
        <c:auto val="1"/>
        <c:lblAlgn val="ctr"/>
        <c:lblOffset val="100"/>
        <c:noMultiLvlLbl val="0"/>
      </c:catAx>
      <c:valAx>
        <c:axId val="186494511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44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SPECIALITY</a:t>
            </a:r>
            <a:r>
              <a:rPr lang="en-IN" baseline="0"/>
              <a:t> : NON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604088299791862"/>
          <c:y val="0.15266221930592008"/>
          <c:w val="0.76983300322552206"/>
          <c:h val="0.698271726450860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Sheet1!$F$65:$F$72</c:f>
              <c:strCache>
                <c:ptCount val="8"/>
                <c:pt idx="0">
                  <c:v>ENT</c:v>
                </c:pt>
                <c:pt idx="1">
                  <c:v>GENERAL SURGERY</c:v>
                </c:pt>
                <c:pt idx="2">
                  <c:v>UROLOGY</c:v>
                </c:pt>
                <c:pt idx="3">
                  <c:v>GASTROLOGY</c:v>
                </c:pt>
                <c:pt idx="4">
                  <c:v>ORTHOPAEDICS</c:v>
                </c:pt>
                <c:pt idx="5">
                  <c:v>NEUROLOGY</c:v>
                </c:pt>
                <c:pt idx="6">
                  <c:v>NEUROSURGERY</c:v>
                </c:pt>
                <c:pt idx="7">
                  <c:v>CARDIOLOGY</c:v>
                </c:pt>
              </c:strCache>
            </c:strRef>
          </c:cat>
          <c:val>
            <c:numRef>
              <c:f>Sheet1!$G$65:$G$72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12</c:v>
                </c:pt>
                <c:pt idx="4">
                  <c:v>13</c:v>
                </c:pt>
                <c:pt idx="5">
                  <c:v>15</c:v>
                </c:pt>
                <c:pt idx="6">
                  <c:v>21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3-45E8-86B0-C54B6065F3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17289600"/>
        <c:axId val="814144720"/>
      </c:barChart>
      <c:catAx>
        <c:axId val="717289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144720"/>
        <c:crosses val="autoZero"/>
        <c:auto val="1"/>
        <c:lblAlgn val="ctr"/>
        <c:lblOffset val="100"/>
        <c:noMultiLvlLbl val="0"/>
      </c:catAx>
      <c:valAx>
        <c:axId val="8141447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28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ENT : NON-COMPLIANCE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Sheet1!$B$66</c:f>
              <c:strCache>
                <c:ptCount val="1"/>
                <c:pt idx="0">
                  <c:v>NON-COMPLIANCE%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Sheet1!$A$67:$A$69</c:f>
              <c:strCache>
                <c:ptCount val="3"/>
                <c:pt idx="0">
                  <c:v>Informed Consent for Anaesthesia</c:v>
                </c:pt>
                <c:pt idx="1">
                  <c:v>General Consent for Admission</c:v>
                </c:pt>
                <c:pt idx="2">
                  <c:v>Covid-19 consent</c:v>
                </c:pt>
              </c:strCache>
            </c:strRef>
          </c:cat>
          <c:val>
            <c:numRef>
              <c:f>Sheet1!$B$67:$B$69</c:f>
              <c:numCache>
                <c:formatCode>General</c:formatCode>
                <c:ptCount val="3"/>
                <c:pt idx="0">
                  <c:v>12</c:v>
                </c:pt>
                <c:pt idx="1">
                  <c:v>38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E-422E-8A47-55122606CF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4824207"/>
        <c:axId val="1974813391"/>
      </c:barChart>
      <c:catAx>
        <c:axId val="1974824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13391"/>
        <c:crosses val="autoZero"/>
        <c:auto val="1"/>
        <c:lblAlgn val="ctr"/>
        <c:lblOffset val="100"/>
        <c:noMultiLvlLbl val="0"/>
      </c:catAx>
      <c:valAx>
        <c:axId val="19748133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24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ENT : 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875807332957099"/>
          <c:y val="0.21334124997716353"/>
          <c:w val="0.5944614943609865"/>
          <c:h val="0.697571660850978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Sheet1!$C$83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Sheet1!$A$84:$A$86</c:f>
              <c:strCache>
                <c:ptCount val="3"/>
                <c:pt idx="0">
                  <c:v>Covid-19 consent</c:v>
                </c:pt>
                <c:pt idx="1">
                  <c:v>General Consent for Admission</c:v>
                </c:pt>
                <c:pt idx="2">
                  <c:v>Informed Consent for Anaesthesia</c:v>
                </c:pt>
              </c:strCache>
            </c:strRef>
          </c:cat>
          <c:val>
            <c:numRef>
              <c:f>Sheet1!$C$84:$C$86</c:f>
              <c:numCache>
                <c:formatCode>0</c:formatCode>
                <c:ptCount val="3"/>
                <c:pt idx="0">
                  <c:v>16.50485436893204</c:v>
                </c:pt>
                <c:pt idx="1">
                  <c:v>24.271844660194176</c:v>
                </c:pt>
                <c:pt idx="2">
                  <c:v>59.22330097087378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E-4A94-9310-F481F44E45B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73658495"/>
        <c:axId val="1573658911"/>
      </c:barChart>
      <c:catAx>
        <c:axId val="1573658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658911"/>
        <c:crosses val="autoZero"/>
        <c:auto val="1"/>
        <c:lblAlgn val="ctr"/>
        <c:lblOffset val="100"/>
        <c:noMultiLvlLbl val="0"/>
      </c:catAx>
      <c:valAx>
        <c:axId val="157365891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65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GASTROENTEROLOGY : NON-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Sheet1!$A$100:$A$107</c:f>
              <c:strCache>
                <c:ptCount val="8"/>
                <c:pt idx="0">
                  <c:v>General Consent for Upper Gastro Intestinal Endoscopy </c:v>
                </c:pt>
                <c:pt idx="1">
                  <c:v>Consent For Receiving Transfusion of Blood/ Blood Components</c:v>
                </c:pt>
                <c:pt idx="2">
                  <c:v>Informed consent for HIV Testing</c:v>
                </c:pt>
                <c:pt idx="3">
                  <c:v>Informed Consent for Anaesthesia</c:v>
                </c:pt>
                <c:pt idx="4">
                  <c:v>Informed Consent for Upper Gastro Intestinal Endoscopy </c:v>
                </c:pt>
                <c:pt idx="5">
                  <c:v>Informed Consent for Procedural Sedation </c:v>
                </c:pt>
                <c:pt idx="6">
                  <c:v>Covid-19 consent</c:v>
                </c:pt>
                <c:pt idx="7">
                  <c:v>General Consent for Admission</c:v>
                </c:pt>
              </c:strCache>
            </c:strRef>
          </c:cat>
          <c:val>
            <c:numRef>
              <c:f>Sheet1!$B$100:$B$107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33</c:v>
                </c:pt>
                <c:pt idx="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5-43DF-B751-CF830D1B24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84861599"/>
        <c:axId val="1579649103"/>
      </c:barChart>
      <c:catAx>
        <c:axId val="1584861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649103"/>
        <c:crosses val="autoZero"/>
        <c:auto val="1"/>
        <c:lblAlgn val="ctr"/>
        <c:lblOffset val="100"/>
        <c:noMultiLvlLbl val="0"/>
      </c:catAx>
      <c:valAx>
        <c:axId val="157964910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86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GASTROENTEROLOGY</a:t>
            </a:r>
            <a:r>
              <a:rPr lang="en-IN" baseline="0"/>
              <a:t> :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Sheet1!$A$116:$A$123</c:f>
              <c:strCache>
                <c:ptCount val="8"/>
                <c:pt idx="0">
                  <c:v>Consent For Receiving Transfusion of Blood/ Blood Components</c:v>
                </c:pt>
                <c:pt idx="1">
                  <c:v>Informed consent for HIV Testing</c:v>
                </c:pt>
                <c:pt idx="2">
                  <c:v>General Consent for Upper Gastro Intestinal Endoscopy </c:v>
                </c:pt>
                <c:pt idx="3">
                  <c:v>Informed Consent for Anaesthesia</c:v>
                </c:pt>
                <c:pt idx="4">
                  <c:v>Covid-19 consent</c:v>
                </c:pt>
                <c:pt idx="5">
                  <c:v>General Consent for Admission</c:v>
                </c:pt>
                <c:pt idx="6">
                  <c:v>Informed Consent for Upper Gastro Intestinal Endoscopy </c:v>
                </c:pt>
                <c:pt idx="7">
                  <c:v>Informed Consent for Procedural Sedation </c:v>
                </c:pt>
              </c:strCache>
            </c:strRef>
          </c:cat>
          <c:val>
            <c:numRef>
              <c:f>Sheet1!$B$116:$B$123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12</c:v>
                </c:pt>
                <c:pt idx="4">
                  <c:v>15</c:v>
                </c:pt>
                <c:pt idx="5">
                  <c:v>15</c:v>
                </c:pt>
                <c:pt idx="6">
                  <c:v>22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4-4AE6-9FF2-A83EF4E7A6B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6992191"/>
        <c:axId val="1866985535"/>
      </c:barChart>
      <c:catAx>
        <c:axId val="1866992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985535"/>
        <c:crosses val="autoZero"/>
        <c:auto val="1"/>
        <c:lblAlgn val="ctr"/>
        <c:lblOffset val="100"/>
        <c:noMultiLvlLbl val="0"/>
      </c:catAx>
      <c:valAx>
        <c:axId val="186698553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992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NEUROLOGY</a:t>
            </a:r>
            <a:r>
              <a:rPr lang="en-US" baseline="0"/>
              <a:t> : NON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Sheet1!$I$103</c:f>
              <c:strCache>
                <c:ptCount val="1"/>
                <c:pt idx="0">
                  <c:v>NON COMPLAINCE%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Sheet1!$H$104:$H$109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Upper Gastro Intestinal Endoscopy</c:v>
                </c:pt>
                <c:pt idx="2">
                  <c:v>Informed Consent for Procedural Sedation</c:v>
                </c:pt>
                <c:pt idx="3">
                  <c:v>Informed consent for surgery</c:v>
                </c:pt>
                <c:pt idx="4">
                  <c:v>Covid-19 consent</c:v>
                </c:pt>
                <c:pt idx="5">
                  <c:v>General Consent for Admission</c:v>
                </c:pt>
              </c:strCache>
            </c:strRef>
          </c:cat>
          <c:val>
            <c:numRef>
              <c:f>Sheet1!$I$104:$I$109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39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0-4EF9-8ADF-14E14CB639D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15947776"/>
        <c:axId val="915952768"/>
      </c:barChart>
      <c:catAx>
        <c:axId val="915947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952768"/>
        <c:crosses val="autoZero"/>
        <c:auto val="1"/>
        <c:lblAlgn val="ctr"/>
        <c:lblOffset val="100"/>
        <c:noMultiLvlLbl val="0"/>
      </c:catAx>
      <c:valAx>
        <c:axId val="9159527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94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NEUROLOGY</a:t>
            </a:r>
            <a:r>
              <a:rPr lang="en-US" baseline="0"/>
              <a:t> : </a:t>
            </a:r>
            <a:r>
              <a:rPr lang="en-US"/>
              <a:t>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Sheet1!$B$253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Sheet1!$A$254:$A$259</c:f>
              <c:strCache>
                <c:ptCount val="6"/>
                <c:pt idx="0">
                  <c:v>General consent for Admission</c:v>
                </c:pt>
                <c:pt idx="1">
                  <c:v>Consent For Receiving Transfusion of Blood/ Blood Components</c:v>
                </c:pt>
                <c:pt idx="2">
                  <c:v>Informed Consent for Procedural Sedation </c:v>
                </c:pt>
                <c:pt idx="3">
                  <c:v>Informed Consent for Upper Gastro Intestinal Endoscopy </c:v>
                </c:pt>
                <c:pt idx="4">
                  <c:v>Covid-19 consent</c:v>
                </c:pt>
                <c:pt idx="5">
                  <c:v>Informed Consent for Surgery</c:v>
                </c:pt>
              </c:strCache>
            </c:strRef>
          </c:cat>
          <c:val>
            <c:numRef>
              <c:f>Sheet1!$B$254:$B$259</c:f>
              <c:numCache>
                <c:formatCode>General</c:formatCode>
                <c:ptCount val="6"/>
                <c:pt idx="0">
                  <c:v>2</c:v>
                </c:pt>
                <c:pt idx="1">
                  <c:v>7</c:v>
                </c:pt>
                <c:pt idx="2">
                  <c:v>12</c:v>
                </c:pt>
                <c:pt idx="3">
                  <c:v>15</c:v>
                </c:pt>
                <c:pt idx="4">
                  <c:v>32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E-4D20-8FF8-59B6BFDCD18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69759087"/>
        <c:axId val="1969742863"/>
      </c:barChart>
      <c:catAx>
        <c:axId val="1969759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42863"/>
        <c:crosses val="autoZero"/>
        <c:auto val="1"/>
        <c:lblAlgn val="ctr"/>
        <c:lblOffset val="100"/>
        <c:noMultiLvlLbl val="0"/>
      </c:catAx>
      <c:valAx>
        <c:axId val="196974286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5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GENERAL</a:t>
            </a:r>
            <a:r>
              <a:rPr lang="en-IN" baseline="0"/>
              <a:t> SURGERY : NON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Sheet1!$C$131</c:f>
              <c:strCache>
                <c:ptCount val="1"/>
                <c:pt idx="0">
                  <c:v>NON 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Sheet1!$A$132:$A$138</c:f>
              <c:strCache>
                <c:ptCount val="7"/>
                <c:pt idx="0">
                  <c:v>Informed Consent for Receiving Transfusion Of Blood/ Blood Components</c:v>
                </c:pt>
                <c:pt idx="1">
                  <c:v>Informed consent for surgery</c:v>
                </c:pt>
                <c:pt idx="2">
                  <c:v>Informed consent for HIV Testing</c:v>
                </c:pt>
                <c:pt idx="3">
                  <c:v>Informed Consent for Laparoscopic Cholecystectomy</c:v>
                </c:pt>
                <c:pt idx="4">
                  <c:v>Informed Consent for Anaesthesia</c:v>
                </c:pt>
                <c:pt idx="5">
                  <c:v>General Consent for Admission</c:v>
                </c:pt>
                <c:pt idx="6">
                  <c:v>Covid-19 consent</c:v>
                </c:pt>
              </c:strCache>
            </c:strRef>
          </c:cat>
          <c:val>
            <c:numRef>
              <c:f>Sheet1!$C$132:$C$138</c:f>
              <c:numCache>
                <c:formatCode>0</c:formatCode>
                <c:ptCount val="7"/>
                <c:pt idx="0">
                  <c:v>4.3478260869565215</c:v>
                </c:pt>
                <c:pt idx="1">
                  <c:v>4.3478260869565215</c:v>
                </c:pt>
                <c:pt idx="2">
                  <c:v>6.5217391304347823</c:v>
                </c:pt>
                <c:pt idx="3">
                  <c:v>8.695652173913043</c:v>
                </c:pt>
                <c:pt idx="4">
                  <c:v>10.869565217391305</c:v>
                </c:pt>
                <c:pt idx="5">
                  <c:v>30.434782608695656</c:v>
                </c:pt>
                <c:pt idx="6">
                  <c:v>34.782608695652172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2-4FB7-AF4A-BE773F2B08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4831279"/>
        <c:axId val="1974834191"/>
      </c:barChart>
      <c:catAx>
        <c:axId val="1974831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34191"/>
        <c:crosses val="autoZero"/>
        <c:auto val="1"/>
        <c:lblAlgn val="ctr"/>
        <c:lblOffset val="100"/>
        <c:noMultiLvlLbl val="0"/>
      </c:catAx>
      <c:valAx>
        <c:axId val="19748341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31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t>10-08-2022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02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2C74-2A67-7B88-E4B0-49C7348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2E0EF-E98B-4A5E-6AAD-8E0D811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B9F-6AC3-446B-BE5D-168B172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859-66CB-8ECC-6E50-6A57DFF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86DF-C26B-58D8-1801-6CC6107B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7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0628-FB36-BD34-9FE2-97E896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D301-275B-FF6C-40F7-2E9B0CD3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4F30-EF25-E3E3-BB1C-47025CF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5C90-C15D-39BC-189C-B04FF8F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025F-FDA9-0B8F-AD5D-453E4F1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63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9D957-C999-1C16-1853-9A023AA6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E3950-F0D6-5D89-066D-08572318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AA96-007B-16EB-59B9-8466CF3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4BE2-2DF2-045A-8669-1F641EB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D12E-7ED4-76EF-2510-3424364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11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16E-3B2D-E963-79E7-5EF7FA2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4634-ABC2-6BED-BF96-9B5559CE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F2B4-2DC2-6314-D99D-D61B5F6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C864-56F9-6F24-ACE2-68994362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18AD-0394-8E9F-0B97-7A979B0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01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D86-16D6-2081-9141-B69FF05C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426C-57D7-F200-FA35-8E436A5D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632E-3E25-D2A6-491C-E5592C3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D8A7-1FEB-8F74-CC96-60F713D9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4CDB-61F8-D5A9-1F23-AD369A5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9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D318-BBB3-1ED4-702E-7B3E99D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F8E8-3ED1-3166-5784-09ACC24D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193F-E080-1819-0001-EC32445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9AC5-0DE1-5E65-1A58-599D06B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10-08-2022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DFD7-A0B2-3C6A-D7BA-B22A8C68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F3E3-D244-DE91-E177-93FD991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2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731-E7C4-A269-BE92-C85C608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0333-AA9A-DF4F-C57C-56BAA1F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EBD8-A870-7FD7-F78A-B5EAACA4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F615-1CA8-AC3F-C4FE-FFF9F49A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1C04-731E-98E6-D3D9-0ACFEBE3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A91A-EBEF-9BB2-B813-F1A9FBC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10-08-2022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CC76-53AF-D09D-7090-C46C6BC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EB7F1-3FD9-614A-DD77-0F4054D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43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571-DEF0-68A8-EA51-110C122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54D79-6E0A-9D35-0EBD-FB1ECA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10-08-2022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C3BC-2067-8919-8B3E-4092015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B87ED-C91F-42C9-2E08-5FC7E48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8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467BF-AB2E-3DEF-67BB-BD30CAB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10-08-2022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09D29-4BFA-2AC9-ECDF-923DF9F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3FC0-FAB4-106E-CBFC-20A7CD39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8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7C7E-D521-F661-1C58-D19B826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BD9D-2A21-680C-A275-4A3D85F0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0A35F-23A3-07EE-6BAB-E164189C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979A-120B-82A8-026D-4BE0C24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10-08-2022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5F37-3CB4-AE2D-2533-3877135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8491-67AF-16FC-0E0E-3D1128F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9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0D0E-376D-78FD-7FC8-983C680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D1C15-75FE-9ACA-314E-0ADC5BF18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5D50-FC72-AC28-0F4E-E904A7F1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FAAF-4A7B-5286-4106-E767F58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10-08-2022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331BE-AD49-7317-E681-91E7744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59E-4898-883B-FD49-34EA78AE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06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B505A-F512-A52E-E888-47C174A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8E4A-8F52-4B39-2902-CB954C5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8D44-8BFC-15F0-F07E-C32BCCF6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5A2C-4190-4E5A-5D38-07DF0B68B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15AD-CE55-F5B7-3AE1-4BE3BEF7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3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10.xml" /><Relationship Id="rId4" Type="http://schemas.openxmlformats.org/officeDocument/2006/relationships/chart" Target="../charts/chart9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12.xml" /><Relationship Id="rId4" Type="http://schemas.openxmlformats.org/officeDocument/2006/relationships/chart" Target="../charts/chart1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14.xml" /><Relationship Id="rId4" Type="http://schemas.openxmlformats.org/officeDocument/2006/relationships/chart" Target="../charts/chart13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16.xml" /><Relationship Id="rId4" Type="http://schemas.openxmlformats.org/officeDocument/2006/relationships/chart" Target="../charts/chart15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18.xml" /><Relationship Id="rId4" Type="http://schemas.openxmlformats.org/officeDocument/2006/relationships/chart" Target="../charts/chart1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2012.igem.org/Team:Lyon-INSA/StateArt" TargetMode="Externa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.png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2.png" /><Relationship Id="rId4" Type="http://schemas.openxmlformats.org/officeDocument/2006/relationships/hyperlink" Target="http://theconversation.com/if-we-dont-own-our-genes-what-protects-study-subjects-in-genetic-research-56003" TargetMode="Externa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.png" /><Relationship Id="rId4" Type="http://schemas.openxmlformats.org/officeDocument/2006/relationships/hyperlink" Target="https://www.peoplematters.in/article/recruitment/an-objective-approach-to-talent-assessment-16938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2.xml" /><Relationship Id="rId4" Type="http://schemas.openxmlformats.org/officeDocument/2006/relationships/chart" Target="../charts/char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4.xml" /><Relationship Id="rId4" Type="http://schemas.openxmlformats.org/officeDocument/2006/relationships/chart" Target="../charts/char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6.xml" /><Relationship Id="rId4" Type="http://schemas.openxmlformats.org/officeDocument/2006/relationships/chart" Target="../charts/chart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8.xml" /><Relationship Id="rId4" Type="http://schemas.openxmlformats.org/officeDocument/2006/relationships/chart" Target="../charts/char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Consent Form Audit</a:t>
            </a:r>
            <a:br>
              <a:rPr lang="en-IN" dirty="0"/>
            </a:br>
            <a:r>
              <a:rPr lang="en-IN" dirty="0"/>
              <a:t>Fortis Memorial Research Institute, Gurugram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By- </a:t>
            </a:r>
            <a:r>
              <a:rPr lang="en-IN" dirty="0"/>
              <a:t>Dr </a:t>
            </a:r>
            <a:r>
              <a:rPr lang="en-US" dirty="0" err="1"/>
              <a:t>Kashish</a:t>
            </a:r>
            <a:r>
              <a:rPr lang="en-US" dirty="0"/>
              <a:t> Mohan</a:t>
            </a:r>
            <a:endParaRPr lang="en-IN" dirty="0"/>
          </a:p>
          <a:p>
            <a:r>
              <a:rPr lang="en-IN" dirty="0"/>
              <a:t> Faculty Mentor- Dr Nikita Sabharwal</a:t>
            </a:r>
          </a:p>
          <a:p>
            <a:r>
              <a:rPr lang="en-IN" dirty="0"/>
              <a:t>IIHMR Delhi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97BFF-5EB9-4347-6E13-67AD995E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4A4A6-17A9-4392-BB4C-06FEF16C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EEDCC4E-597E-EA59-9FBD-E3A6B4620939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0987088" y="28137"/>
            <a:ext cx="1204912" cy="109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GENERAL SURGERY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04681-6BE2-30DB-6630-A78A118C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54A9D-4B6F-6671-1709-E2CF6435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768710" cy="832530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B6D86E0-9176-370B-2047-E146EFBE69D3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1B512AA-5F3F-87F4-0CFC-95D850B856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590536"/>
              </p:ext>
            </p:extLst>
          </p:nvPr>
        </p:nvGraphicFramePr>
        <p:xfrm>
          <a:off x="838200" y="1825625"/>
          <a:ext cx="4648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9A386BB-4745-173D-7407-1645E3C00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375900"/>
              </p:ext>
            </p:extLst>
          </p:nvPr>
        </p:nvGraphicFramePr>
        <p:xfrm>
          <a:off x="6229349" y="1825625"/>
          <a:ext cx="542562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836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0447-CEEA-D28D-8EBB-F7C8E662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ORTHOPAEDICS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F059F-1630-E3D0-AD4C-1A8C473C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1D6A2-A91D-A976-4466-676056E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11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E2F2A-8773-8566-BA13-BCC1F29E4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953724" cy="919616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445BA54-77F0-C0BF-C517-5AE9B8FAAF51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1B6205B-375F-0676-F9EF-D8ED640B4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216529"/>
              </p:ext>
            </p:extLst>
          </p:nvPr>
        </p:nvGraphicFramePr>
        <p:xfrm>
          <a:off x="838200" y="1825625"/>
          <a:ext cx="50768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759D3CC-155F-15B3-8BAC-7496FBDAC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040929"/>
              </p:ext>
            </p:extLst>
          </p:nvPr>
        </p:nvGraphicFramePr>
        <p:xfrm>
          <a:off x="6109335" y="1870075"/>
          <a:ext cx="5392103" cy="430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45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CARDIOLOGY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12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611086" cy="758337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7A2589AB-5795-41A9-C959-8E45A5823F1A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1FAE5F-8D7C-AD66-DCAF-4ECE76785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09018"/>
              </p:ext>
            </p:extLst>
          </p:nvPr>
        </p:nvGraphicFramePr>
        <p:xfrm>
          <a:off x="314326" y="2081425"/>
          <a:ext cx="5110162" cy="390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8E5646F-4685-1C83-C401-7C9C8B079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894511"/>
              </p:ext>
            </p:extLst>
          </p:nvPr>
        </p:nvGraphicFramePr>
        <p:xfrm>
          <a:off x="5695950" y="2081425"/>
          <a:ext cx="6353175" cy="390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UROLOGY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BC351-F8F3-57C7-6516-D8352B33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13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7A2256-D056-1B08-DA2C-CE4B6704E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398681" cy="658358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5D7B9621-3559-C53C-8B30-144A06BED7EF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C4603AD-4E01-BEBD-3BAF-43E750129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904770"/>
              </p:ext>
            </p:extLst>
          </p:nvPr>
        </p:nvGraphicFramePr>
        <p:xfrm>
          <a:off x="252413" y="1847850"/>
          <a:ext cx="606266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6112006-273E-4206-8628-952690D11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612895"/>
              </p:ext>
            </p:extLst>
          </p:nvPr>
        </p:nvGraphicFramePr>
        <p:xfrm>
          <a:off x="6629400" y="1955088"/>
          <a:ext cx="5310187" cy="424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A5BC-F7D2-BBD0-C00A-C6FD9D7B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NEUROSURGERY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8BC78-C32C-0418-AFFE-4F5A9860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2199A-A9B8-236E-ACEC-E9DF83F3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46672-23F2-54AB-6EA2-E29CE477B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451429" cy="919880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FC6E79E-C834-0F2F-94C3-426E5235F5D7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2BB9142-8E00-48CA-508A-160FAC6C8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627194"/>
              </p:ext>
            </p:extLst>
          </p:nvPr>
        </p:nvGraphicFramePr>
        <p:xfrm>
          <a:off x="628650" y="1870075"/>
          <a:ext cx="6157913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32C59C8-1AC3-0029-AC00-7FB9926A5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115569"/>
              </p:ext>
            </p:extLst>
          </p:nvPr>
        </p:nvGraphicFramePr>
        <p:xfrm>
          <a:off x="6943726" y="1870075"/>
          <a:ext cx="5086349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4935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6312-92E2-791E-9141-E646D9A8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     </a:t>
            </a:r>
            <a:r>
              <a:rPr lang="en-IN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D1E4F-EE00-C99E-82FB-9AD437A81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Maximum compliance (“1”) is in the Neurosurgery Department.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Maximum number of non compliance (“0”) Cardiology.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37D37-6A94-73D3-22E8-060FDA1A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76C62-5832-D13F-53F3-2C293436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15</a:t>
            </a:fld>
            <a:endParaRPr lang="en-IN"/>
          </a:p>
        </p:txBody>
      </p:sp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493E664C-02B1-CCEC-EB05-108592259461}"/>
              </a:ext>
            </a:extLst>
          </p:cNvPr>
          <p:cNvPicPr/>
          <p:nvPr/>
        </p:nvPicPr>
        <p:blipFill>
          <a:blip r:embed="rId2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ACCC4B-7286-2CBC-C34E-6489A04B3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455640" cy="9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7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8EC4-9D4A-1751-5D3D-E767A484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     </a:t>
            </a:r>
            <a:r>
              <a:rPr lang="en-IN" b="1" dirty="0"/>
              <a:t>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E826-5352-A50F-2356-0B4FB7957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Limited Size Of Sample</a:t>
            </a:r>
          </a:p>
          <a:p>
            <a:r>
              <a:rPr lang="en-IN" dirty="0"/>
              <a:t>Short Time Frame</a:t>
            </a:r>
          </a:p>
          <a:p>
            <a:r>
              <a:rPr lang="en-IN" dirty="0"/>
              <a:t>Documentation Done Manually 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FCAF0-7625-0A7B-96BB-04443F22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9DEE0-8C11-4EC8-DD32-6944008D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16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FD3E7-7350-0684-79C8-4F17EC2ED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1429" cy="919880"/>
          </a:xfrm>
          <a:prstGeom prst="rect">
            <a:avLst/>
          </a:prstGeom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40BB758-64F0-784D-7844-27FC80344A7D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6E5459B7-BAED-0CC4-F5CB-196DA22CAE65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270343" y="1805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19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BAA-5CE9-0835-4986-DC655D5C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                     </a:t>
            </a:r>
            <a:r>
              <a:rPr lang="en-US" b="1" dirty="0"/>
              <a:t>RECOMMENDATIONS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A6F19-4715-0337-5584-1DEE7748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2" y="1690688"/>
            <a:ext cx="10515600" cy="4351338"/>
          </a:xfrm>
        </p:spPr>
        <p:txBody>
          <a:bodyPr/>
          <a:lstStyle/>
          <a:p>
            <a:r>
              <a:rPr lang="en-US" sz="2800" dirty="0"/>
              <a:t>Procedure Specific Stickers</a:t>
            </a:r>
          </a:p>
          <a:p>
            <a:r>
              <a:rPr lang="en-US" sz="2800" dirty="0"/>
              <a:t>Printed Brochures And Information Sheets</a:t>
            </a:r>
          </a:p>
          <a:p>
            <a:r>
              <a:rPr lang="en-US" sz="2800" dirty="0"/>
              <a:t>Audio Visual Presentations</a:t>
            </a:r>
          </a:p>
          <a:p>
            <a:r>
              <a:rPr lang="en-US" sz="2800" dirty="0"/>
              <a:t>Extended Informed Consent Discussion</a:t>
            </a:r>
          </a:p>
          <a:p>
            <a:r>
              <a:rPr lang="en-US" sz="2800" dirty="0"/>
              <a:t>Audit Cycle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5E697-14A8-56AA-CB81-DBB8B386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3980F-BD78-8C44-A1B5-3A86E54A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17</a:t>
            </a:fld>
            <a:endParaRPr lang="en-IN"/>
          </a:p>
        </p:txBody>
      </p:sp>
      <p:pic>
        <p:nvPicPr>
          <p:cNvPr id="6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B9B4B3D0-EFB1-4390-CC49-C2023E23C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88"/>
          <a:stretch/>
        </p:blipFill>
        <p:spPr>
          <a:xfrm>
            <a:off x="7518399" y="1642081"/>
            <a:ext cx="4564569" cy="3525231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449ED38-F3E7-599D-AFEA-A8C0B0B84FB9}"/>
              </a:ext>
            </a:extLst>
          </p:cNvPr>
          <p:cNvPicPr/>
          <p:nvPr/>
        </p:nvPicPr>
        <p:blipFill>
          <a:blip r:embed="rId4"/>
          <a:srcRect r="72842"/>
          <a:stretch>
            <a:fillRect/>
          </a:stretch>
        </p:blipFill>
        <p:spPr bwMode="auto">
          <a:xfrm>
            <a:off x="11117943" y="149701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A48D1-D966-7ED1-1847-38262E6D0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12372" cy="6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4169-B653-8FCC-211C-27ABE8FE0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Consent has become the primary paradigm for protecting the legal rights of patients and guiding the ethical practice of medicine. It may be used for different purposes in different contexts: legal, ethical or administrative.</a:t>
            </a:r>
            <a:endParaRPr lang="en-IN" sz="1800" dirty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D377-7310-FC9A-E728-3B686E1B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633788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640113" cy="7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BE0FC-28C9-6579-8E03-51C27136F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57475" y="427481"/>
            <a:ext cx="7129463" cy="3266059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A970B862-B3FC-99F5-E9B7-E52E9979889C}"/>
              </a:ext>
            </a:extLst>
          </p:cNvPr>
          <p:cNvPicPr/>
          <p:nvPr/>
        </p:nvPicPr>
        <p:blipFill>
          <a:blip r:embed="rId5"/>
          <a:srcRect r="72842"/>
          <a:stretch>
            <a:fillRect/>
          </a:stretch>
        </p:blipFill>
        <p:spPr bwMode="auto">
          <a:xfrm>
            <a:off x="11161486" y="28137"/>
            <a:ext cx="1030514" cy="97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0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328F-626B-70E2-D0C5-F16A1E59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</a:t>
            </a:fld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505075"/>
            <a:ext cx="5157788" cy="3684588"/>
          </a:xfrm>
        </p:spPr>
        <p:txBody>
          <a:bodyPr>
            <a:normAutofit/>
          </a:bodyPr>
          <a:lstStyle/>
          <a:p>
            <a:r>
              <a:rPr lang="en-US" sz="1600" dirty="0">
                <a:ea typeface="+mn-lt"/>
                <a:cs typeface="+mn-lt"/>
              </a:rPr>
              <a:t>Primary Objective: Audit of the quality of consent forms completion and improvement of practice. </a:t>
            </a:r>
            <a:endParaRPr lang="en-IN" sz="1600" dirty="0">
              <a:ea typeface="+mn-lt"/>
              <a:cs typeface="+mn-lt"/>
            </a:endParaRPr>
          </a:p>
          <a:p>
            <a:r>
              <a:rPr lang="en-IN" sz="1600" dirty="0"/>
              <a:t>Secondary Objective:</a:t>
            </a:r>
            <a:r>
              <a:rPr lang="en-US" sz="1600" dirty="0">
                <a:latin typeface="Times New Roman"/>
                <a:ea typeface="Times New Roman"/>
                <a:cs typeface="Times New Roman"/>
              </a:rPr>
              <a:t> To achieve excellence in clinical practice and high level of health care provision, consent process need to be clear and precise.</a:t>
            </a:r>
            <a:endParaRPr lang="en-US" sz="1600" dirty="0"/>
          </a:p>
          <a:p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25E261-923F-CB4C-B895-82B832F802B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Objectives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BE4498-D5CC-2D65-0AD5-AB7D2C801A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1681162"/>
            <a:ext cx="5183187" cy="4226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Methodology</a:t>
            </a:r>
          </a:p>
          <a:p>
            <a:r>
              <a:rPr lang="en-IN" sz="1600" dirty="0"/>
              <a:t>Study Design: Retrospective Study</a:t>
            </a:r>
          </a:p>
          <a:p>
            <a:r>
              <a:rPr lang="en-IN" sz="1600" dirty="0"/>
              <a:t>Study Setting: FMRI, Gurugram </a:t>
            </a:r>
          </a:p>
          <a:p>
            <a:r>
              <a:rPr lang="en-IN" sz="1600" dirty="0"/>
              <a:t>Duration Of Study:  2 months</a:t>
            </a:r>
          </a:p>
          <a:p>
            <a:r>
              <a:rPr lang="en-IN" sz="1600" dirty="0"/>
              <a:t>Study Population: Patients In IPD</a:t>
            </a:r>
          </a:p>
          <a:p>
            <a:r>
              <a:rPr lang="en-IN" sz="1600" dirty="0"/>
              <a:t>Sample Size: 200</a:t>
            </a:r>
          </a:p>
          <a:p>
            <a:r>
              <a:rPr lang="en-IN" sz="1600" dirty="0"/>
              <a:t>Sampling Method: Stratified Randomisation </a:t>
            </a:r>
          </a:p>
          <a:p>
            <a:r>
              <a:rPr lang="en-IN" sz="1600" dirty="0"/>
              <a:t>Method Of Data Collection: Audit of Patient Files</a:t>
            </a:r>
          </a:p>
          <a:p>
            <a:endParaRPr lang="en-IN" sz="1600" dirty="0"/>
          </a:p>
          <a:p>
            <a:endParaRPr lang="en-IN" sz="1600" dirty="0"/>
          </a:p>
          <a:p>
            <a:endParaRPr lang="en-IN" sz="1600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848F-23EA-DD10-7CA9-E5A35CA4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654629" cy="778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12AE0-8B0A-E71D-0C2D-3EDEF1298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2314" y="3967424"/>
            <a:ext cx="4114800" cy="2735943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A02DA26F-D373-A20E-E713-31C98B9E682E}"/>
              </a:ext>
            </a:extLst>
          </p:cNvPr>
          <p:cNvPicPr/>
          <p:nvPr/>
        </p:nvPicPr>
        <p:blipFill>
          <a:blip r:embed="rId5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08AE-6CFE-445A-2B38-474CDAE2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br>
              <a:rPr lang="en-IN" dirty="0"/>
            </a:br>
            <a:r>
              <a:rPr lang="en-IN" dirty="0"/>
              <a:t>                     </a:t>
            </a:r>
            <a:r>
              <a:rPr lang="en-IN" b="1" dirty="0"/>
              <a:t>RATING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B0D9-BF01-56B2-D075-A5216043C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‘0’ Means the listed parameter is not documented in form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‘1’ Means the listed parameter is documented clearly in form </a:t>
            </a:r>
          </a:p>
          <a:p>
            <a:r>
              <a:rPr lang="en-US" dirty="0">
                <a:ea typeface="+mn-lt"/>
                <a:cs typeface="+mn-lt"/>
              </a:rPr>
              <a:t>‘3’ Means  Not Applicable .</a:t>
            </a: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95A87-A8B3-5784-F3E6-5ECFF95B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415BA-E9C2-B53D-DBDE-641B8387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35F29-00CB-21F4-89A1-510E9909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396271" cy="657223"/>
          </a:xfrm>
          <a:prstGeom prst="rect">
            <a:avLst/>
          </a:prstGeom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B1A28FAF-1041-6DF7-5D76-6341342D0D67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735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7B7D-9246-8D44-38A9-275431B2F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38629"/>
            <a:ext cx="5257800" cy="55383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IN" sz="6000" b="1" dirty="0"/>
          </a:p>
          <a:p>
            <a:pPr marL="0" indent="0">
              <a:buNone/>
            </a:pPr>
            <a:r>
              <a:rPr lang="en-IN" sz="6000" b="1" dirty="0"/>
              <a:t>SPECIALITY</a:t>
            </a:r>
          </a:p>
          <a:p>
            <a:pPr marL="0" indent="0">
              <a:buNone/>
            </a:pPr>
            <a:endParaRPr lang="en-IN" sz="6000" dirty="0"/>
          </a:p>
          <a:p>
            <a:r>
              <a:rPr lang="en-US" sz="4000" dirty="0"/>
              <a:t>ENT (</a:t>
            </a:r>
            <a:r>
              <a:rPr lang="en-US" sz="4000" dirty="0" err="1"/>
              <a:t>Ear,Nose,Throat</a:t>
            </a:r>
            <a:r>
              <a:rPr lang="en-US" sz="4000" dirty="0"/>
              <a:t>)</a:t>
            </a:r>
          </a:p>
          <a:p>
            <a:r>
              <a:rPr lang="en-US" sz="4000" dirty="0"/>
              <a:t>Neurology</a:t>
            </a:r>
          </a:p>
          <a:p>
            <a:r>
              <a:rPr lang="en-US" sz="4000" dirty="0"/>
              <a:t>General Surgery </a:t>
            </a:r>
          </a:p>
          <a:p>
            <a:r>
              <a:rPr lang="en-US" sz="4000" dirty="0"/>
              <a:t>Neurosurgery</a:t>
            </a:r>
          </a:p>
          <a:p>
            <a:r>
              <a:rPr lang="en-US" sz="4000" dirty="0" err="1"/>
              <a:t>Orthopaedics</a:t>
            </a:r>
            <a:endParaRPr lang="en-US" sz="4000" dirty="0"/>
          </a:p>
          <a:p>
            <a:r>
              <a:rPr lang="en-US" sz="4000" dirty="0"/>
              <a:t>Cardiology</a:t>
            </a:r>
          </a:p>
          <a:p>
            <a:r>
              <a:rPr lang="en-US" sz="4000" dirty="0"/>
              <a:t>Urology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BDCAF-F0E3-C9B4-4748-51E521269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659833"/>
            <a:ext cx="5181600" cy="55383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sz="4400" b="1" dirty="0"/>
              <a:t>PARAMETERS OBSERVED</a:t>
            </a:r>
          </a:p>
          <a:p>
            <a:pPr marL="0" indent="0">
              <a:buNone/>
            </a:pPr>
            <a:endParaRPr lang="en-IN" sz="4400" dirty="0"/>
          </a:p>
          <a:p>
            <a:r>
              <a:rPr lang="en-IN" sz="3400" dirty="0"/>
              <a:t>Declaration </a:t>
            </a:r>
          </a:p>
          <a:p>
            <a:r>
              <a:rPr lang="en-IN" sz="3400" dirty="0"/>
              <a:t>Name of Procedure</a:t>
            </a:r>
          </a:p>
          <a:p>
            <a:r>
              <a:rPr lang="en-IN" sz="3400" dirty="0"/>
              <a:t>Benefits</a:t>
            </a:r>
          </a:p>
          <a:p>
            <a:r>
              <a:rPr lang="en-IN" sz="3400" dirty="0"/>
              <a:t>Risks and Complication</a:t>
            </a:r>
          </a:p>
          <a:p>
            <a:r>
              <a:rPr lang="en-IN" sz="3400" dirty="0"/>
              <a:t>Alternative Methods</a:t>
            </a:r>
          </a:p>
          <a:p>
            <a:r>
              <a:rPr lang="en-IN" sz="3400" dirty="0"/>
              <a:t>Patient Signature</a:t>
            </a:r>
          </a:p>
          <a:p>
            <a:r>
              <a:rPr lang="en-IN" sz="3400" dirty="0"/>
              <a:t>Witness name</a:t>
            </a:r>
          </a:p>
          <a:p>
            <a:r>
              <a:rPr lang="en-IN" sz="3400" dirty="0"/>
              <a:t>Witness signature </a:t>
            </a:r>
          </a:p>
          <a:p>
            <a:r>
              <a:rPr lang="en-IN" sz="3400" dirty="0"/>
              <a:t>Doctor’s Signature</a:t>
            </a:r>
          </a:p>
          <a:p>
            <a:r>
              <a:rPr lang="en-IN" sz="3400" dirty="0"/>
              <a:t>Date and Time </a:t>
            </a:r>
          </a:p>
          <a:p>
            <a:r>
              <a:rPr lang="en-IN" sz="3400" dirty="0"/>
              <a:t>Doctor’s Designation </a:t>
            </a:r>
          </a:p>
          <a:p>
            <a:r>
              <a:rPr lang="en-IN" sz="3400" dirty="0"/>
              <a:t>Doctor’s Name </a:t>
            </a:r>
          </a:p>
          <a:p>
            <a:r>
              <a:rPr lang="en-IN" sz="3400" dirty="0"/>
              <a:t>Surrogate Guardian Name and Relationship</a:t>
            </a:r>
          </a:p>
          <a:p>
            <a:r>
              <a:rPr lang="en-IN" sz="3400" dirty="0"/>
              <a:t>Surrogate Guardian Signature</a:t>
            </a:r>
          </a:p>
          <a:p>
            <a:endParaRPr lang="en-IN" sz="3400" dirty="0"/>
          </a:p>
          <a:p>
            <a:endParaRPr lang="en-IN" sz="3400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60948-E480-7A97-C30F-DA56F428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5B083-60EA-0252-F4F0-3D5D8FA3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33C08D-DBC4-69A1-9B33-5F73D7E62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306175" cy="614815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1B16864-4DE8-63E7-F595-A5D3F154EC7E}"/>
              </a:ext>
            </a:extLst>
          </p:cNvPr>
          <p:cNvPicPr/>
          <p:nvPr/>
        </p:nvPicPr>
        <p:blipFill>
          <a:blip r:embed="rId4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46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9D843-D489-0698-8F13-E18D7AC3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B1AD0-3937-0010-0111-E6BE0A37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E35C9-8D50-F7CA-E6F1-C10B29E0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567543" cy="737841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E342A4F3-E220-8035-7A08-6B52D5477743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074401" y="28137"/>
            <a:ext cx="1117600" cy="8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8C84ED6-64D1-F3B2-DD39-B91B3F438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133003"/>
              </p:ext>
            </p:extLst>
          </p:nvPr>
        </p:nvGraphicFramePr>
        <p:xfrm>
          <a:off x="838200" y="1885949"/>
          <a:ext cx="525780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EC8FECB-A629-6C15-8F6B-72468E00E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110938"/>
              </p:ext>
            </p:extLst>
          </p:nvPr>
        </p:nvGraphicFramePr>
        <p:xfrm>
          <a:off x="6402705" y="1885948"/>
          <a:ext cx="555879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330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10F1-C90F-1644-E1E6-E6F7AEB4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452A5-4A37-38F4-E86E-331DB996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056D7-024E-A9C1-BBD7-5EE6669F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814286" cy="853983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A7AE571-0A3D-0CB6-42D0-3507616274FE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088915" y="28136"/>
            <a:ext cx="1103086" cy="100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2E0C3F0-47C3-1978-83F2-15EC948F6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515527"/>
              </p:ext>
            </p:extLst>
          </p:nvPr>
        </p:nvGraphicFramePr>
        <p:xfrm>
          <a:off x="838200" y="1974850"/>
          <a:ext cx="47910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9D5621A-84BD-E83E-18F4-00EA97B3C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777177"/>
              </p:ext>
            </p:extLst>
          </p:nvPr>
        </p:nvGraphicFramePr>
        <p:xfrm>
          <a:off x="5772150" y="2060574"/>
          <a:ext cx="5316765" cy="426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127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GASTROENTEROLOGY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75EE-F9AD-7ECC-099C-1DECD261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537E-F258-FF89-BDC8-88EC70E7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736679" cy="817453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B36B5A54-8B02-8FAE-990C-AF6363E04905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B326059-F6E4-2EE1-ECB0-5E94A702F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673198"/>
              </p:ext>
            </p:extLst>
          </p:nvPr>
        </p:nvGraphicFramePr>
        <p:xfrm>
          <a:off x="838200" y="2027675"/>
          <a:ext cx="5105400" cy="414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FD34B1C-81D1-A711-7FC3-72D519351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220084"/>
              </p:ext>
            </p:extLst>
          </p:nvPr>
        </p:nvGraphicFramePr>
        <p:xfrm>
          <a:off x="6248402" y="2027676"/>
          <a:ext cx="5608318" cy="414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861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NEUROLOGY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8C70-D405-03BF-6CEE-48677636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2015394" cy="948644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E3F393F5-738C-E2DD-293C-8EA3D42EE05B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40261" y="49908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B8B300C-9306-136C-7C09-5232B747C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168225"/>
              </p:ext>
            </p:extLst>
          </p:nvPr>
        </p:nvGraphicFramePr>
        <p:xfrm>
          <a:off x="838200" y="1825625"/>
          <a:ext cx="52578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6ED6F45-3C38-862B-FD2D-C62770F00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535050"/>
              </p:ext>
            </p:extLst>
          </p:nvPr>
        </p:nvGraphicFramePr>
        <p:xfrm>
          <a:off x="6259194" y="1825625"/>
          <a:ext cx="579945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470</Words>
  <Application>Microsoft Office PowerPoint</Application>
  <PresentationFormat>Widescreen</PresentationFormat>
  <Paragraphs>120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Consent Form Audit Fortis Memorial Research Institute, Gurugram</vt:lpstr>
      <vt:lpstr>Introduction </vt:lpstr>
      <vt:lpstr>PowerPoint Presentation</vt:lpstr>
      <vt:lpstr>                       RATING METHOD</vt:lpstr>
      <vt:lpstr>PowerPoint Presentation</vt:lpstr>
      <vt:lpstr>RESULTS</vt:lpstr>
      <vt:lpstr>ENT </vt:lpstr>
      <vt:lpstr>GASTROENTEROLOGY</vt:lpstr>
      <vt:lpstr>NEUROLOGY</vt:lpstr>
      <vt:lpstr>GENERAL SURGERY</vt:lpstr>
      <vt:lpstr>ORTHOPAEDICS </vt:lpstr>
      <vt:lpstr>CARDIOLOGY</vt:lpstr>
      <vt:lpstr>UROLOGY</vt:lpstr>
      <vt:lpstr>NEUROSURGERY </vt:lpstr>
      <vt:lpstr>                             CONCLUSION</vt:lpstr>
      <vt:lpstr>                              LIMITATIONS</vt:lpstr>
      <vt:lpstr>                    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Kashish Mohan</cp:lastModifiedBy>
  <cp:revision>8</cp:revision>
  <dcterms:created xsi:type="dcterms:W3CDTF">2022-05-20T15:11:38Z</dcterms:created>
  <dcterms:modified xsi:type="dcterms:W3CDTF">2022-08-10T15:41:40Z</dcterms:modified>
</cp:coreProperties>
</file>