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 id="2147483760" r:id="rId2"/>
  </p:sldMasterIdLst>
  <p:notesMasterIdLst>
    <p:notesMasterId r:id="rId27"/>
  </p:notesMasterIdLst>
  <p:sldIdLst>
    <p:sldId id="256" r:id="rId3"/>
    <p:sldId id="274" r:id="rId4"/>
    <p:sldId id="257" r:id="rId5"/>
    <p:sldId id="258" r:id="rId6"/>
    <p:sldId id="260" r:id="rId7"/>
    <p:sldId id="259" r:id="rId8"/>
    <p:sldId id="261" r:id="rId9"/>
    <p:sldId id="262" r:id="rId10"/>
    <p:sldId id="263" r:id="rId11"/>
    <p:sldId id="264" r:id="rId12"/>
    <p:sldId id="277" r:id="rId13"/>
    <p:sldId id="265" r:id="rId14"/>
    <p:sldId id="278" r:id="rId15"/>
    <p:sldId id="266" r:id="rId16"/>
    <p:sldId id="279" r:id="rId17"/>
    <p:sldId id="275" r:id="rId18"/>
    <p:sldId id="267" r:id="rId19"/>
    <p:sldId id="273" r:id="rId20"/>
    <p:sldId id="272" r:id="rId21"/>
    <p:sldId id="268" r:id="rId22"/>
    <p:sldId id="269" r:id="rId23"/>
    <p:sldId id="276" r:id="rId24"/>
    <p:sldId id="270" r:id="rId25"/>
    <p:sldId id="27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3E7A44"/>
    <a:srgbClr val="2A542E"/>
    <a:srgbClr val="273C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94660"/>
  </p:normalViewPr>
  <p:slideViewPr>
    <p:cSldViewPr snapToGrid="0">
      <p:cViewPr varScale="1">
        <p:scale>
          <a:sx n="82" d="100"/>
          <a:sy n="82" d="100"/>
        </p:scale>
        <p:origin x="42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enakshi Sharma" userId="d7662562-788c-4d68-9a0b-0ce5e2a0744e" providerId="ADAL" clId="{3D14F28B-BB78-48EF-98ED-73FA55AB6D95}"/>
    <pc:docChg chg="custSel modSld">
      <pc:chgData name="Meenakshi Sharma" userId="d7662562-788c-4d68-9a0b-0ce5e2a0744e" providerId="ADAL" clId="{3D14F28B-BB78-48EF-98ED-73FA55AB6D95}" dt="2022-12-16T07:31:33.443" v="0" actId="313"/>
      <pc:docMkLst>
        <pc:docMk/>
      </pc:docMkLst>
      <pc:sldChg chg="modSp mod">
        <pc:chgData name="Meenakshi Sharma" userId="d7662562-788c-4d68-9a0b-0ce5e2a0744e" providerId="ADAL" clId="{3D14F28B-BB78-48EF-98ED-73FA55AB6D95}" dt="2022-12-16T07:31:33.443" v="0" actId="313"/>
        <pc:sldMkLst>
          <pc:docMk/>
          <pc:sldMk cId="3199225478" sldId="256"/>
        </pc:sldMkLst>
        <pc:spChg chg="mod">
          <ac:chgData name="Meenakshi Sharma" userId="d7662562-788c-4d68-9a0b-0ce5e2a0744e" providerId="ADAL" clId="{3D14F28B-BB78-48EF-98ED-73FA55AB6D95}" dt="2022-12-16T07:31:33.443" v="0" actId="313"/>
          <ac:spMkLst>
            <pc:docMk/>
            <pc:sldMk cId="3199225478" sldId="256"/>
            <ac:spMk id="3" creationId="{7673AE62-677A-E7A9-D759-F10B648DEED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HP\Downloads\Book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HP\Downloads\Book1.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HP\Downloads\Book1.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HP\Downloads\Book1.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HP\Downloads\Book1.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HP\Downloads\Book1.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HP\Downloads\Book1.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HP\Downloads\Book1.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HP\Downloads\Book1.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HP\Downloads\Book1.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HP\Downloads\Book1.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P\Downloads\Book1.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HP\Downloads\Book1.xlsx" TargetMode="External"/><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P\Downloads\Book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HP\Downloads\Book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HP\Downloads\Book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HP\Downloads\Book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HP\Downloads\Book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HP\Downloads\Book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HP\Downloads\Book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50" baseline="0">
                <a:solidFill>
                  <a:schemeClr val="tx1">
                    <a:lumMod val="65000"/>
                    <a:lumOff val="35000"/>
                  </a:schemeClr>
                </a:solidFill>
                <a:latin typeface="+mn-lt"/>
                <a:ea typeface="+mn-ea"/>
                <a:cs typeface="+mn-cs"/>
              </a:defRPr>
            </a:pPr>
            <a:r>
              <a:rPr lang="en-US" sz="1600" b="0" dirty="0"/>
              <a:t>Number of People</a:t>
            </a:r>
          </a:p>
        </c:rich>
      </c:tx>
      <c:overlay val="0"/>
      <c:spPr>
        <a:noFill/>
        <a:ln>
          <a:noFill/>
        </a:ln>
        <a:effectLst/>
      </c:spPr>
      <c:txPr>
        <a:bodyPr rot="0" spcFirstLastPara="1" vertOverflow="ellipsis" vert="horz" wrap="square" anchor="ctr" anchorCtr="1"/>
        <a:lstStyle/>
        <a:p>
          <a:pPr>
            <a:defRPr sz="16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Sheet1!$B$3</c:f>
              <c:strCache>
                <c:ptCount val="1"/>
                <c:pt idx="0">
                  <c:v>Nuber of People</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cat>
            <c:strRef>
              <c:f>Sheet1!$A$4:$A$5</c:f>
              <c:strCache>
                <c:ptCount val="2"/>
                <c:pt idx="0">
                  <c:v>A- Government Hospital</c:v>
                </c:pt>
                <c:pt idx="1">
                  <c:v>B- Private Hospital </c:v>
                </c:pt>
              </c:strCache>
            </c:strRef>
          </c:cat>
          <c:val>
            <c:numRef>
              <c:f>Sheet1!$B$4:$B$5</c:f>
              <c:numCache>
                <c:formatCode>General</c:formatCode>
                <c:ptCount val="2"/>
                <c:pt idx="0">
                  <c:v>3</c:v>
                </c:pt>
                <c:pt idx="1">
                  <c:v>27</c:v>
                </c:pt>
              </c:numCache>
            </c:numRef>
          </c:val>
          <c:extLst>
            <c:ext xmlns:c16="http://schemas.microsoft.com/office/drawing/2014/chart" uri="{C3380CC4-5D6E-409C-BE32-E72D297353CC}">
              <c16:uniqueId val="{00000000-A83D-4F2A-B0E6-ED5D2BBFF243}"/>
            </c:ext>
          </c:extLst>
        </c:ser>
        <c:dLbls>
          <c:showLegendKey val="0"/>
          <c:showVal val="0"/>
          <c:showCatName val="0"/>
          <c:showSerName val="0"/>
          <c:showPercent val="0"/>
          <c:showBubbleSize val="0"/>
        </c:dLbls>
        <c:gapWidth val="355"/>
        <c:overlap val="-70"/>
        <c:axId val="1605437487"/>
        <c:axId val="1605437903"/>
      </c:barChart>
      <c:catAx>
        <c:axId val="1605437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5437903"/>
        <c:crosses val="autoZero"/>
        <c:auto val="1"/>
        <c:lblAlgn val="ctr"/>
        <c:lblOffset val="100"/>
        <c:noMultiLvlLbl val="0"/>
      </c:catAx>
      <c:valAx>
        <c:axId val="1605437903"/>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54374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r>
              <a:rPr lang="en-IN" sz="1600" b="0" dirty="0"/>
              <a:t>Number of People</a:t>
            </a:r>
          </a:p>
        </c:rich>
      </c:tx>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cat>
            <c:strRef>
              <c:f>Sheet1!$K$4:$K$5</c:f>
              <c:strCache>
                <c:ptCount val="2"/>
                <c:pt idx="0">
                  <c:v>A- Yes </c:v>
                </c:pt>
                <c:pt idx="1">
                  <c:v>B- No</c:v>
                </c:pt>
              </c:strCache>
            </c:strRef>
          </c:cat>
          <c:val>
            <c:numRef>
              <c:f>Sheet1!$L$4:$L$5</c:f>
              <c:numCache>
                <c:formatCode>General</c:formatCode>
                <c:ptCount val="2"/>
                <c:pt idx="0">
                  <c:v>8</c:v>
                </c:pt>
                <c:pt idx="1">
                  <c:v>22</c:v>
                </c:pt>
              </c:numCache>
            </c:numRef>
          </c:val>
          <c:extLst>
            <c:ext xmlns:c16="http://schemas.microsoft.com/office/drawing/2014/chart" uri="{C3380CC4-5D6E-409C-BE32-E72D297353CC}">
              <c16:uniqueId val="{00000000-5D78-4972-A716-4B638D77B748}"/>
            </c:ext>
          </c:extLst>
        </c:ser>
        <c:dLbls>
          <c:showLegendKey val="0"/>
          <c:showVal val="0"/>
          <c:showCatName val="0"/>
          <c:showSerName val="0"/>
          <c:showPercent val="0"/>
          <c:showBubbleSize val="0"/>
        </c:dLbls>
        <c:gapWidth val="355"/>
        <c:overlap val="-70"/>
        <c:axId val="1922045119"/>
        <c:axId val="1922043871"/>
      </c:barChart>
      <c:catAx>
        <c:axId val="1922045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2043871"/>
        <c:crosses val="autoZero"/>
        <c:auto val="1"/>
        <c:lblAlgn val="ctr"/>
        <c:lblOffset val="100"/>
        <c:noMultiLvlLbl val="0"/>
      </c:catAx>
      <c:valAx>
        <c:axId val="1922043871"/>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204511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r>
              <a:rPr lang="en-IN" sz="1600" dirty="0"/>
              <a:t>Number of People</a:t>
            </a:r>
          </a:p>
        </c:rich>
      </c:tx>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Sheet1!$B$32</c:f>
              <c:strCache>
                <c:ptCount val="1"/>
                <c:pt idx="0">
                  <c:v>Number of People</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cat>
            <c:strRef>
              <c:f>Sheet1!$A$33:$A$34</c:f>
              <c:strCache>
                <c:ptCount val="2"/>
                <c:pt idx="0">
                  <c:v>A- Government Hospital</c:v>
                </c:pt>
                <c:pt idx="1">
                  <c:v>B- Private Hospital </c:v>
                </c:pt>
              </c:strCache>
            </c:strRef>
          </c:cat>
          <c:val>
            <c:numRef>
              <c:f>Sheet1!$B$33:$B$34</c:f>
              <c:numCache>
                <c:formatCode>General</c:formatCode>
                <c:ptCount val="2"/>
                <c:pt idx="0">
                  <c:v>2</c:v>
                </c:pt>
                <c:pt idx="1">
                  <c:v>28</c:v>
                </c:pt>
              </c:numCache>
            </c:numRef>
          </c:val>
          <c:extLst>
            <c:ext xmlns:c16="http://schemas.microsoft.com/office/drawing/2014/chart" uri="{C3380CC4-5D6E-409C-BE32-E72D297353CC}">
              <c16:uniqueId val="{00000000-3694-4C52-AEE2-D4FD641E16E7}"/>
            </c:ext>
          </c:extLst>
        </c:ser>
        <c:dLbls>
          <c:showLegendKey val="0"/>
          <c:showVal val="0"/>
          <c:showCatName val="0"/>
          <c:showSerName val="0"/>
          <c:showPercent val="0"/>
          <c:showBubbleSize val="0"/>
        </c:dLbls>
        <c:gapWidth val="355"/>
        <c:overlap val="-70"/>
        <c:axId val="1613711487"/>
        <c:axId val="1613719807"/>
      </c:barChart>
      <c:catAx>
        <c:axId val="1613711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13719807"/>
        <c:crosses val="autoZero"/>
        <c:auto val="1"/>
        <c:lblAlgn val="ctr"/>
        <c:lblOffset val="100"/>
        <c:noMultiLvlLbl val="0"/>
      </c:catAx>
      <c:valAx>
        <c:axId val="1613719807"/>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1371148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Sheet1!$D$32</c:f>
              <c:strCache>
                <c:ptCount val="1"/>
                <c:pt idx="0">
                  <c:v>Number of People</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cat>
            <c:strRef>
              <c:f>Sheet1!$C$33:$C$34</c:f>
              <c:strCache>
                <c:ptCount val="2"/>
                <c:pt idx="0">
                  <c:v>A- Nearby Health Centre</c:v>
                </c:pt>
                <c:pt idx="1">
                  <c:v>B- Multi-speciality leading hosital </c:v>
                </c:pt>
              </c:strCache>
            </c:strRef>
          </c:cat>
          <c:val>
            <c:numRef>
              <c:f>Sheet1!$D$33:$D$34</c:f>
              <c:numCache>
                <c:formatCode>General</c:formatCode>
                <c:ptCount val="2"/>
                <c:pt idx="0">
                  <c:v>13</c:v>
                </c:pt>
                <c:pt idx="1">
                  <c:v>17</c:v>
                </c:pt>
              </c:numCache>
            </c:numRef>
          </c:val>
          <c:extLst>
            <c:ext xmlns:c16="http://schemas.microsoft.com/office/drawing/2014/chart" uri="{C3380CC4-5D6E-409C-BE32-E72D297353CC}">
              <c16:uniqueId val="{00000000-448B-428A-BB4E-908B4B21C28B}"/>
            </c:ext>
          </c:extLst>
        </c:ser>
        <c:dLbls>
          <c:showLegendKey val="0"/>
          <c:showVal val="0"/>
          <c:showCatName val="0"/>
          <c:showSerName val="0"/>
          <c:showPercent val="0"/>
          <c:showBubbleSize val="0"/>
        </c:dLbls>
        <c:gapWidth val="355"/>
        <c:overlap val="-70"/>
        <c:axId val="1920083327"/>
        <c:axId val="1920084159"/>
      </c:barChart>
      <c:catAx>
        <c:axId val="1920083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0084159"/>
        <c:crosses val="autoZero"/>
        <c:auto val="1"/>
        <c:lblAlgn val="ctr"/>
        <c:lblOffset val="100"/>
        <c:noMultiLvlLbl val="0"/>
      </c:catAx>
      <c:valAx>
        <c:axId val="1920084159"/>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00833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Sheet1!$F$32</c:f>
              <c:strCache>
                <c:ptCount val="1"/>
                <c:pt idx="0">
                  <c:v>Number of People</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AA9-4974-9214-239B3B0DBC52}"/>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AA9-4974-9214-239B3B0DBC52}"/>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CAA9-4974-9214-239B3B0DBC52}"/>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CAA9-4974-9214-239B3B0DBC52}"/>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CAA9-4974-9214-239B3B0DBC52}"/>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CAA9-4974-9214-239B3B0DBC5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Sheet1!$E$33:$E$38</c:f>
              <c:strCache>
                <c:ptCount val="6"/>
                <c:pt idx="0">
                  <c:v>A- Radio</c:v>
                </c:pt>
                <c:pt idx="1">
                  <c:v>B- Flyer</c:v>
                </c:pt>
                <c:pt idx="2">
                  <c:v>C- Newspaper</c:v>
                </c:pt>
                <c:pt idx="3">
                  <c:v>D- Digital presence </c:v>
                </c:pt>
                <c:pt idx="4">
                  <c:v>E- Hoarding </c:v>
                </c:pt>
                <c:pt idx="5">
                  <c:v>F- Other </c:v>
                </c:pt>
              </c:strCache>
            </c:strRef>
          </c:cat>
          <c:val>
            <c:numRef>
              <c:f>Sheet1!$F$33:$F$38</c:f>
              <c:numCache>
                <c:formatCode>General</c:formatCode>
                <c:ptCount val="6"/>
                <c:pt idx="0">
                  <c:v>0</c:v>
                </c:pt>
                <c:pt idx="1">
                  <c:v>0</c:v>
                </c:pt>
                <c:pt idx="2">
                  <c:v>2</c:v>
                </c:pt>
                <c:pt idx="3">
                  <c:v>5</c:v>
                </c:pt>
                <c:pt idx="4">
                  <c:v>0</c:v>
                </c:pt>
                <c:pt idx="5">
                  <c:v>23</c:v>
                </c:pt>
              </c:numCache>
            </c:numRef>
          </c:val>
          <c:extLst>
            <c:ext xmlns:c16="http://schemas.microsoft.com/office/drawing/2014/chart" uri="{C3380CC4-5D6E-409C-BE32-E72D297353CC}">
              <c16:uniqueId val="{0000000C-CAA9-4974-9214-239B3B0DBC52}"/>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Sheet1!$H$32</c:f>
              <c:strCache>
                <c:ptCount val="1"/>
                <c:pt idx="0">
                  <c:v>Number of People</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cat>
            <c:strRef>
              <c:f>Sheet1!$G$33:$G$35</c:f>
              <c:strCache>
                <c:ptCount val="3"/>
                <c:pt idx="0">
                  <c:v>A- Multi-speciality Leading Hospital</c:v>
                </c:pt>
                <c:pt idx="1">
                  <c:v>B- Credential of Doctors </c:v>
                </c:pt>
                <c:pt idx="2">
                  <c:v>C- Technology and advancement</c:v>
                </c:pt>
              </c:strCache>
            </c:strRef>
          </c:cat>
          <c:val>
            <c:numRef>
              <c:f>Sheet1!$H$33:$H$35</c:f>
              <c:numCache>
                <c:formatCode>General</c:formatCode>
                <c:ptCount val="3"/>
                <c:pt idx="0">
                  <c:v>9</c:v>
                </c:pt>
                <c:pt idx="1">
                  <c:v>18</c:v>
                </c:pt>
                <c:pt idx="2">
                  <c:v>3</c:v>
                </c:pt>
              </c:numCache>
            </c:numRef>
          </c:val>
          <c:extLst>
            <c:ext xmlns:c16="http://schemas.microsoft.com/office/drawing/2014/chart" uri="{C3380CC4-5D6E-409C-BE32-E72D297353CC}">
              <c16:uniqueId val="{00000000-F430-4582-8686-E38359E55B13}"/>
            </c:ext>
          </c:extLst>
        </c:ser>
        <c:dLbls>
          <c:showLegendKey val="0"/>
          <c:showVal val="0"/>
          <c:showCatName val="0"/>
          <c:showSerName val="0"/>
          <c:showPercent val="0"/>
          <c:showBubbleSize val="0"/>
        </c:dLbls>
        <c:gapWidth val="355"/>
        <c:overlap val="-70"/>
        <c:axId val="1971111663"/>
        <c:axId val="1971112079"/>
      </c:barChart>
      <c:catAx>
        <c:axId val="1971111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1112079"/>
        <c:crosses val="autoZero"/>
        <c:auto val="1"/>
        <c:lblAlgn val="ctr"/>
        <c:lblOffset val="100"/>
        <c:noMultiLvlLbl val="0"/>
      </c:catAx>
      <c:valAx>
        <c:axId val="1971112079"/>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11116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Sheet1!$J$32</c:f>
              <c:strCache>
                <c:ptCount val="1"/>
                <c:pt idx="0">
                  <c:v>Number of People</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cat>
            <c:strRef>
              <c:f>Sheet1!$I$33:$I$34</c:f>
              <c:strCache>
                <c:ptCount val="2"/>
                <c:pt idx="0">
                  <c:v>A- Yes</c:v>
                </c:pt>
                <c:pt idx="1">
                  <c:v>B- No</c:v>
                </c:pt>
              </c:strCache>
            </c:strRef>
          </c:cat>
          <c:val>
            <c:numRef>
              <c:f>Sheet1!$J$33:$J$34</c:f>
              <c:numCache>
                <c:formatCode>General</c:formatCode>
                <c:ptCount val="2"/>
                <c:pt idx="0">
                  <c:v>13</c:v>
                </c:pt>
                <c:pt idx="1">
                  <c:v>17</c:v>
                </c:pt>
              </c:numCache>
            </c:numRef>
          </c:val>
          <c:extLst>
            <c:ext xmlns:c16="http://schemas.microsoft.com/office/drawing/2014/chart" uri="{C3380CC4-5D6E-409C-BE32-E72D297353CC}">
              <c16:uniqueId val="{00000000-5A84-4A70-B585-64404E146DDF}"/>
            </c:ext>
          </c:extLst>
        </c:ser>
        <c:dLbls>
          <c:showLegendKey val="0"/>
          <c:showVal val="0"/>
          <c:showCatName val="0"/>
          <c:showSerName val="0"/>
          <c:showPercent val="0"/>
          <c:showBubbleSize val="0"/>
        </c:dLbls>
        <c:gapWidth val="355"/>
        <c:overlap val="-70"/>
        <c:axId val="1279226447"/>
        <c:axId val="1279225199"/>
      </c:barChart>
      <c:catAx>
        <c:axId val="1279226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9225199"/>
        <c:crosses val="autoZero"/>
        <c:auto val="1"/>
        <c:lblAlgn val="ctr"/>
        <c:lblOffset val="100"/>
        <c:noMultiLvlLbl val="0"/>
      </c:catAx>
      <c:valAx>
        <c:axId val="1279225199"/>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92264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Sheet1!$L$32</c:f>
              <c:strCache>
                <c:ptCount val="1"/>
                <c:pt idx="0">
                  <c:v>Number of People</c:v>
                </c:pt>
              </c:strCache>
            </c:strRef>
          </c:tx>
          <c:spPr>
            <a:solidFill>
              <a:schemeClr val="accent1"/>
            </a:solidFill>
            <a:ln>
              <a:noFill/>
            </a:ln>
            <a:effectLst/>
          </c:spPr>
          <c:invertIfNegative val="0"/>
          <c:cat>
            <c:strRef>
              <c:f>Sheet1!$K$33:$K$34</c:f>
              <c:strCache>
                <c:ptCount val="2"/>
                <c:pt idx="0">
                  <c:v>A- Yes </c:v>
                </c:pt>
                <c:pt idx="1">
                  <c:v>B- No</c:v>
                </c:pt>
              </c:strCache>
            </c:strRef>
          </c:cat>
          <c:val>
            <c:numRef>
              <c:f>Sheet1!$L$33:$L$34</c:f>
              <c:numCache>
                <c:formatCode>General</c:formatCode>
                <c:ptCount val="2"/>
                <c:pt idx="0">
                  <c:v>3</c:v>
                </c:pt>
                <c:pt idx="1">
                  <c:v>27</c:v>
                </c:pt>
              </c:numCache>
            </c:numRef>
          </c:val>
          <c:extLst>
            <c:ext xmlns:c16="http://schemas.microsoft.com/office/drawing/2014/chart" uri="{C3380CC4-5D6E-409C-BE32-E72D297353CC}">
              <c16:uniqueId val="{00000000-1D43-43A6-8BA8-4CF0895C04CB}"/>
            </c:ext>
          </c:extLst>
        </c:ser>
        <c:dLbls>
          <c:showLegendKey val="0"/>
          <c:showVal val="0"/>
          <c:showCatName val="0"/>
          <c:showSerName val="0"/>
          <c:showPercent val="0"/>
          <c:showBubbleSize val="0"/>
        </c:dLbls>
        <c:gapWidth val="219"/>
        <c:overlap val="-27"/>
        <c:axId val="1921490351"/>
        <c:axId val="1921478287"/>
      </c:barChart>
      <c:catAx>
        <c:axId val="1921490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1478287"/>
        <c:crosses val="autoZero"/>
        <c:auto val="1"/>
        <c:lblAlgn val="ctr"/>
        <c:lblOffset val="100"/>
        <c:noMultiLvlLbl val="0"/>
      </c:catAx>
      <c:valAx>
        <c:axId val="19214782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14903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Sheet1!$N$32</c:f>
              <c:strCache>
                <c:ptCount val="1"/>
                <c:pt idx="0">
                  <c:v>Number of People</c:v>
                </c:pt>
              </c:strCache>
            </c:strRef>
          </c:tx>
          <c:spPr>
            <a:solidFill>
              <a:schemeClr val="accent1"/>
            </a:solidFill>
            <a:ln>
              <a:noFill/>
            </a:ln>
            <a:effectLst/>
          </c:spPr>
          <c:invertIfNegative val="0"/>
          <c:cat>
            <c:strRef>
              <c:f>Sheet1!$M$33:$M$34</c:f>
              <c:strCache>
                <c:ptCount val="2"/>
                <c:pt idx="0">
                  <c:v>A- Yes</c:v>
                </c:pt>
                <c:pt idx="1">
                  <c:v>B- No</c:v>
                </c:pt>
              </c:strCache>
            </c:strRef>
          </c:cat>
          <c:val>
            <c:numRef>
              <c:f>Sheet1!$N$33:$N$34</c:f>
              <c:numCache>
                <c:formatCode>General</c:formatCode>
                <c:ptCount val="2"/>
                <c:pt idx="0">
                  <c:v>19</c:v>
                </c:pt>
                <c:pt idx="1">
                  <c:v>11</c:v>
                </c:pt>
              </c:numCache>
            </c:numRef>
          </c:val>
          <c:extLst>
            <c:ext xmlns:c16="http://schemas.microsoft.com/office/drawing/2014/chart" uri="{C3380CC4-5D6E-409C-BE32-E72D297353CC}">
              <c16:uniqueId val="{00000000-C331-4ED0-AFBD-F3CB3EBF57D2}"/>
            </c:ext>
          </c:extLst>
        </c:ser>
        <c:dLbls>
          <c:showLegendKey val="0"/>
          <c:showVal val="0"/>
          <c:showCatName val="0"/>
          <c:showSerName val="0"/>
          <c:showPercent val="0"/>
          <c:showBubbleSize val="0"/>
        </c:dLbls>
        <c:gapWidth val="219"/>
        <c:overlap val="-27"/>
        <c:axId val="1971110831"/>
        <c:axId val="1971111247"/>
      </c:barChart>
      <c:catAx>
        <c:axId val="1971110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1111247"/>
        <c:crosses val="autoZero"/>
        <c:auto val="1"/>
        <c:lblAlgn val="ctr"/>
        <c:lblOffset val="100"/>
        <c:noMultiLvlLbl val="0"/>
      </c:catAx>
      <c:valAx>
        <c:axId val="19711112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11108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Sheet1!$P$32</c:f>
              <c:strCache>
                <c:ptCount val="1"/>
                <c:pt idx="0">
                  <c:v>Number of People</c:v>
                </c:pt>
              </c:strCache>
            </c:strRef>
          </c:tx>
          <c:spPr>
            <a:solidFill>
              <a:schemeClr val="accent1"/>
            </a:solidFill>
            <a:ln>
              <a:noFill/>
            </a:ln>
            <a:effectLst/>
          </c:spPr>
          <c:invertIfNegative val="0"/>
          <c:cat>
            <c:strRef>
              <c:f>Sheet1!$O$33:$O$34</c:f>
              <c:strCache>
                <c:ptCount val="2"/>
                <c:pt idx="0">
                  <c:v>A- Yes</c:v>
                </c:pt>
                <c:pt idx="1">
                  <c:v>B-No</c:v>
                </c:pt>
              </c:strCache>
            </c:strRef>
          </c:cat>
          <c:val>
            <c:numRef>
              <c:f>Sheet1!$P$33:$P$34</c:f>
              <c:numCache>
                <c:formatCode>General</c:formatCode>
                <c:ptCount val="2"/>
                <c:pt idx="0">
                  <c:v>7</c:v>
                </c:pt>
                <c:pt idx="1">
                  <c:v>23</c:v>
                </c:pt>
              </c:numCache>
            </c:numRef>
          </c:val>
          <c:extLst>
            <c:ext xmlns:c16="http://schemas.microsoft.com/office/drawing/2014/chart" uri="{C3380CC4-5D6E-409C-BE32-E72D297353CC}">
              <c16:uniqueId val="{00000000-90EC-4B2B-B983-2EDA30D1B329}"/>
            </c:ext>
          </c:extLst>
        </c:ser>
        <c:dLbls>
          <c:showLegendKey val="0"/>
          <c:showVal val="0"/>
          <c:showCatName val="0"/>
          <c:showSerName val="0"/>
          <c:showPercent val="0"/>
          <c:showBubbleSize val="0"/>
        </c:dLbls>
        <c:gapWidth val="219"/>
        <c:overlap val="-27"/>
        <c:axId val="1918693567"/>
        <c:axId val="1918694399"/>
      </c:barChart>
      <c:catAx>
        <c:axId val="1918693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8694399"/>
        <c:crosses val="autoZero"/>
        <c:auto val="1"/>
        <c:lblAlgn val="ctr"/>
        <c:lblOffset val="100"/>
        <c:noMultiLvlLbl val="0"/>
      </c:catAx>
      <c:valAx>
        <c:axId val="19186943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86935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Sheet1!$R$32</c:f>
              <c:strCache>
                <c:ptCount val="1"/>
                <c:pt idx="0">
                  <c:v>Number of People</c:v>
                </c:pt>
              </c:strCache>
            </c:strRef>
          </c:tx>
          <c:spPr>
            <a:solidFill>
              <a:schemeClr val="accent1"/>
            </a:solidFill>
            <a:ln>
              <a:noFill/>
            </a:ln>
            <a:effectLst/>
          </c:spPr>
          <c:invertIfNegative val="0"/>
          <c:cat>
            <c:strRef>
              <c:f>Sheet1!$Q$33:$Q$34</c:f>
              <c:strCache>
                <c:ptCount val="2"/>
                <c:pt idx="0">
                  <c:v>A- Yes</c:v>
                </c:pt>
                <c:pt idx="1">
                  <c:v>B- No</c:v>
                </c:pt>
              </c:strCache>
            </c:strRef>
          </c:cat>
          <c:val>
            <c:numRef>
              <c:f>Sheet1!$R$33:$R$34</c:f>
              <c:numCache>
                <c:formatCode>General</c:formatCode>
                <c:ptCount val="2"/>
                <c:pt idx="0">
                  <c:v>27</c:v>
                </c:pt>
                <c:pt idx="1">
                  <c:v>3</c:v>
                </c:pt>
              </c:numCache>
            </c:numRef>
          </c:val>
          <c:extLst>
            <c:ext xmlns:c16="http://schemas.microsoft.com/office/drawing/2014/chart" uri="{C3380CC4-5D6E-409C-BE32-E72D297353CC}">
              <c16:uniqueId val="{00000000-DF66-49C7-91EF-472BB8F257C4}"/>
            </c:ext>
          </c:extLst>
        </c:ser>
        <c:dLbls>
          <c:showLegendKey val="0"/>
          <c:showVal val="0"/>
          <c:showCatName val="0"/>
          <c:showSerName val="0"/>
          <c:showPercent val="0"/>
          <c:showBubbleSize val="0"/>
        </c:dLbls>
        <c:gapWidth val="219"/>
        <c:overlap val="-27"/>
        <c:axId val="1922044703"/>
        <c:axId val="1922044287"/>
      </c:barChart>
      <c:catAx>
        <c:axId val="1922044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2044287"/>
        <c:crosses val="autoZero"/>
        <c:auto val="1"/>
        <c:lblAlgn val="ctr"/>
        <c:lblOffset val="100"/>
        <c:noMultiLvlLbl val="0"/>
      </c:catAx>
      <c:valAx>
        <c:axId val="19220442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20447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r>
              <a:rPr lang="en-US" sz="1400" b="0" dirty="0"/>
              <a:t>Number of People</a:t>
            </a:r>
          </a:p>
        </c:rich>
      </c:tx>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Sheet1!$D$3</c:f>
              <c:strCache>
                <c:ptCount val="1"/>
                <c:pt idx="0">
                  <c:v>Nuber of People</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cat>
            <c:strRef>
              <c:f>Sheet1!$C$4:$C$5</c:f>
              <c:strCache>
                <c:ptCount val="2"/>
                <c:pt idx="0">
                  <c:v>A- Nearby Health Centre</c:v>
                </c:pt>
                <c:pt idx="1">
                  <c:v>B- Multi-speciality leading hosital </c:v>
                </c:pt>
              </c:strCache>
            </c:strRef>
          </c:cat>
          <c:val>
            <c:numRef>
              <c:f>Sheet1!$D$4:$D$5</c:f>
              <c:numCache>
                <c:formatCode>General</c:formatCode>
                <c:ptCount val="2"/>
                <c:pt idx="0">
                  <c:v>16</c:v>
                </c:pt>
                <c:pt idx="1">
                  <c:v>14</c:v>
                </c:pt>
              </c:numCache>
            </c:numRef>
          </c:val>
          <c:extLst>
            <c:ext xmlns:c16="http://schemas.microsoft.com/office/drawing/2014/chart" uri="{C3380CC4-5D6E-409C-BE32-E72D297353CC}">
              <c16:uniqueId val="{00000000-90B8-4B61-8E4A-418A499C45E6}"/>
            </c:ext>
          </c:extLst>
        </c:ser>
        <c:dLbls>
          <c:showLegendKey val="0"/>
          <c:showVal val="0"/>
          <c:showCatName val="0"/>
          <c:showSerName val="0"/>
          <c:showPercent val="0"/>
          <c:showBubbleSize val="0"/>
        </c:dLbls>
        <c:gapWidth val="355"/>
        <c:overlap val="-70"/>
        <c:axId val="1605294575"/>
        <c:axId val="1605294991"/>
      </c:barChart>
      <c:catAx>
        <c:axId val="1605294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5294991"/>
        <c:crosses val="autoZero"/>
        <c:auto val="1"/>
        <c:lblAlgn val="ctr"/>
        <c:lblOffset val="100"/>
        <c:noMultiLvlLbl val="0"/>
      </c:catAx>
      <c:valAx>
        <c:axId val="1605294991"/>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52945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4">
        <a:lumMod val="40000"/>
        <a:lumOff val="60000"/>
        <a:alpha val="12000"/>
      </a:schemeClr>
    </a:solid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Sheet1!$T$32</c:f>
              <c:strCache>
                <c:ptCount val="1"/>
                <c:pt idx="0">
                  <c:v>Number of People</c:v>
                </c:pt>
              </c:strCache>
            </c:strRef>
          </c:tx>
          <c:spPr>
            <a:solidFill>
              <a:schemeClr val="accent1"/>
            </a:solidFill>
            <a:ln>
              <a:noFill/>
            </a:ln>
            <a:effectLst/>
          </c:spPr>
          <c:invertIfNegative val="0"/>
          <c:cat>
            <c:strRef>
              <c:f>Sheet1!$S$33:$S$34</c:f>
              <c:strCache>
                <c:ptCount val="2"/>
                <c:pt idx="0">
                  <c:v>A- Yes</c:v>
                </c:pt>
                <c:pt idx="1">
                  <c:v>B- No</c:v>
                </c:pt>
              </c:strCache>
            </c:strRef>
          </c:cat>
          <c:val>
            <c:numRef>
              <c:f>Sheet1!$T$33:$T$34</c:f>
              <c:numCache>
                <c:formatCode>General</c:formatCode>
                <c:ptCount val="2"/>
                <c:pt idx="0">
                  <c:v>15</c:v>
                </c:pt>
                <c:pt idx="1">
                  <c:v>15</c:v>
                </c:pt>
              </c:numCache>
            </c:numRef>
          </c:val>
          <c:extLst>
            <c:ext xmlns:c16="http://schemas.microsoft.com/office/drawing/2014/chart" uri="{C3380CC4-5D6E-409C-BE32-E72D297353CC}">
              <c16:uniqueId val="{00000000-CACE-4D22-AA63-914437781560}"/>
            </c:ext>
          </c:extLst>
        </c:ser>
        <c:dLbls>
          <c:showLegendKey val="0"/>
          <c:showVal val="0"/>
          <c:showCatName val="0"/>
          <c:showSerName val="0"/>
          <c:showPercent val="0"/>
          <c:showBubbleSize val="0"/>
        </c:dLbls>
        <c:gapWidth val="219"/>
        <c:overlap val="-27"/>
        <c:axId val="1980477775"/>
        <c:axId val="1980478191"/>
      </c:barChart>
      <c:catAx>
        <c:axId val="1980477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0478191"/>
        <c:crosses val="autoZero"/>
        <c:auto val="1"/>
        <c:lblAlgn val="ctr"/>
        <c:lblOffset val="100"/>
        <c:noMultiLvlLbl val="0"/>
      </c:catAx>
      <c:valAx>
        <c:axId val="19804781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04777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r>
              <a:rPr lang="en-US" b="0" dirty="0"/>
              <a:t>Number of People</a:t>
            </a:r>
          </a:p>
        </c:rich>
      </c:tx>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Sheet1!$F$3</c:f>
              <c:strCache>
                <c:ptCount val="1"/>
                <c:pt idx="0">
                  <c:v>Nuber of People</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cat>
            <c:strRef>
              <c:f>Sheet1!$E$4:$E$9</c:f>
              <c:strCache>
                <c:ptCount val="6"/>
                <c:pt idx="0">
                  <c:v>A- Radio</c:v>
                </c:pt>
                <c:pt idx="1">
                  <c:v>B- Flyer</c:v>
                </c:pt>
                <c:pt idx="2">
                  <c:v>C- Newspaper</c:v>
                </c:pt>
                <c:pt idx="3">
                  <c:v>D- Digital presence </c:v>
                </c:pt>
                <c:pt idx="4">
                  <c:v>E- Hoarding </c:v>
                </c:pt>
                <c:pt idx="5">
                  <c:v>F- Other </c:v>
                </c:pt>
              </c:strCache>
            </c:strRef>
          </c:cat>
          <c:val>
            <c:numRef>
              <c:f>Sheet1!$F$4:$F$9</c:f>
              <c:numCache>
                <c:formatCode>General</c:formatCode>
                <c:ptCount val="6"/>
                <c:pt idx="0">
                  <c:v>1</c:v>
                </c:pt>
                <c:pt idx="1">
                  <c:v>0</c:v>
                </c:pt>
                <c:pt idx="2">
                  <c:v>4</c:v>
                </c:pt>
                <c:pt idx="3">
                  <c:v>8</c:v>
                </c:pt>
                <c:pt idx="4">
                  <c:v>1</c:v>
                </c:pt>
                <c:pt idx="5">
                  <c:v>16</c:v>
                </c:pt>
              </c:numCache>
            </c:numRef>
          </c:val>
          <c:extLst>
            <c:ext xmlns:c16="http://schemas.microsoft.com/office/drawing/2014/chart" uri="{C3380CC4-5D6E-409C-BE32-E72D297353CC}">
              <c16:uniqueId val="{00000000-6A75-4E11-8EAD-DDEE26B01A45}"/>
            </c:ext>
          </c:extLst>
        </c:ser>
        <c:dLbls>
          <c:showLegendKey val="0"/>
          <c:showVal val="0"/>
          <c:showCatName val="0"/>
          <c:showSerName val="0"/>
          <c:showPercent val="0"/>
          <c:showBubbleSize val="0"/>
        </c:dLbls>
        <c:gapWidth val="355"/>
        <c:overlap val="-70"/>
        <c:axId val="1931275039"/>
        <c:axId val="1931275455"/>
      </c:barChart>
      <c:catAx>
        <c:axId val="1931275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31275455"/>
        <c:crosses val="autoZero"/>
        <c:auto val="1"/>
        <c:lblAlgn val="ctr"/>
        <c:lblOffset val="100"/>
        <c:noMultiLvlLbl val="0"/>
      </c:catAx>
      <c:valAx>
        <c:axId val="1931275455"/>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312750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Number of People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Sheet1!$H$3</c:f>
              <c:strCache>
                <c:ptCount val="1"/>
                <c:pt idx="0">
                  <c:v>Nuber of People</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98E-428F-B520-C7961CD90386}"/>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98E-428F-B520-C7961CD90386}"/>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998E-428F-B520-C7961CD9038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Sheet1!$G$4:$G$6</c:f>
              <c:strCache>
                <c:ptCount val="3"/>
                <c:pt idx="0">
                  <c:v>A- Multi-speciality Leading Hospital</c:v>
                </c:pt>
                <c:pt idx="1">
                  <c:v>B- Credential of Doctors </c:v>
                </c:pt>
                <c:pt idx="2">
                  <c:v>C- Technology and advancement</c:v>
                </c:pt>
              </c:strCache>
            </c:strRef>
          </c:cat>
          <c:val>
            <c:numRef>
              <c:f>Sheet1!$H$4:$H$6</c:f>
              <c:numCache>
                <c:formatCode>General</c:formatCode>
                <c:ptCount val="3"/>
                <c:pt idx="0">
                  <c:v>9</c:v>
                </c:pt>
                <c:pt idx="1">
                  <c:v>18</c:v>
                </c:pt>
                <c:pt idx="2">
                  <c:v>3</c:v>
                </c:pt>
              </c:numCache>
            </c:numRef>
          </c:val>
          <c:extLst>
            <c:ext xmlns:c16="http://schemas.microsoft.com/office/drawing/2014/chart" uri="{C3380CC4-5D6E-409C-BE32-E72D297353CC}">
              <c16:uniqueId val="{00000006-998E-428F-B520-C7961CD9038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50" baseline="0">
                <a:solidFill>
                  <a:schemeClr val="tx1">
                    <a:lumMod val="65000"/>
                    <a:lumOff val="35000"/>
                  </a:schemeClr>
                </a:solidFill>
                <a:latin typeface="+mn-lt"/>
                <a:ea typeface="+mn-ea"/>
                <a:cs typeface="+mn-cs"/>
              </a:defRPr>
            </a:pPr>
            <a:r>
              <a:rPr lang="en-US" sz="1600" b="0" dirty="0"/>
              <a:t>Number of People</a:t>
            </a:r>
          </a:p>
        </c:rich>
      </c:tx>
      <c:overlay val="0"/>
      <c:spPr>
        <a:noFill/>
        <a:ln>
          <a:noFill/>
        </a:ln>
        <a:effectLst/>
      </c:spPr>
      <c:txPr>
        <a:bodyPr rot="0" spcFirstLastPara="1" vertOverflow="ellipsis" vert="horz" wrap="square" anchor="ctr" anchorCtr="1"/>
        <a:lstStyle/>
        <a:p>
          <a:pPr>
            <a:defRPr sz="16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Sheet1!$J$3</c:f>
              <c:strCache>
                <c:ptCount val="1"/>
                <c:pt idx="0">
                  <c:v>Nuber of People</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cat>
            <c:strRef>
              <c:f>Sheet1!$I$4:$I$5</c:f>
              <c:strCache>
                <c:ptCount val="2"/>
                <c:pt idx="0">
                  <c:v>A- Yes</c:v>
                </c:pt>
                <c:pt idx="1">
                  <c:v>B- No</c:v>
                </c:pt>
              </c:strCache>
            </c:strRef>
          </c:cat>
          <c:val>
            <c:numRef>
              <c:f>Sheet1!$J$4:$J$5</c:f>
              <c:numCache>
                <c:formatCode>General</c:formatCode>
                <c:ptCount val="2"/>
                <c:pt idx="0">
                  <c:v>20</c:v>
                </c:pt>
                <c:pt idx="1">
                  <c:v>10</c:v>
                </c:pt>
              </c:numCache>
            </c:numRef>
          </c:val>
          <c:extLst>
            <c:ext xmlns:c16="http://schemas.microsoft.com/office/drawing/2014/chart" uri="{C3380CC4-5D6E-409C-BE32-E72D297353CC}">
              <c16:uniqueId val="{00000000-0B82-48B9-A2B8-D6864A57DAD3}"/>
            </c:ext>
          </c:extLst>
        </c:ser>
        <c:dLbls>
          <c:showLegendKey val="0"/>
          <c:showVal val="0"/>
          <c:showCatName val="0"/>
          <c:showSerName val="0"/>
          <c:showPercent val="0"/>
          <c:showBubbleSize val="0"/>
        </c:dLbls>
        <c:gapWidth val="355"/>
        <c:overlap val="-70"/>
        <c:axId val="1930983871"/>
        <c:axId val="1930984287"/>
      </c:barChart>
      <c:catAx>
        <c:axId val="1930983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30984287"/>
        <c:crosses val="autoZero"/>
        <c:auto val="1"/>
        <c:lblAlgn val="ctr"/>
        <c:lblOffset val="100"/>
        <c:noMultiLvlLbl val="0"/>
      </c:catAx>
      <c:valAx>
        <c:axId val="1930984287"/>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309838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r>
              <a:rPr lang="en-US" sz="1600" b="0" dirty="0"/>
              <a:t>Number</a:t>
            </a:r>
            <a:r>
              <a:rPr lang="en-US" sz="1600" b="0" baseline="0" dirty="0"/>
              <a:t> of people</a:t>
            </a:r>
            <a:endParaRPr lang="en-US" sz="1600" b="0" dirty="0"/>
          </a:p>
        </c:rich>
      </c:tx>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Sheet1!$L$3</c:f>
              <c:strCache>
                <c:ptCount val="1"/>
                <c:pt idx="0">
                  <c:v>Nuber of People</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cat>
            <c:strRef>
              <c:f>Sheet1!$K$4:$K$5</c:f>
              <c:strCache>
                <c:ptCount val="2"/>
                <c:pt idx="0">
                  <c:v>A- Yes </c:v>
                </c:pt>
                <c:pt idx="1">
                  <c:v>B- No</c:v>
                </c:pt>
              </c:strCache>
            </c:strRef>
          </c:cat>
          <c:val>
            <c:numRef>
              <c:f>Sheet1!$L$4:$L$5</c:f>
              <c:numCache>
                <c:formatCode>General</c:formatCode>
                <c:ptCount val="2"/>
                <c:pt idx="0">
                  <c:v>8</c:v>
                </c:pt>
                <c:pt idx="1">
                  <c:v>22</c:v>
                </c:pt>
              </c:numCache>
            </c:numRef>
          </c:val>
          <c:extLst>
            <c:ext xmlns:c16="http://schemas.microsoft.com/office/drawing/2014/chart" uri="{C3380CC4-5D6E-409C-BE32-E72D297353CC}">
              <c16:uniqueId val="{00000000-F48E-45D9-8E39-5235FE4FAA2A}"/>
            </c:ext>
          </c:extLst>
        </c:ser>
        <c:dLbls>
          <c:showLegendKey val="0"/>
          <c:showVal val="0"/>
          <c:showCatName val="0"/>
          <c:showSerName val="0"/>
          <c:showPercent val="0"/>
          <c:showBubbleSize val="0"/>
        </c:dLbls>
        <c:gapWidth val="355"/>
        <c:overlap val="-70"/>
        <c:axId val="1916843583"/>
        <c:axId val="1916846079"/>
      </c:barChart>
      <c:catAx>
        <c:axId val="1916843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6846079"/>
        <c:crosses val="autoZero"/>
        <c:auto val="1"/>
        <c:lblAlgn val="ctr"/>
        <c:lblOffset val="100"/>
        <c:noMultiLvlLbl val="0"/>
      </c:catAx>
      <c:valAx>
        <c:axId val="1916846079"/>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68435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r>
              <a:rPr lang="en-IN" sz="1600" b="0" dirty="0"/>
              <a:t>Number of People</a:t>
            </a:r>
          </a:p>
        </c:rich>
      </c:tx>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553281176344655"/>
          <c:y val="0.23476413131997642"/>
          <c:w val="0.82802588213548889"/>
          <c:h val="0.60019818500919175"/>
        </c:manualLayout>
      </c:layout>
      <c:barChart>
        <c:barDir val="col"/>
        <c:grouping val="clustered"/>
        <c:varyColors val="0"/>
        <c:ser>
          <c:idx val="0"/>
          <c:order val="0"/>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cat>
            <c:strRef>
              <c:f>Sheet1!$M$4:$M$5</c:f>
              <c:strCache>
                <c:ptCount val="2"/>
                <c:pt idx="0">
                  <c:v>A- Yes</c:v>
                </c:pt>
                <c:pt idx="1">
                  <c:v>B- No</c:v>
                </c:pt>
              </c:strCache>
            </c:strRef>
          </c:cat>
          <c:val>
            <c:numRef>
              <c:f>Sheet1!$N$4:$N$5</c:f>
              <c:numCache>
                <c:formatCode>General</c:formatCode>
                <c:ptCount val="2"/>
                <c:pt idx="0">
                  <c:v>17</c:v>
                </c:pt>
                <c:pt idx="1">
                  <c:v>13</c:v>
                </c:pt>
              </c:numCache>
            </c:numRef>
          </c:val>
          <c:extLst>
            <c:ext xmlns:c16="http://schemas.microsoft.com/office/drawing/2014/chart" uri="{C3380CC4-5D6E-409C-BE32-E72D297353CC}">
              <c16:uniqueId val="{00000000-AFC2-4C3E-8290-5441E60D23F3}"/>
            </c:ext>
          </c:extLst>
        </c:ser>
        <c:dLbls>
          <c:showLegendKey val="0"/>
          <c:showVal val="0"/>
          <c:showCatName val="0"/>
          <c:showSerName val="0"/>
          <c:showPercent val="0"/>
          <c:showBubbleSize val="0"/>
        </c:dLbls>
        <c:gapWidth val="355"/>
        <c:overlap val="-70"/>
        <c:axId val="1923556255"/>
        <c:axId val="1923559167"/>
      </c:barChart>
      <c:catAx>
        <c:axId val="1923556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3559167"/>
        <c:crosses val="autoZero"/>
        <c:auto val="1"/>
        <c:lblAlgn val="ctr"/>
        <c:lblOffset val="100"/>
        <c:noMultiLvlLbl val="0"/>
      </c:catAx>
      <c:valAx>
        <c:axId val="1923559167"/>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355625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r>
              <a:rPr lang="en-IN" sz="1600" b="0" dirty="0"/>
              <a:t>Number of People</a:t>
            </a:r>
          </a:p>
        </c:rich>
      </c:tx>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cat>
            <c:strRef>
              <c:f>Sheet1!$O$4:$O$5</c:f>
              <c:strCache>
                <c:ptCount val="2"/>
                <c:pt idx="0">
                  <c:v>A- Yes</c:v>
                </c:pt>
                <c:pt idx="1">
                  <c:v>B-No</c:v>
                </c:pt>
              </c:strCache>
            </c:strRef>
          </c:cat>
          <c:val>
            <c:numRef>
              <c:f>Sheet1!$P$4:$P$5</c:f>
              <c:numCache>
                <c:formatCode>General</c:formatCode>
                <c:ptCount val="2"/>
                <c:pt idx="0">
                  <c:v>10</c:v>
                </c:pt>
                <c:pt idx="1">
                  <c:v>20</c:v>
                </c:pt>
              </c:numCache>
            </c:numRef>
          </c:val>
          <c:extLst>
            <c:ext xmlns:c16="http://schemas.microsoft.com/office/drawing/2014/chart" uri="{C3380CC4-5D6E-409C-BE32-E72D297353CC}">
              <c16:uniqueId val="{00000000-293E-4B83-88E5-3C0D8D0852A4}"/>
            </c:ext>
          </c:extLst>
        </c:ser>
        <c:dLbls>
          <c:showLegendKey val="0"/>
          <c:showVal val="0"/>
          <c:showCatName val="0"/>
          <c:showSerName val="0"/>
          <c:showPercent val="0"/>
          <c:showBubbleSize val="0"/>
        </c:dLbls>
        <c:gapWidth val="355"/>
        <c:overlap val="-70"/>
        <c:axId val="1967544527"/>
        <c:axId val="1967545775"/>
      </c:barChart>
      <c:catAx>
        <c:axId val="1967544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67545775"/>
        <c:crosses val="autoZero"/>
        <c:auto val="1"/>
        <c:lblAlgn val="ctr"/>
        <c:lblOffset val="100"/>
        <c:noMultiLvlLbl val="0"/>
      </c:catAx>
      <c:valAx>
        <c:axId val="1967545775"/>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675445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r>
              <a:rPr lang="en-IN" sz="1600" b="0" dirty="0"/>
              <a:t>Number of People</a:t>
            </a:r>
            <a:r>
              <a:rPr lang="en-IN" dirty="0"/>
              <a:t> </a:t>
            </a:r>
          </a:p>
        </c:rich>
      </c:tx>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cat>
            <c:strRef>
              <c:f>Sheet1!$S$4:$S$5</c:f>
              <c:strCache>
                <c:ptCount val="2"/>
                <c:pt idx="0">
                  <c:v>A- Yes</c:v>
                </c:pt>
                <c:pt idx="1">
                  <c:v>B- No</c:v>
                </c:pt>
              </c:strCache>
            </c:strRef>
          </c:cat>
          <c:val>
            <c:numRef>
              <c:f>Sheet1!$T$4:$T$5</c:f>
              <c:numCache>
                <c:formatCode>General</c:formatCode>
                <c:ptCount val="2"/>
                <c:pt idx="0">
                  <c:v>19</c:v>
                </c:pt>
                <c:pt idx="1">
                  <c:v>11</c:v>
                </c:pt>
              </c:numCache>
            </c:numRef>
          </c:val>
          <c:extLst>
            <c:ext xmlns:c16="http://schemas.microsoft.com/office/drawing/2014/chart" uri="{C3380CC4-5D6E-409C-BE32-E72D297353CC}">
              <c16:uniqueId val="{00000000-77F0-4103-B96D-EFDB9F220CBA}"/>
            </c:ext>
          </c:extLst>
        </c:ser>
        <c:dLbls>
          <c:showLegendKey val="0"/>
          <c:showVal val="0"/>
          <c:showCatName val="0"/>
          <c:showSerName val="0"/>
          <c:showPercent val="0"/>
          <c:showBubbleSize val="0"/>
        </c:dLbls>
        <c:gapWidth val="355"/>
        <c:overlap val="-70"/>
        <c:axId val="1921481615"/>
        <c:axId val="1921489935"/>
      </c:barChart>
      <c:catAx>
        <c:axId val="1921481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1489935"/>
        <c:crosses val="autoZero"/>
        <c:auto val="1"/>
        <c:lblAlgn val="ctr"/>
        <c:lblOffset val="100"/>
        <c:noMultiLvlLbl val="0"/>
      </c:catAx>
      <c:valAx>
        <c:axId val="1921489935"/>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14816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16-12-2022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7</a:t>
            </a:fld>
            <a:endParaRPr lang="en-IN"/>
          </a:p>
        </p:txBody>
      </p:sp>
    </p:spTree>
    <p:extLst>
      <p:ext uri="{BB962C8B-B14F-4D97-AF65-F5344CB8AC3E}">
        <p14:creationId xmlns:p14="http://schemas.microsoft.com/office/powerpoint/2010/main" val="3396101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8</a:t>
            </a:fld>
            <a:endParaRPr lang="en-IN"/>
          </a:p>
        </p:txBody>
      </p:sp>
    </p:spTree>
    <p:extLst>
      <p:ext uri="{BB962C8B-B14F-4D97-AF65-F5344CB8AC3E}">
        <p14:creationId xmlns:p14="http://schemas.microsoft.com/office/powerpoint/2010/main" val="2637266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19</a:t>
            </a:fld>
            <a:endParaRPr lang="en-IN"/>
          </a:p>
        </p:txBody>
      </p:sp>
    </p:spTree>
    <p:extLst>
      <p:ext uri="{BB962C8B-B14F-4D97-AF65-F5344CB8AC3E}">
        <p14:creationId xmlns:p14="http://schemas.microsoft.com/office/powerpoint/2010/main" val="3182596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CB7E8-9C68-B656-A246-4081939842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A41EF677-FE15-FB9A-6F03-FE37AED8A3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5820CDF-8086-9C1C-EB41-A2DBFD3DB1D4}"/>
              </a:ext>
            </a:extLst>
          </p:cNvPr>
          <p:cNvSpPr>
            <a:spLocks noGrp="1"/>
          </p:cNvSpPr>
          <p:nvPr>
            <p:ph type="dt" sz="half" idx="10"/>
          </p:nvPr>
        </p:nvSpPr>
        <p:spPr/>
        <p:txBody>
          <a:bodyPr/>
          <a:lstStyle/>
          <a:p>
            <a:fld id="{1147C0E5-F472-4823-852C-D183FA2F2488}" type="datetime1">
              <a:rPr lang="en-IN" smtClean="0"/>
              <a:t>16-12-2022</a:t>
            </a:fld>
            <a:endParaRPr lang="en-IN"/>
          </a:p>
        </p:txBody>
      </p:sp>
      <p:sp>
        <p:nvSpPr>
          <p:cNvPr id="5" name="Footer Placeholder 4">
            <a:extLst>
              <a:ext uri="{FF2B5EF4-FFF2-40B4-BE49-F238E27FC236}">
                <a16:creationId xmlns:a16="http://schemas.microsoft.com/office/drawing/2014/main" id="{18042D79-1FC5-DE95-30A3-717099718744}"/>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1CCCE70D-FE98-1B0F-9135-B2D4A7C5063B}"/>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93347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244D-1554-DF35-44DF-B9F10357318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05FBE69-0411-B02C-BFB0-FBF5775DB5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4F3908C-5503-8CEB-92C2-D9C0C6E1AC50}"/>
              </a:ext>
            </a:extLst>
          </p:cNvPr>
          <p:cNvSpPr>
            <a:spLocks noGrp="1"/>
          </p:cNvSpPr>
          <p:nvPr>
            <p:ph type="dt" sz="half" idx="10"/>
          </p:nvPr>
        </p:nvSpPr>
        <p:spPr/>
        <p:txBody>
          <a:bodyPr/>
          <a:lstStyle/>
          <a:p>
            <a:fld id="{0E9DCF6C-BC1F-457E-8C73-045A403582E6}" type="datetime1">
              <a:rPr lang="en-IN" smtClean="0"/>
              <a:t>16-12-2022</a:t>
            </a:fld>
            <a:endParaRPr lang="en-IN"/>
          </a:p>
        </p:txBody>
      </p:sp>
      <p:sp>
        <p:nvSpPr>
          <p:cNvPr id="5" name="Footer Placeholder 4">
            <a:extLst>
              <a:ext uri="{FF2B5EF4-FFF2-40B4-BE49-F238E27FC236}">
                <a16:creationId xmlns:a16="http://schemas.microsoft.com/office/drawing/2014/main" id="{74A13D70-D400-EE09-C43F-16CA0F5D51B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1C9299AC-5EB1-2077-6D96-9168E72A376C}"/>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020719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E1D8FB-5F98-1941-47B8-71A21515F6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E6016C2-D8AE-B570-D871-120014FD3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7E24587-D36C-1871-F8A5-DA88300E923E}"/>
              </a:ext>
            </a:extLst>
          </p:cNvPr>
          <p:cNvSpPr>
            <a:spLocks noGrp="1"/>
          </p:cNvSpPr>
          <p:nvPr>
            <p:ph type="dt" sz="half" idx="10"/>
          </p:nvPr>
        </p:nvSpPr>
        <p:spPr/>
        <p:txBody>
          <a:bodyPr/>
          <a:lstStyle/>
          <a:p>
            <a:fld id="{FE1E070E-952C-41C9-9ABB-C56A7BE64D88}" type="datetime1">
              <a:rPr lang="en-IN" smtClean="0"/>
              <a:t>16-12-2022</a:t>
            </a:fld>
            <a:endParaRPr lang="en-IN"/>
          </a:p>
        </p:txBody>
      </p:sp>
      <p:sp>
        <p:nvSpPr>
          <p:cNvPr id="5" name="Footer Placeholder 4">
            <a:extLst>
              <a:ext uri="{FF2B5EF4-FFF2-40B4-BE49-F238E27FC236}">
                <a16:creationId xmlns:a16="http://schemas.microsoft.com/office/drawing/2014/main" id="{BD3281EB-5710-7F74-407A-28F0FF00A84D}"/>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CBDDD57D-28CB-C7B3-C74F-5549AC1C664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527009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47C0E5-F472-4823-852C-D183FA2F2488}" type="datetime1">
              <a:rPr lang="en-IN" smtClean="0"/>
              <a:t>16-12-2022</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969896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A2FBC0-878C-4FB7-8E1F-1D6F6FF7C223}" type="datetime1">
              <a:rPr lang="en-IN" smtClean="0"/>
              <a:t>16-12-2022</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746754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CD685ADF-9D55-472F-A142-0A5A20BA4577}" type="datetime1">
              <a:rPr lang="en-IN" smtClean="0"/>
              <a:t>16-12-2022</a:t>
            </a:fld>
            <a:endParaRPr lang="en-IN"/>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239795218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B6A866-57B6-4C39-8809-FBA78A30FCC9}" type="datetime1">
              <a:rPr lang="en-IN" smtClean="0"/>
              <a:t>16-12-2022</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578412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B34237-4DA9-498D-81CC-7DEBFDE0146A}" type="datetime1">
              <a:rPr lang="en-IN" smtClean="0"/>
              <a:t>16-12-2022</a:t>
            </a:fld>
            <a:endParaRPr lang="en-IN"/>
          </a:p>
        </p:txBody>
      </p:sp>
      <p:sp>
        <p:nvSpPr>
          <p:cNvPr id="8" name="Footer Placeholder 7"/>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154238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D29E31-0E2B-4B8B-A4CD-804F6A5D47A9}" type="datetime1">
              <a:rPr lang="en-IN" smtClean="0"/>
              <a:t>16-12-2022</a:t>
            </a:fld>
            <a:endParaRPr lang="en-IN"/>
          </a:p>
        </p:txBody>
      </p:sp>
      <p:sp>
        <p:nvSpPr>
          <p:cNvPr id="4" name="Footer Placeholder 3"/>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503902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C5607-A4BB-4D67-95B9-C9085ECC35A9}" type="datetime1">
              <a:rPr lang="en-IN" smtClean="0"/>
              <a:t>16-12-2022</a:t>
            </a:fld>
            <a:endParaRPr lang="en-IN"/>
          </a:p>
        </p:txBody>
      </p:sp>
      <p:sp>
        <p:nvSpPr>
          <p:cNvPr id="3" name="Footer Placeholder 2"/>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845145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C99E65-501E-4E79-B301-EC94E1C8867E}" type="datetime1">
              <a:rPr lang="en-IN" smtClean="0"/>
              <a:t>16-12-2022</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610273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11130-517B-FA39-E7FD-28544F7B361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39A6C2F-A389-0012-9B4A-3E7D23FE8C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93E51FC-F9C1-B849-DE5B-1606C3F81B25}"/>
              </a:ext>
            </a:extLst>
          </p:cNvPr>
          <p:cNvSpPr>
            <a:spLocks noGrp="1"/>
          </p:cNvSpPr>
          <p:nvPr>
            <p:ph type="dt" sz="half" idx="10"/>
          </p:nvPr>
        </p:nvSpPr>
        <p:spPr/>
        <p:txBody>
          <a:bodyPr/>
          <a:lstStyle/>
          <a:p>
            <a:fld id="{2CA2FBC0-878C-4FB7-8E1F-1D6F6FF7C223}" type="datetime1">
              <a:rPr lang="en-IN" smtClean="0"/>
              <a:t>16-12-2022</a:t>
            </a:fld>
            <a:endParaRPr lang="en-IN"/>
          </a:p>
        </p:txBody>
      </p:sp>
      <p:sp>
        <p:nvSpPr>
          <p:cNvPr id="5" name="Footer Placeholder 4">
            <a:extLst>
              <a:ext uri="{FF2B5EF4-FFF2-40B4-BE49-F238E27FC236}">
                <a16:creationId xmlns:a16="http://schemas.microsoft.com/office/drawing/2014/main" id="{1B737B91-CEFC-9036-F087-3AA9ABFD53F8}"/>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71475747-EA05-586F-1A98-2591AAA9BCBB}"/>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18190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51C047-BE12-4A43-A323-58AFB768CD35}" type="datetime1">
              <a:rPr lang="en-IN" smtClean="0"/>
              <a:t>16-12-2022</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83302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9DCF6C-BC1F-457E-8C73-045A403582E6}" type="datetime1">
              <a:rPr lang="en-IN" smtClean="0"/>
              <a:t>16-12-2022</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548607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FE1E070E-952C-41C9-9ABB-C56A7BE64D88}" type="datetime1">
              <a:rPr lang="en-IN" smtClean="0"/>
              <a:t>16-12-2022</a:t>
            </a:fld>
            <a:endParaRPr lang="en-IN"/>
          </a:p>
        </p:txBody>
      </p:sp>
      <p:sp>
        <p:nvSpPr>
          <p:cNvPr id="5" name="Footer Placeholder 4"/>
          <p:cNvSpPr>
            <a:spLocks noGrp="1"/>
          </p:cNvSpPr>
          <p:nvPr>
            <p:ph type="ftr" sz="quarter" idx="11"/>
          </p:nvPr>
        </p:nvSpPr>
        <p:spPr>
          <a:xfrm>
            <a:off x="3776135" y="6422854"/>
            <a:ext cx="4279669" cy="365125"/>
          </a:xfrm>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a:xfrm>
            <a:off x="8073048" y="6422854"/>
            <a:ext cx="879759" cy="365125"/>
          </a:xfrm>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697362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874E4-9FDF-C73A-C52B-DE4119A315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D36102-C76D-ABD9-86F8-7AF6166D14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C33C32-232A-799B-DA9A-309DADDDF5E2}"/>
              </a:ext>
            </a:extLst>
          </p:cNvPr>
          <p:cNvSpPr>
            <a:spLocks noGrp="1"/>
          </p:cNvSpPr>
          <p:nvPr>
            <p:ph type="dt" sz="half" idx="10"/>
          </p:nvPr>
        </p:nvSpPr>
        <p:spPr/>
        <p:txBody>
          <a:bodyPr/>
          <a:lstStyle/>
          <a:p>
            <a:fld id="{CD685ADF-9D55-472F-A142-0A5A20BA4577}" type="datetime1">
              <a:rPr lang="en-IN" smtClean="0"/>
              <a:t>16-12-2022</a:t>
            </a:fld>
            <a:endParaRPr lang="en-IN"/>
          </a:p>
        </p:txBody>
      </p:sp>
      <p:sp>
        <p:nvSpPr>
          <p:cNvPr id="5" name="Footer Placeholder 4">
            <a:extLst>
              <a:ext uri="{FF2B5EF4-FFF2-40B4-BE49-F238E27FC236}">
                <a16:creationId xmlns:a16="http://schemas.microsoft.com/office/drawing/2014/main" id="{5B755A83-7DEF-A171-7993-4EEE9603085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B35A1687-F363-43A7-B740-39DCCEDF6EC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60013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6A4B4-1E0A-BE92-12FB-49BABA37BE6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4204E17-2FF3-2D8D-9B00-6F85284E55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C18E322-7853-8AAE-C6A5-E0765FED1F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0C32DF8E-82B9-A13A-E379-6151952FD025}"/>
              </a:ext>
            </a:extLst>
          </p:cNvPr>
          <p:cNvSpPr>
            <a:spLocks noGrp="1"/>
          </p:cNvSpPr>
          <p:nvPr>
            <p:ph type="dt" sz="half" idx="10"/>
          </p:nvPr>
        </p:nvSpPr>
        <p:spPr/>
        <p:txBody>
          <a:bodyPr/>
          <a:lstStyle/>
          <a:p>
            <a:fld id="{19B6A866-57B6-4C39-8809-FBA78A30FCC9}" type="datetime1">
              <a:rPr lang="en-IN" smtClean="0"/>
              <a:t>16-12-2022</a:t>
            </a:fld>
            <a:endParaRPr lang="en-IN"/>
          </a:p>
        </p:txBody>
      </p:sp>
      <p:sp>
        <p:nvSpPr>
          <p:cNvPr id="6" name="Footer Placeholder 5">
            <a:extLst>
              <a:ext uri="{FF2B5EF4-FFF2-40B4-BE49-F238E27FC236}">
                <a16:creationId xmlns:a16="http://schemas.microsoft.com/office/drawing/2014/main" id="{40506E87-361E-034C-6D59-F86C5E1D3B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8920835E-B698-B095-EC11-80AE00BF89EE}"/>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67816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83B64-E5D6-1CEC-59AC-D80AA939BDC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DF05036-226C-CECE-F946-652B4F2804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20A1FC-F1BC-F2BD-A754-56D29A9B38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83AF5CC-EDC7-7A98-5DE3-13F04F077D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961EA3-74A4-BE92-6C21-141ABAF07A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FCB812C2-8648-E2DF-4A47-A1059C3C604D}"/>
              </a:ext>
            </a:extLst>
          </p:cNvPr>
          <p:cNvSpPr>
            <a:spLocks noGrp="1"/>
          </p:cNvSpPr>
          <p:nvPr>
            <p:ph type="dt" sz="half" idx="10"/>
          </p:nvPr>
        </p:nvSpPr>
        <p:spPr/>
        <p:txBody>
          <a:bodyPr/>
          <a:lstStyle/>
          <a:p>
            <a:fld id="{52B34237-4DA9-498D-81CC-7DEBFDE0146A}" type="datetime1">
              <a:rPr lang="en-IN" smtClean="0"/>
              <a:t>16-12-2022</a:t>
            </a:fld>
            <a:endParaRPr lang="en-IN"/>
          </a:p>
        </p:txBody>
      </p:sp>
      <p:sp>
        <p:nvSpPr>
          <p:cNvPr id="8" name="Footer Placeholder 7">
            <a:extLst>
              <a:ext uri="{FF2B5EF4-FFF2-40B4-BE49-F238E27FC236}">
                <a16:creationId xmlns:a16="http://schemas.microsoft.com/office/drawing/2014/main" id="{238E75FD-E16E-389E-7DDE-5E6B111B622E}"/>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id="{7AF69468-89FF-CB43-F763-DBBFC170A8B8}"/>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236211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DBDAA-6426-CB1C-2F50-1711D431D94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3A1D885-B65F-87AD-7A72-40F06B9AA313}"/>
              </a:ext>
            </a:extLst>
          </p:cNvPr>
          <p:cNvSpPr>
            <a:spLocks noGrp="1"/>
          </p:cNvSpPr>
          <p:nvPr>
            <p:ph type="dt" sz="half" idx="10"/>
          </p:nvPr>
        </p:nvSpPr>
        <p:spPr/>
        <p:txBody>
          <a:bodyPr/>
          <a:lstStyle/>
          <a:p>
            <a:fld id="{03D29E31-0E2B-4B8B-A4CD-804F6A5D47A9}" type="datetime1">
              <a:rPr lang="en-IN" smtClean="0"/>
              <a:t>16-12-2022</a:t>
            </a:fld>
            <a:endParaRPr lang="en-IN"/>
          </a:p>
        </p:txBody>
      </p:sp>
      <p:sp>
        <p:nvSpPr>
          <p:cNvPr id="4" name="Footer Placeholder 3">
            <a:extLst>
              <a:ext uri="{FF2B5EF4-FFF2-40B4-BE49-F238E27FC236}">
                <a16:creationId xmlns:a16="http://schemas.microsoft.com/office/drawing/2014/main" id="{C0FE93A6-C391-52B5-82BF-ABCE3C63BC61}"/>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C01D223E-364E-AA6F-0BF5-19A8F7ABD90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740033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AD0B38-91D2-72E6-24F4-9EDA49C56F22}"/>
              </a:ext>
            </a:extLst>
          </p:cNvPr>
          <p:cNvSpPr>
            <a:spLocks noGrp="1"/>
          </p:cNvSpPr>
          <p:nvPr>
            <p:ph type="dt" sz="half" idx="10"/>
          </p:nvPr>
        </p:nvSpPr>
        <p:spPr/>
        <p:txBody>
          <a:bodyPr/>
          <a:lstStyle/>
          <a:p>
            <a:fld id="{731C5607-A4BB-4D67-95B9-C9085ECC35A9}" type="datetime1">
              <a:rPr lang="en-IN" smtClean="0"/>
              <a:t>16-12-2022</a:t>
            </a:fld>
            <a:endParaRPr lang="en-IN"/>
          </a:p>
        </p:txBody>
      </p:sp>
      <p:sp>
        <p:nvSpPr>
          <p:cNvPr id="3" name="Footer Placeholder 2">
            <a:extLst>
              <a:ext uri="{FF2B5EF4-FFF2-40B4-BE49-F238E27FC236}">
                <a16:creationId xmlns:a16="http://schemas.microsoft.com/office/drawing/2014/main" id="{A7EB5967-23B2-1830-FD5A-6EEA7BE35376}"/>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4E2BD259-6AD9-EB17-94A5-2B77D1A5532C}"/>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920817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B80B3-B2E3-1E6D-367D-C853A48102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4812ECB-B32D-120A-CC9A-A4892DBE21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5DDB2F4-A25A-9098-FC09-A3BB5F3A47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F1EE1B-9A27-EF97-9C4C-2A6BB16A9046}"/>
              </a:ext>
            </a:extLst>
          </p:cNvPr>
          <p:cNvSpPr>
            <a:spLocks noGrp="1"/>
          </p:cNvSpPr>
          <p:nvPr>
            <p:ph type="dt" sz="half" idx="10"/>
          </p:nvPr>
        </p:nvSpPr>
        <p:spPr/>
        <p:txBody>
          <a:bodyPr/>
          <a:lstStyle/>
          <a:p>
            <a:fld id="{C1C99E65-501E-4E79-B301-EC94E1C8867E}" type="datetime1">
              <a:rPr lang="en-IN" smtClean="0"/>
              <a:t>16-12-2022</a:t>
            </a:fld>
            <a:endParaRPr lang="en-IN"/>
          </a:p>
        </p:txBody>
      </p:sp>
      <p:sp>
        <p:nvSpPr>
          <p:cNvPr id="6" name="Footer Placeholder 5">
            <a:extLst>
              <a:ext uri="{FF2B5EF4-FFF2-40B4-BE49-F238E27FC236}">
                <a16:creationId xmlns:a16="http://schemas.microsoft.com/office/drawing/2014/main" id="{00A8E339-FCD4-640F-09B4-028E4D7A3110}"/>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86E87501-9057-5C3A-B42A-4EFC096BD50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17600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E8BA2-8E53-5E96-12A3-B47B562393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8F29775-B2F8-1F9A-C504-8ACE0515FE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924ECD9E-E25D-4E68-D657-E808BDE522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8E48DD-FB0E-0B94-7709-EEFED38490C4}"/>
              </a:ext>
            </a:extLst>
          </p:cNvPr>
          <p:cNvSpPr>
            <a:spLocks noGrp="1"/>
          </p:cNvSpPr>
          <p:nvPr>
            <p:ph type="dt" sz="half" idx="10"/>
          </p:nvPr>
        </p:nvSpPr>
        <p:spPr/>
        <p:txBody>
          <a:bodyPr/>
          <a:lstStyle/>
          <a:p>
            <a:fld id="{2751C047-BE12-4A43-A323-58AFB768CD35}" type="datetime1">
              <a:rPr lang="en-IN" smtClean="0"/>
              <a:t>16-12-2022</a:t>
            </a:fld>
            <a:endParaRPr lang="en-IN"/>
          </a:p>
        </p:txBody>
      </p:sp>
      <p:sp>
        <p:nvSpPr>
          <p:cNvPr id="6" name="Footer Placeholder 5">
            <a:extLst>
              <a:ext uri="{FF2B5EF4-FFF2-40B4-BE49-F238E27FC236}">
                <a16:creationId xmlns:a16="http://schemas.microsoft.com/office/drawing/2014/main" id="{52BD33F0-D25C-8AB8-5237-ED315F72E532}"/>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DD5D3A21-E7AB-3EDC-4F46-42C61ED1EB6B}"/>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493945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4947AB-351C-CF91-F4A4-C8ADE67252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7F679F7-CBEE-8F0E-9B3F-375B5EB29E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B3DBE47-CC38-95FF-C3D4-2A94993300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16-12-2022</a:t>
            </a:fld>
            <a:endParaRPr lang="en-IN"/>
          </a:p>
        </p:txBody>
      </p:sp>
      <p:sp>
        <p:nvSpPr>
          <p:cNvPr id="5" name="Footer Placeholder 4">
            <a:extLst>
              <a:ext uri="{FF2B5EF4-FFF2-40B4-BE49-F238E27FC236}">
                <a16:creationId xmlns:a16="http://schemas.microsoft.com/office/drawing/2014/main" id="{B38ACD22-AF1F-CEB3-40E4-71DE87191E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6D7A5479-5835-23E4-7156-8509FD7D19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141042956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EA12769F-3E27-4D36-A194-1A84EAEDBFA1}" type="datetime1">
              <a:rPr lang="en-IN" smtClean="0"/>
              <a:t>16-12-2022</a:t>
            </a:fld>
            <a:endParaRPr lang="en-IN"/>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r>
              <a:rPr lang="en-US"/>
              <a:t>You are not allowed to add slides to this presentation</a:t>
            </a:r>
            <a:endParaRPr lang="en-IN"/>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1539011978"/>
      </p:ext>
    </p:extLst>
  </p:cSld>
  <p:clrMap bg1="dk1" tx1="lt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15.xml"/><Relationship Id="rId2" Type="http://schemas.openxmlformats.org/officeDocument/2006/relationships/chart" Target="../charts/chart11.xml"/><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20.xml"/><Relationship Id="rId2" Type="http://schemas.openxmlformats.org/officeDocument/2006/relationships/chart" Target="../charts/chart16.xml"/><Relationship Id="rId1" Type="http://schemas.openxmlformats.org/officeDocument/2006/relationships/slideLayout" Target="../slideLayouts/slideLayout2.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fortishealthcare.com/india/fortis-memorial-research-institute-hospital-in-gurgao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10.xml"/><Relationship Id="rId2" Type="http://schemas.openxmlformats.org/officeDocument/2006/relationships/chart" Target="../charts/chart6.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sharpenSoften amount="-25000"/>
                    </a14:imgEffect>
                    <a14:imgEffect>
                      <a14:brightnessContrast bright="41000" contrast="-83000"/>
                    </a14:imgEffect>
                  </a14:imgLayer>
                </a14:imgProps>
              </a:ext>
            </a:extLst>
          </a:blip>
          <a:srcRect/>
          <a:stretch>
            <a:fillRect l="-32000" r="-3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p:txBody>
          <a:bodyPr>
            <a:normAutofit/>
          </a:bodyPr>
          <a:lstStyle/>
          <a:p>
            <a:pPr algn="l"/>
            <a:r>
              <a:rPr lang="en-IN" sz="3100" b="1" dirty="0">
                <a:latin typeface="Times New Roman" panose="02020603050405020304" pitchFamily="18" charset="0"/>
                <a:cs typeface="Times New Roman" panose="02020603050405020304" pitchFamily="18" charset="0"/>
              </a:rPr>
              <a:t>Brand Positioning of Fortis in Domestic Market</a:t>
            </a:r>
            <a:br>
              <a:rPr lang="en-IN" sz="3600" b="1" dirty="0"/>
            </a:br>
            <a:br>
              <a:rPr lang="en-IN" sz="3600" b="1" dirty="0">
                <a:solidFill>
                  <a:srgbClr val="009900"/>
                </a:solidFill>
                <a:latin typeface="Times New Roman" panose="02020603050405020304" pitchFamily="18" charset="0"/>
                <a:cs typeface="Times New Roman" panose="02020603050405020304" pitchFamily="18" charset="0"/>
              </a:rPr>
            </a:br>
            <a:r>
              <a:rPr lang="en-IN" sz="3200" b="1" dirty="0">
                <a:latin typeface="Times New Roman" panose="02020603050405020304" pitchFamily="18" charset="0"/>
                <a:cs typeface="Times New Roman" panose="02020603050405020304" pitchFamily="18" charset="0"/>
              </a:rPr>
              <a:t>Fortis Memorial Research Institute, Gurugram</a:t>
            </a:r>
            <a:endParaRPr lang="en-IN" sz="32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p:txBody>
          <a:bodyPr>
            <a:normAutofit fontScale="77500" lnSpcReduction="20000"/>
          </a:bodyPr>
          <a:lstStyle/>
          <a:p>
            <a:r>
              <a:rPr lang="en-IN" dirty="0"/>
              <a:t>Presented By : Dr Yashika Chugh</a:t>
            </a:r>
          </a:p>
          <a:p>
            <a:r>
              <a:rPr lang="en-IN" dirty="0"/>
              <a:t>Faculty Mentor: </a:t>
            </a:r>
            <a:r>
              <a:rPr lang="en-IN" dirty="0" err="1"/>
              <a:t>Dr.</a:t>
            </a:r>
            <a:r>
              <a:rPr lang="en-IN" dirty="0"/>
              <a:t> Nikita Sabharwal</a:t>
            </a:r>
          </a:p>
          <a:p>
            <a:r>
              <a:rPr lang="en-IN" dirty="0"/>
              <a:t>Associate Dean (Training)</a:t>
            </a:r>
          </a:p>
          <a:p>
            <a:r>
              <a:rPr lang="en-IN" dirty="0"/>
              <a:t>Associate Professor (Hospital Administration)</a:t>
            </a:r>
          </a:p>
          <a:p>
            <a:r>
              <a:rPr lang="en-IN" b="1" dirty="0"/>
              <a:t>IIHMR Delhi</a:t>
            </a:r>
          </a:p>
        </p:txBody>
      </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p:txBody>
          <a:bodyPr/>
          <a:lstStyle/>
          <a:p>
            <a:fld id="{26AD20E6-394B-4DF0-96A5-9647FF39C943}" type="slidenum">
              <a:rPr lang="en-IN" smtClean="0"/>
              <a:t>1</a:t>
            </a:fld>
            <a:endParaRPr lang="en-IN"/>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t>RESULT OF IPD</a:t>
            </a:r>
          </a:p>
        </p:txBody>
      </p:sp>
      <p:graphicFrame>
        <p:nvGraphicFramePr>
          <p:cNvPr id="7" name="Content Placeholder 6">
            <a:extLst>
              <a:ext uri="{FF2B5EF4-FFF2-40B4-BE49-F238E27FC236}">
                <a16:creationId xmlns:a16="http://schemas.microsoft.com/office/drawing/2014/main" id="{BADCDC8F-D02F-9D59-4BBA-4CA69934EA05}"/>
              </a:ext>
            </a:extLst>
          </p:cNvPr>
          <p:cNvGraphicFramePr>
            <a:graphicFrameLocks noGrp="1"/>
          </p:cNvGraphicFramePr>
          <p:nvPr>
            <p:ph idx="1"/>
            <p:extLst>
              <p:ext uri="{D42A27DB-BD31-4B8C-83A1-F6EECF244321}">
                <p14:modId xmlns:p14="http://schemas.microsoft.com/office/powerpoint/2010/main" val="776282176"/>
              </p:ext>
            </p:extLst>
          </p:nvPr>
        </p:nvGraphicFramePr>
        <p:xfrm>
          <a:off x="218768" y="1825625"/>
          <a:ext cx="2789903" cy="221543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252D75EE-F9AD-7ECC-099C-1DECD261DAA7}"/>
              </a:ext>
            </a:extLst>
          </p:cNvPr>
          <p:cNvSpPr>
            <a:spLocks noGrp="1"/>
          </p:cNvSpPr>
          <p:nvPr>
            <p:ph type="sldNum" sz="quarter" idx="12"/>
          </p:nvPr>
        </p:nvSpPr>
        <p:spPr/>
        <p:txBody>
          <a:bodyPr/>
          <a:lstStyle/>
          <a:p>
            <a:fld id="{26AD20E6-394B-4DF0-96A5-9647FF39C943}" type="slidenum">
              <a:rPr lang="en-IN" smtClean="0"/>
              <a:t>10</a:t>
            </a:fld>
            <a:endParaRPr lang="en-IN"/>
          </a:p>
        </p:txBody>
      </p:sp>
      <p:pic>
        <p:nvPicPr>
          <p:cNvPr id="6" name="Picture 5">
            <a:extLst>
              <a:ext uri="{FF2B5EF4-FFF2-40B4-BE49-F238E27FC236}">
                <a16:creationId xmlns:a16="http://schemas.microsoft.com/office/drawing/2014/main" id="{DB668B9E-FFED-72D7-8936-12D60B63D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graphicFrame>
        <p:nvGraphicFramePr>
          <p:cNvPr id="8" name="Chart 7">
            <a:extLst>
              <a:ext uri="{FF2B5EF4-FFF2-40B4-BE49-F238E27FC236}">
                <a16:creationId xmlns:a16="http://schemas.microsoft.com/office/drawing/2014/main" id="{A8518F60-8614-8172-0A87-45F178553265}"/>
              </a:ext>
            </a:extLst>
          </p:cNvPr>
          <p:cNvGraphicFramePr>
            <a:graphicFrameLocks/>
          </p:cNvGraphicFramePr>
          <p:nvPr>
            <p:extLst>
              <p:ext uri="{D42A27DB-BD31-4B8C-83A1-F6EECF244321}">
                <p14:modId xmlns:p14="http://schemas.microsoft.com/office/powerpoint/2010/main" val="189464474"/>
              </p:ext>
            </p:extLst>
          </p:nvPr>
        </p:nvGraphicFramePr>
        <p:xfrm>
          <a:off x="3701845" y="1825625"/>
          <a:ext cx="3249561" cy="22154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6060F8E2-49DA-41D2-2ED4-32D62F1420F6}"/>
              </a:ext>
            </a:extLst>
          </p:cNvPr>
          <p:cNvGraphicFramePr>
            <a:graphicFrameLocks/>
          </p:cNvGraphicFramePr>
          <p:nvPr>
            <p:extLst>
              <p:ext uri="{D42A27DB-BD31-4B8C-83A1-F6EECF244321}">
                <p14:modId xmlns:p14="http://schemas.microsoft.com/office/powerpoint/2010/main" val="2532206694"/>
              </p:ext>
            </p:extLst>
          </p:nvPr>
        </p:nvGraphicFramePr>
        <p:xfrm>
          <a:off x="7801896" y="1292772"/>
          <a:ext cx="3760838" cy="26350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D7E4A2BB-2319-126F-4B3C-5790859AC94C}"/>
              </a:ext>
            </a:extLst>
          </p:cNvPr>
          <p:cNvGraphicFramePr>
            <a:graphicFrameLocks/>
          </p:cNvGraphicFramePr>
          <p:nvPr>
            <p:extLst>
              <p:ext uri="{D42A27DB-BD31-4B8C-83A1-F6EECF244321}">
                <p14:modId xmlns:p14="http://schemas.microsoft.com/office/powerpoint/2010/main" val="3785297910"/>
              </p:ext>
            </p:extLst>
          </p:nvPr>
        </p:nvGraphicFramePr>
        <p:xfrm>
          <a:off x="1237338" y="4090987"/>
          <a:ext cx="3542665"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a:extLst>
              <a:ext uri="{FF2B5EF4-FFF2-40B4-BE49-F238E27FC236}">
                <a16:creationId xmlns:a16="http://schemas.microsoft.com/office/drawing/2014/main" id="{34A638DC-2D14-258C-1EA5-322384FF5423}"/>
              </a:ext>
            </a:extLst>
          </p:cNvPr>
          <p:cNvGraphicFramePr>
            <a:graphicFrameLocks/>
          </p:cNvGraphicFramePr>
          <p:nvPr>
            <p:extLst>
              <p:ext uri="{D42A27DB-BD31-4B8C-83A1-F6EECF244321}">
                <p14:modId xmlns:p14="http://schemas.microsoft.com/office/powerpoint/2010/main" val="790395345"/>
              </p:ext>
            </p:extLst>
          </p:nvPr>
        </p:nvGraphicFramePr>
        <p:xfrm>
          <a:off x="5697793" y="4188542"/>
          <a:ext cx="4213123" cy="253293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498613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t>RESULT OF IPD </a:t>
            </a:r>
          </a:p>
        </p:txBody>
      </p:sp>
      <p:graphicFrame>
        <p:nvGraphicFramePr>
          <p:cNvPr id="7" name="Content Placeholder 6">
            <a:extLst>
              <a:ext uri="{FF2B5EF4-FFF2-40B4-BE49-F238E27FC236}">
                <a16:creationId xmlns:a16="http://schemas.microsoft.com/office/drawing/2014/main" id="{CB175490-98A5-7238-3794-6114E219B35F}"/>
              </a:ext>
            </a:extLst>
          </p:cNvPr>
          <p:cNvGraphicFramePr>
            <a:graphicFrameLocks noGrp="1"/>
          </p:cNvGraphicFramePr>
          <p:nvPr>
            <p:ph idx="1"/>
            <p:extLst>
              <p:ext uri="{D42A27DB-BD31-4B8C-83A1-F6EECF244321}">
                <p14:modId xmlns:p14="http://schemas.microsoft.com/office/powerpoint/2010/main" val="502570277"/>
              </p:ext>
            </p:extLst>
          </p:nvPr>
        </p:nvGraphicFramePr>
        <p:xfrm>
          <a:off x="838200" y="1825625"/>
          <a:ext cx="2652252" cy="214660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252D75EE-F9AD-7ECC-099C-1DECD261DAA7}"/>
              </a:ext>
            </a:extLst>
          </p:cNvPr>
          <p:cNvSpPr>
            <a:spLocks noGrp="1"/>
          </p:cNvSpPr>
          <p:nvPr>
            <p:ph type="sldNum" sz="quarter" idx="12"/>
          </p:nvPr>
        </p:nvSpPr>
        <p:spPr/>
        <p:txBody>
          <a:bodyPr/>
          <a:lstStyle/>
          <a:p>
            <a:fld id="{26AD20E6-394B-4DF0-96A5-9647FF39C943}" type="slidenum">
              <a:rPr lang="en-IN" smtClean="0"/>
              <a:t>11</a:t>
            </a:fld>
            <a:endParaRPr lang="en-IN" dirty="0"/>
          </a:p>
        </p:txBody>
      </p:sp>
      <p:pic>
        <p:nvPicPr>
          <p:cNvPr id="6" name="Picture 5">
            <a:extLst>
              <a:ext uri="{FF2B5EF4-FFF2-40B4-BE49-F238E27FC236}">
                <a16:creationId xmlns:a16="http://schemas.microsoft.com/office/drawing/2014/main" id="{DB668B9E-FFED-72D7-8936-12D60B63D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graphicFrame>
        <p:nvGraphicFramePr>
          <p:cNvPr id="8" name="Chart 7">
            <a:extLst>
              <a:ext uri="{FF2B5EF4-FFF2-40B4-BE49-F238E27FC236}">
                <a16:creationId xmlns:a16="http://schemas.microsoft.com/office/drawing/2014/main" id="{4744EFE6-D93A-42FC-374B-C2A85E9AD3F6}"/>
              </a:ext>
            </a:extLst>
          </p:cNvPr>
          <p:cNvGraphicFramePr>
            <a:graphicFrameLocks/>
          </p:cNvGraphicFramePr>
          <p:nvPr>
            <p:extLst>
              <p:ext uri="{D42A27DB-BD31-4B8C-83A1-F6EECF244321}">
                <p14:modId xmlns:p14="http://schemas.microsoft.com/office/powerpoint/2010/main" val="3896276675"/>
              </p:ext>
            </p:extLst>
          </p:nvPr>
        </p:nvGraphicFramePr>
        <p:xfrm>
          <a:off x="3810000" y="1825624"/>
          <a:ext cx="3102077" cy="21466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731E023E-1C81-2052-333F-FF90D6BA6AC8}"/>
              </a:ext>
            </a:extLst>
          </p:cNvPr>
          <p:cNvGraphicFramePr>
            <a:graphicFrameLocks/>
          </p:cNvGraphicFramePr>
          <p:nvPr>
            <p:extLst>
              <p:ext uri="{D42A27DB-BD31-4B8C-83A1-F6EECF244321}">
                <p14:modId xmlns:p14="http://schemas.microsoft.com/office/powerpoint/2010/main" val="4236427910"/>
              </p:ext>
            </p:extLst>
          </p:nvPr>
        </p:nvGraphicFramePr>
        <p:xfrm>
          <a:off x="7976420" y="1825624"/>
          <a:ext cx="3377380" cy="20679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2D92F9D0-6E22-A0F3-5D87-FE9C286DEE79}"/>
              </a:ext>
            </a:extLst>
          </p:cNvPr>
          <p:cNvGraphicFramePr>
            <a:graphicFrameLocks/>
          </p:cNvGraphicFramePr>
          <p:nvPr>
            <p:extLst>
              <p:ext uri="{D42A27DB-BD31-4B8C-83A1-F6EECF244321}">
                <p14:modId xmlns:p14="http://schemas.microsoft.com/office/powerpoint/2010/main" val="1523210849"/>
              </p:ext>
            </p:extLst>
          </p:nvPr>
        </p:nvGraphicFramePr>
        <p:xfrm>
          <a:off x="1347951" y="4574867"/>
          <a:ext cx="4167946" cy="21466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a:extLst>
              <a:ext uri="{FF2B5EF4-FFF2-40B4-BE49-F238E27FC236}">
                <a16:creationId xmlns:a16="http://schemas.microsoft.com/office/drawing/2014/main" id="{463E52BC-4856-C94E-6736-F911FFF30AAD}"/>
              </a:ext>
            </a:extLst>
          </p:cNvPr>
          <p:cNvGraphicFramePr>
            <a:graphicFrameLocks/>
          </p:cNvGraphicFramePr>
          <p:nvPr>
            <p:extLst>
              <p:ext uri="{D42A27DB-BD31-4B8C-83A1-F6EECF244321}">
                <p14:modId xmlns:p14="http://schemas.microsoft.com/office/powerpoint/2010/main" val="1653788051"/>
              </p:ext>
            </p:extLst>
          </p:nvPr>
        </p:nvGraphicFramePr>
        <p:xfrm>
          <a:off x="6811299" y="4277032"/>
          <a:ext cx="4572000" cy="244444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725673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p:txBody>
          <a:bodyPr/>
          <a:lstStyle/>
          <a:p>
            <a:pPr algn="ctr"/>
            <a:r>
              <a:rPr lang="en-IN" b="1" dirty="0"/>
              <a:t>DISCUSSION OF OPD </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p:txBody>
          <a:bodyPr>
            <a:normAutofit lnSpcReduction="10000"/>
          </a:bodyPr>
          <a:lstStyle/>
          <a:p>
            <a:r>
              <a:rPr lang="en-IN" dirty="0"/>
              <a:t>There are more than 27% of people who prefer private hospital over the government one.</a:t>
            </a:r>
          </a:p>
          <a:p>
            <a:r>
              <a:rPr lang="en-IN" dirty="0"/>
              <a:t>In Case of emergency 16% people will prefer nearby by health care centre.</a:t>
            </a:r>
          </a:p>
          <a:p>
            <a:r>
              <a:rPr lang="en-IN" dirty="0"/>
              <a:t>More than 15% of Patient feedback or the Reference from where people came to know about Fortis Gurugram.</a:t>
            </a:r>
          </a:p>
          <a:p>
            <a:r>
              <a:rPr lang="en-IN" dirty="0"/>
              <a:t>More than 60 % of people visit Fortis by seeing the credential of the doctors.</a:t>
            </a:r>
          </a:p>
          <a:p>
            <a:r>
              <a:rPr lang="en-IN" dirty="0"/>
              <a:t>Almost 90% of people will prefer consultation from other hospital other than Fortis Gurugram.</a:t>
            </a:r>
          </a:p>
        </p:txBody>
      </p:sp>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p:txBody>
          <a:bodyPr/>
          <a:lstStyle/>
          <a:p>
            <a:fld id="{26AD20E6-394B-4DF0-96A5-9647FF39C943}" type="slidenum">
              <a:rPr lang="en-IN" smtClean="0"/>
              <a:t>12</a:t>
            </a:fld>
            <a:endParaRPr lang="en-IN"/>
          </a:p>
        </p:txBody>
      </p:sp>
      <p:pic>
        <p:nvPicPr>
          <p:cNvPr id="6" name="Picture 5">
            <a:extLst>
              <a:ext uri="{FF2B5EF4-FFF2-40B4-BE49-F238E27FC236}">
                <a16:creationId xmlns:a16="http://schemas.microsoft.com/office/drawing/2014/main" id="{B5261C97-CF15-220B-FFE7-145AE48C1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616270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p:txBody>
          <a:bodyPr/>
          <a:lstStyle/>
          <a:p>
            <a:pPr algn="ctr"/>
            <a:r>
              <a:rPr lang="en-IN" b="1" dirty="0"/>
              <a:t>DISCUSSION OF OPD </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p:txBody>
          <a:bodyPr>
            <a:normAutofit fontScale="92500"/>
          </a:bodyPr>
          <a:lstStyle/>
          <a:p>
            <a:r>
              <a:rPr lang="en-IN" dirty="0"/>
              <a:t>Only 7% of people have attended the vaccination camps, events and workshops which are being organized by Fortis Gurugram.</a:t>
            </a:r>
          </a:p>
          <a:p>
            <a:r>
              <a:rPr lang="en-IN" dirty="0"/>
              <a:t>Almost 87% of the people have listened about the patient’s testimony, achievements of the Fortis Hospital and read the printed articles.</a:t>
            </a:r>
          </a:p>
          <a:p>
            <a:r>
              <a:rPr lang="en-IN" dirty="0"/>
              <a:t>Only 20 % of people have heard about the medical centre in their residential area in Gurugram.</a:t>
            </a:r>
          </a:p>
          <a:p>
            <a:r>
              <a:rPr lang="en-IN" dirty="0"/>
              <a:t>Almost 88% of people will refer to their relatives to for a consultation to Fortis Gurugram.</a:t>
            </a:r>
          </a:p>
          <a:p>
            <a:r>
              <a:rPr lang="en-IN" dirty="0"/>
              <a:t>Only 8% of people are satisfied with the services provide by Fortis Gurugram.</a:t>
            </a:r>
          </a:p>
          <a:p>
            <a:pPr marL="0" indent="0">
              <a:buNone/>
            </a:pPr>
            <a:endParaRPr lang="en-IN" dirty="0"/>
          </a:p>
        </p:txBody>
      </p:sp>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p:txBody>
          <a:bodyPr/>
          <a:lstStyle/>
          <a:p>
            <a:fld id="{26AD20E6-394B-4DF0-96A5-9647FF39C943}" type="slidenum">
              <a:rPr lang="en-IN" smtClean="0"/>
              <a:t>13</a:t>
            </a:fld>
            <a:endParaRPr lang="en-IN"/>
          </a:p>
        </p:txBody>
      </p:sp>
      <p:pic>
        <p:nvPicPr>
          <p:cNvPr id="6" name="Picture 5">
            <a:extLst>
              <a:ext uri="{FF2B5EF4-FFF2-40B4-BE49-F238E27FC236}">
                <a16:creationId xmlns:a16="http://schemas.microsoft.com/office/drawing/2014/main" id="{B5261C97-CF15-220B-FFE7-145AE48C1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632324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p:txBody>
          <a:bodyPr/>
          <a:lstStyle/>
          <a:p>
            <a:pPr algn="ctr"/>
            <a:r>
              <a:rPr lang="en-IN" b="1" dirty="0"/>
              <a:t>DISCUSSION OF IPD</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p:txBody>
          <a:bodyPr>
            <a:normAutofit lnSpcReduction="10000"/>
          </a:bodyPr>
          <a:lstStyle/>
          <a:p>
            <a:r>
              <a:rPr lang="en-IN" dirty="0"/>
              <a:t>Almost 97% of people will prefer private hospital over Government Hospital.</a:t>
            </a:r>
          </a:p>
          <a:p>
            <a:r>
              <a:rPr lang="en-IN" dirty="0"/>
              <a:t>Almost 87% of people will prefer multi-speciality hospital over near by heath care centre.</a:t>
            </a:r>
          </a:p>
          <a:p>
            <a:r>
              <a:rPr lang="en-IN" dirty="0"/>
              <a:t>Almost 77% of people have preferred Fortis Gurugram as they have heard it from their relatives or other patient's feedback.</a:t>
            </a:r>
          </a:p>
          <a:p>
            <a:r>
              <a:rPr lang="en-IN" dirty="0"/>
              <a:t>Almost 90% of people preferred Fortis Gurugram, because of credentials of doctor’s.</a:t>
            </a:r>
          </a:p>
          <a:p>
            <a:r>
              <a:rPr lang="en-IN" dirty="0"/>
              <a:t>Almost 17% of people will prefer Other leading hospital over Fortis Gurugram. </a:t>
            </a:r>
          </a:p>
        </p:txBody>
      </p:sp>
      <p:sp>
        <p:nvSpPr>
          <p:cNvPr id="4" name="Slide Number Placeholder 3">
            <a:extLst>
              <a:ext uri="{FF2B5EF4-FFF2-40B4-BE49-F238E27FC236}">
                <a16:creationId xmlns:a16="http://schemas.microsoft.com/office/drawing/2014/main" id="{A55A2AEE-BCF7-2356-2A0D-334825D425B5}"/>
              </a:ext>
            </a:extLst>
          </p:cNvPr>
          <p:cNvSpPr>
            <a:spLocks noGrp="1"/>
          </p:cNvSpPr>
          <p:nvPr>
            <p:ph type="sldNum" sz="quarter" idx="12"/>
          </p:nvPr>
        </p:nvSpPr>
        <p:spPr/>
        <p:txBody>
          <a:bodyPr/>
          <a:lstStyle/>
          <a:p>
            <a:fld id="{26AD20E6-394B-4DF0-96A5-9647FF39C943}" type="slidenum">
              <a:rPr lang="en-IN" smtClean="0"/>
              <a:t>14</a:t>
            </a:fld>
            <a:endParaRPr lang="en-IN"/>
          </a:p>
        </p:txBody>
      </p:sp>
      <p:pic>
        <p:nvPicPr>
          <p:cNvPr id="6" name="Picture 5">
            <a:extLst>
              <a:ext uri="{FF2B5EF4-FFF2-40B4-BE49-F238E27FC236}">
                <a16:creationId xmlns:a16="http://schemas.microsoft.com/office/drawing/2014/main" id="{67E54A9D-4B6F-6671-1709-E2CF64355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388368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p:txBody>
          <a:bodyPr/>
          <a:lstStyle/>
          <a:p>
            <a:pPr algn="ctr"/>
            <a:r>
              <a:rPr lang="en-IN" b="1" dirty="0"/>
              <a:t>DISCUSSION OF IPD</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p:txBody>
          <a:bodyPr>
            <a:normAutofit lnSpcReduction="10000"/>
          </a:bodyPr>
          <a:lstStyle/>
          <a:p>
            <a:r>
              <a:rPr lang="en-IN" dirty="0"/>
              <a:t>Only 27% of people have attended the workshop or vaccination camps or the events organised by Fortis Gurugram.</a:t>
            </a:r>
          </a:p>
          <a:p>
            <a:r>
              <a:rPr lang="en-IN" dirty="0"/>
              <a:t>Almost 88% of people have listened to any achievement, patients testimony or printed article about Fortis Gurugram.</a:t>
            </a:r>
          </a:p>
          <a:p>
            <a:r>
              <a:rPr lang="en-IN" dirty="0"/>
              <a:t>Only 23% of people have listened about the health care centre of Fortis in their residential area in Fortis Gurugram.</a:t>
            </a:r>
          </a:p>
          <a:p>
            <a:r>
              <a:rPr lang="en-IN" dirty="0"/>
              <a:t>Almost 97% of people will refer to their relatives to Fortis, Gurugram in future.</a:t>
            </a:r>
          </a:p>
          <a:p>
            <a:r>
              <a:rPr lang="en-IN" dirty="0"/>
              <a:t>Only 50% of people are satisfied by the services provide by Fortis, Gurugram. </a:t>
            </a:r>
          </a:p>
          <a:p>
            <a:endParaRPr lang="en-IN" dirty="0"/>
          </a:p>
        </p:txBody>
      </p:sp>
      <p:sp>
        <p:nvSpPr>
          <p:cNvPr id="4" name="Slide Number Placeholder 3">
            <a:extLst>
              <a:ext uri="{FF2B5EF4-FFF2-40B4-BE49-F238E27FC236}">
                <a16:creationId xmlns:a16="http://schemas.microsoft.com/office/drawing/2014/main" id="{A55A2AEE-BCF7-2356-2A0D-334825D425B5}"/>
              </a:ext>
            </a:extLst>
          </p:cNvPr>
          <p:cNvSpPr>
            <a:spLocks noGrp="1"/>
          </p:cNvSpPr>
          <p:nvPr>
            <p:ph type="sldNum" sz="quarter" idx="12"/>
          </p:nvPr>
        </p:nvSpPr>
        <p:spPr/>
        <p:txBody>
          <a:bodyPr/>
          <a:lstStyle/>
          <a:p>
            <a:fld id="{26AD20E6-394B-4DF0-96A5-9647FF39C943}" type="slidenum">
              <a:rPr lang="en-IN" smtClean="0"/>
              <a:t>15</a:t>
            </a:fld>
            <a:endParaRPr lang="en-IN"/>
          </a:p>
        </p:txBody>
      </p:sp>
      <p:pic>
        <p:nvPicPr>
          <p:cNvPr id="6" name="Picture 5">
            <a:extLst>
              <a:ext uri="{FF2B5EF4-FFF2-40B4-BE49-F238E27FC236}">
                <a16:creationId xmlns:a16="http://schemas.microsoft.com/office/drawing/2014/main" id="{67E54A9D-4B6F-6671-1709-E2CF64355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334352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40447-CEEA-D28D-8EBB-F7C8E662591A}"/>
              </a:ext>
            </a:extLst>
          </p:cNvPr>
          <p:cNvSpPr>
            <a:spLocks noGrp="1"/>
          </p:cNvSpPr>
          <p:nvPr>
            <p:ph type="title"/>
          </p:nvPr>
        </p:nvSpPr>
        <p:spPr/>
        <p:txBody>
          <a:bodyPr/>
          <a:lstStyle/>
          <a:p>
            <a:pPr algn="ctr"/>
            <a:r>
              <a:rPr lang="en-IN" b="1" dirty="0"/>
              <a:t>Limitations of Study </a:t>
            </a:r>
          </a:p>
        </p:txBody>
      </p:sp>
      <p:sp>
        <p:nvSpPr>
          <p:cNvPr id="3" name="Content Placeholder 2">
            <a:extLst>
              <a:ext uri="{FF2B5EF4-FFF2-40B4-BE49-F238E27FC236}">
                <a16:creationId xmlns:a16="http://schemas.microsoft.com/office/drawing/2014/main" id="{5BB9456F-9885-DEFB-B811-6559C179D25E}"/>
              </a:ext>
            </a:extLst>
          </p:cNvPr>
          <p:cNvSpPr>
            <a:spLocks noGrp="1"/>
          </p:cNvSpPr>
          <p:nvPr>
            <p:ph idx="1"/>
          </p:nvPr>
        </p:nvSpPr>
        <p:spPr/>
        <p:txBody>
          <a:bodyPr/>
          <a:lstStyle/>
          <a:p>
            <a:r>
              <a:rPr lang="en-IN" dirty="0"/>
              <a:t>The study and data collected in this project is a simple randomized data.</a:t>
            </a:r>
          </a:p>
          <a:p>
            <a:endParaRPr lang="en-IN" dirty="0"/>
          </a:p>
          <a:p>
            <a:r>
              <a:rPr lang="en-IN" dirty="0"/>
              <a:t>The people are randomly, chosen.</a:t>
            </a:r>
          </a:p>
          <a:p>
            <a:endParaRPr lang="en-IN" dirty="0"/>
          </a:p>
          <a:p>
            <a:r>
              <a:rPr lang="en-IN" dirty="0"/>
              <a:t>The patient’s on which this study is being conducted are all domestic patient’s. </a:t>
            </a:r>
          </a:p>
          <a:p>
            <a:endParaRPr lang="en-IN" dirty="0"/>
          </a:p>
        </p:txBody>
      </p:sp>
      <p:sp>
        <p:nvSpPr>
          <p:cNvPr id="5" name="Slide Number Placeholder 4">
            <a:extLst>
              <a:ext uri="{FF2B5EF4-FFF2-40B4-BE49-F238E27FC236}">
                <a16:creationId xmlns:a16="http://schemas.microsoft.com/office/drawing/2014/main" id="{FC51D6A2-A91D-A976-4466-676056EBC198}"/>
              </a:ext>
            </a:extLst>
          </p:cNvPr>
          <p:cNvSpPr>
            <a:spLocks noGrp="1"/>
          </p:cNvSpPr>
          <p:nvPr>
            <p:ph type="sldNum" sz="quarter" idx="12"/>
          </p:nvPr>
        </p:nvSpPr>
        <p:spPr/>
        <p:txBody>
          <a:bodyPr/>
          <a:lstStyle/>
          <a:p>
            <a:fld id="{26AD20E6-394B-4DF0-96A5-9647FF39C943}" type="slidenum">
              <a:rPr lang="en-IN" smtClean="0"/>
              <a:t>16</a:t>
            </a:fld>
            <a:endParaRPr lang="en-IN"/>
          </a:p>
        </p:txBody>
      </p:sp>
      <p:pic>
        <p:nvPicPr>
          <p:cNvPr id="6" name="Picture 5">
            <a:extLst>
              <a:ext uri="{FF2B5EF4-FFF2-40B4-BE49-F238E27FC236}">
                <a16:creationId xmlns:a16="http://schemas.microsoft.com/office/drawing/2014/main" id="{DF8E2F2A-8773-8566-BA13-BCC1F29E4C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91454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p:txBody>
          <a:bodyPr/>
          <a:lstStyle/>
          <a:p>
            <a:pPr algn="ctr"/>
            <a:r>
              <a:rPr lang="en-IN" b="1" dirty="0"/>
              <a:t>CONCLUSION</a:t>
            </a:r>
          </a:p>
        </p:txBody>
      </p:sp>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a:xfrm>
            <a:off x="435430" y="1854175"/>
            <a:ext cx="10308772" cy="4455185"/>
          </a:xfrm>
        </p:spPr>
        <p:txBody>
          <a:bodyPr>
            <a:noAutofit/>
          </a:bodyPr>
          <a:lstStyle/>
          <a:p>
            <a:r>
              <a:rPr lang="en-IN" sz="2000" dirty="0">
                <a:latin typeface="Times New Roman" panose="02020603050405020304" pitchFamily="18" charset="0"/>
                <a:cs typeface="Times New Roman" panose="02020603050405020304" pitchFamily="18" charset="0"/>
              </a:rPr>
              <a:t>By the following conducted survey of sample size take as 30 OPD patients and 30 IPD patients, it states that:</a:t>
            </a:r>
          </a:p>
          <a:p>
            <a:pPr marL="514350" indent="-514350">
              <a:buFont typeface="+mj-lt"/>
              <a:buAutoNum type="arabicPeriod"/>
            </a:pPr>
            <a:r>
              <a:rPr lang="en-IN" sz="2000" dirty="0">
                <a:latin typeface="Times New Roman" panose="02020603050405020304" pitchFamily="18" charset="0"/>
                <a:cs typeface="Times New Roman" panose="02020603050405020304" pitchFamily="18" charset="0"/>
              </a:rPr>
              <a:t>The patients in the OPD and IPD arrives at the Fortis Gurugram, by seeing the credentials of the Doctors.</a:t>
            </a:r>
          </a:p>
          <a:p>
            <a:pPr marL="514350" indent="-514350">
              <a:buFont typeface="+mj-lt"/>
              <a:buAutoNum type="arabicPeriod"/>
            </a:pPr>
            <a:r>
              <a:rPr lang="en-IN" sz="2000" dirty="0">
                <a:latin typeface="Times New Roman" panose="02020603050405020304" pitchFamily="18" charset="0"/>
                <a:cs typeface="Times New Roman" panose="02020603050405020304" pitchFamily="18" charset="0"/>
              </a:rPr>
              <a:t>Almost 90% on an average are will given an advise to their relatives to visit the Fortis, Gurugram.</a:t>
            </a:r>
          </a:p>
          <a:p>
            <a:pPr marL="514350" indent="-514350">
              <a:buFont typeface="+mj-lt"/>
              <a:buAutoNum type="arabicPeriod"/>
            </a:pPr>
            <a:r>
              <a:rPr lang="en-IN" sz="2000" dirty="0">
                <a:latin typeface="Times New Roman" panose="02020603050405020304" pitchFamily="18" charset="0"/>
                <a:cs typeface="Times New Roman" panose="02020603050405020304" pitchFamily="18" charset="0"/>
              </a:rPr>
              <a:t>Almost 85% of people arrive at Fortis for consultation, after listening to any patient’s testimony or by the advise of their relatives.</a:t>
            </a:r>
          </a:p>
          <a:p>
            <a:pPr marL="514350" indent="-514350">
              <a:buFont typeface="+mj-lt"/>
              <a:buAutoNum type="arabicPeriod"/>
            </a:pPr>
            <a:r>
              <a:rPr lang="en-IN" sz="2000" dirty="0">
                <a:latin typeface="Times New Roman" panose="02020603050405020304" pitchFamily="18" charset="0"/>
                <a:cs typeface="Times New Roman" panose="02020603050405020304" pitchFamily="18" charset="0"/>
              </a:rPr>
              <a:t>Almost 90% of people will prefer private leading hospital over Government hospital.</a:t>
            </a:r>
          </a:p>
          <a:p>
            <a:pPr marL="514350" indent="-514350">
              <a:buFont typeface="+mj-lt"/>
              <a:buAutoNum type="arabicPeriod"/>
            </a:pPr>
            <a:r>
              <a:rPr lang="en-IN" sz="2000" dirty="0">
                <a:latin typeface="Times New Roman" panose="02020603050405020304" pitchFamily="18" charset="0"/>
                <a:cs typeface="Times New Roman" panose="02020603050405020304" pitchFamily="18" charset="0"/>
              </a:rPr>
              <a:t>Almost 75% of people will prefer Fortis Gurugram over other leading hospital for the consultation. </a:t>
            </a:r>
          </a:p>
          <a:p>
            <a:pPr marL="514350" indent="-514350">
              <a:buFont typeface="+mj-lt"/>
              <a:buAutoNum type="arabicPeriod"/>
            </a:pPr>
            <a:r>
              <a:rPr lang="en-IN" sz="2000" dirty="0">
                <a:latin typeface="Times New Roman" panose="02020603050405020304" pitchFamily="18" charset="0"/>
                <a:cs typeface="Times New Roman" panose="02020603050405020304" pitchFamily="18" charset="0"/>
              </a:rPr>
              <a:t>Almost on an average 50% of the people are not satisfied with the services provided by Fortis, Gurugram.</a:t>
            </a:r>
          </a:p>
          <a:p>
            <a:pPr marL="0" indent="0">
              <a:buNone/>
            </a:pPr>
            <a:endParaRPr lang="en-IN"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p:txBody>
          <a:bodyPr/>
          <a:lstStyle/>
          <a:p>
            <a:fld id="{26AD20E6-394B-4DF0-96A5-9647FF39C943}" type="slidenum">
              <a:rPr lang="en-IN" smtClean="0"/>
              <a:t>17</a:t>
            </a:fld>
            <a:endParaRPr lang="en-IN"/>
          </a:p>
        </p:txBody>
      </p:sp>
      <p:pic>
        <p:nvPicPr>
          <p:cNvPr id="6" name="Picture 5">
            <a:extLst>
              <a:ext uri="{FF2B5EF4-FFF2-40B4-BE49-F238E27FC236}">
                <a16:creationId xmlns:a16="http://schemas.microsoft.com/office/drawing/2014/main" id="{945CF6E8-DCFB-270F-3407-DF7FB0254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644327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p:txBody>
          <a:bodyPr/>
          <a:lstStyle/>
          <a:p>
            <a:pPr algn="ctr"/>
            <a:r>
              <a:rPr lang="en-IN" b="1" dirty="0"/>
              <a:t>References</a:t>
            </a:r>
          </a:p>
        </p:txBody>
      </p:sp>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p:txBody>
          <a:bodyPr/>
          <a:lstStyle/>
          <a:p>
            <a:pPr marL="0" indent="0">
              <a:buNone/>
            </a:pPr>
            <a:r>
              <a:rPr lang="en-IN" sz="1800" dirty="0">
                <a:effectLst/>
                <a:latin typeface="frutiger_ce_55_romanregular"/>
                <a:ea typeface="Calibri" panose="020F0502020204030204" pitchFamily="34" charset="0"/>
                <a:cs typeface="Times New Roman" panose="02020603050405020304" pitchFamily="18" charset="0"/>
              </a:rPr>
              <a:t> </a:t>
            </a:r>
            <a:r>
              <a:rPr lang="en-IN" sz="1800" dirty="0">
                <a:effectLst/>
                <a:latin typeface="frutiger_ce_55_romanregular"/>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https://www.fortishealthcare.com/india/fortis-memorial-research-institute-hospital-in-gurgaon</a:t>
            </a:r>
            <a:endParaRPr lang="en-IN"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p:txBody>
          <a:bodyPr/>
          <a:lstStyle/>
          <a:p>
            <a:fld id="{26AD20E6-394B-4DF0-96A5-9647FF39C943}" type="slidenum">
              <a:rPr lang="en-IN" smtClean="0"/>
              <a:t>18</a:t>
            </a:fld>
            <a:endParaRPr lang="en-IN"/>
          </a:p>
        </p:txBody>
      </p:sp>
    </p:spTree>
    <p:extLst>
      <p:ext uri="{BB962C8B-B14F-4D97-AF65-F5344CB8AC3E}">
        <p14:creationId xmlns:p14="http://schemas.microsoft.com/office/powerpoint/2010/main" val="149243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A5BC-F7D2-BBD0-C00A-C6FD9D7BCDDC}"/>
              </a:ext>
            </a:extLst>
          </p:cNvPr>
          <p:cNvSpPr>
            <a:spLocks noGrp="1"/>
          </p:cNvSpPr>
          <p:nvPr>
            <p:ph type="title"/>
          </p:nvPr>
        </p:nvSpPr>
        <p:spPr>
          <a:xfrm>
            <a:off x="838200" y="355698"/>
            <a:ext cx="10515600" cy="1325563"/>
          </a:xfrm>
        </p:spPr>
        <p:txBody>
          <a:bodyPr/>
          <a:lstStyle/>
          <a:p>
            <a:pPr algn="ctr"/>
            <a:r>
              <a:rPr lang="en-IN" b="1" dirty="0"/>
              <a:t>Final Poster of Internship Presentation </a:t>
            </a:r>
          </a:p>
        </p:txBody>
      </p:sp>
      <p:sp>
        <p:nvSpPr>
          <p:cNvPr id="4" name="Slide Number Placeholder 3">
            <a:extLst>
              <a:ext uri="{FF2B5EF4-FFF2-40B4-BE49-F238E27FC236}">
                <a16:creationId xmlns:a16="http://schemas.microsoft.com/office/drawing/2014/main" id="{CDD8BC78-C32C-0418-AFFE-4F5A9860E9BD}"/>
              </a:ext>
            </a:extLst>
          </p:cNvPr>
          <p:cNvSpPr>
            <a:spLocks noGrp="1"/>
          </p:cNvSpPr>
          <p:nvPr>
            <p:ph type="sldNum" sz="quarter" idx="12"/>
          </p:nvPr>
        </p:nvSpPr>
        <p:spPr/>
        <p:txBody>
          <a:bodyPr/>
          <a:lstStyle/>
          <a:p>
            <a:fld id="{26AD20E6-394B-4DF0-96A5-9647FF39C943}" type="slidenum">
              <a:rPr lang="en-IN" smtClean="0"/>
              <a:t>19</a:t>
            </a:fld>
            <a:endParaRPr lang="en-IN"/>
          </a:p>
        </p:txBody>
      </p:sp>
      <p:pic>
        <p:nvPicPr>
          <p:cNvPr id="6" name="Picture 5">
            <a:extLst>
              <a:ext uri="{FF2B5EF4-FFF2-40B4-BE49-F238E27FC236}">
                <a16:creationId xmlns:a16="http://schemas.microsoft.com/office/drawing/2014/main" id="{28F46672-23F2-54AB-6EA2-E29CE477B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86"/>
            <a:ext cx="2002221" cy="1268959"/>
          </a:xfrm>
          <a:prstGeom prst="rect">
            <a:avLst/>
          </a:prstGeom>
        </p:spPr>
      </p:pic>
      <p:pic>
        <p:nvPicPr>
          <p:cNvPr id="9" name="Content Placeholder 8">
            <a:extLst>
              <a:ext uri="{FF2B5EF4-FFF2-40B4-BE49-F238E27FC236}">
                <a16:creationId xmlns:a16="http://schemas.microsoft.com/office/drawing/2014/main" id="{74A9BAAC-DD33-D6FF-9C1F-61CE21375CB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5414" y="1302199"/>
            <a:ext cx="12141723" cy="5541415"/>
          </a:xfrm>
        </p:spPr>
      </p:pic>
    </p:spTree>
    <p:extLst>
      <p:ext uri="{BB962C8B-B14F-4D97-AF65-F5344CB8AC3E}">
        <p14:creationId xmlns:p14="http://schemas.microsoft.com/office/powerpoint/2010/main" val="3564935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B543-DD16-00A8-C1EC-FE337C972327}"/>
              </a:ext>
            </a:extLst>
          </p:cNvPr>
          <p:cNvSpPr>
            <a:spLocks noGrp="1"/>
          </p:cNvSpPr>
          <p:nvPr>
            <p:ph type="title"/>
          </p:nvPr>
        </p:nvSpPr>
        <p:spPr/>
        <p:txBody>
          <a:bodyPr/>
          <a:lstStyle/>
          <a:p>
            <a:pPr algn="ctr"/>
            <a:r>
              <a:rPr lang="en-IN" b="1" dirty="0"/>
              <a:t>Screenshot of Approval</a:t>
            </a:r>
          </a:p>
        </p:txBody>
      </p:sp>
      <p:pic>
        <p:nvPicPr>
          <p:cNvPr id="6" name="Content Placeholder 5">
            <a:extLst>
              <a:ext uri="{FF2B5EF4-FFF2-40B4-BE49-F238E27FC236}">
                <a16:creationId xmlns:a16="http://schemas.microsoft.com/office/drawing/2014/main" id="{9D319DEB-80EB-39C8-729C-EC25FC521F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0051" y="1825625"/>
            <a:ext cx="4764312" cy="4351338"/>
          </a:xfrm>
        </p:spPr>
      </p:pic>
      <p:sp>
        <p:nvSpPr>
          <p:cNvPr id="5" name="Slide Number Placeholder 4">
            <a:extLst>
              <a:ext uri="{FF2B5EF4-FFF2-40B4-BE49-F238E27FC236}">
                <a16:creationId xmlns:a16="http://schemas.microsoft.com/office/drawing/2014/main" id="{56EDD3CD-7AAF-DDBA-4AB5-4451EC072935}"/>
              </a:ext>
            </a:extLst>
          </p:cNvPr>
          <p:cNvSpPr>
            <a:spLocks noGrp="1"/>
          </p:cNvSpPr>
          <p:nvPr>
            <p:ph type="sldNum" sz="quarter" idx="12"/>
          </p:nvPr>
        </p:nvSpPr>
        <p:spPr/>
        <p:txBody>
          <a:bodyPr/>
          <a:lstStyle/>
          <a:p>
            <a:fld id="{26AD20E6-394B-4DF0-96A5-9647FF39C943}" type="slidenum">
              <a:rPr lang="en-IN" smtClean="0"/>
              <a:t>2</a:t>
            </a:fld>
            <a:endParaRPr lang="en-IN"/>
          </a:p>
        </p:txBody>
      </p:sp>
      <p:pic>
        <p:nvPicPr>
          <p:cNvPr id="8" name="Picture 7">
            <a:extLst>
              <a:ext uri="{FF2B5EF4-FFF2-40B4-BE49-F238E27FC236}">
                <a16:creationId xmlns:a16="http://schemas.microsoft.com/office/drawing/2014/main" id="{8CA980CA-5CBC-7231-2682-13403C07E4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3620" y="1690688"/>
            <a:ext cx="4764313" cy="4665662"/>
          </a:xfrm>
          <a:prstGeom prst="rect">
            <a:avLst/>
          </a:prstGeom>
        </p:spPr>
      </p:pic>
    </p:spTree>
    <p:extLst>
      <p:ext uri="{BB962C8B-B14F-4D97-AF65-F5344CB8AC3E}">
        <p14:creationId xmlns:p14="http://schemas.microsoft.com/office/powerpoint/2010/main" val="106189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p:txBody>
          <a:bodyPr/>
          <a:lstStyle/>
          <a:p>
            <a:r>
              <a:rPr lang="en-IN" dirty="0"/>
              <a:t>Thank You</a:t>
            </a:r>
          </a:p>
        </p:txBody>
      </p:sp>
      <p:sp>
        <p:nvSpPr>
          <p:cNvPr id="3" name="Subtitle 2">
            <a:extLst>
              <a:ext uri="{FF2B5EF4-FFF2-40B4-BE49-F238E27FC236}">
                <a16:creationId xmlns:a16="http://schemas.microsoft.com/office/drawing/2014/main" id="{14362A6F-B772-4C22-FFAA-7F43C56C049B}"/>
              </a:ext>
            </a:extLst>
          </p:cNvPr>
          <p:cNvSpPr>
            <a:spLocks noGrp="1"/>
          </p:cNvSpPr>
          <p:nvPr>
            <p:ph type="subTitle" idx="1"/>
          </p:nvPr>
        </p:nvSpPr>
        <p:spPr/>
        <p:txBody>
          <a:bodyPr/>
          <a:lstStyle/>
          <a:p>
            <a:r>
              <a:rPr lang="en-IN" dirty="0"/>
              <a:t>Any Questions?</a:t>
            </a:r>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t>20</a:t>
            </a:fld>
            <a:endParaRPr lang="en-IN"/>
          </a:p>
        </p:txBody>
      </p:sp>
      <p:pic>
        <p:nvPicPr>
          <p:cNvPr id="6" name="Picture 5">
            <a:extLst>
              <a:ext uri="{FF2B5EF4-FFF2-40B4-BE49-F238E27FC236}">
                <a16:creationId xmlns:a16="http://schemas.microsoft.com/office/drawing/2014/main"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675246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5F9E-1BAE-6110-D682-2A208FC902EE}"/>
              </a:ext>
            </a:extLst>
          </p:cNvPr>
          <p:cNvSpPr>
            <a:spLocks noGrp="1"/>
          </p:cNvSpPr>
          <p:nvPr>
            <p:ph type="title"/>
          </p:nvPr>
        </p:nvSpPr>
        <p:spPr/>
        <p:txBody>
          <a:bodyPr/>
          <a:lstStyle/>
          <a:p>
            <a:pPr algn="ctr"/>
            <a:r>
              <a:rPr lang="en-IN" b="1" dirty="0"/>
              <a:t>Internship Experiences</a:t>
            </a:r>
          </a:p>
        </p:txBody>
      </p:sp>
      <p:sp>
        <p:nvSpPr>
          <p:cNvPr id="3" name="Text Placeholder 2">
            <a:extLst>
              <a:ext uri="{FF2B5EF4-FFF2-40B4-BE49-F238E27FC236}">
                <a16:creationId xmlns:a16="http://schemas.microsoft.com/office/drawing/2014/main" id="{1A343B33-0785-BB70-4B48-ACB56F0A2115}"/>
              </a:ext>
            </a:extLst>
          </p:cNvPr>
          <p:cNvSpPr>
            <a:spLocks noGrp="1"/>
          </p:cNvSpPr>
          <p:nvPr>
            <p:ph type="body" idx="1"/>
          </p:nvPr>
        </p:nvSpPr>
        <p:spPr/>
        <p:txBody>
          <a:bodyPr/>
          <a:lstStyle/>
          <a:p>
            <a:pPr algn="ctr"/>
            <a:r>
              <a:rPr lang="en-IN" dirty="0"/>
              <a:t>What did you learn (skill/ topic)?</a:t>
            </a:r>
          </a:p>
        </p:txBody>
      </p:sp>
      <p:sp>
        <p:nvSpPr>
          <p:cNvPr id="4" name="Content Placeholder 3">
            <a:extLst>
              <a:ext uri="{FF2B5EF4-FFF2-40B4-BE49-F238E27FC236}">
                <a16:creationId xmlns:a16="http://schemas.microsoft.com/office/drawing/2014/main" id="{45FC99C5-3553-395D-3229-C978899DC068}"/>
              </a:ext>
            </a:extLst>
          </p:cNvPr>
          <p:cNvSpPr>
            <a:spLocks noGrp="1"/>
          </p:cNvSpPr>
          <p:nvPr>
            <p:ph sz="half" idx="2"/>
          </p:nvPr>
        </p:nvSpPr>
        <p:spPr/>
        <p:txBody>
          <a:bodyPr>
            <a:normAutofit fontScale="70000" lnSpcReduction="20000"/>
          </a:bodyPr>
          <a:lstStyle/>
          <a:p>
            <a:pPr>
              <a:buFont typeface="Wingdings" panose="05000000000000000000" pitchFamily="2" charset="2"/>
              <a:buChar char="v"/>
            </a:pPr>
            <a:r>
              <a:rPr lang="en-IN" dirty="0"/>
              <a:t>How to tackle the chaos situation in the vaccination camps and events.</a:t>
            </a:r>
          </a:p>
          <a:p>
            <a:pPr>
              <a:buFont typeface="Wingdings" panose="05000000000000000000" pitchFamily="2" charset="2"/>
              <a:buChar char="v"/>
            </a:pPr>
            <a:r>
              <a:rPr lang="en-IN" dirty="0"/>
              <a:t>How to operate sales corporate </a:t>
            </a:r>
            <a:r>
              <a:rPr lang="en-IN" dirty="0" err="1"/>
              <a:t>pvt.</a:t>
            </a:r>
            <a:r>
              <a:rPr lang="en-IN" dirty="0"/>
              <a:t> Sector tracker.</a:t>
            </a:r>
          </a:p>
          <a:p>
            <a:pPr>
              <a:buFont typeface="Wingdings" panose="05000000000000000000" pitchFamily="2" charset="2"/>
              <a:buChar char="v"/>
            </a:pPr>
            <a:r>
              <a:rPr lang="en-IN" dirty="0"/>
              <a:t>How to tackle the patient with care and talk with them.</a:t>
            </a:r>
          </a:p>
          <a:p>
            <a:pPr>
              <a:buFont typeface="Wingdings" panose="05000000000000000000" pitchFamily="2" charset="2"/>
              <a:buChar char="v"/>
            </a:pPr>
            <a:r>
              <a:rPr lang="en-IN" dirty="0"/>
              <a:t>What are the protocols of taking an videos and </a:t>
            </a:r>
            <a:r>
              <a:rPr lang="en-IN" dirty="0" err="1"/>
              <a:t>potographs</a:t>
            </a:r>
            <a:r>
              <a:rPr lang="en-IN" dirty="0"/>
              <a:t> of the patient’s testimony and doctors to upload it on social media platform.</a:t>
            </a:r>
          </a:p>
          <a:p>
            <a:pPr>
              <a:buFont typeface="Wingdings" panose="05000000000000000000" pitchFamily="2" charset="2"/>
              <a:buChar char="v"/>
            </a:pPr>
            <a:r>
              <a:rPr lang="en-IN" dirty="0"/>
              <a:t>How does a team works in an event or an workshop organized.</a:t>
            </a:r>
          </a:p>
          <a:p>
            <a:pPr>
              <a:buFont typeface="Wingdings" panose="05000000000000000000" pitchFamily="2" charset="2"/>
              <a:buChar char="v"/>
            </a:pPr>
            <a:r>
              <a:rPr lang="en-IN" dirty="0"/>
              <a:t>How does an international marketing works.</a:t>
            </a:r>
          </a:p>
        </p:txBody>
      </p:sp>
      <p:sp>
        <p:nvSpPr>
          <p:cNvPr id="5" name="Text Placeholder 4">
            <a:extLst>
              <a:ext uri="{FF2B5EF4-FFF2-40B4-BE49-F238E27FC236}">
                <a16:creationId xmlns:a16="http://schemas.microsoft.com/office/drawing/2014/main" id="{58C1A877-582B-AFBD-F61A-6CF91B9C8E8D}"/>
              </a:ext>
            </a:extLst>
          </p:cNvPr>
          <p:cNvSpPr>
            <a:spLocks noGrp="1"/>
          </p:cNvSpPr>
          <p:nvPr>
            <p:ph type="body" sz="quarter" idx="3"/>
          </p:nvPr>
        </p:nvSpPr>
        <p:spPr/>
        <p:txBody>
          <a:bodyPr/>
          <a:lstStyle/>
          <a:p>
            <a:pPr algn="ctr"/>
            <a:r>
              <a:rPr lang="en-IN" dirty="0"/>
              <a:t>Overall self comments on Internship</a:t>
            </a:r>
          </a:p>
        </p:txBody>
      </p:sp>
      <p:sp>
        <p:nvSpPr>
          <p:cNvPr id="6" name="Content Placeholder 5">
            <a:extLst>
              <a:ext uri="{FF2B5EF4-FFF2-40B4-BE49-F238E27FC236}">
                <a16:creationId xmlns:a16="http://schemas.microsoft.com/office/drawing/2014/main" id="{F5C77B51-5E77-C0CF-A1AC-D310D2F1CF19}"/>
              </a:ext>
            </a:extLst>
          </p:cNvPr>
          <p:cNvSpPr>
            <a:spLocks noGrp="1"/>
          </p:cNvSpPr>
          <p:nvPr>
            <p:ph sz="quarter" idx="4"/>
          </p:nvPr>
        </p:nvSpPr>
        <p:spPr/>
        <p:txBody>
          <a:bodyPr>
            <a:normAutofit fontScale="70000" lnSpcReduction="20000"/>
          </a:bodyPr>
          <a:lstStyle/>
          <a:p>
            <a:pPr>
              <a:buFont typeface="Wingdings" panose="05000000000000000000" pitchFamily="2" charset="2"/>
              <a:buChar char="v"/>
            </a:pPr>
            <a:r>
              <a:rPr lang="en-IN" dirty="0"/>
              <a:t>The department area of sales and marketing is a vast area to work in and have many perks as well as corns.</a:t>
            </a:r>
          </a:p>
          <a:p>
            <a:pPr>
              <a:buFont typeface="Wingdings" panose="05000000000000000000" pitchFamily="2" charset="2"/>
              <a:buChar char="v"/>
            </a:pPr>
            <a:r>
              <a:rPr lang="en-IN" dirty="0"/>
              <a:t>Get to know about how to lead a team.</a:t>
            </a:r>
          </a:p>
          <a:p>
            <a:pPr>
              <a:buFont typeface="Wingdings" panose="05000000000000000000" pitchFamily="2" charset="2"/>
              <a:buChar char="v"/>
            </a:pPr>
            <a:r>
              <a:rPr lang="en-IN" dirty="0"/>
              <a:t>Manage all the stuff before events, after events.</a:t>
            </a:r>
          </a:p>
          <a:p>
            <a:pPr>
              <a:buFont typeface="Wingdings" panose="05000000000000000000" pitchFamily="2" charset="2"/>
              <a:buChar char="v"/>
            </a:pPr>
            <a:r>
              <a:rPr lang="en-IN" dirty="0"/>
              <a:t>How do we make an event successful by managing it properly and how do we conduct an event.</a:t>
            </a:r>
          </a:p>
          <a:p>
            <a:pPr>
              <a:buFont typeface="Wingdings" panose="05000000000000000000" pitchFamily="2" charset="2"/>
              <a:buChar char="v"/>
            </a:pPr>
            <a:r>
              <a:rPr lang="en-IN" dirty="0"/>
              <a:t>Conversion of voice notes into the articles.</a:t>
            </a:r>
          </a:p>
          <a:p>
            <a:pPr>
              <a:buFont typeface="Wingdings" panose="05000000000000000000" pitchFamily="2" charset="2"/>
              <a:buChar char="v"/>
            </a:pPr>
            <a:r>
              <a:rPr lang="en-IN" dirty="0"/>
              <a:t>How to gel and adapt the organization environment.</a:t>
            </a:r>
          </a:p>
        </p:txBody>
      </p:sp>
      <p:sp>
        <p:nvSpPr>
          <p:cNvPr id="7" name="Slide Number Placeholder 6">
            <a:extLst>
              <a:ext uri="{FF2B5EF4-FFF2-40B4-BE49-F238E27FC236}">
                <a16:creationId xmlns:a16="http://schemas.microsoft.com/office/drawing/2014/main" id="{24929AB7-CA6F-0C11-C641-1E492E7E533C}"/>
              </a:ext>
            </a:extLst>
          </p:cNvPr>
          <p:cNvSpPr>
            <a:spLocks noGrp="1"/>
          </p:cNvSpPr>
          <p:nvPr>
            <p:ph type="sldNum" sz="quarter" idx="12"/>
          </p:nvPr>
        </p:nvSpPr>
        <p:spPr/>
        <p:txBody>
          <a:bodyPr/>
          <a:lstStyle/>
          <a:p>
            <a:fld id="{26AD20E6-394B-4DF0-96A5-9647FF39C943}" type="slidenum">
              <a:rPr lang="en-IN" smtClean="0"/>
              <a:t>21</a:t>
            </a:fld>
            <a:endParaRPr lang="en-IN"/>
          </a:p>
        </p:txBody>
      </p:sp>
      <p:pic>
        <p:nvPicPr>
          <p:cNvPr id="9" name="Picture 8">
            <a:extLst>
              <a:ext uri="{FF2B5EF4-FFF2-40B4-BE49-F238E27FC236}">
                <a16:creationId xmlns:a16="http://schemas.microsoft.com/office/drawing/2014/main" id="{E103A6DE-6241-B758-5FA2-2B271CB3C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78297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ACF08-0C6E-193F-3657-D743585859AA}"/>
              </a:ext>
            </a:extLst>
          </p:cNvPr>
          <p:cNvSpPr>
            <a:spLocks noGrp="1"/>
          </p:cNvSpPr>
          <p:nvPr>
            <p:ph type="title"/>
          </p:nvPr>
        </p:nvSpPr>
        <p:spPr/>
        <p:txBody>
          <a:bodyPr/>
          <a:lstStyle/>
          <a:p>
            <a:pPr algn="ctr"/>
            <a:r>
              <a:rPr lang="en-IN" b="1" dirty="0"/>
              <a:t>Suggestions Given to Organization </a:t>
            </a:r>
          </a:p>
        </p:txBody>
      </p:sp>
      <p:sp>
        <p:nvSpPr>
          <p:cNvPr id="3" name="Content Placeholder 2">
            <a:extLst>
              <a:ext uri="{FF2B5EF4-FFF2-40B4-BE49-F238E27FC236}">
                <a16:creationId xmlns:a16="http://schemas.microsoft.com/office/drawing/2014/main" id="{59422733-B7F1-425D-B028-4AA9132AFB18}"/>
              </a:ext>
            </a:extLst>
          </p:cNvPr>
          <p:cNvSpPr>
            <a:spLocks noGrp="1"/>
          </p:cNvSpPr>
          <p:nvPr>
            <p:ph idx="1"/>
          </p:nvPr>
        </p:nvSpPr>
        <p:spPr/>
        <p:txBody>
          <a:bodyPr/>
          <a:lstStyle/>
          <a:p>
            <a:pPr>
              <a:buFont typeface="Wingdings" panose="05000000000000000000" pitchFamily="2" charset="2"/>
              <a:buChar char="§"/>
            </a:pPr>
            <a:r>
              <a:rPr lang="en-IN" dirty="0"/>
              <a:t>Try to plan the event at least 2 weeks before so that there is no chaos in the event.</a:t>
            </a:r>
          </a:p>
          <a:p>
            <a:pPr>
              <a:buFont typeface="Wingdings" panose="05000000000000000000" pitchFamily="2" charset="2"/>
              <a:buChar char="§"/>
            </a:pPr>
            <a:r>
              <a:rPr lang="en-IN" dirty="0"/>
              <a:t>Assign the duties to all before hand, so that chances of having a mistake is less.</a:t>
            </a:r>
          </a:p>
          <a:p>
            <a:pPr marL="0" indent="0">
              <a:buNone/>
            </a:pPr>
            <a:endParaRPr lang="en-IN" dirty="0"/>
          </a:p>
          <a:p>
            <a:endParaRPr lang="en-IN" dirty="0"/>
          </a:p>
        </p:txBody>
      </p:sp>
      <p:sp>
        <p:nvSpPr>
          <p:cNvPr id="5" name="Slide Number Placeholder 4">
            <a:extLst>
              <a:ext uri="{FF2B5EF4-FFF2-40B4-BE49-F238E27FC236}">
                <a16:creationId xmlns:a16="http://schemas.microsoft.com/office/drawing/2014/main" id="{72BD9938-85BC-B17F-0351-5385D968D40B}"/>
              </a:ext>
            </a:extLst>
          </p:cNvPr>
          <p:cNvSpPr>
            <a:spLocks noGrp="1"/>
          </p:cNvSpPr>
          <p:nvPr>
            <p:ph type="sldNum" sz="quarter" idx="12"/>
          </p:nvPr>
        </p:nvSpPr>
        <p:spPr/>
        <p:txBody>
          <a:bodyPr/>
          <a:lstStyle/>
          <a:p>
            <a:fld id="{26AD20E6-394B-4DF0-96A5-9647FF39C943}" type="slidenum">
              <a:rPr lang="en-IN" smtClean="0"/>
              <a:t>22</a:t>
            </a:fld>
            <a:endParaRPr lang="en-IN"/>
          </a:p>
        </p:txBody>
      </p:sp>
      <p:pic>
        <p:nvPicPr>
          <p:cNvPr id="6" name="Picture 5">
            <a:extLst>
              <a:ext uri="{FF2B5EF4-FFF2-40B4-BE49-F238E27FC236}">
                <a16:creationId xmlns:a16="http://schemas.microsoft.com/office/drawing/2014/main" id="{E26EE7B1-5136-58FC-218C-162FDFFC43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2349062" cy="1268959"/>
          </a:xfrm>
          <a:prstGeom prst="rect">
            <a:avLst/>
          </a:prstGeom>
        </p:spPr>
      </p:pic>
    </p:spTree>
    <p:extLst>
      <p:ext uri="{BB962C8B-B14F-4D97-AF65-F5344CB8AC3E}">
        <p14:creationId xmlns:p14="http://schemas.microsoft.com/office/powerpoint/2010/main" val="2063283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a:xfrm>
            <a:off x="1024128" y="585216"/>
            <a:ext cx="9720072" cy="668115"/>
          </a:xfrm>
        </p:spPr>
        <p:txBody>
          <a:bodyPr>
            <a:normAutofit fontScale="90000"/>
          </a:bodyPr>
          <a:lstStyle/>
          <a:p>
            <a:pPr algn="ctr"/>
            <a:r>
              <a:rPr lang="en-IN" b="1" dirty="0"/>
              <a:t>Pictorial Journey </a:t>
            </a:r>
          </a:p>
        </p:txBody>
      </p:sp>
      <p:pic>
        <p:nvPicPr>
          <p:cNvPr id="7" name="Content Placeholder 6">
            <a:extLst>
              <a:ext uri="{FF2B5EF4-FFF2-40B4-BE49-F238E27FC236}">
                <a16:creationId xmlns:a16="http://schemas.microsoft.com/office/drawing/2014/main" id="{ACE47994-9EF8-4D97-311E-461DDB70AE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072" y="1872343"/>
            <a:ext cx="5262604" cy="3732326"/>
          </a:xfrm>
        </p:spPr>
      </p:pic>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p:txBody>
          <a:bodyPr/>
          <a:lstStyle/>
          <a:p>
            <a:fld id="{26AD20E6-394B-4DF0-96A5-9647FF39C943}" type="slidenum">
              <a:rPr lang="en-IN" smtClean="0"/>
              <a:t>23</a:t>
            </a:fld>
            <a:endParaRPr lang="en-IN"/>
          </a:p>
        </p:txBody>
      </p:sp>
      <p:sp>
        <p:nvSpPr>
          <p:cNvPr id="9" name="TextBox 8">
            <a:extLst>
              <a:ext uri="{FF2B5EF4-FFF2-40B4-BE49-F238E27FC236}">
                <a16:creationId xmlns:a16="http://schemas.microsoft.com/office/drawing/2014/main" id="{452FACB0-0EB1-1EFF-A0FD-CD93EB906FBA}"/>
              </a:ext>
            </a:extLst>
          </p:cNvPr>
          <p:cNvSpPr txBox="1"/>
          <p:nvPr/>
        </p:nvSpPr>
        <p:spPr>
          <a:xfrm>
            <a:off x="838200" y="5768356"/>
            <a:ext cx="3733014" cy="923330"/>
          </a:xfrm>
          <a:prstGeom prst="rect">
            <a:avLst/>
          </a:prstGeom>
          <a:noFill/>
        </p:spPr>
        <p:txBody>
          <a:bodyPr wrap="square" rtlCol="0">
            <a:spAutoFit/>
          </a:bodyPr>
          <a:lstStyle/>
          <a:p>
            <a:r>
              <a:rPr lang="en-IN" b="1" dirty="0"/>
              <a:t>Flash mob conducted at DLF- Cyber HUB by nursing team and Fortis staff on world health day.</a:t>
            </a:r>
          </a:p>
        </p:txBody>
      </p:sp>
      <p:pic>
        <p:nvPicPr>
          <p:cNvPr id="11" name="Picture 10">
            <a:extLst>
              <a:ext uri="{FF2B5EF4-FFF2-40B4-BE49-F238E27FC236}">
                <a16:creationId xmlns:a16="http://schemas.microsoft.com/office/drawing/2014/main" id="{A4388CE5-E201-9A92-76C1-3D0D24CDF3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441" y="1872343"/>
            <a:ext cx="3885324" cy="3439227"/>
          </a:xfrm>
          <a:prstGeom prst="rect">
            <a:avLst/>
          </a:prstGeom>
        </p:spPr>
      </p:pic>
      <p:sp>
        <p:nvSpPr>
          <p:cNvPr id="12" name="TextBox 11">
            <a:extLst>
              <a:ext uri="{FF2B5EF4-FFF2-40B4-BE49-F238E27FC236}">
                <a16:creationId xmlns:a16="http://schemas.microsoft.com/office/drawing/2014/main" id="{44D80243-B92C-F8A4-320D-BAA102F2CEF4}"/>
              </a:ext>
            </a:extLst>
          </p:cNvPr>
          <p:cNvSpPr txBox="1"/>
          <p:nvPr/>
        </p:nvSpPr>
        <p:spPr>
          <a:xfrm>
            <a:off x="7981361" y="5372295"/>
            <a:ext cx="2439188" cy="923330"/>
          </a:xfrm>
          <a:prstGeom prst="rect">
            <a:avLst/>
          </a:prstGeom>
          <a:noFill/>
        </p:spPr>
        <p:txBody>
          <a:bodyPr wrap="square" rtlCol="0">
            <a:spAutoFit/>
          </a:bodyPr>
          <a:lstStyle/>
          <a:p>
            <a:r>
              <a:rPr lang="en-IN" b="1" dirty="0"/>
              <a:t>Health Talk and Magic Show organised at the </a:t>
            </a:r>
            <a:r>
              <a:rPr lang="en-IN" b="1" dirty="0" err="1"/>
              <a:t>Laburnam</a:t>
            </a:r>
            <a:r>
              <a:rPr lang="en-IN" b="1" dirty="0"/>
              <a:t> by Fortis.</a:t>
            </a:r>
          </a:p>
        </p:txBody>
      </p:sp>
    </p:spTree>
    <p:extLst>
      <p:ext uri="{BB962C8B-B14F-4D97-AF65-F5344CB8AC3E}">
        <p14:creationId xmlns:p14="http://schemas.microsoft.com/office/powerpoint/2010/main" val="2333934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p:txBody>
          <a:bodyPr/>
          <a:lstStyle/>
          <a:p>
            <a:pPr algn="ctr"/>
            <a:r>
              <a:rPr lang="en-IN" b="1" dirty="0"/>
              <a:t>Pictorial Journey</a:t>
            </a:r>
          </a:p>
        </p:txBody>
      </p:sp>
      <p:pic>
        <p:nvPicPr>
          <p:cNvPr id="7" name="Content Placeholder 6">
            <a:extLst>
              <a:ext uri="{FF2B5EF4-FFF2-40B4-BE49-F238E27FC236}">
                <a16:creationId xmlns:a16="http://schemas.microsoft.com/office/drawing/2014/main" id="{623811EC-C0F4-A570-F4AD-76DF5EC8B7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359" y="1861457"/>
            <a:ext cx="4318055" cy="3849178"/>
          </a:xfrm>
        </p:spPr>
      </p:pic>
      <p:sp>
        <p:nvSpPr>
          <p:cNvPr id="4" name="Slide Number Placeholder 3">
            <a:extLst>
              <a:ext uri="{FF2B5EF4-FFF2-40B4-BE49-F238E27FC236}">
                <a16:creationId xmlns:a16="http://schemas.microsoft.com/office/drawing/2014/main" id="{F7512292-B42A-7AC1-7086-3818B43D08E8}"/>
              </a:ext>
            </a:extLst>
          </p:cNvPr>
          <p:cNvSpPr>
            <a:spLocks noGrp="1"/>
          </p:cNvSpPr>
          <p:nvPr>
            <p:ph type="sldNum" sz="quarter" idx="12"/>
          </p:nvPr>
        </p:nvSpPr>
        <p:spPr/>
        <p:txBody>
          <a:bodyPr/>
          <a:lstStyle/>
          <a:p>
            <a:fld id="{26AD20E6-394B-4DF0-96A5-9647FF39C943}" type="slidenum">
              <a:rPr lang="en-IN" smtClean="0"/>
              <a:t>24</a:t>
            </a:fld>
            <a:endParaRPr lang="en-IN"/>
          </a:p>
        </p:txBody>
      </p:sp>
      <p:sp>
        <p:nvSpPr>
          <p:cNvPr id="8" name="TextBox 7">
            <a:extLst>
              <a:ext uri="{FF2B5EF4-FFF2-40B4-BE49-F238E27FC236}">
                <a16:creationId xmlns:a16="http://schemas.microsoft.com/office/drawing/2014/main" id="{AF8350EF-3A19-B9C9-113E-C563F771355B}"/>
              </a:ext>
            </a:extLst>
          </p:cNvPr>
          <p:cNvSpPr txBox="1"/>
          <p:nvPr/>
        </p:nvSpPr>
        <p:spPr>
          <a:xfrm>
            <a:off x="575035" y="5797485"/>
            <a:ext cx="4072379" cy="646331"/>
          </a:xfrm>
          <a:prstGeom prst="rect">
            <a:avLst/>
          </a:prstGeom>
          <a:noFill/>
        </p:spPr>
        <p:txBody>
          <a:bodyPr wrap="square" rtlCol="0">
            <a:spAutoFit/>
          </a:bodyPr>
          <a:lstStyle/>
          <a:p>
            <a:r>
              <a:rPr lang="en-IN" dirty="0"/>
              <a:t>Opening of Covid health- Centre in The Magnolia’s </a:t>
            </a:r>
          </a:p>
        </p:txBody>
      </p:sp>
      <p:pic>
        <p:nvPicPr>
          <p:cNvPr id="10" name="Picture 9">
            <a:extLst>
              <a:ext uri="{FF2B5EF4-FFF2-40B4-BE49-F238E27FC236}">
                <a16:creationId xmlns:a16="http://schemas.microsoft.com/office/drawing/2014/main" id="{2B45C963-AAAE-EA0F-5CAE-7EBE139A50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654" y="1861457"/>
            <a:ext cx="4553146" cy="3643797"/>
          </a:xfrm>
          <a:prstGeom prst="rect">
            <a:avLst/>
          </a:prstGeom>
        </p:spPr>
      </p:pic>
      <p:sp>
        <p:nvSpPr>
          <p:cNvPr id="11" name="TextBox 10">
            <a:extLst>
              <a:ext uri="{FF2B5EF4-FFF2-40B4-BE49-F238E27FC236}">
                <a16:creationId xmlns:a16="http://schemas.microsoft.com/office/drawing/2014/main" id="{D1BEF34D-AAA9-346A-FFAD-B62F90606752}"/>
              </a:ext>
            </a:extLst>
          </p:cNvPr>
          <p:cNvSpPr txBox="1"/>
          <p:nvPr/>
        </p:nvSpPr>
        <p:spPr>
          <a:xfrm>
            <a:off x="6419654" y="5882326"/>
            <a:ext cx="4666268" cy="923330"/>
          </a:xfrm>
          <a:prstGeom prst="rect">
            <a:avLst/>
          </a:prstGeom>
          <a:noFill/>
        </p:spPr>
        <p:txBody>
          <a:bodyPr wrap="square" rtlCol="0">
            <a:spAutoFit/>
          </a:bodyPr>
          <a:lstStyle/>
          <a:p>
            <a:r>
              <a:rPr lang="en-IN" dirty="0"/>
              <a:t>To salute the warriors of the Thalassemia patient’s fortis go Red on World Thalassemia day.</a:t>
            </a:r>
          </a:p>
        </p:txBody>
      </p:sp>
    </p:spTree>
    <p:extLst>
      <p:ext uri="{BB962C8B-B14F-4D97-AF65-F5344CB8AC3E}">
        <p14:creationId xmlns:p14="http://schemas.microsoft.com/office/powerpoint/2010/main" val="4112284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p:txBody>
          <a:bodyPr/>
          <a:lstStyle/>
          <a:p>
            <a:pPr algn="ctr"/>
            <a:r>
              <a:rPr lang="en-IN" b="1" dirty="0"/>
              <a:t>INTRODUCTION </a:t>
            </a:r>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a:xfrm>
            <a:off x="131975" y="1395167"/>
            <a:ext cx="11887200" cy="5326308"/>
          </a:xfrm>
        </p:spPr>
        <p:txBody>
          <a:bodyPr>
            <a:normAutofit fontScale="47500" lnSpcReduction="20000"/>
          </a:bodyPr>
          <a:lstStyle/>
          <a:p>
            <a:pPr>
              <a:lnSpc>
                <a:spcPct val="150000"/>
              </a:lnSpc>
              <a:spcAft>
                <a:spcPts val="1000"/>
              </a:spcAft>
              <a:buFont typeface="Arial" panose="020B0604020202020204" pitchFamily="34" charset="0"/>
              <a:buChar char="•"/>
            </a:pPr>
            <a:endParaRPr lang="en-IN"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buFont typeface="Arial" panose="020B0604020202020204" pitchFamily="34" charset="0"/>
              <a:buChar char="•"/>
            </a:pPr>
            <a:r>
              <a:rPr lang="en-IN" sz="2200" dirty="0">
                <a:effectLst/>
                <a:latin typeface="Times New Roman" panose="02020603050405020304" pitchFamily="18" charset="0"/>
                <a:ea typeface="Times New Roman" panose="02020603050405020304" pitchFamily="18" charset="0"/>
                <a:cs typeface="Times New Roman" panose="02020603050405020304" pitchFamily="18" charset="0"/>
              </a:rPr>
              <a:t>Fortis Memorial Research Institute (FMRI), a multi-super-speciality, quaternary care hospital, is considered as one of the best hospitals in Gurugram. </a:t>
            </a:r>
          </a:p>
          <a:p>
            <a:pPr>
              <a:lnSpc>
                <a:spcPct val="150000"/>
              </a:lnSpc>
              <a:spcAft>
                <a:spcPts val="1000"/>
              </a:spcAft>
              <a:buFont typeface="Arial" panose="020B0604020202020204" pitchFamily="34" charset="0"/>
              <a:buChar char="•"/>
            </a:pPr>
            <a:r>
              <a:rPr lang="en-IN" sz="2200" dirty="0">
                <a:effectLst/>
                <a:latin typeface="Times New Roman" panose="02020603050405020304" pitchFamily="18" charset="0"/>
                <a:ea typeface="Times New Roman" panose="02020603050405020304" pitchFamily="18" charset="0"/>
                <a:cs typeface="Times New Roman" panose="02020603050405020304" pitchFamily="18" charset="0"/>
              </a:rPr>
              <a:t>Unmatched in the field of Neurosciences, Oncology, Renal Sciences, Orthopaedics, Cardiac Sciences and Obstetrics And Gynaecology</a:t>
            </a:r>
            <a:r>
              <a:rPr lang="en-IN" sz="2200" dirty="0">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50000"/>
              </a:lnSpc>
              <a:spcAft>
                <a:spcPts val="1000"/>
              </a:spcAft>
              <a:buFont typeface="Arial" panose="020B0604020202020204" pitchFamily="34" charset="0"/>
              <a:buChar char="•"/>
            </a:pPr>
            <a:r>
              <a:rPr lang="en-IN" sz="2200" dirty="0">
                <a:effectLst/>
                <a:latin typeface="Times New Roman" panose="02020603050405020304" pitchFamily="18" charset="0"/>
                <a:ea typeface="Times New Roman" panose="02020603050405020304" pitchFamily="18" charset="0"/>
                <a:cs typeface="Times New Roman" panose="02020603050405020304" pitchFamily="18" charset="0"/>
              </a:rPr>
              <a:t>Today, Fortis hospitals across the country treat over 3.5 lakh patients every year, with a potential to grow to 1000 beds, this 'Next Generation Hospital' is built on the foundation of 'Trust' and rests on the four strong pillars of Talent, Technology, Infrastructure and Service.</a:t>
            </a:r>
          </a:p>
          <a:p>
            <a:pPr>
              <a:lnSpc>
                <a:spcPct val="150000"/>
              </a:lnSpc>
              <a:spcAft>
                <a:spcPts val="1000"/>
              </a:spcAft>
              <a:buFont typeface="Arial" panose="020B0604020202020204" pitchFamily="34" charset="0"/>
              <a:buChar char="•"/>
            </a:pPr>
            <a:r>
              <a:rPr lang="en-IN" sz="2200" dirty="0">
                <a:effectLst/>
                <a:latin typeface="Times New Roman" panose="02020603050405020304" pitchFamily="18" charset="0"/>
                <a:ea typeface="Times New Roman" panose="02020603050405020304" pitchFamily="18" charset="0"/>
                <a:cs typeface="Times New Roman" panose="02020603050405020304" pitchFamily="18" charset="0"/>
              </a:rPr>
              <a:t>Like the majority of logotypes, the Fortis logo consists of the pictorial part and wordmark. The pictorial part features two stylized hands with a red circle positioned in between and slightly above them. The design symbolizes the care the clients get from the hospitals or, to be precise, from the medical staff.</a:t>
            </a:r>
          </a:p>
          <a:p>
            <a:pPr>
              <a:lnSpc>
                <a:spcPct val="150000"/>
              </a:lnSpc>
              <a:spcAft>
                <a:spcPts val="1000"/>
              </a:spcAft>
              <a:buFont typeface="Arial" panose="020B0604020202020204" pitchFamily="34" charset="0"/>
              <a:buChar char="•"/>
            </a:pPr>
            <a:r>
              <a:rPr lang="en-IN" sz="2200" dirty="0">
                <a:effectLst/>
                <a:latin typeface="Times New Roman" panose="02020603050405020304" pitchFamily="18" charset="0"/>
                <a:ea typeface="Times New Roman" panose="02020603050405020304" pitchFamily="18" charset="0"/>
                <a:cs typeface="Times New Roman" panose="02020603050405020304" pitchFamily="18" charset="0"/>
              </a:rPr>
              <a:t>FMRI is JCI &amp; NABH Accredited Hospital, NABL Accredited Lab, NABH Certified Nursing Excellence, NABH Accredited Blood Bank. Relying on reputed clinicians, state-of-the-art infrastructure and world-class technology such as the Da Vinci robot, 3-Tesla MRI, 15 Operation Theatres, Comprehensive ECMO and Critical Care Programme, Elekta Linear Accelerator,  Brain Suite and new C.T scan stimulator to ensure you go home healthy. </a:t>
            </a:r>
          </a:p>
          <a:p>
            <a:pPr>
              <a:lnSpc>
                <a:spcPct val="150000"/>
              </a:lnSpc>
              <a:spcAft>
                <a:spcPts val="1000"/>
              </a:spcAft>
              <a:buFont typeface="Arial" panose="020B0604020202020204" pitchFamily="34" charset="0"/>
              <a:buChar char="•"/>
            </a:pPr>
            <a:r>
              <a:rPr lang="en-IN" sz="2200" dirty="0">
                <a:effectLst/>
                <a:latin typeface="Times New Roman" panose="02020603050405020304" pitchFamily="18" charset="0"/>
                <a:ea typeface="Times New Roman" panose="02020603050405020304" pitchFamily="18" charset="0"/>
                <a:cs typeface="Times New Roman" panose="02020603050405020304" pitchFamily="18" charset="0"/>
              </a:rPr>
              <a:t>Fortis Memorial Research Institute has been Ranked No.2 of the 30 most technologically advanced hospitals in the world, by ‘topmastersinhealthcare.com, pipping many other outstanding medical institutions in the world.</a:t>
            </a:r>
          </a:p>
          <a:p>
            <a:pPr>
              <a:lnSpc>
                <a:spcPct val="150000"/>
              </a:lnSpc>
              <a:spcAft>
                <a:spcPts val="1000"/>
              </a:spcAft>
              <a:buFont typeface="Arial" panose="020B0604020202020204" pitchFamily="34" charset="0"/>
              <a:buChar char="•"/>
            </a:pPr>
            <a:r>
              <a:rPr lang="en-IN" sz="2200" dirty="0">
                <a:effectLst/>
                <a:latin typeface="Times New Roman" panose="02020603050405020304" pitchFamily="18" charset="0"/>
                <a:ea typeface="Times New Roman" panose="02020603050405020304" pitchFamily="18" charset="0"/>
                <a:cs typeface="Times New Roman" panose="02020603050405020304" pitchFamily="18" charset="0"/>
              </a:rPr>
              <a:t>FMRI has conducted India's 1st robot assisted Joint Replacement Surgery, India's 1st Laparoscopic Left Lateral Donor Hepatectomy hospital with an enviable international faculty.</a:t>
            </a:r>
          </a:p>
          <a:p>
            <a:pPr>
              <a:lnSpc>
                <a:spcPct val="150000"/>
              </a:lnSpc>
              <a:spcAft>
                <a:spcPts val="1000"/>
              </a:spcAft>
            </a:pPr>
            <a:r>
              <a:rPr lang="en-IN" sz="2200" b="1" dirty="0">
                <a:effectLst/>
                <a:latin typeface="Times New Roman" panose="02020603050405020304" pitchFamily="18" charset="0"/>
                <a:ea typeface="Times New Roman" panose="02020603050405020304" pitchFamily="18" charset="0"/>
                <a:cs typeface="Times New Roman" panose="02020603050405020304" pitchFamily="18" charset="0"/>
              </a:rPr>
              <a:t>MISSION OF FMRI:</a:t>
            </a:r>
            <a:r>
              <a:rPr lang="en-IN" sz="2200" dirty="0">
                <a:effectLst/>
                <a:latin typeface="Times New Roman" panose="02020603050405020304" pitchFamily="18" charset="0"/>
                <a:ea typeface="Times New Roman" panose="02020603050405020304" pitchFamily="18" charset="0"/>
                <a:cs typeface="Times New Roman" panose="02020603050405020304" pitchFamily="18" charset="0"/>
              </a:rPr>
              <a:t> Globally respected healthcare organization recognized for clinical excellence and Distinctive Patient care.</a:t>
            </a:r>
          </a:p>
          <a:p>
            <a:pPr>
              <a:lnSpc>
                <a:spcPct val="150000"/>
              </a:lnSpc>
              <a:spcAft>
                <a:spcPts val="1000"/>
              </a:spcAft>
            </a:pPr>
            <a:r>
              <a:rPr lang="en-IN" sz="2200" b="1" dirty="0">
                <a:effectLst/>
                <a:latin typeface="Times New Roman" panose="02020603050405020304" pitchFamily="18" charset="0"/>
                <a:ea typeface="Times New Roman" panose="02020603050405020304" pitchFamily="18" charset="0"/>
                <a:cs typeface="Times New Roman" panose="02020603050405020304" pitchFamily="18" charset="0"/>
              </a:rPr>
              <a:t>VISION OF FMRI:</a:t>
            </a:r>
            <a:r>
              <a:rPr lang="en-IN" sz="2200" dirty="0">
                <a:effectLst/>
                <a:latin typeface="Times New Roman" panose="02020603050405020304" pitchFamily="18" charset="0"/>
                <a:ea typeface="Times New Roman" panose="02020603050405020304" pitchFamily="18" charset="0"/>
                <a:cs typeface="Times New Roman" panose="02020603050405020304" pitchFamily="18" charset="0"/>
              </a:rPr>
              <a:t> Saving and enriching lives.</a:t>
            </a:r>
          </a:p>
          <a:p>
            <a:endParaRPr lang="en-IN" dirty="0"/>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3</a:t>
            </a:fld>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33906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51033-92AE-7D44-CA2A-465B196100C4}"/>
              </a:ext>
            </a:extLst>
          </p:cNvPr>
          <p:cNvSpPr>
            <a:spLocks noGrp="1"/>
          </p:cNvSpPr>
          <p:nvPr>
            <p:ph type="title"/>
          </p:nvPr>
        </p:nvSpPr>
        <p:spPr/>
        <p:txBody>
          <a:bodyPr/>
          <a:lstStyle/>
          <a:p>
            <a:pPr algn="ctr"/>
            <a:r>
              <a:rPr lang="en-IN" b="1" dirty="0"/>
              <a:t>Introduction </a:t>
            </a:r>
          </a:p>
        </p:txBody>
      </p:sp>
      <p:sp>
        <p:nvSpPr>
          <p:cNvPr id="3" name="Content Placeholder 2">
            <a:extLst>
              <a:ext uri="{FF2B5EF4-FFF2-40B4-BE49-F238E27FC236}">
                <a16:creationId xmlns:a16="http://schemas.microsoft.com/office/drawing/2014/main" id="{382ADE59-DDEA-2629-5CE5-2986EE84561F}"/>
              </a:ext>
            </a:extLst>
          </p:cNvPr>
          <p:cNvSpPr>
            <a:spLocks noGrp="1"/>
          </p:cNvSpPr>
          <p:nvPr>
            <p:ph idx="1"/>
          </p:nvPr>
        </p:nvSpPr>
        <p:spPr>
          <a:xfrm>
            <a:off x="152400" y="1738891"/>
            <a:ext cx="11887200" cy="5316881"/>
          </a:xfrm>
        </p:spPr>
        <p:txBody>
          <a:bodyPr>
            <a:normAutofit fontScale="40000" lnSpcReduction="20000"/>
          </a:bodyPr>
          <a:lstStyle/>
          <a:p>
            <a:pPr marL="342900" lvl="0" indent="-342900">
              <a:lnSpc>
                <a:spcPct val="150000"/>
              </a:lnSpc>
              <a:buFont typeface="Symbol" panose="05050102010706020507" pitchFamily="18" charset="2"/>
              <a:buChar char=""/>
            </a:pPr>
            <a:r>
              <a:rPr lang="en-IN" sz="2600" dirty="0">
                <a:effectLst/>
                <a:latin typeface="Times New Roman" panose="02020603050405020304" pitchFamily="18" charset="0"/>
                <a:ea typeface="Times New Roman" panose="02020603050405020304" pitchFamily="18" charset="0"/>
                <a:cs typeface="Times New Roman" panose="02020603050405020304" pitchFamily="18" charset="0"/>
              </a:rPr>
              <a:t>The marketing department is divided into two departments respectively, in FMRI, Gurugram </a:t>
            </a:r>
            <a:r>
              <a:rPr lang="en-IN" sz="2600" dirty="0" err="1">
                <a:effectLst/>
                <a:latin typeface="Times New Roman" panose="02020603050405020304" pitchFamily="18" charset="0"/>
                <a:ea typeface="Times New Roman" panose="02020603050405020304" pitchFamily="18" charset="0"/>
                <a:cs typeface="Times New Roman" panose="02020603050405020304" pitchFamily="18" charset="0"/>
              </a:rPr>
              <a:t>i.e</a:t>
            </a:r>
            <a:r>
              <a:rPr lang="en-IN" sz="2600" dirty="0">
                <a:effectLst/>
                <a:latin typeface="Times New Roman" panose="02020603050405020304" pitchFamily="18" charset="0"/>
                <a:ea typeface="Times New Roman" panose="02020603050405020304" pitchFamily="18" charset="0"/>
                <a:cs typeface="Times New Roman" panose="02020603050405020304" pitchFamily="18" charset="0"/>
              </a:rPr>
              <a:t> Domestic as well as international marketing department.</a:t>
            </a:r>
            <a:endParaRPr lang="en-IN"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buFont typeface="Wingdings" panose="05000000000000000000" pitchFamily="2" charset="2"/>
              <a:buChar char=""/>
            </a:pPr>
            <a:r>
              <a:rPr lang="en-IN" sz="2600" b="1" u="sng" dirty="0">
                <a:effectLst/>
                <a:latin typeface="Times New Roman" panose="02020603050405020304" pitchFamily="18" charset="0"/>
                <a:ea typeface="Times New Roman" panose="02020603050405020304" pitchFamily="18" charset="0"/>
                <a:cs typeface="Times New Roman" panose="02020603050405020304" pitchFamily="18" charset="0"/>
              </a:rPr>
              <a:t>DOMESTIC MARKET: </a:t>
            </a:r>
            <a:r>
              <a:rPr lang="en-IN" sz="2600" dirty="0">
                <a:effectLst/>
                <a:latin typeface="Times New Roman" panose="02020603050405020304" pitchFamily="18" charset="0"/>
                <a:ea typeface="Times New Roman" panose="02020603050405020304" pitchFamily="18" charset="0"/>
                <a:cs typeface="Times New Roman" panose="02020603050405020304" pitchFamily="18" charset="0"/>
              </a:rPr>
              <a:t> It deals with the domestic market of Gurugram as well as their nearby respective Delhi NCR regions.</a:t>
            </a:r>
            <a:endParaRPr lang="en-IN"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buFont typeface="+mj-lt"/>
              <a:buAutoNum type="arabicPeriod"/>
            </a:pPr>
            <a:r>
              <a:rPr lang="en-IN" sz="2600" dirty="0">
                <a:effectLst/>
                <a:latin typeface="Times New Roman" panose="02020603050405020304" pitchFamily="18" charset="0"/>
                <a:ea typeface="Times New Roman" panose="02020603050405020304" pitchFamily="18" charset="0"/>
                <a:cs typeface="Times New Roman" panose="02020603050405020304" pitchFamily="18" charset="0"/>
              </a:rPr>
              <a:t>The domestic market of FMRI have sub clinical centres in the 11 condominiums of COVID as well as NON-COVID.</a:t>
            </a:r>
            <a:endParaRPr lang="en-IN"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buFont typeface="+mj-lt"/>
              <a:buAutoNum type="arabicPeriod"/>
            </a:pPr>
            <a:r>
              <a:rPr lang="en-IN" sz="2600" dirty="0">
                <a:effectLst/>
                <a:latin typeface="Times New Roman" panose="02020603050405020304" pitchFamily="18" charset="0"/>
                <a:ea typeface="Times New Roman" panose="02020603050405020304" pitchFamily="18" charset="0"/>
                <a:cs typeface="Times New Roman" panose="02020603050405020304" pitchFamily="18" charset="0"/>
              </a:rPr>
              <a:t>They have recently, opened an medical centre in </a:t>
            </a:r>
            <a:r>
              <a:rPr lang="en-IN" sz="2600" dirty="0" err="1">
                <a:effectLst/>
                <a:latin typeface="Times New Roman" panose="02020603050405020304" pitchFamily="18" charset="0"/>
                <a:ea typeface="Times New Roman" panose="02020603050405020304" pitchFamily="18" charset="0"/>
                <a:cs typeface="Times New Roman" panose="02020603050405020304" pitchFamily="18" charset="0"/>
              </a:rPr>
              <a:t>Rothak</a:t>
            </a:r>
            <a:r>
              <a:rPr lang="en-IN" sz="2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buFont typeface="+mj-lt"/>
              <a:buAutoNum type="arabicPeriod"/>
            </a:pPr>
            <a:r>
              <a:rPr lang="en-IN" sz="2600" dirty="0">
                <a:effectLst/>
                <a:latin typeface="Times New Roman" panose="02020603050405020304" pitchFamily="18" charset="0"/>
                <a:ea typeface="Times New Roman" panose="02020603050405020304" pitchFamily="18" charset="0"/>
                <a:cs typeface="Times New Roman" panose="02020603050405020304" pitchFamily="18" charset="0"/>
              </a:rPr>
              <a:t>They also have the tie up with the RWA (Residential welfare association), where they do regular health care related activities and conduct several medical vaccination camps, and normal as well as super- speciality OPD’s.</a:t>
            </a:r>
            <a:endParaRPr lang="en-IN"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buFont typeface="+mj-lt"/>
              <a:buAutoNum type="arabicPeriod"/>
            </a:pPr>
            <a:r>
              <a:rPr lang="en-IN" sz="2600" dirty="0">
                <a:effectLst/>
                <a:latin typeface="Times New Roman" panose="02020603050405020304" pitchFamily="18" charset="0"/>
                <a:ea typeface="Times New Roman" panose="02020603050405020304" pitchFamily="18" charset="0"/>
                <a:cs typeface="Times New Roman" panose="02020603050405020304" pitchFamily="18" charset="0"/>
              </a:rPr>
              <a:t>They get their patients from their condominiums or from the nearby tie up local small clinician’s or nursing homes.</a:t>
            </a:r>
            <a:endParaRPr lang="en-IN"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buFont typeface="+mj-lt"/>
              <a:buAutoNum type="arabicPeriod"/>
            </a:pPr>
            <a:r>
              <a:rPr lang="en-IN" sz="2600" dirty="0">
                <a:effectLst/>
                <a:latin typeface="Times New Roman" panose="02020603050405020304" pitchFamily="18" charset="0"/>
                <a:ea typeface="Times New Roman" panose="02020603050405020304" pitchFamily="18" charset="0"/>
                <a:cs typeface="Times New Roman" panose="02020603050405020304" pitchFamily="18" charset="0"/>
              </a:rPr>
              <a:t>We also get to go in various booster dose vaccination camps which are organised by the FMRI in their respective condominiums as well as their </a:t>
            </a:r>
            <a:r>
              <a:rPr lang="en-IN" sz="2600" dirty="0" err="1">
                <a:effectLst/>
                <a:latin typeface="Times New Roman" panose="02020603050405020304" pitchFamily="18" charset="0"/>
                <a:ea typeface="Times New Roman" panose="02020603050405020304" pitchFamily="18" charset="0"/>
                <a:cs typeface="Times New Roman" panose="02020603050405020304" pitchFamily="18" charset="0"/>
              </a:rPr>
              <a:t>pvt.</a:t>
            </a:r>
            <a:r>
              <a:rPr lang="en-IN" sz="2600" dirty="0">
                <a:effectLst/>
                <a:latin typeface="Times New Roman" panose="02020603050405020304" pitchFamily="18" charset="0"/>
                <a:ea typeface="Times New Roman" panose="02020603050405020304" pitchFamily="18" charset="0"/>
                <a:cs typeface="Times New Roman" panose="02020603050405020304" pitchFamily="18" charset="0"/>
              </a:rPr>
              <a:t> Cooperate organisations they are having their contract with.</a:t>
            </a:r>
            <a:endParaRPr lang="en-IN"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buFont typeface="Wingdings" panose="05000000000000000000" pitchFamily="2" charset="2"/>
              <a:buChar char=""/>
            </a:pPr>
            <a:r>
              <a:rPr lang="en-IN" sz="2600" b="1" u="sng" dirty="0">
                <a:effectLst/>
                <a:latin typeface="Times New Roman" panose="02020603050405020304" pitchFamily="18" charset="0"/>
                <a:ea typeface="Times New Roman" panose="02020603050405020304" pitchFamily="18" charset="0"/>
                <a:cs typeface="Times New Roman" panose="02020603050405020304" pitchFamily="18" charset="0"/>
              </a:rPr>
              <a:t>INTERNATIONAL MARKET: </a:t>
            </a:r>
            <a:r>
              <a:rPr lang="en-IN" sz="2600" dirty="0">
                <a:effectLst/>
                <a:latin typeface="Times New Roman" panose="02020603050405020304" pitchFamily="18" charset="0"/>
                <a:ea typeface="Times New Roman" panose="02020603050405020304" pitchFamily="18" charset="0"/>
                <a:cs typeface="Times New Roman" panose="02020603050405020304" pitchFamily="18" charset="0"/>
              </a:rPr>
              <a:t> In FMRI they basically deals with the query, admission, treatment as well as discharge process of the patient, which includes the insurance process and coverage of the patient as well.</a:t>
            </a:r>
            <a:r>
              <a:rPr lang="en-IN" sz="2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buFont typeface="Wingdings" panose="05000000000000000000" pitchFamily="2" charset="2"/>
              <a:buChar char=""/>
            </a:pPr>
            <a:r>
              <a:rPr lang="en-IN" sz="2600" dirty="0">
                <a:effectLst/>
                <a:latin typeface="Times New Roman" panose="02020603050405020304" pitchFamily="18" charset="0"/>
                <a:ea typeface="Times New Roman" panose="02020603050405020304" pitchFamily="18" charset="0"/>
                <a:cs typeface="Times New Roman" panose="02020603050405020304" pitchFamily="18" charset="0"/>
              </a:rPr>
              <a:t>According to the their insurance by their insurance company their billing and discharge process is being done.</a:t>
            </a:r>
            <a:endParaRPr lang="en-IN"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buFont typeface="Wingdings" panose="05000000000000000000" pitchFamily="2" charset="2"/>
              <a:buChar char=""/>
            </a:pPr>
            <a:r>
              <a:rPr lang="en-IN" sz="2600" dirty="0">
                <a:effectLst/>
                <a:latin typeface="Times New Roman" panose="02020603050405020304" pitchFamily="18" charset="0"/>
                <a:ea typeface="Times New Roman" panose="02020603050405020304" pitchFamily="18" charset="0"/>
                <a:cs typeface="Times New Roman" panose="02020603050405020304" pitchFamily="18" charset="0"/>
              </a:rPr>
              <a:t>If the insurance company is not international insurance company the, insurance company will contact their TPA (Third Party Assistance) and get their clients insurance clear.</a:t>
            </a:r>
            <a:endParaRPr lang="en-IN"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buFont typeface="Wingdings" panose="05000000000000000000" pitchFamily="2" charset="2"/>
              <a:buChar char=""/>
            </a:pPr>
            <a:r>
              <a:rPr lang="en-IN" sz="2600" dirty="0">
                <a:effectLst/>
                <a:latin typeface="Times New Roman" panose="02020603050405020304" pitchFamily="18" charset="0"/>
                <a:ea typeface="Times New Roman" panose="02020603050405020304" pitchFamily="18" charset="0"/>
                <a:cs typeface="Times New Roman" panose="02020603050405020304" pitchFamily="18" charset="0"/>
              </a:rPr>
              <a:t>The clearance of visa invitation is being send and the approval mail is being sent by the Hospital and the visa is only being issued on for the medical purpose.</a:t>
            </a:r>
            <a:endParaRPr lang="en-IN"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buFont typeface="Wingdings" panose="05000000000000000000" pitchFamily="2" charset="2"/>
              <a:buChar char=""/>
            </a:pPr>
            <a:r>
              <a:rPr lang="en-IN" sz="2600" dirty="0">
                <a:effectLst/>
                <a:latin typeface="Times New Roman" panose="02020603050405020304" pitchFamily="18" charset="0"/>
                <a:ea typeface="Times New Roman" panose="02020603050405020304" pitchFamily="18" charset="0"/>
                <a:cs typeface="Times New Roman" panose="02020603050405020304" pitchFamily="18" charset="0"/>
              </a:rPr>
              <a:t>As, soon as the patient lands and stays patient has to fill the C- form on an immediate note, so that we can have a track of the patient.</a:t>
            </a:r>
            <a:endParaRPr lang="en-IN"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buFont typeface="Wingdings" panose="05000000000000000000" pitchFamily="2" charset="2"/>
              <a:buChar char=""/>
            </a:pPr>
            <a:r>
              <a:rPr lang="en-IN" sz="2600" dirty="0">
                <a:effectLst/>
                <a:latin typeface="Times New Roman" panose="02020603050405020304" pitchFamily="18" charset="0"/>
                <a:ea typeface="Times New Roman" panose="02020603050405020304" pitchFamily="18" charset="0"/>
                <a:cs typeface="Times New Roman" panose="02020603050405020304" pitchFamily="18" charset="0"/>
              </a:rPr>
              <a:t>On one passport we can take 4,900 US dollars on per passport.</a:t>
            </a:r>
            <a:endParaRPr lang="en-IN"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buFont typeface="Wingdings" panose="05000000000000000000" pitchFamily="2" charset="2"/>
              <a:buChar char=""/>
            </a:pPr>
            <a:r>
              <a:rPr lang="en-IN" sz="2600" dirty="0">
                <a:effectLst/>
                <a:latin typeface="Times New Roman" panose="02020603050405020304" pitchFamily="18" charset="0"/>
                <a:ea typeface="Times New Roman" panose="02020603050405020304" pitchFamily="18" charset="0"/>
                <a:cs typeface="Times New Roman" panose="02020603050405020304" pitchFamily="18" charset="0"/>
              </a:rPr>
              <a:t>Either the bill can be clear by the insurance company fully or the patient can clear the bill via wire transfer from country in dollars. </a:t>
            </a:r>
            <a:endParaRPr lang="en-IN"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1000"/>
              </a:spcAft>
              <a:buFont typeface="Wingdings" panose="05000000000000000000" pitchFamily="2" charset="2"/>
              <a:buChar char=""/>
            </a:pPr>
            <a:r>
              <a:rPr lang="en-IN" sz="2600" dirty="0">
                <a:effectLst/>
                <a:latin typeface="Times New Roman" panose="02020603050405020304" pitchFamily="18" charset="0"/>
                <a:ea typeface="Times New Roman" panose="02020603050405020304" pitchFamily="18" charset="0"/>
                <a:cs typeface="Times New Roman" panose="02020603050405020304" pitchFamily="18" charset="0"/>
              </a:rPr>
              <a:t>Form 16-B has to be filled by the patient during admission process as for the PAN card thing.</a:t>
            </a:r>
            <a:endParaRPr lang="en-IN"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IN" dirty="0"/>
          </a:p>
        </p:txBody>
      </p:sp>
      <p:sp>
        <p:nvSpPr>
          <p:cNvPr id="4" name="Slide Number Placeholder 3">
            <a:extLst>
              <a:ext uri="{FF2B5EF4-FFF2-40B4-BE49-F238E27FC236}">
                <a16:creationId xmlns:a16="http://schemas.microsoft.com/office/drawing/2014/main" id="{CE1DBDCD-BFFD-B18E-0A9A-B5A0A5A5AF5C}"/>
              </a:ext>
            </a:extLst>
          </p:cNvPr>
          <p:cNvSpPr>
            <a:spLocks noGrp="1"/>
          </p:cNvSpPr>
          <p:nvPr>
            <p:ph type="sldNum" sz="quarter" idx="12"/>
          </p:nvPr>
        </p:nvSpPr>
        <p:spPr/>
        <p:txBody>
          <a:bodyPr/>
          <a:lstStyle/>
          <a:p>
            <a:fld id="{26AD20E6-394B-4DF0-96A5-9647FF39C943}" type="slidenum">
              <a:rPr lang="en-IN" smtClean="0"/>
              <a:t>4</a:t>
            </a:fld>
            <a:endParaRPr lang="en-IN"/>
          </a:p>
        </p:txBody>
      </p:sp>
      <p:pic>
        <p:nvPicPr>
          <p:cNvPr id="6" name="Picture 5">
            <a:extLst>
              <a:ext uri="{FF2B5EF4-FFF2-40B4-BE49-F238E27FC236}">
                <a16:creationId xmlns:a16="http://schemas.microsoft.com/office/drawing/2014/main" id="{007830A4-8A9B-0EBD-A18C-FE6C0AF23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15615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p:txBody>
          <a:bodyPr/>
          <a:lstStyle/>
          <a:p>
            <a:pPr algn="ctr"/>
            <a:r>
              <a:rPr lang="en-IN" b="1" dirty="0"/>
              <a:t>Objectives of Your Study</a:t>
            </a:r>
          </a:p>
        </p:txBody>
      </p:sp>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p:txBody>
          <a:bodyPr/>
          <a:lstStyle/>
          <a:p>
            <a:r>
              <a:rPr lang="en-IN" dirty="0"/>
              <a:t>To know the brand position of FMRI, Gurugram in domestic market, as compared to the other leading hospitals of Gurugram, Haryana.</a:t>
            </a:r>
            <a:br>
              <a:rPr lang="en-IN" dirty="0"/>
            </a:br>
            <a:endParaRPr lang="en-IN" dirty="0"/>
          </a:p>
          <a:p>
            <a:r>
              <a:rPr lang="en-IN" dirty="0"/>
              <a:t>Why patient’s choose FMRI, Gurugram other then other leading hospitals.</a:t>
            </a:r>
          </a:p>
          <a:p>
            <a:endParaRPr lang="en-IN" dirty="0"/>
          </a:p>
          <a:p>
            <a:r>
              <a:rPr lang="en-IN" dirty="0"/>
              <a:t>Do the patient’s choose any other hospital over Fortis in Gurugram for the doctor’s consultation.  </a:t>
            </a:r>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5</a:t>
            </a:fld>
            <a:endParaRPr lang="en-IN"/>
          </a:p>
        </p:txBody>
      </p:sp>
      <p:pic>
        <p:nvPicPr>
          <p:cNvPr id="6" name="Picture 5">
            <a:extLst>
              <a:ext uri="{FF2B5EF4-FFF2-40B4-BE49-F238E27FC236}">
                <a16:creationId xmlns:a16="http://schemas.microsoft.com/office/drawing/2014/main" id="{59DE848F-23EA-DD10-7CA9-E5A35CA4C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54468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p:txBody>
          <a:bodyPr/>
          <a:lstStyle/>
          <a:p>
            <a:pPr algn="ctr"/>
            <a:r>
              <a:rPr lang="en-IN" b="1" dirty="0"/>
              <a:t>Methodology </a:t>
            </a:r>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p:txBody>
          <a:bodyPr/>
          <a:lstStyle/>
          <a:p>
            <a:r>
              <a:rPr lang="en-IN" b="1" dirty="0"/>
              <a:t>PROJECT DESIGN :</a:t>
            </a:r>
            <a:r>
              <a:rPr lang="en-IN" dirty="0"/>
              <a:t> The project design used in this study is “observational project design.”</a:t>
            </a:r>
          </a:p>
          <a:p>
            <a:r>
              <a:rPr lang="en-IN" b="1" dirty="0"/>
              <a:t>DATA COLLECTIONAL METHOD: </a:t>
            </a:r>
            <a:r>
              <a:rPr lang="en-IN" dirty="0"/>
              <a:t>The data collected for this project design is:</a:t>
            </a:r>
          </a:p>
          <a:p>
            <a:pPr>
              <a:buFont typeface="Wingdings" panose="05000000000000000000" pitchFamily="2" charset="2"/>
              <a:buChar char="Ø"/>
            </a:pPr>
            <a:r>
              <a:rPr lang="en-IN" b="1" dirty="0"/>
              <a:t>Primary Source:</a:t>
            </a:r>
            <a:r>
              <a:rPr lang="en-IN" dirty="0"/>
              <a:t> Personal Observation </a:t>
            </a:r>
          </a:p>
          <a:p>
            <a:r>
              <a:rPr lang="en-IN" b="1" dirty="0"/>
              <a:t>STUDY AREA : </a:t>
            </a:r>
            <a:r>
              <a:rPr lang="en-IN" dirty="0"/>
              <a:t>OPD AND IPD area of FMRI</a:t>
            </a:r>
          </a:p>
          <a:p>
            <a:r>
              <a:rPr lang="en-IN" b="1" dirty="0"/>
              <a:t>SAMPLE SIZE: </a:t>
            </a:r>
            <a:r>
              <a:rPr lang="en-IN" dirty="0"/>
              <a:t>60 Patients </a:t>
            </a:r>
            <a:endParaRPr lang="en-IN" b="1" dirty="0"/>
          </a:p>
          <a:p>
            <a:r>
              <a:rPr lang="en-IN" b="1" dirty="0"/>
              <a:t>TYPE OF DATA: </a:t>
            </a:r>
            <a:r>
              <a:rPr lang="en-IN" dirty="0"/>
              <a:t>Simple Random Sampling Method</a:t>
            </a:r>
          </a:p>
          <a:p>
            <a:r>
              <a:rPr lang="en-IN" b="1" dirty="0"/>
              <a:t>STUDY DURATION:  </a:t>
            </a:r>
            <a:r>
              <a:rPr lang="en-IN" dirty="0"/>
              <a:t>11 weeks (4</a:t>
            </a:r>
            <a:r>
              <a:rPr lang="en-IN" baseline="30000" dirty="0"/>
              <a:t>th</a:t>
            </a:r>
            <a:r>
              <a:rPr lang="en-IN" dirty="0"/>
              <a:t> April 2022 – 18</a:t>
            </a:r>
            <a:r>
              <a:rPr lang="en-IN" baseline="30000" dirty="0"/>
              <a:t>th</a:t>
            </a:r>
            <a:r>
              <a:rPr lang="en-IN" dirty="0"/>
              <a:t> June 2022 )</a:t>
            </a:r>
          </a:p>
          <a:p>
            <a:endParaRPr lang="en-IN" dirty="0"/>
          </a:p>
          <a:p>
            <a:pPr marL="0" indent="0">
              <a:buNone/>
            </a:pPr>
            <a:endParaRPr lang="en-IN" dirty="0"/>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6</a:t>
            </a:fld>
            <a:endParaRPr lang="en-IN"/>
          </a:p>
        </p:txBody>
      </p:sp>
      <p:pic>
        <p:nvPicPr>
          <p:cNvPr id="6" name="Picture 5">
            <a:extLst>
              <a:ext uri="{FF2B5EF4-FFF2-40B4-BE49-F238E27FC236}">
                <a16:creationId xmlns:a16="http://schemas.microsoft.com/office/drawing/2014/main" id="{096665F7-D441-D56F-3223-09638E620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5910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p:txBody>
          <a:bodyPr/>
          <a:lstStyle/>
          <a:p>
            <a:pPr algn="ctr"/>
            <a:r>
              <a:rPr lang="en-IN" b="1" dirty="0"/>
              <a:t>Methodology</a:t>
            </a:r>
            <a:endParaRPr lang="en-IN" dirty="0"/>
          </a:p>
        </p:txBody>
      </p:sp>
      <p:sp>
        <p:nvSpPr>
          <p:cNvPr id="3" name="Content Placeholder 2">
            <a:extLst>
              <a:ext uri="{FF2B5EF4-FFF2-40B4-BE49-F238E27FC236}">
                <a16:creationId xmlns:a16="http://schemas.microsoft.com/office/drawing/2014/main" id="{C69F77E6-6698-55B6-C98F-1338F8539D37}"/>
              </a:ext>
            </a:extLst>
          </p:cNvPr>
          <p:cNvSpPr>
            <a:spLocks noGrp="1"/>
          </p:cNvSpPr>
          <p:nvPr>
            <p:ph idx="1"/>
          </p:nvPr>
        </p:nvSpPr>
        <p:spPr/>
        <p:txBody>
          <a:bodyPr>
            <a:normAutofit/>
          </a:bodyPr>
          <a:lstStyle/>
          <a:p>
            <a:r>
              <a:rPr lang="en-IN" b="1" dirty="0"/>
              <a:t>DURATION OF DATA COLLECTION: </a:t>
            </a:r>
            <a:r>
              <a:rPr lang="en-IN" dirty="0"/>
              <a:t>11 Weeks</a:t>
            </a:r>
          </a:p>
          <a:p>
            <a:pPr marL="0" indent="0">
              <a:buNone/>
            </a:pPr>
            <a:endParaRPr lang="en-IN" dirty="0"/>
          </a:p>
          <a:p>
            <a:r>
              <a:rPr lang="en-IN" b="1" dirty="0"/>
              <a:t>CONTENT OF DATA COLLECTED: </a:t>
            </a:r>
            <a:r>
              <a:rPr lang="en-IN" dirty="0"/>
              <a:t>Questions related to marketing for brand positioning of Fortis Memorial Research Institute.</a:t>
            </a:r>
          </a:p>
          <a:p>
            <a:pPr marL="0" indent="0">
              <a:buNone/>
            </a:pPr>
            <a:endParaRPr lang="en-IN" b="1" dirty="0"/>
          </a:p>
          <a:p>
            <a:r>
              <a:rPr lang="en-IN" b="1" dirty="0"/>
              <a:t>STATISTICAL TOOLS USED: </a:t>
            </a:r>
            <a:r>
              <a:rPr lang="en-IN" dirty="0"/>
              <a:t>The tools used in this project are:</a:t>
            </a:r>
          </a:p>
          <a:p>
            <a:pPr>
              <a:buFont typeface="Wingdings" panose="05000000000000000000" pitchFamily="2" charset="2"/>
              <a:buChar char="Ø"/>
            </a:pPr>
            <a:r>
              <a:rPr lang="en-IN" b="1" dirty="0"/>
              <a:t> MS- EXCEL – </a:t>
            </a:r>
            <a:r>
              <a:rPr lang="en-IN" dirty="0"/>
              <a:t>It is used for the analysis of the collected data.</a:t>
            </a:r>
          </a:p>
          <a:p>
            <a:pPr>
              <a:buFont typeface="Wingdings" panose="05000000000000000000" pitchFamily="2" charset="2"/>
              <a:buChar char="Ø"/>
            </a:pPr>
            <a:r>
              <a:rPr lang="en-IN" b="1" dirty="0"/>
              <a:t>MS- WORD –</a:t>
            </a:r>
            <a:r>
              <a:rPr lang="en-IN" dirty="0"/>
              <a:t> It is used for the collection of data by the means of questionnaire.</a:t>
            </a:r>
          </a:p>
          <a:p>
            <a:pPr marL="0" indent="0">
              <a:buNone/>
            </a:pPr>
            <a:endParaRPr lang="en-IN" dirty="0"/>
          </a:p>
        </p:txBody>
      </p:sp>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p:txBody>
          <a:bodyPr/>
          <a:lstStyle/>
          <a:p>
            <a:fld id="{26AD20E6-394B-4DF0-96A5-9647FF39C943}" type="slidenum">
              <a:rPr lang="en-IN" smtClean="0"/>
              <a:t>7</a:t>
            </a:fld>
            <a:endParaRPr lang="en-IN"/>
          </a:p>
        </p:txBody>
      </p:sp>
      <p:pic>
        <p:nvPicPr>
          <p:cNvPr id="6" name="Picture 5">
            <a:extLst>
              <a:ext uri="{FF2B5EF4-FFF2-40B4-BE49-F238E27FC236}">
                <a16:creationId xmlns:a16="http://schemas.microsoft.com/office/drawing/2014/main" id="{7CA07901-579C-BFCC-7D89-A24BBE44C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20624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t>RESULT OF OPD </a:t>
            </a:r>
          </a:p>
        </p:txBody>
      </p:sp>
      <p:graphicFrame>
        <p:nvGraphicFramePr>
          <p:cNvPr id="7" name="Content Placeholder 6">
            <a:extLst>
              <a:ext uri="{FF2B5EF4-FFF2-40B4-BE49-F238E27FC236}">
                <a16:creationId xmlns:a16="http://schemas.microsoft.com/office/drawing/2014/main" id="{434215C1-92B8-C897-9848-F620293A7779}"/>
              </a:ext>
            </a:extLst>
          </p:cNvPr>
          <p:cNvGraphicFramePr>
            <a:graphicFrameLocks noGrp="1"/>
          </p:cNvGraphicFramePr>
          <p:nvPr>
            <p:ph idx="1"/>
            <p:extLst>
              <p:ext uri="{D42A27DB-BD31-4B8C-83A1-F6EECF244321}">
                <p14:modId xmlns:p14="http://schemas.microsoft.com/office/powerpoint/2010/main" val="818860643"/>
              </p:ext>
            </p:extLst>
          </p:nvPr>
        </p:nvGraphicFramePr>
        <p:xfrm>
          <a:off x="292068" y="1434172"/>
          <a:ext cx="2403835" cy="250747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8</a:t>
            </a:fld>
            <a:endParaRPr lang="en-IN"/>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graphicFrame>
        <p:nvGraphicFramePr>
          <p:cNvPr id="8" name="Chart 7">
            <a:extLst>
              <a:ext uri="{FF2B5EF4-FFF2-40B4-BE49-F238E27FC236}">
                <a16:creationId xmlns:a16="http://schemas.microsoft.com/office/drawing/2014/main" id="{FC49BB03-6C21-4CB1-9CB4-FD3281E1AA20}"/>
              </a:ext>
            </a:extLst>
          </p:cNvPr>
          <p:cNvGraphicFramePr>
            <a:graphicFrameLocks/>
          </p:cNvGraphicFramePr>
          <p:nvPr>
            <p:extLst>
              <p:ext uri="{D42A27DB-BD31-4B8C-83A1-F6EECF244321}">
                <p14:modId xmlns:p14="http://schemas.microsoft.com/office/powerpoint/2010/main" val="1049274466"/>
              </p:ext>
            </p:extLst>
          </p:nvPr>
        </p:nvGraphicFramePr>
        <p:xfrm>
          <a:off x="3605890" y="1467791"/>
          <a:ext cx="2877034" cy="24402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27055154-02C1-EA01-CECB-C75F2EECC0FA}"/>
              </a:ext>
            </a:extLst>
          </p:cNvPr>
          <p:cNvGraphicFramePr>
            <a:graphicFrameLocks/>
          </p:cNvGraphicFramePr>
          <p:nvPr>
            <p:extLst>
              <p:ext uri="{D42A27DB-BD31-4B8C-83A1-F6EECF244321}">
                <p14:modId xmlns:p14="http://schemas.microsoft.com/office/powerpoint/2010/main" val="880575734"/>
              </p:ext>
            </p:extLst>
          </p:nvPr>
        </p:nvGraphicFramePr>
        <p:xfrm>
          <a:off x="7146091" y="1292772"/>
          <a:ext cx="4145649" cy="244024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a:extLst>
              <a:ext uri="{FF2B5EF4-FFF2-40B4-BE49-F238E27FC236}">
                <a16:creationId xmlns:a16="http://schemas.microsoft.com/office/drawing/2014/main" id="{394262A3-BEEB-8D6F-5C58-993A7F778131}"/>
              </a:ext>
            </a:extLst>
          </p:cNvPr>
          <p:cNvGraphicFramePr>
            <a:graphicFrameLocks/>
          </p:cNvGraphicFramePr>
          <p:nvPr>
            <p:extLst>
              <p:ext uri="{D42A27DB-BD31-4B8C-83A1-F6EECF244321}">
                <p14:modId xmlns:p14="http://schemas.microsoft.com/office/powerpoint/2010/main" val="241019338"/>
              </p:ext>
            </p:extLst>
          </p:nvPr>
        </p:nvGraphicFramePr>
        <p:xfrm>
          <a:off x="1633398" y="3941651"/>
          <a:ext cx="3596408" cy="28194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Chart 10">
            <a:extLst>
              <a:ext uri="{FF2B5EF4-FFF2-40B4-BE49-F238E27FC236}">
                <a16:creationId xmlns:a16="http://schemas.microsoft.com/office/drawing/2014/main" id="{1414F19B-391B-039B-B1A3-ADED3DA3AAF1}"/>
              </a:ext>
            </a:extLst>
          </p:cNvPr>
          <p:cNvGraphicFramePr>
            <a:graphicFrameLocks/>
          </p:cNvGraphicFramePr>
          <p:nvPr>
            <p:extLst>
              <p:ext uri="{D42A27DB-BD31-4B8C-83A1-F6EECF244321}">
                <p14:modId xmlns:p14="http://schemas.microsoft.com/office/powerpoint/2010/main" val="3890223947"/>
              </p:ext>
            </p:extLst>
          </p:nvPr>
        </p:nvGraphicFramePr>
        <p:xfrm>
          <a:off x="7555540" y="3936571"/>
          <a:ext cx="2877035" cy="282448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373306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t>RESULTS OF OPD </a:t>
            </a:r>
          </a:p>
        </p:txBody>
      </p:sp>
      <p:graphicFrame>
        <p:nvGraphicFramePr>
          <p:cNvPr id="7" name="Content Placeholder 6">
            <a:extLst>
              <a:ext uri="{FF2B5EF4-FFF2-40B4-BE49-F238E27FC236}">
                <a16:creationId xmlns:a16="http://schemas.microsoft.com/office/drawing/2014/main" id="{086F92B8-7507-C76C-4B5C-FAA38F09794C}"/>
              </a:ext>
            </a:extLst>
          </p:cNvPr>
          <p:cNvGraphicFramePr>
            <a:graphicFrameLocks noGrp="1"/>
          </p:cNvGraphicFramePr>
          <p:nvPr>
            <p:ph idx="1"/>
            <p:extLst>
              <p:ext uri="{D42A27DB-BD31-4B8C-83A1-F6EECF244321}">
                <p14:modId xmlns:p14="http://schemas.microsoft.com/office/powerpoint/2010/main" val="2630765638"/>
              </p:ext>
            </p:extLst>
          </p:nvPr>
        </p:nvGraphicFramePr>
        <p:xfrm>
          <a:off x="404567" y="1690688"/>
          <a:ext cx="2695903" cy="220904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p:txBody>
          <a:bodyPr/>
          <a:lstStyle/>
          <a:p>
            <a:fld id="{26AD20E6-394B-4DF0-96A5-9647FF39C943}" type="slidenum">
              <a:rPr lang="en-IN" smtClean="0"/>
              <a:t>9</a:t>
            </a:fld>
            <a:endParaRPr lang="en-IN"/>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graphicFrame>
        <p:nvGraphicFramePr>
          <p:cNvPr id="8" name="Chart 7">
            <a:extLst>
              <a:ext uri="{FF2B5EF4-FFF2-40B4-BE49-F238E27FC236}">
                <a16:creationId xmlns:a16="http://schemas.microsoft.com/office/drawing/2014/main" id="{82B59AF1-3C5B-04AF-0924-9E857A1BE96D}"/>
              </a:ext>
            </a:extLst>
          </p:cNvPr>
          <p:cNvGraphicFramePr>
            <a:graphicFrameLocks/>
          </p:cNvGraphicFramePr>
          <p:nvPr>
            <p:extLst>
              <p:ext uri="{D42A27DB-BD31-4B8C-83A1-F6EECF244321}">
                <p14:modId xmlns:p14="http://schemas.microsoft.com/office/powerpoint/2010/main" val="424529623"/>
              </p:ext>
            </p:extLst>
          </p:nvPr>
        </p:nvGraphicFramePr>
        <p:xfrm>
          <a:off x="4351486" y="1528726"/>
          <a:ext cx="3008098" cy="22090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BCD652DD-FDA0-D07F-BFD5-DF039D7ED745}"/>
              </a:ext>
            </a:extLst>
          </p:cNvPr>
          <p:cNvGraphicFramePr>
            <a:graphicFrameLocks/>
          </p:cNvGraphicFramePr>
          <p:nvPr>
            <p:extLst>
              <p:ext uri="{D42A27DB-BD31-4B8C-83A1-F6EECF244321}">
                <p14:modId xmlns:p14="http://schemas.microsoft.com/office/powerpoint/2010/main" val="3182945646"/>
              </p:ext>
            </p:extLst>
          </p:nvPr>
        </p:nvGraphicFramePr>
        <p:xfrm>
          <a:off x="8610600" y="1292772"/>
          <a:ext cx="3257745" cy="22830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7C63EA7F-FDD1-51F4-B801-E30123CFE327}"/>
              </a:ext>
            </a:extLst>
          </p:cNvPr>
          <p:cNvGraphicFramePr>
            <a:graphicFrameLocks/>
          </p:cNvGraphicFramePr>
          <p:nvPr>
            <p:extLst>
              <p:ext uri="{D42A27DB-BD31-4B8C-83A1-F6EECF244321}">
                <p14:modId xmlns:p14="http://schemas.microsoft.com/office/powerpoint/2010/main" val="3095579198"/>
              </p:ext>
            </p:extLst>
          </p:nvPr>
        </p:nvGraphicFramePr>
        <p:xfrm>
          <a:off x="1347951" y="4090987"/>
          <a:ext cx="4572000"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a:extLst>
              <a:ext uri="{FF2B5EF4-FFF2-40B4-BE49-F238E27FC236}">
                <a16:creationId xmlns:a16="http://schemas.microsoft.com/office/drawing/2014/main" id="{53A21C13-9D4C-5CB0-B9CC-55A83E14ED3C}"/>
              </a:ext>
            </a:extLst>
          </p:cNvPr>
          <p:cNvGraphicFramePr>
            <a:graphicFrameLocks/>
          </p:cNvGraphicFramePr>
          <p:nvPr>
            <p:extLst>
              <p:ext uri="{D42A27DB-BD31-4B8C-83A1-F6EECF244321}">
                <p14:modId xmlns:p14="http://schemas.microsoft.com/office/powerpoint/2010/main" val="1776372110"/>
              </p:ext>
            </p:extLst>
          </p:nvPr>
        </p:nvGraphicFramePr>
        <p:xfrm>
          <a:off x="7885471" y="4009045"/>
          <a:ext cx="3468329" cy="271242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1127676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1351</TotalTime>
  <Words>1874</Words>
  <Application>Microsoft Office PowerPoint</Application>
  <PresentationFormat>Widescreen</PresentationFormat>
  <Paragraphs>173</Paragraphs>
  <Slides>24</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Arial</vt:lpstr>
      <vt:lpstr>Calibri</vt:lpstr>
      <vt:lpstr>Calibri Light</vt:lpstr>
      <vt:lpstr>Corbel</vt:lpstr>
      <vt:lpstr>frutiger_ce_55_romanregular</vt:lpstr>
      <vt:lpstr>Symbol</vt:lpstr>
      <vt:lpstr>Times New Roman</vt:lpstr>
      <vt:lpstr>Wingdings</vt:lpstr>
      <vt:lpstr>Office Theme</vt:lpstr>
      <vt:lpstr>Banded</vt:lpstr>
      <vt:lpstr>Brand Positioning of Fortis in Domestic Market  Fortis Memorial Research Institute, Gurugram</vt:lpstr>
      <vt:lpstr>Screenshot of Approval</vt:lpstr>
      <vt:lpstr>INTRODUCTION </vt:lpstr>
      <vt:lpstr>Introduction </vt:lpstr>
      <vt:lpstr>Objectives of Your Study</vt:lpstr>
      <vt:lpstr>Methodology </vt:lpstr>
      <vt:lpstr>Methodology</vt:lpstr>
      <vt:lpstr>RESULT OF OPD </vt:lpstr>
      <vt:lpstr>RESULTS OF OPD </vt:lpstr>
      <vt:lpstr>RESULT OF IPD</vt:lpstr>
      <vt:lpstr>RESULT OF IPD </vt:lpstr>
      <vt:lpstr>DISCUSSION OF OPD </vt:lpstr>
      <vt:lpstr>DISCUSSION OF OPD </vt:lpstr>
      <vt:lpstr>DISCUSSION OF IPD</vt:lpstr>
      <vt:lpstr>DISCUSSION OF IPD</vt:lpstr>
      <vt:lpstr>Limitations of Study </vt:lpstr>
      <vt:lpstr>CONCLUSION</vt:lpstr>
      <vt:lpstr>References</vt:lpstr>
      <vt:lpstr>Final Poster of Internship Presentation </vt:lpstr>
      <vt:lpstr>Thank You</vt:lpstr>
      <vt:lpstr>Internship Experiences</vt:lpstr>
      <vt:lpstr>Suggestions Given to Organization </vt:lpstr>
      <vt:lpstr>Pictorial Journey </vt:lpstr>
      <vt:lpstr>Pictorial Journey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Meenakshi Sharma</cp:lastModifiedBy>
  <cp:revision>34</cp:revision>
  <dcterms:created xsi:type="dcterms:W3CDTF">2022-05-20T15:11:38Z</dcterms:created>
  <dcterms:modified xsi:type="dcterms:W3CDTF">2022-12-16T07:31:44Z</dcterms:modified>
</cp:coreProperties>
</file>