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FE38A-9D47-4656-9841-7AA5CA180927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A40A9-415F-4529-BD3C-70CCA27100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254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91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18BF-458B-4E92-A378-2F3B5E18C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F510F-8409-43C2-94AD-3EF2688E4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547C2-E481-439B-A267-37E3F1DB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C19E9-60B4-42DE-B130-9B22A8440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05E14-9CFF-481A-B3C3-7C5C4193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07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A5B48-414C-4922-A0CE-425D8CFD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B9C4-E0B3-4D52-B50B-DDFCA6697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EB41F-7D67-4048-A33B-F4843FEF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0CC8F-9CF8-40F6-8D8C-BECD2A1B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25477-5290-461B-86A4-C45C72B4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706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B87050-90FD-4965-8E45-123A3FAA7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0761F-A4BC-443D-A4AA-B06A8FD1C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B49F-4C3B-45E8-B7AC-6A9BB8D65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C89D4-D1F8-4D9F-A553-5018FDCF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CF286-404B-4687-96ED-667FD6B4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813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C11B-B253-499C-B309-3D3AE6B1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61B16-6322-4F1E-B15E-8BA6159F4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DF822-2D2E-4C32-8182-C5047785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AD905-B65B-4928-8B4A-A4116EDD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1B850-1290-4E08-B19C-2ECF0BEA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00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05079-EB06-40D3-B42E-1728D5B4E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85226-103B-45BF-A628-AA9DD14A6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7EEE2-8564-4946-B1D4-B15F1061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63EB-E30E-4B79-94E4-906DEA07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041C1-F6C6-4470-A37C-EE5DBF5A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074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55B6-A2B8-4367-8FE2-FB6F12D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D6AA2-E3EB-4946-9E76-9EFE15B5E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728CB-7D15-4DF4-9FA7-B8E96A462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4F6B1-FFD6-46D2-B818-C69F8756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38777-F520-4049-91F5-A6801285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C6FCC-74D3-4DEC-8016-7C01B99B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47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59DD-3084-4DD5-B38D-4055C2B5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28979-F9F7-4634-9485-6822B8907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EC2D0-B28A-420B-9CF1-A450C6881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22BA1-E14A-4FF3-B2A6-666FBB132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0B5C0-64CF-41B4-9591-E3DEA7845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E3C02-F7B2-4B5C-997D-03D3D3DA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31357-9C7F-447B-8846-C2629FEA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94B220-5546-46A2-8F71-1AFB2C22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253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93E5-5FB9-49B0-B03F-D17646CEC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ADDD9-AF29-4562-9B1C-E6B9C459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F03995-B3D4-4258-B030-06F278CC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BF692-0CDA-4FFE-9956-24CDF4FD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58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323DCD-1FD4-4466-81D3-779BEB8B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55579-DF7C-4611-8CE6-B37994A6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0714A-60A3-4863-8A95-579F9CE1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36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E8C0-7935-43DB-9025-AD933A05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1F91D-F2F0-44D9-8697-6E1DD9F7A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C8-AEAA-403C-A552-002CBB0FA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DC4F1-8EBD-4A68-982F-2B09F898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8207E-5E43-47EA-BEE5-5A50426C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9C0A4-7A92-4773-8D64-6776A345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286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62C7F-84AF-480F-92EC-D7BE8516F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FD379-49B0-48BF-99F7-6CB66E08B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1BEA2-FA7A-4EA2-8E4B-CE2CE5037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E350F-EE80-48A3-AE3E-AC5000D8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8F7E5-5F40-4DE7-8E3A-75DFB98B3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9E8EA-6940-4F67-B85D-14B9976B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38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1D9B72-FE6C-4AB3-8ABE-158BA3247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BE600-947C-4858-B53C-EDDF6736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ABB78-3DCA-40C0-BADD-2635E3735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E6968-61EF-4CB7-89E7-9C3401CA33C8}" type="datetimeFigureOut">
              <a:rPr lang="en-IN" smtClean="0"/>
              <a:t>10-08-2022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A9339-1F3B-4D36-8385-5423976C5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3F37F-B47F-41BD-A6BD-CA1C13562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A86E5-C1BF-4E2F-933E-EA6129EA0B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51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rchiips.org/nfhs/bihar.shtml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pc2021.popconf.org/uploads/21118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ganwadi" TargetMode="External"/><Relationship Id="rId5" Type="http://schemas.openxmlformats.org/officeDocument/2006/relationships/hyperlink" Target="https://en.wikipedia.org/wiki/Accredited_Social_Health_Activist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s://hrln.org/uploads/2018/02/HRLN-The-Role-of-ASHAs-in-the-Delivery-of-CI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A5BC-F7D2-BBD0-C00A-C6FD9D7BC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376" y="358219"/>
            <a:ext cx="6381947" cy="372031"/>
          </a:xfrm>
        </p:spPr>
        <p:txBody>
          <a:bodyPr>
            <a:noAutofit/>
          </a:bodyPr>
          <a:lstStyle/>
          <a:p>
            <a:pPr algn="ctr"/>
            <a:r>
              <a:rPr lang="en-IN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F46672-23F2-54AB-6EA2-E29CE477BF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26"/>
            <a:ext cx="879737" cy="5575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ED6928-F11E-4644-B635-76D814155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49"/>
          <a:stretch/>
        </p:blipFill>
        <p:spPr>
          <a:xfrm>
            <a:off x="11605891" y="0"/>
            <a:ext cx="586110" cy="58071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A892FF1-9819-4DC7-8CF2-8D61CCCC721C}"/>
              </a:ext>
            </a:extLst>
          </p:cNvPr>
          <p:cNvSpPr/>
          <p:nvPr/>
        </p:nvSpPr>
        <p:spPr>
          <a:xfrm>
            <a:off x="36135" y="915774"/>
            <a:ext cx="2975725" cy="59271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EDB461C-1494-4AC3-A9EF-0432D9F516B8}"/>
              </a:ext>
            </a:extLst>
          </p:cNvPr>
          <p:cNvSpPr/>
          <p:nvPr/>
        </p:nvSpPr>
        <p:spPr>
          <a:xfrm>
            <a:off x="3044860" y="880670"/>
            <a:ext cx="2975725" cy="59622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2E4852A-0E92-47BE-8B90-4B4412F4A5CD}"/>
              </a:ext>
            </a:extLst>
          </p:cNvPr>
          <p:cNvSpPr/>
          <p:nvPr/>
        </p:nvSpPr>
        <p:spPr>
          <a:xfrm>
            <a:off x="6057164" y="871037"/>
            <a:ext cx="2975726" cy="59718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4D3FF1-31EA-4768-AB53-549768DF59EC}"/>
              </a:ext>
            </a:extLst>
          </p:cNvPr>
          <p:cNvSpPr/>
          <p:nvPr/>
        </p:nvSpPr>
        <p:spPr>
          <a:xfrm>
            <a:off x="9078012" y="879448"/>
            <a:ext cx="3072695" cy="59967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E05CECF-E72D-42E9-BB9F-507A2DF649C7}"/>
              </a:ext>
            </a:extLst>
          </p:cNvPr>
          <p:cNvSpPr/>
          <p:nvPr/>
        </p:nvSpPr>
        <p:spPr>
          <a:xfrm>
            <a:off x="471340" y="970551"/>
            <a:ext cx="2271860" cy="3963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INTRODUCTION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770046A-CBDA-408B-9D8E-501329E6CD92}"/>
              </a:ext>
            </a:extLst>
          </p:cNvPr>
          <p:cNvSpPr/>
          <p:nvPr/>
        </p:nvSpPr>
        <p:spPr>
          <a:xfrm>
            <a:off x="3319803" y="970550"/>
            <a:ext cx="2444689" cy="3963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OBJECTIVES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5C562D5-FB1B-4920-8577-FD2DB38E1225}"/>
              </a:ext>
            </a:extLst>
          </p:cNvPr>
          <p:cNvSpPr/>
          <p:nvPr/>
        </p:nvSpPr>
        <p:spPr>
          <a:xfrm>
            <a:off x="3205113" y="3432361"/>
            <a:ext cx="2727493" cy="396335"/>
          </a:xfrm>
          <a:prstGeom prst="roundRect">
            <a:avLst>
              <a:gd name="adj" fmla="val 26181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METHODOLOGY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D71EFBD-2866-4E55-927B-C7C70E8731BE}"/>
              </a:ext>
            </a:extLst>
          </p:cNvPr>
          <p:cNvSpPr/>
          <p:nvPr/>
        </p:nvSpPr>
        <p:spPr>
          <a:xfrm>
            <a:off x="6391374" y="970550"/>
            <a:ext cx="2356701" cy="3963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RESULTS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89C810A-EFF5-4635-A0C0-C7CDEA9146B8}"/>
              </a:ext>
            </a:extLst>
          </p:cNvPr>
          <p:cNvSpPr/>
          <p:nvPr/>
        </p:nvSpPr>
        <p:spPr>
          <a:xfrm>
            <a:off x="9427243" y="970550"/>
            <a:ext cx="2356701" cy="3963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CONCLUSION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2365F42-D170-4D6B-A8A4-ED251FE5A7F0}"/>
              </a:ext>
            </a:extLst>
          </p:cNvPr>
          <p:cNvSpPr/>
          <p:nvPr/>
        </p:nvSpPr>
        <p:spPr>
          <a:xfrm>
            <a:off x="9318831" y="3470806"/>
            <a:ext cx="2465113" cy="3963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/>
              <a:t>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09EBE-A8EC-4161-BB3B-C5796AC746B4}"/>
              </a:ext>
            </a:extLst>
          </p:cNvPr>
          <p:cNvSpPr txBox="1"/>
          <p:nvPr/>
        </p:nvSpPr>
        <p:spPr>
          <a:xfrm>
            <a:off x="241951" y="1366885"/>
            <a:ext cx="2652517" cy="5509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/>
              <a:t>The </a:t>
            </a:r>
            <a:r>
              <a:rPr lang="en-US" sz="1100" dirty="0">
                <a:solidFill>
                  <a:srgbClr val="0070C0"/>
                </a:solidFill>
                <a:hlinkClick r:id="rId5" tooltip="Accredited Social Health Activi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Accredited Social Health Activist</a:t>
            </a:r>
            <a:r>
              <a:rPr lang="en-US" sz="1100" dirty="0"/>
              <a:t> (ASHA) is a community health worker. Depending on the area covered by the sub- </a:t>
            </a:r>
            <a:r>
              <a:rPr lang="en-US" sz="1100" dirty="0" err="1"/>
              <a:t>centre</a:t>
            </a:r>
            <a:r>
              <a:rPr lang="en-US" sz="1100" dirty="0"/>
              <a:t>, each ANMs is supported by four or five ASHAs. With the </a:t>
            </a:r>
            <a:r>
              <a:rPr lang="en-US" sz="1100" dirty="0">
                <a:hlinkClick r:id="rId6" tooltip="Anganwadi"/>
              </a:rPr>
              <a:t>Anganwadi Worker (AWW)</a:t>
            </a:r>
            <a:r>
              <a:rPr lang="en-US" sz="1100" dirty="0"/>
              <a:t>, the ANMs acts as a resource person for the training of ASHAs. </a:t>
            </a:r>
          </a:p>
          <a:p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/>
              <a:t>The CHWs have also been instrumental in in many developing countries </a:t>
            </a:r>
            <a:r>
              <a:rPr lang="en-US" sz="1100" dirty="0">
                <a:solidFill>
                  <a:srgbClr val="0070C0"/>
                </a:solidFill>
              </a:rPr>
              <a:t>reducing unmet need for contraception</a:t>
            </a:r>
            <a:r>
              <a:rPr lang="en-US" sz="11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/>
              <a:t>The </a:t>
            </a:r>
            <a:r>
              <a:rPr lang="en-US" sz="1100" dirty="0">
                <a:solidFill>
                  <a:srgbClr val="0070C0"/>
                </a:solidFill>
              </a:rPr>
              <a:t>CHWs</a:t>
            </a:r>
            <a:r>
              <a:rPr lang="en-US" sz="1100" dirty="0"/>
              <a:t> have been continuously involved in, ongoing </a:t>
            </a:r>
            <a:r>
              <a:rPr lang="en-US" sz="1100" dirty="0">
                <a:solidFill>
                  <a:srgbClr val="0070C0"/>
                </a:solidFill>
              </a:rPr>
              <a:t>reproductive and child healthcare programs over the last few decades </a:t>
            </a:r>
            <a:r>
              <a:rPr lang="en-US" sz="1100" dirty="0"/>
              <a:t>including FP; though little is known about the extent of their outreach in providing FP messages and services.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/>
              <a:t>The role of CHWs in increasing the utilization of maternal, newborn and child health services has been widely acknowledged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/>
              <a:t>There is </a:t>
            </a:r>
            <a:r>
              <a:rPr lang="en-US" sz="1100" dirty="0">
                <a:solidFill>
                  <a:srgbClr val="0070C0"/>
                </a:solidFill>
              </a:rPr>
              <a:t>limited evidence whether or not the CHWs outreach increases demand for contraception in the community</a:t>
            </a:r>
            <a:endParaRPr lang="en-IN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7702E-7A60-4CD9-8EF0-A14B9CA97854}"/>
              </a:ext>
            </a:extLst>
          </p:cNvPr>
          <p:cNvSpPr txBox="1"/>
          <p:nvPr/>
        </p:nvSpPr>
        <p:spPr>
          <a:xfrm>
            <a:off x="3205113" y="1366885"/>
            <a:ext cx="265835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To understand awareness, attitude, perception and practises about FP in the</a:t>
            </a:r>
          </a:p>
          <a:p>
            <a:r>
              <a:rPr lang="en-IN" sz="1100" dirty="0"/>
              <a:t>      community.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To understand ASHAs/ANMs knowledge, attitude and practises for FP related services and delivery platforms.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To explore the barriers and enablers faced by CHW (particularly ASHAs/ANMs) for the delivery of FP services</a:t>
            </a:r>
            <a:r>
              <a:rPr lang="en-IN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 </a:t>
            </a:r>
          </a:p>
          <a:p>
            <a:endParaRPr lang="en-IN" sz="1100" dirty="0"/>
          </a:p>
          <a:p>
            <a:r>
              <a:rPr lang="en-IN" sz="1100" dirty="0"/>
              <a:t> </a:t>
            </a:r>
          </a:p>
          <a:p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064B76-B60F-4796-984D-6E09AA618EAC}"/>
              </a:ext>
            </a:extLst>
          </p:cNvPr>
          <p:cNvSpPr txBox="1"/>
          <p:nvPr/>
        </p:nvSpPr>
        <p:spPr>
          <a:xfrm>
            <a:off x="3117129" y="3828696"/>
            <a:ext cx="283476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900" dirty="0">
                <a:solidFill>
                  <a:schemeClr val="accent1"/>
                </a:solidFill>
              </a:rPr>
              <a:t>Three-stage random sampling </a:t>
            </a:r>
            <a:r>
              <a:rPr lang="en-GB" sz="900" dirty="0"/>
              <a:t>was employed to reach the sample for  interview conduction.</a:t>
            </a:r>
          </a:p>
          <a:p>
            <a:endParaRPr lang="en-GB" sz="9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9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In-depth interview </a:t>
            </a:r>
            <a:r>
              <a:rPr lang="en-IN" sz="900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(IDIs) of 24 ASHA’s/ANM’s (12 each) were interviewed in May 2022. </a:t>
            </a:r>
          </a:p>
          <a:p>
            <a:endParaRPr lang="en-IN" sz="9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9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Arwal</a:t>
            </a:r>
            <a:r>
              <a:rPr lang="en-GB" sz="9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,Patna</a:t>
            </a:r>
            <a:r>
              <a:rPr lang="en-GB" sz="9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GB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</a:t>
            </a:r>
            <a:r>
              <a:rPr lang="en-GB" sz="9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Vaishali</a:t>
            </a:r>
            <a:r>
              <a:rPr lang="en-GB" sz="9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districts were selected based on operational and logistic feasibility. Further 5 blocks were selected in each district, and ASHAs were selected randomly from</a:t>
            </a:r>
            <a:r>
              <a:rPr lang="en-GB" sz="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9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AWC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000" dirty="0">
              <a:latin typeface="Times New Roman" panose="02020603050405020304" pitchFamily="18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-285750">
              <a:buFont typeface="Wingdings" panose="05000000000000000000" pitchFamily="2" charset="2"/>
              <a:buChar char="q"/>
            </a:pPr>
            <a:r>
              <a:rPr lang="en-US" sz="10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Inclusion Criteria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900" b="1" dirty="0">
                <a:cs typeface="Calibri" panose="020F0502020204030204" pitchFamily="34" charset="0"/>
              </a:rPr>
              <a:t>-  </a:t>
            </a:r>
            <a:r>
              <a:rPr lang="en-US" sz="1000" dirty="0">
                <a:cs typeface="Calibri" panose="020F0502020204030204" pitchFamily="34" charset="0"/>
              </a:rPr>
              <a:t>ASHA’s/ANM’s having </a:t>
            </a:r>
            <a:r>
              <a:rPr lang="en-US" sz="1000" dirty="0" err="1">
                <a:cs typeface="Calibri" panose="020F0502020204030204" pitchFamily="34" charset="0"/>
              </a:rPr>
              <a:t>upto</a:t>
            </a:r>
            <a:r>
              <a:rPr lang="en-US" sz="1000" dirty="0">
                <a:cs typeface="Calibri" panose="020F0502020204030204" pitchFamily="34" charset="0"/>
              </a:rPr>
              <a:t> 5 years of experience.</a:t>
            </a:r>
          </a:p>
          <a:p>
            <a:pPr marL="228600" indent="-171450">
              <a:buFontTx/>
              <a:buChar char="-"/>
            </a:pPr>
            <a:r>
              <a:rPr lang="en-US" sz="1000" dirty="0">
                <a:cs typeface="Calibri" panose="020F0502020204030204" pitchFamily="34" charset="0"/>
              </a:rPr>
              <a:t>ASHA’s/ANM’s having more than 5 years of experience.</a:t>
            </a:r>
          </a:p>
          <a:p>
            <a:pPr indent="-285750">
              <a:buFont typeface="Wingdings" panose="05000000000000000000" pitchFamily="2" charset="2"/>
              <a:buChar char="q"/>
            </a:pPr>
            <a:r>
              <a:rPr lang="en-US" sz="1000" b="1" u="sng" dirty="0">
                <a:cs typeface="Calibri" panose="020F0502020204030204" pitchFamily="34" charset="0"/>
              </a:rPr>
              <a:t>Exclusion Criteria</a:t>
            </a:r>
            <a:r>
              <a:rPr lang="en-US" sz="1000" b="1" dirty="0">
                <a:cs typeface="Calibri" panose="020F0502020204030204" pitchFamily="34" charset="0"/>
              </a:rPr>
              <a:t>: -</a:t>
            </a:r>
            <a:r>
              <a:rPr lang="en-IN" sz="1000" dirty="0"/>
              <a:t>ASHA’s/ANM’s who are not available at AWC.</a:t>
            </a:r>
          </a:p>
          <a:p>
            <a:pPr marL="57150" indent="0">
              <a:buNone/>
            </a:pPr>
            <a:r>
              <a:rPr lang="en-IN" sz="1000" dirty="0"/>
              <a:t>-ASHAs/ANMs who refuses to provide consent or record their interview.</a:t>
            </a:r>
          </a:p>
          <a:p>
            <a:r>
              <a:rPr lang="en-IN" sz="1000" dirty="0"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                  </a:t>
            </a:r>
            <a:endParaRPr lang="en-IN" sz="1000" dirty="0"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B292F8-BED8-42EA-9DCF-2891C9C6DA7B}"/>
              </a:ext>
            </a:extLst>
          </p:cNvPr>
          <p:cNvSpPr txBox="1"/>
          <p:nvPr/>
        </p:nvSpPr>
        <p:spPr>
          <a:xfrm>
            <a:off x="6133709" y="1466397"/>
            <a:ext cx="27871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u="sng" dirty="0">
                <a:solidFill>
                  <a:srgbClr val="0070C0"/>
                </a:solidFill>
              </a:rPr>
              <a:t>Barriers at Individual Level-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Knowledge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Autonomy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Agency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Education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Fear of Side effects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Perceived Norms</a:t>
            </a:r>
          </a:p>
          <a:p>
            <a:r>
              <a:rPr lang="en-IN" sz="1000" dirty="0"/>
              <a:t> </a:t>
            </a:r>
          </a:p>
          <a:p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D3B0BE-1E9C-4CDD-98CF-88BB0FF1645F}"/>
              </a:ext>
            </a:extLst>
          </p:cNvPr>
          <p:cNvSpPr txBox="1"/>
          <p:nvPr/>
        </p:nvSpPr>
        <p:spPr>
          <a:xfrm>
            <a:off x="7584141" y="1658472"/>
            <a:ext cx="108473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900" dirty="0"/>
              <a:t>Attitude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900" dirty="0"/>
              <a:t>Health Concern       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900" dirty="0"/>
              <a:t>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900" dirty="0"/>
              <a:t>Gender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900" dirty="0"/>
              <a:t>Emotions</a:t>
            </a:r>
          </a:p>
          <a:p>
            <a:endParaRPr lang="en-IN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FDE01B-B7D8-4593-8B4A-53609B1C4D83}"/>
              </a:ext>
            </a:extLst>
          </p:cNvPr>
          <p:cNvSpPr txBox="1"/>
          <p:nvPr/>
        </p:nvSpPr>
        <p:spPr>
          <a:xfrm>
            <a:off x="6147530" y="2263306"/>
            <a:ext cx="287920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u="sng" dirty="0">
              <a:solidFill>
                <a:srgbClr val="0070C0"/>
              </a:solidFill>
            </a:endParaRPr>
          </a:p>
          <a:p>
            <a:r>
              <a:rPr lang="en-IN" sz="1100" u="sng" dirty="0">
                <a:solidFill>
                  <a:srgbClr val="0070C0"/>
                </a:solidFill>
              </a:rPr>
              <a:t>Barriers at  Family Level-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Peer Influence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Partner and Family Influence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Spousal communication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Male child preference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Spousal Support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participation in Decision Making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Participation in Decision Involvement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Fecundity</a:t>
            </a:r>
          </a:p>
          <a:p>
            <a:r>
              <a:rPr lang="en-IN" sz="1000" u="sng" dirty="0">
                <a:solidFill>
                  <a:srgbClr val="0070C0"/>
                </a:solidFill>
              </a:rPr>
              <a:t>Barriers at Community Level-</a:t>
            </a:r>
            <a:endParaRPr lang="en-IN" sz="1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Social Norms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Lack of Knowledge about Ideal age of Marriage and Pregnancy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Male Engagement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Beneficiaries Provider Interaction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000" dirty="0"/>
              <a:t>Knowledge-Perception-Intention</a:t>
            </a:r>
          </a:p>
          <a:p>
            <a:r>
              <a:rPr lang="en-IN" sz="1100" u="sng" dirty="0">
                <a:solidFill>
                  <a:srgbClr val="0070C0"/>
                </a:solidFill>
              </a:rPr>
              <a:t>Enablers at Community level-</a:t>
            </a:r>
          </a:p>
          <a:p>
            <a:r>
              <a:rPr lang="en-IN" sz="1200" dirty="0"/>
              <a:t>       For ASHAs–ANMs provide handholding</a:t>
            </a:r>
          </a:p>
          <a:p>
            <a:r>
              <a:rPr lang="en-IN" sz="1200" dirty="0"/>
              <a:t> support in their work</a:t>
            </a:r>
          </a:p>
          <a:p>
            <a:r>
              <a:rPr lang="en-IN" sz="1200" dirty="0"/>
              <a:t>      For ANMs-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1200" dirty="0"/>
              <a:t>Head of the village and </a:t>
            </a:r>
            <a:r>
              <a:rPr lang="en-IN" sz="1200" dirty="0" err="1"/>
              <a:t>and</a:t>
            </a:r>
            <a:r>
              <a:rPr lang="en-IN" sz="1200" dirty="0"/>
              <a:t> other community members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1200" dirty="0"/>
              <a:t>Supportive supervision by supervisors(MOIC,BHM,BCM) to provide technical training on FP issues.</a:t>
            </a:r>
            <a:endParaRPr lang="en-IN" u="sng" dirty="0">
              <a:solidFill>
                <a:srgbClr val="0070C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C72057-0EA8-4B80-BACB-48E019D857DD}"/>
              </a:ext>
            </a:extLst>
          </p:cNvPr>
          <p:cNvSpPr txBox="1"/>
          <p:nvPr/>
        </p:nvSpPr>
        <p:spPr>
          <a:xfrm>
            <a:off x="9147141" y="1366885"/>
            <a:ext cx="284689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Given the importance of the family planning services they provide, they require comprehensive, continuous training and hand-holding support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 To ensure that they are delivering accurate information about FP methods for their clients to make an informed choice.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100" dirty="0"/>
              <a:t>An ASHA's counselling to a single person or a couple might make a crucial difference between an undesired pregnancy and a successful birth spacing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54CF88-BE5E-4ED0-BA80-6470ABBB8D7B}"/>
              </a:ext>
            </a:extLst>
          </p:cNvPr>
          <p:cNvSpPr txBox="1"/>
          <p:nvPr/>
        </p:nvSpPr>
        <p:spPr>
          <a:xfrm>
            <a:off x="9032890" y="3867141"/>
            <a:ext cx="307269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00" dirty="0"/>
              <a:t>Jain M, Caplan Y, Ramesh BM, </a:t>
            </a:r>
            <a:r>
              <a:rPr lang="en-US" sz="800" dirty="0" err="1"/>
              <a:t>Isac</a:t>
            </a:r>
            <a:r>
              <a:rPr lang="en-US" sz="800" dirty="0"/>
              <a:t> S, Anand P, </a:t>
            </a:r>
            <a:r>
              <a:rPr lang="en-US" sz="800" dirty="0" err="1"/>
              <a:t>Engl</a:t>
            </a:r>
            <a:r>
              <a:rPr lang="en-US" sz="800" dirty="0"/>
              <a:t> E, et al. Understanding drivers of family planning in rural northern India: An integrated </a:t>
            </a:r>
            <a:r>
              <a:rPr lang="en-US" sz="800" dirty="0" err="1"/>
              <a:t>mixedmethods</a:t>
            </a:r>
            <a:r>
              <a:rPr lang="en-US" sz="800" dirty="0"/>
              <a:t> approach. </a:t>
            </a:r>
            <a:r>
              <a:rPr lang="en-US" sz="800" dirty="0" err="1"/>
              <a:t>PloS</a:t>
            </a:r>
            <a:r>
              <a:rPr lang="en-US" sz="800" dirty="0"/>
              <a:t> one. 2021;16(1):e0243854</a:t>
            </a:r>
            <a:r>
              <a:rPr lang="en-US" sz="800" dirty="0">
                <a:solidFill>
                  <a:srgbClr val="00B0F0"/>
                </a:solidFill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00" dirty="0"/>
              <a:t>Role of Key Influencers in shaping FP decisions and choices of young women in Uttar Pradesh and Bihar: A social network study.[INTERNET].Available from: </a:t>
            </a:r>
            <a:r>
              <a:rPr lang="en-US" sz="800" u="sng" dirty="0">
                <a:hlinkClick r:id="rId7"/>
              </a:rPr>
              <a:t>https://ipc2021.popconf.org/uploads/211187</a:t>
            </a:r>
            <a:endParaRPr lang="en-US" sz="800" u="sng" dirty="0"/>
          </a:p>
          <a:p>
            <a:pPr marL="228600" indent="-228600">
              <a:buFont typeface="+mj-lt"/>
              <a:buAutoNum type="arabicPeriod"/>
            </a:pPr>
            <a:r>
              <a:rPr lang="en-IN" sz="800" dirty="0"/>
              <a:t>.International Institute of Population Science. National Family Health Survey India 2015–2016: Bihar fact sheet.[INTERNET].Available from: </a:t>
            </a:r>
            <a:r>
              <a:rPr lang="en-IN" sz="800" u="sng" dirty="0">
                <a:hlinkClick r:id="rId8"/>
              </a:rPr>
              <a:t>http://rchiips.org/nfhs/bihar.shtml</a:t>
            </a:r>
            <a:endParaRPr lang="en-IN" sz="800" u="sng" dirty="0"/>
          </a:p>
          <a:p>
            <a:pPr marL="228600" indent="-228600">
              <a:buFont typeface="+mj-lt"/>
              <a:buAutoNum type="arabicPeriod"/>
            </a:pPr>
            <a:r>
              <a:rPr lang="en-IN" sz="800" dirty="0"/>
              <a:t>.International Institute of Population Science. National Family Health Survey India 2015–2016: Bihar fact sheet.[INTERNET].Available from: </a:t>
            </a:r>
            <a:r>
              <a:rPr lang="en-IN" sz="800" u="sng" dirty="0">
                <a:hlinkClick r:id="rId8"/>
              </a:rPr>
              <a:t>http://rchiips.org/nfhs/bihar.shtml</a:t>
            </a:r>
            <a:endParaRPr lang="en-IN" sz="800" dirty="0"/>
          </a:p>
          <a:p>
            <a:pPr marL="228600" indent="-228600">
              <a:buFont typeface="+mj-lt"/>
              <a:buAutoNum type="arabicPeriod"/>
            </a:pPr>
            <a:r>
              <a:rPr lang="en-US" sz="800" dirty="0"/>
              <a:t>The Role of ASHAs in the Delivery of Contraceptive Information and Services.[INTERNET].</a:t>
            </a:r>
            <a:r>
              <a:rPr lang="en-US" sz="800" dirty="0" err="1"/>
              <a:t>Availabllefrom</a:t>
            </a:r>
            <a:r>
              <a:rPr lang="en-US" sz="800" dirty="0"/>
              <a:t>: </a:t>
            </a:r>
            <a:r>
              <a:rPr lang="en-US" sz="800" u="sng" dirty="0">
                <a:hlinkClick r:id="rId9"/>
              </a:rPr>
              <a:t>https://hrln.org/uploads/2018/02/HRLN-The-Role-of-ASHAs-in-the-Delivery-of-CIS.pdf</a:t>
            </a:r>
            <a:endParaRPr lang="en-IN" sz="800" dirty="0"/>
          </a:p>
          <a:p>
            <a:pPr marL="228600" indent="-228600">
              <a:buFont typeface="+mj-lt"/>
              <a:buAutoNum type="arabicPeriod"/>
            </a:pPr>
            <a:r>
              <a:rPr lang="en-US" sz="800" dirty="0"/>
              <a:t>Kumar A, Jain AK, Ram F, Acharya R, Shukla A, </a:t>
            </a:r>
            <a:r>
              <a:rPr lang="en-US" sz="800" dirty="0" err="1"/>
              <a:t>Mozumdar</a:t>
            </a:r>
            <a:r>
              <a:rPr lang="en-US" sz="800" dirty="0"/>
              <a:t> A, et al. Health workers’ outreach and intention to use contraceptives among married women in India. BMC Public Health. 2020;20(1):1041.</a:t>
            </a:r>
            <a:endParaRPr lang="en-IN" sz="800" dirty="0"/>
          </a:p>
          <a:p>
            <a:pPr marL="228600" indent="-228600">
              <a:buFont typeface="+mj-lt"/>
              <a:buAutoNum type="arabicPeriod"/>
            </a:pPr>
            <a:endParaRPr lang="en-IN" sz="800" dirty="0"/>
          </a:p>
          <a:p>
            <a:endParaRPr lang="en-IN" sz="800" dirty="0">
              <a:solidFill>
                <a:srgbClr val="00B0F0"/>
              </a:solidFill>
            </a:endParaRPr>
          </a:p>
          <a:p>
            <a:endParaRPr lang="en-IN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A318166-7CC8-49A7-A8A4-200861ABB6F6}"/>
              </a:ext>
            </a:extLst>
          </p:cNvPr>
          <p:cNvSpPr/>
          <p:nvPr/>
        </p:nvSpPr>
        <p:spPr>
          <a:xfrm>
            <a:off x="879737" y="135595"/>
            <a:ext cx="10611537" cy="5575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F42B28-EA25-41AF-9C4B-0F7260CD3442}"/>
              </a:ext>
            </a:extLst>
          </p:cNvPr>
          <p:cNvSpPr txBox="1"/>
          <p:nvPr/>
        </p:nvSpPr>
        <p:spPr>
          <a:xfrm>
            <a:off x="700726" y="85767"/>
            <a:ext cx="10517270" cy="64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48"/>
              </a:lnSpc>
              <a:spcBef>
                <a:spcPts val="43"/>
              </a:spcBef>
              <a:tabLst>
                <a:tab pos="3263277" algn="l"/>
              </a:tabLst>
            </a:pPr>
            <a:r>
              <a:rPr lang="en-US" sz="1100" b="1" spc="-2" dirty="0">
                <a:solidFill>
                  <a:schemeClr val="tx2"/>
                </a:solidFill>
                <a:latin typeface="Arial"/>
                <a:cs typeface="Arial"/>
              </a:rPr>
              <a:t>Influencers and Modifiers of Family Planning at Community level, Family level and Individual level</a:t>
            </a:r>
          </a:p>
          <a:p>
            <a:pPr algn="ctr">
              <a:lnSpc>
                <a:spcPts val="1448"/>
              </a:lnSpc>
              <a:spcBef>
                <a:spcPts val="43"/>
              </a:spcBef>
              <a:tabLst>
                <a:tab pos="3263277" algn="l"/>
              </a:tabLst>
            </a:pPr>
            <a:r>
              <a:rPr lang="en-US" sz="1100" b="1" spc="-2" dirty="0">
                <a:latin typeface="Arial"/>
                <a:cs typeface="Arial"/>
              </a:rPr>
              <a:t>Presented</a:t>
            </a:r>
            <a:r>
              <a:rPr lang="en-US" sz="1100" b="1" spc="5" dirty="0">
                <a:latin typeface="Arial"/>
                <a:cs typeface="Arial"/>
              </a:rPr>
              <a:t> </a:t>
            </a:r>
            <a:r>
              <a:rPr lang="en-US" sz="1100" b="1" spc="-2" dirty="0">
                <a:latin typeface="Arial"/>
                <a:cs typeface="Arial"/>
              </a:rPr>
              <a:t>By-</a:t>
            </a:r>
            <a:r>
              <a:rPr lang="en-US" sz="1100" b="1" spc="7" dirty="0"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00B0F0"/>
                </a:solidFill>
                <a:latin typeface="Arial"/>
                <a:cs typeface="Arial"/>
              </a:rPr>
              <a:t> Tanya Singh  </a:t>
            </a:r>
            <a:r>
              <a:rPr lang="en-US" sz="1100" b="1" spc="-2" dirty="0">
                <a:latin typeface="Arial"/>
                <a:cs typeface="Arial"/>
              </a:rPr>
              <a:t>Guided By-</a:t>
            </a:r>
            <a:r>
              <a:rPr lang="en-US" sz="1100" b="1" dirty="0">
                <a:latin typeface="Arial"/>
                <a:cs typeface="Arial"/>
              </a:rPr>
              <a:t>  </a:t>
            </a:r>
            <a:r>
              <a:rPr lang="en-US" sz="1100" b="1" spc="-25" dirty="0">
                <a:solidFill>
                  <a:srgbClr val="0433FF"/>
                </a:solidFill>
                <a:latin typeface="Arial"/>
                <a:cs typeface="Arial"/>
              </a:rPr>
              <a:t>Dr.</a:t>
            </a:r>
            <a:r>
              <a:rPr lang="en-US" sz="1100" b="1" spc="-2" dirty="0">
                <a:solidFill>
                  <a:srgbClr val="0433FF"/>
                </a:solidFill>
                <a:latin typeface="Arial"/>
                <a:cs typeface="Arial"/>
              </a:rPr>
              <a:t> Siddharth Sekhar Mishra</a:t>
            </a:r>
            <a:endParaRPr lang="en-US" sz="1100" dirty="0">
              <a:latin typeface="Arial"/>
              <a:cs typeface="Arial"/>
            </a:endParaRPr>
          </a:p>
          <a:p>
            <a:pPr algn="ctr">
              <a:lnSpc>
                <a:spcPts val="1748"/>
              </a:lnSpc>
            </a:pP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International Institute</a:t>
            </a:r>
            <a:r>
              <a:rPr lang="en-US" sz="1100" b="1" spc="2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of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Health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Management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and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Research,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IIHMR,</a:t>
            </a:r>
            <a:r>
              <a:rPr lang="en-US" sz="1100" b="1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100" b="1" spc="-2" dirty="0">
                <a:solidFill>
                  <a:srgbClr val="333399"/>
                </a:solidFill>
                <a:latin typeface="Arial"/>
                <a:cs typeface="Arial"/>
              </a:rPr>
              <a:t>Delhi</a:t>
            </a:r>
            <a:endParaRPr lang="en-US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935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795</Words>
  <Application>Microsoft Office PowerPoint</Application>
  <PresentationFormat>Widescreen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Mangal</vt:lpstr>
      <vt:lpstr>Times New Roman</vt:lpstr>
      <vt:lpstr>Wingdings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Tanya Singh</dc:creator>
  <cp:lastModifiedBy>Tanya Singh</cp:lastModifiedBy>
  <cp:revision>1</cp:revision>
  <dcterms:created xsi:type="dcterms:W3CDTF">2022-08-10T03:40:00Z</dcterms:created>
  <dcterms:modified xsi:type="dcterms:W3CDTF">2022-08-10T03:40:22Z</dcterms:modified>
</cp:coreProperties>
</file>