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1.xml" ContentType="application/vnd.openxmlformats-officedocument.drawingml.diagramColors+xml"/>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Override PartName="/ppt/charts/chart3.xml" ContentType="application/vnd.openxmlformats-officedocument.drawingml.char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5"/>
  </p:notesMasterIdLst>
  <p:handoutMasterIdLst>
    <p:handoutMasterId r:id="rId6"/>
  </p:handoutMasterIdLst>
  <p:sldIdLst>
    <p:sldId id="258" r:id="rId3"/>
    <p:sldId id="259"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76"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744" userDrawn="1">
          <p15:clr>
            <a:srgbClr val="A4A3A4"/>
          </p15:clr>
        </p15:guide>
        <p15:guide id="6" pos="2700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F6FF"/>
    <a:srgbClr val="CCECFF"/>
    <a:srgbClr val="CCFFCC"/>
    <a:srgbClr val="99CCFF"/>
    <a:srgbClr val="66FFFF"/>
    <a:srgbClr val="99FF99"/>
    <a:srgbClr val="FFCCCC"/>
    <a:srgbClr val="99FFCC"/>
    <a:srgbClr val="33CCFF"/>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66" autoAdjust="0"/>
    <p:restoredTop sz="94694" autoAdjust="0"/>
  </p:normalViewPr>
  <p:slideViewPr>
    <p:cSldViewPr snapToGrid="0" snapToObjects="1" showGuides="1">
      <p:cViewPr>
        <p:scale>
          <a:sx n="20" d="100"/>
          <a:sy n="20" d="100"/>
        </p:scale>
        <p:origin x="-1469" y="-58"/>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GBV\GBV%20and%20alcoholism.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Yasmin%20Khan\Downloads\GBV%20and%20alcoholism.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IN" sz="3200" dirty="0">
                <a:solidFill>
                  <a:schemeClr val="tx1"/>
                </a:solidFill>
              </a:rPr>
              <a:t>Any Violence vs Alcoholism (n= 202)</a:t>
            </a:r>
          </a:p>
        </c:rich>
      </c:tx>
      <c:layout>
        <c:manualLayout>
          <c:xMode val="edge"/>
          <c:yMode val="edge"/>
          <c:x val="0.29387882874774462"/>
          <c:y val="4.6973828470170523E-2"/>
        </c:manualLayout>
      </c:layout>
      <c:spPr>
        <a:noFill/>
        <a:ln>
          <a:noFill/>
        </a:ln>
        <a:effectLst/>
      </c:spPr>
    </c:title>
    <c:plotArea>
      <c:layout>
        <c:manualLayout>
          <c:layoutTarget val="inner"/>
          <c:xMode val="edge"/>
          <c:yMode val="edge"/>
          <c:x val="1.3756569574367605E-2"/>
          <c:y val="0.13135578507560369"/>
          <c:w val="0.97248686085126446"/>
          <c:h val="0.65901012040797358"/>
        </c:manualLayout>
      </c:layout>
      <c:barChart>
        <c:barDir val="col"/>
        <c:grouping val="clustered"/>
        <c:ser>
          <c:idx val="0"/>
          <c:order val="0"/>
          <c:tx>
            <c:strRef>
              <c:f>'any violence'!$A$79</c:f>
              <c:strCache>
                <c:ptCount val="1"/>
                <c:pt idx="0">
                  <c:v>Any Violence present</c:v>
                </c:pt>
              </c:strCache>
            </c:strRef>
          </c:tx>
          <c:spPr>
            <a:solidFill>
              <a:srgbClr val="FFCCCC"/>
            </a:solidFill>
            <a:ln w="9525" cap="flat" cmpd="sng" algn="ctr">
              <a:solidFill>
                <a:schemeClr val="accent6">
                  <a:lumMod val="60000"/>
                  <a:lumOff val="4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'any violence'!$B$78:$C$78</c:f>
              <c:strCache>
                <c:ptCount val="2"/>
                <c:pt idx="0">
                  <c:v>Alcoholic</c:v>
                </c:pt>
                <c:pt idx="1">
                  <c:v>Non Alcoholic</c:v>
                </c:pt>
              </c:strCache>
            </c:strRef>
          </c:cat>
          <c:val>
            <c:numRef>
              <c:f>'any violence'!$B$79:$C$79</c:f>
              <c:numCache>
                <c:formatCode>0.0%</c:formatCode>
                <c:ptCount val="2"/>
                <c:pt idx="0">
                  <c:v>0.92020000000000002</c:v>
                </c:pt>
                <c:pt idx="1">
                  <c:v>0.30900000000000005</c:v>
                </c:pt>
              </c:numCache>
            </c:numRef>
          </c:val>
          <c:extLst xmlns:c16r2="http://schemas.microsoft.com/office/drawing/2015/06/chart">
            <c:ext xmlns:c16="http://schemas.microsoft.com/office/drawing/2014/chart" uri="{C3380CC4-5D6E-409C-BE32-E72D297353CC}">
              <c16:uniqueId val="{00000000-E83D-4654-811C-A5A5A35232C3}"/>
            </c:ext>
          </c:extLst>
        </c:ser>
        <c:ser>
          <c:idx val="1"/>
          <c:order val="1"/>
          <c:tx>
            <c:strRef>
              <c:f>'any violence'!$A$80</c:f>
              <c:strCache>
                <c:ptCount val="1"/>
                <c:pt idx="0">
                  <c:v>Any violence absent</c:v>
                </c:pt>
              </c:strCache>
            </c:strRef>
          </c:tx>
          <c:spPr>
            <a:solidFill>
              <a:srgbClr val="99CCFF"/>
            </a:solidFill>
            <a:ln w="9525" cap="flat" cmpd="sng" algn="ctr">
              <a:solidFill>
                <a:srgbClr val="0070C0"/>
              </a:solidFill>
              <a:round/>
            </a:ln>
            <a:effectLst/>
          </c:spPr>
          <c:dLbls>
            <c:dLbl>
              <c:idx val="0"/>
              <c:layout>
                <c:manualLayout>
                  <c:x val="-2.5011944680668379E-3"/>
                  <c:y val="-4.473687464335687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9CE-4D17-AA92-F7F40D434F46}"/>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'any violence'!$B$78:$C$78</c:f>
              <c:strCache>
                <c:ptCount val="2"/>
                <c:pt idx="0">
                  <c:v>Alcoholic</c:v>
                </c:pt>
                <c:pt idx="1">
                  <c:v>Non Alcoholic</c:v>
                </c:pt>
              </c:strCache>
            </c:strRef>
          </c:cat>
          <c:val>
            <c:numRef>
              <c:f>'any violence'!$B$80:$C$80</c:f>
              <c:numCache>
                <c:formatCode>0.0%</c:formatCode>
                <c:ptCount val="2"/>
                <c:pt idx="0">
                  <c:v>7.9000000000000015E-2</c:v>
                </c:pt>
                <c:pt idx="1">
                  <c:v>0.6906000000000001</c:v>
                </c:pt>
              </c:numCache>
            </c:numRef>
          </c:val>
          <c:extLst xmlns:c16r2="http://schemas.microsoft.com/office/drawing/2015/06/chart">
            <c:ext xmlns:c16="http://schemas.microsoft.com/office/drawing/2014/chart" uri="{C3380CC4-5D6E-409C-BE32-E72D297353CC}">
              <c16:uniqueId val="{00000001-E83D-4654-811C-A5A5A35232C3}"/>
            </c:ext>
          </c:extLst>
        </c:ser>
        <c:dLbls>
          <c:showVal val="1"/>
        </c:dLbls>
        <c:gapWidth val="65"/>
        <c:axId val="121576448"/>
        <c:axId val="121111296"/>
      </c:barChart>
      <c:catAx>
        <c:axId val="121576448"/>
        <c:scaling>
          <c:orientation val="minMax"/>
        </c:scaling>
        <c:axPos val="b"/>
        <c:numFmt formatCode="General" sourceLinked="0"/>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0" i="0" u="none" strike="noStrike" kern="1200" cap="all" baseline="0">
                <a:solidFill>
                  <a:schemeClr val="tx1"/>
                </a:solidFill>
                <a:latin typeface="+mn-lt"/>
                <a:ea typeface="+mn-ea"/>
                <a:cs typeface="+mn-cs"/>
              </a:defRPr>
            </a:pPr>
            <a:endParaRPr lang="en-US"/>
          </a:p>
        </c:txPr>
        <c:crossAx val="121111296"/>
        <c:crosses val="autoZero"/>
        <c:auto val="1"/>
        <c:lblAlgn val="ctr"/>
        <c:lblOffset val="100"/>
      </c:catAx>
      <c:valAx>
        <c:axId val="121111296"/>
        <c:scaling>
          <c:orientation val="minMax"/>
        </c:scaling>
        <c:delete val="1"/>
        <c:axPos val="l"/>
        <c:numFmt formatCode="0.0%" sourceLinked="1"/>
        <c:majorTickMark val="none"/>
        <c:tickLblPos val="nextTo"/>
        <c:crossAx val="12157644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0.36890176292851673"/>
          <c:y val="0.91878555104318071"/>
          <c:w val="0.61111300396606738"/>
          <c:h val="5.970364892612838E-2"/>
        </c:manualLayout>
      </c:layout>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IN" sz="2800" dirty="0">
                <a:solidFill>
                  <a:schemeClr val="tx1"/>
                </a:solidFill>
              </a:rPr>
              <a:t>Deprivation vs Physical Violence (n=202)    </a:t>
            </a:r>
          </a:p>
        </c:rich>
      </c:tx>
      <c:layout/>
      <c:spPr>
        <a:noFill/>
        <a:ln>
          <a:noFill/>
        </a:ln>
        <a:effectLst/>
      </c:spPr>
    </c:title>
    <c:plotArea>
      <c:layout>
        <c:manualLayout>
          <c:layoutTarget val="inner"/>
          <c:xMode val="edge"/>
          <c:yMode val="edge"/>
          <c:x val="6.0111191055988895E-2"/>
          <c:y val="8.3239833656170006E-2"/>
          <c:w val="0.92616479272118268"/>
          <c:h val="0.66331986056935588"/>
        </c:manualLayout>
      </c:layout>
      <c:barChart>
        <c:barDir val="col"/>
        <c:grouping val="clustered"/>
        <c:ser>
          <c:idx val="0"/>
          <c:order val="0"/>
          <c:tx>
            <c:strRef>
              <c:f>'[GBV and alcoholism.xlsx]physical assault'!$A$144</c:f>
              <c:strCache>
                <c:ptCount val="1"/>
                <c:pt idx="0">
                  <c:v>Physical violence present</c:v>
                </c:pt>
              </c:strCache>
            </c:strRef>
          </c:tx>
          <c:spPr>
            <a:solidFill>
              <a:srgbClr val="FF9966"/>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'[GBV and alcoholism.xlsx]physical assault'!$B$143:$C$143</c:f>
              <c:strCache>
                <c:ptCount val="2"/>
                <c:pt idx="0">
                  <c:v> Deprivation Present</c:v>
                </c:pt>
                <c:pt idx="1">
                  <c:v>Deprivation Absent</c:v>
                </c:pt>
              </c:strCache>
            </c:strRef>
          </c:cat>
          <c:val>
            <c:numRef>
              <c:f>'[GBV and alcoholism.xlsx]physical assault'!$B$144:$C$144</c:f>
              <c:numCache>
                <c:formatCode>0.00%</c:formatCode>
                <c:ptCount val="2"/>
                <c:pt idx="0" formatCode="0%">
                  <c:v>0.52800000000000002</c:v>
                </c:pt>
                <c:pt idx="1">
                  <c:v>0.3020000000000001</c:v>
                </c:pt>
              </c:numCache>
            </c:numRef>
          </c:val>
          <c:extLst xmlns:c16r2="http://schemas.microsoft.com/office/drawing/2015/06/chart">
            <c:ext xmlns:c16="http://schemas.microsoft.com/office/drawing/2014/chart" uri="{C3380CC4-5D6E-409C-BE32-E72D297353CC}">
              <c16:uniqueId val="{00000000-FF0A-4564-8418-01F2F0AEF2AC}"/>
            </c:ext>
          </c:extLst>
        </c:ser>
        <c:ser>
          <c:idx val="1"/>
          <c:order val="1"/>
          <c:tx>
            <c:strRef>
              <c:f>'[GBV and alcoholism.xlsx]physical assault'!$A$145</c:f>
              <c:strCache>
                <c:ptCount val="1"/>
                <c:pt idx="0">
                  <c:v>Physical Violence absent</c:v>
                </c:pt>
              </c:strCache>
            </c:strRef>
          </c:tx>
          <c:spPr>
            <a:solidFill>
              <a:srgbClr val="99FF99"/>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'[GBV and alcoholism.xlsx]physical assault'!$B$143:$C$143</c:f>
              <c:strCache>
                <c:ptCount val="2"/>
                <c:pt idx="0">
                  <c:v> Deprivation Present</c:v>
                </c:pt>
                <c:pt idx="1">
                  <c:v>Deprivation Absent</c:v>
                </c:pt>
              </c:strCache>
            </c:strRef>
          </c:cat>
          <c:val>
            <c:numRef>
              <c:f>'[GBV and alcoholism.xlsx]physical assault'!$B$145:$C$145</c:f>
              <c:numCache>
                <c:formatCode>0.00%</c:formatCode>
                <c:ptCount val="2"/>
                <c:pt idx="0">
                  <c:v>0.47100000000000003</c:v>
                </c:pt>
                <c:pt idx="1">
                  <c:v>0.69699999999999995</c:v>
                </c:pt>
              </c:numCache>
            </c:numRef>
          </c:val>
          <c:extLst xmlns:c16r2="http://schemas.microsoft.com/office/drawing/2015/06/chart">
            <c:ext xmlns:c16="http://schemas.microsoft.com/office/drawing/2014/chart" uri="{C3380CC4-5D6E-409C-BE32-E72D297353CC}">
              <c16:uniqueId val="{00000001-FF0A-4564-8418-01F2F0AEF2AC}"/>
            </c:ext>
          </c:extLst>
        </c:ser>
        <c:dLbls>
          <c:showVal val="1"/>
        </c:dLbls>
        <c:gapWidth val="65"/>
        <c:axId val="121166464"/>
        <c:axId val="121717120"/>
      </c:barChart>
      <c:catAx>
        <c:axId val="121166464"/>
        <c:scaling>
          <c:orientation val="minMax"/>
        </c:scaling>
        <c:axPos val="b"/>
        <c:numFmt formatCode="General" sourceLinked="0"/>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tx1"/>
                </a:solidFill>
                <a:latin typeface="+mn-lt"/>
                <a:ea typeface="+mn-ea"/>
                <a:cs typeface="+mn-cs"/>
              </a:defRPr>
            </a:pPr>
            <a:endParaRPr lang="en-US"/>
          </a:p>
        </c:txPr>
        <c:crossAx val="121717120"/>
        <c:crosses val="autoZero"/>
        <c:auto val="1"/>
        <c:lblAlgn val="ctr"/>
        <c:lblOffset val="100"/>
      </c:catAx>
      <c:valAx>
        <c:axId val="121717120"/>
        <c:scaling>
          <c:orientation val="minMax"/>
        </c:scaling>
        <c:delete val="1"/>
        <c:axPos val="l"/>
        <c:title>
          <c:tx>
            <c:rich>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IN" sz="2800">
                    <a:solidFill>
                      <a:schemeClr val="tx1"/>
                    </a:solidFill>
                  </a:rPr>
                  <a:t>Physical Violence (%)</a:t>
                </a:r>
              </a:p>
            </c:rich>
          </c:tx>
          <c:layout/>
          <c:spPr>
            <a:noFill/>
            <a:ln>
              <a:noFill/>
            </a:ln>
            <a:effectLst/>
          </c:spPr>
        </c:title>
        <c:numFmt formatCode="0%" sourceLinked="1"/>
        <c:majorTickMark val="none"/>
        <c:tickLblPos val="nextTo"/>
        <c:crossAx val="121166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0.25086971163651184"/>
          <c:y val="0.91536197883514148"/>
          <c:w val="0.74154995522257283"/>
          <c:h val="8.4638021164858523E-2"/>
        </c:manualLayout>
      </c:layout>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
  <c:chart>
    <c:title>
      <c:tx>
        <c:rich>
          <a:bodyPr rot="0" spcFirstLastPara="1" vertOverflow="ellipsis" vert="horz" wrap="square" anchor="ctr" anchorCtr="1"/>
          <a:lstStyle/>
          <a:p>
            <a:pPr>
              <a:defRPr sz="3600" b="1" i="0" u="none" strike="noStrike" kern="1200" cap="all" spc="50" baseline="0">
                <a:solidFill>
                  <a:schemeClr val="tx1"/>
                </a:solidFill>
                <a:latin typeface="+mn-lt"/>
                <a:ea typeface="+mn-ea"/>
                <a:cs typeface="+mn-cs"/>
              </a:defRPr>
            </a:pPr>
            <a:r>
              <a:rPr lang="en-US" sz="3600">
                <a:solidFill>
                  <a:schemeClr val="tx1"/>
                </a:solidFill>
              </a:rPr>
              <a:t>Prevalence of Violence (n=202)</a:t>
            </a:r>
            <a:endParaRPr lang="en-IN" sz="3600">
              <a:solidFill>
                <a:schemeClr val="tx1"/>
              </a:solidFill>
            </a:endParaRPr>
          </a:p>
        </c:rich>
      </c:tx>
      <c:layout/>
      <c:spPr>
        <a:noFill/>
        <a:ln>
          <a:noFill/>
        </a:ln>
        <a:effectLst/>
      </c:spPr>
    </c:title>
    <c:plotArea>
      <c:layout/>
      <c:barChart>
        <c:barDir val="col"/>
        <c:grouping val="clustered"/>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Sheet1!$C$4:$C$7</c:f>
              <c:strCache>
                <c:ptCount val="4"/>
                <c:pt idx="0">
                  <c:v>Sexual Violence</c:v>
                </c:pt>
                <c:pt idx="1">
                  <c:v>Physical Violence</c:v>
                </c:pt>
                <c:pt idx="2">
                  <c:v>Psychological violence</c:v>
                </c:pt>
                <c:pt idx="3">
                  <c:v>Any Violence</c:v>
                </c:pt>
              </c:strCache>
            </c:strRef>
          </c:cat>
          <c:val>
            <c:numRef>
              <c:f>Sheet1!$D$4:$D$7</c:f>
              <c:numCache>
                <c:formatCode>0.00%</c:formatCode>
                <c:ptCount val="4"/>
                <c:pt idx="0">
                  <c:v>9.4000000000000014E-2</c:v>
                </c:pt>
                <c:pt idx="1">
                  <c:v>0.3610000000000001</c:v>
                </c:pt>
                <c:pt idx="2">
                  <c:v>0.5</c:v>
                </c:pt>
                <c:pt idx="3">
                  <c:v>0.5</c:v>
                </c:pt>
              </c:numCache>
            </c:numRef>
          </c:val>
          <c:extLst xmlns:c16r2="http://schemas.microsoft.com/office/drawing/2015/06/chart">
            <c:ext xmlns:c16="http://schemas.microsoft.com/office/drawing/2014/chart" uri="{C3380CC4-5D6E-409C-BE32-E72D297353CC}">
              <c16:uniqueId val="{00000000-5E02-449B-83CD-FA2D3FF51A26}"/>
            </c:ext>
          </c:extLst>
        </c:ser>
        <c:dLbls>
          <c:showVal val="1"/>
        </c:dLbls>
        <c:gapWidth val="355"/>
        <c:overlap val="-70"/>
        <c:axId val="121656832"/>
        <c:axId val="121658752"/>
      </c:barChart>
      <c:catAx>
        <c:axId val="121656832"/>
        <c:scaling>
          <c:orientation val="minMax"/>
        </c:scaling>
        <c:axPos val="b"/>
        <c:title>
          <c:tx>
            <c:rich>
              <a:bodyPr rot="0" spcFirstLastPara="1" vertOverflow="ellipsis" vert="horz" wrap="square" anchor="ctr" anchorCtr="1"/>
              <a:lstStyle/>
              <a:p>
                <a:pPr>
                  <a:defRPr sz="2800" b="0" i="0" u="none" strike="noStrike" kern="1200" cap="all" baseline="0">
                    <a:solidFill>
                      <a:schemeClr val="tx1"/>
                    </a:solidFill>
                    <a:latin typeface="+mn-lt"/>
                    <a:ea typeface="+mn-ea"/>
                    <a:cs typeface="+mn-cs"/>
                  </a:defRPr>
                </a:pPr>
                <a:r>
                  <a:rPr lang="en-IN" sz="2800">
                    <a:solidFill>
                      <a:schemeClr val="tx1"/>
                    </a:solidFill>
                  </a:rPr>
                  <a:t>Types of violence</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21658752"/>
        <c:crosses val="autoZero"/>
        <c:auto val="1"/>
        <c:lblAlgn val="ctr"/>
        <c:lblOffset val="100"/>
      </c:catAx>
      <c:valAx>
        <c:axId val="121658752"/>
        <c:scaling>
          <c:orientation val="minMax"/>
        </c:scaling>
        <c:delete val="1"/>
        <c:axPos val="l"/>
        <c:title>
          <c:tx>
            <c:rich>
              <a:bodyPr rot="-5400000" spcFirstLastPara="1" vertOverflow="ellipsis" vert="horz" wrap="square" anchor="ctr" anchorCtr="1"/>
              <a:lstStyle/>
              <a:p>
                <a:pPr>
                  <a:defRPr sz="2800" b="0" i="0" u="none" strike="noStrike" kern="1200" cap="all" baseline="0">
                    <a:solidFill>
                      <a:schemeClr val="tx1"/>
                    </a:solidFill>
                    <a:latin typeface="+mn-lt"/>
                    <a:ea typeface="+mn-ea"/>
                    <a:cs typeface="+mn-cs"/>
                  </a:defRPr>
                </a:pPr>
                <a:r>
                  <a:rPr lang="en-US" sz="2800">
                    <a:solidFill>
                      <a:schemeClr val="tx1"/>
                    </a:solidFill>
                  </a:rPr>
                  <a:t>Percentage</a:t>
                </a:r>
              </a:p>
            </c:rich>
          </c:tx>
          <c:layout/>
          <c:spPr>
            <a:noFill/>
            <a:ln>
              <a:noFill/>
            </a:ln>
            <a:effectLst/>
          </c:spPr>
        </c:title>
        <c:numFmt formatCode="0.00%" sourceLinked="1"/>
        <c:majorTickMark val="none"/>
        <c:tickLblPos val="nextTo"/>
        <c:crossAx val="121656832"/>
        <c:crosses val="autoZero"/>
        <c:crossBetween val="between"/>
      </c:valAx>
      <c:spPr>
        <a:noFill/>
        <a:ln w="25400">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lumMod val="20000"/>
        <a:lumOff val="80000"/>
      </a:schemeClr>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50593-86B1-4867-81D9-73FCA4B7A701}" type="doc">
      <dgm:prSet loTypeId="urn:microsoft.com/office/officeart/2009/3/layout/BlockDescendingList" loCatId="list" qsTypeId="urn:microsoft.com/office/officeart/2005/8/quickstyle/simple3" qsCatId="simple" csTypeId="urn:microsoft.com/office/officeart/2005/8/colors/colorful1#1" csCatId="colorful" phldr="1"/>
      <dgm:spPr/>
      <dgm:t>
        <a:bodyPr/>
        <a:lstStyle/>
        <a:p>
          <a:endParaRPr lang="en-IN"/>
        </a:p>
      </dgm:t>
    </dgm:pt>
    <dgm:pt modelId="{EFF6B4BC-C52B-4578-BD00-00F74C9CAA20}">
      <dgm:prSet phldrT="[Text]"/>
      <dgm:spPr/>
      <dgm:t>
        <a:bodyPr/>
        <a:lstStyle/>
        <a:p>
          <a:r>
            <a:rPr lang="en-US" dirty="0"/>
            <a:t>Study design</a:t>
          </a:r>
          <a:endParaRPr lang="en-IN" dirty="0"/>
        </a:p>
      </dgm:t>
    </dgm:pt>
    <dgm:pt modelId="{E9D858DF-BCBE-41D8-8F2A-DEEEDDCE79C1}" type="parTrans" cxnId="{09B47E78-A45A-4BD8-94D4-715076B3F742}">
      <dgm:prSet/>
      <dgm:spPr/>
      <dgm:t>
        <a:bodyPr/>
        <a:lstStyle/>
        <a:p>
          <a:endParaRPr lang="en-IN"/>
        </a:p>
      </dgm:t>
    </dgm:pt>
    <dgm:pt modelId="{86574F11-0033-4B61-A816-ED4DC29FA000}" type="sibTrans" cxnId="{09B47E78-A45A-4BD8-94D4-715076B3F742}">
      <dgm:prSet/>
      <dgm:spPr/>
      <dgm:t>
        <a:bodyPr/>
        <a:lstStyle/>
        <a:p>
          <a:endParaRPr lang="en-IN"/>
        </a:p>
      </dgm:t>
    </dgm:pt>
    <dgm:pt modelId="{D613117C-8F4D-4C79-B51C-B0F08FE5D6EA}">
      <dgm:prSet phldrT="[Text]"/>
      <dgm:spPr/>
      <dgm:t>
        <a:bodyPr/>
        <a:lstStyle/>
        <a:p>
          <a:pPr>
            <a:buClrTx/>
            <a:buSzTx/>
            <a:buFontTx/>
            <a:buNone/>
          </a:pPr>
          <a:r>
            <a:rPr lang="en-IN">
              <a:effectLst/>
            </a:rPr>
            <a:t>Cross sectional survey </a:t>
          </a:r>
          <a:endParaRPr lang="en-IN" dirty="0"/>
        </a:p>
      </dgm:t>
    </dgm:pt>
    <dgm:pt modelId="{B47B3E3A-DE45-4750-9F33-4EFAB03B7E6A}" type="parTrans" cxnId="{862B6127-9D73-4114-9082-BFE97C9157DC}">
      <dgm:prSet/>
      <dgm:spPr/>
      <dgm:t>
        <a:bodyPr/>
        <a:lstStyle/>
        <a:p>
          <a:endParaRPr lang="en-IN"/>
        </a:p>
      </dgm:t>
    </dgm:pt>
    <dgm:pt modelId="{F2BDC6A6-3176-4F60-B0AF-18700A30943D}" type="sibTrans" cxnId="{862B6127-9D73-4114-9082-BFE97C9157DC}">
      <dgm:prSet/>
      <dgm:spPr/>
      <dgm:t>
        <a:bodyPr/>
        <a:lstStyle/>
        <a:p>
          <a:endParaRPr lang="en-IN"/>
        </a:p>
      </dgm:t>
    </dgm:pt>
    <dgm:pt modelId="{950AEA6C-03D6-44B7-AFE8-3C8D272F31DF}">
      <dgm:prSet phldrT="[Text]"/>
      <dgm:spPr/>
      <dgm:t>
        <a:bodyPr/>
        <a:lstStyle/>
        <a:p>
          <a:r>
            <a:rPr lang="en-IN" b="1">
              <a:effectLst/>
            </a:rPr>
            <a:t>Study duration</a:t>
          </a:r>
          <a:endParaRPr lang="en-IN" dirty="0"/>
        </a:p>
      </dgm:t>
    </dgm:pt>
    <dgm:pt modelId="{27496494-EBD2-459B-B445-96650C77FAD6}" type="parTrans" cxnId="{7ECE132E-8177-435B-97BE-FFBE40EAED0C}">
      <dgm:prSet/>
      <dgm:spPr/>
      <dgm:t>
        <a:bodyPr/>
        <a:lstStyle/>
        <a:p>
          <a:endParaRPr lang="en-IN"/>
        </a:p>
      </dgm:t>
    </dgm:pt>
    <dgm:pt modelId="{CF882707-B893-4FB3-944D-847C0E627D45}" type="sibTrans" cxnId="{7ECE132E-8177-435B-97BE-FFBE40EAED0C}">
      <dgm:prSet/>
      <dgm:spPr/>
      <dgm:t>
        <a:bodyPr/>
        <a:lstStyle/>
        <a:p>
          <a:endParaRPr lang="en-IN"/>
        </a:p>
      </dgm:t>
    </dgm:pt>
    <dgm:pt modelId="{17FF51CE-CB77-4B9F-9DFF-0A0DD2DDE3F8}">
      <dgm:prSet phldrT="[Text]"/>
      <dgm:spPr/>
      <dgm:t>
        <a:bodyPr/>
        <a:lstStyle/>
        <a:p>
          <a:r>
            <a:rPr lang="en-IN" b="1">
              <a:effectLst/>
            </a:rPr>
            <a:t>Study population</a:t>
          </a:r>
          <a:endParaRPr lang="en-IN" dirty="0"/>
        </a:p>
      </dgm:t>
    </dgm:pt>
    <dgm:pt modelId="{67E2C62D-37C4-4906-8E9D-9341005FD064}" type="parTrans" cxnId="{C978D55B-F753-42B8-8FBA-6AE4BCA1BC75}">
      <dgm:prSet/>
      <dgm:spPr/>
      <dgm:t>
        <a:bodyPr/>
        <a:lstStyle/>
        <a:p>
          <a:endParaRPr lang="en-IN"/>
        </a:p>
      </dgm:t>
    </dgm:pt>
    <dgm:pt modelId="{99C58F8B-CE6A-4F99-81AC-25CC7D2BBACF}" type="sibTrans" cxnId="{C978D55B-F753-42B8-8FBA-6AE4BCA1BC75}">
      <dgm:prSet/>
      <dgm:spPr/>
      <dgm:t>
        <a:bodyPr/>
        <a:lstStyle/>
        <a:p>
          <a:endParaRPr lang="en-IN"/>
        </a:p>
      </dgm:t>
    </dgm:pt>
    <dgm:pt modelId="{88657CB6-E3EC-491B-8AAE-6997649DC75C}">
      <dgm:prSet phldrT="[Text]"/>
      <dgm:spPr/>
      <dgm:t>
        <a:bodyPr/>
        <a:lstStyle/>
        <a:p>
          <a:pPr>
            <a:buFont typeface="Arial" panose="020B0604020202020204" pitchFamily="34" charset="0"/>
            <a:buNone/>
          </a:pPr>
          <a:r>
            <a:rPr lang="en-IN" dirty="0">
              <a:effectLst/>
            </a:rPr>
            <a:t>Women </a:t>
          </a:r>
          <a:r>
            <a:rPr lang="en-IN" dirty="0"/>
            <a:t>in the Bhatti mines, Chhatarpur area of Delhi </a:t>
          </a:r>
          <a:r>
            <a:rPr lang="en-IN" dirty="0">
              <a:effectLst/>
            </a:rPr>
            <a:t>aged between 18-49 years who were ever married and were willing to participate in </a:t>
          </a:r>
          <a:r>
            <a:rPr lang="en-IN" dirty="0"/>
            <a:t>the study</a:t>
          </a:r>
          <a:r>
            <a:rPr lang="en-IN" dirty="0">
              <a:effectLst/>
            </a:rPr>
            <a:t>.</a:t>
          </a:r>
          <a:endParaRPr lang="en-IN" dirty="0"/>
        </a:p>
      </dgm:t>
    </dgm:pt>
    <dgm:pt modelId="{09AB281D-88E8-4DF1-9AC0-95A8AE6D8E5B}" type="parTrans" cxnId="{CCACC60D-2F1D-4C65-8F2E-93A92C489BFF}">
      <dgm:prSet/>
      <dgm:spPr/>
      <dgm:t>
        <a:bodyPr/>
        <a:lstStyle/>
        <a:p>
          <a:endParaRPr lang="en-IN"/>
        </a:p>
      </dgm:t>
    </dgm:pt>
    <dgm:pt modelId="{770CE3F0-F463-43B8-A973-A7AAD2F26122}" type="sibTrans" cxnId="{CCACC60D-2F1D-4C65-8F2E-93A92C489BFF}">
      <dgm:prSet/>
      <dgm:spPr/>
      <dgm:t>
        <a:bodyPr/>
        <a:lstStyle/>
        <a:p>
          <a:endParaRPr lang="en-IN"/>
        </a:p>
      </dgm:t>
    </dgm:pt>
    <dgm:pt modelId="{E132E235-71DE-4D12-A6F0-3D740DC1D7E5}">
      <dgm:prSet phldrT="[Text]"/>
      <dgm:spPr/>
      <dgm:t>
        <a:bodyPr/>
        <a:lstStyle/>
        <a:p>
          <a:r>
            <a:rPr lang="en-IN" b="1">
              <a:effectLst/>
            </a:rPr>
            <a:t>Sample size</a:t>
          </a:r>
          <a:endParaRPr lang="en-IN" dirty="0"/>
        </a:p>
      </dgm:t>
    </dgm:pt>
    <dgm:pt modelId="{0C995D80-2E16-44F1-8459-06C36EC25C41}" type="parTrans" cxnId="{142C448E-006B-4D68-8393-A4F2060A14C4}">
      <dgm:prSet/>
      <dgm:spPr/>
      <dgm:t>
        <a:bodyPr/>
        <a:lstStyle/>
        <a:p>
          <a:endParaRPr lang="en-IN"/>
        </a:p>
      </dgm:t>
    </dgm:pt>
    <dgm:pt modelId="{D4CE4364-A127-4A46-A769-F7CB113894D6}" type="sibTrans" cxnId="{142C448E-006B-4D68-8393-A4F2060A14C4}">
      <dgm:prSet/>
      <dgm:spPr/>
      <dgm:t>
        <a:bodyPr/>
        <a:lstStyle/>
        <a:p>
          <a:endParaRPr lang="en-IN"/>
        </a:p>
      </dgm:t>
    </dgm:pt>
    <dgm:pt modelId="{3A0D1056-CF0D-47A9-97A8-C403A9F87688}">
      <dgm:prSet phldrT="[Text]"/>
      <dgm:spPr/>
      <dgm:t>
        <a:bodyPr/>
        <a:lstStyle/>
        <a:p>
          <a:r>
            <a:rPr lang="en-US" dirty="0"/>
            <a:t>Study tools</a:t>
          </a:r>
          <a:endParaRPr lang="en-IN" dirty="0"/>
        </a:p>
      </dgm:t>
    </dgm:pt>
    <dgm:pt modelId="{D88AEA6E-E0C2-4B1E-A643-A4204D7277BD}" type="parTrans" cxnId="{0984A8A6-FA5E-4231-A4A4-B769DB113E0E}">
      <dgm:prSet/>
      <dgm:spPr/>
      <dgm:t>
        <a:bodyPr/>
        <a:lstStyle/>
        <a:p>
          <a:endParaRPr lang="en-IN"/>
        </a:p>
      </dgm:t>
    </dgm:pt>
    <dgm:pt modelId="{FE768C27-7273-4377-82EF-0E5F47E7393D}" type="sibTrans" cxnId="{0984A8A6-FA5E-4231-A4A4-B769DB113E0E}">
      <dgm:prSet/>
      <dgm:spPr/>
      <dgm:t>
        <a:bodyPr/>
        <a:lstStyle/>
        <a:p>
          <a:endParaRPr lang="en-IN"/>
        </a:p>
      </dgm:t>
    </dgm:pt>
    <dgm:pt modelId="{742F3E9F-943D-4DDB-A30C-689963065780}">
      <dgm:prSet phldrT="[Text]"/>
      <dgm:spPr/>
      <dgm:t>
        <a:bodyPr/>
        <a:lstStyle/>
        <a:p>
          <a:pPr>
            <a:buClrTx/>
            <a:buSzTx/>
            <a:buFont typeface="Courier New" panose="02070309020205020404" pitchFamily="49" charset="0"/>
            <a:buChar char="o"/>
          </a:pPr>
          <a:r>
            <a:rPr lang="en-IN" dirty="0">
              <a:effectLst/>
            </a:rPr>
            <a:t>Conflict Tactics Scales of Murray A. Straus, University of New Hampshire</a:t>
          </a:r>
          <a:r>
            <a:rPr lang="en-IN" baseline="30000" dirty="0"/>
            <a:t> </a:t>
          </a:r>
          <a:endParaRPr lang="en-IN" dirty="0"/>
        </a:p>
      </dgm:t>
    </dgm:pt>
    <dgm:pt modelId="{31E3B70D-25AA-41FC-B662-CE0EAFB702FE}" type="parTrans" cxnId="{87043DD5-041C-4AF8-ABE7-AD6AE6F3FB52}">
      <dgm:prSet/>
      <dgm:spPr/>
      <dgm:t>
        <a:bodyPr/>
        <a:lstStyle/>
        <a:p>
          <a:endParaRPr lang="en-IN"/>
        </a:p>
      </dgm:t>
    </dgm:pt>
    <dgm:pt modelId="{E5362F26-11F8-492C-8F60-BE2451A2B344}" type="sibTrans" cxnId="{87043DD5-041C-4AF8-ABE7-AD6AE6F3FB52}">
      <dgm:prSet/>
      <dgm:spPr/>
      <dgm:t>
        <a:bodyPr/>
        <a:lstStyle/>
        <a:p>
          <a:endParaRPr lang="en-IN"/>
        </a:p>
      </dgm:t>
    </dgm:pt>
    <dgm:pt modelId="{80D7E1E1-EB3D-4180-9665-2BFF7E2B987C}">
      <dgm:prSet/>
      <dgm:spPr/>
      <dgm:t>
        <a:bodyPr/>
        <a:lstStyle/>
        <a:p>
          <a:r>
            <a:rPr lang="en-IN">
              <a:effectLst/>
            </a:rPr>
            <a:t>2 months (April 18th to June 17th, 2022)</a:t>
          </a:r>
          <a:endParaRPr lang="en-IN" dirty="0"/>
        </a:p>
      </dgm:t>
    </dgm:pt>
    <dgm:pt modelId="{EBA26F2C-80A5-4954-BA9F-5A1761309AD2}" type="parTrans" cxnId="{01574678-621B-4B73-AEE8-8DC2C3B44E74}">
      <dgm:prSet/>
      <dgm:spPr/>
      <dgm:t>
        <a:bodyPr/>
        <a:lstStyle/>
        <a:p>
          <a:endParaRPr lang="en-IN"/>
        </a:p>
      </dgm:t>
    </dgm:pt>
    <dgm:pt modelId="{29999244-5C4D-4818-A01A-D6D2224A85C9}" type="sibTrans" cxnId="{01574678-621B-4B73-AEE8-8DC2C3B44E74}">
      <dgm:prSet/>
      <dgm:spPr/>
      <dgm:t>
        <a:bodyPr/>
        <a:lstStyle/>
        <a:p>
          <a:endParaRPr lang="en-IN"/>
        </a:p>
      </dgm:t>
    </dgm:pt>
    <dgm:pt modelId="{474D189F-BC96-4519-8D17-E22084A4A682}">
      <dgm:prSet/>
      <dgm:spPr/>
      <dgm:t>
        <a:bodyPr/>
        <a:lstStyle/>
        <a:p>
          <a:r>
            <a:rPr lang="en-US" dirty="0"/>
            <a:t>200</a:t>
          </a:r>
          <a:endParaRPr lang="en-IN" dirty="0"/>
        </a:p>
      </dgm:t>
    </dgm:pt>
    <dgm:pt modelId="{16449A8F-66C4-4189-B165-4042203D145E}" type="parTrans" cxnId="{7A887BCE-206B-43DE-80DB-FE493F80AD1E}">
      <dgm:prSet/>
      <dgm:spPr/>
      <dgm:t>
        <a:bodyPr/>
        <a:lstStyle/>
        <a:p>
          <a:endParaRPr lang="en-IN"/>
        </a:p>
      </dgm:t>
    </dgm:pt>
    <dgm:pt modelId="{FC146478-80B4-4AB1-ACB1-BCAC840E6F4E}" type="sibTrans" cxnId="{7A887BCE-206B-43DE-80DB-FE493F80AD1E}">
      <dgm:prSet/>
      <dgm:spPr/>
      <dgm:t>
        <a:bodyPr/>
        <a:lstStyle/>
        <a:p>
          <a:endParaRPr lang="en-IN"/>
        </a:p>
      </dgm:t>
    </dgm:pt>
    <dgm:pt modelId="{C5C3E1FF-2D9B-4741-B375-7AB66F3E9BC6}">
      <dgm:prSet phldrT="[Text]"/>
      <dgm:spPr/>
      <dgm:t>
        <a:bodyPr/>
        <a:lstStyle/>
        <a:p>
          <a:pPr>
            <a:buClrTx/>
            <a:buSzTx/>
            <a:buFont typeface="Courier New" panose="02070309020205020404" pitchFamily="49" charset="0"/>
            <a:buChar char="o"/>
          </a:pPr>
          <a:r>
            <a:rPr lang="en-IN" dirty="0">
              <a:effectLst/>
            </a:rPr>
            <a:t>Screening tools for alcoholism - CAGE (Family member report and the Family/Relational Drinking Conflict Questions</a:t>
          </a:r>
          <a:endParaRPr lang="en-IN" dirty="0"/>
        </a:p>
      </dgm:t>
    </dgm:pt>
    <dgm:pt modelId="{D16F5C01-8BA8-4910-B5DF-4C49173F558E}" type="parTrans" cxnId="{B4F881DC-5B1B-4E73-B97C-888A69E6694D}">
      <dgm:prSet/>
      <dgm:spPr/>
      <dgm:t>
        <a:bodyPr/>
        <a:lstStyle/>
        <a:p>
          <a:endParaRPr lang="en-IN"/>
        </a:p>
      </dgm:t>
    </dgm:pt>
    <dgm:pt modelId="{51962510-DCCD-43EE-A04E-36FA38434443}" type="sibTrans" cxnId="{B4F881DC-5B1B-4E73-B97C-888A69E6694D}">
      <dgm:prSet/>
      <dgm:spPr/>
      <dgm:t>
        <a:bodyPr/>
        <a:lstStyle/>
        <a:p>
          <a:endParaRPr lang="en-IN"/>
        </a:p>
      </dgm:t>
    </dgm:pt>
    <dgm:pt modelId="{9F44EA5F-D3B5-48DE-AA81-70542D7A1442}">
      <dgm:prSet phldrT="[Text]"/>
      <dgm:spPr/>
      <dgm:t>
        <a:bodyPr/>
        <a:lstStyle/>
        <a:p>
          <a:pPr>
            <a:buClrTx/>
            <a:buSzTx/>
            <a:buFont typeface="Courier New" panose="02070309020205020404" pitchFamily="49" charset="0"/>
            <a:buChar char="o"/>
          </a:pPr>
          <a:r>
            <a:rPr lang="en-IN">
              <a:effectLst/>
            </a:rPr>
            <a:t>2021 Global Multidimensional Poverty Index (MPI) of UNDP </a:t>
          </a:r>
          <a:endParaRPr lang="en-IN" dirty="0"/>
        </a:p>
      </dgm:t>
    </dgm:pt>
    <dgm:pt modelId="{0A54F410-BAF7-428B-B695-8461B8979592}" type="parTrans" cxnId="{026BFEFE-F129-4FB9-92EC-DF7C40A4AD8E}">
      <dgm:prSet/>
      <dgm:spPr/>
      <dgm:t>
        <a:bodyPr/>
        <a:lstStyle/>
        <a:p>
          <a:endParaRPr lang="en-IN"/>
        </a:p>
      </dgm:t>
    </dgm:pt>
    <dgm:pt modelId="{DCAF6B6A-6F17-46A4-A9D8-500A30A58FAD}" type="sibTrans" cxnId="{026BFEFE-F129-4FB9-92EC-DF7C40A4AD8E}">
      <dgm:prSet/>
      <dgm:spPr/>
      <dgm:t>
        <a:bodyPr/>
        <a:lstStyle/>
        <a:p>
          <a:endParaRPr lang="en-IN"/>
        </a:p>
      </dgm:t>
    </dgm:pt>
    <dgm:pt modelId="{528D8864-1B53-4F74-B09E-2BC5251B540B}">
      <dgm:prSet/>
      <dgm:spPr/>
      <dgm:t>
        <a:bodyPr/>
        <a:lstStyle/>
        <a:p>
          <a:pPr>
            <a:buClrTx/>
            <a:buSzTx/>
            <a:buFontTx/>
            <a:buNone/>
          </a:pPr>
          <a:r>
            <a:rPr lang="en-IN" b="1">
              <a:effectLst/>
            </a:rPr>
            <a:t>Sampling method</a:t>
          </a:r>
          <a:endParaRPr lang="en-IN" dirty="0"/>
        </a:p>
      </dgm:t>
    </dgm:pt>
    <dgm:pt modelId="{ABB45758-BA6C-4E7D-A2BA-0DBC76C90A37}" type="parTrans" cxnId="{EA750CD9-E034-4DAF-80D5-62BA6DAF7138}">
      <dgm:prSet/>
      <dgm:spPr/>
      <dgm:t>
        <a:bodyPr/>
        <a:lstStyle/>
        <a:p>
          <a:endParaRPr lang="en-IN"/>
        </a:p>
      </dgm:t>
    </dgm:pt>
    <dgm:pt modelId="{61C01345-C448-4B16-A6D3-4D738F7058E7}" type="sibTrans" cxnId="{EA750CD9-E034-4DAF-80D5-62BA6DAF7138}">
      <dgm:prSet/>
      <dgm:spPr/>
      <dgm:t>
        <a:bodyPr/>
        <a:lstStyle/>
        <a:p>
          <a:endParaRPr lang="en-IN"/>
        </a:p>
      </dgm:t>
    </dgm:pt>
    <dgm:pt modelId="{4F5B262F-1FAF-473A-A4D9-00471C7A8624}">
      <dgm:prSet/>
      <dgm:spPr/>
      <dgm:t>
        <a:bodyPr/>
        <a:lstStyle/>
        <a:p>
          <a:r>
            <a:rPr lang="en-US" dirty="0"/>
            <a:t>Data collection &amp; analysis</a:t>
          </a:r>
          <a:endParaRPr lang="en-IN" dirty="0"/>
        </a:p>
      </dgm:t>
    </dgm:pt>
    <dgm:pt modelId="{4FCD087C-F63C-4E3C-98CA-1086CBE61E31}" type="parTrans" cxnId="{F0E09482-EBBF-4BCE-9BE5-E1BF6216CF2F}">
      <dgm:prSet/>
      <dgm:spPr/>
      <dgm:t>
        <a:bodyPr/>
        <a:lstStyle/>
        <a:p>
          <a:endParaRPr lang="en-IN"/>
        </a:p>
      </dgm:t>
    </dgm:pt>
    <dgm:pt modelId="{31276411-ACF9-48BC-9894-791CDC29D1D5}" type="sibTrans" cxnId="{F0E09482-EBBF-4BCE-9BE5-E1BF6216CF2F}">
      <dgm:prSet/>
      <dgm:spPr/>
      <dgm:t>
        <a:bodyPr/>
        <a:lstStyle/>
        <a:p>
          <a:endParaRPr lang="en-IN"/>
        </a:p>
      </dgm:t>
    </dgm:pt>
    <dgm:pt modelId="{D1CD2FAF-6D15-4501-BB82-C7D25EB5499F}">
      <dgm:prSet/>
      <dgm:spPr/>
      <dgm:t>
        <a:bodyPr/>
        <a:lstStyle/>
        <a:p>
          <a:r>
            <a:rPr lang="en-US" dirty="0"/>
            <a:t>Systematic randomized sampling</a:t>
          </a:r>
          <a:endParaRPr lang="en-IN" dirty="0"/>
        </a:p>
      </dgm:t>
    </dgm:pt>
    <dgm:pt modelId="{35D32199-7A87-4D34-B45A-7729C21A2938}" type="parTrans" cxnId="{119B02AE-7FC8-4877-B95A-79D38FFD5639}">
      <dgm:prSet/>
      <dgm:spPr/>
      <dgm:t>
        <a:bodyPr/>
        <a:lstStyle/>
        <a:p>
          <a:endParaRPr lang="en-IN"/>
        </a:p>
      </dgm:t>
    </dgm:pt>
    <dgm:pt modelId="{55966C5B-CE35-48BC-8FA7-8BFDAAF9E708}" type="sibTrans" cxnId="{119B02AE-7FC8-4877-B95A-79D38FFD5639}">
      <dgm:prSet/>
      <dgm:spPr/>
      <dgm:t>
        <a:bodyPr/>
        <a:lstStyle/>
        <a:p>
          <a:endParaRPr lang="en-IN"/>
        </a:p>
      </dgm:t>
    </dgm:pt>
    <dgm:pt modelId="{B52952E3-BB7A-44A7-901E-B207579ED9C2}">
      <dgm:prSet/>
      <dgm:spPr/>
      <dgm:t>
        <a:bodyPr/>
        <a:lstStyle/>
        <a:p>
          <a:pPr>
            <a:buFont typeface="Courier New" panose="02070309020205020404" pitchFamily="49" charset="0"/>
            <a:buChar char="o"/>
          </a:pPr>
          <a:r>
            <a:rPr lang="en-IN" dirty="0">
              <a:effectLst/>
            </a:rPr>
            <a:t>Data was recorded in the excel sheet </a:t>
          </a:r>
          <a:endParaRPr lang="en-IN" dirty="0"/>
        </a:p>
      </dgm:t>
    </dgm:pt>
    <dgm:pt modelId="{D491A6EC-F449-41A4-A4F6-4C206B3D529B}" type="parTrans" cxnId="{DA5312C9-5700-46B0-9765-43AEFCB1EFF5}">
      <dgm:prSet/>
      <dgm:spPr/>
      <dgm:t>
        <a:bodyPr/>
        <a:lstStyle/>
        <a:p>
          <a:endParaRPr lang="en-IN"/>
        </a:p>
      </dgm:t>
    </dgm:pt>
    <dgm:pt modelId="{1D3B9B42-DCAA-4DED-89AB-A2E0CAB80297}" type="sibTrans" cxnId="{DA5312C9-5700-46B0-9765-43AEFCB1EFF5}">
      <dgm:prSet/>
      <dgm:spPr/>
      <dgm:t>
        <a:bodyPr/>
        <a:lstStyle/>
        <a:p>
          <a:endParaRPr lang="en-IN"/>
        </a:p>
      </dgm:t>
    </dgm:pt>
    <dgm:pt modelId="{BDEC600D-F22A-4082-8360-A7674BBDD5C2}">
      <dgm:prSet/>
      <dgm:spPr/>
      <dgm:t>
        <a:bodyPr/>
        <a:lstStyle/>
        <a:p>
          <a:r>
            <a:rPr lang="en-US" dirty="0"/>
            <a:t>General tabulation- Excel and SPSS</a:t>
          </a:r>
          <a:endParaRPr lang="en-IN" dirty="0"/>
        </a:p>
      </dgm:t>
    </dgm:pt>
    <dgm:pt modelId="{4F6B5698-1BC8-4E64-85C2-1D44B014CE25}" type="parTrans" cxnId="{CD241AB0-D1F9-48B9-B7F0-283730D3E6C2}">
      <dgm:prSet/>
      <dgm:spPr/>
      <dgm:t>
        <a:bodyPr/>
        <a:lstStyle/>
        <a:p>
          <a:endParaRPr lang="en-IN"/>
        </a:p>
      </dgm:t>
    </dgm:pt>
    <dgm:pt modelId="{E99D86FB-BBEF-4B28-82D9-AABFD2B657C6}" type="sibTrans" cxnId="{CD241AB0-D1F9-48B9-B7F0-283730D3E6C2}">
      <dgm:prSet/>
      <dgm:spPr/>
      <dgm:t>
        <a:bodyPr/>
        <a:lstStyle/>
        <a:p>
          <a:endParaRPr lang="en-IN"/>
        </a:p>
      </dgm:t>
    </dgm:pt>
    <dgm:pt modelId="{2AEE98A7-0893-4D5D-B8E4-6A3285FB001B}" type="pres">
      <dgm:prSet presAssocID="{7BD50593-86B1-4867-81D9-73FCA4B7A701}" presName="Name0" presStyleCnt="0">
        <dgm:presLayoutVars>
          <dgm:chMax val="7"/>
          <dgm:chPref val="7"/>
          <dgm:dir/>
          <dgm:animLvl val="lvl"/>
        </dgm:presLayoutVars>
      </dgm:prSet>
      <dgm:spPr/>
      <dgm:t>
        <a:bodyPr/>
        <a:lstStyle/>
        <a:p>
          <a:endParaRPr lang="en-US"/>
        </a:p>
      </dgm:t>
    </dgm:pt>
    <dgm:pt modelId="{38848392-3AFE-492D-B2B7-0FD3F983AB06}" type="pres">
      <dgm:prSet presAssocID="{EFF6B4BC-C52B-4578-BD00-00F74C9CAA20}" presName="parentText_1" presStyleLbl="node1" presStyleIdx="0" presStyleCnt="7">
        <dgm:presLayoutVars>
          <dgm:chMax val="1"/>
          <dgm:chPref val="1"/>
          <dgm:bulletEnabled val="1"/>
        </dgm:presLayoutVars>
      </dgm:prSet>
      <dgm:spPr/>
      <dgm:t>
        <a:bodyPr/>
        <a:lstStyle/>
        <a:p>
          <a:endParaRPr lang="en-US"/>
        </a:p>
      </dgm:t>
    </dgm:pt>
    <dgm:pt modelId="{0FD4D677-6C5F-4705-9FE6-591340D0DF2B}" type="pres">
      <dgm:prSet presAssocID="{EFF6B4BC-C52B-4578-BD00-00F74C9CAA20}" presName="childText_1" presStyleLbl="node1" presStyleIdx="0" presStyleCnt="7">
        <dgm:presLayoutVars>
          <dgm:chMax val="0"/>
          <dgm:chPref val="0"/>
          <dgm:bulletEnabled val="1"/>
        </dgm:presLayoutVars>
      </dgm:prSet>
      <dgm:spPr/>
      <dgm:t>
        <a:bodyPr/>
        <a:lstStyle/>
        <a:p>
          <a:endParaRPr lang="en-US"/>
        </a:p>
      </dgm:t>
    </dgm:pt>
    <dgm:pt modelId="{0A791F11-912E-4400-B072-6002A1CA56B1}" type="pres">
      <dgm:prSet presAssocID="{EFF6B4BC-C52B-4578-BD00-00F74C9CAA20}" presName="accentShape_1" presStyleCnt="0"/>
      <dgm:spPr/>
    </dgm:pt>
    <dgm:pt modelId="{F03A35E1-DDFD-4340-A52C-A5B3E3AA3F4F}" type="pres">
      <dgm:prSet presAssocID="{EFF6B4BC-C52B-4578-BD00-00F74C9CAA20}" presName="imageRepeatNode" presStyleLbl="node1" presStyleIdx="0" presStyleCnt="7"/>
      <dgm:spPr/>
      <dgm:t>
        <a:bodyPr/>
        <a:lstStyle/>
        <a:p>
          <a:endParaRPr lang="en-US"/>
        </a:p>
      </dgm:t>
    </dgm:pt>
    <dgm:pt modelId="{CDFC2944-7E71-4D13-9FB9-AE2BF6B76152}" type="pres">
      <dgm:prSet presAssocID="{950AEA6C-03D6-44B7-AFE8-3C8D272F31DF}" presName="parentText_2" presStyleLbl="node1" presStyleIdx="0" presStyleCnt="7">
        <dgm:presLayoutVars>
          <dgm:chMax val="1"/>
          <dgm:chPref val="1"/>
          <dgm:bulletEnabled val="1"/>
        </dgm:presLayoutVars>
      </dgm:prSet>
      <dgm:spPr/>
      <dgm:t>
        <a:bodyPr/>
        <a:lstStyle/>
        <a:p>
          <a:endParaRPr lang="en-US"/>
        </a:p>
      </dgm:t>
    </dgm:pt>
    <dgm:pt modelId="{FE88F16B-DC88-4367-BE7A-6F7E471A2652}" type="pres">
      <dgm:prSet presAssocID="{950AEA6C-03D6-44B7-AFE8-3C8D272F31DF}" presName="childText_2" presStyleLbl="node2" presStyleIdx="0" presStyleCnt="0">
        <dgm:presLayoutVars>
          <dgm:chMax val="0"/>
          <dgm:chPref val="0"/>
          <dgm:bulletEnabled val="1"/>
        </dgm:presLayoutVars>
      </dgm:prSet>
      <dgm:spPr/>
      <dgm:t>
        <a:bodyPr/>
        <a:lstStyle/>
        <a:p>
          <a:endParaRPr lang="en-US"/>
        </a:p>
      </dgm:t>
    </dgm:pt>
    <dgm:pt modelId="{96AB75D1-5B39-4FE0-A28B-137C37EBCE7E}" type="pres">
      <dgm:prSet presAssocID="{950AEA6C-03D6-44B7-AFE8-3C8D272F31DF}" presName="accentShape_2" presStyleCnt="0"/>
      <dgm:spPr/>
    </dgm:pt>
    <dgm:pt modelId="{5540DE79-2859-4A49-A984-EAF608E4D263}" type="pres">
      <dgm:prSet presAssocID="{950AEA6C-03D6-44B7-AFE8-3C8D272F31DF}" presName="imageRepeatNode" presStyleLbl="node1" presStyleIdx="1" presStyleCnt="7"/>
      <dgm:spPr/>
      <dgm:t>
        <a:bodyPr/>
        <a:lstStyle/>
        <a:p>
          <a:endParaRPr lang="en-US"/>
        </a:p>
      </dgm:t>
    </dgm:pt>
    <dgm:pt modelId="{FFDB4881-D8B4-4893-AC3B-46A578705CB0}" type="pres">
      <dgm:prSet presAssocID="{17FF51CE-CB77-4B9F-9DFF-0A0DD2DDE3F8}" presName="parentText_3" presStyleLbl="node1" presStyleIdx="1" presStyleCnt="7">
        <dgm:presLayoutVars>
          <dgm:chMax val="1"/>
          <dgm:chPref val="1"/>
          <dgm:bulletEnabled val="1"/>
        </dgm:presLayoutVars>
      </dgm:prSet>
      <dgm:spPr/>
      <dgm:t>
        <a:bodyPr/>
        <a:lstStyle/>
        <a:p>
          <a:endParaRPr lang="en-US"/>
        </a:p>
      </dgm:t>
    </dgm:pt>
    <dgm:pt modelId="{74E32142-2926-404B-9ED6-A4A3EAB9594A}" type="pres">
      <dgm:prSet presAssocID="{17FF51CE-CB77-4B9F-9DFF-0A0DD2DDE3F8}" presName="childText_3" presStyleLbl="node2" presStyleIdx="0" presStyleCnt="0">
        <dgm:presLayoutVars>
          <dgm:chMax val="0"/>
          <dgm:chPref val="0"/>
          <dgm:bulletEnabled val="1"/>
        </dgm:presLayoutVars>
      </dgm:prSet>
      <dgm:spPr/>
      <dgm:t>
        <a:bodyPr/>
        <a:lstStyle/>
        <a:p>
          <a:endParaRPr lang="en-US"/>
        </a:p>
      </dgm:t>
    </dgm:pt>
    <dgm:pt modelId="{68633FA7-8222-4A93-806E-10F70C24B672}" type="pres">
      <dgm:prSet presAssocID="{17FF51CE-CB77-4B9F-9DFF-0A0DD2DDE3F8}" presName="accentShape_3" presStyleCnt="0"/>
      <dgm:spPr/>
    </dgm:pt>
    <dgm:pt modelId="{DF634149-7612-42E7-BC0C-A5B12F55AA81}" type="pres">
      <dgm:prSet presAssocID="{17FF51CE-CB77-4B9F-9DFF-0A0DD2DDE3F8}" presName="imageRepeatNode" presStyleLbl="node1" presStyleIdx="2" presStyleCnt="7"/>
      <dgm:spPr/>
      <dgm:t>
        <a:bodyPr/>
        <a:lstStyle/>
        <a:p>
          <a:endParaRPr lang="en-US"/>
        </a:p>
      </dgm:t>
    </dgm:pt>
    <dgm:pt modelId="{9A2C8FEA-80DE-42A0-B6ED-99257D6465AF}" type="pres">
      <dgm:prSet presAssocID="{E132E235-71DE-4D12-A6F0-3D740DC1D7E5}" presName="parentText_4" presStyleLbl="node1" presStyleIdx="2" presStyleCnt="7">
        <dgm:presLayoutVars>
          <dgm:chMax val="1"/>
          <dgm:chPref val="1"/>
          <dgm:bulletEnabled val="1"/>
        </dgm:presLayoutVars>
      </dgm:prSet>
      <dgm:spPr/>
      <dgm:t>
        <a:bodyPr/>
        <a:lstStyle/>
        <a:p>
          <a:endParaRPr lang="en-US"/>
        </a:p>
      </dgm:t>
    </dgm:pt>
    <dgm:pt modelId="{F2689036-013A-4E06-996C-C0AB765C7AC0}" type="pres">
      <dgm:prSet presAssocID="{E132E235-71DE-4D12-A6F0-3D740DC1D7E5}" presName="childText_4" presStyleLbl="node2" presStyleIdx="0" presStyleCnt="0">
        <dgm:presLayoutVars>
          <dgm:chMax val="0"/>
          <dgm:chPref val="0"/>
          <dgm:bulletEnabled val="1"/>
        </dgm:presLayoutVars>
      </dgm:prSet>
      <dgm:spPr/>
      <dgm:t>
        <a:bodyPr/>
        <a:lstStyle/>
        <a:p>
          <a:endParaRPr lang="en-US"/>
        </a:p>
      </dgm:t>
    </dgm:pt>
    <dgm:pt modelId="{91F35EB5-8E6B-402C-BC3A-247144109207}" type="pres">
      <dgm:prSet presAssocID="{E132E235-71DE-4D12-A6F0-3D740DC1D7E5}" presName="accentShape_4" presStyleCnt="0"/>
      <dgm:spPr/>
    </dgm:pt>
    <dgm:pt modelId="{1EBEC95C-0451-4818-A600-8472C9E98D9C}" type="pres">
      <dgm:prSet presAssocID="{E132E235-71DE-4D12-A6F0-3D740DC1D7E5}" presName="imageRepeatNode" presStyleLbl="node1" presStyleIdx="3" presStyleCnt="7"/>
      <dgm:spPr/>
      <dgm:t>
        <a:bodyPr/>
        <a:lstStyle/>
        <a:p>
          <a:endParaRPr lang="en-US"/>
        </a:p>
      </dgm:t>
    </dgm:pt>
    <dgm:pt modelId="{502372DB-A922-438E-A41D-689E2E0CFB83}" type="pres">
      <dgm:prSet presAssocID="{3A0D1056-CF0D-47A9-97A8-C403A9F87688}" presName="parentText_5" presStyleLbl="node1" presStyleIdx="3" presStyleCnt="7">
        <dgm:presLayoutVars>
          <dgm:chMax val="1"/>
          <dgm:chPref val="1"/>
          <dgm:bulletEnabled val="1"/>
        </dgm:presLayoutVars>
      </dgm:prSet>
      <dgm:spPr/>
      <dgm:t>
        <a:bodyPr/>
        <a:lstStyle/>
        <a:p>
          <a:endParaRPr lang="en-US"/>
        </a:p>
      </dgm:t>
    </dgm:pt>
    <dgm:pt modelId="{ED52A5B0-EBC5-4A4B-A65E-C8644D5351E1}" type="pres">
      <dgm:prSet presAssocID="{3A0D1056-CF0D-47A9-97A8-C403A9F87688}" presName="childText_5" presStyleLbl="node2" presStyleIdx="0" presStyleCnt="0">
        <dgm:presLayoutVars>
          <dgm:chMax val="0"/>
          <dgm:chPref val="0"/>
          <dgm:bulletEnabled val="1"/>
        </dgm:presLayoutVars>
      </dgm:prSet>
      <dgm:spPr/>
      <dgm:t>
        <a:bodyPr/>
        <a:lstStyle/>
        <a:p>
          <a:endParaRPr lang="en-US"/>
        </a:p>
      </dgm:t>
    </dgm:pt>
    <dgm:pt modelId="{AB86CDC7-4594-4DB1-A341-21A19B6683CF}" type="pres">
      <dgm:prSet presAssocID="{3A0D1056-CF0D-47A9-97A8-C403A9F87688}" presName="accentShape_5" presStyleCnt="0"/>
      <dgm:spPr/>
    </dgm:pt>
    <dgm:pt modelId="{077F2D24-3A5B-4F1D-92D8-9A94DF5779BB}" type="pres">
      <dgm:prSet presAssocID="{3A0D1056-CF0D-47A9-97A8-C403A9F87688}" presName="imageRepeatNode" presStyleLbl="node1" presStyleIdx="4" presStyleCnt="7"/>
      <dgm:spPr/>
      <dgm:t>
        <a:bodyPr/>
        <a:lstStyle/>
        <a:p>
          <a:endParaRPr lang="en-US"/>
        </a:p>
      </dgm:t>
    </dgm:pt>
    <dgm:pt modelId="{5628D7E3-A3F0-4D94-A076-6D47B1A655F7}" type="pres">
      <dgm:prSet presAssocID="{528D8864-1B53-4F74-B09E-2BC5251B540B}" presName="parentText_6" presStyleLbl="node1" presStyleIdx="4" presStyleCnt="7">
        <dgm:presLayoutVars>
          <dgm:chMax val="1"/>
          <dgm:chPref val="1"/>
          <dgm:bulletEnabled val="1"/>
        </dgm:presLayoutVars>
      </dgm:prSet>
      <dgm:spPr/>
      <dgm:t>
        <a:bodyPr/>
        <a:lstStyle/>
        <a:p>
          <a:endParaRPr lang="en-US"/>
        </a:p>
      </dgm:t>
    </dgm:pt>
    <dgm:pt modelId="{310FE164-69DE-4EC2-8788-F4587EB48A31}" type="pres">
      <dgm:prSet presAssocID="{528D8864-1B53-4F74-B09E-2BC5251B540B}" presName="childText_6" presStyleLbl="node2" presStyleIdx="0" presStyleCnt="0">
        <dgm:presLayoutVars>
          <dgm:chMax val="0"/>
          <dgm:chPref val="0"/>
          <dgm:bulletEnabled val="1"/>
        </dgm:presLayoutVars>
      </dgm:prSet>
      <dgm:spPr/>
      <dgm:t>
        <a:bodyPr/>
        <a:lstStyle/>
        <a:p>
          <a:endParaRPr lang="en-US"/>
        </a:p>
      </dgm:t>
    </dgm:pt>
    <dgm:pt modelId="{5DB74A68-975B-4521-8CB1-FD52F140B59D}" type="pres">
      <dgm:prSet presAssocID="{528D8864-1B53-4F74-B09E-2BC5251B540B}" presName="accentShape_6" presStyleCnt="0"/>
      <dgm:spPr/>
    </dgm:pt>
    <dgm:pt modelId="{2F19890C-EFD7-4232-81D1-8110CAAB1639}" type="pres">
      <dgm:prSet presAssocID="{528D8864-1B53-4F74-B09E-2BC5251B540B}" presName="imageRepeatNode" presStyleLbl="node1" presStyleIdx="5" presStyleCnt="7"/>
      <dgm:spPr/>
      <dgm:t>
        <a:bodyPr/>
        <a:lstStyle/>
        <a:p>
          <a:endParaRPr lang="en-US"/>
        </a:p>
      </dgm:t>
    </dgm:pt>
    <dgm:pt modelId="{43125EE5-FAE8-4318-BA31-6B73433A7805}" type="pres">
      <dgm:prSet presAssocID="{4F5B262F-1FAF-473A-A4D9-00471C7A8624}" presName="parentText_7" presStyleLbl="node1" presStyleIdx="5" presStyleCnt="7">
        <dgm:presLayoutVars>
          <dgm:chMax val="1"/>
          <dgm:chPref val="1"/>
          <dgm:bulletEnabled val="1"/>
        </dgm:presLayoutVars>
      </dgm:prSet>
      <dgm:spPr/>
      <dgm:t>
        <a:bodyPr/>
        <a:lstStyle/>
        <a:p>
          <a:endParaRPr lang="en-US"/>
        </a:p>
      </dgm:t>
    </dgm:pt>
    <dgm:pt modelId="{5B3953DE-8569-4263-9883-5AC6A8F34D7A}" type="pres">
      <dgm:prSet presAssocID="{4F5B262F-1FAF-473A-A4D9-00471C7A8624}" presName="childText_7" presStyleLbl="node2" presStyleIdx="0" presStyleCnt="0">
        <dgm:presLayoutVars>
          <dgm:chMax val="0"/>
          <dgm:chPref val="0"/>
          <dgm:bulletEnabled val="1"/>
        </dgm:presLayoutVars>
      </dgm:prSet>
      <dgm:spPr/>
      <dgm:t>
        <a:bodyPr/>
        <a:lstStyle/>
        <a:p>
          <a:endParaRPr lang="en-US"/>
        </a:p>
      </dgm:t>
    </dgm:pt>
    <dgm:pt modelId="{11F3EDC8-3E41-4288-8556-F66C6AFD5758}" type="pres">
      <dgm:prSet presAssocID="{4F5B262F-1FAF-473A-A4D9-00471C7A8624}" presName="accentShape_7" presStyleCnt="0"/>
      <dgm:spPr/>
    </dgm:pt>
    <dgm:pt modelId="{7889E4E6-7B55-48F4-B6BA-38FED2408913}" type="pres">
      <dgm:prSet presAssocID="{4F5B262F-1FAF-473A-A4D9-00471C7A8624}" presName="imageRepeatNode" presStyleLbl="node1" presStyleIdx="6" presStyleCnt="7"/>
      <dgm:spPr/>
      <dgm:t>
        <a:bodyPr/>
        <a:lstStyle/>
        <a:p>
          <a:endParaRPr lang="en-US"/>
        </a:p>
      </dgm:t>
    </dgm:pt>
  </dgm:ptLst>
  <dgm:cxnLst>
    <dgm:cxn modelId="{7A887BCE-206B-43DE-80DB-FE493F80AD1E}" srcId="{E132E235-71DE-4D12-A6F0-3D740DC1D7E5}" destId="{474D189F-BC96-4519-8D17-E22084A4A682}" srcOrd="0" destOrd="0" parTransId="{16449A8F-66C4-4189-B165-4042203D145E}" sibTransId="{FC146478-80B4-4AB1-ACB1-BCAC840E6F4E}"/>
    <dgm:cxn modelId="{0984A8A6-FA5E-4231-A4A4-B769DB113E0E}" srcId="{7BD50593-86B1-4867-81D9-73FCA4B7A701}" destId="{3A0D1056-CF0D-47A9-97A8-C403A9F87688}" srcOrd="4" destOrd="0" parTransId="{D88AEA6E-E0C2-4B1E-A643-A4204D7277BD}" sibTransId="{FE768C27-7273-4377-82EF-0E5F47E7393D}"/>
    <dgm:cxn modelId="{C978D55B-F753-42B8-8FBA-6AE4BCA1BC75}" srcId="{7BD50593-86B1-4867-81D9-73FCA4B7A701}" destId="{17FF51CE-CB77-4B9F-9DFF-0A0DD2DDE3F8}" srcOrd="2" destOrd="0" parTransId="{67E2C62D-37C4-4906-8E9D-9341005FD064}" sibTransId="{99C58F8B-CE6A-4F99-81AC-25CC7D2BBACF}"/>
    <dgm:cxn modelId="{26CC1BAC-81B8-4A90-9493-5280ADD22078}" type="presOf" srcId="{17FF51CE-CB77-4B9F-9DFF-0A0DD2DDE3F8}" destId="{DF634149-7612-42E7-BC0C-A5B12F55AA81}" srcOrd="1" destOrd="0" presId="urn:microsoft.com/office/officeart/2009/3/layout/BlockDescendingList"/>
    <dgm:cxn modelId="{2BE30DBA-1321-4FDC-A8CD-09DB5E923701}" type="presOf" srcId="{D613117C-8F4D-4C79-B51C-B0F08FE5D6EA}" destId="{0FD4D677-6C5F-4705-9FE6-591340D0DF2B}" srcOrd="0" destOrd="0" presId="urn:microsoft.com/office/officeart/2009/3/layout/BlockDescendingList"/>
    <dgm:cxn modelId="{7ECE132E-8177-435B-97BE-FFBE40EAED0C}" srcId="{7BD50593-86B1-4867-81D9-73FCA4B7A701}" destId="{950AEA6C-03D6-44B7-AFE8-3C8D272F31DF}" srcOrd="1" destOrd="0" parTransId="{27496494-EBD2-459B-B445-96650C77FAD6}" sibTransId="{CF882707-B893-4FB3-944D-847C0E627D45}"/>
    <dgm:cxn modelId="{B4F881DC-5B1B-4E73-B97C-888A69E6694D}" srcId="{3A0D1056-CF0D-47A9-97A8-C403A9F87688}" destId="{C5C3E1FF-2D9B-4741-B375-7AB66F3E9BC6}" srcOrd="1" destOrd="0" parTransId="{D16F5C01-8BA8-4910-B5DF-4C49173F558E}" sibTransId="{51962510-DCCD-43EE-A04E-36FA38434443}"/>
    <dgm:cxn modelId="{0B1A545C-1F87-4FCA-8C1D-D004364163F0}" type="presOf" srcId="{E132E235-71DE-4D12-A6F0-3D740DC1D7E5}" destId="{9A2C8FEA-80DE-42A0-B6ED-99257D6465AF}" srcOrd="0" destOrd="0" presId="urn:microsoft.com/office/officeart/2009/3/layout/BlockDescendingList"/>
    <dgm:cxn modelId="{4ADE6BAB-4350-40B8-B050-3083AAE8E439}" type="presOf" srcId="{9F44EA5F-D3B5-48DE-AA81-70542D7A1442}" destId="{ED52A5B0-EBC5-4A4B-A65E-C8644D5351E1}" srcOrd="0" destOrd="2" presId="urn:microsoft.com/office/officeart/2009/3/layout/BlockDescendingList"/>
    <dgm:cxn modelId="{017181EF-AA3B-4A15-9E60-67789F41F06B}" type="presOf" srcId="{4F5B262F-1FAF-473A-A4D9-00471C7A8624}" destId="{43125EE5-FAE8-4318-BA31-6B73433A7805}" srcOrd="0" destOrd="0" presId="urn:microsoft.com/office/officeart/2009/3/layout/BlockDescendingList"/>
    <dgm:cxn modelId="{B9220662-9965-4FA5-ACD5-50651231C8A3}" type="presOf" srcId="{528D8864-1B53-4F74-B09E-2BC5251B540B}" destId="{5628D7E3-A3F0-4D94-A076-6D47B1A655F7}" srcOrd="0" destOrd="0" presId="urn:microsoft.com/office/officeart/2009/3/layout/BlockDescendingList"/>
    <dgm:cxn modelId="{F0E09482-EBBF-4BCE-9BE5-E1BF6216CF2F}" srcId="{7BD50593-86B1-4867-81D9-73FCA4B7A701}" destId="{4F5B262F-1FAF-473A-A4D9-00471C7A8624}" srcOrd="6" destOrd="0" parTransId="{4FCD087C-F63C-4E3C-98CA-1086CBE61E31}" sibTransId="{31276411-ACF9-48BC-9894-791CDC29D1D5}"/>
    <dgm:cxn modelId="{A17812AD-241E-4F9C-B8A0-22A5A1142BE8}" type="presOf" srcId="{E132E235-71DE-4D12-A6F0-3D740DC1D7E5}" destId="{1EBEC95C-0451-4818-A600-8472C9E98D9C}" srcOrd="1" destOrd="0" presId="urn:microsoft.com/office/officeart/2009/3/layout/BlockDescendingList"/>
    <dgm:cxn modelId="{FE0F43D9-BF44-45CD-B178-B48608A452DD}" type="presOf" srcId="{3A0D1056-CF0D-47A9-97A8-C403A9F87688}" destId="{502372DB-A922-438E-A41D-689E2E0CFB83}" srcOrd="0" destOrd="0" presId="urn:microsoft.com/office/officeart/2009/3/layout/BlockDescendingList"/>
    <dgm:cxn modelId="{552A8352-8A6E-409B-8997-85012EC83603}" type="presOf" srcId="{950AEA6C-03D6-44B7-AFE8-3C8D272F31DF}" destId="{CDFC2944-7E71-4D13-9FB9-AE2BF6B76152}" srcOrd="0" destOrd="0" presId="urn:microsoft.com/office/officeart/2009/3/layout/BlockDescendingList"/>
    <dgm:cxn modelId="{A5CBAEAE-C6F5-41A6-837F-3E7496661D09}" type="presOf" srcId="{EFF6B4BC-C52B-4578-BD00-00F74C9CAA20}" destId="{38848392-3AFE-492D-B2B7-0FD3F983AB06}" srcOrd="0" destOrd="0" presId="urn:microsoft.com/office/officeart/2009/3/layout/BlockDescendingList"/>
    <dgm:cxn modelId="{D881E50D-115D-4A3C-A71A-B49BDD954234}" type="presOf" srcId="{EFF6B4BC-C52B-4578-BD00-00F74C9CAA20}" destId="{F03A35E1-DDFD-4340-A52C-A5B3E3AA3F4F}" srcOrd="1" destOrd="0" presId="urn:microsoft.com/office/officeart/2009/3/layout/BlockDescendingList"/>
    <dgm:cxn modelId="{DA5312C9-5700-46B0-9765-43AEFCB1EFF5}" srcId="{4F5B262F-1FAF-473A-A4D9-00471C7A8624}" destId="{B52952E3-BB7A-44A7-901E-B207579ED9C2}" srcOrd="0" destOrd="0" parTransId="{D491A6EC-F449-41A4-A4F6-4C206B3D529B}" sibTransId="{1D3B9B42-DCAA-4DED-89AB-A2E0CAB80297}"/>
    <dgm:cxn modelId="{99529469-6133-4D27-BE1E-B6FEA5B5700D}" type="presOf" srcId="{950AEA6C-03D6-44B7-AFE8-3C8D272F31DF}" destId="{5540DE79-2859-4A49-A984-EAF608E4D263}" srcOrd="1" destOrd="0" presId="urn:microsoft.com/office/officeart/2009/3/layout/BlockDescendingList"/>
    <dgm:cxn modelId="{862B6127-9D73-4114-9082-BFE97C9157DC}" srcId="{EFF6B4BC-C52B-4578-BD00-00F74C9CAA20}" destId="{D613117C-8F4D-4C79-B51C-B0F08FE5D6EA}" srcOrd="0" destOrd="0" parTransId="{B47B3E3A-DE45-4750-9F33-4EFAB03B7E6A}" sibTransId="{F2BDC6A6-3176-4F60-B0AF-18700A30943D}"/>
    <dgm:cxn modelId="{02721ADA-531E-46FC-B862-02469CAEB618}" type="presOf" srcId="{80D7E1E1-EB3D-4180-9665-2BFF7E2B987C}" destId="{FE88F16B-DC88-4367-BE7A-6F7E471A2652}" srcOrd="0" destOrd="0" presId="urn:microsoft.com/office/officeart/2009/3/layout/BlockDescendingList"/>
    <dgm:cxn modelId="{CCACC60D-2F1D-4C65-8F2E-93A92C489BFF}" srcId="{17FF51CE-CB77-4B9F-9DFF-0A0DD2DDE3F8}" destId="{88657CB6-E3EC-491B-8AAE-6997649DC75C}" srcOrd="0" destOrd="0" parTransId="{09AB281D-88E8-4DF1-9AC0-95A8AE6D8E5B}" sibTransId="{770CE3F0-F463-43B8-A973-A7AAD2F26122}"/>
    <dgm:cxn modelId="{CD241AB0-D1F9-48B9-B7F0-283730D3E6C2}" srcId="{4F5B262F-1FAF-473A-A4D9-00471C7A8624}" destId="{BDEC600D-F22A-4082-8360-A7674BBDD5C2}" srcOrd="1" destOrd="0" parTransId="{4F6B5698-1BC8-4E64-85C2-1D44B014CE25}" sibTransId="{E99D86FB-BBEF-4B28-82D9-AABFD2B657C6}"/>
    <dgm:cxn modelId="{2507E5FA-3A2E-44E0-BDAE-156BE312C209}" type="presOf" srcId="{474D189F-BC96-4519-8D17-E22084A4A682}" destId="{F2689036-013A-4E06-996C-C0AB765C7AC0}" srcOrd="0" destOrd="0" presId="urn:microsoft.com/office/officeart/2009/3/layout/BlockDescendingList"/>
    <dgm:cxn modelId="{142C448E-006B-4D68-8393-A4F2060A14C4}" srcId="{7BD50593-86B1-4867-81D9-73FCA4B7A701}" destId="{E132E235-71DE-4D12-A6F0-3D740DC1D7E5}" srcOrd="3" destOrd="0" parTransId="{0C995D80-2E16-44F1-8459-06C36EC25C41}" sibTransId="{D4CE4364-A127-4A46-A769-F7CB113894D6}"/>
    <dgm:cxn modelId="{AA2ECC2D-2980-49F4-9147-8028B7E626E7}" type="presOf" srcId="{742F3E9F-943D-4DDB-A30C-689963065780}" destId="{ED52A5B0-EBC5-4A4B-A65E-C8644D5351E1}" srcOrd="0" destOrd="0" presId="urn:microsoft.com/office/officeart/2009/3/layout/BlockDescendingList"/>
    <dgm:cxn modelId="{E767E4F8-EB74-4AE2-9B2C-1EE3088DA772}" type="presOf" srcId="{3A0D1056-CF0D-47A9-97A8-C403A9F87688}" destId="{077F2D24-3A5B-4F1D-92D8-9A94DF5779BB}" srcOrd="1" destOrd="0" presId="urn:microsoft.com/office/officeart/2009/3/layout/BlockDescendingList"/>
    <dgm:cxn modelId="{87043DD5-041C-4AF8-ABE7-AD6AE6F3FB52}" srcId="{3A0D1056-CF0D-47A9-97A8-C403A9F87688}" destId="{742F3E9F-943D-4DDB-A30C-689963065780}" srcOrd="0" destOrd="0" parTransId="{31E3B70D-25AA-41FC-B662-CE0EAFB702FE}" sibTransId="{E5362F26-11F8-492C-8F60-BE2451A2B344}"/>
    <dgm:cxn modelId="{01574678-621B-4B73-AEE8-8DC2C3B44E74}" srcId="{950AEA6C-03D6-44B7-AFE8-3C8D272F31DF}" destId="{80D7E1E1-EB3D-4180-9665-2BFF7E2B987C}" srcOrd="0" destOrd="0" parTransId="{EBA26F2C-80A5-4954-BA9F-5A1761309AD2}" sibTransId="{29999244-5C4D-4818-A01A-D6D2224A85C9}"/>
    <dgm:cxn modelId="{E4EC4A97-55C0-4E0A-AF49-D1AD580A76C0}" type="presOf" srcId="{7BD50593-86B1-4867-81D9-73FCA4B7A701}" destId="{2AEE98A7-0893-4D5D-B8E4-6A3285FB001B}" srcOrd="0" destOrd="0" presId="urn:microsoft.com/office/officeart/2009/3/layout/BlockDescendingList"/>
    <dgm:cxn modelId="{A8A63DB4-0573-4D04-BA4B-C4346175808A}" type="presOf" srcId="{17FF51CE-CB77-4B9F-9DFF-0A0DD2DDE3F8}" destId="{FFDB4881-D8B4-4893-AC3B-46A578705CB0}" srcOrd="0" destOrd="0" presId="urn:microsoft.com/office/officeart/2009/3/layout/BlockDescendingList"/>
    <dgm:cxn modelId="{E09929BF-2B9D-462D-9B7F-7D2780493DBC}" type="presOf" srcId="{4F5B262F-1FAF-473A-A4D9-00471C7A8624}" destId="{7889E4E6-7B55-48F4-B6BA-38FED2408913}" srcOrd="1" destOrd="0" presId="urn:microsoft.com/office/officeart/2009/3/layout/BlockDescendingList"/>
    <dgm:cxn modelId="{09B47E78-A45A-4BD8-94D4-715076B3F742}" srcId="{7BD50593-86B1-4867-81D9-73FCA4B7A701}" destId="{EFF6B4BC-C52B-4578-BD00-00F74C9CAA20}" srcOrd="0" destOrd="0" parTransId="{E9D858DF-BCBE-41D8-8F2A-DEEEDDCE79C1}" sibTransId="{86574F11-0033-4B61-A816-ED4DC29FA000}"/>
    <dgm:cxn modelId="{F4A8EEF3-3E99-4EC0-950F-396E76749DEA}" type="presOf" srcId="{D1CD2FAF-6D15-4501-BB82-C7D25EB5499F}" destId="{310FE164-69DE-4EC2-8788-F4587EB48A31}" srcOrd="0" destOrd="0" presId="urn:microsoft.com/office/officeart/2009/3/layout/BlockDescendingList"/>
    <dgm:cxn modelId="{EA750CD9-E034-4DAF-80D5-62BA6DAF7138}" srcId="{7BD50593-86B1-4867-81D9-73FCA4B7A701}" destId="{528D8864-1B53-4F74-B09E-2BC5251B540B}" srcOrd="5" destOrd="0" parTransId="{ABB45758-BA6C-4E7D-A2BA-0DBC76C90A37}" sibTransId="{61C01345-C448-4B16-A6D3-4D738F7058E7}"/>
    <dgm:cxn modelId="{63BE4A6C-3726-49AB-96AB-ED39FB250EC7}" type="presOf" srcId="{88657CB6-E3EC-491B-8AAE-6997649DC75C}" destId="{74E32142-2926-404B-9ED6-A4A3EAB9594A}" srcOrd="0" destOrd="0" presId="urn:microsoft.com/office/officeart/2009/3/layout/BlockDescendingList"/>
    <dgm:cxn modelId="{1D3CC8D7-3D80-4753-9F27-F34BB674847F}" type="presOf" srcId="{C5C3E1FF-2D9B-4741-B375-7AB66F3E9BC6}" destId="{ED52A5B0-EBC5-4A4B-A65E-C8644D5351E1}" srcOrd="0" destOrd="1" presId="urn:microsoft.com/office/officeart/2009/3/layout/BlockDescendingList"/>
    <dgm:cxn modelId="{026BFEFE-F129-4FB9-92EC-DF7C40A4AD8E}" srcId="{3A0D1056-CF0D-47A9-97A8-C403A9F87688}" destId="{9F44EA5F-D3B5-48DE-AA81-70542D7A1442}" srcOrd="2" destOrd="0" parTransId="{0A54F410-BAF7-428B-B695-8461B8979592}" sibTransId="{DCAF6B6A-6F17-46A4-A9D8-500A30A58FAD}"/>
    <dgm:cxn modelId="{08FD4532-03BE-4564-81CD-B425947A6B41}" type="presOf" srcId="{BDEC600D-F22A-4082-8360-A7674BBDD5C2}" destId="{5B3953DE-8569-4263-9883-5AC6A8F34D7A}" srcOrd="0" destOrd="1" presId="urn:microsoft.com/office/officeart/2009/3/layout/BlockDescendingList"/>
    <dgm:cxn modelId="{38E63C20-C769-41C5-8E89-B559F20C5E57}" type="presOf" srcId="{528D8864-1B53-4F74-B09E-2BC5251B540B}" destId="{2F19890C-EFD7-4232-81D1-8110CAAB1639}" srcOrd="1" destOrd="0" presId="urn:microsoft.com/office/officeart/2009/3/layout/BlockDescendingList"/>
    <dgm:cxn modelId="{0E48729E-C66D-458E-BF6E-1FE779B70B1B}" type="presOf" srcId="{B52952E3-BB7A-44A7-901E-B207579ED9C2}" destId="{5B3953DE-8569-4263-9883-5AC6A8F34D7A}" srcOrd="0" destOrd="0" presId="urn:microsoft.com/office/officeart/2009/3/layout/BlockDescendingList"/>
    <dgm:cxn modelId="{119B02AE-7FC8-4877-B95A-79D38FFD5639}" srcId="{528D8864-1B53-4F74-B09E-2BC5251B540B}" destId="{D1CD2FAF-6D15-4501-BB82-C7D25EB5499F}" srcOrd="0" destOrd="0" parTransId="{35D32199-7A87-4D34-B45A-7729C21A2938}" sibTransId="{55966C5B-CE35-48BC-8FA7-8BFDAAF9E708}"/>
    <dgm:cxn modelId="{87E244F2-CB34-4DD3-9C0D-6FCD95334DF5}" type="presParOf" srcId="{2AEE98A7-0893-4D5D-B8E4-6A3285FB001B}" destId="{38848392-3AFE-492D-B2B7-0FD3F983AB06}" srcOrd="0" destOrd="0" presId="urn:microsoft.com/office/officeart/2009/3/layout/BlockDescendingList"/>
    <dgm:cxn modelId="{13ECF135-BA70-4163-9C75-CA131B251B76}" type="presParOf" srcId="{2AEE98A7-0893-4D5D-B8E4-6A3285FB001B}" destId="{0FD4D677-6C5F-4705-9FE6-591340D0DF2B}" srcOrd="1" destOrd="0" presId="urn:microsoft.com/office/officeart/2009/3/layout/BlockDescendingList"/>
    <dgm:cxn modelId="{8CADA96A-FCDA-4098-84F2-81671594C56D}" type="presParOf" srcId="{2AEE98A7-0893-4D5D-B8E4-6A3285FB001B}" destId="{0A791F11-912E-4400-B072-6002A1CA56B1}" srcOrd="2" destOrd="0" presId="urn:microsoft.com/office/officeart/2009/3/layout/BlockDescendingList"/>
    <dgm:cxn modelId="{0D3B2788-AB3D-4489-9013-A9CD4929F3AD}" type="presParOf" srcId="{0A791F11-912E-4400-B072-6002A1CA56B1}" destId="{F03A35E1-DDFD-4340-A52C-A5B3E3AA3F4F}" srcOrd="0" destOrd="0" presId="urn:microsoft.com/office/officeart/2009/3/layout/BlockDescendingList"/>
    <dgm:cxn modelId="{DB9B6E41-DF97-4C3A-A694-140E286DD5EA}" type="presParOf" srcId="{2AEE98A7-0893-4D5D-B8E4-6A3285FB001B}" destId="{CDFC2944-7E71-4D13-9FB9-AE2BF6B76152}" srcOrd="3" destOrd="0" presId="urn:microsoft.com/office/officeart/2009/3/layout/BlockDescendingList"/>
    <dgm:cxn modelId="{9ED1B5DF-67F9-4FC3-BD2A-6E031A10DD09}" type="presParOf" srcId="{2AEE98A7-0893-4D5D-B8E4-6A3285FB001B}" destId="{FE88F16B-DC88-4367-BE7A-6F7E471A2652}" srcOrd="4" destOrd="0" presId="urn:microsoft.com/office/officeart/2009/3/layout/BlockDescendingList"/>
    <dgm:cxn modelId="{BF7950CC-6EAA-46D7-A4D7-486B0BD1D84A}" type="presParOf" srcId="{2AEE98A7-0893-4D5D-B8E4-6A3285FB001B}" destId="{96AB75D1-5B39-4FE0-A28B-137C37EBCE7E}" srcOrd="5" destOrd="0" presId="urn:microsoft.com/office/officeart/2009/3/layout/BlockDescendingList"/>
    <dgm:cxn modelId="{9F875336-4A05-458C-A7DD-46634CDE5E0B}" type="presParOf" srcId="{96AB75D1-5B39-4FE0-A28B-137C37EBCE7E}" destId="{5540DE79-2859-4A49-A984-EAF608E4D263}" srcOrd="0" destOrd="0" presId="urn:microsoft.com/office/officeart/2009/3/layout/BlockDescendingList"/>
    <dgm:cxn modelId="{23670812-E1B2-4B57-8F2F-C5CAC2FB2E2C}" type="presParOf" srcId="{2AEE98A7-0893-4D5D-B8E4-6A3285FB001B}" destId="{FFDB4881-D8B4-4893-AC3B-46A578705CB0}" srcOrd="6" destOrd="0" presId="urn:microsoft.com/office/officeart/2009/3/layout/BlockDescendingList"/>
    <dgm:cxn modelId="{CC7C69F2-1606-4066-89AC-A933066F3222}" type="presParOf" srcId="{2AEE98A7-0893-4D5D-B8E4-6A3285FB001B}" destId="{74E32142-2926-404B-9ED6-A4A3EAB9594A}" srcOrd="7" destOrd="0" presId="urn:microsoft.com/office/officeart/2009/3/layout/BlockDescendingList"/>
    <dgm:cxn modelId="{A8B10289-DEBA-4FCC-A875-2F66DA0312FD}" type="presParOf" srcId="{2AEE98A7-0893-4D5D-B8E4-6A3285FB001B}" destId="{68633FA7-8222-4A93-806E-10F70C24B672}" srcOrd="8" destOrd="0" presId="urn:microsoft.com/office/officeart/2009/3/layout/BlockDescendingList"/>
    <dgm:cxn modelId="{2A66D00A-F2E0-450D-8603-B81E72DEFE46}" type="presParOf" srcId="{68633FA7-8222-4A93-806E-10F70C24B672}" destId="{DF634149-7612-42E7-BC0C-A5B12F55AA81}" srcOrd="0" destOrd="0" presId="urn:microsoft.com/office/officeart/2009/3/layout/BlockDescendingList"/>
    <dgm:cxn modelId="{4C0D9254-3103-4024-BFC7-3BD32D5A47B2}" type="presParOf" srcId="{2AEE98A7-0893-4D5D-B8E4-6A3285FB001B}" destId="{9A2C8FEA-80DE-42A0-B6ED-99257D6465AF}" srcOrd="9" destOrd="0" presId="urn:microsoft.com/office/officeart/2009/3/layout/BlockDescendingList"/>
    <dgm:cxn modelId="{4FD5149C-EE0C-42E7-9CA7-B6E4F233AD97}" type="presParOf" srcId="{2AEE98A7-0893-4D5D-B8E4-6A3285FB001B}" destId="{F2689036-013A-4E06-996C-C0AB765C7AC0}" srcOrd="10" destOrd="0" presId="urn:microsoft.com/office/officeart/2009/3/layout/BlockDescendingList"/>
    <dgm:cxn modelId="{9686910C-46A6-4B5C-B04E-2DC66C660672}" type="presParOf" srcId="{2AEE98A7-0893-4D5D-B8E4-6A3285FB001B}" destId="{91F35EB5-8E6B-402C-BC3A-247144109207}" srcOrd="11" destOrd="0" presId="urn:microsoft.com/office/officeart/2009/3/layout/BlockDescendingList"/>
    <dgm:cxn modelId="{43F26483-DD76-4FC3-93B2-AF94E71ADE03}" type="presParOf" srcId="{91F35EB5-8E6B-402C-BC3A-247144109207}" destId="{1EBEC95C-0451-4818-A600-8472C9E98D9C}" srcOrd="0" destOrd="0" presId="urn:microsoft.com/office/officeart/2009/3/layout/BlockDescendingList"/>
    <dgm:cxn modelId="{AB88402A-3AC8-475F-9043-CD3C17140042}" type="presParOf" srcId="{2AEE98A7-0893-4D5D-B8E4-6A3285FB001B}" destId="{502372DB-A922-438E-A41D-689E2E0CFB83}" srcOrd="12" destOrd="0" presId="urn:microsoft.com/office/officeart/2009/3/layout/BlockDescendingList"/>
    <dgm:cxn modelId="{456B8623-7177-45BD-87E9-4664E0112548}" type="presParOf" srcId="{2AEE98A7-0893-4D5D-B8E4-6A3285FB001B}" destId="{ED52A5B0-EBC5-4A4B-A65E-C8644D5351E1}" srcOrd="13" destOrd="0" presId="urn:microsoft.com/office/officeart/2009/3/layout/BlockDescendingList"/>
    <dgm:cxn modelId="{796B250D-67A9-45CE-A84A-104C10EE54C7}" type="presParOf" srcId="{2AEE98A7-0893-4D5D-B8E4-6A3285FB001B}" destId="{AB86CDC7-4594-4DB1-A341-21A19B6683CF}" srcOrd="14" destOrd="0" presId="urn:microsoft.com/office/officeart/2009/3/layout/BlockDescendingList"/>
    <dgm:cxn modelId="{F37138AE-CA15-4842-87A2-AFD2C71F19B6}" type="presParOf" srcId="{AB86CDC7-4594-4DB1-A341-21A19B6683CF}" destId="{077F2D24-3A5B-4F1D-92D8-9A94DF5779BB}" srcOrd="0" destOrd="0" presId="urn:microsoft.com/office/officeart/2009/3/layout/BlockDescendingList"/>
    <dgm:cxn modelId="{FF7BF675-3781-47A5-B07D-8C943C1ABC62}" type="presParOf" srcId="{2AEE98A7-0893-4D5D-B8E4-6A3285FB001B}" destId="{5628D7E3-A3F0-4D94-A076-6D47B1A655F7}" srcOrd="15" destOrd="0" presId="urn:microsoft.com/office/officeart/2009/3/layout/BlockDescendingList"/>
    <dgm:cxn modelId="{DC4DCC5A-2CDB-43F7-AF1A-A2E6357BF229}" type="presParOf" srcId="{2AEE98A7-0893-4D5D-B8E4-6A3285FB001B}" destId="{310FE164-69DE-4EC2-8788-F4587EB48A31}" srcOrd="16" destOrd="0" presId="urn:microsoft.com/office/officeart/2009/3/layout/BlockDescendingList"/>
    <dgm:cxn modelId="{ED51EF19-1F42-4AC0-B6FD-C146D824E864}" type="presParOf" srcId="{2AEE98A7-0893-4D5D-B8E4-6A3285FB001B}" destId="{5DB74A68-975B-4521-8CB1-FD52F140B59D}" srcOrd="17" destOrd="0" presId="urn:microsoft.com/office/officeart/2009/3/layout/BlockDescendingList"/>
    <dgm:cxn modelId="{055F8DB7-4A13-41CD-AA51-6F12B31D6C4A}" type="presParOf" srcId="{5DB74A68-975B-4521-8CB1-FD52F140B59D}" destId="{2F19890C-EFD7-4232-81D1-8110CAAB1639}" srcOrd="0" destOrd="0" presId="urn:microsoft.com/office/officeart/2009/3/layout/BlockDescendingList"/>
    <dgm:cxn modelId="{CE83F9C7-F4E9-4455-A162-FF31EEC52CDD}" type="presParOf" srcId="{2AEE98A7-0893-4D5D-B8E4-6A3285FB001B}" destId="{43125EE5-FAE8-4318-BA31-6B73433A7805}" srcOrd="18" destOrd="0" presId="urn:microsoft.com/office/officeart/2009/3/layout/BlockDescendingList"/>
    <dgm:cxn modelId="{02C07750-18EC-47AC-9A65-5895F0682613}" type="presParOf" srcId="{2AEE98A7-0893-4D5D-B8E4-6A3285FB001B}" destId="{5B3953DE-8569-4263-9883-5AC6A8F34D7A}" srcOrd="19" destOrd="0" presId="urn:microsoft.com/office/officeart/2009/3/layout/BlockDescendingList"/>
    <dgm:cxn modelId="{3CDBAC6B-2A7F-44EA-8A0D-19B57F437814}" type="presParOf" srcId="{2AEE98A7-0893-4D5D-B8E4-6A3285FB001B}" destId="{11F3EDC8-3E41-4288-8556-F66C6AFD5758}" srcOrd="20" destOrd="0" presId="urn:microsoft.com/office/officeart/2009/3/layout/BlockDescendingList"/>
    <dgm:cxn modelId="{D740B255-2014-41A0-AF6E-9895AD969025}" type="presParOf" srcId="{11F3EDC8-3E41-4288-8556-F66C6AFD5758}" destId="{7889E4E6-7B55-48F4-B6BA-38FED2408913}" srcOrd="0" destOrd="0" presId="urn:microsoft.com/office/officeart/2009/3/layout/BlockDescending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34149-7612-42E7-BC0C-A5B12F55AA81}">
      <dsp:nvSpPr>
        <dsp:cNvPr id="0" name=""/>
        <dsp:cNvSpPr/>
      </dsp:nvSpPr>
      <dsp:spPr>
        <a:xfrm>
          <a:off x="3709636" y="4698438"/>
          <a:ext cx="1583693" cy="373043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r>
            <a:rPr lang="en-IN" sz="1400" b="1" kern="1200">
              <a:effectLst/>
            </a:rPr>
            <a:t>Study population</a:t>
          </a:r>
          <a:endParaRPr lang="en-IN" sz="1400" kern="1200" dirty="0"/>
        </a:p>
      </dsp:txBody>
      <dsp:txXfrm rot="16200000">
        <a:off x="3345405" y="6171254"/>
        <a:ext cx="3357390" cy="411760"/>
      </dsp:txXfrm>
    </dsp:sp>
    <dsp:sp modelId="{5540DE79-2859-4A49-A984-EAF608E4D263}">
      <dsp:nvSpPr>
        <dsp:cNvPr id="0" name=""/>
        <dsp:cNvSpPr/>
      </dsp:nvSpPr>
      <dsp:spPr>
        <a:xfrm>
          <a:off x="1981176" y="4325485"/>
          <a:ext cx="1583693" cy="410338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r>
            <a:rPr lang="en-IN" sz="1400" b="1" kern="1200">
              <a:effectLst/>
            </a:rPr>
            <a:t>Study duration</a:t>
          </a:r>
          <a:endParaRPr lang="en-IN" sz="1400" kern="1200" dirty="0"/>
        </a:p>
      </dsp:txBody>
      <dsp:txXfrm rot="16200000">
        <a:off x="1448742" y="5966129"/>
        <a:ext cx="3693049" cy="411760"/>
      </dsp:txXfrm>
    </dsp:sp>
    <dsp:sp modelId="{1EBEC95C-0451-4818-A600-8472C9E98D9C}">
      <dsp:nvSpPr>
        <dsp:cNvPr id="0" name=""/>
        <dsp:cNvSpPr/>
      </dsp:nvSpPr>
      <dsp:spPr>
        <a:xfrm>
          <a:off x="5438095" y="5071392"/>
          <a:ext cx="1583693" cy="335748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r>
            <a:rPr lang="en-IN" sz="1400" b="1" kern="1200">
              <a:effectLst/>
            </a:rPr>
            <a:t>Sample size</a:t>
          </a:r>
          <a:endParaRPr lang="en-IN" sz="1400" kern="1200" dirty="0"/>
        </a:p>
      </dsp:txBody>
      <dsp:txXfrm rot="16200000">
        <a:off x="5241320" y="6376378"/>
        <a:ext cx="3021732" cy="411760"/>
      </dsp:txXfrm>
    </dsp:sp>
    <dsp:sp modelId="{F03A35E1-DDFD-4340-A52C-A5B3E3AA3F4F}">
      <dsp:nvSpPr>
        <dsp:cNvPr id="0" name=""/>
        <dsp:cNvSpPr/>
      </dsp:nvSpPr>
      <dsp:spPr>
        <a:xfrm>
          <a:off x="252717" y="3952531"/>
          <a:ext cx="1583693" cy="447723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r>
            <a:rPr lang="en-US" sz="1400" kern="1200" dirty="0"/>
            <a:t>Study design</a:t>
          </a:r>
          <a:endParaRPr lang="en-IN" sz="1400" kern="1200" dirty="0"/>
        </a:p>
      </dsp:txBody>
      <dsp:txXfrm rot="16200000">
        <a:off x="-447948" y="5761408"/>
        <a:ext cx="4029513" cy="411760"/>
      </dsp:txXfrm>
    </dsp:sp>
    <dsp:sp modelId="{077F2D24-3A5B-4F1D-92D8-9A94DF5779BB}">
      <dsp:nvSpPr>
        <dsp:cNvPr id="0" name=""/>
        <dsp:cNvSpPr/>
      </dsp:nvSpPr>
      <dsp:spPr>
        <a:xfrm>
          <a:off x="7165307" y="5444346"/>
          <a:ext cx="1583693" cy="298452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80010" bIns="17780" numCol="1" spcCol="1270" anchor="ctr" anchorCtr="0">
          <a:noAutofit/>
        </a:bodyPr>
        <a:lstStyle/>
        <a:p>
          <a:pPr marL="0" lvl="0" indent="0" algn="r" defTabSz="622300">
            <a:lnSpc>
              <a:spcPct val="90000"/>
            </a:lnSpc>
            <a:spcBef>
              <a:spcPct val="0"/>
            </a:spcBef>
            <a:spcAft>
              <a:spcPct val="35000"/>
            </a:spcAft>
            <a:buNone/>
          </a:pPr>
          <a:r>
            <a:rPr lang="en-US" sz="1400" kern="1200" dirty="0"/>
            <a:t>Study tools</a:t>
          </a:r>
          <a:endParaRPr lang="en-IN" sz="1400" kern="1200" dirty="0"/>
        </a:p>
      </dsp:txBody>
      <dsp:txXfrm rot="16200000">
        <a:off x="7136361" y="6581503"/>
        <a:ext cx="2686073" cy="411760"/>
      </dsp:txXfrm>
    </dsp:sp>
    <dsp:sp modelId="{0FD4D677-6C5F-4705-9FE6-591340D0DF2B}">
      <dsp:nvSpPr>
        <dsp:cNvPr id="0" name=""/>
        <dsp:cNvSpPr/>
      </dsp:nvSpPr>
      <dsp:spPr>
        <a:xfrm>
          <a:off x="252717" y="3952531"/>
          <a:ext cx="1108585" cy="4477237"/>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ClrTx/>
            <a:buSzTx/>
            <a:buFontTx/>
            <a:buNone/>
          </a:pPr>
          <a:r>
            <a:rPr lang="en-IN" sz="1100" kern="1200">
              <a:effectLst/>
            </a:rPr>
            <a:t>Cross sectional survey </a:t>
          </a:r>
          <a:endParaRPr lang="en-IN" sz="1100" kern="1200" dirty="0"/>
        </a:p>
      </dsp:txBody>
      <dsp:txXfrm>
        <a:off x="252717" y="3952531"/>
        <a:ext cx="1108585" cy="4477237"/>
      </dsp:txXfrm>
    </dsp:sp>
    <dsp:sp modelId="{2F19890C-EFD7-4232-81D1-8110CAAB1639}">
      <dsp:nvSpPr>
        <dsp:cNvPr id="0" name=""/>
        <dsp:cNvSpPr/>
      </dsp:nvSpPr>
      <dsp:spPr>
        <a:xfrm>
          <a:off x="8911238" y="5817300"/>
          <a:ext cx="1583693" cy="261157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ClrTx/>
            <a:buSzTx/>
            <a:buFontTx/>
            <a:buNone/>
          </a:pPr>
          <a:r>
            <a:rPr lang="en-IN" sz="1400" b="1" kern="1200">
              <a:effectLst/>
            </a:rPr>
            <a:t>Sampling method</a:t>
          </a:r>
          <a:endParaRPr lang="en-IN" sz="1400" kern="1200" dirty="0"/>
        </a:p>
      </dsp:txBody>
      <dsp:txXfrm rot="16200000">
        <a:off x="9050495" y="6786628"/>
        <a:ext cx="2350415" cy="411760"/>
      </dsp:txXfrm>
    </dsp:sp>
    <dsp:sp modelId="{FE88F16B-DC88-4367-BE7A-6F7E471A2652}">
      <dsp:nvSpPr>
        <dsp:cNvPr id="0" name=""/>
        <dsp:cNvSpPr/>
      </dsp:nvSpPr>
      <dsp:spPr>
        <a:xfrm>
          <a:off x="1981176" y="4325485"/>
          <a:ext cx="1108585" cy="410338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IN" sz="1100" kern="1200">
              <a:effectLst/>
            </a:rPr>
            <a:t>2 months (April 18th to June 17th, 2022)</a:t>
          </a:r>
          <a:endParaRPr lang="en-IN" sz="1100" kern="1200" dirty="0"/>
        </a:p>
      </dsp:txBody>
      <dsp:txXfrm>
        <a:off x="1981176" y="4325485"/>
        <a:ext cx="1108585" cy="4103388"/>
      </dsp:txXfrm>
    </dsp:sp>
    <dsp:sp modelId="{7889E4E6-7B55-48F4-B6BA-38FED2408913}">
      <dsp:nvSpPr>
        <dsp:cNvPr id="0" name=""/>
        <dsp:cNvSpPr/>
      </dsp:nvSpPr>
      <dsp:spPr>
        <a:xfrm>
          <a:off x="10643441" y="6191150"/>
          <a:ext cx="1583693" cy="223861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0" rIns="53340" bIns="17780" numCol="1" spcCol="1270" anchor="ctr" anchorCtr="0">
          <a:noAutofit/>
        </a:bodyPr>
        <a:lstStyle/>
        <a:p>
          <a:pPr marL="0" lvl="0" indent="0" algn="r" defTabSz="622300">
            <a:lnSpc>
              <a:spcPct val="90000"/>
            </a:lnSpc>
            <a:spcBef>
              <a:spcPct val="0"/>
            </a:spcBef>
            <a:spcAft>
              <a:spcPct val="35000"/>
            </a:spcAft>
            <a:buNone/>
          </a:pPr>
          <a:r>
            <a:rPr lang="en-US" sz="1400" kern="1200" dirty="0"/>
            <a:t>Data collection &amp; analysis</a:t>
          </a:r>
          <a:endParaRPr lang="en-IN" sz="1400" kern="1200" dirty="0"/>
        </a:p>
      </dsp:txBody>
      <dsp:txXfrm rot="16200000">
        <a:off x="10950528" y="6992648"/>
        <a:ext cx="2014756" cy="411760"/>
      </dsp:txXfrm>
    </dsp:sp>
    <dsp:sp modelId="{74E32142-2926-404B-9ED6-A4A3EAB9594A}">
      <dsp:nvSpPr>
        <dsp:cNvPr id="0" name=""/>
        <dsp:cNvSpPr/>
      </dsp:nvSpPr>
      <dsp:spPr>
        <a:xfrm>
          <a:off x="3709636" y="4698438"/>
          <a:ext cx="1108585" cy="373043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IN" sz="1100" kern="1200" dirty="0">
              <a:effectLst/>
            </a:rPr>
            <a:t>Women </a:t>
          </a:r>
          <a:r>
            <a:rPr lang="en-IN" sz="1100" kern="1200" dirty="0"/>
            <a:t>in the Bhatti mines, Chhatarpur area of Delhi </a:t>
          </a:r>
          <a:r>
            <a:rPr lang="en-IN" sz="1100" kern="1200" dirty="0">
              <a:effectLst/>
            </a:rPr>
            <a:t>aged between 18-49 years who were ever married and were willing to participate in </a:t>
          </a:r>
          <a:r>
            <a:rPr lang="en-IN" sz="1100" kern="1200" dirty="0"/>
            <a:t>the study</a:t>
          </a:r>
          <a:r>
            <a:rPr lang="en-IN" sz="1100" kern="1200" dirty="0">
              <a:effectLst/>
            </a:rPr>
            <a:t>.</a:t>
          </a:r>
          <a:endParaRPr lang="en-IN" sz="1100" kern="1200" dirty="0"/>
        </a:p>
      </dsp:txBody>
      <dsp:txXfrm>
        <a:off x="3709636" y="4698438"/>
        <a:ext cx="1108585" cy="3730434"/>
      </dsp:txXfrm>
    </dsp:sp>
    <dsp:sp modelId="{F2689036-013A-4E06-996C-C0AB765C7AC0}">
      <dsp:nvSpPr>
        <dsp:cNvPr id="0" name=""/>
        <dsp:cNvSpPr/>
      </dsp:nvSpPr>
      <dsp:spPr>
        <a:xfrm>
          <a:off x="5438095" y="5071392"/>
          <a:ext cx="1108585" cy="335748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200</a:t>
          </a:r>
          <a:endParaRPr lang="en-IN" sz="1100" kern="1200" dirty="0"/>
        </a:p>
      </dsp:txBody>
      <dsp:txXfrm>
        <a:off x="5438095" y="5071392"/>
        <a:ext cx="1108585" cy="3357480"/>
      </dsp:txXfrm>
    </dsp:sp>
    <dsp:sp modelId="{ED52A5B0-EBC5-4A4B-A65E-C8644D5351E1}">
      <dsp:nvSpPr>
        <dsp:cNvPr id="0" name=""/>
        <dsp:cNvSpPr/>
      </dsp:nvSpPr>
      <dsp:spPr>
        <a:xfrm>
          <a:off x="7165307" y="5444346"/>
          <a:ext cx="1108585" cy="29845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ClrTx/>
            <a:buSzTx/>
            <a:buFont typeface="Courier New" panose="02070309020205020404" pitchFamily="49" charset="0"/>
            <a:buNone/>
          </a:pPr>
          <a:r>
            <a:rPr lang="en-IN" sz="1100" kern="1200" dirty="0">
              <a:effectLst/>
            </a:rPr>
            <a:t>Conflict Tactics Scales of Murray A. Straus, University of New Hampshire</a:t>
          </a:r>
          <a:r>
            <a:rPr lang="en-IN" sz="1100" kern="1200" baseline="30000" dirty="0"/>
            <a:t> </a:t>
          </a:r>
          <a:endParaRPr lang="en-IN" sz="1100" kern="1200" dirty="0"/>
        </a:p>
        <a:p>
          <a:pPr marL="0" lvl="0" indent="0" algn="l" defTabSz="488950">
            <a:lnSpc>
              <a:spcPct val="90000"/>
            </a:lnSpc>
            <a:spcBef>
              <a:spcPct val="0"/>
            </a:spcBef>
            <a:spcAft>
              <a:spcPct val="35000"/>
            </a:spcAft>
            <a:buClrTx/>
            <a:buSzTx/>
            <a:buFont typeface="Courier New" panose="02070309020205020404" pitchFamily="49" charset="0"/>
            <a:buNone/>
          </a:pPr>
          <a:r>
            <a:rPr lang="en-IN" sz="1100" kern="1200" dirty="0">
              <a:effectLst/>
            </a:rPr>
            <a:t>Screening tools for alcoholism - CAGE (Family member report and the Family/Relational Drinking Conflict Questions</a:t>
          </a:r>
          <a:endParaRPr lang="en-IN" sz="1100" kern="1200" dirty="0"/>
        </a:p>
        <a:p>
          <a:pPr marL="0" lvl="0" indent="0" algn="l" defTabSz="488950">
            <a:lnSpc>
              <a:spcPct val="90000"/>
            </a:lnSpc>
            <a:spcBef>
              <a:spcPct val="0"/>
            </a:spcBef>
            <a:spcAft>
              <a:spcPct val="35000"/>
            </a:spcAft>
            <a:buClrTx/>
            <a:buSzTx/>
            <a:buFont typeface="Courier New" panose="02070309020205020404" pitchFamily="49" charset="0"/>
            <a:buNone/>
          </a:pPr>
          <a:r>
            <a:rPr lang="en-IN" sz="1100" kern="1200">
              <a:effectLst/>
            </a:rPr>
            <a:t>2021 Global Multidimensional Poverty Index (MPI) of UNDP </a:t>
          </a:r>
          <a:endParaRPr lang="en-IN" sz="1100" kern="1200" dirty="0"/>
        </a:p>
      </dsp:txBody>
      <dsp:txXfrm>
        <a:off x="7165307" y="5444346"/>
        <a:ext cx="1108585" cy="2984526"/>
      </dsp:txXfrm>
    </dsp:sp>
    <dsp:sp modelId="{310FE164-69DE-4EC2-8788-F4587EB48A31}">
      <dsp:nvSpPr>
        <dsp:cNvPr id="0" name=""/>
        <dsp:cNvSpPr/>
      </dsp:nvSpPr>
      <dsp:spPr>
        <a:xfrm>
          <a:off x="8911238" y="5817300"/>
          <a:ext cx="1108585" cy="261157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Systematic randomized sampling</a:t>
          </a:r>
          <a:endParaRPr lang="en-IN" sz="1100" kern="1200" dirty="0"/>
        </a:p>
      </dsp:txBody>
      <dsp:txXfrm>
        <a:off x="8911238" y="5817300"/>
        <a:ext cx="1108585" cy="2611572"/>
      </dsp:txXfrm>
    </dsp:sp>
    <dsp:sp modelId="{5B3953DE-8569-4263-9883-5AC6A8F34D7A}">
      <dsp:nvSpPr>
        <dsp:cNvPr id="0" name=""/>
        <dsp:cNvSpPr/>
      </dsp:nvSpPr>
      <dsp:spPr>
        <a:xfrm>
          <a:off x="10643441" y="6191150"/>
          <a:ext cx="1108585" cy="223861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Courier New" panose="02070309020205020404" pitchFamily="49" charset="0"/>
            <a:buNone/>
          </a:pPr>
          <a:r>
            <a:rPr lang="en-IN" sz="1100" kern="1200" dirty="0">
              <a:effectLst/>
            </a:rPr>
            <a:t>Data was recorded in the excel sheet </a:t>
          </a:r>
          <a:endParaRPr lang="en-IN" sz="1100" kern="1200" dirty="0"/>
        </a:p>
        <a:p>
          <a:pPr marL="0" lvl="0" indent="0" algn="l" defTabSz="488950">
            <a:lnSpc>
              <a:spcPct val="90000"/>
            </a:lnSpc>
            <a:spcBef>
              <a:spcPct val="0"/>
            </a:spcBef>
            <a:spcAft>
              <a:spcPct val="35000"/>
            </a:spcAft>
            <a:buNone/>
          </a:pPr>
          <a:r>
            <a:rPr lang="en-US" sz="1100" kern="1200" dirty="0"/>
            <a:t>General tabulation- Excel and SPSS</a:t>
          </a:r>
          <a:endParaRPr lang="en-IN" sz="1100" kern="1200" dirty="0"/>
        </a:p>
      </dsp:txBody>
      <dsp:txXfrm>
        <a:off x="10643441" y="6191150"/>
        <a:ext cx="1108585" cy="2238618"/>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xmlns=""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91037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xmlns="">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xmlns=""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xmlns=""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xmlns=""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xmlns=""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xmlns=""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xmlns=""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xmlns=""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xmlns=""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xmlns=""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xmlns=""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xmlns=""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xmlns=""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xmlns=""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xmlns=""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xmlns=""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xmlns=""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xmlns=""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xmlns=""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xmlns=""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xmlns="" id="{09FD8DB9-A9C7-874D-87B2-9285AECC9E3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xmlns="" id="{DB092838-408F-4440-B2D2-A65569FD0EE5}"/>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xmlns="" id="{92E70B1A-DF92-E041-BAA3-6AAA5B1121FB}"/>
              </a:ext>
            </a:extLst>
          </p:cNvPr>
          <p:cNvGraphicFramePr>
            <a:graphicFrameLocks noGrp="1"/>
          </p:cNvGraphicFramePr>
          <p:nvPr userDrawn="1">
            <p:extLst>
              <p:ext uri="{D42A27DB-BD31-4B8C-83A1-F6EECF244321}">
                <p14:modId xmlns:p14="http://schemas.microsoft.com/office/powerpoint/2010/main" xmlns="" val="1396690760"/>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1" name="Table 10">
            <a:extLst>
              <a:ext uri="{FF2B5EF4-FFF2-40B4-BE49-F238E27FC236}">
                <a16:creationId xmlns:a16="http://schemas.microsoft.com/office/drawing/2014/main" xmlns="" id="{608AC385-11A2-2049-8324-1F2AE96CCA9F}"/>
              </a:ext>
            </a:extLst>
          </p:cNvPr>
          <p:cNvGraphicFramePr>
            <a:graphicFrameLocks noGrp="1"/>
          </p:cNvGraphicFramePr>
          <p:nvPr userDrawn="1">
            <p:extLst>
              <p:ext uri="{D42A27DB-BD31-4B8C-83A1-F6EECF244321}">
                <p14:modId xmlns:p14="http://schemas.microsoft.com/office/powerpoint/2010/main" xmlns="" val="141159618"/>
              </p:ext>
            </p:extLst>
          </p:nvPr>
        </p:nvGraphicFramePr>
        <p:xfrm>
          <a:off x="44635119" y="14098"/>
          <a:ext cx="9619281" cy="32850893"/>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xmlns="" val="20000"/>
                    </a:ext>
                  </a:extLst>
                </a:gridCol>
                <a:gridCol w="1199648">
                  <a:extLst>
                    <a:ext uri="{9D8B030D-6E8A-4147-A177-3AD203B41FA5}">
                      <a16:colId xmlns:a16="http://schemas.microsoft.com/office/drawing/2014/main" xmlns="" val="997673227"/>
                    </a:ext>
                  </a:extLst>
                </a:gridCol>
                <a:gridCol w="4833777">
                  <a:extLst>
                    <a:ext uri="{9D8B030D-6E8A-4147-A177-3AD203B41FA5}">
                      <a16:colId xmlns:a16="http://schemas.microsoft.com/office/drawing/2014/main" xmlns=""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xmlns=""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r>
                        <a:rPr lang="en-US" sz="2400" b="0" noProof="0" dirty="0">
                          <a:solidFill>
                            <a:srgbClr val="FFC000"/>
                          </a:solidFill>
                          <a:latin typeface="Arial"/>
                          <a:cs typeface="Arial"/>
                        </a:rPr>
                        <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xmlns=""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r>
                        <a:rPr lang="en-US" sz="2100" dirty="0">
                          <a:solidFill>
                            <a:schemeClr val="bg1">
                              <a:lumMod val="85000"/>
                            </a:schemeClr>
                          </a:solidFill>
                          <a:latin typeface="Arial"/>
                          <a:cs typeface="Arial"/>
                        </a:rPr>
                        <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xmlns=""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xmlns=""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xmlns=""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xmlns=""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xmlns=""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who.int/westernpacific/health-topics/violence-against-women" TargetMode="External"/><Relationship Id="rId7" Type="http://schemas.openxmlformats.org/officeDocument/2006/relationships/image" Target="../media/image11.jpeg"/><Relationship Id="rId12"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chart" Target="../charts/chart2.xml"/><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83975D88-4699-4B3D-BB00-5B45418583FA}"/>
              </a:ext>
            </a:extLst>
          </p:cNvPr>
          <p:cNvSpPr/>
          <p:nvPr/>
        </p:nvSpPr>
        <p:spPr>
          <a:xfrm>
            <a:off x="32811960" y="24368261"/>
            <a:ext cx="10233889" cy="7246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DDEDEB2-27A0-4869-B387-DAD3EB5B5D37}"/>
              </a:ext>
            </a:extLst>
          </p:cNvPr>
          <p:cNvSpPr/>
          <p:nvPr/>
        </p:nvSpPr>
        <p:spPr>
          <a:xfrm>
            <a:off x="32781159" y="4595695"/>
            <a:ext cx="10198418" cy="13035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xmlns="" id="{78C36CA5-A65B-417D-B13E-2C3B7D7CBD77}"/>
              </a:ext>
            </a:extLst>
          </p:cNvPr>
          <p:cNvSpPr/>
          <p:nvPr/>
        </p:nvSpPr>
        <p:spPr>
          <a:xfrm>
            <a:off x="22331832" y="4529203"/>
            <a:ext cx="10198418" cy="193638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EAB29F7-B7D4-4061-8BD1-50A6AA083A9B}"/>
              </a:ext>
            </a:extLst>
          </p:cNvPr>
          <p:cNvSpPr/>
          <p:nvPr/>
        </p:nvSpPr>
        <p:spPr>
          <a:xfrm>
            <a:off x="11787522" y="4529203"/>
            <a:ext cx="10204172" cy="13111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9B78BF2-50F8-4640-AB9A-08BD8367680C}"/>
              </a:ext>
            </a:extLst>
          </p:cNvPr>
          <p:cNvSpPr/>
          <p:nvPr/>
        </p:nvSpPr>
        <p:spPr>
          <a:xfrm>
            <a:off x="1032046" y="14782554"/>
            <a:ext cx="10300964" cy="6269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68955E0-5232-476B-8172-27DC3A2FE063}"/>
              </a:ext>
            </a:extLst>
          </p:cNvPr>
          <p:cNvSpPr/>
          <p:nvPr/>
        </p:nvSpPr>
        <p:spPr>
          <a:xfrm>
            <a:off x="1194977" y="4426853"/>
            <a:ext cx="10204172" cy="9837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F1530E01-B262-B047-951C-9A1F3925E675}"/>
              </a:ext>
            </a:extLst>
          </p:cNvPr>
          <p:cNvSpPr>
            <a:spLocks noGrp="1"/>
          </p:cNvSpPr>
          <p:nvPr>
            <p:ph type="body" sz="quarter" idx="10"/>
          </p:nvPr>
        </p:nvSpPr>
        <p:spPr>
          <a:xfrm>
            <a:off x="1274908" y="5539803"/>
            <a:ext cx="10056813" cy="8648499"/>
          </a:xfrm>
          <a:solidFill>
            <a:schemeClr val="accent1">
              <a:lumMod val="20000"/>
              <a:lumOff val="80000"/>
            </a:schemeClr>
          </a:solidFill>
        </p:spPr>
        <p:txBody>
          <a:bodyPr/>
          <a:lstStyle/>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Gender based violence (GBV) is the violation of human rights of women, to live with freedom.</a:t>
            </a: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Globally 30% women experience some kind of GBV in their lifetime - WHO. </a:t>
            </a: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National Family Health Survey (NFHS-5) data, ~30% of women in India were exposed to GBV. </a:t>
            </a:r>
          </a:p>
          <a:p>
            <a:pPr marL="285750" indent="-285750" algn="just">
              <a:buFont typeface="Arial" panose="020B0604020202020204" pitchFamily="34" charset="0"/>
              <a:buChar char="•"/>
            </a:pPr>
            <a:r>
              <a:rPr lang="en-IN" sz="3800" dirty="0">
                <a:latin typeface="Times New Roman" panose="02020603050405020304" pitchFamily="18" charset="0"/>
                <a:ea typeface="Times New Roman" panose="02020603050405020304" pitchFamily="18" charset="0"/>
                <a:cs typeface="Times New Roman" panose="02020603050405020304" pitchFamily="18" charset="0"/>
              </a:rPr>
              <a:t>GBV c</a:t>
            </a: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omparatively more in rural areas (31.6%) compared to urban areas (24.2%). </a:t>
            </a: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In Delhi, violence against women were recorded at 22.6%.</a:t>
            </a: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rPr>
              <a:t>42% men and 52% women considered beaten by husband to be justified.</a:t>
            </a:r>
          </a:p>
        </p:txBody>
      </p:sp>
      <p:sp>
        <p:nvSpPr>
          <p:cNvPr id="3" name="Text Placeholder 2">
            <a:extLst>
              <a:ext uri="{FF2B5EF4-FFF2-40B4-BE49-F238E27FC236}">
                <a16:creationId xmlns:a16="http://schemas.microsoft.com/office/drawing/2014/main" xmlns="" id="{5670D40C-5BD0-FC47-BDCE-BDE48A160F35}"/>
              </a:ext>
            </a:extLst>
          </p:cNvPr>
          <p:cNvSpPr>
            <a:spLocks noGrp="1"/>
          </p:cNvSpPr>
          <p:nvPr>
            <p:ph type="body" sz="quarter" idx="11"/>
          </p:nvPr>
        </p:nvSpPr>
        <p:spPr>
          <a:xfrm>
            <a:off x="1325476" y="4537234"/>
            <a:ext cx="10048848" cy="861766"/>
          </a:xfrm>
          <a:solidFill>
            <a:srgbClr val="002060"/>
          </a:solidFill>
          <a:ln>
            <a:noFill/>
          </a:ln>
        </p:spPr>
        <p:style>
          <a:lnRef idx="0">
            <a:scrgbClr r="0" g="0" b="0"/>
          </a:lnRef>
          <a:fillRef idx="0">
            <a:scrgbClr r="0" g="0" b="0"/>
          </a:fillRef>
          <a:effectRef idx="0">
            <a:scrgbClr r="0" g="0" b="0"/>
          </a:effectRef>
          <a:fontRef idx="minor">
            <a:schemeClr val="lt1"/>
          </a:fontRef>
        </p:style>
        <p:txBody>
          <a:bodyPr/>
          <a:lstStyle/>
          <a:p>
            <a:r>
              <a:rPr lang="en-IN" sz="4400" dirty="0">
                <a:solidFill>
                  <a:schemeClr val="bg1"/>
                </a:solidFill>
              </a:rPr>
              <a:t>INTRODUCTION</a:t>
            </a:r>
            <a:endParaRPr lang="en-US" sz="4400" dirty="0">
              <a:solidFill>
                <a:schemeClr val="bg1"/>
              </a:solidFill>
            </a:endParaRPr>
          </a:p>
        </p:txBody>
      </p:sp>
      <p:sp>
        <p:nvSpPr>
          <p:cNvPr id="4" name="Text Placeholder 3">
            <a:extLst>
              <a:ext uri="{FF2B5EF4-FFF2-40B4-BE49-F238E27FC236}">
                <a16:creationId xmlns:a16="http://schemas.microsoft.com/office/drawing/2014/main" xmlns="" id="{9EE92D83-3B0F-8142-BF87-BE89F4B3C124}"/>
              </a:ext>
            </a:extLst>
          </p:cNvPr>
          <p:cNvSpPr>
            <a:spLocks noGrp="1"/>
          </p:cNvSpPr>
          <p:nvPr>
            <p:ph type="body" sz="quarter" idx="20"/>
          </p:nvPr>
        </p:nvSpPr>
        <p:spPr>
          <a:xfrm>
            <a:off x="1108379" y="21657498"/>
            <a:ext cx="10223342"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MATERIALS AND METHODS</a:t>
            </a:r>
            <a:endParaRPr lang="en-US" sz="4400" dirty="0">
              <a:solidFill>
                <a:schemeClr val="bg1"/>
              </a:solidFill>
            </a:endParaRPr>
          </a:p>
        </p:txBody>
      </p:sp>
      <p:sp>
        <p:nvSpPr>
          <p:cNvPr id="6" name="Text Placeholder 5">
            <a:extLst>
              <a:ext uri="{FF2B5EF4-FFF2-40B4-BE49-F238E27FC236}">
                <a16:creationId xmlns:a16="http://schemas.microsoft.com/office/drawing/2014/main" xmlns="" id="{46B6BEA9-4297-E841-A5DF-3FC5A8689F40}"/>
              </a:ext>
            </a:extLst>
          </p:cNvPr>
          <p:cNvSpPr>
            <a:spLocks noGrp="1"/>
          </p:cNvSpPr>
          <p:nvPr>
            <p:ph type="body" sz="quarter" idx="22"/>
          </p:nvPr>
        </p:nvSpPr>
        <p:spPr>
          <a:xfrm>
            <a:off x="11858693" y="4519461"/>
            <a:ext cx="10048875"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RESULTS</a:t>
            </a:r>
            <a:endParaRPr lang="en-US" sz="4400" dirty="0">
              <a:solidFill>
                <a:schemeClr val="bg1"/>
              </a:solidFill>
            </a:endParaRPr>
          </a:p>
        </p:txBody>
      </p:sp>
      <p:sp>
        <p:nvSpPr>
          <p:cNvPr id="7" name="Text Placeholder 6">
            <a:extLst>
              <a:ext uri="{FF2B5EF4-FFF2-40B4-BE49-F238E27FC236}">
                <a16:creationId xmlns:a16="http://schemas.microsoft.com/office/drawing/2014/main" xmlns="" id="{675A44F2-261A-4B4F-ADD6-1D08D12764A1}"/>
              </a:ext>
            </a:extLst>
          </p:cNvPr>
          <p:cNvSpPr>
            <a:spLocks noGrp="1"/>
          </p:cNvSpPr>
          <p:nvPr>
            <p:ph type="body" sz="quarter" idx="23"/>
          </p:nvPr>
        </p:nvSpPr>
        <p:spPr>
          <a:xfrm>
            <a:off x="22520511" y="5539803"/>
            <a:ext cx="9868462" cy="18260012"/>
          </a:xfrm>
          <a:solidFill>
            <a:schemeClr val="accent1">
              <a:lumMod val="20000"/>
              <a:lumOff val="80000"/>
            </a:schemeClr>
          </a:solidFill>
        </p:spPr>
        <p:txBody>
          <a:bodyPr/>
          <a:lstStyle/>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Working status:</a:t>
            </a:r>
            <a:endParaRPr lang="en-IN" sz="4000" dirty="0">
              <a:effectLst/>
              <a:latin typeface="Calibri" panose="020F0502020204030204" pitchFamily="34" charset="0"/>
              <a:ea typeface="Calibri" panose="020F0502020204030204" pitchFamily="34" charset="0"/>
              <a:cs typeface="Kokila" panose="020B0604020202020204" pitchFamily="34" charset="0"/>
            </a:endParaRPr>
          </a:p>
          <a:p>
            <a:pPr marL="0" indent="0">
              <a:lnSpc>
                <a:spcPct val="150000"/>
              </a:lnSpc>
              <a:buNone/>
            </a:pPr>
            <a:r>
              <a:rPr lang="en-US" sz="4000" dirty="0">
                <a:latin typeface="Times New Roman" panose="02020603050405020304" pitchFamily="18" charset="0"/>
                <a:ea typeface="Calibri" panose="020F0502020204030204" pitchFamily="34" charset="0"/>
              </a:rPr>
              <a:t>V</a:t>
            </a:r>
            <a:r>
              <a:rPr lang="en-US" sz="4000" dirty="0">
                <a:effectLst/>
                <a:latin typeface="Times New Roman" panose="02020603050405020304" pitchFamily="18" charset="0"/>
                <a:ea typeface="Calibri" panose="020F0502020204030204" pitchFamily="34" charset="0"/>
              </a:rPr>
              <a:t>iolence was greater among the females whose partners worked for ≤4 days per week.</a:t>
            </a:r>
          </a:p>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Deprivation:</a:t>
            </a:r>
            <a:endParaRPr lang="en-IN" sz="4000" b="1" u="sng" dirty="0">
              <a:ea typeface="Calibri" panose="020F0502020204030204" pitchFamily="34" charset="0"/>
              <a:cs typeface="Kokila" panose="020B0604020202020204" pitchFamily="34" charset="0"/>
            </a:endParaRPr>
          </a:p>
          <a:p>
            <a:pPr>
              <a:lnSpc>
                <a:spcPct val="150000"/>
              </a:lnSpc>
            </a:pPr>
            <a:r>
              <a:rPr lang="en-US" sz="4000" dirty="0">
                <a:latin typeface="Times New Roman" panose="02020603050405020304" pitchFamily="18" charset="0"/>
                <a:ea typeface="Calibri" panose="020F0502020204030204" pitchFamily="34" charset="0"/>
              </a:rPr>
              <a:t>D</a:t>
            </a:r>
            <a:r>
              <a:rPr lang="en-US" sz="4000" dirty="0">
                <a:effectLst/>
                <a:latin typeface="Times New Roman" panose="02020603050405020304" pitchFamily="18" charset="0"/>
                <a:ea typeface="Calibri" panose="020F0502020204030204" pitchFamily="34" charset="0"/>
              </a:rPr>
              <a:t>eprivation has statistically significant correlation with physical violence.</a:t>
            </a:r>
          </a:p>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Alcoholism:</a:t>
            </a:r>
            <a:endParaRPr lang="en-IN" sz="4000" dirty="0">
              <a:effectLst/>
              <a:latin typeface="Calibri" panose="020F0502020204030204" pitchFamily="34" charset="0"/>
              <a:ea typeface="Calibri" panose="020F0502020204030204" pitchFamily="34" charset="0"/>
              <a:cs typeface="Kokila" panose="020B0604020202020204" pitchFamily="34" charset="0"/>
            </a:endParaRPr>
          </a:p>
          <a:p>
            <a:pPr>
              <a:lnSpc>
                <a:spcPct val="150000"/>
              </a:lnSpc>
            </a:pPr>
            <a:r>
              <a:rPr lang="en-US" sz="4000" dirty="0">
                <a:effectLst/>
                <a:latin typeface="Times New Roman" panose="02020603050405020304" pitchFamily="18" charset="0"/>
                <a:ea typeface="Calibri" panose="020F0502020204030204" pitchFamily="34" charset="0"/>
              </a:rPr>
              <a:t> </a:t>
            </a:r>
            <a:r>
              <a:rPr lang="en-US" sz="4000" dirty="0">
                <a:latin typeface="Times New Roman" panose="02020603050405020304" pitchFamily="18" charset="0"/>
                <a:ea typeface="Calibri" panose="020F0502020204030204" pitchFamily="34" charset="0"/>
              </a:rPr>
              <a:t>C</a:t>
            </a:r>
            <a:r>
              <a:rPr lang="en-US" sz="4000" dirty="0">
                <a:effectLst/>
                <a:latin typeface="Times New Roman" panose="02020603050405020304" pitchFamily="18" charset="0"/>
                <a:ea typeface="Calibri" panose="020F0502020204030204" pitchFamily="34" charset="0"/>
              </a:rPr>
              <a:t>orrelation between partner’s alcoholism and gender-based violence was highly statistically significant, with staggering </a:t>
            </a:r>
            <a:r>
              <a:rPr lang="en-US" sz="4000" dirty="0">
                <a:latin typeface="Times New Roman" panose="02020603050405020304" pitchFamily="18" charset="0"/>
                <a:ea typeface="Calibri" panose="020F0502020204030204" pitchFamily="34" charset="0"/>
              </a:rPr>
              <a:t>92</a:t>
            </a:r>
            <a:r>
              <a:rPr lang="en-US" sz="4000" dirty="0">
                <a:effectLst/>
                <a:latin typeface="Times New Roman" panose="02020603050405020304" pitchFamily="18" charset="0"/>
                <a:ea typeface="Calibri" panose="020F0502020204030204" pitchFamily="34" charset="0"/>
              </a:rPr>
              <a:t>% of violence seen among females whose partners were alcoholic compared to </a:t>
            </a:r>
            <a:r>
              <a:rPr lang="en-US" sz="4000" dirty="0">
                <a:latin typeface="Times New Roman" panose="02020603050405020304" pitchFamily="18" charset="0"/>
                <a:ea typeface="Calibri" panose="020F0502020204030204" pitchFamily="34" charset="0"/>
              </a:rPr>
              <a:t>8</a:t>
            </a:r>
            <a:r>
              <a:rPr lang="en-US" sz="4000" dirty="0">
                <a:effectLst/>
                <a:latin typeface="Times New Roman" panose="02020603050405020304" pitchFamily="18" charset="0"/>
                <a:ea typeface="Calibri" panose="020F0502020204030204" pitchFamily="34" charset="0"/>
              </a:rPr>
              <a:t>% of violence occurring to women whose partners were non-alcoholic.</a:t>
            </a:r>
          </a:p>
          <a:p>
            <a:pPr>
              <a:lnSpc>
                <a:spcPct val="150000"/>
              </a:lnSpc>
            </a:pPr>
            <a:r>
              <a:rPr lang="en-US" sz="4000" b="1" u="sng" dirty="0">
                <a:latin typeface="Times New Roman" panose="02020603050405020304" pitchFamily="18" charset="0"/>
                <a:cs typeface="Kokila" panose="020B0604020202020204" pitchFamily="34" charset="0"/>
              </a:rPr>
              <a:t>Education: </a:t>
            </a:r>
          </a:p>
          <a:p>
            <a:pPr algn="just">
              <a:lnSpc>
                <a:spcPct val="150000"/>
              </a:lnSpc>
            </a:pPr>
            <a:r>
              <a:rPr lang="en-US" sz="4000" dirty="0">
                <a:latin typeface="Times New Roman" panose="02020603050405020304" pitchFamily="18" charset="0"/>
                <a:cs typeface="Kokila" panose="020B0604020202020204" pitchFamily="34" charset="0"/>
              </a:rPr>
              <a:t>Husband’s education status had a correlation with physical violence  (p value = 0.028).</a:t>
            </a:r>
          </a:p>
        </p:txBody>
      </p:sp>
      <p:sp>
        <p:nvSpPr>
          <p:cNvPr id="8" name="Text Placeholder 7">
            <a:extLst>
              <a:ext uri="{FF2B5EF4-FFF2-40B4-BE49-F238E27FC236}">
                <a16:creationId xmlns:a16="http://schemas.microsoft.com/office/drawing/2014/main" xmlns="" id="{B143406A-EFD5-2E42-865D-A4660751CC04}"/>
              </a:ext>
            </a:extLst>
          </p:cNvPr>
          <p:cNvSpPr>
            <a:spLocks noGrp="1"/>
          </p:cNvSpPr>
          <p:nvPr>
            <p:ph type="body" sz="quarter" idx="24"/>
          </p:nvPr>
        </p:nvSpPr>
        <p:spPr>
          <a:xfrm>
            <a:off x="22380067" y="4529203"/>
            <a:ext cx="10084044" cy="1010600"/>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DISCUSSION</a:t>
            </a:r>
            <a:endParaRPr lang="en-US" sz="4400" dirty="0">
              <a:solidFill>
                <a:schemeClr val="bg1"/>
              </a:solidFill>
            </a:endParaRPr>
          </a:p>
        </p:txBody>
      </p:sp>
      <p:sp>
        <p:nvSpPr>
          <p:cNvPr id="9" name="Text Placeholder 8">
            <a:extLst>
              <a:ext uri="{FF2B5EF4-FFF2-40B4-BE49-F238E27FC236}">
                <a16:creationId xmlns:a16="http://schemas.microsoft.com/office/drawing/2014/main" xmlns="" id="{C386760F-A20B-7F49-9C12-75A6EA2EB5FA}"/>
              </a:ext>
            </a:extLst>
          </p:cNvPr>
          <p:cNvSpPr>
            <a:spLocks noGrp="1"/>
          </p:cNvSpPr>
          <p:nvPr>
            <p:ph type="body" sz="quarter" idx="25"/>
          </p:nvPr>
        </p:nvSpPr>
        <p:spPr>
          <a:xfrm>
            <a:off x="32932559" y="4552324"/>
            <a:ext cx="10047018"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CONCLUSION &amp; RECOMMENDATIONS</a:t>
            </a:r>
            <a:endParaRPr lang="en-US" sz="4400" dirty="0">
              <a:solidFill>
                <a:schemeClr val="bg1"/>
              </a:solidFill>
            </a:endParaRPr>
          </a:p>
        </p:txBody>
      </p:sp>
      <p:sp>
        <p:nvSpPr>
          <p:cNvPr id="10" name="Text Placeholder 9">
            <a:extLst>
              <a:ext uri="{FF2B5EF4-FFF2-40B4-BE49-F238E27FC236}">
                <a16:creationId xmlns:a16="http://schemas.microsoft.com/office/drawing/2014/main" xmlns="" id="{D765487B-6201-6645-A16D-3E0C337F590E}"/>
              </a:ext>
            </a:extLst>
          </p:cNvPr>
          <p:cNvSpPr>
            <a:spLocks noGrp="1"/>
          </p:cNvSpPr>
          <p:nvPr>
            <p:ph type="body" sz="quarter" idx="26"/>
          </p:nvPr>
        </p:nvSpPr>
        <p:spPr>
          <a:xfrm>
            <a:off x="32990516" y="5629222"/>
            <a:ext cx="9868462" cy="11787820"/>
          </a:xfrm>
          <a:solidFill>
            <a:schemeClr val="accent1">
              <a:lumMod val="20000"/>
              <a:lumOff val="80000"/>
            </a:schemeClr>
          </a:solidFill>
        </p:spPr>
        <p:txBody>
          <a:bodyPr/>
          <a:lstStyle/>
          <a:p>
            <a:pPr marL="342900" indent="-3429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Important to work on the root cause factors that effects or cause GBV</a:t>
            </a:r>
          </a:p>
          <a:p>
            <a:pPr marL="342900" indent="-3429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Understanding various factors such as livelihood, standard of living, health, education, alcoholism, deprivation, etc. - most essential step for elimination of GBV.</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Financial control to women</a:t>
            </a: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Influence normative beliefs in the social environment.</a:t>
            </a: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Stronger enforcement of current laws against domestic violence</a:t>
            </a: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Create spaces where women may come together to connect and offer one another support</a:t>
            </a: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Economic self-sufficiency strategies need to be proactive </a:t>
            </a:r>
          </a:p>
          <a:p>
            <a:pPr marL="342900" indent="-342900">
              <a:buFont typeface="Arial" panose="020B0604020202020204" pitchFamily="34" charset="0"/>
              <a:buChar char="•"/>
            </a:pPr>
            <a:endParaRPr lang="en-IN" sz="4000" dirty="0"/>
          </a:p>
        </p:txBody>
      </p:sp>
      <p:sp>
        <p:nvSpPr>
          <p:cNvPr id="11" name="Text Placeholder 10">
            <a:extLst>
              <a:ext uri="{FF2B5EF4-FFF2-40B4-BE49-F238E27FC236}">
                <a16:creationId xmlns:a16="http://schemas.microsoft.com/office/drawing/2014/main" xmlns="" id="{F641841A-54DE-F445-A718-355188557039}"/>
              </a:ext>
            </a:extLst>
          </p:cNvPr>
          <p:cNvSpPr>
            <a:spLocks noGrp="1"/>
          </p:cNvSpPr>
          <p:nvPr>
            <p:ph type="body" sz="quarter" idx="27"/>
          </p:nvPr>
        </p:nvSpPr>
        <p:spPr>
          <a:xfrm>
            <a:off x="32964381" y="24583393"/>
            <a:ext cx="10047018"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REFERENCES</a:t>
            </a:r>
            <a:endParaRPr lang="en-US" sz="4400" dirty="0">
              <a:solidFill>
                <a:schemeClr val="bg1"/>
              </a:solidFill>
            </a:endParaRPr>
          </a:p>
        </p:txBody>
      </p:sp>
      <p:sp>
        <p:nvSpPr>
          <p:cNvPr id="12" name="Text Placeholder 11">
            <a:extLst>
              <a:ext uri="{FF2B5EF4-FFF2-40B4-BE49-F238E27FC236}">
                <a16:creationId xmlns:a16="http://schemas.microsoft.com/office/drawing/2014/main" xmlns="" id="{15A77928-6D48-FC48-808A-E68EF48360FB}"/>
              </a:ext>
            </a:extLst>
          </p:cNvPr>
          <p:cNvSpPr>
            <a:spLocks noGrp="1"/>
          </p:cNvSpPr>
          <p:nvPr>
            <p:ph type="body" sz="quarter" idx="28"/>
          </p:nvPr>
        </p:nvSpPr>
        <p:spPr>
          <a:xfrm>
            <a:off x="32964381" y="25660292"/>
            <a:ext cx="10052050" cy="5896977"/>
          </a:xfrm>
          <a:solidFill>
            <a:schemeClr val="accent1">
              <a:lumMod val="20000"/>
              <a:lumOff val="80000"/>
            </a:schemeClr>
          </a:solidFill>
        </p:spPr>
        <p:txBody>
          <a:bodyPr/>
          <a:lstStyle/>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Violence against women [Internet]. [cited 2022 Feb 21]. Available from: </a:t>
            </a:r>
            <a:r>
              <a:rPr lang="en-IN" sz="34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https://www.who.int/westernpacific/health-topics/violence-against-women</a:t>
            </a:r>
            <a:endParaRPr lang="en-IN"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National Family Health Survey (NFHS-5) [Internet]. [cited 2022 Feb 21]. Available </a:t>
            </a:r>
            <a:r>
              <a:rPr lang="en-IN" sz="3400" dirty="0" err="1">
                <a:effectLst/>
                <a:latin typeface="Times New Roman" panose="02020603050405020304" pitchFamily="18" charset="0"/>
                <a:ea typeface="Calibri" panose="020F0502020204030204" pitchFamily="34" charset="0"/>
                <a:cs typeface="Times New Roman" panose="02020603050405020304" pitchFamily="18" charset="0"/>
              </a:rPr>
              <a:t>from:http</a:t>
            </a: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://rchiips.org/</a:t>
            </a:r>
            <a:r>
              <a:rPr lang="en-IN" sz="3400" dirty="0" err="1">
                <a:effectLst/>
                <a:latin typeface="Times New Roman" panose="02020603050405020304" pitchFamily="18" charset="0"/>
                <a:ea typeface="Calibri" panose="020F0502020204030204" pitchFamily="34" charset="0"/>
                <a:cs typeface="Times New Roman" panose="02020603050405020304" pitchFamily="18" charset="0"/>
              </a:rPr>
              <a:t>nfhs</a:t>
            </a: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/factsheet_NFHS-5.shtml</a:t>
            </a:r>
          </a:p>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rPr>
              <a:t>Roy AS, Sen N, </a:t>
            </a:r>
            <a:r>
              <a:rPr lang="en-IN" sz="3400" dirty="0" err="1">
                <a:effectLst/>
                <a:latin typeface="Times New Roman" panose="02020603050405020304" pitchFamily="18" charset="0"/>
                <a:ea typeface="Calibri" panose="020F0502020204030204" pitchFamily="34" charset="0"/>
              </a:rPr>
              <a:t>Bagchi</a:t>
            </a:r>
            <a:r>
              <a:rPr lang="en-IN" sz="3400" dirty="0">
                <a:effectLst/>
                <a:latin typeface="Times New Roman" panose="02020603050405020304" pitchFamily="18" charset="0"/>
                <a:ea typeface="Calibri" panose="020F0502020204030204" pitchFamily="34" charset="0"/>
              </a:rPr>
              <a:t> SS. Gender-based Violence in India in Covid-19 Lockdown. :15.</a:t>
            </a:r>
            <a:endParaRPr lang="en-IN" sz="3400" dirty="0"/>
          </a:p>
          <a:p>
            <a:endParaRPr lang="en-US" sz="2800" dirty="0"/>
          </a:p>
        </p:txBody>
      </p:sp>
      <p:sp>
        <p:nvSpPr>
          <p:cNvPr id="15" name="Text Placeholder 14">
            <a:extLst>
              <a:ext uri="{FF2B5EF4-FFF2-40B4-BE49-F238E27FC236}">
                <a16:creationId xmlns:a16="http://schemas.microsoft.com/office/drawing/2014/main" xmlns="" id="{49C7C664-4AB0-A147-ABBE-224EDE5467C6}"/>
              </a:ext>
            </a:extLst>
          </p:cNvPr>
          <p:cNvSpPr>
            <a:spLocks noGrp="1"/>
          </p:cNvSpPr>
          <p:nvPr>
            <p:ph type="body" sz="quarter" idx="96"/>
          </p:nvPr>
        </p:nvSpPr>
        <p:spPr>
          <a:xfrm>
            <a:off x="1166745" y="15819950"/>
            <a:ext cx="10056813" cy="5201402"/>
          </a:xfrm>
          <a:solidFill>
            <a:schemeClr val="accent1">
              <a:lumMod val="20000"/>
              <a:lumOff val="80000"/>
            </a:schemeClr>
          </a:solidFill>
        </p:spPr>
        <p:txBody>
          <a:bodyPr/>
          <a:lstStyle/>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determine the existing status of GBV including physical, emotional, and sexual violence in women aged 18-49 years.</a:t>
            </a: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assess the determinants of GBV namely age and age at marriage, disparity in education and incomes of the partners.</a:t>
            </a: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analyse the correlation between deprivation and intimate partner interpersonal conflict in women aged 18-49 years.</a:t>
            </a: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analyse the correlation between alcoholism and intimate partner interpersonal conflict in women aged 18-49 years.</a:t>
            </a:r>
            <a:endParaRPr lang="en-IN" sz="3000" dirty="0"/>
          </a:p>
        </p:txBody>
      </p:sp>
      <p:sp>
        <p:nvSpPr>
          <p:cNvPr id="18" name="Text Placeholder 17">
            <a:extLst>
              <a:ext uri="{FF2B5EF4-FFF2-40B4-BE49-F238E27FC236}">
                <a16:creationId xmlns:a16="http://schemas.microsoft.com/office/drawing/2014/main" xmlns="" id="{9FFCC562-221F-8240-980C-DCE8D467C705}"/>
              </a:ext>
            </a:extLst>
          </p:cNvPr>
          <p:cNvSpPr>
            <a:spLocks noGrp="1"/>
          </p:cNvSpPr>
          <p:nvPr>
            <p:ph type="body" sz="quarter" idx="153"/>
          </p:nvPr>
        </p:nvSpPr>
        <p:spPr>
          <a:xfrm>
            <a:off x="6139544" y="330441"/>
            <a:ext cx="33543970" cy="2351785"/>
          </a:xfrm>
        </p:spPr>
        <p:txBody>
          <a:bodyPr>
            <a:noAutofit/>
          </a:bodyPr>
          <a:lstStyle/>
          <a:p>
            <a:pPr algn="ctr">
              <a:lnSpc>
                <a:spcPct val="107000"/>
              </a:lnSpc>
              <a:spcAft>
                <a:spcPts val="800"/>
              </a:spcAft>
            </a:pPr>
            <a:r>
              <a:rPr lang="en-IN" sz="6600" b="1" dirty="0">
                <a:effectLst/>
                <a:latin typeface="Times New Roman" panose="02020603050405020304" pitchFamily="18" charset="0"/>
                <a:ea typeface="Calibri" panose="020F0502020204030204" pitchFamily="34" charset="0"/>
                <a:cs typeface="Times New Roman" panose="02020603050405020304" pitchFamily="18" charset="0"/>
              </a:rPr>
              <a:t>An Exploratory study of Determinants of Intimate partner conflict and Gender based Violence in Bhatti mines, Chhatarpur area of Delhi</a:t>
            </a:r>
            <a:endParaRPr lang="en-US" sz="9600" dirty="0"/>
          </a:p>
        </p:txBody>
      </p:sp>
      <p:sp>
        <p:nvSpPr>
          <p:cNvPr id="13" name="TextBox 12"/>
          <p:cNvSpPr txBox="1"/>
          <p:nvPr/>
        </p:nvSpPr>
        <p:spPr>
          <a:xfrm>
            <a:off x="9353139" y="2636232"/>
            <a:ext cx="29005901" cy="1569660"/>
          </a:xfrm>
          <a:prstGeom prst="rect">
            <a:avLst/>
          </a:prstGeom>
          <a:noFill/>
        </p:spPr>
        <p:txBody>
          <a:bodyPr wrap="square" rtlCol="0">
            <a:spAutoFit/>
          </a:bodyPr>
          <a:lstStyle/>
          <a:p>
            <a:pPr algn="ctr"/>
            <a:r>
              <a:rPr lang="en-IN" sz="4800" dirty="0" err="1" smtClean="0">
                <a:solidFill>
                  <a:schemeClr val="bg1"/>
                </a:solidFill>
                <a:latin typeface="Times New Roman" panose="02020603050405020304" pitchFamily="18" charset="0"/>
                <a:cs typeface="Times New Roman" panose="02020603050405020304" pitchFamily="18" charset="0"/>
              </a:rPr>
              <a:t>Swadhapriya</a:t>
            </a:r>
            <a:r>
              <a:rPr lang="en-IN" sz="4800" dirty="0" smtClean="0">
                <a:solidFill>
                  <a:schemeClr val="bg1"/>
                </a:solidFill>
                <a:latin typeface="Times New Roman" panose="02020603050405020304" pitchFamily="18" charset="0"/>
                <a:cs typeface="Times New Roman" panose="02020603050405020304" pitchFamily="18" charset="0"/>
              </a:rPr>
              <a:t> </a:t>
            </a:r>
            <a:r>
              <a:rPr lang="en-IN" sz="4800" dirty="0">
                <a:solidFill>
                  <a:schemeClr val="bg1"/>
                </a:solidFill>
                <a:latin typeface="Times New Roman" panose="02020603050405020304" pitchFamily="18" charset="0"/>
                <a:cs typeface="Times New Roman" panose="02020603050405020304" pitchFamily="18" charset="0"/>
              </a:rPr>
              <a:t>Das </a:t>
            </a:r>
            <a:r>
              <a:rPr lang="en-IN" sz="4800" dirty="0" err="1" smtClean="0">
                <a:solidFill>
                  <a:schemeClr val="bg1"/>
                </a:solidFill>
                <a:latin typeface="Times New Roman" panose="02020603050405020304" pitchFamily="18" charset="0"/>
                <a:cs typeface="Times New Roman" panose="02020603050405020304" pitchFamily="18" charset="0"/>
              </a:rPr>
              <a:t>Chaudhuri</a:t>
            </a:r>
            <a:endParaRPr lang="en-IN" sz="4800" dirty="0" smtClean="0">
              <a:solidFill>
                <a:schemeClr val="bg1"/>
              </a:solidFill>
              <a:latin typeface="Times New Roman" panose="02020603050405020304" pitchFamily="18" charset="0"/>
              <a:cs typeface="Times New Roman" panose="02020603050405020304" pitchFamily="18" charset="0"/>
            </a:endParaRPr>
          </a:p>
          <a:p>
            <a:pPr algn="ctr"/>
            <a:r>
              <a:rPr lang="en-IN" sz="4800" dirty="0" smtClean="0">
                <a:solidFill>
                  <a:schemeClr val="bg1"/>
                </a:solidFill>
                <a:latin typeface="Times New Roman" panose="02020603050405020304" pitchFamily="18" charset="0"/>
                <a:cs typeface="Times New Roman" panose="02020603050405020304" pitchFamily="18" charset="0"/>
              </a:rPr>
              <a:t>Faculty Mentor: Dr. </a:t>
            </a:r>
            <a:r>
              <a:rPr lang="en-IN" sz="4800" dirty="0" err="1" smtClean="0">
                <a:solidFill>
                  <a:schemeClr val="bg1"/>
                </a:solidFill>
                <a:latin typeface="Times New Roman" panose="02020603050405020304" pitchFamily="18" charset="0"/>
                <a:cs typeface="Times New Roman" panose="02020603050405020304" pitchFamily="18" charset="0"/>
              </a:rPr>
              <a:t>Rohini</a:t>
            </a:r>
            <a:r>
              <a:rPr lang="en-IN" sz="4800" dirty="0" smtClean="0">
                <a:solidFill>
                  <a:schemeClr val="bg1"/>
                </a:solidFill>
                <a:latin typeface="Times New Roman" panose="02020603050405020304" pitchFamily="18" charset="0"/>
                <a:cs typeface="Times New Roman" panose="02020603050405020304" pitchFamily="18" charset="0"/>
              </a:rPr>
              <a:t> </a:t>
            </a:r>
            <a:r>
              <a:rPr lang="en-IN" sz="4800" dirty="0" err="1" smtClean="0">
                <a:solidFill>
                  <a:schemeClr val="bg1"/>
                </a:solidFill>
                <a:latin typeface="Times New Roman" panose="02020603050405020304" pitchFamily="18" charset="0"/>
                <a:cs typeface="Times New Roman" panose="02020603050405020304" pitchFamily="18" charset="0"/>
              </a:rPr>
              <a:t>Ruhil</a:t>
            </a:r>
            <a:endParaRPr lang="en-IN" sz="4800" dirty="0">
              <a:solidFill>
                <a:schemeClr val="bg1"/>
              </a:solidFill>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xmlns="" id="{49AF29CC-7083-02FD-68EA-A0D7EC0B112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0"/>
            <a:ext cx="6613170" cy="3908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a:extLst>
              <a:ext uri="{FF2B5EF4-FFF2-40B4-BE49-F238E27FC236}">
                <a16:creationId xmlns:a16="http://schemas.microsoft.com/office/drawing/2014/main" xmlns="" id="{EB9EA688-AB86-7ADE-274D-02C86D41BF67}"/>
              </a:ext>
            </a:extLst>
          </p:cNvPr>
          <p:cNvPicPr>
            <a:picLocks noChangeAspect="1"/>
          </p:cNvPicPr>
          <p:nvPr/>
        </p:nvPicPr>
        <p:blipFill rotWithShape="1">
          <a:blip r:embed="rId5"/>
          <a:srcRect l="846" t="16818" r="92007" b="71090"/>
          <a:stretch/>
        </p:blipFill>
        <p:spPr>
          <a:xfrm>
            <a:off x="39683513" y="47750"/>
            <a:ext cx="4182356" cy="3978723"/>
          </a:xfrm>
          <a:prstGeom prst="rect">
            <a:avLst/>
          </a:prstGeom>
        </p:spPr>
      </p:pic>
      <p:sp>
        <p:nvSpPr>
          <p:cNvPr id="38" name="Text Placeholder 3">
            <a:extLst>
              <a:ext uri="{FF2B5EF4-FFF2-40B4-BE49-F238E27FC236}">
                <a16:creationId xmlns:a16="http://schemas.microsoft.com/office/drawing/2014/main" xmlns="" id="{7C6EF983-22FC-8CB8-EC6E-663270C31FB3}"/>
              </a:ext>
            </a:extLst>
          </p:cNvPr>
          <p:cNvSpPr txBox="1">
            <a:spLocks/>
          </p:cNvSpPr>
          <p:nvPr/>
        </p:nvSpPr>
        <p:spPr>
          <a:xfrm>
            <a:off x="1157297" y="14870369"/>
            <a:ext cx="10050462" cy="861766"/>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IN" sz="4400" dirty="0">
                <a:solidFill>
                  <a:schemeClr val="bg1"/>
                </a:solidFill>
              </a:rPr>
              <a:t>OBJECTIVES</a:t>
            </a:r>
            <a:endParaRPr lang="en-US" sz="4400" dirty="0">
              <a:solidFill>
                <a:schemeClr val="bg1"/>
              </a:solidFill>
            </a:endParaRPr>
          </a:p>
        </p:txBody>
      </p:sp>
      <p:graphicFrame>
        <p:nvGraphicFramePr>
          <p:cNvPr id="43" name="Chart 42">
            <a:extLst>
              <a:ext uri="{FF2B5EF4-FFF2-40B4-BE49-F238E27FC236}">
                <a16:creationId xmlns:a16="http://schemas.microsoft.com/office/drawing/2014/main" xmlns="" id="{379FF8D2-9CBC-C9AB-5CEB-C2896D10B8AF}"/>
              </a:ext>
            </a:extLst>
          </p:cNvPr>
          <p:cNvGraphicFramePr/>
          <p:nvPr>
            <p:extLst>
              <p:ext uri="{D42A27DB-BD31-4B8C-83A1-F6EECF244321}">
                <p14:modId xmlns:p14="http://schemas.microsoft.com/office/powerpoint/2010/main" xmlns="" val="509690098"/>
              </p:ext>
            </p:extLst>
          </p:nvPr>
        </p:nvGraphicFramePr>
        <p:xfrm>
          <a:off x="11817340" y="11727002"/>
          <a:ext cx="10155148" cy="5904011"/>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 Box 8">
            <a:extLst>
              <a:ext uri="{FF2B5EF4-FFF2-40B4-BE49-F238E27FC236}">
                <a16:creationId xmlns:a16="http://schemas.microsoft.com/office/drawing/2014/main" xmlns="" id="{F02750C6-4146-218F-4CD7-AB314EA47405}"/>
              </a:ext>
            </a:extLst>
          </p:cNvPr>
          <p:cNvSpPr txBox="1"/>
          <p:nvPr/>
        </p:nvSpPr>
        <p:spPr>
          <a:xfrm>
            <a:off x="11779388" y="17158381"/>
            <a:ext cx="3385022" cy="48237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Kokila" panose="020B0604020202020204" pitchFamily="34" charset="0"/>
              </a:rPr>
              <a:t>p-value = 0.0000001</a:t>
            </a:r>
            <a:endParaRPr lang="en-IN" sz="2800" dirty="0">
              <a:effectLst/>
              <a:latin typeface="Calibri" panose="020F0502020204030204" pitchFamily="34" charset="0"/>
              <a:ea typeface="Calibri" panose="020F0502020204030204" pitchFamily="34" charset="0"/>
              <a:cs typeface="Kokila" panose="020B0604020202020204" pitchFamily="34" charset="0"/>
            </a:endParaRPr>
          </a:p>
        </p:txBody>
      </p:sp>
      <p:pic>
        <p:nvPicPr>
          <p:cNvPr id="50" name="Picture 49">
            <a:extLst>
              <a:ext uri="{FF2B5EF4-FFF2-40B4-BE49-F238E27FC236}">
                <a16:creationId xmlns:a16="http://schemas.microsoft.com/office/drawing/2014/main" xmlns="" id="{DA57B7D4-DC39-F442-C410-A7500B3FE91E}"/>
              </a:ext>
            </a:extLst>
          </p:cNvPr>
          <p:cNvPicPr>
            <a:picLocks noChangeAspect="1"/>
          </p:cNvPicPr>
          <p:nvPr/>
        </p:nvPicPr>
        <p:blipFill rotWithShape="1">
          <a:blip r:embed="rId7">
            <a:extLst>
              <a:ext uri="{28A0092B-C50C-407E-A947-70E740481C1C}">
                <a14:useLocalDpi xmlns:a14="http://schemas.microsoft.com/office/drawing/2010/main" xmlns="" val="0"/>
              </a:ext>
            </a:extLst>
          </a:blip>
          <a:srcRect l="11382"/>
          <a:stretch/>
        </p:blipFill>
        <p:spPr>
          <a:xfrm>
            <a:off x="22339149" y="24255036"/>
            <a:ext cx="5263895" cy="7464276"/>
          </a:xfrm>
          <a:prstGeom prst="rect">
            <a:avLst/>
          </a:prstGeom>
        </p:spPr>
      </p:pic>
      <p:pic>
        <p:nvPicPr>
          <p:cNvPr id="54" name="Picture 13" descr="A picture containing text, tree, outdoor, forest&#10;&#10;Description automatically generated">
            <a:extLst>
              <a:ext uri="{FF2B5EF4-FFF2-40B4-BE49-F238E27FC236}">
                <a16:creationId xmlns:a16="http://schemas.microsoft.com/office/drawing/2014/main" xmlns="" id="{DD0EC71D-E84D-81EC-DEF7-795529ADB8E7}"/>
              </a:ext>
            </a:extLst>
          </p:cNvPr>
          <p:cNvPicPr>
            <a:picLocks noChangeAspect="1"/>
          </p:cNvPicPr>
          <p:nvPr/>
        </p:nvPicPr>
        <p:blipFill rotWithShape="1">
          <a:blip r:embed="rId8"/>
          <a:srcRect l="-247" t="8627" r="1841" b="9059"/>
          <a:stretch/>
        </p:blipFill>
        <p:spPr>
          <a:xfrm>
            <a:off x="27743899" y="24216411"/>
            <a:ext cx="4786351" cy="7464277"/>
          </a:xfrm>
          <a:prstGeom prst="rect">
            <a:avLst/>
          </a:prstGeom>
        </p:spPr>
      </p:pic>
      <p:pic>
        <p:nvPicPr>
          <p:cNvPr id="1028" name="Picture 4" descr="Senegal: Fighting Gender-Based Violence At the Grassroots in Senegal -  allAfrica.com">
            <a:extLst>
              <a:ext uri="{FF2B5EF4-FFF2-40B4-BE49-F238E27FC236}">
                <a16:creationId xmlns:a16="http://schemas.microsoft.com/office/drawing/2014/main" xmlns="" id="{B42CC7BD-6549-4DDE-38F2-C9EC13B61626}"/>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2779305" y="17860479"/>
            <a:ext cx="10121162" cy="603262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2">
            <a:extLst>
              <a:ext uri="{FF2B5EF4-FFF2-40B4-BE49-F238E27FC236}">
                <a16:creationId xmlns:a16="http://schemas.microsoft.com/office/drawing/2014/main" xmlns="" id="{D1B905F6-1CD3-936A-CDAF-29C447F05FED}"/>
              </a:ext>
            </a:extLst>
          </p:cNvPr>
          <p:cNvPicPr>
            <a:picLocks noChangeAspect="1"/>
          </p:cNvPicPr>
          <p:nvPr/>
        </p:nvPicPr>
        <p:blipFill>
          <a:blip r:embed="rId10"/>
          <a:stretch>
            <a:fillRect/>
          </a:stretch>
        </p:blipFill>
        <p:spPr>
          <a:xfrm>
            <a:off x="874769" y="22416003"/>
            <a:ext cx="21116925" cy="9198935"/>
          </a:xfrm>
          <a:prstGeom prst="rect">
            <a:avLst/>
          </a:prstGeom>
        </p:spPr>
      </p:pic>
      <p:graphicFrame>
        <p:nvGraphicFramePr>
          <p:cNvPr id="46" name="Chart 45">
            <a:extLst>
              <a:ext uri="{FF2B5EF4-FFF2-40B4-BE49-F238E27FC236}">
                <a16:creationId xmlns:a16="http://schemas.microsoft.com/office/drawing/2014/main" xmlns="" id="{6DBDF948-5C9D-2B4F-EDE7-748311B15AB4}"/>
              </a:ext>
            </a:extLst>
          </p:cNvPr>
          <p:cNvGraphicFramePr/>
          <p:nvPr>
            <p:extLst>
              <p:ext uri="{D42A27DB-BD31-4B8C-83A1-F6EECF244321}">
                <p14:modId xmlns:p14="http://schemas.microsoft.com/office/powerpoint/2010/main" xmlns="" val="3271982925"/>
              </p:ext>
            </p:extLst>
          </p:nvPr>
        </p:nvGraphicFramePr>
        <p:xfrm>
          <a:off x="11831205" y="17917277"/>
          <a:ext cx="10179236" cy="5977739"/>
        </p:xfrm>
        <a:graphic>
          <a:graphicData uri="http://schemas.openxmlformats.org/drawingml/2006/chart">
            <c:chart xmlns:c="http://schemas.openxmlformats.org/drawingml/2006/chart" xmlns:r="http://schemas.openxmlformats.org/officeDocument/2006/relationships" r:id="rId11"/>
          </a:graphicData>
        </a:graphic>
      </p:graphicFrame>
      <p:sp>
        <p:nvSpPr>
          <p:cNvPr id="48" name="Text Box 7">
            <a:extLst>
              <a:ext uri="{FF2B5EF4-FFF2-40B4-BE49-F238E27FC236}">
                <a16:creationId xmlns:a16="http://schemas.microsoft.com/office/drawing/2014/main" xmlns="" id="{7118523F-5FDD-46C7-59EC-063AF4E98B6F}"/>
              </a:ext>
            </a:extLst>
          </p:cNvPr>
          <p:cNvSpPr txBox="1"/>
          <p:nvPr/>
        </p:nvSpPr>
        <p:spPr>
          <a:xfrm>
            <a:off x="11817340" y="23338567"/>
            <a:ext cx="2802764" cy="4612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b="1" dirty="0">
                <a:solidFill>
                  <a:schemeClr val="tx1"/>
                </a:solidFill>
                <a:effectLst/>
                <a:latin typeface="Times New Roman" panose="02020603050405020304" pitchFamily="18" charset="0"/>
                <a:ea typeface="Calibri" panose="020F0502020204030204" pitchFamily="34" charset="0"/>
                <a:cs typeface="Kokila" panose="020B0604020202020204" pitchFamily="34" charset="0"/>
              </a:rPr>
              <a:t>p-value = 0.004</a:t>
            </a:r>
            <a:endParaRPr lang="en-IN" sz="2800" b="1" dirty="0">
              <a:solidFill>
                <a:schemeClr val="tx1"/>
              </a:solidFill>
              <a:effectLst/>
              <a:ea typeface="Calibri" panose="020F0502020204030204" pitchFamily="34" charset="0"/>
              <a:cs typeface="Kokila" panose="020B0604020202020204" pitchFamily="34" charset="0"/>
            </a:endParaRPr>
          </a:p>
        </p:txBody>
      </p:sp>
      <p:graphicFrame>
        <p:nvGraphicFramePr>
          <p:cNvPr id="42" name="Chart 41">
            <a:extLst>
              <a:ext uri="{FF2B5EF4-FFF2-40B4-BE49-F238E27FC236}">
                <a16:creationId xmlns:a16="http://schemas.microsoft.com/office/drawing/2014/main" xmlns="" id="{CFACDE65-725D-3D07-797D-00BB69F8F48B}"/>
              </a:ext>
            </a:extLst>
          </p:cNvPr>
          <p:cNvGraphicFramePr>
            <a:graphicFrameLocks/>
          </p:cNvGraphicFramePr>
          <p:nvPr>
            <p:extLst>
              <p:ext uri="{D42A27DB-BD31-4B8C-83A1-F6EECF244321}">
                <p14:modId xmlns:p14="http://schemas.microsoft.com/office/powerpoint/2010/main" xmlns="" val="806221498"/>
              </p:ext>
            </p:extLst>
          </p:nvPr>
        </p:nvGraphicFramePr>
        <p:xfrm>
          <a:off x="11890120" y="5638376"/>
          <a:ext cx="10017447" cy="5904011"/>
        </p:xfrm>
        <a:graphic>
          <a:graphicData uri="http://schemas.openxmlformats.org/drawingml/2006/chart">
            <c:chart xmlns:c="http://schemas.openxmlformats.org/drawingml/2006/chart" xmlns:r="http://schemas.openxmlformats.org/officeDocument/2006/relationships" r:id="rId12"/>
          </a:graphicData>
        </a:graphic>
      </p:graphicFrame>
      <p:sp>
        <p:nvSpPr>
          <p:cNvPr id="5" name="TextBox 4">
            <a:extLst>
              <a:ext uri="{FF2B5EF4-FFF2-40B4-BE49-F238E27FC236}">
                <a16:creationId xmlns:a16="http://schemas.microsoft.com/office/drawing/2014/main" xmlns="" id="{1F59E63A-92C4-F4D3-E1C0-3539C86500B9}"/>
              </a:ext>
            </a:extLst>
          </p:cNvPr>
          <p:cNvSpPr txBox="1"/>
          <p:nvPr/>
        </p:nvSpPr>
        <p:spPr>
          <a:xfrm>
            <a:off x="21552052" y="31719312"/>
            <a:ext cx="10836921" cy="1259628"/>
          </a:xfrm>
          <a:prstGeom prst="rect">
            <a:avLst/>
          </a:prstGeom>
          <a:solidFill>
            <a:schemeClr val="accent1">
              <a:lumMod val="50000"/>
            </a:schemeClr>
          </a:solidFill>
        </p:spPr>
        <p:txBody>
          <a:bodyPr wrap="square" rtlCol="0">
            <a:spAutoFit/>
          </a:bodyPr>
          <a:lstStyle/>
          <a:p>
            <a:endParaRPr lang="en-I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953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C3EEF6-7280-4B5C-74F0-85C6BEEEF938}"/>
              </a:ext>
            </a:extLst>
          </p:cNvPr>
          <p:cNvSpPr>
            <a:spLocks noGrp="1"/>
          </p:cNvSpPr>
          <p:nvPr>
            <p:ph type="body" sz="quarter" idx="10"/>
          </p:nvPr>
        </p:nvSpPr>
        <p:spPr/>
        <p:txBody>
          <a:bodyPr/>
          <a:lstStyle/>
          <a:p>
            <a:endParaRPr lang="en-IN"/>
          </a:p>
        </p:txBody>
      </p:sp>
      <p:sp>
        <p:nvSpPr>
          <p:cNvPr id="3" name="Text Placeholder 2">
            <a:extLst>
              <a:ext uri="{FF2B5EF4-FFF2-40B4-BE49-F238E27FC236}">
                <a16:creationId xmlns:a16="http://schemas.microsoft.com/office/drawing/2014/main" xmlns="" id="{F303D2B8-E21D-7B87-4C2D-89706BBF94E9}"/>
              </a:ext>
            </a:extLst>
          </p:cNvPr>
          <p:cNvSpPr>
            <a:spLocks noGrp="1"/>
          </p:cNvSpPr>
          <p:nvPr>
            <p:ph type="body" sz="quarter" idx="11"/>
          </p:nvPr>
        </p:nvSpPr>
        <p:spPr/>
        <p:txBody>
          <a:bodyPr/>
          <a:lstStyle/>
          <a:p>
            <a:endParaRPr lang="en-IN"/>
          </a:p>
        </p:txBody>
      </p:sp>
      <p:sp>
        <p:nvSpPr>
          <p:cNvPr id="4" name="Text Placeholder 3">
            <a:extLst>
              <a:ext uri="{FF2B5EF4-FFF2-40B4-BE49-F238E27FC236}">
                <a16:creationId xmlns:a16="http://schemas.microsoft.com/office/drawing/2014/main" xmlns="" id="{1323C2AA-DDF5-75C4-639E-E0546B1A7D98}"/>
              </a:ext>
            </a:extLst>
          </p:cNvPr>
          <p:cNvSpPr>
            <a:spLocks noGrp="1"/>
          </p:cNvSpPr>
          <p:nvPr>
            <p:ph type="body" sz="quarter" idx="20"/>
          </p:nvPr>
        </p:nvSpPr>
        <p:spPr/>
        <p:txBody>
          <a:bodyPr/>
          <a:lstStyle/>
          <a:p>
            <a:endParaRPr lang="en-IN"/>
          </a:p>
        </p:txBody>
      </p:sp>
      <p:sp>
        <p:nvSpPr>
          <p:cNvPr id="5" name="Text Placeholder 4">
            <a:extLst>
              <a:ext uri="{FF2B5EF4-FFF2-40B4-BE49-F238E27FC236}">
                <a16:creationId xmlns:a16="http://schemas.microsoft.com/office/drawing/2014/main" xmlns="" id="{593E21AD-B1B6-AD08-0F07-2853E8BF065D}"/>
              </a:ext>
            </a:extLst>
          </p:cNvPr>
          <p:cNvSpPr>
            <a:spLocks noGrp="1"/>
          </p:cNvSpPr>
          <p:nvPr>
            <p:ph type="body" sz="quarter" idx="21"/>
          </p:nvPr>
        </p:nvSpPr>
        <p:spPr/>
        <p:txBody>
          <a:bodyPr/>
          <a:lstStyle/>
          <a:p>
            <a:endParaRPr lang="en-IN"/>
          </a:p>
        </p:txBody>
      </p:sp>
      <p:sp>
        <p:nvSpPr>
          <p:cNvPr id="6" name="Text Placeholder 5">
            <a:extLst>
              <a:ext uri="{FF2B5EF4-FFF2-40B4-BE49-F238E27FC236}">
                <a16:creationId xmlns:a16="http://schemas.microsoft.com/office/drawing/2014/main" xmlns="" id="{F3D59A43-C370-40E7-E11E-6072641C1E6C}"/>
              </a:ext>
            </a:extLst>
          </p:cNvPr>
          <p:cNvSpPr>
            <a:spLocks noGrp="1"/>
          </p:cNvSpPr>
          <p:nvPr>
            <p:ph type="body" sz="quarter" idx="22"/>
          </p:nvPr>
        </p:nvSpPr>
        <p:spPr/>
        <p:txBody>
          <a:bodyPr/>
          <a:lstStyle/>
          <a:p>
            <a:endParaRPr lang="en-IN" dirty="0"/>
          </a:p>
        </p:txBody>
      </p:sp>
      <p:sp>
        <p:nvSpPr>
          <p:cNvPr id="7" name="Text Placeholder 6">
            <a:extLst>
              <a:ext uri="{FF2B5EF4-FFF2-40B4-BE49-F238E27FC236}">
                <a16:creationId xmlns:a16="http://schemas.microsoft.com/office/drawing/2014/main" xmlns="" id="{4D168B6B-7109-C6B3-B0CA-543C3109DEC9}"/>
              </a:ext>
            </a:extLst>
          </p:cNvPr>
          <p:cNvSpPr>
            <a:spLocks noGrp="1"/>
          </p:cNvSpPr>
          <p:nvPr>
            <p:ph type="body" sz="quarter" idx="23"/>
          </p:nvPr>
        </p:nvSpPr>
        <p:spPr/>
        <p:txBody>
          <a:bodyPr/>
          <a:lstStyle/>
          <a:p>
            <a:endParaRPr lang="en-IN"/>
          </a:p>
        </p:txBody>
      </p:sp>
      <p:sp>
        <p:nvSpPr>
          <p:cNvPr id="8" name="Text Placeholder 7">
            <a:extLst>
              <a:ext uri="{FF2B5EF4-FFF2-40B4-BE49-F238E27FC236}">
                <a16:creationId xmlns:a16="http://schemas.microsoft.com/office/drawing/2014/main" xmlns="" id="{62A3251A-5525-88E7-A69D-35CBC01E7714}"/>
              </a:ext>
            </a:extLst>
          </p:cNvPr>
          <p:cNvSpPr>
            <a:spLocks noGrp="1"/>
          </p:cNvSpPr>
          <p:nvPr>
            <p:ph type="body" sz="quarter" idx="24"/>
          </p:nvPr>
        </p:nvSpPr>
        <p:spPr/>
        <p:txBody>
          <a:bodyPr/>
          <a:lstStyle/>
          <a:p>
            <a:endParaRPr lang="en-IN"/>
          </a:p>
        </p:txBody>
      </p:sp>
      <p:sp>
        <p:nvSpPr>
          <p:cNvPr id="9" name="Text Placeholder 8">
            <a:extLst>
              <a:ext uri="{FF2B5EF4-FFF2-40B4-BE49-F238E27FC236}">
                <a16:creationId xmlns:a16="http://schemas.microsoft.com/office/drawing/2014/main" xmlns="" id="{87CAE6CB-C90A-04EE-1BE7-974364ADB768}"/>
              </a:ext>
            </a:extLst>
          </p:cNvPr>
          <p:cNvSpPr>
            <a:spLocks noGrp="1"/>
          </p:cNvSpPr>
          <p:nvPr>
            <p:ph type="body" sz="quarter" idx="25"/>
          </p:nvPr>
        </p:nvSpPr>
        <p:spPr/>
        <p:txBody>
          <a:bodyPr/>
          <a:lstStyle/>
          <a:p>
            <a:endParaRPr lang="en-IN"/>
          </a:p>
        </p:txBody>
      </p:sp>
      <p:sp>
        <p:nvSpPr>
          <p:cNvPr id="10" name="Text Placeholder 9">
            <a:extLst>
              <a:ext uri="{FF2B5EF4-FFF2-40B4-BE49-F238E27FC236}">
                <a16:creationId xmlns:a16="http://schemas.microsoft.com/office/drawing/2014/main" xmlns="" id="{E8C8D2C9-4C2E-71CD-1D6D-0CC324969BCA}"/>
              </a:ext>
            </a:extLst>
          </p:cNvPr>
          <p:cNvSpPr>
            <a:spLocks noGrp="1"/>
          </p:cNvSpPr>
          <p:nvPr>
            <p:ph type="body" sz="quarter" idx="26"/>
          </p:nvPr>
        </p:nvSpPr>
        <p:spPr/>
        <p:txBody>
          <a:bodyPr/>
          <a:lstStyle/>
          <a:p>
            <a:endParaRPr lang="en-IN"/>
          </a:p>
        </p:txBody>
      </p:sp>
      <p:sp>
        <p:nvSpPr>
          <p:cNvPr id="11" name="Text Placeholder 10">
            <a:extLst>
              <a:ext uri="{FF2B5EF4-FFF2-40B4-BE49-F238E27FC236}">
                <a16:creationId xmlns:a16="http://schemas.microsoft.com/office/drawing/2014/main" xmlns="" id="{25BB00E2-6939-CF38-0BA4-1549193473E2}"/>
              </a:ext>
            </a:extLst>
          </p:cNvPr>
          <p:cNvSpPr>
            <a:spLocks noGrp="1"/>
          </p:cNvSpPr>
          <p:nvPr>
            <p:ph type="body" sz="quarter" idx="27"/>
          </p:nvPr>
        </p:nvSpPr>
        <p:spPr/>
        <p:txBody>
          <a:bodyPr/>
          <a:lstStyle/>
          <a:p>
            <a:endParaRPr lang="en-IN"/>
          </a:p>
        </p:txBody>
      </p:sp>
      <p:sp>
        <p:nvSpPr>
          <p:cNvPr id="12" name="Text Placeholder 11">
            <a:extLst>
              <a:ext uri="{FF2B5EF4-FFF2-40B4-BE49-F238E27FC236}">
                <a16:creationId xmlns:a16="http://schemas.microsoft.com/office/drawing/2014/main" xmlns="" id="{2227C322-C173-CA34-48FB-1B64F01B4C6B}"/>
              </a:ext>
            </a:extLst>
          </p:cNvPr>
          <p:cNvSpPr>
            <a:spLocks noGrp="1"/>
          </p:cNvSpPr>
          <p:nvPr>
            <p:ph type="body" sz="quarter" idx="28"/>
          </p:nvPr>
        </p:nvSpPr>
        <p:spPr/>
        <p:txBody>
          <a:bodyPr/>
          <a:lstStyle/>
          <a:p>
            <a:endParaRPr lang="en-IN"/>
          </a:p>
        </p:txBody>
      </p:sp>
      <p:sp>
        <p:nvSpPr>
          <p:cNvPr id="13" name="Text Placeholder 12">
            <a:extLst>
              <a:ext uri="{FF2B5EF4-FFF2-40B4-BE49-F238E27FC236}">
                <a16:creationId xmlns:a16="http://schemas.microsoft.com/office/drawing/2014/main" xmlns="" id="{B51282ED-52C4-C692-921A-84C4BB4B634D}"/>
              </a:ext>
            </a:extLst>
          </p:cNvPr>
          <p:cNvSpPr>
            <a:spLocks noGrp="1"/>
          </p:cNvSpPr>
          <p:nvPr>
            <p:ph type="body" sz="quarter" idx="29"/>
          </p:nvPr>
        </p:nvSpPr>
        <p:spPr/>
        <p:txBody>
          <a:bodyPr/>
          <a:lstStyle/>
          <a:p>
            <a:endParaRPr lang="en-IN"/>
          </a:p>
        </p:txBody>
      </p:sp>
      <p:sp>
        <p:nvSpPr>
          <p:cNvPr id="14" name="Text Placeholder 13">
            <a:extLst>
              <a:ext uri="{FF2B5EF4-FFF2-40B4-BE49-F238E27FC236}">
                <a16:creationId xmlns:a16="http://schemas.microsoft.com/office/drawing/2014/main" xmlns="" id="{B04F3993-5E74-613C-6A8A-84847673C5C1}"/>
              </a:ext>
            </a:extLst>
          </p:cNvPr>
          <p:cNvSpPr>
            <a:spLocks noGrp="1"/>
          </p:cNvSpPr>
          <p:nvPr>
            <p:ph type="body" sz="quarter" idx="30"/>
          </p:nvPr>
        </p:nvSpPr>
        <p:spPr/>
        <p:txBody>
          <a:bodyPr/>
          <a:lstStyle/>
          <a:p>
            <a:endParaRPr lang="en-IN"/>
          </a:p>
        </p:txBody>
      </p:sp>
      <p:sp>
        <p:nvSpPr>
          <p:cNvPr id="15" name="Text Placeholder 14">
            <a:extLst>
              <a:ext uri="{FF2B5EF4-FFF2-40B4-BE49-F238E27FC236}">
                <a16:creationId xmlns:a16="http://schemas.microsoft.com/office/drawing/2014/main" xmlns="" id="{B9FAD448-6282-2824-1ED1-AD5626C3B042}"/>
              </a:ext>
            </a:extLst>
          </p:cNvPr>
          <p:cNvSpPr>
            <a:spLocks noGrp="1"/>
          </p:cNvSpPr>
          <p:nvPr>
            <p:ph type="body" sz="quarter" idx="96"/>
          </p:nvPr>
        </p:nvSpPr>
        <p:spPr/>
        <p:txBody>
          <a:bodyPr/>
          <a:lstStyle/>
          <a:p>
            <a:endParaRPr lang="en-IN"/>
          </a:p>
        </p:txBody>
      </p:sp>
      <p:sp>
        <p:nvSpPr>
          <p:cNvPr id="16" name="Text Placeholder 15">
            <a:extLst>
              <a:ext uri="{FF2B5EF4-FFF2-40B4-BE49-F238E27FC236}">
                <a16:creationId xmlns:a16="http://schemas.microsoft.com/office/drawing/2014/main" xmlns="" id="{8B35AA01-A5D3-2671-F104-51AF1795911F}"/>
              </a:ext>
            </a:extLst>
          </p:cNvPr>
          <p:cNvSpPr>
            <a:spLocks noGrp="1"/>
          </p:cNvSpPr>
          <p:nvPr>
            <p:ph type="body" sz="quarter" idx="150"/>
          </p:nvPr>
        </p:nvSpPr>
        <p:spPr/>
        <p:txBody>
          <a:bodyPr/>
          <a:lstStyle/>
          <a:p>
            <a:endParaRPr lang="en-IN"/>
          </a:p>
        </p:txBody>
      </p:sp>
      <p:sp>
        <p:nvSpPr>
          <p:cNvPr id="17" name="Text Placeholder 16">
            <a:extLst>
              <a:ext uri="{FF2B5EF4-FFF2-40B4-BE49-F238E27FC236}">
                <a16:creationId xmlns:a16="http://schemas.microsoft.com/office/drawing/2014/main" xmlns="" id="{59825216-5798-1E28-F631-35B11350F6DA}"/>
              </a:ext>
            </a:extLst>
          </p:cNvPr>
          <p:cNvSpPr>
            <a:spLocks noGrp="1"/>
          </p:cNvSpPr>
          <p:nvPr>
            <p:ph type="body" sz="quarter" idx="151"/>
          </p:nvPr>
        </p:nvSpPr>
        <p:spPr/>
        <p:txBody>
          <a:bodyPr/>
          <a:lstStyle/>
          <a:p>
            <a:endParaRPr lang="en-IN"/>
          </a:p>
        </p:txBody>
      </p:sp>
      <p:sp>
        <p:nvSpPr>
          <p:cNvPr id="18" name="Text Placeholder 17">
            <a:extLst>
              <a:ext uri="{FF2B5EF4-FFF2-40B4-BE49-F238E27FC236}">
                <a16:creationId xmlns:a16="http://schemas.microsoft.com/office/drawing/2014/main" xmlns="" id="{CC2B177F-2130-7905-1E0F-AC7E7D8F40E6}"/>
              </a:ext>
            </a:extLst>
          </p:cNvPr>
          <p:cNvSpPr>
            <a:spLocks noGrp="1"/>
          </p:cNvSpPr>
          <p:nvPr>
            <p:ph type="body" sz="quarter" idx="153"/>
          </p:nvPr>
        </p:nvSpPr>
        <p:spPr/>
        <p:txBody>
          <a:bodyPr/>
          <a:lstStyle/>
          <a:p>
            <a:endParaRPr lang="en-IN"/>
          </a:p>
        </p:txBody>
      </p:sp>
      <p:graphicFrame>
        <p:nvGraphicFramePr>
          <p:cNvPr id="19" name="Table 6">
            <a:extLst>
              <a:ext uri="{FF2B5EF4-FFF2-40B4-BE49-F238E27FC236}">
                <a16:creationId xmlns:a16="http://schemas.microsoft.com/office/drawing/2014/main" xmlns="" id="{772C6E15-5F92-DE2A-6D3B-224C7317ADAD}"/>
              </a:ext>
            </a:extLst>
          </p:cNvPr>
          <p:cNvGraphicFramePr>
            <a:graphicFrameLocks noGrp="1"/>
          </p:cNvGraphicFramePr>
          <p:nvPr>
            <p:extLst>
              <p:ext uri="{D42A27DB-BD31-4B8C-83A1-F6EECF244321}">
                <p14:modId xmlns:p14="http://schemas.microsoft.com/office/powerpoint/2010/main" xmlns="" val="89152250"/>
              </p:ext>
            </p:extLst>
          </p:nvPr>
        </p:nvGraphicFramePr>
        <p:xfrm>
          <a:off x="1274908" y="22620334"/>
          <a:ext cx="9717405" cy="8874962"/>
        </p:xfrm>
        <a:graphic>
          <a:graphicData uri="http://schemas.openxmlformats.org/drawingml/2006/table">
            <a:tbl>
              <a:tblPr bandCol="1">
                <a:tableStyleId>{BC89EF96-8CEA-46FF-86C4-4CE0E7609802}</a:tableStyleId>
              </a:tblPr>
              <a:tblGrid>
                <a:gridCol w="3438970">
                  <a:extLst>
                    <a:ext uri="{9D8B030D-6E8A-4147-A177-3AD203B41FA5}">
                      <a16:colId xmlns:a16="http://schemas.microsoft.com/office/drawing/2014/main" xmlns="" val="2907156784"/>
                    </a:ext>
                  </a:extLst>
                </a:gridCol>
                <a:gridCol w="6278435">
                  <a:extLst>
                    <a:ext uri="{9D8B030D-6E8A-4147-A177-3AD203B41FA5}">
                      <a16:colId xmlns:a16="http://schemas.microsoft.com/office/drawing/2014/main" xmlns="" val="401547310"/>
                    </a:ext>
                  </a:extLst>
                </a:gridCol>
              </a:tblGrid>
              <a:tr h="564923">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algn="ctr"/>
                      <a:r>
                        <a:rPr lang="en-US" sz="2400" b="1" dirty="0">
                          <a:solidFill>
                            <a:schemeClr val="tx1"/>
                          </a:solidFill>
                        </a:rPr>
                        <a:t>Study</a:t>
                      </a:r>
                    </a:p>
                    <a:p>
                      <a:pPr algn="ctr"/>
                      <a:r>
                        <a:rPr lang="en-US" sz="2400" b="1" dirty="0">
                          <a:solidFill>
                            <a:schemeClr val="tx1"/>
                          </a:solidFill>
                        </a:rPr>
                        <a:t>design</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dirty="0">
                          <a:solidFill>
                            <a:schemeClr val="tx1"/>
                          </a:solidFill>
                          <a:effectLst/>
                        </a:rPr>
                        <a:t>Cross sectional survey </a:t>
                      </a:r>
                      <a:endParaRPr lang="en-IN"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rgbClr val="E1F4FF"/>
                    </a:solidFill>
                  </a:tcPr>
                </a:tc>
                <a:extLst>
                  <a:ext uri="{0D108BD9-81ED-4DB2-BD59-A6C34878D82A}">
                    <a16:rowId xmlns:a16="http://schemas.microsoft.com/office/drawing/2014/main" xmlns="" val="2391228167"/>
                  </a:ext>
                </a:extLst>
              </a:tr>
              <a:tr h="713904">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algn="ctr"/>
                      <a:r>
                        <a:rPr lang="en-IN" sz="2400" b="1" dirty="0">
                          <a:solidFill>
                            <a:schemeClr val="tx1"/>
                          </a:solidFill>
                          <a:effectLst/>
                        </a:rPr>
                        <a:t>Study duration</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dirty="0">
                          <a:solidFill>
                            <a:schemeClr val="tx1"/>
                          </a:solidFill>
                          <a:effectLst/>
                        </a:rPr>
                        <a:t>2 months (April 18th to June 17th, 2022)</a:t>
                      </a:r>
                      <a:endParaRPr lang="en-IN"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rgbClr val="E1F4FF"/>
                    </a:solidFill>
                  </a:tcPr>
                </a:tc>
                <a:extLst>
                  <a:ext uri="{0D108BD9-81ED-4DB2-BD59-A6C34878D82A}">
                    <a16:rowId xmlns:a16="http://schemas.microsoft.com/office/drawing/2014/main" xmlns="" val="1755680692"/>
                  </a:ext>
                </a:extLst>
              </a:tr>
              <a:tr h="1533363">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algn="ctr"/>
                      <a:endParaRPr lang="en-US" sz="2400" b="1" dirty="0">
                        <a:solidFill>
                          <a:schemeClr val="tx1"/>
                        </a:solidFill>
                      </a:endParaRPr>
                    </a:p>
                    <a:p>
                      <a:pPr algn="ctr"/>
                      <a:r>
                        <a:rPr lang="en-IN" sz="2400" b="1" dirty="0">
                          <a:solidFill>
                            <a:schemeClr val="tx1"/>
                          </a:solidFill>
                          <a:effectLst/>
                        </a:rPr>
                        <a:t>Study population</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indent="0" algn="ctr">
                        <a:spcAft>
                          <a:spcPts val="800"/>
                        </a:spcAft>
                        <a:buFont typeface="Arial" panose="020B0604020202020204" pitchFamily="34" charset="0"/>
                        <a:buNone/>
                      </a:pPr>
                      <a:r>
                        <a:rPr lang="en-IN" sz="2400" dirty="0">
                          <a:solidFill>
                            <a:schemeClr val="tx1"/>
                          </a:solidFill>
                          <a:effectLst/>
                        </a:rPr>
                        <a:t>Women </a:t>
                      </a:r>
                      <a:r>
                        <a:rPr lang="en-IN" sz="2400" dirty="0">
                          <a:solidFill>
                            <a:schemeClr val="tx1"/>
                          </a:solidFill>
                        </a:rPr>
                        <a:t>in the Bhatti mines, Chhatarpur area of Delhi </a:t>
                      </a:r>
                      <a:r>
                        <a:rPr lang="en-IN" sz="2400" dirty="0">
                          <a:solidFill>
                            <a:schemeClr val="tx1"/>
                          </a:solidFill>
                          <a:effectLst/>
                        </a:rPr>
                        <a:t>aged between 18-49 years who were ever married and were willing to participate in </a:t>
                      </a:r>
                      <a:r>
                        <a:rPr lang="en-IN" sz="2400" dirty="0">
                          <a:solidFill>
                            <a:schemeClr val="tx1"/>
                          </a:solidFill>
                        </a:rPr>
                        <a:t>the study</a:t>
                      </a:r>
                      <a:r>
                        <a:rPr lang="en-IN" sz="2400" dirty="0">
                          <a:solidFill>
                            <a:schemeClr val="tx1"/>
                          </a:solidFill>
                          <a:effectLst/>
                        </a:rPr>
                        <a:t>.</a:t>
                      </a:r>
                      <a:endParaRPr lang="en-I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E1F4FF"/>
                    </a:solidFill>
                  </a:tcPr>
                </a:tc>
                <a:extLst>
                  <a:ext uri="{0D108BD9-81ED-4DB2-BD59-A6C34878D82A}">
                    <a16:rowId xmlns:a16="http://schemas.microsoft.com/office/drawing/2014/main" xmlns="" val="307764325"/>
                  </a:ext>
                </a:extLst>
              </a:tr>
              <a:tr h="443205">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algn="ctr"/>
                      <a:r>
                        <a:rPr lang="en-IN" sz="2400" b="1" dirty="0">
                          <a:solidFill>
                            <a:schemeClr val="tx1"/>
                          </a:solidFill>
                          <a:effectLst/>
                        </a:rPr>
                        <a:t>Sample size</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rPr>
                        <a:t>200</a:t>
                      </a:r>
                      <a:endParaRPr lang="en-IN"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rgbClr val="E1F4FF"/>
                    </a:solidFill>
                  </a:tcPr>
                </a:tc>
                <a:extLst>
                  <a:ext uri="{0D108BD9-81ED-4DB2-BD59-A6C34878D82A}">
                    <a16:rowId xmlns:a16="http://schemas.microsoft.com/office/drawing/2014/main" xmlns="" val="782504618"/>
                  </a:ext>
                </a:extLst>
              </a:tr>
              <a:tr h="3712352">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algn="ctr"/>
                      <a:endParaRPr lang="en-US" sz="2400" b="1" dirty="0">
                        <a:solidFill>
                          <a:schemeClr val="tx1"/>
                        </a:solidFill>
                      </a:endParaRPr>
                    </a:p>
                    <a:p>
                      <a:pPr algn="ctr"/>
                      <a:r>
                        <a:rPr lang="en-IN" sz="2400" b="1" dirty="0">
                          <a:solidFill>
                            <a:schemeClr val="tx1"/>
                          </a:solidFill>
                          <a:effectLst/>
                        </a:rPr>
                        <a:t>Study tools</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571500" marR="0" lvl="0" indent="-571500" algn="ctr"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N" sz="2400" dirty="0">
                          <a:solidFill>
                            <a:schemeClr val="tx1"/>
                          </a:solidFill>
                          <a:effectLst/>
                        </a:rPr>
                        <a:t>Conflict Tactics Scales of Murray A. Straus, University of New Hampshire</a:t>
                      </a:r>
                      <a:r>
                        <a:rPr lang="en-IN" sz="2400" baseline="30000" dirty="0">
                          <a:solidFill>
                            <a:schemeClr val="tx1"/>
                          </a:solidFill>
                        </a:rPr>
                        <a:t> </a:t>
                      </a:r>
                    </a:p>
                    <a:p>
                      <a:pPr marL="571500" marR="0" lvl="0" indent="-571500" algn="ctr"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N" sz="2400" dirty="0">
                          <a:solidFill>
                            <a:schemeClr val="tx1"/>
                          </a:solidFill>
                          <a:effectLst/>
                        </a:rPr>
                        <a:t>Screening tools for alcoholism - CAGE (Family member report and the Family/Relational Drinking Conflict Questions.</a:t>
                      </a:r>
                    </a:p>
                    <a:p>
                      <a:pPr marL="571500" marR="0" lvl="0" indent="-571500" algn="ctr"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IN" sz="2400" dirty="0">
                          <a:solidFill>
                            <a:schemeClr val="tx1"/>
                          </a:solidFill>
                          <a:effectLst/>
                        </a:rPr>
                        <a:t>2021 Global Multidimensional Poverty Index (MPI) of UNDP </a:t>
                      </a:r>
                      <a:endParaRPr lang="en-IN" sz="2400" kern="1200" dirty="0">
                        <a:solidFill>
                          <a:schemeClr val="tx1"/>
                        </a:solidFill>
                        <a:effectLst/>
                        <a:latin typeface="Times New Roman" panose="02020603050405020304" pitchFamily="18" charset="0"/>
                        <a:cs typeface="Times New Roman" panose="02020603050405020304" pitchFamily="18" charset="0"/>
                      </a:endParaRPr>
                    </a:p>
                  </a:txBody>
                  <a:tcPr>
                    <a:solidFill>
                      <a:srgbClr val="E1F4FF"/>
                    </a:solidFill>
                  </a:tcPr>
                </a:tc>
                <a:extLst>
                  <a:ext uri="{0D108BD9-81ED-4DB2-BD59-A6C34878D82A}">
                    <a16:rowId xmlns:a16="http://schemas.microsoft.com/office/drawing/2014/main" xmlns="" val="2141656330"/>
                  </a:ext>
                </a:extLst>
              </a:tr>
              <a:tr h="564923">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b="1" dirty="0">
                          <a:solidFill>
                            <a:schemeClr val="tx1"/>
                          </a:solidFill>
                          <a:effectLst/>
                        </a:rPr>
                        <a:t>Sampling method</a:t>
                      </a:r>
                      <a:endParaRPr lang="en-IN"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dirty="0">
                          <a:solidFill>
                            <a:schemeClr val="tx1"/>
                          </a:solidFill>
                          <a:effectLst/>
                        </a:rPr>
                        <a:t>Systematic randomized sampling </a:t>
                      </a:r>
                      <a:endParaRPr lang="en-IN" sz="2400" dirty="0">
                        <a:solidFill>
                          <a:schemeClr val="tx1"/>
                        </a:solidFill>
                        <a:latin typeface="Times New Roman" panose="02020603050405020304" pitchFamily="18" charset="0"/>
                        <a:cs typeface="Times New Roman" panose="02020603050405020304" pitchFamily="18" charset="0"/>
                      </a:endParaRPr>
                    </a:p>
                  </a:txBody>
                  <a:tcPr>
                    <a:solidFill>
                      <a:srgbClr val="E1F4FF"/>
                    </a:solidFill>
                  </a:tcPr>
                </a:tc>
                <a:extLst>
                  <a:ext uri="{0D108BD9-81ED-4DB2-BD59-A6C34878D82A}">
                    <a16:rowId xmlns:a16="http://schemas.microsoft.com/office/drawing/2014/main" xmlns="" val="4007908081"/>
                  </a:ext>
                </a:extLst>
              </a:tr>
              <a:tr h="1049143">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400" b="1" dirty="0">
                          <a:solidFill>
                            <a:schemeClr val="tx1"/>
                          </a:solidFill>
                          <a:effectLst/>
                        </a:rPr>
                        <a:t>Data collection &amp; analysis</a:t>
                      </a:r>
                      <a:endParaRPr lang="en-IN"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1728033" rtl="0" eaLnBrk="1" latinLnBrk="0" hangingPunct="1">
                        <a:defRPr sz="3402" kern="1200">
                          <a:solidFill>
                            <a:schemeClr val="dk1"/>
                          </a:solidFill>
                          <a:latin typeface="Arial"/>
                        </a:defRPr>
                      </a:lvl1pPr>
                      <a:lvl2pPr marL="864017" algn="l" defTabSz="1728033" rtl="0" eaLnBrk="1" latinLnBrk="0" hangingPunct="1">
                        <a:defRPr sz="3402" kern="1200">
                          <a:solidFill>
                            <a:schemeClr val="dk1"/>
                          </a:solidFill>
                          <a:latin typeface="Arial"/>
                        </a:defRPr>
                      </a:lvl2pPr>
                      <a:lvl3pPr marL="1728033" algn="l" defTabSz="1728033" rtl="0" eaLnBrk="1" latinLnBrk="0" hangingPunct="1">
                        <a:defRPr sz="3402" kern="1200">
                          <a:solidFill>
                            <a:schemeClr val="dk1"/>
                          </a:solidFill>
                          <a:latin typeface="Arial"/>
                        </a:defRPr>
                      </a:lvl3pPr>
                      <a:lvl4pPr marL="2592050" algn="l" defTabSz="1728033" rtl="0" eaLnBrk="1" latinLnBrk="0" hangingPunct="1">
                        <a:defRPr sz="3402" kern="1200">
                          <a:solidFill>
                            <a:schemeClr val="dk1"/>
                          </a:solidFill>
                          <a:latin typeface="Arial"/>
                        </a:defRPr>
                      </a:lvl4pPr>
                      <a:lvl5pPr marL="3456066" algn="l" defTabSz="1728033" rtl="0" eaLnBrk="1" latinLnBrk="0" hangingPunct="1">
                        <a:defRPr sz="3402" kern="1200">
                          <a:solidFill>
                            <a:schemeClr val="dk1"/>
                          </a:solidFill>
                          <a:latin typeface="Arial"/>
                        </a:defRPr>
                      </a:lvl5pPr>
                      <a:lvl6pPr marL="4320083" algn="l" defTabSz="1728033" rtl="0" eaLnBrk="1" latinLnBrk="0" hangingPunct="1">
                        <a:defRPr sz="3402" kern="1200">
                          <a:solidFill>
                            <a:schemeClr val="dk1"/>
                          </a:solidFill>
                          <a:latin typeface="Arial"/>
                        </a:defRPr>
                      </a:lvl6pPr>
                      <a:lvl7pPr marL="5184099" algn="l" defTabSz="1728033" rtl="0" eaLnBrk="1" latinLnBrk="0" hangingPunct="1">
                        <a:defRPr sz="3402" kern="1200">
                          <a:solidFill>
                            <a:schemeClr val="dk1"/>
                          </a:solidFill>
                          <a:latin typeface="Arial"/>
                        </a:defRPr>
                      </a:lvl7pPr>
                      <a:lvl8pPr marL="6048116" algn="l" defTabSz="1728033" rtl="0" eaLnBrk="1" latinLnBrk="0" hangingPunct="1">
                        <a:defRPr sz="3402" kern="1200">
                          <a:solidFill>
                            <a:schemeClr val="dk1"/>
                          </a:solidFill>
                          <a:latin typeface="Arial"/>
                        </a:defRPr>
                      </a:lvl8pPr>
                      <a:lvl9pPr marL="6912132" algn="l" defTabSz="1728033" rtl="0" eaLnBrk="1" latinLnBrk="0" hangingPunct="1">
                        <a:defRPr sz="3402" kern="1200">
                          <a:solidFill>
                            <a:schemeClr val="dk1"/>
                          </a:solidFill>
                          <a:latin typeface="Arial"/>
                        </a:defRPr>
                      </a:lvl9pPr>
                    </a:lstStyle>
                    <a:p>
                      <a:pPr marL="285750" indent="-285750" algn="ctr">
                        <a:buFont typeface="Courier New" panose="02070309020205020404" pitchFamily="49" charset="0"/>
                        <a:buChar char="o"/>
                      </a:pPr>
                      <a:r>
                        <a:rPr lang="en-IN" sz="2400" dirty="0">
                          <a:solidFill>
                            <a:schemeClr val="tx1"/>
                          </a:solidFill>
                          <a:effectLst/>
                        </a:rPr>
                        <a:t>Data was recorded in the excel sheet </a:t>
                      </a:r>
                      <a:endParaRPr lang="en-US" sz="2400" dirty="0">
                        <a:solidFill>
                          <a:schemeClr val="tx1"/>
                        </a:solidFill>
                        <a:effectLst/>
                      </a:endParaRPr>
                    </a:p>
                    <a:p>
                      <a:pPr marL="285750" indent="-285750" algn="ctr">
                        <a:buFont typeface="Courier New" panose="02070309020205020404" pitchFamily="49" charset="0"/>
                        <a:buChar char="o"/>
                      </a:pPr>
                      <a:r>
                        <a:rPr lang="en-US" sz="2400" dirty="0">
                          <a:solidFill>
                            <a:schemeClr val="tx1"/>
                          </a:solidFill>
                        </a:rPr>
                        <a:t>General tabulation- Excel and SPSS.</a:t>
                      </a:r>
                      <a:endParaRPr lang="en-IN" sz="2400" dirty="0">
                        <a:solidFill>
                          <a:schemeClr val="tx1"/>
                        </a:solidFill>
                        <a:latin typeface="Times New Roman" panose="02020603050405020304" pitchFamily="18" charset="0"/>
                        <a:cs typeface="Times New Roman" panose="02020603050405020304" pitchFamily="18" charset="0"/>
                      </a:endParaRPr>
                    </a:p>
                  </a:txBody>
                  <a:tcPr>
                    <a:solidFill>
                      <a:srgbClr val="E1F4FF"/>
                    </a:solidFill>
                  </a:tcPr>
                </a:tc>
                <a:extLst>
                  <a:ext uri="{0D108BD9-81ED-4DB2-BD59-A6C34878D82A}">
                    <a16:rowId xmlns:a16="http://schemas.microsoft.com/office/drawing/2014/main" xmlns="" val="2798729289"/>
                  </a:ext>
                </a:extLst>
              </a:tr>
            </a:tbl>
          </a:graphicData>
        </a:graphic>
      </p:graphicFrame>
      <p:graphicFrame>
        <p:nvGraphicFramePr>
          <p:cNvPr id="20" name="Diagram 19">
            <a:extLst>
              <a:ext uri="{FF2B5EF4-FFF2-40B4-BE49-F238E27FC236}">
                <a16:creationId xmlns:a16="http://schemas.microsoft.com/office/drawing/2014/main" xmlns="" id="{ECE1A1C3-F39E-F3AF-A944-D94DAEBF8F6D}"/>
              </a:ext>
            </a:extLst>
          </p:cNvPr>
          <p:cNvGraphicFramePr/>
          <p:nvPr>
            <p:extLst>
              <p:ext uri="{D42A27DB-BD31-4B8C-83A1-F6EECF244321}">
                <p14:modId xmlns:p14="http://schemas.microsoft.com/office/powerpoint/2010/main" xmlns="" val="1820757181"/>
              </p:ext>
            </p:extLst>
          </p:nvPr>
        </p:nvGraphicFramePr>
        <p:xfrm>
          <a:off x="-1235225" y="13430146"/>
          <a:ext cx="12479852" cy="1238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10392828"/>
      </p:ext>
    </p:extLst>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2999</TotalTime>
  <Words>712</Words>
  <Application>Microsoft Office PowerPoint</Application>
  <PresentationFormat>Custom</PresentationFormat>
  <Paragraphs>85</Paragraphs>
  <Slides>2</Slides>
  <Notes>1</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36x48-Template</vt:lpstr>
      <vt:lpstr>Without guides</vt:lpstr>
      <vt:lpstr>Slide 1</vt:lpstr>
      <vt:lpstr>Slide 2</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ASUS</cp:lastModifiedBy>
  <cp:revision>174</cp:revision>
  <dcterms:created xsi:type="dcterms:W3CDTF">2012-02-03T19:11:35Z</dcterms:created>
  <dcterms:modified xsi:type="dcterms:W3CDTF">2022-08-09T17:05:37Z</dcterms:modified>
  <cp:category>Research poster templates</cp:category>
</cp:coreProperties>
</file>