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0" r:id="rId4"/>
    <p:sldId id="277" r:id="rId5"/>
    <p:sldId id="278" r:id="rId6"/>
    <p:sldId id="262" r:id="rId7"/>
    <p:sldId id="263" r:id="rId8"/>
    <p:sldId id="264" r:id="rId9"/>
    <p:sldId id="265" r:id="rId10"/>
    <p:sldId id="266" r:id="rId11"/>
    <p:sldId id="275" r:id="rId12"/>
    <p:sldId id="267" r:id="rId13"/>
    <p:sldId id="273" r:id="rId14"/>
    <p:sldId id="272" r:id="rId15"/>
    <p:sldId id="279" r:id="rId16"/>
    <p:sldId id="280" r:id="rId17"/>
    <p:sldId id="28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C7C646-975E-401E-BD74-AA0A6FE11925}" v="1" dt="2022-12-15T05:54:18.8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46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GB"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/>
              <a:t>SPECIALITY : COMPLIANCE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GB"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609703678344562"/>
          <c:y val="0.10207963619466009"/>
          <c:w val="0.75665658640496025"/>
          <c:h val="0.8097824163510167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Sheet1!$B$17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GB"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Sheet1!$A$18:$A$25</c:f>
              <c:strCache>
                <c:ptCount val="8"/>
                <c:pt idx="0">
                  <c:v>ENT</c:v>
                </c:pt>
                <c:pt idx="1">
                  <c:v>NEUROLOGY</c:v>
                </c:pt>
                <c:pt idx="2">
                  <c:v>UROLOGY</c:v>
                </c:pt>
                <c:pt idx="3">
                  <c:v>GENERAL SURGERY</c:v>
                </c:pt>
                <c:pt idx="4">
                  <c:v>GASTROLOGY</c:v>
                </c:pt>
                <c:pt idx="5">
                  <c:v>CARDIOLOGY</c:v>
                </c:pt>
                <c:pt idx="6">
                  <c:v>ORTHOPAEDICS</c:v>
                </c:pt>
                <c:pt idx="7">
                  <c:v>NEUROSURGERY</c:v>
                </c:pt>
              </c:strCache>
            </c:strRef>
          </c:cat>
          <c:val>
            <c:numRef>
              <c:f>Sheet1!$B$18:$B$25</c:f>
              <c:numCache>
                <c:formatCode>General</c:formatCode>
                <c:ptCount val="8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10</c:v>
                </c:pt>
                <c:pt idx="5">
                  <c:v>18</c:v>
                </c:pt>
                <c:pt idx="6">
                  <c:v>19</c:v>
                </c:pt>
                <c:pt idx="7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76-4FAE-A112-A9B48D57501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03927808"/>
        <c:axId val="103929344"/>
      </c:barChart>
      <c:catAx>
        <c:axId val="103927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929344"/>
        <c:crosses val="autoZero"/>
        <c:auto val="1"/>
        <c:lblAlgn val="ctr"/>
        <c:lblOffset val="100"/>
        <c:noMultiLvlLbl val="0"/>
      </c:catAx>
      <c:valAx>
        <c:axId val="10392934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92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GB"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GENERAL</a:t>
            </a:r>
            <a:r>
              <a:rPr lang="en-US" baseline="0"/>
              <a:t> SURGERY : COMPLIANCE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GB"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Sheet1!$B$147</c:f>
              <c:strCache>
                <c:ptCount val="1"/>
                <c:pt idx="0">
                  <c:v>COMPLIANCE%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GB"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Sheet1!$A$148:$A$155</c:f>
              <c:strCache>
                <c:ptCount val="8"/>
                <c:pt idx="0">
                  <c:v>Informed consent for HIV Testing</c:v>
                </c:pt>
                <c:pt idx="1">
                  <c:v>Informed Consent For Transfusion Of Blood/ Blood Components</c:v>
                </c:pt>
                <c:pt idx="2">
                  <c:v>Informed consent for surgery</c:v>
                </c:pt>
                <c:pt idx="3">
                  <c:v>Covid-19 consent</c:v>
                </c:pt>
                <c:pt idx="4">
                  <c:v>General Consent for Admission</c:v>
                </c:pt>
                <c:pt idx="5">
                  <c:v>Informed Consent For Cholecystectomy </c:v>
                </c:pt>
                <c:pt idx="6">
                  <c:v>Informed Consent For Laparoscopic Cholecystectomy</c:v>
                </c:pt>
                <c:pt idx="7">
                  <c:v>Informed Consent for Anesthesia</c:v>
                </c:pt>
              </c:strCache>
            </c:strRef>
          </c:cat>
          <c:val>
            <c:numRef>
              <c:f>Sheet1!$B$148:$B$155</c:f>
              <c:numCache>
                <c:formatCode>General</c:formatCode>
                <c:ptCount val="8"/>
                <c:pt idx="0">
                  <c:v>4</c:v>
                </c:pt>
                <c:pt idx="1">
                  <c:v>6</c:v>
                </c:pt>
                <c:pt idx="2">
                  <c:v>6</c:v>
                </c:pt>
                <c:pt idx="3">
                  <c:v>12</c:v>
                </c:pt>
                <c:pt idx="4">
                  <c:v>13</c:v>
                </c:pt>
                <c:pt idx="5">
                  <c:v>13</c:v>
                </c:pt>
                <c:pt idx="6">
                  <c:v>15</c:v>
                </c:pt>
                <c:pt idx="7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AA-4CCF-8585-88F5489C7D6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06368384"/>
        <c:axId val="106374272"/>
      </c:barChart>
      <c:catAx>
        <c:axId val="1063683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374272"/>
        <c:crosses val="autoZero"/>
        <c:auto val="1"/>
        <c:lblAlgn val="ctr"/>
        <c:lblOffset val="100"/>
        <c:noMultiLvlLbl val="0"/>
      </c:catAx>
      <c:valAx>
        <c:axId val="10637427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368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GB"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ORTHOPAEDICS</a:t>
            </a:r>
            <a:r>
              <a:rPr lang="en-US" baseline="0"/>
              <a:t> : </a:t>
            </a:r>
            <a:r>
              <a:rPr lang="en-US"/>
              <a:t>NON COMPLIANCE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GB"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Sheet1!$B$212</c:f>
              <c:strCache>
                <c:ptCount val="1"/>
                <c:pt idx="0">
                  <c:v>NON COMPLIANCE %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GB"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Sheet1!$A$213:$A$218</c:f>
              <c:strCache>
                <c:ptCount val="6"/>
                <c:pt idx="0">
                  <c:v>Consent For Receiving Transfusion of Blood/ Blood Components</c:v>
                </c:pt>
                <c:pt idx="1">
                  <c:v>Informed Consent for Anaesthesia</c:v>
                </c:pt>
                <c:pt idx="2">
                  <c:v>Informed consent for HIV Testing</c:v>
                </c:pt>
                <c:pt idx="3">
                  <c:v>Informed consent for surgery</c:v>
                </c:pt>
                <c:pt idx="4">
                  <c:v>General Consent for Admission</c:v>
                </c:pt>
                <c:pt idx="5">
                  <c:v>Covid-19 consent</c:v>
                </c:pt>
              </c:strCache>
            </c:strRef>
          </c:cat>
          <c:val>
            <c:numRef>
              <c:f>Sheet1!$B$213:$B$218</c:f>
              <c:numCache>
                <c:formatCode>General</c:formatCode>
                <c:ptCount val="6"/>
                <c:pt idx="0">
                  <c:v>6</c:v>
                </c:pt>
                <c:pt idx="1">
                  <c:v>6</c:v>
                </c:pt>
                <c:pt idx="2">
                  <c:v>6</c:v>
                </c:pt>
                <c:pt idx="3">
                  <c:v>9</c:v>
                </c:pt>
                <c:pt idx="4">
                  <c:v>35</c:v>
                </c:pt>
                <c:pt idx="5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32-42A2-85B4-A4856EDD479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06424192"/>
        <c:axId val="106425728"/>
      </c:barChart>
      <c:catAx>
        <c:axId val="1064241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425728"/>
        <c:crosses val="autoZero"/>
        <c:auto val="1"/>
        <c:lblAlgn val="ctr"/>
        <c:lblOffset val="100"/>
        <c:noMultiLvlLbl val="0"/>
      </c:catAx>
      <c:valAx>
        <c:axId val="106425728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424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GB"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ORTHOPAEDICS</a:t>
            </a:r>
            <a:r>
              <a:rPr lang="en-US" baseline="0"/>
              <a:t> : </a:t>
            </a:r>
            <a:r>
              <a:rPr lang="en-US"/>
              <a:t>COMPLIANCE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GB"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Sheet1!$B$222</c:f>
              <c:strCache>
                <c:ptCount val="1"/>
                <c:pt idx="0">
                  <c:v>COMPLIANCE %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GB"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Sheet1!$A$223:$A$228</c:f>
              <c:strCache>
                <c:ptCount val="6"/>
                <c:pt idx="0">
                  <c:v>Consent For Receiving Transfusion of Blood/ Blood Components</c:v>
                </c:pt>
                <c:pt idx="1">
                  <c:v>Informed consent for HIV Testing</c:v>
                </c:pt>
                <c:pt idx="2">
                  <c:v>Informed consent for surgery</c:v>
                </c:pt>
                <c:pt idx="3">
                  <c:v>General Consent for Admission</c:v>
                </c:pt>
                <c:pt idx="4">
                  <c:v>Covid-19 consent</c:v>
                </c:pt>
                <c:pt idx="5">
                  <c:v>Informed Consent for Anaesthesia</c:v>
                </c:pt>
              </c:strCache>
            </c:strRef>
          </c:cat>
          <c:val>
            <c:numRef>
              <c:f>Sheet1!$B$223:$B$228</c:f>
              <c:numCache>
                <c:formatCode>General</c:formatCode>
                <c:ptCount val="6"/>
                <c:pt idx="0">
                  <c:v>7</c:v>
                </c:pt>
                <c:pt idx="1">
                  <c:v>10</c:v>
                </c:pt>
                <c:pt idx="2">
                  <c:v>12</c:v>
                </c:pt>
                <c:pt idx="3">
                  <c:v>15</c:v>
                </c:pt>
                <c:pt idx="4">
                  <c:v>17</c:v>
                </c:pt>
                <c:pt idx="5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11-4EE7-A8BD-7832671364F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06433536"/>
        <c:axId val="106443520"/>
      </c:barChart>
      <c:catAx>
        <c:axId val="1064335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443520"/>
        <c:crosses val="autoZero"/>
        <c:auto val="1"/>
        <c:lblAlgn val="ctr"/>
        <c:lblOffset val="100"/>
        <c:noMultiLvlLbl val="0"/>
      </c:catAx>
      <c:valAx>
        <c:axId val="10644352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433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GB"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CARDIOLOGY</a:t>
            </a:r>
            <a:r>
              <a:rPr lang="en-US" baseline="0"/>
              <a:t> : NON COMPLIANCE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GB"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Sheet1!$B$34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GB"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Sheet1!$A$35:$A$42</c:f>
              <c:strCache>
                <c:ptCount val="8"/>
                <c:pt idx="0">
                  <c:v>Informed consent for HIV Testing</c:v>
                </c:pt>
                <c:pt idx="1">
                  <c:v> Receiving Transfusion of Blood/ Blood Components</c:v>
                </c:pt>
                <c:pt idx="2">
                  <c:v>Informed consent for surgery</c:v>
                </c:pt>
                <c:pt idx="3">
                  <c:v>Covid-19 consent</c:v>
                </c:pt>
                <c:pt idx="4">
                  <c:v>General Consent for Admission</c:v>
                </c:pt>
                <c:pt idx="5">
                  <c:v>Informed Consent for Anaesthesia</c:v>
                </c:pt>
                <c:pt idx="6">
                  <c:v>Informed Consent for Coronary Angiography</c:v>
                </c:pt>
                <c:pt idx="7">
                  <c:v>Informed Consent for Percutaneous Transluminal Coronary Angioplasty</c:v>
                </c:pt>
              </c:strCache>
            </c:strRef>
          </c:cat>
          <c:val>
            <c:numRef>
              <c:f>Sheet1!$B$35:$B$42</c:f>
              <c:numCache>
                <c:formatCode>General</c:formatCode>
                <c:ptCount val="8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14</c:v>
                </c:pt>
                <c:pt idx="4">
                  <c:v>15</c:v>
                </c:pt>
                <c:pt idx="5">
                  <c:v>15</c:v>
                </c:pt>
                <c:pt idx="6">
                  <c:v>20</c:v>
                </c:pt>
                <c:pt idx="7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A9-4816-9FD9-4F8603859EF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06489344"/>
        <c:axId val="106490880"/>
      </c:barChart>
      <c:catAx>
        <c:axId val="1064893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490880"/>
        <c:crosses val="autoZero"/>
        <c:auto val="1"/>
        <c:lblAlgn val="ctr"/>
        <c:lblOffset val="100"/>
        <c:noMultiLvlLbl val="0"/>
      </c:catAx>
      <c:valAx>
        <c:axId val="10649088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489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GB"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CARDIOLOGY</a:t>
            </a:r>
            <a:r>
              <a:rPr lang="en-US" baseline="0"/>
              <a:t> :</a:t>
            </a:r>
            <a:br>
              <a:rPr lang="en-US" baseline="0"/>
            </a:br>
            <a:r>
              <a:rPr lang="en-US" baseline="0"/>
              <a:t>COMPLIANCE</a:t>
            </a:r>
            <a:endParaRPr lang="en-US"/>
          </a:p>
        </c:rich>
      </c:tx>
      <c:layout>
        <c:manualLayout>
          <c:xMode val="edge"/>
          <c:yMode val="edge"/>
          <c:x val="0.38252181694834586"/>
          <c:y val="2.7777777777777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GB"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Sheet1!$C$48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GB"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Sheet1!$A$49:$A$56</c:f>
              <c:strCache>
                <c:ptCount val="8"/>
                <c:pt idx="0">
                  <c:v>Informed consent for surgery</c:v>
                </c:pt>
                <c:pt idx="1">
                  <c:v>Consent For Receiving Transfusion Of Blood/ Blood Components</c:v>
                </c:pt>
                <c:pt idx="2">
                  <c:v>Informed Consent for Anaesthesia</c:v>
                </c:pt>
                <c:pt idx="3">
                  <c:v>Covid-19 consent</c:v>
                </c:pt>
                <c:pt idx="4">
                  <c:v>General Consent for Admission</c:v>
                </c:pt>
                <c:pt idx="5">
                  <c:v>Informed Consent For Percutaneous Transluminal Coronary Angioplasty</c:v>
                </c:pt>
                <c:pt idx="6">
                  <c:v>Informed Consent for Coronary Angiography</c:v>
                </c:pt>
                <c:pt idx="7">
                  <c:v>Informed consent for HIV Testing</c:v>
                </c:pt>
              </c:strCache>
            </c:strRef>
          </c:cat>
          <c:val>
            <c:numRef>
              <c:f>Sheet1!$C$49:$C$56</c:f>
              <c:numCache>
                <c:formatCode>0</c:formatCode>
                <c:ptCount val="8"/>
                <c:pt idx="0">
                  <c:v>3.0303030303030303</c:v>
                </c:pt>
                <c:pt idx="1">
                  <c:v>3.5353535353535346</c:v>
                </c:pt>
                <c:pt idx="2">
                  <c:v>8.3333333333333321</c:v>
                </c:pt>
                <c:pt idx="3">
                  <c:v>8.585858585858583</c:v>
                </c:pt>
                <c:pt idx="4">
                  <c:v>13.13131313131313</c:v>
                </c:pt>
                <c:pt idx="5">
                  <c:v>18.686868686868696</c:v>
                </c:pt>
                <c:pt idx="6">
                  <c:v>21.969696969696969</c:v>
                </c:pt>
                <c:pt idx="7">
                  <c:v>22.72727272727273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97-4CAA-9458-FD7489D4830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06646144"/>
        <c:axId val="106672512"/>
      </c:barChart>
      <c:catAx>
        <c:axId val="1066461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672512"/>
        <c:crosses val="autoZero"/>
        <c:auto val="1"/>
        <c:lblAlgn val="ctr"/>
        <c:lblOffset val="100"/>
        <c:noMultiLvlLbl val="0"/>
      </c:catAx>
      <c:valAx>
        <c:axId val="10667251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646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GB"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UROLOGY : NON COMPLIANCE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GB"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Sheet1!$B$233</c:f>
              <c:strCache>
                <c:ptCount val="1"/>
                <c:pt idx="0">
                  <c:v>NON COMPLIANCE%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GB"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Sheet1!$A$234:$A$238</c:f>
              <c:strCache>
                <c:ptCount val="5"/>
                <c:pt idx="0">
                  <c:v>Informed Consent For Procedural Sedation </c:v>
                </c:pt>
                <c:pt idx="1">
                  <c:v>Informed consent for surgery</c:v>
                </c:pt>
                <c:pt idx="2">
                  <c:v>Informed Consent for Anesthesia</c:v>
                </c:pt>
                <c:pt idx="3">
                  <c:v>Covid-19 consent</c:v>
                </c:pt>
                <c:pt idx="4">
                  <c:v>General Consent for Admission</c:v>
                </c:pt>
              </c:strCache>
            </c:strRef>
          </c:cat>
          <c:val>
            <c:numRef>
              <c:f>Sheet1!$B$234:$B$238</c:f>
              <c:numCache>
                <c:formatCode>General</c:formatCode>
                <c:ptCount val="5"/>
                <c:pt idx="0">
                  <c:v>4</c:v>
                </c:pt>
                <c:pt idx="1">
                  <c:v>4</c:v>
                </c:pt>
                <c:pt idx="2">
                  <c:v>7</c:v>
                </c:pt>
                <c:pt idx="3">
                  <c:v>41</c:v>
                </c:pt>
                <c:pt idx="4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2E-49D8-A690-A3BDE1721A4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06607744"/>
        <c:axId val="106609280"/>
      </c:barChart>
      <c:catAx>
        <c:axId val="1066077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609280"/>
        <c:crosses val="autoZero"/>
        <c:auto val="1"/>
        <c:lblAlgn val="ctr"/>
        <c:lblOffset val="100"/>
        <c:noMultiLvlLbl val="0"/>
      </c:catAx>
      <c:valAx>
        <c:axId val="10660928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607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GB"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UROLOGY:</a:t>
            </a:r>
            <a:r>
              <a:rPr lang="en-US" baseline="0"/>
              <a:t> </a:t>
            </a:r>
            <a:r>
              <a:rPr lang="en-US"/>
              <a:t>COMPLIANCE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GB"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Sheet1!$B$242</c:f>
              <c:strCache>
                <c:ptCount val="1"/>
                <c:pt idx="0">
                  <c:v>COMPLIANCE %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GB"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Sheet1!$A$243:$A$248</c:f>
              <c:strCache>
                <c:ptCount val="6"/>
                <c:pt idx="0">
                  <c:v>Informed Consent For Procedural Sedation </c:v>
                </c:pt>
                <c:pt idx="1">
                  <c:v>Informed consent for surgery</c:v>
                </c:pt>
                <c:pt idx="2">
                  <c:v>Consent For Receiving Transfusion of Blood/ Blood Components</c:v>
                </c:pt>
                <c:pt idx="3">
                  <c:v>Covid-19 consent</c:v>
                </c:pt>
                <c:pt idx="4">
                  <c:v>General Consent for Admission</c:v>
                </c:pt>
                <c:pt idx="5">
                  <c:v>Informed Consent for Anaesthesia</c:v>
                </c:pt>
              </c:strCache>
            </c:strRef>
          </c:cat>
          <c:val>
            <c:numRef>
              <c:f>Sheet1!$B$243:$B$248</c:f>
              <c:numCache>
                <c:formatCode>General</c:formatCode>
                <c:ptCount val="6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19</c:v>
                </c:pt>
                <c:pt idx="4">
                  <c:v>19</c:v>
                </c:pt>
                <c:pt idx="5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3B-4BB0-BCC6-EC940ED53DC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06621184"/>
        <c:axId val="106795008"/>
      </c:barChart>
      <c:catAx>
        <c:axId val="1066211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795008"/>
        <c:crosses val="autoZero"/>
        <c:auto val="1"/>
        <c:lblAlgn val="ctr"/>
        <c:lblOffset val="100"/>
        <c:noMultiLvlLbl val="0"/>
      </c:catAx>
      <c:valAx>
        <c:axId val="106795008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62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GB"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NEUROSURGERY</a:t>
            </a:r>
            <a:r>
              <a:rPr lang="en-US" baseline="0"/>
              <a:t> : </a:t>
            </a:r>
            <a:r>
              <a:rPr lang="en-US"/>
              <a:t>NON COMPLIANCE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GB"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Sheet1!$B$192</c:f>
              <c:strCache>
                <c:ptCount val="1"/>
                <c:pt idx="0">
                  <c:v>NON COMPLIANCE%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GB"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Sheet1!$A$193:$A$198</c:f>
              <c:strCache>
                <c:ptCount val="6"/>
                <c:pt idx="0">
                  <c:v>Informed consent for HIV Testing</c:v>
                </c:pt>
                <c:pt idx="1">
                  <c:v>Consent For Receiving Transfusion of Blood/ Blood Components</c:v>
                </c:pt>
                <c:pt idx="2">
                  <c:v>Informed consent for surgery</c:v>
                </c:pt>
                <c:pt idx="3">
                  <c:v>Informed Consent for Anaesthesia</c:v>
                </c:pt>
                <c:pt idx="4">
                  <c:v>Covid-19 consent</c:v>
                </c:pt>
                <c:pt idx="5">
                  <c:v>General Consent for Admission</c:v>
                </c:pt>
              </c:strCache>
            </c:strRef>
          </c:cat>
          <c:val>
            <c:numRef>
              <c:f>Sheet1!$B$193:$B$198</c:f>
              <c:numCache>
                <c:formatCode>General</c:formatCode>
                <c:ptCount val="6"/>
                <c:pt idx="0">
                  <c:v>2</c:v>
                </c:pt>
                <c:pt idx="1">
                  <c:v>6</c:v>
                </c:pt>
                <c:pt idx="2">
                  <c:v>10</c:v>
                </c:pt>
                <c:pt idx="3">
                  <c:v>13</c:v>
                </c:pt>
                <c:pt idx="4">
                  <c:v>33</c:v>
                </c:pt>
                <c:pt idx="5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00-427F-AFA7-E82AFF1783B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09986560"/>
        <c:axId val="109988096"/>
      </c:barChart>
      <c:catAx>
        <c:axId val="109986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988096"/>
        <c:crosses val="autoZero"/>
        <c:auto val="1"/>
        <c:lblAlgn val="ctr"/>
        <c:lblOffset val="100"/>
        <c:noMultiLvlLbl val="0"/>
      </c:catAx>
      <c:valAx>
        <c:axId val="10998809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986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GB"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NEUROSURGERY : COMPLIANCE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GB"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Sheet1!$B$202</c:f>
              <c:strCache>
                <c:ptCount val="1"/>
                <c:pt idx="0">
                  <c:v>COMPLIANCE%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GB"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Sheet1!$A$203:$A$208</c:f>
              <c:strCache>
                <c:ptCount val="6"/>
                <c:pt idx="0">
                  <c:v>Informed consent for HIV Testing</c:v>
                </c:pt>
                <c:pt idx="1">
                  <c:v>Covid-19 consent</c:v>
                </c:pt>
                <c:pt idx="2">
                  <c:v>General Consent for Admission</c:v>
                </c:pt>
                <c:pt idx="3">
                  <c:v>Informed consent for surgery</c:v>
                </c:pt>
                <c:pt idx="4">
                  <c:v>Consent For Receiving Transfusion of Blood/ Blood Components</c:v>
                </c:pt>
                <c:pt idx="5">
                  <c:v>Informed Consent for Anaesthesia</c:v>
                </c:pt>
              </c:strCache>
            </c:strRef>
          </c:cat>
          <c:val>
            <c:numRef>
              <c:f>Sheet1!$B$203:$B$208</c:f>
              <c:numCache>
                <c:formatCode>General</c:formatCode>
                <c:ptCount val="6"/>
                <c:pt idx="0">
                  <c:v>1</c:v>
                </c:pt>
                <c:pt idx="1">
                  <c:v>13</c:v>
                </c:pt>
                <c:pt idx="2">
                  <c:v>14</c:v>
                </c:pt>
                <c:pt idx="3">
                  <c:v>18</c:v>
                </c:pt>
                <c:pt idx="4">
                  <c:v>20</c:v>
                </c:pt>
                <c:pt idx="5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87-4A6B-A042-AE6EF89CD76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10024576"/>
        <c:axId val="110026112"/>
      </c:barChart>
      <c:catAx>
        <c:axId val="1100245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026112"/>
        <c:crosses val="autoZero"/>
        <c:auto val="1"/>
        <c:lblAlgn val="ctr"/>
        <c:lblOffset val="100"/>
        <c:noMultiLvlLbl val="0"/>
      </c:catAx>
      <c:valAx>
        <c:axId val="11002611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024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GB"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/>
              <a:t>SPECIALITY</a:t>
            </a:r>
            <a:r>
              <a:rPr lang="en-IN" baseline="0"/>
              <a:t> : NON COMPLIANCE</a:t>
            </a:r>
            <a:endParaRPr lang="en-IN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GB"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604088299791867"/>
          <c:y val="0.15266221930592011"/>
          <c:w val="0.76983300322552228"/>
          <c:h val="0.6982717264508604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GB"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Sheet1!$F$65:$F$72</c:f>
              <c:strCache>
                <c:ptCount val="8"/>
                <c:pt idx="0">
                  <c:v>ENT</c:v>
                </c:pt>
                <c:pt idx="1">
                  <c:v>GENERAL SURGERY</c:v>
                </c:pt>
                <c:pt idx="2">
                  <c:v>UROLOGY</c:v>
                </c:pt>
                <c:pt idx="3">
                  <c:v>GASTROLOGY</c:v>
                </c:pt>
                <c:pt idx="4">
                  <c:v>ORTHOPAEDICS</c:v>
                </c:pt>
                <c:pt idx="5">
                  <c:v>NEUROLOGY</c:v>
                </c:pt>
                <c:pt idx="6">
                  <c:v>NEUROSURGERY</c:v>
                </c:pt>
                <c:pt idx="7">
                  <c:v>CARDIOLOGY</c:v>
                </c:pt>
              </c:strCache>
            </c:strRef>
          </c:cat>
          <c:val>
            <c:numRef>
              <c:f>Sheet1!$G$65:$G$72</c:f>
              <c:numCache>
                <c:formatCode>General</c:formatCode>
                <c:ptCount val="8"/>
                <c:pt idx="0">
                  <c:v>4</c:v>
                </c:pt>
                <c:pt idx="1">
                  <c:v>4</c:v>
                </c:pt>
                <c:pt idx="2">
                  <c:v>7</c:v>
                </c:pt>
                <c:pt idx="3">
                  <c:v>12</c:v>
                </c:pt>
                <c:pt idx="4">
                  <c:v>13</c:v>
                </c:pt>
                <c:pt idx="5">
                  <c:v>15</c:v>
                </c:pt>
                <c:pt idx="6">
                  <c:v>21</c:v>
                </c:pt>
                <c:pt idx="7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43-45E8-86B0-C54B6065F34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04363136"/>
        <c:axId val="104364672"/>
      </c:barChart>
      <c:catAx>
        <c:axId val="104363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364672"/>
        <c:crosses val="autoZero"/>
        <c:auto val="1"/>
        <c:lblAlgn val="ctr"/>
        <c:lblOffset val="100"/>
        <c:noMultiLvlLbl val="0"/>
      </c:catAx>
      <c:valAx>
        <c:axId val="10436467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363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ENT : NON-COMPLIANCE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Sheet1!$B$66</c:f>
              <c:strCache>
                <c:ptCount val="1"/>
                <c:pt idx="0">
                  <c:v>NON-COMPLIANCE%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Sheet1!$A$67:$A$69</c:f>
              <c:strCache>
                <c:ptCount val="3"/>
                <c:pt idx="0">
                  <c:v>Informed Consent for Anaesthesia</c:v>
                </c:pt>
                <c:pt idx="1">
                  <c:v>General Consent for Admission</c:v>
                </c:pt>
                <c:pt idx="2">
                  <c:v>Covid-19 consent</c:v>
                </c:pt>
              </c:strCache>
            </c:strRef>
          </c:cat>
          <c:val>
            <c:numRef>
              <c:f>Sheet1!$B$67:$B$69</c:f>
              <c:numCache>
                <c:formatCode>General</c:formatCode>
                <c:ptCount val="3"/>
                <c:pt idx="0">
                  <c:v>12</c:v>
                </c:pt>
                <c:pt idx="1">
                  <c:v>38</c:v>
                </c:pt>
                <c:pt idx="2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7E-422E-8A47-55122606CF1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04398208"/>
        <c:axId val="104031360"/>
      </c:barChart>
      <c:catAx>
        <c:axId val="1043982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031360"/>
        <c:crosses val="autoZero"/>
        <c:auto val="1"/>
        <c:lblAlgn val="ctr"/>
        <c:lblOffset val="100"/>
        <c:noMultiLvlLbl val="0"/>
      </c:catAx>
      <c:valAx>
        <c:axId val="10403136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398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lang="en-US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GB"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/>
              <a:t>ENT : COMPLIANCE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GB"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587580733295711"/>
          <c:y val="0.21334124997716358"/>
          <c:w val="0.5944614943609865"/>
          <c:h val="0.6975716608509783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Sheet1!$C$83</c:f>
              <c:strCache>
                <c:ptCount val="1"/>
                <c:pt idx="0">
                  <c:v>COMPLIANCE %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GB"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Sheet1!$A$84:$A$86</c:f>
              <c:strCache>
                <c:ptCount val="3"/>
                <c:pt idx="0">
                  <c:v>Covid-19 consent</c:v>
                </c:pt>
                <c:pt idx="1">
                  <c:v>General Consent for Admission</c:v>
                </c:pt>
                <c:pt idx="2">
                  <c:v>Informed Consent for Anaesthesia</c:v>
                </c:pt>
              </c:strCache>
            </c:strRef>
          </c:cat>
          <c:val>
            <c:numRef>
              <c:f>Sheet1!$C$84:$C$86</c:f>
              <c:numCache>
                <c:formatCode>0</c:formatCode>
                <c:ptCount val="3"/>
                <c:pt idx="0">
                  <c:v>16.504854368932044</c:v>
                </c:pt>
                <c:pt idx="1">
                  <c:v>24.27184466019418</c:v>
                </c:pt>
                <c:pt idx="2">
                  <c:v>59.223300970873794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FE-4A94-9310-F481F44E45B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04407808"/>
        <c:axId val="104409344"/>
      </c:barChart>
      <c:catAx>
        <c:axId val="104407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409344"/>
        <c:crosses val="autoZero"/>
        <c:auto val="1"/>
        <c:lblAlgn val="ctr"/>
        <c:lblOffset val="100"/>
        <c:noMultiLvlLbl val="0"/>
      </c:catAx>
      <c:valAx>
        <c:axId val="10440934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40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GB"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/>
              <a:t>GASTROENTEROLOGY : NON- COMPLIANCE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GB"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GB"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Sheet1!$A$100:$A$107</c:f>
              <c:strCache>
                <c:ptCount val="8"/>
                <c:pt idx="0">
                  <c:v>General Consent for Upper Gastro Intestinal Endoscopy </c:v>
                </c:pt>
                <c:pt idx="1">
                  <c:v>Consent For Receiving Transfusion of Blood/ Blood Components</c:v>
                </c:pt>
                <c:pt idx="2">
                  <c:v>Informed consent for HIV Testing</c:v>
                </c:pt>
                <c:pt idx="3">
                  <c:v>Informed Consent for Anaesthesia</c:v>
                </c:pt>
                <c:pt idx="4">
                  <c:v>Informed Consent for Upper Gastro Intestinal Endoscopy </c:v>
                </c:pt>
                <c:pt idx="5">
                  <c:v>Informed Consent for Procedural Sedation </c:v>
                </c:pt>
                <c:pt idx="6">
                  <c:v>Covid-19 consent</c:v>
                </c:pt>
                <c:pt idx="7">
                  <c:v>General Consent for Admission</c:v>
                </c:pt>
              </c:strCache>
            </c:strRef>
          </c:cat>
          <c:val>
            <c:numRef>
              <c:f>Sheet1!$B$100:$B$107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4</c:v>
                </c:pt>
                <c:pt idx="4">
                  <c:v>7</c:v>
                </c:pt>
                <c:pt idx="5">
                  <c:v>15</c:v>
                </c:pt>
                <c:pt idx="6">
                  <c:v>33</c:v>
                </c:pt>
                <c:pt idx="7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75-43DF-B751-CF830D1B24A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06040320"/>
        <c:axId val="106050304"/>
      </c:barChart>
      <c:catAx>
        <c:axId val="1060403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050304"/>
        <c:crosses val="autoZero"/>
        <c:auto val="1"/>
        <c:lblAlgn val="ctr"/>
        <c:lblOffset val="100"/>
        <c:noMultiLvlLbl val="0"/>
      </c:catAx>
      <c:valAx>
        <c:axId val="10605030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040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GB"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/>
              <a:t>GASTROENTEROLOGY</a:t>
            </a:r>
            <a:r>
              <a:rPr lang="en-IN" baseline="0"/>
              <a:t> : COMPLIANCE</a:t>
            </a:r>
            <a:endParaRPr lang="en-IN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GB"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GB"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Sheet1!$A$116:$A$123</c:f>
              <c:strCache>
                <c:ptCount val="8"/>
                <c:pt idx="0">
                  <c:v>Consent For Receiving Transfusion of Blood/ Blood Components</c:v>
                </c:pt>
                <c:pt idx="1">
                  <c:v>Informed consent for HIV Testing</c:v>
                </c:pt>
                <c:pt idx="2">
                  <c:v>General Consent for Upper Gastro Intestinal Endoscopy </c:v>
                </c:pt>
                <c:pt idx="3">
                  <c:v>Informed Consent for Anaesthesia</c:v>
                </c:pt>
                <c:pt idx="4">
                  <c:v>Covid-19 consent</c:v>
                </c:pt>
                <c:pt idx="5">
                  <c:v>General Consent for Admission</c:v>
                </c:pt>
                <c:pt idx="6">
                  <c:v>Informed Consent for Upper Gastro Intestinal Endoscopy </c:v>
                </c:pt>
                <c:pt idx="7">
                  <c:v>Informed Consent for Procedural Sedation </c:v>
                </c:pt>
              </c:strCache>
            </c:strRef>
          </c:cat>
          <c:val>
            <c:numRef>
              <c:f>Sheet1!$B$116:$B$123</c:f>
              <c:numCache>
                <c:formatCode>General</c:formatCode>
                <c:ptCount val="8"/>
                <c:pt idx="0">
                  <c:v>3</c:v>
                </c:pt>
                <c:pt idx="1">
                  <c:v>3</c:v>
                </c:pt>
                <c:pt idx="2">
                  <c:v>5</c:v>
                </c:pt>
                <c:pt idx="3">
                  <c:v>12</c:v>
                </c:pt>
                <c:pt idx="4">
                  <c:v>15</c:v>
                </c:pt>
                <c:pt idx="5">
                  <c:v>15</c:v>
                </c:pt>
                <c:pt idx="6">
                  <c:v>22</c:v>
                </c:pt>
                <c:pt idx="7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34-4AE6-9FF2-A83EF4E7A6B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06082688"/>
        <c:axId val="106084224"/>
      </c:barChart>
      <c:catAx>
        <c:axId val="1060826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084224"/>
        <c:crosses val="autoZero"/>
        <c:auto val="1"/>
        <c:lblAlgn val="ctr"/>
        <c:lblOffset val="100"/>
        <c:noMultiLvlLbl val="0"/>
      </c:catAx>
      <c:valAx>
        <c:axId val="10608422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082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GB"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NEUROLOGY</a:t>
            </a:r>
            <a:r>
              <a:rPr lang="en-US" baseline="0"/>
              <a:t> : NON COMPLIANCE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GB"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Sheet1!$I$103</c:f>
              <c:strCache>
                <c:ptCount val="1"/>
                <c:pt idx="0">
                  <c:v>NON COMPLAINCE%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GB"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Sheet1!$H$104:$H$109</c:f>
              <c:strCache>
                <c:ptCount val="6"/>
                <c:pt idx="0">
                  <c:v>Consent For Receiving Transfusion of Blood/ Blood Components</c:v>
                </c:pt>
                <c:pt idx="1">
                  <c:v>Informed Consent for Upper Gastro Intestinal Endoscopy</c:v>
                </c:pt>
                <c:pt idx="2">
                  <c:v>Informed Consent for Procedural Sedation</c:v>
                </c:pt>
                <c:pt idx="3">
                  <c:v>Informed consent for surgery</c:v>
                </c:pt>
                <c:pt idx="4">
                  <c:v>Covid-19 consent</c:v>
                </c:pt>
                <c:pt idx="5">
                  <c:v>General Consent for Admission</c:v>
                </c:pt>
              </c:strCache>
            </c:strRef>
          </c:cat>
          <c:val>
            <c:numRef>
              <c:f>Sheet1!$I$104:$I$109</c:f>
              <c:numCache>
                <c:formatCode>General</c:formatCode>
                <c:ptCount val="6"/>
                <c:pt idx="0">
                  <c:v>3</c:v>
                </c:pt>
                <c:pt idx="1">
                  <c:v>4</c:v>
                </c:pt>
                <c:pt idx="2">
                  <c:v>6</c:v>
                </c:pt>
                <c:pt idx="3">
                  <c:v>7</c:v>
                </c:pt>
                <c:pt idx="4">
                  <c:v>39</c:v>
                </c:pt>
                <c:pt idx="5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00-4EF9-8ADF-14E14CB639D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06232448"/>
        <c:axId val="106234240"/>
      </c:barChart>
      <c:catAx>
        <c:axId val="1062324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234240"/>
        <c:crosses val="autoZero"/>
        <c:auto val="1"/>
        <c:lblAlgn val="ctr"/>
        <c:lblOffset val="100"/>
        <c:noMultiLvlLbl val="0"/>
      </c:catAx>
      <c:valAx>
        <c:axId val="10623424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232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GB"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NEUROLOGY</a:t>
            </a:r>
            <a:r>
              <a:rPr lang="en-US" baseline="0"/>
              <a:t> : </a:t>
            </a:r>
            <a:r>
              <a:rPr lang="en-US"/>
              <a:t>COMPLIANCE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GB"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Sheet1!$B$253</c:f>
              <c:strCache>
                <c:ptCount val="1"/>
                <c:pt idx="0">
                  <c:v>COMPLIANCE%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GB"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Sheet1!$A$254:$A$259</c:f>
              <c:strCache>
                <c:ptCount val="6"/>
                <c:pt idx="0">
                  <c:v>General consent for Admission</c:v>
                </c:pt>
                <c:pt idx="1">
                  <c:v>Consent For Receiving Transfusion of Blood/ Blood Components</c:v>
                </c:pt>
                <c:pt idx="2">
                  <c:v>Informed Consent for Procedural Sedation </c:v>
                </c:pt>
                <c:pt idx="3">
                  <c:v>Informed Consent for Upper Gastro Intestinal Endoscopy </c:v>
                </c:pt>
                <c:pt idx="4">
                  <c:v>Covid-19 consent</c:v>
                </c:pt>
                <c:pt idx="5">
                  <c:v>Informed Consent for Surgery</c:v>
                </c:pt>
              </c:strCache>
            </c:strRef>
          </c:cat>
          <c:val>
            <c:numRef>
              <c:f>Sheet1!$B$254:$B$259</c:f>
              <c:numCache>
                <c:formatCode>General</c:formatCode>
                <c:ptCount val="6"/>
                <c:pt idx="0">
                  <c:v>2</c:v>
                </c:pt>
                <c:pt idx="1">
                  <c:v>7</c:v>
                </c:pt>
                <c:pt idx="2">
                  <c:v>12</c:v>
                </c:pt>
                <c:pt idx="3">
                  <c:v>15</c:v>
                </c:pt>
                <c:pt idx="4">
                  <c:v>32</c:v>
                </c:pt>
                <c:pt idx="5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6E-4D20-8FF8-59B6BFDCD18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06287104"/>
        <c:axId val="106288640"/>
      </c:barChart>
      <c:catAx>
        <c:axId val="1062871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288640"/>
        <c:crosses val="autoZero"/>
        <c:auto val="1"/>
        <c:lblAlgn val="ctr"/>
        <c:lblOffset val="100"/>
        <c:noMultiLvlLbl val="0"/>
      </c:catAx>
      <c:valAx>
        <c:axId val="10628864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287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GB"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/>
              <a:t>GENERAL</a:t>
            </a:r>
            <a:r>
              <a:rPr lang="en-IN" baseline="0"/>
              <a:t> SURGERY : NON COMPLIANCE</a:t>
            </a:r>
            <a:endParaRPr lang="en-IN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GB"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Sheet1!$C$131</c:f>
              <c:strCache>
                <c:ptCount val="1"/>
                <c:pt idx="0">
                  <c:v>NON COMPLIANCE %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GB"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Sheet1!$A$132:$A$138</c:f>
              <c:strCache>
                <c:ptCount val="7"/>
                <c:pt idx="0">
                  <c:v>Informed Consent for Receiving Transfusion Of Blood/ Blood Components</c:v>
                </c:pt>
                <c:pt idx="1">
                  <c:v>Informed consent for surgery</c:v>
                </c:pt>
                <c:pt idx="2">
                  <c:v>Informed consent for HIV Testing</c:v>
                </c:pt>
                <c:pt idx="3">
                  <c:v>Informed Consent for Laparoscopic Cholecystectomy</c:v>
                </c:pt>
                <c:pt idx="4">
                  <c:v>Informed Consent for Anaesthesia</c:v>
                </c:pt>
                <c:pt idx="5">
                  <c:v>General Consent for Admission</c:v>
                </c:pt>
                <c:pt idx="6">
                  <c:v>Covid-19 consent</c:v>
                </c:pt>
              </c:strCache>
            </c:strRef>
          </c:cat>
          <c:val>
            <c:numRef>
              <c:f>Sheet1!$C$132:$C$138</c:f>
              <c:numCache>
                <c:formatCode>0</c:formatCode>
                <c:ptCount val="7"/>
                <c:pt idx="0">
                  <c:v>4.3478260869565215</c:v>
                </c:pt>
                <c:pt idx="1">
                  <c:v>4.3478260869565215</c:v>
                </c:pt>
                <c:pt idx="2">
                  <c:v>6.5217391304347823</c:v>
                </c:pt>
                <c:pt idx="3">
                  <c:v>8.6956521739130448</c:v>
                </c:pt>
                <c:pt idx="4">
                  <c:v>10.869565217391308</c:v>
                </c:pt>
                <c:pt idx="5">
                  <c:v>30.434782608695656</c:v>
                </c:pt>
                <c:pt idx="6">
                  <c:v>34.782608695652165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22-4FB7-AF4A-BE773F2B080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06313984"/>
        <c:axId val="106332160"/>
      </c:barChart>
      <c:catAx>
        <c:axId val="1063139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332160"/>
        <c:crosses val="autoZero"/>
        <c:auto val="1"/>
        <c:lblAlgn val="ctr"/>
        <c:lblOffset val="100"/>
        <c:noMultiLvlLbl val="0"/>
      </c:catAx>
      <c:valAx>
        <c:axId val="10633216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313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77A45B-3F67-4A46-B80E-86DB28E7B237}" type="datetimeFigureOut">
              <a:rPr lang="en-IN" smtClean="0"/>
              <a:pPr/>
              <a:t>15-12-2022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7BCBBF-3B14-49EE-839D-F9D0F54BECC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57737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7BCBBF-3B14-49EE-839D-F9D0F54BECC4}" type="slidenum">
              <a:rPr lang="en-IN" smtClean="0"/>
              <a:pPr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53028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F2C74-2A67-7B88-E4B0-49C7348E49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02E0EF-E98B-4A5E-6AAD-8E0D811745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330B9F-6AC3-446B-BE5D-168B172F7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7C0E5-F472-4823-852C-D183FA2F2488}" type="datetime1">
              <a:rPr lang="en-IN" smtClean="0"/>
              <a:pPr/>
              <a:t>15-12-2022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DD859-66CB-8ECC-6E50-6A57DFF25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186DF-C26B-58D8-1801-6CC6107B8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68703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E0628-FB36-BD34-9FE2-97E896AC4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12D301-275B-FF6C-40F7-2E9B0CD333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54F30-EF25-E3E3-BB1C-47025CFDE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CF6C-BC1F-457E-8C73-045A403582E6}" type="datetime1">
              <a:rPr lang="en-IN" smtClean="0"/>
              <a:pPr/>
              <a:t>15-12-2022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A5C90-C15D-39BC-189C-B04FF8FDA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8025F-FDA9-0B8F-AD5D-453E4F100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32630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39D957-C999-1C16-1853-9A023AA6CE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6E3950-F0D6-5D89-066D-0857231806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CCAA96-007B-16EB-59B9-8466CF3A2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E070E-952C-41C9-9ABB-C56A7BE64D88}" type="datetime1">
              <a:rPr lang="en-IN" smtClean="0"/>
              <a:pPr/>
              <a:t>15-12-2022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3D4BE2-2DF2-045A-8669-1F641EBCA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55D12E-7ED4-76EF-2510-3424364F4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82111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E716E-3B2D-E963-79E7-5EF7FA211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94634-ABC2-6BED-BF96-9B5559CE3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5EF2B4-2DC2-6314-D99D-D61B5F64E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2FBC0-878C-4FB7-8E1F-1D6F6FF7C223}" type="datetime1">
              <a:rPr lang="en-IN" smtClean="0"/>
              <a:pPr/>
              <a:t>15-12-2022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59C864-56F9-6F24-ACE2-68994362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0218AD-0394-8E9F-0B97-7A979B03D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86011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37D86-16D6-2081-9141-B69FF05CE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B4426C-57D7-F200-FA35-8E436A5D5F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E632E-3E25-D2A6-491C-E5592C333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85ADF-9D55-472F-A142-0A5A20BA4577}" type="datetime1">
              <a:rPr lang="en-IN" smtClean="0"/>
              <a:pPr/>
              <a:t>15-12-2022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68D8A7-1FEB-8F74-CC96-60F713D94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764CDB-61F8-D5A9-1F23-AD369A512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30907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8D318-BBB3-1ED4-702E-7B3E99D84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2F8E8-3ED1-3166-5784-09ACC24D9F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0D193F-E080-1819-0001-EC324458CC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19AC5-0DE1-5E65-1A58-599D06B82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6A866-57B6-4C39-8809-FBA78A30FCC9}" type="datetime1">
              <a:rPr lang="en-IN" smtClean="0"/>
              <a:pPr/>
              <a:t>15-12-2022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95DFD7-A0B2-3C6A-D7BA-B22A8C682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B4F3E3-D244-DE91-E177-93FD9910D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52291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DD731-E7C4-A269-BE92-C85C60837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5A0333-AA9A-DF4F-C57C-56BAA1F98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3AEBD8-A870-7FD7-F78A-B5EAACA47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07F615-1CA8-AC3F-C4FE-FFF9F49AF4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811C04-731E-98E6-D3D9-0ACFEBE391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C9A91A-EBEF-9BB2-B813-F1A9FBC74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4237-4DA9-498D-81CC-7DEBFDE0146A}" type="datetime1">
              <a:rPr lang="en-IN" smtClean="0"/>
              <a:pPr/>
              <a:t>15-12-2022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56CC76-53AF-D09D-7090-C46C6BC2E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AEB7F1-3FD9-614A-DD77-0F4054D21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8433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EC571-DEF0-68A8-EA51-110C122C1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654D79-6E0A-9D35-0EBD-FB1ECA55D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9E31-0E2B-4B8B-A4CD-804F6A5D47A9}" type="datetime1">
              <a:rPr lang="en-IN" smtClean="0"/>
              <a:pPr/>
              <a:t>15-12-2022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34C3BC-2067-8919-8B3E-4092015A7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EB87ED-C91F-42C9-2E08-5FC7E4892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08817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6467BF-AB2E-3DEF-67BB-BD30CABBC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C5607-A4BB-4D67-95B9-C9085ECC35A9}" type="datetime1">
              <a:rPr lang="en-IN" smtClean="0"/>
              <a:pPr/>
              <a:t>15-12-2022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F09D29-4BFA-2AC9-ECDF-923DF9F3A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BA3FC0-FAB4-106E-CBFC-20A7CD390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50885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67C7E-D521-F661-1C58-D19B826A0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1BD9D-2A21-680C-A275-4A3D85F04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C0A35F-23A3-07EE-6BAB-E164189CE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B0979A-120B-82A8-026D-4BE0C2466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99E65-501E-4E79-B301-EC94E1C8867E}" type="datetime1">
              <a:rPr lang="en-IN" smtClean="0"/>
              <a:pPr/>
              <a:t>15-12-2022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D45F37-3CB4-AE2D-2533-3877135BE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D38491-67AF-16FC-0E0E-3D1128F13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494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10D0E-376D-78FD-7FC8-983C68012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AD1C15-75FE-9ACA-314E-0ADC5BF18D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765D50-FC72-AC28-0F4E-E904A7F179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42FAAF-4A7B-5286-4106-E767F58BB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1C047-BE12-4A43-A323-58AFB768CD35}" type="datetime1">
              <a:rPr lang="en-IN" smtClean="0"/>
              <a:pPr/>
              <a:t>15-12-2022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E331BE-AD49-7317-E681-91E7744CE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36059E-4898-883B-FD49-34EA78AE0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96063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3B505A-F512-A52E-E888-47C174A75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418E4A-8F52-4B39-2902-CB954C5F4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708D44-8BFC-15F0-F07E-C32BCCF653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2769F-3E27-4D36-A194-1A84EAEDBFA1}" type="datetime1">
              <a:rPr lang="en-IN" smtClean="0"/>
              <a:pPr/>
              <a:t>15-12-2022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45A2C-4190-4E5A-5D38-07DF0B68BD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4B15AD-CE55-F5B7-3AE1-4BE3BEF7D3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D20E6-394B-4DF0-96A5-9647FF39C94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60330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2012.igem.org/Team:Lyon-INSA/StateArt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hyperlink" Target="http://theconversation.com/if-we-dont-own-our-genes-what-protects-study-subjects-in-genetic-research-5600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s://www.peoplematters.in/article/recruitment/an-objective-approach-to-talent-assessment-1693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9BD04-9EFD-5298-48E0-BBFFD10429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/>
              <a:t>Consent Form Audit</a:t>
            </a:r>
            <a:br>
              <a:rPr lang="en-IN" dirty="0"/>
            </a:br>
            <a:r>
              <a:rPr lang="en-IN" dirty="0"/>
              <a:t>Fortis Memorial Research Institute, Gurugram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73AE62-677A-E7A9-D759-F10B648DEE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Presented By- </a:t>
            </a:r>
            <a:r>
              <a:rPr lang="en-IN" dirty="0"/>
              <a:t>Shiwangi  Singh</a:t>
            </a:r>
          </a:p>
          <a:p>
            <a:r>
              <a:rPr lang="en-IN" dirty="0"/>
              <a:t> Faculty Mentor- Dr Nikita Sabharwal</a:t>
            </a:r>
          </a:p>
          <a:p>
            <a:r>
              <a:rPr lang="en-IN" dirty="0"/>
              <a:t>IIHMR Delhi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97BFF-5EB9-4347-6E13-67AD995EB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pPr/>
              <a:t>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24A4A6-17A9-4392-BB4C-06FEF16CF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5D235C-68B3-B360-0BE2-EE01D3293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3"/>
            <a:ext cx="2695903" cy="1268959"/>
          </a:xfrm>
          <a:prstGeom prst="rect">
            <a:avLst/>
          </a:prstGeom>
        </p:spPr>
      </p:pic>
      <p:pic>
        <p:nvPicPr>
          <p:cNvPr id="8" name="Picture 7" descr="C:\Users\hp\Downloads\1 SUMMER INTERNSHIP PROJECT FORTIS HOSPITAL,GURGAON\3 CONTENTS MATERIAL\images.png">
            <a:extLst>
              <a:ext uri="{FF2B5EF4-FFF2-40B4-BE49-F238E27FC236}">
                <a16:creationId xmlns:a16="http://schemas.microsoft.com/office/drawing/2014/main" id="{8EEDCC4E-597E-EA59-9FBD-E3A6B4620939}"/>
              </a:ext>
            </a:extLst>
          </p:cNvPr>
          <p:cNvPicPr/>
          <p:nvPr/>
        </p:nvPicPr>
        <p:blipFill>
          <a:blip r:embed="rId3"/>
          <a:srcRect r="72842"/>
          <a:stretch>
            <a:fillRect/>
          </a:stretch>
        </p:blipFill>
        <p:spPr bwMode="auto">
          <a:xfrm>
            <a:off x="10987088" y="28137"/>
            <a:ext cx="1204912" cy="1094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9225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59676-68AE-B31D-2B17-777B3CE4C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GENERAL SURGERY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5A2AEE-BCF7-2356-2A0D-334825D42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pPr/>
              <a:t>10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604681-6BE2-30DB-6630-A78A118C2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E54A9D-4B6F-6671-1709-E2CF64355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768710" cy="832530"/>
          </a:xfrm>
          <a:prstGeom prst="rect">
            <a:avLst/>
          </a:prstGeom>
        </p:spPr>
      </p:pic>
      <p:pic>
        <p:nvPicPr>
          <p:cNvPr id="10" name="Picture 9" descr="C:\Users\hp\Downloads\1 SUMMER INTERNSHIP PROJECT FORTIS HOSPITAL,GURGAON\3 CONTENTS MATERIAL\images.png">
            <a:extLst>
              <a:ext uri="{FF2B5EF4-FFF2-40B4-BE49-F238E27FC236}">
                <a16:creationId xmlns:a16="http://schemas.microsoft.com/office/drawing/2014/main" id="{CB6D86E0-9176-370B-2047-E146EFBE69D3}"/>
              </a:ext>
            </a:extLst>
          </p:cNvPr>
          <p:cNvPicPr/>
          <p:nvPr/>
        </p:nvPicPr>
        <p:blipFill>
          <a:blip r:embed="rId3"/>
          <a:srcRect r="72842"/>
          <a:stretch>
            <a:fillRect/>
          </a:stretch>
        </p:blipFill>
        <p:spPr bwMode="auto">
          <a:xfrm>
            <a:off x="11117943" y="28137"/>
            <a:ext cx="1074057" cy="9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B1B512AA-5F3F-87F4-0CFC-95D850B856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6590536"/>
              </p:ext>
            </p:extLst>
          </p:nvPr>
        </p:nvGraphicFramePr>
        <p:xfrm>
          <a:off x="838200" y="1825625"/>
          <a:ext cx="46482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29A386BB-4745-173D-7407-1645E3C001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6375900"/>
              </p:ext>
            </p:extLst>
          </p:nvPr>
        </p:nvGraphicFramePr>
        <p:xfrm>
          <a:off x="6229349" y="1825625"/>
          <a:ext cx="5425621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88368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40447-CEEA-D28D-8EBB-F7C8E6625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ORTHOPAEDICS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5F059F-1630-E3D0-AD4C-1A8C473CC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1D6A2-A91D-A976-4466-676056EBC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pPr/>
              <a:t>11</a:t>
            </a:fld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8E2F2A-8773-8566-BA13-BCC1F29E4C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953724" cy="919616"/>
          </a:xfrm>
          <a:prstGeom prst="rect">
            <a:avLst/>
          </a:prstGeom>
        </p:spPr>
      </p:pic>
      <p:pic>
        <p:nvPicPr>
          <p:cNvPr id="10" name="Picture 9" descr="C:\Users\hp\Downloads\1 SUMMER INTERNSHIP PROJECT FORTIS HOSPITAL,GURGAON\3 CONTENTS MATERIAL\images.png">
            <a:extLst>
              <a:ext uri="{FF2B5EF4-FFF2-40B4-BE49-F238E27FC236}">
                <a16:creationId xmlns:a16="http://schemas.microsoft.com/office/drawing/2014/main" id="{8445BA54-77F0-C0BF-C517-5AE9B8FAAF51}"/>
              </a:ext>
            </a:extLst>
          </p:cNvPr>
          <p:cNvPicPr/>
          <p:nvPr/>
        </p:nvPicPr>
        <p:blipFill>
          <a:blip r:embed="rId3"/>
          <a:srcRect r="72842"/>
          <a:stretch>
            <a:fillRect/>
          </a:stretch>
        </p:blipFill>
        <p:spPr bwMode="auto">
          <a:xfrm>
            <a:off x="11117943" y="28137"/>
            <a:ext cx="1074057" cy="9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A1B6205B-375F-0676-F9EF-D8ED640B4C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6216529"/>
              </p:ext>
            </p:extLst>
          </p:nvPr>
        </p:nvGraphicFramePr>
        <p:xfrm>
          <a:off x="838200" y="1825625"/>
          <a:ext cx="50768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D759D3CC-155F-15B3-8BAC-7496FBDAC9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6040929"/>
              </p:ext>
            </p:extLst>
          </p:nvPr>
        </p:nvGraphicFramePr>
        <p:xfrm>
          <a:off x="6109335" y="1870075"/>
          <a:ext cx="5392103" cy="4306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1454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65BDE-C1E4-2068-7ED7-1D9DDC4B3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CARDIOLOGY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0413FC-7659-4BBD-06AF-798C6C1C0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pPr/>
              <a:t>12</a:t>
            </a:fld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5CF6E8-DCFB-270F-3407-DF7FB02549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3"/>
            <a:ext cx="1611086" cy="758337"/>
          </a:xfrm>
          <a:prstGeom prst="rect">
            <a:avLst/>
          </a:prstGeom>
        </p:spPr>
      </p:pic>
      <p:pic>
        <p:nvPicPr>
          <p:cNvPr id="13" name="Picture 12" descr="C:\Users\hp\Downloads\1 SUMMER INTERNSHIP PROJECT FORTIS HOSPITAL,GURGAON\3 CONTENTS MATERIAL\images.png">
            <a:extLst>
              <a:ext uri="{FF2B5EF4-FFF2-40B4-BE49-F238E27FC236}">
                <a16:creationId xmlns:a16="http://schemas.microsoft.com/office/drawing/2014/main" id="{7A2589AB-5795-41A9-C959-8E45A5823F1A}"/>
              </a:ext>
            </a:extLst>
          </p:cNvPr>
          <p:cNvPicPr/>
          <p:nvPr/>
        </p:nvPicPr>
        <p:blipFill>
          <a:blip r:embed="rId3"/>
          <a:srcRect r="72842"/>
          <a:stretch>
            <a:fillRect/>
          </a:stretch>
        </p:blipFill>
        <p:spPr bwMode="auto">
          <a:xfrm>
            <a:off x="11117943" y="28137"/>
            <a:ext cx="1074057" cy="9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F1FAE5F-8D7C-AD66-DCAF-4ECE767850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609018"/>
              </p:ext>
            </p:extLst>
          </p:nvPr>
        </p:nvGraphicFramePr>
        <p:xfrm>
          <a:off x="314326" y="2081425"/>
          <a:ext cx="5110162" cy="3901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D8E5646F-4685-1C83-C401-7C9C8B0795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8894511"/>
              </p:ext>
            </p:extLst>
          </p:nvPr>
        </p:nvGraphicFramePr>
        <p:xfrm>
          <a:off x="5695950" y="2081425"/>
          <a:ext cx="6353175" cy="3901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44327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40CEC-B205-D614-ACFB-9620DEF0A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UROLOGY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6BC351-F8F3-57C7-6516-D8352B33A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778F48-EED0-0966-D30D-CA2F4B9E8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pPr/>
              <a:t>13</a:t>
            </a:fld>
            <a:endParaRPr lang="en-I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7A2256-D056-1B08-DA2C-CE4B6704ED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398681" cy="658358"/>
          </a:xfrm>
          <a:prstGeom prst="rect">
            <a:avLst/>
          </a:prstGeom>
        </p:spPr>
      </p:pic>
      <p:pic>
        <p:nvPicPr>
          <p:cNvPr id="10" name="Picture 9" descr="C:\Users\hp\Downloads\1 SUMMER INTERNSHIP PROJECT FORTIS HOSPITAL,GURGAON\3 CONTENTS MATERIAL\images.png">
            <a:extLst>
              <a:ext uri="{FF2B5EF4-FFF2-40B4-BE49-F238E27FC236}">
                <a16:creationId xmlns:a16="http://schemas.microsoft.com/office/drawing/2014/main" id="{5D7B9621-3559-C53C-8B30-144A06BED7EF}"/>
              </a:ext>
            </a:extLst>
          </p:cNvPr>
          <p:cNvPicPr/>
          <p:nvPr/>
        </p:nvPicPr>
        <p:blipFill>
          <a:blip r:embed="rId3"/>
          <a:srcRect r="72842"/>
          <a:stretch>
            <a:fillRect/>
          </a:stretch>
        </p:blipFill>
        <p:spPr bwMode="auto">
          <a:xfrm>
            <a:off x="11117943" y="28137"/>
            <a:ext cx="1074057" cy="9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2C4603AD-4E01-BEBD-3BAF-43E750129D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5904770"/>
              </p:ext>
            </p:extLst>
          </p:nvPr>
        </p:nvGraphicFramePr>
        <p:xfrm>
          <a:off x="252413" y="1847850"/>
          <a:ext cx="6062663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16112006-273E-4206-8628-952690D116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3612895"/>
              </p:ext>
            </p:extLst>
          </p:nvPr>
        </p:nvGraphicFramePr>
        <p:xfrm>
          <a:off x="6629400" y="1955088"/>
          <a:ext cx="5310187" cy="4244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49243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EA5BC-F7D2-BBD0-C00A-C6FD9D7BC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NEUROSURGERY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D8BC78-C32C-0418-AFFE-4F5A9860E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pPr/>
              <a:t>14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D2199A-A9B8-236E-ACEC-E9DF83F3C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F46672-23F2-54AB-6EA2-E29CE477B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4"/>
            <a:ext cx="1451429" cy="919880"/>
          </a:xfrm>
          <a:prstGeom prst="rect">
            <a:avLst/>
          </a:prstGeom>
        </p:spPr>
      </p:pic>
      <p:pic>
        <p:nvPicPr>
          <p:cNvPr id="10" name="Picture 9" descr="C:\Users\hp\Downloads\1 SUMMER INTERNSHIP PROJECT FORTIS HOSPITAL,GURGAON\3 CONTENTS MATERIAL\images.png">
            <a:extLst>
              <a:ext uri="{FF2B5EF4-FFF2-40B4-BE49-F238E27FC236}">
                <a16:creationId xmlns:a16="http://schemas.microsoft.com/office/drawing/2014/main" id="{8FC6E79E-C834-0F2F-94C3-426E5235F5D7}"/>
              </a:ext>
            </a:extLst>
          </p:cNvPr>
          <p:cNvPicPr/>
          <p:nvPr/>
        </p:nvPicPr>
        <p:blipFill>
          <a:blip r:embed="rId3"/>
          <a:srcRect r="72842"/>
          <a:stretch>
            <a:fillRect/>
          </a:stretch>
        </p:blipFill>
        <p:spPr bwMode="auto">
          <a:xfrm>
            <a:off x="11117943" y="28137"/>
            <a:ext cx="1074057" cy="9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E2BB9142-8E00-48CA-508A-160FAC6C8B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9627194"/>
              </p:ext>
            </p:extLst>
          </p:nvPr>
        </p:nvGraphicFramePr>
        <p:xfrm>
          <a:off x="628650" y="1870075"/>
          <a:ext cx="6157913" cy="4306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932C59C8-1AC3-0029-AC00-7FB9926A57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9115569"/>
              </p:ext>
            </p:extLst>
          </p:nvPr>
        </p:nvGraphicFramePr>
        <p:xfrm>
          <a:off x="6943726" y="1870075"/>
          <a:ext cx="5086349" cy="4306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649359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E6312-92E2-791E-9141-E646D9A80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                             </a:t>
            </a:r>
            <a:r>
              <a:rPr lang="en-IN" b="1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D1E4F-EE00-C99E-82FB-9AD437A81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Maximum compliance (“1”) is in the Neurosurgery Department.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Maximum number of non compliance (“0”) Cardiology.</a:t>
            </a:r>
          </a:p>
          <a:p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A37D37-6A94-73D3-22E8-060FDA1A4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076C62-5832-D13F-53F3-2C2934360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pPr/>
              <a:t>15</a:t>
            </a:fld>
            <a:endParaRPr lang="en-IN"/>
          </a:p>
        </p:txBody>
      </p:sp>
      <p:pic>
        <p:nvPicPr>
          <p:cNvPr id="8" name="Picture 7" descr="C:\Users\hp\Downloads\1 SUMMER INTERNSHIP PROJECT FORTIS HOSPITAL,GURGAON\3 CONTENTS MATERIAL\images.png">
            <a:extLst>
              <a:ext uri="{FF2B5EF4-FFF2-40B4-BE49-F238E27FC236}">
                <a16:creationId xmlns:a16="http://schemas.microsoft.com/office/drawing/2014/main" id="{493E664C-02B1-CCEC-EB05-108592259461}"/>
              </a:ext>
            </a:extLst>
          </p:cNvPr>
          <p:cNvPicPr/>
          <p:nvPr/>
        </p:nvPicPr>
        <p:blipFill>
          <a:blip r:embed="rId2"/>
          <a:srcRect r="72842"/>
          <a:stretch>
            <a:fillRect/>
          </a:stretch>
        </p:blipFill>
        <p:spPr bwMode="auto">
          <a:xfrm>
            <a:off x="11117943" y="28137"/>
            <a:ext cx="1074057" cy="9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ACCC4B-7286-2CBC-C34E-6489A04B37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3"/>
            <a:ext cx="1455640" cy="92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772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38EC4-9D4A-1751-5D3D-E767A484C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                             </a:t>
            </a:r>
            <a:r>
              <a:rPr lang="en-IN" b="1" dirty="0"/>
              <a:t> 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7E826-5352-A50F-2356-0B4FB7957F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Limited Size Of Sample</a:t>
            </a:r>
          </a:p>
          <a:p>
            <a:r>
              <a:rPr lang="en-IN" dirty="0"/>
              <a:t>Short Time Frame</a:t>
            </a:r>
          </a:p>
          <a:p>
            <a:r>
              <a:rPr lang="en-IN" dirty="0"/>
              <a:t>Documentation Done Manually </a:t>
            </a:r>
          </a:p>
          <a:p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CFCAF0-7625-0A7B-96BB-04443F22E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C9DEE0-8C11-4EC8-DD32-6944008DB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pPr/>
              <a:t>16</a:t>
            </a:fld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2FD3E7-7350-0684-79C8-4F17EC2ED6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51429" cy="919880"/>
          </a:xfrm>
          <a:prstGeom prst="rect">
            <a:avLst/>
          </a:prstGeom>
        </p:spPr>
      </p:pic>
      <p:pic>
        <p:nvPicPr>
          <p:cNvPr id="7" name="Picture 6" descr="C:\Users\hp\Downloads\1 SUMMER INTERNSHIP PROJECT FORTIS HOSPITAL,GURGAON\3 CONTENTS MATERIAL\images.png">
            <a:extLst>
              <a:ext uri="{FF2B5EF4-FFF2-40B4-BE49-F238E27FC236}">
                <a16:creationId xmlns:a16="http://schemas.microsoft.com/office/drawing/2014/main" id="{C40BB758-64F0-784D-7844-27FC80344A7D}"/>
              </a:ext>
            </a:extLst>
          </p:cNvPr>
          <p:cNvPicPr/>
          <p:nvPr/>
        </p:nvPicPr>
        <p:blipFill>
          <a:blip r:embed="rId3"/>
          <a:srcRect r="72842"/>
          <a:stretch>
            <a:fillRect/>
          </a:stretch>
        </p:blipFill>
        <p:spPr bwMode="auto">
          <a:xfrm>
            <a:off x="11117943" y="28137"/>
            <a:ext cx="1074057" cy="9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hp\Downloads\1 SUMMER INTERNSHIP PROJECT FORTIS HOSPITAL,GURGAON\3 CONTENTS MATERIAL\images.png">
            <a:extLst>
              <a:ext uri="{FF2B5EF4-FFF2-40B4-BE49-F238E27FC236}">
                <a16:creationId xmlns:a16="http://schemas.microsoft.com/office/drawing/2014/main" id="{6E5459B7-BAED-0CC4-F5CB-196DA22CAE65}"/>
              </a:ext>
            </a:extLst>
          </p:cNvPr>
          <p:cNvPicPr/>
          <p:nvPr/>
        </p:nvPicPr>
        <p:blipFill>
          <a:blip r:embed="rId3"/>
          <a:srcRect r="72842"/>
          <a:stretch>
            <a:fillRect/>
          </a:stretch>
        </p:blipFill>
        <p:spPr bwMode="auto">
          <a:xfrm>
            <a:off x="11270343" y="180537"/>
            <a:ext cx="1074057" cy="9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2196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EBAA-5CE9-0835-4986-DC655D5C3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                     </a:t>
            </a:r>
            <a:r>
              <a:rPr lang="en-US" b="1" dirty="0"/>
              <a:t>RECOMMENDATIONS</a:t>
            </a:r>
            <a:endParaRPr lang="en-IN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A6F19-4715-0337-5584-1DEE7748B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2372" y="1690688"/>
            <a:ext cx="10515600" cy="4351338"/>
          </a:xfrm>
        </p:spPr>
        <p:txBody>
          <a:bodyPr/>
          <a:lstStyle/>
          <a:p>
            <a:r>
              <a:rPr lang="en-US" sz="2800" dirty="0"/>
              <a:t>Procedure Specific Stickers</a:t>
            </a:r>
          </a:p>
          <a:p>
            <a:r>
              <a:rPr lang="en-US" sz="2800" dirty="0"/>
              <a:t>Printed Brochures And Information Sheets</a:t>
            </a:r>
          </a:p>
          <a:p>
            <a:r>
              <a:rPr lang="en-US" sz="2800" dirty="0"/>
              <a:t>Audio Visual Presentations</a:t>
            </a:r>
          </a:p>
          <a:p>
            <a:r>
              <a:rPr lang="en-US" sz="2800" dirty="0"/>
              <a:t>Extended Informed Consent Discussion</a:t>
            </a:r>
          </a:p>
          <a:p>
            <a:r>
              <a:rPr lang="en-US" sz="2800" dirty="0"/>
              <a:t>Audit Cycle</a:t>
            </a:r>
          </a:p>
          <a:p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15E697-14A8-56AA-CB81-DBB8B3868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D3980F-BD78-8C44-A1B5-3A86E54A7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pPr/>
              <a:t>17</a:t>
            </a:fld>
            <a:endParaRPr lang="en-IN"/>
          </a:p>
        </p:txBody>
      </p:sp>
      <p:pic>
        <p:nvPicPr>
          <p:cNvPr id="6" name="Picture 4" descr="Chart, histogram&#10;&#10;Description automatically generated">
            <a:extLst>
              <a:ext uri="{FF2B5EF4-FFF2-40B4-BE49-F238E27FC236}">
                <a16:creationId xmlns:a16="http://schemas.microsoft.com/office/drawing/2014/main" id="{B9B4B3D0-EFB1-4390-CC49-C2023E23CD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888"/>
          <a:stretch/>
        </p:blipFill>
        <p:spPr>
          <a:xfrm>
            <a:off x="7518399" y="1642081"/>
            <a:ext cx="4564569" cy="3525231"/>
          </a:xfrm>
          <a:custGeom>
            <a:avLst/>
            <a:gdLst/>
            <a:ahLst/>
            <a:cxnLst/>
            <a:rect l="l" t="t" r="r" b="b"/>
            <a:pathLst>
              <a:path w="6095524" h="4707593">
                <a:moveTo>
                  <a:pt x="0" y="0"/>
                </a:moveTo>
                <a:lnTo>
                  <a:pt x="6095524" y="0"/>
                </a:lnTo>
                <a:lnTo>
                  <a:pt x="6095524" y="3296937"/>
                </a:lnTo>
                <a:lnTo>
                  <a:pt x="6095524" y="3518571"/>
                </a:lnTo>
                <a:lnTo>
                  <a:pt x="6061052" y="3534000"/>
                </a:lnTo>
                <a:cubicBezTo>
                  <a:pt x="6054332" y="3536785"/>
                  <a:pt x="6046938" y="3538321"/>
                  <a:pt x="6040890" y="3542065"/>
                </a:cubicBezTo>
                <a:cubicBezTo>
                  <a:pt x="6013044" y="3559156"/>
                  <a:pt x="5986064" y="3577591"/>
                  <a:pt x="5957836" y="3594010"/>
                </a:cubicBezTo>
                <a:cubicBezTo>
                  <a:pt x="5928744" y="3611004"/>
                  <a:pt x="5902724" y="3631071"/>
                  <a:pt x="5882656" y="3658244"/>
                </a:cubicBezTo>
                <a:cubicBezTo>
                  <a:pt x="5864029" y="3683496"/>
                  <a:pt x="5845978" y="3709131"/>
                  <a:pt x="5827448" y="3734479"/>
                </a:cubicBezTo>
                <a:cubicBezTo>
                  <a:pt x="5822743" y="3740912"/>
                  <a:pt x="5818422" y="3748498"/>
                  <a:pt x="5811989" y="3752627"/>
                </a:cubicBezTo>
                <a:cubicBezTo>
                  <a:pt x="5798643" y="3761268"/>
                  <a:pt x="5784048" y="3768277"/>
                  <a:pt x="5769742" y="3775382"/>
                </a:cubicBezTo>
                <a:cubicBezTo>
                  <a:pt x="5757452" y="3781431"/>
                  <a:pt x="5744394" y="3785943"/>
                  <a:pt x="5732393" y="3792472"/>
                </a:cubicBezTo>
                <a:cubicBezTo>
                  <a:pt x="5722792" y="3797658"/>
                  <a:pt x="5714246" y="3804859"/>
                  <a:pt x="5705316" y="3811388"/>
                </a:cubicBezTo>
                <a:cubicBezTo>
                  <a:pt x="5697539" y="3817052"/>
                  <a:pt x="5688994" y="3821949"/>
                  <a:pt x="5682465" y="3828767"/>
                </a:cubicBezTo>
                <a:cubicBezTo>
                  <a:pt x="5666526" y="3845281"/>
                  <a:pt x="5650491" y="3861508"/>
                  <a:pt x="5630712" y="3873702"/>
                </a:cubicBezTo>
                <a:cubicBezTo>
                  <a:pt x="5611221" y="3885799"/>
                  <a:pt x="5592786" y="3899338"/>
                  <a:pt x="5573392" y="3911628"/>
                </a:cubicBezTo>
                <a:cubicBezTo>
                  <a:pt x="5554380" y="3923630"/>
                  <a:pt x="5537194" y="3936783"/>
                  <a:pt x="5527304" y="3958099"/>
                </a:cubicBezTo>
                <a:cubicBezTo>
                  <a:pt x="5522888" y="3967508"/>
                  <a:pt x="5516646" y="3977782"/>
                  <a:pt x="5508293" y="3983255"/>
                </a:cubicBezTo>
                <a:cubicBezTo>
                  <a:pt x="5496387" y="3991032"/>
                  <a:pt x="5481313" y="3993817"/>
                  <a:pt x="5468350" y="4000442"/>
                </a:cubicBezTo>
                <a:cubicBezTo>
                  <a:pt x="5453084" y="4008219"/>
                  <a:pt x="5435418" y="4014940"/>
                  <a:pt x="5425048" y="4027326"/>
                </a:cubicBezTo>
                <a:cubicBezTo>
                  <a:pt x="5415830" y="4038368"/>
                  <a:pt x="5406517" y="4047009"/>
                  <a:pt x="5394322" y="4054018"/>
                </a:cubicBezTo>
                <a:cubicBezTo>
                  <a:pt x="5385778" y="4058915"/>
                  <a:pt x="5379441" y="4067844"/>
                  <a:pt x="5370608" y="4071877"/>
                </a:cubicBezTo>
                <a:cubicBezTo>
                  <a:pt x="5358990" y="4077254"/>
                  <a:pt x="5347276" y="4081479"/>
                  <a:pt x="5337098" y="4089832"/>
                </a:cubicBezTo>
                <a:cubicBezTo>
                  <a:pt x="5326536" y="4098473"/>
                  <a:pt x="5314535" y="4105290"/>
                  <a:pt x="5303493" y="4113356"/>
                </a:cubicBezTo>
                <a:cubicBezTo>
                  <a:pt x="5297636" y="4117676"/>
                  <a:pt x="5292835" y="4123341"/>
                  <a:pt x="5287171" y="4127854"/>
                </a:cubicBezTo>
                <a:cubicBezTo>
                  <a:pt x="5276801" y="4136111"/>
                  <a:pt x="5266239" y="4144176"/>
                  <a:pt x="5255581" y="4151953"/>
                </a:cubicBezTo>
                <a:cubicBezTo>
                  <a:pt x="5244924" y="4159731"/>
                  <a:pt x="5234746" y="4168756"/>
                  <a:pt x="5223032" y="4174421"/>
                </a:cubicBezTo>
                <a:cubicBezTo>
                  <a:pt x="5203062" y="4184023"/>
                  <a:pt x="5181266" y="4189784"/>
                  <a:pt x="5161870" y="4200153"/>
                </a:cubicBezTo>
                <a:cubicBezTo>
                  <a:pt x="5142188" y="4210714"/>
                  <a:pt x="5123656" y="4223965"/>
                  <a:pt x="5106182" y="4237983"/>
                </a:cubicBezTo>
                <a:cubicBezTo>
                  <a:pt x="5092356" y="4249025"/>
                  <a:pt x="5079394" y="4259971"/>
                  <a:pt x="5062014" y="4265635"/>
                </a:cubicBezTo>
                <a:cubicBezTo>
                  <a:pt x="5052317" y="4268804"/>
                  <a:pt x="5042140" y="4275717"/>
                  <a:pt x="5036282" y="4283783"/>
                </a:cubicBezTo>
                <a:cubicBezTo>
                  <a:pt x="5023608" y="4301353"/>
                  <a:pt x="5007382" y="4313739"/>
                  <a:pt x="4989043" y="4324301"/>
                </a:cubicBezTo>
                <a:cubicBezTo>
                  <a:pt x="4964559" y="4338511"/>
                  <a:pt x="4940363" y="4353009"/>
                  <a:pt x="4915783" y="4366931"/>
                </a:cubicBezTo>
                <a:cubicBezTo>
                  <a:pt x="4901286" y="4375189"/>
                  <a:pt x="4886884" y="4383926"/>
                  <a:pt x="4871520" y="4389975"/>
                </a:cubicBezTo>
                <a:cubicBezTo>
                  <a:pt x="4840124" y="4402457"/>
                  <a:pt x="4807959" y="4413114"/>
                  <a:pt x="4776274" y="4424733"/>
                </a:cubicBezTo>
                <a:cubicBezTo>
                  <a:pt x="4765904" y="4428477"/>
                  <a:pt x="4756110" y="4433854"/>
                  <a:pt x="4745548" y="4437119"/>
                </a:cubicBezTo>
                <a:cubicBezTo>
                  <a:pt x="4734122" y="4440671"/>
                  <a:pt x="4721834" y="4441727"/>
                  <a:pt x="4710408" y="4445280"/>
                </a:cubicBezTo>
                <a:cubicBezTo>
                  <a:pt x="4691396" y="4451136"/>
                  <a:pt x="4672961" y="4458626"/>
                  <a:pt x="4653950" y="4464579"/>
                </a:cubicBezTo>
                <a:cubicBezTo>
                  <a:pt x="4617272" y="4476005"/>
                  <a:pt x="4580498" y="4486951"/>
                  <a:pt x="4543725" y="4497800"/>
                </a:cubicBezTo>
                <a:cubicBezTo>
                  <a:pt x="4535852" y="4500105"/>
                  <a:pt x="4527306" y="4500393"/>
                  <a:pt x="4519530" y="4502889"/>
                </a:cubicBezTo>
                <a:cubicBezTo>
                  <a:pt x="4498886" y="4509610"/>
                  <a:pt x="4478338" y="4516907"/>
                  <a:pt x="4457887" y="4524300"/>
                </a:cubicBezTo>
                <a:cubicBezTo>
                  <a:pt x="4445502" y="4528813"/>
                  <a:pt x="4433403" y="4534382"/>
                  <a:pt x="4420922" y="4538702"/>
                </a:cubicBezTo>
                <a:cubicBezTo>
                  <a:pt x="4410936" y="4542159"/>
                  <a:pt x="4400662" y="4544847"/>
                  <a:pt x="4390292" y="4546960"/>
                </a:cubicBezTo>
                <a:cubicBezTo>
                  <a:pt x="4381363" y="4548785"/>
                  <a:pt x="4372050" y="4548592"/>
                  <a:pt x="4363216" y="4550801"/>
                </a:cubicBezTo>
                <a:cubicBezTo>
                  <a:pt x="4339308" y="4556753"/>
                  <a:pt x="4315689" y="4563475"/>
                  <a:pt x="4291973" y="4569811"/>
                </a:cubicBezTo>
                <a:cubicBezTo>
                  <a:pt x="4282468" y="4572308"/>
                  <a:pt x="4272770" y="4574133"/>
                  <a:pt x="4263552" y="4577301"/>
                </a:cubicBezTo>
                <a:cubicBezTo>
                  <a:pt x="4238876" y="4585654"/>
                  <a:pt x="4214585" y="4595159"/>
                  <a:pt x="4189813" y="4603033"/>
                </a:cubicBezTo>
                <a:cubicBezTo>
                  <a:pt x="4169266" y="4609562"/>
                  <a:pt x="4148142" y="4614266"/>
                  <a:pt x="4127306" y="4620027"/>
                </a:cubicBezTo>
                <a:cubicBezTo>
                  <a:pt x="4118473" y="4622524"/>
                  <a:pt x="4110024" y="4626077"/>
                  <a:pt x="4101192" y="4628188"/>
                </a:cubicBezTo>
                <a:cubicBezTo>
                  <a:pt x="4081412" y="4632990"/>
                  <a:pt x="4061345" y="4637022"/>
                  <a:pt x="4041470" y="4641823"/>
                </a:cubicBezTo>
                <a:cubicBezTo>
                  <a:pt x="4030139" y="4644607"/>
                  <a:pt x="4019194" y="4649600"/>
                  <a:pt x="4007672" y="4651425"/>
                </a:cubicBezTo>
                <a:cubicBezTo>
                  <a:pt x="3980308" y="4655745"/>
                  <a:pt x="3952752" y="4658817"/>
                  <a:pt x="3925195" y="4662274"/>
                </a:cubicBezTo>
                <a:cubicBezTo>
                  <a:pt x="3896776" y="4665826"/>
                  <a:pt x="3868451" y="4669571"/>
                  <a:pt x="3840029" y="4672739"/>
                </a:cubicBezTo>
                <a:cubicBezTo>
                  <a:pt x="3824475" y="4674372"/>
                  <a:pt x="3808824" y="4674660"/>
                  <a:pt x="3793270" y="4676196"/>
                </a:cubicBezTo>
                <a:cubicBezTo>
                  <a:pt x="3779636" y="4677541"/>
                  <a:pt x="3766098" y="4680037"/>
                  <a:pt x="3752464" y="4681670"/>
                </a:cubicBezTo>
                <a:cubicBezTo>
                  <a:pt x="3740654" y="4683013"/>
                  <a:pt x="3728748" y="4683781"/>
                  <a:pt x="3716938" y="4685126"/>
                </a:cubicBezTo>
                <a:cubicBezTo>
                  <a:pt x="3698024" y="4687334"/>
                  <a:pt x="3679204" y="4689831"/>
                  <a:pt x="3660386" y="4692135"/>
                </a:cubicBezTo>
                <a:cubicBezTo>
                  <a:pt x="3652513" y="4692999"/>
                  <a:pt x="3644255" y="4695399"/>
                  <a:pt x="3636862" y="4693960"/>
                </a:cubicBezTo>
                <a:cubicBezTo>
                  <a:pt x="3618235" y="4690310"/>
                  <a:pt x="3599896" y="4691367"/>
                  <a:pt x="3581365" y="4693863"/>
                </a:cubicBezTo>
                <a:cubicBezTo>
                  <a:pt x="3575028" y="4694728"/>
                  <a:pt x="3568211" y="4694535"/>
                  <a:pt x="3562066" y="4692903"/>
                </a:cubicBezTo>
                <a:cubicBezTo>
                  <a:pt x="3549488" y="4689638"/>
                  <a:pt x="3537294" y="4685029"/>
                  <a:pt x="3524908" y="4680997"/>
                </a:cubicBezTo>
                <a:cubicBezTo>
                  <a:pt x="3523563" y="4680517"/>
                  <a:pt x="3521931" y="4680421"/>
                  <a:pt x="3520492" y="4680133"/>
                </a:cubicBezTo>
                <a:cubicBezTo>
                  <a:pt x="3512330" y="4678500"/>
                  <a:pt x="3504266" y="4676868"/>
                  <a:pt x="3496103" y="4675428"/>
                </a:cubicBezTo>
                <a:cubicBezTo>
                  <a:pt x="3491687" y="4674660"/>
                  <a:pt x="3487174" y="4674564"/>
                  <a:pt x="3482757" y="4673892"/>
                </a:cubicBezTo>
                <a:cubicBezTo>
                  <a:pt x="3465667" y="4671203"/>
                  <a:pt x="3446848" y="4675716"/>
                  <a:pt x="3432061" y="4664099"/>
                </a:cubicBezTo>
                <a:cubicBezTo>
                  <a:pt x="3422460" y="4656609"/>
                  <a:pt x="3413146" y="4658338"/>
                  <a:pt x="3402873" y="4659490"/>
                </a:cubicBezTo>
                <a:cubicBezTo>
                  <a:pt x="3395096" y="4660354"/>
                  <a:pt x="3387126" y="4660065"/>
                  <a:pt x="3379253" y="4660162"/>
                </a:cubicBezTo>
                <a:cubicBezTo>
                  <a:pt x="3365427" y="4660449"/>
                  <a:pt x="3351601" y="4660546"/>
                  <a:pt x="3337774" y="4661026"/>
                </a:cubicBezTo>
                <a:cubicBezTo>
                  <a:pt x="3333357" y="4661218"/>
                  <a:pt x="3328846" y="4663619"/>
                  <a:pt x="3324524" y="4663235"/>
                </a:cubicBezTo>
                <a:cubicBezTo>
                  <a:pt x="3304553" y="4661410"/>
                  <a:pt x="3284582" y="4658529"/>
                  <a:pt x="3264610" y="4656897"/>
                </a:cubicBezTo>
                <a:cubicBezTo>
                  <a:pt x="3253281" y="4655938"/>
                  <a:pt x="3241663" y="4657761"/>
                  <a:pt x="3230429" y="4656417"/>
                </a:cubicBezTo>
                <a:cubicBezTo>
                  <a:pt x="3217468" y="4654881"/>
                  <a:pt x="3204794" y="4650945"/>
                  <a:pt x="3191927" y="4648544"/>
                </a:cubicBezTo>
                <a:cubicBezTo>
                  <a:pt x="3188375" y="4647872"/>
                  <a:pt x="3184438" y="4648736"/>
                  <a:pt x="3180694" y="4648928"/>
                </a:cubicBezTo>
                <a:cubicBezTo>
                  <a:pt x="3176469" y="4649120"/>
                  <a:pt x="3172340" y="4649504"/>
                  <a:pt x="3168116" y="4649600"/>
                </a:cubicBezTo>
                <a:cubicBezTo>
                  <a:pt x="3155249" y="4649793"/>
                  <a:pt x="3142384" y="4649504"/>
                  <a:pt x="3129517" y="4650177"/>
                </a:cubicBezTo>
                <a:cubicBezTo>
                  <a:pt x="3121644" y="4650561"/>
                  <a:pt x="3113388" y="4654497"/>
                  <a:pt x="3106089" y="4653057"/>
                </a:cubicBezTo>
                <a:cubicBezTo>
                  <a:pt x="3091208" y="4650272"/>
                  <a:pt x="3076325" y="4656513"/>
                  <a:pt x="3061444" y="4651329"/>
                </a:cubicBezTo>
                <a:cubicBezTo>
                  <a:pt x="3056834" y="4649793"/>
                  <a:pt x="3050497" y="4653633"/>
                  <a:pt x="3044928" y="4653825"/>
                </a:cubicBezTo>
                <a:cubicBezTo>
                  <a:pt x="3031006" y="4654305"/>
                  <a:pt x="3017084" y="4654209"/>
                  <a:pt x="3003162" y="4654113"/>
                </a:cubicBezTo>
                <a:cubicBezTo>
                  <a:pt x="2990680" y="4654017"/>
                  <a:pt x="2977717" y="4655361"/>
                  <a:pt x="2965716" y="4652673"/>
                </a:cubicBezTo>
                <a:cubicBezTo>
                  <a:pt x="2953137" y="4649793"/>
                  <a:pt x="2941808" y="4650177"/>
                  <a:pt x="2929614" y="4653441"/>
                </a:cubicBezTo>
                <a:cubicBezTo>
                  <a:pt x="2921260" y="4655649"/>
                  <a:pt x="2912427" y="4655938"/>
                  <a:pt x="2903786" y="4656609"/>
                </a:cubicBezTo>
                <a:cubicBezTo>
                  <a:pt x="2894473" y="4657377"/>
                  <a:pt x="2884199" y="4655361"/>
                  <a:pt x="2875750" y="4658529"/>
                </a:cubicBezTo>
                <a:cubicBezTo>
                  <a:pt x="2850593" y="4667939"/>
                  <a:pt x="2824765" y="4669955"/>
                  <a:pt x="2798458" y="4669955"/>
                </a:cubicBezTo>
                <a:cubicBezTo>
                  <a:pt x="2793656" y="4669955"/>
                  <a:pt x="2788759" y="4668612"/>
                  <a:pt x="2784152" y="4667171"/>
                </a:cubicBezTo>
                <a:cubicBezTo>
                  <a:pt x="2757266" y="4658529"/>
                  <a:pt x="2730286" y="4659297"/>
                  <a:pt x="2702922" y="4664578"/>
                </a:cubicBezTo>
                <a:cubicBezTo>
                  <a:pt x="2697257" y="4665731"/>
                  <a:pt x="2690921" y="4665923"/>
                  <a:pt x="2685256" y="4664771"/>
                </a:cubicBezTo>
                <a:cubicBezTo>
                  <a:pt x="2669317" y="4661410"/>
                  <a:pt x="2653858" y="4655841"/>
                  <a:pt x="2637824" y="4653441"/>
                </a:cubicBezTo>
                <a:cubicBezTo>
                  <a:pt x="2611324" y="4649504"/>
                  <a:pt x="2588377" y="4662754"/>
                  <a:pt x="2564661" y="4671396"/>
                </a:cubicBezTo>
                <a:cubicBezTo>
                  <a:pt x="2542097" y="4679557"/>
                  <a:pt x="2522894" y="4697992"/>
                  <a:pt x="2496201" y="4693863"/>
                </a:cubicBezTo>
                <a:cubicBezTo>
                  <a:pt x="2493514" y="4693479"/>
                  <a:pt x="2490537" y="4696071"/>
                  <a:pt x="2487560" y="4696744"/>
                </a:cubicBezTo>
                <a:cubicBezTo>
                  <a:pt x="2479399" y="4698568"/>
                  <a:pt x="2471238" y="4700776"/>
                  <a:pt x="2462980" y="4701641"/>
                </a:cubicBezTo>
                <a:cubicBezTo>
                  <a:pt x="2452899" y="4702793"/>
                  <a:pt x="2442625" y="4702409"/>
                  <a:pt x="2432544" y="4703369"/>
                </a:cubicBezTo>
                <a:cubicBezTo>
                  <a:pt x="2419581" y="4704521"/>
                  <a:pt x="2406812" y="4707593"/>
                  <a:pt x="2393945" y="4707593"/>
                </a:cubicBezTo>
                <a:cubicBezTo>
                  <a:pt x="2383575" y="4707593"/>
                  <a:pt x="2373302" y="4704041"/>
                  <a:pt x="2363029" y="4702312"/>
                </a:cubicBezTo>
                <a:cubicBezTo>
                  <a:pt x="2348530" y="4699912"/>
                  <a:pt x="2332591" y="4700584"/>
                  <a:pt x="2319821" y="4694439"/>
                </a:cubicBezTo>
                <a:cubicBezTo>
                  <a:pt x="2306188" y="4687910"/>
                  <a:pt x="2293225" y="4684934"/>
                  <a:pt x="2279111" y="4686950"/>
                </a:cubicBezTo>
                <a:cubicBezTo>
                  <a:pt x="2274406" y="4687622"/>
                  <a:pt x="2268357" y="4691655"/>
                  <a:pt x="2266245" y="4695783"/>
                </a:cubicBezTo>
                <a:cubicBezTo>
                  <a:pt x="2261540" y="4705001"/>
                  <a:pt x="2255108" y="4706634"/>
                  <a:pt x="2246370" y="4703464"/>
                </a:cubicBezTo>
                <a:cubicBezTo>
                  <a:pt x="2238785" y="4700776"/>
                  <a:pt x="2229471" y="4699432"/>
                  <a:pt x="2224287" y="4694247"/>
                </a:cubicBezTo>
                <a:cubicBezTo>
                  <a:pt x="2209596" y="4679557"/>
                  <a:pt x="2190873" y="4679077"/>
                  <a:pt x="2172630" y="4675141"/>
                </a:cubicBezTo>
                <a:cubicBezTo>
                  <a:pt x="2161494" y="4672739"/>
                  <a:pt x="2151123" y="4672644"/>
                  <a:pt x="2139985" y="4674276"/>
                </a:cubicBezTo>
                <a:cubicBezTo>
                  <a:pt x="2115790" y="4677925"/>
                  <a:pt x="2092266" y="4672739"/>
                  <a:pt x="2069030" y="4666115"/>
                </a:cubicBezTo>
                <a:cubicBezTo>
                  <a:pt x="2053667" y="4661698"/>
                  <a:pt x="2037921" y="4659010"/>
                  <a:pt x="2022655" y="4654497"/>
                </a:cubicBezTo>
                <a:cubicBezTo>
                  <a:pt x="2011229" y="4651041"/>
                  <a:pt x="1999804" y="4646912"/>
                  <a:pt x="1989339" y="4641343"/>
                </a:cubicBezTo>
                <a:cubicBezTo>
                  <a:pt x="1974167" y="4633181"/>
                  <a:pt x="1960918" y="4620891"/>
                  <a:pt x="1941618" y="4624156"/>
                </a:cubicBezTo>
                <a:cubicBezTo>
                  <a:pt x="1924623" y="4627036"/>
                  <a:pt x="1909262" y="4620988"/>
                  <a:pt x="1893707" y="4615227"/>
                </a:cubicBezTo>
                <a:cubicBezTo>
                  <a:pt x="1882281" y="4611002"/>
                  <a:pt x="1870857" y="4606681"/>
                  <a:pt x="1859045" y="4603993"/>
                </a:cubicBezTo>
                <a:cubicBezTo>
                  <a:pt x="1845027" y="4600824"/>
                  <a:pt x="1829184" y="4602169"/>
                  <a:pt x="1816702" y="4596311"/>
                </a:cubicBezTo>
                <a:cubicBezTo>
                  <a:pt x="1803644" y="4590166"/>
                  <a:pt x="1792795" y="4594295"/>
                  <a:pt x="1781177" y="4596024"/>
                </a:cubicBezTo>
                <a:cubicBezTo>
                  <a:pt x="1762646" y="4598712"/>
                  <a:pt x="1744210" y="4603705"/>
                  <a:pt x="1725488" y="4597368"/>
                </a:cubicBezTo>
                <a:cubicBezTo>
                  <a:pt x="1702733" y="4589687"/>
                  <a:pt x="1680169" y="4581430"/>
                  <a:pt x="1657318" y="4574133"/>
                </a:cubicBezTo>
                <a:cubicBezTo>
                  <a:pt x="1648483" y="4571347"/>
                  <a:pt x="1638980" y="4570195"/>
                  <a:pt x="1629761" y="4568947"/>
                </a:cubicBezTo>
                <a:cubicBezTo>
                  <a:pt x="1621025" y="4567891"/>
                  <a:pt x="1610559" y="4570579"/>
                  <a:pt x="1603837" y="4566547"/>
                </a:cubicBezTo>
                <a:cubicBezTo>
                  <a:pt x="1586554" y="4556178"/>
                  <a:pt x="1568792" y="4551089"/>
                  <a:pt x="1548820" y="4551089"/>
                </a:cubicBezTo>
                <a:cubicBezTo>
                  <a:pt x="1541330" y="4551089"/>
                  <a:pt x="1534033" y="4546768"/>
                  <a:pt x="1526449" y="4545999"/>
                </a:cubicBezTo>
                <a:cubicBezTo>
                  <a:pt x="1516078" y="4545040"/>
                  <a:pt x="1504172" y="4542447"/>
                  <a:pt x="1495147" y="4546096"/>
                </a:cubicBezTo>
                <a:cubicBezTo>
                  <a:pt x="1473928" y="4554737"/>
                  <a:pt x="1456742" y="4547536"/>
                  <a:pt x="1438211" y="4538991"/>
                </a:cubicBezTo>
                <a:cubicBezTo>
                  <a:pt x="1419967" y="4530541"/>
                  <a:pt x="1400764" y="4523821"/>
                  <a:pt x="1381370" y="4518251"/>
                </a:cubicBezTo>
                <a:cubicBezTo>
                  <a:pt x="1374073" y="4516235"/>
                  <a:pt x="1365336" y="4519596"/>
                  <a:pt x="1357270" y="4520267"/>
                </a:cubicBezTo>
                <a:cubicBezTo>
                  <a:pt x="1354389" y="4520460"/>
                  <a:pt x="1351220" y="4520748"/>
                  <a:pt x="1348629" y="4519788"/>
                </a:cubicBezTo>
                <a:cubicBezTo>
                  <a:pt x="1323569" y="4510570"/>
                  <a:pt x="1298124" y="4503561"/>
                  <a:pt x="1270953" y="4508361"/>
                </a:cubicBezTo>
                <a:cubicBezTo>
                  <a:pt x="1268457" y="4508842"/>
                  <a:pt x="1265672" y="4507786"/>
                  <a:pt x="1263175" y="4507114"/>
                </a:cubicBezTo>
                <a:cubicBezTo>
                  <a:pt x="1250981" y="4503657"/>
                  <a:pt x="1239075" y="4498184"/>
                  <a:pt x="1226690" y="4496936"/>
                </a:cubicBezTo>
                <a:cubicBezTo>
                  <a:pt x="1196157" y="4493864"/>
                  <a:pt x="1165433" y="4492615"/>
                  <a:pt x="1134706" y="4490599"/>
                </a:cubicBezTo>
                <a:cubicBezTo>
                  <a:pt x="1132786" y="4490503"/>
                  <a:pt x="1130770" y="4490503"/>
                  <a:pt x="1129042" y="4489831"/>
                </a:cubicBezTo>
                <a:cubicBezTo>
                  <a:pt x="1117712" y="4485702"/>
                  <a:pt x="1107823" y="4487047"/>
                  <a:pt x="1098220" y="4494919"/>
                </a:cubicBezTo>
                <a:cubicBezTo>
                  <a:pt x="1093996" y="4498376"/>
                  <a:pt x="1088235" y="4500200"/>
                  <a:pt x="1082955" y="4502121"/>
                </a:cubicBezTo>
                <a:cubicBezTo>
                  <a:pt x="1075177" y="4505002"/>
                  <a:pt x="1067208" y="4507786"/>
                  <a:pt x="1059143" y="4509610"/>
                </a:cubicBezTo>
                <a:cubicBezTo>
                  <a:pt x="1051173" y="4511338"/>
                  <a:pt x="1042628" y="4513738"/>
                  <a:pt x="1034947" y="4512395"/>
                </a:cubicBezTo>
                <a:cubicBezTo>
                  <a:pt x="1021121" y="4509994"/>
                  <a:pt x="1007966" y="4504618"/>
                  <a:pt x="994332" y="4501064"/>
                </a:cubicBezTo>
                <a:cubicBezTo>
                  <a:pt x="989628" y="4499816"/>
                  <a:pt x="984442" y="4500009"/>
                  <a:pt x="979546" y="4499912"/>
                </a:cubicBezTo>
                <a:cubicBezTo>
                  <a:pt x="968312" y="4499625"/>
                  <a:pt x="956790" y="4502409"/>
                  <a:pt x="946613" y="4494440"/>
                </a:cubicBezTo>
                <a:cubicBezTo>
                  <a:pt x="937204" y="4486951"/>
                  <a:pt x="927697" y="4489158"/>
                  <a:pt x="917808" y="4494824"/>
                </a:cubicBezTo>
                <a:cubicBezTo>
                  <a:pt x="910703" y="4498857"/>
                  <a:pt x="902639" y="4502025"/>
                  <a:pt x="894669" y="4503561"/>
                </a:cubicBezTo>
                <a:cubicBezTo>
                  <a:pt x="883723" y="4505673"/>
                  <a:pt x="872873" y="4506538"/>
                  <a:pt x="861063" y="4505289"/>
                </a:cubicBezTo>
                <a:cubicBezTo>
                  <a:pt x="852710" y="4504425"/>
                  <a:pt x="845892" y="4504041"/>
                  <a:pt x="839363" y="4498952"/>
                </a:cubicBezTo>
                <a:cubicBezTo>
                  <a:pt x="838308" y="4498184"/>
                  <a:pt x="836388" y="4497992"/>
                  <a:pt x="834947" y="4498089"/>
                </a:cubicBezTo>
                <a:cubicBezTo>
                  <a:pt x="816032" y="4499721"/>
                  <a:pt x="797309" y="4498857"/>
                  <a:pt x="778202" y="4497704"/>
                </a:cubicBezTo>
                <a:cubicBezTo>
                  <a:pt x="753911" y="4496168"/>
                  <a:pt x="728370" y="4500680"/>
                  <a:pt x="707343" y="4516811"/>
                </a:cubicBezTo>
                <a:cubicBezTo>
                  <a:pt x="704271" y="4519212"/>
                  <a:pt x="699662" y="4520267"/>
                  <a:pt x="695629" y="4520844"/>
                </a:cubicBezTo>
                <a:cubicBezTo>
                  <a:pt x="676618" y="4523340"/>
                  <a:pt x="657511" y="4525069"/>
                  <a:pt x="638500" y="4527853"/>
                </a:cubicBezTo>
                <a:cubicBezTo>
                  <a:pt x="628130" y="4529389"/>
                  <a:pt x="617280" y="4530734"/>
                  <a:pt x="607872" y="4534958"/>
                </a:cubicBezTo>
                <a:cubicBezTo>
                  <a:pt x="598655" y="4539086"/>
                  <a:pt x="591260" y="4543983"/>
                  <a:pt x="585788" y="4535342"/>
                </a:cubicBezTo>
                <a:cubicBezTo>
                  <a:pt x="575995" y="4539951"/>
                  <a:pt x="567448" y="4543792"/>
                  <a:pt x="559097" y="4547920"/>
                </a:cubicBezTo>
                <a:cubicBezTo>
                  <a:pt x="556023" y="4549456"/>
                  <a:pt x="553431" y="4551953"/>
                  <a:pt x="550358" y="4553393"/>
                </a:cubicBezTo>
                <a:cubicBezTo>
                  <a:pt x="547093" y="4554930"/>
                  <a:pt x="543445" y="4555889"/>
                  <a:pt x="539893" y="4556657"/>
                </a:cubicBezTo>
                <a:cubicBezTo>
                  <a:pt x="524050" y="4560114"/>
                  <a:pt x="508207" y="4563282"/>
                  <a:pt x="492462" y="4567027"/>
                </a:cubicBezTo>
                <a:cubicBezTo>
                  <a:pt x="489388" y="4567795"/>
                  <a:pt x="486796" y="4570868"/>
                  <a:pt x="484011" y="4572884"/>
                </a:cubicBezTo>
                <a:cubicBezTo>
                  <a:pt x="482187" y="4574228"/>
                  <a:pt x="480363" y="4576244"/>
                  <a:pt x="478346" y="4576533"/>
                </a:cubicBezTo>
                <a:cubicBezTo>
                  <a:pt x="462984" y="4578837"/>
                  <a:pt x="447718" y="4581526"/>
                  <a:pt x="432260" y="4582678"/>
                </a:cubicBezTo>
                <a:cubicBezTo>
                  <a:pt x="419298" y="4583637"/>
                  <a:pt x="406815" y="4583350"/>
                  <a:pt x="403455" y="4600056"/>
                </a:cubicBezTo>
                <a:cubicBezTo>
                  <a:pt x="402879" y="4602937"/>
                  <a:pt x="398750" y="4606010"/>
                  <a:pt x="395583" y="4607449"/>
                </a:cubicBezTo>
                <a:cubicBezTo>
                  <a:pt x="386557" y="4611578"/>
                  <a:pt x="376954" y="4614362"/>
                  <a:pt x="368025" y="4618587"/>
                </a:cubicBezTo>
                <a:cubicBezTo>
                  <a:pt x="338741" y="4632701"/>
                  <a:pt x="308113" y="4641631"/>
                  <a:pt x="275371" y="4639999"/>
                </a:cubicBezTo>
                <a:cubicBezTo>
                  <a:pt x="265194" y="4639519"/>
                  <a:pt x="255304" y="4634333"/>
                  <a:pt x="248871" y="4632413"/>
                </a:cubicBezTo>
                <a:cubicBezTo>
                  <a:pt x="230341" y="4639999"/>
                  <a:pt x="214786" y="4647296"/>
                  <a:pt x="198559" y="4652768"/>
                </a:cubicBezTo>
                <a:cubicBezTo>
                  <a:pt x="184253" y="4657665"/>
                  <a:pt x="169274" y="4660738"/>
                  <a:pt x="154583" y="4664290"/>
                </a:cubicBezTo>
                <a:cubicBezTo>
                  <a:pt x="149206" y="4665635"/>
                  <a:pt x="143734" y="4666403"/>
                  <a:pt x="138261" y="4667075"/>
                </a:cubicBezTo>
                <a:cubicBezTo>
                  <a:pt x="121171" y="4669187"/>
                  <a:pt x="103312" y="4664099"/>
                  <a:pt x="86606" y="4672164"/>
                </a:cubicBezTo>
                <a:cubicBezTo>
                  <a:pt x="77868" y="4676389"/>
                  <a:pt x="69226" y="4681477"/>
                  <a:pt x="60009" y="4683686"/>
                </a:cubicBezTo>
                <a:cubicBezTo>
                  <a:pt x="50120" y="4686086"/>
                  <a:pt x="40446" y="4689831"/>
                  <a:pt x="30568" y="4692507"/>
                </a:cubicBezTo>
                <a:lnTo>
                  <a:pt x="0" y="4694912"/>
                </a:lnTo>
                <a:lnTo>
                  <a:pt x="0" y="4338332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pic>
        <p:nvPicPr>
          <p:cNvPr id="7" name="Picture 6" descr="C:\Users\hp\Downloads\1 SUMMER INTERNSHIP PROJECT FORTIS HOSPITAL,GURGAON\3 CONTENTS MATERIAL\images.png">
            <a:extLst>
              <a:ext uri="{FF2B5EF4-FFF2-40B4-BE49-F238E27FC236}">
                <a16:creationId xmlns:a16="http://schemas.microsoft.com/office/drawing/2014/main" id="{C449ED38-F3E7-599D-AFEA-A8C0B0B84FB9}"/>
              </a:ext>
            </a:extLst>
          </p:cNvPr>
          <p:cNvPicPr/>
          <p:nvPr/>
        </p:nvPicPr>
        <p:blipFill>
          <a:blip r:embed="rId4"/>
          <a:srcRect r="72842"/>
          <a:stretch>
            <a:fillRect/>
          </a:stretch>
        </p:blipFill>
        <p:spPr bwMode="auto">
          <a:xfrm>
            <a:off x="11117943" y="149701"/>
            <a:ext cx="1074057" cy="9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FA48D1-D966-7ED1-1847-38262E6D05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12372" cy="64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389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72094-D36A-007C-818C-6DC4FC39F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Introduction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44169-B653-8FCC-211C-27ABE8FE01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Consent has become the primary paradigm for protecting the legal rights of patients and guiding the ethical practice of medicine. It may be used for different purposes in different contexts: legal, ethical or administrative.</a:t>
            </a:r>
            <a:endParaRPr lang="en-IN" sz="1800" dirty="0">
              <a:solidFill>
                <a:schemeClr val="tx1"/>
              </a:solidFill>
            </a:endParaRPr>
          </a:p>
          <a:p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64D377-7310-FC9A-E728-3B686E1BE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3633788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B9F59A-EE54-15E1-6F90-F1AB79C0D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pPr/>
              <a:t>2</a:t>
            </a:fld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3EA6A3-2D9E-C718-EBF4-5B7AFD95B0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640113" cy="772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6BE0FC-28C9-6579-8E03-51C27136FD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657475" y="427481"/>
            <a:ext cx="7129463" cy="3266059"/>
          </a:xfrm>
          <a:prstGeom prst="rect">
            <a:avLst/>
          </a:prstGeom>
        </p:spPr>
      </p:pic>
      <p:pic>
        <p:nvPicPr>
          <p:cNvPr id="10" name="Picture 9" descr="C:\Users\hp\Downloads\1 SUMMER INTERNSHIP PROJECT FORTIS HOSPITAL,GURGAON\3 CONTENTS MATERIAL\images.png">
            <a:extLst>
              <a:ext uri="{FF2B5EF4-FFF2-40B4-BE49-F238E27FC236}">
                <a16:creationId xmlns:a16="http://schemas.microsoft.com/office/drawing/2014/main" id="{A970B862-B3FC-99F5-E9B7-E52E9979889C}"/>
              </a:ext>
            </a:extLst>
          </p:cNvPr>
          <p:cNvPicPr/>
          <p:nvPr/>
        </p:nvPicPr>
        <p:blipFill>
          <a:blip r:embed="rId5"/>
          <a:srcRect r="72842"/>
          <a:stretch>
            <a:fillRect/>
          </a:stretch>
        </p:blipFill>
        <p:spPr bwMode="auto">
          <a:xfrm>
            <a:off x="11161486" y="28137"/>
            <a:ext cx="1030514" cy="973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39061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44328F-626B-70E2-D0C5-F16A1E592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6429B0-60CE-36A6-DD5A-4112E4534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pPr/>
              <a:t>3</a:t>
            </a:fld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D7DE2-7518-3B77-F975-509EE81FC92A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0" y="2505075"/>
            <a:ext cx="5157788" cy="3684588"/>
          </a:xfrm>
        </p:spPr>
        <p:txBody>
          <a:bodyPr>
            <a:normAutofit/>
          </a:bodyPr>
          <a:lstStyle/>
          <a:p>
            <a:r>
              <a:rPr lang="en-US" sz="1600" dirty="0">
                <a:ea typeface="+mn-lt"/>
                <a:cs typeface="+mn-lt"/>
              </a:rPr>
              <a:t>Primary Objective: Audit of the quality of consent forms completion and improvement of practice. </a:t>
            </a:r>
            <a:endParaRPr lang="en-IN" sz="1600" dirty="0">
              <a:ea typeface="+mn-lt"/>
              <a:cs typeface="+mn-lt"/>
            </a:endParaRPr>
          </a:p>
          <a:p>
            <a:r>
              <a:rPr lang="en-IN" sz="1600" dirty="0"/>
              <a:t>Secondary Objective:</a:t>
            </a:r>
            <a:r>
              <a:rPr lang="en-US" sz="1600" dirty="0">
                <a:latin typeface="Times New Roman"/>
                <a:ea typeface="Times New Roman"/>
                <a:cs typeface="Times New Roman"/>
              </a:rPr>
              <a:t> To achieve excellence in clinical practice and high level of health care provision, consent process need to be clear and precise.</a:t>
            </a:r>
            <a:endParaRPr lang="en-US" sz="1600" dirty="0"/>
          </a:p>
          <a:p>
            <a:endParaRPr lang="en-IN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F25E261-923F-CB4C-B895-82B832F802B8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1681163"/>
            <a:ext cx="5157788" cy="8239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400" b="1" dirty="0"/>
              <a:t>Objectives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2BE4498-D5CC-2D65-0AD5-AB7D2C801AE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008813" y="1681162"/>
            <a:ext cx="5183187" cy="42261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400" b="1" dirty="0"/>
              <a:t>Methodology</a:t>
            </a:r>
          </a:p>
          <a:p>
            <a:r>
              <a:rPr lang="en-IN" sz="1600" dirty="0"/>
              <a:t>Study Design: Retrospective Study</a:t>
            </a:r>
          </a:p>
          <a:p>
            <a:r>
              <a:rPr lang="en-IN" sz="1600" dirty="0"/>
              <a:t>Study Setting: FMRI, Gurugram </a:t>
            </a:r>
          </a:p>
          <a:p>
            <a:r>
              <a:rPr lang="en-IN" sz="1600" dirty="0"/>
              <a:t>Duration Of Study:  2 months</a:t>
            </a:r>
          </a:p>
          <a:p>
            <a:r>
              <a:rPr lang="en-IN" sz="1600" dirty="0"/>
              <a:t>Study Population: Patients In IPD</a:t>
            </a:r>
          </a:p>
          <a:p>
            <a:r>
              <a:rPr lang="en-IN" sz="1600" dirty="0"/>
              <a:t>Sample Size: 200</a:t>
            </a:r>
          </a:p>
          <a:p>
            <a:r>
              <a:rPr lang="en-IN" sz="1600" dirty="0"/>
              <a:t>Sampling Method: Stratified Randomisation </a:t>
            </a:r>
          </a:p>
          <a:p>
            <a:r>
              <a:rPr lang="en-IN" sz="1600" dirty="0"/>
              <a:t>Method Of Data Collection: Audit of Patient Files</a:t>
            </a:r>
          </a:p>
          <a:p>
            <a:endParaRPr lang="en-IN" sz="1600" dirty="0"/>
          </a:p>
          <a:p>
            <a:endParaRPr lang="en-IN" sz="1600" dirty="0"/>
          </a:p>
          <a:p>
            <a:endParaRPr lang="en-IN" sz="1600" dirty="0"/>
          </a:p>
          <a:p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DE848F-23EA-DD10-7CA9-E5A35CA4C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4"/>
            <a:ext cx="1654629" cy="778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DB12AE0-8B0A-E71D-0C2D-3EDEF1298D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92314" y="3967424"/>
            <a:ext cx="4114800" cy="2735943"/>
          </a:xfrm>
          <a:prstGeom prst="rect">
            <a:avLst/>
          </a:prstGeom>
        </p:spPr>
      </p:pic>
      <p:pic>
        <p:nvPicPr>
          <p:cNvPr id="13" name="Picture 12" descr="C:\Users\hp\Downloads\1 SUMMER INTERNSHIP PROJECT FORTIS HOSPITAL,GURGAON\3 CONTENTS MATERIAL\images.png">
            <a:extLst>
              <a:ext uri="{FF2B5EF4-FFF2-40B4-BE49-F238E27FC236}">
                <a16:creationId xmlns:a16="http://schemas.microsoft.com/office/drawing/2014/main" id="{A02DA26F-D373-A20E-E713-31C98B9E682E}"/>
              </a:ext>
            </a:extLst>
          </p:cNvPr>
          <p:cNvPicPr/>
          <p:nvPr/>
        </p:nvPicPr>
        <p:blipFill>
          <a:blip r:embed="rId5"/>
          <a:srcRect r="72842"/>
          <a:stretch>
            <a:fillRect/>
          </a:stretch>
        </p:blipFill>
        <p:spPr bwMode="auto">
          <a:xfrm>
            <a:off x="11117943" y="28137"/>
            <a:ext cx="1074057" cy="9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4687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308AE-6CFE-445A-2B38-474CDAE2C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 </a:t>
            </a:r>
            <a:br>
              <a:rPr lang="en-IN" dirty="0"/>
            </a:br>
            <a:r>
              <a:rPr lang="en-IN" dirty="0"/>
              <a:t>                     </a:t>
            </a:r>
            <a:r>
              <a:rPr lang="en-IN" b="1" dirty="0"/>
              <a:t>RATING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3B0D9-BF01-56B2-D075-A5216043C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+mn-lt"/>
                <a:cs typeface="+mn-lt"/>
              </a:rPr>
              <a:t>‘0’ Means the listed parameter is not documented in form 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‘1’ Means the listed parameter is documented clearly in form </a:t>
            </a:r>
          </a:p>
          <a:p>
            <a:r>
              <a:rPr lang="en-US" dirty="0">
                <a:ea typeface="+mn-lt"/>
                <a:cs typeface="+mn-lt"/>
              </a:rPr>
              <a:t>‘3’ Means  Not Applicable .</a:t>
            </a:r>
            <a:endParaRPr lang="en-US" dirty="0"/>
          </a:p>
          <a:p>
            <a:pPr marL="0" indent="0">
              <a:buNone/>
            </a:pPr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695A87-A8B3-5784-F3E6-5ECFF95B5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E415BA-E9C2-B53D-DBDE-641B8387C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pPr/>
              <a:t>4</a:t>
            </a:fld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A35F29-00CB-21F4-89A1-510E990956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4"/>
            <a:ext cx="1396271" cy="657223"/>
          </a:xfrm>
          <a:prstGeom prst="rect">
            <a:avLst/>
          </a:prstGeom>
        </p:spPr>
      </p:pic>
      <p:pic>
        <p:nvPicPr>
          <p:cNvPr id="7" name="Picture 6" descr="C:\Users\hp\Downloads\1 SUMMER INTERNSHIP PROJECT FORTIS HOSPITAL,GURGAON\3 CONTENTS MATERIAL\images.png">
            <a:extLst>
              <a:ext uri="{FF2B5EF4-FFF2-40B4-BE49-F238E27FC236}">
                <a16:creationId xmlns:a16="http://schemas.microsoft.com/office/drawing/2014/main" id="{B1A28FAF-1041-6DF7-5D76-6341342D0D67}"/>
              </a:ext>
            </a:extLst>
          </p:cNvPr>
          <p:cNvPicPr/>
          <p:nvPr/>
        </p:nvPicPr>
        <p:blipFill>
          <a:blip r:embed="rId3"/>
          <a:srcRect r="72842"/>
          <a:stretch>
            <a:fillRect/>
          </a:stretch>
        </p:blipFill>
        <p:spPr bwMode="auto">
          <a:xfrm>
            <a:off x="11117943" y="28137"/>
            <a:ext cx="1074057" cy="9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7355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37B7D-9246-8D44-38A9-275431B2FD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638629"/>
            <a:ext cx="5257800" cy="553833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IN" sz="6000" b="1" dirty="0"/>
          </a:p>
          <a:p>
            <a:pPr marL="0" indent="0">
              <a:buNone/>
            </a:pPr>
            <a:r>
              <a:rPr lang="en-IN" sz="6000" b="1" dirty="0"/>
              <a:t>SPECIALITY</a:t>
            </a:r>
          </a:p>
          <a:p>
            <a:pPr marL="0" indent="0">
              <a:buNone/>
            </a:pPr>
            <a:endParaRPr lang="en-IN" sz="6000" dirty="0"/>
          </a:p>
          <a:p>
            <a:r>
              <a:rPr lang="en-US" sz="4000" dirty="0"/>
              <a:t>ENT (</a:t>
            </a:r>
            <a:r>
              <a:rPr lang="en-US" sz="4000" dirty="0" err="1"/>
              <a:t>Ear,Nose,Throat</a:t>
            </a:r>
            <a:r>
              <a:rPr lang="en-US" sz="4000" dirty="0"/>
              <a:t>)</a:t>
            </a:r>
          </a:p>
          <a:p>
            <a:r>
              <a:rPr lang="en-US" sz="4000" dirty="0"/>
              <a:t>Neurology</a:t>
            </a:r>
          </a:p>
          <a:p>
            <a:r>
              <a:rPr lang="en-US" sz="4000" dirty="0"/>
              <a:t>General Surgery </a:t>
            </a:r>
          </a:p>
          <a:p>
            <a:r>
              <a:rPr lang="en-US" sz="4000" dirty="0"/>
              <a:t>Neurosurgery</a:t>
            </a:r>
          </a:p>
          <a:p>
            <a:r>
              <a:rPr lang="en-US" sz="4000" dirty="0" err="1"/>
              <a:t>Orthopaedics</a:t>
            </a:r>
            <a:endParaRPr lang="en-US" sz="4000" dirty="0"/>
          </a:p>
          <a:p>
            <a:r>
              <a:rPr lang="en-US" sz="4000" dirty="0"/>
              <a:t>Cardiology</a:t>
            </a:r>
          </a:p>
          <a:p>
            <a:r>
              <a:rPr lang="en-US" sz="4000" dirty="0"/>
              <a:t>Urology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5BDCAF-F0E3-C9B4-4748-51E521269B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8600" y="659833"/>
            <a:ext cx="5181600" cy="553833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IN" sz="4400" b="1" dirty="0"/>
              <a:t>PARAMETERS OBSERVED</a:t>
            </a:r>
          </a:p>
          <a:p>
            <a:pPr marL="0" indent="0">
              <a:buNone/>
            </a:pPr>
            <a:endParaRPr lang="en-IN" sz="4400" dirty="0"/>
          </a:p>
          <a:p>
            <a:r>
              <a:rPr lang="en-IN" sz="3400" dirty="0"/>
              <a:t>Declaration </a:t>
            </a:r>
          </a:p>
          <a:p>
            <a:r>
              <a:rPr lang="en-IN" sz="3400" dirty="0"/>
              <a:t>Name of Procedure</a:t>
            </a:r>
          </a:p>
          <a:p>
            <a:r>
              <a:rPr lang="en-IN" sz="3400" dirty="0"/>
              <a:t>Benefits</a:t>
            </a:r>
          </a:p>
          <a:p>
            <a:r>
              <a:rPr lang="en-IN" sz="3400" dirty="0"/>
              <a:t>Risks and Complication</a:t>
            </a:r>
          </a:p>
          <a:p>
            <a:r>
              <a:rPr lang="en-IN" sz="3400" dirty="0"/>
              <a:t>Alternative Methods</a:t>
            </a:r>
          </a:p>
          <a:p>
            <a:r>
              <a:rPr lang="en-IN" sz="3400" dirty="0"/>
              <a:t>Patient Signature</a:t>
            </a:r>
          </a:p>
          <a:p>
            <a:r>
              <a:rPr lang="en-IN" sz="3400" dirty="0"/>
              <a:t>Witness name</a:t>
            </a:r>
          </a:p>
          <a:p>
            <a:r>
              <a:rPr lang="en-IN" sz="3400" dirty="0"/>
              <a:t>Witness signature </a:t>
            </a:r>
          </a:p>
          <a:p>
            <a:r>
              <a:rPr lang="en-IN" sz="3400" dirty="0"/>
              <a:t>Doctor’s Signature</a:t>
            </a:r>
          </a:p>
          <a:p>
            <a:r>
              <a:rPr lang="en-IN" sz="3400" dirty="0"/>
              <a:t>Date and Time </a:t>
            </a:r>
          </a:p>
          <a:p>
            <a:r>
              <a:rPr lang="en-IN" sz="3400" dirty="0"/>
              <a:t>Doctor’s Designation </a:t>
            </a:r>
          </a:p>
          <a:p>
            <a:r>
              <a:rPr lang="en-IN" sz="3400" dirty="0"/>
              <a:t>Doctor’s Name </a:t>
            </a:r>
          </a:p>
          <a:p>
            <a:r>
              <a:rPr lang="en-IN" sz="3400" dirty="0"/>
              <a:t>Surrogate Guardian Name and Relationship</a:t>
            </a:r>
          </a:p>
          <a:p>
            <a:r>
              <a:rPr lang="en-IN" sz="3400" dirty="0"/>
              <a:t>Surrogate Guardian Signature</a:t>
            </a:r>
          </a:p>
          <a:p>
            <a:endParaRPr lang="en-IN" sz="3400" dirty="0"/>
          </a:p>
          <a:p>
            <a:endParaRPr lang="en-IN" sz="3400" dirty="0"/>
          </a:p>
          <a:p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260948-E480-7A97-C30F-DA56F428F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B5B083-60EA-0252-F4F0-3D5D8FA3C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pPr/>
              <a:t>5</a:t>
            </a:fld>
            <a:endParaRPr lang="en-IN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633C08D-DBC4-69A1-9B33-5F73D7E622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4"/>
            <a:ext cx="1306175" cy="614815"/>
          </a:xfrm>
          <a:prstGeom prst="rect">
            <a:avLst/>
          </a:prstGeom>
        </p:spPr>
      </p:pic>
      <p:pic>
        <p:nvPicPr>
          <p:cNvPr id="13" name="Picture 12" descr="C:\Users\hp\Downloads\1 SUMMER INTERNSHIP PROJECT FORTIS HOSPITAL,GURGAON\3 CONTENTS MATERIAL\images.png">
            <a:extLst>
              <a:ext uri="{FF2B5EF4-FFF2-40B4-BE49-F238E27FC236}">
                <a16:creationId xmlns:a16="http://schemas.microsoft.com/office/drawing/2014/main" id="{81B16864-4DE8-63E7-F595-A5D3F154EC7E}"/>
              </a:ext>
            </a:extLst>
          </p:cNvPr>
          <p:cNvPicPr/>
          <p:nvPr/>
        </p:nvPicPr>
        <p:blipFill>
          <a:blip r:embed="rId4"/>
          <a:srcRect r="72842"/>
          <a:stretch>
            <a:fillRect/>
          </a:stretch>
        </p:blipFill>
        <p:spPr bwMode="auto">
          <a:xfrm>
            <a:off x="11117943" y="28137"/>
            <a:ext cx="1074057" cy="9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6467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E1AFC-9CD1-08C8-0F87-3A71E5733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49D843-D489-0698-8F13-E18D7AC34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pPr/>
              <a:t>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6B1AD0-3937-0010-0111-E6BE0A374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7E35C9-8D50-F7CA-E6F1-C10B29E0A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3"/>
            <a:ext cx="1567543" cy="737841"/>
          </a:xfrm>
          <a:prstGeom prst="rect">
            <a:avLst/>
          </a:prstGeom>
        </p:spPr>
      </p:pic>
      <p:pic>
        <p:nvPicPr>
          <p:cNvPr id="10" name="Picture 9" descr="C:\Users\hp\Downloads\1 SUMMER INTERNSHIP PROJECT FORTIS HOSPITAL,GURGAON\3 CONTENTS MATERIAL\images.png">
            <a:extLst>
              <a:ext uri="{FF2B5EF4-FFF2-40B4-BE49-F238E27FC236}">
                <a16:creationId xmlns:a16="http://schemas.microsoft.com/office/drawing/2014/main" id="{E342A4F3-E220-8035-7A08-6B52D5477743}"/>
              </a:ext>
            </a:extLst>
          </p:cNvPr>
          <p:cNvPicPr/>
          <p:nvPr/>
        </p:nvPicPr>
        <p:blipFill>
          <a:blip r:embed="rId3"/>
          <a:srcRect r="72842"/>
          <a:stretch>
            <a:fillRect/>
          </a:stretch>
        </p:blipFill>
        <p:spPr bwMode="auto">
          <a:xfrm>
            <a:off x="11074401" y="28137"/>
            <a:ext cx="1117600" cy="86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D8C84ED6-64D1-F3B2-DD39-B91B3F438B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0133003"/>
              </p:ext>
            </p:extLst>
          </p:nvPr>
        </p:nvGraphicFramePr>
        <p:xfrm>
          <a:off x="838200" y="1885949"/>
          <a:ext cx="5257800" cy="4291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4EC8FECB-A629-6C15-8F6B-72468E00E9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0110938"/>
              </p:ext>
            </p:extLst>
          </p:nvPr>
        </p:nvGraphicFramePr>
        <p:xfrm>
          <a:off x="6402705" y="1885948"/>
          <a:ext cx="5558790" cy="4291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73306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E1AFC-9CD1-08C8-0F87-3A71E5733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ENT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2510F1-C90F-1644-E1E6-E6F7AEB43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pPr/>
              <a:t>7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F452A5-4A37-38F4-E86E-331DB996C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E056D7-024E-A9C1-BBD7-5EE6669F6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3"/>
            <a:ext cx="1814286" cy="853983"/>
          </a:xfrm>
          <a:prstGeom prst="rect">
            <a:avLst/>
          </a:prstGeom>
        </p:spPr>
      </p:pic>
      <p:pic>
        <p:nvPicPr>
          <p:cNvPr id="10" name="Picture 9" descr="C:\Users\hp\Downloads\1 SUMMER INTERNSHIP PROJECT FORTIS HOSPITAL,GURGAON\3 CONTENTS MATERIAL\images.png">
            <a:extLst>
              <a:ext uri="{FF2B5EF4-FFF2-40B4-BE49-F238E27FC236}">
                <a16:creationId xmlns:a16="http://schemas.microsoft.com/office/drawing/2014/main" id="{8A7AE571-0A3D-0CB6-42D0-3507616274FE}"/>
              </a:ext>
            </a:extLst>
          </p:cNvPr>
          <p:cNvPicPr/>
          <p:nvPr/>
        </p:nvPicPr>
        <p:blipFill>
          <a:blip r:embed="rId3"/>
          <a:srcRect r="72842"/>
          <a:stretch>
            <a:fillRect/>
          </a:stretch>
        </p:blipFill>
        <p:spPr bwMode="auto">
          <a:xfrm>
            <a:off x="11088915" y="28136"/>
            <a:ext cx="1103086" cy="100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42E0C3F0-47C3-1978-83F2-15EC948F63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5515527"/>
              </p:ext>
            </p:extLst>
          </p:nvPr>
        </p:nvGraphicFramePr>
        <p:xfrm>
          <a:off x="838200" y="1974850"/>
          <a:ext cx="479107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D9D5621A-84BD-E83E-18F4-00EA97B3CF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6777177"/>
              </p:ext>
            </p:extLst>
          </p:nvPr>
        </p:nvGraphicFramePr>
        <p:xfrm>
          <a:off x="5772150" y="2060574"/>
          <a:ext cx="5316765" cy="4265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11276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E1AFC-9CD1-08C8-0F87-3A71E5733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GASTROENTEROLOGY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D75EE-F9AD-7ECC-099C-1DECD261D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pPr/>
              <a:t>8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C537E-F258-FF89-BDC8-88EC70E7B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668B9E-FFED-72D7-8936-12D60B63DD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3"/>
            <a:ext cx="1736679" cy="817453"/>
          </a:xfrm>
          <a:prstGeom prst="rect">
            <a:avLst/>
          </a:prstGeom>
        </p:spPr>
      </p:pic>
      <p:pic>
        <p:nvPicPr>
          <p:cNvPr id="10" name="Picture 9" descr="C:\Users\hp\Downloads\1 SUMMER INTERNSHIP PROJECT FORTIS HOSPITAL,GURGAON\3 CONTENTS MATERIAL\images.png">
            <a:extLst>
              <a:ext uri="{FF2B5EF4-FFF2-40B4-BE49-F238E27FC236}">
                <a16:creationId xmlns:a16="http://schemas.microsoft.com/office/drawing/2014/main" id="{B36B5A54-8B02-8FAE-990C-AF6363E04905}"/>
              </a:ext>
            </a:extLst>
          </p:cNvPr>
          <p:cNvPicPr/>
          <p:nvPr/>
        </p:nvPicPr>
        <p:blipFill>
          <a:blip r:embed="rId3"/>
          <a:srcRect r="72842"/>
          <a:stretch>
            <a:fillRect/>
          </a:stretch>
        </p:blipFill>
        <p:spPr bwMode="auto">
          <a:xfrm>
            <a:off x="11117943" y="28137"/>
            <a:ext cx="1074057" cy="9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3B326059-F6E4-2EE1-ECB0-5E94A702F3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5673198"/>
              </p:ext>
            </p:extLst>
          </p:nvPr>
        </p:nvGraphicFramePr>
        <p:xfrm>
          <a:off x="838200" y="2027675"/>
          <a:ext cx="5105400" cy="4149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6FD34B1C-81D1-A711-7FC3-72D519351D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3220084"/>
              </p:ext>
            </p:extLst>
          </p:nvPr>
        </p:nvGraphicFramePr>
        <p:xfrm>
          <a:off x="6248402" y="2027676"/>
          <a:ext cx="5608318" cy="4149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498613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59676-68AE-B31D-2B17-777B3CE4C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NEUROLOGY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486BD3-7B28-3873-3378-A9DBB9E3B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pPr/>
              <a:t>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E8C70-D405-03BF-6CEE-48677636D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261C97-CF15-220B-FFE7-145AE48C1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2015394" cy="948644"/>
          </a:xfrm>
          <a:prstGeom prst="rect">
            <a:avLst/>
          </a:prstGeom>
        </p:spPr>
      </p:pic>
      <p:pic>
        <p:nvPicPr>
          <p:cNvPr id="10" name="Picture 9" descr="C:\Users\hp\Downloads\1 SUMMER INTERNSHIP PROJECT FORTIS HOSPITAL,GURGAON\3 CONTENTS MATERIAL\images.png">
            <a:extLst>
              <a:ext uri="{FF2B5EF4-FFF2-40B4-BE49-F238E27FC236}">
                <a16:creationId xmlns:a16="http://schemas.microsoft.com/office/drawing/2014/main" id="{E3F393F5-738C-E2DD-293C-8EA3D42EE05B}"/>
              </a:ext>
            </a:extLst>
          </p:cNvPr>
          <p:cNvPicPr/>
          <p:nvPr/>
        </p:nvPicPr>
        <p:blipFill>
          <a:blip r:embed="rId3"/>
          <a:srcRect r="72842"/>
          <a:stretch>
            <a:fillRect/>
          </a:stretch>
        </p:blipFill>
        <p:spPr bwMode="auto">
          <a:xfrm>
            <a:off x="11140261" y="49908"/>
            <a:ext cx="1074057" cy="9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EB8B300C-9306-136C-7C09-5232B747C3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7168225"/>
              </p:ext>
            </p:extLst>
          </p:nvPr>
        </p:nvGraphicFramePr>
        <p:xfrm>
          <a:off x="838200" y="1825625"/>
          <a:ext cx="52578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A6ED6F45-3C38-862B-FD2D-C62770F001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2535050"/>
              </p:ext>
            </p:extLst>
          </p:nvPr>
        </p:nvGraphicFramePr>
        <p:xfrm>
          <a:off x="6259194" y="1825625"/>
          <a:ext cx="579945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616270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460</Words>
  <Application>Microsoft Office PowerPoint</Application>
  <PresentationFormat>Widescreen</PresentationFormat>
  <Paragraphs>120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Consent Form Audit Fortis Memorial Research Institute, Gurugram</vt:lpstr>
      <vt:lpstr>Introduction </vt:lpstr>
      <vt:lpstr>PowerPoint Presentation</vt:lpstr>
      <vt:lpstr>                       RATING METHOD</vt:lpstr>
      <vt:lpstr>PowerPoint Presentation</vt:lpstr>
      <vt:lpstr>RESULTS</vt:lpstr>
      <vt:lpstr>ENT </vt:lpstr>
      <vt:lpstr>GASTROENTEROLOGY</vt:lpstr>
      <vt:lpstr>NEUROLOGY</vt:lpstr>
      <vt:lpstr>GENERAL SURGERY</vt:lpstr>
      <vt:lpstr>ORTHOPAEDICS </vt:lpstr>
      <vt:lpstr>CARDIOLOGY</vt:lpstr>
      <vt:lpstr>UROLOGY</vt:lpstr>
      <vt:lpstr>NEUROSURGERY </vt:lpstr>
      <vt:lpstr>                             CONCLUSION</vt:lpstr>
      <vt:lpstr>                              LIMITATIONS</vt:lpstr>
      <vt:lpstr>                     RECOMMENDATIONS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Name Organization</dc:title>
  <dc:creator>Dr. Sidharth Sekhar Mishra</dc:creator>
  <cp:lastModifiedBy>Meenakshi Sharma</cp:lastModifiedBy>
  <cp:revision>9</cp:revision>
  <dcterms:created xsi:type="dcterms:W3CDTF">2022-05-20T15:11:38Z</dcterms:created>
  <dcterms:modified xsi:type="dcterms:W3CDTF">2022-12-15T05:54:29Z</dcterms:modified>
</cp:coreProperties>
</file>