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dLbls>
            <c:spPr>
              <a:noFill/>
              <a:ln>
                <a:noFill/>
              </a:ln>
              <a:effectLst/>
            </c:spPr>
            <c:txPr>
              <a:bodyPr rot="0" spcFirstLastPara="0" vertOverflow="ellipsis" vert="horz" wrap="square" lIns="38100" tIns="19050" rIns="38100" bIns="19050" anchor="ctr" anchorCtr="1"/>
              <a:lstStyle/>
              <a:p>
                <a:pPr>
                  <a:defRPr lang="en-US" sz="1000" b="0" i="0" u="none" strike="noStrike" kern="1200" baseline="0">
                    <a:solidFill>
                      <a:schemeClr val="tx1"/>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ext>
            </c:extLst>
          </c:dLbls>
          <c:cat>
            <c:strRef>
              <c:f>Sheet5!$A$4:$A$5</c:f>
              <c:strCache>
                <c:ptCount val="2"/>
                <c:pt idx="0">
                  <c:v>more than 45 minutes</c:v>
                </c:pt>
                <c:pt idx="1">
                  <c:v>less than 45 minutes</c:v>
                </c:pt>
              </c:strCache>
            </c:strRef>
          </c:cat>
          <c:val>
            <c:numRef>
              <c:f>Sheet5!$B$4:$B$5</c:f>
              <c:numCache>
                <c:formatCode>General</c:formatCode>
                <c:ptCount val="2"/>
                <c:pt idx="0">
                  <c:v>88.5</c:v>
                </c:pt>
                <c:pt idx="1">
                  <c:v>11.5</c:v>
                </c:pt>
              </c:numCache>
            </c:numRef>
          </c:val>
        </c:ser>
        <c:dLbls>
          <c:showLegendKey val="0"/>
          <c:showVal val="0"/>
          <c:showCatName val="0"/>
          <c:showSerName val="0"/>
          <c:showPercent val="0"/>
          <c:showBubbleSize val="0"/>
        </c:dLbls>
        <c:gapWidth val="150"/>
        <c:axId val="80314752"/>
        <c:axId val="80316288"/>
      </c:barChart>
      <c:catAx>
        <c:axId val="80314752"/>
        <c:scaling>
          <c:orientation val="minMax"/>
        </c:scaling>
        <c:delete val="0"/>
        <c:axPos val="b"/>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80316288"/>
        <c:crosses val="autoZero"/>
        <c:auto val="1"/>
        <c:lblAlgn val="ctr"/>
        <c:lblOffset val="100"/>
        <c:noMultiLvlLbl val="0"/>
      </c:catAx>
      <c:valAx>
        <c:axId val="80316288"/>
        <c:scaling>
          <c:orientation val="minMax"/>
        </c:scaling>
        <c:delete val="0"/>
        <c:axPos val="l"/>
        <c:majorGridlines/>
        <c:numFmt formatCode="General"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80314752"/>
        <c:crosses val="autoZero"/>
        <c:crossBetween val="between"/>
      </c:valAx>
    </c:plotArea>
    <c:plotVisOnly val="1"/>
    <c:dispBlanksAs val="gap"/>
    <c:showDLblsOverMax val="0"/>
  </c:chart>
  <c:spPr>
    <a:ln w="12700" cmpd="sng">
      <a:solidFill>
        <a:schemeClr val="accent1">
          <a:lumMod val="75000"/>
        </a:schemeClr>
      </a:solidFill>
      <a:prstDash val="solid"/>
    </a:ln>
  </c:spPr>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dLbls>
            <c:spPr>
              <a:noFill/>
              <a:ln>
                <a:noFill/>
              </a:ln>
              <a:effectLst/>
            </c:spPr>
            <c:txPr>
              <a:bodyPr rot="0" spcFirstLastPara="0" vertOverflow="ellipsis" vert="horz" wrap="square" lIns="38100" tIns="19050" rIns="38100" bIns="19050" anchor="ctr" anchorCtr="1"/>
              <a:lstStyle/>
              <a:p>
                <a:pPr>
                  <a:defRPr lang="en-US" sz="1000" b="0" i="0" u="none" strike="noStrike" kern="1200" baseline="0">
                    <a:solidFill>
                      <a:schemeClr val="tx1"/>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ext>
            </c:extLst>
          </c:dLbls>
          <c:cat>
            <c:multiLvlStrRef>
              <c:f>Sheet5!$A$7:$B$10</c:f>
              <c:multiLvlStrCache>
                <c:ptCount val="4"/>
                <c:lvl>
                  <c:pt idx="0" c:formatCode="0%">
                    <c:v>MORE THAN 45MINS</c:v>
                  </c:pt>
                  <c:pt idx="1" c:formatCode="0%">
                    <c:v>LESS THAN 45 MINS</c:v>
                  </c:pt>
                  <c:pt idx="2" c:formatCode="0%">
                    <c:v>MORE THAN 45MINS</c:v>
                  </c:pt>
                  <c:pt idx="3" c:formatCode="0%">
                    <c:v>LESS THAN 45 MINS</c:v>
                  </c:pt>
                </c:lvl>
                <c:lvl>
                  <c:pt idx="0" c:formatCode="0%">
                    <c:v>PLANNED </c:v>
                  </c:pt>
                  <c:pt idx="2" c:formatCode="0%">
                    <c:v>UNPLANNED</c:v>
                  </c:pt>
                </c:lvl>
              </c:multiLvlStrCache>
            </c:multiLvlStrRef>
          </c:cat>
          <c:val>
            <c:numRef>
              <c:f>Sheet5!$C$7:$C$10</c:f>
              <c:numCache>
                <c:formatCode>0%</c:formatCode>
                <c:ptCount val="4"/>
                <c:pt idx="0">
                  <c:v>0.77</c:v>
                </c:pt>
                <c:pt idx="1">
                  <c:v>0.114</c:v>
                </c:pt>
                <c:pt idx="2">
                  <c:v>0.114</c:v>
                </c:pt>
                <c:pt idx="3">
                  <c:v>0</c:v>
                </c:pt>
              </c:numCache>
            </c:numRef>
          </c:val>
        </c:ser>
        <c:dLbls>
          <c:showLegendKey val="0"/>
          <c:showVal val="0"/>
          <c:showCatName val="0"/>
          <c:showSerName val="0"/>
          <c:showPercent val="0"/>
          <c:showBubbleSize val="0"/>
        </c:dLbls>
        <c:gapWidth val="150"/>
        <c:axId val="91908352"/>
        <c:axId val="91918336"/>
      </c:barChart>
      <c:catAx>
        <c:axId val="91908352"/>
        <c:scaling>
          <c:orientation val="minMax"/>
        </c:scaling>
        <c:delete val="0"/>
        <c:axPos val="b"/>
        <c:majorTickMark val="out"/>
        <c:minorTickMark val="none"/>
        <c:tickLblPos val="nextTo"/>
        <c:spPr>
          <a:noFill/>
        </c:spPr>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91918336"/>
        <c:crosses val="autoZero"/>
        <c:auto val="1"/>
        <c:lblAlgn val="ctr"/>
        <c:lblOffset val="100"/>
        <c:noMultiLvlLbl val="0"/>
      </c:catAx>
      <c:valAx>
        <c:axId val="91918336"/>
        <c:scaling>
          <c:orientation val="minMax"/>
          <c:max val="1"/>
        </c:scaling>
        <c:delete val="0"/>
        <c:axPos val="l"/>
        <c:majorGridlines/>
        <c:numFmt formatCode="0%"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91908352"/>
        <c:crosses val="autoZero"/>
        <c:crossBetween val="between"/>
      </c:valAx>
    </c:plotArea>
    <c:plotVisOnly val="1"/>
    <c:dispBlanksAs val="gap"/>
    <c:showDLblsOverMax val="0"/>
  </c:chart>
  <c:spPr>
    <a:ln w="12700" cmpd="sng">
      <a:solidFill>
        <a:schemeClr val="accent1"/>
      </a:solidFill>
      <a:prstDash val="solid"/>
    </a:ln>
  </c:spPr>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
        <c:rich>
          <a:bodyPr/>
          <a:lstStyle/>
          <a:p>
            <a:pPr>
              <a:defRPr/>
            </a:pPr>
          </a:p>
        </c:rich>
      </c:tx>
    </c:title>
    <c:autoTitleDeleted val="0"/>
    <c:plotArea>
      <c:layout/>
      <c:barChart>
        <c:barDir val="col"/>
        <c:grouping val="clustered"/>
        <c:varyColors val="0"/>
        <c:ser>
          <c:idx val="0"/>
          <c:order val="0"/>
          <c:invertIfNegative val="0"/>
          <c:dLbls>
            <c:spPr>
              <a:noFill/>
              <a:ln>
                <a:noFill/>
              </a:ln>
              <a:effectLst/>
            </c:spPr>
            <c:txPr>
              <a:bodyPr rot="0" spcFirstLastPara="0" vertOverflow="ellipsis" vert="horz" wrap="square" lIns="38100" tIns="19050" rIns="38100" bIns="19050" anchor="ctr" anchorCtr="1"/>
              <a:lstStyle/>
              <a:p>
                <a:pPr>
                  <a:defRPr lang="en-US" sz="1000" b="0" i="0" u="none" strike="noStrike" kern="1200" baseline="0">
                    <a:solidFill>
                      <a:schemeClr val="tx1"/>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ext>
            </c:extLst>
          </c:dLbls>
          <c:cat>
            <c:strRef>
              <c:f>Sheet2!$A$2:$A$8</c:f>
              <c:strCache>
                <c:ptCount val="7"/>
                <c:pt idx="0">
                  <c:v>COUNSELLING</c:v>
                </c:pt>
                <c:pt idx="1">
                  <c:v>TPA</c:v>
                </c:pt>
                <c:pt idx="2">
                  <c:v>BILLING</c:v>
                </c:pt>
                <c:pt idx="3">
                  <c:v>PATIENT REGISTRATION </c:v>
                </c:pt>
                <c:pt idx="4">
                  <c:v>BED ALLOTMENT</c:v>
                </c:pt>
                <c:pt idx="5">
                  <c:v>FROM REGISTRATION DESK TO WARD</c:v>
                </c:pt>
                <c:pt idx="6">
                  <c:v>TAT</c:v>
                </c:pt>
              </c:strCache>
            </c:strRef>
          </c:cat>
          <c:val>
            <c:numRef>
              <c:f>Sheet2!$B$2:$B$8</c:f>
              <c:numCache>
                <c:formatCode>General</c:formatCode>
                <c:ptCount val="7"/>
                <c:pt idx="0">
                  <c:v>5.3</c:v>
                </c:pt>
                <c:pt idx="1">
                  <c:v>7.25</c:v>
                </c:pt>
                <c:pt idx="2">
                  <c:v>6.65</c:v>
                </c:pt>
                <c:pt idx="3">
                  <c:v>9.6</c:v>
                </c:pt>
                <c:pt idx="4">
                  <c:v>88.98</c:v>
                </c:pt>
                <c:pt idx="5">
                  <c:v>5.73</c:v>
                </c:pt>
                <c:pt idx="6">
                  <c:v>109.05</c:v>
                </c:pt>
              </c:numCache>
            </c:numRef>
          </c:val>
        </c:ser>
        <c:dLbls>
          <c:showLegendKey val="0"/>
          <c:showVal val="0"/>
          <c:showCatName val="0"/>
          <c:showSerName val="0"/>
          <c:showPercent val="0"/>
          <c:showBubbleSize val="0"/>
        </c:dLbls>
        <c:gapWidth val="150"/>
        <c:axId val="80347136"/>
        <c:axId val="80348672"/>
      </c:barChart>
      <c:catAx>
        <c:axId val="80347136"/>
        <c:scaling>
          <c:orientation val="minMax"/>
        </c:scaling>
        <c:delete val="0"/>
        <c:axPos val="b"/>
        <c:majorTickMark val="none"/>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80348672"/>
        <c:crosses val="autoZero"/>
        <c:auto val="1"/>
        <c:lblAlgn val="ctr"/>
        <c:lblOffset val="100"/>
        <c:noMultiLvlLbl val="0"/>
      </c:catAx>
      <c:valAx>
        <c:axId val="80348672"/>
        <c:scaling>
          <c:orientation val="minMax"/>
          <c:max val="120"/>
        </c:scaling>
        <c:delete val="0"/>
        <c:axPos val="l"/>
        <c:majorGridlines/>
        <c:numFmt formatCode="General" sourceLinked="1"/>
        <c:majorTickMark val="none"/>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80347136"/>
        <c:crosses val="autoZero"/>
        <c:crossBetween val="between"/>
      </c:valAx>
    </c:plotArea>
    <c:plotVisOnly val="1"/>
    <c:dispBlanksAs val="gap"/>
    <c:showDLblsOverMax val="0"/>
  </c:chart>
  <c:spPr>
    <a:ln w="28575" cmpd="sng">
      <a:solidFill>
        <a:schemeClr val="accent1"/>
      </a:solidFill>
      <a:prstDash val="solid"/>
    </a:ln>
  </c:spPr>
  <c:txPr>
    <a:bodyPr/>
    <a:lstStyle/>
    <a:p>
      <a:pPr>
        <a:defRPr lang="en-US"/>
      </a:pP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Rectangles 24"/>
          <p:cNvSpPr/>
          <p:nvPr/>
        </p:nvSpPr>
        <p:spPr>
          <a:xfrm>
            <a:off x="6797040" y="4001135"/>
            <a:ext cx="5387340" cy="2845435"/>
          </a:xfrm>
          <a:prstGeom prst="rect">
            <a:avLst/>
          </a:prstGeom>
          <a:solidFill>
            <a:srgbClr val="FFF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indent="0">
              <a:buFont typeface="+mj-lt"/>
              <a:buNone/>
            </a:pPr>
            <a:endParaRPr lang="en-US" sz="1600" baseline="0" dirty="0" smtClean="0">
              <a:solidFill>
                <a:schemeClr val="tx1"/>
              </a:solidFill>
              <a:sym typeface="+mn-ea"/>
            </a:endParaRPr>
          </a:p>
        </p:txBody>
      </p:sp>
      <p:sp>
        <p:nvSpPr>
          <p:cNvPr id="15" name="Rectangles 14"/>
          <p:cNvSpPr/>
          <p:nvPr/>
        </p:nvSpPr>
        <p:spPr>
          <a:xfrm>
            <a:off x="3642995" y="5028565"/>
            <a:ext cx="3148965" cy="185102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8" name="Rectangles 7"/>
          <p:cNvSpPr/>
          <p:nvPr/>
        </p:nvSpPr>
        <p:spPr>
          <a:xfrm>
            <a:off x="0" y="0"/>
            <a:ext cx="12192000" cy="11245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5" name="Title 4"/>
          <p:cNvSpPr>
            <a:spLocks noGrp="1"/>
          </p:cNvSpPr>
          <p:nvPr>
            <p:ph type="title"/>
          </p:nvPr>
        </p:nvSpPr>
        <p:spPr>
          <a:xfrm>
            <a:off x="123825" y="359410"/>
            <a:ext cx="10079355" cy="617220"/>
          </a:xfrm>
        </p:spPr>
        <p:txBody>
          <a:bodyPr>
            <a:noAutofit/>
          </a:bodyPr>
          <a:p>
            <a:pPr algn="ctr"/>
            <a:r>
              <a:rPr lang="en-IN" sz="3200" b="1" dirty="0">
                <a:solidFill>
                  <a:schemeClr val="tx1"/>
                </a:solidFill>
                <a:effectLst>
                  <a:outerShdw blurRad="38100" dist="19050" dir="2700000" algn="tl" rotWithShape="0">
                    <a:schemeClr val="dk1">
                      <a:alpha val="40000"/>
                    </a:schemeClr>
                  </a:outerShdw>
                </a:effectLst>
                <a:sym typeface="+mn-ea"/>
              </a:rPr>
              <a:t>PATIENT ADMISSION AND REGISTRATION TURN AROUND TIME</a:t>
            </a:r>
            <a:br>
              <a:rPr lang="en-IN" sz="2800" b="1" dirty="0">
                <a:solidFill>
                  <a:schemeClr val="tx1"/>
                </a:solidFill>
                <a:effectLst>
                  <a:outerShdw blurRad="38100" dist="19050" dir="2700000" algn="tl" rotWithShape="0">
                    <a:schemeClr val="dk1">
                      <a:alpha val="40000"/>
                    </a:schemeClr>
                  </a:outerShdw>
                </a:effectLst>
                <a:sym typeface="+mn-ea"/>
              </a:rPr>
            </a:br>
            <a:endParaRPr lang="en-IN" sz="2800" b="1" dirty="0">
              <a:solidFill>
                <a:schemeClr val="tx1"/>
              </a:solidFill>
              <a:effectLst>
                <a:outerShdw blurRad="38100" dist="19050" dir="2700000" algn="tl" rotWithShape="0">
                  <a:schemeClr val="dk1">
                    <a:alpha val="40000"/>
                  </a:schemeClr>
                </a:outerShdw>
              </a:effectLst>
              <a:sym typeface="+mn-ea"/>
            </a:endParaRPr>
          </a:p>
        </p:txBody>
      </p:sp>
      <p:sp>
        <p:nvSpPr>
          <p:cNvPr id="6" name="Content Placeholder 5"/>
          <p:cNvSpPr>
            <a:spLocks noGrp="1"/>
          </p:cNvSpPr>
          <p:nvPr>
            <p:ph sz="half" idx="2"/>
          </p:nvPr>
        </p:nvSpPr>
        <p:spPr>
          <a:xfrm>
            <a:off x="0" y="1183005"/>
            <a:ext cx="3639185" cy="2207260"/>
          </a:xfrm>
          <a:solidFill>
            <a:schemeClr val="accent6">
              <a:lumMod val="20000"/>
              <a:lumOff val="80000"/>
            </a:schemeClr>
          </a:solidFill>
        </p:spPr>
        <p:txBody>
          <a:bodyPr>
            <a:noAutofit/>
          </a:bodyPr>
          <a:p>
            <a:pPr marL="0" indent="0">
              <a:lnSpc>
                <a:spcPct val="70000"/>
              </a:lnSpc>
              <a:buNone/>
            </a:pPr>
            <a:r>
              <a:rPr lang="en-IN" altLang="en-US" sz="1200" b="1">
                <a:latin typeface="Times New Roman" panose="02020603050405020304" charset="0"/>
                <a:cs typeface="Times New Roman" panose="02020603050405020304" charset="0"/>
              </a:rPr>
              <a:t>INTRODUCTION</a:t>
            </a:r>
            <a:endParaRPr lang="en-IN" altLang="en-US" sz="1200" b="1">
              <a:latin typeface="Times New Roman" panose="02020603050405020304" charset="0"/>
              <a:cs typeface="Times New Roman" panose="02020603050405020304" charset="0"/>
            </a:endParaRPr>
          </a:p>
          <a:p>
            <a:pPr marL="0" indent="0" algn="just">
              <a:lnSpc>
                <a:spcPct val="70000"/>
              </a:lnSpc>
              <a:buNone/>
            </a:pPr>
            <a:r>
              <a:rPr lang="en-US" sz="1100" b="1" dirty="0" smtClean="0">
                <a:latin typeface="Times New Roman" panose="02020603050405020304" charset="0"/>
                <a:cs typeface="Times New Roman" panose="02020603050405020304" charset="0"/>
                <a:sym typeface="+mn-ea"/>
              </a:rPr>
              <a:t>Turn around time is considered an important quality indicator in hospital services. It is a tangible aspect by which the patient judges the quality of care provided at the hospital.</a:t>
            </a:r>
            <a:endParaRPr lang="en-US" sz="1100" b="1" dirty="0" smtClean="0">
              <a:latin typeface="Times New Roman" panose="02020603050405020304" charset="0"/>
              <a:cs typeface="Times New Roman" panose="02020603050405020304" charset="0"/>
            </a:endParaRPr>
          </a:p>
          <a:p>
            <a:pPr marL="0" indent="0" algn="just">
              <a:lnSpc>
                <a:spcPct val="70000"/>
              </a:lnSpc>
              <a:buNone/>
            </a:pPr>
            <a:r>
              <a:rPr lang="en-US" sz="1100" b="1" dirty="0" smtClean="0">
                <a:latin typeface="Times New Roman" panose="02020603050405020304" charset="0"/>
                <a:cs typeface="Times New Roman" panose="02020603050405020304" charset="0"/>
                <a:sym typeface="+mn-ea"/>
              </a:rPr>
              <a:t>Turn Around Time in admission process if prolonged can affect patient satisfaction adversely</a:t>
            </a:r>
            <a:endParaRPr lang="en-US" sz="1100" b="1" dirty="0" smtClean="0">
              <a:latin typeface="Times New Roman" panose="02020603050405020304" charset="0"/>
              <a:cs typeface="Times New Roman" panose="02020603050405020304" charset="0"/>
              <a:sym typeface="+mn-ea"/>
            </a:endParaRPr>
          </a:p>
          <a:p>
            <a:pPr marL="0" indent="0" algn="just">
              <a:lnSpc>
                <a:spcPct val="70000"/>
              </a:lnSpc>
              <a:buNone/>
            </a:pPr>
            <a:r>
              <a:rPr lang="en-IN" altLang="en-US" sz="1100" b="1">
                <a:latin typeface="Times New Roman" panose="02020603050405020304" charset="0"/>
                <a:cs typeface="Times New Roman" panose="02020603050405020304" charset="0"/>
                <a:sym typeface="+mn-ea"/>
              </a:rPr>
              <a:t>AIMS AND OBJECTIVES</a:t>
            </a:r>
            <a:endParaRPr lang="en-IN" altLang="en-US" sz="1100" b="1">
              <a:latin typeface="Times New Roman" panose="02020603050405020304" charset="0"/>
              <a:cs typeface="Times New Roman" panose="02020603050405020304" charset="0"/>
              <a:sym typeface="+mn-ea"/>
            </a:endParaRPr>
          </a:p>
          <a:p>
            <a:pPr marL="285750" indent="-285750" algn="just">
              <a:lnSpc>
                <a:spcPct val="70000"/>
              </a:lnSpc>
              <a:buFont typeface="Arial" panose="020B0604020202020204" pitchFamily="34" charset="0"/>
              <a:buChar char="•"/>
            </a:pPr>
            <a:r>
              <a:rPr lang="en-US" sz="1100" b="1" dirty="0" smtClean="0">
                <a:latin typeface="Times New Roman" panose="02020603050405020304" charset="0"/>
                <a:cs typeface="Times New Roman" panose="02020603050405020304" charset="0"/>
                <a:sym typeface="+mn-ea"/>
              </a:rPr>
              <a:t>To estimate the turn around time of admission of new patients</a:t>
            </a:r>
            <a:endParaRPr lang="en-US" sz="1100" b="1" dirty="0" smtClean="0">
              <a:latin typeface="Times New Roman" panose="02020603050405020304" charset="0"/>
              <a:cs typeface="Times New Roman" panose="02020603050405020304" charset="0"/>
              <a:sym typeface="+mn-ea"/>
            </a:endParaRPr>
          </a:p>
          <a:p>
            <a:pPr marL="285750" indent="-285750" algn="just">
              <a:lnSpc>
                <a:spcPct val="70000"/>
              </a:lnSpc>
              <a:buFont typeface="Arial" panose="020B0604020202020204" pitchFamily="34" charset="0"/>
              <a:buChar char="•"/>
            </a:pPr>
            <a:r>
              <a:rPr lang="en-US" sz="1100" b="1" dirty="0" smtClean="0">
                <a:latin typeface="Times New Roman" panose="02020603050405020304" charset="0"/>
                <a:cs typeface="Times New Roman" panose="02020603050405020304" charset="0"/>
                <a:sym typeface="+mn-ea"/>
              </a:rPr>
              <a:t>To understand the gaps in admission process and improve the process flow</a:t>
            </a:r>
            <a:endParaRPr lang="en-IN" sz="1100" b="1">
              <a:latin typeface="Times New Roman" panose="02020603050405020304" charset="0"/>
              <a:cs typeface="Times New Roman" panose="02020603050405020304" charset="0"/>
            </a:endParaRPr>
          </a:p>
          <a:p>
            <a:pPr marL="0" indent="0">
              <a:lnSpc>
                <a:spcPct val="70000"/>
              </a:lnSpc>
              <a:buNone/>
            </a:pPr>
            <a:endParaRPr lang="en-IN" altLang="en-US" sz="600" b="1" dirty="0">
              <a:latin typeface="Times New Roman" panose="02020603050405020304" charset="0"/>
              <a:cs typeface="Times New Roman" panose="02020603050405020304" charset="0"/>
            </a:endParaRPr>
          </a:p>
        </p:txBody>
      </p:sp>
      <p:pic>
        <p:nvPicPr>
          <p:cNvPr id="7" name="Content Placeholder 6"/>
          <p:cNvPicPr>
            <a:picLocks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0323195" y="101600"/>
            <a:ext cx="1746885" cy="887095"/>
          </a:xfrm>
          <a:prstGeom prst="rect">
            <a:avLst/>
          </a:prstGeom>
          <a:noFill/>
          <a:ln w="9525">
            <a:noFill/>
          </a:ln>
        </p:spPr>
      </p:pic>
      <p:sp>
        <p:nvSpPr>
          <p:cNvPr id="10" name="Content Placeholder 5"/>
          <p:cNvSpPr>
            <a:spLocks noGrp="1"/>
          </p:cNvSpPr>
          <p:nvPr/>
        </p:nvSpPr>
        <p:spPr>
          <a:xfrm>
            <a:off x="0" y="3390265"/>
            <a:ext cx="3639185" cy="3467735"/>
          </a:xfrm>
          <a:prstGeom prst="rect">
            <a:avLst/>
          </a:prstGeom>
          <a:solidFill>
            <a:schemeClr val="accent4">
              <a:lumMod val="20000"/>
              <a:lumOff val="80000"/>
            </a:schemeClr>
          </a:solidFill>
        </p:spPr>
        <p:txBody>
          <a:bodyPr vert="horz" lIns="91440" tIns="45720" rIns="91440" bIns="45720" rtlCol="0">
            <a:normAutofit fontScale="90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IN" sz="1800" dirty="0">
                <a:latin typeface="Times New Roman" panose="02020603050405020304" charset="0"/>
                <a:cs typeface="Times New Roman" panose="02020603050405020304" charset="0"/>
                <a:sym typeface="+mn-ea"/>
              </a:rPr>
              <a:t>METHODOLOGY</a:t>
            </a:r>
            <a:endParaRPr lang="en-IN" sz="1800" dirty="0">
              <a:latin typeface="Times New Roman" panose="02020603050405020304" charset="0"/>
              <a:cs typeface="Times New Roman" panose="02020603050405020304" charset="0"/>
              <a:sym typeface="+mn-ea"/>
            </a:endParaRPr>
          </a:p>
          <a:p>
            <a:pPr marL="0" indent="0">
              <a:lnSpc>
                <a:spcPct val="70000"/>
              </a:lnSpc>
              <a:buNone/>
            </a:pPr>
            <a:r>
              <a:rPr lang="en-US" sz="1400" dirty="0" smtClean="0">
                <a:latin typeface="Times New Roman" panose="02020603050405020304" charset="0"/>
                <a:cs typeface="Times New Roman" panose="02020603050405020304" charset="0"/>
                <a:sym typeface="+mn-ea"/>
              </a:rPr>
              <a:t>Place of Study: Fortis Memorial Research Institute, Gurugram</a:t>
            </a:r>
            <a:endParaRPr lang="en-US" sz="1400" dirty="0" smtClean="0">
              <a:latin typeface="Times New Roman" panose="02020603050405020304" charset="0"/>
              <a:cs typeface="Times New Roman" panose="02020603050405020304" charset="0"/>
            </a:endParaRPr>
          </a:p>
          <a:p>
            <a:pPr marL="0" indent="0">
              <a:lnSpc>
                <a:spcPct val="70000"/>
              </a:lnSpc>
              <a:buNone/>
            </a:pPr>
            <a:r>
              <a:rPr lang="en-US" sz="1400" dirty="0" smtClean="0">
                <a:latin typeface="Times New Roman" panose="02020603050405020304" charset="0"/>
                <a:cs typeface="Times New Roman" panose="02020603050405020304" charset="0"/>
                <a:sym typeface="+mn-ea"/>
              </a:rPr>
              <a:t>Study Area: Admission desk at in–patient department.</a:t>
            </a:r>
            <a:endParaRPr lang="en-US" sz="1400" dirty="0" smtClean="0">
              <a:latin typeface="Times New Roman" panose="02020603050405020304" charset="0"/>
              <a:cs typeface="Times New Roman" panose="02020603050405020304" charset="0"/>
            </a:endParaRPr>
          </a:p>
          <a:p>
            <a:pPr marL="0" indent="0">
              <a:lnSpc>
                <a:spcPct val="70000"/>
              </a:lnSpc>
              <a:buNone/>
            </a:pPr>
            <a:r>
              <a:rPr lang="en-US" sz="1400" dirty="0" smtClean="0">
                <a:latin typeface="Times New Roman" panose="02020603050405020304" charset="0"/>
                <a:cs typeface="Times New Roman" panose="02020603050405020304" charset="0"/>
                <a:sym typeface="+mn-ea"/>
              </a:rPr>
              <a:t>Sample size : </a:t>
            </a:r>
            <a:r>
              <a:rPr lang="en-IN" altLang="en-US" sz="1400" dirty="0" smtClean="0">
                <a:latin typeface="Times New Roman" panose="02020603050405020304" charset="0"/>
                <a:cs typeface="Times New Roman" panose="02020603050405020304" charset="0"/>
                <a:sym typeface="+mn-ea"/>
              </a:rPr>
              <a:t>35 patients</a:t>
            </a:r>
            <a:endParaRPr lang="en-IN" altLang="en-US" sz="1400" dirty="0" smtClean="0">
              <a:latin typeface="Times New Roman" panose="02020603050405020304" charset="0"/>
              <a:cs typeface="Times New Roman" panose="02020603050405020304" charset="0"/>
              <a:sym typeface="+mn-ea"/>
            </a:endParaRPr>
          </a:p>
          <a:p>
            <a:pPr marL="0" indent="0">
              <a:lnSpc>
                <a:spcPct val="80000"/>
              </a:lnSpc>
              <a:buNone/>
            </a:pPr>
            <a:r>
              <a:rPr lang="en-US" sz="1400" dirty="0" smtClean="0">
                <a:latin typeface="Times New Roman" panose="02020603050405020304" charset="0"/>
                <a:cs typeface="Times New Roman" panose="02020603050405020304" charset="0"/>
                <a:sym typeface="+mn-ea"/>
              </a:rPr>
              <a:t>Method used: L</a:t>
            </a:r>
            <a:r>
              <a:rPr lang="en-IN" altLang="en-US" sz="1400" dirty="0" smtClean="0">
                <a:latin typeface="Times New Roman" panose="02020603050405020304" charset="0"/>
                <a:cs typeface="Times New Roman" panose="02020603050405020304" charset="0"/>
                <a:sym typeface="+mn-ea"/>
              </a:rPr>
              <a:t>EAN </a:t>
            </a:r>
            <a:r>
              <a:rPr lang="en-US" sz="1400" dirty="0" smtClean="0">
                <a:latin typeface="Times New Roman" panose="02020603050405020304" charset="0"/>
                <a:cs typeface="Times New Roman" panose="02020603050405020304" charset="0"/>
                <a:sym typeface="+mn-ea"/>
              </a:rPr>
              <a:t> </a:t>
            </a:r>
            <a:r>
              <a:rPr lang="en-IN" altLang="en-US" sz="1400" dirty="0" smtClean="0">
                <a:latin typeface="Times New Roman" panose="02020603050405020304" charset="0"/>
                <a:cs typeface="Times New Roman" panose="02020603050405020304" charset="0"/>
                <a:sym typeface="+mn-ea"/>
              </a:rPr>
              <a:t>MANAGEMENT </a:t>
            </a:r>
            <a:r>
              <a:rPr lang="en-US" sz="1400" dirty="0" smtClean="0">
                <a:latin typeface="Times New Roman" panose="02020603050405020304" charset="0"/>
                <a:cs typeface="Times New Roman" panose="02020603050405020304" charset="0"/>
                <a:sym typeface="+mn-ea"/>
              </a:rPr>
              <a:t>Quality tools used: </a:t>
            </a:r>
            <a:r>
              <a:rPr lang="en-IN" altLang="en-US" sz="1400" dirty="0" smtClean="0">
                <a:latin typeface="Times New Roman" panose="02020603050405020304" charset="0"/>
                <a:cs typeface="Times New Roman" panose="02020603050405020304" charset="0"/>
                <a:sym typeface="+mn-ea"/>
              </a:rPr>
              <a:t>RCA - </a:t>
            </a:r>
            <a:r>
              <a:rPr lang="en-US" sz="1400" dirty="0" smtClean="0">
                <a:latin typeface="Times New Roman" panose="02020603050405020304" charset="0"/>
                <a:cs typeface="Times New Roman" panose="02020603050405020304" charset="0"/>
                <a:sym typeface="+mn-ea"/>
              </a:rPr>
              <a:t>Fish bone analysis,  histogram, pie chart, </a:t>
            </a:r>
            <a:endParaRPr lang="en-US" sz="1400" dirty="0" smtClean="0">
              <a:latin typeface="Times New Roman" panose="02020603050405020304" charset="0"/>
              <a:cs typeface="Times New Roman" panose="02020603050405020304" charset="0"/>
              <a:sym typeface="+mn-ea"/>
            </a:endParaRPr>
          </a:p>
          <a:p>
            <a:pPr marL="0" indent="0">
              <a:lnSpc>
                <a:spcPct val="80000"/>
              </a:lnSpc>
              <a:buNone/>
            </a:pPr>
            <a:r>
              <a:rPr lang="en-US" sz="1400" dirty="0" smtClean="0">
                <a:latin typeface="Times New Roman" panose="02020603050405020304" charset="0"/>
                <a:cs typeface="Times New Roman" panose="02020603050405020304" charset="0"/>
                <a:sym typeface="+mn-ea"/>
              </a:rPr>
              <a:t>Study Type: Cross-sectional descriptive</a:t>
            </a:r>
            <a:endParaRPr lang="en-US" sz="1400" dirty="0" smtClean="0">
              <a:latin typeface="Times New Roman" panose="02020603050405020304" charset="0"/>
              <a:cs typeface="Times New Roman" panose="02020603050405020304" charset="0"/>
              <a:sym typeface="+mn-ea"/>
            </a:endParaRPr>
          </a:p>
          <a:p>
            <a:pPr marL="0" indent="0">
              <a:lnSpc>
                <a:spcPct val="100000"/>
              </a:lnSpc>
              <a:buNone/>
            </a:pPr>
            <a:r>
              <a:rPr lang="en-US" sz="1400" dirty="0" smtClean="0">
                <a:latin typeface="Times New Roman" panose="02020603050405020304" charset="0"/>
                <a:cs typeface="Times New Roman" panose="02020603050405020304" charset="0"/>
                <a:sym typeface="+mn-ea"/>
              </a:rPr>
              <a:t>To </a:t>
            </a:r>
            <a:r>
              <a:rPr lang="en-US" sz="1400" dirty="0" err="1" smtClean="0">
                <a:latin typeface="Times New Roman" panose="02020603050405020304" charset="0"/>
                <a:cs typeface="Times New Roman" panose="02020603050405020304" charset="0"/>
                <a:sym typeface="+mn-ea"/>
              </a:rPr>
              <a:t>analyse</a:t>
            </a:r>
            <a:r>
              <a:rPr lang="en-US" sz="1400" dirty="0" smtClean="0">
                <a:latin typeface="Times New Roman" panose="02020603050405020304" charset="0"/>
                <a:cs typeface="Times New Roman" panose="02020603050405020304" charset="0"/>
                <a:sym typeface="+mn-ea"/>
              </a:rPr>
              <a:t> the gaps in procedure</a:t>
            </a:r>
            <a:r>
              <a:rPr lang="en-IN" altLang="en-US" sz="1400" dirty="0" smtClean="0">
                <a:latin typeface="Times New Roman" panose="02020603050405020304" charset="0"/>
                <a:cs typeface="Times New Roman" panose="02020603050405020304" charset="0"/>
                <a:sym typeface="+mn-ea"/>
              </a:rPr>
              <a:t>,</a:t>
            </a:r>
            <a:r>
              <a:rPr lang="en-US" sz="1400" dirty="0" smtClean="0">
                <a:latin typeface="Times New Roman" panose="02020603050405020304" charset="0"/>
                <a:cs typeface="Times New Roman" panose="02020603050405020304" charset="0"/>
                <a:sym typeface="+mn-ea"/>
              </a:rPr>
              <a:t> patients were randomly selected and they were studied from their entry at the admission desk(T1) to the time they reached the ward (T2). Every detail of the patients journey from admission desk to ward was recorded using </a:t>
            </a:r>
            <a:r>
              <a:rPr lang="en-US" sz="1400" b="1" i="1" dirty="0" smtClean="0">
                <a:latin typeface="Times New Roman" panose="02020603050405020304" charset="0"/>
                <a:cs typeface="Times New Roman" panose="02020603050405020304" charset="0"/>
                <a:sym typeface="+mn-ea"/>
              </a:rPr>
              <a:t>Lean</a:t>
            </a:r>
            <a:r>
              <a:rPr lang="en-US" sz="1400" dirty="0" smtClean="0">
                <a:latin typeface="Times New Roman" panose="02020603050405020304" charset="0"/>
                <a:cs typeface="Times New Roman" panose="02020603050405020304" charset="0"/>
                <a:sym typeface="+mn-ea"/>
              </a:rPr>
              <a:t> metho</a:t>
            </a:r>
            <a:r>
              <a:rPr lang="en-IN" altLang="en-US" sz="1400" dirty="0" smtClean="0">
                <a:latin typeface="Times New Roman" panose="02020603050405020304" charset="0"/>
                <a:cs typeface="Times New Roman" panose="02020603050405020304" charset="0"/>
                <a:sym typeface="+mn-ea"/>
              </a:rPr>
              <a:t>d</a:t>
            </a:r>
            <a:endParaRPr lang="en-IN" altLang="en-US" sz="1400" dirty="0" smtClean="0">
              <a:latin typeface="Times New Roman" panose="02020603050405020304" charset="0"/>
              <a:cs typeface="Times New Roman" panose="02020603050405020304" charset="0"/>
              <a:sym typeface="+mn-ea"/>
            </a:endParaRPr>
          </a:p>
        </p:txBody>
      </p:sp>
      <p:sp>
        <p:nvSpPr>
          <p:cNvPr id="12" name="Content Placeholder 5"/>
          <p:cNvSpPr>
            <a:spLocks noGrp="1"/>
          </p:cNvSpPr>
          <p:nvPr/>
        </p:nvSpPr>
        <p:spPr>
          <a:xfrm>
            <a:off x="3639185" y="1165860"/>
            <a:ext cx="3152775" cy="3862705"/>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50000"/>
              </a:lnSpc>
              <a:buNone/>
            </a:pPr>
            <a:r>
              <a:rPr lang="en-IN" sz="1800" dirty="0">
                <a:latin typeface="Times New Roman" panose="02020603050405020304" charset="0"/>
                <a:cs typeface="Times New Roman" panose="02020603050405020304" charset="0"/>
                <a:sym typeface="+mn-ea"/>
              </a:rPr>
              <a:t>AUDIT TOOL</a:t>
            </a:r>
            <a:endParaRPr lang="en-IN" sz="1800" dirty="0">
              <a:latin typeface="Times New Roman" panose="02020603050405020304" charset="0"/>
              <a:cs typeface="Times New Roman" panose="02020603050405020304" charset="0"/>
              <a:sym typeface="+mn-ea"/>
            </a:endParaRPr>
          </a:p>
          <a:p>
            <a:pPr marL="0" indent="0">
              <a:lnSpc>
                <a:spcPct val="50000"/>
              </a:lnSpc>
              <a:buNone/>
            </a:pPr>
            <a:r>
              <a:rPr lang="en-US" sz="1400">
                <a:latin typeface="Times New Roman" panose="02020603050405020304" charset="0"/>
                <a:cs typeface="Times New Roman" panose="02020603050405020304" charset="0"/>
                <a:sym typeface="+mn-ea"/>
              </a:rPr>
              <a:t>CONSULTATION</a:t>
            </a:r>
            <a:endParaRPr lang="en-US" sz="1400">
              <a:latin typeface="Times New Roman" panose="02020603050405020304" charset="0"/>
              <a:cs typeface="Times New Roman" panose="02020603050405020304" charset="0"/>
              <a:sym typeface="+mn-ea"/>
            </a:endParaRPr>
          </a:p>
          <a:p>
            <a:pPr>
              <a:lnSpc>
                <a:spcPct val="60000"/>
              </a:lnSpc>
              <a:buNone/>
            </a:pPr>
            <a:r>
              <a:rPr lang="en-IN" altLang="en-US" sz="1400">
                <a:latin typeface="Times New Roman" panose="02020603050405020304" charset="0"/>
                <a:cs typeface="Times New Roman" panose="02020603050405020304" charset="0"/>
                <a:sym typeface="+mn-ea"/>
              </a:rPr>
              <a:t>NAME of admitting D</a:t>
            </a:r>
            <a:r>
              <a:rPr lang="en-US" sz="1400">
                <a:latin typeface="Times New Roman" panose="02020603050405020304" charset="0"/>
                <a:cs typeface="Times New Roman" panose="02020603050405020304" charset="0"/>
                <a:sym typeface="+mn-ea"/>
              </a:rPr>
              <a:t>r.</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Admitting</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privileges:</a:t>
            </a:r>
            <a:endParaRPr lang="en-US" sz="1400">
              <a:latin typeface="Times New Roman" panose="02020603050405020304" charset="0"/>
              <a:cs typeface="Times New Roman" panose="02020603050405020304" charset="0"/>
              <a:sym typeface="+mn-ea"/>
            </a:endParaRPr>
          </a:p>
          <a:p>
            <a:pPr>
              <a:lnSpc>
                <a:spcPct val="60000"/>
              </a:lnSpc>
              <a:buNone/>
            </a:pPr>
            <a:r>
              <a:rPr lang="en-US" sz="1400">
                <a:latin typeface="Times New Roman" panose="02020603050405020304" charset="0"/>
                <a:cs typeface="Times New Roman" panose="02020603050405020304" charset="0"/>
                <a:sym typeface="+mn-ea"/>
              </a:rPr>
              <a:t>Admission request form</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Planned or unplanned:</a:t>
            </a:r>
            <a:endParaRPr lang="en-US" sz="1400" b="0">
              <a:latin typeface="Times New Roman" panose="02020603050405020304" charset="0"/>
              <a:ea typeface="Calibri" panose="020F0502020204030204" charset="0"/>
              <a:cs typeface="Times New Roman" panose="02020603050405020304" charset="0"/>
            </a:endParaRPr>
          </a:p>
          <a:p>
            <a:pPr>
              <a:lnSpc>
                <a:spcPct val="50000"/>
              </a:lnSpc>
              <a:buNone/>
            </a:pPr>
            <a:r>
              <a:rPr lang="en-US" sz="1400">
                <a:latin typeface="Times New Roman" panose="02020603050405020304" charset="0"/>
                <a:cs typeface="Times New Roman" panose="02020603050405020304" charset="0"/>
                <a:sym typeface="+mn-ea"/>
              </a:rPr>
              <a:t>ADMISSION DESK </a:t>
            </a:r>
            <a:endParaRPr lang="en-US" sz="1400">
              <a:latin typeface="Times New Roman" panose="02020603050405020304" charset="0"/>
              <a:cs typeface="Times New Roman" panose="02020603050405020304" charset="0"/>
              <a:sym typeface="+mn-ea"/>
            </a:endParaRPr>
          </a:p>
          <a:p>
            <a:pPr>
              <a:lnSpc>
                <a:spcPct val="50000"/>
              </a:lnSpc>
              <a:buNone/>
            </a:pPr>
            <a:r>
              <a:rPr lang="en-US" sz="1400">
                <a:latin typeface="Times New Roman" panose="02020603050405020304" charset="0"/>
                <a:cs typeface="Times New Roman" panose="02020603050405020304" charset="0"/>
                <a:sym typeface="+mn-ea"/>
              </a:rPr>
              <a:t>Whether details properly filled</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in th</a:t>
            </a:r>
            <a:r>
              <a:rPr lang="en-IN" altLang="en-US" sz="1400">
                <a:latin typeface="Times New Roman" panose="02020603050405020304" charset="0"/>
                <a:cs typeface="Times New Roman" panose="02020603050405020304" charset="0"/>
                <a:sym typeface="+mn-ea"/>
              </a:rPr>
              <a:t>e </a:t>
            </a:r>
            <a:r>
              <a:rPr lang="en-US" sz="1400">
                <a:latin typeface="Times New Roman" panose="02020603050405020304" charset="0"/>
                <a:cs typeface="Times New Roman" panose="02020603050405020304" charset="0"/>
                <a:sym typeface="+mn-ea"/>
              </a:rPr>
              <a:t>facesheet</a:t>
            </a:r>
            <a:endParaRPr lang="en-US" sz="1400">
              <a:latin typeface="Times New Roman" panose="02020603050405020304" charset="0"/>
              <a:cs typeface="Times New Roman" panose="02020603050405020304" charset="0"/>
            </a:endParaRPr>
          </a:p>
          <a:p>
            <a:pPr algn="l">
              <a:lnSpc>
                <a:spcPct val="50000"/>
              </a:lnSpc>
              <a:buNone/>
            </a:pPr>
            <a:r>
              <a:rPr lang="en-US" sz="1400">
                <a:latin typeface="Times New Roman" panose="02020603050405020304" charset="0"/>
                <a:cs typeface="Times New Roman" panose="02020603050405020304" charset="0"/>
                <a:sym typeface="+mn-ea"/>
              </a:rPr>
              <a:t> COUNSELLING</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(by FOA counselor) Time taken</a:t>
            </a:r>
            <a:endParaRPr lang="en-US" sz="1400">
              <a:latin typeface="Times New Roman" panose="02020603050405020304" charset="0"/>
              <a:cs typeface="Times New Roman" panose="02020603050405020304" charset="0"/>
            </a:endParaRPr>
          </a:p>
          <a:p>
            <a:pPr algn="l">
              <a:lnSpc>
                <a:spcPct val="50000"/>
              </a:lnSpc>
              <a:buNone/>
            </a:pPr>
            <a:r>
              <a:rPr lang="en-US" sz="1400">
                <a:latin typeface="Times New Roman" panose="02020603050405020304" charset="0"/>
                <a:cs typeface="Times New Roman" panose="02020603050405020304" charset="0"/>
                <a:sym typeface="+mn-ea"/>
              </a:rPr>
              <a:t>BILLING</a:t>
            </a:r>
            <a:r>
              <a:rPr lang="en-IN" altLang="en-US" sz="1400">
                <a:latin typeface="Times New Roman" panose="02020603050405020304" charset="0"/>
                <a:cs typeface="Times New Roman" panose="02020603050405020304" charset="0"/>
                <a:sym typeface="+mn-ea"/>
              </a:rPr>
              <a:t> </a:t>
            </a:r>
            <a:r>
              <a:rPr lang="en-US" sz="1400">
                <a:latin typeface="Times New Roman" panose="02020603050405020304" charset="0"/>
                <a:cs typeface="Times New Roman" panose="02020603050405020304" charset="0"/>
                <a:sym typeface="+mn-ea"/>
              </a:rPr>
              <a:t>Time taken</a:t>
            </a:r>
            <a:endParaRPr lang="en-US" sz="1400">
              <a:latin typeface="Times New Roman" panose="02020603050405020304" charset="0"/>
              <a:cs typeface="Times New Roman" panose="02020603050405020304" charset="0"/>
              <a:sym typeface="+mn-ea"/>
            </a:endParaRPr>
          </a:p>
          <a:p>
            <a:pPr algn="l">
              <a:lnSpc>
                <a:spcPct val="50000"/>
              </a:lnSpc>
              <a:buNone/>
            </a:pPr>
            <a:r>
              <a:rPr lang="en-US" sz="1400">
                <a:latin typeface="Times New Roman" panose="02020603050405020304" charset="0"/>
                <a:cs typeface="Times New Roman" panose="02020603050405020304" charset="0"/>
                <a:sym typeface="+mn-ea"/>
              </a:rPr>
              <a:t>Third party insurance:   Time taken </a:t>
            </a:r>
            <a:endParaRPr lang="en-US" sz="1400">
              <a:latin typeface="Times New Roman" panose="02020603050405020304" charset="0"/>
              <a:cs typeface="Times New Roman" panose="02020603050405020304" charset="0"/>
              <a:sym typeface="+mn-ea"/>
            </a:endParaRPr>
          </a:p>
          <a:p>
            <a:pPr algn="l">
              <a:lnSpc>
                <a:spcPct val="50000"/>
              </a:lnSpc>
              <a:buNone/>
            </a:pPr>
            <a:r>
              <a:rPr lang="en-US" sz="1400">
                <a:latin typeface="Times New Roman" panose="02020603050405020304" charset="0"/>
                <a:cs typeface="Times New Roman" panose="02020603050405020304" charset="0"/>
                <a:sym typeface="+mn-ea"/>
              </a:rPr>
              <a:t>Consent forms for admission : Properly explained or not:   </a:t>
            </a:r>
            <a:endParaRPr lang="en-US" sz="1400">
              <a:latin typeface="Times New Roman" panose="02020603050405020304" charset="0"/>
              <a:cs typeface="Times New Roman" panose="02020603050405020304" charset="0"/>
              <a:sym typeface="+mn-ea"/>
            </a:endParaRPr>
          </a:p>
          <a:p>
            <a:pPr algn="l">
              <a:lnSpc>
                <a:spcPct val="50000"/>
              </a:lnSpc>
              <a:buNone/>
            </a:pPr>
            <a:r>
              <a:rPr lang="en-US" sz="1400">
                <a:latin typeface="Times New Roman" panose="02020603050405020304" charset="0"/>
                <a:cs typeface="Times New Roman" panose="02020603050405020304" charset="0"/>
                <a:sym typeface="+mn-ea"/>
              </a:rPr>
              <a:t> Time taken at registration desk</a:t>
            </a:r>
            <a:endParaRPr lang="en-US" sz="1400">
              <a:latin typeface="Times New Roman" panose="02020603050405020304" charset="0"/>
              <a:cs typeface="Times New Roman" panose="02020603050405020304" charset="0"/>
              <a:sym typeface="+mn-ea"/>
            </a:endParaRPr>
          </a:p>
          <a:p>
            <a:pPr algn="l">
              <a:lnSpc>
                <a:spcPct val="50000"/>
              </a:lnSpc>
              <a:buNone/>
            </a:pPr>
            <a:r>
              <a:rPr lang="en-US" sz="1400">
                <a:latin typeface="Times New Roman" panose="02020603050405020304" charset="0"/>
                <a:cs typeface="Times New Roman" panose="02020603050405020304" charset="0"/>
                <a:sym typeface="+mn-ea"/>
              </a:rPr>
              <a:t>BED ALLOTMENT Time taken </a:t>
            </a:r>
            <a:endParaRPr lang="en-US" sz="1400">
              <a:latin typeface="Times New Roman" panose="02020603050405020304" charset="0"/>
              <a:cs typeface="Times New Roman" panose="02020603050405020304" charset="0"/>
              <a:sym typeface="+mn-ea"/>
            </a:endParaRPr>
          </a:p>
          <a:p>
            <a:pPr algn="l">
              <a:lnSpc>
                <a:spcPct val="50000"/>
              </a:lnSpc>
              <a:buNone/>
            </a:pPr>
            <a:r>
              <a:rPr lang="en-US" sz="1400">
                <a:latin typeface="Times New Roman" panose="02020603050405020304" charset="0"/>
                <a:cs typeface="Times New Roman" panose="02020603050405020304" charset="0"/>
                <a:sym typeface="+mn-ea"/>
              </a:rPr>
              <a:t>TIME TAKEN TO REACH WARD</a:t>
            </a:r>
            <a:endParaRPr lang="en-US" sz="1400" b="0">
              <a:latin typeface="Times New Roman" panose="02020603050405020304" charset="0"/>
              <a:ea typeface="Calibri" panose="020F0502020204030204" charset="0"/>
              <a:cs typeface="Times New Roman" panose="02020603050405020304" charset="0"/>
            </a:endParaRPr>
          </a:p>
          <a:p>
            <a:pPr algn="l">
              <a:lnSpc>
                <a:spcPct val="50000"/>
              </a:lnSpc>
              <a:buNone/>
            </a:pPr>
            <a:r>
              <a:rPr lang="en-US" sz="1400">
                <a:latin typeface="Times New Roman" panose="02020603050405020304" charset="0"/>
                <a:cs typeface="Times New Roman" panose="02020603050405020304" charset="0"/>
                <a:sym typeface="+mn-ea"/>
              </a:rPr>
              <a:t>GENERAL OBSERVATIONS</a:t>
            </a:r>
            <a:endParaRPr lang="en-US" sz="1400" b="0">
              <a:latin typeface="Times New Roman" panose="02020603050405020304" charset="0"/>
              <a:ea typeface="Calibri" panose="020F0502020204030204" charset="0"/>
              <a:cs typeface="Times New Roman" panose="02020603050405020304" charset="0"/>
            </a:endParaRPr>
          </a:p>
          <a:p>
            <a:pPr>
              <a:lnSpc>
                <a:spcPct val="50000"/>
              </a:lnSpc>
              <a:buNone/>
            </a:pPr>
            <a:endParaRPr lang="en-US" sz="1400">
              <a:latin typeface="Times New Roman" panose="02020603050405020304" charset="0"/>
              <a:cs typeface="Times New Roman" panose="02020603050405020304" charset="0"/>
            </a:endParaRPr>
          </a:p>
          <a:p>
            <a:pPr>
              <a:lnSpc>
                <a:spcPct val="50000"/>
              </a:lnSpc>
              <a:buNone/>
            </a:pPr>
            <a:endParaRPr lang="en-US" sz="1400" b="0">
              <a:latin typeface="Times New Roman" panose="02020603050405020304" charset="0"/>
              <a:ea typeface="Calibri" panose="020F0502020204030204" charset="0"/>
              <a:cs typeface="Times New Roman" panose="02020603050405020304" charset="0"/>
            </a:endParaRPr>
          </a:p>
          <a:p>
            <a:pPr>
              <a:lnSpc>
                <a:spcPct val="50000"/>
              </a:lnSpc>
              <a:buNone/>
            </a:pPr>
            <a:endParaRPr lang="en-US" sz="1400">
              <a:latin typeface="Times New Roman" panose="02020603050405020304" charset="0"/>
              <a:cs typeface="Times New Roman" panose="02020603050405020304" charset="0"/>
            </a:endParaRPr>
          </a:p>
          <a:p>
            <a:pPr marL="0" indent="0">
              <a:lnSpc>
                <a:spcPct val="50000"/>
              </a:lnSpc>
              <a:buNone/>
            </a:pPr>
            <a:endParaRPr lang="en-US" sz="1400" b="0">
              <a:latin typeface="Times New Roman" panose="02020603050405020304" charset="0"/>
              <a:ea typeface="Calibri" panose="020F0502020204030204" charset="0"/>
              <a:cs typeface="Times New Roman" panose="02020603050405020304" charset="0"/>
            </a:endParaRPr>
          </a:p>
          <a:p>
            <a:pPr marL="0" indent="0">
              <a:lnSpc>
                <a:spcPct val="50000"/>
              </a:lnSpc>
              <a:buNone/>
            </a:pPr>
            <a:endParaRPr lang="en-US" altLang="en-US" sz="800" b="0" dirty="0" smtClean="0">
              <a:latin typeface="Times New Roman" panose="02020603050405020304" charset="0"/>
              <a:ea typeface="Calibri" panose="020F0502020204030204" charset="0"/>
              <a:cs typeface="Times New Roman" panose="02020603050405020304" charset="0"/>
              <a:sym typeface="+mn-ea"/>
            </a:endParaRPr>
          </a:p>
        </p:txBody>
      </p:sp>
      <p:graphicFrame>
        <p:nvGraphicFramePr>
          <p:cNvPr id="14" name="Chart 13"/>
          <p:cNvGraphicFramePr/>
          <p:nvPr/>
        </p:nvGraphicFramePr>
        <p:xfrm>
          <a:off x="3782060" y="5483225"/>
          <a:ext cx="1849755" cy="1323340"/>
        </p:xfrm>
        <a:graphic>
          <a:graphicData uri="http://schemas.openxmlformats.org/drawingml/2006/chart">
            <c:chart xmlns:c="http://schemas.openxmlformats.org/drawingml/2006/chart" xmlns:r="http://schemas.openxmlformats.org/officeDocument/2006/relationships" r:id="rId1"/>
          </a:graphicData>
        </a:graphic>
      </p:graphicFrame>
      <p:sp>
        <p:nvSpPr>
          <p:cNvPr id="16" name="Text Box 15"/>
          <p:cNvSpPr txBox="1"/>
          <p:nvPr/>
        </p:nvSpPr>
        <p:spPr>
          <a:xfrm>
            <a:off x="5774690" y="5361305"/>
            <a:ext cx="879475" cy="1445260"/>
          </a:xfrm>
          <a:prstGeom prst="rect">
            <a:avLst/>
          </a:prstGeom>
          <a:noFill/>
        </p:spPr>
        <p:txBody>
          <a:bodyPr wrap="square" rtlCol="0" anchor="t">
            <a:spAutoFit/>
          </a:bodyPr>
          <a:p>
            <a:pPr algn="l"/>
            <a:r>
              <a:rPr lang="en-IN" altLang="en-US" sz="800" b="1" dirty="0" smtClean="0">
                <a:effectLst>
                  <a:outerShdw blurRad="38100" dist="19050" dir="2700000" algn="tl" rotWithShape="0">
                    <a:schemeClr val="dk1">
                      <a:alpha val="40000"/>
                    </a:schemeClr>
                  </a:outerShdw>
                </a:effectLst>
                <a:sym typeface="+mn-ea"/>
              </a:rPr>
              <a:t>PERCENTAGE </a:t>
            </a:r>
            <a:r>
              <a:rPr lang="en-US" sz="800" b="1" dirty="0" smtClean="0">
                <a:effectLst>
                  <a:outerShdw blurRad="38100" dist="19050" dir="2700000" algn="tl" rotWithShape="0">
                    <a:schemeClr val="dk1">
                      <a:alpha val="40000"/>
                    </a:schemeClr>
                  </a:outerShdw>
                </a:effectLst>
                <a:sym typeface="+mn-ea"/>
              </a:rPr>
              <a:t>OF NEW ADMISSION DONE WITHIN 45 MINS OF PATIENT REACHING ADMISSION DESK</a:t>
            </a:r>
            <a:r>
              <a:rPr lang="en-IN" altLang="en-US" sz="800" b="1" dirty="0" smtClean="0">
                <a:effectLst>
                  <a:outerShdw blurRad="38100" dist="19050" dir="2700000" algn="tl" rotWithShape="0">
                    <a:schemeClr val="dk1">
                      <a:alpha val="40000"/>
                    </a:schemeClr>
                  </a:outerShdw>
                </a:effectLst>
                <a:sym typeface="+mn-ea"/>
              </a:rPr>
              <a:t> (</a:t>
            </a:r>
            <a:r>
              <a:rPr lang="en-US" sz="800" b="1" dirty="0" smtClean="0">
                <a:effectLst>
                  <a:outerShdw blurRad="38100" dist="19050" dir="2700000" algn="tl" rotWithShape="0">
                    <a:schemeClr val="dk1">
                      <a:alpha val="40000"/>
                    </a:schemeClr>
                  </a:outerShdw>
                </a:effectLst>
                <a:sym typeface="+mn-ea"/>
              </a:rPr>
              <a:t>Benchmark = 45minutes</a:t>
            </a:r>
            <a:r>
              <a:rPr lang="en-IN" altLang="en-US" sz="800" b="1" dirty="0" smtClean="0">
                <a:effectLst>
                  <a:outerShdw blurRad="38100" dist="19050" dir="2700000" algn="tl" rotWithShape="0">
                    <a:schemeClr val="dk1">
                      <a:alpha val="40000"/>
                    </a:schemeClr>
                  </a:outerShdw>
                </a:effectLst>
                <a:sym typeface="+mn-ea"/>
              </a:rPr>
              <a:t>)</a:t>
            </a:r>
            <a:endParaRPr lang="en-IN" altLang="en-US" sz="800" b="1" dirty="0" smtClean="0">
              <a:effectLst>
                <a:outerShdw blurRad="38100" dist="19050" dir="2700000" algn="tl" rotWithShape="0">
                  <a:schemeClr val="dk1">
                    <a:alpha val="40000"/>
                  </a:schemeClr>
                </a:outerShdw>
              </a:effectLst>
              <a:sym typeface="+mn-ea"/>
            </a:endParaRPr>
          </a:p>
        </p:txBody>
      </p:sp>
      <p:sp>
        <p:nvSpPr>
          <p:cNvPr id="17" name="Rectangles 16"/>
          <p:cNvSpPr/>
          <p:nvPr/>
        </p:nvSpPr>
        <p:spPr>
          <a:xfrm>
            <a:off x="6791960" y="1161415"/>
            <a:ext cx="5377180" cy="280924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graphicFrame>
        <p:nvGraphicFramePr>
          <p:cNvPr id="18" name="Chart 17"/>
          <p:cNvGraphicFramePr>
            <a:graphicFrameLocks noGrp="1"/>
          </p:cNvGraphicFramePr>
          <p:nvPr/>
        </p:nvGraphicFramePr>
        <p:xfrm>
          <a:off x="6870065" y="1254125"/>
          <a:ext cx="2278380" cy="1868170"/>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 Box 18"/>
          <p:cNvSpPr txBox="1"/>
          <p:nvPr/>
        </p:nvSpPr>
        <p:spPr>
          <a:xfrm>
            <a:off x="7197090" y="3152775"/>
            <a:ext cx="1758315" cy="553085"/>
          </a:xfrm>
          <a:prstGeom prst="rect">
            <a:avLst/>
          </a:prstGeom>
          <a:noFill/>
        </p:spPr>
        <p:txBody>
          <a:bodyPr wrap="square" rtlCol="0" anchor="t">
            <a:spAutoFit/>
          </a:bodyPr>
          <a:p>
            <a:pPr algn="ctr"/>
            <a:r>
              <a:rPr lang="en-IN" altLang="en-US" sz="1000" b="1" dirty="0" smtClean="0">
                <a:effectLst>
                  <a:outerShdw blurRad="38100" dist="19050" dir="2700000" algn="tl" rotWithShape="0">
                    <a:schemeClr val="dk1">
                      <a:alpha val="40000"/>
                    </a:schemeClr>
                  </a:outerShdw>
                </a:effectLst>
                <a:sym typeface="+mn-ea"/>
              </a:rPr>
              <a:t>Percentage</a:t>
            </a:r>
            <a:r>
              <a:rPr lang="en-US" sz="1000" b="1" dirty="0" smtClean="0">
                <a:effectLst>
                  <a:outerShdw blurRad="38100" dist="19050" dir="2700000" algn="tl" rotWithShape="0">
                    <a:schemeClr val="dk1">
                      <a:alpha val="40000"/>
                    </a:schemeClr>
                  </a:outerShdw>
                </a:effectLst>
                <a:sym typeface="+mn-ea"/>
              </a:rPr>
              <a:t> of planned and unplanned admissions done within 45 minutes </a:t>
            </a:r>
            <a:endParaRPr lang="en-US" sz="1000" b="1" dirty="0" smtClean="0">
              <a:effectLst>
                <a:outerShdw blurRad="38100" dist="19050" dir="2700000" algn="tl" rotWithShape="0">
                  <a:schemeClr val="dk1">
                    <a:alpha val="40000"/>
                  </a:schemeClr>
                </a:outerShdw>
              </a:effectLst>
              <a:sym typeface="+mn-ea"/>
            </a:endParaRPr>
          </a:p>
        </p:txBody>
      </p:sp>
      <p:graphicFrame>
        <p:nvGraphicFramePr>
          <p:cNvPr id="20" name="Chart 19"/>
          <p:cNvGraphicFramePr/>
          <p:nvPr/>
        </p:nvGraphicFramePr>
        <p:xfrm>
          <a:off x="9234170" y="1877695"/>
          <a:ext cx="2676525" cy="2016125"/>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 Box 20"/>
          <p:cNvSpPr txBox="1"/>
          <p:nvPr/>
        </p:nvSpPr>
        <p:spPr>
          <a:xfrm>
            <a:off x="9505950" y="1301750"/>
            <a:ext cx="2012950" cy="398780"/>
          </a:xfrm>
          <a:prstGeom prst="rect">
            <a:avLst/>
          </a:prstGeom>
          <a:noFill/>
        </p:spPr>
        <p:txBody>
          <a:bodyPr wrap="square" rtlCol="0" anchor="t">
            <a:spAutoFit/>
          </a:bodyPr>
          <a:p>
            <a:r>
              <a:rPr lang="en-US" sz="1000" b="1">
                <a:effectLst>
                  <a:outerShdw blurRad="38100" dist="19050" dir="2700000" algn="tl" rotWithShape="0">
                    <a:schemeClr val="dk1">
                      <a:alpha val="40000"/>
                    </a:schemeClr>
                  </a:outerShdw>
                </a:effectLst>
                <a:sym typeface="+mn-ea"/>
              </a:rPr>
              <a:t>AVERAGE TIME (IN MINUTES)</a:t>
            </a:r>
            <a:r>
              <a:rPr lang="en-IN" altLang="en-US" sz="1000" b="1">
                <a:effectLst>
                  <a:outerShdw blurRad="38100" dist="19050" dir="2700000" algn="tl" rotWithShape="0">
                    <a:schemeClr val="dk1">
                      <a:alpha val="40000"/>
                    </a:schemeClr>
                  </a:outerShdw>
                </a:effectLst>
                <a:sym typeface="+mn-ea"/>
              </a:rPr>
              <a:t> FOR EACH PROCEDURE</a:t>
            </a:r>
            <a:endParaRPr lang="en-IN" altLang="en-US" sz="1000" b="1">
              <a:effectLst>
                <a:outerShdw blurRad="38100" dist="19050" dir="2700000" algn="tl" rotWithShape="0">
                  <a:schemeClr val="dk1">
                    <a:alpha val="40000"/>
                  </a:schemeClr>
                </a:outerShdw>
              </a:effectLst>
              <a:sym typeface="+mn-ea"/>
            </a:endParaRPr>
          </a:p>
        </p:txBody>
      </p:sp>
      <p:pic>
        <p:nvPicPr>
          <p:cNvPr id="22" name="Content Placeholder 11"/>
          <p:cNvPicPr>
            <a:picLocks noChangeAspect="1"/>
          </p:cNvPicPr>
          <p:nvPr/>
        </p:nvPicPr>
        <p:blipFill>
          <a:blip r:embed="rId5"/>
          <a:stretch>
            <a:fillRect/>
          </a:stretch>
        </p:blipFill>
        <p:spPr>
          <a:xfrm>
            <a:off x="9382125" y="3943350"/>
            <a:ext cx="2687955" cy="1287145"/>
          </a:xfrm>
          <a:prstGeom prst="rect">
            <a:avLst/>
          </a:prstGeom>
          <a:noFill/>
          <a:ln w="9525">
            <a:noFill/>
          </a:ln>
        </p:spPr>
      </p:pic>
      <p:sp>
        <p:nvSpPr>
          <p:cNvPr id="24" name="Text Box 23"/>
          <p:cNvSpPr txBox="1"/>
          <p:nvPr/>
        </p:nvSpPr>
        <p:spPr>
          <a:xfrm>
            <a:off x="3782060" y="5105400"/>
            <a:ext cx="1219835" cy="368300"/>
          </a:xfrm>
          <a:prstGeom prst="rect">
            <a:avLst/>
          </a:prstGeom>
          <a:noFill/>
        </p:spPr>
        <p:txBody>
          <a:bodyPr wrap="square" rtlCol="0" anchor="t">
            <a:spAutoFit/>
          </a:bodyPr>
          <a:p>
            <a:pPr algn="l"/>
            <a:r>
              <a:rPr lang="en-IN" dirty="0" smtClean="0">
                <a:effectLst>
                  <a:outerShdw blurRad="38100" dist="19050" dir="2700000" algn="tl" rotWithShape="0">
                    <a:schemeClr val="dk1">
                      <a:alpha val="40000"/>
                    </a:schemeClr>
                  </a:outerShdw>
                </a:effectLst>
                <a:latin typeface="Times New Roman" panose="02020603050405020304" charset="0"/>
                <a:cs typeface="Times New Roman" panose="02020603050405020304" charset="0"/>
                <a:sym typeface="+mn-ea"/>
              </a:rPr>
              <a:t>RESULTS</a:t>
            </a:r>
            <a:endParaRPr lang="en-IN" dirty="0" smtClean="0">
              <a:effectLst>
                <a:outerShdw blurRad="38100" dist="19050" dir="2700000" algn="tl" rotWithShape="0">
                  <a:schemeClr val="dk1">
                    <a:alpha val="40000"/>
                  </a:schemeClr>
                </a:outerShdw>
              </a:effectLst>
              <a:latin typeface="Times New Roman" panose="02020603050405020304" charset="0"/>
              <a:cs typeface="Times New Roman" panose="02020603050405020304" charset="0"/>
              <a:sym typeface="+mn-ea"/>
            </a:endParaRPr>
          </a:p>
        </p:txBody>
      </p:sp>
      <p:sp>
        <p:nvSpPr>
          <p:cNvPr id="26" name="Text Box 25"/>
          <p:cNvSpPr txBox="1"/>
          <p:nvPr/>
        </p:nvSpPr>
        <p:spPr>
          <a:xfrm>
            <a:off x="6791960" y="3891280"/>
            <a:ext cx="1845945" cy="368300"/>
          </a:xfrm>
          <a:prstGeom prst="rect">
            <a:avLst/>
          </a:prstGeom>
          <a:noFill/>
        </p:spPr>
        <p:txBody>
          <a:bodyPr wrap="square" rtlCol="0">
            <a:spAutoFit/>
          </a:bodyPr>
          <a:p>
            <a:r>
              <a:rPr lang="en-IN" altLang="en-US">
                <a:effectLst>
                  <a:outerShdw blurRad="38100" dist="38100" dir="2700000" algn="tl">
                    <a:srgbClr val="000000">
                      <a:alpha val="43137"/>
                    </a:srgbClr>
                  </a:outerShdw>
                </a:effectLst>
                <a:latin typeface="Times New Roman" panose="02020603050405020304" charset="0"/>
                <a:cs typeface="Times New Roman" panose="02020603050405020304" charset="0"/>
              </a:rPr>
              <a:t>DISCUSSION</a:t>
            </a:r>
            <a:endParaRPr lang="en-IN" altLang="en-US">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sp>
        <p:nvSpPr>
          <p:cNvPr id="27" name="Text Box 26"/>
          <p:cNvSpPr txBox="1"/>
          <p:nvPr/>
        </p:nvSpPr>
        <p:spPr>
          <a:xfrm>
            <a:off x="6654165" y="4187825"/>
            <a:ext cx="2851150" cy="2676525"/>
          </a:xfrm>
          <a:prstGeom prst="rect">
            <a:avLst/>
          </a:prstGeom>
          <a:noFill/>
        </p:spPr>
        <p:txBody>
          <a:bodyPr wrap="square" rtlCol="0">
            <a:spAutoFit/>
          </a:bodyPr>
          <a:p>
            <a:pPr marL="342900" indent="-342900">
              <a:buFont typeface="+mj-lt"/>
              <a:buAutoNum type="arabicPeriod"/>
            </a:pPr>
            <a:r>
              <a:rPr lang="en-IN" altLang="en-US" sz="1400" dirty="0" smtClean="0">
                <a:sym typeface="+mn-ea"/>
              </a:rPr>
              <a:t>Creating Standard Operating Procedure(SOP) for b</a:t>
            </a:r>
            <a:r>
              <a:rPr lang="en-US" sz="1400" dirty="0" smtClean="0">
                <a:sym typeface="+mn-ea"/>
              </a:rPr>
              <a:t>etter coordination among staff so that admission desks are not left empty</a:t>
            </a:r>
            <a:endParaRPr lang="en-US" sz="1400" baseline="0" dirty="0" smtClean="0"/>
          </a:p>
          <a:p>
            <a:pPr marL="342900" indent="-342900">
              <a:buFont typeface="+mj-lt"/>
              <a:buAutoNum type="arabicPeriod"/>
            </a:pPr>
            <a:r>
              <a:rPr lang="en-IN" altLang="en-US" sz="1400" dirty="0" smtClean="0">
                <a:sym typeface="+mn-ea"/>
              </a:rPr>
              <a:t>Proper training of the Front office assistants on the medical knowledge and terminologies</a:t>
            </a:r>
            <a:endParaRPr lang="en-US" sz="1400" baseline="0" dirty="0" smtClean="0"/>
          </a:p>
          <a:p>
            <a:pPr marL="342900" indent="-342900">
              <a:buFont typeface="+mj-lt"/>
              <a:buAutoNum type="arabicPeriod"/>
            </a:pPr>
            <a:r>
              <a:rPr lang="en-IN" altLang="en-US" sz="1400" dirty="0" smtClean="0">
                <a:sym typeface="+mn-ea"/>
              </a:rPr>
              <a:t>A separarte </a:t>
            </a:r>
            <a:r>
              <a:rPr lang="en-US" sz="1400" dirty="0" smtClean="0">
                <a:sym typeface="+mn-ea"/>
              </a:rPr>
              <a:t>bed manager</a:t>
            </a:r>
            <a:r>
              <a:rPr lang="en-IN" altLang="en-US" sz="1400" dirty="0" smtClean="0">
                <a:sym typeface="+mn-ea"/>
              </a:rPr>
              <a:t> and floor manager is needed.</a:t>
            </a:r>
            <a:endParaRPr lang="en-IN" altLang="en-US" sz="1400" baseline="0" dirty="0" smtClean="0"/>
          </a:p>
          <a:p>
            <a:pPr marL="342900" indent="-342900">
              <a:buFont typeface="+mj-lt"/>
              <a:buAutoNum type="arabicPeriod"/>
            </a:pPr>
            <a:r>
              <a:rPr lang="en-US" sz="1400" dirty="0" smtClean="0">
                <a:sym typeface="+mn-ea"/>
              </a:rPr>
              <a:t>Patients could be called based on availability of beds</a:t>
            </a:r>
            <a:endParaRPr lang="en-US" sz="1400" dirty="0" smtClean="0">
              <a:sym typeface="+mn-ea"/>
            </a:endParaRPr>
          </a:p>
        </p:txBody>
      </p:sp>
      <p:sp>
        <p:nvSpPr>
          <p:cNvPr id="28" name="Text Box 27"/>
          <p:cNvSpPr txBox="1"/>
          <p:nvPr/>
        </p:nvSpPr>
        <p:spPr>
          <a:xfrm>
            <a:off x="9061450" y="5280025"/>
            <a:ext cx="3131820" cy="1599565"/>
          </a:xfrm>
          <a:prstGeom prst="rect">
            <a:avLst/>
          </a:prstGeom>
          <a:noFill/>
        </p:spPr>
        <p:txBody>
          <a:bodyPr wrap="square" rtlCol="0">
            <a:spAutoFit/>
          </a:bodyPr>
          <a:p>
            <a:pPr marL="342900" indent="-342900">
              <a:buFont typeface="Arial" panose="020B0604020202020204" pitchFamily="34" charset="0"/>
              <a:buChar char="•"/>
            </a:pPr>
            <a:r>
              <a:rPr lang="en-US" sz="1400" dirty="0" smtClean="0">
                <a:sym typeface="+mn-ea"/>
              </a:rPr>
              <a:t>Better counselling of the patients to upsell or downsell an available bed to get the admitted (may be in the general ward) and start the treatment procedure and may be later upgrade to the cabins or single rooms as per requirement/demand. </a:t>
            </a:r>
            <a:endParaRPr lang="en-US" sz="1400" dirty="0" smtClean="0">
              <a:sym typeface="+mn-ea"/>
            </a:endParaRPr>
          </a:p>
        </p:txBody>
      </p:sp>
      <p:sp>
        <p:nvSpPr>
          <p:cNvPr id="2" name="Text Box 1"/>
          <p:cNvSpPr txBox="1"/>
          <p:nvPr/>
        </p:nvSpPr>
        <p:spPr>
          <a:xfrm>
            <a:off x="6819265" y="699770"/>
            <a:ext cx="2717165" cy="368300"/>
          </a:xfrm>
          <a:prstGeom prst="rect">
            <a:avLst/>
          </a:prstGeom>
          <a:noFill/>
        </p:spPr>
        <p:txBody>
          <a:bodyPr wrap="square" rtlCol="0">
            <a:spAutoFit/>
          </a:bodyPr>
          <a:p>
            <a:r>
              <a:rPr lang="en-IN" altLang="en-US"/>
              <a:t>BY DR. SHARBARI DUTTA</a:t>
            </a:r>
            <a:endParaRPr lang="en-IN"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2289</Words>
  <Application>WPS Presentation</Application>
  <PresentationFormat>Widescreen</PresentationFormat>
  <Paragraphs>57</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Times New Roman</vt:lpstr>
      <vt:lpstr>Calibri</vt:lpstr>
      <vt:lpstr>Calibri Light</vt:lpstr>
      <vt:lpstr>Microsoft YaHei</vt:lpstr>
      <vt:lpstr>Arial Unicode MS</vt:lpstr>
      <vt:lpstr>Office Theme</vt:lpstr>
      <vt:lpstr>PATIENT ADMISSION AND REGISTRATION TURN AROUND TIME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ADMISSION AND REGISTRATION TURN AROUND TIME </dc:title>
  <dc:creator>1889018</dc:creator>
  <cp:lastModifiedBy>KIIT</cp:lastModifiedBy>
  <cp:revision>5</cp:revision>
  <dcterms:created xsi:type="dcterms:W3CDTF">2022-06-27T15:21:00Z</dcterms:created>
  <dcterms:modified xsi:type="dcterms:W3CDTF">2022-08-10T13:48:07Z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22A006CA44D541E8A7B0A0F37F5B49FF</vt:lpwstr>
  </property>
  <property fmtid="{D5CDD505-2E9C-101B-9397-08002B2CF9AE}" pid="3" name="KSOProductBuildVer">
    <vt:lpwstr>1033-11.2.0.11191</vt:lpwstr>
  </property>
</Properties>
</file>