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7" r:id="rId3"/>
    <p:sldId id="268" r:id="rId4"/>
    <p:sldId id="269" r:id="rId5"/>
    <p:sldId id="270" r:id="rId6"/>
    <p:sldId id="274" r:id="rId7"/>
    <p:sldId id="318" r:id="rId8"/>
    <p:sldId id="257" r:id="rId9"/>
    <p:sldId id="259" r:id="rId10"/>
    <p:sldId id="290" r:id="rId11"/>
    <p:sldId id="304" r:id="rId12"/>
    <p:sldId id="258" r:id="rId13"/>
    <p:sldId id="260" r:id="rId14"/>
    <p:sldId id="261" r:id="rId15"/>
    <p:sldId id="262" r:id="rId16"/>
    <p:sldId id="263" r:id="rId17"/>
    <p:sldId id="264" r:id="rId18"/>
    <p:sldId id="265" r:id="rId19"/>
    <p:sldId id="271" r:id="rId20"/>
    <p:sldId id="273" r:id="rId21"/>
    <p:sldId id="275" r:id="rId22"/>
    <p:sldId id="276" r:id="rId23"/>
    <p:sldId id="277"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866"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MBA%20EQUIVALENT%20POSTGRADUATE%20DIPLOMA%20IN%20MANAGEMENT\1ST%20YEAR\INTERNSHIP%20-%20FORTIS\INTERNSHIP%20AT%20FORTIS\QIP\PATIENT%20ADMISSION%20DATA%20ENTRY%20-%20Cop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BA%20EQUIVALENT%20POSTGRADUATE%20DIPLOMA%20IN%20MANAGEMENT\1ST%20YEAR\INTERNSHIP%20-%20FORTIS\INTERNSHIP%20AT%20FORTIS\QIP\PATIENT%20ADMISSION%20DATA%20ENTRY%20-%20Cop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BA%20EQUIVALENT%20POSTGRADUATE%20DIPLOMA%20IN%20MANAGEMENT\1ST%20YEAR\INTERNSHIP%20-%20FORTIS\INTERNSHIP%20AT%20FORTIS\QIP\PATIENT%20ADMISSION%20DATA%20ENTRY%20-%20Copy.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MBA%20EQUIVALENT%20POSTGRADUATE%20DIPLOMA%20IN%20MANAGEMENT\1ST%20YEAR\INTERNSHIP%20-%20FORTIS\INTERNSHIP%20AT%20FORTIS\QIP\PATIENT%20ADMISSION%20DATA%20ENTRY%20-%20Copy.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MBA%20EQUIVALENT%20POSTGRADUATE%20DIPLOMA%20IN%20MANAGEMENT\1ST%20YEAR\INTERNSHIP%20-%20FORTIS\INTERNSHIP%20AT%20FORTIS\QIP\PATIENT%20ADMISSION%20DATA%20ENTRY%20-%20Copy.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D:\MBA%20EQUIVALENT%20POSTGRADUATE%20DIPLOMA%20IN%20MANAGEMENT\1ST%20YEAR\INTERNSHIP%20-%20FORTIS\INTERNSHIP%20AT%20FORTIS\QIP\PATIENT%20ADMISSION%20DATA%20ENTRY%20-%20Copy.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oleObject" Target="file:///D:\MBA%20EQUIVALENT%20POSTGRADUATE%20DIPLOMA%20IN%20MANAGEMENT\1ST%20YEAR\INTERNSHIP%20-%20FORTIS\INTERNSHIP%20AT%20FORTIS\QIP\PATIENT%20ADMISSION%20DATA%20ENTRY%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1"/>
            <c:showSerName val="0"/>
            <c:showPercent val="0"/>
            <c:showBubbleSize val="0"/>
            <c:showLeaderLines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'[PATIENT ADMISSION DATA ENTRY - Copy.xlsx]Sheet1'!$E$45:$E$55</c:f>
              <c:strCache>
                <c:ptCount val="11"/>
                <c:pt idx="0">
                  <c:v>CARDIOLOGY</c:v>
                </c:pt>
                <c:pt idx="1">
                  <c:v>NEUROSURGERY</c:v>
                </c:pt>
                <c:pt idx="2">
                  <c:v>PEDIATRIC</c:v>
                </c:pt>
                <c:pt idx="3">
                  <c:v>ORTHO</c:v>
                </c:pt>
                <c:pt idx="4">
                  <c:v>PULOMONOLOGY</c:v>
                </c:pt>
                <c:pt idx="5">
                  <c:v>HEMATOLOGY</c:v>
                </c:pt>
                <c:pt idx="6">
                  <c:v>INTERNAL MEDICINE</c:v>
                </c:pt>
                <c:pt idx="7">
                  <c:v>OBGY</c:v>
                </c:pt>
                <c:pt idx="8">
                  <c:v>NEUROLOGY</c:v>
                </c:pt>
                <c:pt idx="9">
                  <c:v>UROLOGY</c:v>
                </c:pt>
                <c:pt idx="10">
                  <c:v>ONCOSURGERY</c:v>
                </c:pt>
              </c:strCache>
            </c:strRef>
          </c:cat>
          <c:val>
            <c:numRef>
              <c:f>'[PATIENT ADMISSION DATA ENTRY - Copy.xlsx]Sheet1'!$F$45:$F$55</c:f>
              <c:numCache>
                <c:formatCode>General</c:formatCode>
                <c:ptCount val="11"/>
                <c:pt idx="0">
                  <c:v>15</c:v>
                </c:pt>
                <c:pt idx="1">
                  <c:v>24</c:v>
                </c:pt>
                <c:pt idx="2">
                  <c:v>3</c:v>
                </c:pt>
                <c:pt idx="3">
                  <c:v>21</c:v>
                </c:pt>
                <c:pt idx="4">
                  <c:v>6</c:v>
                </c:pt>
                <c:pt idx="5">
                  <c:v>15</c:v>
                </c:pt>
                <c:pt idx="6">
                  <c:v>6</c:v>
                </c:pt>
                <c:pt idx="7">
                  <c:v>3</c:v>
                </c:pt>
                <c:pt idx="8">
                  <c:v>6</c:v>
                </c:pt>
                <c:pt idx="9">
                  <c:v>3</c:v>
                </c:pt>
                <c:pt idx="10">
                  <c:v>3</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'[PATIENT ADMISSION DATA ENTRY - Copy.xlsx]Sheet1'!$E$36:$E$37</c:f>
              <c:strCache>
                <c:ptCount val="2"/>
                <c:pt idx="0">
                  <c:v>PARTIALLY FILLED</c:v>
                </c:pt>
                <c:pt idx="1">
                  <c:v>FULLY FILLED</c:v>
                </c:pt>
              </c:strCache>
            </c:strRef>
          </c:cat>
          <c:val>
            <c:numRef>
              <c:f>'[PATIENT ADMISSION DATA ENTRY - Copy.xlsx]Sheet1'!$F$36:$F$37</c:f>
              <c:numCache>
                <c:formatCode>General</c:formatCode>
                <c:ptCount val="2"/>
                <c:pt idx="0">
                  <c:v>102</c:v>
                </c:pt>
                <c:pt idx="1">
                  <c:v>3</c:v>
                </c:pt>
              </c:numCache>
            </c:numRef>
          </c:val>
        </c:ser>
        <c:dLbls>
          <c:showLegendKey val="0"/>
          <c:showVal val="0"/>
          <c:showCatName val="0"/>
          <c:showSerName val="0"/>
          <c:showPercent val="0"/>
          <c:showBubbleSize val="0"/>
        </c:dLbls>
        <c:gapWidth val="150"/>
        <c:axId val="73411968"/>
        <c:axId val="73434240"/>
      </c:barChart>
      <c:catAx>
        <c:axId val="73411968"/>
        <c:scaling>
          <c:orientation val="minMax"/>
        </c:scaling>
        <c:delete val="0"/>
        <c:axPos val="b"/>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3434240"/>
        <c:crosses val="autoZero"/>
        <c:auto val="1"/>
        <c:lblAlgn val="ctr"/>
        <c:lblOffset val="100"/>
        <c:noMultiLvlLbl val="0"/>
      </c:catAx>
      <c:valAx>
        <c:axId val="73434240"/>
        <c:scaling>
          <c:orientation val="minMax"/>
          <c:max val="12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3411968"/>
        <c:crosses val="autoZero"/>
        <c:crossBetween val="between"/>
      </c:valAx>
    </c:plotArea>
    <c:plotVisOnly val="1"/>
    <c:dispBlanksAs val="gap"/>
    <c:showDLblsOverMax val="0"/>
  </c:chart>
  <c:txPr>
    <a:bodyPr/>
    <a:lstStyle/>
    <a:p>
      <a:pPr>
        <a:defRPr lang="en-US"/>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'[PATIENT ADMISSION DATA ENTRY - Copy.xlsx]Sheet1'!$E$42:$E$43</c:f>
              <c:strCache>
                <c:ptCount val="2"/>
                <c:pt idx="0">
                  <c:v>PLANNED</c:v>
                </c:pt>
                <c:pt idx="1">
                  <c:v>UNPLANNED</c:v>
                </c:pt>
              </c:strCache>
            </c:strRef>
          </c:cat>
          <c:val>
            <c:numRef>
              <c:f>'[PATIENT ADMISSION DATA ENTRY - Copy.xlsx]Sheet1'!$F$42:$F$43</c:f>
              <c:numCache>
                <c:formatCode>General</c:formatCode>
                <c:ptCount val="2"/>
                <c:pt idx="0">
                  <c:v>93</c:v>
                </c:pt>
                <c:pt idx="1">
                  <c:v>12</c:v>
                </c:pt>
              </c:numCache>
            </c:numRef>
          </c:val>
        </c:ser>
        <c:dLbls>
          <c:showLegendKey val="0"/>
          <c:showVal val="0"/>
          <c:showCatName val="0"/>
          <c:showSerName val="0"/>
          <c:showPercent val="0"/>
          <c:showBubbleSize val="0"/>
        </c:dLbls>
        <c:gapWidth val="150"/>
        <c:axId val="73459200"/>
        <c:axId val="73460736"/>
      </c:barChart>
      <c:catAx>
        <c:axId val="73459200"/>
        <c:scaling>
          <c:orientation val="minMax"/>
        </c:scaling>
        <c:delete val="0"/>
        <c:axPos val="b"/>
        <c:majorTickMark val="none"/>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3460736"/>
        <c:crosses val="autoZero"/>
        <c:auto val="1"/>
        <c:lblAlgn val="ctr"/>
        <c:lblOffset val="100"/>
        <c:noMultiLvlLbl val="0"/>
      </c:catAx>
      <c:valAx>
        <c:axId val="73460736"/>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3459200"/>
        <c:crosses val="autoZero"/>
        <c:crossBetween val="between"/>
      </c:valAx>
    </c:plotArea>
    <c:plotVisOnly val="1"/>
    <c:dispBlanksAs val="gap"/>
    <c:showDLblsOverMax val="0"/>
  </c:chart>
  <c:txPr>
    <a:bodyPr/>
    <a:lstStyle/>
    <a:p>
      <a:pPr>
        <a:defRPr lang="en-US"/>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'[PATIENT ADMISSION DATA ENTRY - Copy.xlsx]Sheet1'!$S$36:$S$37</c:f>
              <c:strCache>
                <c:ptCount val="2"/>
                <c:pt idx="0">
                  <c:v>NOT EXPLAINED </c:v>
                </c:pt>
                <c:pt idx="1">
                  <c:v>EXPLAINED</c:v>
                </c:pt>
              </c:strCache>
            </c:strRef>
          </c:cat>
          <c:val>
            <c:numRef>
              <c:f>'[PATIENT ADMISSION DATA ENTRY - Copy.xlsx]Sheet1'!$T$36:$T$37</c:f>
              <c:numCache>
                <c:formatCode>General</c:formatCode>
                <c:ptCount val="2"/>
                <c:pt idx="0">
                  <c:v>105</c:v>
                </c:pt>
                <c:pt idx="1">
                  <c:v>0</c:v>
                </c:pt>
              </c:numCache>
            </c:numRef>
          </c:val>
        </c:ser>
        <c:dLbls>
          <c:showLegendKey val="0"/>
          <c:showVal val="1"/>
          <c:showCatName val="0"/>
          <c:showSerName val="0"/>
          <c:showPercent val="0"/>
          <c:showBubbleSize val="0"/>
        </c:dLbls>
        <c:gapWidth val="219"/>
        <c:overlap val="-27"/>
        <c:axId val="73484928"/>
        <c:axId val="73500160"/>
      </c:barChart>
      <c:catAx>
        <c:axId val="734849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3500160"/>
        <c:crosses val="autoZero"/>
        <c:auto val="1"/>
        <c:lblAlgn val="ctr"/>
        <c:lblOffset val="100"/>
        <c:noMultiLvlLbl val="0"/>
      </c:catAx>
      <c:valAx>
        <c:axId val="7350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34849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'[PATIENT ADMISSION DATA ENTRY - Copy.xlsx]Sheet1'!$V$36:$V$37</c:f>
              <c:strCache>
                <c:ptCount val="2"/>
                <c:pt idx="0">
                  <c:v>NOT EXPLAINED </c:v>
                </c:pt>
                <c:pt idx="1">
                  <c:v>EXPLAINED</c:v>
                </c:pt>
              </c:strCache>
            </c:strRef>
          </c:cat>
          <c:val>
            <c:numRef>
              <c:f>'[PATIENT ADMISSION DATA ENTRY - Copy.xlsx]Sheet1'!$W$36:$W$37</c:f>
              <c:numCache>
                <c:formatCode>General</c:formatCode>
                <c:ptCount val="2"/>
                <c:pt idx="0">
                  <c:v>0</c:v>
                </c:pt>
                <c:pt idx="1">
                  <c:v>105</c:v>
                </c:pt>
              </c:numCache>
            </c:numRef>
          </c:val>
        </c:ser>
        <c:dLbls>
          <c:showLegendKey val="0"/>
          <c:showVal val="1"/>
          <c:showCatName val="0"/>
          <c:showSerName val="0"/>
          <c:showPercent val="0"/>
          <c:showBubbleSize val="0"/>
        </c:dLbls>
        <c:gapWidth val="219"/>
        <c:overlap val="-27"/>
        <c:axId val="73868416"/>
        <c:axId val="73883648"/>
      </c:barChart>
      <c:catAx>
        <c:axId val="7386841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3883648"/>
        <c:crosses val="autoZero"/>
        <c:auto val="1"/>
        <c:lblAlgn val="ctr"/>
        <c:lblOffset val="100"/>
        <c:noMultiLvlLbl val="0"/>
      </c:catAx>
      <c:valAx>
        <c:axId val="7388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38684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'[PATIENT ADMISSION DATA ENTRY - Copy.xlsx]Sheet1'!$Y$36:$Y$37</c:f>
              <c:strCache>
                <c:ptCount val="2"/>
                <c:pt idx="0">
                  <c:v>NOT EXPLAINED </c:v>
                </c:pt>
                <c:pt idx="1">
                  <c:v>EXPLAINED</c:v>
                </c:pt>
              </c:strCache>
            </c:strRef>
          </c:cat>
          <c:val>
            <c:numRef>
              <c:f>'[PATIENT ADMISSION DATA ENTRY - Copy.xlsx]Sheet1'!$Z$36:$Z$37</c:f>
              <c:numCache>
                <c:formatCode>General</c:formatCode>
                <c:ptCount val="2"/>
                <c:pt idx="0">
                  <c:v>0</c:v>
                </c:pt>
                <c:pt idx="1">
                  <c:v>105</c:v>
                </c:pt>
              </c:numCache>
            </c:numRef>
          </c:val>
        </c:ser>
        <c:dLbls>
          <c:showLegendKey val="0"/>
          <c:showVal val="0"/>
          <c:showCatName val="0"/>
          <c:showSerName val="0"/>
          <c:showPercent val="0"/>
          <c:showBubbleSize val="0"/>
        </c:dLbls>
        <c:gapWidth val="219"/>
        <c:overlap val="-27"/>
        <c:axId val="73921280"/>
        <c:axId val="73922816"/>
      </c:barChart>
      <c:catAx>
        <c:axId val="739212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3922816"/>
        <c:crosses val="autoZero"/>
        <c:auto val="1"/>
        <c:lblAlgn val="ctr"/>
        <c:lblOffset val="100"/>
        <c:noMultiLvlLbl val="0"/>
      </c:catAx>
      <c:valAx>
        <c:axId val="7392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39212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Sheet5!$A$4:$A$5</c:f>
              <c:strCache>
                <c:ptCount val="2"/>
                <c:pt idx="0">
                  <c:v>more than 45 minutes</c:v>
                </c:pt>
                <c:pt idx="1">
                  <c:v>less than 45 minutes</c:v>
                </c:pt>
              </c:strCache>
            </c:strRef>
          </c:cat>
          <c:val>
            <c:numRef>
              <c:f>Sheet5!$B$4:$B$5</c:f>
              <c:numCache>
                <c:formatCode>General</c:formatCode>
                <c:ptCount val="2"/>
                <c:pt idx="0">
                  <c:v>88.5</c:v>
                </c:pt>
                <c:pt idx="1">
                  <c:v>11.5</c:v>
                </c:pt>
              </c:numCache>
            </c:numRef>
          </c:val>
        </c:ser>
        <c:dLbls>
          <c:showLegendKey val="0"/>
          <c:showVal val="0"/>
          <c:showCatName val="0"/>
          <c:showSerName val="0"/>
          <c:showPercent val="0"/>
          <c:showBubbleSize val="0"/>
        </c:dLbls>
        <c:gapWidth val="150"/>
        <c:axId val="37003264"/>
        <c:axId val="37004800"/>
      </c:barChart>
      <c:catAx>
        <c:axId val="37003264"/>
        <c:scaling>
          <c:orientation val="minMax"/>
        </c:scaling>
        <c:delete val="0"/>
        <c:axPos val="b"/>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37004800"/>
        <c:crosses val="autoZero"/>
        <c:auto val="1"/>
        <c:lblAlgn val="ctr"/>
        <c:lblOffset val="100"/>
        <c:noMultiLvlLbl val="0"/>
      </c:catAx>
      <c:valAx>
        <c:axId val="3700480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37003264"/>
        <c:crosses val="autoZero"/>
        <c:crossBetween val="between"/>
      </c:valAx>
    </c:plotArea>
    <c:plotVisOnly val="1"/>
    <c:dispBlanksAs val="gap"/>
    <c:showDLblsOverMax val="0"/>
  </c:chart>
  <c:spPr>
    <a:ln>
      <a:solidFill>
        <a:schemeClr val="bg2">
          <a:lumMod val="50000"/>
        </a:schemeClr>
      </a:solidFill>
    </a:ln>
  </c:spPr>
  <c:txPr>
    <a:bodyPr/>
    <a:lstStyle/>
    <a:p>
      <a:pPr>
        <a:defRPr lang="en-US"/>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multiLvlStrRef>
              <c:f>Sheet5!$A$7:$B$10</c:f>
              <c:multiLvlStrCache>
                <c:ptCount val="4"/>
                <c:lvl>
                  <c:pt idx="0">
                    <c:v>MORE THAN 45MINS</c:v>
                  </c:pt>
                  <c:pt idx="1">
                    <c:v>LESS THAN 45 MINS</c:v>
                  </c:pt>
                  <c:pt idx="2">
                    <c:v>MORE THAN 45MINS</c:v>
                  </c:pt>
                  <c:pt idx="3">
                    <c:v>LESS THAN 45 MINS</c:v>
                  </c:pt>
                </c:lvl>
                <c:lvl>
                  <c:pt idx="0">
                    <c:v>PLANNED </c:v>
                  </c:pt>
                  <c:pt idx="2">
                    <c:v>UNPLANNED</c:v>
                  </c:pt>
                </c:lvl>
              </c:multiLvlStrCache>
            </c:multiLvlStrRef>
          </c:cat>
          <c:val>
            <c:numRef>
              <c:f>Sheet5!$C$7:$C$10</c:f>
              <c:numCache>
                <c:formatCode>General</c:formatCode>
                <c:ptCount val="4"/>
                <c:pt idx="0">
                  <c:v>77</c:v>
                </c:pt>
                <c:pt idx="1">
                  <c:v>11.4</c:v>
                </c:pt>
                <c:pt idx="2">
                  <c:v>11.4</c:v>
                </c:pt>
                <c:pt idx="3">
                  <c:v>0</c:v>
                </c:pt>
              </c:numCache>
            </c:numRef>
          </c:val>
        </c:ser>
        <c:dLbls>
          <c:showLegendKey val="0"/>
          <c:showVal val="0"/>
          <c:showCatName val="0"/>
          <c:showSerName val="0"/>
          <c:showPercent val="0"/>
          <c:showBubbleSize val="0"/>
        </c:dLbls>
        <c:gapWidth val="150"/>
        <c:axId val="75719808"/>
        <c:axId val="75721344"/>
      </c:barChart>
      <c:catAx>
        <c:axId val="75719808"/>
        <c:scaling>
          <c:orientation val="minMax"/>
        </c:scaling>
        <c:delete val="0"/>
        <c:axPos val="b"/>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5721344"/>
        <c:crosses val="autoZero"/>
        <c:auto val="1"/>
        <c:lblAlgn val="ctr"/>
        <c:lblOffset val="100"/>
        <c:noMultiLvlLbl val="0"/>
      </c:catAx>
      <c:valAx>
        <c:axId val="75721344"/>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5719808"/>
        <c:crosses val="autoZero"/>
        <c:crossBetween val="between"/>
      </c:valAx>
    </c:plotArea>
    <c:plotVisOnly val="1"/>
    <c:dispBlanksAs val="gap"/>
    <c:showDLblsOverMax val="0"/>
  </c:chart>
  <c:txPr>
    <a:bodyPr/>
    <a:lstStyle/>
    <a:p>
      <a:pPr>
        <a:defRPr lang="en-US"/>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800" b="1" i="0" u="none" strike="noStrike" kern="1200" baseline="0">
                <a:solidFill>
                  <a:schemeClr val="tx1"/>
                </a:solidFill>
                <a:latin typeface="+mn-lt"/>
                <a:ea typeface="+mn-ea"/>
                <a:cs typeface="+mn-cs"/>
              </a:defRPr>
            </a:pPr>
            <a:r>
              <a:rPr lang="en-US"/>
              <a:t>AVERAGE TIME (IN MINUTES)</a:t>
            </a:r>
          </a:p>
        </c:rich>
      </c:tx>
      <c:layout/>
      <c:overlay val="0"/>
    </c:title>
    <c:autoTitleDeleted val="0"/>
    <c:plotArea>
      <c:layout/>
      <c:barChart>
        <c:barDir val="col"/>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'[PATIENT ADMISSION DATA ENTRY - Copy.xlsx]Sheet2'!$A$2:$A$8</c:f>
              <c:strCache>
                <c:ptCount val="7"/>
                <c:pt idx="0">
                  <c:v>COUNSELLING</c:v>
                </c:pt>
                <c:pt idx="1">
                  <c:v>TPA</c:v>
                </c:pt>
                <c:pt idx="2">
                  <c:v>BILLING</c:v>
                </c:pt>
                <c:pt idx="3">
                  <c:v>PATIENT REGISTRATION </c:v>
                </c:pt>
                <c:pt idx="4">
                  <c:v>BED ALLOTMENT</c:v>
                </c:pt>
                <c:pt idx="5">
                  <c:v>FROM REGISTRATION DESK TO WARD</c:v>
                </c:pt>
                <c:pt idx="6">
                  <c:v>TAT</c:v>
                </c:pt>
              </c:strCache>
            </c:strRef>
          </c:cat>
          <c:val>
            <c:numRef>
              <c:f>'[PATIENT ADMISSION DATA ENTRY - Copy.xlsx]Sheet2'!$B$2:$B$8</c:f>
              <c:numCache>
                <c:formatCode>General</c:formatCode>
                <c:ptCount val="7"/>
                <c:pt idx="0">
                  <c:v>9.6</c:v>
                </c:pt>
                <c:pt idx="1">
                  <c:v>5.6</c:v>
                </c:pt>
                <c:pt idx="2">
                  <c:v>6.65</c:v>
                </c:pt>
                <c:pt idx="3">
                  <c:v>5.3</c:v>
                </c:pt>
                <c:pt idx="4">
                  <c:v>88.58</c:v>
                </c:pt>
                <c:pt idx="5">
                  <c:v>5.73</c:v>
                </c:pt>
                <c:pt idx="6">
                  <c:v>108.94</c:v>
                </c:pt>
              </c:numCache>
            </c:numRef>
          </c:val>
        </c:ser>
        <c:dLbls>
          <c:showLegendKey val="0"/>
          <c:showVal val="0"/>
          <c:showCatName val="0"/>
          <c:showSerName val="0"/>
          <c:showPercent val="0"/>
          <c:showBubbleSize val="0"/>
        </c:dLbls>
        <c:gapWidth val="150"/>
        <c:axId val="75541120"/>
        <c:axId val="75547008"/>
      </c:barChart>
      <c:catAx>
        <c:axId val="75541120"/>
        <c:scaling>
          <c:orientation val="minMax"/>
        </c:scaling>
        <c:delete val="0"/>
        <c:axPos val="b"/>
        <c:majorTickMark val="none"/>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5547008"/>
        <c:crosses val="autoZero"/>
        <c:auto val="1"/>
        <c:lblAlgn val="ctr"/>
        <c:lblOffset val="100"/>
        <c:noMultiLvlLbl val="0"/>
      </c:catAx>
      <c:valAx>
        <c:axId val="75547008"/>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75541120"/>
        <c:crosses val="autoZero"/>
        <c:crossBetween val="between"/>
      </c:valAx>
    </c:plotArea>
    <c:plotVisOnly val="1"/>
    <c:dispBlanksAs val="gap"/>
    <c:showDLblsOverMax val="0"/>
  </c:chart>
  <c:txPr>
    <a:bodyPr/>
    <a:lstStyle/>
    <a:p>
      <a:pPr>
        <a:defRPr lang="en-US"/>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3FE70-783A-479D-BE40-0BFEC8F018D3}" type="datetimeFigureOut">
              <a:rPr lang="en-US" smtClean="0"/>
              <a:t>7/1/2022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E542A-574D-416C-A37D-E166CC07344A}" type="slidenum">
              <a:rPr lang="en-US" smtClean="0"/>
              <a:t>‹#›</a:t>
            </a:fld>
            <a:endParaRPr lang="en-US"/>
          </a:p>
        </p:txBody>
      </p:sp>
    </p:spTree>
    <p:extLst>
      <p:ext uri="{BB962C8B-B14F-4D97-AF65-F5344CB8AC3E}">
        <p14:creationId xmlns:p14="http://schemas.microsoft.com/office/powerpoint/2010/main" val="361301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E542A-574D-416C-A37D-E166CC07344A}" type="slidenum">
              <a:rPr lang="en-US" smtClean="0"/>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E542A-574D-416C-A37D-E166CC07344A}"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1D8BD707-D9CF-40AE-B4C6-C98DA3205C09}" type="datetimeFigureOut">
              <a:rPr lang="en-US" smtClean="0"/>
              <a:t>7/1/2022</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B6F15528-21DE-4FAA-801E-634DDDAF4B2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7/1/2022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D8BD707-D9CF-40AE-B4C6-C98DA3205C09}" type="datetimeFigureOut">
              <a:rPr lang="en-US" smtClean="0"/>
              <a:t>7/1/2022</a:t>
            </a:fld>
            <a:endParaRPr lang="en-US" dirty="0"/>
          </a:p>
        </p:txBody>
      </p:sp>
      <p:sp>
        <p:nvSpPr>
          <p:cNvPr id="5" name="Footer Placeholder 4"/>
          <p:cNvSpPr>
            <a:spLocks noGrp="1"/>
          </p:cNvSpPr>
          <p:nvPr>
            <p:ph type="ftr" sz="quarter" idx="11"/>
          </p:nvPr>
        </p:nvSpPr>
        <p:spPr>
          <a:xfrm>
            <a:off x="457200" y="6556248"/>
            <a:ext cx="3657600" cy="228600"/>
          </a:xfrm>
        </p:spPr>
        <p:txBody>
          <a:bodyPr/>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B6F15528-21DE-4FAA-801E-634DDDAF4B2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7/1/2022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1D8BD707-D9CF-40AE-B4C6-C98DA3205C09}" type="datetimeFigureOut">
              <a:rPr lang="en-US" smtClean="0"/>
              <a:t>7/1/2022</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p>
            <a:fld id="{B6F15528-21DE-4FAA-801E-634DDDAF4B2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7/1/2022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t>7/1/2022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t>7/1/2022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t>7/1/2022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7/1/2022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defRPr/>
            </a:pPr>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1D8BD707-D9CF-40AE-B4C6-C98DA3205C09}" type="datetimeFigureOut">
              <a:rPr lang="en-US" smtClean="0"/>
              <a:t>7/1/2022</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B6F15528-21DE-4FAA-801E-634DDDAF4B2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panose="05020102010507070707"/>
        <a:buChar char=""/>
        <a:defRPr kumimoji="0" sz="2600" kern="1200" baseline="0">
          <a:solidFill>
            <a:schemeClr val="tx1"/>
          </a:solidFill>
          <a:latin typeface="+mn-lt"/>
          <a:ea typeface="+mn-ea"/>
          <a:cs typeface="+mn-cs"/>
        </a:defRPr>
      </a:lvl1pPr>
      <a:lvl2pPr marL="521335" indent="-228600" algn="l" rtl="0" eaLnBrk="1" latinLnBrk="0" hangingPunct="1">
        <a:spcBef>
          <a:spcPts val="500"/>
        </a:spcBef>
        <a:buClr>
          <a:schemeClr val="accent4"/>
        </a:buClr>
        <a:buSzPct val="80000"/>
        <a:buFont typeface="Wingdings 2" panose="05020102010507070707"/>
        <a:buChar char=""/>
        <a:defRPr kumimoji="0" sz="2300" kern="1200">
          <a:solidFill>
            <a:schemeClr val="tx1">
              <a:tint val="85000"/>
            </a:schemeClr>
          </a:solidFill>
          <a:latin typeface="+mn-lt"/>
          <a:ea typeface="+mn-ea"/>
          <a:cs typeface="+mn-cs"/>
        </a:defRPr>
      </a:lvl2pPr>
      <a:lvl3pPr marL="758825" indent="-228600" algn="l" rtl="0" eaLnBrk="1" latinLnBrk="0" hangingPunct="1">
        <a:spcBef>
          <a:spcPts val="400"/>
        </a:spcBef>
        <a:buClr>
          <a:schemeClr val="accent4"/>
        </a:buClr>
        <a:buSzPct val="60000"/>
        <a:buFont typeface="Wingdings" panose="05000000000000000000"/>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panose="05020102010507070707"/>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panose="05000000000000000000"/>
        <a:buChar char=""/>
        <a:defRPr kumimoji="0" sz="1800" kern="1200">
          <a:solidFill>
            <a:schemeClr val="tx1"/>
          </a:solidFill>
          <a:latin typeface="+mn-lt"/>
          <a:ea typeface="+mn-ea"/>
          <a:cs typeface="+mn-cs"/>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319932" cy="1981200"/>
          </a:xfrm>
        </p:spPr>
        <p:txBody>
          <a:bodyPr/>
          <a:lstStyle/>
          <a:p>
            <a:pPr algn="just"/>
            <a:r>
              <a:rPr lang="en-US" sz="3600" dirty="0" smtClean="0"/>
              <a:t>PATIENT</a:t>
            </a:r>
            <a:r>
              <a:rPr lang="en-IN" altLang="en-US" sz="3600" dirty="0" smtClean="0"/>
              <a:t> </a:t>
            </a:r>
            <a:r>
              <a:rPr lang="en-US" sz="3600" dirty="0" smtClean="0">
                <a:sym typeface="+mn-ea"/>
              </a:rPr>
              <a:t>ADMISSION</a:t>
            </a:r>
            <a:r>
              <a:rPr lang="en-US" sz="3600" dirty="0" smtClean="0"/>
              <a:t> </a:t>
            </a:r>
            <a:r>
              <a:rPr lang="en-US" sz="3600" dirty="0" smtClean="0">
                <a:sym typeface="+mn-ea"/>
              </a:rPr>
              <a:t>AND </a:t>
            </a:r>
            <a:r>
              <a:rPr lang="en-IN" altLang="en-US" sz="3600" dirty="0" smtClean="0">
                <a:sym typeface="+mn-ea"/>
              </a:rPr>
              <a:t> </a:t>
            </a:r>
            <a:r>
              <a:rPr lang="en-US" sz="3600" dirty="0" smtClean="0"/>
              <a:t>REGISTRATION  TURN AROUND TIME</a:t>
            </a:r>
            <a:endParaRPr lang="en-US" sz="3600" dirty="0"/>
          </a:p>
        </p:txBody>
      </p:sp>
      <p:sp>
        <p:nvSpPr>
          <p:cNvPr id="3" name="Subtitle 2"/>
          <p:cNvSpPr>
            <a:spLocks noGrp="1"/>
          </p:cNvSpPr>
          <p:nvPr>
            <p:ph type="subTitle" idx="1"/>
          </p:nvPr>
        </p:nvSpPr>
        <p:spPr/>
        <p:txBody>
          <a:bodyPr/>
          <a:lstStyle/>
          <a:p>
            <a:r>
              <a:rPr lang="en-US" dirty="0" smtClean="0"/>
              <a:t>PRESENTATION BY DR. SHARBARI DUTTA</a:t>
            </a:r>
          </a:p>
          <a:p>
            <a:r>
              <a:rPr lang="en-US" dirty="0" smtClean="0"/>
              <a:t>IIHMR DELHI</a:t>
            </a:r>
            <a:endParaRPr lang="en-US" dirty="0"/>
          </a:p>
        </p:txBody>
      </p:sp>
      <p:pic>
        <p:nvPicPr>
          <p:cNvPr id="100" name="Picture 99"/>
          <p:cNvPicPr/>
          <p:nvPr/>
        </p:nvPicPr>
        <p:blipFill>
          <a:blip r:embed="rId2"/>
          <a:stretch>
            <a:fillRect/>
          </a:stretch>
        </p:blipFill>
        <p:spPr>
          <a:xfrm>
            <a:off x="4572000" y="3429000"/>
            <a:ext cx="0" cy="0"/>
          </a:xfrm>
          <a:prstGeom prst="rect">
            <a:avLst/>
          </a:prstGeom>
          <a:noFill/>
          <a:ln w="9525">
            <a:noFill/>
          </a:ln>
        </p:spPr>
      </p:pic>
      <p:pic>
        <p:nvPicPr>
          <p:cNvPr id="4" name="Picture 3"/>
          <p:cNvPicPr>
            <a:picLocks noChangeAspect="1"/>
          </p:cNvPicPr>
          <p:nvPr/>
        </p:nvPicPr>
        <p:blipFill>
          <a:blip r:embed="rId3"/>
          <a:stretch>
            <a:fillRect/>
          </a:stretch>
        </p:blipFill>
        <p:spPr>
          <a:xfrm>
            <a:off x="152400" y="3966845"/>
            <a:ext cx="3714115" cy="27857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760845" cy="687070"/>
          </a:xfrm>
        </p:spPr>
        <p:txBody>
          <a:bodyPr>
            <a:normAutofit/>
          </a:bodyPr>
          <a:lstStyle/>
          <a:p>
            <a:r>
              <a:rPr lang="en-IN" altLang="en-US"/>
              <a:t>admission request forms</a:t>
            </a:r>
          </a:p>
        </p:txBody>
      </p:sp>
      <p:pic>
        <p:nvPicPr>
          <p:cNvPr id="4" name="Content Placeholder 3"/>
          <p:cNvPicPr>
            <a:picLocks noGrp="1" noChangeAspect="1"/>
          </p:cNvPicPr>
          <p:nvPr>
            <p:ph sz="half" idx="1"/>
          </p:nvPr>
        </p:nvPicPr>
        <p:blipFill>
          <a:blip r:embed="rId2"/>
          <a:stretch>
            <a:fillRect/>
          </a:stretch>
        </p:blipFill>
        <p:spPr>
          <a:xfrm>
            <a:off x="3091180" y="1670685"/>
            <a:ext cx="3047365" cy="3825240"/>
          </a:xfrm>
          <a:prstGeom prst="rect">
            <a:avLst/>
          </a:prstGeom>
        </p:spPr>
      </p:pic>
      <p:pic>
        <p:nvPicPr>
          <p:cNvPr id="5" name="Content Placeholder 4"/>
          <p:cNvPicPr>
            <a:picLocks noGrp="1" noChangeAspect="1"/>
          </p:cNvPicPr>
          <p:nvPr>
            <p:ph sz="half" idx="2"/>
          </p:nvPr>
        </p:nvPicPr>
        <p:blipFill>
          <a:blip r:embed="rId3"/>
          <a:stretch>
            <a:fillRect/>
          </a:stretch>
        </p:blipFill>
        <p:spPr>
          <a:xfrm>
            <a:off x="76200" y="1447800"/>
            <a:ext cx="2981325" cy="4048125"/>
          </a:xfrm>
          <a:prstGeom prst="rect">
            <a:avLst/>
          </a:prstGeom>
        </p:spPr>
      </p:pic>
      <p:pic>
        <p:nvPicPr>
          <p:cNvPr id="6" name="Picture 5"/>
          <p:cNvPicPr>
            <a:picLocks noChangeAspect="1"/>
          </p:cNvPicPr>
          <p:nvPr/>
        </p:nvPicPr>
        <p:blipFill>
          <a:blip r:embed="rId4"/>
          <a:srcRect r="3604" b="11262"/>
          <a:stretch>
            <a:fillRect/>
          </a:stretch>
        </p:blipFill>
        <p:spPr>
          <a:xfrm>
            <a:off x="6172200" y="1447800"/>
            <a:ext cx="2983865" cy="4048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patient facesheet</a:t>
            </a:r>
          </a:p>
        </p:txBody>
      </p:sp>
      <p:pic>
        <p:nvPicPr>
          <p:cNvPr id="5" name="Content Placeholder 4"/>
          <p:cNvPicPr>
            <a:picLocks noGrp="1" noChangeAspect="1"/>
          </p:cNvPicPr>
          <p:nvPr>
            <p:ph sz="half" idx="1"/>
          </p:nvPr>
        </p:nvPicPr>
        <p:blipFill>
          <a:blip r:embed="rId2"/>
          <a:stretch>
            <a:fillRect/>
          </a:stretch>
        </p:blipFill>
        <p:spPr>
          <a:xfrm>
            <a:off x="2514600" y="1600200"/>
            <a:ext cx="3956050" cy="50965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PLANNED AND UNPLANNED ADMISSIONS</a:t>
            </a:r>
            <a:endParaRPr lang="en-US" dirty="0"/>
          </a:p>
        </p:txBody>
      </p:sp>
      <p:graphicFrame>
        <p:nvGraphicFramePr>
          <p:cNvPr id="6" name="Content Placeholder 5"/>
          <p:cNvGraphicFramePr>
            <a:graphicFrameLocks noGrp="1"/>
          </p:cNvGraphicFramePr>
          <p:nvPr>
            <p:ph idx="1"/>
          </p:nvPr>
        </p:nvGraphicFramePr>
        <p:xfrm>
          <a:off x="457200" y="1599891"/>
          <a:ext cx="7239000" cy="4846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Counseling done by front office assistant </a:t>
            </a:r>
            <a:endParaRPr lang="en-US" dirty="0"/>
          </a:p>
        </p:txBody>
      </p:sp>
      <p:graphicFrame>
        <p:nvGraphicFramePr>
          <p:cNvPr id="5" name="Table 4"/>
          <p:cNvGraphicFramePr>
            <a:graphicFrameLocks noGrp="1"/>
          </p:cNvGraphicFramePr>
          <p:nvPr/>
        </p:nvGraphicFramePr>
        <p:xfrm>
          <a:off x="304800" y="4800600"/>
          <a:ext cx="7772400" cy="1763956"/>
        </p:xfrm>
        <a:graphic>
          <a:graphicData uri="http://schemas.openxmlformats.org/drawingml/2006/table">
            <a:tbl>
              <a:tblPr firstRow="1" bandRow="1">
                <a:tableStyleId>{5C22544A-7EE6-4342-B048-85BDC9FD1C3A}</a:tableStyleId>
              </a:tblPr>
              <a:tblGrid>
                <a:gridCol w="3886200"/>
                <a:gridCol w="3886200"/>
              </a:tblGrid>
              <a:tr h="354404">
                <a:tc>
                  <a:txBody>
                    <a:bodyPr/>
                    <a:lstStyle/>
                    <a:p>
                      <a:r>
                        <a:rPr lang="en-US" dirty="0" smtClean="0"/>
                        <a:t>PARAMETER</a:t>
                      </a:r>
                      <a:endParaRPr lang="en-US" dirty="0"/>
                    </a:p>
                  </a:txBody>
                  <a:tcPr/>
                </a:tc>
                <a:tc>
                  <a:txBody>
                    <a:bodyPr/>
                    <a:lstStyle/>
                    <a:p>
                      <a:r>
                        <a:rPr lang="en-US" dirty="0" smtClean="0"/>
                        <a:t>NON COMPLIANCE</a:t>
                      </a:r>
                      <a:endParaRPr lang="en-US" dirty="0"/>
                    </a:p>
                  </a:txBody>
                  <a:tcPr/>
                </a:tc>
              </a:tr>
              <a:tr h="1398196">
                <a:tc>
                  <a:txBody>
                    <a:bodyPr/>
                    <a:lstStyle/>
                    <a:p>
                      <a:r>
                        <a:rPr lang="en-US" dirty="0" smtClean="0"/>
                        <a:t>PATIENT RIGHTS</a:t>
                      </a:r>
                      <a:endParaRPr lang="en-US" dirty="0"/>
                    </a:p>
                  </a:txBody>
                  <a:tcPr/>
                </a:tc>
                <a:tc>
                  <a:txBody>
                    <a:bodyPr/>
                    <a:lstStyle/>
                    <a:p>
                      <a:r>
                        <a:rPr lang="en-IN" sz="1800" dirty="0" smtClean="0"/>
                        <a:t>Patient</a:t>
                      </a:r>
                      <a:r>
                        <a:rPr lang="en-IN" sz="1800" baseline="0" dirty="0" smtClean="0"/>
                        <a:t> or their attendants are not explained their rights  only signatures are recorded on documents</a:t>
                      </a:r>
                      <a:endParaRPr lang="en-US" dirty="0"/>
                    </a:p>
                  </a:txBody>
                  <a:tcPr/>
                </a:tc>
              </a:tr>
            </a:tbl>
          </a:graphicData>
        </a:graphic>
      </p:graphicFrame>
      <p:graphicFrame>
        <p:nvGraphicFramePr>
          <p:cNvPr id="7" name="Content Placeholder 6"/>
          <p:cNvGraphicFramePr>
            <a:graphicFrameLocks noGrp="1"/>
          </p:cNvGraphicFramePr>
          <p:nvPr>
            <p:ph idx="1"/>
          </p:nvPr>
        </p:nvGraphicFramePr>
        <p:xfrm>
          <a:off x="457200" y="1609725"/>
          <a:ext cx="7042150" cy="27984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Counseling done by front office assistant </a:t>
            </a:r>
          </a:p>
        </p:txBody>
      </p:sp>
      <p:graphicFrame>
        <p:nvGraphicFramePr>
          <p:cNvPr id="5" name="Table 4"/>
          <p:cNvGraphicFramePr>
            <a:graphicFrameLocks noGrp="1"/>
          </p:cNvGraphicFramePr>
          <p:nvPr/>
        </p:nvGraphicFramePr>
        <p:xfrm>
          <a:off x="304800" y="4800600"/>
          <a:ext cx="7772400" cy="1763956"/>
        </p:xfrm>
        <a:graphic>
          <a:graphicData uri="http://schemas.openxmlformats.org/drawingml/2006/table">
            <a:tbl>
              <a:tblPr firstRow="1" bandRow="1">
                <a:tableStyleId>{5C22544A-7EE6-4342-B048-85BDC9FD1C3A}</a:tableStyleId>
              </a:tblPr>
              <a:tblGrid>
                <a:gridCol w="3886200"/>
                <a:gridCol w="3886200"/>
              </a:tblGrid>
              <a:tr h="354404">
                <a:tc>
                  <a:txBody>
                    <a:bodyPr/>
                    <a:lstStyle/>
                    <a:p>
                      <a:r>
                        <a:rPr lang="en-US" dirty="0" smtClean="0"/>
                        <a:t>PARAMETER</a:t>
                      </a:r>
                      <a:endParaRPr lang="en-US" dirty="0"/>
                    </a:p>
                  </a:txBody>
                  <a:tcPr/>
                </a:tc>
                <a:tc>
                  <a:txBody>
                    <a:bodyPr/>
                    <a:lstStyle/>
                    <a:p>
                      <a:r>
                        <a:rPr lang="en-US" dirty="0" smtClean="0"/>
                        <a:t>NON COMPLIANCE</a:t>
                      </a:r>
                      <a:endParaRPr lang="en-US" dirty="0"/>
                    </a:p>
                  </a:txBody>
                  <a:tcPr/>
                </a:tc>
              </a:tr>
              <a:tr h="1398196">
                <a:tc>
                  <a:txBody>
                    <a:bodyPr/>
                    <a:lstStyle/>
                    <a:p>
                      <a:r>
                        <a:rPr lang="en-US" dirty="0" smtClean="0"/>
                        <a:t>PACKAGE</a:t>
                      </a:r>
                      <a:endParaRPr lang="en-US" dirty="0"/>
                    </a:p>
                  </a:txBody>
                  <a:tcPr/>
                </a:tc>
                <a:tc>
                  <a:txBody>
                    <a:bodyPr/>
                    <a:lstStyle/>
                    <a:p>
                      <a:r>
                        <a:rPr lang="en-IN" sz="1800" dirty="0" smtClean="0"/>
                        <a:t>Patient</a:t>
                      </a:r>
                      <a:r>
                        <a:rPr lang="en-IN" sz="1800" baseline="0" dirty="0" smtClean="0"/>
                        <a:t> or their attendants are explained the payment package when they are given an estimate of charges and rents</a:t>
                      </a:r>
                      <a:endParaRPr lang="en-US" dirty="0"/>
                    </a:p>
                  </a:txBody>
                  <a:tcPr/>
                </a:tc>
              </a:tr>
            </a:tbl>
          </a:graphicData>
        </a:graphic>
      </p:graphicFrame>
      <p:graphicFrame>
        <p:nvGraphicFramePr>
          <p:cNvPr id="8" name="Content Placeholder 7"/>
          <p:cNvGraphicFramePr>
            <a:graphicFrameLocks noGrp="1"/>
          </p:cNvGraphicFramePr>
          <p:nvPr>
            <p:ph idx="1"/>
          </p:nvPr>
        </p:nvGraphicFramePr>
        <p:xfrm>
          <a:off x="1109345" y="1609725"/>
          <a:ext cx="6586855" cy="294068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Counseling done by front office assistant </a:t>
            </a:r>
          </a:p>
        </p:txBody>
      </p:sp>
      <p:graphicFrame>
        <p:nvGraphicFramePr>
          <p:cNvPr id="5" name="Table 4"/>
          <p:cNvGraphicFramePr>
            <a:graphicFrameLocks noGrp="1"/>
          </p:cNvGraphicFramePr>
          <p:nvPr/>
        </p:nvGraphicFramePr>
        <p:xfrm>
          <a:off x="304800" y="4800600"/>
          <a:ext cx="7772400" cy="1828800"/>
        </p:xfrm>
        <a:graphic>
          <a:graphicData uri="http://schemas.openxmlformats.org/drawingml/2006/table">
            <a:tbl>
              <a:tblPr firstRow="1" bandRow="1">
                <a:tableStyleId>{5C22544A-7EE6-4342-B048-85BDC9FD1C3A}</a:tableStyleId>
              </a:tblPr>
              <a:tblGrid>
                <a:gridCol w="3886200"/>
                <a:gridCol w="3886200"/>
              </a:tblGrid>
              <a:tr h="354404">
                <a:tc>
                  <a:txBody>
                    <a:bodyPr/>
                    <a:lstStyle/>
                    <a:p>
                      <a:r>
                        <a:rPr lang="en-US" dirty="0" smtClean="0"/>
                        <a:t>PARAMETER</a:t>
                      </a:r>
                      <a:endParaRPr lang="en-US" dirty="0"/>
                    </a:p>
                  </a:txBody>
                  <a:tcPr/>
                </a:tc>
                <a:tc>
                  <a:txBody>
                    <a:bodyPr/>
                    <a:lstStyle/>
                    <a:p>
                      <a:r>
                        <a:rPr lang="en-US" dirty="0" smtClean="0"/>
                        <a:t>NON COMPLIANCE</a:t>
                      </a:r>
                      <a:endParaRPr lang="en-US" dirty="0"/>
                    </a:p>
                  </a:txBody>
                  <a:tcPr/>
                </a:tc>
              </a:tr>
              <a:tr h="1398196">
                <a:tc>
                  <a:txBody>
                    <a:bodyPr/>
                    <a:lstStyle/>
                    <a:p>
                      <a:r>
                        <a:rPr lang="en-US" dirty="0" smtClean="0"/>
                        <a:t>ROOM STAY</a:t>
                      </a:r>
                      <a:endParaRPr lang="en-US" dirty="0"/>
                    </a:p>
                  </a:txBody>
                  <a:tcPr/>
                </a:tc>
                <a:tc>
                  <a:txBody>
                    <a:bodyPr/>
                    <a:lstStyle/>
                    <a:p>
                      <a:r>
                        <a:rPr lang="en-IN" sz="1800" dirty="0" smtClean="0"/>
                        <a:t>Patient</a:t>
                      </a:r>
                      <a:r>
                        <a:rPr lang="en-IN" sz="1800" baseline="0" dirty="0" smtClean="0"/>
                        <a:t> or their attendants are explained their stay in the hospital</a:t>
                      </a:r>
                    </a:p>
                    <a:p>
                      <a:pPr marL="0" marR="0" indent="0" algn="l" defTabSz="914400" rtl="0" eaLnBrk="1" fontAlgn="auto" latinLnBrk="0" hangingPunct="1">
                        <a:lnSpc>
                          <a:spcPct val="100000"/>
                        </a:lnSpc>
                        <a:spcBef>
                          <a:spcPts val="0"/>
                        </a:spcBef>
                        <a:spcAft>
                          <a:spcPts val="0"/>
                        </a:spcAft>
                        <a:buClrTx/>
                        <a:buSzTx/>
                        <a:buFontTx/>
                        <a:buNone/>
                        <a:defRPr/>
                      </a:pPr>
                      <a:r>
                        <a:rPr lang="en-IN" sz="1800" baseline="0" dirty="0" smtClean="0"/>
                        <a:t>when they are given an estimate of charges and rents</a:t>
                      </a:r>
                      <a:endParaRPr lang="en-US" dirty="0" smtClean="0"/>
                    </a:p>
                    <a:p>
                      <a:endParaRPr lang="en-US" dirty="0"/>
                    </a:p>
                  </a:txBody>
                  <a:tcPr/>
                </a:tc>
              </a:tr>
            </a:tbl>
          </a:graphicData>
        </a:graphic>
      </p:graphicFrame>
      <p:graphicFrame>
        <p:nvGraphicFramePr>
          <p:cNvPr id="9" name="Content Placeholder 8"/>
          <p:cNvGraphicFramePr>
            <a:graphicFrameLocks noGrp="1"/>
          </p:cNvGraphicFramePr>
          <p:nvPr>
            <p:ph idx="1"/>
          </p:nvPr>
        </p:nvGraphicFramePr>
        <p:xfrm>
          <a:off x="831215" y="1609725"/>
          <a:ext cx="6864985" cy="29965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543800" cy="1280160"/>
          </a:xfrm>
        </p:spPr>
        <p:txBody>
          <a:bodyPr>
            <a:normAutofit fontScale="90000"/>
          </a:bodyPr>
          <a:lstStyle/>
          <a:p>
            <a:r>
              <a:rPr lang="en-US" dirty="0" smtClean="0"/>
              <a:t>% OF NEW ADMISSION DONE WITHIN 45 MINS OF PATIENT REACHING ADMISSION DESK</a:t>
            </a:r>
            <a:endParaRPr lang="en-US" dirty="0"/>
          </a:p>
        </p:txBody>
      </p:sp>
      <p:sp>
        <p:nvSpPr>
          <p:cNvPr id="3" name="Content Placeholder 2"/>
          <p:cNvSpPr>
            <a:spLocks noGrp="1"/>
          </p:cNvSpPr>
          <p:nvPr>
            <p:ph idx="1"/>
          </p:nvPr>
        </p:nvSpPr>
        <p:spPr/>
        <p:txBody>
          <a:bodyPr/>
          <a:lstStyle/>
          <a:p>
            <a:r>
              <a:rPr lang="en-US" dirty="0" smtClean="0"/>
              <a:t>Benchmark = 45minutes</a:t>
            </a:r>
            <a:endParaRPr lang="en-US" dirty="0"/>
          </a:p>
        </p:txBody>
      </p:sp>
      <p:graphicFrame>
        <p:nvGraphicFramePr>
          <p:cNvPr id="6" name="Chart 5"/>
          <p:cNvGraphicFramePr/>
          <p:nvPr/>
        </p:nvGraphicFramePr>
        <p:xfrm>
          <a:off x="1066800" y="2362200"/>
          <a:ext cx="63246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of planned and unplanned admissions done within 45 minutes </a:t>
            </a:r>
            <a:endParaRPr lang="en-US" sz="2800" dirty="0"/>
          </a:p>
        </p:txBody>
      </p:sp>
      <p:graphicFrame>
        <p:nvGraphicFramePr>
          <p:cNvPr id="6" name="Content Placeholder 5"/>
          <p:cNvGraphicFramePr>
            <a:graphicFrameLocks noGrp="1"/>
          </p:cNvGraphicFramePr>
          <p:nvPr>
            <p:ph idx="1"/>
          </p:nvPr>
        </p:nvGraphicFramePr>
        <p:xfrm>
          <a:off x="381000" y="1581150"/>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TIME TAKEN IN EACH PROCEDURE</a:t>
            </a:r>
            <a:endParaRPr lang="en-US" dirty="0"/>
          </a:p>
        </p:txBody>
      </p:sp>
      <p:graphicFrame>
        <p:nvGraphicFramePr>
          <p:cNvPr id="6" name="Content Placeholder 5"/>
          <p:cNvGraphicFramePr>
            <a:graphicFrameLocks noGrp="1"/>
          </p:cNvGraphicFramePr>
          <p:nvPr>
            <p:ph idx="1"/>
          </p:nvPr>
        </p:nvGraphicFramePr>
        <p:xfrm>
          <a:off x="457200" y="1609416"/>
          <a:ext cx="7239000" cy="4846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3629660" y="2868295"/>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17764" y="52578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149194" y="4815841"/>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762000" y="3352800"/>
            <a:ext cx="5943600" cy="0"/>
          </a:xfrm>
          <a:prstGeom prst="straightConnector1">
            <a:avLst/>
          </a:prstGeom>
          <a:ln>
            <a:solidFill>
              <a:schemeClr val="accent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1371600"/>
            <a:ext cx="12192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1371600"/>
            <a:ext cx="12192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676400" y="3352800"/>
            <a:ext cx="1212273" cy="2119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419600" y="3373755"/>
            <a:ext cx="1191260" cy="2188845"/>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55964" y="1066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MANPOWER</a:t>
            </a:r>
            <a:endParaRPr lang="en-US" dirty="0"/>
          </a:p>
        </p:txBody>
      </p:sp>
      <p:sp>
        <p:nvSpPr>
          <p:cNvPr id="19" name="Rectangle 18"/>
          <p:cNvSpPr/>
          <p:nvPr/>
        </p:nvSpPr>
        <p:spPr>
          <a:xfrm>
            <a:off x="3744190" y="1101436"/>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MATERIAL</a:t>
            </a:r>
            <a:endParaRPr lang="en-US" dirty="0"/>
          </a:p>
        </p:txBody>
      </p:sp>
      <p:sp>
        <p:nvSpPr>
          <p:cNvPr id="11" name="Rectangle 10"/>
          <p:cNvSpPr/>
          <p:nvPr/>
        </p:nvSpPr>
        <p:spPr>
          <a:xfrm>
            <a:off x="1440873" y="5472545"/>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PROCEDURE</a:t>
            </a:r>
            <a:endParaRPr lang="en-US" dirty="0"/>
          </a:p>
        </p:txBody>
      </p:sp>
      <p:sp>
        <p:nvSpPr>
          <p:cNvPr id="14" name="Rectangle 13"/>
          <p:cNvSpPr/>
          <p:nvPr/>
        </p:nvSpPr>
        <p:spPr>
          <a:xfrm>
            <a:off x="3733800" y="5486515"/>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MACHINERY</a:t>
            </a:r>
            <a:endParaRPr lang="en-US" dirty="0"/>
          </a:p>
        </p:txBody>
      </p:sp>
      <p:sp>
        <p:nvSpPr>
          <p:cNvPr id="15" name="Rectangle 14"/>
          <p:cNvSpPr/>
          <p:nvPr/>
        </p:nvSpPr>
        <p:spPr>
          <a:xfrm>
            <a:off x="6781800" y="2933700"/>
            <a:ext cx="168332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REGISTRATION AND ADMISSION </a:t>
            </a:r>
            <a:endParaRPr lang="en-US" dirty="0"/>
          </a:p>
        </p:txBody>
      </p:sp>
      <p:cxnSp>
        <p:nvCxnSpPr>
          <p:cNvPr id="4" name="Straight Arrow Connector 3"/>
          <p:cNvCxnSpPr/>
          <p:nvPr/>
        </p:nvCxnSpPr>
        <p:spPr>
          <a:xfrm>
            <a:off x="228600" y="18288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00400" y="21336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41664" y="28194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7200" y="46482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57600" y="37719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0600" y="36576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930237" y="4569824"/>
            <a:ext cx="1032163"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PRINTER ISSUES</a:t>
            </a:r>
            <a:endParaRPr lang="en-US" sz="1200" dirty="0">
              <a:solidFill>
                <a:schemeClr val="tx1"/>
              </a:solidFill>
            </a:endParaRPr>
          </a:p>
        </p:txBody>
      </p:sp>
      <p:sp>
        <p:nvSpPr>
          <p:cNvPr id="23" name="Rectangle 22"/>
          <p:cNvSpPr/>
          <p:nvPr/>
        </p:nvSpPr>
        <p:spPr>
          <a:xfrm>
            <a:off x="180110" y="1447800"/>
            <a:ext cx="1032163"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BED MANAGER NOT AROUND WHEN HE GOES ON ROUNDS</a:t>
            </a:r>
            <a:endParaRPr lang="en-US" sz="1000" dirty="0">
              <a:solidFill>
                <a:schemeClr val="tx1"/>
              </a:solidFill>
            </a:endParaRPr>
          </a:p>
        </p:txBody>
      </p:sp>
      <p:sp>
        <p:nvSpPr>
          <p:cNvPr id="24" name="Rectangle 23"/>
          <p:cNvSpPr/>
          <p:nvPr/>
        </p:nvSpPr>
        <p:spPr>
          <a:xfrm>
            <a:off x="187037" y="2362200"/>
            <a:ext cx="1184563" cy="90747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FRONT OFFICE ASSISTANT </a:t>
            </a:r>
            <a:r>
              <a:rPr lang="en-IN" altLang="en-US" sz="1000" dirty="0" smtClean="0">
                <a:solidFill>
                  <a:schemeClr val="tx1"/>
                </a:solidFill>
              </a:rPr>
              <a:t>NOT ALWAYS </a:t>
            </a:r>
            <a:r>
              <a:rPr lang="en-US" sz="1000" dirty="0" smtClean="0">
                <a:solidFill>
                  <a:schemeClr val="tx1"/>
                </a:solidFill>
              </a:rPr>
              <a:t>AT ADMISSION DESK</a:t>
            </a:r>
            <a:r>
              <a:rPr lang="en-IN" altLang="en-US" sz="1000" dirty="0" smtClean="0">
                <a:solidFill>
                  <a:schemeClr val="tx1"/>
                </a:solidFill>
              </a:rPr>
              <a:t> </a:t>
            </a:r>
          </a:p>
        </p:txBody>
      </p:sp>
      <p:sp>
        <p:nvSpPr>
          <p:cNvPr id="25" name="Rectangle 24"/>
          <p:cNvSpPr/>
          <p:nvPr/>
        </p:nvSpPr>
        <p:spPr>
          <a:xfrm>
            <a:off x="2587337" y="1828800"/>
            <a:ext cx="1184563"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BED UNAVAILABILITY </a:t>
            </a:r>
            <a:endParaRPr lang="en-US" sz="1000" dirty="0">
              <a:solidFill>
                <a:schemeClr val="tx1"/>
              </a:solidFill>
            </a:endParaRPr>
          </a:p>
        </p:txBody>
      </p:sp>
      <p:sp>
        <p:nvSpPr>
          <p:cNvPr id="26" name="Rectangle 25"/>
          <p:cNvSpPr/>
          <p:nvPr/>
        </p:nvSpPr>
        <p:spPr>
          <a:xfrm>
            <a:off x="398318" y="3352800"/>
            <a:ext cx="1184563" cy="83819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DOCTORS ARE NOT INFORMED ABOUT BEDS UNAVAILABILITY</a:t>
            </a:r>
            <a:endParaRPr lang="en-US" sz="1000" dirty="0">
              <a:solidFill>
                <a:schemeClr val="tx1"/>
              </a:solidFill>
            </a:endParaRPr>
          </a:p>
        </p:txBody>
      </p:sp>
      <p:sp>
        <p:nvSpPr>
          <p:cNvPr id="27" name="Rectangle 26"/>
          <p:cNvSpPr/>
          <p:nvPr/>
        </p:nvSpPr>
        <p:spPr>
          <a:xfrm>
            <a:off x="201585" y="4267200"/>
            <a:ext cx="1170016" cy="76120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PATIENTS ARE NOT EXPLAINED ABOUT PATIENT RIGHTS AND CONSENTS</a:t>
            </a:r>
            <a:endParaRPr lang="en-US" sz="1000" dirty="0">
              <a:solidFill>
                <a:schemeClr val="tx1"/>
              </a:solidFill>
            </a:endParaRPr>
          </a:p>
        </p:txBody>
      </p:sp>
      <p:sp>
        <p:nvSpPr>
          <p:cNvPr id="28" name="Rectangle 27"/>
          <p:cNvSpPr/>
          <p:nvPr/>
        </p:nvSpPr>
        <p:spPr>
          <a:xfrm>
            <a:off x="3179618" y="3435530"/>
            <a:ext cx="1316182" cy="97714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NOT ALL COMPUTERS ARE CONNECTED WITH PRINTERS</a:t>
            </a:r>
            <a:endParaRPr lang="en-US" sz="1100" dirty="0">
              <a:solidFill>
                <a:schemeClr val="tx1"/>
              </a:solidFill>
            </a:endParaRPr>
          </a:p>
        </p:txBody>
      </p:sp>
      <p:sp>
        <p:nvSpPr>
          <p:cNvPr id="30" name="Rectangle 29"/>
          <p:cNvSpPr/>
          <p:nvPr/>
        </p:nvSpPr>
        <p:spPr>
          <a:xfrm>
            <a:off x="3168419" y="2538912"/>
            <a:ext cx="1184563"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ROOM SANITATION IS TIME TAKING</a:t>
            </a:r>
            <a:endParaRPr lang="en-US" sz="1000" dirty="0">
              <a:solidFill>
                <a:schemeClr val="tx1"/>
              </a:solidFill>
            </a:endParaRPr>
          </a:p>
        </p:txBody>
      </p:sp>
      <p:sp>
        <p:nvSpPr>
          <p:cNvPr id="2" name="TextBox 1"/>
          <p:cNvSpPr txBox="1"/>
          <p:nvPr/>
        </p:nvSpPr>
        <p:spPr>
          <a:xfrm>
            <a:off x="1877290" y="312726"/>
            <a:ext cx="3733800" cy="369332"/>
          </a:xfrm>
          <a:prstGeom prst="rect">
            <a:avLst/>
          </a:prstGeom>
          <a:noFill/>
        </p:spPr>
        <p:txBody>
          <a:bodyPr wrap="square" rtlCol="0">
            <a:spAutoFit/>
          </a:bodyPr>
          <a:lstStyle/>
          <a:p>
            <a:pPr algn="ctr"/>
            <a:r>
              <a:rPr lang="en-US" dirty="0" smtClean="0"/>
              <a:t>GAPS AND CONCERNS</a:t>
            </a:r>
            <a:endParaRPr lang="en-US" dirty="0"/>
          </a:p>
        </p:txBody>
      </p:sp>
      <p:sp>
        <p:nvSpPr>
          <p:cNvPr id="6" name="Rectangle 24"/>
          <p:cNvSpPr/>
          <p:nvPr/>
        </p:nvSpPr>
        <p:spPr>
          <a:xfrm>
            <a:off x="103852" y="5105400"/>
            <a:ext cx="1184563"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000" dirty="0" smtClean="0">
                <a:solidFill>
                  <a:schemeClr val="tx1"/>
                </a:solidFill>
              </a:rPr>
              <a:t>LACK OF COMMUNICATION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Turn around time is considered an important quality indicator in hospital services. It is a tangible aspect by which the patient judges the quality of care provided at the hospital.</a:t>
            </a:r>
          </a:p>
          <a:p>
            <a:r>
              <a:rPr lang="en-US" dirty="0" smtClean="0"/>
              <a:t>Turn Around Time in admission process if prolonged can affect patient satisfaction adversely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
          <a:ext cx="7239000" cy="6217920"/>
        </p:xfrm>
        <a:graphic>
          <a:graphicData uri="http://schemas.openxmlformats.org/drawingml/2006/table">
            <a:tbl>
              <a:tblPr firstRow="1" bandRow="1">
                <a:tableStyleId>{5C22544A-7EE6-4342-B048-85BDC9FD1C3A}</a:tableStyleId>
              </a:tblPr>
              <a:tblGrid>
                <a:gridCol w="2819400"/>
                <a:gridCol w="4419600"/>
              </a:tblGrid>
              <a:tr h="365760">
                <a:tc>
                  <a:txBody>
                    <a:bodyPr/>
                    <a:lstStyle/>
                    <a:p>
                      <a:r>
                        <a:rPr lang="en-US" dirty="0" smtClean="0"/>
                        <a:t>GAPS</a:t>
                      </a:r>
                      <a:endParaRPr lang="en-US" dirty="0"/>
                    </a:p>
                  </a:txBody>
                  <a:tcPr/>
                </a:tc>
                <a:tc>
                  <a:txBody>
                    <a:bodyPr/>
                    <a:lstStyle/>
                    <a:p>
                      <a:r>
                        <a:rPr lang="en-US" dirty="0" smtClean="0"/>
                        <a:t>Solutions </a:t>
                      </a:r>
                      <a:endParaRPr lang="en-US" dirty="0"/>
                    </a:p>
                  </a:txBody>
                  <a:tcPr/>
                </a:tc>
              </a:tr>
              <a:tr h="365760">
                <a:tc>
                  <a:txBody>
                    <a:bodyPr/>
                    <a:lstStyle/>
                    <a:p>
                      <a:r>
                        <a:rPr lang="en-US" dirty="0" smtClean="0"/>
                        <a:t>COUNSELLING</a:t>
                      </a:r>
                      <a:endParaRPr lang="en-US" dirty="0"/>
                    </a:p>
                  </a:txBody>
                  <a:tcPr>
                    <a:solidFill>
                      <a:schemeClr val="bg2">
                        <a:lumMod val="50000"/>
                      </a:schemeClr>
                    </a:solidFill>
                  </a:tcPr>
                </a:tc>
                <a:tc>
                  <a:txBody>
                    <a:bodyPr/>
                    <a:lstStyle/>
                    <a:p>
                      <a:endParaRPr lang="en-US"/>
                    </a:p>
                  </a:txBody>
                  <a:tcPr/>
                </a:tc>
              </a:tr>
              <a:tr h="4206240">
                <a:tc>
                  <a:txBody>
                    <a:bodyPr/>
                    <a:lstStyle/>
                    <a:p>
                      <a:pPr marL="342900" indent="-342900">
                        <a:buFont typeface="+mj-lt"/>
                        <a:buAutoNum type="arabicPeriod"/>
                      </a:pPr>
                      <a:r>
                        <a:rPr lang="en-US" dirty="0" smtClean="0"/>
                        <a:t>Admission desks are left empty by front office assistants</a:t>
                      </a:r>
                      <a:endParaRPr lang="en-US"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defRPr/>
                      </a:pPr>
                      <a:r>
                        <a:rPr lang="en-US" dirty="0" smtClean="0"/>
                        <a:t>Patients and their attendants are not counseled about the consent forms and patient rights documents</a:t>
                      </a:r>
                    </a:p>
                    <a:p>
                      <a:pPr marL="342900" marR="0" indent="-342900" algn="l" defTabSz="914400" rtl="0" eaLnBrk="1" fontAlgn="auto" latinLnBrk="0" hangingPunct="1">
                        <a:lnSpc>
                          <a:spcPct val="100000"/>
                        </a:lnSpc>
                        <a:spcBef>
                          <a:spcPts val="0"/>
                        </a:spcBef>
                        <a:spcAft>
                          <a:spcPts val="0"/>
                        </a:spcAft>
                        <a:buClrTx/>
                        <a:buSzTx/>
                        <a:buFont typeface="+mj-lt"/>
                        <a:buAutoNum type="arabicPeriod"/>
                        <a:defRPr/>
                      </a:pPr>
                      <a:r>
                        <a:rPr lang="en-IN" altLang="en-US" dirty="0" smtClean="0">
                          <a:sym typeface="+mn-ea"/>
                        </a:rPr>
                        <a:t>B</a:t>
                      </a:r>
                      <a:r>
                        <a:rPr lang="en-US" dirty="0" smtClean="0">
                          <a:sym typeface="+mn-ea"/>
                        </a:rPr>
                        <a:t>ed manager</a:t>
                      </a:r>
                      <a:r>
                        <a:rPr lang="en-IN" altLang="en-US" dirty="0" smtClean="0">
                          <a:sym typeface="+mn-ea"/>
                        </a:rPr>
                        <a:t> is also given responsibility of handling first floor wards</a:t>
                      </a:r>
                      <a:r>
                        <a:rPr lang="en-US" dirty="0" smtClean="0">
                          <a:sym typeface="+mn-ea"/>
                        </a:rPr>
                        <a:t>, patients are made to wait when he goes on rounds</a:t>
                      </a:r>
                      <a:r>
                        <a:rPr lang="en-IN" altLang="en-US" dirty="0" smtClean="0">
                          <a:sym typeface="+mn-ea"/>
                        </a:rPr>
                        <a:t>.</a:t>
                      </a:r>
                      <a:endParaRPr lang="en-US" dirty="0"/>
                    </a:p>
                  </a:txBody>
                  <a:tcPr/>
                </a:tc>
                <a:tc>
                  <a:txBody>
                    <a:bodyPr/>
                    <a:lstStyle/>
                    <a:p>
                      <a:pPr marL="342900" indent="-342900">
                        <a:buFont typeface="+mj-lt"/>
                        <a:buAutoNum type="arabicPeriod"/>
                      </a:pPr>
                      <a:r>
                        <a:rPr lang="en-IN" altLang="en-US" dirty="0" smtClean="0"/>
                        <a:t>Creating Standard Operating Procedure(SOP) for b</a:t>
                      </a:r>
                      <a:r>
                        <a:rPr lang="en-US" dirty="0" smtClean="0"/>
                        <a:t>etter</a:t>
                      </a:r>
                      <a:r>
                        <a:rPr lang="en-US" baseline="0" dirty="0" smtClean="0"/>
                        <a:t> coordination among staff so that admission desks are not left empty</a:t>
                      </a:r>
                    </a:p>
                    <a:p>
                      <a:pPr marL="342900" indent="-342900">
                        <a:buFont typeface="+mj-lt"/>
                        <a:buAutoNum type="arabicPeriod"/>
                      </a:pPr>
                      <a:r>
                        <a:rPr lang="en-IN" altLang="en-US" baseline="0" dirty="0" smtClean="0"/>
                        <a:t>Proper training of the Front office assistants on the medical knowledge and terminologies</a:t>
                      </a:r>
                      <a:endParaRPr lang="en-US" baseline="0" dirty="0" smtClean="0"/>
                    </a:p>
                    <a:p>
                      <a:pPr marL="342900" indent="-342900">
                        <a:buFont typeface="+mj-lt"/>
                        <a:buAutoNum type="arabicPeriod"/>
                      </a:pPr>
                      <a:r>
                        <a:rPr lang="en-IN" altLang="en-US" baseline="0" dirty="0" smtClean="0"/>
                        <a:t>A separarte </a:t>
                      </a:r>
                      <a:r>
                        <a:rPr lang="en-US" baseline="0" dirty="0" smtClean="0"/>
                        <a:t>bed manager</a:t>
                      </a:r>
                      <a:r>
                        <a:rPr lang="en-IN" altLang="en-US" baseline="0" dirty="0" smtClean="0"/>
                        <a:t> and floor manager is needed.</a:t>
                      </a:r>
                    </a:p>
                    <a:p>
                      <a:pPr marL="342900" indent="-342900">
                        <a:buFont typeface="+mj-lt"/>
                        <a:buAutoNum type="arabicPeriod"/>
                      </a:pPr>
                      <a:endParaRPr lang="en-US" baseline="0" dirty="0" smtClean="0"/>
                    </a:p>
                    <a:p>
                      <a:pPr marL="342900" indent="-342900">
                        <a:buFont typeface="+mj-lt"/>
                        <a:buAutoNum type="arabicPeriod"/>
                      </a:pPr>
                      <a:endParaRPr lang="en-US" dirty="0"/>
                    </a:p>
                  </a:txBody>
                  <a:tcPr/>
                </a:tc>
              </a:tr>
              <a:tr h="361315">
                <a:tc>
                  <a:txBody>
                    <a:bodyPr/>
                    <a:lstStyle/>
                    <a:p>
                      <a:pPr indent="0">
                        <a:buFont typeface="+mj-lt"/>
                        <a:buNone/>
                      </a:pPr>
                      <a:r>
                        <a:rPr lang="en-IN" altLang="en-US" dirty="0">
                          <a:highlight>
                            <a:srgbClr val="800080"/>
                          </a:highlight>
                          <a:sym typeface="+mn-ea"/>
                        </a:rPr>
                        <a:t>Admission Request Forms</a:t>
                      </a:r>
                    </a:p>
                  </a:txBody>
                  <a:tcPr/>
                </a:tc>
                <a:tc rowSpan="2">
                  <a:txBody>
                    <a:bodyPr/>
                    <a:lstStyle/>
                    <a:p>
                      <a:pPr marL="342900" indent="-342900">
                        <a:buFont typeface="+mj-lt"/>
                        <a:buAutoNum type="arabicPeriod"/>
                      </a:pPr>
                      <a:r>
                        <a:rPr lang="en-US" dirty="0" smtClean="0">
                          <a:sym typeface="+mn-ea"/>
                        </a:rPr>
                        <a:t>Admission request forms should be fully filled.</a:t>
                      </a:r>
                      <a:endParaRPr lang="en-US" baseline="0" dirty="0" smtClean="0"/>
                    </a:p>
                    <a:p>
                      <a:pPr marL="342900" indent="-342900">
                        <a:buFont typeface="+mj-lt"/>
                        <a:buAutoNum type="arabicPeriod"/>
                      </a:pPr>
                      <a:r>
                        <a:rPr lang="en-US" dirty="0" smtClean="0">
                          <a:sym typeface="+mn-ea"/>
                        </a:rPr>
                        <a:t>Next of kin/contact person’s details not mentioned in ARF</a:t>
                      </a:r>
                      <a:endParaRPr lang="en-US" dirty="0"/>
                    </a:p>
                  </a:txBody>
                  <a:tcPr/>
                </a:tc>
              </a:tr>
              <a:tr h="731520">
                <a:tc>
                  <a:txBody>
                    <a:bodyPr/>
                    <a:lstStyle/>
                    <a:p>
                      <a:pPr marL="342900" indent="-342900">
                        <a:buFont typeface="+mj-lt"/>
                        <a:buAutoNum type="arabicPeriod"/>
                      </a:pPr>
                      <a:r>
                        <a:rPr lang="en-IN" altLang="en-US" dirty="0">
                          <a:sym typeface="+mn-ea"/>
                        </a:rPr>
                        <a:t>Admission Request Forms are not filled</a:t>
                      </a:r>
                      <a:endParaRPr lang="en-IN" altLang="en-US" dirty="0"/>
                    </a:p>
                    <a:p>
                      <a:pPr marL="342900" indent="-342900">
                        <a:buFont typeface="+mj-lt"/>
                        <a:buAutoNum type="arabicPeriod"/>
                      </a:pPr>
                      <a:endParaRPr lang="en-IN" altLang="en-US" dirty="0"/>
                    </a:p>
                  </a:txBody>
                  <a:tcPr/>
                </a:tc>
                <a:tc vMerge="1">
                  <a:txBody>
                    <a:bodyPr/>
                    <a:lstStyle/>
                    <a:p>
                      <a:endParaRPr lang="en-US"/>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52400"/>
          <a:ext cx="7239000" cy="6436360"/>
        </p:xfrm>
        <a:graphic>
          <a:graphicData uri="http://schemas.openxmlformats.org/drawingml/2006/table">
            <a:tbl>
              <a:tblPr firstRow="1" bandRow="1">
                <a:tableStyleId>{5C22544A-7EE6-4342-B048-85BDC9FD1C3A}</a:tableStyleId>
              </a:tblPr>
              <a:tblGrid>
                <a:gridCol w="2590800"/>
                <a:gridCol w="4648200"/>
              </a:tblGrid>
              <a:tr h="370840">
                <a:tc>
                  <a:txBody>
                    <a:bodyPr/>
                    <a:lstStyle/>
                    <a:p>
                      <a:r>
                        <a:rPr lang="en-US" dirty="0" smtClean="0"/>
                        <a:t>GAPS</a:t>
                      </a:r>
                      <a:endParaRPr lang="en-US" dirty="0"/>
                    </a:p>
                  </a:txBody>
                  <a:tcPr/>
                </a:tc>
                <a:tc>
                  <a:txBody>
                    <a:bodyPr/>
                    <a:lstStyle/>
                    <a:p>
                      <a:r>
                        <a:rPr lang="en-US" dirty="0" smtClean="0"/>
                        <a:t>SOLUTION</a:t>
                      </a:r>
                      <a:endParaRPr lang="en-US" dirty="0"/>
                    </a:p>
                  </a:txBody>
                  <a:tcPr/>
                </a:tc>
              </a:tr>
              <a:tr h="370840">
                <a:tc>
                  <a:txBody>
                    <a:bodyPr/>
                    <a:lstStyle/>
                    <a:p>
                      <a:r>
                        <a:rPr lang="en-US" dirty="0" smtClean="0"/>
                        <a:t>TPA</a:t>
                      </a:r>
                      <a:endParaRPr lang="en-US" dirty="0"/>
                    </a:p>
                  </a:txBody>
                  <a:tcPr>
                    <a:solidFill>
                      <a:schemeClr val="bg2">
                        <a:lumMod val="50000"/>
                      </a:schemeClr>
                    </a:solidFill>
                  </a:tcPr>
                </a:tc>
                <a:tc>
                  <a:txBody>
                    <a:bodyPr/>
                    <a:lstStyle/>
                    <a:p>
                      <a:endParaRPr lang="en-US"/>
                    </a:p>
                  </a:txBody>
                  <a:tcPr/>
                </a:tc>
              </a:tr>
              <a:tr h="370840">
                <a:tc>
                  <a:txBody>
                    <a:bodyPr/>
                    <a:lstStyle/>
                    <a:p>
                      <a:pPr marL="342900" indent="-342900">
                        <a:buFont typeface="+mj-lt"/>
                        <a:buAutoNum type="arabicPeriod"/>
                      </a:pPr>
                      <a:r>
                        <a:rPr lang="en-US" dirty="0" smtClean="0"/>
                        <a:t>Time taking due to the queue of patients </a:t>
                      </a:r>
                      <a:endParaRPr lang="en-US" dirty="0"/>
                    </a:p>
                  </a:txBody>
                  <a:tcPr/>
                </a:tc>
                <a:tc>
                  <a:txBody>
                    <a:bodyPr/>
                    <a:lstStyle/>
                    <a:p>
                      <a:pPr marL="342900" indent="-342900">
                        <a:buFont typeface="+mj-lt"/>
                        <a:buAutoNum type="arabicPeriod"/>
                      </a:pPr>
                      <a:r>
                        <a:rPr lang="en-US" dirty="0" smtClean="0"/>
                        <a:t>Cash patients and patients </a:t>
                      </a:r>
                      <a:r>
                        <a:rPr lang="en-IN" altLang="en-US" dirty="0" smtClean="0"/>
                        <a:t>with insurance </a:t>
                      </a:r>
                      <a:r>
                        <a:rPr lang="en-US" dirty="0" smtClean="0"/>
                        <a:t>can</a:t>
                      </a:r>
                      <a:r>
                        <a:rPr lang="en-US" baseline="0" dirty="0" smtClean="0"/>
                        <a:t> have</a:t>
                      </a:r>
                      <a:r>
                        <a:rPr lang="en-US" dirty="0" smtClean="0"/>
                        <a:t> separate admission areas</a:t>
                      </a:r>
                      <a:endParaRPr lang="en-US" dirty="0"/>
                    </a:p>
                  </a:txBody>
                  <a:tcPr/>
                </a:tc>
              </a:tr>
              <a:tr h="370840">
                <a:tc>
                  <a:txBody>
                    <a:bodyPr/>
                    <a:lstStyle/>
                    <a:p>
                      <a:endParaRPr lang="en-US" dirty="0"/>
                    </a:p>
                  </a:txBody>
                  <a:tcPr/>
                </a:tc>
                <a:tc>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BILLING</a:t>
                      </a:r>
                    </a:p>
                  </a:txBody>
                  <a:tcPr>
                    <a:solidFill>
                      <a:schemeClr val="bg2">
                        <a:lumMod val="50000"/>
                      </a:schemeClr>
                    </a:solidFill>
                  </a:tcPr>
                </a:tc>
                <a:tc>
                  <a:txBody>
                    <a:bodyPr/>
                    <a:lstStyle/>
                    <a:p>
                      <a:endParaRPr lang="en-US"/>
                    </a:p>
                  </a:txBody>
                  <a:tcPr/>
                </a:tc>
              </a:tr>
              <a:tr h="741680">
                <a:tc>
                  <a:txBody>
                    <a:bodyPr/>
                    <a:lstStyle/>
                    <a:p>
                      <a:pPr marL="342900" indent="-342900">
                        <a:buFont typeface="+mj-lt"/>
                        <a:buAutoNum type="arabicPeriod"/>
                      </a:pPr>
                      <a:r>
                        <a:rPr lang="en-US" dirty="0" smtClean="0"/>
                        <a:t>A separate</a:t>
                      </a:r>
                      <a:r>
                        <a:rPr lang="en-US" baseline="0" dirty="0" smtClean="0"/>
                        <a:t> counter</a:t>
                      </a:r>
                      <a:endParaRPr lang="en-US" dirty="0"/>
                    </a:p>
                    <a:p>
                      <a:pPr marL="342900" indent="-342900">
                        <a:buFont typeface="+mj-lt"/>
                        <a:buAutoNum type="arabicPeriod"/>
                      </a:pPr>
                      <a:r>
                        <a:rPr lang="en-US" dirty="0" smtClean="0"/>
                        <a:t>Long queue</a:t>
                      </a:r>
                      <a:endParaRPr lang="en-US" dirty="0"/>
                    </a:p>
                  </a:txBody>
                  <a:tcPr/>
                </a:tc>
                <a:tc>
                  <a:txBody>
                    <a:bodyPr/>
                    <a:lstStyle/>
                    <a:p>
                      <a:pPr marL="342900" indent="-342900">
                        <a:buFont typeface="+mj-lt"/>
                        <a:buAutoNum type="arabicPeriod"/>
                      </a:pPr>
                      <a:r>
                        <a:rPr lang="en-IN" altLang="en-US" baseline="0" dirty="0" smtClean="0"/>
                        <a:t>Quick </a:t>
                      </a:r>
                      <a:r>
                        <a:rPr lang="en-US" baseline="0" dirty="0" smtClean="0"/>
                        <a:t>R</a:t>
                      </a:r>
                      <a:r>
                        <a:rPr lang="en-IN" altLang="en-US" baseline="0" dirty="0" smtClean="0"/>
                        <a:t>esponse codes, Unified Payment Interface address may be </a:t>
                      </a:r>
                      <a:r>
                        <a:rPr lang="en-US" baseline="0" dirty="0" smtClean="0"/>
                        <a:t>displayed at admission areas</a:t>
                      </a:r>
                      <a:r>
                        <a:rPr lang="en-IN" altLang="en-US" baseline="0" dirty="0" smtClean="0"/>
                        <a:t> itself </a:t>
                      </a:r>
                    </a:p>
                  </a:txBody>
                  <a:tcPr/>
                </a:tc>
              </a:tr>
              <a:tr h="370840">
                <a:tc>
                  <a:txBody>
                    <a:bodyPr/>
                    <a:lstStyle/>
                    <a:p>
                      <a:endParaRPr lang="en-US" dirty="0"/>
                    </a:p>
                  </a:txBody>
                  <a:tcPr/>
                </a:tc>
                <a:tc>
                  <a:txBody>
                    <a:bodyPr/>
                    <a:lstStyle/>
                    <a:p>
                      <a:endParaRPr lang="en-US"/>
                    </a:p>
                  </a:txBody>
                  <a:tcPr/>
                </a:tc>
              </a:tr>
              <a:tr h="370840">
                <a:tc>
                  <a:txBody>
                    <a:bodyPr/>
                    <a:lstStyle/>
                    <a:p>
                      <a:r>
                        <a:rPr lang="en-US" dirty="0" smtClean="0"/>
                        <a:t>PATIENT REGISTRATION </a:t>
                      </a:r>
                      <a:endParaRPr lang="en-US" dirty="0"/>
                    </a:p>
                  </a:txBody>
                  <a:tcPr>
                    <a:solidFill>
                      <a:schemeClr val="bg2">
                        <a:lumMod val="50000"/>
                      </a:schemeClr>
                    </a:solidFill>
                  </a:tcPr>
                </a:tc>
                <a:tc>
                  <a:txBody>
                    <a:bodyPr/>
                    <a:lstStyle/>
                    <a:p>
                      <a:endParaRPr lang="en-US" dirty="0"/>
                    </a:p>
                  </a:txBody>
                  <a:tcPr/>
                </a:tc>
              </a:tr>
              <a:tr h="74168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defRPr/>
                      </a:pPr>
                      <a:r>
                        <a:rPr lang="en-US" sz="1800" dirty="0" smtClean="0">
                          <a:solidFill>
                            <a:schemeClr val="tx1"/>
                          </a:solidFill>
                        </a:rPr>
                        <a:t>All computers are not connected with printers</a:t>
                      </a:r>
                    </a:p>
                    <a:p>
                      <a:pPr marL="342900" indent="-342900">
                        <a:buFont typeface="+mj-lt"/>
                        <a:buAutoNum type="arabicPeriod"/>
                      </a:pPr>
                      <a:endParaRPr lang="en-US" dirty="0"/>
                    </a:p>
                    <a:p>
                      <a:pPr marL="342900" indent="-342900">
                        <a:buFont typeface="+mj-lt"/>
                        <a:buAutoNum type="arabicPeriod"/>
                      </a:pPr>
                      <a:r>
                        <a:rPr lang="en-US" dirty="0" smtClean="0"/>
                        <a:t>Second printer was not working, later removed </a:t>
                      </a:r>
                      <a:endParaRPr lang="en-US" dirty="0"/>
                    </a:p>
                  </a:txBody>
                  <a:tcPr/>
                </a:tc>
                <a:tc>
                  <a:txBody>
                    <a:bodyPr/>
                    <a:lstStyle/>
                    <a:p>
                      <a:pPr marL="342900" indent="-342900">
                        <a:buFont typeface="+mj-lt"/>
                        <a:buAutoNum type="arabicPeriod"/>
                      </a:pPr>
                      <a:r>
                        <a:rPr lang="en-US" dirty="0" smtClean="0"/>
                        <a:t>Regular checking of devices by the IT</a:t>
                      </a:r>
                      <a:r>
                        <a:rPr lang="en-US" baseline="0" dirty="0" smtClean="0"/>
                        <a:t> department.</a:t>
                      </a:r>
                    </a:p>
                    <a:p>
                      <a:pPr marL="342900" indent="-342900">
                        <a:buFont typeface="+mj-lt"/>
                        <a:buAutoNum type="arabicPeriod"/>
                      </a:pPr>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0489305"/>
              </p:ext>
            </p:extLst>
          </p:nvPr>
        </p:nvGraphicFramePr>
        <p:xfrm>
          <a:off x="457200" y="303530"/>
          <a:ext cx="8158480" cy="6433820"/>
        </p:xfrm>
        <a:graphic>
          <a:graphicData uri="http://schemas.openxmlformats.org/drawingml/2006/table">
            <a:tbl>
              <a:tblPr firstRow="1" bandRow="1">
                <a:tableStyleId>{5C22544A-7EE6-4342-B048-85BDC9FD1C3A}</a:tableStyleId>
              </a:tblPr>
              <a:tblGrid>
                <a:gridCol w="4079240"/>
                <a:gridCol w="4079240"/>
              </a:tblGrid>
              <a:tr h="446405">
                <a:tc>
                  <a:txBody>
                    <a:bodyPr/>
                    <a:lstStyle/>
                    <a:p>
                      <a:r>
                        <a:rPr lang="en-US" dirty="0" smtClean="0"/>
                        <a:t>GAPS</a:t>
                      </a:r>
                      <a:endParaRPr lang="en-US" dirty="0"/>
                    </a:p>
                  </a:txBody>
                  <a:tcPr/>
                </a:tc>
                <a:tc>
                  <a:txBody>
                    <a:bodyPr/>
                    <a:lstStyle/>
                    <a:p>
                      <a:r>
                        <a:rPr lang="en-US" dirty="0" smtClean="0"/>
                        <a:t>SOLUTION</a:t>
                      </a:r>
                      <a:endParaRPr lang="en-US" dirty="0"/>
                    </a:p>
                  </a:txBody>
                  <a:tcPr/>
                </a:tc>
              </a:tr>
              <a:tr h="446405">
                <a:tc>
                  <a:txBody>
                    <a:bodyPr/>
                    <a:lstStyle/>
                    <a:p>
                      <a:r>
                        <a:rPr lang="en-US" dirty="0" smtClean="0"/>
                        <a:t>BED</a:t>
                      </a:r>
                      <a:r>
                        <a:rPr lang="en-US" baseline="0" dirty="0" smtClean="0"/>
                        <a:t> ALLOTMENT</a:t>
                      </a:r>
                      <a:endParaRPr lang="en-US" dirty="0"/>
                    </a:p>
                  </a:txBody>
                  <a:tcPr>
                    <a:solidFill>
                      <a:schemeClr val="bg2">
                        <a:lumMod val="50000"/>
                      </a:schemeClr>
                    </a:solidFill>
                  </a:tcPr>
                </a:tc>
                <a:tc>
                  <a:txBody>
                    <a:bodyPr/>
                    <a:lstStyle/>
                    <a:p>
                      <a:endParaRPr lang="en-US"/>
                    </a:p>
                  </a:txBody>
                  <a:tcPr/>
                </a:tc>
              </a:tr>
              <a:tr h="5541010">
                <a:tc>
                  <a:txBody>
                    <a:bodyPr/>
                    <a:lstStyle/>
                    <a:p>
                      <a:pPr marL="342900" indent="-342900">
                        <a:buFont typeface="+mj-lt"/>
                        <a:buAutoNum type="arabicPeriod"/>
                      </a:pPr>
                      <a:r>
                        <a:rPr lang="en-US" dirty="0" smtClean="0"/>
                        <a:t>Time</a:t>
                      </a:r>
                      <a:r>
                        <a:rPr lang="en-US" baseline="0" dirty="0" smtClean="0"/>
                        <a:t> taking </a:t>
                      </a:r>
                      <a:endParaRPr lang="en-US" dirty="0"/>
                    </a:p>
                    <a:p>
                      <a:pPr marL="342900" indent="-342900">
                        <a:buFont typeface="+mj-lt"/>
                        <a:buAutoNum type="arabicPeriod"/>
                      </a:pPr>
                      <a:r>
                        <a:rPr lang="en-US" dirty="0" smtClean="0"/>
                        <a:t>Sanitation of rooms takes</a:t>
                      </a:r>
                      <a:r>
                        <a:rPr lang="en-US" baseline="0" dirty="0" smtClean="0"/>
                        <a:t> time </a:t>
                      </a:r>
                      <a:endParaRPr lang="en-US" dirty="0"/>
                    </a:p>
                    <a:p>
                      <a:pPr marL="342900" indent="-342900">
                        <a:buFont typeface="+mj-lt"/>
                        <a:buAutoNum type="arabicPeriod"/>
                      </a:pPr>
                      <a:r>
                        <a:rPr lang="en-US" dirty="0" smtClean="0"/>
                        <a:t>Discharge process is time taking </a:t>
                      </a:r>
                      <a:endParaRPr lang="en-US" dirty="0"/>
                    </a:p>
                  </a:txBody>
                  <a:tcPr/>
                </a:tc>
                <a:tc>
                  <a:txBody>
                    <a:bodyPr/>
                    <a:lstStyle/>
                    <a:p>
                      <a:pPr marL="342900" indent="-342900">
                        <a:buFont typeface="+mj-lt"/>
                        <a:buAutoNum type="arabicPeriod"/>
                      </a:pPr>
                      <a:r>
                        <a:rPr lang="en-US" sz="1600" dirty="0" smtClean="0"/>
                        <a:t>Planned patients could be prioritized</a:t>
                      </a:r>
                    </a:p>
                    <a:p>
                      <a:pPr marL="342900" indent="-342900">
                        <a:buFont typeface="+mj-lt"/>
                        <a:buAutoNum type="arabicPeriod"/>
                      </a:pPr>
                      <a:r>
                        <a:rPr lang="en-US" sz="1600" dirty="0" smtClean="0"/>
                        <a:t>Pediatric, surgery, etc.  patients could be prioritized.</a:t>
                      </a:r>
                    </a:p>
                    <a:p>
                      <a:pPr marL="342900" indent="-342900">
                        <a:buFont typeface="+mj-lt"/>
                        <a:buAutoNum type="arabicPeriod"/>
                      </a:pPr>
                      <a:r>
                        <a:rPr lang="en-US" sz="1600" dirty="0" smtClean="0"/>
                        <a:t>Patients could be called based on availability of beds</a:t>
                      </a:r>
                    </a:p>
                    <a:p>
                      <a:pPr marL="342900" indent="-342900">
                        <a:buFont typeface="+mj-lt"/>
                        <a:buAutoNum type="arabicPeriod"/>
                      </a:pPr>
                      <a:r>
                        <a:rPr lang="en-US" sz="1600" dirty="0" smtClean="0"/>
                        <a:t>Bed manager, out-patient dept.  doctors need to be better interco-ordinated about availability of beds</a:t>
                      </a:r>
                    </a:p>
                    <a:p>
                      <a:pPr marL="342900" indent="-342900">
                        <a:buFont typeface="+mj-lt"/>
                        <a:buAutoNum type="arabicPeriod"/>
                      </a:pPr>
                      <a:r>
                        <a:rPr lang="en-US" sz="1600" dirty="0" smtClean="0"/>
                        <a:t>Better counselling of the patients to upsell or downsell an available bed to get the admitted (may be in the general ward) and start the treatment procedure and may be later upgrade to the cabins or single rooms as per requirement/demand. </a:t>
                      </a:r>
                    </a:p>
                    <a:p>
                      <a:pPr marL="342900" indent="-342900">
                        <a:buFont typeface="+mj-lt"/>
                        <a:buAutoNum type="arabicPeriod"/>
                      </a:pPr>
                      <a:r>
                        <a:rPr lang="en-US" sz="1600" dirty="0" smtClean="0"/>
                        <a:t>Doctors should be trained to used Electronic health record(EHR) </a:t>
                      </a:r>
                    </a:p>
                    <a:p>
                      <a:pPr marL="342900" indent="-342900">
                        <a:buFont typeface="+mj-lt"/>
                        <a:buAutoNum type="arabicPeriod"/>
                      </a:pPr>
                      <a:r>
                        <a:rPr lang="en-US" sz="1600" smtClean="0"/>
                        <a:t>Detailed </a:t>
                      </a:r>
                      <a:r>
                        <a:rPr lang="en-US" sz="1600" dirty="0" smtClean="0"/>
                        <a:t>study is required to look into the gaps in discharge process as well as it is not under the scope of the current study</a:t>
                      </a:r>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Better coordination among </a:t>
            </a:r>
            <a:r>
              <a:rPr lang="en-US" sz="2000" dirty="0" smtClean="0">
                <a:latin typeface="Times New Roman" panose="02020603050405020304" pitchFamily="18" charset="0"/>
                <a:cs typeface="Times New Roman" panose="02020603050405020304" pitchFamily="18" charset="0"/>
              </a:rPr>
              <a:t>staff is necessary </a:t>
            </a:r>
            <a:r>
              <a:rPr lang="en-US" sz="2000" dirty="0">
                <a:latin typeface="Times New Roman" panose="02020603050405020304" pitchFamily="18" charset="0"/>
                <a:cs typeface="Times New Roman" panose="02020603050405020304" pitchFamily="18" charset="0"/>
              </a:rPr>
              <a:t>so that admission desks are not left empty</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More than 1 bed </a:t>
            </a:r>
            <a:r>
              <a:rPr lang="en-US" sz="2000" dirty="0" smtClean="0">
                <a:latin typeface="Times New Roman" panose="02020603050405020304" pitchFamily="18" charset="0"/>
                <a:cs typeface="Times New Roman" panose="02020603050405020304" pitchFamily="18" charset="0"/>
              </a:rPr>
              <a:t>manager is also necessary so that at least one coordinator is available at all times.</a:t>
            </a:r>
          </a:p>
          <a:p>
            <a:pPr marL="457200" indent="-457200">
              <a:buFont typeface="+mj-lt"/>
              <a:buAutoNum type="arabicPeriod"/>
            </a:pPr>
            <a:r>
              <a:rPr lang="en-US" sz="2000" dirty="0" smtClean="0">
                <a:latin typeface="Times New Roman" panose="02020603050405020304" pitchFamily="18" charset="0"/>
                <a:cs typeface="Times New Roman" panose="02020603050405020304" pitchFamily="18" charset="0"/>
              </a:rPr>
              <a:t>Planned, </a:t>
            </a:r>
            <a:r>
              <a:rPr lang="en-US" sz="2000" dirty="0">
                <a:latin typeface="Times New Roman" panose="02020603050405020304" pitchFamily="18" charset="0"/>
                <a:cs typeface="Times New Roman" panose="02020603050405020304" pitchFamily="18" charset="0"/>
              </a:rPr>
              <a:t>Pediatric, </a:t>
            </a:r>
            <a:r>
              <a:rPr lang="en-US" sz="2000" dirty="0" smtClean="0">
                <a:latin typeface="Times New Roman" panose="02020603050405020304" pitchFamily="18" charset="0"/>
                <a:cs typeface="Times New Roman" panose="02020603050405020304" pitchFamily="18" charset="0"/>
              </a:rPr>
              <a:t>Surgery, </a:t>
            </a:r>
            <a:r>
              <a:rPr lang="en-US" sz="2000" dirty="0" err="1" smtClean="0">
                <a:latin typeface="Times New Roman" panose="02020603050405020304" pitchFamily="18" charset="0"/>
                <a:cs typeface="Times New Roman" panose="02020603050405020304" pitchFamily="18" charset="0"/>
              </a:rPr>
              <a:t>etc</a:t>
            </a:r>
            <a:r>
              <a:rPr lang="en-US" sz="2000" dirty="0" smtClean="0">
                <a:latin typeface="Times New Roman" panose="02020603050405020304" pitchFamily="18" charset="0"/>
                <a:cs typeface="Times New Roman" panose="02020603050405020304" pitchFamily="18" charset="0"/>
              </a:rPr>
              <a:t> patients </a:t>
            </a:r>
            <a:r>
              <a:rPr lang="en-US" sz="2000" dirty="0">
                <a:latin typeface="Times New Roman" panose="02020603050405020304" pitchFamily="18" charset="0"/>
                <a:cs typeface="Times New Roman" panose="02020603050405020304" pitchFamily="18" charset="0"/>
              </a:rPr>
              <a:t>could be </a:t>
            </a:r>
            <a:r>
              <a:rPr lang="en-US" sz="2000" dirty="0" smtClean="0">
                <a:latin typeface="Times New Roman" panose="02020603050405020304" pitchFamily="18" charset="0"/>
                <a:cs typeface="Times New Roman" panose="02020603050405020304" pitchFamily="18" charset="0"/>
              </a:rPr>
              <a:t>prioritized.</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Cash patients and cashless patients can have separate admission </a:t>
            </a:r>
            <a:r>
              <a:rPr lang="en-US" sz="2000" dirty="0" smtClean="0">
                <a:latin typeface="Times New Roman" panose="02020603050405020304" pitchFamily="18" charset="0"/>
                <a:cs typeface="Times New Roman" panose="02020603050405020304" pitchFamily="18" charset="0"/>
              </a:rPr>
              <a:t>areas</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Bed manager, out-patient dept.  doctors need to be better Interco-ordinated about availability of </a:t>
            </a:r>
            <a:r>
              <a:rPr lang="en-US" sz="2000" dirty="0" smtClean="0">
                <a:latin typeface="Times New Roman" panose="02020603050405020304" pitchFamily="18" charset="0"/>
                <a:cs typeface="Times New Roman" panose="02020603050405020304" pitchFamily="18" charset="0"/>
              </a:rPr>
              <a:t>beds.</a:t>
            </a:r>
            <a:endParaRPr lang="en-US" sz="20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2486" r="12486"/>
          <a:stretch>
            <a:fillRect/>
          </a:stretch>
        </p:blipFill>
        <p:spPr/>
      </p:pic>
      <p:sp>
        <p:nvSpPr>
          <p:cNvPr id="10" name="Rectangle 9"/>
          <p:cNvSpPr/>
          <p:nvPr/>
        </p:nvSpPr>
        <p:spPr>
          <a:xfrm>
            <a:off x="5029200" y="2743200"/>
            <a:ext cx="3791423"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THANKYOU</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and objectives</a:t>
            </a:r>
            <a:endParaRPr lang="en-US" dirty="0"/>
          </a:p>
        </p:txBody>
      </p:sp>
      <p:sp>
        <p:nvSpPr>
          <p:cNvPr id="3" name="Content Placeholder 2"/>
          <p:cNvSpPr>
            <a:spLocks noGrp="1"/>
          </p:cNvSpPr>
          <p:nvPr>
            <p:ph idx="1"/>
          </p:nvPr>
        </p:nvSpPr>
        <p:spPr/>
        <p:txBody>
          <a:bodyPr/>
          <a:lstStyle/>
          <a:p>
            <a:r>
              <a:rPr lang="en-US" dirty="0" smtClean="0"/>
              <a:t>To estimate the turn around time of admission of new patients</a:t>
            </a:r>
          </a:p>
          <a:p>
            <a:r>
              <a:rPr lang="en-US" dirty="0" smtClean="0"/>
              <a:t>To understand the gaps in admission process and improve the process flow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Place of Study: Fortis Memorial Research Institute, Gurugram</a:t>
            </a:r>
          </a:p>
          <a:p>
            <a:r>
              <a:rPr lang="en-US" dirty="0" smtClean="0"/>
              <a:t>Study Area: Admission desk at in–patient department.</a:t>
            </a:r>
          </a:p>
          <a:p>
            <a:r>
              <a:rPr lang="en-US" dirty="0" smtClean="0"/>
              <a:t>Sample size : </a:t>
            </a:r>
            <a:r>
              <a:rPr lang="en-IN" altLang="en-US" dirty="0" smtClean="0"/>
              <a:t>10</a:t>
            </a:r>
            <a:r>
              <a:rPr lang="en-US" dirty="0" smtClean="0"/>
              <a:t>5</a:t>
            </a:r>
          </a:p>
          <a:p>
            <a:r>
              <a:rPr lang="en-US" dirty="0" smtClean="0"/>
              <a:t>Method used: Lean method </a:t>
            </a:r>
          </a:p>
          <a:p>
            <a:r>
              <a:rPr lang="en-US" dirty="0" smtClean="0"/>
              <a:t>Quality tools used: Fish bone analysis,  histogram, pie chart, flowchart</a:t>
            </a:r>
          </a:p>
          <a:p>
            <a:r>
              <a:rPr lang="en-US" dirty="0" smtClean="0"/>
              <a:t>Study Type: Cross-sectional descriptive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method</a:t>
            </a:r>
            <a:endParaRPr lang="en-US" dirty="0"/>
          </a:p>
        </p:txBody>
      </p:sp>
      <p:sp>
        <p:nvSpPr>
          <p:cNvPr id="3" name="Content Placeholder 2"/>
          <p:cNvSpPr>
            <a:spLocks noGrp="1"/>
          </p:cNvSpPr>
          <p:nvPr>
            <p:ph idx="1"/>
          </p:nvPr>
        </p:nvSpPr>
        <p:spPr/>
        <p:txBody>
          <a:bodyPr/>
          <a:lstStyle/>
          <a:p>
            <a:r>
              <a:rPr lang="en-US" dirty="0" smtClean="0"/>
              <a:t>Lean is a set of operating philosophies and methods that help to create a maximum value for patients by reducing waste and waits</a:t>
            </a:r>
          </a:p>
          <a:p>
            <a:r>
              <a:rPr lang="en-US" dirty="0" smtClean="0"/>
              <a:t>Lean can create improved efficiency, productivity, reduce costs and scraps.</a:t>
            </a:r>
          </a:p>
          <a:p>
            <a:pPr marL="0" indent="0">
              <a:buNone/>
            </a:pPr>
            <a:endParaRPr lang="en-US" dirty="0" smtClean="0"/>
          </a:p>
          <a:p>
            <a:r>
              <a:rPr lang="en-US" dirty="0" smtClean="0"/>
              <a:t>It is not limited to manufacturing , it can improve how a team works together, inventory management and even client interaction.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OUTLINE</a:t>
            </a:r>
            <a:endParaRPr lang="en-US" dirty="0"/>
          </a:p>
        </p:txBody>
      </p:sp>
      <p:sp>
        <p:nvSpPr>
          <p:cNvPr id="3" name="Content Placeholder 2"/>
          <p:cNvSpPr>
            <a:spLocks noGrp="1"/>
          </p:cNvSpPr>
          <p:nvPr>
            <p:ph idx="1"/>
          </p:nvPr>
        </p:nvSpPr>
        <p:spPr/>
        <p:txBody>
          <a:bodyPr/>
          <a:lstStyle/>
          <a:p>
            <a:pPr marL="0" indent="0">
              <a:buNone/>
            </a:pPr>
            <a:r>
              <a:rPr lang="en-US" dirty="0" smtClean="0"/>
              <a:t>To </a:t>
            </a:r>
            <a:r>
              <a:rPr lang="en-US" dirty="0" err="1" smtClean="0"/>
              <a:t>analyse</a:t>
            </a:r>
            <a:r>
              <a:rPr lang="en-US" dirty="0" smtClean="0"/>
              <a:t> the gaps in procedure</a:t>
            </a:r>
            <a:r>
              <a:rPr lang="en-IN" altLang="en-US" dirty="0" smtClean="0"/>
              <a:t>,</a:t>
            </a:r>
            <a:r>
              <a:rPr lang="en-US" dirty="0" smtClean="0"/>
              <a:t> patients were randomly selected and they were studied from their entry at the admission desk(T1) to the time they reached the ward (T2). </a:t>
            </a:r>
          </a:p>
          <a:p>
            <a:pPr marL="0" indent="0">
              <a:buNone/>
            </a:pPr>
            <a:endParaRPr lang="en-US" dirty="0"/>
          </a:p>
          <a:p>
            <a:pPr marL="0" indent="0">
              <a:buNone/>
            </a:pPr>
            <a:r>
              <a:rPr lang="en-US" dirty="0" smtClean="0"/>
              <a:t>Every detail of the patient’s journey from admission desk to ward was recorded using Lean method </a:t>
            </a:r>
          </a:p>
          <a:p>
            <a:pPr marL="0" indent="0">
              <a:buNone/>
            </a:pPr>
            <a:endParaRPr lang="en-US" dirty="0"/>
          </a:p>
          <a:p>
            <a:pPr marL="0" indent="0">
              <a:buNone/>
            </a:pPr>
            <a:r>
              <a:rPr lang="en-US" dirty="0" smtClean="0"/>
              <a:t>Patients were also asked about their experience during admission. </a:t>
            </a:r>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altLang="en-US"/>
              <a:t>AUDIT TOOL</a:t>
            </a:r>
          </a:p>
        </p:txBody>
      </p:sp>
      <p:graphicFrame>
        <p:nvGraphicFramePr>
          <p:cNvPr id="4" name="Content Placeholder 3"/>
          <p:cNvGraphicFramePr>
            <a:graphicFrameLocks noGrp="1"/>
          </p:cNvGraphicFramePr>
          <p:nvPr>
            <p:ph idx="1"/>
          </p:nvPr>
        </p:nvGraphicFramePr>
        <p:xfrm>
          <a:off x="457200" y="1609725"/>
          <a:ext cx="6884670" cy="4535805"/>
        </p:xfrm>
        <a:graphic>
          <a:graphicData uri="http://schemas.openxmlformats.org/drawingml/2006/table">
            <a:tbl>
              <a:tblPr firstRow="1" bandRow="1">
                <a:tableStyleId>{5940675A-B579-460E-94D1-54222C63F5DA}</a:tableStyleId>
              </a:tblPr>
              <a:tblGrid>
                <a:gridCol w="1751965"/>
                <a:gridCol w="1365250"/>
                <a:gridCol w="1318895"/>
                <a:gridCol w="1091565"/>
                <a:gridCol w="1356995"/>
              </a:tblGrid>
              <a:tr h="330835">
                <a:tc>
                  <a:txBody>
                    <a:bodyPr/>
                    <a:lstStyle/>
                    <a:p>
                      <a:pPr indent="0">
                        <a:buNone/>
                      </a:pPr>
                      <a:r>
                        <a:rPr lang="en-US" sz="1000" b="0">
                          <a:latin typeface="Calibri" panose="020F0502020204030204" charset="0"/>
                          <a:cs typeface="Calibri" panose="020F0502020204030204" charset="0"/>
                        </a:rPr>
                        <a:t>CONSULTATION</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000" b="0">
                          <a:latin typeface="Calibri" panose="020F0502020204030204" charset="0"/>
                          <a:cs typeface="Calibri" panose="020F0502020204030204" charset="0"/>
                        </a:rPr>
                        <a:t>ADMISSION DESK </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000" b="0">
                          <a:latin typeface="Calibri" panose="020F0502020204030204" charset="0"/>
                          <a:cs typeface="Calibri" panose="020F0502020204030204" charset="0"/>
                        </a:rPr>
                        <a:t>GENERAL OBSERVATIONS</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7715">
                <a:tc>
                  <a:txBody>
                    <a:bodyPr/>
                    <a:lstStyle/>
                    <a:p>
                      <a:pPr indent="0">
                        <a:buNone/>
                      </a:pPr>
                      <a:r>
                        <a:rPr lang="en-US" sz="1000" b="0">
                          <a:latin typeface="Calibri" panose="020F0502020204030204" charset="0"/>
                          <a:cs typeface="Calibri" panose="020F0502020204030204" charset="0"/>
                        </a:rPr>
                        <a:t>Dr.</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000" b="0">
                          <a:latin typeface="Calibri" panose="020F0502020204030204" charset="0"/>
                          <a:cs typeface="Calibri" panose="020F0502020204030204" charset="0"/>
                        </a:rPr>
                        <a:t>Whether details properly filled in the facesheet    </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000" b="0">
                          <a:latin typeface="Calibri" panose="020F0502020204030204" charset="0"/>
                          <a:cs typeface="Calibri" panose="020F0502020204030204" charset="0"/>
                        </a:rPr>
                        <a:t>BILLINGTime taken</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000" b="0">
                          <a:latin typeface="Calibri" panose="020F0502020204030204" charset="0"/>
                          <a:cs typeface="Calibri" panose="020F0502020204030204" charset="0"/>
                        </a:rPr>
                        <a:t>BED ALLOTMENT Time taken </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lstStyle/>
                    <a:p>
                      <a:pPr indent="0">
                        <a:buNone/>
                      </a:pPr>
                      <a:r>
                        <a:rPr lang="en-US" sz="1000" b="0">
                          <a:latin typeface="Calibri" panose="020F0502020204030204" charset="0"/>
                          <a:cs typeface="Calibri" panose="020F0502020204030204" charset="0"/>
                        </a:rPr>
                        <a:t>         </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90270">
                <a:tc>
                  <a:txBody>
                    <a:bodyPr/>
                    <a:lstStyle/>
                    <a:p>
                      <a:pPr indent="0">
                        <a:buNone/>
                      </a:pPr>
                      <a:r>
                        <a:rPr lang="en-US" sz="1000" b="0">
                          <a:latin typeface="Calibri" panose="020F0502020204030204" charset="0"/>
                          <a:cs typeface="Calibri" panose="020F0502020204030204" charset="0"/>
                        </a:rPr>
                        <a:t>Admitting privileges:</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000" b="0">
                          <a:latin typeface="Calibri" panose="020F0502020204030204" charset="0"/>
                          <a:cs typeface="Calibri" panose="020F0502020204030204" charset="0"/>
                        </a:rPr>
                        <a:t>Third party insurance:   Time taken </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1613535">
                <a:tc>
                  <a:txBody>
                    <a:bodyPr/>
                    <a:lstStyle/>
                    <a:p>
                      <a:pPr indent="0">
                        <a:buNone/>
                      </a:pPr>
                      <a:r>
                        <a:rPr lang="en-US" sz="1000" b="0">
                          <a:latin typeface="Calibri" panose="020F0502020204030204" charset="0"/>
                          <a:cs typeface="Calibri" panose="020F0502020204030204" charset="0"/>
                        </a:rPr>
                        <a:t>Admission request form </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000" b="0">
                          <a:latin typeface="Calibri" panose="020F0502020204030204" charset="0"/>
                          <a:cs typeface="Calibri" panose="020F0502020204030204" charset="0"/>
                        </a:rPr>
                        <a:t>COUNSELLING(by FOA counselor)Patient rights  Room stay   Package   Time taken </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000" b="0">
                          <a:latin typeface="Calibri" panose="020F0502020204030204" charset="0"/>
                          <a:cs typeface="Calibri" panose="020F0502020204030204" charset="0"/>
                        </a:rPr>
                        <a:t>Consent forms for admission :     Properly explained or not:    Time taken at registration desk</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000" b="0">
                          <a:latin typeface="Calibri" panose="020F0502020204030204" charset="0"/>
                          <a:cs typeface="Calibri" panose="020F0502020204030204" charset="0"/>
                        </a:rPr>
                        <a:t>TIME TAKEN TO REACH WARD</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933450">
                <a:tc>
                  <a:txBody>
                    <a:bodyPr/>
                    <a:lstStyle/>
                    <a:p>
                      <a:pPr indent="0">
                        <a:buNone/>
                      </a:pPr>
                      <a:r>
                        <a:rPr lang="en-US" sz="1000" b="0">
                          <a:latin typeface="Calibri" panose="020F0502020204030204" charset="0"/>
                          <a:cs typeface="Calibri" panose="020F0502020204030204" charset="0"/>
                        </a:rPr>
                        <a:t>Planned or unplanned:</a:t>
                      </a:r>
                      <a:endParaRPr lang="en-US" sz="1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ADMITTING SPECIALITIES</a:t>
            </a:r>
            <a:endParaRPr lang="en-US" dirty="0"/>
          </a:p>
        </p:txBody>
      </p:sp>
      <p:graphicFrame>
        <p:nvGraphicFramePr>
          <p:cNvPr id="4" name="Content Placeholder 3"/>
          <p:cNvGraphicFramePr>
            <a:graphicFrameLocks noGrp="1"/>
          </p:cNvGraphicFramePr>
          <p:nvPr>
            <p:ph idx="1"/>
          </p:nvPr>
        </p:nvGraphicFramePr>
        <p:xfrm>
          <a:off x="457200" y="1609416"/>
          <a:ext cx="7239000" cy="4846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822960"/>
          </a:xfrm>
        </p:spPr>
        <p:txBody>
          <a:bodyPr/>
          <a:lstStyle/>
          <a:p>
            <a:r>
              <a:rPr lang="en-US" dirty="0" smtClean="0"/>
              <a:t>ADMISSION REQUEST FORMS</a:t>
            </a:r>
            <a:endParaRPr lang="en-US" dirty="0"/>
          </a:p>
        </p:txBody>
      </p:sp>
      <p:graphicFrame>
        <p:nvGraphicFramePr>
          <p:cNvPr id="5" name="Table 4"/>
          <p:cNvGraphicFramePr>
            <a:graphicFrameLocks noGrp="1"/>
          </p:cNvGraphicFramePr>
          <p:nvPr/>
        </p:nvGraphicFramePr>
        <p:xfrm>
          <a:off x="304800" y="4800600"/>
          <a:ext cx="7772400" cy="1763956"/>
        </p:xfrm>
        <a:graphic>
          <a:graphicData uri="http://schemas.openxmlformats.org/drawingml/2006/table">
            <a:tbl>
              <a:tblPr firstRow="1" bandRow="1">
                <a:tableStyleId>{5C22544A-7EE6-4342-B048-85BDC9FD1C3A}</a:tableStyleId>
              </a:tblPr>
              <a:tblGrid>
                <a:gridCol w="3886200"/>
                <a:gridCol w="3886200"/>
              </a:tblGrid>
              <a:tr h="354404">
                <a:tc>
                  <a:txBody>
                    <a:bodyPr/>
                    <a:lstStyle/>
                    <a:p>
                      <a:r>
                        <a:rPr lang="en-US" dirty="0" smtClean="0"/>
                        <a:t>PARAMETER</a:t>
                      </a:r>
                      <a:endParaRPr lang="en-US" dirty="0"/>
                    </a:p>
                  </a:txBody>
                  <a:tcPr/>
                </a:tc>
                <a:tc>
                  <a:txBody>
                    <a:bodyPr/>
                    <a:lstStyle/>
                    <a:p>
                      <a:r>
                        <a:rPr lang="en-US" dirty="0" smtClean="0"/>
                        <a:t>NON COMPLIANCE</a:t>
                      </a:r>
                      <a:endParaRPr lang="en-US" dirty="0"/>
                    </a:p>
                  </a:txBody>
                  <a:tcPr/>
                </a:tc>
              </a:tr>
              <a:tr h="1398196">
                <a:tc>
                  <a:txBody>
                    <a:bodyPr/>
                    <a:lstStyle/>
                    <a:p>
                      <a:r>
                        <a:rPr lang="en-US" dirty="0" smtClean="0"/>
                        <a:t>ADMISSION REQUEST FORMS</a:t>
                      </a:r>
                      <a:endParaRPr lang="en-US" dirty="0"/>
                    </a:p>
                  </a:txBody>
                  <a:tcPr/>
                </a:tc>
                <a:tc>
                  <a:txBody>
                    <a:bodyPr/>
                    <a:lstStyle/>
                    <a:p>
                      <a:r>
                        <a:rPr lang="en-IN" sz="1800" dirty="0" smtClean="0"/>
                        <a:t>0ut of 105 , in 102 forms drugs, consumables,</a:t>
                      </a:r>
                      <a:r>
                        <a:rPr lang="en-IN" sz="1800" baseline="0" dirty="0" smtClean="0"/>
                        <a:t> PAC required , investigations, implants/stents were not mentioned</a:t>
                      </a:r>
                      <a:endParaRPr lang="en-US" dirty="0"/>
                    </a:p>
                  </a:txBody>
                  <a:tcPr/>
                </a:tc>
              </a:tr>
            </a:tbl>
          </a:graphicData>
        </a:graphic>
      </p:graphicFrame>
      <p:graphicFrame>
        <p:nvGraphicFramePr>
          <p:cNvPr id="8" name="Content Placeholder 7"/>
          <p:cNvGraphicFramePr>
            <a:graphicFrameLocks noGrp="1"/>
          </p:cNvGraphicFramePr>
          <p:nvPr>
            <p:ph idx="1"/>
          </p:nvPr>
        </p:nvGraphicFramePr>
        <p:xfrm>
          <a:off x="457200" y="1238885"/>
          <a:ext cx="7328535" cy="33013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955</Words>
  <Application>Microsoft Office PowerPoint</Application>
  <PresentationFormat>On-screen Show (4:3)</PresentationFormat>
  <Paragraphs>138</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Opulent</vt:lpstr>
      <vt:lpstr>PATIENT ADMISSION AND  REGISTRATION  TURN AROUND TIME</vt:lpstr>
      <vt:lpstr>introduction</vt:lpstr>
      <vt:lpstr>Aims and objectives</vt:lpstr>
      <vt:lpstr>methodology</vt:lpstr>
      <vt:lpstr>Lean method</vt:lpstr>
      <vt:lpstr>STUDY OUTLINE</vt:lpstr>
      <vt:lpstr>AUDIT TOOL</vt:lpstr>
      <vt:lpstr>ADMITTING SPECIALITIES</vt:lpstr>
      <vt:lpstr>ADMISSION REQUEST FORMS</vt:lpstr>
      <vt:lpstr>admission request forms</vt:lpstr>
      <vt:lpstr>patient facesheet</vt:lpstr>
      <vt:lpstr>PLANNED AND UNPLANNED ADMISSIONS</vt:lpstr>
      <vt:lpstr>Counseling done by front office assistant </vt:lpstr>
      <vt:lpstr>Counseling done by front office assistant </vt:lpstr>
      <vt:lpstr>Counseling done by front office assistant </vt:lpstr>
      <vt:lpstr>% OF NEW ADMISSION DONE WITHIN 45 MINS OF PATIENT REACHING ADMISSION DESK</vt:lpstr>
      <vt:lpstr>% of planned and unplanned admissions done within 45 minutes </vt:lpstr>
      <vt:lpstr>AVERAGE TIME TAKEN IN EACH PROCEDURE</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REGISTRATION AND ADMISSION TURN AROUND TIME</dc:title>
  <dc:creator>ABC</dc:creator>
  <cp:lastModifiedBy>ABC</cp:lastModifiedBy>
  <cp:revision>68</cp:revision>
  <dcterms:created xsi:type="dcterms:W3CDTF">2006-08-16T00:00:00Z</dcterms:created>
  <dcterms:modified xsi:type="dcterms:W3CDTF">2022-07-01T06:21:10Z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B8C21BFD59ED4E1F932652ADC50D8D61</vt:lpwstr>
  </property>
  <property fmtid="{D5CDD505-2E9C-101B-9397-08002B2CF9AE}" pid="3" name="KSOProductBuildVer">
    <vt:lpwstr>1033-11.2.0.11156</vt:lpwstr>
  </property>
</Properties>
</file>