
<file path=[Content_Types].xml><?xml version="1.0" encoding="utf-8"?>
<Types xmlns="http://schemas.openxmlformats.org/package/2006/content-types">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a:srgbClr val="AD8F23"/>
    <a:srgbClr val="21A1AF"/>
    <a:srgbClr val="1A7E88"/>
    <a:srgbClr val="DDB7E1"/>
    <a:srgbClr val="007033"/>
    <a:srgbClr val="FFFF99"/>
    <a:srgbClr val="E1793F"/>
    <a:srgbClr val="C75B1F"/>
    <a:srgbClr val="CC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20" d="100"/>
          <a:sy n="20" d="100"/>
        </p:scale>
        <p:origin x="-558" y="834"/>
      </p:cViewPr>
      <p:guideLst>
        <p:guide orient="horz" pos="4836"/>
        <p:guide orient="horz" pos="20196"/>
        <p:guide orient="horz" pos="214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jamanetwork.com/journals/jama/fullarticle/186836" TargetMode="External"/><Relationship Id="rId13" Type="http://schemas.openxmlformats.org/officeDocument/2006/relationships/hyperlink" Target="https://pubmed.ncbi.nlm.nih.gov/31351824/" TargetMode="External"/><Relationship Id="rId3" Type="http://schemas.openxmlformats.org/officeDocument/2006/relationships/image" Target="../media/image2.jpeg"/><Relationship Id="rId7" Type="http://schemas.openxmlformats.org/officeDocument/2006/relationships/hyperlink" Target="https://www.ahrq.gov/patient-safety/settings/hospital/fall-prevention/toolkit/index.html" TargetMode="External"/><Relationship Id="rId12" Type="http://schemas.openxmlformats.org/officeDocument/2006/relationships/hyperlink" Target="https://www.researchgate.net/publication/328583208_Healthcare_Signage_Design_A_Review_on_Recommendations_for_Effective_Signing_System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pubmed.ncbi.nlm.nih.gov/32930876/" TargetMode="External"/><Relationship Id="rId5" Type="http://schemas.openxmlformats.org/officeDocument/2006/relationships/image" Target="../media/image4.png"/><Relationship Id="rId10" Type="http://schemas.openxmlformats.org/officeDocument/2006/relationships/hyperlink" Target="https://pubmed.ncbi.nlm.nih.gov/29168303/" TargetMode="External"/><Relationship Id="rId4" Type="http://schemas.openxmlformats.org/officeDocument/2006/relationships/image" Target="../media/image3.png"/><Relationship Id="rId9" Type="http://schemas.openxmlformats.org/officeDocument/2006/relationships/hyperlink" Target="https://pubmed.ncbi.nlm.nih.gov/28492813/" TargetMode="External"/><Relationship Id="rId14" Type="http://schemas.openxmlformats.org/officeDocument/2006/relationships/hyperlink" Target="https://www.ijcmr.com/uploads/7/7/4/6/77464738/ijcmr_213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224910" y="5923507"/>
            <a:ext cx="10761279" cy="2673091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0" y="5969767"/>
            <a:ext cx="11110975" cy="26730918"/>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0953597" y="6016027"/>
            <a:ext cx="10919778" cy="2663839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2181865" y="6138786"/>
            <a:ext cx="10363200" cy="2663839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a:p>
            <a:endParaRPr lang="en-US" dirty="0"/>
          </a:p>
        </p:txBody>
      </p:sp>
      <p:sp>
        <p:nvSpPr>
          <p:cNvPr id="2062" name="Text Box 14"/>
          <p:cNvSpPr txBox="1">
            <a:spLocks noChangeArrowheads="1"/>
          </p:cNvSpPr>
          <p:nvPr/>
        </p:nvSpPr>
        <p:spPr bwMode="auto">
          <a:xfrm>
            <a:off x="208347" y="255516"/>
            <a:ext cx="43472098" cy="5262979"/>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9600" dirty="0">
                <a:solidFill>
                  <a:schemeClr val="bg1"/>
                </a:solidFill>
                <a:latin typeface="Arial Black" pitchFamily="34" charset="0"/>
              </a:rPr>
              <a:t>SAFETY OF VULNERABLE PATIENTS</a:t>
            </a:r>
            <a:endParaRPr lang="en-US" sz="12000" u="sng" dirty="0">
              <a:solidFill>
                <a:schemeClr val="bg1"/>
              </a:solidFill>
              <a:latin typeface="Arial Black" pitchFamily="34" charset="0"/>
            </a:endParaRPr>
          </a:p>
          <a:p>
            <a:pPr defTabSz="4389438">
              <a:spcBef>
                <a:spcPts val="30"/>
              </a:spcBef>
            </a:pPr>
            <a:r>
              <a:rPr lang="en-US" sz="6000" b="1" u="sng" dirty="0">
                <a:ln/>
                <a:solidFill>
                  <a:schemeClr val="bg1"/>
                </a:solidFill>
              </a:rPr>
              <a:t>PRESENTER-  DR. </a:t>
            </a:r>
            <a:r>
              <a:rPr lang="en-US" sz="6000" b="1" u="sng" dirty="0" smtClean="0">
                <a:ln/>
                <a:solidFill>
                  <a:schemeClr val="bg1"/>
                </a:solidFill>
              </a:rPr>
              <a:t>SARVESH GUPTA</a:t>
            </a:r>
            <a:endParaRPr lang="en-US" sz="6000" b="1" u="sng" dirty="0">
              <a:ln/>
              <a:solidFill>
                <a:schemeClr val="bg1"/>
              </a:solidFill>
            </a:endParaRPr>
          </a:p>
          <a:p>
            <a:pPr defTabSz="4389438">
              <a:spcBef>
                <a:spcPts val="30"/>
              </a:spcBef>
            </a:pPr>
            <a:r>
              <a:rPr lang="en-US" sz="6000" b="1" u="sng" dirty="0">
                <a:ln/>
                <a:solidFill>
                  <a:schemeClr val="bg1"/>
                </a:solidFill>
              </a:rPr>
              <a:t>MENTOR- DR. SUMESH KUMAR</a:t>
            </a:r>
          </a:p>
          <a:p>
            <a:pPr defTabSz="4389438">
              <a:spcBef>
                <a:spcPts val="30"/>
              </a:spcBef>
            </a:pPr>
            <a:r>
              <a:rPr lang="en-US" sz="6000" b="1" u="sng" dirty="0">
                <a:ln/>
                <a:solidFill>
                  <a:schemeClr val="bg1"/>
                </a:solidFill>
              </a:rPr>
              <a:t>ORGANISATION SUPERVISOR- MRS. RENU CHOUDARY. </a:t>
            </a:r>
          </a:p>
          <a:p>
            <a:pPr defTabSz="4389438">
              <a:spcBef>
                <a:spcPts val="30"/>
              </a:spcBef>
            </a:pPr>
            <a:r>
              <a:rPr lang="en-US" sz="6000" b="1" u="sng" dirty="0">
                <a:ln/>
                <a:solidFill>
                  <a:schemeClr val="bg1"/>
                </a:solidFill>
                <a:latin typeface="Arial Black" panose="020B0A04020102020204" pitchFamily="34" charset="0"/>
              </a:rPr>
              <a:t>INTERNATIONAL INSTITUE OF HEALTH</a:t>
            </a:r>
            <a:r>
              <a:rPr lang="en-US" sz="6000" b="1" i="1" u="sng" dirty="0">
                <a:ln/>
                <a:solidFill>
                  <a:schemeClr val="bg1"/>
                </a:solidFill>
                <a:latin typeface="Arial Black" panose="020B0A04020102020204" pitchFamily="34" charset="0"/>
              </a:rPr>
              <a:t> </a:t>
            </a:r>
            <a:r>
              <a:rPr lang="en-US" sz="6000" b="1" u="sng" dirty="0">
                <a:ln/>
                <a:solidFill>
                  <a:schemeClr val="bg1"/>
                </a:solidFill>
                <a:latin typeface="Arial Black" panose="020B0A04020102020204" pitchFamily="34" charset="0"/>
              </a:rPr>
              <a:t>MANAGEMENT RESEARCH, DELHI</a:t>
            </a:r>
          </a:p>
        </p:txBody>
      </p:sp>
      <p:sp>
        <p:nvSpPr>
          <p:cNvPr id="2090" name="Text Box 42"/>
          <p:cNvSpPr txBox="1">
            <a:spLocks noChangeArrowheads="1"/>
          </p:cNvSpPr>
          <p:nvPr/>
        </p:nvSpPr>
        <p:spPr bwMode="auto">
          <a:xfrm>
            <a:off x="750762" y="6585775"/>
            <a:ext cx="9663794"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 xmlns:a16="http://schemas.microsoft.com/office/drawing/2014/main" id="{D97E83AE-C1E0-4EB9-B5E1-1A833502ECB9}"/>
              </a:ext>
            </a:extLst>
          </p:cNvPr>
          <p:cNvSpPr txBox="1"/>
          <p:nvPr/>
        </p:nvSpPr>
        <p:spPr>
          <a:xfrm>
            <a:off x="11294679" y="24972438"/>
            <a:ext cx="10102850" cy="2646878"/>
          </a:xfrm>
          <a:prstGeom prst="rect">
            <a:avLst/>
          </a:prstGeom>
          <a:noFill/>
        </p:spPr>
        <p:txBody>
          <a:bodyPr wrap="square" rtlCol="0">
            <a:spAutoFit/>
          </a:bodyPr>
          <a:lstStyle/>
          <a:p>
            <a:pPr algn="l"/>
            <a:endParaRPr lang="en-US" sz="42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endParaRPr lang="en-IN" sz="4000" dirty="0">
              <a:latin typeface="Arial" panose="020B0604020202020204" pitchFamily="34" charset="0"/>
              <a:cs typeface="Arial" panose="020B0604020202020204" pitchFamily="34" charset="0"/>
            </a:endParaRPr>
          </a:p>
        </p:txBody>
      </p:sp>
      <p:sp>
        <p:nvSpPr>
          <p:cNvPr id="41" name="Text Box 42">
            <a:extLst>
              <a:ext uri="{FF2B5EF4-FFF2-40B4-BE49-F238E27FC236}">
                <a16:creationId xmlns="" xmlns:a16="http://schemas.microsoft.com/office/drawing/2014/main" id="{5C92BC0F-CBB0-40F7-9976-7B77B8896A75}"/>
              </a:ext>
            </a:extLst>
          </p:cNvPr>
          <p:cNvSpPr txBox="1">
            <a:spLocks noChangeArrowheads="1"/>
          </p:cNvSpPr>
          <p:nvPr/>
        </p:nvSpPr>
        <p:spPr bwMode="auto">
          <a:xfrm>
            <a:off x="32769068" y="19168931"/>
            <a:ext cx="9419546"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 xmlns:a16="http://schemas.microsoft.com/office/drawing/2014/main" id="{BEF81081-7588-49C7-9D0C-EE74EDF42071}"/>
              </a:ext>
            </a:extLst>
          </p:cNvPr>
          <p:cNvSpPr txBox="1">
            <a:spLocks noChangeArrowheads="1"/>
          </p:cNvSpPr>
          <p:nvPr/>
        </p:nvSpPr>
        <p:spPr bwMode="auto">
          <a:xfrm>
            <a:off x="32900744" y="6678311"/>
            <a:ext cx="9489327"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 xmlns:a16="http://schemas.microsoft.com/office/drawing/2014/main" id="{1CB091F3-CB37-40FD-AF5A-A06D52638309}"/>
              </a:ext>
            </a:extLst>
          </p:cNvPr>
          <p:cNvSpPr txBox="1">
            <a:spLocks noChangeArrowheads="1"/>
          </p:cNvSpPr>
          <p:nvPr/>
        </p:nvSpPr>
        <p:spPr bwMode="auto">
          <a:xfrm>
            <a:off x="22310906" y="6622015"/>
            <a:ext cx="9663794" cy="1415772"/>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 xmlns:a16="http://schemas.microsoft.com/office/drawing/2014/main" id="{DD05B77D-5144-4344-A9FC-E5264B03AA4F}"/>
              </a:ext>
            </a:extLst>
          </p:cNvPr>
          <p:cNvSpPr txBox="1">
            <a:spLocks noChangeArrowheads="1"/>
          </p:cNvSpPr>
          <p:nvPr/>
        </p:nvSpPr>
        <p:spPr bwMode="auto">
          <a:xfrm>
            <a:off x="11477736" y="6634437"/>
            <a:ext cx="9663794"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pic>
        <p:nvPicPr>
          <p:cNvPr id="11" name="Picture 10">
            <a:extLst>
              <a:ext uri="{FF2B5EF4-FFF2-40B4-BE49-F238E27FC236}">
                <a16:creationId xmlns="" xmlns:a16="http://schemas.microsoft.com/office/drawing/2014/main" id="{0A06E5D2-E438-CF01-42A9-5559DB2A167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9971" y="0"/>
            <a:ext cx="3304874" cy="5247215"/>
          </a:xfrm>
          <a:prstGeom prst="rect">
            <a:avLst/>
          </a:prstGeom>
        </p:spPr>
      </p:pic>
      <p:sp>
        <p:nvSpPr>
          <p:cNvPr id="4" name="TextBox 3">
            <a:extLst>
              <a:ext uri="{FF2B5EF4-FFF2-40B4-BE49-F238E27FC236}">
                <a16:creationId xmlns="" xmlns:a16="http://schemas.microsoft.com/office/drawing/2014/main" id="{A8ADBDB1-27C4-06D5-8996-9EEDEC4EFE28}"/>
              </a:ext>
            </a:extLst>
          </p:cNvPr>
          <p:cNvSpPr txBox="1"/>
          <p:nvPr/>
        </p:nvSpPr>
        <p:spPr>
          <a:xfrm>
            <a:off x="958529" y="8687073"/>
            <a:ext cx="9663794" cy="15050274"/>
          </a:xfrm>
          <a:prstGeom prst="rect">
            <a:avLst/>
          </a:prstGeom>
          <a:noFill/>
        </p:spPr>
        <p:txBody>
          <a:bodyPr wrap="square" rtlCol="0">
            <a:spAutoFit/>
          </a:bodyPr>
          <a:lstStyle/>
          <a:p>
            <a:pPr algn="l"/>
            <a:r>
              <a:rPr lang="en-US" sz="5400" dirty="0">
                <a:latin typeface="Arial" panose="020B0604020202020204" pitchFamily="34" charset="0"/>
                <a:cs typeface="Arial" panose="020B0604020202020204" pitchFamily="34" charset="0"/>
              </a:rPr>
              <a:t>Vulnerable patients are individuals who, for whatever reason, are unable to protect or care for themselves from exploitation or damage. Such patients are vulnerable to a variety of dangers in the hospital, including falls, injuries, neglect, abuse, medical errors, and infection. A patient's vulnerability can be owing to his or her age, physical or mental condition. The hospital's responsibility is to identify such patients and give them with the appropriate support so that they are safe in the hospital environment.</a:t>
            </a:r>
            <a:endParaRPr lang="en-IN" sz="5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 xmlns:a16="http://schemas.microsoft.com/office/drawing/2014/main" id="{99368D68-8513-304E-7529-3F04EC3332CD}"/>
              </a:ext>
            </a:extLst>
          </p:cNvPr>
          <p:cNvSpPr txBox="1"/>
          <p:nvPr/>
        </p:nvSpPr>
        <p:spPr>
          <a:xfrm>
            <a:off x="11677658" y="8473397"/>
            <a:ext cx="9421722" cy="20128587"/>
          </a:xfrm>
          <a:prstGeom prst="rect">
            <a:avLst/>
          </a:prstGeom>
          <a:noFill/>
        </p:spPr>
        <p:txBody>
          <a:bodyPr wrap="square" rtlCol="0">
            <a:spAutoFit/>
          </a:bodyPr>
          <a:lstStyle/>
          <a:p>
            <a:pPr algn="l"/>
            <a:r>
              <a:rPr lang="en-IN" sz="5400" b="1" u="sng" dirty="0"/>
              <a:t>Study Design:</a:t>
            </a:r>
          </a:p>
          <a:p>
            <a:pPr algn="l"/>
            <a:r>
              <a:rPr lang="en-IN" sz="5400" dirty="0"/>
              <a:t>Prospective</a:t>
            </a:r>
          </a:p>
          <a:p>
            <a:pPr algn="l"/>
            <a:r>
              <a:rPr lang="en-IN" sz="5400" b="1" u="sng" dirty="0"/>
              <a:t>Study population</a:t>
            </a:r>
            <a:r>
              <a:rPr lang="en-IN" sz="5400" b="1" dirty="0"/>
              <a:t>:</a:t>
            </a:r>
          </a:p>
          <a:p>
            <a:pPr algn="l"/>
            <a:r>
              <a:rPr lang="en-US" sz="5400" dirty="0"/>
              <a:t>All vulnerable patients in the in-patient and out-patient departments of RGCI &amp; RC, </a:t>
            </a:r>
            <a:r>
              <a:rPr lang="en-US" sz="5400" dirty="0" err="1"/>
              <a:t>Rohini,New</a:t>
            </a:r>
            <a:r>
              <a:rPr lang="en-US" sz="5400" dirty="0"/>
              <a:t> Delhi are included in the study population.</a:t>
            </a:r>
          </a:p>
          <a:p>
            <a:pPr algn="l"/>
            <a:r>
              <a:rPr lang="en-IN" sz="5400" b="1" u="sng" dirty="0"/>
              <a:t>Study Duration:</a:t>
            </a:r>
          </a:p>
          <a:p>
            <a:pPr algn="l"/>
            <a:r>
              <a:rPr lang="en-IN" sz="5400" dirty="0"/>
              <a:t>30 days.</a:t>
            </a:r>
          </a:p>
          <a:p>
            <a:pPr algn="l"/>
            <a:r>
              <a:rPr lang="en-IN" sz="5400" b="1" u="sng" dirty="0"/>
              <a:t>Sampling technique:</a:t>
            </a:r>
          </a:p>
          <a:p>
            <a:pPr algn="l"/>
            <a:r>
              <a:rPr lang="en-IN" sz="5400" dirty="0"/>
              <a:t>Random Sampling</a:t>
            </a:r>
          </a:p>
          <a:p>
            <a:pPr algn="l"/>
            <a:r>
              <a:rPr lang="en-IN" sz="5400" b="1" u="sng" dirty="0"/>
              <a:t>Selection Criteria:</a:t>
            </a:r>
          </a:p>
          <a:p>
            <a:pPr algn="l"/>
            <a:r>
              <a:rPr lang="en-US" sz="5400" dirty="0"/>
              <a:t>All vulnerable patients in the IPD and OPD departments.</a:t>
            </a:r>
            <a:endParaRPr lang="en-IN" sz="5400" dirty="0"/>
          </a:p>
          <a:p>
            <a:pPr algn="l"/>
            <a:r>
              <a:rPr lang="en-IN" sz="5400" b="1" u="sng" dirty="0"/>
              <a:t>Study Tool:</a:t>
            </a:r>
          </a:p>
          <a:p>
            <a:pPr algn="l"/>
            <a:r>
              <a:rPr lang="en-IN" sz="5400" dirty="0"/>
              <a:t>Checklist prepared for research study .</a:t>
            </a:r>
          </a:p>
          <a:p>
            <a:pPr algn="l"/>
            <a:r>
              <a:rPr lang="en-IN" sz="5400" b="1" u="sng" dirty="0"/>
              <a:t>Sample size:</a:t>
            </a:r>
          </a:p>
          <a:p>
            <a:pPr algn="l"/>
            <a:r>
              <a:rPr lang="en-US" sz="5400" dirty="0"/>
              <a:t>Sample size of 200 patients (100 IPD and 100 OPD) was taken.</a:t>
            </a:r>
            <a:endParaRPr lang="en-IN" sz="5400" dirty="0"/>
          </a:p>
          <a:p>
            <a:endParaRPr lang="en-IN" sz="5400" u="sng" dirty="0"/>
          </a:p>
          <a:p>
            <a:endParaRPr lang="en-IN" sz="6000" dirty="0"/>
          </a:p>
        </p:txBody>
      </p:sp>
      <p:sp>
        <p:nvSpPr>
          <p:cNvPr id="7" name="TextBox 6">
            <a:extLst>
              <a:ext uri="{FF2B5EF4-FFF2-40B4-BE49-F238E27FC236}">
                <a16:creationId xmlns="" xmlns:a16="http://schemas.microsoft.com/office/drawing/2014/main" id="{904BB30C-1E0F-3483-D082-88480468BE96}"/>
              </a:ext>
            </a:extLst>
          </p:cNvPr>
          <p:cNvSpPr txBox="1"/>
          <p:nvPr/>
        </p:nvSpPr>
        <p:spPr>
          <a:xfrm>
            <a:off x="33039503" y="8136266"/>
            <a:ext cx="9175297" cy="9787295"/>
          </a:xfrm>
          <a:prstGeom prst="rect">
            <a:avLst/>
          </a:prstGeom>
          <a:noFill/>
        </p:spPr>
        <p:txBody>
          <a:bodyPr wrap="square" rtlCol="0">
            <a:spAutoFit/>
          </a:bodyPr>
          <a:lstStyle/>
          <a:p>
            <a:r>
              <a:rPr lang="en-IN" sz="4800" dirty="0">
                <a:latin typeface="Calibri" pitchFamily="34" charset="0"/>
                <a:cs typeface="Calibri" pitchFamily="34" charset="0"/>
              </a:rPr>
              <a:t>Vulnerable patients are those who are weak and without protection, with the result that they have easily hurt physically and emotionally. Despite of the fact there are safety protocols and guidelines for vulnerable patients, sill there are loopholes and leniency present while taking care of them. Such studies and adherence of different policies can be used as an intervention to improve the quality and safety of vulnerable patients</a:t>
            </a:r>
            <a:r>
              <a:rPr lang="en-IN" sz="5400" dirty="0">
                <a:latin typeface="Calibri" pitchFamily="34" charset="0"/>
                <a:cs typeface="Calibri" pitchFamily="34" charset="0"/>
              </a:rPr>
              <a:t>.</a:t>
            </a:r>
          </a:p>
        </p:txBody>
      </p:sp>
      <p:sp>
        <p:nvSpPr>
          <p:cNvPr id="10" name="TextBox 9">
            <a:extLst>
              <a:ext uri="{FF2B5EF4-FFF2-40B4-BE49-F238E27FC236}">
                <a16:creationId xmlns="" xmlns:a16="http://schemas.microsoft.com/office/drawing/2014/main" id="{AD91E64C-68B1-DF72-2AAB-4AC9D464622F}"/>
              </a:ext>
            </a:extLst>
          </p:cNvPr>
          <p:cNvSpPr txBox="1"/>
          <p:nvPr/>
        </p:nvSpPr>
        <p:spPr>
          <a:xfrm>
            <a:off x="22278162" y="8469359"/>
            <a:ext cx="9993805" cy="2862322"/>
          </a:xfrm>
          <a:prstGeom prst="rect">
            <a:avLst/>
          </a:prstGeom>
          <a:noFill/>
        </p:spPr>
        <p:txBody>
          <a:bodyPr wrap="square" rtlCol="0">
            <a:spAutoFit/>
          </a:bodyPr>
          <a:lstStyle/>
          <a:p>
            <a:pPr algn="l"/>
            <a:endParaRPr lang="en-IN" sz="6000" dirty="0"/>
          </a:p>
          <a:p>
            <a:pPr algn="l"/>
            <a:endParaRPr lang="en-IN" sz="6000" dirty="0"/>
          </a:p>
          <a:p>
            <a:pPr algn="l"/>
            <a:endParaRPr lang="en-IN" sz="6000" dirty="0"/>
          </a:p>
        </p:txBody>
      </p:sp>
      <p:pic>
        <p:nvPicPr>
          <p:cNvPr id="24" name="Picture 23">
            <a:extLst>
              <a:ext uri="{FF2B5EF4-FFF2-40B4-BE49-F238E27FC236}">
                <a16:creationId xmlns="" xmlns:a16="http://schemas.microsoft.com/office/drawing/2014/main" id="{E9B7FC83-0581-36A7-2E9D-9FA6D57F389D}"/>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0921819" y="408743"/>
            <a:ext cx="2758625" cy="4838472"/>
          </a:xfrm>
          <a:prstGeom prst="rect">
            <a:avLst/>
          </a:prstGeom>
        </p:spPr>
      </p:pic>
      <p:pic>
        <p:nvPicPr>
          <p:cNvPr id="31" name="Picture 30">
            <a:extLst>
              <a:ext uri="{FF2B5EF4-FFF2-40B4-BE49-F238E27FC236}">
                <a16:creationId xmlns="" xmlns:a16="http://schemas.microsoft.com/office/drawing/2014/main" id="{755F82E2-9133-CA74-F438-D55EAB00BB7C}"/>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22560308" y="23994710"/>
            <a:ext cx="7534156" cy="3266463"/>
          </a:xfrm>
          <a:prstGeom prst="rect">
            <a:avLst/>
          </a:prstGeom>
        </p:spPr>
      </p:pic>
      <p:pic>
        <p:nvPicPr>
          <p:cNvPr id="32" name="Picture 31">
            <a:extLst>
              <a:ext uri="{FF2B5EF4-FFF2-40B4-BE49-F238E27FC236}">
                <a16:creationId xmlns="" xmlns:a16="http://schemas.microsoft.com/office/drawing/2014/main" id="{D4F82538-AD55-41EB-0DAD-31839331872F}"/>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22560308" y="28201966"/>
            <a:ext cx="7118859" cy="3053715"/>
          </a:xfrm>
          <a:prstGeom prst="rect">
            <a:avLst/>
          </a:prstGeom>
        </p:spPr>
      </p:pic>
      <p:sp>
        <p:nvSpPr>
          <p:cNvPr id="2" name="TextBox 1">
            <a:extLst>
              <a:ext uri="{FF2B5EF4-FFF2-40B4-BE49-F238E27FC236}">
                <a16:creationId xmlns="" xmlns:a16="http://schemas.microsoft.com/office/drawing/2014/main" id="{B6350CB4-C59C-EFD4-9A9A-70996FFB2A51}"/>
              </a:ext>
            </a:extLst>
          </p:cNvPr>
          <p:cNvSpPr txBox="1"/>
          <p:nvPr/>
        </p:nvSpPr>
        <p:spPr>
          <a:xfrm>
            <a:off x="22253757" y="7894304"/>
            <a:ext cx="9697926" cy="16142817"/>
          </a:xfrm>
          <a:prstGeom prst="rect">
            <a:avLst/>
          </a:prstGeom>
          <a:noFill/>
        </p:spPr>
        <p:txBody>
          <a:bodyPr wrap="square" rtlCol="0">
            <a:spAutoFit/>
          </a:bodyPr>
          <a:lstStyle/>
          <a:p>
            <a:pPr algn="l">
              <a:lnSpc>
                <a:spcPct val="150000"/>
              </a:lnSpc>
              <a:spcAft>
                <a:spcPts val="800"/>
              </a:spcAft>
            </a:pPr>
            <a:r>
              <a:rPr lang="en-US" sz="5400" dirty="0">
                <a:solidFill>
                  <a:schemeClr val="tx2"/>
                </a:solidFill>
                <a:effectLst/>
                <a:latin typeface="Calibri" pitchFamily="34" charset="0"/>
                <a:ea typeface="Calibri" panose="020F0502020204030204" pitchFamily="34" charset="0"/>
                <a:cs typeface="Calibri" pitchFamily="34" charset="0"/>
              </a:rPr>
              <a:t>The analysis of Out-patient department and in-patient department was done few parameters such as presence of vulnerable band  working of call bell , call bell within reach presence of anti slip mats, side rails ,grab bars, patient dressed, anti-slipped footwear, staff assistance and display board showed slight non –compliance in the In patient Department of RGCI,RC</a:t>
            </a:r>
            <a:endParaRPr lang="en-IN" sz="5400" dirty="0">
              <a:solidFill>
                <a:schemeClr val="tx2"/>
              </a:solidFill>
              <a:effectLst/>
              <a:latin typeface="Calibri" pitchFamily="34" charset="0"/>
              <a:ea typeface="Calibri" panose="020F0502020204030204" pitchFamily="34" charset="0"/>
              <a:cs typeface="Calibri" pitchFamily="34" charset="0"/>
            </a:endParaRPr>
          </a:p>
        </p:txBody>
      </p:sp>
      <p:sp>
        <p:nvSpPr>
          <p:cNvPr id="3" name="TextBox 2">
            <a:extLst>
              <a:ext uri="{FF2B5EF4-FFF2-40B4-BE49-F238E27FC236}">
                <a16:creationId xmlns="" xmlns:a16="http://schemas.microsoft.com/office/drawing/2014/main" id="{CF6FB4ED-767B-34EB-B9F7-15C736A6795E}"/>
              </a:ext>
            </a:extLst>
          </p:cNvPr>
          <p:cNvSpPr txBox="1"/>
          <p:nvPr/>
        </p:nvSpPr>
        <p:spPr>
          <a:xfrm>
            <a:off x="22564844" y="27247859"/>
            <a:ext cx="7991356" cy="954107"/>
          </a:xfrm>
          <a:prstGeom prst="rect">
            <a:avLst/>
          </a:prstGeom>
          <a:noFill/>
        </p:spPr>
        <p:txBody>
          <a:bodyPr wrap="square" rtlCol="0">
            <a:spAutoFit/>
          </a:bodyPr>
          <a:lstStyle/>
          <a:p>
            <a:r>
              <a:rPr lang="en-IN" sz="2800" b="1" dirty="0"/>
              <a:t>FIG. 1.COMPLIANCE AND NON-COMPLIANCE IN IPD </a:t>
            </a:r>
          </a:p>
        </p:txBody>
      </p:sp>
      <p:sp>
        <p:nvSpPr>
          <p:cNvPr id="14" name="TextBox 13">
            <a:extLst>
              <a:ext uri="{FF2B5EF4-FFF2-40B4-BE49-F238E27FC236}">
                <a16:creationId xmlns="" xmlns:a16="http://schemas.microsoft.com/office/drawing/2014/main" id="{522AE050-3E20-34FC-09FA-736EEF48876F}"/>
              </a:ext>
            </a:extLst>
          </p:cNvPr>
          <p:cNvSpPr txBox="1"/>
          <p:nvPr/>
        </p:nvSpPr>
        <p:spPr>
          <a:xfrm>
            <a:off x="23410799" y="31349975"/>
            <a:ext cx="7991356" cy="954107"/>
          </a:xfrm>
          <a:prstGeom prst="rect">
            <a:avLst/>
          </a:prstGeom>
          <a:noFill/>
        </p:spPr>
        <p:txBody>
          <a:bodyPr wrap="square" rtlCol="0">
            <a:spAutoFit/>
          </a:bodyPr>
          <a:lstStyle/>
          <a:p>
            <a:r>
              <a:rPr lang="en-IN" sz="2800" b="1" dirty="0"/>
              <a:t>FIG.2.COMPLIANCE AND NON-COMPLIANCE IN OPD</a:t>
            </a:r>
          </a:p>
        </p:txBody>
      </p:sp>
      <p:sp>
        <p:nvSpPr>
          <p:cNvPr id="36" name="TextBox 35">
            <a:extLst>
              <a:ext uri="{FF2B5EF4-FFF2-40B4-BE49-F238E27FC236}">
                <a16:creationId xmlns="" xmlns:a16="http://schemas.microsoft.com/office/drawing/2014/main" id="{E92B9493-4508-1151-9053-D483B214A2DB}"/>
              </a:ext>
            </a:extLst>
          </p:cNvPr>
          <p:cNvSpPr txBox="1"/>
          <p:nvPr/>
        </p:nvSpPr>
        <p:spPr>
          <a:xfrm>
            <a:off x="32824007" y="20941042"/>
            <a:ext cx="10417153" cy="10598094"/>
          </a:xfrm>
          <a:prstGeom prst="rect">
            <a:avLst/>
          </a:prstGeom>
          <a:solidFill>
            <a:schemeClr val="accent1">
              <a:lumMod val="50000"/>
            </a:schemeClr>
          </a:solidFill>
        </p:spPr>
        <p:txBody>
          <a:bodyPr wrap="square" rtlCol="0">
            <a:spAutoFit/>
          </a:bodyPr>
          <a:lstStyle/>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7"/>
              </a:rPr>
              <a:t>https://www.ahrq.gov/patient-safety/settings/hospital/fall-prevention/toolkit/index.html</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8"/>
              </a:rPr>
              <a:t>https://jamanetwork.com/journals/jama/fullarticle/186836</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9"/>
              </a:rPr>
              <a:t>https://pubmed.ncbi.nlm.nih.gov/28492813/</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10"/>
              </a:rPr>
              <a:t>https://pubmed.ncbi.nlm.nih.gov/29168303/</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11"/>
              </a:rPr>
              <a:t>https://pubmed.ncbi.nlm.nih.gov/32930876/</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12"/>
              </a:rPr>
              <a:t>https://www.researchgate.net/publication/328583208_Healthcare_Signage_Design_A_Review_on_Recommendations_for_Effective_Signing_Systems</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13"/>
              </a:rPr>
              <a:t>https://pubmed.ncbi.nlm.nih.gov/31351824/</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hlinkClick r:id="rId14"/>
              </a:rPr>
              <a:t>https://www.ijcmr.com/uploads/7/7/4/6/77464738/ijcmr_2135.pdf</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685800" algn="l">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2775</TotalTime>
  <Words>384</Words>
  <Application>Microsoft Office PowerPoint</Application>
  <PresentationFormat>Custom</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SARVESH GUPTA</cp:lastModifiedBy>
  <cp:revision>162</cp:revision>
  <cp:lastPrinted>2011-03-08T18:07:35Z</cp:lastPrinted>
  <dcterms:created xsi:type="dcterms:W3CDTF">2008-12-04T00:20:37Z</dcterms:created>
  <dcterms:modified xsi:type="dcterms:W3CDTF">2022-08-10T18:10:33Z</dcterms:modified>
  <cp:category>Research Poster</cp:category>
</cp:coreProperties>
</file>