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Playfair Display"/>
      <p:regular r:id="rId28"/>
      <p:bold r:id="rId29"/>
      <p:italic r:id="rId30"/>
      <p:boldItalic r:id="rId31"/>
    </p:embeddedFont>
    <p:embeddedFont>
      <p:font typeface="Montserrat"/>
      <p:regular r:id="rId32"/>
      <p:bold r:id="rId33"/>
      <p:italic r:id="rId34"/>
      <p:boldItalic r:id="rId35"/>
    </p:embeddedFont>
    <p:embeddedFont>
      <p:font typeface="Oswald"/>
      <p:regular r:id="rId36"/>
      <p:bold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PlayfairDisplay-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layfairDisplay-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layfairDisplay-boldItalic.fntdata"/><Relationship Id="rId30" Type="http://schemas.openxmlformats.org/officeDocument/2006/relationships/font" Target="fonts/PlayfairDisplay-italic.fntdata"/><Relationship Id="rId11" Type="http://schemas.openxmlformats.org/officeDocument/2006/relationships/slide" Target="slides/slide6.xml"/><Relationship Id="rId33" Type="http://schemas.openxmlformats.org/officeDocument/2006/relationships/font" Target="fonts/Montserrat-bold.fntdata"/><Relationship Id="rId10" Type="http://schemas.openxmlformats.org/officeDocument/2006/relationships/slide" Target="slides/slide5.xml"/><Relationship Id="rId32" Type="http://schemas.openxmlformats.org/officeDocument/2006/relationships/font" Target="fonts/Montserrat-regular.fntdata"/><Relationship Id="rId13" Type="http://schemas.openxmlformats.org/officeDocument/2006/relationships/slide" Target="slides/slide8.xml"/><Relationship Id="rId35" Type="http://schemas.openxmlformats.org/officeDocument/2006/relationships/font" Target="fonts/Montserrat-boldItalic.fntdata"/><Relationship Id="rId12" Type="http://schemas.openxmlformats.org/officeDocument/2006/relationships/slide" Target="slides/slide7.xml"/><Relationship Id="rId34" Type="http://schemas.openxmlformats.org/officeDocument/2006/relationships/font" Target="fonts/Montserrat-italic.fntdata"/><Relationship Id="rId15" Type="http://schemas.openxmlformats.org/officeDocument/2006/relationships/slide" Target="slides/slide10.xml"/><Relationship Id="rId37" Type="http://schemas.openxmlformats.org/officeDocument/2006/relationships/font" Target="fonts/Oswald-bold.fntdata"/><Relationship Id="rId14" Type="http://schemas.openxmlformats.org/officeDocument/2006/relationships/slide" Target="slides/slide9.xml"/><Relationship Id="rId36" Type="http://schemas.openxmlformats.org/officeDocument/2006/relationships/font" Target="fonts/Oswald-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42e19890e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g142e19890ec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
          <p:cNvSpPr/>
          <p:nvPr/>
        </p:nvSpPr>
        <p:spPr>
          <a:xfrm>
            <a:off x="4358475" y="0"/>
            <a:ext cx="38532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
          <p:cNvSpPr txBox="1"/>
          <p:nvPr>
            <p:ph type="ctrTitle"/>
          </p:nvPr>
        </p:nvSpPr>
        <p:spPr>
          <a:xfrm>
            <a:off x="344250" y="1403850"/>
            <a:ext cx="8455500" cy="2146800"/>
          </a:xfrm>
          <a:prstGeom prst="rect">
            <a:avLst/>
          </a:prstGeom>
          <a:solidFill>
            <a:srgbClr val="FFFFFF"/>
          </a:solid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lnSpc>
                <a:spcPct val="100000"/>
              </a:lnSpc>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lnSpc>
                <a:spcPct val="100000"/>
              </a:lnSpc>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lnSpc>
                <a:spcPct val="100000"/>
              </a:lnSpc>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lnSpc>
                <a:spcPct val="100000"/>
              </a:lnSpc>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lnSpc>
                <a:spcPct val="100000"/>
              </a:lnSpc>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lnSpc>
                <a:spcPct val="100000"/>
              </a:lnSpc>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lnSpc>
                <a:spcPct val="100000"/>
              </a:lnSpc>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lnSpc>
                <a:spcPct val="100000"/>
              </a:lnSpc>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4" name="Google Shape;14;p2"/>
          <p:cNvSpPr txBox="1"/>
          <p:nvPr>
            <p:ph idx="1" type="subTitle"/>
          </p:nvPr>
        </p:nvSpPr>
        <p:spPr>
          <a:xfrm>
            <a:off x="344250" y="3550650"/>
            <a:ext cx="4910100" cy="577800"/>
          </a:xfrm>
          <a:prstGeom prst="rect">
            <a:avLst/>
          </a:prstGeom>
          <a:solidFill>
            <a:schemeClr val="dk2"/>
          </a:solid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gn="l">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gn="l">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gn="l">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gn="l">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gn="l">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gn="l">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gn="l">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gn="l">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5" name="Google Shape;15;p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999925"/>
            <a:ext cx="8520600" cy="21462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4000"/>
              <a:buFont typeface="Montserrat"/>
              <a:buNone/>
              <a:defRPr sz="14000">
                <a:latin typeface="Montserrat"/>
                <a:ea typeface="Montserrat"/>
                <a:cs typeface="Montserrat"/>
                <a:sym typeface="Montserrat"/>
              </a:defRPr>
            </a:lvl1pPr>
            <a:lvl2pPr lvl="1" algn="ctr">
              <a:lnSpc>
                <a:spcPct val="100000"/>
              </a:lnSpc>
              <a:spcBef>
                <a:spcPts val="0"/>
              </a:spcBef>
              <a:spcAft>
                <a:spcPts val="0"/>
              </a:spcAft>
              <a:buSzPts val="14000"/>
              <a:buFont typeface="Montserrat"/>
              <a:buNone/>
              <a:defRPr sz="14000">
                <a:latin typeface="Montserrat"/>
                <a:ea typeface="Montserrat"/>
                <a:cs typeface="Montserrat"/>
                <a:sym typeface="Montserrat"/>
              </a:defRPr>
            </a:lvl2pPr>
            <a:lvl3pPr lvl="2" algn="ctr">
              <a:lnSpc>
                <a:spcPct val="100000"/>
              </a:lnSpc>
              <a:spcBef>
                <a:spcPts val="0"/>
              </a:spcBef>
              <a:spcAft>
                <a:spcPts val="0"/>
              </a:spcAft>
              <a:buSzPts val="14000"/>
              <a:buFont typeface="Montserrat"/>
              <a:buNone/>
              <a:defRPr sz="14000">
                <a:latin typeface="Montserrat"/>
                <a:ea typeface="Montserrat"/>
                <a:cs typeface="Montserrat"/>
                <a:sym typeface="Montserrat"/>
              </a:defRPr>
            </a:lvl3pPr>
            <a:lvl4pPr lvl="3" algn="ctr">
              <a:lnSpc>
                <a:spcPct val="100000"/>
              </a:lnSpc>
              <a:spcBef>
                <a:spcPts val="0"/>
              </a:spcBef>
              <a:spcAft>
                <a:spcPts val="0"/>
              </a:spcAft>
              <a:buSzPts val="14000"/>
              <a:buFont typeface="Montserrat"/>
              <a:buNone/>
              <a:defRPr sz="14000">
                <a:latin typeface="Montserrat"/>
                <a:ea typeface="Montserrat"/>
                <a:cs typeface="Montserrat"/>
                <a:sym typeface="Montserrat"/>
              </a:defRPr>
            </a:lvl4pPr>
            <a:lvl5pPr lvl="4" algn="ctr">
              <a:lnSpc>
                <a:spcPct val="100000"/>
              </a:lnSpc>
              <a:spcBef>
                <a:spcPts val="0"/>
              </a:spcBef>
              <a:spcAft>
                <a:spcPts val="0"/>
              </a:spcAft>
              <a:buSzPts val="14000"/>
              <a:buFont typeface="Montserrat"/>
              <a:buNone/>
              <a:defRPr sz="14000">
                <a:latin typeface="Montserrat"/>
                <a:ea typeface="Montserrat"/>
                <a:cs typeface="Montserrat"/>
                <a:sym typeface="Montserrat"/>
              </a:defRPr>
            </a:lvl5pPr>
            <a:lvl6pPr lvl="5" algn="ctr">
              <a:lnSpc>
                <a:spcPct val="100000"/>
              </a:lnSpc>
              <a:spcBef>
                <a:spcPts val="0"/>
              </a:spcBef>
              <a:spcAft>
                <a:spcPts val="0"/>
              </a:spcAft>
              <a:buSzPts val="14000"/>
              <a:buFont typeface="Montserrat"/>
              <a:buNone/>
              <a:defRPr sz="14000">
                <a:latin typeface="Montserrat"/>
                <a:ea typeface="Montserrat"/>
                <a:cs typeface="Montserrat"/>
                <a:sym typeface="Montserrat"/>
              </a:defRPr>
            </a:lvl6pPr>
            <a:lvl7pPr lvl="6" algn="ctr">
              <a:lnSpc>
                <a:spcPct val="100000"/>
              </a:lnSpc>
              <a:spcBef>
                <a:spcPts val="0"/>
              </a:spcBef>
              <a:spcAft>
                <a:spcPts val="0"/>
              </a:spcAft>
              <a:buSzPts val="14000"/>
              <a:buFont typeface="Montserrat"/>
              <a:buNone/>
              <a:defRPr sz="14000">
                <a:latin typeface="Montserrat"/>
                <a:ea typeface="Montserrat"/>
                <a:cs typeface="Montserrat"/>
                <a:sym typeface="Montserrat"/>
              </a:defRPr>
            </a:lvl7pPr>
            <a:lvl8pPr lvl="7" algn="ctr">
              <a:lnSpc>
                <a:spcPct val="100000"/>
              </a:lnSpc>
              <a:spcBef>
                <a:spcPts val="0"/>
              </a:spcBef>
              <a:spcAft>
                <a:spcPts val="0"/>
              </a:spcAft>
              <a:buSzPts val="14000"/>
              <a:buFont typeface="Montserrat"/>
              <a:buNone/>
              <a:defRPr sz="14000">
                <a:latin typeface="Montserrat"/>
                <a:ea typeface="Montserrat"/>
                <a:cs typeface="Montserrat"/>
                <a:sym typeface="Montserrat"/>
              </a:defRPr>
            </a:lvl8pPr>
            <a:lvl9pPr lvl="8" algn="ctr">
              <a:lnSpc>
                <a:spcPct val="100000"/>
              </a:lnSpc>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1" name="Google Shape;51;p11"/>
          <p:cNvSpPr txBox="1"/>
          <p:nvPr>
            <p:ph idx="1" type="body"/>
          </p:nvPr>
        </p:nvSpPr>
        <p:spPr>
          <a:xfrm>
            <a:off x="311700" y="32284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highlight>
                  <a:schemeClr val="dk1"/>
                </a:highlight>
              </a:defRPr>
            </a:lvl1pPr>
            <a:lvl2pPr indent="-317500" lvl="1" marL="914400" algn="ctr">
              <a:lnSpc>
                <a:spcPct val="115000"/>
              </a:lnSpc>
              <a:spcBef>
                <a:spcPts val="0"/>
              </a:spcBef>
              <a:spcAft>
                <a:spcPts val="0"/>
              </a:spcAft>
              <a:buSzPts val="1400"/>
              <a:buChar char="○"/>
              <a:defRPr>
                <a:highlight>
                  <a:schemeClr val="dk1"/>
                </a:highlight>
              </a:defRPr>
            </a:lvl2pPr>
            <a:lvl3pPr indent="-317500" lvl="2" marL="1371600" algn="ctr">
              <a:lnSpc>
                <a:spcPct val="115000"/>
              </a:lnSpc>
              <a:spcBef>
                <a:spcPts val="0"/>
              </a:spcBef>
              <a:spcAft>
                <a:spcPts val="0"/>
              </a:spcAft>
              <a:buSzPts val="1400"/>
              <a:buChar char="■"/>
              <a:defRPr>
                <a:highlight>
                  <a:schemeClr val="dk1"/>
                </a:highlight>
              </a:defRPr>
            </a:lvl3pPr>
            <a:lvl4pPr indent="-317500" lvl="3" marL="1828800" algn="ctr">
              <a:lnSpc>
                <a:spcPct val="115000"/>
              </a:lnSpc>
              <a:spcBef>
                <a:spcPts val="0"/>
              </a:spcBef>
              <a:spcAft>
                <a:spcPts val="0"/>
              </a:spcAft>
              <a:buSzPts val="1400"/>
              <a:buChar char="●"/>
              <a:defRPr>
                <a:highlight>
                  <a:schemeClr val="dk1"/>
                </a:highlight>
              </a:defRPr>
            </a:lvl4pPr>
            <a:lvl5pPr indent="-317500" lvl="4" marL="2286000" algn="ctr">
              <a:lnSpc>
                <a:spcPct val="115000"/>
              </a:lnSpc>
              <a:spcBef>
                <a:spcPts val="0"/>
              </a:spcBef>
              <a:spcAft>
                <a:spcPts val="0"/>
              </a:spcAft>
              <a:buSzPts val="1400"/>
              <a:buChar char="○"/>
              <a:defRPr>
                <a:highlight>
                  <a:schemeClr val="dk1"/>
                </a:highlight>
              </a:defRPr>
            </a:lvl5pPr>
            <a:lvl6pPr indent="-317500" lvl="5" marL="2743200" algn="ctr">
              <a:lnSpc>
                <a:spcPct val="115000"/>
              </a:lnSpc>
              <a:spcBef>
                <a:spcPts val="0"/>
              </a:spcBef>
              <a:spcAft>
                <a:spcPts val="0"/>
              </a:spcAft>
              <a:buSzPts val="1400"/>
              <a:buChar char="■"/>
              <a:defRPr>
                <a:highlight>
                  <a:schemeClr val="dk1"/>
                </a:highlight>
              </a:defRPr>
            </a:lvl6pPr>
            <a:lvl7pPr indent="-317500" lvl="6" marL="3200400" algn="ctr">
              <a:lnSpc>
                <a:spcPct val="115000"/>
              </a:lnSpc>
              <a:spcBef>
                <a:spcPts val="0"/>
              </a:spcBef>
              <a:spcAft>
                <a:spcPts val="0"/>
              </a:spcAft>
              <a:buSzPts val="1400"/>
              <a:buChar char="●"/>
              <a:defRPr>
                <a:highlight>
                  <a:schemeClr val="dk1"/>
                </a:highlight>
              </a:defRPr>
            </a:lvl7pPr>
            <a:lvl8pPr indent="-317500" lvl="7" marL="3657600" algn="ctr">
              <a:lnSpc>
                <a:spcPct val="115000"/>
              </a:lnSpc>
              <a:spcBef>
                <a:spcPts val="0"/>
              </a:spcBef>
              <a:spcAft>
                <a:spcPts val="0"/>
              </a:spcAft>
              <a:buSzPts val="1400"/>
              <a:buChar char="○"/>
              <a:defRPr>
                <a:highlight>
                  <a:schemeClr val="dk1"/>
                </a:highlight>
              </a:defRPr>
            </a:lvl8pPr>
            <a:lvl9pPr indent="-317500" lvl="8" marL="4114800" algn="ctr">
              <a:lnSpc>
                <a:spcPct val="115000"/>
              </a:lnSpc>
              <a:spcBef>
                <a:spcPts val="0"/>
              </a:spcBef>
              <a:spcAft>
                <a:spcPts val="0"/>
              </a:spcAft>
              <a:buSzPts val="1400"/>
              <a:buChar char="■"/>
              <a:defRPr>
                <a:highlight>
                  <a:schemeClr val="dk1"/>
                </a:highlight>
              </a:defRPr>
            </a:lvl9pPr>
          </a:lstStyle>
          <a:p/>
        </p:txBody>
      </p:sp>
      <p:sp>
        <p:nvSpPr>
          <p:cNvPr id="52" name="Google Shape;52;p1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8" name="Google Shape;18;p3"/>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9" name="Google Shape;19;p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2" name="Google Shape;22;p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4"/>
        </a:solidFill>
      </p:bgPr>
    </p:bg>
    <p:spTree>
      <p:nvGrpSpPr>
        <p:cNvPr id="23" name="Shape 23"/>
        <p:cNvGrpSpPr/>
        <p:nvPr/>
      </p:nvGrpSpPr>
      <p:grpSpPr>
        <a:xfrm>
          <a:off x="0" y="0"/>
          <a:ext cx="0" cy="0"/>
          <a:chOff x="0" y="0"/>
          <a:chExt cx="0" cy="0"/>
        </a:xfrm>
      </p:grpSpPr>
      <p:sp>
        <p:nvSpPr>
          <p:cNvPr id="24" name="Google Shape;24;p5"/>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5"/>
          <p:cNvSpPr txBox="1"/>
          <p:nvPr>
            <p:ph type="title"/>
          </p:nvPr>
        </p:nvSpPr>
        <p:spPr>
          <a:xfrm>
            <a:off x="344250" y="1403850"/>
            <a:ext cx="8455500" cy="2146800"/>
          </a:xfrm>
          <a:prstGeom prst="rect">
            <a:avLst/>
          </a:prstGeom>
          <a:solidFill>
            <a:srgbClr val="FFFFFF"/>
          </a:solid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lnSpc>
                <a:spcPct val="100000"/>
              </a:lnSpc>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lnSpc>
                <a:spcPct val="100000"/>
              </a:lnSpc>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lnSpc>
                <a:spcPct val="100000"/>
              </a:lnSpc>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lnSpc>
                <a:spcPct val="100000"/>
              </a:lnSpc>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lnSpc>
                <a:spcPct val="100000"/>
              </a:lnSpc>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lnSpc>
                <a:spcPct val="100000"/>
              </a:lnSpc>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lnSpc>
                <a:spcPct val="100000"/>
              </a:lnSpc>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lnSpc>
                <a:spcPct val="100000"/>
              </a:lnSpc>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26" name="Google Shape;26;p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9" name="Google Shape;29;p6"/>
          <p:cNvSpPr txBox="1"/>
          <p:nvPr>
            <p:ph idx="1" type="body"/>
          </p:nvPr>
        </p:nvSpPr>
        <p:spPr>
          <a:xfrm>
            <a:off x="311700" y="1234050"/>
            <a:ext cx="3999900" cy="33348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0" name="Google Shape;30;p6"/>
          <p:cNvSpPr txBox="1"/>
          <p:nvPr>
            <p:ph idx="2" type="body"/>
          </p:nvPr>
        </p:nvSpPr>
        <p:spPr>
          <a:xfrm>
            <a:off x="4832400" y="1234050"/>
            <a:ext cx="3999900" cy="33348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5" name="Google Shape;35;p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56187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8" name="Google Shape;38;p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1" name="Google Shape;41;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2" name="Google Shape;42;p9"/>
          <p:cNvSpPr txBox="1"/>
          <p:nvPr>
            <p:ph type="title"/>
          </p:nvPr>
        </p:nvSpPr>
        <p:spPr>
          <a:xfrm>
            <a:off x="265500" y="1081675"/>
            <a:ext cx="4045200" cy="17862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3" name="Google Shape;43;p9"/>
          <p:cNvSpPr txBox="1"/>
          <p:nvPr>
            <p:ph idx="1" type="subTitle"/>
          </p:nvPr>
        </p:nvSpPr>
        <p:spPr>
          <a:xfrm>
            <a:off x="265500" y="2921401"/>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highlight>
                  <a:schemeClr val="lt1"/>
                </a:highlight>
              </a:defRPr>
            </a:lvl1pPr>
            <a:lvl2pPr indent="-317500" lvl="1" marL="914400" algn="l">
              <a:lnSpc>
                <a:spcPct val="115000"/>
              </a:lnSpc>
              <a:spcBef>
                <a:spcPts val="0"/>
              </a:spcBef>
              <a:spcAft>
                <a:spcPts val="0"/>
              </a:spcAft>
              <a:buSzPts val="1400"/>
              <a:buChar char="○"/>
              <a:defRPr>
                <a:highlight>
                  <a:schemeClr val="lt1"/>
                </a:highlight>
              </a:defRPr>
            </a:lvl2pPr>
            <a:lvl3pPr indent="-317500" lvl="2" marL="1371600" algn="l">
              <a:lnSpc>
                <a:spcPct val="115000"/>
              </a:lnSpc>
              <a:spcBef>
                <a:spcPts val="0"/>
              </a:spcBef>
              <a:spcAft>
                <a:spcPts val="0"/>
              </a:spcAft>
              <a:buSzPts val="1400"/>
              <a:buChar char="■"/>
              <a:defRPr>
                <a:highlight>
                  <a:schemeClr val="lt1"/>
                </a:highlight>
              </a:defRPr>
            </a:lvl3pPr>
            <a:lvl4pPr indent="-317500" lvl="3" marL="1828800" algn="l">
              <a:lnSpc>
                <a:spcPct val="115000"/>
              </a:lnSpc>
              <a:spcBef>
                <a:spcPts val="0"/>
              </a:spcBef>
              <a:spcAft>
                <a:spcPts val="0"/>
              </a:spcAft>
              <a:buSzPts val="1400"/>
              <a:buChar char="●"/>
              <a:defRPr>
                <a:highlight>
                  <a:schemeClr val="lt1"/>
                </a:highlight>
              </a:defRPr>
            </a:lvl4pPr>
            <a:lvl5pPr indent="-317500" lvl="4" marL="2286000" algn="l">
              <a:lnSpc>
                <a:spcPct val="115000"/>
              </a:lnSpc>
              <a:spcBef>
                <a:spcPts val="0"/>
              </a:spcBef>
              <a:spcAft>
                <a:spcPts val="0"/>
              </a:spcAft>
              <a:buSzPts val="1400"/>
              <a:buChar char="○"/>
              <a:defRPr>
                <a:highlight>
                  <a:schemeClr val="lt1"/>
                </a:highlight>
              </a:defRPr>
            </a:lvl5pPr>
            <a:lvl6pPr indent="-317500" lvl="5" marL="2743200" algn="l">
              <a:lnSpc>
                <a:spcPct val="115000"/>
              </a:lnSpc>
              <a:spcBef>
                <a:spcPts val="0"/>
              </a:spcBef>
              <a:spcAft>
                <a:spcPts val="0"/>
              </a:spcAft>
              <a:buSzPts val="1400"/>
              <a:buChar char="■"/>
              <a:defRPr>
                <a:highlight>
                  <a:schemeClr val="lt1"/>
                </a:highlight>
              </a:defRPr>
            </a:lvl6pPr>
            <a:lvl7pPr indent="-317500" lvl="6" marL="3200400" algn="l">
              <a:lnSpc>
                <a:spcPct val="115000"/>
              </a:lnSpc>
              <a:spcBef>
                <a:spcPts val="0"/>
              </a:spcBef>
              <a:spcAft>
                <a:spcPts val="0"/>
              </a:spcAft>
              <a:buSzPts val="1400"/>
              <a:buChar char="●"/>
              <a:defRPr>
                <a:highlight>
                  <a:schemeClr val="lt1"/>
                </a:highlight>
              </a:defRPr>
            </a:lvl7pPr>
            <a:lvl8pPr indent="-317500" lvl="7" marL="3657600" algn="l">
              <a:lnSpc>
                <a:spcPct val="115000"/>
              </a:lnSpc>
              <a:spcBef>
                <a:spcPts val="0"/>
              </a:spcBef>
              <a:spcAft>
                <a:spcPts val="0"/>
              </a:spcAft>
              <a:buSzPts val="1400"/>
              <a:buChar char="○"/>
              <a:defRPr>
                <a:highlight>
                  <a:schemeClr val="lt1"/>
                </a:highlight>
              </a:defRPr>
            </a:lvl8pPr>
            <a:lvl9pPr indent="-317500" lvl="8" marL="4114800" algn="l">
              <a:lnSpc>
                <a:spcPct val="115000"/>
              </a:lnSpc>
              <a:spcBef>
                <a:spcPts val="0"/>
              </a:spcBef>
              <a:spcAft>
                <a:spcPts val="0"/>
              </a:spcAft>
              <a:buSzPts val="1400"/>
              <a:buChar char="■"/>
              <a:defRPr>
                <a:highlight>
                  <a:schemeClr val="lt1"/>
                </a:highlight>
              </a:defRPr>
            </a:lvl9pPr>
          </a:lstStyle>
          <a:p/>
        </p:txBody>
      </p:sp>
      <p:sp>
        <p:nvSpPr>
          <p:cNvPr id="45" name="Google Shape;45;p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highlight>
                  <a:schemeClr val="dk1"/>
                </a:highlight>
              </a:defRPr>
            </a:lvl1pPr>
          </a:lstStyle>
          <a:p/>
        </p:txBody>
      </p:sp>
      <p:sp>
        <p:nvSpPr>
          <p:cNvPr id="48" name="Google Shape;48;p1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1pPr>
            <a:lvl2pPr lvl="1"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2pPr>
            <a:lvl3pPr lvl="2"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3pPr>
            <a:lvl4pPr lvl="3"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4pPr>
            <a:lvl5pPr lvl="4"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5pPr>
            <a:lvl6pPr lvl="5"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6pPr>
            <a:lvl7pPr lvl="6"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7pPr>
            <a:lvl8pPr lvl="7"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8pPr>
            <a:lvl9pPr lvl="8"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Playfair Display"/>
              <a:buChar char="●"/>
              <a:defRPr b="0" i="0" sz="1800" u="none" cap="none" strike="noStrike">
                <a:solidFill>
                  <a:schemeClr val="dk2"/>
                </a:solidFill>
                <a:latin typeface="Playfair Display"/>
                <a:ea typeface="Playfair Display"/>
                <a:cs typeface="Playfair Display"/>
                <a:sym typeface="Playfair Display"/>
              </a:defRPr>
            </a:lvl1pPr>
            <a:lvl2pPr indent="-317500" lvl="1" marL="914400" marR="0" rtl="0" algn="l">
              <a:lnSpc>
                <a:spcPct val="115000"/>
              </a:lnSpc>
              <a:spcBef>
                <a:spcPts val="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2pPr>
            <a:lvl3pPr indent="-317500" lvl="2" marL="1371600" marR="0" rtl="0" algn="l">
              <a:lnSpc>
                <a:spcPct val="115000"/>
              </a:lnSpc>
              <a:spcBef>
                <a:spcPts val="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3pPr>
            <a:lvl4pPr indent="-317500" lvl="3" marL="1828800" marR="0" rtl="0" algn="l">
              <a:lnSpc>
                <a:spcPct val="115000"/>
              </a:lnSpc>
              <a:spcBef>
                <a:spcPts val="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4pPr>
            <a:lvl5pPr indent="-317500" lvl="4" marL="2286000" marR="0" rtl="0" algn="l">
              <a:lnSpc>
                <a:spcPct val="115000"/>
              </a:lnSpc>
              <a:spcBef>
                <a:spcPts val="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5pPr>
            <a:lvl6pPr indent="-317500" lvl="5" marL="2743200" marR="0" rtl="0" algn="l">
              <a:lnSpc>
                <a:spcPct val="115000"/>
              </a:lnSpc>
              <a:spcBef>
                <a:spcPts val="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6pPr>
            <a:lvl7pPr indent="-317500" lvl="6" marL="3200400" marR="0" rtl="0" algn="l">
              <a:lnSpc>
                <a:spcPct val="115000"/>
              </a:lnSpc>
              <a:spcBef>
                <a:spcPts val="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7pPr>
            <a:lvl8pPr indent="-317500" lvl="7" marL="3657600" marR="0" rtl="0" algn="l">
              <a:lnSpc>
                <a:spcPct val="115000"/>
              </a:lnSpc>
              <a:spcBef>
                <a:spcPts val="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8pPr>
            <a:lvl9pPr indent="-317500" lvl="8" marL="4114800" marR="0" rtl="0" algn="l">
              <a:lnSpc>
                <a:spcPct val="115000"/>
              </a:lnSpc>
              <a:spcBef>
                <a:spcPts val="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rotWithShape="1">
          <a:blip r:embed="rId1">
            <a:alphaModFix/>
          </a:blip>
          <a:srcRect b="0" l="0" r="0" t="0"/>
          <a:stretch/>
        </p:blipFill>
        <p:spPr>
          <a:xfrm>
            <a:off x="6996125" y="115675"/>
            <a:ext cx="2147875" cy="10907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bmcresnotes.biomedcentral.com/articles/10.1186/1756-0500-4-421" TargetMode="External"/><Relationship Id="rId4" Type="http://schemas.openxmlformats.org/officeDocument/2006/relationships/hyperlink" Target="https://bmcresnotes.biomedcentral.com/articles/10.1186/1756-0500-4-421" TargetMode="External"/><Relationship Id="rId5" Type="http://schemas.openxmlformats.org/officeDocument/2006/relationships/hyperlink" Target="https://bmcresnotes.biomedcentral.com/articles/10.1186/1756-0500-4-421"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9.jpg"/><Relationship Id="rId4" Type="http://schemas.openxmlformats.org/officeDocument/2006/relationships/image" Target="../media/image8.jpg"/><Relationship Id="rId5" Type="http://schemas.openxmlformats.org/officeDocument/2006/relationships/image" Target="../media/image14.jpg"/><Relationship Id="rId6" Type="http://schemas.openxmlformats.org/officeDocument/2006/relationships/image" Target="../media/image12.jpg"/><Relationship Id="rId7" Type="http://schemas.openxmlformats.org/officeDocument/2006/relationships/image" Target="../media/image11.jpg"/><Relationship Id="rId8"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344250" y="1403850"/>
            <a:ext cx="8455500" cy="2146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90"/>
              <a:buNone/>
            </a:pPr>
            <a:r>
              <a:rPr lang="en" sz="3480"/>
              <a:t>Safety of Vulnerable Patients at Rajiv Gandhi Cancer Institute and Research Center, Rohini</a:t>
            </a:r>
            <a:endParaRPr sz="2780"/>
          </a:p>
        </p:txBody>
      </p:sp>
      <p:sp>
        <p:nvSpPr>
          <p:cNvPr id="60" name="Google Shape;60;p13"/>
          <p:cNvSpPr txBox="1"/>
          <p:nvPr/>
        </p:nvSpPr>
        <p:spPr>
          <a:xfrm>
            <a:off x="642950" y="3571875"/>
            <a:ext cx="2582100" cy="831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Members- Ms Megha Goud, Dr Ruchi Jangra, Dr Sarvesh Gupta, Dr Shivi Sabbarwal</a:t>
            </a:r>
            <a:endParaRPr b="0" i="0" sz="1400" u="none" cap="none" strike="noStrike">
              <a:solidFill>
                <a:srgbClr val="000000"/>
              </a:solidFill>
              <a:latin typeface="Arial"/>
              <a:ea typeface="Arial"/>
              <a:cs typeface="Arial"/>
              <a:sym typeface="Arial"/>
            </a:endParaRPr>
          </a:p>
        </p:txBody>
      </p:sp>
      <p:pic>
        <p:nvPicPr>
          <p:cNvPr id="61" name="Google Shape;61;p13"/>
          <p:cNvPicPr preferRelativeResize="0"/>
          <p:nvPr/>
        </p:nvPicPr>
        <p:blipFill rotWithShape="1">
          <a:blip r:embed="rId3">
            <a:alphaModFix/>
          </a:blip>
          <a:srcRect b="0" l="0" r="0" t="0"/>
          <a:stretch/>
        </p:blipFill>
        <p:spPr>
          <a:xfrm>
            <a:off x="7072325" y="146275"/>
            <a:ext cx="2071675" cy="1052025"/>
          </a:xfrm>
          <a:prstGeom prst="rect">
            <a:avLst/>
          </a:prstGeom>
          <a:noFill/>
          <a:ln>
            <a:noFill/>
          </a:ln>
        </p:spPr>
      </p:pic>
      <p:sp>
        <p:nvSpPr>
          <p:cNvPr id="62" name="Google Shape;62;p13"/>
          <p:cNvSpPr txBox="1"/>
          <p:nvPr/>
        </p:nvSpPr>
        <p:spPr>
          <a:xfrm>
            <a:off x="3091550" y="4403175"/>
            <a:ext cx="57864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Playfair Display"/>
                <a:ea typeface="Playfair Display"/>
                <a:cs typeface="Playfair Display"/>
                <a:sym typeface="Playfair Display"/>
              </a:rPr>
              <a:t>Under the mentorship of Dr Sumesh </a:t>
            </a:r>
            <a:endParaRPr b="1" i="0" sz="1400" u="none" cap="none" strike="noStrike">
              <a:solidFill>
                <a:srgbClr val="000000"/>
              </a:solidFill>
              <a:latin typeface="Playfair Display"/>
              <a:ea typeface="Playfair Display"/>
              <a:cs typeface="Playfair Display"/>
              <a:sym typeface="Playfair Display"/>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ph type="title"/>
          </p:nvPr>
        </p:nvSpPr>
        <p:spPr>
          <a:xfrm>
            <a:off x="311700" y="1899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RESULT</a:t>
            </a:r>
            <a:endParaRPr/>
          </a:p>
        </p:txBody>
      </p:sp>
      <p:pic>
        <p:nvPicPr>
          <p:cNvPr id="118" name="Google Shape;118;p22"/>
          <p:cNvPicPr preferRelativeResize="0"/>
          <p:nvPr/>
        </p:nvPicPr>
        <p:blipFill rotWithShape="1">
          <a:blip r:embed="rId3">
            <a:alphaModFix/>
          </a:blip>
          <a:srcRect b="0" l="0" r="0" t="0"/>
          <a:stretch/>
        </p:blipFill>
        <p:spPr>
          <a:xfrm>
            <a:off x="155850" y="1347100"/>
            <a:ext cx="8832301" cy="3592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3"/>
          <p:cNvSpPr txBox="1"/>
          <p:nvPr>
            <p:ph type="title"/>
          </p:nvPr>
        </p:nvSpPr>
        <p:spPr>
          <a:xfrm>
            <a:off x="311700" y="2613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RESULT</a:t>
            </a:r>
            <a:endParaRPr/>
          </a:p>
        </p:txBody>
      </p:sp>
      <p:pic>
        <p:nvPicPr>
          <p:cNvPr id="124" name="Google Shape;124;p23"/>
          <p:cNvPicPr preferRelativeResize="0"/>
          <p:nvPr/>
        </p:nvPicPr>
        <p:blipFill rotWithShape="1">
          <a:blip r:embed="rId3">
            <a:alphaModFix/>
          </a:blip>
          <a:srcRect b="0" l="0" r="0" t="0"/>
          <a:stretch/>
        </p:blipFill>
        <p:spPr>
          <a:xfrm>
            <a:off x="500050" y="1255125"/>
            <a:ext cx="7990800" cy="3684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RESULTS</a:t>
            </a:r>
            <a:endParaRPr/>
          </a:p>
        </p:txBody>
      </p:sp>
      <p:sp>
        <p:nvSpPr>
          <p:cNvPr id="130" name="Google Shape;130;p24"/>
          <p:cNvSpPr txBox="1"/>
          <p:nvPr/>
        </p:nvSpPr>
        <p:spPr>
          <a:xfrm>
            <a:off x="102050" y="1438950"/>
            <a:ext cx="7786800" cy="2539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latin typeface="Playfair Display"/>
                <a:ea typeface="Playfair Display"/>
                <a:cs typeface="Playfair Display"/>
                <a:sym typeface="Playfair Display"/>
              </a:rPr>
              <a:t>It was found out that the parameters such as seat belt worn, presence of side rails, staff assistance, rusted wheels (7,28, 49, 24), wheels locked, presence of handicapped friendly toilet on every floor, and patient family education showed slight non-compliance.</a:t>
            </a:r>
            <a:endParaRPr sz="1700">
              <a:latin typeface="Playfair Display"/>
              <a:ea typeface="Playfair Display"/>
              <a:cs typeface="Playfair Display"/>
              <a:sym typeface="Playfair Display"/>
            </a:endParaRPr>
          </a:p>
          <a:p>
            <a:pPr indent="0" lvl="0" marL="0" rtl="0" algn="l">
              <a:spcBef>
                <a:spcPts val="0"/>
              </a:spcBef>
              <a:spcAft>
                <a:spcPts val="0"/>
              </a:spcAft>
              <a:buNone/>
            </a:pPr>
            <a:r>
              <a:t/>
            </a:r>
            <a:endParaRPr sz="1700">
              <a:latin typeface="Playfair Display"/>
              <a:ea typeface="Playfair Display"/>
              <a:cs typeface="Playfair Display"/>
              <a:sym typeface="Playfair Display"/>
            </a:endParaRPr>
          </a:p>
          <a:p>
            <a:pPr indent="0" lvl="0" marL="0" rtl="0" algn="l">
              <a:spcBef>
                <a:spcPts val="0"/>
              </a:spcBef>
              <a:spcAft>
                <a:spcPts val="0"/>
              </a:spcAft>
              <a:buNone/>
            </a:pPr>
            <a:r>
              <a:t/>
            </a:r>
            <a:endParaRPr sz="1700">
              <a:latin typeface="Playfair Display"/>
              <a:ea typeface="Playfair Display"/>
              <a:cs typeface="Playfair Display"/>
              <a:sym typeface="Playfair Display"/>
            </a:endParaRPr>
          </a:p>
          <a:p>
            <a:pPr indent="0" lvl="0" marL="0" rtl="0" algn="l">
              <a:spcBef>
                <a:spcPts val="0"/>
              </a:spcBef>
              <a:spcAft>
                <a:spcPts val="0"/>
              </a:spcAft>
              <a:buNone/>
            </a:pPr>
            <a:r>
              <a:t/>
            </a:r>
            <a:endParaRPr sz="1700">
              <a:latin typeface="Playfair Display"/>
              <a:ea typeface="Playfair Display"/>
              <a:cs typeface="Playfair Display"/>
              <a:sym typeface="Playfair Display"/>
            </a:endParaRPr>
          </a:p>
          <a:p>
            <a:pPr indent="0" lvl="0" marL="0" rtl="0" algn="l">
              <a:spcBef>
                <a:spcPts val="0"/>
              </a:spcBef>
              <a:spcAft>
                <a:spcPts val="0"/>
              </a:spcAft>
              <a:buClr>
                <a:schemeClr val="dk2"/>
              </a:buClr>
              <a:buSzPts val="1100"/>
              <a:buFont typeface="Arial"/>
              <a:buNone/>
            </a:pPr>
            <a:r>
              <a:t/>
            </a:r>
            <a:endParaRPr sz="1700">
              <a:latin typeface="Playfair Display"/>
              <a:ea typeface="Playfair Display"/>
              <a:cs typeface="Playfair Display"/>
              <a:sym typeface="Playfair Display"/>
            </a:endParaRPr>
          </a:p>
          <a:p>
            <a:pPr indent="0" lvl="0" marL="0" rtl="0" algn="l">
              <a:spcBef>
                <a:spcPts val="0"/>
              </a:spcBef>
              <a:spcAft>
                <a:spcPts val="0"/>
              </a:spcAft>
              <a:buNone/>
            </a:pPr>
            <a:r>
              <a:t/>
            </a:r>
            <a:endParaRPr sz="1700">
              <a:latin typeface="Playfair Display"/>
              <a:ea typeface="Playfair Display"/>
              <a:cs typeface="Playfair Display"/>
              <a:sym typeface="Playfair Displa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DISCUSSION</a:t>
            </a:r>
            <a:endParaRPr/>
          </a:p>
        </p:txBody>
      </p:sp>
      <p:sp>
        <p:nvSpPr>
          <p:cNvPr id="136" name="Google Shape;136;p25"/>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None/>
            </a:pPr>
            <a:r>
              <a:rPr lang="en"/>
              <a:t>For IPD</a:t>
            </a:r>
            <a:endParaRPr/>
          </a:p>
          <a:p>
            <a:pPr indent="0" lvl="0" marL="45720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Patient showed dissatisfaction with</a:t>
            </a:r>
            <a:endParaRPr/>
          </a:p>
          <a:p>
            <a:pPr indent="-342900" lvl="0" marL="457200" rtl="0" algn="l">
              <a:lnSpc>
                <a:spcPct val="115000"/>
              </a:lnSpc>
              <a:spcBef>
                <a:spcPts val="0"/>
              </a:spcBef>
              <a:spcAft>
                <a:spcPts val="0"/>
              </a:spcAft>
              <a:buSzPts val="1800"/>
              <a:buAutoNum type="arabicPeriod"/>
            </a:pPr>
            <a:r>
              <a:rPr lang="en"/>
              <a:t>beds, medical equipment, and doctors and nurses available</a:t>
            </a:r>
            <a:endParaRPr/>
          </a:p>
          <a:p>
            <a:pPr indent="-342900" lvl="0" marL="457200" rtl="0" algn="l">
              <a:lnSpc>
                <a:spcPct val="115000"/>
              </a:lnSpc>
              <a:spcBef>
                <a:spcPts val="0"/>
              </a:spcBef>
              <a:spcAft>
                <a:spcPts val="0"/>
              </a:spcAft>
              <a:buSzPts val="1800"/>
              <a:buAutoNum type="arabicPeriod"/>
            </a:pPr>
            <a:r>
              <a:rPr lang="en"/>
              <a:t>working of air conditioners in some wards</a:t>
            </a:r>
            <a:endParaRPr/>
          </a:p>
          <a:p>
            <a:pPr indent="-342900" lvl="0" marL="457200" rtl="0" algn="l">
              <a:lnSpc>
                <a:spcPct val="115000"/>
              </a:lnSpc>
              <a:spcBef>
                <a:spcPts val="0"/>
              </a:spcBef>
              <a:spcAft>
                <a:spcPts val="0"/>
              </a:spcAft>
              <a:buSzPts val="1800"/>
              <a:buAutoNum type="arabicPeriod"/>
            </a:pPr>
            <a:r>
              <a:rPr lang="en"/>
              <a:t>Proper cleaning of private rooms,</a:t>
            </a:r>
            <a:endParaRPr/>
          </a:p>
          <a:p>
            <a:pPr indent="0" lvl="0" marL="457200" rtl="0" algn="l">
              <a:lnSpc>
                <a:spcPct val="115000"/>
              </a:lnSpc>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DISCUSSION</a:t>
            </a:r>
            <a:endParaRPr/>
          </a:p>
        </p:txBody>
      </p:sp>
      <p:sp>
        <p:nvSpPr>
          <p:cNvPr id="142" name="Google Shape;142;p26"/>
          <p:cNvSpPr txBox="1"/>
          <p:nvPr>
            <p:ph idx="1" type="body"/>
          </p:nvPr>
        </p:nvSpPr>
        <p:spPr>
          <a:xfrm>
            <a:off x="311700" y="1152475"/>
            <a:ext cx="8520600" cy="3766500"/>
          </a:xfrm>
          <a:prstGeom prst="rect">
            <a:avLst/>
          </a:prstGeom>
          <a:no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None/>
            </a:pPr>
            <a:r>
              <a:rPr lang="en"/>
              <a:t>For OPD- </a:t>
            </a:r>
            <a:endParaRPr/>
          </a:p>
          <a:p>
            <a:pPr indent="0" lvl="0" marL="457200" rtl="0" algn="l">
              <a:lnSpc>
                <a:spcPct val="115000"/>
              </a:lnSpc>
              <a:spcBef>
                <a:spcPts val="0"/>
              </a:spcBef>
              <a:spcAft>
                <a:spcPts val="0"/>
              </a:spcAft>
              <a:buNone/>
            </a:pPr>
            <a:r>
              <a:t/>
            </a:r>
            <a:endParaRPr/>
          </a:p>
          <a:p>
            <a:pPr indent="-342900" lvl="0" marL="457200" rtl="0" algn="l">
              <a:lnSpc>
                <a:spcPct val="115000"/>
              </a:lnSpc>
              <a:spcBef>
                <a:spcPts val="0"/>
              </a:spcBef>
              <a:spcAft>
                <a:spcPts val="0"/>
              </a:spcAft>
              <a:buSzPts val="1800"/>
              <a:buAutoNum type="arabicPeriod"/>
            </a:pPr>
            <a:r>
              <a:rPr lang="en"/>
              <a:t>Vulnerable </a:t>
            </a:r>
            <a:r>
              <a:rPr lang="en"/>
              <a:t>people were noticed not being assisted with wheelchairs and walking on their own.</a:t>
            </a:r>
            <a:endParaRPr/>
          </a:p>
          <a:p>
            <a:pPr indent="-342900" lvl="0" marL="457200" rtl="0" algn="l">
              <a:lnSpc>
                <a:spcPct val="115000"/>
              </a:lnSpc>
              <a:spcBef>
                <a:spcPts val="0"/>
              </a:spcBef>
              <a:spcAft>
                <a:spcPts val="0"/>
              </a:spcAft>
              <a:buSzPts val="1800"/>
              <a:buAutoNum type="arabicPeriod"/>
            </a:pPr>
            <a:r>
              <a:rPr lang="en"/>
              <a:t>It has handicapped-accessible restrooms, but they are not operational currently</a:t>
            </a:r>
            <a:endParaRPr/>
          </a:p>
          <a:p>
            <a:pPr indent="-342900" lvl="0" marL="457200" rtl="0" algn="l">
              <a:lnSpc>
                <a:spcPct val="115000"/>
              </a:lnSpc>
              <a:spcBef>
                <a:spcPts val="0"/>
              </a:spcBef>
              <a:spcAft>
                <a:spcPts val="0"/>
              </a:spcAft>
              <a:buSzPts val="1800"/>
              <a:buAutoNum type="arabicPeriod"/>
            </a:pPr>
            <a:r>
              <a:rPr lang="en"/>
              <a:t>Attendants were seen dragging the wheel chairs of the patients</a:t>
            </a:r>
            <a:endParaRPr/>
          </a:p>
          <a:p>
            <a:pPr indent="0" lvl="0" marL="0" rtl="0" algn="l">
              <a:lnSpc>
                <a:spcPct val="115000"/>
              </a:lnSpc>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LIMITATIONS OF STUDY</a:t>
            </a:r>
            <a:endParaRPr/>
          </a:p>
        </p:txBody>
      </p:sp>
      <p:sp>
        <p:nvSpPr>
          <p:cNvPr id="148" name="Google Shape;148;p27"/>
          <p:cNvSpPr txBox="1"/>
          <p:nvPr>
            <p:ph idx="1" type="body"/>
          </p:nvPr>
        </p:nvSpPr>
        <p:spPr>
          <a:xfrm>
            <a:off x="311700" y="1592025"/>
            <a:ext cx="8520600" cy="29769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1200"/>
              </a:spcBef>
              <a:spcAft>
                <a:spcPts val="0"/>
              </a:spcAft>
              <a:buSzPts val="1800"/>
              <a:buAutoNum type="arabicPeriod"/>
            </a:pPr>
            <a:r>
              <a:rPr lang="en"/>
              <a:t>It </a:t>
            </a:r>
            <a:r>
              <a:rPr lang="en"/>
              <a:t>was difficult to take patient follow-ups in the OPD due to rush</a:t>
            </a:r>
            <a:endParaRPr/>
          </a:p>
          <a:p>
            <a:pPr indent="0" lvl="0" marL="457200" rtl="0" algn="l">
              <a:lnSpc>
                <a:spcPct val="115000"/>
              </a:lnSpc>
              <a:spcBef>
                <a:spcPts val="1200"/>
              </a:spcBef>
              <a:spcAft>
                <a:spcPts val="0"/>
              </a:spcAft>
              <a:buNone/>
            </a:pPr>
            <a:r>
              <a:t/>
            </a:r>
            <a:endParaRPr/>
          </a:p>
          <a:p>
            <a:pPr indent="-342900" lvl="0" marL="457200" rtl="0" algn="l">
              <a:lnSpc>
                <a:spcPct val="115000"/>
              </a:lnSpc>
              <a:spcBef>
                <a:spcPts val="1200"/>
              </a:spcBef>
              <a:spcAft>
                <a:spcPts val="0"/>
              </a:spcAft>
              <a:buSzPts val="1800"/>
              <a:buAutoNum type="arabicPeriod"/>
            </a:pPr>
            <a:r>
              <a:rPr lang="en"/>
              <a:t>Some patients in the IPD were unavailable during study rounds</a:t>
            </a:r>
            <a:endParaRPr/>
          </a:p>
          <a:p>
            <a:pPr indent="0" lvl="0" marL="0" rtl="0" algn="l">
              <a:lnSpc>
                <a:spcPct val="115000"/>
              </a:lnSpc>
              <a:spcBef>
                <a:spcPts val="1200"/>
              </a:spcBef>
              <a:spcAft>
                <a:spcPts val="12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CONCLUSION</a:t>
            </a:r>
            <a:endParaRPr/>
          </a:p>
        </p:txBody>
      </p:sp>
      <p:sp>
        <p:nvSpPr>
          <p:cNvPr id="154" name="Google Shape;154;p28"/>
          <p:cNvSpPr txBox="1"/>
          <p:nvPr>
            <p:ph idx="1" type="body"/>
          </p:nvPr>
        </p:nvSpPr>
        <p:spPr>
          <a:xfrm>
            <a:off x="311700" y="1234075"/>
            <a:ext cx="8520600" cy="38481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1200"/>
              </a:spcBef>
              <a:spcAft>
                <a:spcPts val="0"/>
              </a:spcAft>
              <a:buSzPts val="1800"/>
              <a:buAutoNum type="arabicPeriod"/>
            </a:pPr>
            <a:r>
              <a:rPr lang="en"/>
              <a:t>Vulnerable patients are those who are weak and without protection.</a:t>
            </a:r>
            <a:endParaRPr/>
          </a:p>
          <a:p>
            <a:pPr indent="-342900" lvl="0" marL="457200" rtl="0" algn="l">
              <a:lnSpc>
                <a:spcPct val="115000"/>
              </a:lnSpc>
              <a:spcBef>
                <a:spcPts val="1200"/>
              </a:spcBef>
              <a:spcAft>
                <a:spcPts val="0"/>
              </a:spcAft>
              <a:buSzPts val="1800"/>
              <a:buAutoNum type="arabicPeriod"/>
            </a:pPr>
            <a:r>
              <a:rPr lang="en"/>
              <a:t>M</a:t>
            </a:r>
            <a:r>
              <a:rPr lang="en"/>
              <a:t>any loopholes and leniency present while taking care of them.</a:t>
            </a:r>
            <a:endParaRPr/>
          </a:p>
          <a:p>
            <a:pPr indent="-342900" lvl="0" marL="457200" rtl="0" algn="l">
              <a:lnSpc>
                <a:spcPct val="115000"/>
              </a:lnSpc>
              <a:spcBef>
                <a:spcPts val="1200"/>
              </a:spcBef>
              <a:spcAft>
                <a:spcPts val="0"/>
              </a:spcAft>
              <a:buSzPts val="1800"/>
              <a:buAutoNum type="arabicPeriod"/>
            </a:pPr>
            <a:r>
              <a:rPr lang="en"/>
              <a:t>Adherence of different policies can be used as an intervention.</a:t>
            </a:r>
            <a:endParaRPr/>
          </a:p>
          <a:p>
            <a:pPr indent="-342900" lvl="0" marL="457200" rtl="0" algn="l">
              <a:lnSpc>
                <a:spcPct val="115000"/>
              </a:lnSpc>
              <a:spcBef>
                <a:spcPts val="1200"/>
              </a:spcBef>
              <a:spcAft>
                <a:spcPts val="0"/>
              </a:spcAft>
              <a:buSzPts val="1800"/>
              <a:buAutoNum type="arabicPeriod"/>
            </a:pPr>
            <a:r>
              <a:rPr lang="en"/>
              <a:t>There should defined policies of the hospital for vulnerable patients.</a:t>
            </a:r>
            <a:endParaRPr/>
          </a:p>
          <a:p>
            <a:pPr indent="0" lvl="0" marL="0" rtl="0" algn="l">
              <a:lnSpc>
                <a:spcPct val="115000"/>
              </a:lnSpc>
              <a:spcBef>
                <a:spcPts val="1200"/>
              </a:spcBef>
              <a:spcAft>
                <a:spcPts val="1200"/>
              </a:spcAft>
              <a:buSzPts val="18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REFERENCES</a:t>
            </a:r>
            <a:endParaRPr/>
          </a:p>
        </p:txBody>
      </p:sp>
      <p:sp>
        <p:nvSpPr>
          <p:cNvPr id="160" name="Google Shape;160;p29"/>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1200"/>
              </a:spcBef>
              <a:spcAft>
                <a:spcPts val="0"/>
              </a:spcAft>
              <a:buSzPts val="1800"/>
              <a:buAutoNum type="arabicPeriod"/>
            </a:pPr>
            <a:r>
              <a:rPr lang="en" u="sng">
                <a:solidFill>
                  <a:schemeClr val="hlink"/>
                </a:solidFill>
                <a:hlinkClick r:id="rId3"/>
              </a:rPr>
              <a:t>https://bmcresnotes.biomedcentral.com/articles/10.1186/1756-0500-4-421</a:t>
            </a:r>
            <a:endParaRPr/>
          </a:p>
          <a:p>
            <a:pPr indent="-342900" lvl="0" marL="457200" rtl="0" algn="l">
              <a:lnSpc>
                <a:spcPct val="115000"/>
              </a:lnSpc>
              <a:spcBef>
                <a:spcPts val="0"/>
              </a:spcBef>
              <a:spcAft>
                <a:spcPts val="0"/>
              </a:spcAft>
              <a:buSzPts val="1800"/>
              <a:buAutoNum type="arabicPeriod"/>
            </a:pPr>
            <a:r>
              <a:rPr lang="en" u="sng">
                <a:solidFill>
                  <a:schemeClr val="hlink"/>
                </a:solidFill>
                <a:hlinkClick r:id="rId4"/>
              </a:rPr>
              <a:t>https://bmcresnotes.biomedcentral.com/articles/10.1186/1756-0500-4-421</a:t>
            </a:r>
            <a:endParaRPr/>
          </a:p>
          <a:p>
            <a:pPr indent="-342900" lvl="0" marL="457200" rtl="0" algn="l">
              <a:lnSpc>
                <a:spcPct val="115000"/>
              </a:lnSpc>
              <a:spcBef>
                <a:spcPts val="0"/>
              </a:spcBef>
              <a:spcAft>
                <a:spcPts val="0"/>
              </a:spcAft>
              <a:buSzPts val="1800"/>
              <a:buAutoNum type="arabicPeriod"/>
            </a:pPr>
            <a:r>
              <a:rPr lang="en" u="sng">
                <a:solidFill>
                  <a:schemeClr val="hlink"/>
                </a:solidFill>
                <a:hlinkClick r:id="rId5"/>
              </a:rPr>
              <a:t>https://bmcresnotes.biomedcentral.com/articles/10.1186/1756-0500-4-421</a:t>
            </a:r>
            <a:r>
              <a:rPr lang="en"/>
              <a:t> </a:t>
            </a:r>
            <a:endParaRPr/>
          </a:p>
          <a:p>
            <a:pPr indent="0" lvl="0" marL="457200" rtl="0" algn="l">
              <a:lnSpc>
                <a:spcPct val="115000"/>
              </a:lnSpc>
              <a:spcBef>
                <a:spcPts val="1200"/>
              </a:spcBef>
              <a:spcAft>
                <a:spcPts val="0"/>
              </a:spcAft>
              <a:buSzPts val="1800"/>
              <a:buNone/>
            </a:pPr>
            <a:r>
              <a:t/>
            </a:r>
            <a:endParaRPr/>
          </a:p>
          <a:p>
            <a:pPr indent="0" lvl="0" marL="457200" rtl="0" algn="l">
              <a:lnSpc>
                <a:spcPct val="115000"/>
              </a:lnSpc>
              <a:spcBef>
                <a:spcPts val="1200"/>
              </a:spcBef>
              <a:spcAft>
                <a:spcPts val="1200"/>
              </a:spcAft>
              <a:buSzPts val="18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POSTER</a:t>
            </a:r>
            <a:endParaRPr/>
          </a:p>
        </p:txBody>
      </p:sp>
      <p:pic>
        <p:nvPicPr>
          <p:cNvPr id="166" name="Google Shape;166;p30"/>
          <p:cNvPicPr preferRelativeResize="0"/>
          <p:nvPr/>
        </p:nvPicPr>
        <p:blipFill>
          <a:blip r:embed="rId3">
            <a:alphaModFix/>
          </a:blip>
          <a:stretch>
            <a:fillRect/>
          </a:stretch>
        </p:blipFill>
        <p:spPr>
          <a:xfrm>
            <a:off x="1591375" y="1017725"/>
            <a:ext cx="5092930" cy="38209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INTERNSHIP EXPERIENCES</a:t>
            </a:r>
            <a:endParaRPr/>
          </a:p>
        </p:txBody>
      </p:sp>
      <p:sp>
        <p:nvSpPr>
          <p:cNvPr id="172" name="Google Shape;172;p3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AutoNum type="arabicPeriod"/>
            </a:pPr>
            <a:r>
              <a:rPr lang="en"/>
              <a:t>Had a great learning experience while working with the Quality Department.</a:t>
            </a:r>
            <a:endParaRPr/>
          </a:p>
          <a:p>
            <a:pPr indent="-342900" lvl="0" marL="457200" rtl="0" algn="l">
              <a:lnSpc>
                <a:spcPct val="115000"/>
              </a:lnSpc>
              <a:spcBef>
                <a:spcPts val="0"/>
              </a:spcBef>
              <a:spcAft>
                <a:spcPts val="0"/>
              </a:spcAft>
              <a:buSzPts val="1800"/>
              <a:buAutoNum type="arabicPeriod"/>
            </a:pPr>
            <a:r>
              <a:rPr lang="en"/>
              <a:t>Completely involved with the Hospital Departments </a:t>
            </a:r>
            <a:endParaRPr/>
          </a:p>
          <a:p>
            <a:pPr indent="-342900" lvl="0" marL="457200" rtl="0" algn="l">
              <a:lnSpc>
                <a:spcPct val="115000"/>
              </a:lnSpc>
              <a:spcBef>
                <a:spcPts val="0"/>
              </a:spcBef>
              <a:spcAft>
                <a:spcPts val="0"/>
              </a:spcAft>
              <a:buSzPts val="1800"/>
              <a:buAutoNum type="arabicPeriod"/>
            </a:pPr>
            <a:r>
              <a:rPr lang="en"/>
              <a:t>Department Coordination</a:t>
            </a:r>
            <a:endParaRPr/>
          </a:p>
          <a:p>
            <a:pPr indent="-342900" lvl="0" marL="457200" rtl="0" algn="l">
              <a:lnSpc>
                <a:spcPct val="115000"/>
              </a:lnSpc>
              <a:spcBef>
                <a:spcPts val="0"/>
              </a:spcBef>
              <a:spcAft>
                <a:spcPts val="0"/>
              </a:spcAft>
              <a:buSzPts val="1800"/>
              <a:buAutoNum type="arabicPeriod"/>
            </a:pPr>
            <a:r>
              <a:rPr lang="en"/>
              <a:t>Involvement in Auditing in various projects</a:t>
            </a:r>
            <a:endParaRPr/>
          </a:p>
          <a:p>
            <a:pPr indent="-342900" lvl="0" marL="457200" rtl="0" algn="l">
              <a:lnSpc>
                <a:spcPct val="115000"/>
              </a:lnSpc>
              <a:spcBef>
                <a:spcPts val="0"/>
              </a:spcBef>
              <a:spcAft>
                <a:spcPts val="0"/>
              </a:spcAft>
              <a:buSzPts val="1800"/>
              <a:buAutoNum type="arabicPeriod"/>
            </a:pPr>
            <a:r>
              <a:rPr lang="en"/>
              <a:t>Learnt the workflow of various departments.</a:t>
            </a:r>
            <a:endParaRPr/>
          </a:p>
          <a:p>
            <a:pPr indent="0" lvl="0" marL="457200" rtl="0" algn="l">
              <a:lnSpc>
                <a:spcPct val="115000"/>
              </a:lnSpc>
              <a:spcBef>
                <a:spcPts val="1200"/>
              </a:spcBef>
              <a:spcAft>
                <a:spcPts val="1200"/>
              </a:spcAft>
              <a:buSzPts val="1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SCREENSHOT OF APPROVAL</a:t>
            </a:r>
            <a:endParaRPr/>
          </a:p>
        </p:txBody>
      </p:sp>
      <p:sp>
        <p:nvSpPr>
          <p:cNvPr id="68" name="Google Shape;68;p14"/>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SUGGESTIONS GIVEN TO ORGANIZATION</a:t>
            </a:r>
            <a:endParaRPr/>
          </a:p>
        </p:txBody>
      </p:sp>
      <p:sp>
        <p:nvSpPr>
          <p:cNvPr id="178" name="Google Shape;178;p32"/>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rmAutofit/>
          </a:bodyPr>
          <a:lstStyle/>
          <a:p>
            <a:pPr indent="-285750" lvl="0" marL="285750" rtl="0" algn="l">
              <a:lnSpc>
                <a:spcPct val="115000"/>
              </a:lnSpc>
              <a:spcBef>
                <a:spcPts val="0"/>
              </a:spcBef>
              <a:spcAft>
                <a:spcPts val="0"/>
              </a:spcAft>
              <a:buSzPts val="1800"/>
              <a:buChar char="●"/>
            </a:pPr>
            <a:r>
              <a:rPr lang="en"/>
              <a:t>Regular training sessions for the staff </a:t>
            </a:r>
            <a:endParaRPr/>
          </a:p>
          <a:p>
            <a:pPr indent="-285750" lvl="0" marL="285750" rtl="0" algn="l">
              <a:lnSpc>
                <a:spcPct val="115000"/>
              </a:lnSpc>
              <a:spcBef>
                <a:spcPts val="1200"/>
              </a:spcBef>
              <a:spcAft>
                <a:spcPts val="0"/>
              </a:spcAft>
              <a:buSzPts val="1800"/>
              <a:buChar char="●"/>
            </a:pPr>
            <a:r>
              <a:rPr lang="en"/>
              <a:t>Awareness about the RGCI CARE App </a:t>
            </a:r>
            <a:endParaRPr/>
          </a:p>
          <a:p>
            <a:pPr indent="-285750" lvl="0" marL="285750" rtl="0" algn="l">
              <a:lnSpc>
                <a:spcPct val="115000"/>
              </a:lnSpc>
              <a:spcBef>
                <a:spcPts val="1200"/>
              </a:spcBef>
              <a:spcAft>
                <a:spcPts val="0"/>
              </a:spcAft>
              <a:buSzPts val="1800"/>
              <a:buChar char="●"/>
            </a:pPr>
            <a:r>
              <a:rPr lang="en" sz="1800">
                <a:latin typeface="Times New Roman"/>
                <a:ea typeface="Times New Roman"/>
                <a:cs typeface="Times New Roman"/>
                <a:sym typeface="Times New Roman"/>
              </a:rPr>
              <a:t>Just as RGCI has its own policy for the safety of vulnerable patients in the In-patient department, Out-patient department should have one as well. </a:t>
            </a:r>
            <a:endParaRPr sz="1800">
              <a:latin typeface="Calibri"/>
              <a:ea typeface="Calibri"/>
              <a:cs typeface="Calibri"/>
              <a:sym typeface="Calibri"/>
            </a:endParaRPr>
          </a:p>
          <a:p>
            <a:pPr indent="-285750" lvl="0" marL="285750" rtl="0" algn="l">
              <a:lnSpc>
                <a:spcPct val="115000"/>
              </a:lnSpc>
              <a:spcBef>
                <a:spcPts val="1200"/>
              </a:spcBef>
              <a:spcAft>
                <a:spcPts val="0"/>
              </a:spcAft>
              <a:buSzPts val="1800"/>
              <a:buChar char="●"/>
            </a:pPr>
            <a:r>
              <a:rPr lang="en" sz="1800">
                <a:latin typeface="Times New Roman"/>
                <a:ea typeface="Times New Roman"/>
                <a:cs typeface="Times New Roman"/>
                <a:sym typeface="Times New Roman"/>
              </a:rPr>
              <a:t>Handicapped friendly toilets should be made functional on all OPD floors.</a:t>
            </a:r>
            <a:endParaRPr sz="1800">
              <a:latin typeface="Calibri"/>
              <a:ea typeface="Calibri"/>
              <a:cs typeface="Calibri"/>
              <a:sym typeface="Calibri"/>
            </a:endParaRPr>
          </a:p>
          <a:p>
            <a:pPr indent="-285750" lvl="0" marL="285750" rtl="0" algn="l">
              <a:lnSpc>
                <a:spcPct val="115000"/>
              </a:lnSpc>
              <a:spcBef>
                <a:spcPts val="1200"/>
              </a:spcBef>
              <a:spcAft>
                <a:spcPts val="1200"/>
              </a:spcAft>
              <a:buSzPts val="1800"/>
              <a:buChar char="●"/>
            </a:pPr>
            <a:r>
              <a:rPr lang="en"/>
              <a:t>Promotion of Tele-consultation should be done.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33"/>
          <p:cNvPicPr preferRelativeResize="0"/>
          <p:nvPr/>
        </p:nvPicPr>
        <p:blipFill rotWithShape="1">
          <a:blip r:embed="rId3">
            <a:alphaModFix/>
          </a:blip>
          <a:srcRect b="0" l="0" r="0" t="0"/>
          <a:stretch/>
        </p:blipFill>
        <p:spPr>
          <a:xfrm>
            <a:off x="152400" y="152400"/>
            <a:ext cx="1990725" cy="2654300"/>
          </a:xfrm>
          <a:prstGeom prst="rect">
            <a:avLst/>
          </a:prstGeom>
          <a:noFill/>
          <a:ln>
            <a:noFill/>
          </a:ln>
        </p:spPr>
      </p:pic>
      <p:pic>
        <p:nvPicPr>
          <p:cNvPr id="184" name="Google Shape;184;p33"/>
          <p:cNvPicPr preferRelativeResize="0"/>
          <p:nvPr/>
        </p:nvPicPr>
        <p:blipFill rotWithShape="1">
          <a:blip r:embed="rId4">
            <a:alphaModFix/>
          </a:blip>
          <a:srcRect b="0" l="0" r="0" t="0"/>
          <a:stretch/>
        </p:blipFill>
        <p:spPr>
          <a:xfrm>
            <a:off x="2143125" y="152400"/>
            <a:ext cx="1990725" cy="2654300"/>
          </a:xfrm>
          <a:prstGeom prst="rect">
            <a:avLst/>
          </a:prstGeom>
          <a:noFill/>
          <a:ln>
            <a:noFill/>
          </a:ln>
        </p:spPr>
      </p:pic>
      <p:pic>
        <p:nvPicPr>
          <p:cNvPr id="185" name="Google Shape;185;p33"/>
          <p:cNvPicPr preferRelativeResize="0"/>
          <p:nvPr/>
        </p:nvPicPr>
        <p:blipFill rotWithShape="1">
          <a:blip r:embed="rId5">
            <a:alphaModFix/>
          </a:blip>
          <a:srcRect b="0" l="0" r="0" t="0"/>
          <a:stretch/>
        </p:blipFill>
        <p:spPr>
          <a:xfrm>
            <a:off x="152400" y="2806700"/>
            <a:ext cx="2776776" cy="2082574"/>
          </a:xfrm>
          <a:prstGeom prst="rect">
            <a:avLst/>
          </a:prstGeom>
          <a:noFill/>
          <a:ln>
            <a:noFill/>
          </a:ln>
        </p:spPr>
      </p:pic>
      <p:pic>
        <p:nvPicPr>
          <p:cNvPr id="186" name="Google Shape;186;p33"/>
          <p:cNvPicPr preferRelativeResize="0"/>
          <p:nvPr/>
        </p:nvPicPr>
        <p:blipFill rotWithShape="1">
          <a:blip r:embed="rId6">
            <a:alphaModFix/>
          </a:blip>
          <a:srcRect b="0" l="0" r="0" t="0"/>
          <a:stretch/>
        </p:blipFill>
        <p:spPr>
          <a:xfrm>
            <a:off x="2929175" y="2234975"/>
            <a:ext cx="1990725" cy="2654300"/>
          </a:xfrm>
          <a:prstGeom prst="rect">
            <a:avLst/>
          </a:prstGeom>
          <a:noFill/>
          <a:ln>
            <a:noFill/>
          </a:ln>
        </p:spPr>
      </p:pic>
      <p:pic>
        <p:nvPicPr>
          <p:cNvPr id="187" name="Google Shape;187;p33"/>
          <p:cNvPicPr preferRelativeResize="0"/>
          <p:nvPr/>
        </p:nvPicPr>
        <p:blipFill rotWithShape="1">
          <a:blip r:embed="rId7">
            <a:alphaModFix/>
          </a:blip>
          <a:srcRect b="0" l="0" r="0" t="0"/>
          <a:stretch/>
        </p:blipFill>
        <p:spPr>
          <a:xfrm>
            <a:off x="4133850" y="245425"/>
            <a:ext cx="2652723" cy="1989550"/>
          </a:xfrm>
          <a:prstGeom prst="rect">
            <a:avLst/>
          </a:prstGeom>
          <a:noFill/>
          <a:ln>
            <a:noFill/>
          </a:ln>
        </p:spPr>
      </p:pic>
      <p:pic>
        <p:nvPicPr>
          <p:cNvPr id="188" name="Google Shape;188;p33"/>
          <p:cNvPicPr preferRelativeResize="0"/>
          <p:nvPr/>
        </p:nvPicPr>
        <p:blipFill rotWithShape="1">
          <a:blip r:embed="rId8">
            <a:alphaModFix/>
          </a:blip>
          <a:srcRect b="0" l="0" r="0" t="0"/>
          <a:stretch/>
        </p:blipFill>
        <p:spPr>
          <a:xfrm>
            <a:off x="4919900" y="2234975"/>
            <a:ext cx="3471626" cy="26542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4"/>
          <p:cNvSpPr txBox="1"/>
          <p:nvPr>
            <p:ph type="title"/>
          </p:nvPr>
        </p:nvSpPr>
        <p:spPr>
          <a:xfrm>
            <a:off x="311700" y="16492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
              <a:t>THANK YOU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ABOUT THE STUDY</a:t>
            </a:r>
            <a:endParaRPr/>
          </a:p>
        </p:txBody>
      </p:sp>
      <p:sp>
        <p:nvSpPr>
          <p:cNvPr id="74" name="Google Shape;74;p15"/>
          <p:cNvSpPr txBox="1"/>
          <p:nvPr>
            <p:ph idx="1" type="body"/>
          </p:nvPr>
        </p:nvSpPr>
        <p:spPr>
          <a:xfrm>
            <a:off x="311700" y="1183825"/>
            <a:ext cx="8520600" cy="33849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To see the safety level of vulnerable patients</a:t>
            </a:r>
            <a:endParaRPr/>
          </a:p>
          <a:p>
            <a:pPr indent="0" lvl="0" marL="457200" rtl="0" algn="l">
              <a:lnSpc>
                <a:spcPct val="115000"/>
              </a:lnSpc>
              <a:spcBef>
                <a:spcPts val="0"/>
              </a:spcBef>
              <a:spcAft>
                <a:spcPts val="0"/>
              </a:spcAft>
              <a:buNone/>
            </a:pPr>
            <a:r>
              <a:t/>
            </a:r>
            <a:endParaRPr/>
          </a:p>
          <a:p>
            <a:pPr indent="-342900" lvl="0" marL="457200" rtl="0" algn="l">
              <a:lnSpc>
                <a:spcPct val="115000"/>
              </a:lnSpc>
              <a:spcBef>
                <a:spcPts val="0"/>
              </a:spcBef>
              <a:spcAft>
                <a:spcPts val="0"/>
              </a:spcAft>
              <a:buSzPts val="1800"/>
              <a:buChar char="-"/>
            </a:pPr>
            <a:r>
              <a:rPr lang="en"/>
              <a:t>Adherence of safety protocols and guidelines</a:t>
            </a:r>
            <a:endParaRPr/>
          </a:p>
          <a:p>
            <a:pPr indent="0" lvl="0" marL="457200" rtl="0" algn="l">
              <a:lnSpc>
                <a:spcPct val="115000"/>
              </a:lnSpc>
              <a:spcBef>
                <a:spcPts val="0"/>
              </a:spcBef>
              <a:spcAft>
                <a:spcPts val="0"/>
              </a:spcAft>
              <a:buNone/>
            </a:pPr>
            <a:r>
              <a:t/>
            </a:r>
            <a:endParaRPr/>
          </a:p>
          <a:p>
            <a:pPr indent="-342900" lvl="0" marL="457200" rtl="0" algn="l">
              <a:lnSpc>
                <a:spcPct val="115000"/>
              </a:lnSpc>
              <a:spcBef>
                <a:spcPts val="0"/>
              </a:spcBef>
              <a:spcAft>
                <a:spcPts val="0"/>
              </a:spcAft>
              <a:buSzPts val="1800"/>
              <a:buChar char="-"/>
            </a:pPr>
            <a:r>
              <a:rPr lang="en"/>
              <a:t>This study was conducted to identify and fill gaps in following the safety measures and guidelines for care of vulnerable cancer patients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Vulnerable Patients at RGCIRC</a:t>
            </a:r>
            <a:endParaRPr/>
          </a:p>
        </p:txBody>
      </p:sp>
      <p:sp>
        <p:nvSpPr>
          <p:cNvPr id="80" name="Google Shape;80;p16"/>
          <p:cNvSpPr txBox="1"/>
          <p:nvPr>
            <p:ph idx="1" type="body"/>
          </p:nvPr>
        </p:nvSpPr>
        <p:spPr>
          <a:xfrm>
            <a:off x="311700" y="1152475"/>
            <a:ext cx="8520600" cy="36951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AutoNum type="arabicPeriod"/>
            </a:pPr>
            <a:r>
              <a:rPr lang="en"/>
              <a:t>RGCIRC specializes in oncology which has almost all the patients considered as vulnerable patients</a:t>
            </a:r>
            <a:endParaRPr/>
          </a:p>
          <a:p>
            <a:pPr indent="-342900" lvl="0" marL="457200" rtl="0" algn="l">
              <a:lnSpc>
                <a:spcPct val="115000"/>
              </a:lnSpc>
              <a:spcBef>
                <a:spcPts val="0"/>
              </a:spcBef>
              <a:spcAft>
                <a:spcPts val="0"/>
              </a:spcAft>
              <a:buSzPts val="1800"/>
              <a:buAutoNum type="arabicPeriod"/>
            </a:pPr>
            <a:r>
              <a:t/>
            </a:r>
            <a:endParaRPr/>
          </a:p>
          <a:p>
            <a:pPr indent="-342900" lvl="0" marL="457200" rtl="0" algn="l">
              <a:lnSpc>
                <a:spcPct val="115000"/>
              </a:lnSpc>
              <a:spcBef>
                <a:spcPts val="0"/>
              </a:spcBef>
              <a:spcAft>
                <a:spcPts val="0"/>
              </a:spcAft>
              <a:buSzPts val="1800"/>
              <a:buAutoNum type="arabicPeriod"/>
            </a:pPr>
            <a:r>
              <a:rPr lang="en"/>
              <a:t>Vulnerable patients are individuals who, for whatever reason, are unable to protect or care for themselves from exploitation or damage.</a:t>
            </a:r>
            <a:endParaRPr/>
          </a:p>
          <a:p>
            <a:pPr indent="-342900" lvl="0" marL="457200" rtl="0" algn="l">
              <a:lnSpc>
                <a:spcPct val="115000"/>
              </a:lnSpc>
              <a:spcBef>
                <a:spcPts val="0"/>
              </a:spcBef>
              <a:spcAft>
                <a:spcPts val="0"/>
              </a:spcAft>
              <a:buSzPts val="1800"/>
              <a:buAutoNum type="arabicPeriod"/>
            </a:pPr>
            <a:r>
              <a:t/>
            </a:r>
            <a:endParaRPr/>
          </a:p>
          <a:p>
            <a:pPr indent="-342900" lvl="0" marL="457200" rtl="0" algn="l">
              <a:lnSpc>
                <a:spcPct val="115000"/>
              </a:lnSpc>
              <a:spcBef>
                <a:spcPts val="0"/>
              </a:spcBef>
              <a:spcAft>
                <a:spcPts val="0"/>
              </a:spcAft>
              <a:buSzPts val="1800"/>
              <a:buAutoNum type="arabicPeriod"/>
            </a:pPr>
            <a:r>
              <a:rPr lang="en"/>
              <a:t>Such patients are vulnerable to a variety of dangers in the hospital, including falls, injuries, neglect, abuse, medical errors, and infection.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OBJECTIVES</a:t>
            </a:r>
            <a:endParaRPr/>
          </a:p>
        </p:txBody>
      </p:sp>
      <p:sp>
        <p:nvSpPr>
          <p:cNvPr id="86" name="Google Shape;86;p17"/>
          <p:cNvSpPr txBox="1"/>
          <p:nvPr>
            <p:ph idx="1" type="body"/>
          </p:nvPr>
        </p:nvSpPr>
        <p:spPr>
          <a:xfrm>
            <a:off x="-198993" y="1677077"/>
            <a:ext cx="9016665" cy="3097177"/>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None/>
            </a:pPr>
            <a:r>
              <a:rPr lang="en"/>
              <a:t>      To study the protocols and safety measures followed for the care of vulnerable cancer patients in In-patient department and Out-patient department of RGCI RC, Rohini, New Delhi.</a:t>
            </a:r>
            <a:endParaRPr/>
          </a:p>
          <a:p>
            <a:pPr indent="0" lvl="0" marL="0" rtl="0" algn="l">
              <a:lnSpc>
                <a:spcPct val="115000"/>
              </a:lnSpc>
              <a:spcBef>
                <a:spcPts val="1200"/>
              </a:spcBef>
              <a:spcAft>
                <a:spcPts val="1200"/>
              </a:spcAft>
              <a:buSzPts val="18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METHODOLOGY</a:t>
            </a:r>
            <a:endParaRPr/>
          </a:p>
        </p:txBody>
      </p:sp>
      <p:sp>
        <p:nvSpPr>
          <p:cNvPr id="92" name="Google Shape;92;p18"/>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u="sng"/>
              <a:t>Study Design</a:t>
            </a:r>
            <a:endParaRPr u="sng"/>
          </a:p>
          <a:p>
            <a:pPr indent="0" lvl="0" marL="0" rtl="0" algn="l">
              <a:lnSpc>
                <a:spcPct val="115000"/>
              </a:lnSpc>
              <a:spcBef>
                <a:spcPts val="1200"/>
              </a:spcBef>
              <a:spcAft>
                <a:spcPts val="0"/>
              </a:spcAft>
              <a:buSzPts val="1800"/>
              <a:buNone/>
            </a:pPr>
            <a:r>
              <a:rPr lang="en"/>
              <a:t>Prospective study </a:t>
            </a:r>
            <a:endParaRPr/>
          </a:p>
          <a:p>
            <a:pPr indent="0" lvl="0" marL="0" rtl="0" algn="l">
              <a:lnSpc>
                <a:spcPct val="115000"/>
              </a:lnSpc>
              <a:spcBef>
                <a:spcPts val="1200"/>
              </a:spcBef>
              <a:spcAft>
                <a:spcPts val="0"/>
              </a:spcAft>
              <a:buSzPts val="1800"/>
              <a:buNone/>
            </a:pPr>
            <a:r>
              <a:rPr lang="en" u="sng"/>
              <a:t>Study Population</a:t>
            </a:r>
            <a:endParaRPr u="sng"/>
          </a:p>
          <a:p>
            <a:pPr indent="0" lvl="0" marL="0" rtl="0" algn="l">
              <a:lnSpc>
                <a:spcPct val="115000"/>
              </a:lnSpc>
              <a:spcBef>
                <a:spcPts val="1200"/>
              </a:spcBef>
              <a:spcAft>
                <a:spcPts val="0"/>
              </a:spcAft>
              <a:buSzPts val="1800"/>
              <a:buNone/>
            </a:pPr>
            <a:r>
              <a:rPr lang="en"/>
              <a:t>All vulnerable patients in the in-patient and out-patient departments of RGCIRC</a:t>
            </a:r>
            <a:endParaRPr/>
          </a:p>
          <a:p>
            <a:pPr indent="0" lvl="0" marL="0" rtl="0" algn="l">
              <a:lnSpc>
                <a:spcPct val="115000"/>
              </a:lnSpc>
              <a:spcBef>
                <a:spcPts val="1200"/>
              </a:spcBef>
              <a:spcAft>
                <a:spcPts val="0"/>
              </a:spcAft>
              <a:buSzPts val="1800"/>
              <a:buNone/>
            </a:pPr>
            <a:r>
              <a:rPr lang="en" u="sng"/>
              <a:t>Study Duration</a:t>
            </a:r>
            <a:endParaRPr u="sng"/>
          </a:p>
          <a:p>
            <a:pPr indent="0" lvl="0" marL="0" rtl="0" algn="l">
              <a:lnSpc>
                <a:spcPct val="115000"/>
              </a:lnSpc>
              <a:spcBef>
                <a:spcPts val="1200"/>
              </a:spcBef>
              <a:spcAft>
                <a:spcPts val="1200"/>
              </a:spcAft>
              <a:buSzPts val="1800"/>
              <a:buNone/>
            </a:pPr>
            <a:r>
              <a:rPr lang="en"/>
              <a:t>The study duration was 30 days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METHODOLOGY</a:t>
            </a:r>
            <a:endParaRPr/>
          </a:p>
        </p:txBody>
      </p:sp>
      <p:sp>
        <p:nvSpPr>
          <p:cNvPr id="98" name="Google Shape;98;p19"/>
          <p:cNvSpPr txBox="1"/>
          <p:nvPr>
            <p:ph idx="1" type="body"/>
          </p:nvPr>
        </p:nvSpPr>
        <p:spPr>
          <a:xfrm>
            <a:off x="311700" y="1152475"/>
            <a:ext cx="8520600" cy="36543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u="sng"/>
              <a:t>Sampling Technique</a:t>
            </a:r>
            <a:r>
              <a:rPr lang="en"/>
              <a:t> - Random sampling method was used.. </a:t>
            </a:r>
            <a:endParaRPr/>
          </a:p>
          <a:p>
            <a:pPr indent="0" lvl="0" marL="0" rtl="0" algn="l">
              <a:lnSpc>
                <a:spcPct val="115000"/>
              </a:lnSpc>
              <a:spcBef>
                <a:spcPts val="1200"/>
              </a:spcBef>
              <a:spcAft>
                <a:spcPts val="0"/>
              </a:spcAft>
              <a:buSzPts val="1800"/>
              <a:buNone/>
            </a:pPr>
            <a:r>
              <a:rPr lang="en" u="sng"/>
              <a:t>Selection Criteria</a:t>
            </a:r>
            <a:r>
              <a:rPr lang="en"/>
              <a:t> - All vulnerable patients in the IPD and OPD departments were included in this study, while all other patients who can care for themselves were excluded. </a:t>
            </a:r>
            <a:endParaRPr/>
          </a:p>
          <a:p>
            <a:pPr indent="0" lvl="0" marL="0" rtl="0" algn="l">
              <a:lnSpc>
                <a:spcPct val="115000"/>
              </a:lnSpc>
              <a:spcBef>
                <a:spcPts val="1200"/>
              </a:spcBef>
              <a:spcAft>
                <a:spcPts val="0"/>
              </a:spcAft>
              <a:buSzPts val="1800"/>
              <a:buNone/>
            </a:pPr>
            <a:r>
              <a:rPr lang="en" u="sng"/>
              <a:t>Study Tool</a:t>
            </a:r>
            <a:r>
              <a:rPr lang="en"/>
              <a:t> - As a study aid, a checklist was prepared which included all the parameters concerned with the patient safety. Interviewing of attendants and some patients were also used as a part of the study.</a:t>
            </a:r>
            <a:endParaRPr/>
          </a:p>
          <a:p>
            <a:pPr indent="0" lvl="0" marL="0" rtl="0" algn="l">
              <a:lnSpc>
                <a:spcPct val="115000"/>
              </a:lnSpc>
              <a:spcBef>
                <a:spcPts val="1200"/>
              </a:spcBef>
              <a:spcAft>
                <a:spcPts val="0"/>
              </a:spcAft>
              <a:buSzPts val="1800"/>
              <a:buNone/>
            </a:pPr>
            <a:r>
              <a:rPr lang="en" u="sng"/>
              <a:t>Sample Size</a:t>
            </a:r>
            <a:r>
              <a:rPr lang="en"/>
              <a:t> - Sample size of 200 patients (100 IPD and 100 OPD) was taken.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DATA ANALYSIS</a:t>
            </a:r>
            <a:endParaRPr/>
          </a:p>
        </p:txBody>
      </p:sp>
      <p:pic>
        <p:nvPicPr>
          <p:cNvPr id="104" name="Google Shape;104;p20"/>
          <p:cNvPicPr preferRelativeResize="0"/>
          <p:nvPr/>
        </p:nvPicPr>
        <p:blipFill rotWithShape="1">
          <a:blip r:embed="rId3">
            <a:alphaModFix/>
          </a:blip>
          <a:srcRect b="0" l="0" r="0" t="0"/>
          <a:stretch/>
        </p:blipFill>
        <p:spPr>
          <a:xfrm>
            <a:off x="225974" y="1321594"/>
            <a:ext cx="8606324" cy="1366837"/>
          </a:xfrm>
          <a:prstGeom prst="rect">
            <a:avLst/>
          </a:prstGeom>
          <a:noFill/>
          <a:ln>
            <a:noFill/>
          </a:ln>
        </p:spPr>
      </p:pic>
      <p:pic>
        <p:nvPicPr>
          <p:cNvPr id="105" name="Google Shape;105;p20"/>
          <p:cNvPicPr preferRelativeResize="0"/>
          <p:nvPr/>
        </p:nvPicPr>
        <p:blipFill>
          <a:blip r:embed="rId4">
            <a:alphaModFix/>
          </a:blip>
          <a:stretch>
            <a:fillRect/>
          </a:stretch>
        </p:blipFill>
        <p:spPr>
          <a:xfrm>
            <a:off x="311700" y="2881650"/>
            <a:ext cx="8606325" cy="1781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DATA ANALYSIS</a:t>
            </a:r>
            <a:endParaRPr/>
          </a:p>
        </p:txBody>
      </p:sp>
      <p:pic>
        <p:nvPicPr>
          <p:cNvPr id="111" name="Google Shape;111;p21"/>
          <p:cNvPicPr preferRelativeResize="0"/>
          <p:nvPr/>
        </p:nvPicPr>
        <p:blipFill>
          <a:blip r:embed="rId3">
            <a:alphaModFix/>
          </a:blip>
          <a:stretch>
            <a:fillRect/>
          </a:stretch>
        </p:blipFill>
        <p:spPr>
          <a:xfrm>
            <a:off x="560625" y="2986675"/>
            <a:ext cx="8113949" cy="2009775"/>
          </a:xfrm>
          <a:prstGeom prst="rect">
            <a:avLst/>
          </a:prstGeom>
          <a:noFill/>
          <a:ln>
            <a:noFill/>
          </a:ln>
        </p:spPr>
      </p:pic>
      <p:pic>
        <p:nvPicPr>
          <p:cNvPr id="112" name="Google Shape;112;p21"/>
          <p:cNvPicPr preferRelativeResize="0"/>
          <p:nvPr/>
        </p:nvPicPr>
        <p:blipFill rotWithShape="1">
          <a:blip r:embed="rId4">
            <a:alphaModFix/>
          </a:blip>
          <a:srcRect b="0" l="0" r="0" t="0"/>
          <a:stretch/>
        </p:blipFill>
        <p:spPr>
          <a:xfrm>
            <a:off x="311705" y="1190670"/>
            <a:ext cx="5844540" cy="162306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