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2E9"/>
    <a:srgbClr val="FFE0E1"/>
    <a:srgbClr val="E8E6FF"/>
    <a:srgbClr val="E8F7E2"/>
    <a:srgbClr val="E7F7D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6"/>
  </p:normalViewPr>
  <p:slideViewPr>
    <p:cSldViewPr snapToGrid="0" snapToObjects="1">
      <p:cViewPr varScale="1">
        <p:scale>
          <a:sx n="105" d="100"/>
          <a:sy n="105" d="100"/>
        </p:scale>
        <p:origin x="8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dr.ridhimakataria/Desktop/TPA%20project%20report/TPA%20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dr.ridhimakataria/Desktop/TPA%20project%20report/TPA%20DAT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dr.ridhimakataria/Desktop/TPA%20project%20report/TPA%20DATA.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1633206270761822E-3"/>
          <c:y val="3.7808509230463838E-3"/>
          <c:w val="0.94786771653543322"/>
          <c:h val="0.7522130834563111"/>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ANALYSIS!$B$138:$B$139</c:f>
              <c:strCache>
                <c:ptCount val="2"/>
                <c:pt idx="0">
                  <c:v>planned</c:v>
                </c:pt>
                <c:pt idx="1">
                  <c:v>unplanned </c:v>
                </c:pt>
              </c:strCache>
            </c:strRef>
          </c:cat>
          <c:val>
            <c:numRef>
              <c:f>ANALYSIS!$C$138:$C$139</c:f>
              <c:numCache>
                <c:formatCode>0%</c:formatCode>
                <c:ptCount val="2"/>
                <c:pt idx="0">
                  <c:v>0.4</c:v>
                </c:pt>
                <c:pt idx="1">
                  <c:v>0.6</c:v>
                </c:pt>
              </c:numCache>
            </c:numRef>
          </c:val>
          <c:extLst>
            <c:ext xmlns:c16="http://schemas.microsoft.com/office/drawing/2014/chart" uri="{C3380CC4-5D6E-409C-BE32-E72D297353CC}">
              <c16:uniqueId val="{00000000-CB42-8742-9BDD-967777D6A65F}"/>
            </c:ext>
          </c:extLst>
        </c:ser>
        <c:dLbls>
          <c:dLblPos val="outEnd"/>
          <c:showLegendKey val="0"/>
          <c:showVal val="1"/>
          <c:showCatName val="0"/>
          <c:showSerName val="0"/>
          <c:showPercent val="0"/>
          <c:showBubbleSize val="0"/>
        </c:dLbls>
        <c:gapWidth val="444"/>
        <c:overlap val="-90"/>
        <c:axId val="138899887"/>
        <c:axId val="1509588927"/>
      </c:barChart>
      <c:catAx>
        <c:axId val="138899887"/>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cap="all" spc="120" normalizeH="0" baseline="0">
                <a:solidFill>
                  <a:schemeClr val="tx1"/>
                </a:solidFill>
                <a:latin typeface="+mn-lt"/>
                <a:ea typeface="+mn-ea"/>
                <a:cs typeface="+mn-cs"/>
              </a:defRPr>
            </a:pPr>
            <a:endParaRPr lang="en-US"/>
          </a:p>
        </c:txPr>
        <c:crossAx val="1509588927"/>
        <c:crosses val="autoZero"/>
        <c:auto val="1"/>
        <c:lblAlgn val="ctr"/>
        <c:lblOffset val="100"/>
        <c:noMultiLvlLbl val="0"/>
      </c:catAx>
      <c:valAx>
        <c:axId val="1509588927"/>
        <c:scaling>
          <c:orientation val="minMax"/>
        </c:scaling>
        <c:delete val="1"/>
        <c:axPos val="l"/>
        <c:numFmt formatCode="0%" sourceLinked="1"/>
        <c:majorTickMark val="none"/>
        <c:minorTickMark val="none"/>
        <c:tickLblPos val="nextTo"/>
        <c:crossAx val="1388998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000" b="1">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ANALYSIS!$C$121</c:f>
              <c:strCache>
                <c:ptCount val="1"/>
                <c:pt idx="0">
                  <c:v>MARCH'22</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ANALYSIS!$B$122:$B$125</c:f>
              <c:strCache>
                <c:ptCount val="4"/>
                <c:pt idx="0">
                  <c:v>TAT 1</c:v>
                </c:pt>
                <c:pt idx="1">
                  <c:v>TAT 2</c:v>
                </c:pt>
                <c:pt idx="2">
                  <c:v>TAT 3</c:v>
                </c:pt>
                <c:pt idx="3">
                  <c:v>TAT 4</c:v>
                </c:pt>
              </c:strCache>
            </c:strRef>
          </c:cat>
          <c:val>
            <c:numRef>
              <c:f>ANALYSIS!$C$122:$C$125</c:f>
              <c:numCache>
                <c:formatCode>0%</c:formatCode>
                <c:ptCount val="4"/>
                <c:pt idx="0">
                  <c:v>0.25</c:v>
                </c:pt>
                <c:pt idx="1">
                  <c:v>0.06</c:v>
                </c:pt>
                <c:pt idx="2">
                  <c:v>0.31</c:v>
                </c:pt>
                <c:pt idx="3">
                  <c:v>0.36</c:v>
                </c:pt>
              </c:numCache>
            </c:numRef>
          </c:val>
          <c:extLst>
            <c:ext xmlns:c16="http://schemas.microsoft.com/office/drawing/2014/chart" uri="{C3380CC4-5D6E-409C-BE32-E72D297353CC}">
              <c16:uniqueId val="{00000000-C7A3-614C-91EE-64D82763DC70}"/>
            </c:ext>
          </c:extLst>
        </c:ser>
        <c:ser>
          <c:idx val="1"/>
          <c:order val="1"/>
          <c:tx>
            <c:strRef>
              <c:f>ANALYSIS!$D$121</c:f>
              <c:strCache>
                <c:ptCount val="1"/>
                <c:pt idx="0">
                  <c:v>APRIL'22</c:v>
                </c:pt>
              </c:strCache>
            </c:strRef>
          </c:tx>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ANALYSIS!$B$122:$B$125</c:f>
              <c:strCache>
                <c:ptCount val="4"/>
                <c:pt idx="0">
                  <c:v>TAT 1</c:v>
                </c:pt>
                <c:pt idx="1">
                  <c:v>TAT 2</c:v>
                </c:pt>
                <c:pt idx="2">
                  <c:v>TAT 3</c:v>
                </c:pt>
                <c:pt idx="3">
                  <c:v>TAT 4</c:v>
                </c:pt>
              </c:strCache>
            </c:strRef>
          </c:cat>
          <c:val>
            <c:numRef>
              <c:f>ANALYSIS!$D$122:$D$125</c:f>
              <c:numCache>
                <c:formatCode>0%</c:formatCode>
                <c:ptCount val="4"/>
                <c:pt idx="0">
                  <c:v>0.17</c:v>
                </c:pt>
                <c:pt idx="1">
                  <c:v>0.1</c:v>
                </c:pt>
                <c:pt idx="2">
                  <c:v>0.44</c:v>
                </c:pt>
                <c:pt idx="3">
                  <c:v>0.28000000000000003</c:v>
                </c:pt>
              </c:numCache>
            </c:numRef>
          </c:val>
          <c:extLst>
            <c:ext xmlns:c16="http://schemas.microsoft.com/office/drawing/2014/chart" uri="{C3380CC4-5D6E-409C-BE32-E72D297353CC}">
              <c16:uniqueId val="{00000001-C7A3-614C-91EE-64D82763DC70}"/>
            </c:ext>
          </c:extLst>
        </c:ser>
        <c:dLbls>
          <c:dLblPos val="outEnd"/>
          <c:showLegendKey val="0"/>
          <c:showVal val="1"/>
          <c:showCatName val="0"/>
          <c:showSerName val="0"/>
          <c:showPercent val="0"/>
          <c:showBubbleSize val="0"/>
        </c:dLbls>
        <c:gapWidth val="444"/>
        <c:overlap val="-90"/>
        <c:axId val="1169217071"/>
        <c:axId val="1169435327"/>
      </c:barChart>
      <c:catAx>
        <c:axId val="116921707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cap="all" spc="120" normalizeH="0" baseline="0">
                <a:solidFill>
                  <a:schemeClr val="tx1"/>
                </a:solidFill>
                <a:latin typeface="+mn-lt"/>
                <a:ea typeface="+mn-ea"/>
                <a:cs typeface="+mn-cs"/>
              </a:defRPr>
            </a:pPr>
            <a:endParaRPr lang="en-US"/>
          </a:p>
        </c:txPr>
        <c:crossAx val="1169435327"/>
        <c:crosses val="autoZero"/>
        <c:auto val="1"/>
        <c:lblAlgn val="ctr"/>
        <c:lblOffset val="100"/>
        <c:noMultiLvlLbl val="0"/>
      </c:catAx>
      <c:valAx>
        <c:axId val="1169435327"/>
        <c:scaling>
          <c:orientation val="minMax"/>
        </c:scaling>
        <c:delete val="1"/>
        <c:axPos val="l"/>
        <c:numFmt formatCode="0%" sourceLinked="1"/>
        <c:majorTickMark val="none"/>
        <c:minorTickMark val="none"/>
        <c:tickLblPos val="nextTo"/>
        <c:crossAx val="1169217071"/>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000" b="1">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1492736612510037"/>
          <c:y val="4.5096197837655614E-3"/>
          <c:w val="0.4642803790771815"/>
          <c:h val="0.99549045480959741"/>
        </c:manualLayout>
      </c:layout>
      <c:pieChart>
        <c:varyColors val="1"/>
        <c:ser>
          <c:idx val="0"/>
          <c:order val="0"/>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02DA-9F40-96AD-C5D1BA1D6B3B}"/>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02DA-9F40-96AD-C5D1BA1D6B3B}"/>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02DA-9F40-96AD-C5D1BA1D6B3B}"/>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02DA-9F40-96AD-C5D1BA1D6B3B}"/>
              </c:ext>
            </c:extLst>
          </c:dPt>
          <c:dLbls>
            <c:dLbl>
              <c:idx val="0"/>
              <c:layout>
                <c:manualLayout>
                  <c:x val="-0.11043074922897207"/>
                  <c:y val="0.14049777520141268"/>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2DA-9F40-96AD-C5D1BA1D6B3B}"/>
                </c:ext>
              </c:extLst>
            </c:dLbl>
            <c:dLbl>
              <c:idx val="2"/>
              <c:layout>
                <c:manualLayout>
                  <c:x val="0"/>
                  <c:y val="-0.25017256278548006"/>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2DA-9F40-96AD-C5D1BA1D6B3B}"/>
                </c:ext>
              </c:extLst>
            </c:dLbl>
            <c:dLbl>
              <c:idx val="3"/>
              <c:layout>
                <c:manualLayout>
                  <c:x val="0.14073715645879462"/>
                  <c:y val="0.15966807830002844"/>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02DA-9F40-96AD-C5D1BA1D6B3B}"/>
                </c:ext>
              </c:extLst>
            </c:dLbl>
            <c:spPr>
              <a:noFill/>
              <a:ln>
                <a:noFill/>
              </a:ln>
              <a:effectLst/>
            </c:spPr>
            <c:txPr>
              <a:bodyPr rot="0" spcFirstLastPara="1" vertOverflow="ellipsis" vert="horz" wrap="square" anchor="ctr" anchorCtr="1"/>
              <a:lstStyle/>
              <a:p>
                <a:pPr>
                  <a:defRPr sz="700" b="1" i="0" u="none" strike="noStrike" kern="1200" baseline="0">
                    <a:ln>
                      <a:noFill/>
                    </a:ln>
                    <a:solidFill>
                      <a:schemeClr val="tx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ANALYSIS!$B$85:$B$88</c:f>
              <c:strCache>
                <c:ptCount val="4"/>
                <c:pt idx="0">
                  <c:v>Nursing and Pharmacy </c:v>
                </c:pt>
                <c:pt idx="1">
                  <c:v>Billing</c:v>
                </c:pt>
                <c:pt idx="2">
                  <c:v>TPA</c:v>
                </c:pt>
                <c:pt idx="3">
                  <c:v>Patient</c:v>
                </c:pt>
              </c:strCache>
            </c:strRef>
          </c:cat>
          <c:val>
            <c:numRef>
              <c:f>ANALYSIS!$C$85:$C$88</c:f>
              <c:numCache>
                <c:formatCode>0%</c:formatCode>
                <c:ptCount val="4"/>
                <c:pt idx="0">
                  <c:v>0.22</c:v>
                </c:pt>
                <c:pt idx="1">
                  <c:v>0.1</c:v>
                </c:pt>
                <c:pt idx="2">
                  <c:v>0.36</c:v>
                </c:pt>
                <c:pt idx="3">
                  <c:v>0.32</c:v>
                </c:pt>
              </c:numCache>
            </c:numRef>
          </c:val>
          <c:extLst>
            <c:ext xmlns:c16="http://schemas.microsoft.com/office/drawing/2014/chart" uri="{C3380CC4-5D6E-409C-BE32-E72D297353CC}">
              <c16:uniqueId val="{00000008-02DA-9F40-96AD-C5D1BA1D6B3B}"/>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layout>
        <c:manualLayout>
          <c:xMode val="edge"/>
          <c:yMode val="edge"/>
          <c:x val="0"/>
          <c:y val="3.1671139807311281E-2"/>
          <c:w val="0.55633718275292243"/>
          <c:h val="0.96832886019268871"/>
        </c:manualLayout>
      </c:layout>
      <c:overlay val="0"/>
      <c:spPr>
        <a:noFill/>
        <a:ln>
          <a:noFill/>
        </a:ln>
        <a:effectLst/>
      </c:spPr>
      <c:txPr>
        <a:bodyPr rot="0" spcFirstLastPara="1" vertOverflow="ellipsis" vert="horz" wrap="square" anchor="ctr" anchorCtr="1"/>
        <a:lstStyle/>
        <a:p>
          <a:pPr>
            <a:defRPr sz="1000" b="1" i="0" u="none" strike="noStrike" kern="1200" baseline="0">
              <a:ln>
                <a:noFill/>
              </a:ln>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n>
            <a:noFill/>
          </a:ln>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7C5D0E-7D2E-0B44-9D13-812C7DFE7D35}" type="datetimeFigureOut">
              <a:rPr lang="en-US" smtClean="0"/>
              <a:t>6/2/22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086433-FECD-E040-8204-A0ADE29E9D0A}" type="slidenum">
              <a:rPr lang="en-US" smtClean="0"/>
              <a:t>‹#›</a:t>
            </a:fld>
            <a:endParaRPr lang="en-US"/>
          </a:p>
        </p:txBody>
      </p:sp>
    </p:spTree>
    <p:extLst>
      <p:ext uri="{BB962C8B-B14F-4D97-AF65-F5344CB8AC3E}">
        <p14:creationId xmlns:p14="http://schemas.microsoft.com/office/powerpoint/2010/main" val="25093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086433-FECD-E040-8204-A0ADE29E9D0A}" type="slidenum">
              <a:rPr lang="en-US" smtClean="0"/>
              <a:t>1</a:t>
            </a:fld>
            <a:endParaRPr lang="en-US"/>
          </a:p>
        </p:txBody>
      </p:sp>
    </p:spTree>
    <p:extLst>
      <p:ext uri="{BB962C8B-B14F-4D97-AF65-F5344CB8AC3E}">
        <p14:creationId xmlns:p14="http://schemas.microsoft.com/office/powerpoint/2010/main" val="990917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EAC0A-1CBC-2AF1-78A1-F0953C9A4140}"/>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8AAB5B07-D4C6-80AB-5563-F5B9428CE6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B99DE170-A97D-6F1A-AAAE-BFF10386E2E8}"/>
              </a:ext>
            </a:extLst>
          </p:cNvPr>
          <p:cNvSpPr>
            <a:spLocks noGrp="1"/>
          </p:cNvSpPr>
          <p:nvPr>
            <p:ph type="dt" sz="half" idx="10"/>
          </p:nvPr>
        </p:nvSpPr>
        <p:spPr/>
        <p:txBody>
          <a:bodyPr/>
          <a:lstStyle/>
          <a:p>
            <a:fld id="{8AED8DF0-0098-B547-B483-D334DDE27C6C}" type="datetimeFigureOut">
              <a:rPr lang="en-US" smtClean="0"/>
              <a:t>6/2/22</a:t>
            </a:fld>
            <a:endParaRPr lang="en-US"/>
          </a:p>
        </p:txBody>
      </p:sp>
      <p:sp>
        <p:nvSpPr>
          <p:cNvPr id="5" name="Footer Placeholder 4">
            <a:extLst>
              <a:ext uri="{FF2B5EF4-FFF2-40B4-BE49-F238E27FC236}">
                <a16:creationId xmlns:a16="http://schemas.microsoft.com/office/drawing/2014/main" id="{E85AA3B2-D4B6-4240-A6F0-A641E8ABF3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81D16C-1221-AE53-9085-736BC38581D2}"/>
              </a:ext>
            </a:extLst>
          </p:cNvPr>
          <p:cNvSpPr>
            <a:spLocks noGrp="1"/>
          </p:cNvSpPr>
          <p:nvPr>
            <p:ph type="sldNum" sz="quarter" idx="12"/>
          </p:nvPr>
        </p:nvSpPr>
        <p:spPr/>
        <p:txBody>
          <a:bodyPr/>
          <a:lstStyle/>
          <a:p>
            <a:fld id="{0D822E62-E364-F149-95B2-8508038E89E3}" type="slidenum">
              <a:rPr lang="en-US" smtClean="0"/>
              <a:t>‹#›</a:t>
            </a:fld>
            <a:endParaRPr lang="en-US"/>
          </a:p>
        </p:txBody>
      </p:sp>
    </p:spTree>
    <p:extLst>
      <p:ext uri="{BB962C8B-B14F-4D97-AF65-F5344CB8AC3E}">
        <p14:creationId xmlns:p14="http://schemas.microsoft.com/office/powerpoint/2010/main" val="2315234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707A1-F533-8C46-AF07-91EAEE52D769}"/>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222716D-F3A0-B106-199A-0D84988EE60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7920F1B-73B1-6AA7-6A81-A4976C36BBB9}"/>
              </a:ext>
            </a:extLst>
          </p:cNvPr>
          <p:cNvSpPr>
            <a:spLocks noGrp="1"/>
          </p:cNvSpPr>
          <p:nvPr>
            <p:ph type="dt" sz="half" idx="10"/>
          </p:nvPr>
        </p:nvSpPr>
        <p:spPr/>
        <p:txBody>
          <a:bodyPr/>
          <a:lstStyle/>
          <a:p>
            <a:fld id="{8AED8DF0-0098-B547-B483-D334DDE27C6C}" type="datetimeFigureOut">
              <a:rPr lang="en-US" smtClean="0"/>
              <a:t>6/2/22</a:t>
            </a:fld>
            <a:endParaRPr lang="en-US"/>
          </a:p>
        </p:txBody>
      </p:sp>
      <p:sp>
        <p:nvSpPr>
          <p:cNvPr id="5" name="Footer Placeholder 4">
            <a:extLst>
              <a:ext uri="{FF2B5EF4-FFF2-40B4-BE49-F238E27FC236}">
                <a16:creationId xmlns:a16="http://schemas.microsoft.com/office/drawing/2014/main" id="{63F51298-494B-7D7A-2332-D88F0E8C44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B5DC37-5BF1-F03C-B30E-7ADE9246CF0A}"/>
              </a:ext>
            </a:extLst>
          </p:cNvPr>
          <p:cNvSpPr>
            <a:spLocks noGrp="1"/>
          </p:cNvSpPr>
          <p:nvPr>
            <p:ph type="sldNum" sz="quarter" idx="12"/>
          </p:nvPr>
        </p:nvSpPr>
        <p:spPr/>
        <p:txBody>
          <a:bodyPr/>
          <a:lstStyle/>
          <a:p>
            <a:fld id="{0D822E62-E364-F149-95B2-8508038E89E3}" type="slidenum">
              <a:rPr lang="en-US" smtClean="0"/>
              <a:t>‹#›</a:t>
            </a:fld>
            <a:endParaRPr lang="en-US"/>
          </a:p>
        </p:txBody>
      </p:sp>
    </p:spTree>
    <p:extLst>
      <p:ext uri="{BB962C8B-B14F-4D97-AF65-F5344CB8AC3E}">
        <p14:creationId xmlns:p14="http://schemas.microsoft.com/office/powerpoint/2010/main" val="3610488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96BFEE9-8EAE-409A-EA6A-D0F56502F71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A204E62-3792-9F6C-7482-BD147049095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19952AD-53F0-B756-4034-A1561D57B3C8}"/>
              </a:ext>
            </a:extLst>
          </p:cNvPr>
          <p:cNvSpPr>
            <a:spLocks noGrp="1"/>
          </p:cNvSpPr>
          <p:nvPr>
            <p:ph type="dt" sz="half" idx="10"/>
          </p:nvPr>
        </p:nvSpPr>
        <p:spPr/>
        <p:txBody>
          <a:bodyPr/>
          <a:lstStyle/>
          <a:p>
            <a:fld id="{8AED8DF0-0098-B547-B483-D334DDE27C6C}" type="datetimeFigureOut">
              <a:rPr lang="en-US" smtClean="0"/>
              <a:t>6/2/22</a:t>
            </a:fld>
            <a:endParaRPr lang="en-US"/>
          </a:p>
        </p:txBody>
      </p:sp>
      <p:sp>
        <p:nvSpPr>
          <p:cNvPr id="5" name="Footer Placeholder 4">
            <a:extLst>
              <a:ext uri="{FF2B5EF4-FFF2-40B4-BE49-F238E27FC236}">
                <a16:creationId xmlns:a16="http://schemas.microsoft.com/office/drawing/2014/main" id="{D30EE162-7A2C-D1C0-4530-2871D8294B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E0D3F7-FABB-CE52-EAFC-A4E0A6F21341}"/>
              </a:ext>
            </a:extLst>
          </p:cNvPr>
          <p:cNvSpPr>
            <a:spLocks noGrp="1"/>
          </p:cNvSpPr>
          <p:nvPr>
            <p:ph type="sldNum" sz="quarter" idx="12"/>
          </p:nvPr>
        </p:nvSpPr>
        <p:spPr/>
        <p:txBody>
          <a:bodyPr/>
          <a:lstStyle/>
          <a:p>
            <a:fld id="{0D822E62-E364-F149-95B2-8508038E89E3}" type="slidenum">
              <a:rPr lang="en-US" smtClean="0"/>
              <a:t>‹#›</a:t>
            </a:fld>
            <a:endParaRPr lang="en-US"/>
          </a:p>
        </p:txBody>
      </p:sp>
    </p:spTree>
    <p:extLst>
      <p:ext uri="{BB962C8B-B14F-4D97-AF65-F5344CB8AC3E}">
        <p14:creationId xmlns:p14="http://schemas.microsoft.com/office/powerpoint/2010/main" val="2188898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33EBF-D036-1424-C098-F9FD14FFF5C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85F87E5-226E-9D1F-1D4A-06614051A43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362C1AB-F1FA-41E9-9D08-F7D0BB211C81}"/>
              </a:ext>
            </a:extLst>
          </p:cNvPr>
          <p:cNvSpPr>
            <a:spLocks noGrp="1"/>
          </p:cNvSpPr>
          <p:nvPr>
            <p:ph type="dt" sz="half" idx="10"/>
          </p:nvPr>
        </p:nvSpPr>
        <p:spPr/>
        <p:txBody>
          <a:bodyPr/>
          <a:lstStyle/>
          <a:p>
            <a:fld id="{8AED8DF0-0098-B547-B483-D334DDE27C6C}" type="datetimeFigureOut">
              <a:rPr lang="en-US" smtClean="0"/>
              <a:t>6/2/22</a:t>
            </a:fld>
            <a:endParaRPr lang="en-US"/>
          </a:p>
        </p:txBody>
      </p:sp>
      <p:sp>
        <p:nvSpPr>
          <p:cNvPr id="5" name="Footer Placeholder 4">
            <a:extLst>
              <a:ext uri="{FF2B5EF4-FFF2-40B4-BE49-F238E27FC236}">
                <a16:creationId xmlns:a16="http://schemas.microsoft.com/office/drawing/2014/main" id="{D58D38DB-99DC-3295-8E58-B3C3BE3F42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98CE3F-020E-BF9B-382F-08BFD6CDBCA0}"/>
              </a:ext>
            </a:extLst>
          </p:cNvPr>
          <p:cNvSpPr>
            <a:spLocks noGrp="1"/>
          </p:cNvSpPr>
          <p:nvPr>
            <p:ph type="sldNum" sz="quarter" idx="12"/>
          </p:nvPr>
        </p:nvSpPr>
        <p:spPr/>
        <p:txBody>
          <a:bodyPr/>
          <a:lstStyle/>
          <a:p>
            <a:fld id="{0D822E62-E364-F149-95B2-8508038E89E3}" type="slidenum">
              <a:rPr lang="en-US" smtClean="0"/>
              <a:t>‹#›</a:t>
            </a:fld>
            <a:endParaRPr lang="en-US"/>
          </a:p>
        </p:txBody>
      </p:sp>
    </p:spTree>
    <p:extLst>
      <p:ext uri="{BB962C8B-B14F-4D97-AF65-F5344CB8AC3E}">
        <p14:creationId xmlns:p14="http://schemas.microsoft.com/office/powerpoint/2010/main" val="1340979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B1E93-B582-3E63-E2CE-0F3D52A47C5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1B772767-F6FC-99F6-6F9F-FB8349A1CE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5A418C9-C9FD-EA9F-B4A1-EFDBB0E5DBFA}"/>
              </a:ext>
            </a:extLst>
          </p:cNvPr>
          <p:cNvSpPr>
            <a:spLocks noGrp="1"/>
          </p:cNvSpPr>
          <p:nvPr>
            <p:ph type="dt" sz="half" idx="10"/>
          </p:nvPr>
        </p:nvSpPr>
        <p:spPr/>
        <p:txBody>
          <a:bodyPr/>
          <a:lstStyle/>
          <a:p>
            <a:fld id="{8AED8DF0-0098-B547-B483-D334DDE27C6C}" type="datetimeFigureOut">
              <a:rPr lang="en-US" smtClean="0"/>
              <a:t>6/2/22</a:t>
            </a:fld>
            <a:endParaRPr lang="en-US"/>
          </a:p>
        </p:txBody>
      </p:sp>
      <p:sp>
        <p:nvSpPr>
          <p:cNvPr id="5" name="Footer Placeholder 4">
            <a:extLst>
              <a:ext uri="{FF2B5EF4-FFF2-40B4-BE49-F238E27FC236}">
                <a16:creationId xmlns:a16="http://schemas.microsoft.com/office/drawing/2014/main" id="{ABCDA447-28E1-E9CF-C280-AFC0E90AC4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698242-0931-0023-8E4F-6AD1829DD9FB}"/>
              </a:ext>
            </a:extLst>
          </p:cNvPr>
          <p:cNvSpPr>
            <a:spLocks noGrp="1"/>
          </p:cNvSpPr>
          <p:nvPr>
            <p:ph type="sldNum" sz="quarter" idx="12"/>
          </p:nvPr>
        </p:nvSpPr>
        <p:spPr/>
        <p:txBody>
          <a:bodyPr/>
          <a:lstStyle/>
          <a:p>
            <a:fld id="{0D822E62-E364-F149-95B2-8508038E89E3}" type="slidenum">
              <a:rPr lang="en-US" smtClean="0"/>
              <a:t>‹#›</a:t>
            </a:fld>
            <a:endParaRPr lang="en-US"/>
          </a:p>
        </p:txBody>
      </p:sp>
    </p:spTree>
    <p:extLst>
      <p:ext uri="{BB962C8B-B14F-4D97-AF65-F5344CB8AC3E}">
        <p14:creationId xmlns:p14="http://schemas.microsoft.com/office/powerpoint/2010/main" val="2714933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C1E90-645C-A9F4-F6D6-BF51E8C89FD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3BC3187-9CC2-6875-4938-24592ECC829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63241EC3-0E47-7A4A-B259-7DC878EFDC1E}"/>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370D8073-98CC-2E31-303A-E65D047DE1DE}"/>
              </a:ext>
            </a:extLst>
          </p:cNvPr>
          <p:cNvSpPr>
            <a:spLocks noGrp="1"/>
          </p:cNvSpPr>
          <p:nvPr>
            <p:ph type="dt" sz="half" idx="10"/>
          </p:nvPr>
        </p:nvSpPr>
        <p:spPr/>
        <p:txBody>
          <a:bodyPr/>
          <a:lstStyle/>
          <a:p>
            <a:fld id="{8AED8DF0-0098-B547-B483-D334DDE27C6C}" type="datetimeFigureOut">
              <a:rPr lang="en-US" smtClean="0"/>
              <a:t>6/2/22</a:t>
            </a:fld>
            <a:endParaRPr lang="en-US"/>
          </a:p>
        </p:txBody>
      </p:sp>
      <p:sp>
        <p:nvSpPr>
          <p:cNvPr id="6" name="Footer Placeholder 5">
            <a:extLst>
              <a:ext uri="{FF2B5EF4-FFF2-40B4-BE49-F238E27FC236}">
                <a16:creationId xmlns:a16="http://schemas.microsoft.com/office/drawing/2014/main" id="{79FFA8AC-C853-F512-4498-BEF99B94DA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C1BA75-8B8A-D890-3F10-61084A9E02F0}"/>
              </a:ext>
            </a:extLst>
          </p:cNvPr>
          <p:cNvSpPr>
            <a:spLocks noGrp="1"/>
          </p:cNvSpPr>
          <p:nvPr>
            <p:ph type="sldNum" sz="quarter" idx="12"/>
          </p:nvPr>
        </p:nvSpPr>
        <p:spPr/>
        <p:txBody>
          <a:bodyPr/>
          <a:lstStyle/>
          <a:p>
            <a:fld id="{0D822E62-E364-F149-95B2-8508038E89E3}" type="slidenum">
              <a:rPr lang="en-US" smtClean="0"/>
              <a:t>‹#›</a:t>
            </a:fld>
            <a:endParaRPr lang="en-US"/>
          </a:p>
        </p:txBody>
      </p:sp>
    </p:spTree>
    <p:extLst>
      <p:ext uri="{BB962C8B-B14F-4D97-AF65-F5344CB8AC3E}">
        <p14:creationId xmlns:p14="http://schemas.microsoft.com/office/powerpoint/2010/main" val="2567187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F68B9-61C3-693B-D15B-B27B14473BC4}"/>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5A52FE2-25EC-82D8-4DC1-FCC9B088F1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9D48885-63E1-62F6-22B9-F9820603872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538C0447-9D22-79E1-E28C-08182D9EC1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890BDB9-458E-84FF-5B99-C6C163F41EE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792942F5-2A61-812F-02AF-4E449D0D9416}"/>
              </a:ext>
            </a:extLst>
          </p:cNvPr>
          <p:cNvSpPr>
            <a:spLocks noGrp="1"/>
          </p:cNvSpPr>
          <p:nvPr>
            <p:ph type="dt" sz="half" idx="10"/>
          </p:nvPr>
        </p:nvSpPr>
        <p:spPr/>
        <p:txBody>
          <a:bodyPr/>
          <a:lstStyle/>
          <a:p>
            <a:fld id="{8AED8DF0-0098-B547-B483-D334DDE27C6C}" type="datetimeFigureOut">
              <a:rPr lang="en-US" smtClean="0"/>
              <a:t>6/2/22</a:t>
            </a:fld>
            <a:endParaRPr lang="en-US"/>
          </a:p>
        </p:txBody>
      </p:sp>
      <p:sp>
        <p:nvSpPr>
          <p:cNvPr id="8" name="Footer Placeholder 7">
            <a:extLst>
              <a:ext uri="{FF2B5EF4-FFF2-40B4-BE49-F238E27FC236}">
                <a16:creationId xmlns:a16="http://schemas.microsoft.com/office/drawing/2014/main" id="{5F455863-85FE-F613-D34B-CF10A0F6B9E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4E5E527-1182-3BBC-3B14-1C2D6CBE2C01}"/>
              </a:ext>
            </a:extLst>
          </p:cNvPr>
          <p:cNvSpPr>
            <a:spLocks noGrp="1"/>
          </p:cNvSpPr>
          <p:nvPr>
            <p:ph type="sldNum" sz="quarter" idx="12"/>
          </p:nvPr>
        </p:nvSpPr>
        <p:spPr/>
        <p:txBody>
          <a:bodyPr/>
          <a:lstStyle/>
          <a:p>
            <a:fld id="{0D822E62-E364-F149-95B2-8508038E89E3}" type="slidenum">
              <a:rPr lang="en-US" smtClean="0"/>
              <a:t>‹#›</a:t>
            </a:fld>
            <a:endParaRPr lang="en-US"/>
          </a:p>
        </p:txBody>
      </p:sp>
    </p:spTree>
    <p:extLst>
      <p:ext uri="{BB962C8B-B14F-4D97-AF65-F5344CB8AC3E}">
        <p14:creationId xmlns:p14="http://schemas.microsoft.com/office/powerpoint/2010/main" val="1239283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E3ADB-80FD-EC6E-DA84-758EB0418E3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4B2CB747-D0BF-6CB9-B5F4-11B92E7C3720}"/>
              </a:ext>
            </a:extLst>
          </p:cNvPr>
          <p:cNvSpPr>
            <a:spLocks noGrp="1"/>
          </p:cNvSpPr>
          <p:nvPr>
            <p:ph type="dt" sz="half" idx="10"/>
          </p:nvPr>
        </p:nvSpPr>
        <p:spPr/>
        <p:txBody>
          <a:bodyPr/>
          <a:lstStyle/>
          <a:p>
            <a:fld id="{8AED8DF0-0098-B547-B483-D334DDE27C6C}" type="datetimeFigureOut">
              <a:rPr lang="en-US" smtClean="0"/>
              <a:t>6/2/22</a:t>
            </a:fld>
            <a:endParaRPr lang="en-US"/>
          </a:p>
        </p:txBody>
      </p:sp>
      <p:sp>
        <p:nvSpPr>
          <p:cNvPr id="4" name="Footer Placeholder 3">
            <a:extLst>
              <a:ext uri="{FF2B5EF4-FFF2-40B4-BE49-F238E27FC236}">
                <a16:creationId xmlns:a16="http://schemas.microsoft.com/office/drawing/2014/main" id="{C4B34957-BD5A-C25D-FDF3-8424B77AB4A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F33B364-E3E8-335F-101F-82CB23166E9A}"/>
              </a:ext>
            </a:extLst>
          </p:cNvPr>
          <p:cNvSpPr>
            <a:spLocks noGrp="1"/>
          </p:cNvSpPr>
          <p:nvPr>
            <p:ph type="sldNum" sz="quarter" idx="12"/>
          </p:nvPr>
        </p:nvSpPr>
        <p:spPr/>
        <p:txBody>
          <a:bodyPr/>
          <a:lstStyle/>
          <a:p>
            <a:fld id="{0D822E62-E364-F149-95B2-8508038E89E3}" type="slidenum">
              <a:rPr lang="en-US" smtClean="0"/>
              <a:t>‹#›</a:t>
            </a:fld>
            <a:endParaRPr lang="en-US"/>
          </a:p>
        </p:txBody>
      </p:sp>
    </p:spTree>
    <p:extLst>
      <p:ext uri="{BB962C8B-B14F-4D97-AF65-F5344CB8AC3E}">
        <p14:creationId xmlns:p14="http://schemas.microsoft.com/office/powerpoint/2010/main" val="1491218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308CBB-644A-7D8C-D623-A646BA413B8B}"/>
              </a:ext>
            </a:extLst>
          </p:cNvPr>
          <p:cNvSpPr>
            <a:spLocks noGrp="1"/>
          </p:cNvSpPr>
          <p:nvPr>
            <p:ph type="dt" sz="half" idx="10"/>
          </p:nvPr>
        </p:nvSpPr>
        <p:spPr/>
        <p:txBody>
          <a:bodyPr/>
          <a:lstStyle/>
          <a:p>
            <a:fld id="{8AED8DF0-0098-B547-B483-D334DDE27C6C}" type="datetimeFigureOut">
              <a:rPr lang="en-US" smtClean="0"/>
              <a:t>6/2/22</a:t>
            </a:fld>
            <a:endParaRPr lang="en-US"/>
          </a:p>
        </p:txBody>
      </p:sp>
      <p:sp>
        <p:nvSpPr>
          <p:cNvPr id="3" name="Footer Placeholder 2">
            <a:extLst>
              <a:ext uri="{FF2B5EF4-FFF2-40B4-BE49-F238E27FC236}">
                <a16:creationId xmlns:a16="http://schemas.microsoft.com/office/drawing/2014/main" id="{7469B6B8-2EE8-F04D-6BD4-752DF90E3E1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AE31043-5E02-1BE8-4394-E4FACAEC77B9}"/>
              </a:ext>
            </a:extLst>
          </p:cNvPr>
          <p:cNvSpPr>
            <a:spLocks noGrp="1"/>
          </p:cNvSpPr>
          <p:nvPr>
            <p:ph type="sldNum" sz="quarter" idx="12"/>
          </p:nvPr>
        </p:nvSpPr>
        <p:spPr/>
        <p:txBody>
          <a:bodyPr/>
          <a:lstStyle/>
          <a:p>
            <a:fld id="{0D822E62-E364-F149-95B2-8508038E89E3}" type="slidenum">
              <a:rPr lang="en-US" smtClean="0"/>
              <a:t>‹#›</a:t>
            </a:fld>
            <a:endParaRPr lang="en-US"/>
          </a:p>
        </p:txBody>
      </p:sp>
    </p:spTree>
    <p:extLst>
      <p:ext uri="{BB962C8B-B14F-4D97-AF65-F5344CB8AC3E}">
        <p14:creationId xmlns:p14="http://schemas.microsoft.com/office/powerpoint/2010/main" val="902026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9F12C-FE97-000F-2C04-2AA7DB7D458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7E0EA5CF-7876-5506-A45F-FB6DCCCACF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00ADE770-9C1A-9A14-DAFD-2D99C7F344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75F4244-3A53-CF45-3DB2-1EEEE64314AB}"/>
              </a:ext>
            </a:extLst>
          </p:cNvPr>
          <p:cNvSpPr>
            <a:spLocks noGrp="1"/>
          </p:cNvSpPr>
          <p:nvPr>
            <p:ph type="dt" sz="half" idx="10"/>
          </p:nvPr>
        </p:nvSpPr>
        <p:spPr/>
        <p:txBody>
          <a:bodyPr/>
          <a:lstStyle/>
          <a:p>
            <a:fld id="{8AED8DF0-0098-B547-B483-D334DDE27C6C}" type="datetimeFigureOut">
              <a:rPr lang="en-US" smtClean="0"/>
              <a:t>6/2/22</a:t>
            </a:fld>
            <a:endParaRPr lang="en-US"/>
          </a:p>
        </p:txBody>
      </p:sp>
      <p:sp>
        <p:nvSpPr>
          <p:cNvPr id="6" name="Footer Placeholder 5">
            <a:extLst>
              <a:ext uri="{FF2B5EF4-FFF2-40B4-BE49-F238E27FC236}">
                <a16:creationId xmlns:a16="http://schemas.microsoft.com/office/drawing/2014/main" id="{84CCE6FD-C83E-1506-AB64-FC4E85CF15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998599-1F67-8FD0-4810-9F2E797CDF0B}"/>
              </a:ext>
            </a:extLst>
          </p:cNvPr>
          <p:cNvSpPr>
            <a:spLocks noGrp="1"/>
          </p:cNvSpPr>
          <p:nvPr>
            <p:ph type="sldNum" sz="quarter" idx="12"/>
          </p:nvPr>
        </p:nvSpPr>
        <p:spPr/>
        <p:txBody>
          <a:bodyPr/>
          <a:lstStyle/>
          <a:p>
            <a:fld id="{0D822E62-E364-F149-95B2-8508038E89E3}" type="slidenum">
              <a:rPr lang="en-US" smtClean="0"/>
              <a:t>‹#›</a:t>
            </a:fld>
            <a:endParaRPr lang="en-US"/>
          </a:p>
        </p:txBody>
      </p:sp>
    </p:spTree>
    <p:extLst>
      <p:ext uri="{BB962C8B-B14F-4D97-AF65-F5344CB8AC3E}">
        <p14:creationId xmlns:p14="http://schemas.microsoft.com/office/powerpoint/2010/main" val="1768898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1A9F5-F661-0519-EABE-99B551FD09A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14D91B68-BAFC-666E-413C-6D15F3C964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F0BA5FC-5A49-0793-6FEC-02A6814C13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9C36D60-3400-B990-011C-52A6B01FEF08}"/>
              </a:ext>
            </a:extLst>
          </p:cNvPr>
          <p:cNvSpPr>
            <a:spLocks noGrp="1"/>
          </p:cNvSpPr>
          <p:nvPr>
            <p:ph type="dt" sz="half" idx="10"/>
          </p:nvPr>
        </p:nvSpPr>
        <p:spPr/>
        <p:txBody>
          <a:bodyPr/>
          <a:lstStyle/>
          <a:p>
            <a:fld id="{8AED8DF0-0098-B547-B483-D334DDE27C6C}" type="datetimeFigureOut">
              <a:rPr lang="en-US" smtClean="0"/>
              <a:t>6/2/22</a:t>
            </a:fld>
            <a:endParaRPr lang="en-US"/>
          </a:p>
        </p:txBody>
      </p:sp>
      <p:sp>
        <p:nvSpPr>
          <p:cNvPr id="6" name="Footer Placeholder 5">
            <a:extLst>
              <a:ext uri="{FF2B5EF4-FFF2-40B4-BE49-F238E27FC236}">
                <a16:creationId xmlns:a16="http://schemas.microsoft.com/office/drawing/2014/main" id="{217270A2-B72C-4F3F-A9B6-5AC343EFA4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104156-588A-7DEE-AEDE-37D57DE04B43}"/>
              </a:ext>
            </a:extLst>
          </p:cNvPr>
          <p:cNvSpPr>
            <a:spLocks noGrp="1"/>
          </p:cNvSpPr>
          <p:nvPr>
            <p:ph type="sldNum" sz="quarter" idx="12"/>
          </p:nvPr>
        </p:nvSpPr>
        <p:spPr/>
        <p:txBody>
          <a:bodyPr/>
          <a:lstStyle/>
          <a:p>
            <a:fld id="{0D822E62-E364-F149-95B2-8508038E89E3}" type="slidenum">
              <a:rPr lang="en-US" smtClean="0"/>
              <a:t>‹#›</a:t>
            </a:fld>
            <a:endParaRPr lang="en-US"/>
          </a:p>
        </p:txBody>
      </p:sp>
    </p:spTree>
    <p:extLst>
      <p:ext uri="{BB962C8B-B14F-4D97-AF65-F5344CB8AC3E}">
        <p14:creationId xmlns:p14="http://schemas.microsoft.com/office/powerpoint/2010/main" val="3481335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60E640-F334-CD08-88CD-6ABAEABA10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D517760-2764-E3AB-3DA7-7034326629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774D054-AE88-DCE8-D794-9A10BAD9B0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ED8DF0-0098-B547-B483-D334DDE27C6C}" type="datetimeFigureOut">
              <a:rPr lang="en-US" smtClean="0"/>
              <a:t>6/2/22</a:t>
            </a:fld>
            <a:endParaRPr lang="en-US"/>
          </a:p>
        </p:txBody>
      </p:sp>
      <p:sp>
        <p:nvSpPr>
          <p:cNvPr id="5" name="Footer Placeholder 4">
            <a:extLst>
              <a:ext uri="{FF2B5EF4-FFF2-40B4-BE49-F238E27FC236}">
                <a16:creationId xmlns:a16="http://schemas.microsoft.com/office/drawing/2014/main" id="{7C0AC9CD-49BE-07C4-75CF-238F1FE13A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EAA03FE-8171-9BB6-F241-57F4FF88E6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822E62-E364-F149-95B2-8508038E89E3}" type="slidenum">
              <a:rPr lang="en-US" smtClean="0"/>
              <a:t>‹#›</a:t>
            </a:fld>
            <a:endParaRPr lang="en-US"/>
          </a:p>
        </p:txBody>
      </p:sp>
    </p:spTree>
    <p:extLst>
      <p:ext uri="{BB962C8B-B14F-4D97-AF65-F5344CB8AC3E}">
        <p14:creationId xmlns:p14="http://schemas.microsoft.com/office/powerpoint/2010/main" val="2823221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a:extLst>
              <a:ext uri="{FF2B5EF4-FFF2-40B4-BE49-F238E27FC236}">
                <a16:creationId xmlns:a16="http://schemas.microsoft.com/office/drawing/2014/main" id="{A477110B-1DE3-53BB-3CD3-908FDD14CFCF}"/>
              </a:ext>
            </a:extLst>
          </p:cNvPr>
          <p:cNvSpPr/>
          <p:nvPr/>
        </p:nvSpPr>
        <p:spPr>
          <a:xfrm>
            <a:off x="1434571" y="198550"/>
            <a:ext cx="8918447" cy="719327"/>
          </a:xfrm>
          <a:prstGeom prst="roundRect">
            <a:avLst/>
          </a:prstGeom>
          <a:gradFill flip="none" rotWithShape="1">
            <a:gsLst>
              <a:gs pos="50000">
                <a:schemeClr val="accent1">
                  <a:lumMod val="45000"/>
                  <a:lumOff val="55000"/>
                </a:schemeClr>
              </a:gs>
              <a:gs pos="100000">
                <a:schemeClr val="bg1"/>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600" kern="100" dirty="0">
                <a:solidFill>
                  <a:srgbClr val="000000"/>
                </a:solidFill>
                <a:effectLst/>
                <a:ea typeface="Calibri" panose="020F0502020204030204" pitchFamily="34" charset="0"/>
                <a:cs typeface="Times New Roman" panose="02020603050405020304" pitchFamily="18" charset="0"/>
              </a:rPr>
              <a:t>A STUDY ON INSURANCE PATIENT DISCHARGE DELAY : </a:t>
            </a:r>
            <a:r>
              <a:rPr lang="en-IN" sz="1200" kern="100" dirty="0">
                <a:ea typeface="Calibri" panose="020F0502020204030204" pitchFamily="34" charset="0"/>
                <a:cs typeface="Times New Roman" panose="02020603050405020304" pitchFamily="18" charset="0"/>
              </a:rPr>
              <a:t>  </a:t>
            </a:r>
            <a:r>
              <a:rPr lang="en-US" sz="1600" kern="100" dirty="0">
                <a:solidFill>
                  <a:srgbClr val="000000"/>
                </a:solidFill>
                <a:effectLst/>
                <a:ea typeface="Calibri" panose="020F0502020204030204" pitchFamily="34" charset="0"/>
                <a:cs typeface="Times New Roman" panose="02020603050405020304" pitchFamily="18" charset="0"/>
              </a:rPr>
              <a:t>CAUSES AND SOLUTION</a:t>
            </a:r>
            <a:endParaRPr lang="en-IN" sz="1200" kern="100" dirty="0">
              <a:effectLst/>
              <a:ea typeface="Calibri" panose="020F0502020204030204" pitchFamily="34" charset="0"/>
              <a:cs typeface="Times New Roman" panose="02020603050405020304" pitchFamily="18" charset="0"/>
            </a:endParaRPr>
          </a:p>
          <a:p>
            <a:pPr algn="ctr"/>
            <a:r>
              <a:rPr lang="en-US" sz="1200" kern="100" dirty="0">
                <a:solidFill>
                  <a:srgbClr val="000000"/>
                </a:solidFill>
                <a:effectLst/>
                <a:ea typeface="Calibri" panose="020F0502020204030204" pitchFamily="34" charset="0"/>
                <a:cs typeface="Times New Roman" panose="02020603050405020304" pitchFamily="18" charset="0"/>
              </a:rPr>
              <a:t>DR RIDHIMA KATARIA</a:t>
            </a:r>
            <a:r>
              <a:rPr lang="en-US" sz="2200" kern="100" dirty="0">
                <a:solidFill>
                  <a:srgbClr val="000000"/>
                </a:solidFill>
                <a:effectLst/>
                <a:ea typeface="Calibri" panose="020F0502020204030204" pitchFamily="34" charset="0"/>
                <a:cs typeface="Times New Roman" panose="02020603050405020304" pitchFamily="18" charset="0"/>
              </a:rPr>
              <a:t> </a:t>
            </a:r>
            <a:endParaRPr lang="en-IN" sz="1200" kern="100" dirty="0">
              <a:effectLst/>
              <a:ea typeface="Calibri" panose="020F0502020204030204" pitchFamily="34" charset="0"/>
              <a:cs typeface="Times New Roman" panose="02020603050405020304" pitchFamily="18" charset="0"/>
            </a:endParaRPr>
          </a:p>
        </p:txBody>
      </p:sp>
      <p:sp>
        <p:nvSpPr>
          <p:cNvPr id="15" name="Rounded Rectangle 14">
            <a:extLst>
              <a:ext uri="{FF2B5EF4-FFF2-40B4-BE49-F238E27FC236}">
                <a16:creationId xmlns:a16="http://schemas.microsoft.com/office/drawing/2014/main" id="{DFF0DECC-CF06-5F52-061D-F68209C05C88}"/>
              </a:ext>
            </a:extLst>
          </p:cNvPr>
          <p:cNvSpPr/>
          <p:nvPr/>
        </p:nvSpPr>
        <p:spPr>
          <a:xfrm>
            <a:off x="69400" y="1355474"/>
            <a:ext cx="2653364" cy="3374966"/>
          </a:xfrm>
          <a:prstGeom prst="roundRect">
            <a:avLst/>
          </a:prstGeom>
          <a:solidFill>
            <a:schemeClr val="accent4">
              <a:lumMod val="20000"/>
              <a:lumOff val="8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171450" lvl="0" indent="-171450" algn="just">
              <a:buFont typeface="Arial" panose="020B0604020202020204" pitchFamily="34" charset="0"/>
              <a:buChar char="•"/>
            </a:pPr>
            <a:r>
              <a:rPr lang="en-US" sz="1050" kern="100" dirty="0">
                <a:solidFill>
                  <a:srgbClr val="000000"/>
                </a:solidFill>
                <a:effectLst/>
                <a:ea typeface="Calibri" panose="020F0502020204030204" pitchFamily="34" charset="0"/>
                <a:cs typeface="Calibri" panose="020F0502020204030204" pitchFamily="34" charset="0"/>
              </a:rPr>
              <a:t>Patient satisfaction is an important indicator for measuring the quality of healthcare. One factor that affects patient satisfaction is timely discharge of in patient.</a:t>
            </a:r>
            <a:endParaRPr lang="en-IN" sz="1050" kern="100" dirty="0">
              <a:effectLst/>
              <a:ea typeface="Calibri" panose="020F0502020204030204" pitchFamily="34" charset="0"/>
              <a:cs typeface="Times New Roman" panose="02020603050405020304" pitchFamily="18" charset="0"/>
            </a:endParaRPr>
          </a:p>
          <a:p>
            <a:pPr marL="171450" lvl="0" indent="-171450" algn="just">
              <a:buFont typeface="Arial" panose="020B0604020202020204" pitchFamily="34" charset="0"/>
              <a:buChar char="•"/>
            </a:pPr>
            <a:r>
              <a:rPr lang="en-US" sz="1050" kern="100" dirty="0">
                <a:solidFill>
                  <a:srgbClr val="000000"/>
                </a:solidFill>
                <a:effectLst/>
                <a:ea typeface="Calibri" panose="020F0502020204030204" pitchFamily="34" charset="0"/>
                <a:cs typeface="Calibri" panose="020F0502020204030204" pitchFamily="34" charset="0"/>
              </a:rPr>
              <a:t>Time taken by the hospital from the moment doctor announces discharge to the time patient leaves the hospital is analyzed by calculating Turn Around Time (TAT)</a:t>
            </a:r>
            <a:endParaRPr lang="en-IN" sz="1050" kern="100" dirty="0">
              <a:effectLst/>
              <a:ea typeface="Calibri" panose="020F0502020204030204" pitchFamily="34" charset="0"/>
              <a:cs typeface="Times New Roman" panose="02020603050405020304" pitchFamily="18" charset="0"/>
            </a:endParaRPr>
          </a:p>
          <a:p>
            <a:pPr marL="171450" lvl="0" indent="-171450" algn="just">
              <a:buFont typeface="Arial" panose="020B0604020202020204" pitchFamily="34" charset="0"/>
              <a:buChar char="•"/>
            </a:pPr>
            <a:r>
              <a:rPr lang="en-US" sz="1050" kern="100" dirty="0">
                <a:solidFill>
                  <a:srgbClr val="000000"/>
                </a:solidFill>
                <a:effectLst/>
                <a:ea typeface="Calibri" panose="020F0502020204030204" pitchFamily="34" charset="0"/>
                <a:cs typeface="Calibri" panose="020F0502020204030204" pitchFamily="34" charset="0"/>
              </a:rPr>
              <a:t>The standard TAT for discharge of Insurance patient is usually 5-6 hours but it is observed that a marked delay.</a:t>
            </a:r>
            <a:endParaRPr lang="en-IN" sz="1050" kern="100" dirty="0">
              <a:effectLst/>
              <a:ea typeface="Calibri" panose="020F0502020204030204" pitchFamily="34" charset="0"/>
              <a:cs typeface="Times New Roman" panose="02020603050405020304" pitchFamily="18" charset="0"/>
            </a:endParaRPr>
          </a:p>
          <a:p>
            <a:pPr marL="171450" lvl="0" indent="-171450" algn="just">
              <a:buFont typeface="Arial" panose="020B0604020202020204" pitchFamily="34" charset="0"/>
              <a:buChar char="•"/>
            </a:pPr>
            <a:r>
              <a:rPr lang="en-US" sz="1050" kern="100" dirty="0">
                <a:solidFill>
                  <a:srgbClr val="000000"/>
                </a:solidFill>
                <a:effectLst/>
                <a:ea typeface="Calibri" panose="020F0502020204030204" pitchFamily="34" charset="0"/>
                <a:cs typeface="Calibri" panose="020F0502020204030204" pitchFamily="34" charset="0"/>
              </a:rPr>
              <a:t>The reasons for delay was found through this study and suggestion were recommended to improve which can potentially bring down the TAT close to its benchmark.</a:t>
            </a:r>
            <a:endParaRPr lang="en-IN" sz="1050" kern="100" dirty="0">
              <a:effectLst/>
              <a:ea typeface="Calibri" panose="020F0502020204030204" pitchFamily="34" charset="0"/>
              <a:cs typeface="Times New Roman" panose="02020603050405020304" pitchFamily="18" charset="0"/>
            </a:endParaRPr>
          </a:p>
        </p:txBody>
      </p:sp>
      <p:sp>
        <p:nvSpPr>
          <p:cNvPr id="17" name="Rounded Rectangle 16">
            <a:extLst>
              <a:ext uri="{FF2B5EF4-FFF2-40B4-BE49-F238E27FC236}">
                <a16:creationId xmlns:a16="http://schemas.microsoft.com/office/drawing/2014/main" id="{EC51DF8C-AD9A-DFE0-BDC5-0CCE89B18EDC}"/>
              </a:ext>
            </a:extLst>
          </p:cNvPr>
          <p:cNvSpPr/>
          <p:nvPr/>
        </p:nvSpPr>
        <p:spPr>
          <a:xfrm>
            <a:off x="65135" y="5067547"/>
            <a:ext cx="2629596" cy="1291481"/>
          </a:xfrm>
          <a:prstGeom prst="roundRect">
            <a:avLst/>
          </a:prstGeom>
          <a:solidFill>
            <a:schemeClr val="accent6">
              <a:lumMod val="20000"/>
              <a:lumOff val="8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171450" lvl="0" indent="-171450" algn="just">
              <a:buFont typeface="Arial" panose="020B0604020202020204" pitchFamily="34" charset="0"/>
              <a:buChar char="•"/>
            </a:pPr>
            <a:r>
              <a:rPr lang="en-US" sz="1000" kern="100" dirty="0">
                <a:solidFill>
                  <a:srgbClr val="000000"/>
                </a:solidFill>
                <a:effectLst/>
                <a:ea typeface="Calibri" panose="020F0502020204030204" pitchFamily="34" charset="0"/>
                <a:cs typeface="Calibri" panose="020F0502020204030204" pitchFamily="34" charset="0"/>
              </a:rPr>
              <a:t>Study the work flow of discharge process of TPA patient.</a:t>
            </a:r>
            <a:endParaRPr lang="en-IN" sz="1000" kern="100" dirty="0">
              <a:effectLst/>
              <a:ea typeface="Calibri" panose="020F0502020204030204" pitchFamily="34" charset="0"/>
              <a:cs typeface="Times New Roman" panose="02020603050405020304" pitchFamily="18" charset="0"/>
            </a:endParaRPr>
          </a:p>
          <a:p>
            <a:pPr marL="171450" lvl="0" indent="-171450" algn="just">
              <a:buFont typeface="Arial" panose="020B0604020202020204" pitchFamily="34" charset="0"/>
              <a:buChar char="•"/>
            </a:pPr>
            <a:r>
              <a:rPr lang="en-US" sz="1000" kern="100" dirty="0">
                <a:solidFill>
                  <a:srgbClr val="000000"/>
                </a:solidFill>
                <a:effectLst/>
                <a:ea typeface="Calibri" panose="020F0502020204030204" pitchFamily="34" charset="0"/>
                <a:cs typeface="Calibri" panose="020F0502020204030204" pitchFamily="34" charset="0"/>
              </a:rPr>
              <a:t>Find out reason for the delay in the discharge of TPA process.</a:t>
            </a:r>
            <a:endParaRPr lang="en-IN" sz="1000" kern="100" dirty="0">
              <a:effectLst/>
              <a:ea typeface="Calibri" panose="020F0502020204030204" pitchFamily="34" charset="0"/>
              <a:cs typeface="Times New Roman" panose="02020603050405020304" pitchFamily="18" charset="0"/>
            </a:endParaRPr>
          </a:p>
          <a:p>
            <a:pPr marL="171450" lvl="0" indent="-171450" algn="just">
              <a:buFont typeface="Arial" panose="020B0604020202020204" pitchFamily="34" charset="0"/>
              <a:buChar char="•"/>
            </a:pPr>
            <a:r>
              <a:rPr lang="en-US" sz="1000" kern="100" dirty="0">
                <a:solidFill>
                  <a:srgbClr val="000000"/>
                </a:solidFill>
                <a:effectLst/>
                <a:ea typeface="Calibri" panose="020F0502020204030204" pitchFamily="34" charset="0"/>
                <a:cs typeface="Calibri" panose="020F0502020204030204" pitchFamily="34" charset="0"/>
              </a:rPr>
              <a:t>To recommend measures to reduce discharge time in TPA patients.</a:t>
            </a:r>
            <a:endParaRPr lang="en-IN" sz="1000" kern="100" dirty="0">
              <a:effectLst/>
              <a:ea typeface="Calibri" panose="020F0502020204030204" pitchFamily="34" charset="0"/>
              <a:cs typeface="Times New Roman" panose="02020603050405020304" pitchFamily="18" charset="0"/>
            </a:endParaRPr>
          </a:p>
        </p:txBody>
      </p:sp>
      <p:sp>
        <p:nvSpPr>
          <p:cNvPr id="21" name="Rounded Rectangle 20">
            <a:extLst>
              <a:ext uri="{FF2B5EF4-FFF2-40B4-BE49-F238E27FC236}">
                <a16:creationId xmlns:a16="http://schemas.microsoft.com/office/drawing/2014/main" id="{C83EBFE1-84D0-CE22-3391-43D2C914C28C}"/>
              </a:ext>
            </a:extLst>
          </p:cNvPr>
          <p:cNvSpPr/>
          <p:nvPr/>
        </p:nvSpPr>
        <p:spPr>
          <a:xfrm>
            <a:off x="511617" y="1119523"/>
            <a:ext cx="1845909" cy="289334"/>
          </a:xfrm>
          <a:prstGeom prst="roundRect">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kern="100" dirty="0">
                <a:effectLst/>
                <a:ea typeface="Calibri" panose="020F0502020204030204" pitchFamily="34" charset="0"/>
                <a:cs typeface="Times New Roman" panose="02020603050405020304" pitchFamily="18" charset="0"/>
              </a:rPr>
              <a:t>INTRODUCTION</a:t>
            </a:r>
            <a:endParaRPr lang="en-IN" sz="1200" kern="100" dirty="0">
              <a:effectLst/>
              <a:ea typeface="Calibri" panose="020F0502020204030204" pitchFamily="34" charset="0"/>
              <a:cs typeface="Times New Roman" panose="02020603050405020304" pitchFamily="18" charset="0"/>
            </a:endParaRPr>
          </a:p>
        </p:txBody>
      </p:sp>
      <p:sp>
        <p:nvSpPr>
          <p:cNvPr id="22" name="Rounded Rectangle 21">
            <a:extLst>
              <a:ext uri="{FF2B5EF4-FFF2-40B4-BE49-F238E27FC236}">
                <a16:creationId xmlns:a16="http://schemas.microsoft.com/office/drawing/2014/main" id="{7C200302-5CB5-C893-6C43-0EB3D1D6C980}"/>
              </a:ext>
            </a:extLst>
          </p:cNvPr>
          <p:cNvSpPr/>
          <p:nvPr/>
        </p:nvSpPr>
        <p:spPr>
          <a:xfrm>
            <a:off x="530208" y="4821724"/>
            <a:ext cx="1808728" cy="302882"/>
          </a:xfrm>
          <a:prstGeom prst="roundRect">
            <a:avLst/>
          </a:prstGeom>
          <a:gradFill flip="none" rotWithShape="1">
            <a:gsLst>
              <a:gs pos="0">
                <a:schemeClr val="accent1">
                  <a:lumMod val="67000"/>
                </a:schemeClr>
              </a:gs>
              <a:gs pos="10000">
                <a:schemeClr val="accent1">
                  <a:lumMod val="97000"/>
                  <a:lumOff val="3000"/>
                </a:schemeClr>
              </a:gs>
              <a:gs pos="5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kern="100" dirty="0">
                <a:solidFill>
                  <a:schemeClr val="bg1"/>
                </a:solidFill>
                <a:effectLst/>
                <a:ea typeface="Calibri" panose="020F0502020204030204" pitchFamily="34" charset="0"/>
                <a:cs typeface="Times New Roman" panose="02020603050405020304" pitchFamily="18" charset="0"/>
              </a:rPr>
              <a:t>OBJECTIVE</a:t>
            </a:r>
            <a:endParaRPr lang="en-IN" sz="1200" kern="100" dirty="0">
              <a:solidFill>
                <a:schemeClr val="bg1"/>
              </a:solidFill>
              <a:effectLst/>
              <a:ea typeface="Calibri" panose="020F0502020204030204" pitchFamily="34" charset="0"/>
              <a:cs typeface="Times New Roman" panose="02020603050405020304" pitchFamily="18" charset="0"/>
            </a:endParaRPr>
          </a:p>
        </p:txBody>
      </p:sp>
      <p:sp>
        <p:nvSpPr>
          <p:cNvPr id="24" name="Rounded Rectangle 23">
            <a:extLst>
              <a:ext uri="{FF2B5EF4-FFF2-40B4-BE49-F238E27FC236}">
                <a16:creationId xmlns:a16="http://schemas.microsoft.com/office/drawing/2014/main" id="{13F4C99C-A0AA-4382-8F34-78E96B50FA0B}"/>
              </a:ext>
            </a:extLst>
          </p:cNvPr>
          <p:cNvSpPr/>
          <p:nvPr/>
        </p:nvSpPr>
        <p:spPr>
          <a:xfrm>
            <a:off x="2839280" y="1355474"/>
            <a:ext cx="2887879" cy="5407490"/>
          </a:xfrm>
          <a:prstGeom prst="roundRect">
            <a:avLst/>
          </a:prstGeom>
          <a:solidFill>
            <a:schemeClr val="accent2">
              <a:lumMod val="20000"/>
              <a:lumOff val="8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171450" lvl="0" indent="-171450" algn="just">
              <a:buFont typeface="Arial" panose="020B0604020202020204" pitchFamily="34" charset="0"/>
              <a:buChar char="•"/>
            </a:pPr>
            <a:endParaRPr lang="en-US" sz="900" b="1" kern="100" dirty="0">
              <a:solidFill>
                <a:srgbClr val="000000"/>
              </a:solidFill>
              <a:effectLst/>
              <a:latin typeface="Times" pitchFamily="2" charset="0"/>
              <a:ea typeface="Calibri" panose="020F0502020204030204" pitchFamily="34" charset="0"/>
              <a:cs typeface="Calibri Light" panose="020F0302020204030204" pitchFamily="34" charset="0"/>
            </a:endParaRPr>
          </a:p>
          <a:p>
            <a:pPr marL="171450" lvl="0" indent="-171450" algn="just">
              <a:buFont typeface="Arial" panose="020B0604020202020204" pitchFamily="34" charset="0"/>
              <a:buChar char="•"/>
            </a:pPr>
            <a:r>
              <a:rPr lang="en-US" sz="900" b="1" kern="100" dirty="0">
                <a:solidFill>
                  <a:srgbClr val="000000"/>
                </a:solidFill>
                <a:effectLst/>
                <a:latin typeface="Times" pitchFamily="2" charset="0"/>
                <a:ea typeface="Calibri" panose="020F0502020204030204" pitchFamily="34" charset="0"/>
                <a:cs typeface="Calibri Light" panose="020F0302020204030204" pitchFamily="34" charset="0"/>
              </a:rPr>
              <a:t>Study design and setting</a:t>
            </a:r>
            <a:r>
              <a:rPr lang="en-US" sz="900" kern="100" dirty="0">
                <a:solidFill>
                  <a:srgbClr val="000000"/>
                </a:solidFill>
                <a:effectLst/>
                <a:latin typeface="Times" pitchFamily="2" charset="0"/>
                <a:ea typeface="Calibri" panose="020F0502020204030204" pitchFamily="34" charset="0"/>
                <a:cs typeface="Calibri Light" panose="020F0302020204030204" pitchFamily="34" charset="0"/>
              </a:rPr>
              <a:t>: This study was conducted on TPA discharge for the month of March and April 2022 at Sitaram </a:t>
            </a:r>
            <a:r>
              <a:rPr lang="en-US" sz="900" kern="100" dirty="0" err="1">
                <a:solidFill>
                  <a:srgbClr val="000000"/>
                </a:solidFill>
                <a:effectLst/>
                <a:latin typeface="Times" pitchFamily="2" charset="0"/>
                <a:ea typeface="Calibri" panose="020F0502020204030204" pitchFamily="34" charset="0"/>
                <a:cs typeface="Calibri Light" panose="020F0302020204030204" pitchFamily="34" charset="0"/>
              </a:rPr>
              <a:t>Bhartia</a:t>
            </a:r>
            <a:r>
              <a:rPr lang="en-US" sz="900" kern="100" dirty="0">
                <a:solidFill>
                  <a:srgbClr val="000000"/>
                </a:solidFill>
                <a:effectLst/>
                <a:latin typeface="Times" pitchFamily="2" charset="0"/>
                <a:ea typeface="Calibri" panose="020F0502020204030204" pitchFamily="34" charset="0"/>
                <a:cs typeface="Calibri Light" panose="020F0302020204030204" pitchFamily="34" charset="0"/>
              </a:rPr>
              <a:t> Institute of Science and Research. </a:t>
            </a:r>
            <a:endParaRPr lang="en-IN" sz="900" kern="100" dirty="0">
              <a:effectLst/>
              <a:ea typeface="Calibri" panose="020F0502020204030204" pitchFamily="34" charset="0"/>
              <a:cs typeface="Times New Roman" panose="02020603050405020304" pitchFamily="18" charset="0"/>
            </a:endParaRPr>
          </a:p>
          <a:p>
            <a:pPr marL="171450" lvl="0" indent="-171450" algn="just">
              <a:buFont typeface="Arial" panose="020B0604020202020204" pitchFamily="34" charset="0"/>
              <a:buChar char="•"/>
            </a:pPr>
            <a:r>
              <a:rPr lang="en-US" sz="900" b="1" kern="100" dirty="0">
                <a:solidFill>
                  <a:srgbClr val="000000"/>
                </a:solidFill>
                <a:effectLst/>
                <a:latin typeface="Times" pitchFamily="2" charset="0"/>
                <a:ea typeface="Calibri" panose="020F0502020204030204" pitchFamily="34" charset="0"/>
                <a:cs typeface="Calibri Light" panose="020F0302020204030204" pitchFamily="34" charset="0"/>
              </a:rPr>
              <a:t>Mode of data collection:</a:t>
            </a:r>
            <a:r>
              <a:rPr lang="en-US" sz="900" kern="100" dirty="0">
                <a:solidFill>
                  <a:srgbClr val="000000"/>
                </a:solidFill>
                <a:effectLst/>
                <a:latin typeface="Times" pitchFamily="2" charset="0"/>
                <a:ea typeface="Calibri" panose="020F0502020204030204" pitchFamily="34" charset="0"/>
                <a:cs typeface="Calibri Light" panose="020F0302020204030204" pitchFamily="34" charset="0"/>
              </a:rPr>
              <a:t> “PRIMARY” Mode of collection of data. Data was tracked and maintained using excel sheet. </a:t>
            </a:r>
            <a:endParaRPr lang="en-IN" sz="900" kern="100" dirty="0">
              <a:effectLst/>
              <a:ea typeface="Calibri" panose="020F0502020204030204" pitchFamily="34" charset="0"/>
              <a:cs typeface="Times New Roman" panose="02020603050405020304" pitchFamily="18" charset="0"/>
            </a:endParaRPr>
          </a:p>
          <a:p>
            <a:pPr marL="171450" lvl="0" indent="-171450" algn="just">
              <a:buFont typeface="Arial" panose="020B0604020202020204" pitchFamily="34" charset="0"/>
              <a:buChar char="•"/>
            </a:pPr>
            <a:r>
              <a:rPr lang="en-US" sz="900" b="1" kern="100" dirty="0">
                <a:solidFill>
                  <a:srgbClr val="000000"/>
                </a:solidFill>
                <a:effectLst/>
                <a:latin typeface="Times" pitchFamily="2" charset="0"/>
                <a:ea typeface="Calibri" panose="020F0502020204030204" pitchFamily="34" charset="0"/>
                <a:cs typeface="Calibri Light" panose="020F0302020204030204" pitchFamily="34" charset="0"/>
              </a:rPr>
              <a:t>Sample size:</a:t>
            </a:r>
            <a:r>
              <a:rPr lang="en-US" sz="900" kern="100" dirty="0">
                <a:solidFill>
                  <a:srgbClr val="000000"/>
                </a:solidFill>
                <a:effectLst/>
                <a:latin typeface="Times" pitchFamily="2" charset="0"/>
                <a:ea typeface="Calibri" panose="020F0502020204030204" pitchFamily="34" charset="0"/>
                <a:cs typeface="Calibri Light" panose="020F0302020204030204" pitchFamily="34" charset="0"/>
              </a:rPr>
              <a:t> A sample size of 240 insured patient were taken to carry out the study. </a:t>
            </a:r>
            <a:r>
              <a:rPr lang="en-US" sz="900" kern="100" dirty="0">
                <a:solidFill>
                  <a:srgbClr val="000000"/>
                </a:solidFill>
                <a:effectLst/>
                <a:ea typeface="Calibri" panose="020F0502020204030204" pitchFamily="34" charset="0"/>
                <a:cs typeface="Times New Roman" panose="02020603050405020304" pitchFamily="18" charset="0"/>
              </a:rPr>
              <a:t> </a:t>
            </a:r>
          </a:p>
          <a:p>
            <a:pPr marL="171450" lvl="0" indent="-171450" algn="just">
              <a:buFont typeface="Arial" panose="020B0604020202020204" pitchFamily="34" charset="0"/>
              <a:buChar char="•"/>
            </a:pPr>
            <a:r>
              <a:rPr lang="en-US" sz="900" b="1" kern="100" dirty="0">
                <a:solidFill>
                  <a:srgbClr val="000000"/>
                </a:solidFill>
                <a:effectLst/>
                <a:ea typeface="Calibri" panose="020F0502020204030204" pitchFamily="34" charset="0"/>
                <a:cs typeface="Times New Roman" panose="02020603050405020304" pitchFamily="18" charset="0"/>
              </a:rPr>
              <a:t>DISCHARGE WORKFLOW AT HOSPITAL</a:t>
            </a:r>
          </a:p>
          <a:p>
            <a:pPr marL="171450" lvl="0" indent="-171450" algn="just">
              <a:buFont typeface="Arial" panose="020B0604020202020204" pitchFamily="34" charset="0"/>
              <a:buChar char="•"/>
            </a:pPr>
            <a:endParaRPr lang="en-US" sz="900" b="1" kern="100" dirty="0">
              <a:solidFill>
                <a:srgbClr val="000000"/>
              </a:solidFill>
              <a:ea typeface="Calibri" panose="020F0502020204030204" pitchFamily="34" charset="0"/>
              <a:cs typeface="Times New Roman" panose="02020603050405020304" pitchFamily="18" charset="0"/>
            </a:endParaRPr>
          </a:p>
          <a:p>
            <a:pPr marL="171450" lvl="0" indent="-171450" algn="just">
              <a:buFont typeface="Arial" panose="020B0604020202020204" pitchFamily="34" charset="0"/>
              <a:buChar char="•"/>
            </a:pPr>
            <a:endParaRPr lang="en-US" sz="900" b="1" kern="100" dirty="0">
              <a:solidFill>
                <a:srgbClr val="000000"/>
              </a:solidFill>
              <a:effectLst/>
              <a:ea typeface="Calibri" panose="020F0502020204030204" pitchFamily="34" charset="0"/>
              <a:cs typeface="Times New Roman" panose="02020603050405020304" pitchFamily="18" charset="0"/>
            </a:endParaRPr>
          </a:p>
          <a:p>
            <a:pPr lvl="0" algn="just"/>
            <a:endParaRPr lang="en-US" sz="900" b="1" kern="100" dirty="0">
              <a:solidFill>
                <a:srgbClr val="000000"/>
              </a:solidFill>
              <a:effectLst/>
              <a:ea typeface="Calibri" panose="020F0502020204030204" pitchFamily="34" charset="0"/>
              <a:cs typeface="Times New Roman" panose="02020603050405020304" pitchFamily="18" charset="0"/>
            </a:endParaRPr>
          </a:p>
          <a:p>
            <a:pPr marL="171450" lvl="0" indent="-171450" algn="just">
              <a:buFont typeface="Arial" panose="020B0604020202020204" pitchFamily="34" charset="0"/>
              <a:buChar char="•"/>
            </a:pPr>
            <a:endParaRPr lang="en-US" sz="900" b="1" kern="100" dirty="0">
              <a:solidFill>
                <a:srgbClr val="000000"/>
              </a:solidFill>
              <a:ea typeface="Calibri" panose="020F0502020204030204" pitchFamily="34" charset="0"/>
              <a:cs typeface="Times New Roman" panose="02020603050405020304" pitchFamily="18" charset="0"/>
            </a:endParaRPr>
          </a:p>
          <a:p>
            <a:pPr marL="171450" lvl="0" indent="-171450" algn="just">
              <a:buFont typeface="Arial" panose="020B0604020202020204" pitchFamily="34" charset="0"/>
              <a:buChar char="•"/>
            </a:pPr>
            <a:endParaRPr lang="en-US" sz="1050" kern="100" dirty="0">
              <a:solidFill>
                <a:srgbClr val="000000"/>
              </a:solidFill>
              <a:ea typeface="Calibri" panose="020F0502020204030204" pitchFamily="34" charset="0"/>
              <a:cs typeface="Times New Roman" panose="02020603050405020304" pitchFamily="18" charset="0"/>
            </a:endParaRPr>
          </a:p>
          <a:p>
            <a:pPr lvl="0" algn="just"/>
            <a:endParaRPr lang="en-US" sz="1050" kern="100" dirty="0">
              <a:solidFill>
                <a:srgbClr val="000000"/>
              </a:solidFill>
              <a:ea typeface="Calibri" panose="020F0502020204030204" pitchFamily="34" charset="0"/>
              <a:cs typeface="Times New Roman" panose="02020603050405020304" pitchFamily="18" charset="0"/>
            </a:endParaRPr>
          </a:p>
          <a:p>
            <a:pPr marL="171450" lvl="0" indent="-171450" algn="just">
              <a:buFont typeface="Arial" panose="020B0604020202020204" pitchFamily="34" charset="0"/>
              <a:buChar char="•"/>
            </a:pPr>
            <a:endParaRPr lang="en-US" sz="1050" kern="100" dirty="0">
              <a:solidFill>
                <a:srgbClr val="000000"/>
              </a:solidFill>
              <a:effectLst/>
              <a:ea typeface="Calibri" panose="020F0502020204030204" pitchFamily="34" charset="0"/>
              <a:cs typeface="Times New Roman" panose="02020603050405020304" pitchFamily="18" charset="0"/>
            </a:endParaRPr>
          </a:p>
          <a:p>
            <a:pPr marL="171450" lvl="0" indent="-171450" algn="just">
              <a:buFont typeface="Arial" panose="020B0604020202020204" pitchFamily="34" charset="0"/>
              <a:buChar char="•"/>
            </a:pPr>
            <a:endParaRPr lang="en-US" sz="1050" kern="100" dirty="0">
              <a:solidFill>
                <a:srgbClr val="000000"/>
              </a:solidFill>
              <a:ea typeface="Calibri" panose="020F0502020204030204" pitchFamily="34" charset="0"/>
              <a:cs typeface="Times New Roman" panose="02020603050405020304" pitchFamily="18" charset="0"/>
            </a:endParaRPr>
          </a:p>
          <a:p>
            <a:pPr marL="171450" lvl="0" indent="-171450" algn="just">
              <a:buFont typeface="Arial" panose="020B0604020202020204" pitchFamily="34" charset="0"/>
              <a:buChar char="•"/>
            </a:pPr>
            <a:endParaRPr lang="en-US" sz="1050" kern="100" dirty="0">
              <a:solidFill>
                <a:srgbClr val="000000"/>
              </a:solidFill>
              <a:effectLst/>
              <a:ea typeface="Calibri" panose="020F0502020204030204" pitchFamily="34" charset="0"/>
              <a:cs typeface="Times New Roman" panose="02020603050405020304" pitchFamily="18" charset="0"/>
            </a:endParaRPr>
          </a:p>
          <a:p>
            <a:pPr lvl="0" algn="just"/>
            <a:endParaRPr lang="en-US" sz="1050" kern="100" dirty="0">
              <a:solidFill>
                <a:srgbClr val="000000"/>
              </a:solidFill>
              <a:effectLst/>
              <a:ea typeface="Calibri" panose="020F0502020204030204" pitchFamily="34" charset="0"/>
              <a:cs typeface="Times New Roman" panose="02020603050405020304" pitchFamily="18" charset="0"/>
            </a:endParaRPr>
          </a:p>
          <a:p>
            <a:pPr marL="171450" lvl="0" indent="-171450" algn="just">
              <a:buFont typeface="Arial" panose="020B0604020202020204" pitchFamily="34" charset="0"/>
              <a:buChar char="•"/>
            </a:pPr>
            <a:endParaRPr lang="en-US" sz="1050" kern="100" dirty="0">
              <a:solidFill>
                <a:srgbClr val="000000"/>
              </a:solidFill>
              <a:ea typeface="Calibri" panose="020F0502020204030204" pitchFamily="34" charset="0"/>
              <a:cs typeface="Times New Roman" panose="02020603050405020304" pitchFamily="18" charset="0"/>
            </a:endParaRPr>
          </a:p>
          <a:p>
            <a:pPr marL="171450" lvl="0" indent="-171450" algn="just">
              <a:buFont typeface="Arial" panose="020B0604020202020204" pitchFamily="34" charset="0"/>
              <a:buChar char="•"/>
            </a:pPr>
            <a:endParaRPr lang="en-US" sz="1050" kern="100" dirty="0">
              <a:solidFill>
                <a:srgbClr val="000000"/>
              </a:solidFill>
              <a:effectLst/>
              <a:ea typeface="Calibri" panose="020F0502020204030204" pitchFamily="34" charset="0"/>
              <a:cs typeface="Times New Roman" panose="02020603050405020304" pitchFamily="18" charset="0"/>
            </a:endParaRPr>
          </a:p>
          <a:p>
            <a:pPr marL="171450" lvl="0" indent="-171450" algn="just">
              <a:buFont typeface="Arial" panose="020B0604020202020204" pitchFamily="34" charset="0"/>
              <a:buChar char="•"/>
            </a:pPr>
            <a:endParaRPr lang="en-US" sz="1050" kern="100" dirty="0">
              <a:solidFill>
                <a:srgbClr val="000000"/>
              </a:solidFill>
              <a:ea typeface="Calibri" panose="020F0502020204030204" pitchFamily="34" charset="0"/>
              <a:cs typeface="Times New Roman" panose="02020603050405020304" pitchFamily="18" charset="0"/>
            </a:endParaRPr>
          </a:p>
          <a:p>
            <a:pPr marL="171450" lvl="0" indent="-171450" algn="just">
              <a:buFont typeface="Arial" panose="020B0604020202020204" pitchFamily="34" charset="0"/>
              <a:buChar char="•"/>
            </a:pPr>
            <a:endParaRPr lang="en-US" sz="1050" kern="100" dirty="0">
              <a:solidFill>
                <a:srgbClr val="000000"/>
              </a:solidFill>
              <a:effectLst/>
              <a:ea typeface="Calibri" panose="020F0502020204030204" pitchFamily="34" charset="0"/>
              <a:cs typeface="Times New Roman" panose="02020603050405020304" pitchFamily="18" charset="0"/>
            </a:endParaRPr>
          </a:p>
          <a:p>
            <a:pPr marL="171450" lvl="0" indent="-171450" algn="just">
              <a:buFont typeface="Arial" panose="020B0604020202020204" pitchFamily="34" charset="0"/>
              <a:buChar char="•"/>
            </a:pPr>
            <a:endParaRPr lang="en-US" sz="1050" kern="100" dirty="0">
              <a:solidFill>
                <a:srgbClr val="000000"/>
              </a:solidFill>
              <a:ea typeface="Calibri" panose="020F0502020204030204" pitchFamily="34" charset="0"/>
              <a:cs typeface="Times New Roman" panose="02020603050405020304" pitchFamily="18" charset="0"/>
            </a:endParaRPr>
          </a:p>
          <a:p>
            <a:pPr marL="171450" lvl="0" indent="-171450" algn="just">
              <a:buFont typeface="Arial" panose="020B0604020202020204" pitchFamily="34" charset="0"/>
              <a:buChar char="•"/>
            </a:pPr>
            <a:endParaRPr lang="en-US" sz="1050" kern="100" dirty="0">
              <a:solidFill>
                <a:srgbClr val="000000"/>
              </a:solidFill>
              <a:effectLst/>
              <a:ea typeface="Calibri" panose="020F0502020204030204" pitchFamily="34" charset="0"/>
              <a:cs typeface="Times New Roman" panose="02020603050405020304" pitchFamily="18" charset="0"/>
            </a:endParaRPr>
          </a:p>
          <a:p>
            <a:pPr marL="171450" lvl="0" indent="-171450" algn="just">
              <a:buFont typeface="Arial" panose="020B0604020202020204" pitchFamily="34" charset="0"/>
              <a:buChar char="•"/>
            </a:pPr>
            <a:endParaRPr lang="en-US" sz="1050" kern="100" dirty="0">
              <a:solidFill>
                <a:srgbClr val="000000"/>
              </a:solidFill>
              <a:ea typeface="Calibri" panose="020F0502020204030204" pitchFamily="34" charset="0"/>
              <a:cs typeface="Times New Roman" panose="02020603050405020304" pitchFamily="18" charset="0"/>
            </a:endParaRPr>
          </a:p>
          <a:p>
            <a:pPr marL="171450" lvl="0" indent="-171450" algn="just">
              <a:buFont typeface="Arial" panose="020B0604020202020204" pitchFamily="34" charset="0"/>
              <a:buChar char="•"/>
            </a:pPr>
            <a:endParaRPr lang="en-US" sz="1050" kern="100" dirty="0">
              <a:solidFill>
                <a:srgbClr val="000000"/>
              </a:solidFill>
              <a:effectLst/>
              <a:ea typeface="Calibri" panose="020F0502020204030204" pitchFamily="34" charset="0"/>
              <a:cs typeface="Times New Roman" panose="02020603050405020304" pitchFamily="18" charset="0"/>
            </a:endParaRPr>
          </a:p>
          <a:p>
            <a:pPr marL="171450" lvl="0" indent="-171450" algn="just">
              <a:buFont typeface="Arial" panose="020B0604020202020204" pitchFamily="34" charset="0"/>
              <a:buChar char="•"/>
            </a:pPr>
            <a:endParaRPr lang="en-US" sz="1050" kern="100" dirty="0">
              <a:solidFill>
                <a:srgbClr val="000000"/>
              </a:solidFill>
              <a:ea typeface="Calibri" panose="020F0502020204030204" pitchFamily="34" charset="0"/>
              <a:cs typeface="Times New Roman" panose="02020603050405020304" pitchFamily="18" charset="0"/>
            </a:endParaRPr>
          </a:p>
          <a:p>
            <a:pPr marL="171450" lvl="0" indent="-171450" algn="just">
              <a:buFont typeface="Arial" panose="020B0604020202020204" pitchFamily="34" charset="0"/>
              <a:buChar char="•"/>
            </a:pPr>
            <a:endParaRPr lang="en-US" sz="1050" kern="100" dirty="0">
              <a:solidFill>
                <a:srgbClr val="000000"/>
              </a:solidFill>
              <a:effectLst/>
              <a:ea typeface="Calibri" panose="020F0502020204030204" pitchFamily="34" charset="0"/>
              <a:cs typeface="Times New Roman" panose="02020603050405020304" pitchFamily="18" charset="0"/>
            </a:endParaRPr>
          </a:p>
          <a:p>
            <a:pPr marL="171450" lvl="0" indent="-171450" algn="just">
              <a:buFont typeface="Arial" panose="020B0604020202020204" pitchFamily="34" charset="0"/>
              <a:buChar char="•"/>
            </a:pPr>
            <a:endParaRPr lang="en-US" sz="1050" kern="100" dirty="0">
              <a:solidFill>
                <a:srgbClr val="000000"/>
              </a:solidFill>
              <a:ea typeface="Calibri" panose="020F0502020204030204" pitchFamily="34" charset="0"/>
              <a:cs typeface="Times New Roman" panose="02020603050405020304" pitchFamily="18" charset="0"/>
            </a:endParaRPr>
          </a:p>
          <a:p>
            <a:pPr lvl="0" algn="just"/>
            <a:endParaRPr lang="en-US" sz="1050" kern="100" dirty="0">
              <a:solidFill>
                <a:srgbClr val="000000"/>
              </a:solidFill>
              <a:ea typeface="Calibri" panose="020F0502020204030204" pitchFamily="34" charset="0"/>
              <a:cs typeface="Times New Roman" panose="02020603050405020304" pitchFamily="18" charset="0"/>
            </a:endParaRPr>
          </a:p>
          <a:p>
            <a:pPr marL="171450" lvl="0" indent="-171450" algn="just">
              <a:buFont typeface="Arial" panose="020B0604020202020204" pitchFamily="34" charset="0"/>
              <a:buChar char="•"/>
            </a:pPr>
            <a:endParaRPr lang="en-US" sz="1050" kern="100" dirty="0">
              <a:solidFill>
                <a:srgbClr val="000000"/>
              </a:solidFill>
              <a:effectLst/>
              <a:ea typeface="Calibri" panose="020F0502020204030204" pitchFamily="34" charset="0"/>
              <a:cs typeface="Times New Roman" panose="02020603050405020304" pitchFamily="18" charset="0"/>
            </a:endParaRPr>
          </a:p>
          <a:p>
            <a:pPr marL="171450" lvl="0" indent="-171450" algn="just">
              <a:buFont typeface="Arial" panose="020B0604020202020204" pitchFamily="34" charset="0"/>
              <a:buChar char="•"/>
            </a:pPr>
            <a:endParaRPr lang="en-IN" sz="1050" kern="100" dirty="0">
              <a:effectLst/>
              <a:ea typeface="Calibri" panose="020F0502020204030204" pitchFamily="34" charset="0"/>
              <a:cs typeface="Times New Roman" panose="02020603050405020304" pitchFamily="18" charset="0"/>
            </a:endParaRPr>
          </a:p>
        </p:txBody>
      </p:sp>
      <p:sp>
        <p:nvSpPr>
          <p:cNvPr id="28" name="Rounded Rectangle 27">
            <a:extLst>
              <a:ext uri="{FF2B5EF4-FFF2-40B4-BE49-F238E27FC236}">
                <a16:creationId xmlns:a16="http://schemas.microsoft.com/office/drawing/2014/main" id="{22E69763-01C1-589B-08DA-58DFAB92B735}"/>
              </a:ext>
            </a:extLst>
          </p:cNvPr>
          <p:cNvSpPr/>
          <p:nvPr/>
        </p:nvSpPr>
        <p:spPr>
          <a:xfrm>
            <a:off x="5797381" y="1358369"/>
            <a:ext cx="2897060" cy="5451388"/>
          </a:xfrm>
          <a:prstGeom prst="roundRect">
            <a:avLst/>
          </a:prstGeom>
          <a:gradFill flip="none" rotWithShape="1">
            <a:gsLst>
              <a:gs pos="32000">
                <a:schemeClr val="accent4">
                  <a:lumMod val="5000"/>
                  <a:lumOff val="95000"/>
                </a:schemeClr>
              </a:gs>
              <a:gs pos="98000">
                <a:schemeClr val="accent4">
                  <a:lumMod val="45000"/>
                  <a:lumOff val="55000"/>
                </a:schemeClr>
              </a:gs>
              <a:gs pos="98000">
                <a:schemeClr val="accent4">
                  <a:lumMod val="45000"/>
                  <a:lumOff val="55000"/>
                </a:schemeClr>
              </a:gs>
            </a:gsLst>
            <a:lin ang="2700000" scaled="1"/>
            <a:tileRect/>
          </a:gradFill>
          <a:ln>
            <a:solidFill>
              <a:prstClr val="black"/>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US" sz="1200" kern="100" dirty="0">
                <a:effectLst/>
                <a:ea typeface="Calibri" panose="020F0502020204030204" pitchFamily="34" charset="0"/>
                <a:cs typeface="Times New Roman" panose="02020603050405020304" pitchFamily="18" charset="0"/>
              </a:rPr>
              <a:t> </a:t>
            </a:r>
            <a:endParaRPr lang="en-IN" sz="1200" kern="100" dirty="0">
              <a:effectLst/>
              <a:ea typeface="Calibri" panose="020F0502020204030204" pitchFamily="34" charset="0"/>
              <a:cs typeface="Times New Roman" panose="02020603050405020304" pitchFamily="18" charset="0"/>
            </a:endParaRPr>
          </a:p>
          <a:p>
            <a:pPr algn="ctr"/>
            <a:r>
              <a:rPr lang="en-US" sz="1200" kern="100" dirty="0">
                <a:effectLst/>
                <a:ea typeface="Calibri" panose="020F0502020204030204" pitchFamily="34" charset="0"/>
                <a:cs typeface="Times New Roman" panose="02020603050405020304" pitchFamily="18" charset="0"/>
              </a:rPr>
              <a:t> </a:t>
            </a:r>
            <a:endParaRPr lang="en-IN" sz="1200" kern="100" dirty="0">
              <a:effectLst/>
              <a:ea typeface="Calibri" panose="020F0502020204030204" pitchFamily="34" charset="0"/>
              <a:cs typeface="Times New Roman" panose="02020603050405020304" pitchFamily="18" charset="0"/>
            </a:endParaRPr>
          </a:p>
          <a:p>
            <a:pPr algn="ctr"/>
            <a:r>
              <a:rPr lang="en-US" sz="1200" kern="100" dirty="0">
                <a:effectLst/>
                <a:ea typeface="Calibri" panose="020F0502020204030204" pitchFamily="34" charset="0"/>
                <a:cs typeface="Times New Roman" panose="02020603050405020304" pitchFamily="18" charset="0"/>
              </a:rPr>
              <a:t> </a:t>
            </a:r>
            <a:endParaRPr lang="en-IN" sz="1200" kern="100" dirty="0">
              <a:effectLst/>
              <a:ea typeface="Calibri" panose="020F0502020204030204" pitchFamily="34" charset="0"/>
              <a:cs typeface="Times New Roman" panose="02020603050405020304" pitchFamily="18" charset="0"/>
            </a:endParaRPr>
          </a:p>
          <a:p>
            <a:r>
              <a:rPr lang="en-US" sz="1200" kern="100" dirty="0">
                <a:effectLst/>
                <a:ea typeface="Calibri" panose="020F0502020204030204" pitchFamily="34" charset="0"/>
                <a:cs typeface="Times New Roman" panose="02020603050405020304" pitchFamily="18" charset="0"/>
              </a:rPr>
              <a:t> </a:t>
            </a:r>
            <a:endParaRPr lang="en-IN" sz="1200" kern="100" dirty="0">
              <a:effectLst/>
              <a:ea typeface="Calibri" panose="020F0502020204030204" pitchFamily="34" charset="0"/>
              <a:cs typeface="Times New Roman" panose="02020603050405020304" pitchFamily="18" charset="0"/>
            </a:endParaRPr>
          </a:p>
        </p:txBody>
      </p:sp>
      <p:sp>
        <p:nvSpPr>
          <p:cNvPr id="29" name="Rounded Rectangle 28">
            <a:extLst>
              <a:ext uri="{FF2B5EF4-FFF2-40B4-BE49-F238E27FC236}">
                <a16:creationId xmlns:a16="http://schemas.microsoft.com/office/drawing/2014/main" id="{DE846A4B-2C30-FB21-9318-670623B3CDE6}"/>
              </a:ext>
            </a:extLst>
          </p:cNvPr>
          <p:cNvSpPr/>
          <p:nvPr/>
        </p:nvSpPr>
        <p:spPr>
          <a:xfrm>
            <a:off x="5961509" y="1422921"/>
            <a:ext cx="2608641" cy="39433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100" b="1" u="sng" kern="100" dirty="0">
                <a:solidFill>
                  <a:srgbClr val="000000"/>
                </a:solidFill>
                <a:effectLst/>
                <a:ea typeface="Calibri" panose="020F0502020204030204" pitchFamily="34" charset="0"/>
                <a:cs typeface="Times New Roman" panose="02020603050405020304" pitchFamily="18" charset="0"/>
              </a:rPr>
              <a:t>Planned and Unplanned discharge </a:t>
            </a:r>
            <a:endParaRPr lang="en-IN" sz="1100" u="sng" kern="100" dirty="0">
              <a:effectLst/>
              <a:ea typeface="Calibri" panose="020F0502020204030204" pitchFamily="34" charset="0"/>
              <a:cs typeface="Times New Roman" panose="02020603050405020304" pitchFamily="18" charset="0"/>
            </a:endParaRPr>
          </a:p>
        </p:txBody>
      </p:sp>
      <p:graphicFrame>
        <p:nvGraphicFramePr>
          <p:cNvPr id="30" name="Chart 29">
            <a:extLst>
              <a:ext uri="{FF2B5EF4-FFF2-40B4-BE49-F238E27FC236}">
                <a16:creationId xmlns:a16="http://schemas.microsoft.com/office/drawing/2014/main" id="{A78FBA39-C62B-52C3-0E12-BBB9D323D9F6}"/>
              </a:ext>
            </a:extLst>
          </p:cNvPr>
          <p:cNvGraphicFramePr/>
          <p:nvPr>
            <p:extLst>
              <p:ext uri="{D42A27DB-BD31-4B8C-83A1-F6EECF244321}">
                <p14:modId xmlns:p14="http://schemas.microsoft.com/office/powerpoint/2010/main" val="2706763090"/>
              </p:ext>
            </p:extLst>
          </p:nvPr>
        </p:nvGraphicFramePr>
        <p:xfrm>
          <a:off x="6094794" y="1756033"/>
          <a:ext cx="2430843" cy="100590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2" name="Chart 31">
            <a:extLst>
              <a:ext uri="{FF2B5EF4-FFF2-40B4-BE49-F238E27FC236}">
                <a16:creationId xmlns:a16="http://schemas.microsoft.com/office/drawing/2014/main" id="{D426101B-77FB-54FB-9701-C94A278C64E4}"/>
              </a:ext>
            </a:extLst>
          </p:cNvPr>
          <p:cNvGraphicFramePr/>
          <p:nvPr>
            <p:extLst>
              <p:ext uri="{D42A27DB-BD31-4B8C-83A1-F6EECF244321}">
                <p14:modId xmlns:p14="http://schemas.microsoft.com/office/powerpoint/2010/main" val="4276304307"/>
              </p:ext>
            </p:extLst>
          </p:nvPr>
        </p:nvGraphicFramePr>
        <p:xfrm>
          <a:off x="5846841" y="3102047"/>
          <a:ext cx="2752160" cy="1575086"/>
        </p:xfrm>
        <a:graphic>
          <a:graphicData uri="http://schemas.openxmlformats.org/drawingml/2006/chart">
            <c:chart xmlns:c="http://schemas.openxmlformats.org/drawingml/2006/chart" xmlns:r="http://schemas.openxmlformats.org/officeDocument/2006/relationships" r:id="rId4"/>
          </a:graphicData>
        </a:graphic>
      </p:graphicFrame>
      <p:sp>
        <p:nvSpPr>
          <p:cNvPr id="33" name="Rounded Rectangle 32">
            <a:extLst>
              <a:ext uri="{FF2B5EF4-FFF2-40B4-BE49-F238E27FC236}">
                <a16:creationId xmlns:a16="http://schemas.microsoft.com/office/drawing/2014/main" id="{9AB01FBD-CEDA-6CCE-FCC2-1CADD09C4224}"/>
              </a:ext>
            </a:extLst>
          </p:cNvPr>
          <p:cNvSpPr/>
          <p:nvPr/>
        </p:nvSpPr>
        <p:spPr>
          <a:xfrm>
            <a:off x="6203856" y="2853474"/>
            <a:ext cx="2150830" cy="39885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100" b="1" u="sng" kern="100" dirty="0">
                <a:solidFill>
                  <a:srgbClr val="000000"/>
                </a:solidFill>
                <a:effectLst/>
                <a:ea typeface="Calibri" panose="020F0502020204030204" pitchFamily="34" charset="0"/>
                <a:cs typeface="Calibri" panose="020F0502020204030204" pitchFamily="34" charset="0"/>
              </a:rPr>
              <a:t> Non Compliance in each TAT </a:t>
            </a:r>
            <a:endParaRPr lang="en-IN" sz="1100" u="sng" kern="100" dirty="0">
              <a:effectLst/>
              <a:ea typeface="Calibri" panose="020F0502020204030204" pitchFamily="34" charset="0"/>
              <a:cs typeface="Times New Roman" panose="02020603050405020304" pitchFamily="18" charset="0"/>
            </a:endParaRPr>
          </a:p>
        </p:txBody>
      </p:sp>
      <p:sp>
        <p:nvSpPr>
          <p:cNvPr id="34" name="Rounded Rectangle 33">
            <a:extLst>
              <a:ext uri="{FF2B5EF4-FFF2-40B4-BE49-F238E27FC236}">
                <a16:creationId xmlns:a16="http://schemas.microsoft.com/office/drawing/2014/main" id="{1E473B26-5943-0203-E707-A02E899F8012}"/>
              </a:ext>
            </a:extLst>
          </p:cNvPr>
          <p:cNvSpPr/>
          <p:nvPr/>
        </p:nvSpPr>
        <p:spPr>
          <a:xfrm>
            <a:off x="5866569" y="4537116"/>
            <a:ext cx="2752160" cy="46733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800" b="1" kern="100" dirty="0">
                <a:solidFill>
                  <a:srgbClr val="000000"/>
                </a:solidFill>
                <a:effectLst/>
                <a:ea typeface="Calibri" panose="020F0502020204030204" pitchFamily="34" charset="0"/>
                <a:cs typeface="Times New Roman" panose="02020603050405020304" pitchFamily="18" charset="0"/>
              </a:rPr>
              <a:t>TAT 1:Nursing, Pharmacy ; TAT 2:Billing TAT3:TPA processing TAT 4: Patient</a:t>
            </a:r>
            <a:endParaRPr lang="en-IN" sz="800" kern="100" dirty="0">
              <a:effectLst/>
              <a:ea typeface="Calibri" panose="020F0502020204030204" pitchFamily="34" charset="0"/>
              <a:cs typeface="Times New Roman" panose="02020603050405020304" pitchFamily="18" charset="0"/>
            </a:endParaRPr>
          </a:p>
        </p:txBody>
      </p:sp>
      <p:graphicFrame>
        <p:nvGraphicFramePr>
          <p:cNvPr id="35" name="Chart 34">
            <a:extLst>
              <a:ext uri="{FF2B5EF4-FFF2-40B4-BE49-F238E27FC236}">
                <a16:creationId xmlns:a16="http://schemas.microsoft.com/office/drawing/2014/main" id="{57ADFF30-12BE-A665-6E13-F3FBE1283979}"/>
              </a:ext>
            </a:extLst>
          </p:cNvPr>
          <p:cNvGraphicFramePr/>
          <p:nvPr>
            <p:extLst>
              <p:ext uri="{D42A27DB-BD31-4B8C-83A1-F6EECF244321}">
                <p14:modId xmlns:p14="http://schemas.microsoft.com/office/powerpoint/2010/main" val="280961613"/>
              </p:ext>
            </p:extLst>
          </p:nvPr>
        </p:nvGraphicFramePr>
        <p:xfrm>
          <a:off x="6011333" y="5348447"/>
          <a:ext cx="2590607" cy="1311003"/>
        </p:xfrm>
        <a:graphic>
          <a:graphicData uri="http://schemas.openxmlformats.org/drawingml/2006/chart">
            <c:chart xmlns:c="http://schemas.openxmlformats.org/drawingml/2006/chart" xmlns:r="http://schemas.openxmlformats.org/officeDocument/2006/relationships" r:id="rId5"/>
          </a:graphicData>
        </a:graphic>
      </p:graphicFrame>
      <p:sp>
        <p:nvSpPr>
          <p:cNvPr id="36" name="Rounded Rectangle 35">
            <a:extLst>
              <a:ext uri="{FF2B5EF4-FFF2-40B4-BE49-F238E27FC236}">
                <a16:creationId xmlns:a16="http://schemas.microsoft.com/office/drawing/2014/main" id="{88BC3674-20F8-9C37-5081-0CCDD52E6291}"/>
              </a:ext>
            </a:extLst>
          </p:cNvPr>
          <p:cNvSpPr/>
          <p:nvPr/>
        </p:nvSpPr>
        <p:spPr>
          <a:xfrm>
            <a:off x="5980618" y="5049116"/>
            <a:ext cx="2546601" cy="3321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100" b="1" u="sng" kern="100" dirty="0">
                <a:solidFill>
                  <a:srgbClr val="000000"/>
                </a:solidFill>
                <a:effectLst/>
                <a:ea typeface="Calibri" panose="020F0502020204030204" pitchFamily="34" charset="0"/>
                <a:cs typeface="Times New Roman" panose="02020603050405020304" pitchFamily="18" charset="0"/>
              </a:rPr>
              <a:t>Delay Stakeholders in March and April</a:t>
            </a:r>
            <a:endParaRPr lang="en-IN" sz="1100" u="sng" kern="100" dirty="0">
              <a:effectLst/>
              <a:ea typeface="Calibri" panose="020F0502020204030204" pitchFamily="34" charset="0"/>
              <a:cs typeface="Times New Roman" panose="02020603050405020304" pitchFamily="18" charset="0"/>
            </a:endParaRPr>
          </a:p>
        </p:txBody>
      </p:sp>
      <p:pic>
        <p:nvPicPr>
          <p:cNvPr id="41" name="Picture 40">
            <a:extLst>
              <a:ext uri="{FF2B5EF4-FFF2-40B4-BE49-F238E27FC236}">
                <a16:creationId xmlns:a16="http://schemas.microsoft.com/office/drawing/2014/main" id="{6B739879-EEFD-D921-95EC-B6DBE7B427C4}"/>
              </a:ext>
            </a:extLst>
          </p:cNvPr>
          <p:cNvPicPr>
            <a:picLocks noChangeAspect="1"/>
          </p:cNvPicPr>
          <p:nvPr/>
        </p:nvPicPr>
        <p:blipFill>
          <a:blip r:embed="rId6"/>
          <a:stretch>
            <a:fillRect/>
          </a:stretch>
        </p:blipFill>
        <p:spPr>
          <a:xfrm>
            <a:off x="2716802" y="2823160"/>
            <a:ext cx="3147300" cy="5753336"/>
          </a:xfrm>
          <a:prstGeom prst="rect">
            <a:avLst/>
          </a:prstGeom>
        </p:spPr>
      </p:pic>
      <p:sp>
        <p:nvSpPr>
          <p:cNvPr id="42" name="Rounded Rectangle 41">
            <a:extLst>
              <a:ext uri="{FF2B5EF4-FFF2-40B4-BE49-F238E27FC236}">
                <a16:creationId xmlns:a16="http://schemas.microsoft.com/office/drawing/2014/main" id="{7AB3E265-4296-C725-9896-826ECCB6C7EC}"/>
              </a:ext>
            </a:extLst>
          </p:cNvPr>
          <p:cNvSpPr/>
          <p:nvPr/>
        </p:nvSpPr>
        <p:spPr>
          <a:xfrm>
            <a:off x="8754809" y="1443803"/>
            <a:ext cx="3349032" cy="1607970"/>
          </a:xfrm>
          <a:prstGeom prst="roundRect">
            <a:avLst/>
          </a:prstGeom>
          <a:solidFill>
            <a:srgbClr val="E8F7E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171450" lvl="0" indent="-171450">
              <a:buFont typeface="Arial" panose="020B0604020202020204" pitchFamily="34" charset="0"/>
              <a:buChar char="•"/>
            </a:pPr>
            <a:r>
              <a:rPr lang="en-IN" sz="850" kern="100" spc="15" dirty="0">
                <a:solidFill>
                  <a:srgbClr val="000000"/>
                </a:solidFill>
                <a:effectLst/>
                <a:latin typeface="ff1"/>
                <a:ea typeface="Calibri" panose="020F0502020204030204" pitchFamily="34" charset="0"/>
                <a:cs typeface="Times New Roman" panose="02020603050405020304" pitchFamily="18" charset="0"/>
              </a:rPr>
              <a:t>The cause of delay in the discharge process of insured </a:t>
            </a:r>
            <a:r>
              <a:rPr lang="en-IN" sz="850" kern="100" spc="5" dirty="0">
                <a:solidFill>
                  <a:srgbClr val="000000"/>
                </a:solidFill>
                <a:effectLst/>
                <a:latin typeface="ff1"/>
                <a:ea typeface="Calibri" panose="020F0502020204030204" pitchFamily="34" charset="0"/>
                <a:cs typeface="Times New Roman" panose="02020603050405020304" pitchFamily="18" charset="0"/>
              </a:rPr>
              <a:t>patients is the time taken for discharge summaries to</a:t>
            </a:r>
            <a:r>
              <a:rPr lang="en-IN" sz="850" kern="100" spc="15" dirty="0">
                <a:solidFill>
                  <a:srgbClr val="000000"/>
                </a:solidFill>
                <a:effectLst/>
                <a:latin typeface="ff1"/>
                <a:ea typeface="Calibri" panose="020F0502020204030204" pitchFamily="34" charset="0"/>
                <a:cs typeface="Times New Roman" panose="02020603050405020304" pitchFamily="18" charset="0"/>
              </a:rPr>
              <a:t> reach the in-house TPA department, and the time taken by external insurance companies to give the </a:t>
            </a:r>
            <a:r>
              <a:rPr lang="en-IN" sz="850" kern="100" spc="10" dirty="0">
                <a:solidFill>
                  <a:srgbClr val="000000"/>
                </a:solidFill>
                <a:effectLst/>
                <a:latin typeface="Times" pitchFamily="2" charset="0"/>
                <a:ea typeface="Calibri" panose="020F0502020204030204" pitchFamily="34" charset="0"/>
                <a:cs typeface="Times New Roman" panose="02020603050405020304" pitchFamily="18" charset="0"/>
              </a:rPr>
              <a:t>approval after submitting the final bills and discharge </a:t>
            </a:r>
            <a:r>
              <a:rPr lang="en-IN" sz="850" kern="100" spc="50" dirty="0">
                <a:solidFill>
                  <a:srgbClr val="000000"/>
                </a:solidFill>
                <a:effectLst/>
                <a:latin typeface="Times" pitchFamily="2" charset="0"/>
                <a:ea typeface="Calibri" panose="020F0502020204030204" pitchFamily="34" charset="0"/>
                <a:cs typeface="Times New Roman" panose="02020603050405020304" pitchFamily="18" charset="0"/>
              </a:rPr>
              <a:t>summaries.</a:t>
            </a:r>
            <a:endParaRPr lang="en-IN" sz="850" kern="100" dirty="0">
              <a:effectLst/>
              <a:ea typeface="Calibri" panose="020F0502020204030204" pitchFamily="34" charset="0"/>
              <a:cs typeface="Times New Roman" panose="02020603050405020304" pitchFamily="18" charset="0"/>
            </a:endParaRPr>
          </a:p>
          <a:p>
            <a:pPr marL="171450" lvl="0" indent="-171450">
              <a:buFont typeface="Arial" panose="020B0604020202020204" pitchFamily="34" charset="0"/>
              <a:buChar char="•"/>
            </a:pPr>
            <a:r>
              <a:rPr lang="en-IN" sz="850" kern="100" spc="50" dirty="0">
                <a:solidFill>
                  <a:srgbClr val="000000"/>
                </a:solidFill>
                <a:effectLst/>
                <a:latin typeface="Times" pitchFamily="2" charset="0"/>
                <a:ea typeface="Calibri" panose="020F0502020204030204" pitchFamily="34" charset="0"/>
                <a:cs typeface="Times New Roman" panose="02020603050405020304" pitchFamily="18" charset="0"/>
              </a:rPr>
              <a:t>The second cause is considered as</a:t>
            </a:r>
            <a:r>
              <a:rPr lang="en-IN" sz="850" kern="100" spc="10" dirty="0">
                <a:solidFill>
                  <a:srgbClr val="000000"/>
                </a:solidFill>
                <a:effectLst/>
                <a:latin typeface="Times" pitchFamily="2" charset="0"/>
                <a:ea typeface="Calibri" panose="020F0502020204030204" pitchFamily="34" charset="0"/>
                <a:cs typeface="Times New Roman" panose="02020603050405020304" pitchFamily="18" charset="0"/>
              </a:rPr>
              <a:t> external </a:t>
            </a:r>
            <a:r>
              <a:rPr lang="en-IN" sz="850" kern="100" spc="10" dirty="0" err="1">
                <a:solidFill>
                  <a:srgbClr val="000000"/>
                </a:solidFill>
                <a:effectLst/>
                <a:latin typeface="Times" pitchFamily="2" charset="0"/>
                <a:ea typeface="Calibri" panose="020F0502020204030204" pitchFamily="34" charset="0"/>
                <a:cs typeface="Times New Roman" panose="02020603050405020304" pitchFamily="18" charset="0"/>
              </a:rPr>
              <a:t>ie</a:t>
            </a:r>
            <a:r>
              <a:rPr lang="en-IN" sz="850" kern="100" spc="10" dirty="0">
                <a:solidFill>
                  <a:srgbClr val="000000"/>
                </a:solidFill>
                <a:effectLst/>
                <a:latin typeface="Times" pitchFamily="2" charset="0"/>
                <a:ea typeface="Calibri" panose="020F0502020204030204" pitchFamily="34" charset="0"/>
                <a:cs typeface="Times New Roman" panose="02020603050405020304" pitchFamily="18" charset="0"/>
              </a:rPr>
              <a:t> time taken by external TPA for giving approval and delays due to queries raised by TPA,</a:t>
            </a:r>
          </a:p>
          <a:p>
            <a:pPr marL="171450" lvl="0" indent="-171450">
              <a:buFont typeface="Arial" panose="020B0604020202020204" pitchFamily="34" charset="0"/>
              <a:buChar char="•"/>
            </a:pPr>
            <a:r>
              <a:rPr lang="en-IN" sz="850" kern="100" spc="10" dirty="0">
                <a:solidFill>
                  <a:srgbClr val="000000"/>
                </a:solidFill>
                <a:effectLst/>
                <a:latin typeface="Times" pitchFamily="2" charset="0"/>
                <a:ea typeface="Calibri" panose="020F0502020204030204" pitchFamily="34" charset="0"/>
                <a:cs typeface="Times New Roman" panose="02020603050405020304" pitchFamily="18" charset="0"/>
              </a:rPr>
              <a:t> </a:t>
            </a:r>
            <a:r>
              <a:rPr lang="en-IN" sz="850" kern="100" dirty="0">
                <a:solidFill>
                  <a:srgbClr val="000000"/>
                </a:solidFill>
                <a:effectLst/>
                <a:latin typeface="Times" pitchFamily="2" charset="0"/>
                <a:ea typeface="Calibri" panose="020F0502020204030204" pitchFamily="34" charset="0"/>
                <a:cs typeface="Times New Roman" panose="02020603050405020304" pitchFamily="18" charset="0"/>
              </a:rPr>
              <a:t>The study indicated that increasing in the number of planned discharges can help reduce the total TAT for discharge and can make the process smooth. </a:t>
            </a:r>
            <a:endParaRPr lang="en-IN" sz="850" kern="100" dirty="0">
              <a:effectLst/>
              <a:ea typeface="Calibri" panose="020F0502020204030204" pitchFamily="34" charset="0"/>
              <a:cs typeface="Times New Roman" panose="02020603050405020304" pitchFamily="18" charset="0"/>
            </a:endParaRPr>
          </a:p>
        </p:txBody>
      </p:sp>
      <p:sp>
        <p:nvSpPr>
          <p:cNvPr id="43" name="Rounded Rectangle 42">
            <a:extLst>
              <a:ext uri="{FF2B5EF4-FFF2-40B4-BE49-F238E27FC236}">
                <a16:creationId xmlns:a16="http://schemas.microsoft.com/office/drawing/2014/main" id="{17C5E5CD-9B44-9107-8FE4-37FE720BA863}"/>
              </a:ext>
            </a:extLst>
          </p:cNvPr>
          <p:cNvSpPr/>
          <p:nvPr/>
        </p:nvSpPr>
        <p:spPr>
          <a:xfrm>
            <a:off x="3313120" y="1148098"/>
            <a:ext cx="2001451" cy="301531"/>
          </a:xfrm>
          <a:prstGeom prst="roundRect">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kern="100" dirty="0">
                <a:effectLst/>
                <a:ea typeface="Calibri" panose="020F0502020204030204" pitchFamily="34" charset="0"/>
                <a:cs typeface="Times New Roman" panose="02020603050405020304" pitchFamily="18" charset="0"/>
              </a:rPr>
              <a:t>MEHTHOLOGY</a:t>
            </a:r>
            <a:endParaRPr lang="en-IN" sz="1200" kern="100" dirty="0">
              <a:effectLst/>
              <a:ea typeface="Calibri" panose="020F0502020204030204" pitchFamily="34" charset="0"/>
              <a:cs typeface="Times New Roman" panose="02020603050405020304" pitchFamily="18" charset="0"/>
            </a:endParaRPr>
          </a:p>
        </p:txBody>
      </p:sp>
      <p:sp>
        <p:nvSpPr>
          <p:cNvPr id="44" name="Rounded Rectangle 43">
            <a:extLst>
              <a:ext uri="{FF2B5EF4-FFF2-40B4-BE49-F238E27FC236}">
                <a16:creationId xmlns:a16="http://schemas.microsoft.com/office/drawing/2014/main" id="{679C5887-0491-B6F1-65CF-85912BDA5E78}"/>
              </a:ext>
            </a:extLst>
          </p:cNvPr>
          <p:cNvSpPr/>
          <p:nvPr/>
        </p:nvSpPr>
        <p:spPr>
          <a:xfrm>
            <a:off x="8733896" y="3382235"/>
            <a:ext cx="3369945" cy="1914685"/>
          </a:xfrm>
          <a:prstGeom prst="roundRect">
            <a:avLst/>
          </a:prstGeom>
          <a:solidFill>
            <a:schemeClr val="accent1">
              <a:lumMod val="20000"/>
              <a:lumOff val="8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171450" lvl="0" indent="-171450">
              <a:buFont typeface="Arial" panose="020B0604020202020204" pitchFamily="34" charset="0"/>
              <a:buChar char="•"/>
            </a:pPr>
            <a:r>
              <a:rPr lang="en-IN" sz="850" kern="100" dirty="0">
                <a:solidFill>
                  <a:srgbClr val="000000"/>
                </a:solidFill>
                <a:ea typeface="Calibri" panose="020F0502020204030204" pitchFamily="34" charset="0"/>
                <a:cs typeface="Calibri" panose="020F0502020204030204" pitchFamily="34" charset="0"/>
              </a:rPr>
              <a:t>Discharge planning to be done on the day of admission. If not at the time of admission at least 24 hours before discharge. </a:t>
            </a:r>
          </a:p>
          <a:p>
            <a:pPr marL="171450" lvl="0" indent="-171450">
              <a:buFont typeface="Arial" panose="020B0604020202020204" pitchFamily="34" charset="0"/>
              <a:buChar char="•"/>
            </a:pPr>
            <a:r>
              <a:rPr lang="en-IN" sz="850" kern="100" dirty="0">
                <a:solidFill>
                  <a:srgbClr val="000000"/>
                </a:solidFill>
                <a:effectLst/>
                <a:ea typeface="Calibri" panose="020F0502020204030204" pitchFamily="34" charset="0"/>
                <a:cs typeface="Calibri" panose="020F0502020204030204" pitchFamily="34" charset="0"/>
              </a:rPr>
              <a:t>One point of contact during discharge for all departments therefore, a Discharge Manager for each floor/nursing station </a:t>
            </a:r>
            <a:r>
              <a:rPr lang="en-IN" sz="850" kern="100" dirty="0">
                <a:solidFill>
                  <a:srgbClr val="000000"/>
                </a:solidFill>
                <a:ea typeface="Calibri" panose="020F0502020204030204" pitchFamily="34" charset="0"/>
                <a:cs typeface="Calibri" panose="020F0502020204030204" pitchFamily="34" charset="0"/>
              </a:rPr>
              <a:t>to</a:t>
            </a:r>
            <a:r>
              <a:rPr lang="en-IN" sz="850" kern="100" dirty="0">
                <a:solidFill>
                  <a:srgbClr val="000000"/>
                </a:solidFill>
                <a:effectLst/>
                <a:ea typeface="Calibri" panose="020F0502020204030204" pitchFamily="34" charset="0"/>
                <a:cs typeface="Calibri" panose="020F0502020204030204" pitchFamily="34" charset="0"/>
              </a:rPr>
              <a:t> be appointed  </a:t>
            </a:r>
            <a:r>
              <a:rPr lang="en-IN" sz="850" kern="100" dirty="0">
                <a:solidFill>
                  <a:srgbClr val="000000"/>
                </a:solidFill>
                <a:ea typeface="Calibri" panose="020F0502020204030204" pitchFamily="34" charset="0"/>
                <a:cs typeface="Calibri" panose="020F0502020204030204" pitchFamily="34" charset="0"/>
              </a:rPr>
              <a:t>to </a:t>
            </a:r>
            <a:r>
              <a:rPr lang="en-IN" sz="850" kern="100" dirty="0">
                <a:solidFill>
                  <a:srgbClr val="000000"/>
                </a:solidFill>
                <a:effectLst/>
                <a:ea typeface="Calibri" panose="020F0502020204030204" pitchFamily="34" charset="0"/>
                <a:cs typeface="Calibri" panose="020F0502020204030204" pitchFamily="34" charset="0"/>
              </a:rPr>
              <a:t>take care of the entire discharge procedure.</a:t>
            </a:r>
            <a:endParaRPr lang="en-IN" sz="850" kern="100" dirty="0">
              <a:effectLst/>
              <a:ea typeface="Calibri" panose="020F0502020204030204" pitchFamily="34" charset="0"/>
              <a:cs typeface="Times New Roman" panose="02020603050405020304" pitchFamily="18" charset="0"/>
            </a:endParaRPr>
          </a:p>
          <a:p>
            <a:pPr marL="171450" lvl="0" indent="-171450">
              <a:buFont typeface="Arial" panose="020B0604020202020204" pitchFamily="34" charset="0"/>
              <a:buChar char="•"/>
            </a:pPr>
            <a:r>
              <a:rPr lang="en-IN" sz="850" kern="100" dirty="0">
                <a:solidFill>
                  <a:srgbClr val="000000"/>
                </a:solidFill>
                <a:effectLst/>
                <a:latin typeface="Times" pitchFamily="2" charset="0"/>
                <a:ea typeface="Calibri" panose="020F0502020204030204" pitchFamily="34" charset="0"/>
                <a:cs typeface="Times New Roman" panose="02020603050405020304" pitchFamily="18" charset="0"/>
              </a:rPr>
              <a:t>Interim Bill must be adequately updated time to time</a:t>
            </a:r>
            <a:endParaRPr lang="en-IN" sz="850" kern="100" dirty="0">
              <a:effectLst/>
              <a:ea typeface="Calibri" panose="020F0502020204030204" pitchFamily="34" charset="0"/>
              <a:cs typeface="Times New Roman" panose="02020603050405020304" pitchFamily="18" charset="0"/>
            </a:endParaRPr>
          </a:p>
          <a:p>
            <a:pPr marL="171450" lvl="0" indent="-171450" algn="just">
              <a:lnSpc>
                <a:spcPct val="115000"/>
              </a:lnSpc>
              <a:buFont typeface="Arial" panose="020B0604020202020204" pitchFamily="34" charset="0"/>
              <a:buChar char="•"/>
            </a:pPr>
            <a:r>
              <a:rPr lang="en-IN" sz="850" kern="100" dirty="0">
                <a:solidFill>
                  <a:srgbClr val="000000"/>
                </a:solidFill>
                <a:latin typeface="Times" pitchFamily="2" charset="0"/>
                <a:ea typeface="Calibri" panose="020F0502020204030204" pitchFamily="34" charset="0"/>
                <a:cs typeface="Times New Roman" panose="02020603050405020304" pitchFamily="18" charset="0"/>
              </a:rPr>
              <a:t>D</a:t>
            </a:r>
            <a:r>
              <a:rPr lang="en-IN" sz="850" kern="100" dirty="0">
                <a:solidFill>
                  <a:srgbClr val="000000"/>
                </a:solidFill>
                <a:effectLst/>
                <a:latin typeface="Times" pitchFamily="2" charset="0"/>
                <a:ea typeface="Calibri" panose="020F0502020204030204" pitchFamily="34" charset="0"/>
                <a:cs typeface="Times New Roman" panose="02020603050405020304" pitchFamily="18" charset="0"/>
              </a:rPr>
              <a:t>uring room orientation ward secretory should </a:t>
            </a:r>
            <a:r>
              <a:rPr lang="en-IN" sz="850" kern="100" dirty="0">
                <a:solidFill>
                  <a:srgbClr val="000000"/>
                </a:solidFill>
                <a:latin typeface="Times" pitchFamily="2" charset="0"/>
                <a:ea typeface="Calibri" panose="020F0502020204030204" pitchFamily="34" charset="0"/>
                <a:cs typeface="Times New Roman" panose="02020603050405020304" pitchFamily="18" charset="0"/>
              </a:rPr>
              <a:t>provide information in reference to TAT</a:t>
            </a:r>
            <a:r>
              <a:rPr lang="en-IN" sz="850" kern="100" dirty="0">
                <a:solidFill>
                  <a:srgbClr val="000000"/>
                </a:solidFill>
                <a:effectLst/>
                <a:latin typeface="Times" pitchFamily="2" charset="0"/>
                <a:ea typeface="Calibri" panose="020F0502020204030204" pitchFamily="34" charset="0"/>
                <a:cs typeface="Times New Roman" panose="02020603050405020304" pitchFamily="18" charset="0"/>
              </a:rPr>
              <a:t> and advise the patient </a:t>
            </a:r>
            <a:r>
              <a:rPr lang="en-IN" sz="850" kern="100" dirty="0" err="1">
                <a:solidFill>
                  <a:srgbClr val="000000"/>
                </a:solidFill>
                <a:latin typeface="Times" pitchFamily="2" charset="0"/>
                <a:ea typeface="Calibri" panose="020F0502020204030204" pitchFamily="34" charset="0"/>
                <a:cs typeface="Times New Roman" panose="02020603050405020304" pitchFamily="18" charset="0"/>
              </a:rPr>
              <a:t>thr</a:t>
            </a:r>
            <a:r>
              <a:rPr lang="en-IN" sz="850" kern="100" dirty="0">
                <a:solidFill>
                  <a:srgbClr val="000000"/>
                </a:solidFill>
                <a:latin typeface="Times" pitchFamily="2" charset="0"/>
                <a:ea typeface="Calibri" panose="020F0502020204030204" pitchFamily="34" charset="0"/>
                <a:cs typeface="Times New Roman" panose="02020603050405020304" pitchFamily="18" charset="0"/>
              </a:rPr>
              <a:t> </a:t>
            </a:r>
            <a:r>
              <a:rPr lang="en-IN" sz="850" kern="100" dirty="0">
                <a:solidFill>
                  <a:srgbClr val="000000"/>
                </a:solidFill>
                <a:effectLst/>
                <a:latin typeface="Times" pitchFamily="2" charset="0"/>
                <a:ea typeface="Calibri" panose="020F0502020204030204" pitchFamily="34" charset="0"/>
                <a:cs typeface="Times New Roman" panose="02020603050405020304" pitchFamily="18" charset="0"/>
              </a:rPr>
              <a:t>importance of vacating the room on time.</a:t>
            </a:r>
          </a:p>
          <a:p>
            <a:pPr marL="171450" lvl="0" indent="-171450" algn="just">
              <a:lnSpc>
                <a:spcPct val="115000"/>
              </a:lnSpc>
              <a:buFont typeface="Arial" panose="020B0604020202020204" pitchFamily="34" charset="0"/>
              <a:buChar char="•"/>
            </a:pPr>
            <a:r>
              <a:rPr lang="en-IN" sz="850" kern="100" dirty="0">
                <a:solidFill>
                  <a:srgbClr val="000000"/>
                </a:solidFill>
                <a:latin typeface="Times" pitchFamily="2" charset="0"/>
                <a:ea typeface="Calibri" panose="020F0502020204030204" pitchFamily="34" charset="0"/>
                <a:cs typeface="Times New Roman" panose="02020603050405020304" pitchFamily="18" charset="0"/>
              </a:rPr>
              <a:t>Training module to train new/junior doctors to fill pre authorisation forms and query replies. </a:t>
            </a:r>
          </a:p>
          <a:p>
            <a:pPr marL="171450" lvl="0" indent="-171450" algn="just">
              <a:lnSpc>
                <a:spcPct val="115000"/>
              </a:lnSpc>
              <a:buFont typeface="Arial" panose="020B0604020202020204" pitchFamily="34" charset="0"/>
              <a:buChar char="•"/>
            </a:pPr>
            <a:r>
              <a:rPr lang="en-IN" sz="850" kern="100" dirty="0">
                <a:solidFill>
                  <a:srgbClr val="000000"/>
                </a:solidFill>
                <a:latin typeface="Times" pitchFamily="2" charset="0"/>
                <a:ea typeface="Calibri" panose="020F0502020204030204" pitchFamily="34" charset="0"/>
                <a:cs typeface="Times New Roman" panose="02020603050405020304" pitchFamily="18" charset="0"/>
              </a:rPr>
              <a:t>Vital information can be </a:t>
            </a:r>
            <a:r>
              <a:rPr lang="en-IN" sz="850" kern="100" dirty="0" err="1">
                <a:solidFill>
                  <a:srgbClr val="000000"/>
                </a:solidFill>
                <a:latin typeface="Times" pitchFamily="2" charset="0"/>
                <a:ea typeface="Calibri" panose="020F0502020204030204" pitchFamily="34" charset="0"/>
                <a:cs typeface="Times New Roman" panose="02020603050405020304" pitchFamily="18" charset="0"/>
              </a:rPr>
              <a:t>revelaed</a:t>
            </a:r>
            <a:r>
              <a:rPr lang="en-IN" sz="850" kern="100" dirty="0">
                <a:solidFill>
                  <a:srgbClr val="000000"/>
                </a:solidFill>
                <a:latin typeface="Times" pitchFamily="2" charset="0"/>
                <a:ea typeface="Calibri" panose="020F0502020204030204" pitchFamily="34" charset="0"/>
                <a:cs typeface="Times New Roman" panose="02020603050405020304" pitchFamily="18" charset="0"/>
              </a:rPr>
              <a:t> to prepare a external TPA “Check List”</a:t>
            </a:r>
            <a:endParaRPr lang="en-IN" sz="850" kern="100" dirty="0">
              <a:solidFill>
                <a:schemeClr val="tx1"/>
              </a:solidFill>
              <a:latin typeface="Times" pitchFamily="2" charset="0"/>
              <a:ea typeface="Calibri" panose="020F0502020204030204" pitchFamily="34" charset="0"/>
              <a:cs typeface="Times New Roman" panose="02020603050405020304" pitchFamily="18" charset="0"/>
            </a:endParaRPr>
          </a:p>
        </p:txBody>
      </p:sp>
      <p:sp>
        <p:nvSpPr>
          <p:cNvPr id="49" name="Rounded Rectangle 48">
            <a:extLst>
              <a:ext uri="{FF2B5EF4-FFF2-40B4-BE49-F238E27FC236}">
                <a16:creationId xmlns:a16="http://schemas.microsoft.com/office/drawing/2014/main" id="{7E2EF9D3-8627-8DAE-0CAD-1823DF12E4E0}"/>
              </a:ext>
            </a:extLst>
          </p:cNvPr>
          <p:cNvSpPr/>
          <p:nvPr/>
        </p:nvSpPr>
        <p:spPr>
          <a:xfrm>
            <a:off x="9627738" y="1191699"/>
            <a:ext cx="1704152" cy="321668"/>
          </a:xfrm>
          <a:prstGeom prst="roundRect">
            <a:avLst/>
          </a:prstGeom>
          <a:gradFill flip="none" rotWithShape="1">
            <a:gsLst>
              <a:gs pos="0">
                <a:schemeClr val="accent6">
                  <a:lumMod val="40000"/>
                  <a:lumOff val="60000"/>
                </a:schemeClr>
              </a:gs>
              <a:gs pos="46000">
                <a:schemeClr val="accent6">
                  <a:lumMod val="95000"/>
                  <a:lumOff val="5000"/>
                </a:schemeClr>
              </a:gs>
              <a:gs pos="100000">
                <a:schemeClr val="accent6">
                  <a:lumMod val="60000"/>
                </a:schemeClr>
              </a:gs>
            </a:gsLst>
            <a:path path="circle">
              <a:fillToRect l="50000" t="130000" r="50000" b="-30000"/>
            </a:path>
            <a:tileRect/>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b="1" kern="100" dirty="0">
                <a:solidFill>
                  <a:schemeClr val="bg1"/>
                </a:solidFill>
                <a:effectLst/>
                <a:ea typeface="Calibri" panose="020F0502020204030204" pitchFamily="34" charset="0"/>
                <a:cs typeface="Times New Roman" panose="02020603050405020304" pitchFamily="18" charset="0"/>
              </a:rPr>
              <a:t>CONCLUSION</a:t>
            </a:r>
            <a:endParaRPr lang="en-IN" sz="1200" b="1" kern="100" dirty="0">
              <a:solidFill>
                <a:schemeClr val="bg1"/>
              </a:solidFill>
              <a:effectLst/>
              <a:ea typeface="Calibri" panose="020F0502020204030204" pitchFamily="34" charset="0"/>
              <a:cs typeface="Times New Roman" panose="02020603050405020304" pitchFamily="18" charset="0"/>
            </a:endParaRPr>
          </a:p>
        </p:txBody>
      </p:sp>
      <p:sp>
        <p:nvSpPr>
          <p:cNvPr id="50" name="Rounded Rectangle 49">
            <a:extLst>
              <a:ext uri="{FF2B5EF4-FFF2-40B4-BE49-F238E27FC236}">
                <a16:creationId xmlns:a16="http://schemas.microsoft.com/office/drawing/2014/main" id="{A094A3EA-2611-4B56-2391-1DA484F40928}"/>
              </a:ext>
            </a:extLst>
          </p:cNvPr>
          <p:cNvSpPr/>
          <p:nvPr/>
        </p:nvSpPr>
        <p:spPr>
          <a:xfrm>
            <a:off x="9480720" y="3171752"/>
            <a:ext cx="1968182" cy="239196"/>
          </a:xfrm>
          <a:prstGeom prst="roundRect">
            <a:avLst/>
          </a:prstGeom>
          <a:gradFill flip="none" rotWithShape="1">
            <a:gsLst>
              <a:gs pos="0">
                <a:schemeClr val="accent4">
                  <a:lumMod val="40000"/>
                  <a:lumOff val="60000"/>
                </a:schemeClr>
              </a:gs>
              <a:gs pos="46000">
                <a:schemeClr val="accent4">
                  <a:lumMod val="95000"/>
                  <a:lumOff val="5000"/>
                </a:schemeClr>
              </a:gs>
              <a:gs pos="100000">
                <a:schemeClr val="accent4">
                  <a:lumMod val="60000"/>
                </a:schemeClr>
              </a:gs>
            </a:gsLst>
            <a:path path="circle">
              <a:fillToRect l="50000" t="130000" r="50000" b="-30000"/>
            </a:path>
            <a:tileRect/>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IN" sz="1200" b="1" kern="100" dirty="0">
                <a:solidFill>
                  <a:schemeClr val="tx1"/>
                </a:solidFill>
                <a:effectLst/>
                <a:ea typeface="Calibri" panose="020F0502020204030204" pitchFamily="34" charset="0"/>
                <a:cs typeface="Times New Roman" panose="02020603050405020304" pitchFamily="18" charset="0"/>
              </a:rPr>
              <a:t>RECOMMENDATION</a:t>
            </a:r>
          </a:p>
        </p:txBody>
      </p:sp>
      <p:sp>
        <p:nvSpPr>
          <p:cNvPr id="51" name="Rounded Rectangle 50">
            <a:extLst>
              <a:ext uri="{FF2B5EF4-FFF2-40B4-BE49-F238E27FC236}">
                <a16:creationId xmlns:a16="http://schemas.microsoft.com/office/drawing/2014/main" id="{5BECF350-89EA-F6A4-5FEE-7545EB42AD66}"/>
              </a:ext>
            </a:extLst>
          </p:cNvPr>
          <p:cNvSpPr/>
          <p:nvPr/>
        </p:nvSpPr>
        <p:spPr>
          <a:xfrm>
            <a:off x="8744351" y="5627382"/>
            <a:ext cx="3369945" cy="1165476"/>
          </a:xfrm>
          <a:prstGeom prst="roundRect">
            <a:avLst/>
          </a:prstGeom>
          <a:solidFill>
            <a:srgbClr val="FFE2E9"/>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171450" lvl="0" indent="-171450">
              <a:buFont typeface="Arial" panose="020B0604020202020204" pitchFamily="34" charset="0"/>
              <a:buChar char="•"/>
            </a:pPr>
            <a:endParaRPr lang="en-IN" sz="800" kern="100" dirty="0">
              <a:solidFill>
                <a:srgbClr val="000000"/>
              </a:solidFill>
              <a:effectLst/>
              <a:ea typeface="Calibri" panose="020F0502020204030204" pitchFamily="34" charset="0"/>
              <a:cs typeface="Calibri" panose="020F0502020204030204" pitchFamily="34" charset="0"/>
            </a:endParaRPr>
          </a:p>
          <a:p>
            <a:pPr marL="171450" lvl="0" indent="-171450">
              <a:buFont typeface="Arial" panose="020B0604020202020204" pitchFamily="34" charset="0"/>
              <a:buChar char="•"/>
            </a:pPr>
            <a:r>
              <a:rPr lang="en-IN" sz="650" kern="100" dirty="0">
                <a:solidFill>
                  <a:srgbClr val="000000"/>
                </a:solidFill>
                <a:effectLst/>
                <a:ea typeface="Calibri" panose="020F0502020204030204" pitchFamily="34" charset="0"/>
                <a:cs typeface="Calibri" panose="020F0502020204030204" pitchFamily="34" charset="0"/>
              </a:rPr>
              <a:t>Kasturi Shukla , Shweta Mehta, </a:t>
            </a:r>
            <a:r>
              <a:rPr lang="en-IN" sz="650" kern="100" dirty="0" err="1">
                <a:solidFill>
                  <a:srgbClr val="000000"/>
                </a:solidFill>
                <a:effectLst/>
                <a:ea typeface="Calibri" panose="020F0502020204030204" pitchFamily="34" charset="0"/>
                <a:cs typeface="Calibri" panose="020F0502020204030204" pitchFamily="34" charset="0"/>
              </a:rPr>
              <a:t>Jatesh</a:t>
            </a:r>
            <a:r>
              <a:rPr lang="en-IN" sz="650" kern="100" dirty="0">
                <a:solidFill>
                  <a:srgbClr val="000000"/>
                </a:solidFill>
                <a:effectLst/>
                <a:ea typeface="Calibri" panose="020F0502020204030204" pitchFamily="34" charset="0"/>
                <a:cs typeface="Calibri" panose="020F0502020204030204" pitchFamily="34" charset="0"/>
              </a:rPr>
              <a:t> Nair, Sunil Rao  article on  discharge time a crucial quality indicator, is dependent on several other factors like clearance time and patient related issues.</a:t>
            </a:r>
            <a:endParaRPr lang="en-IN" sz="650" kern="100" dirty="0">
              <a:effectLst/>
              <a:ea typeface="Calibri" panose="020F0502020204030204" pitchFamily="34" charset="0"/>
              <a:cs typeface="Times New Roman" panose="02020603050405020304" pitchFamily="18" charset="0"/>
            </a:endParaRPr>
          </a:p>
          <a:p>
            <a:pPr marL="171450" lvl="0" indent="-171450">
              <a:buFont typeface="Arial" panose="020B0604020202020204" pitchFamily="34" charset="0"/>
              <a:buChar char="•"/>
            </a:pPr>
            <a:r>
              <a:rPr lang="en-IN" sz="650" kern="100" dirty="0" err="1">
                <a:solidFill>
                  <a:srgbClr val="000000"/>
                </a:solidFill>
                <a:effectLst/>
                <a:ea typeface="Calibri" panose="020F0502020204030204" pitchFamily="34" charset="0"/>
                <a:cs typeface="Calibri" panose="020F0502020204030204" pitchFamily="34" charset="0"/>
              </a:rPr>
              <a:t>Ms.S.Arthi</a:t>
            </a:r>
            <a:r>
              <a:rPr lang="en-IN" sz="650" kern="100" dirty="0">
                <a:solidFill>
                  <a:srgbClr val="000000"/>
                </a:solidFill>
                <a:effectLst/>
                <a:ea typeface="Calibri" panose="020F0502020204030204" pitchFamily="34" charset="0"/>
                <a:cs typeface="Calibri" panose="020F0502020204030204" pitchFamily="34" charset="0"/>
              </a:rPr>
              <a:t> and </a:t>
            </a:r>
            <a:r>
              <a:rPr lang="en-IN" sz="650" kern="100" dirty="0" err="1">
                <a:solidFill>
                  <a:srgbClr val="000000"/>
                </a:solidFill>
                <a:effectLst/>
                <a:ea typeface="Calibri" panose="020F0502020204030204" pitchFamily="34" charset="0"/>
                <a:cs typeface="Calibri" panose="020F0502020204030204" pitchFamily="34" charset="0"/>
              </a:rPr>
              <a:t>S.Divya</a:t>
            </a:r>
            <a:r>
              <a:rPr lang="en-IN" sz="650" kern="100" dirty="0">
                <a:solidFill>
                  <a:srgbClr val="000000"/>
                </a:solidFill>
                <a:effectLst/>
                <a:ea typeface="Calibri" panose="020F0502020204030204" pitchFamily="34" charset="0"/>
                <a:cs typeface="Calibri" panose="020F0502020204030204" pitchFamily="34" charset="0"/>
              </a:rPr>
              <a:t> published an article </a:t>
            </a:r>
            <a:r>
              <a:rPr lang="en-IN" sz="650" kern="100" dirty="0">
                <a:solidFill>
                  <a:srgbClr val="000000"/>
                </a:solidFill>
                <a:ea typeface="Calibri" panose="020F0502020204030204" pitchFamily="34" charset="0"/>
                <a:cs typeface="Calibri" panose="020F0502020204030204" pitchFamily="34" charset="0"/>
              </a:rPr>
              <a:t>on </a:t>
            </a:r>
            <a:r>
              <a:rPr lang="en-IN" sz="650" kern="100" dirty="0">
                <a:solidFill>
                  <a:srgbClr val="000000"/>
                </a:solidFill>
                <a:effectLst/>
                <a:ea typeface="Calibri" panose="020F0502020204030204" pitchFamily="34" charset="0"/>
                <a:cs typeface="Calibri" panose="020F0502020204030204" pitchFamily="34" charset="0"/>
              </a:rPr>
              <a:t>The major area that needs to be streamlined in hospital is discharge process of patients which is directly related to patients satisfaction.</a:t>
            </a:r>
            <a:endParaRPr lang="en-IN" sz="650" kern="100" dirty="0">
              <a:effectLst/>
              <a:ea typeface="Calibri" panose="020F0502020204030204" pitchFamily="34" charset="0"/>
              <a:cs typeface="Times New Roman" panose="02020603050405020304" pitchFamily="18" charset="0"/>
            </a:endParaRPr>
          </a:p>
          <a:p>
            <a:pPr marL="171450" lvl="0" indent="-171450">
              <a:buFont typeface="Arial" panose="020B0604020202020204" pitchFamily="34" charset="0"/>
              <a:buChar char="•"/>
            </a:pPr>
            <a:r>
              <a:rPr lang="en-IN" sz="650" kern="100" dirty="0" err="1">
                <a:solidFill>
                  <a:srgbClr val="000000"/>
                </a:solidFill>
                <a:effectLst/>
                <a:ea typeface="Calibri" panose="020F0502020204030204" pitchFamily="34" charset="0"/>
                <a:cs typeface="Calibri" panose="020F0502020204030204" pitchFamily="34" charset="0"/>
              </a:rPr>
              <a:t>Dr.</a:t>
            </a:r>
            <a:r>
              <a:rPr lang="en-IN" sz="650" kern="100" dirty="0">
                <a:solidFill>
                  <a:srgbClr val="000000"/>
                </a:solidFill>
                <a:effectLst/>
                <a:ea typeface="Calibri" panose="020F0502020204030204" pitchFamily="34" charset="0"/>
                <a:cs typeface="Calibri" panose="020F0502020204030204" pitchFamily="34" charset="0"/>
              </a:rPr>
              <a:t> </a:t>
            </a:r>
            <a:r>
              <a:rPr lang="en-IN" sz="650" kern="100" dirty="0" err="1">
                <a:solidFill>
                  <a:srgbClr val="000000"/>
                </a:solidFill>
                <a:effectLst/>
                <a:ea typeface="Calibri" panose="020F0502020204030204" pitchFamily="34" charset="0"/>
                <a:cs typeface="Calibri" panose="020F0502020204030204" pitchFamily="34" charset="0"/>
              </a:rPr>
              <a:t>Niloy</a:t>
            </a:r>
            <a:r>
              <a:rPr lang="en-IN" sz="650" kern="100" dirty="0">
                <a:solidFill>
                  <a:srgbClr val="000000"/>
                </a:solidFill>
                <a:effectLst/>
                <a:ea typeface="Calibri" panose="020F0502020204030204" pitchFamily="34" charset="0"/>
                <a:cs typeface="Calibri" panose="020F0502020204030204" pitchFamily="34" charset="0"/>
              </a:rPr>
              <a:t> Sarkar , and Ms. </a:t>
            </a:r>
            <a:r>
              <a:rPr lang="en-IN" sz="650" kern="100" dirty="0" err="1">
                <a:solidFill>
                  <a:srgbClr val="000000"/>
                </a:solidFill>
                <a:effectLst/>
                <a:ea typeface="Calibri" panose="020F0502020204030204" pitchFamily="34" charset="0"/>
                <a:cs typeface="Calibri" panose="020F0502020204030204" pitchFamily="34" charset="0"/>
              </a:rPr>
              <a:t>Tatini</a:t>
            </a:r>
            <a:r>
              <a:rPr lang="en-IN" sz="650" kern="100" dirty="0">
                <a:solidFill>
                  <a:srgbClr val="000000"/>
                </a:solidFill>
                <a:effectLst/>
                <a:ea typeface="Calibri" panose="020F0502020204030204" pitchFamily="34" charset="0"/>
                <a:cs typeface="Calibri" panose="020F0502020204030204" pitchFamily="34" charset="0"/>
              </a:rPr>
              <a:t> Nath article on The main objective of the study is to identify the gaps, highlight those areas where delay can be eliminated and recommend accordingly, so that the hospital admission and discharge process can be managed smoothly.</a:t>
            </a:r>
            <a:endParaRPr lang="en-IN" sz="650" kern="100" dirty="0">
              <a:effectLst/>
              <a:ea typeface="Calibri" panose="020F0502020204030204" pitchFamily="34" charset="0"/>
              <a:cs typeface="Times New Roman" panose="02020603050405020304" pitchFamily="18" charset="0"/>
            </a:endParaRPr>
          </a:p>
          <a:p>
            <a:pPr algn="ctr"/>
            <a:r>
              <a:rPr lang="en-US" sz="650" kern="100" dirty="0">
                <a:solidFill>
                  <a:srgbClr val="000000"/>
                </a:solidFill>
                <a:effectLst/>
                <a:ea typeface="Calibri" panose="020F0502020204030204" pitchFamily="34" charset="0"/>
                <a:cs typeface="Calibri" panose="020F0502020204030204" pitchFamily="34" charset="0"/>
              </a:rPr>
              <a:t> </a:t>
            </a:r>
            <a:endParaRPr lang="en-IN" sz="650" kern="100" dirty="0">
              <a:effectLst/>
              <a:ea typeface="Calibri" panose="020F0502020204030204" pitchFamily="34" charset="0"/>
              <a:cs typeface="Times New Roman" panose="02020603050405020304" pitchFamily="18" charset="0"/>
            </a:endParaRPr>
          </a:p>
        </p:txBody>
      </p:sp>
      <p:sp>
        <p:nvSpPr>
          <p:cNvPr id="53" name="Rounded Rectangle 52">
            <a:extLst>
              <a:ext uri="{FF2B5EF4-FFF2-40B4-BE49-F238E27FC236}">
                <a16:creationId xmlns:a16="http://schemas.microsoft.com/office/drawing/2014/main" id="{6593A68E-CD2B-86F9-88D7-58140ECF6415}"/>
              </a:ext>
            </a:extLst>
          </p:cNvPr>
          <p:cNvSpPr/>
          <p:nvPr/>
        </p:nvSpPr>
        <p:spPr>
          <a:xfrm>
            <a:off x="9627738" y="5445804"/>
            <a:ext cx="1506101" cy="233680"/>
          </a:xfrm>
          <a:prstGeom prst="roundRect">
            <a:avLst/>
          </a:prstGeom>
          <a:gradFill flip="none" rotWithShape="1">
            <a:gsLst>
              <a:gs pos="0">
                <a:schemeClr val="accent6">
                  <a:lumMod val="0"/>
                  <a:lumOff val="100000"/>
                </a:schemeClr>
              </a:gs>
              <a:gs pos="9000">
                <a:schemeClr val="accent6">
                  <a:lumMod val="0"/>
                  <a:lumOff val="100000"/>
                </a:schemeClr>
              </a:gs>
              <a:gs pos="100000">
                <a:schemeClr val="accent6">
                  <a:lumMod val="10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b="1" kern="100" dirty="0">
                <a:solidFill>
                  <a:srgbClr val="000000"/>
                </a:solidFill>
                <a:effectLst/>
                <a:ea typeface="Calibri" panose="020F0502020204030204" pitchFamily="34" charset="0"/>
                <a:cs typeface="Times New Roman" panose="02020603050405020304" pitchFamily="18" charset="0"/>
              </a:rPr>
              <a:t>REFRENCE</a:t>
            </a:r>
            <a:endParaRPr lang="en-IN" sz="1200" kern="100" dirty="0">
              <a:effectLst/>
              <a:ea typeface="Calibri" panose="020F0502020204030204" pitchFamily="34" charset="0"/>
              <a:cs typeface="Times New Roman" panose="02020603050405020304" pitchFamily="18" charset="0"/>
            </a:endParaRPr>
          </a:p>
        </p:txBody>
      </p:sp>
      <p:sp>
        <p:nvSpPr>
          <p:cNvPr id="55" name="Rounded Rectangle 54">
            <a:extLst>
              <a:ext uri="{FF2B5EF4-FFF2-40B4-BE49-F238E27FC236}">
                <a16:creationId xmlns:a16="http://schemas.microsoft.com/office/drawing/2014/main" id="{A2D2B706-90FB-91ED-4890-1848FB109BF6}"/>
              </a:ext>
            </a:extLst>
          </p:cNvPr>
          <p:cNvSpPr/>
          <p:nvPr/>
        </p:nvSpPr>
        <p:spPr>
          <a:xfrm>
            <a:off x="6359209" y="1147653"/>
            <a:ext cx="1894856" cy="321668"/>
          </a:xfrm>
          <a:prstGeom prst="roundRect">
            <a:avLst/>
          </a:prstGeom>
          <a:gradFill flip="none" rotWithShape="1">
            <a:gsLst>
              <a:gs pos="0">
                <a:schemeClr val="accent2">
                  <a:lumMod val="67000"/>
                </a:schemeClr>
              </a:gs>
              <a:gs pos="15000">
                <a:schemeClr val="accent2">
                  <a:lumMod val="97000"/>
                  <a:lumOff val="3000"/>
                </a:schemeClr>
              </a:gs>
              <a:gs pos="100000">
                <a:schemeClr val="accent2">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kern="100" dirty="0">
                <a:effectLst/>
                <a:ea typeface="Calibri" panose="020F0502020204030204" pitchFamily="34" charset="0"/>
                <a:cs typeface="Times New Roman" panose="02020603050405020304" pitchFamily="18" charset="0"/>
              </a:rPr>
              <a:t>DATA ANALYSIS</a:t>
            </a:r>
            <a:endParaRPr lang="en-IN" sz="12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919108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1498</TotalTime>
  <Words>616</Words>
  <Application>Microsoft Macintosh PowerPoint</Application>
  <PresentationFormat>Widescreen</PresentationFormat>
  <Paragraphs>69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ff1</vt:lpstr>
      <vt:lpstr>Times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3</cp:revision>
  <dcterms:created xsi:type="dcterms:W3CDTF">2022-05-30T06:19:21Z</dcterms:created>
  <dcterms:modified xsi:type="dcterms:W3CDTF">2022-06-02T09:25:15Z</dcterms:modified>
</cp:coreProperties>
</file>