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50" r:id="rId2"/>
  </p:sldMasterIdLst>
  <p:notesMasterIdLst>
    <p:notesMasterId r:id="rId27"/>
  </p:notesMasterIdLst>
  <p:sldIdLst>
    <p:sldId id="256" r:id="rId3"/>
    <p:sldId id="257" r:id="rId4"/>
    <p:sldId id="258" r:id="rId5"/>
    <p:sldId id="260" r:id="rId6"/>
    <p:sldId id="259" r:id="rId7"/>
    <p:sldId id="262" r:id="rId8"/>
    <p:sldId id="263" r:id="rId9"/>
    <p:sldId id="264" r:id="rId10"/>
    <p:sldId id="303" r:id="rId11"/>
    <p:sldId id="304" r:id="rId12"/>
    <p:sldId id="305" r:id="rId13"/>
    <p:sldId id="306" r:id="rId14"/>
    <p:sldId id="265" r:id="rId15"/>
    <p:sldId id="266" r:id="rId16"/>
    <p:sldId id="275" r:id="rId17"/>
    <p:sldId id="267" r:id="rId18"/>
    <p:sldId id="273" r:id="rId19"/>
    <p:sldId id="280" r:id="rId20"/>
    <p:sldId id="268" r:id="rId21"/>
    <p:sldId id="269" r:id="rId22"/>
    <p:sldId id="276" r:id="rId23"/>
    <p:sldId id="278" r:id="rId24"/>
    <p:sldId id="270" r:id="rId25"/>
    <p:sldId id="27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4660"/>
  </p:normalViewPr>
  <p:slideViewPr>
    <p:cSldViewPr snapToGrid="0">
      <p:cViewPr varScale="1">
        <p:scale>
          <a:sx n="81" d="100"/>
          <a:sy n="81" d="100"/>
        </p:scale>
        <p:origin x="792" y="53"/>
      </p:cViewPr>
      <p:guideLst/>
    </p:cSldViewPr>
  </p:slideViewPr>
  <p:notesTextViewPr>
    <p:cViewPr>
      <p:scale>
        <a:sx n="1" d="1"/>
        <a:sy n="1" d="1"/>
      </p:scale>
      <p:origin x="0" y="0"/>
    </p:cViewPr>
  </p:notesTextViewPr>
  <p:sorterViewPr>
    <p:cViewPr>
      <p:scale>
        <a:sx n="100" d="100"/>
        <a:sy n="100" d="100"/>
      </p:scale>
      <p:origin x="0" y="-22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800" dirty="0">
                <a:solidFill>
                  <a:schemeClr val="tx1"/>
                </a:solidFill>
                <a:latin typeface="Times New Roman" panose="02020603050405020304" pitchFamily="18" charset="0"/>
                <a:cs typeface="Times New Roman" panose="02020603050405020304" pitchFamily="18" charset="0"/>
              </a:rPr>
              <a:t>NQAS</a:t>
            </a:r>
            <a:r>
              <a:rPr lang="en-GB" sz="1800" baseline="0" dirty="0">
                <a:solidFill>
                  <a:schemeClr val="tx1"/>
                </a:solidFill>
                <a:latin typeface="Times New Roman" panose="02020603050405020304" pitchFamily="18" charset="0"/>
                <a:cs typeface="Times New Roman" panose="02020603050405020304" pitchFamily="18" charset="0"/>
              </a:rPr>
              <a:t> Assessment Score</a:t>
            </a:r>
            <a:endParaRPr lang="en-IN" sz="1800"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First Assessment</c:v>
                </c:pt>
              </c:strCache>
            </c:strRef>
          </c:tx>
          <c:spPr>
            <a:solidFill>
              <a:schemeClr val="accent1"/>
            </a:solidFill>
            <a:ln>
              <a:noFill/>
            </a:ln>
            <a:effectLst/>
          </c:spPr>
          <c:invertIfNegative val="0"/>
          <c:cat>
            <c:strRef>
              <c:f>Sheet1!$A$2:$A$8</c:f>
              <c:strCache>
                <c:ptCount val="7"/>
                <c:pt idx="0">
                  <c:v>DH, Damoh</c:v>
                </c:pt>
                <c:pt idx="1">
                  <c:v>DH, Agarmalwa</c:v>
                </c:pt>
                <c:pt idx="2">
                  <c:v>DH, Satna</c:v>
                </c:pt>
                <c:pt idx="3">
                  <c:v>DH, Shahdol</c:v>
                </c:pt>
                <c:pt idx="4">
                  <c:v>DH, Betul</c:v>
                </c:pt>
                <c:pt idx="5">
                  <c:v>PHC, Misrod</c:v>
                </c:pt>
                <c:pt idx="6">
                  <c:v>DH, Singrauli</c:v>
                </c:pt>
              </c:strCache>
            </c:strRef>
          </c:cat>
          <c:val>
            <c:numRef>
              <c:f>Sheet1!$B$2:$B$8</c:f>
              <c:numCache>
                <c:formatCode>0%</c:formatCode>
                <c:ptCount val="7"/>
                <c:pt idx="0">
                  <c:v>0.8</c:v>
                </c:pt>
                <c:pt idx="1">
                  <c:v>0.67</c:v>
                </c:pt>
                <c:pt idx="2">
                  <c:v>0.94</c:v>
                </c:pt>
                <c:pt idx="3">
                  <c:v>0.87</c:v>
                </c:pt>
                <c:pt idx="4">
                  <c:v>0.84</c:v>
                </c:pt>
                <c:pt idx="6">
                  <c:v>0.6</c:v>
                </c:pt>
              </c:numCache>
            </c:numRef>
          </c:val>
          <c:extLst>
            <c:ext xmlns:c16="http://schemas.microsoft.com/office/drawing/2014/chart" uri="{C3380CC4-5D6E-409C-BE32-E72D297353CC}">
              <c16:uniqueId val="{00000000-B97E-4BDC-9A4B-10FDFA164BE2}"/>
            </c:ext>
          </c:extLst>
        </c:ser>
        <c:ser>
          <c:idx val="1"/>
          <c:order val="1"/>
          <c:tx>
            <c:strRef>
              <c:f>Sheet1!$C$1</c:f>
              <c:strCache>
                <c:ptCount val="1"/>
                <c:pt idx="0">
                  <c:v>Final Assessment</c:v>
                </c:pt>
              </c:strCache>
            </c:strRef>
          </c:tx>
          <c:spPr>
            <a:solidFill>
              <a:schemeClr val="accent3"/>
            </a:solidFill>
            <a:ln>
              <a:noFill/>
            </a:ln>
            <a:effectLst/>
          </c:spPr>
          <c:invertIfNegative val="0"/>
          <c:cat>
            <c:strRef>
              <c:f>Sheet1!$A$2:$A$8</c:f>
              <c:strCache>
                <c:ptCount val="7"/>
                <c:pt idx="0">
                  <c:v>DH, Damoh</c:v>
                </c:pt>
                <c:pt idx="1">
                  <c:v>DH, Agarmalwa</c:v>
                </c:pt>
                <c:pt idx="2">
                  <c:v>DH, Satna</c:v>
                </c:pt>
                <c:pt idx="3">
                  <c:v>DH, Shahdol</c:v>
                </c:pt>
                <c:pt idx="4">
                  <c:v>DH, Betul</c:v>
                </c:pt>
                <c:pt idx="5">
                  <c:v>PHC, Misrod</c:v>
                </c:pt>
                <c:pt idx="6">
                  <c:v>DH, Singrauli</c:v>
                </c:pt>
              </c:strCache>
            </c:strRef>
          </c:cat>
          <c:val>
            <c:numRef>
              <c:f>Sheet1!$C$2:$C$8</c:f>
              <c:numCache>
                <c:formatCode>0%</c:formatCode>
                <c:ptCount val="7"/>
                <c:pt idx="0">
                  <c:v>0.84</c:v>
                </c:pt>
                <c:pt idx="1">
                  <c:v>0.68</c:v>
                </c:pt>
                <c:pt idx="2">
                  <c:v>0.97</c:v>
                </c:pt>
                <c:pt idx="3">
                  <c:v>0.89</c:v>
                </c:pt>
                <c:pt idx="4">
                  <c:v>0.86</c:v>
                </c:pt>
                <c:pt idx="5">
                  <c:v>0.74</c:v>
                </c:pt>
                <c:pt idx="6">
                  <c:v>0.64</c:v>
                </c:pt>
              </c:numCache>
            </c:numRef>
          </c:val>
          <c:extLst>
            <c:ext xmlns:c16="http://schemas.microsoft.com/office/drawing/2014/chart" uri="{C3380CC4-5D6E-409C-BE32-E72D297353CC}">
              <c16:uniqueId val="{00000001-B97E-4BDC-9A4B-10FDFA164BE2}"/>
            </c:ext>
          </c:extLst>
        </c:ser>
        <c:dLbls>
          <c:showLegendKey val="0"/>
          <c:showVal val="0"/>
          <c:showCatName val="0"/>
          <c:showSerName val="0"/>
          <c:showPercent val="0"/>
          <c:showBubbleSize val="0"/>
        </c:dLbls>
        <c:gapWidth val="219"/>
        <c:overlap val="-27"/>
        <c:axId val="1567560079"/>
        <c:axId val="1567555919"/>
      </c:barChart>
      <c:catAx>
        <c:axId val="156756007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600" b="1" dirty="0">
                    <a:solidFill>
                      <a:schemeClr val="tx1"/>
                    </a:solidFill>
                    <a:latin typeface="Times New Roman" panose="02020603050405020304" pitchFamily="18" charset="0"/>
                    <a:cs typeface="Times New Roman" panose="02020603050405020304" pitchFamily="18" charset="0"/>
                  </a:rPr>
                  <a:t>District</a:t>
                </a:r>
                <a:r>
                  <a:rPr lang="en-GB" sz="1600" b="1" baseline="0" dirty="0">
                    <a:solidFill>
                      <a:schemeClr val="tx1"/>
                    </a:solidFill>
                    <a:latin typeface="Times New Roman" panose="02020603050405020304" pitchFamily="18" charset="0"/>
                    <a:cs typeface="Times New Roman" panose="02020603050405020304" pitchFamily="18" charset="0"/>
                  </a:rPr>
                  <a:t> Hospitals and PHC</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30479394025673706"/>
              <c:y val="0.8157801404465601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567555919"/>
        <c:crosses val="autoZero"/>
        <c:auto val="1"/>
        <c:lblAlgn val="ctr"/>
        <c:lblOffset val="100"/>
        <c:noMultiLvlLbl val="0"/>
      </c:catAx>
      <c:valAx>
        <c:axId val="1567555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600" b="1" dirty="0">
                    <a:solidFill>
                      <a:schemeClr val="tx1"/>
                    </a:solidFill>
                    <a:latin typeface="Times New Roman" panose="02020603050405020304" pitchFamily="18" charset="0"/>
                    <a:cs typeface="Times New Roman" panose="02020603050405020304" pitchFamily="18" charset="0"/>
                  </a:rPr>
                  <a:t>Hospital</a:t>
                </a:r>
                <a:r>
                  <a:rPr lang="en-GB" sz="1600" b="1" baseline="0" dirty="0">
                    <a:solidFill>
                      <a:schemeClr val="tx1"/>
                    </a:solidFill>
                    <a:latin typeface="Times New Roman" panose="02020603050405020304" pitchFamily="18" charset="0"/>
                    <a:cs typeface="Times New Roman" panose="02020603050405020304" pitchFamily="18" charset="0"/>
                  </a:rPr>
                  <a:t> scoring</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1.9323675172824219E-2"/>
              <c:y val="0.2278323809045577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567560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sz="1600" b="0" baseline="0" dirty="0" err="1">
                <a:latin typeface="Times New Roman" panose="02020603050405020304" pitchFamily="18" charset="0"/>
                <a:cs typeface="Times New Roman" panose="02020603050405020304" pitchFamily="18" charset="0"/>
              </a:rPr>
              <a:t>aVerage</a:t>
            </a:r>
            <a:r>
              <a:rPr lang="en-US" sz="1600" b="0" baseline="0" dirty="0">
                <a:latin typeface="Times New Roman" panose="02020603050405020304" pitchFamily="18" charset="0"/>
                <a:cs typeface="Times New Roman" panose="02020603050405020304" pitchFamily="18" charset="0"/>
              </a:rPr>
              <a:t> scoring of hospitals</a:t>
            </a:r>
            <a:endParaRPr lang="en-US" sz="1600" b="0" dirty="0">
              <a:latin typeface="Times New Roman" panose="02020603050405020304" pitchFamily="18" charset="0"/>
              <a:cs typeface="Times New Roman" panose="02020603050405020304" pitchFamily="18" charset="0"/>
            </a:endParaRPr>
          </a:p>
        </c:rich>
      </c:tx>
      <c:layout>
        <c:manualLayout>
          <c:xMode val="edge"/>
          <c:yMode val="edge"/>
          <c:x val="0.16437818270824195"/>
          <c:y val="0"/>
        </c:manualLayout>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7.9805448243581975E-2"/>
          <c:y val="0.22184476770930198"/>
          <c:w val="0.90014369441096609"/>
          <c:h val="0.33299221946541441"/>
        </c:manualLayout>
      </c:layout>
      <c:barChart>
        <c:barDir val="col"/>
        <c:grouping val="clustered"/>
        <c:varyColors val="0"/>
        <c:ser>
          <c:idx val="0"/>
          <c:order val="0"/>
          <c:tx>
            <c:strRef>
              <c:f>Sheet1!$B$1</c:f>
              <c:strCache>
                <c:ptCount val="1"/>
                <c:pt idx="0">
                  <c:v>Scores of all hospitals on average</c:v>
                </c:pt>
              </c:strCache>
            </c:strRef>
          </c:tx>
          <c:spPr>
            <a:pattFill prst="ltUpDiag">
              <a:fgClr>
                <a:schemeClr val="accent1"/>
              </a:fgClr>
              <a:bgClr>
                <a:schemeClr val="lt1"/>
              </a:bgClr>
            </a:pattFill>
            <a:ln>
              <a:solidFill>
                <a:schemeClr val="tx1"/>
              </a:solidFill>
            </a:ln>
            <a:effectLst/>
          </c:spPr>
          <c:invertIfNegative val="0"/>
          <c:dLbls>
            <c:spPr>
              <a:solidFill>
                <a:srgbClr val="4472C4">
                  <a:alpha val="70000"/>
                </a:srgb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Sheet1!$A$2:$A$9</c:f>
              <c:strCache>
                <c:ptCount val="8"/>
                <c:pt idx="0">
                  <c:v>Service Provision</c:v>
                </c:pt>
                <c:pt idx="1">
                  <c:v>Patient Rights</c:v>
                </c:pt>
                <c:pt idx="2">
                  <c:v>Inputs</c:v>
                </c:pt>
                <c:pt idx="3">
                  <c:v>Support Services</c:v>
                </c:pt>
                <c:pt idx="4">
                  <c:v>Clinical Services</c:v>
                </c:pt>
                <c:pt idx="5">
                  <c:v>Infection control</c:v>
                </c:pt>
                <c:pt idx="6">
                  <c:v>Quality management</c:v>
                </c:pt>
                <c:pt idx="7">
                  <c:v>Outcome</c:v>
                </c:pt>
              </c:strCache>
            </c:strRef>
          </c:cat>
          <c:val>
            <c:numRef>
              <c:f>Sheet1!$B$2:$B$9</c:f>
              <c:numCache>
                <c:formatCode>0%</c:formatCode>
                <c:ptCount val="8"/>
                <c:pt idx="0">
                  <c:v>0.82</c:v>
                </c:pt>
                <c:pt idx="1">
                  <c:v>0.78</c:v>
                </c:pt>
                <c:pt idx="2">
                  <c:v>0.76</c:v>
                </c:pt>
                <c:pt idx="3">
                  <c:v>0.82</c:v>
                </c:pt>
                <c:pt idx="4">
                  <c:v>0.85</c:v>
                </c:pt>
                <c:pt idx="5">
                  <c:v>0.84</c:v>
                </c:pt>
                <c:pt idx="6">
                  <c:v>0.64</c:v>
                </c:pt>
                <c:pt idx="7">
                  <c:v>0.66</c:v>
                </c:pt>
              </c:numCache>
            </c:numRef>
          </c:val>
          <c:extLst>
            <c:ext xmlns:c16="http://schemas.microsoft.com/office/drawing/2014/chart" uri="{C3380CC4-5D6E-409C-BE32-E72D297353CC}">
              <c16:uniqueId val="{00000000-8CDC-4BDD-BF1B-C16EA087C9EE}"/>
            </c:ext>
          </c:extLst>
        </c:ser>
        <c:dLbls>
          <c:dLblPos val="outEnd"/>
          <c:showLegendKey val="0"/>
          <c:showVal val="1"/>
          <c:showCatName val="0"/>
          <c:showSerName val="0"/>
          <c:showPercent val="0"/>
          <c:showBubbleSize val="0"/>
        </c:dLbls>
        <c:gapWidth val="269"/>
        <c:axId val="1457205263"/>
        <c:axId val="1457206095"/>
      </c:barChart>
      <c:catAx>
        <c:axId val="1457205263"/>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IN" sz="1600" b="1" dirty="0">
                    <a:solidFill>
                      <a:schemeClr val="tx1"/>
                    </a:solidFill>
                    <a:latin typeface="Times New Roman" panose="02020603050405020304" pitchFamily="18" charset="0"/>
                    <a:cs typeface="Times New Roman" panose="02020603050405020304" pitchFamily="18" charset="0"/>
                  </a:rPr>
                  <a:t>AREA</a:t>
                </a:r>
                <a:r>
                  <a:rPr lang="en-IN" sz="1600" b="1" baseline="0" dirty="0">
                    <a:solidFill>
                      <a:schemeClr val="tx1"/>
                    </a:solidFill>
                    <a:latin typeface="Times New Roman" panose="02020603050405020304" pitchFamily="18" charset="0"/>
                    <a:cs typeface="Times New Roman" panose="02020603050405020304" pitchFamily="18" charset="0"/>
                  </a:rPr>
                  <a:t> OF CONCERN</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59577363392556215"/>
              <c:y val="0.9368529858261023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200" b="1" i="0" u="none" strike="noStrike" kern="1200" cap="all" spc="150" normalizeH="0" baseline="0">
                <a:solidFill>
                  <a:schemeClr val="lt1"/>
                </a:solidFill>
                <a:latin typeface="Times New Roman" panose="02020603050405020304" pitchFamily="18" charset="0"/>
                <a:ea typeface="+mn-ea"/>
                <a:cs typeface="+mn-cs"/>
              </a:defRPr>
            </a:pPr>
            <a:endParaRPr lang="en-US"/>
          </a:p>
        </c:txPr>
        <c:crossAx val="1457206095"/>
        <c:crosses val="autoZero"/>
        <c:auto val="1"/>
        <c:lblAlgn val="ctr"/>
        <c:lblOffset val="100"/>
        <c:noMultiLvlLbl val="0"/>
      </c:catAx>
      <c:valAx>
        <c:axId val="1457206095"/>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GB" sz="1400" b="1" dirty="0">
                    <a:solidFill>
                      <a:schemeClr val="tx1"/>
                    </a:solidFill>
                    <a:latin typeface="Times New Roman" panose="02020603050405020304" pitchFamily="18" charset="0"/>
                    <a:cs typeface="Times New Roman" panose="02020603050405020304" pitchFamily="18" charset="0"/>
                  </a:rPr>
                  <a:t>SCORING</a:t>
                </a:r>
                <a:endParaRPr lang="en-I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2.178202975194948E-2"/>
              <c:y val="0.2727916599816133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Times New Roman" panose="02020603050405020304" pitchFamily="18" charset="0"/>
                <a:ea typeface="+mn-ea"/>
                <a:cs typeface="+mn-cs"/>
              </a:defRPr>
            </a:pPr>
            <a:endParaRPr lang="en-US"/>
          </a:p>
        </c:txPr>
        <c:crossAx val="1457205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1100" b="1" dirty="0">
                <a:solidFill>
                  <a:schemeClr val="tx1"/>
                </a:solidFill>
                <a:latin typeface="Times New Roman" panose="02020603050405020304" pitchFamily="18" charset="0"/>
                <a:cs typeface="Times New Roman" panose="02020603050405020304" pitchFamily="18" charset="0"/>
              </a:rPr>
              <a:t>HIGHEST SCORING DISTRICT  2021-22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094615445796549"/>
          <c:y val="0.17865059701542782"/>
          <c:w val="0.75460940109759012"/>
          <c:h val="0.45842646796449205"/>
        </c:manualLayout>
      </c:layout>
      <c:barChart>
        <c:barDir val="col"/>
        <c:grouping val="clustered"/>
        <c:varyColors val="0"/>
        <c:ser>
          <c:idx val="0"/>
          <c:order val="0"/>
          <c:spPr>
            <a:solidFill>
              <a:schemeClr val="accent1"/>
            </a:solidFill>
            <a:ln>
              <a:noFill/>
            </a:ln>
            <a:effectLst/>
          </c:spPr>
          <c:invertIfNegative val="0"/>
          <c:cat>
            <c:strRef>
              <c:f>Sheet1!$A$5:$A$9</c:f>
              <c:strCache>
                <c:ptCount val="5"/>
                <c:pt idx="0">
                  <c:v>VIDISHA </c:v>
                </c:pt>
                <c:pt idx="1">
                  <c:v>DEWAS</c:v>
                </c:pt>
                <c:pt idx="2">
                  <c:v>BHOPAL</c:v>
                </c:pt>
                <c:pt idx="3">
                  <c:v>NARSINGPUR</c:v>
                </c:pt>
                <c:pt idx="4">
                  <c:v>SEONI</c:v>
                </c:pt>
              </c:strCache>
            </c:strRef>
          </c:cat>
          <c:val>
            <c:numRef>
              <c:f>Sheet1!$B$5:$B$9</c:f>
              <c:numCache>
                <c:formatCode>General</c:formatCode>
                <c:ptCount val="5"/>
                <c:pt idx="0">
                  <c:v>91.29</c:v>
                </c:pt>
                <c:pt idx="1">
                  <c:v>90.29</c:v>
                </c:pt>
                <c:pt idx="2">
                  <c:v>88</c:v>
                </c:pt>
                <c:pt idx="3">
                  <c:v>86.41</c:v>
                </c:pt>
                <c:pt idx="4">
                  <c:v>84.29</c:v>
                </c:pt>
              </c:numCache>
            </c:numRef>
          </c:val>
          <c:extLst>
            <c:ext xmlns:c16="http://schemas.microsoft.com/office/drawing/2014/chart" uri="{C3380CC4-5D6E-409C-BE32-E72D297353CC}">
              <c16:uniqueId val="{00000000-CA78-4B45-A7FC-80C24B689715}"/>
            </c:ext>
          </c:extLst>
        </c:ser>
        <c:dLbls>
          <c:showLegendKey val="0"/>
          <c:showVal val="0"/>
          <c:showCatName val="0"/>
          <c:showSerName val="0"/>
          <c:showPercent val="0"/>
          <c:showBubbleSize val="0"/>
        </c:dLbls>
        <c:gapWidth val="219"/>
        <c:overlap val="-27"/>
        <c:axId val="676375551"/>
        <c:axId val="676368895"/>
      </c:barChart>
      <c:catAx>
        <c:axId val="6763755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DISTRICTS</a:t>
                </a:r>
              </a:p>
            </c:rich>
          </c:tx>
          <c:layout>
            <c:manualLayout>
              <c:xMode val="edge"/>
              <c:yMode val="edge"/>
              <c:x val="0.41742105570137072"/>
              <c:y val="0.8877652429368658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368895"/>
        <c:crosses val="autoZero"/>
        <c:auto val="1"/>
        <c:lblAlgn val="ctr"/>
        <c:lblOffset val="100"/>
        <c:noMultiLvlLbl val="0"/>
      </c:catAx>
      <c:valAx>
        <c:axId val="676368895"/>
        <c:scaling>
          <c:orientation val="minMax"/>
          <c:min val="0"/>
        </c:scaling>
        <c:delete val="0"/>
        <c:axPos val="l"/>
        <c:majorGridlines>
          <c:spPr>
            <a:ln w="9525" cap="flat" cmpd="sng" algn="ctr">
              <a:solidFill>
                <a:schemeClr val="tx1">
                  <a:alpha val="99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PERCENTAGE</a:t>
                </a:r>
              </a:p>
            </c:rich>
          </c:tx>
          <c:layout>
            <c:manualLayout>
              <c:xMode val="edge"/>
              <c:yMode val="edge"/>
              <c:x val="4.4992709244677749E-2"/>
              <c:y val="0.2220105496521672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676375551"/>
        <c:crosses val="autoZero"/>
        <c:crossBetween val="between"/>
      </c:valAx>
      <c:dTable>
        <c:showHorzBorder val="1"/>
        <c:showVertBorder val="1"/>
        <c:showOutline val="1"/>
        <c:showKeys val="1"/>
        <c:spPr>
          <a:noFill/>
          <a:ln w="9525" cap="flat" cmpd="sng" algn="ctr">
            <a:solidFill>
              <a:schemeClr val="tx1">
                <a:alpha val="98000"/>
              </a:schemeClr>
            </a:solidFill>
            <a:round/>
          </a:ln>
          <a:effectLst>
            <a:outerShdw sx="1000" sy="1000" algn="ctr" rotWithShape="0">
              <a:srgbClr val="000000"/>
            </a:outerShdw>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b="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dirty="0">
                <a:solidFill>
                  <a:schemeClr val="tx1"/>
                </a:solidFill>
                <a:latin typeface="Times New Roman" panose="02020603050405020304" pitchFamily="18" charset="0"/>
                <a:cs typeface="Times New Roman" panose="02020603050405020304" pitchFamily="18" charset="0"/>
              </a:rPr>
              <a:t>LOWEST SCORING DISTRICT 2021-22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Sheet1!$E$20:$E$24</c:f>
              <c:strCache>
                <c:ptCount val="5"/>
                <c:pt idx="0">
                  <c:v>DATIA</c:v>
                </c:pt>
                <c:pt idx="1">
                  <c:v>RAJGARH</c:v>
                </c:pt>
                <c:pt idx="2">
                  <c:v>GUNNA</c:v>
                </c:pt>
                <c:pt idx="3">
                  <c:v>BURHANPUR</c:v>
                </c:pt>
                <c:pt idx="4">
                  <c:v>HOSHANGABAD</c:v>
                </c:pt>
              </c:strCache>
            </c:strRef>
          </c:cat>
          <c:val>
            <c:numRef>
              <c:f>Sheet1!$F$20:$F$24</c:f>
              <c:numCache>
                <c:formatCode>General</c:formatCode>
                <c:ptCount val="5"/>
                <c:pt idx="0">
                  <c:v>43.71</c:v>
                </c:pt>
                <c:pt idx="1">
                  <c:v>51.86</c:v>
                </c:pt>
                <c:pt idx="2">
                  <c:v>60.95</c:v>
                </c:pt>
                <c:pt idx="3">
                  <c:v>64.760000000000005</c:v>
                </c:pt>
                <c:pt idx="4">
                  <c:v>65.430000000000007</c:v>
                </c:pt>
              </c:numCache>
            </c:numRef>
          </c:val>
          <c:extLst>
            <c:ext xmlns:c16="http://schemas.microsoft.com/office/drawing/2014/chart" uri="{C3380CC4-5D6E-409C-BE32-E72D297353CC}">
              <c16:uniqueId val="{00000000-5998-46CF-AB65-6BC5E24783D7}"/>
            </c:ext>
          </c:extLst>
        </c:ser>
        <c:dLbls>
          <c:showLegendKey val="0"/>
          <c:showVal val="0"/>
          <c:showCatName val="0"/>
          <c:showSerName val="0"/>
          <c:showPercent val="0"/>
          <c:showBubbleSize val="0"/>
        </c:dLbls>
        <c:gapWidth val="219"/>
        <c:overlap val="-27"/>
        <c:axId val="767318671"/>
        <c:axId val="1660173663"/>
      </c:barChart>
      <c:catAx>
        <c:axId val="7673186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DISTRICTS</a:t>
                </a:r>
              </a:p>
            </c:rich>
          </c:tx>
          <c:layout>
            <c:manualLayout>
              <c:xMode val="edge"/>
              <c:yMode val="edge"/>
              <c:x val="0.41559498396033823"/>
              <c:y val="0.869625463158327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0173663"/>
        <c:crosses val="autoZero"/>
        <c:auto val="1"/>
        <c:lblAlgn val="ctr"/>
        <c:lblOffset val="100"/>
        <c:noMultiLvlLbl val="0"/>
      </c:catAx>
      <c:valAx>
        <c:axId val="1660173663"/>
        <c:scaling>
          <c:orientation val="minMax"/>
        </c:scaling>
        <c:delete val="0"/>
        <c:axPos val="l"/>
        <c:majorGridlines>
          <c:spPr>
            <a:ln w="9525" cap="flat" cmpd="sng" algn="ctr">
              <a:solidFill>
                <a:schemeClr val="tx1">
                  <a:alpha val="97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PERCENTAGE</a:t>
                </a:r>
              </a:p>
            </c:rich>
          </c:tx>
          <c:layout>
            <c:manualLayout>
              <c:xMode val="edge"/>
              <c:yMode val="edge"/>
              <c:x val="3.259259259259259E-2"/>
              <c:y val="0.1994125391953603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767318671"/>
        <c:crosses val="autoZero"/>
        <c:crossBetween val="between"/>
      </c:valAx>
      <c:dTable>
        <c:showHorzBorder val="1"/>
        <c:showVertBorder val="1"/>
        <c:showOutline val="1"/>
        <c:showKeys val="1"/>
        <c:spPr>
          <a:noFill/>
          <a:ln w="9525" cap="flat" cmpd="sng" algn="ctr">
            <a:solidFill>
              <a:schemeClr val="tx1">
                <a:alpha val="97000"/>
              </a:schemeClr>
            </a:solidFill>
            <a:round/>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9805448243581975E-2"/>
          <c:y val="5.6720164765242401E-2"/>
          <c:w val="0.90014369441096609"/>
          <c:h val="0.84176536569312932"/>
        </c:manualLayout>
      </c:layout>
      <c:barChart>
        <c:barDir val="col"/>
        <c:grouping val="clustered"/>
        <c:varyColors val="0"/>
        <c:ser>
          <c:idx val="0"/>
          <c:order val="0"/>
          <c:tx>
            <c:strRef>
              <c:f>Sheet1!$B$1</c:f>
              <c:strCache>
                <c:ptCount val="1"/>
                <c:pt idx="0">
                  <c:v>Scores of all hospitals on average</c:v>
                </c:pt>
              </c:strCache>
            </c:strRef>
          </c:tx>
          <c:spPr>
            <a:noFill/>
            <a:ln w="9525" cap="flat" cmpd="sng" algn="ctr">
              <a:solidFill>
                <a:schemeClr val="accent2"/>
              </a:solidFill>
              <a:miter lim="800000"/>
            </a:ln>
            <a:effectLst>
              <a:glow rad="63500">
                <a:schemeClr val="accent2">
                  <a:satMod val="175000"/>
                  <a:alpha val="25000"/>
                </a:schemeClr>
              </a:glow>
            </a:effectLst>
          </c:spPr>
          <c:invertIfNegative val="0"/>
          <c:dLbls>
            <c:spPr>
              <a:noFill/>
              <a:ln>
                <a:noFill/>
              </a:ln>
              <a:effectLst/>
            </c:spPr>
            <c:txPr>
              <a:bodyPr rot="-5400000" spcFirstLastPara="1" vertOverflow="ellipsis" vert="horz" wrap="square" lIns="38100" tIns="19050" rIns="38100" bIns="19050" anchor="ctr" anchorCtr="0">
                <a:spAutoFit/>
              </a:bodyPr>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50000"/>
                        </a:schemeClr>
                      </a:solidFill>
                      <a:round/>
                    </a:ln>
                    <a:effectLst/>
                  </c:spPr>
                </c15:leaderLines>
              </c:ext>
            </c:extLst>
          </c:dLbls>
          <c:cat>
            <c:strRef>
              <c:f>Sheet1!$A$2:$A$9</c:f>
              <c:strCache>
                <c:ptCount val="8"/>
                <c:pt idx="0">
                  <c:v>Service Provision</c:v>
                </c:pt>
                <c:pt idx="1">
                  <c:v>Patient Rights</c:v>
                </c:pt>
                <c:pt idx="2">
                  <c:v>Inputs</c:v>
                </c:pt>
                <c:pt idx="3">
                  <c:v>Support Services</c:v>
                </c:pt>
                <c:pt idx="4">
                  <c:v>Clinical Services</c:v>
                </c:pt>
                <c:pt idx="5">
                  <c:v>Infection control</c:v>
                </c:pt>
                <c:pt idx="6">
                  <c:v>Quality management</c:v>
                </c:pt>
                <c:pt idx="7">
                  <c:v>Outcome</c:v>
                </c:pt>
              </c:strCache>
            </c:strRef>
          </c:cat>
          <c:val>
            <c:numRef>
              <c:f>Sheet1!$B$2:$B$9</c:f>
              <c:numCache>
                <c:formatCode>0%</c:formatCode>
                <c:ptCount val="8"/>
                <c:pt idx="0">
                  <c:v>0.82</c:v>
                </c:pt>
                <c:pt idx="1">
                  <c:v>0.78</c:v>
                </c:pt>
                <c:pt idx="2">
                  <c:v>0.76</c:v>
                </c:pt>
                <c:pt idx="3">
                  <c:v>0.82</c:v>
                </c:pt>
                <c:pt idx="4">
                  <c:v>0.85</c:v>
                </c:pt>
                <c:pt idx="5">
                  <c:v>0.84</c:v>
                </c:pt>
                <c:pt idx="6">
                  <c:v>0.64</c:v>
                </c:pt>
                <c:pt idx="7">
                  <c:v>0.66</c:v>
                </c:pt>
              </c:numCache>
            </c:numRef>
          </c:val>
          <c:extLst>
            <c:ext xmlns:c16="http://schemas.microsoft.com/office/drawing/2014/chart" uri="{C3380CC4-5D6E-409C-BE32-E72D297353CC}">
              <c16:uniqueId val="{00000000-5204-460B-9155-918DC4CD4EE6}"/>
            </c:ext>
          </c:extLst>
        </c:ser>
        <c:dLbls>
          <c:dLblPos val="outEnd"/>
          <c:showLegendKey val="0"/>
          <c:showVal val="1"/>
          <c:showCatName val="0"/>
          <c:showSerName val="0"/>
          <c:showPercent val="0"/>
          <c:showBubbleSize val="0"/>
        </c:dLbls>
        <c:gapWidth val="315"/>
        <c:overlap val="-40"/>
        <c:axId val="1457205263"/>
        <c:axId val="1457206095"/>
      </c:barChart>
      <c:catAx>
        <c:axId val="1457205263"/>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crossAx val="1457206095"/>
        <c:crosses val="autoZero"/>
        <c:auto val="1"/>
        <c:lblAlgn val="ctr"/>
        <c:lblOffset val="100"/>
        <c:noMultiLvlLbl val="0"/>
      </c:catAx>
      <c:valAx>
        <c:axId val="1457206095"/>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crossAx val="1457205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7A45B-3F67-4A46-B80E-86DB28E7B237}" type="datetimeFigureOut">
              <a:rPr lang="en-IN" smtClean="0"/>
              <a:t>10-08-2022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BCBBF-3B14-49EE-839D-F9D0F54BECC4}" type="slidenum">
              <a:rPr lang="en-IN" smtClean="0"/>
              <a:t>‹#›</a:t>
            </a:fld>
            <a:endParaRPr lang="en-IN"/>
          </a:p>
        </p:txBody>
      </p:sp>
    </p:spTree>
    <p:extLst>
      <p:ext uri="{BB962C8B-B14F-4D97-AF65-F5344CB8AC3E}">
        <p14:creationId xmlns:p14="http://schemas.microsoft.com/office/powerpoint/2010/main" val="185773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FB87E3-84DE-46ED-9FE1-DD4C3F50D489}" type="datetime1">
              <a:rPr lang="en-IN" smtClean="0"/>
              <a:t>10-08-2022</a:t>
            </a:fld>
            <a:endParaRPr lang="en-IN"/>
          </a:p>
        </p:txBody>
      </p:sp>
      <p:sp>
        <p:nvSpPr>
          <p:cNvPr id="5" name="Footer Placeholder 4"/>
          <p:cNvSpPr>
            <a:spLocks noGrp="1"/>
          </p:cNvSpPr>
          <p:nvPr>
            <p:ph type="ftr" sz="quarter" idx="11"/>
          </p:nvPr>
        </p:nvSpPr>
        <p:spPr>
          <a:xfrm>
            <a:off x="5332412" y="5883275"/>
            <a:ext cx="4324044" cy="365125"/>
          </a:xfrm>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2417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D226B-05DF-4433-9338-F6CE4F131363}"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90814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4EAB0-6BF0-40AB-86C5-C841344A1EF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4022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83473-AC3C-4469-88F2-4E401216A699}"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791779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FBFD7-A365-42D2-ABB7-8092CDC0CE54}"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89386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6BAED0-BCFE-4DCB-846C-E3F4588A22D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109507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444004-5916-4D3A-9FE6-04B83C30CF8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55039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B9008-D393-4F9B-BCCB-6A8F5361A72C}"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018710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AFB71-966A-45BE-BF4B-B758B628B737}"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286335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A86EA3-935A-480E-A45B-0413D447323D}" type="datetime1">
              <a:rPr lang="en-IN" smtClean="0"/>
              <a:t>10-08-2022</a:t>
            </a:fld>
            <a:endParaRPr lang="en-IN"/>
          </a:p>
        </p:txBody>
      </p:sp>
      <p:sp>
        <p:nvSpPr>
          <p:cNvPr id="5" name="Footer Placeholder 4"/>
          <p:cNvSpPr>
            <a:spLocks noGrp="1"/>
          </p:cNvSpPr>
          <p:nvPr>
            <p:ph type="ftr" sz="quarter" idx="11"/>
          </p:nvPr>
        </p:nvSpPr>
        <p:spPr>
          <a:xfrm>
            <a:off x="5332412" y="5883275"/>
            <a:ext cx="4324044" cy="365125"/>
          </a:xfrm>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259614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54045-99B2-49AB-84EC-A3FD035BCDA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a:xfrm>
            <a:off x="10951856" y="5867131"/>
            <a:ext cx="551167" cy="365125"/>
          </a:xfrm>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352747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FA9BAF-3FEB-4DE1-9E63-D800322F565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a:xfrm>
            <a:off x="10951856" y="5867131"/>
            <a:ext cx="551167" cy="365125"/>
          </a:xfrm>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847068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F8004C-21D9-4B9A-93DD-890C640E534D}"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500450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C31D69-2829-47B4-BACB-550068680392}"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4090947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FFBCD-5B87-48DA-BD80-D368DE2D9058}" type="datetime1">
              <a:rPr lang="en-IN" smtClean="0"/>
              <a:t>10-08-2022</a:t>
            </a:fld>
            <a:endParaRPr lang="en-IN"/>
          </a:p>
        </p:txBody>
      </p:sp>
      <p:sp>
        <p:nvSpPr>
          <p:cNvPr id="8" name="Footer Placeholder 7"/>
          <p:cNvSpPr>
            <a:spLocks noGrp="1"/>
          </p:cNvSpPr>
          <p:nvPr>
            <p:ph type="ftr" sz="quarter" idx="11"/>
          </p:nvPr>
        </p:nvSpPr>
        <p:spPr/>
        <p:txBody>
          <a:bodyPr/>
          <a:lstStyle/>
          <a:p>
            <a:r>
              <a:rPr lang="en-US"/>
              <a:t>You are not allowed to add slides to this presentation</a:t>
            </a:r>
            <a:endParaRPr lang="en-IN"/>
          </a:p>
        </p:txBody>
      </p:sp>
      <p:sp>
        <p:nvSpPr>
          <p:cNvPr id="9" name="Slide Number Placeholder 8"/>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715153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FC299E-C09F-449D-99F0-F5C44144C1D4}" type="datetime1">
              <a:rPr lang="en-IN" smtClean="0"/>
              <a:t>10-08-2022</a:t>
            </a:fld>
            <a:endParaRPr lang="en-IN"/>
          </a:p>
        </p:txBody>
      </p:sp>
      <p:sp>
        <p:nvSpPr>
          <p:cNvPr id="4" name="Footer Placeholder 3"/>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328091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3428C-62A4-4779-B307-03B906D74A1F}" type="datetime1">
              <a:rPr lang="en-IN" smtClean="0"/>
              <a:t>10-08-2022</a:t>
            </a:fld>
            <a:endParaRPr lang="en-IN"/>
          </a:p>
        </p:txBody>
      </p:sp>
      <p:sp>
        <p:nvSpPr>
          <p:cNvPr id="3" name="Footer Placeholder 2"/>
          <p:cNvSpPr>
            <a:spLocks noGrp="1"/>
          </p:cNvSpPr>
          <p:nvPr>
            <p:ph type="ftr" sz="quarter" idx="11"/>
          </p:nvPr>
        </p:nvSpPr>
        <p:spPr/>
        <p:txBody>
          <a:bodyPr/>
          <a:lstStyle/>
          <a:p>
            <a:r>
              <a:rPr lang="en-US"/>
              <a:t>You are not allowed to add slides to this presentation</a:t>
            </a:r>
            <a:endParaRPr lang="en-IN"/>
          </a:p>
        </p:txBody>
      </p:sp>
      <p:sp>
        <p:nvSpPr>
          <p:cNvPr id="4" name="Slide Number Placeholder 3"/>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994839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FA6EC-7C65-42B4-90D7-18D32A8298AE}"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725088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A31DC2-2EE0-4638-AA5D-C5B4D2FC3AAA}"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938317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5F4BDD-5CA8-49A0-AD80-93BEFA8A1B25}"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709936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CE9A93-60CA-4C2D-AFDC-2B1EB5693580}"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811184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D6B92F-3CFB-4737-9B4F-C5410EFB978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79390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E0E8C-4F17-410F-8BD1-41B76E93D8F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8706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2A0EB3-DC40-434E-A716-A080C2AF8E7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988852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452917-4318-489A-B59F-E1FBF3B57D3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950052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277DC7-C9E1-47C3-B7AB-EECA1B73C2AD}"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040259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DF8C10-9A50-459E-9E5C-5451AC081BB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59855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B4CEE6-45A0-4AAC-A5C4-0CC6996A53A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84985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BC30A1-C647-4AAB-A80C-0AF8AA18656C}"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77605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433BE9-6B5D-4B3A-9AE8-79A2614D834E}" type="datetime1">
              <a:rPr lang="en-IN" smtClean="0"/>
              <a:t>10-08-2022</a:t>
            </a:fld>
            <a:endParaRPr lang="en-IN"/>
          </a:p>
        </p:txBody>
      </p:sp>
      <p:sp>
        <p:nvSpPr>
          <p:cNvPr id="8" name="Footer Placeholder 7"/>
          <p:cNvSpPr>
            <a:spLocks noGrp="1"/>
          </p:cNvSpPr>
          <p:nvPr>
            <p:ph type="ftr" sz="quarter" idx="11"/>
          </p:nvPr>
        </p:nvSpPr>
        <p:spPr/>
        <p:txBody>
          <a:bodyPr/>
          <a:lstStyle/>
          <a:p>
            <a:r>
              <a:rPr lang="en-US"/>
              <a:t>You are not allowed to add slides to this presentation</a:t>
            </a:r>
            <a:endParaRPr lang="en-IN"/>
          </a:p>
        </p:txBody>
      </p:sp>
      <p:sp>
        <p:nvSpPr>
          <p:cNvPr id="9" name="Slide Number Placeholder 8"/>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08905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98DABE-362A-4986-8F9B-40E0B84A4EB8}" type="datetime1">
              <a:rPr lang="en-IN" smtClean="0"/>
              <a:t>10-08-2022</a:t>
            </a:fld>
            <a:endParaRPr lang="en-IN"/>
          </a:p>
        </p:txBody>
      </p:sp>
      <p:sp>
        <p:nvSpPr>
          <p:cNvPr id="4" name="Footer Placeholder 3"/>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91680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12A94-F2EB-4D0B-8F80-FE89F4CDFB8B}" type="datetime1">
              <a:rPr lang="en-IN" smtClean="0"/>
              <a:t>10-08-2022</a:t>
            </a:fld>
            <a:endParaRPr lang="en-IN"/>
          </a:p>
        </p:txBody>
      </p:sp>
      <p:sp>
        <p:nvSpPr>
          <p:cNvPr id="3" name="Footer Placeholder 2"/>
          <p:cNvSpPr>
            <a:spLocks noGrp="1"/>
          </p:cNvSpPr>
          <p:nvPr>
            <p:ph type="ftr" sz="quarter" idx="11"/>
          </p:nvPr>
        </p:nvSpPr>
        <p:spPr/>
        <p:txBody>
          <a:bodyPr/>
          <a:lstStyle/>
          <a:p>
            <a:r>
              <a:rPr lang="en-US"/>
              <a:t>You are not allowed to add slides to this presentation</a:t>
            </a:r>
            <a:endParaRPr lang="en-IN"/>
          </a:p>
        </p:txBody>
      </p:sp>
      <p:sp>
        <p:nvSpPr>
          <p:cNvPr id="4" name="Slide Number Placeholder 3"/>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84712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683E20-5977-4916-A9BF-B88B4F613DB3}"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351835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DC7434-822F-4974-9C27-3CB86B3B9C89}"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371732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D20851-4A0A-4B4D-B395-9B4B518B9A5A}" type="datetime1">
              <a:rPr lang="en-IN" smtClean="0"/>
              <a:t>10-08-2022</a:t>
            </a:fld>
            <a:endParaRPr lang="en-IN"/>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You are not allowed to add slides to this presentation</a:t>
            </a:r>
            <a:endParaRPr lang="en-IN"/>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AD20E6-394B-4DF0-96A5-9647FF39C943}" type="slidenum">
              <a:rPr lang="en-IN" smtClean="0"/>
              <a:t>‹#›</a:t>
            </a:fld>
            <a:endParaRPr lang="en-IN"/>
          </a:p>
        </p:txBody>
      </p:sp>
    </p:spTree>
    <p:extLst>
      <p:ext uri="{BB962C8B-B14F-4D97-AF65-F5344CB8AC3E}">
        <p14:creationId xmlns:p14="http://schemas.microsoft.com/office/powerpoint/2010/main" val="242803439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D74C14D-C765-4FE7-9A12-72A87FBF9304}" type="datetime1">
              <a:rPr lang="en-IN" smtClean="0"/>
              <a:t>10-08-2022</a:t>
            </a:fld>
            <a:endParaRPr lang="en-IN"/>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You are not allowed to add slides to this presentation</a:t>
            </a:r>
            <a:endParaRPr lang="en-IN"/>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AD20E6-394B-4DF0-96A5-9647FF39C943}" type="slidenum">
              <a:rPr lang="en-IN" smtClean="0"/>
              <a:t>‹#›</a:t>
            </a:fld>
            <a:endParaRPr lang="en-IN"/>
          </a:p>
        </p:txBody>
      </p:sp>
    </p:spTree>
    <p:extLst>
      <p:ext uri="{BB962C8B-B14F-4D97-AF65-F5344CB8AC3E}">
        <p14:creationId xmlns:p14="http://schemas.microsoft.com/office/powerpoint/2010/main" val="87585946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qi.nhsrcindia.org/sites/default/files/Operational%20Guidelines%20on%20Quality%20Assurance.pdf" TargetMode="External"/><Relationship Id="rId2" Type="http://schemas.openxmlformats.org/officeDocument/2006/relationships/hyperlink" Target="http://qi.nhsrcindia.org/quality-assurance-framewor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chart" Target="../charts/chart5.xml"/><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hyperlink" Target="https://darpg.gov.in/sites/default/files/National%20Health%20Mission.pdf"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BD04-9EFD-5298-48E0-BBFFD10429A7}"/>
              </a:ext>
            </a:extLst>
          </p:cNvPr>
          <p:cNvSpPr>
            <a:spLocks noGrp="1"/>
          </p:cNvSpPr>
          <p:nvPr>
            <p:ph type="ctrTitle"/>
          </p:nvPr>
        </p:nvSpPr>
        <p:spPr>
          <a:xfrm>
            <a:off x="2770094" y="571500"/>
            <a:ext cx="8489576" cy="4100513"/>
          </a:xfrm>
        </p:spPr>
        <p:txBody>
          <a:bodyPr>
            <a:normAutofit/>
          </a:bodyPr>
          <a:lstStyle/>
          <a:p>
            <a:r>
              <a:rPr lang="en-IN" sz="4000" b="1" u="sng" dirty="0">
                <a:latin typeface="Times New Roman" panose="02020603050405020304" pitchFamily="18" charset="0"/>
                <a:cs typeface="Times New Roman" panose="02020603050405020304" pitchFamily="18" charset="0"/>
              </a:rPr>
              <a:t>NATIONAL QUALITY ASSURANCE STANDARDS(NQAS)</a:t>
            </a:r>
            <a:br>
              <a:rPr lang="en-IN" sz="4000" b="1" u="sng" dirty="0">
                <a:latin typeface="Times New Roman" panose="02020603050405020304" pitchFamily="18" charset="0"/>
                <a:cs typeface="Times New Roman" panose="02020603050405020304" pitchFamily="18" charset="0"/>
              </a:rPr>
            </a:br>
            <a:br>
              <a:rPr lang="en-IN" sz="4000" b="1" u="sng" dirty="0">
                <a:latin typeface="Times New Roman" panose="02020603050405020304" pitchFamily="18" charset="0"/>
                <a:cs typeface="Times New Roman" panose="02020603050405020304" pitchFamily="18" charset="0"/>
              </a:rPr>
            </a:br>
            <a:r>
              <a:rPr lang="en-IN" sz="3400" dirty="0">
                <a:latin typeface="Times New Roman" panose="02020603050405020304" pitchFamily="18" charset="0"/>
                <a:cs typeface="Times New Roman" panose="02020603050405020304" pitchFamily="18" charset="0"/>
              </a:rPr>
              <a:t>NATIONAL HEALTH MISSION, MADHYA PRADESH</a:t>
            </a:r>
          </a:p>
        </p:txBody>
      </p:sp>
      <p:sp>
        <p:nvSpPr>
          <p:cNvPr id="3" name="Subtitle 2">
            <a:extLst>
              <a:ext uri="{FF2B5EF4-FFF2-40B4-BE49-F238E27FC236}">
                <a16:creationId xmlns:a16="http://schemas.microsoft.com/office/drawing/2014/main" id="{7673AE62-677A-E7A9-D759-F10B648DEED4}"/>
              </a:ext>
            </a:extLst>
          </p:cNvPr>
          <p:cNvSpPr>
            <a:spLocks noGrp="1"/>
          </p:cNvSpPr>
          <p:nvPr>
            <p:ph type="subTitle" idx="1"/>
          </p:nvPr>
        </p:nvSpPr>
        <p:spPr>
          <a:xfrm>
            <a:off x="7759725" y="5097244"/>
            <a:ext cx="3499945" cy="1655762"/>
          </a:xfrm>
        </p:spPr>
        <p:txBody>
          <a:bodyPr/>
          <a:lstStyle/>
          <a:p>
            <a:r>
              <a:rPr lang="en-IN" dirty="0">
                <a:latin typeface="Times New Roman" panose="02020603050405020304" pitchFamily="18" charset="0"/>
                <a:cs typeface="Times New Roman" panose="02020603050405020304" pitchFamily="18" charset="0"/>
              </a:rPr>
              <a:t>  NHM, MP</a:t>
            </a:r>
          </a:p>
          <a:p>
            <a:r>
              <a:rPr lang="en-IN" dirty="0">
                <a:latin typeface="Times New Roman" panose="02020603050405020304" pitchFamily="18" charset="0"/>
                <a:cs typeface="Times New Roman" panose="02020603050405020304" pitchFamily="18" charset="0"/>
              </a:rPr>
              <a:t>      DR.PREETHA G.S.</a:t>
            </a:r>
          </a:p>
          <a:p>
            <a:r>
              <a:rPr lang="en-IN" dirty="0">
                <a:latin typeface="Times New Roman" panose="02020603050405020304" pitchFamily="18" charset="0"/>
                <a:cs typeface="Times New Roman" panose="02020603050405020304" pitchFamily="18" charset="0"/>
              </a:rPr>
              <a:t>      IIHMR Delhi</a:t>
            </a:r>
          </a:p>
        </p:txBody>
      </p:sp>
      <p:sp>
        <p:nvSpPr>
          <p:cNvPr id="4" name="Slide Number Placeholder 3">
            <a:extLst>
              <a:ext uri="{FF2B5EF4-FFF2-40B4-BE49-F238E27FC236}">
                <a16:creationId xmlns:a16="http://schemas.microsoft.com/office/drawing/2014/main" id="{40197BFF-5EB9-4347-6E13-67AD995EB819}"/>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a:t>
            </a:fld>
            <a:endParaRPr lang="en-IN"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2E0E59D-170C-10AF-8E5D-B59D95642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25285" cy="905435"/>
          </a:xfrm>
          <a:prstGeom prst="rect">
            <a:avLst/>
          </a:prstGeom>
        </p:spPr>
      </p:pic>
      <p:pic>
        <p:nvPicPr>
          <p:cNvPr id="9" name="Picture 8">
            <a:extLst>
              <a:ext uri="{FF2B5EF4-FFF2-40B4-BE49-F238E27FC236}">
                <a16:creationId xmlns:a16="http://schemas.microsoft.com/office/drawing/2014/main" id="{E64047E7-E699-7F2A-91E4-D25A56C0F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3199225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8BAE-C899-464B-BB19-71E07E261759}"/>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Observable Gaps During Assessment</a:t>
            </a:r>
            <a:endParaRPr lang="en-US" dirty="0"/>
          </a:p>
        </p:txBody>
      </p:sp>
      <p:pic>
        <p:nvPicPr>
          <p:cNvPr id="4" name="Picture 3">
            <a:extLst>
              <a:ext uri="{FF2B5EF4-FFF2-40B4-BE49-F238E27FC236}">
                <a16:creationId xmlns:a16="http://schemas.microsoft.com/office/drawing/2014/main" id="{EFAD6168-33AF-4EC6-9357-9F08264DAEFB}"/>
              </a:ext>
            </a:extLst>
          </p:cNvPr>
          <p:cNvPicPr>
            <a:picLocks noChangeAspect="1"/>
          </p:cNvPicPr>
          <p:nvPr/>
        </p:nvPicPr>
        <p:blipFill rotWithShape="1">
          <a:blip r:embed="rId2">
            <a:extLst>
              <a:ext uri="{28A0092B-C50C-407E-A947-70E740481C1C}">
                <a14:useLocalDpi xmlns:a14="http://schemas.microsoft.com/office/drawing/2010/main" val="0"/>
              </a:ext>
            </a:extLst>
          </a:blip>
          <a:srcRect l="12578" t="19551" r="7692"/>
          <a:stretch/>
        </p:blipFill>
        <p:spPr>
          <a:xfrm>
            <a:off x="0" y="1222131"/>
            <a:ext cx="12192000" cy="5635869"/>
          </a:xfrm>
          <a:prstGeom prst="rect">
            <a:avLst/>
          </a:prstGeom>
        </p:spPr>
      </p:pic>
    </p:spTree>
    <p:extLst>
      <p:ext uri="{BB962C8B-B14F-4D97-AF65-F5344CB8AC3E}">
        <p14:creationId xmlns:p14="http://schemas.microsoft.com/office/powerpoint/2010/main" val="3532744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0549E-713C-48E0-8AF1-43F7BC7D452A}"/>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Some Implementations</a:t>
            </a:r>
            <a:endParaRPr lang="en-US" dirty="0"/>
          </a:p>
        </p:txBody>
      </p:sp>
      <p:pic>
        <p:nvPicPr>
          <p:cNvPr id="4" name="Picture 3">
            <a:extLst>
              <a:ext uri="{FF2B5EF4-FFF2-40B4-BE49-F238E27FC236}">
                <a16:creationId xmlns:a16="http://schemas.microsoft.com/office/drawing/2014/main" id="{ADC37E81-6517-4B6B-BB02-7EC9C3C7C96D}"/>
              </a:ext>
            </a:extLst>
          </p:cNvPr>
          <p:cNvPicPr>
            <a:picLocks noChangeAspect="1"/>
          </p:cNvPicPr>
          <p:nvPr/>
        </p:nvPicPr>
        <p:blipFill rotWithShape="1">
          <a:blip r:embed="rId2">
            <a:extLst>
              <a:ext uri="{28A0092B-C50C-407E-A947-70E740481C1C}">
                <a14:useLocalDpi xmlns:a14="http://schemas.microsoft.com/office/drawing/2010/main" val="0"/>
              </a:ext>
            </a:extLst>
          </a:blip>
          <a:srcRect l="12462" t="15962" r="7808"/>
          <a:stretch/>
        </p:blipFill>
        <p:spPr>
          <a:xfrm>
            <a:off x="0" y="1075181"/>
            <a:ext cx="12192000" cy="5782819"/>
          </a:xfrm>
          <a:prstGeom prst="rect">
            <a:avLst/>
          </a:prstGeom>
        </p:spPr>
      </p:pic>
    </p:spTree>
    <p:extLst>
      <p:ext uri="{BB962C8B-B14F-4D97-AF65-F5344CB8AC3E}">
        <p14:creationId xmlns:p14="http://schemas.microsoft.com/office/powerpoint/2010/main" val="318428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97EC9-9D4C-4C5B-918F-233B44DCDEA2}"/>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Some Implementations</a:t>
            </a:r>
            <a:endParaRPr lang="en-US" dirty="0"/>
          </a:p>
        </p:txBody>
      </p:sp>
      <p:pic>
        <p:nvPicPr>
          <p:cNvPr id="4" name="Picture 3">
            <a:extLst>
              <a:ext uri="{FF2B5EF4-FFF2-40B4-BE49-F238E27FC236}">
                <a16:creationId xmlns:a16="http://schemas.microsoft.com/office/drawing/2014/main" id="{4E74B385-FDB7-4633-A0BA-ECC7B86FB02B}"/>
              </a:ext>
            </a:extLst>
          </p:cNvPr>
          <p:cNvPicPr>
            <a:picLocks noChangeAspect="1"/>
          </p:cNvPicPr>
          <p:nvPr/>
        </p:nvPicPr>
        <p:blipFill rotWithShape="1">
          <a:blip r:embed="rId2">
            <a:extLst>
              <a:ext uri="{28A0092B-C50C-407E-A947-70E740481C1C}">
                <a14:useLocalDpi xmlns:a14="http://schemas.microsoft.com/office/drawing/2010/main" val="0"/>
              </a:ext>
            </a:extLst>
          </a:blip>
          <a:srcRect l="12462" t="29808" r="7808" b="19679"/>
          <a:stretch/>
        </p:blipFill>
        <p:spPr>
          <a:xfrm>
            <a:off x="0" y="1107510"/>
            <a:ext cx="9720776" cy="2817375"/>
          </a:xfrm>
          <a:prstGeom prst="rect">
            <a:avLst/>
          </a:prstGeom>
        </p:spPr>
      </p:pic>
      <p:pic>
        <p:nvPicPr>
          <p:cNvPr id="6" name="Picture 5">
            <a:extLst>
              <a:ext uri="{FF2B5EF4-FFF2-40B4-BE49-F238E27FC236}">
                <a16:creationId xmlns:a16="http://schemas.microsoft.com/office/drawing/2014/main" id="{7E65A27B-2CA2-49C8-8357-50822DA8E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776" y="1107510"/>
            <a:ext cx="2471224" cy="2817375"/>
          </a:xfrm>
          <a:prstGeom prst="rect">
            <a:avLst/>
          </a:prstGeom>
        </p:spPr>
      </p:pic>
      <p:pic>
        <p:nvPicPr>
          <p:cNvPr id="8" name="Picture 7">
            <a:extLst>
              <a:ext uri="{FF2B5EF4-FFF2-40B4-BE49-F238E27FC236}">
                <a16:creationId xmlns:a16="http://schemas.microsoft.com/office/drawing/2014/main" id="{018FDA75-6C94-43F0-B069-23FC84EDBC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025" b="4410"/>
          <a:stretch/>
        </p:blipFill>
        <p:spPr>
          <a:xfrm>
            <a:off x="3231175" y="3924885"/>
            <a:ext cx="2824382" cy="2933115"/>
          </a:xfrm>
          <a:prstGeom prst="rect">
            <a:avLst/>
          </a:prstGeom>
        </p:spPr>
      </p:pic>
      <p:pic>
        <p:nvPicPr>
          <p:cNvPr id="5" name="Picture 4">
            <a:extLst>
              <a:ext uri="{FF2B5EF4-FFF2-40B4-BE49-F238E27FC236}">
                <a16:creationId xmlns:a16="http://schemas.microsoft.com/office/drawing/2014/main" id="{748D3B60-BB29-4841-AA21-577312F36B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329" b="18154"/>
          <a:stretch/>
        </p:blipFill>
        <p:spPr>
          <a:xfrm>
            <a:off x="6055557" y="3924883"/>
            <a:ext cx="2824381" cy="2933115"/>
          </a:xfrm>
          <a:prstGeom prst="rect">
            <a:avLst/>
          </a:prstGeom>
        </p:spPr>
      </p:pic>
    </p:spTree>
    <p:extLst>
      <p:ext uri="{BB962C8B-B14F-4D97-AF65-F5344CB8AC3E}">
        <p14:creationId xmlns:p14="http://schemas.microsoft.com/office/powerpoint/2010/main" val="44875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9676-68AE-B31D-2B17-777B3CE4CB84}"/>
              </a:ext>
            </a:extLst>
          </p:cNvPr>
          <p:cNvSpPr>
            <a:spLocks noGrp="1"/>
          </p:cNvSpPr>
          <p:nvPr>
            <p:ph type="title"/>
          </p:nvPr>
        </p:nvSpPr>
        <p:spPr>
          <a:xfrm>
            <a:off x="1484309" y="152400"/>
            <a:ext cx="10018713" cy="1752599"/>
          </a:xfrm>
        </p:spPr>
        <p:txBody>
          <a:bodyPr/>
          <a:lstStyle/>
          <a:p>
            <a:pPr algn="ctr"/>
            <a:r>
              <a:rPr lang="en-IN" b="1" dirty="0">
                <a:latin typeface="Times New Roman" panose="02020603050405020304" pitchFamily="18" charset="0"/>
                <a:cs typeface="Times New Roman" panose="02020603050405020304" pitchFamily="18" charset="0"/>
              </a:rPr>
              <a:t>Discussion </a:t>
            </a:r>
          </a:p>
        </p:txBody>
      </p:sp>
      <p:sp>
        <p:nvSpPr>
          <p:cNvPr id="3" name="Content Placeholder 2">
            <a:extLst>
              <a:ext uri="{FF2B5EF4-FFF2-40B4-BE49-F238E27FC236}">
                <a16:creationId xmlns:a16="http://schemas.microsoft.com/office/drawing/2014/main" id="{069AE405-828D-19A8-A3BF-17A9B1F9E370}"/>
              </a:ext>
            </a:extLst>
          </p:cNvPr>
          <p:cNvSpPr>
            <a:spLocks noGrp="1"/>
          </p:cNvSpPr>
          <p:nvPr>
            <p:ph idx="1"/>
          </p:nvPr>
        </p:nvSpPr>
        <p:spPr>
          <a:xfrm>
            <a:off x="1484309" y="1308847"/>
            <a:ext cx="10018713" cy="4682050"/>
          </a:xfrm>
        </p:spPr>
        <p:txBody>
          <a:bodyPr>
            <a:normAutofit/>
          </a:bodyPr>
          <a:lstStyle/>
          <a:p>
            <a:r>
              <a:rPr lang="en-IN" sz="1900" dirty="0">
                <a:effectLst/>
                <a:latin typeface="Times New Roman" panose="02020603050405020304" pitchFamily="18" charset="0"/>
                <a:ea typeface="Calibri" panose="020F0502020204030204" pitchFamily="34" charset="0"/>
              </a:rPr>
              <a:t>Globally, a growing number of countries, both developed and developing, are adopting a system of healthcare assessment to get hospital accreditation . </a:t>
            </a:r>
          </a:p>
          <a:p>
            <a:r>
              <a:rPr lang="en-IN" sz="1900" dirty="0">
                <a:latin typeface="Times New Roman" panose="02020603050405020304" pitchFamily="18" charset="0"/>
                <a:ea typeface="Calibri" panose="020F0502020204030204" pitchFamily="34" charset="0"/>
                <a:cs typeface="Mangal" panose="02040503050203030202" pitchFamily="18" charset="0"/>
              </a:rPr>
              <a:t>During the assessment, the following district hospitals were lacking in the areas of infection control, quality management and outcome indicators, but with proper monitoring and training, improvements were made in these areas as well as other areas of concern.</a:t>
            </a:r>
            <a:endParaRPr lang="en-IN" sz="1900" dirty="0">
              <a:latin typeface="Times New Roman" panose="02020603050405020304" pitchFamily="18" charset="0"/>
              <a:ea typeface="Calibri" panose="020F0502020204030204" pitchFamily="34" charset="0"/>
            </a:endParaRPr>
          </a:p>
          <a:p>
            <a:r>
              <a:rPr lang="en-US" sz="1900" dirty="0">
                <a:latin typeface="Times New Roman" panose="02020603050405020304" pitchFamily="18" charset="0"/>
                <a:cs typeface="Times New Roman" panose="02020603050405020304" pitchFamily="18" charset="0"/>
              </a:rPr>
              <a:t>Departmental or Institutional In charge should be DDO (Drawing &amp; Disbursing Officer) and should have the power to distribute the finances accordingly.</a:t>
            </a:r>
            <a:endParaRPr lang="en-IN" sz="1900" dirty="0">
              <a:latin typeface="Times New Roman" panose="02020603050405020304" pitchFamily="18" charset="0"/>
              <a:ea typeface="Calibri" panose="020F0502020204030204" pitchFamily="34"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Conveyance is not provided to the assessors of local facilities and district level facilities assessment.</a:t>
            </a:r>
          </a:p>
          <a:p>
            <a:r>
              <a:rPr lang="en-US" sz="1900" dirty="0">
                <a:latin typeface="Times New Roman" panose="02020603050405020304" pitchFamily="18" charset="0"/>
                <a:cs typeface="Times New Roman" panose="02020603050405020304" pitchFamily="18" charset="0"/>
              </a:rPr>
              <a:t>Internal assessors at the district level are so preoccupied with clinical, official, clerical, and other necessary tasks lead to  failure to meet desirable improvement in NQAS  standards in their facility.</a:t>
            </a:r>
            <a:endParaRPr lang="en-IN" sz="19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Hospital manager s/b placed as a dedicated staff  for quality improvements in the facility</a:t>
            </a:r>
            <a:endParaRPr lang="en-IN" sz="19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1486BD3-7B28-3873-3378-A9DBB9E3B3DD}"/>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13</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02613B4-FC4B-308B-169F-A499B3AEA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616270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9676-68AE-B31D-2B17-777B3CE4CB84}"/>
              </a:ext>
            </a:extLst>
          </p:cNvPr>
          <p:cNvSpPr>
            <a:spLocks noGrp="1"/>
          </p:cNvSpPr>
          <p:nvPr>
            <p:ph type="title"/>
          </p:nvPr>
        </p:nvSpPr>
        <p:spPr>
          <a:xfrm>
            <a:off x="1405733" y="189472"/>
            <a:ext cx="9335840" cy="1019175"/>
          </a:xfrm>
        </p:spPr>
        <p:txBody>
          <a:bodyPr/>
          <a:lstStyle/>
          <a:p>
            <a:pPr algn="ctr"/>
            <a:r>
              <a:rPr lang="en-IN" b="1" dirty="0">
                <a:latin typeface="Times New Roman" panose="02020603050405020304" pitchFamily="18" charset="0"/>
                <a:cs typeface="Times New Roman" panose="02020603050405020304" pitchFamily="18" charset="0"/>
              </a:rPr>
              <a:t>Discussion</a:t>
            </a:r>
          </a:p>
        </p:txBody>
      </p:sp>
      <p:sp>
        <p:nvSpPr>
          <p:cNvPr id="3" name="Content Placeholder 2">
            <a:extLst>
              <a:ext uri="{FF2B5EF4-FFF2-40B4-BE49-F238E27FC236}">
                <a16:creationId xmlns:a16="http://schemas.microsoft.com/office/drawing/2014/main" id="{069AE405-828D-19A8-A3BF-17A9B1F9E370}"/>
              </a:ext>
            </a:extLst>
          </p:cNvPr>
          <p:cNvSpPr>
            <a:spLocks noGrp="1"/>
          </p:cNvSpPr>
          <p:nvPr>
            <p:ph idx="1"/>
          </p:nvPr>
        </p:nvSpPr>
        <p:spPr>
          <a:xfrm>
            <a:off x="1797268" y="1129552"/>
            <a:ext cx="5034455" cy="5728447"/>
          </a:xfrm>
        </p:spPr>
        <p:txBody>
          <a:bodyPr>
            <a:normAutofit/>
          </a:bodyPr>
          <a:lstStyle/>
          <a:p>
            <a:pPr>
              <a:lnSpc>
                <a:spcPct val="100000"/>
              </a:lnSpc>
            </a:pPr>
            <a:r>
              <a:rPr lang="en-IN" sz="1900" dirty="0">
                <a:effectLst/>
                <a:latin typeface="Times New Roman" panose="02020603050405020304" pitchFamily="18" charset="0"/>
                <a:ea typeface="Calibri" panose="020F0502020204030204" pitchFamily="34" charset="0"/>
              </a:rPr>
              <a:t>Analysis of district hospital's data for five previous years was done from the </a:t>
            </a:r>
            <a:r>
              <a:rPr lang="en-IN" sz="1900" dirty="0" err="1">
                <a:effectLst/>
                <a:latin typeface="Times New Roman" panose="02020603050405020304" pitchFamily="18" charset="0"/>
                <a:ea typeface="Calibri" panose="020F0502020204030204" pitchFamily="34" charset="0"/>
              </a:rPr>
              <a:t>kayakalp</a:t>
            </a:r>
            <a:r>
              <a:rPr lang="en-IN" sz="1900" dirty="0">
                <a:effectLst/>
                <a:latin typeface="Times New Roman" panose="02020603050405020304" pitchFamily="18" charset="0"/>
                <a:ea typeface="Calibri" panose="020F0502020204030204" pitchFamily="34" charset="0"/>
              </a:rPr>
              <a:t> score sheets of each district hospital provided by the NHM office from the year 2017 to 2022.</a:t>
            </a:r>
          </a:p>
          <a:p>
            <a:pPr>
              <a:lnSpc>
                <a:spcPct val="100000"/>
              </a:lnSpc>
            </a:pPr>
            <a:r>
              <a:rPr lang="en-IN" sz="1900" dirty="0">
                <a:latin typeface="Times New Roman" panose="02020603050405020304" pitchFamily="18" charset="0"/>
                <a:ea typeface="Calibri" panose="020F0502020204030204" pitchFamily="34" charset="0"/>
              </a:rPr>
              <a:t>Taking the reference to data analysis districts like BHIND, VIDISA and SEONI are top scorers whereas districts like AGAR MALWA, BURHANPUR, and JHABUA are among the least scorer.  </a:t>
            </a:r>
          </a:p>
          <a:p>
            <a:pPr marL="0" indent="0">
              <a:lnSpc>
                <a:spcPct val="150000"/>
              </a:lnSpc>
              <a:buNone/>
            </a:pPr>
            <a:endParaRPr lang="en-IN" sz="1800" dirty="0">
              <a:effectLst/>
              <a:latin typeface="Times New Roman" panose="02020603050405020304" pitchFamily="18" charset="0"/>
              <a:ea typeface="Calibri" panose="020F0502020204030204" pitchFamily="34" charset="0"/>
            </a:endParaRPr>
          </a:p>
          <a:p>
            <a:pPr marL="0" indent="0">
              <a:buNone/>
            </a:pPr>
            <a:endParaRPr lang="en-IN" sz="1800" dirty="0">
              <a:effectLst/>
              <a:latin typeface="Times New Roman" panose="02020603050405020304" pitchFamily="18"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55A2AEE-BCF7-2356-2A0D-334825D425B5}"/>
              </a:ext>
            </a:extLst>
          </p:cNvPr>
          <p:cNvSpPr>
            <a:spLocks noGrp="1"/>
          </p:cNvSpPr>
          <p:nvPr>
            <p:ph type="sldNum" sz="quarter" idx="12"/>
          </p:nvPr>
        </p:nvSpPr>
        <p:spPr>
          <a:xfrm>
            <a:off x="1161573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14</a:t>
            </a:fld>
            <a:endParaRPr lang="en-IN" dirty="0">
              <a:latin typeface="Times New Roman" panose="02020603050405020304" pitchFamily="18" charset="0"/>
              <a:cs typeface="Times New Roman" panose="02020603050405020304" pitchFamily="18" charset="0"/>
            </a:endParaRPr>
          </a:p>
        </p:txBody>
      </p:sp>
      <p:graphicFrame>
        <p:nvGraphicFramePr>
          <p:cNvPr id="7" name="Chart 6">
            <a:extLst>
              <a:ext uri="{FF2B5EF4-FFF2-40B4-BE49-F238E27FC236}">
                <a16:creationId xmlns:a16="http://schemas.microsoft.com/office/drawing/2014/main" id="{5EAE8247-F411-26F8-0021-8E43612E9871}"/>
              </a:ext>
            </a:extLst>
          </p:cNvPr>
          <p:cNvGraphicFramePr>
            <a:graphicFrameLocks/>
          </p:cNvGraphicFramePr>
          <p:nvPr>
            <p:extLst>
              <p:ext uri="{D42A27DB-BD31-4B8C-83A1-F6EECF244321}">
                <p14:modId xmlns:p14="http://schemas.microsoft.com/office/powerpoint/2010/main" val="3849886061"/>
              </p:ext>
            </p:extLst>
          </p:nvPr>
        </p:nvGraphicFramePr>
        <p:xfrm>
          <a:off x="7333242" y="1405776"/>
          <a:ext cx="4286250" cy="22891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8E892B4-8F66-E8CF-58C2-14509DB015B7}"/>
              </a:ext>
            </a:extLst>
          </p:cNvPr>
          <p:cNvGraphicFramePr>
            <a:graphicFrameLocks/>
          </p:cNvGraphicFramePr>
          <p:nvPr>
            <p:extLst>
              <p:ext uri="{D42A27DB-BD31-4B8C-83A1-F6EECF244321}">
                <p14:modId xmlns:p14="http://schemas.microsoft.com/office/powerpoint/2010/main" val="2072138670"/>
              </p:ext>
            </p:extLst>
          </p:nvPr>
        </p:nvGraphicFramePr>
        <p:xfrm>
          <a:off x="7333242" y="4078289"/>
          <a:ext cx="4286250" cy="2289174"/>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95F75F25-2DA2-D103-290F-EA79DA805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388368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40447-CEEA-D28D-8EBB-F7C8E662591A}"/>
              </a:ext>
            </a:extLst>
          </p:cNvPr>
          <p:cNvSpPr>
            <a:spLocks noGrp="1"/>
          </p:cNvSpPr>
          <p:nvPr>
            <p:ph type="title"/>
          </p:nvPr>
        </p:nvSpPr>
        <p:spPr>
          <a:xfrm>
            <a:off x="1484310" y="0"/>
            <a:ext cx="10018713" cy="1752599"/>
          </a:xfrm>
        </p:spPr>
        <p:txBody>
          <a:bodyPr/>
          <a:lstStyle/>
          <a:p>
            <a:pPr algn="ctr"/>
            <a:r>
              <a:rPr lang="en-IN" b="1" dirty="0">
                <a:latin typeface="Times New Roman" panose="02020603050405020304" pitchFamily="18" charset="0"/>
                <a:cs typeface="Times New Roman" panose="02020603050405020304" pitchFamily="18" charset="0"/>
              </a:rPr>
              <a:t>Limitations of Study </a:t>
            </a:r>
          </a:p>
        </p:txBody>
      </p:sp>
      <p:sp>
        <p:nvSpPr>
          <p:cNvPr id="3" name="Content Placeholder 2">
            <a:extLst>
              <a:ext uri="{FF2B5EF4-FFF2-40B4-BE49-F238E27FC236}">
                <a16:creationId xmlns:a16="http://schemas.microsoft.com/office/drawing/2014/main" id="{5BB9456F-9885-DEFB-B811-6559C179D25E}"/>
              </a:ext>
            </a:extLst>
          </p:cNvPr>
          <p:cNvSpPr>
            <a:spLocks noGrp="1"/>
          </p:cNvSpPr>
          <p:nvPr>
            <p:ph idx="1"/>
          </p:nvPr>
        </p:nvSpPr>
        <p:spPr>
          <a:xfrm>
            <a:off x="1484310" y="1973316"/>
            <a:ext cx="10018713" cy="4122684"/>
          </a:xfrm>
        </p:spPr>
        <p:txBody>
          <a:bodyPr>
            <a:normAutofit fontScale="62500" lnSpcReduction="20000"/>
          </a:bodyPr>
          <a:lstStyle/>
          <a:p>
            <a:pPr>
              <a:lnSpc>
                <a:spcPct val="120000"/>
              </a:lnSpc>
            </a:pPr>
            <a:r>
              <a:rPr lang="en-IN" sz="3200" dirty="0">
                <a:latin typeface="Times New Roman" panose="02020603050405020304" pitchFamily="18" charset="0"/>
                <a:cs typeface="Times New Roman" panose="02020603050405020304" pitchFamily="18" charset="0"/>
              </a:rPr>
              <a:t>Unavailability of quality nodal person and quality team to monitor the progress.</a:t>
            </a:r>
          </a:p>
          <a:p>
            <a:pPr>
              <a:lnSpc>
                <a:spcPct val="120000"/>
              </a:lnSpc>
            </a:pPr>
            <a:r>
              <a:rPr lang="en-IN" sz="3200" dirty="0">
                <a:latin typeface="Times New Roman" panose="02020603050405020304" pitchFamily="18" charset="0"/>
                <a:cs typeface="Times New Roman" panose="02020603050405020304" pitchFamily="18" charset="0"/>
              </a:rPr>
              <a:t>Inadequate support from the civil surgeon and RMO in implementation of action plan.</a:t>
            </a:r>
          </a:p>
          <a:p>
            <a:pPr>
              <a:lnSpc>
                <a:spcPct val="120000"/>
              </a:lnSpc>
            </a:pPr>
            <a:r>
              <a:rPr lang="en-IN" sz="3200" dirty="0">
                <a:latin typeface="Times New Roman" panose="02020603050405020304" pitchFamily="18" charset="0"/>
                <a:cs typeface="Times New Roman" panose="02020603050405020304" pitchFamily="18" charset="0"/>
              </a:rPr>
              <a:t>No baseline assessment is ever done for NQAS in some facilities.</a:t>
            </a:r>
          </a:p>
          <a:p>
            <a:pPr>
              <a:lnSpc>
                <a:spcPct val="120000"/>
              </a:lnSpc>
            </a:pPr>
            <a:r>
              <a:rPr lang="en-IN" sz="3200" dirty="0">
                <a:latin typeface="Times New Roman" panose="02020603050405020304" pitchFamily="18" charset="0"/>
                <a:cs typeface="Times New Roman" panose="02020603050405020304" pitchFamily="18" charset="0"/>
              </a:rPr>
              <a:t>Lack of knowledge among the staff members regarding NQAS.</a:t>
            </a:r>
          </a:p>
          <a:p>
            <a:pPr>
              <a:lnSpc>
                <a:spcPct val="120000"/>
              </a:lnSpc>
            </a:pPr>
            <a:r>
              <a:rPr lang="en-IN" sz="3200" dirty="0">
                <a:latin typeface="Times New Roman" panose="02020603050405020304" pitchFamily="18" charset="0"/>
                <a:cs typeface="Times New Roman" panose="02020603050405020304" pitchFamily="18" charset="0"/>
              </a:rPr>
              <a:t>Internal assessors and staff at District level are so pre-occupied with clinical ,official ,clerical and other necessary task lead to failure to meet desirable improvement in NQAS standards in their facilities.</a:t>
            </a:r>
          </a:p>
          <a:p>
            <a:pPr>
              <a:lnSpc>
                <a:spcPct val="120000"/>
              </a:lnSpc>
            </a:pPr>
            <a:r>
              <a:rPr lang="en-IN" sz="3200" dirty="0">
                <a:latin typeface="Times New Roman" panose="02020603050405020304" pitchFamily="18" charset="0"/>
                <a:cs typeface="Times New Roman" panose="02020603050405020304" pitchFamily="18" charset="0"/>
              </a:rPr>
              <a:t>Full filling of gaps takes time as implementation process is slow from the managements end.</a:t>
            </a:r>
          </a:p>
          <a:p>
            <a:pPr>
              <a:lnSpc>
                <a:spcPct val="120000"/>
              </a:lnSpc>
            </a:pPr>
            <a:r>
              <a:rPr lang="en-IN" sz="3200" dirty="0">
                <a:latin typeface="Times New Roman" panose="02020603050405020304" pitchFamily="18" charset="0"/>
                <a:cs typeface="Times New Roman" panose="02020603050405020304" pitchFamily="18" charset="0"/>
              </a:rPr>
              <a:t>Desire of learning among the staff.</a:t>
            </a:r>
          </a:p>
          <a:p>
            <a:pPr marL="0" indent="0">
              <a:buNone/>
            </a:pPr>
            <a:endParaRPr lang="en-IN" dirty="0"/>
          </a:p>
        </p:txBody>
      </p:sp>
      <p:sp>
        <p:nvSpPr>
          <p:cNvPr id="5" name="Slide Number Placeholder 4">
            <a:extLst>
              <a:ext uri="{FF2B5EF4-FFF2-40B4-BE49-F238E27FC236}">
                <a16:creationId xmlns:a16="http://schemas.microsoft.com/office/drawing/2014/main" id="{FC51D6A2-A91D-A976-4466-676056EBC198}"/>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15</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0F5F370-AC52-9D15-24DF-65754D261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91454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5BDE-C1E4-2068-7ED7-1D9DDC4B3A10}"/>
              </a:ext>
            </a:extLst>
          </p:cNvPr>
          <p:cNvSpPr>
            <a:spLocks noGrp="1"/>
          </p:cNvSpPr>
          <p:nvPr>
            <p:ph type="title"/>
          </p:nvPr>
        </p:nvSpPr>
        <p:spPr>
          <a:xfrm>
            <a:off x="2716306" y="0"/>
            <a:ext cx="7126941" cy="1219200"/>
          </a:xfrm>
        </p:spPr>
        <p:txBody>
          <a:bodyPr/>
          <a:lstStyle/>
          <a:p>
            <a:pPr algn="ctr"/>
            <a:r>
              <a:rPr lang="en-IN"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C37621F9-57FC-03A7-2EE3-925A45765D10}"/>
              </a:ext>
            </a:extLst>
          </p:cNvPr>
          <p:cNvSpPr>
            <a:spLocks noGrp="1"/>
          </p:cNvSpPr>
          <p:nvPr>
            <p:ph idx="1"/>
          </p:nvPr>
        </p:nvSpPr>
        <p:spPr>
          <a:xfrm>
            <a:off x="1484310" y="1290918"/>
            <a:ext cx="10018713" cy="5307105"/>
          </a:xfrm>
        </p:spPr>
        <p:txBody>
          <a:bodyPr>
            <a:normAutofit fontScale="55000" lnSpcReduction="20000"/>
          </a:bodyPr>
          <a:lstStyle/>
          <a:p>
            <a:r>
              <a:rPr lang="en-IN" sz="4000" dirty="0">
                <a:latin typeface="Times New Roman" panose="02020603050405020304" pitchFamily="18" charset="0"/>
                <a:cs typeface="Times New Roman" panose="02020603050405020304" pitchFamily="18" charset="0"/>
              </a:rPr>
              <a:t>The result of the assessment shows increase in overall scoring that means with proper monitoring of services; changes can be made. </a:t>
            </a:r>
          </a:p>
          <a:p>
            <a:r>
              <a:rPr lang="en-IN" sz="4000" dirty="0">
                <a:latin typeface="Times New Roman" panose="02020603050405020304" pitchFamily="18" charset="0"/>
                <a:cs typeface="Times New Roman" panose="02020603050405020304" pitchFamily="18" charset="0"/>
              </a:rPr>
              <a:t>The implementation of action plan or quality services must be done in a </a:t>
            </a:r>
            <a:r>
              <a:rPr lang="en-IN" sz="4000">
                <a:latin typeface="Times New Roman" panose="02020603050405020304" pitchFamily="18" charset="0"/>
                <a:cs typeface="Times New Roman" panose="02020603050405020304" pitchFamily="18" charset="0"/>
              </a:rPr>
              <a:t>systemic manner. </a:t>
            </a:r>
            <a:endParaRPr lang="en-IN" sz="4000" dirty="0">
              <a:latin typeface="Times New Roman" panose="02020603050405020304" pitchFamily="18" charset="0"/>
              <a:cs typeface="Times New Roman" panose="02020603050405020304" pitchFamily="18" charset="0"/>
            </a:endParaRPr>
          </a:p>
          <a:p>
            <a:r>
              <a:rPr lang="en-IN" sz="4000" dirty="0">
                <a:latin typeface="Times New Roman" panose="02020603050405020304" pitchFamily="18" charset="0"/>
                <a:cs typeface="Times New Roman" panose="02020603050405020304" pitchFamily="18" charset="0"/>
              </a:rPr>
              <a:t> Hospitals can adopt computer-based patient records as a standard for medical records and improve the quality of patient care.</a:t>
            </a:r>
          </a:p>
          <a:p>
            <a:r>
              <a:rPr lang="en-IN" sz="4000" dirty="0">
                <a:latin typeface="Times New Roman" panose="02020603050405020304" pitchFamily="18" charset="0"/>
                <a:cs typeface="Times New Roman" panose="02020603050405020304" pitchFamily="18" charset="0"/>
              </a:rPr>
              <a:t> Timely training of nursing staff and doctors regarding quality management should be done to  improve the overall quality care of hospital.</a:t>
            </a:r>
          </a:p>
          <a:p>
            <a:r>
              <a:rPr lang="en-IN" sz="4000" dirty="0">
                <a:latin typeface="Times New Roman" panose="02020603050405020304" pitchFamily="18" charset="0"/>
                <a:cs typeface="Times New Roman" panose="02020603050405020304" pitchFamily="18" charset="0"/>
              </a:rPr>
              <a:t> Head of the  hospitals needs to understand their roles and responsibilities towards the  quality improvement, needs to monitor access to resources, implementation and outcome hence promoting quality.</a:t>
            </a:r>
          </a:p>
          <a:p>
            <a:r>
              <a:rPr lang="en-IN" sz="4000" dirty="0">
                <a:latin typeface="Times New Roman" panose="02020603050405020304" pitchFamily="18" charset="0"/>
                <a:cs typeface="Times New Roman" panose="02020603050405020304" pitchFamily="18" charset="0"/>
              </a:rPr>
              <a:t>Appreciation needs to be given to nursing staff and housekeeping staff where it is needed.</a:t>
            </a:r>
          </a:p>
          <a:p>
            <a:r>
              <a:rPr lang="en-IN" sz="4000" dirty="0">
                <a:latin typeface="Times New Roman" panose="02020603050405020304" pitchFamily="18" charset="0"/>
                <a:cs typeface="Times New Roman" panose="02020603050405020304" pitchFamily="18" charset="0"/>
              </a:rPr>
              <a:t>Finally, these facilities has potential to get NQAS accreditation if they designed their activities strategically to improve the quality of care.</a:t>
            </a:r>
          </a:p>
          <a:p>
            <a:endParaRPr lang="en-IN" dirty="0"/>
          </a:p>
        </p:txBody>
      </p:sp>
      <p:sp>
        <p:nvSpPr>
          <p:cNvPr id="4" name="Slide Number Placeholder 3">
            <a:extLst>
              <a:ext uri="{FF2B5EF4-FFF2-40B4-BE49-F238E27FC236}">
                <a16:creationId xmlns:a16="http://schemas.microsoft.com/office/drawing/2014/main" id="{520413FC-7659-4BBD-06AF-798C6C1C0116}"/>
              </a:ext>
            </a:extLst>
          </p:cNvPr>
          <p:cNvSpPr>
            <a:spLocks noGrp="1"/>
          </p:cNvSpPr>
          <p:nvPr>
            <p:ph type="sldNum" sz="quarter" idx="12"/>
          </p:nvPr>
        </p:nvSpPr>
        <p:spPr>
          <a:xfrm>
            <a:off x="11571928" y="6415460"/>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16</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CCC217D-D939-6F9B-EED9-FE97EA4CC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644327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0CEC-B205-D614-ACFB-9620DEF0A59E}"/>
              </a:ext>
            </a:extLst>
          </p:cNvPr>
          <p:cNvSpPr>
            <a:spLocks noGrp="1"/>
          </p:cNvSpPr>
          <p:nvPr>
            <p:ph type="title"/>
          </p:nvPr>
        </p:nvSpPr>
        <p:spPr>
          <a:xfrm>
            <a:off x="1000217" y="189975"/>
            <a:ext cx="10018713" cy="871538"/>
          </a:xfrm>
        </p:spPr>
        <p:txBody>
          <a:bodyPr/>
          <a:lstStyle/>
          <a:p>
            <a:pPr algn="ctr"/>
            <a:r>
              <a:rPr lang="en-IN" b="1" dirty="0">
                <a:latin typeface="Times New Roman" panose="02020603050405020304" pitchFamily="18" charset="0"/>
                <a:cs typeface="Times New Roman" panose="02020603050405020304" pitchFamily="18" charset="0"/>
              </a:rPr>
              <a:t>References</a:t>
            </a:r>
          </a:p>
        </p:txBody>
      </p:sp>
      <p:sp>
        <p:nvSpPr>
          <p:cNvPr id="8" name="Content Placeholder 7">
            <a:extLst>
              <a:ext uri="{FF2B5EF4-FFF2-40B4-BE49-F238E27FC236}">
                <a16:creationId xmlns:a16="http://schemas.microsoft.com/office/drawing/2014/main" id="{3D843D76-95B5-6E57-2F00-D86A78953E78}"/>
              </a:ext>
            </a:extLst>
          </p:cNvPr>
          <p:cNvSpPr>
            <a:spLocks noGrp="1"/>
          </p:cNvSpPr>
          <p:nvPr>
            <p:ph idx="1"/>
          </p:nvPr>
        </p:nvSpPr>
        <p:spPr>
          <a:xfrm>
            <a:off x="1810870" y="1165412"/>
            <a:ext cx="9542929" cy="5435413"/>
          </a:xfrm>
        </p:spPr>
        <p:txBody>
          <a:bodyPr>
            <a:normAutofit fontScale="92500" lnSpcReduction="10000"/>
          </a:bodyPr>
          <a:lstStyle/>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National Health Mission.pdf [Internet]. [cited 2022 Jun 20]. Available from: https://darpg.gov.in/sites/default/files/National%20Health%20Mission.pdf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Training Manual for implementation of NQAS 4.pdf [Internet]. [cited 2022 Jun 12]. Available from: http://qi.nhsrcindia.org/sites/default/files/Training%20Manual%20for%20implementation%20of%20NQAS%204.pdf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1596 NQAS for PHF 2020_16 Dec 2021.pdf [Internet]. [cited 2022 Jun 12]. Available from: http://qi.nhsrcindia.org/sites/default/files/1596%20NQAS%20for%20PHF%202020_16%20Dec%202021.pdf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Quality Assurance Framework | National Health Systems Resource Centre | Technical Support Institute with National Health Mission [Internet]. [cited 2022 Jun 12]. Available from: </a:t>
            </a:r>
            <a:r>
              <a:rPr lang="en-IN" sz="1800" dirty="0">
                <a:effectLst/>
                <a:latin typeface="Times New Roman" panose="02020603050405020304" pitchFamily="18" charset="0"/>
                <a:ea typeface="Calibri" panose="020F0502020204030204" pitchFamily="34" charset="0"/>
                <a:cs typeface="Times New Roman" panose="02020603050405020304" pitchFamily="18" charset="0"/>
                <a:hlinkClick r:id="rId2"/>
              </a:rPr>
              <a:t>http://qi.nhsrcindia.org/quality-assurance-framework</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N" sz="1800" dirty="0" err="1">
                <a:effectLst/>
                <a:latin typeface="Times New Roman" panose="02020603050405020304" pitchFamily="18" charset="0"/>
                <a:ea typeface="Calibri" panose="020F0502020204030204" pitchFamily="34" charset="0"/>
                <a:cs typeface="Times New Roman" panose="02020603050405020304" pitchFamily="18" charset="0"/>
              </a:rPr>
              <a:t>AlKhenizan</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A, Shaw C. Assessment of the accreditation standards of the Central Board for Accreditation of Healthcare Institutions in Saudi Arabia against the principles of the International Society for Quality in Health Care (</a:t>
            </a:r>
            <a:r>
              <a:rPr lang="en-IN" sz="1800" dirty="0" err="1">
                <a:effectLst/>
                <a:latin typeface="Times New Roman" panose="02020603050405020304" pitchFamily="18" charset="0"/>
                <a:ea typeface="Calibri" panose="020F0502020204030204" pitchFamily="34" charset="0"/>
                <a:cs typeface="Times New Roman" panose="02020603050405020304" pitchFamily="18" charset="0"/>
              </a:rPr>
              <a:t>ISQua</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Ann Saudi Med. 2010;30(5):386–9. </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Operational Guidelines on Quality Assurance.pdf [Internet]. [cited 2022 Jun 12]. Available from: </a:t>
            </a:r>
            <a:r>
              <a:rPr lang="en-IN" sz="1800" dirty="0">
                <a:effectLst/>
                <a:latin typeface="Times New Roman" panose="02020603050405020304" pitchFamily="18" charset="0"/>
                <a:ea typeface="Calibri" panose="020F0502020204030204" pitchFamily="34" charset="0"/>
                <a:cs typeface="Times New Roman" panose="02020603050405020304" pitchFamily="18" charset="0"/>
                <a:hlinkClick r:id="rId3"/>
              </a:rPr>
              <a:t>http://qi.nhsrcindia.org/sites/default/files/Operational%20Guidelines%20on%20Quality%20Assurance.pdf</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India, Ministry of Health and Family Welfare, Maternal Health Division, National Rural Health Mission (India). Assessor’s guidebook for quality assurance in district hospitals 2013. 2013. </a:t>
            </a:r>
          </a:p>
        </p:txBody>
      </p:sp>
      <p:sp>
        <p:nvSpPr>
          <p:cNvPr id="5" name="Slide Number Placeholder 4">
            <a:extLst>
              <a:ext uri="{FF2B5EF4-FFF2-40B4-BE49-F238E27FC236}">
                <a16:creationId xmlns:a16="http://schemas.microsoft.com/office/drawing/2014/main" id="{65778F48-EED0-0966-D30D-CA2F4B9E882F}"/>
              </a:ext>
            </a:extLst>
          </p:cNvPr>
          <p:cNvSpPr>
            <a:spLocks noGrp="1"/>
          </p:cNvSpPr>
          <p:nvPr>
            <p:ph type="sldNum" sz="quarter" idx="12"/>
          </p:nvPr>
        </p:nvSpPr>
        <p:spPr>
          <a:xfrm>
            <a:off x="11571928" y="6418262"/>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17</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F006F62-598A-D056-1E9C-ACA7AE7E7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149243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6940D3-436A-2F8F-3CC8-8C3F6BADDC6A}"/>
              </a:ext>
            </a:extLst>
          </p:cNvPr>
          <p:cNvSpPr txBox="1"/>
          <p:nvPr/>
        </p:nvSpPr>
        <p:spPr>
          <a:xfrm>
            <a:off x="1566584" y="35251"/>
            <a:ext cx="9052946" cy="1004634"/>
          </a:xfrm>
          <a:prstGeom prst="rect">
            <a:avLst/>
          </a:prstGeom>
          <a:solidFill>
            <a:srgbClr val="F69200"/>
          </a:solidFill>
        </p:spPr>
        <p:txBody>
          <a:bodyPr wrap="square" rtlCol="0">
            <a:spAutoFit/>
          </a:bodyPr>
          <a:lstStyle/>
          <a:p>
            <a:pPr algn="ctr" defTabSz="241950"/>
            <a:r>
              <a:rPr lang="en-GB" sz="1482" dirty="0">
                <a:solidFill>
                  <a:prstClr val="black"/>
                </a:solidFill>
                <a:latin typeface="Times New Roman" panose="02020603050405020304" pitchFamily="18" charset="0"/>
                <a:cs typeface="Times New Roman" panose="02020603050405020304" pitchFamily="18" charset="0"/>
              </a:rPr>
              <a:t>NQAS ASSESSMENT</a:t>
            </a:r>
          </a:p>
          <a:p>
            <a:pPr algn="ctr" defTabSz="241950"/>
            <a:r>
              <a:rPr lang="en-IN" sz="1482" dirty="0">
                <a:solidFill>
                  <a:prstClr val="white"/>
                </a:solidFill>
                <a:latin typeface="Times New Roman" panose="02020603050405020304" pitchFamily="18" charset="0"/>
                <a:cs typeface="Times New Roman" panose="02020603050405020304" pitchFamily="18" charset="0"/>
              </a:rPr>
              <a:t>AUTHOR- NHM MP TEAM ,Mentor- </a:t>
            </a:r>
            <a:r>
              <a:rPr lang="en-IN" sz="1482" dirty="0" err="1">
                <a:solidFill>
                  <a:prstClr val="white"/>
                </a:solidFill>
                <a:latin typeface="Times New Roman" panose="02020603050405020304" pitchFamily="18" charset="0"/>
                <a:cs typeface="Times New Roman" panose="02020603050405020304" pitchFamily="18" charset="0"/>
              </a:rPr>
              <a:t>Dr.</a:t>
            </a:r>
            <a:r>
              <a:rPr lang="en-IN" sz="1482" dirty="0">
                <a:solidFill>
                  <a:prstClr val="white"/>
                </a:solidFill>
                <a:latin typeface="Times New Roman" panose="02020603050405020304" pitchFamily="18" charset="0"/>
                <a:cs typeface="Times New Roman" panose="02020603050405020304" pitchFamily="18" charset="0"/>
              </a:rPr>
              <a:t> </a:t>
            </a:r>
            <a:r>
              <a:rPr lang="en-IN" sz="1482" dirty="0" err="1">
                <a:solidFill>
                  <a:prstClr val="white"/>
                </a:solidFill>
                <a:latin typeface="Times New Roman" panose="02020603050405020304" pitchFamily="18" charset="0"/>
                <a:cs typeface="Times New Roman" panose="02020603050405020304" pitchFamily="18" charset="0"/>
              </a:rPr>
              <a:t>Preetha</a:t>
            </a:r>
            <a:r>
              <a:rPr lang="en-IN" sz="1482" dirty="0">
                <a:solidFill>
                  <a:prstClr val="white"/>
                </a:solidFill>
                <a:latin typeface="Times New Roman" panose="02020603050405020304" pitchFamily="18" charset="0"/>
                <a:cs typeface="Times New Roman" panose="02020603050405020304" pitchFamily="18" charset="0"/>
              </a:rPr>
              <a:t> G.S.</a:t>
            </a:r>
            <a:endParaRPr lang="en-GB" sz="1482" dirty="0">
              <a:solidFill>
                <a:prstClr val="black"/>
              </a:solidFill>
              <a:latin typeface="Times New Roman" panose="02020603050405020304" pitchFamily="18" charset="0"/>
              <a:cs typeface="Times New Roman" panose="02020603050405020304" pitchFamily="18" charset="0"/>
            </a:endParaRPr>
          </a:p>
          <a:p>
            <a:pPr algn="ctr" defTabSz="241950"/>
            <a:endParaRPr lang="en-GB" sz="1482" dirty="0">
              <a:solidFill>
                <a:prstClr val="black"/>
              </a:solidFill>
              <a:latin typeface="Times New Roman" panose="02020603050405020304" pitchFamily="18" charset="0"/>
              <a:cs typeface="Times New Roman" panose="02020603050405020304" pitchFamily="18" charset="0"/>
            </a:endParaRPr>
          </a:p>
          <a:p>
            <a:pPr algn="ctr" defTabSz="241950"/>
            <a:r>
              <a:rPr lang="en-GB" sz="1482" dirty="0">
                <a:solidFill>
                  <a:prstClr val="black"/>
                </a:solidFill>
                <a:latin typeface="Times New Roman" panose="02020603050405020304" pitchFamily="18" charset="0"/>
                <a:cs typeface="Times New Roman" panose="02020603050405020304" pitchFamily="18" charset="0"/>
              </a:rPr>
              <a:t>INTERNATIONAL INSTITUTE OF HEALTH MANAGEMENT AND RESEARCH, NEW DELHI.</a:t>
            </a:r>
            <a:endParaRPr lang="en-IN" sz="1482"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2BA5644-93EF-D030-4169-20FF993AD357}"/>
              </a:ext>
            </a:extLst>
          </p:cNvPr>
          <p:cNvSpPr/>
          <p:nvPr/>
        </p:nvSpPr>
        <p:spPr>
          <a:xfrm>
            <a:off x="1572470" y="1111346"/>
            <a:ext cx="2193933" cy="5701524"/>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8F21A00B-A3F9-E68C-64FE-B84C4DCC2070}"/>
              </a:ext>
            </a:extLst>
          </p:cNvPr>
          <p:cNvSpPr/>
          <p:nvPr/>
        </p:nvSpPr>
        <p:spPr>
          <a:xfrm>
            <a:off x="3893934" y="1109122"/>
            <a:ext cx="2130151" cy="5705971"/>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2" name="Rectangle 11">
            <a:extLst>
              <a:ext uri="{FF2B5EF4-FFF2-40B4-BE49-F238E27FC236}">
                <a16:creationId xmlns:a16="http://schemas.microsoft.com/office/drawing/2014/main" id="{C1E05D0D-379D-114A-BA5C-174175194D68}"/>
              </a:ext>
            </a:extLst>
          </p:cNvPr>
          <p:cNvSpPr/>
          <p:nvPr/>
        </p:nvSpPr>
        <p:spPr>
          <a:xfrm>
            <a:off x="6158623" y="1113193"/>
            <a:ext cx="2203227" cy="5705972"/>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3" name="Rectangle 12">
            <a:extLst>
              <a:ext uri="{FF2B5EF4-FFF2-40B4-BE49-F238E27FC236}">
                <a16:creationId xmlns:a16="http://schemas.microsoft.com/office/drawing/2014/main" id="{3635B834-26F2-DC34-544B-6A6ED2848764}"/>
              </a:ext>
            </a:extLst>
          </p:cNvPr>
          <p:cNvSpPr/>
          <p:nvPr/>
        </p:nvSpPr>
        <p:spPr>
          <a:xfrm>
            <a:off x="8489379" y="1113194"/>
            <a:ext cx="2130151" cy="5705971"/>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4" name="TextBox 13">
            <a:extLst>
              <a:ext uri="{FF2B5EF4-FFF2-40B4-BE49-F238E27FC236}">
                <a16:creationId xmlns:a16="http://schemas.microsoft.com/office/drawing/2014/main" id="{CF0A5F1C-EBDE-59EF-030A-B4BA34C03E8E}"/>
              </a:ext>
            </a:extLst>
          </p:cNvPr>
          <p:cNvSpPr txBox="1"/>
          <p:nvPr/>
        </p:nvSpPr>
        <p:spPr>
          <a:xfrm>
            <a:off x="1707208" y="1152889"/>
            <a:ext cx="1917725"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INTRODUCTION</a:t>
            </a:r>
            <a:endParaRPr lang="en-IN" sz="953" dirty="0">
              <a:solidFill>
                <a:prstClr val="black"/>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1DC5801-B55B-2957-11FB-44F8822C2821}"/>
              </a:ext>
            </a:extLst>
          </p:cNvPr>
          <p:cNvSpPr txBox="1"/>
          <p:nvPr/>
        </p:nvSpPr>
        <p:spPr>
          <a:xfrm>
            <a:off x="1738962" y="5262345"/>
            <a:ext cx="1917725"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OBJECTIVE</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534F6B7-E7E1-5A32-8164-63FA0AAD911E}"/>
              </a:ext>
            </a:extLst>
          </p:cNvPr>
          <p:cNvSpPr txBox="1"/>
          <p:nvPr/>
        </p:nvSpPr>
        <p:spPr>
          <a:xfrm>
            <a:off x="1707208" y="5621576"/>
            <a:ext cx="2023938" cy="906338"/>
          </a:xfrm>
          <a:prstGeom prst="rect">
            <a:avLst/>
          </a:prstGeom>
          <a:noFill/>
        </p:spPr>
        <p:txBody>
          <a:bodyPr wrap="square" rtlCol="0">
            <a:spAutoFit/>
          </a:bodyPr>
          <a:lstStyle/>
          <a:p>
            <a:pPr marL="151219" indent="-151219" defTabSz="241950">
              <a:buFont typeface="Arial" panose="020B0604020202020204" pitchFamily="34" charset="0"/>
              <a:buChar char="•"/>
            </a:pPr>
            <a:r>
              <a:rPr lang="en-GB" sz="1058" dirty="0">
                <a:solidFill>
                  <a:prstClr val="black"/>
                </a:solidFill>
                <a:latin typeface="Times New Roman" panose="02020603050405020304" pitchFamily="18" charset="0"/>
                <a:cs typeface="Times New Roman" panose="02020603050405020304" pitchFamily="18" charset="0"/>
              </a:rPr>
              <a:t>To assess the quality of healthcare in District Hospitals and Primary Health Centres in Madhya Pradesh using the NQAS Assessment tools.</a:t>
            </a: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3E38635-2F29-B93E-DD62-B4254A7CC687}"/>
              </a:ext>
            </a:extLst>
          </p:cNvPr>
          <p:cNvSpPr txBox="1"/>
          <p:nvPr/>
        </p:nvSpPr>
        <p:spPr>
          <a:xfrm>
            <a:off x="3955191" y="1152261"/>
            <a:ext cx="2034494"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METHODOLOGY</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57FE63C-B634-3E09-5D5C-DD165BF9AA86}"/>
              </a:ext>
            </a:extLst>
          </p:cNvPr>
          <p:cNvSpPr txBox="1"/>
          <p:nvPr/>
        </p:nvSpPr>
        <p:spPr>
          <a:xfrm>
            <a:off x="3992463" y="1433869"/>
            <a:ext cx="2026223" cy="2292935"/>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Quality Assessment of District Hospital and PHC using the NQAS tool.</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Development of Action plan based on the Gaps evaluated.</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Developed and discussed with Civil Surgeon and RMO.</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Implementation of Action plan to fulfil the gaps.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Monitoring of the Implemented plan.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Re-evaluation through NQAS tools. </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FE6ECB3-2827-A2A0-2AE9-012C0AD5D5D9}"/>
              </a:ext>
            </a:extLst>
          </p:cNvPr>
          <p:cNvSpPr txBox="1"/>
          <p:nvPr/>
        </p:nvSpPr>
        <p:spPr>
          <a:xfrm>
            <a:off x="6283662" y="1153360"/>
            <a:ext cx="2026223"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RESULT</a:t>
            </a:r>
            <a:endParaRPr lang="en-IN" sz="127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F35A4E2-87D6-E26A-8F33-D071A9D64B69}"/>
              </a:ext>
            </a:extLst>
          </p:cNvPr>
          <p:cNvPicPr>
            <a:picLocks noChangeAspect="1"/>
          </p:cNvPicPr>
          <p:nvPr/>
        </p:nvPicPr>
        <p:blipFill>
          <a:blip r:embed="rId2"/>
          <a:stretch>
            <a:fillRect/>
          </a:stretch>
        </p:blipFill>
        <p:spPr>
          <a:xfrm>
            <a:off x="6162211" y="2853991"/>
            <a:ext cx="2201882" cy="1740151"/>
          </a:xfrm>
          <a:prstGeom prst="rect">
            <a:avLst/>
          </a:prstGeom>
          <a:solidFill>
            <a:schemeClr val="bg1"/>
          </a:solidFill>
        </p:spPr>
      </p:pic>
      <p:sp>
        <p:nvSpPr>
          <p:cNvPr id="25" name="TextBox 24">
            <a:extLst>
              <a:ext uri="{FF2B5EF4-FFF2-40B4-BE49-F238E27FC236}">
                <a16:creationId xmlns:a16="http://schemas.microsoft.com/office/drawing/2014/main" id="{25B3A0E1-0C3F-64AC-A6B7-138227A32096}"/>
              </a:ext>
            </a:extLst>
          </p:cNvPr>
          <p:cNvSpPr txBox="1"/>
          <p:nvPr/>
        </p:nvSpPr>
        <p:spPr>
          <a:xfrm>
            <a:off x="8554288" y="1149603"/>
            <a:ext cx="2019776" cy="291057"/>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CONCLUSION</a:t>
            </a:r>
            <a:endParaRPr lang="en-IN" sz="1270" dirty="0">
              <a:solidFill>
                <a:prstClr val="black"/>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6AD6E008-A86E-63FA-091E-5EDBF1A1F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470" y="26680"/>
            <a:ext cx="1001669" cy="709263"/>
          </a:xfrm>
          <a:prstGeom prst="rect">
            <a:avLst/>
          </a:prstGeom>
        </p:spPr>
      </p:pic>
      <p:pic>
        <p:nvPicPr>
          <p:cNvPr id="41" name="Picture 40">
            <a:extLst>
              <a:ext uri="{FF2B5EF4-FFF2-40B4-BE49-F238E27FC236}">
                <a16:creationId xmlns:a16="http://schemas.microsoft.com/office/drawing/2014/main" id="{6BA6B152-2198-52BF-FACE-ED7BE782A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5174" y="35251"/>
            <a:ext cx="850242" cy="668124"/>
          </a:xfrm>
          <a:prstGeom prst="rect">
            <a:avLst/>
          </a:prstGeom>
        </p:spPr>
      </p:pic>
      <p:pic>
        <p:nvPicPr>
          <p:cNvPr id="45" name="Picture 44">
            <a:extLst>
              <a:ext uri="{FF2B5EF4-FFF2-40B4-BE49-F238E27FC236}">
                <a16:creationId xmlns:a16="http://schemas.microsoft.com/office/drawing/2014/main" id="{CF01966D-47EE-6B9A-2B07-59C76F54641B}"/>
              </a:ext>
            </a:extLst>
          </p:cNvPr>
          <p:cNvPicPr>
            <a:picLocks noChangeAspect="1"/>
          </p:cNvPicPr>
          <p:nvPr/>
        </p:nvPicPr>
        <p:blipFill rotWithShape="1">
          <a:blip r:embed="rId5">
            <a:extLst>
              <a:ext uri="{28A0092B-C50C-407E-A947-70E740481C1C}">
                <a14:useLocalDpi xmlns:a14="http://schemas.microsoft.com/office/drawing/2010/main" val="0"/>
              </a:ext>
            </a:extLst>
          </a:blip>
          <a:srcRect l="10155" t="17336" r="2341" b="8397"/>
          <a:stretch/>
        </p:blipFill>
        <p:spPr>
          <a:xfrm>
            <a:off x="1647692" y="1545124"/>
            <a:ext cx="996434" cy="1347144"/>
          </a:xfrm>
          <a:prstGeom prst="rect">
            <a:avLst/>
          </a:prstGeom>
          <a:solidFill>
            <a:schemeClr val="bg1"/>
          </a:solidFill>
        </p:spPr>
      </p:pic>
      <p:sp>
        <p:nvSpPr>
          <p:cNvPr id="47" name="TextBox 46">
            <a:extLst>
              <a:ext uri="{FF2B5EF4-FFF2-40B4-BE49-F238E27FC236}">
                <a16:creationId xmlns:a16="http://schemas.microsoft.com/office/drawing/2014/main" id="{F9DA429A-573E-EABA-71C8-FAF0F1FC50FF}"/>
              </a:ext>
            </a:extLst>
          </p:cNvPr>
          <p:cNvSpPr txBox="1"/>
          <p:nvPr/>
        </p:nvSpPr>
        <p:spPr>
          <a:xfrm>
            <a:off x="2644126" y="1545124"/>
            <a:ext cx="1167741" cy="1446550"/>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Quality of care has emerged as a key thrust area for both policy makers and public health practitioners.</a:t>
            </a:r>
          </a:p>
        </p:txBody>
      </p:sp>
      <p:sp>
        <p:nvSpPr>
          <p:cNvPr id="49" name="TextBox 48">
            <a:extLst>
              <a:ext uri="{FF2B5EF4-FFF2-40B4-BE49-F238E27FC236}">
                <a16:creationId xmlns:a16="http://schemas.microsoft.com/office/drawing/2014/main" id="{63F9B606-A407-6EA9-E0E1-04C4A6ED68F1}"/>
              </a:ext>
            </a:extLst>
          </p:cNvPr>
          <p:cNvSpPr txBox="1"/>
          <p:nvPr/>
        </p:nvSpPr>
        <p:spPr>
          <a:xfrm>
            <a:off x="1593802" y="2996732"/>
            <a:ext cx="2100648" cy="2292935"/>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For this, National Quality Assurance Standards was launched in 2013.</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NQAS has been developed keeping in the specific requirements for public health facilities as well as global best practices.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These standards are for District Hospitals, Community Health Centres, Primary Health Centres and Urban Primary Health Centres.</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1511F048-D52F-5C7D-F507-C341F5E09976}"/>
              </a:ext>
            </a:extLst>
          </p:cNvPr>
          <p:cNvSpPr txBox="1"/>
          <p:nvPr/>
        </p:nvSpPr>
        <p:spPr>
          <a:xfrm>
            <a:off x="3996305" y="3721468"/>
            <a:ext cx="1986666" cy="483209"/>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MAJOR GAPS OBSERVED</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C1CE2159-CE1F-11B7-0249-7B889C2AD8EF}"/>
              </a:ext>
            </a:extLst>
          </p:cNvPr>
          <p:cNvSpPr txBox="1"/>
          <p:nvPr/>
        </p:nvSpPr>
        <p:spPr>
          <a:xfrm>
            <a:off x="3992463" y="4235825"/>
            <a:ext cx="1986666" cy="1785104"/>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Overcrowding</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System to manage violence and mass situation.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Regular training of staff and Doctors.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Hospital has a visitor policy in place.</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No Disaster management plan.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Lack of Human Resources.</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A15B35D3-841A-074B-6F3F-D92F2D2391FA}"/>
              </a:ext>
            </a:extLst>
          </p:cNvPr>
          <p:cNvSpPr txBox="1"/>
          <p:nvPr/>
        </p:nvSpPr>
        <p:spPr>
          <a:xfrm>
            <a:off x="6254176" y="1440660"/>
            <a:ext cx="2017952" cy="1772152"/>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Three Assessments were conducted over a period of 2 months.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There was significant increase in the overall Hospital score, after fulfilling some of the gaps that were easy to implement.</a:t>
            </a:r>
          </a:p>
          <a:p>
            <a:pPr marL="151219" indent="-151219" defTabSz="241950">
              <a:buFont typeface="Arial" panose="020B0604020202020204" pitchFamily="34" charset="0"/>
              <a:buChar char="•"/>
            </a:pPr>
            <a:endParaRPr lang="en-GB" sz="1058" dirty="0">
              <a:solidFill>
                <a:prstClr val="black"/>
              </a:solidFill>
              <a:latin typeface="Times New Roman" panose="02020603050405020304" pitchFamily="18" charset="0"/>
              <a:cs typeface="Times New Roman" panose="02020603050405020304" pitchFamily="18" charset="0"/>
            </a:endParaRPr>
          </a:p>
          <a:p>
            <a:pPr marL="151219" indent="-151219" defTabSz="241950">
              <a:buFont typeface="Arial" panose="020B0604020202020204" pitchFamily="34" charset="0"/>
              <a:buChar char="•"/>
            </a:pP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4D422869-3C8F-B9F4-AB66-F26586810D99}"/>
              </a:ext>
            </a:extLst>
          </p:cNvPr>
          <p:cNvSpPr txBox="1"/>
          <p:nvPr/>
        </p:nvSpPr>
        <p:spPr>
          <a:xfrm>
            <a:off x="8534844" y="1422861"/>
            <a:ext cx="2039220" cy="3647152"/>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 result of the assessment shows increase in overall scoring that means with proper monitoring of services; changes can be made.</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 implementation of Action plan or Quality services must be done in a systematic manner and it needs regular monitoring.</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Roles and responsibilities are not well defined, which even hamper the day to day activities of the hospital. Distribution of work is the need of the hour.</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Finally, the Hospital has potential to get NQAS accreditation if they designed their activities strategically to improve the quality of care.</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E6B6FCEF-DF79-AB81-75C9-814AF15681DD}"/>
              </a:ext>
            </a:extLst>
          </p:cNvPr>
          <p:cNvSpPr txBox="1"/>
          <p:nvPr/>
        </p:nvSpPr>
        <p:spPr>
          <a:xfrm>
            <a:off x="8534844" y="5018648"/>
            <a:ext cx="2039219"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BIBLIOGRAPHY</a:t>
            </a: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7AA1E5B0-9762-BFC6-536A-EF24F9BF80F6}"/>
              </a:ext>
            </a:extLst>
          </p:cNvPr>
          <p:cNvSpPr txBox="1"/>
          <p:nvPr/>
        </p:nvSpPr>
        <p:spPr>
          <a:xfrm>
            <a:off x="8563446" y="5391052"/>
            <a:ext cx="2001460" cy="1277273"/>
          </a:xfrm>
          <a:prstGeom prst="rect">
            <a:avLst/>
          </a:prstGeom>
          <a:noFill/>
        </p:spPr>
        <p:txBody>
          <a:bodyPr wrap="square" rtlCol="0">
            <a:spAutoFit/>
          </a:bodyPr>
          <a:lstStyle/>
          <a:p>
            <a:pPr marL="151219" indent="-151219" defTabSz="241950">
              <a:buFont typeface="Arial" panose="020B0604020202020204" pitchFamily="34" charset="0"/>
              <a:buChar char="•"/>
            </a:pPr>
            <a:r>
              <a:rPr lang="en-IN" sz="1100" dirty="0">
                <a:solidFill>
                  <a:prstClr val="black"/>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https://darpg.gov.in/sites/default/files/National%20Health%20Mission.pdf</a:t>
            </a:r>
            <a:endParaRPr lang="en-IN" sz="1100" dirty="0">
              <a:solidFill>
                <a:prstClr val="black"/>
              </a:solidFill>
              <a:latin typeface="Times New Roman" panose="02020603050405020304" pitchFamily="18" charset="0"/>
              <a:cs typeface="Times New Roman" panose="02020603050405020304" pitchFamily="18" charset="0"/>
            </a:endParaRPr>
          </a:p>
          <a:p>
            <a:pPr marL="151219" indent="-151219" defTabSz="241950">
              <a:buFont typeface="Arial" panose="020B0604020202020204" pitchFamily="34" charset="0"/>
              <a:buChar char="•"/>
            </a:pPr>
            <a:r>
              <a:rPr lang="en-IN" sz="1100" dirty="0">
                <a:solidFill>
                  <a:prstClr val="black"/>
                </a:solidFill>
                <a:latin typeface="Times New Roman" panose="02020603050405020304" pitchFamily="18" charset="0"/>
                <a:cs typeface="Times New Roman" panose="02020603050405020304" pitchFamily="18" charset="0"/>
              </a:rPr>
              <a:t>http://qi.nhsrcindia.org/sites/default/files/Training%20Manual%20for%20implementation%20of%20NQAS%204.pdf</a:t>
            </a:r>
          </a:p>
        </p:txBody>
      </p:sp>
      <p:graphicFrame>
        <p:nvGraphicFramePr>
          <p:cNvPr id="28" name="Chart 27">
            <a:extLst>
              <a:ext uri="{FF2B5EF4-FFF2-40B4-BE49-F238E27FC236}">
                <a16:creationId xmlns:a16="http://schemas.microsoft.com/office/drawing/2014/main" id="{11CBFD26-8DDB-522F-AA88-DB8DB7BC9931}"/>
              </a:ext>
            </a:extLst>
          </p:cNvPr>
          <p:cNvGraphicFramePr/>
          <p:nvPr>
            <p:extLst>
              <p:ext uri="{D42A27DB-BD31-4B8C-83A1-F6EECF244321}">
                <p14:modId xmlns:p14="http://schemas.microsoft.com/office/powerpoint/2010/main" val="3022444086"/>
              </p:ext>
            </p:extLst>
          </p:nvPr>
        </p:nvGraphicFramePr>
        <p:xfrm>
          <a:off x="6151614" y="4667450"/>
          <a:ext cx="2210235" cy="1817428"/>
        </p:xfrm>
        <a:graphic>
          <a:graphicData uri="http://schemas.openxmlformats.org/drawingml/2006/chart">
            <c:chart xmlns:c="http://schemas.openxmlformats.org/drawingml/2006/chart" xmlns:r="http://schemas.openxmlformats.org/officeDocument/2006/relationships" r:id="rId7"/>
          </a:graphicData>
        </a:graphic>
      </p:graphicFrame>
      <p:sp>
        <p:nvSpPr>
          <p:cNvPr id="2" name="Slide Number Placeholder 1">
            <a:extLst>
              <a:ext uri="{FF2B5EF4-FFF2-40B4-BE49-F238E27FC236}">
                <a16:creationId xmlns:a16="http://schemas.microsoft.com/office/drawing/2014/main" id="{9DD82B37-F14C-72B5-E373-AEFA0EC34612}"/>
              </a:ext>
            </a:extLst>
          </p:cNvPr>
          <p:cNvSpPr>
            <a:spLocks noGrp="1"/>
          </p:cNvSpPr>
          <p:nvPr>
            <p:ph type="sldNum" sz="quarter" idx="12"/>
          </p:nvPr>
        </p:nvSpPr>
        <p:spPr>
          <a:xfrm>
            <a:off x="11561456" y="6473315"/>
            <a:ext cx="551167" cy="365125"/>
          </a:xfrm>
        </p:spPr>
        <p:txBody>
          <a:bodyPr/>
          <a:lstStyle/>
          <a:p>
            <a:fld id="{61F47DA2-B629-4579-B62B-DC24E9205EC1}" type="slidenum">
              <a:rPr lang="en-IN" smtClean="0">
                <a:latin typeface="Times New Roman" panose="02020603050405020304" pitchFamily="18" charset="0"/>
                <a:cs typeface="Times New Roman" panose="02020603050405020304" pitchFamily="18" charset="0"/>
              </a:rPr>
              <a:t>18</a:t>
            </a:fld>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00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40DA-CCAF-AA4D-F02C-E8A499F3A7C1}"/>
              </a:ext>
            </a:extLst>
          </p:cNvPr>
          <p:cNvSpPr>
            <a:spLocks noGrp="1"/>
          </p:cNvSpPr>
          <p:nvPr>
            <p:ph type="ctrTitle"/>
          </p:nvPr>
        </p:nvSpPr>
        <p:spPr/>
        <p:txBody>
          <a:bodyPr/>
          <a:lstStyle/>
          <a:p>
            <a:r>
              <a:rPr lang="en-IN" dirty="0">
                <a:latin typeface="Times New Roman" panose="02020603050405020304" pitchFamily="18" charset="0"/>
                <a:cs typeface="Times New Roman" panose="02020603050405020304" pitchFamily="18" charset="0"/>
              </a:rPr>
              <a:t>Thank You</a:t>
            </a:r>
          </a:p>
        </p:txBody>
      </p:sp>
      <p:sp>
        <p:nvSpPr>
          <p:cNvPr id="4" name="Slide Number Placeholder 3">
            <a:extLst>
              <a:ext uri="{FF2B5EF4-FFF2-40B4-BE49-F238E27FC236}">
                <a16:creationId xmlns:a16="http://schemas.microsoft.com/office/drawing/2014/main" id="{33C20748-CF29-ED49-B8D8-5DEBC4A531CC}"/>
              </a:ext>
            </a:extLst>
          </p:cNvPr>
          <p:cNvSpPr>
            <a:spLocks noGrp="1"/>
          </p:cNvSpPr>
          <p:nvPr>
            <p:ph type="sldNum" sz="quarter" idx="12"/>
          </p:nvPr>
        </p:nvSpPr>
        <p:spPr>
          <a:xfrm>
            <a:off x="11571928" y="6459444"/>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19</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14C3707-1BCD-9A4F-0F1B-0FB170EEC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367524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2094-D36A-007C-818C-6DC4FC39F74F}"/>
              </a:ext>
            </a:extLst>
          </p:cNvPr>
          <p:cNvSpPr>
            <a:spLocks noGrp="1"/>
          </p:cNvSpPr>
          <p:nvPr>
            <p:ph type="title"/>
          </p:nvPr>
        </p:nvSpPr>
        <p:spPr>
          <a:xfrm>
            <a:off x="1484310" y="0"/>
            <a:ext cx="10018713" cy="1752599"/>
          </a:xfrm>
        </p:spPr>
        <p:txBody>
          <a:bodyPr/>
          <a:lstStyle/>
          <a:p>
            <a:pPr algn="ctr"/>
            <a:r>
              <a:rPr lang="en-IN" b="1" dirty="0">
                <a:latin typeface="Times New Roman" panose="02020603050405020304" pitchFamily="18" charset="0"/>
                <a:cs typeface="Times New Roman" panose="02020603050405020304" pitchFamily="18" charset="0"/>
              </a:rPr>
              <a:t>Introduction </a:t>
            </a:r>
          </a:p>
        </p:txBody>
      </p:sp>
      <p:sp>
        <p:nvSpPr>
          <p:cNvPr id="3" name="Content Placeholder 2">
            <a:extLst>
              <a:ext uri="{FF2B5EF4-FFF2-40B4-BE49-F238E27FC236}">
                <a16:creationId xmlns:a16="http://schemas.microsoft.com/office/drawing/2014/main" id="{2DB44169-B653-8FCC-211C-27ABE8FE014A}"/>
              </a:ext>
            </a:extLst>
          </p:cNvPr>
          <p:cNvSpPr>
            <a:spLocks noGrp="1"/>
          </p:cNvSpPr>
          <p:nvPr>
            <p:ph idx="1"/>
          </p:nvPr>
        </p:nvSpPr>
        <p:spPr>
          <a:xfrm>
            <a:off x="1355834" y="1366345"/>
            <a:ext cx="10311730" cy="5126530"/>
          </a:xfrm>
        </p:spPr>
        <p:txBody>
          <a:bodyPr>
            <a:noAutofit/>
          </a:bodyPr>
          <a:lstStyle/>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National Quality Assurance Standards have been developed keeping in the specific requirements for public health facilities as well global best practices. </a:t>
            </a:r>
          </a:p>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NQAS are currently available for District Hospitals, CHCs, PHCs and Urban PHCs.</a:t>
            </a:r>
          </a:p>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 Standards are primarily meant for providers to assess their own quality for improvement through pre defined standards and to bring up their facilities for certification.</a:t>
            </a:r>
            <a:endParaRPr lang="en-IN" sz="1900" dirty="0">
              <a:latin typeface="Times New Roman" panose="02020603050405020304" pitchFamily="18" charset="0"/>
              <a:cs typeface="Times New Roman" panose="02020603050405020304" pitchFamily="18" charset="0"/>
            </a:endParaRPr>
          </a:p>
          <a:p>
            <a:pPr>
              <a:lnSpc>
                <a:spcPct val="100000"/>
              </a:lnSpc>
              <a:spcAft>
                <a:spcPts val="800"/>
              </a:spcAft>
            </a:pPr>
            <a:r>
              <a:rPr lang="en-US" sz="1900" b="0" i="0" dirty="0">
                <a:solidFill>
                  <a:srgbClr val="1B1919"/>
                </a:solidFill>
                <a:effectLst/>
                <a:latin typeface="Times New Roman" panose="02020603050405020304" pitchFamily="18" charset="0"/>
                <a:cs typeface="Times New Roman" panose="02020603050405020304" pitchFamily="18" charset="0"/>
              </a:rPr>
              <a:t>Quality Certification program for public health facilities has been launched with aim of recognizing the good performing facilities as well improving the credibility of public hospitals in the community.</a:t>
            </a:r>
          </a:p>
          <a:p>
            <a:pPr>
              <a:lnSpc>
                <a:spcPct val="100000"/>
              </a:lnSpc>
              <a:spcAft>
                <a:spcPts val="800"/>
              </a:spcAft>
            </a:pPr>
            <a:r>
              <a:rPr lang="en-US" sz="1900" b="0" i="0" dirty="0">
                <a:solidFill>
                  <a:srgbClr val="1B1919"/>
                </a:solidFill>
                <a:effectLst/>
                <a:latin typeface="Times New Roman" panose="02020603050405020304" pitchFamily="18" charset="0"/>
                <a:cs typeface="Times New Roman" panose="02020603050405020304" pitchFamily="18" charset="0"/>
              </a:rPr>
              <a:t>Certification is provided against National Quality Assurance Standards (NQAS) on meeting pre-determined criteria. Certified facilities are also provided financial incentives as recognition of their good work</a:t>
            </a:r>
            <a:r>
              <a:rPr lang="en-US" sz="1800" b="0" i="0" dirty="0">
                <a:solidFill>
                  <a:srgbClr val="1B1919"/>
                </a:solidFill>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8B9F59A-EE54-15E1-6F90-F1AB79C0DCE7}"/>
              </a:ext>
            </a:extLst>
          </p:cNvPr>
          <p:cNvSpPr>
            <a:spLocks noGrp="1"/>
          </p:cNvSpPr>
          <p:nvPr>
            <p:ph type="sldNum" sz="quarter" idx="12"/>
          </p:nvPr>
        </p:nvSpPr>
        <p:spPr>
          <a:xfrm>
            <a:off x="11571928" y="6492875"/>
            <a:ext cx="45870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5C5D0D0-FBA7-EDE0-CABD-0E8423895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339061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5F9E-1BAE-6110-D682-2A208FC902EE}"/>
              </a:ext>
            </a:extLst>
          </p:cNvPr>
          <p:cNvSpPr>
            <a:spLocks noGrp="1"/>
          </p:cNvSpPr>
          <p:nvPr>
            <p:ph type="title"/>
          </p:nvPr>
        </p:nvSpPr>
        <p:spPr>
          <a:xfrm>
            <a:off x="1208726" y="-44729"/>
            <a:ext cx="10018713" cy="1254966"/>
          </a:xfrm>
        </p:spPr>
        <p:txBody>
          <a:bodyPr/>
          <a:lstStyle/>
          <a:p>
            <a:pPr algn="ctr"/>
            <a:r>
              <a:rPr lang="en-IN" b="1" dirty="0">
                <a:latin typeface="Times New Roman" panose="02020603050405020304" pitchFamily="18" charset="0"/>
                <a:cs typeface="Times New Roman" panose="02020603050405020304" pitchFamily="18" charset="0"/>
              </a:rPr>
              <a:t>Internship Experiences</a:t>
            </a:r>
          </a:p>
        </p:txBody>
      </p:sp>
      <p:sp>
        <p:nvSpPr>
          <p:cNvPr id="3" name="Text Placeholder 2">
            <a:extLst>
              <a:ext uri="{FF2B5EF4-FFF2-40B4-BE49-F238E27FC236}">
                <a16:creationId xmlns:a16="http://schemas.microsoft.com/office/drawing/2014/main" id="{1A343B33-0785-BB70-4B48-ACB56F0A2115}"/>
              </a:ext>
            </a:extLst>
          </p:cNvPr>
          <p:cNvSpPr>
            <a:spLocks noGrp="1"/>
          </p:cNvSpPr>
          <p:nvPr>
            <p:ph type="body" idx="1"/>
          </p:nvPr>
        </p:nvSpPr>
        <p:spPr>
          <a:xfrm>
            <a:off x="1484311" y="2286497"/>
            <a:ext cx="4607188" cy="576262"/>
          </a:xfrm>
        </p:spPr>
        <p:txBody>
          <a:bodyPr/>
          <a:lstStyle/>
          <a:p>
            <a:pPr algn="ctr"/>
            <a:r>
              <a:rPr lang="en-US" dirty="0">
                <a:latin typeface="Times New Roman" panose="02020603050405020304" pitchFamily="18" charset="0"/>
                <a:cs typeface="Times New Roman" panose="02020603050405020304" pitchFamily="18" charset="0"/>
              </a:rPr>
              <a:t>Skills/Topic Learned</a:t>
            </a:r>
            <a:endParaRPr lang="en-IN"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45FC99C5-3553-395D-3229-C978899DC068}"/>
              </a:ext>
            </a:extLst>
          </p:cNvPr>
          <p:cNvSpPr>
            <a:spLocks noGrp="1"/>
          </p:cNvSpPr>
          <p:nvPr>
            <p:ph sz="half" idx="2"/>
          </p:nvPr>
        </p:nvSpPr>
        <p:spPr/>
        <p:txBody>
          <a:bodyPr>
            <a:normAutofit fontScale="92500"/>
          </a:bodyPr>
          <a:lstStyle/>
          <a:p>
            <a:r>
              <a:rPr lang="en-US" sz="1800" b="0" i="0" u="none" strike="noStrike" dirty="0">
                <a:solidFill>
                  <a:srgbClr val="000000"/>
                </a:solidFill>
                <a:effectLst/>
                <a:latin typeface="Times New Roman" panose="02020603050405020304" pitchFamily="18" charset="0"/>
              </a:rPr>
              <a:t>Quality Management &amp; NQAS Standards</a:t>
            </a:r>
          </a:p>
          <a:p>
            <a:r>
              <a:rPr lang="en-US" sz="1800" b="0" i="0" u="none" strike="noStrike" dirty="0">
                <a:solidFill>
                  <a:srgbClr val="000000"/>
                </a:solidFill>
                <a:effectLst/>
                <a:latin typeface="Times New Roman" panose="02020603050405020304" pitchFamily="18" charset="0"/>
              </a:rPr>
              <a:t>Working as per hierarchy at government facilities.</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Communication &amp; IPC.</a:t>
            </a:r>
          </a:p>
          <a:p>
            <a:r>
              <a:rPr lang="en-IN" dirty="0">
                <a:latin typeface="Times New Roman" panose="02020603050405020304" pitchFamily="18" charset="0"/>
                <a:cs typeface="Times New Roman" panose="02020603050405020304" pitchFamily="18" charset="0"/>
              </a:rPr>
              <a:t>Importance of Teamwork.</a:t>
            </a:r>
          </a:p>
          <a:p>
            <a:r>
              <a:rPr lang="en-IN" dirty="0">
                <a:latin typeface="Times New Roman" panose="02020603050405020304" pitchFamily="18" charset="0"/>
                <a:cs typeface="Times New Roman" panose="02020603050405020304" pitchFamily="18" charset="0"/>
              </a:rPr>
              <a:t>How to motivate staff for multitasking.</a:t>
            </a:r>
          </a:p>
          <a:p>
            <a:r>
              <a:rPr lang="en-IN" dirty="0">
                <a:latin typeface="Times New Roman" panose="02020603050405020304" pitchFamily="18" charset="0"/>
                <a:cs typeface="Times New Roman" panose="02020603050405020304" pitchFamily="18" charset="0"/>
              </a:rPr>
              <a:t>Pressure handling</a:t>
            </a:r>
          </a:p>
          <a:p>
            <a:pPr marL="0" indent="0">
              <a:buNone/>
            </a:pPr>
            <a:endParaRPr lang="en-IN"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p>
        </p:txBody>
      </p:sp>
      <p:sp>
        <p:nvSpPr>
          <p:cNvPr id="5" name="Text Placeholder 4">
            <a:extLst>
              <a:ext uri="{FF2B5EF4-FFF2-40B4-BE49-F238E27FC236}">
                <a16:creationId xmlns:a16="http://schemas.microsoft.com/office/drawing/2014/main" id="{58C1A877-582B-AFBD-F61A-6CF91B9C8E8D}"/>
              </a:ext>
            </a:extLst>
          </p:cNvPr>
          <p:cNvSpPr>
            <a:spLocks noGrp="1"/>
          </p:cNvSpPr>
          <p:nvPr>
            <p:ph type="body" sz="quarter" idx="3"/>
          </p:nvPr>
        </p:nvSpPr>
        <p:spPr>
          <a:xfrm>
            <a:off x="6880486" y="2043953"/>
            <a:ext cx="4622537" cy="981589"/>
          </a:xfrm>
        </p:spPr>
        <p:txBody>
          <a:bodyPr/>
          <a:lstStyle/>
          <a:p>
            <a:pPr algn="ctr"/>
            <a:r>
              <a:rPr lang="en-IN" dirty="0">
                <a:latin typeface="Times New Roman" panose="02020603050405020304" pitchFamily="18" charset="0"/>
                <a:cs typeface="Times New Roman" panose="02020603050405020304" pitchFamily="18" charset="0"/>
              </a:rPr>
              <a:t>Overall comments on Internship</a:t>
            </a:r>
          </a:p>
        </p:txBody>
      </p:sp>
      <p:sp>
        <p:nvSpPr>
          <p:cNvPr id="6" name="Content Placeholder 5">
            <a:extLst>
              <a:ext uri="{FF2B5EF4-FFF2-40B4-BE49-F238E27FC236}">
                <a16:creationId xmlns:a16="http://schemas.microsoft.com/office/drawing/2014/main" id="{F5C77B51-5E77-C0CF-A1AC-D310D2F1CF19}"/>
              </a:ext>
            </a:extLst>
          </p:cNvPr>
          <p:cNvSpPr>
            <a:spLocks noGrp="1"/>
          </p:cNvSpPr>
          <p:nvPr>
            <p:ph sz="quarter" idx="4"/>
          </p:nvPr>
        </p:nvSpPr>
        <p:spPr/>
        <p:txBody>
          <a:bodyPr>
            <a:normAutofit fontScale="92500"/>
          </a:bodyPr>
          <a:lstStyle/>
          <a:p>
            <a:r>
              <a:rPr lang="en-IN" dirty="0">
                <a:latin typeface="Times New Roman" panose="02020603050405020304" pitchFamily="18" charset="0"/>
                <a:cs typeface="Times New Roman" panose="02020603050405020304" pitchFamily="18" charset="0"/>
              </a:rPr>
              <a:t>It was a great experience to closely monitor how the public health care facilities work.</a:t>
            </a:r>
          </a:p>
          <a:p>
            <a:r>
              <a:rPr lang="en-IN" dirty="0">
                <a:latin typeface="Times New Roman" panose="02020603050405020304" pitchFamily="18" charset="0"/>
                <a:cs typeface="Times New Roman" panose="02020603050405020304" pitchFamily="18" charset="0"/>
              </a:rPr>
              <a:t>Coordination at different levels for running Public Health facilities.</a:t>
            </a: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24929AB7-CA6F-0C11-C641-1E492E7E533C}"/>
              </a:ext>
            </a:extLst>
          </p:cNvPr>
          <p:cNvSpPr>
            <a:spLocks noGrp="1"/>
          </p:cNvSpPr>
          <p:nvPr>
            <p:ph type="sldNum" sz="quarter" idx="12"/>
          </p:nvPr>
        </p:nvSpPr>
        <p:spPr>
          <a:xfrm>
            <a:off x="11571928" y="6483910"/>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20</a:t>
            </a:fld>
            <a:endParaRPr lang="en-IN"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5990962-530B-315C-2953-43507FF87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78297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CF08-0C6E-193F-3657-D743585859AA}"/>
              </a:ext>
            </a:extLst>
          </p:cNvPr>
          <p:cNvSpPr>
            <a:spLocks noGrp="1"/>
          </p:cNvSpPr>
          <p:nvPr>
            <p:ph type="title"/>
          </p:nvPr>
        </p:nvSpPr>
        <p:spPr>
          <a:xfrm>
            <a:off x="2178424" y="344461"/>
            <a:ext cx="8399929" cy="927647"/>
          </a:xfrm>
        </p:spPr>
        <p:txBody>
          <a:bodyPr>
            <a:normAutofit/>
          </a:bodyPr>
          <a:lstStyle/>
          <a:p>
            <a:pPr algn="ctr"/>
            <a:r>
              <a:rPr lang="en-IN" b="1" dirty="0">
                <a:latin typeface="Times New Roman" panose="02020603050405020304" pitchFamily="18" charset="0"/>
                <a:cs typeface="Times New Roman" panose="02020603050405020304" pitchFamily="18" charset="0"/>
              </a:rPr>
              <a:t>Suggestions Given to Organization </a:t>
            </a:r>
          </a:p>
        </p:txBody>
      </p:sp>
      <p:sp>
        <p:nvSpPr>
          <p:cNvPr id="3" name="Content Placeholder 2">
            <a:extLst>
              <a:ext uri="{FF2B5EF4-FFF2-40B4-BE49-F238E27FC236}">
                <a16:creationId xmlns:a16="http://schemas.microsoft.com/office/drawing/2014/main" id="{59422733-B7F1-425D-B028-4AA9132AFB18}"/>
              </a:ext>
            </a:extLst>
          </p:cNvPr>
          <p:cNvSpPr>
            <a:spLocks noGrp="1"/>
          </p:cNvSpPr>
          <p:nvPr>
            <p:ph idx="1"/>
          </p:nvPr>
        </p:nvSpPr>
        <p:spPr>
          <a:xfrm>
            <a:off x="1259541" y="1572918"/>
            <a:ext cx="10515600" cy="4476775"/>
          </a:xfrm>
        </p:spPr>
        <p:txBody>
          <a:bodyPr>
            <a:noAutofit/>
          </a:bodyPr>
          <a:lstStyle/>
          <a:p>
            <a:r>
              <a:rPr lang="en-IN" sz="2000" dirty="0">
                <a:effectLst/>
                <a:latin typeface="Times New Roman" panose="02020603050405020304" pitchFamily="18" charset="0"/>
                <a:ea typeface="Calibri" panose="020F0502020204030204" pitchFamily="34" charset="0"/>
              </a:rPr>
              <a:t>The advantage of NQAS accreditation for improving the quality of care in the public sector needs to conveyed to all staff.</a:t>
            </a:r>
          </a:p>
          <a:p>
            <a:r>
              <a:rPr lang="en-IN" sz="2000" dirty="0">
                <a:effectLst/>
                <a:latin typeface="Times New Roman" panose="02020603050405020304" pitchFamily="18" charset="0"/>
                <a:ea typeface="Calibri" panose="020F0502020204030204" pitchFamily="34" charset="0"/>
              </a:rPr>
              <a:t>To reduce crowding within the hospital premises, </a:t>
            </a:r>
            <a:r>
              <a:rPr lang="en-IN" sz="2000" dirty="0" err="1">
                <a:effectLst/>
                <a:latin typeface="Times New Roman" panose="02020603050405020304" pitchFamily="18" charset="0"/>
                <a:ea typeface="Calibri" panose="020F0502020204030204" pitchFamily="34" charset="0"/>
              </a:rPr>
              <a:t>Rainbasera</a:t>
            </a:r>
            <a:r>
              <a:rPr lang="en-IN" sz="2000" dirty="0">
                <a:effectLst/>
                <a:latin typeface="Times New Roman" panose="02020603050405020304" pitchFamily="18" charset="0"/>
                <a:ea typeface="Calibri" panose="020F0502020204030204" pitchFamily="34" charset="0"/>
              </a:rPr>
              <a:t> must establish so that patient attendants can take shelter.</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Patient attendant visits need to be followed strictly, for that token system can be used along with a security guard to monitor the situation.</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Currently, there is no medical record department in some of the facilities and finding any old record can get tricky at times; there is a need for a separate department with a computer-based system so that record finding can become easy and more accessible.  </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 </a:t>
            </a:r>
            <a:r>
              <a:rPr lang="en-IN" sz="2000" dirty="0">
                <a:latin typeface="Times New Roman" panose="02020603050405020304" pitchFamily="18" charset="0"/>
                <a:ea typeface="Calibri" panose="020F0502020204030204" pitchFamily="34" charset="0"/>
                <a:cs typeface="Mangal" panose="02040503050203030202" pitchFamily="18" charset="0"/>
              </a:rPr>
              <a:t>T</a:t>
            </a:r>
            <a:r>
              <a:rPr lang="en-IN" sz="2000" dirty="0">
                <a:effectLst/>
                <a:latin typeface="Times New Roman" panose="02020603050405020304" pitchFamily="18" charset="0"/>
                <a:ea typeface="Calibri" panose="020F0502020204030204" pitchFamily="34" charset="0"/>
                <a:cs typeface="Mangal" panose="02040503050203030202" pitchFamily="18" charset="0"/>
              </a:rPr>
              <a:t>here is a need for an in-house linen cleaning system as the current laundry services are not up to the mark in some facilities.</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5" name="Slide Number Placeholder 4">
            <a:extLst>
              <a:ext uri="{FF2B5EF4-FFF2-40B4-BE49-F238E27FC236}">
                <a16:creationId xmlns:a16="http://schemas.microsoft.com/office/drawing/2014/main" id="{72BD9938-85BC-B17F-0351-5385D968D40B}"/>
              </a:ext>
            </a:extLst>
          </p:cNvPr>
          <p:cNvSpPr>
            <a:spLocks noGrp="1"/>
          </p:cNvSpPr>
          <p:nvPr>
            <p:ph type="sldNum" sz="quarter" idx="12"/>
          </p:nvPr>
        </p:nvSpPr>
        <p:spPr>
          <a:xfrm>
            <a:off x="11571928" y="647494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21</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96459A3-7AB4-0DB9-DDE5-8601B0307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17930"/>
            <a:ext cx="1240144" cy="735106"/>
          </a:xfrm>
          <a:prstGeom prst="rect">
            <a:avLst/>
          </a:prstGeom>
        </p:spPr>
      </p:pic>
    </p:spTree>
    <p:extLst>
      <p:ext uri="{BB962C8B-B14F-4D97-AF65-F5344CB8AC3E}">
        <p14:creationId xmlns:p14="http://schemas.microsoft.com/office/powerpoint/2010/main" val="2063283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21EFA-C672-6440-A871-C859D32943F3}"/>
              </a:ext>
            </a:extLst>
          </p:cNvPr>
          <p:cNvSpPr>
            <a:spLocks noGrp="1"/>
          </p:cNvSpPr>
          <p:nvPr>
            <p:ph idx="1"/>
          </p:nvPr>
        </p:nvSpPr>
        <p:spPr>
          <a:xfrm>
            <a:off x="1828800" y="537882"/>
            <a:ext cx="9674223" cy="5253318"/>
          </a:xfrm>
        </p:spPr>
        <p:txBody>
          <a:bodyPr>
            <a:normAutofit/>
          </a:bodyPr>
          <a:lstStyle/>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The lack of adequate human resources was a significant problem across all district hospitals and PHC. The state government needs to assign more human resources to these districts so that workload on the current staff can be managed.</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Regular meetings (with the record of meeting minutes) must be held at least once a month for a discussion on day-to-day topics of the facility.</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Reverting from higher authorities on-demand/problems need to be addressed on time for the proper functioning of the facility.</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Implementing any plan of action was challenging as the head officials were not actively participating in improving the quality. For this purpose, the hospital manager needs to be appointed, so the implementation process goes as planned.</a:t>
            </a:r>
            <a:endParaRPr lang="en-IN" sz="20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BBDB855-A115-0590-36EC-00BD4B0D4759}"/>
              </a:ext>
            </a:extLst>
          </p:cNvPr>
          <p:cNvSpPr>
            <a:spLocks noGrp="1"/>
          </p:cNvSpPr>
          <p:nvPr>
            <p:ph type="sldNum" sz="quarter" idx="12"/>
          </p:nvPr>
        </p:nvSpPr>
        <p:spPr>
          <a:xfrm>
            <a:off x="11570420"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22</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755C100-7FE2-C181-95A3-681A0ED2D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801715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393A-C23C-A11B-B552-8F3AB06E5AFD}"/>
              </a:ext>
            </a:extLst>
          </p:cNvPr>
          <p:cNvSpPr>
            <a:spLocks noGrp="1"/>
          </p:cNvSpPr>
          <p:nvPr>
            <p:ph type="title"/>
          </p:nvPr>
        </p:nvSpPr>
        <p:spPr>
          <a:xfrm>
            <a:off x="838200" y="365125"/>
            <a:ext cx="10515600" cy="735013"/>
          </a:xfrm>
        </p:spPr>
        <p:txBody>
          <a:bodyPr/>
          <a:lstStyle/>
          <a:p>
            <a:pPr algn="ctr"/>
            <a:r>
              <a:rPr lang="en-IN" b="1" dirty="0"/>
              <a:t>Pictorial Journey </a:t>
            </a:r>
          </a:p>
        </p:txBody>
      </p:sp>
      <p:sp>
        <p:nvSpPr>
          <p:cNvPr id="4" name="Slide Number Placeholder 3">
            <a:extLst>
              <a:ext uri="{FF2B5EF4-FFF2-40B4-BE49-F238E27FC236}">
                <a16:creationId xmlns:a16="http://schemas.microsoft.com/office/drawing/2014/main" id="{AB27019A-DBE3-DD9F-379F-7EBC515DB707}"/>
              </a:ext>
            </a:extLst>
          </p:cNvPr>
          <p:cNvSpPr>
            <a:spLocks noGrp="1"/>
          </p:cNvSpPr>
          <p:nvPr>
            <p:ph type="sldNum" sz="quarter" idx="12"/>
          </p:nvPr>
        </p:nvSpPr>
        <p:spPr/>
        <p:txBody>
          <a:bodyPr/>
          <a:lstStyle/>
          <a:p>
            <a:fld id="{26AD20E6-394B-4DF0-96A5-9647FF39C943}" type="slidenum">
              <a:rPr lang="en-IN" smtClean="0"/>
              <a:t>23</a:t>
            </a:fld>
            <a:endParaRPr lang="en-IN"/>
          </a:p>
        </p:txBody>
      </p:sp>
      <p:pic>
        <p:nvPicPr>
          <p:cNvPr id="12" name="Picture 11">
            <a:extLst>
              <a:ext uri="{FF2B5EF4-FFF2-40B4-BE49-F238E27FC236}">
                <a16:creationId xmlns:a16="http://schemas.microsoft.com/office/drawing/2014/main" id="{96E58D4C-F913-634F-42EB-17922E309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8" y="1528764"/>
            <a:ext cx="3957637" cy="5192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5C8635EB-8951-FA5D-C6BB-89C5E77B5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538" y="1514475"/>
            <a:ext cx="3805239" cy="520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EC8938A-83B3-B814-238D-B19BA3C8E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172" y="1528764"/>
            <a:ext cx="3805240" cy="5192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55553782-9277-C33A-7601-D4515EE2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2333934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709532-2B32-D683-BC3B-EB145E6043E1}"/>
              </a:ext>
            </a:extLst>
          </p:cNvPr>
          <p:cNvSpPr>
            <a:spLocks noGrp="1"/>
          </p:cNvSpPr>
          <p:nvPr>
            <p:ph type="title"/>
          </p:nvPr>
        </p:nvSpPr>
        <p:spPr>
          <a:xfrm>
            <a:off x="838200" y="365125"/>
            <a:ext cx="10515600" cy="677863"/>
          </a:xfrm>
        </p:spPr>
        <p:txBody>
          <a:bodyPr>
            <a:noAutofit/>
          </a:bodyPr>
          <a:lstStyle/>
          <a:p>
            <a:r>
              <a:rPr lang="en-IN" b="1" dirty="0"/>
              <a:t>    </a:t>
            </a:r>
            <a:r>
              <a:rPr lang="en-IN" b="1" dirty="0">
                <a:latin typeface="Times New Roman" panose="02020603050405020304" pitchFamily="18" charset="0"/>
                <a:cs typeface="Times New Roman" panose="02020603050405020304" pitchFamily="18" charset="0"/>
              </a:rPr>
              <a:t>Pictorial Journey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7512292-B42A-7AC1-7086-3818B43D08E8}"/>
              </a:ext>
            </a:extLst>
          </p:cNvPr>
          <p:cNvSpPr>
            <a:spLocks noGrp="1"/>
          </p:cNvSpPr>
          <p:nvPr>
            <p:ph type="sldNum" sz="quarter" idx="12"/>
          </p:nvPr>
        </p:nvSpPr>
        <p:spPr/>
        <p:txBody>
          <a:bodyPr/>
          <a:lstStyle/>
          <a:p>
            <a:fld id="{26AD20E6-394B-4DF0-96A5-9647FF39C943}" type="slidenum">
              <a:rPr lang="en-IN" smtClean="0"/>
              <a:t>24</a:t>
            </a:fld>
            <a:endParaRPr lang="en-IN"/>
          </a:p>
        </p:txBody>
      </p:sp>
      <p:pic>
        <p:nvPicPr>
          <p:cNvPr id="8" name="Picture 7">
            <a:extLst>
              <a:ext uri="{FF2B5EF4-FFF2-40B4-BE49-F238E27FC236}">
                <a16:creationId xmlns:a16="http://schemas.microsoft.com/office/drawing/2014/main" id="{CB988945-0AC2-2804-8F8C-2D648B23B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1" y="1443038"/>
            <a:ext cx="3862388"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5626811-13ED-DB42-BA02-34A059395EBC}"/>
              </a:ext>
            </a:extLst>
          </p:cNvPr>
          <p:cNvPicPr>
            <a:picLocks noChangeAspect="1"/>
          </p:cNvPicPr>
          <p:nvPr/>
        </p:nvPicPr>
        <p:blipFill rotWithShape="1">
          <a:blip r:embed="rId3">
            <a:extLst>
              <a:ext uri="{28A0092B-C50C-407E-A947-70E740481C1C}">
                <a14:useLocalDpi xmlns:a14="http://schemas.microsoft.com/office/drawing/2010/main" val="0"/>
              </a:ext>
            </a:extLst>
          </a:blip>
          <a:srcRect t="4167"/>
          <a:stretch/>
        </p:blipFill>
        <p:spPr>
          <a:xfrm>
            <a:off x="4186239" y="1443038"/>
            <a:ext cx="3933824"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3EF32F60-33CE-273D-A2B1-4F66FC146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4363" y="1443038"/>
            <a:ext cx="3852862"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51387AA-2560-B41D-D5AE-168642524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11228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51033-92AE-7D44-CA2A-465B196100C4}"/>
              </a:ext>
            </a:extLst>
          </p:cNvPr>
          <p:cNvSpPr>
            <a:spLocks noGrp="1"/>
          </p:cNvSpPr>
          <p:nvPr>
            <p:ph type="title"/>
          </p:nvPr>
        </p:nvSpPr>
        <p:spPr>
          <a:xfrm>
            <a:off x="1454150" y="0"/>
            <a:ext cx="10018713" cy="1752599"/>
          </a:xfrm>
        </p:spPr>
        <p:txBody>
          <a:bodyPr/>
          <a:lstStyle/>
          <a:p>
            <a:pPr algn="ctr"/>
            <a:r>
              <a:rPr lang="en-IN" b="1" dirty="0">
                <a:latin typeface="Times New Roman" panose="02020603050405020304" pitchFamily="18" charset="0"/>
                <a:cs typeface="Times New Roman" panose="02020603050405020304" pitchFamily="18" charset="0"/>
              </a:rPr>
              <a:t>Introduction </a:t>
            </a:r>
          </a:p>
        </p:txBody>
      </p:sp>
      <p:sp>
        <p:nvSpPr>
          <p:cNvPr id="3" name="Content Placeholder 2">
            <a:extLst>
              <a:ext uri="{FF2B5EF4-FFF2-40B4-BE49-F238E27FC236}">
                <a16:creationId xmlns:a16="http://schemas.microsoft.com/office/drawing/2014/main" id="{382ADE59-DDEA-2629-5CE5-2986EE84561F}"/>
              </a:ext>
            </a:extLst>
          </p:cNvPr>
          <p:cNvSpPr>
            <a:spLocks noGrp="1"/>
          </p:cNvSpPr>
          <p:nvPr>
            <p:ph idx="1"/>
          </p:nvPr>
        </p:nvSpPr>
        <p:spPr>
          <a:xfrm>
            <a:off x="838200" y="1846728"/>
            <a:ext cx="10515600" cy="4509621"/>
          </a:xfrm>
        </p:spPr>
        <p:txBody>
          <a:bodyPr>
            <a:normAutofit/>
          </a:bodyPr>
          <a:lstStyle/>
          <a:p>
            <a:pPr marL="0" indent="0">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 national quality assurance standards are broadly classified into eight "Areas of Concern" :</a:t>
            </a:r>
          </a:p>
          <a:p>
            <a:pPr marL="0" indent="0">
              <a:buNone/>
            </a:pPr>
            <a:endParaRPr lang="en-IN" sz="2000" dirty="0">
              <a:effectLst/>
              <a:latin typeface="Times New Roman" panose="02020603050405020304" pitchFamily="18" charset="0"/>
              <a:ea typeface="Calibri" panose="020F0502020204030204" pitchFamily="34" charset="0"/>
              <a:cs typeface="Times New Roman" panose="02020603050405020304" pitchFamily="18" charset="0"/>
            </a:endParaRPr>
          </a:p>
          <a:p>
            <a:pPr lvl="1"/>
            <a:r>
              <a:rPr lang="en-IN" sz="2000" dirty="0">
                <a:latin typeface="Times New Roman" panose="02020603050405020304" pitchFamily="18" charset="0"/>
                <a:cs typeface="Times New Roman" panose="02020603050405020304" pitchFamily="18" charset="0"/>
              </a:rPr>
              <a:t>Service Provision                                                                                                      </a:t>
            </a:r>
          </a:p>
          <a:p>
            <a:pPr lvl="1"/>
            <a:r>
              <a:rPr lang="en-IN" sz="2000" dirty="0">
                <a:latin typeface="Times New Roman" panose="02020603050405020304" pitchFamily="18" charset="0"/>
                <a:cs typeface="Times New Roman" panose="02020603050405020304" pitchFamily="18" charset="0"/>
              </a:rPr>
              <a:t>Patient Rights</a:t>
            </a:r>
          </a:p>
          <a:p>
            <a:pPr lvl="1"/>
            <a:r>
              <a:rPr lang="en-IN" sz="2000" dirty="0">
                <a:latin typeface="Times New Roman" panose="02020603050405020304" pitchFamily="18" charset="0"/>
                <a:cs typeface="Times New Roman" panose="02020603050405020304" pitchFamily="18" charset="0"/>
              </a:rPr>
              <a:t>Inputs</a:t>
            </a:r>
          </a:p>
          <a:p>
            <a:pPr lvl="1"/>
            <a:r>
              <a:rPr lang="en-IN" sz="2000" dirty="0">
                <a:latin typeface="Times New Roman" panose="02020603050405020304" pitchFamily="18" charset="0"/>
                <a:cs typeface="Times New Roman" panose="02020603050405020304" pitchFamily="18" charset="0"/>
              </a:rPr>
              <a:t>Support Services</a:t>
            </a:r>
          </a:p>
          <a:p>
            <a:pPr lvl="1"/>
            <a:r>
              <a:rPr lang="en-IN" sz="2000" dirty="0">
                <a:latin typeface="Times New Roman" panose="02020603050405020304" pitchFamily="18" charset="0"/>
                <a:cs typeface="Times New Roman" panose="02020603050405020304" pitchFamily="18" charset="0"/>
              </a:rPr>
              <a:t>Clinical Services </a:t>
            </a:r>
          </a:p>
          <a:p>
            <a:pPr lvl="1"/>
            <a:r>
              <a:rPr lang="en-IN" sz="2000" dirty="0">
                <a:latin typeface="Times New Roman" panose="02020603050405020304" pitchFamily="18" charset="0"/>
                <a:cs typeface="Times New Roman" panose="02020603050405020304" pitchFamily="18" charset="0"/>
              </a:rPr>
              <a:t>Infection Control            </a:t>
            </a:r>
          </a:p>
          <a:p>
            <a:pPr lvl="1"/>
            <a:r>
              <a:rPr lang="en-IN" sz="2000" dirty="0">
                <a:latin typeface="Times New Roman" panose="02020603050405020304" pitchFamily="18" charset="0"/>
                <a:cs typeface="Times New Roman" panose="02020603050405020304" pitchFamily="18" charset="0"/>
              </a:rPr>
              <a:t>Quality Management</a:t>
            </a:r>
          </a:p>
          <a:p>
            <a:pPr lvl="1"/>
            <a:r>
              <a:rPr lang="en-IN" sz="2000" dirty="0">
                <a:latin typeface="Times New Roman" panose="02020603050405020304" pitchFamily="18" charset="0"/>
                <a:cs typeface="Times New Roman" panose="02020603050405020304" pitchFamily="18" charset="0"/>
              </a:rPr>
              <a:t>Outcome</a:t>
            </a:r>
          </a:p>
          <a:p>
            <a:endParaRPr lang="en-IN" dirty="0"/>
          </a:p>
        </p:txBody>
      </p:sp>
      <p:sp>
        <p:nvSpPr>
          <p:cNvPr id="4" name="Slide Number Placeholder 3">
            <a:extLst>
              <a:ext uri="{FF2B5EF4-FFF2-40B4-BE49-F238E27FC236}">
                <a16:creationId xmlns:a16="http://schemas.microsoft.com/office/drawing/2014/main" id="{CE1DBDCD-BFFD-B18E-0A9A-B5A0A5A5AF5C}"/>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3</a:t>
            </a:fld>
            <a:endParaRPr lang="en-IN"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CA31092-B1BF-4DD1-168A-4BC985416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204" y="2301979"/>
            <a:ext cx="4310827" cy="3740232"/>
          </a:xfrm>
          <a:prstGeom prst="rect">
            <a:avLst/>
          </a:prstGeom>
        </p:spPr>
      </p:pic>
      <p:pic>
        <p:nvPicPr>
          <p:cNvPr id="7" name="Picture 6">
            <a:extLst>
              <a:ext uri="{FF2B5EF4-FFF2-40B4-BE49-F238E27FC236}">
                <a16:creationId xmlns:a16="http://schemas.microsoft.com/office/drawing/2014/main" id="{419B5DF6-8A54-AC63-9AED-59780987C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156150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04D3-A247-E528-2115-156C18874265}"/>
              </a:ext>
            </a:extLst>
          </p:cNvPr>
          <p:cNvSpPr>
            <a:spLocks noGrp="1"/>
          </p:cNvSpPr>
          <p:nvPr>
            <p:ph type="title"/>
          </p:nvPr>
        </p:nvSpPr>
        <p:spPr>
          <a:xfrm>
            <a:off x="1086643" y="190500"/>
            <a:ext cx="10018713" cy="1480645"/>
          </a:xfrm>
        </p:spPr>
        <p:txBody>
          <a:bodyPr/>
          <a:lstStyle/>
          <a:p>
            <a:pPr algn="ctr"/>
            <a:r>
              <a:rPr lang="en-IN" b="1" dirty="0">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8C6D7DE2-7518-3B77-F975-509EE81FC92A}"/>
              </a:ext>
            </a:extLst>
          </p:cNvPr>
          <p:cNvSpPr>
            <a:spLocks noGrp="1"/>
          </p:cNvSpPr>
          <p:nvPr>
            <p:ph idx="1"/>
          </p:nvPr>
        </p:nvSpPr>
        <p:spPr>
          <a:xfrm>
            <a:off x="1484310" y="2333297"/>
            <a:ext cx="10018713" cy="3457904"/>
          </a:xfrm>
        </p:spPr>
        <p:txBody>
          <a:bodyPr>
            <a:normAutofit fontScale="92500" lnSpcReduction="20000"/>
          </a:bodyPr>
          <a:lstStyle/>
          <a:p>
            <a:pPr marL="0" indent="0">
              <a:buNone/>
            </a:pPr>
            <a:r>
              <a:rPr lang="en-IN" sz="2800" b="1" dirty="0">
                <a:latin typeface="Times New Roman" panose="02020603050405020304" pitchFamily="18" charset="0"/>
                <a:cs typeface="Times New Roman" panose="02020603050405020304" pitchFamily="18" charset="0"/>
              </a:rPr>
              <a:t>Broad objective:</a:t>
            </a:r>
          </a:p>
          <a:p>
            <a:pPr marL="361967" indent="-180984"/>
            <a:r>
              <a:rPr lang="en-IN" dirty="0">
                <a:latin typeface="Times New Roman" panose="02020603050405020304" pitchFamily="18" charset="0"/>
                <a:cs typeface="Times New Roman" panose="02020603050405020304" pitchFamily="18" charset="0"/>
              </a:rPr>
              <a:t>To assess the quality of healthcare in District Hospitals at Madhya Pradesh using NQAS assessment tool.</a:t>
            </a:r>
          </a:p>
          <a:p>
            <a:pPr marL="0" indent="0">
              <a:buNone/>
            </a:pPr>
            <a:endParaRPr lang="en-IN" dirty="0">
              <a:latin typeface="Times New Roman" panose="02020603050405020304" pitchFamily="18" charset="0"/>
              <a:cs typeface="Times New Roman" panose="02020603050405020304" pitchFamily="18" charset="0"/>
            </a:endParaRPr>
          </a:p>
          <a:p>
            <a:pPr marL="0" indent="0">
              <a:buNone/>
            </a:pPr>
            <a:r>
              <a:rPr lang="en-IN" sz="2800" b="1" dirty="0">
                <a:latin typeface="Times New Roman" panose="02020603050405020304" pitchFamily="18" charset="0"/>
                <a:cs typeface="Times New Roman" panose="02020603050405020304" pitchFamily="18" charset="0"/>
              </a:rPr>
              <a:t>Specific objectives:</a:t>
            </a:r>
          </a:p>
          <a:p>
            <a:r>
              <a:rPr lang="en-IN" dirty="0">
                <a:latin typeface="Times New Roman" panose="02020603050405020304" pitchFamily="18" charset="0"/>
                <a:cs typeface="Times New Roman" panose="02020603050405020304" pitchFamily="18" charset="0"/>
              </a:rPr>
              <a:t>To address the gaps and assess the barrier in quality care implementation.</a:t>
            </a:r>
          </a:p>
          <a:p>
            <a:r>
              <a:rPr lang="en-IN" dirty="0">
                <a:latin typeface="Times New Roman" panose="02020603050405020304" pitchFamily="18" charset="0"/>
                <a:cs typeface="Times New Roman" panose="02020603050405020304" pitchFamily="18" charset="0"/>
              </a:rPr>
              <a:t>To assess the degree of confidentiality and dignity in patient care services.</a:t>
            </a:r>
          </a:p>
          <a:p>
            <a:r>
              <a:rPr lang="en-IN" dirty="0">
                <a:latin typeface="Times New Roman" panose="02020603050405020304" pitchFamily="18" charset="0"/>
                <a:cs typeface="Times New Roman" panose="02020603050405020304" pitchFamily="18" charset="0"/>
              </a:rPr>
              <a:t>To implement a high standard of infection control in hospital premises.</a:t>
            </a:r>
          </a:p>
          <a:p>
            <a:endParaRPr lang="en-IN" dirty="0"/>
          </a:p>
        </p:txBody>
      </p:sp>
      <p:sp>
        <p:nvSpPr>
          <p:cNvPr id="4" name="Slide Number Placeholder 3">
            <a:extLst>
              <a:ext uri="{FF2B5EF4-FFF2-40B4-BE49-F238E27FC236}">
                <a16:creationId xmlns:a16="http://schemas.microsoft.com/office/drawing/2014/main" id="{196429B0-60CE-36A6-DD5A-4112E4534701}"/>
              </a:ext>
            </a:extLst>
          </p:cNvPr>
          <p:cNvSpPr>
            <a:spLocks noGrp="1"/>
          </p:cNvSpPr>
          <p:nvPr>
            <p:ph type="sldNum" sz="quarter" idx="12"/>
          </p:nvPr>
        </p:nvSpPr>
        <p:spPr>
          <a:xfrm>
            <a:off x="11571928" y="6422943"/>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4</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D8E94A3-8BEF-1FDE-3D4F-49ADC3761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17930"/>
            <a:ext cx="1240144" cy="735106"/>
          </a:xfrm>
          <a:prstGeom prst="rect">
            <a:avLst/>
          </a:prstGeom>
        </p:spPr>
      </p:pic>
    </p:spTree>
    <p:extLst>
      <p:ext uri="{BB962C8B-B14F-4D97-AF65-F5344CB8AC3E}">
        <p14:creationId xmlns:p14="http://schemas.microsoft.com/office/powerpoint/2010/main" val="3544687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6DAF6-311E-0255-B1ED-7410C0285961}"/>
              </a:ext>
            </a:extLst>
          </p:cNvPr>
          <p:cNvSpPr>
            <a:spLocks noGrp="1"/>
          </p:cNvSpPr>
          <p:nvPr>
            <p:ph type="title"/>
          </p:nvPr>
        </p:nvSpPr>
        <p:spPr>
          <a:xfrm>
            <a:off x="838200" y="365125"/>
            <a:ext cx="10515600" cy="1041825"/>
          </a:xfrm>
        </p:spPr>
        <p:txBody>
          <a:bodyPr/>
          <a:lstStyle/>
          <a:p>
            <a:pPr algn="ctr"/>
            <a:r>
              <a:rPr lang="en-IN" b="1" dirty="0">
                <a:latin typeface="Times New Roman" panose="02020603050405020304" pitchFamily="18" charset="0"/>
                <a:cs typeface="Times New Roman" panose="02020603050405020304" pitchFamily="18" charset="0"/>
              </a:rPr>
              <a:t>Methodology </a:t>
            </a:r>
          </a:p>
        </p:txBody>
      </p:sp>
      <p:sp>
        <p:nvSpPr>
          <p:cNvPr id="7" name="Content Placeholder 6">
            <a:extLst>
              <a:ext uri="{FF2B5EF4-FFF2-40B4-BE49-F238E27FC236}">
                <a16:creationId xmlns:a16="http://schemas.microsoft.com/office/drawing/2014/main" id="{7E7A368D-271C-5AC1-7B6D-377A314963BF}"/>
              </a:ext>
            </a:extLst>
          </p:cNvPr>
          <p:cNvSpPr>
            <a:spLocks noGrp="1"/>
          </p:cNvSpPr>
          <p:nvPr>
            <p:ph idx="1"/>
          </p:nvPr>
        </p:nvSpPr>
        <p:spPr>
          <a:xfrm>
            <a:off x="2030816" y="1681027"/>
            <a:ext cx="8537944" cy="620395"/>
          </a:xfrm>
          <a:prstGeom prst="roundRect">
            <a:avLst/>
          </a:prstGeom>
          <a:solidFill>
            <a:schemeClr val="accent2">
              <a:lumMod val="20000"/>
              <a:lumOff val="80000"/>
            </a:scheme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indent="0" algn="ctr">
              <a:buNone/>
            </a:pPr>
            <a:r>
              <a:rPr lang="en-IN" sz="2000" dirty="0">
                <a:latin typeface="Times New Roman" panose="02020603050405020304" pitchFamily="18" charset="0"/>
                <a:cs typeface="Times New Roman" panose="02020603050405020304" pitchFamily="18" charset="0"/>
              </a:rPr>
              <a:t>Quality assessment of district hospital  using the NQAS tool</a:t>
            </a:r>
          </a:p>
        </p:txBody>
      </p:sp>
      <p:sp>
        <p:nvSpPr>
          <p:cNvPr id="4" name="Slide Number Placeholder 3">
            <a:extLst>
              <a:ext uri="{FF2B5EF4-FFF2-40B4-BE49-F238E27FC236}">
                <a16:creationId xmlns:a16="http://schemas.microsoft.com/office/drawing/2014/main" id="{6E049770-9203-2BD7-A999-EDFBD11B0D06}"/>
              </a:ext>
            </a:extLst>
          </p:cNvPr>
          <p:cNvSpPr>
            <a:spLocks noGrp="1"/>
          </p:cNvSpPr>
          <p:nvPr>
            <p:ph type="sldNum" sz="quarter" idx="12"/>
          </p:nvPr>
        </p:nvSpPr>
        <p:spPr>
          <a:xfrm>
            <a:off x="11571928" y="6465564"/>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5</a:t>
            </a:fld>
            <a:endParaRPr lang="en-IN"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28CD39D-23A4-79C4-D43C-CD1ABAAF5EE9}"/>
              </a:ext>
            </a:extLst>
          </p:cNvPr>
          <p:cNvSpPr/>
          <p:nvPr/>
        </p:nvSpPr>
        <p:spPr>
          <a:xfrm>
            <a:off x="2030816" y="2683766"/>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000" dirty="0">
                <a:latin typeface="Times New Roman" panose="02020603050405020304" pitchFamily="18" charset="0"/>
                <a:cs typeface="Times New Roman" panose="02020603050405020304" pitchFamily="18" charset="0"/>
              </a:rPr>
              <a:t>Development of action plan based on the gaps evaluated</a:t>
            </a:r>
          </a:p>
        </p:txBody>
      </p:sp>
      <p:sp>
        <p:nvSpPr>
          <p:cNvPr id="9" name="Rectangle: Rounded Corners 8">
            <a:extLst>
              <a:ext uri="{FF2B5EF4-FFF2-40B4-BE49-F238E27FC236}">
                <a16:creationId xmlns:a16="http://schemas.microsoft.com/office/drawing/2014/main" id="{29E4934F-5CB1-9E6E-925D-BEAD4FC0FAC1}"/>
              </a:ext>
            </a:extLst>
          </p:cNvPr>
          <p:cNvSpPr/>
          <p:nvPr/>
        </p:nvSpPr>
        <p:spPr>
          <a:xfrm>
            <a:off x="2030816" y="3585755"/>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000" dirty="0">
                <a:latin typeface="Times New Roman" panose="02020603050405020304" pitchFamily="18" charset="0"/>
                <a:cs typeface="Times New Roman" panose="02020603050405020304" pitchFamily="18" charset="0"/>
              </a:rPr>
              <a:t>Developed plan discussed with Civil surgeon and RMO</a:t>
            </a:r>
          </a:p>
        </p:txBody>
      </p:sp>
      <p:sp>
        <p:nvSpPr>
          <p:cNvPr id="10" name="Rectangle: Rounded Corners 9">
            <a:extLst>
              <a:ext uri="{FF2B5EF4-FFF2-40B4-BE49-F238E27FC236}">
                <a16:creationId xmlns:a16="http://schemas.microsoft.com/office/drawing/2014/main" id="{AEECD7F4-5A65-D26A-46C9-D1E43C5F1FA1}"/>
              </a:ext>
            </a:extLst>
          </p:cNvPr>
          <p:cNvSpPr/>
          <p:nvPr/>
        </p:nvSpPr>
        <p:spPr>
          <a:xfrm>
            <a:off x="2030816" y="4458978"/>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Implementation of action plan to full fill gaps</a:t>
            </a:r>
            <a:endParaRPr lang="en-IN" sz="20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18E51B1A-0CCE-893E-1E08-38959BC887AE}"/>
              </a:ext>
            </a:extLst>
          </p:cNvPr>
          <p:cNvSpPr/>
          <p:nvPr/>
        </p:nvSpPr>
        <p:spPr>
          <a:xfrm>
            <a:off x="2030816" y="5332201"/>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Monitoring of the implemented plan</a:t>
            </a:r>
            <a:endParaRPr lang="en-IN" sz="20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BB26DD5-AE5D-C0E0-1C89-5292850BB965}"/>
              </a:ext>
            </a:extLst>
          </p:cNvPr>
          <p:cNvSpPr/>
          <p:nvPr/>
        </p:nvSpPr>
        <p:spPr>
          <a:xfrm>
            <a:off x="2030816" y="6266488"/>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Re- evaluation through NQAS tool</a:t>
            </a:r>
            <a:endParaRPr lang="en-IN" sz="2000" dirty="0">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D8E4E12A-0545-3F00-0452-AFF8E12B82E7}"/>
              </a:ext>
            </a:extLst>
          </p:cNvPr>
          <p:cNvSpPr/>
          <p:nvPr/>
        </p:nvSpPr>
        <p:spPr>
          <a:xfrm>
            <a:off x="5993605" y="2380701"/>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Arrow: Down 14">
            <a:extLst>
              <a:ext uri="{FF2B5EF4-FFF2-40B4-BE49-F238E27FC236}">
                <a16:creationId xmlns:a16="http://schemas.microsoft.com/office/drawing/2014/main" id="{DE2C9FBE-3CF6-9137-B4D8-828536CF8C83}"/>
              </a:ext>
            </a:extLst>
          </p:cNvPr>
          <p:cNvSpPr/>
          <p:nvPr/>
        </p:nvSpPr>
        <p:spPr>
          <a:xfrm>
            <a:off x="5988843" y="3220000"/>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Arrow: Down 16">
            <a:extLst>
              <a:ext uri="{FF2B5EF4-FFF2-40B4-BE49-F238E27FC236}">
                <a16:creationId xmlns:a16="http://schemas.microsoft.com/office/drawing/2014/main" id="{561C887A-A12B-7061-D5DA-C162D9BB1D51}"/>
              </a:ext>
            </a:extLst>
          </p:cNvPr>
          <p:cNvSpPr/>
          <p:nvPr/>
        </p:nvSpPr>
        <p:spPr>
          <a:xfrm>
            <a:off x="5976937" y="5017578"/>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Down 17">
            <a:extLst>
              <a:ext uri="{FF2B5EF4-FFF2-40B4-BE49-F238E27FC236}">
                <a16:creationId xmlns:a16="http://schemas.microsoft.com/office/drawing/2014/main" id="{60DCBB3F-D26F-38B1-606A-5E7A6BEF6D3D}"/>
              </a:ext>
            </a:extLst>
          </p:cNvPr>
          <p:cNvSpPr/>
          <p:nvPr/>
        </p:nvSpPr>
        <p:spPr>
          <a:xfrm>
            <a:off x="5976937" y="5906753"/>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Arrow: Down 18">
            <a:extLst>
              <a:ext uri="{FF2B5EF4-FFF2-40B4-BE49-F238E27FC236}">
                <a16:creationId xmlns:a16="http://schemas.microsoft.com/office/drawing/2014/main" id="{F0B49F43-B037-A6A8-4969-E36335CE1D2B}"/>
              </a:ext>
            </a:extLst>
          </p:cNvPr>
          <p:cNvSpPr/>
          <p:nvPr/>
        </p:nvSpPr>
        <p:spPr>
          <a:xfrm>
            <a:off x="5988843" y="4160700"/>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Picture 15">
            <a:extLst>
              <a:ext uri="{FF2B5EF4-FFF2-40B4-BE49-F238E27FC236}">
                <a16:creationId xmlns:a16="http://schemas.microsoft.com/office/drawing/2014/main" id="{4D26B86E-9A4A-47B3-E7A4-1C3CF7FDB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4591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1AFC-9CD1-08C8-0F87-3A71E5733E59}"/>
              </a:ext>
            </a:extLst>
          </p:cNvPr>
          <p:cNvSpPr>
            <a:spLocks noGrp="1"/>
          </p:cNvSpPr>
          <p:nvPr>
            <p:ph type="title"/>
          </p:nvPr>
        </p:nvSpPr>
        <p:spPr>
          <a:xfrm>
            <a:off x="2770094" y="-22795"/>
            <a:ext cx="6427694" cy="1466113"/>
          </a:xfrm>
        </p:spPr>
        <p:txBody>
          <a:bodyPr/>
          <a:lstStyle/>
          <a:p>
            <a:pPr algn="ctr"/>
            <a:r>
              <a:rPr lang="en-IN" b="1" dirty="0">
                <a:latin typeface="Times New Roman" panose="02020603050405020304" pitchFamily="18" charset="0"/>
                <a:cs typeface="Times New Roman" panose="02020603050405020304" pitchFamily="18" charset="0"/>
              </a:rPr>
              <a:t>Results </a:t>
            </a:r>
          </a:p>
        </p:txBody>
      </p:sp>
      <p:sp>
        <p:nvSpPr>
          <p:cNvPr id="3" name="Content Placeholder 2">
            <a:extLst>
              <a:ext uri="{FF2B5EF4-FFF2-40B4-BE49-F238E27FC236}">
                <a16:creationId xmlns:a16="http://schemas.microsoft.com/office/drawing/2014/main" id="{2DD0E2DC-1F64-6150-E936-2EFC08A56F0F}"/>
              </a:ext>
            </a:extLst>
          </p:cNvPr>
          <p:cNvSpPr>
            <a:spLocks noGrp="1"/>
          </p:cNvSpPr>
          <p:nvPr>
            <p:ph idx="1"/>
          </p:nvPr>
        </p:nvSpPr>
        <p:spPr>
          <a:xfrm>
            <a:off x="1056328" y="1280365"/>
            <a:ext cx="10515600" cy="5212510"/>
          </a:xfrm>
        </p:spPr>
        <p:txBody>
          <a:bodyPr>
            <a:normAutofit/>
          </a:bodyPr>
          <a:lstStyle/>
          <a:p>
            <a:pPr marL="457200" lvl="1" indent="0">
              <a:buNone/>
            </a:pPr>
            <a:r>
              <a:rPr lang="en-IN" dirty="0">
                <a:effectLst/>
                <a:latin typeface="Times New Roman" panose="02020603050405020304" pitchFamily="18" charset="0"/>
                <a:ea typeface="Calibri" panose="020F0502020204030204" pitchFamily="34" charset="0"/>
              </a:rPr>
              <a:t>In the assessment, we found major drawbacks to be:</a:t>
            </a:r>
          </a:p>
          <a:p>
            <a:pPr lvl="2"/>
            <a:r>
              <a:rPr lang="en-IN" dirty="0">
                <a:effectLst/>
                <a:latin typeface="Times New Roman" panose="02020603050405020304" pitchFamily="18" charset="0"/>
                <a:ea typeface="Calibri" panose="020F0502020204030204" pitchFamily="34" charset="0"/>
              </a:rPr>
              <a:t>Overcrowding</a:t>
            </a:r>
          </a:p>
          <a:p>
            <a:pPr lvl="2"/>
            <a:r>
              <a:rPr lang="en-IN" dirty="0">
                <a:effectLst/>
                <a:latin typeface="Times New Roman" panose="02020603050405020304" pitchFamily="18" charset="0"/>
                <a:ea typeface="Calibri" panose="020F0502020204030204" pitchFamily="34" charset="0"/>
              </a:rPr>
              <a:t> Disaster Management Training/plan</a:t>
            </a:r>
          </a:p>
          <a:p>
            <a:pPr lvl="2"/>
            <a:r>
              <a:rPr lang="en-IN" dirty="0">
                <a:effectLst/>
                <a:latin typeface="Times New Roman" panose="02020603050405020304" pitchFamily="18" charset="0"/>
                <a:ea typeface="Calibri" panose="020F0502020204030204" pitchFamily="34" charset="0"/>
              </a:rPr>
              <a:t> Medical Record Department</a:t>
            </a:r>
          </a:p>
          <a:p>
            <a:pPr lvl="2"/>
            <a:r>
              <a:rPr lang="en-IN" dirty="0">
                <a:effectLst/>
                <a:latin typeface="Times New Roman" panose="02020603050405020304" pitchFamily="18" charset="0"/>
                <a:ea typeface="Calibri" panose="020F0502020204030204" pitchFamily="34" charset="0"/>
              </a:rPr>
              <a:t>Prescription Audit</a:t>
            </a:r>
          </a:p>
          <a:p>
            <a:pPr lvl="2"/>
            <a:r>
              <a:rPr lang="en-IN" dirty="0">
                <a:effectLst/>
                <a:latin typeface="Times New Roman" panose="02020603050405020304" pitchFamily="18" charset="0"/>
                <a:ea typeface="Calibri" panose="020F0502020204030204" pitchFamily="34" charset="0"/>
              </a:rPr>
              <a:t> Employee Feedback</a:t>
            </a:r>
          </a:p>
          <a:p>
            <a:pPr lvl="2"/>
            <a:r>
              <a:rPr lang="en-IN" dirty="0">
                <a:effectLst/>
                <a:latin typeface="Times New Roman" panose="02020603050405020304" pitchFamily="18" charset="0"/>
                <a:ea typeface="Calibri" panose="020F0502020204030204" pitchFamily="34" charset="0"/>
              </a:rPr>
              <a:t> Disable friendly toilets/ Parking</a:t>
            </a:r>
          </a:p>
          <a:p>
            <a:pPr lvl="2"/>
            <a:r>
              <a:rPr lang="en-IN" dirty="0">
                <a:effectLst/>
                <a:latin typeface="Times New Roman" panose="02020603050405020304" pitchFamily="18" charset="0"/>
                <a:ea typeface="Calibri" panose="020F0502020204030204" pitchFamily="34" charset="0"/>
              </a:rPr>
              <a:t> Sample culture for HAI </a:t>
            </a:r>
          </a:p>
          <a:p>
            <a:pPr lvl="2"/>
            <a:r>
              <a:rPr lang="en-IN" dirty="0">
                <a:effectLst/>
                <a:latin typeface="Times New Roman" panose="02020603050405020304" pitchFamily="18" charset="0"/>
                <a:ea typeface="Calibri" panose="020F0502020204030204" pitchFamily="34" charset="0"/>
              </a:rPr>
              <a:t>Availability of Dharmshala/stay facility for Attendants</a:t>
            </a:r>
          </a:p>
          <a:p>
            <a:pPr lvl="2"/>
            <a:r>
              <a:rPr lang="en-IN" dirty="0">
                <a:effectLst/>
                <a:latin typeface="Times New Roman" panose="02020603050405020304" pitchFamily="18" charset="0"/>
                <a:ea typeface="Calibri" panose="020F0502020204030204" pitchFamily="34" charset="0"/>
              </a:rPr>
              <a:t> Stray Animals/rodents/pest</a:t>
            </a:r>
          </a:p>
          <a:p>
            <a:pPr lvl="2"/>
            <a:r>
              <a:rPr lang="en-IN" dirty="0">
                <a:effectLst/>
                <a:latin typeface="Times New Roman" panose="02020603050405020304" pitchFamily="18" charset="0"/>
                <a:ea typeface="Calibri" panose="020F0502020204030204" pitchFamily="34" charset="0"/>
              </a:rPr>
              <a:t>System to Manage Violence against Staff</a:t>
            </a:r>
          </a:p>
          <a:p>
            <a:pPr lvl="2"/>
            <a:r>
              <a:rPr lang="en-IN" dirty="0">
                <a:effectLst/>
                <a:latin typeface="Times New Roman" panose="02020603050405020304" pitchFamily="18" charset="0"/>
                <a:ea typeface="Calibri" panose="020F0502020204030204" pitchFamily="34" charset="0"/>
              </a:rPr>
              <a:t> Special/modified diet for a critically ill patient.</a:t>
            </a:r>
          </a:p>
        </p:txBody>
      </p:sp>
      <p:sp>
        <p:nvSpPr>
          <p:cNvPr id="4" name="Slide Number Placeholder 3">
            <a:extLst>
              <a:ext uri="{FF2B5EF4-FFF2-40B4-BE49-F238E27FC236}">
                <a16:creationId xmlns:a16="http://schemas.microsoft.com/office/drawing/2014/main" id="{6849D843-D489-0698-8F13-E18D7AC34CCE}"/>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6</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3B69EC6-5B32-4FDC-3DBC-C81B87CD3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373306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1AFC-9CD1-08C8-0F87-3A71E5733E59}"/>
              </a:ext>
            </a:extLst>
          </p:cNvPr>
          <p:cNvSpPr>
            <a:spLocks noGrp="1"/>
          </p:cNvSpPr>
          <p:nvPr>
            <p:ph type="title"/>
          </p:nvPr>
        </p:nvSpPr>
        <p:spPr>
          <a:xfrm>
            <a:off x="1271388" y="73572"/>
            <a:ext cx="9289037" cy="1280099"/>
          </a:xfrm>
        </p:spPr>
        <p:txBody>
          <a:bodyPr/>
          <a:lstStyle/>
          <a:p>
            <a:pPr algn="ctr"/>
            <a:r>
              <a:rPr lang="en-IN" b="1" dirty="0">
                <a:latin typeface="Times New Roman" panose="02020603050405020304" pitchFamily="18" charset="0"/>
                <a:cs typeface="Times New Roman" panose="02020603050405020304" pitchFamily="18" charset="0"/>
              </a:rPr>
              <a:t>Results </a:t>
            </a:r>
          </a:p>
        </p:txBody>
      </p:sp>
      <p:graphicFrame>
        <p:nvGraphicFramePr>
          <p:cNvPr id="7" name="Content Placeholder 6">
            <a:extLst>
              <a:ext uri="{FF2B5EF4-FFF2-40B4-BE49-F238E27FC236}">
                <a16:creationId xmlns:a16="http://schemas.microsoft.com/office/drawing/2014/main" id="{23898ECF-6ED0-A986-627A-EAE80F0C9958}"/>
              </a:ext>
            </a:extLst>
          </p:cNvPr>
          <p:cNvGraphicFramePr>
            <a:graphicFrameLocks noGrp="1"/>
          </p:cNvGraphicFramePr>
          <p:nvPr>
            <p:ph idx="1"/>
            <p:extLst>
              <p:ext uri="{D42A27DB-BD31-4B8C-83A1-F6EECF244321}">
                <p14:modId xmlns:p14="http://schemas.microsoft.com/office/powerpoint/2010/main" val="3506869585"/>
              </p:ext>
            </p:extLst>
          </p:nvPr>
        </p:nvGraphicFramePr>
        <p:xfrm>
          <a:off x="1271388" y="1664446"/>
          <a:ext cx="5257799" cy="446087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152510F1-C90F-1644-E1E6-E6F7AEB43F1B}"/>
              </a:ext>
            </a:extLst>
          </p:cNvPr>
          <p:cNvSpPr>
            <a:spLocks noGrp="1"/>
          </p:cNvSpPr>
          <p:nvPr>
            <p:ph type="sldNum" sz="quarter" idx="12"/>
          </p:nvPr>
        </p:nvSpPr>
        <p:spPr>
          <a:xfrm>
            <a:off x="11556305" y="6433692"/>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7</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DE056D7-024E-A9C1-BBD7-5EE6669F6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612" y="0"/>
            <a:ext cx="1271387" cy="661987"/>
          </a:xfrm>
          <a:prstGeom prst="rect">
            <a:avLst/>
          </a:prstGeom>
        </p:spPr>
      </p:pic>
      <p:graphicFrame>
        <p:nvGraphicFramePr>
          <p:cNvPr id="8" name="Chart 7">
            <a:extLst>
              <a:ext uri="{FF2B5EF4-FFF2-40B4-BE49-F238E27FC236}">
                <a16:creationId xmlns:a16="http://schemas.microsoft.com/office/drawing/2014/main" id="{9D181A8B-AAA9-C934-0264-4B8B8A03F9E3}"/>
              </a:ext>
            </a:extLst>
          </p:cNvPr>
          <p:cNvGraphicFramePr/>
          <p:nvPr>
            <p:extLst>
              <p:ext uri="{D42A27DB-BD31-4B8C-83A1-F6EECF244321}">
                <p14:modId xmlns:p14="http://schemas.microsoft.com/office/powerpoint/2010/main" val="3212335646"/>
              </p:ext>
            </p:extLst>
          </p:nvPr>
        </p:nvGraphicFramePr>
        <p:xfrm>
          <a:off x="6804830" y="1664446"/>
          <a:ext cx="5213131" cy="44608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11276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5D2A0B-1B9B-1DE2-4AE2-F11244282EED}"/>
              </a:ext>
            </a:extLst>
          </p:cNvPr>
          <p:cNvSpPr>
            <a:spLocks noGrp="1"/>
          </p:cNvSpPr>
          <p:nvPr>
            <p:ph type="title"/>
          </p:nvPr>
        </p:nvSpPr>
        <p:spPr>
          <a:xfrm>
            <a:off x="2644588" y="365126"/>
            <a:ext cx="6176683" cy="1114050"/>
          </a:xfrm>
        </p:spPr>
        <p:txBody>
          <a:bodyPr/>
          <a:lstStyle/>
          <a:p>
            <a:r>
              <a:rPr lang="en-IN" dirty="0"/>
              <a:t>         </a:t>
            </a:r>
            <a:r>
              <a:rPr lang="en-IN" dirty="0">
                <a:latin typeface="Times New Roman" panose="02020603050405020304" pitchFamily="18" charset="0"/>
                <a:cs typeface="Times New Roman" panose="02020603050405020304" pitchFamily="18" charset="0"/>
              </a:rPr>
              <a:t>Gaps Fulfilled</a:t>
            </a:r>
          </a:p>
        </p:txBody>
      </p:sp>
      <p:sp>
        <p:nvSpPr>
          <p:cNvPr id="3" name="Content Placeholder 2">
            <a:extLst>
              <a:ext uri="{FF2B5EF4-FFF2-40B4-BE49-F238E27FC236}">
                <a16:creationId xmlns:a16="http://schemas.microsoft.com/office/drawing/2014/main" id="{2DD0E2DC-1F64-6150-E936-2EFC08A56F0F}"/>
              </a:ext>
            </a:extLst>
          </p:cNvPr>
          <p:cNvSpPr>
            <a:spLocks noGrp="1"/>
          </p:cNvSpPr>
          <p:nvPr>
            <p:ph idx="1"/>
          </p:nvPr>
        </p:nvSpPr>
        <p:spPr>
          <a:xfrm>
            <a:off x="838200" y="1166648"/>
            <a:ext cx="10891838" cy="5326227"/>
          </a:xfrm>
        </p:spPr>
        <p:txBody>
          <a:bodyPr>
            <a:normAutofit fontScale="85000" lnSpcReduction="20000"/>
          </a:bodyPr>
          <a:lstStyle/>
          <a:p>
            <a:pPr marL="0" indent="0">
              <a:buNone/>
            </a:pPr>
            <a:r>
              <a:rPr lang="en-IN" sz="1800" b="1" dirty="0">
                <a:effectLst/>
                <a:latin typeface="Times New Roman" panose="02020603050405020304" pitchFamily="18" charset="0"/>
                <a:ea typeface="Calibri" panose="020F0502020204030204" pitchFamily="34" charset="0"/>
              </a:rPr>
              <a:t>                                                               </a:t>
            </a:r>
            <a:endParaRPr lang="en-IN" b="1" dirty="0">
              <a:effectLst/>
              <a:latin typeface="Times New Roman" panose="02020603050405020304" pitchFamily="18" charset="0"/>
              <a:ea typeface="Calibri" panose="020F0502020204030204" pitchFamily="34" charset="0"/>
            </a:endParaRP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IEC materials were being displayed in the hospital for patient knowledge and education purposes.</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Implementation of 3 bucket mopping systems for cleaning purposes for the housekeeping staff.</a:t>
            </a:r>
          </a:p>
          <a:p>
            <a:pPr lvl="1">
              <a:lnSpc>
                <a:spcPct val="110000"/>
              </a:lnSpc>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Trolley system in place for carrying biomedical waste.</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Visiting hour policy was being implemented.</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Training of nursing staff on infection prevention control, spill management, biomedical waste segregation.</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SOPs and STGs were made available to every department for better functioning of the department in a systematic manner.</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Housekeeping staff were being trained in using 3 bucket mopping system, and the importance of using gloves and masks while cleaning and carrying waste.</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Mission statement, core values, and quality statement displayed.</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Outcome indicators for various departments were being made to evaluate the performance of the hospital.</a:t>
            </a:r>
          </a:p>
          <a:p>
            <a:pPr marL="0" indent="0">
              <a:buNone/>
            </a:pPr>
            <a:endParaRPr lang="en-IN" dirty="0"/>
          </a:p>
        </p:txBody>
      </p:sp>
      <p:sp>
        <p:nvSpPr>
          <p:cNvPr id="4" name="Slide Number Placeholder 3">
            <a:extLst>
              <a:ext uri="{FF2B5EF4-FFF2-40B4-BE49-F238E27FC236}">
                <a16:creationId xmlns:a16="http://schemas.microsoft.com/office/drawing/2014/main" id="{252D75EE-F9AD-7ECC-099C-1DECD261DAA7}"/>
              </a:ext>
            </a:extLst>
          </p:cNvPr>
          <p:cNvSpPr>
            <a:spLocks noGrp="1"/>
          </p:cNvSpPr>
          <p:nvPr>
            <p:ph type="sldNum" sz="quarter" idx="12"/>
          </p:nvPr>
        </p:nvSpPr>
        <p:spPr>
          <a:xfrm>
            <a:off x="11571928" y="6417049"/>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8</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B668B9E-FFED-72D7-8936-12D60B63D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49861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09EB-DEFA-4397-81BB-29DA41C08701}"/>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Observable Gaps During Assessment</a:t>
            </a:r>
            <a:endParaRPr lang="en-US" dirty="0"/>
          </a:p>
        </p:txBody>
      </p:sp>
      <p:pic>
        <p:nvPicPr>
          <p:cNvPr id="4" name="Picture 3">
            <a:extLst>
              <a:ext uri="{FF2B5EF4-FFF2-40B4-BE49-F238E27FC236}">
                <a16:creationId xmlns:a16="http://schemas.microsoft.com/office/drawing/2014/main" id="{EF91092A-BEC9-4BF8-8AE9-1C568BE66445}"/>
              </a:ext>
            </a:extLst>
          </p:cNvPr>
          <p:cNvPicPr>
            <a:picLocks noChangeAspect="1"/>
          </p:cNvPicPr>
          <p:nvPr/>
        </p:nvPicPr>
        <p:blipFill rotWithShape="1">
          <a:blip r:embed="rId2">
            <a:extLst>
              <a:ext uri="{28A0092B-C50C-407E-A947-70E740481C1C}">
                <a14:useLocalDpi xmlns:a14="http://schemas.microsoft.com/office/drawing/2010/main" val="0"/>
              </a:ext>
            </a:extLst>
          </a:blip>
          <a:srcRect l="12347" t="19213" r="7807"/>
          <a:stretch/>
        </p:blipFill>
        <p:spPr>
          <a:xfrm>
            <a:off x="0" y="1184252"/>
            <a:ext cx="12192000" cy="5673748"/>
          </a:xfrm>
          <a:prstGeom prst="rect">
            <a:avLst/>
          </a:prstGeom>
        </p:spPr>
      </p:pic>
    </p:spTree>
    <p:extLst>
      <p:ext uri="{BB962C8B-B14F-4D97-AF65-F5344CB8AC3E}">
        <p14:creationId xmlns:p14="http://schemas.microsoft.com/office/powerpoint/2010/main" val="12708602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3203</TotalTime>
  <Words>2088</Words>
  <Application>Microsoft Office PowerPoint</Application>
  <PresentationFormat>Widescreen</PresentationFormat>
  <Paragraphs>193</Paragraphs>
  <Slides>24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Corbel</vt:lpstr>
      <vt:lpstr>Times New Roman</vt:lpstr>
      <vt:lpstr>Parallax</vt:lpstr>
      <vt:lpstr>1_Parallax</vt:lpstr>
      <vt:lpstr>NATIONAL QUALITY ASSURANCE STANDARDS(NQAS)  NATIONAL HEALTH MISSION, MADHYA PRADESH</vt:lpstr>
      <vt:lpstr>Introduction </vt:lpstr>
      <vt:lpstr>Introduction </vt:lpstr>
      <vt:lpstr>Objectives</vt:lpstr>
      <vt:lpstr>Methodology </vt:lpstr>
      <vt:lpstr>Results </vt:lpstr>
      <vt:lpstr>Results </vt:lpstr>
      <vt:lpstr>         Gaps Fulfilled</vt:lpstr>
      <vt:lpstr>Observable Gaps During Assessment</vt:lpstr>
      <vt:lpstr>Observable Gaps During Assessment</vt:lpstr>
      <vt:lpstr>Some Implementations</vt:lpstr>
      <vt:lpstr>Some Implementations</vt:lpstr>
      <vt:lpstr>Discussion </vt:lpstr>
      <vt:lpstr>Discussion</vt:lpstr>
      <vt:lpstr>Limitations of Study </vt:lpstr>
      <vt:lpstr>Conclusion</vt:lpstr>
      <vt:lpstr>References</vt:lpstr>
      <vt:lpstr>PowerPoint Presentation</vt:lpstr>
      <vt:lpstr>Thank You</vt:lpstr>
      <vt:lpstr>Internship Experiences</vt:lpstr>
      <vt:lpstr>Suggestions Given to Organization </vt:lpstr>
      <vt:lpstr>PowerPoint Presentation</vt:lpstr>
      <vt:lpstr>Pictorial Journey </vt:lpstr>
      <vt:lpstr>    Pictorial Journey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Name Organization</dc:title>
  <dc:creator>Dr. Sidharth Sekhar Mishra</dc:creator>
  <cp:lastModifiedBy>shipra gupta</cp:lastModifiedBy>
  <cp:revision>54</cp:revision>
  <dcterms:created xsi:type="dcterms:W3CDTF">2022-05-20T15:11:38Z</dcterms:created>
  <dcterms:modified xsi:type="dcterms:W3CDTF">2022-08-10T13:47:30Z</dcterms:modified>
</cp:coreProperties>
</file>