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510.xml" ContentType="application/vnd.openxmlformats-officedocument.presentationml.slide+xml"/>
  <Override PartName="/ppt/slides/slide80.xml" ContentType="application/vnd.openxmlformats-officedocument.presentationml.slide+xml"/>
  <Override PartName="/ppt/slides/slide410.xml" ContentType="application/vnd.openxmlformats-officedocument.presentationml.slide+xml"/>
  <Override PartName="/ppt/slides/slide420.xml" ContentType="application/vnd.openxmlformats-officedocument.presentationml.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445" r:id="rId3"/>
    <p:sldId id="1849" r:id="rId4"/>
    <p:sldId id="1834" r:id="rId5"/>
    <p:sldId id="260" r:id="rId6"/>
    <p:sldId id="1852" r:id="rId7"/>
    <p:sldId id="1850" r:id="rId8"/>
    <p:sldId id="1851" r:id="rId9"/>
    <p:sldId id="1853" r:id="rId10"/>
    <p:sldId id="1803" r:id="rId11"/>
    <p:sldId id="1728" r:id="rId12"/>
    <p:sldId id="1829" r:id="rId13"/>
    <p:sldId id="1804" r:id="rId14"/>
    <p:sldId id="1805" r:id="rId15"/>
    <p:sldId id="1806" r:id="rId16"/>
    <p:sldId id="1807" r:id="rId17"/>
    <p:sldId id="1833" r:id="rId18"/>
    <p:sldId id="1832" r:id="rId19"/>
    <p:sldId id="1712" r:id="rId20"/>
    <p:sldId id="1820" r:id="rId21"/>
    <p:sldId id="1835" r:id="rId22"/>
    <p:sldId id="257" r:id="rId23"/>
    <p:sldId id="794" r:id="rId24"/>
    <p:sldId id="1818" r:id="rId25"/>
    <p:sldId id="1819" r:id="rId26"/>
    <p:sldId id="258" r:id="rId27"/>
    <p:sldId id="1836" r:id="rId28"/>
    <p:sldId id="1837" r:id="rId29"/>
    <p:sldId id="735" r:id="rId30"/>
    <p:sldId id="432" r:id="rId31"/>
    <p:sldId id="754" r:id="rId32"/>
    <p:sldId id="736" r:id="rId33"/>
    <p:sldId id="279" r:id="rId34"/>
    <p:sldId id="798" r:id="rId35"/>
    <p:sldId id="1838" r:id="rId36"/>
    <p:sldId id="799" r:id="rId37"/>
    <p:sldId id="800" r:id="rId38"/>
    <p:sldId id="1854" r:id="rId39"/>
    <p:sldId id="1842" r:id="rId40"/>
    <p:sldId id="280" r:id="rId41"/>
    <p:sldId id="282" r:id="rId42"/>
    <p:sldId id="281" r:id="rId43"/>
    <p:sldId id="1825" r:id="rId44"/>
    <p:sldId id="1843" r:id="rId45"/>
    <p:sldId id="1844" r:id="rId46"/>
    <p:sldId id="275" r:id="rId47"/>
    <p:sldId id="267" r:id="rId48"/>
    <p:sldId id="273" r:id="rId49"/>
    <p:sldId id="256" r:id="rId50"/>
    <p:sldId id="1845" r:id="rId51"/>
    <p:sldId id="268" r:id="rId52"/>
    <p:sldId id="269" r:id="rId53"/>
    <p:sldId id="276" r:id="rId54"/>
    <p:sldId id="270" r:id="rId55"/>
    <p:sldId id="27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7" Type="http://schemas.openxmlformats.org/officeDocument/2006/relationships/slide" Target="slides/slide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slide" Target="slides/slide52.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notesMaster" Target="notesMasters/notesMaster1.xml" /><Relationship Id="rId61"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theme" Target="theme/theme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8" Type="http://schemas.openxmlformats.org/officeDocument/2006/relationships/slide" Target="slides/slide6.xml" /><Relationship Id="rId51" Type="http://schemas.openxmlformats.org/officeDocument/2006/relationships/slide" Target="slides/slide49.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 /></Relationships>
</file>

<file path=ppt/charts/_rels/chart4.xml.rels><?xml version="1.0" encoding="UTF-8" standalone="yes"?>
<Relationships xmlns="http://schemas.openxmlformats.org/package/2006/relationships"><Relationship Id="rId1" Type="http://schemas.openxmlformats.org/officeDocument/2006/relationships/oleObject" Target="file:///C:\Users\gc\Desktop\si%20report\dataechs1.xlsx" TargetMode="External" /></Relationships>
</file>

<file path=ppt/charts/_rels/chart5.xml.rels><?xml version="1.0" encoding="UTF-8" standalone="yes"?>
<Relationships xmlns="http://schemas.openxmlformats.org/package/2006/relationships"><Relationship Id="rId1" Type="http://schemas.openxmlformats.org/officeDocument/2006/relationships/oleObject" Target="file:///C:\Users\gc\Desktop\si%20report\dataechs1.xlsx" TargetMode="External" /></Relationships>
</file>

<file path=ppt/charts/_rels/chart6.xml.rels><?xml version="1.0" encoding="UTF-8" standalone="yes"?>
<Relationships xmlns="http://schemas.openxmlformats.org/package/2006/relationships"><Relationship Id="rId1" Type="http://schemas.openxmlformats.org/officeDocument/2006/relationships/oleObject" Target="file:///C:\Users\gc\Desktop\si%20report\dataechs1.xlsx" TargetMode="External" /></Relationships>
</file>

<file path=ppt/charts/_rels/chart7.xml.rels><?xml version="1.0" encoding="UTF-8" standalone="yes"?>
<Relationships xmlns="http://schemas.openxmlformats.org/package/2006/relationships"><Relationship Id="rId1" Type="http://schemas.openxmlformats.org/officeDocument/2006/relationships/oleObject" Target="file:///C:\Users\gc\Desktop\si%20report\dataechs1.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Dissatisfied</c:v>
                </c:pt>
              </c:strCache>
            </c:strRef>
          </c:tx>
          <c:spPr>
            <a:solidFill>
              <a:schemeClr val="accent1"/>
            </a:solidFill>
            <a:ln>
              <a:noFill/>
            </a:ln>
            <a:effectLst/>
          </c:spPr>
          <c:invertIfNegative val="0"/>
          <c:cat>
            <c:strRef>
              <c:f>Sheet1!$A$2:$A$7</c:f>
              <c:strCache>
                <c:ptCount val="6"/>
                <c:pt idx="0">
                  <c:v>Quality of consultation and examination satisfaction</c:v>
                </c:pt>
                <c:pt idx="1">
                  <c:v>Availability of prescribed medicines </c:v>
                </c:pt>
                <c:pt idx="2">
                  <c:v>Procedure of getiing referrals to empanelled hospital</c:v>
                </c:pt>
                <c:pt idx="3">
                  <c:v>Treatment at empanelled hospital </c:v>
                </c:pt>
                <c:pt idx="4">
                  <c:v>Reimbursement procedures</c:v>
                </c:pt>
                <c:pt idx="5">
                  <c:v>Courteousness of staff and related facilities</c:v>
                </c:pt>
              </c:strCache>
            </c:strRef>
          </c:cat>
          <c:val>
            <c:numRef>
              <c:f>Sheet1!$B$2:$B$7</c:f>
              <c:numCache>
                <c:formatCode>0%</c:formatCode>
                <c:ptCount val="6"/>
                <c:pt idx="0">
                  <c:v>0.02</c:v>
                </c:pt>
                <c:pt idx="1">
                  <c:v>0.05</c:v>
                </c:pt>
                <c:pt idx="2">
                  <c:v>0.01</c:v>
                </c:pt>
                <c:pt idx="3" formatCode="0.00%">
                  <c:v>2.7E-2</c:v>
                </c:pt>
                <c:pt idx="4" formatCode="0.00%">
                  <c:v>2.7E-2</c:v>
                </c:pt>
              </c:numCache>
            </c:numRef>
          </c:val>
          <c:extLst>
            <c:ext xmlns:c16="http://schemas.microsoft.com/office/drawing/2014/chart" uri="{C3380CC4-5D6E-409C-BE32-E72D297353CC}">
              <c16:uniqueId val="{00000000-BF06-4A09-BF3A-1C97C70BDFFC}"/>
            </c:ext>
          </c:extLst>
        </c:ser>
        <c:ser>
          <c:idx val="1"/>
          <c:order val="1"/>
          <c:tx>
            <c:strRef>
              <c:f>Sheet1!$C$1</c:f>
              <c:strCache>
                <c:ptCount val="1"/>
                <c:pt idx="0">
                  <c:v>Neutral</c:v>
                </c:pt>
              </c:strCache>
            </c:strRef>
          </c:tx>
          <c:spPr>
            <a:solidFill>
              <a:schemeClr val="accent2"/>
            </a:solidFill>
            <a:ln>
              <a:noFill/>
            </a:ln>
            <a:effectLst/>
          </c:spPr>
          <c:invertIfNegative val="0"/>
          <c:cat>
            <c:strRef>
              <c:f>Sheet1!$A$2:$A$7</c:f>
              <c:strCache>
                <c:ptCount val="6"/>
                <c:pt idx="0">
                  <c:v>Quality of consultation and examination satisfaction</c:v>
                </c:pt>
                <c:pt idx="1">
                  <c:v>Availability of prescribed medicines </c:v>
                </c:pt>
                <c:pt idx="2">
                  <c:v>Procedure of getiing referrals to empanelled hospital</c:v>
                </c:pt>
                <c:pt idx="3">
                  <c:v>Treatment at empanelled hospital </c:v>
                </c:pt>
                <c:pt idx="4">
                  <c:v>Reimbursement procedures</c:v>
                </c:pt>
                <c:pt idx="5">
                  <c:v>Courteousness of staff and related facilities</c:v>
                </c:pt>
              </c:strCache>
            </c:strRef>
          </c:cat>
          <c:val>
            <c:numRef>
              <c:f>Sheet1!$C$2:$C$7</c:f>
              <c:numCache>
                <c:formatCode>0%</c:formatCode>
                <c:ptCount val="6"/>
                <c:pt idx="0">
                  <c:v>0.05</c:v>
                </c:pt>
                <c:pt idx="1">
                  <c:v>0.1</c:v>
                </c:pt>
                <c:pt idx="2">
                  <c:v>0.06</c:v>
                </c:pt>
                <c:pt idx="3" formatCode="0.00%">
                  <c:v>7.4999999999999997E-2</c:v>
                </c:pt>
                <c:pt idx="4" formatCode="0.00%">
                  <c:v>6.0999999999999999E-2</c:v>
                </c:pt>
                <c:pt idx="5" formatCode="0.00%">
                  <c:v>2.1999999999999999E-2</c:v>
                </c:pt>
              </c:numCache>
            </c:numRef>
          </c:val>
          <c:extLst>
            <c:ext xmlns:c16="http://schemas.microsoft.com/office/drawing/2014/chart" uri="{C3380CC4-5D6E-409C-BE32-E72D297353CC}">
              <c16:uniqueId val="{00000001-BF06-4A09-BF3A-1C97C70BDFFC}"/>
            </c:ext>
          </c:extLst>
        </c:ser>
        <c:ser>
          <c:idx val="2"/>
          <c:order val="2"/>
          <c:tx>
            <c:strRef>
              <c:f>Sheet1!$D$1</c:f>
              <c:strCache>
                <c:ptCount val="1"/>
                <c:pt idx="0">
                  <c:v>Satisfied</c:v>
                </c:pt>
              </c:strCache>
            </c:strRef>
          </c:tx>
          <c:spPr>
            <a:solidFill>
              <a:schemeClr val="accent3"/>
            </a:solidFill>
            <a:ln>
              <a:noFill/>
            </a:ln>
            <a:effectLst/>
          </c:spPr>
          <c:invertIfNegative val="0"/>
          <c:cat>
            <c:strRef>
              <c:f>Sheet1!$A$2:$A$7</c:f>
              <c:strCache>
                <c:ptCount val="6"/>
                <c:pt idx="0">
                  <c:v>Quality of consultation and examination satisfaction</c:v>
                </c:pt>
                <c:pt idx="1">
                  <c:v>Availability of prescribed medicines </c:v>
                </c:pt>
                <c:pt idx="2">
                  <c:v>Procedure of getiing referrals to empanelled hospital</c:v>
                </c:pt>
                <c:pt idx="3">
                  <c:v>Treatment at empanelled hospital </c:v>
                </c:pt>
                <c:pt idx="4">
                  <c:v>Reimbursement procedures</c:v>
                </c:pt>
                <c:pt idx="5">
                  <c:v>Courteousness of staff and related facilities</c:v>
                </c:pt>
              </c:strCache>
            </c:strRef>
          </c:cat>
          <c:val>
            <c:numRef>
              <c:f>Sheet1!$D$2:$D$7</c:f>
              <c:numCache>
                <c:formatCode>0%</c:formatCode>
                <c:ptCount val="6"/>
                <c:pt idx="0">
                  <c:v>0.08</c:v>
                </c:pt>
                <c:pt idx="1">
                  <c:v>0.55000000000000004</c:v>
                </c:pt>
                <c:pt idx="2">
                  <c:v>0.78</c:v>
                </c:pt>
                <c:pt idx="3" formatCode="0.00%">
                  <c:v>0.746</c:v>
                </c:pt>
                <c:pt idx="4" formatCode="0.00%">
                  <c:v>0.73199999999999998</c:v>
                </c:pt>
                <c:pt idx="5" formatCode="0.00%">
                  <c:v>8.7999999999999995E-2</c:v>
                </c:pt>
              </c:numCache>
            </c:numRef>
          </c:val>
          <c:extLst>
            <c:ext xmlns:c16="http://schemas.microsoft.com/office/drawing/2014/chart" uri="{C3380CC4-5D6E-409C-BE32-E72D297353CC}">
              <c16:uniqueId val="{00000002-BF06-4A09-BF3A-1C97C70BDFFC}"/>
            </c:ext>
          </c:extLst>
        </c:ser>
        <c:ser>
          <c:idx val="3"/>
          <c:order val="3"/>
          <c:tx>
            <c:strRef>
              <c:f>Sheet1!$E$1</c:f>
              <c:strCache>
                <c:ptCount val="1"/>
                <c:pt idx="0">
                  <c:v>Highly Satisfied</c:v>
                </c:pt>
              </c:strCache>
            </c:strRef>
          </c:tx>
          <c:spPr>
            <a:solidFill>
              <a:schemeClr val="accent4"/>
            </a:solidFill>
            <a:ln>
              <a:noFill/>
            </a:ln>
            <a:effectLst/>
          </c:spPr>
          <c:invertIfNegative val="0"/>
          <c:cat>
            <c:strRef>
              <c:f>Sheet1!$A$2:$A$7</c:f>
              <c:strCache>
                <c:ptCount val="6"/>
                <c:pt idx="0">
                  <c:v>Quality of consultation and examination satisfaction</c:v>
                </c:pt>
                <c:pt idx="1">
                  <c:v>Availability of prescribed medicines </c:v>
                </c:pt>
                <c:pt idx="2">
                  <c:v>Procedure of getiing referrals to empanelled hospital</c:v>
                </c:pt>
                <c:pt idx="3">
                  <c:v>Treatment at empanelled hospital </c:v>
                </c:pt>
                <c:pt idx="4">
                  <c:v>Reimbursement procedures</c:v>
                </c:pt>
                <c:pt idx="5">
                  <c:v>Courteousness of staff and related facilities</c:v>
                </c:pt>
              </c:strCache>
            </c:strRef>
          </c:cat>
          <c:val>
            <c:numRef>
              <c:f>Sheet1!$E$2:$E$7</c:f>
              <c:numCache>
                <c:formatCode>0%</c:formatCode>
                <c:ptCount val="6"/>
                <c:pt idx="0">
                  <c:v>0.85</c:v>
                </c:pt>
                <c:pt idx="1">
                  <c:v>0.3</c:v>
                </c:pt>
                <c:pt idx="2">
                  <c:v>0.15</c:v>
                </c:pt>
                <c:pt idx="3" formatCode="0.00%">
                  <c:v>0.152</c:v>
                </c:pt>
                <c:pt idx="4">
                  <c:v>0.18</c:v>
                </c:pt>
                <c:pt idx="5">
                  <c:v>0.89</c:v>
                </c:pt>
              </c:numCache>
            </c:numRef>
          </c:val>
          <c:extLst>
            <c:ext xmlns:c16="http://schemas.microsoft.com/office/drawing/2014/chart" uri="{C3380CC4-5D6E-409C-BE32-E72D297353CC}">
              <c16:uniqueId val="{00000003-BF06-4A09-BF3A-1C97C70BDFFC}"/>
            </c:ext>
          </c:extLst>
        </c:ser>
        <c:dLbls>
          <c:showLegendKey val="0"/>
          <c:showVal val="0"/>
          <c:showCatName val="0"/>
          <c:showSerName val="0"/>
          <c:showPercent val="0"/>
          <c:showBubbleSize val="0"/>
        </c:dLbls>
        <c:gapWidth val="150"/>
        <c:overlap val="100"/>
        <c:axId val="885371472"/>
        <c:axId val="885374424"/>
      </c:barChart>
      <c:catAx>
        <c:axId val="88537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85374424"/>
        <c:crosses val="autoZero"/>
        <c:auto val="1"/>
        <c:lblAlgn val="ctr"/>
        <c:lblOffset val="100"/>
        <c:noMultiLvlLbl val="0"/>
      </c:catAx>
      <c:valAx>
        <c:axId val="885374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8537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u="sng" dirty="0"/>
              <a:t>Satisfaction of Services at Reception</a:t>
            </a:r>
          </a:p>
        </c:rich>
      </c:tx>
      <c:overlay val="0"/>
    </c:title>
    <c:autoTitleDeleted val="0"/>
    <c:plotArea>
      <c:layout/>
      <c:barChart>
        <c:barDir val="col"/>
        <c:grouping val="clustered"/>
        <c:varyColors val="0"/>
        <c:ser>
          <c:idx val="0"/>
          <c:order val="0"/>
          <c:invertIfNegative val="0"/>
          <c:cat>
            <c:strRef>
              <c:f>Sheet1!$A$1:$A$3</c:f>
              <c:strCache>
                <c:ptCount val="3"/>
                <c:pt idx="0">
                  <c:v>Satisfied</c:v>
                </c:pt>
                <c:pt idx="1">
                  <c:v>Partially Satisfied</c:v>
                </c:pt>
                <c:pt idx="2">
                  <c:v>Strongly satisfied</c:v>
                </c:pt>
              </c:strCache>
            </c:strRef>
          </c:cat>
          <c:val>
            <c:numRef>
              <c:f>Sheet1!$B$1:$B$3</c:f>
              <c:numCache>
                <c:formatCode>0%</c:formatCode>
                <c:ptCount val="3"/>
                <c:pt idx="0">
                  <c:v>0.82000000000000062</c:v>
                </c:pt>
                <c:pt idx="1">
                  <c:v>8.0000000000000043E-2</c:v>
                </c:pt>
                <c:pt idx="2">
                  <c:v>0.1</c:v>
                </c:pt>
              </c:numCache>
            </c:numRef>
          </c:val>
          <c:extLst>
            <c:ext xmlns:c16="http://schemas.microsoft.com/office/drawing/2014/chart" uri="{C3380CC4-5D6E-409C-BE32-E72D297353CC}">
              <c16:uniqueId val="{00000000-8C78-473F-8363-E31E7E7160E8}"/>
            </c:ext>
          </c:extLst>
        </c:ser>
        <c:dLbls>
          <c:showLegendKey val="0"/>
          <c:showVal val="0"/>
          <c:showCatName val="0"/>
          <c:showSerName val="0"/>
          <c:showPercent val="0"/>
          <c:showBubbleSize val="0"/>
        </c:dLbls>
        <c:gapWidth val="150"/>
        <c:axId val="1340250848"/>
        <c:axId val="1340248128"/>
      </c:barChart>
      <c:catAx>
        <c:axId val="1340250848"/>
        <c:scaling>
          <c:orientation val="minMax"/>
        </c:scaling>
        <c:delete val="0"/>
        <c:axPos val="b"/>
        <c:numFmt formatCode="General" sourceLinked="0"/>
        <c:majorTickMark val="out"/>
        <c:minorTickMark val="none"/>
        <c:tickLblPos val="nextTo"/>
        <c:txPr>
          <a:bodyPr/>
          <a:lstStyle/>
          <a:p>
            <a:pPr>
              <a:defRPr lang="en-US"/>
            </a:pPr>
            <a:endParaRPr lang="en-US"/>
          </a:p>
        </c:txPr>
        <c:crossAx val="1340248128"/>
        <c:crosses val="autoZero"/>
        <c:auto val="1"/>
        <c:lblAlgn val="ctr"/>
        <c:lblOffset val="100"/>
        <c:noMultiLvlLbl val="0"/>
      </c:catAx>
      <c:valAx>
        <c:axId val="1340248128"/>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13402508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u="sng" dirty="0">
                <a:solidFill>
                  <a:sysClr val="windowText" lastClr="000000"/>
                </a:solidFill>
              </a:rPr>
              <a:t>Satisfaction For Medicines</a:t>
            </a:r>
          </a:p>
        </c:rich>
      </c:tx>
      <c:overlay val="0"/>
    </c:title>
    <c:autoTitleDeleted val="0"/>
    <c:plotArea>
      <c:layout/>
      <c:barChart>
        <c:barDir val="col"/>
        <c:grouping val="clustered"/>
        <c:varyColors val="0"/>
        <c:ser>
          <c:idx val="0"/>
          <c:order val="0"/>
          <c:invertIfNegative val="0"/>
          <c:cat>
            <c:strRef>
              <c:f>Sheet1!$A$1:$A$4</c:f>
              <c:strCache>
                <c:ptCount val="4"/>
                <c:pt idx="0">
                  <c:v>Strongly Satisfied</c:v>
                </c:pt>
                <c:pt idx="1">
                  <c:v>Partially Satisfied</c:v>
                </c:pt>
                <c:pt idx="2">
                  <c:v> Satisfied</c:v>
                </c:pt>
                <c:pt idx="3">
                  <c:v> </c:v>
                </c:pt>
              </c:strCache>
            </c:strRef>
          </c:cat>
          <c:val>
            <c:numRef>
              <c:f>Sheet1!$B$1:$B$4</c:f>
              <c:numCache>
                <c:formatCode>0%</c:formatCode>
                <c:ptCount val="4"/>
                <c:pt idx="0">
                  <c:v>0.24000000000000021</c:v>
                </c:pt>
                <c:pt idx="1">
                  <c:v>0.2</c:v>
                </c:pt>
                <c:pt idx="2">
                  <c:v>0.56000000000000005</c:v>
                </c:pt>
              </c:numCache>
            </c:numRef>
          </c:val>
          <c:extLst>
            <c:ext xmlns:c16="http://schemas.microsoft.com/office/drawing/2014/chart" uri="{C3380CC4-5D6E-409C-BE32-E72D297353CC}">
              <c16:uniqueId val="{00000000-7E2D-4C09-9937-13A1931F494B}"/>
            </c:ext>
          </c:extLst>
        </c:ser>
        <c:dLbls>
          <c:showLegendKey val="0"/>
          <c:showVal val="0"/>
          <c:showCatName val="0"/>
          <c:showSerName val="0"/>
          <c:showPercent val="0"/>
          <c:showBubbleSize val="0"/>
        </c:dLbls>
        <c:gapWidth val="150"/>
        <c:axId val="1423091248"/>
        <c:axId val="1423091792"/>
      </c:barChart>
      <c:catAx>
        <c:axId val="1423091248"/>
        <c:scaling>
          <c:orientation val="minMax"/>
        </c:scaling>
        <c:delete val="0"/>
        <c:axPos val="b"/>
        <c:numFmt formatCode="General" sourceLinked="0"/>
        <c:majorTickMark val="out"/>
        <c:minorTickMark val="none"/>
        <c:tickLblPos val="nextTo"/>
        <c:txPr>
          <a:bodyPr/>
          <a:lstStyle/>
          <a:p>
            <a:pPr>
              <a:defRPr lang="en-US"/>
            </a:pPr>
            <a:endParaRPr lang="en-US"/>
          </a:p>
        </c:txPr>
        <c:crossAx val="1423091792"/>
        <c:crosses val="autoZero"/>
        <c:auto val="1"/>
        <c:lblAlgn val="ctr"/>
        <c:lblOffset val="100"/>
        <c:noMultiLvlLbl val="0"/>
      </c:catAx>
      <c:valAx>
        <c:axId val="1423091792"/>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142309124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Consultation - Satisfaction</a:t>
            </a:r>
          </a:p>
        </c:rich>
      </c:tx>
      <c:overlay val="0"/>
    </c:title>
    <c:autoTitleDeleted val="0"/>
    <c:plotArea>
      <c:layout/>
      <c:barChart>
        <c:barDir val="col"/>
        <c:grouping val="stacked"/>
        <c:varyColors val="0"/>
        <c:ser>
          <c:idx val="0"/>
          <c:order val="0"/>
          <c:invertIfNegative val="0"/>
          <c:cat>
            <c:strRef>
              <c:f>Sheet1!$A$1:$B$1</c:f>
              <c:strCache>
                <c:ptCount val="2"/>
                <c:pt idx="0">
                  <c:v>           Males</c:v>
                </c:pt>
                <c:pt idx="1">
                  <c:v>Females</c:v>
                </c:pt>
              </c:strCache>
            </c:strRef>
          </c:cat>
          <c:val>
            <c:numRef>
              <c:f>Sheet1!$A$2:$B$2</c:f>
              <c:numCache>
                <c:formatCode>0%</c:formatCode>
                <c:ptCount val="2"/>
                <c:pt idx="0">
                  <c:v>0.93540000000000001</c:v>
                </c:pt>
                <c:pt idx="1">
                  <c:v>0.72720000000000051</c:v>
                </c:pt>
              </c:numCache>
            </c:numRef>
          </c:val>
          <c:extLst>
            <c:ext xmlns:c16="http://schemas.microsoft.com/office/drawing/2014/chart" uri="{C3380CC4-5D6E-409C-BE32-E72D297353CC}">
              <c16:uniqueId val="{00000000-6139-4B6B-9476-5067F2E9E232}"/>
            </c:ext>
          </c:extLst>
        </c:ser>
        <c:dLbls>
          <c:showLegendKey val="0"/>
          <c:showVal val="0"/>
          <c:showCatName val="0"/>
          <c:showSerName val="0"/>
          <c:showPercent val="0"/>
          <c:showBubbleSize val="0"/>
        </c:dLbls>
        <c:gapWidth val="55"/>
        <c:overlap val="100"/>
        <c:axId val="1423094512"/>
        <c:axId val="1427438848"/>
      </c:barChart>
      <c:catAx>
        <c:axId val="1423094512"/>
        <c:scaling>
          <c:orientation val="minMax"/>
        </c:scaling>
        <c:delete val="0"/>
        <c:axPos val="b"/>
        <c:numFmt formatCode="General" sourceLinked="0"/>
        <c:majorTickMark val="none"/>
        <c:minorTickMark val="none"/>
        <c:tickLblPos val="nextTo"/>
        <c:crossAx val="1427438848"/>
        <c:crosses val="autoZero"/>
        <c:auto val="1"/>
        <c:lblAlgn val="ctr"/>
        <c:lblOffset val="100"/>
        <c:noMultiLvlLbl val="0"/>
      </c:catAx>
      <c:valAx>
        <c:axId val="1427438848"/>
        <c:scaling>
          <c:orientation val="minMax"/>
        </c:scaling>
        <c:delete val="0"/>
        <c:axPos val="l"/>
        <c:majorGridlines/>
        <c:numFmt formatCode="0%" sourceLinked="1"/>
        <c:majorTickMark val="none"/>
        <c:minorTickMark val="none"/>
        <c:tickLblPos val="nextTo"/>
        <c:crossAx val="14230945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Satisfaction for Referral </a:t>
            </a:r>
          </a:p>
        </c:rich>
      </c:tx>
      <c:overlay val="0"/>
    </c:title>
    <c:autoTitleDeleted val="0"/>
    <c:plotArea>
      <c:layout/>
      <c:barChart>
        <c:barDir val="col"/>
        <c:grouping val="stacked"/>
        <c:varyColors val="0"/>
        <c:ser>
          <c:idx val="0"/>
          <c:order val="0"/>
          <c:invertIfNegative val="0"/>
          <c:cat>
            <c:strRef>
              <c:f>Sheet7!$A$1:$B$1</c:f>
              <c:strCache>
                <c:ptCount val="2"/>
                <c:pt idx="0">
                  <c:v>          Males</c:v>
                </c:pt>
                <c:pt idx="1">
                  <c:v>Females</c:v>
                </c:pt>
              </c:strCache>
            </c:strRef>
          </c:cat>
          <c:val>
            <c:numRef>
              <c:f>Sheet7!$A$2:$B$2</c:f>
              <c:numCache>
                <c:formatCode>0%</c:formatCode>
                <c:ptCount val="2"/>
                <c:pt idx="0">
                  <c:v>0.66660000000000086</c:v>
                </c:pt>
                <c:pt idx="1">
                  <c:v>0.42850000000000033</c:v>
                </c:pt>
              </c:numCache>
            </c:numRef>
          </c:val>
          <c:extLst>
            <c:ext xmlns:c16="http://schemas.microsoft.com/office/drawing/2014/chart" uri="{C3380CC4-5D6E-409C-BE32-E72D297353CC}">
              <c16:uniqueId val="{00000000-7160-498B-94BA-6E978FB27C68}"/>
            </c:ext>
          </c:extLst>
        </c:ser>
        <c:dLbls>
          <c:showLegendKey val="0"/>
          <c:showVal val="0"/>
          <c:showCatName val="0"/>
          <c:showSerName val="0"/>
          <c:showPercent val="0"/>
          <c:showBubbleSize val="0"/>
        </c:dLbls>
        <c:gapWidth val="55"/>
        <c:overlap val="100"/>
        <c:axId val="1427432864"/>
        <c:axId val="1427434496"/>
      </c:barChart>
      <c:catAx>
        <c:axId val="1427432864"/>
        <c:scaling>
          <c:orientation val="minMax"/>
        </c:scaling>
        <c:delete val="0"/>
        <c:axPos val="b"/>
        <c:numFmt formatCode="General" sourceLinked="0"/>
        <c:majorTickMark val="none"/>
        <c:minorTickMark val="none"/>
        <c:tickLblPos val="nextTo"/>
        <c:crossAx val="1427434496"/>
        <c:crosses val="autoZero"/>
        <c:auto val="1"/>
        <c:lblAlgn val="ctr"/>
        <c:lblOffset val="100"/>
        <c:noMultiLvlLbl val="0"/>
      </c:catAx>
      <c:valAx>
        <c:axId val="1427434496"/>
        <c:scaling>
          <c:orientation val="minMax"/>
        </c:scaling>
        <c:delete val="0"/>
        <c:axPos val="l"/>
        <c:majorGridlines/>
        <c:numFmt formatCode="0%" sourceLinked="1"/>
        <c:majorTickMark val="none"/>
        <c:minorTickMark val="none"/>
        <c:tickLblPos val="nextTo"/>
        <c:crossAx val="14274328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Allied Services - Satisfaction</a:t>
            </a:r>
          </a:p>
        </c:rich>
      </c:tx>
      <c:overlay val="0"/>
    </c:title>
    <c:autoTitleDeleted val="0"/>
    <c:plotArea>
      <c:layout/>
      <c:barChart>
        <c:barDir val="col"/>
        <c:grouping val="stacked"/>
        <c:varyColors val="0"/>
        <c:ser>
          <c:idx val="0"/>
          <c:order val="0"/>
          <c:invertIfNegative val="0"/>
          <c:cat>
            <c:strRef>
              <c:f>Sheet1!$A$1:$B$1</c:f>
              <c:strCache>
                <c:ptCount val="2"/>
                <c:pt idx="0">
                  <c:v>           Males</c:v>
                </c:pt>
                <c:pt idx="1">
                  <c:v>Females</c:v>
                </c:pt>
              </c:strCache>
            </c:strRef>
          </c:cat>
          <c:val>
            <c:numRef>
              <c:f>Sheet1!$A$2:$B$2</c:f>
              <c:numCache>
                <c:formatCode>0%</c:formatCode>
                <c:ptCount val="2"/>
                <c:pt idx="0">
                  <c:v>0.93540000000000001</c:v>
                </c:pt>
                <c:pt idx="1">
                  <c:v>0.72720000000000051</c:v>
                </c:pt>
              </c:numCache>
            </c:numRef>
          </c:val>
          <c:extLst>
            <c:ext xmlns:c16="http://schemas.microsoft.com/office/drawing/2014/chart" uri="{C3380CC4-5D6E-409C-BE32-E72D297353CC}">
              <c16:uniqueId val="{00000000-6139-4B6B-9476-5067F2E9E232}"/>
            </c:ext>
          </c:extLst>
        </c:ser>
        <c:dLbls>
          <c:showLegendKey val="0"/>
          <c:showVal val="0"/>
          <c:showCatName val="0"/>
          <c:showSerName val="0"/>
          <c:showPercent val="0"/>
          <c:showBubbleSize val="0"/>
        </c:dLbls>
        <c:gapWidth val="55"/>
        <c:overlap val="100"/>
        <c:axId val="1430495568"/>
        <c:axId val="1430493936"/>
      </c:barChart>
      <c:catAx>
        <c:axId val="1430495568"/>
        <c:scaling>
          <c:orientation val="minMax"/>
        </c:scaling>
        <c:delete val="0"/>
        <c:axPos val="b"/>
        <c:numFmt formatCode="General" sourceLinked="0"/>
        <c:majorTickMark val="none"/>
        <c:minorTickMark val="none"/>
        <c:tickLblPos val="nextTo"/>
        <c:crossAx val="1430493936"/>
        <c:crosses val="autoZero"/>
        <c:auto val="1"/>
        <c:lblAlgn val="ctr"/>
        <c:lblOffset val="100"/>
        <c:noMultiLvlLbl val="0"/>
      </c:catAx>
      <c:valAx>
        <c:axId val="1430493936"/>
        <c:scaling>
          <c:orientation val="minMax"/>
        </c:scaling>
        <c:delete val="0"/>
        <c:axPos val="l"/>
        <c:majorGridlines/>
        <c:numFmt formatCode="0%" sourceLinked="1"/>
        <c:majorTickMark val="none"/>
        <c:minorTickMark val="none"/>
        <c:tickLblPos val="nextTo"/>
        <c:crossAx val="14304955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Overall Satisfaction</a:t>
            </a:r>
          </a:p>
        </c:rich>
      </c:tx>
      <c:overlay val="0"/>
    </c:title>
    <c:autoTitleDeleted val="0"/>
    <c:plotArea>
      <c:layout/>
      <c:barChart>
        <c:barDir val="col"/>
        <c:grouping val="stacked"/>
        <c:varyColors val="0"/>
        <c:ser>
          <c:idx val="0"/>
          <c:order val="0"/>
          <c:invertIfNegative val="0"/>
          <c:cat>
            <c:strRef>
              <c:f>Sheet7!$A$1:$B$1</c:f>
              <c:strCache>
                <c:ptCount val="2"/>
                <c:pt idx="0">
                  <c:v>          Males</c:v>
                </c:pt>
                <c:pt idx="1">
                  <c:v>Females</c:v>
                </c:pt>
              </c:strCache>
            </c:strRef>
          </c:cat>
          <c:val>
            <c:numRef>
              <c:f>Sheet7!$A$2:$B$2</c:f>
              <c:numCache>
                <c:formatCode>0%</c:formatCode>
                <c:ptCount val="2"/>
                <c:pt idx="0">
                  <c:v>0.66660000000000086</c:v>
                </c:pt>
                <c:pt idx="1">
                  <c:v>0.42850000000000033</c:v>
                </c:pt>
              </c:numCache>
            </c:numRef>
          </c:val>
          <c:extLst>
            <c:ext xmlns:c16="http://schemas.microsoft.com/office/drawing/2014/chart" uri="{C3380CC4-5D6E-409C-BE32-E72D297353CC}">
              <c16:uniqueId val="{00000000-7160-498B-94BA-6E978FB27C68}"/>
            </c:ext>
          </c:extLst>
        </c:ser>
        <c:dLbls>
          <c:showLegendKey val="0"/>
          <c:showVal val="0"/>
          <c:showCatName val="0"/>
          <c:showSerName val="0"/>
          <c:showPercent val="0"/>
          <c:showBubbleSize val="0"/>
        </c:dLbls>
        <c:gapWidth val="55"/>
        <c:overlap val="100"/>
        <c:axId val="1422024528"/>
        <c:axId val="1422025616"/>
      </c:barChart>
      <c:catAx>
        <c:axId val="1422024528"/>
        <c:scaling>
          <c:orientation val="minMax"/>
        </c:scaling>
        <c:delete val="0"/>
        <c:axPos val="b"/>
        <c:numFmt formatCode="General" sourceLinked="0"/>
        <c:majorTickMark val="none"/>
        <c:minorTickMark val="none"/>
        <c:tickLblPos val="nextTo"/>
        <c:crossAx val="1422025616"/>
        <c:crosses val="autoZero"/>
        <c:auto val="1"/>
        <c:lblAlgn val="ctr"/>
        <c:lblOffset val="100"/>
        <c:noMultiLvlLbl val="0"/>
      </c:catAx>
      <c:valAx>
        <c:axId val="1422025616"/>
        <c:scaling>
          <c:orientation val="minMax"/>
        </c:scaling>
        <c:delete val="0"/>
        <c:axPos val="l"/>
        <c:majorGridlines/>
        <c:numFmt formatCode="0%" sourceLinked="1"/>
        <c:majorTickMark val="none"/>
        <c:minorTickMark val="none"/>
        <c:tickLblPos val="nextTo"/>
        <c:crossAx val="142202452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47F14-4BD8-4150-8A62-16E19B360CE2}" type="doc">
      <dgm:prSet loTypeId="urn:microsoft.com/office/officeart/2005/8/layout/process2" loCatId="process" qsTypeId="urn:microsoft.com/office/officeart/2005/8/quickstyle/simple1" qsCatId="simple" csTypeId="urn:microsoft.com/office/officeart/2005/8/colors/accent1_2" csCatId="accent1" phldr="1"/>
      <dgm:spPr/>
    </dgm:pt>
    <dgm:pt modelId="{3C1AA86C-3903-4D39-9B77-1275EF71A476}">
      <dgm:prSet phldrT="[Text]" custT="1"/>
      <dgm:spPr>
        <a:solidFill>
          <a:schemeClr val="accent6">
            <a:lumMod val="40000"/>
            <a:lumOff val="60000"/>
          </a:schemeClr>
        </a:solidFill>
      </dgm:spPr>
      <dgm:t>
        <a:bodyPr/>
        <a:lstStyle/>
        <a:p>
          <a:r>
            <a:rPr lang="en-US" sz="1800" b="1" dirty="0">
              <a:solidFill>
                <a:srgbClr val="0000FF"/>
              </a:solidFill>
              <a:latin typeface="Arial" pitchFamily="34" charset="0"/>
              <a:cs typeface="Arial" pitchFamily="34" charset="0"/>
            </a:rPr>
            <a:t>PATIENTS APCH DEPENDENT PC</a:t>
          </a:r>
          <a:endParaRPr lang="en-US" sz="1800" b="1" dirty="0"/>
        </a:p>
      </dgm:t>
    </dgm:pt>
    <dgm:pt modelId="{48914EEA-2BE0-4CD4-86DD-B227F57C0EE7}" type="parTrans" cxnId="{3C20FE41-A0F6-4E0A-862E-C458E1AF2AE1}">
      <dgm:prSet/>
      <dgm:spPr/>
      <dgm:t>
        <a:bodyPr/>
        <a:lstStyle/>
        <a:p>
          <a:endParaRPr lang="en-US"/>
        </a:p>
      </dgm:t>
    </dgm:pt>
    <dgm:pt modelId="{76F8079C-E251-4F2D-811C-5C35AD7B81B8}" type="sibTrans" cxnId="{3C20FE41-A0F6-4E0A-862E-C458E1AF2AE1}">
      <dgm:prSet/>
      <dgm:spPr>
        <a:solidFill>
          <a:schemeClr val="tx1"/>
        </a:solidFill>
      </dgm:spPr>
      <dgm:t>
        <a:bodyPr/>
        <a:lstStyle/>
        <a:p>
          <a:endParaRPr lang="en-US"/>
        </a:p>
      </dgm:t>
    </dgm:pt>
    <dgm:pt modelId="{75039FF0-D9BE-4E10-87D9-2BCCEFDF3EDB}">
      <dgm:prSet phldrT="[Text]" custT="1"/>
      <dgm:spPr>
        <a:solidFill>
          <a:schemeClr val="tx2">
            <a:lumMod val="60000"/>
            <a:lumOff val="40000"/>
          </a:schemeClr>
        </a:solidFill>
      </dgm:spPr>
      <dgm:t>
        <a:bodyPr/>
        <a:lstStyle/>
        <a:p>
          <a:r>
            <a:rPr lang="en-US" sz="1800" b="1" dirty="0">
              <a:latin typeface="Arial" pitchFamily="34" charset="0"/>
              <a:cs typeface="Arial" pitchFamily="34" charset="0"/>
            </a:rPr>
            <a:t>ON MOs RECOMMENDATION, PATIENT REFERED TO  MH / EMP HOSP</a:t>
          </a:r>
          <a:endParaRPr lang="en-US" sz="1800" b="1" dirty="0"/>
        </a:p>
      </dgm:t>
    </dgm:pt>
    <dgm:pt modelId="{C6129942-9FF5-411D-B805-0BC2B24743B2}" type="parTrans" cxnId="{9541A878-EB88-4E3C-98F7-5BAC5193182F}">
      <dgm:prSet/>
      <dgm:spPr/>
      <dgm:t>
        <a:bodyPr/>
        <a:lstStyle/>
        <a:p>
          <a:endParaRPr lang="en-US"/>
        </a:p>
      </dgm:t>
    </dgm:pt>
    <dgm:pt modelId="{69E1AA04-1B82-440C-9E27-3D9475E4DD17}" type="sibTrans" cxnId="{9541A878-EB88-4E3C-98F7-5BAC5193182F}">
      <dgm:prSet/>
      <dgm:spPr>
        <a:solidFill>
          <a:schemeClr val="tx1"/>
        </a:solidFill>
      </dgm:spPr>
      <dgm:t>
        <a:bodyPr/>
        <a:lstStyle/>
        <a:p>
          <a:endParaRPr lang="en-US"/>
        </a:p>
      </dgm:t>
    </dgm:pt>
    <dgm:pt modelId="{F8DA1E4D-4E6E-4FF3-844D-77BC3376CCAF}">
      <dgm:prSet phldrT="[Text]" custT="1"/>
      <dgm:spPr>
        <a:solidFill>
          <a:schemeClr val="accent6">
            <a:lumMod val="40000"/>
            <a:lumOff val="60000"/>
          </a:schemeClr>
        </a:solidFill>
      </dgm:spPr>
      <dgm:t>
        <a:bodyPr/>
        <a:lstStyle/>
        <a:p>
          <a:r>
            <a:rPr lang="en-US" sz="1800" b="1" dirty="0">
              <a:solidFill>
                <a:srgbClr val="0000FF"/>
              </a:solidFill>
              <a:latin typeface="Arial" pitchFamily="34" charset="0"/>
              <a:cs typeface="Arial" pitchFamily="34" charset="0"/>
            </a:rPr>
            <a:t>ON LINE REFERRAL MODE - HOSP CONFIRMS THE REFERRAL</a:t>
          </a:r>
          <a:endParaRPr lang="en-US" sz="1800" b="1" dirty="0"/>
        </a:p>
      </dgm:t>
    </dgm:pt>
    <dgm:pt modelId="{39978691-6420-41AC-8F69-CC3F755EDDD5}" type="parTrans" cxnId="{E4EB8D9B-8D04-4883-BC4C-DE8845AA4003}">
      <dgm:prSet/>
      <dgm:spPr/>
      <dgm:t>
        <a:bodyPr/>
        <a:lstStyle/>
        <a:p>
          <a:endParaRPr lang="en-US"/>
        </a:p>
      </dgm:t>
    </dgm:pt>
    <dgm:pt modelId="{FC8442AB-FF5F-4D4A-BBC3-9F62672FC975}" type="sibTrans" cxnId="{E4EB8D9B-8D04-4883-BC4C-DE8845AA4003}">
      <dgm:prSet/>
      <dgm:spPr>
        <a:solidFill>
          <a:schemeClr val="tx1"/>
        </a:solidFill>
      </dgm:spPr>
      <dgm:t>
        <a:bodyPr/>
        <a:lstStyle/>
        <a:p>
          <a:endParaRPr lang="en-US"/>
        </a:p>
      </dgm:t>
    </dgm:pt>
    <dgm:pt modelId="{93A3E7B2-9F23-4CB3-B900-9B32657D79A6}">
      <dgm:prSet phldrT="[Text]" custT="1"/>
      <dgm:spPr>
        <a:solidFill>
          <a:schemeClr val="tx2">
            <a:lumMod val="60000"/>
            <a:lumOff val="40000"/>
          </a:schemeClr>
        </a:solidFill>
      </dgm:spPr>
      <dgm:t>
        <a:bodyPr/>
        <a:lstStyle/>
        <a:p>
          <a:r>
            <a:rPr lang="en-US" sz="1800" b="1" dirty="0">
              <a:solidFill>
                <a:schemeClr val="bg1"/>
              </a:solidFill>
              <a:latin typeface="Arial" pitchFamily="34" charset="0"/>
              <a:cs typeface="Arial" pitchFamily="34" charset="0"/>
            </a:rPr>
            <a:t>OPD PATIENT EXAMINED - IPD PATIENT ADMITTED  AND LINE OF TREATMENT SPECIFIED</a:t>
          </a:r>
          <a:endParaRPr lang="en-US" sz="1800" b="1" dirty="0">
            <a:solidFill>
              <a:schemeClr val="bg1"/>
            </a:solidFill>
          </a:endParaRPr>
        </a:p>
      </dgm:t>
    </dgm:pt>
    <dgm:pt modelId="{A4C06779-C41F-4D1D-BD68-4EB17C9F57FF}" type="parTrans" cxnId="{2AA11A8C-5389-4A2D-9568-AF95D70D303D}">
      <dgm:prSet/>
      <dgm:spPr/>
      <dgm:t>
        <a:bodyPr/>
        <a:lstStyle/>
        <a:p>
          <a:endParaRPr lang="en-US"/>
        </a:p>
      </dgm:t>
    </dgm:pt>
    <dgm:pt modelId="{3F01D0E9-A0EC-43D2-9B90-F72438431A3C}" type="sibTrans" cxnId="{2AA11A8C-5389-4A2D-9568-AF95D70D303D}">
      <dgm:prSet/>
      <dgm:spPr>
        <a:solidFill>
          <a:schemeClr val="tx1"/>
        </a:solidFill>
      </dgm:spPr>
      <dgm:t>
        <a:bodyPr/>
        <a:lstStyle/>
        <a:p>
          <a:endParaRPr lang="en-US"/>
        </a:p>
      </dgm:t>
    </dgm:pt>
    <dgm:pt modelId="{EC06F32E-D6FA-4E32-9B4E-251A32889F1C}">
      <dgm:prSet phldrT="[Text]" custT="1"/>
      <dgm:spPr>
        <a:solidFill>
          <a:schemeClr val="accent6">
            <a:lumMod val="40000"/>
            <a:lumOff val="60000"/>
          </a:schemeClr>
        </a:solidFill>
      </dgm:spPr>
      <dgm:t>
        <a:bodyPr/>
        <a:lstStyle/>
        <a:p>
          <a:r>
            <a:rPr lang="en-US" sz="1800" b="1" dirty="0">
              <a:solidFill>
                <a:srgbClr val="0000FF"/>
              </a:solidFill>
              <a:latin typeface="Arial" pitchFamily="34" charset="0"/>
              <a:cs typeface="Arial" pitchFamily="34" charset="0"/>
            </a:rPr>
            <a:t>UTI - ITSL  INFO ONLINE ABOUT PATIENT DETAILS</a:t>
          </a:r>
          <a:endParaRPr lang="en-US" sz="1800" b="1" dirty="0">
            <a:solidFill>
              <a:srgbClr val="0000FF"/>
            </a:solidFill>
          </a:endParaRPr>
        </a:p>
      </dgm:t>
    </dgm:pt>
    <dgm:pt modelId="{909413F3-AEBE-4835-BD6B-61E8E6F177EC}" type="parTrans" cxnId="{23A4BA13-2874-46E6-824C-9CEB88952AF0}">
      <dgm:prSet/>
      <dgm:spPr/>
      <dgm:t>
        <a:bodyPr/>
        <a:lstStyle/>
        <a:p>
          <a:endParaRPr lang="en-US"/>
        </a:p>
      </dgm:t>
    </dgm:pt>
    <dgm:pt modelId="{C4C82B9C-5ED0-4037-A63A-00E1E42A7877}" type="sibTrans" cxnId="{23A4BA13-2874-46E6-824C-9CEB88952AF0}">
      <dgm:prSet/>
      <dgm:spPr>
        <a:solidFill>
          <a:schemeClr val="tx1"/>
        </a:solidFill>
      </dgm:spPr>
      <dgm:t>
        <a:bodyPr/>
        <a:lstStyle/>
        <a:p>
          <a:endParaRPr lang="en-US"/>
        </a:p>
      </dgm:t>
    </dgm:pt>
    <dgm:pt modelId="{6C4852BB-A76D-45B1-92C7-B7653A50474F}">
      <dgm:prSet phldrT="[Text]" custT="1"/>
      <dgm:spPr>
        <a:solidFill>
          <a:schemeClr val="tx2">
            <a:lumMod val="60000"/>
            <a:lumOff val="40000"/>
          </a:schemeClr>
        </a:solidFill>
      </dgm:spPr>
      <dgm:t>
        <a:bodyPr/>
        <a:lstStyle/>
        <a:p>
          <a:r>
            <a:rPr lang="en-US" sz="1800" b="1" dirty="0">
              <a:solidFill>
                <a:schemeClr val="bg1"/>
              </a:solidFill>
              <a:latin typeface="Arial" pitchFamily="34" charset="0"/>
              <a:cs typeface="Arial" pitchFamily="34" charset="0"/>
            </a:rPr>
            <a:t>PATIENT TREATED &amp;  DISCHARGED – MED BILL FWD </a:t>
          </a:r>
          <a:r>
            <a:rPr lang="en-US" sz="1800" b="1">
              <a:solidFill>
                <a:schemeClr val="bg1"/>
              </a:solidFill>
              <a:latin typeface="Arial" pitchFamily="34" charset="0"/>
              <a:cs typeface="Arial" pitchFamily="34" charset="0"/>
            </a:rPr>
            <a:t>ONLINE TO </a:t>
          </a:r>
          <a:r>
            <a:rPr lang="en-US" sz="1800" b="1" dirty="0">
              <a:solidFill>
                <a:schemeClr val="bg1"/>
              </a:solidFill>
              <a:latin typeface="Arial" pitchFamily="34" charset="0"/>
              <a:cs typeface="Arial" pitchFamily="34" charset="0"/>
            </a:rPr>
            <a:t>UTI - ITSL </a:t>
          </a:r>
          <a:endParaRPr lang="en-US" sz="1800" b="1" dirty="0">
            <a:solidFill>
              <a:schemeClr val="bg1"/>
            </a:solidFill>
          </a:endParaRPr>
        </a:p>
      </dgm:t>
    </dgm:pt>
    <dgm:pt modelId="{62611F25-7DB0-45FC-A9AB-00555936C3A0}" type="parTrans" cxnId="{DD3C821D-00C1-4429-8237-C19335554B80}">
      <dgm:prSet/>
      <dgm:spPr/>
      <dgm:t>
        <a:bodyPr/>
        <a:lstStyle/>
        <a:p>
          <a:endParaRPr lang="en-US"/>
        </a:p>
      </dgm:t>
    </dgm:pt>
    <dgm:pt modelId="{9C8F4C6F-06E6-46AF-BBC0-BFBEC312A02A}" type="sibTrans" cxnId="{DD3C821D-00C1-4429-8237-C19335554B80}">
      <dgm:prSet/>
      <dgm:spPr/>
      <dgm:t>
        <a:bodyPr/>
        <a:lstStyle/>
        <a:p>
          <a:endParaRPr lang="en-US"/>
        </a:p>
      </dgm:t>
    </dgm:pt>
    <dgm:pt modelId="{C1878A24-6B39-4A6B-AB2C-70F1D6CAB55A}" type="pres">
      <dgm:prSet presAssocID="{EF647F14-4BD8-4150-8A62-16E19B360CE2}" presName="linearFlow" presStyleCnt="0">
        <dgm:presLayoutVars>
          <dgm:resizeHandles val="exact"/>
        </dgm:presLayoutVars>
      </dgm:prSet>
      <dgm:spPr/>
    </dgm:pt>
    <dgm:pt modelId="{2B8818D9-9C85-4760-89C1-1DE7CB70A926}" type="pres">
      <dgm:prSet presAssocID="{3C1AA86C-3903-4D39-9B77-1275EF71A476}" presName="node" presStyleLbl="node1" presStyleIdx="0" presStyleCnt="6" custScaleX="275487">
        <dgm:presLayoutVars>
          <dgm:bulletEnabled val="1"/>
        </dgm:presLayoutVars>
      </dgm:prSet>
      <dgm:spPr/>
    </dgm:pt>
    <dgm:pt modelId="{C149E7CF-27DA-47E1-A2ED-AFF2EA4EF7A6}" type="pres">
      <dgm:prSet presAssocID="{76F8079C-E251-4F2D-811C-5C35AD7B81B8}" presName="sibTrans" presStyleLbl="sibTrans2D1" presStyleIdx="0" presStyleCnt="5"/>
      <dgm:spPr/>
    </dgm:pt>
    <dgm:pt modelId="{49F8DDCE-A45E-4419-85B2-B2B5267379CD}" type="pres">
      <dgm:prSet presAssocID="{76F8079C-E251-4F2D-811C-5C35AD7B81B8}" presName="connectorText" presStyleLbl="sibTrans2D1" presStyleIdx="0" presStyleCnt="5"/>
      <dgm:spPr/>
    </dgm:pt>
    <dgm:pt modelId="{D3587FA4-C88B-4FDE-854E-ADE43A0C0AA2}" type="pres">
      <dgm:prSet presAssocID="{75039FF0-D9BE-4E10-87D9-2BCCEFDF3EDB}" presName="node" presStyleLbl="node1" presStyleIdx="1" presStyleCnt="6" custScaleX="275487">
        <dgm:presLayoutVars>
          <dgm:bulletEnabled val="1"/>
        </dgm:presLayoutVars>
      </dgm:prSet>
      <dgm:spPr/>
    </dgm:pt>
    <dgm:pt modelId="{209BB62E-0213-4EFF-B1D3-C2FF32DB8613}" type="pres">
      <dgm:prSet presAssocID="{69E1AA04-1B82-440C-9E27-3D9475E4DD17}" presName="sibTrans" presStyleLbl="sibTrans2D1" presStyleIdx="1" presStyleCnt="5"/>
      <dgm:spPr/>
    </dgm:pt>
    <dgm:pt modelId="{32975835-0592-4A74-98BE-7E47A0B5F274}" type="pres">
      <dgm:prSet presAssocID="{69E1AA04-1B82-440C-9E27-3D9475E4DD17}" presName="connectorText" presStyleLbl="sibTrans2D1" presStyleIdx="1" presStyleCnt="5"/>
      <dgm:spPr/>
    </dgm:pt>
    <dgm:pt modelId="{98C3B55A-4D53-4CEA-AE6D-979CC0AAF55F}" type="pres">
      <dgm:prSet presAssocID="{F8DA1E4D-4E6E-4FF3-844D-77BC3376CCAF}" presName="node" presStyleLbl="node1" presStyleIdx="2" presStyleCnt="6" custScaleX="275487">
        <dgm:presLayoutVars>
          <dgm:bulletEnabled val="1"/>
        </dgm:presLayoutVars>
      </dgm:prSet>
      <dgm:spPr/>
    </dgm:pt>
    <dgm:pt modelId="{4B0115B1-087F-4E16-91E6-5997E28BC97B}" type="pres">
      <dgm:prSet presAssocID="{FC8442AB-FF5F-4D4A-BBC3-9F62672FC975}" presName="sibTrans" presStyleLbl="sibTrans2D1" presStyleIdx="2" presStyleCnt="5"/>
      <dgm:spPr/>
    </dgm:pt>
    <dgm:pt modelId="{1AFDD98E-6F55-4ACB-91BF-9185DD4DCC37}" type="pres">
      <dgm:prSet presAssocID="{FC8442AB-FF5F-4D4A-BBC3-9F62672FC975}" presName="connectorText" presStyleLbl="sibTrans2D1" presStyleIdx="2" presStyleCnt="5"/>
      <dgm:spPr/>
    </dgm:pt>
    <dgm:pt modelId="{B879DE6C-89E4-4C68-9165-FF1DE779FB44}" type="pres">
      <dgm:prSet presAssocID="{93A3E7B2-9F23-4CB3-B900-9B32657D79A6}" presName="node" presStyleLbl="node1" presStyleIdx="3" presStyleCnt="6" custScaleX="283591">
        <dgm:presLayoutVars>
          <dgm:bulletEnabled val="1"/>
        </dgm:presLayoutVars>
      </dgm:prSet>
      <dgm:spPr/>
    </dgm:pt>
    <dgm:pt modelId="{44CF1083-7ED8-47E3-BC17-A04E397BB698}" type="pres">
      <dgm:prSet presAssocID="{3F01D0E9-A0EC-43D2-9B90-F72438431A3C}" presName="sibTrans" presStyleLbl="sibTrans2D1" presStyleIdx="3" presStyleCnt="5"/>
      <dgm:spPr/>
    </dgm:pt>
    <dgm:pt modelId="{CC1F31B8-7B28-47DC-B07A-E9ABACC7F3AB}" type="pres">
      <dgm:prSet presAssocID="{3F01D0E9-A0EC-43D2-9B90-F72438431A3C}" presName="connectorText" presStyleLbl="sibTrans2D1" presStyleIdx="3" presStyleCnt="5"/>
      <dgm:spPr/>
    </dgm:pt>
    <dgm:pt modelId="{2A92E721-6E57-4221-9053-8C0811F4AEE2}" type="pres">
      <dgm:prSet presAssocID="{EC06F32E-D6FA-4E32-9B4E-251A32889F1C}" presName="node" presStyleLbl="node1" presStyleIdx="4" presStyleCnt="6" custScaleX="283591">
        <dgm:presLayoutVars>
          <dgm:bulletEnabled val="1"/>
        </dgm:presLayoutVars>
      </dgm:prSet>
      <dgm:spPr/>
    </dgm:pt>
    <dgm:pt modelId="{12E0FCCC-D10D-4F8A-8B8F-2C7B2E9C6B8A}" type="pres">
      <dgm:prSet presAssocID="{C4C82B9C-5ED0-4037-A63A-00E1E42A7877}" presName="sibTrans" presStyleLbl="sibTrans2D1" presStyleIdx="4" presStyleCnt="5"/>
      <dgm:spPr/>
    </dgm:pt>
    <dgm:pt modelId="{899655B2-47B2-4A7D-A623-DFF85FD4CD7C}" type="pres">
      <dgm:prSet presAssocID="{C4C82B9C-5ED0-4037-A63A-00E1E42A7877}" presName="connectorText" presStyleLbl="sibTrans2D1" presStyleIdx="4" presStyleCnt="5"/>
      <dgm:spPr/>
    </dgm:pt>
    <dgm:pt modelId="{DE8EE76C-8157-4D05-8100-55B72A1D8688}" type="pres">
      <dgm:prSet presAssocID="{6C4852BB-A76D-45B1-92C7-B7653A50474F}" presName="node" presStyleLbl="node1" presStyleIdx="5" presStyleCnt="6" custScaleX="281748">
        <dgm:presLayoutVars>
          <dgm:bulletEnabled val="1"/>
        </dgm:presLayoutVars>
      </dgm:prSet>
      <dgm:spPr/>
    </dgm:pt>
  </dgm:ptLst>
  <dgm:cxnLst>
    <dgm:cxn modelId="{EF162D0F-1659-4937-8D58-0C2D7160EB17}" type="presOf" srcId="{F8DA1E4D-4E6E-4FF3-844D-77BC3376CCAF}" destId="{98C3B55A-4D53-4CEA-AE6D-979CC0AAF55F}" srcOrd="0" destOrd="0" presId="urn:microsoft.com/office/officeart/2005/8/layout/process2"/>
    <dgm:cxn modelId="{23A4BA13-2874-46E6-824C-9CEB88952AF0}" srcId="{EF647F14-4BD8-4150-8A62-16E19B360CE2}" destId="{EC06F32E-D6FA-4E32-9B4E-251A32889F1C}" srcOrd="4" destOrd="0" parTransId="{909413F3-AEBE-4835-BD6B-61E8E6F177EC}" sibTransId="{C4C82B9C-5ED0-4037-A63A-00E1E42A7877}"/>
    <dgm:cxn modelId="{DD3C821D-00C1-4429-8237-C19335554B80}" srcId="{EF647F14-4BD8-4150-8A62-16E19B360CE2}" destId="{6C4852BB-A76D-45B1-92C7-B7653A50474F}" srcOrd="5" destOrd="0" parTransId="{62611F25-7DB0-45FC-A9AB-00555936C3A0}" sibTransId="{9C8F4C6F-06E6-46AF-BBC0-BFBEC312A02A}"/>
    <dgm:cxn modelId="{4A4FEA1F-4177-4958-961B-03F43BA3C30F}" type="presOf" srcId="{69E1AA04-1B82-440C-9E27-3D9475E4DD17}" destId="{209BB62E-0213-4EFF-B1D3-C2FF32DB8613}" srcOrd="0" destOrd="0" presId="urn:microsoft.com/office/officeart/2005/8/layout/process2"/>
    <dgm:cxn modelId="{FFF0D426-0884-4C32-AEC0-96FA1863B1F0}" type="presOf" srcId="{76F8079C-E251-4F2D-811C-5C35AD7B81B8}" destId="{49F8DDCE-A45E-4419-85B2-B2B5267379CD}" srcOrd="1" destOrd="0" presId="urn:microsoft.com/office/officeart/2005/8/layout/process2"/>
    <dgm:cxn modelId="{3C20FE41-A0F6-4E0A-862E-C458E1AF2AE1}" srcId="{EF647F14-4BD8-4150-8A62-16E19B360CE2}" destId="{3C1AA86C-3903-4D39-9B77-1275EF71A476}" srcOrd="0" destOrd="0" parTransId="{48914EEA-2BE0-4CD4-86DD-B227F57C0EE7}" sibTransId="{76F8079C-E251-4F2D-811C-5C35AD7B81B8}"/>
    <dgm:cxn modelId="{368C8C64-3B0E-4D37-9390-83898EE31213}" type="presOf" srcId="{EF647F14-4BD8-4150-8A62-16E19B360CE2}" destId="{C1878A24-6B39-4A6B-AB2C-70F1D6CAB55A}" srcOrd="0" destOrd="0" presId="urn:microsoft.com/office/officeart/2005/8/layout/process2"/>
    <dgm:cxn modelId="{62FD1845-5842-4BD2-98AA-DED002EB98EC}" type="presOf" srcId="{76F8079C-E251-4F2D-811C-5C35AD7B81B8}" destId="{C149E7CF-27DA-47E1-A2ED-AFF2EA4EF7A6}" srcOrd="0" destOrd="0" presId="urn:microsoft.com/office/officeart/2005/8/layout/process2"/>
    <dgm:cxn modelId="{60BEAA45-9FCE-4464-A20B-BC9E7FC5DE01}" type="presOf" srcId="{3F01D0E9-A0EC-43D2-9B90-F72438431A3C}" destId="{CC1F31B8-7B28-47DC-B07A-E9ABACC7F3AB}" srcOrd="1" destOrd="0" presId="urn:microsoft.com/office/officeart/2005/8/layout/process2"/>
    <dgm:cxn modelId="{29D7B854-F2D6-4583-8264-77FAC3EC5EA8}" type="presOf" srcId="{FC8442AB-FF5F-4D4A-BBC3-9F62672FC975}" destId="{1AFDD98E-6F55-4ACB-91BF-9185DD4DCC37}" srcOrd="1" destOrd="0" presId="urn:microsoft.com/office/officeart/2005/8/layout/process2"/>
    <dgm:cxn modelId="{9541A878-EB88-4E3C-98F7-5BAC5193182F}" srcId="{EF647F14-4BD8-4150-8A62-16E19B360CE2}" destId="{75039FF0-D9BE-4E10-87D9-2BCCEFDF3EDB}" srcOrd="1" destOrd="0" parTransId="{C6129942-9FF5-411D-B805-0BC2B24743B2}" sibTransId="{69E1AA04-1B82-440C-9E27-3D9475E4DD17}"/>
    <dgm:cxn modelId="{D0C4E780-E307-43D6-8E25-7B8533214BF2}" type="presOf" srcId="{EC06F32E-D6FA-4E32-9B4E-251A32889F1C}" destId="{2A92E721-6E57-4221-9053-8C0811F4AEE2}" srcOrd="0" destOrd="0" presId="urn:microsoft.com/office/officeart/2005/8/layout/process2"/>
    <dgm:cxn modelId="{2AA11A8C-5389-4A2D-9568-AF95D70D303D}" srcId="{EF647F14-4BD8-4150-8A62-16E19B360CE2}" destId="{93A3E7B2-9F23-4CB3-B900-9B32657D79A6}" srcOrd="3" destOrd="0" parTransId="{A4C06779-C41F-4D1D-BD68-4EB17C9F57FF}" sibTransId="{3F01D0E9-A0EC-43D2-9B90-F72438431A3C}"/>
    <dgm:cxn modelId="{715DD18C-2CB8-479F-A1B8-1D8B7A66766E}" type="presOf" srcId="{C4C82B9C-5ED0-4037-A63A-00E1E42A7877}" destId="{899655B2-47B2-4A7D-A623-DFF85FD4CD7C}" srcOrd="1" destOrd="0" presId="urn:microsoft.com/office/officeart/2005/8/layout/process2"/>
    <dgm:cxn modelId="{E4EB8D9B-8D04-4883-BC4C-DE8845AA4003}" srcId="{EF647F14-4BD8-4150-8A62-16E19B360CE2}" destId="{F8DA1E4D-4E6E-4FF3-844D-77BC3376CCAF}" srcOrd="2" destOrd="0" parTransId="{39978691-6420-41AC-8F69-CC3F755EDDD5}" sibTransId="{FC8442AB-FF5F-4D4A-BBC3-9F62672FC975}"/>
    <dgm:cxn modelId="{C38235A4-D5CD-4F63-BA01-D1A7E2CE9FDF}" type="presOf" srcId="{C4C82B9C-5ED0-4037-A63A-00E1E42A7877}" destId="{12E0FCCC-D10D-4F8A-8B8F-2C7B2E9C6B8A}" srcOrd="0" destOrd="0" presId="urn:microsoft.com/office/officeart/2005/8/layout/process2"/>
    <dgm:cxn modelId="{3626BEB3-19EC-4A75-A476-C99790B6EA93}" type="presOf" srcId="{93A3E7B2-9F23-4CB3-B900-9B32657D79A6}" destId="{B879DE6C-89E4-4C68-9165-FF1DE779FB44}" srcOrd="0" destOrd="0" presId="urn:microsoft.com/office/officeart/2005/8/layout/process2"/>
    <dgm:cxn modelId="{0EA7A1C5-C85B-4494-A481-03CCCEFBEBE0}" type="presOf" srcId="{69E1AA04-1B82-440C-9E27-3D9475E4DD17}" destId="{32975835-0592-4A74-98BE-7E47A0B5F274}" srcOrd="1" destOrd="0" presId="urn:microsoft.com/office/officeart/2005/8/layout/process2"/>
    <dgm:cxn modelId="{45F452CB-EE8B-42DE-897A-7CCB57E50F68}" type="presOf" srcId="{3F01D0E9-A0EC-43D2-9B90-F72438431A3C}" destId="{44CF1083-7ED8-47E3-BC17-A04E397BB698}" srcOrd="0" destOrd="0" presId="urn:microsoft.com/office/officeart/2005/8/layout/process2"/>
    <dgm:cxn modelId="{103711D7-5825-44FA-9B4E-3DB7B4340CFA}" type="presOf" srcId="{75039FF0-D9BE-4E10-87D9-2BCCEFDF3EDB}" destId="{D3587FA4-C88B-4FDE-854E-ADE43A0C0AA2}" srcOrd="0" destOrd="0" presId="urn:microsoft.com/office/officeart/2005/8/layout/process2"/>
    <dgm:cxn modelId="{2C853BD8-F10B-4CDE-B8FB-B34733F2909A}" type="presOf" srcId="{3C1AA86C-3903-4D39-9B77-1275EF71A476}" destId="{2B8818D9-9C85-4760-89C1-1DE7CB70A926}" srcOrd="0" destOrd="0" presId="urn:microsoft.com/office/officeart/2005/8/layout/process2"/>
    <dgm:cxn modelId="{A0D7B6E4-2CDA-46B4-A80B-A86EEE649CB7}" type="presOf" srcId="{6C4852BB-A76D-45B1-92C7-B7653A50474F}" destId="{DE8EE76C-8157-4D05-8100-55B72A1D8688}" srcOrd="0" destOrd="0" presId="urn:microsoft.com/office/officeart/2005/8/layout/process2"/>
    <dgm:cxn modelId="{9C270DFE-8E63-43E4-96A6-00E5226B9C1B}" type="presOf" srcId="{FC8442AB-FF5F-4D4A-BBC3-9F62672FC975}" destId="{4B0115B1-087F-4E16-91E6-5997E28BC97B}" srcOrd="0" destOrd="0" presId="urn:microsoft.com/office/officeart/2005/8/layout/process2"/>
    <dgm:cxn modelId="{EA36C5D6-3F79-428E-B34F-35B87FE4804F}" type="presParOf" srcId="{C1878A24-6B39-4A6B-AB2C-70F1D6CAB55A}" destId="{2B8818D9-9C85-4760-89C1-1DE7CB70A926}" srcOrd="0" destOrd="0" presId="urn:microsoft.com/office/officeart/2005/8/layout/process2"/>
    <dgm:cxn modelId="{3AA2D659-4B4C-4D50-87F0-2EDD89DCCB79}" type="presParOf" srcId="{C1878A24-6B39-4A6B-AB2C-70F1D6CAB55A}" destId="{C149E7CF-27DA-47E1-A2ED-AFF2EA4EF7A6}" srcOrd="1" destOrd="0" presId="urn:microsoft.com/office/officeart/2005/8/layout/process2"/>
    <dgm:cxn modelId="{780D3BFD-6381-4584-9ADE-D89405503F2F}" type="presParOf" srcId="{C149E7CF-27DA-47E1-A2ED-AFF2EA4EF7A6}" destId="{49F8DDCE-A45E-4419-85B2-B2B5267379CD}" srcOrd="0" destOrd="0" presId="urn:microsoft.com/office/officeart/2005/8/layout/process2"/>
    <dgm:cxn modelId="{38CF0316-6E98-4DB6-80EA-0B9F78207ADB}" type="presParOf" srcId="{C1878A24-6B39-4A6B-AB2C-70F1D6CAB55A}" destId="{D3587FA4-C88B-4FDE-854E-ADE43A0C0AA2}" srcOrd="2" destOrd="0" presId="urn:microsoft.com/office/officeart/2005/8/layout/process2"/>
    <dgm:cxn modelId="{3B53B274-5BC1-44DA-A471-F6F6C5D564FC}" type="presParOf" srcId="{C1878A24-6B39-4A6B-AB2C-70F1D6CAB55A}" destId="{209BB62E-0213-4EFF-B1D3-C2FF32DB8613}" srcOrd="3" destOrd="0" presId="urn:microsoft.com/office/officeart/2005/8/layout/process2"/>
    <dgm:cxn modelId="{8F620959-ECB6-4923-B235-EA05A87448FB}" type="presParOf" srcId="{209BB62E-0213-4EFF-B1D3-C2FF32DB8613}" destId="{32975835-0592-4A74-98BE-7E47A0B5F274}" srcOrd="0" destOrd="0" presId="urn:microsoft.com/office/officeart/2005/8/layout/process2"/>
    <dgm:cxn modelId="{33E02855-C77E-4CCB-98BE-94135348C52F}" type="presParOf" srcId="{C1878A24-6B39-4A6B-AB2C-70F1D6CAB55A}" destId="{98C3B55A-4D53-4CEA-AE6D-979CC0AAF55F}" srcOrd="4" destOrd="0" presId="urn:microsoft.com/office/officeart/2005/8/layout/process2"/>
    <dgm:cxn modelId="{2ABABCF2-4C62-4605-AE13-3030754719AE}" type="presParOf" srcId="{C1878A24-6B39-4A6B-AB2C-70F1D6CAB55A}" destId="{4B0115B1-087F-4E16-91E6-5997E28BC97B}" srcOrd="5" destOrd="0" presId="urn:microsoft.com/office/officeart/2005/8/layout/process2"/>
    <dgm:cxn modelId="{C7DF5547-F5B2-414B-9A23-B739D2FFA3DA}" type="presParOf" srcId="{4B0115B1-087F-4E16-91E6-5997E28BC97B}" destId="{1AFDD98E-6F55-4ACB-91BF-9185DD4DCC37}" srcOrd="0" destOrd="0" presId="urn:microsoft.com/office/officeart/2005/8/layout/process2"/>
    <dgm:cxn modelId="{09A7D563-473A-49B6-B619-8B7546805DD0}" type="presParOf" srcId="{C1878A24-6B39-4A6B-AB2C-70F1D6CAB55A}" destId="{B879DE6C-89E4-4C68-9165-FF1DE779FB44}" srcOrd="6" destOrd="0" presId="urn:microsoft.com/office/officeart/2005/8/layout/process2"/>
    <dgm:cxn modelId="{EBAF9F39-E1D5-40B4-8E98-E3A7A96A79DE}" type="presParOf" srcId="{C1878A24-6B39-4A6B-AB2C-70F1D6CAB55A}" destId="{44CF1083-7ED8-47E3-BC17-A04E397BB698}" srcOrd="7" destOrd="0" presId="urn:microsoft.com/office/officeart/2005/8/layout/process2"/>
    <dgm:cxn modelId="{C7898F7A-7116-4972-AF89-89C1E74BCF15}" type="presParOf" srcId="{44CF1083-7ED8-47E3-BC17-A04E397BB698}" destId="{CC1F31B8-7B28-47DC-B07A-E9ABACC7F3AB}" srcOrd="0" destOrd="0" presId="urn:microsoft.com/office/officeart/2005/8/layout/process2"/>
    <dgm:cxn modelId="{C6D9E41E-1AD0-4F7D-B8A5-F90E46411E9C}" type="presParOf" srcId="{C1878A24-6B39-4A6B-AB2C-70F1D6CAB55A}" destId="{2A92E721-6E57-4221-9053-8C0811F4AEE2}" srcOrd="8" destOrd="0" presId="urn:microsoft.com/office/officeart/2005/8/layout/process2"/>
    <dgm:cxn modelId="{F9A4BFA2-3C94-4CD8-AA97-D3BD5BFE53D3}" type="presParOf" srcId="{C1878A24-6B39-4A6B-AB2C-70F1D6CAB55A}" destId="{12E0FCCC-D10D-4F8A-8B8F-2C7B2E9C6B8A}" srcOrd="9" destOrd="0" presId="urn:microsoft.com/office/officeart/2005/8/layout/process2"/>
    <dgm:cxn modelId="{839C74B7-75DE-4BA1-B139-8A3538525F18}" type="presParOf" srcId="{12E0FCCC-D10D-4F8A-8B8F-2C7B2E9C6B8A}" destId="{899655B2-47B2-4A7D-A623-DFF85FD4CD7C}" srcOrd="0" destOrd="0" presId="urn:microsoft.com/office/officeart/2005/8/layout/process2"/>
    <dgm:cxn modelId="{0B291CBF-B283-4766-89C4-4A1E60168E49}" type="presParOf" srcId="{C1878A24-6B39-4A6B-AB2C-70F1D6CAB55A}" destId="{DE8EE76C-8157-4D05-8100-55B72A1D8688}" srcOrd="10" destOrd="0" presId="urn:microsoft.com/office/officeart/2005/8/layout/process2"/>
  </dgm:cxnLst>
  <dgm:bg/>
  <dgm:whole>
    <a:ln w="25400">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EB764-547D-44AE-B02F-81E7B86550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8F27C79-CA24-4B6B-BA70-88B6AAFA733B}">
      <dgm:prSet phldrT="[Text]"/>
      <dgm:spPr>
        <a:solidFill>
          <a:schemeClr val="bg2">
            <a:lumMod val="50000"/>
          </a:schemeClr>
        </a:solidFill>
      </dgm:spPr>
      <dgm:t>
        <a:bodyPr/>
        <a:lstStyle/>
        <a:p>
          <a:r>
            <a:rPr lang="en-US" u="sng" dirty="0"/>
            <a:t>At </a:t>
          </a:r>
          <a:r>
            <a:rPr lang="en-US" u="sng" dirty="0" err="1"/>
            <a:t>Emp</a:t>
          </a:r>
          <a:r>
            <a:rPr lang="en-US" u="sng" dirty="0"/>
            <a:t> Hosp</a:t>
          </a:r>
        </a:p>
      </dgm:t>
    </dgm:pt>
    <dgm:pt modelId="{62C4EB87-E5A1-4E35-B2CE-D5DADEE80E62}" type="parTrans" cxnId="{0EA9FDCE-81E1-450C-A71E-BC73F5BA8E33}">
      <dgm:prSet/>
      <dgm:spPr/>
      <dgm:t>
        <a:bodyPr/>
        <a:lstStyle/>
        <a:p>
          <a:endParaRPr lang="en-US"/>
        </a:p>
      </dgm:t>
    </dgm:pt>
    <dgm:pt modelId="{3703BD0F-DF68-4422-9FEE-6F9473DDE086}" type="sibTrans" cxnId="{0EA9FDCE-81E1-450C-A71E-BC73F5BA8E33}">
      <dgm:prSet/>
      <dgm:spPr/>
      <dgm:t>
        <a:bodyPr/>
        <a:lstStyle/>
        <a:p>
          <a:endParaRPr lang="en-US"/>
        </a:p>
      </dgm:t>
    </dgm:pt>
    <dgm:pt modelId="{47F3D2CB-FAA6-44C7-84C4-48BCE1AFE128}">
      <dgm:prSet phldrT="[Text]"/>
      <dgm:spPr/>
      <dgm:t>
        <a:bodyPr/>
        <a:lstStyle/>
        <a:p>
          <a:r>
            <a:rPr lang="en-US" dirty="0"/>
            <a:t>Patient </a:t>
          </a:r>
          <a:r>
            <a:rPr lang="en-US" dirty="0" err="1"/>
            <a:t>vis</a:t>
          </a:r>
          <a:r>
            <a:rPr lang="en-US" dirty="0"/>
            <a:t> </a:t>
          </a:r>
          <a:r>
            <a:rPr lang="en-US" dirty="0" err="1"/>
            <a:t>Emp</a:t>
          </a:r>
          <a:r>
            <a:rPr lang="en-US" dirty="0"/>
            <a:t> Hosp with Card</a:t>
          </a:r>
        </a:p>
      </dgm:t>
    </dgm:pt>
    <dgm:pt modelId="{B163486E-0B08-4F83-9072-1F05D67980EC}" type="parTrans" cxnId="{9222D858-90EF-4FCA-B0FC-D59618469BE6}">
      <dgm:prSet/>
      <dgm:spPr/>
      <dgm:t>
        <a:bodyPr/>
        <a:lstStyle/>
        <a:p>
          <a:endParaRPr lang="en-US"/>
        </a:p>
      </dgm:t>
    </dgm:pt>
    <dgm:pt modelId="{A479AC4C-58AB-4E90-B43A-B083DD652B9C}" type="sibTrans" cxnId="{9222D858-90EF-4FCA-B0FC-D59618469BE6}">
      <dgm:prSet/>
      <dgm:spPr/>
      <dgm:t>
        <a:bodyPr/>
        <a:lstStyle/>
        <a:p>
          <a:endParaRPr lang="en-US"/>
        </a:p>
      </dgm:t>
    </dgm:pt>
    <dgm:pt modelId="{9DADFA7C-7017-494C-A8F8-0AFA5606CFF3}">
      <dgm:prSet phldrT="[Text]"/>
      <dgm:spPr/>
      <dgm:t>
        <a:bodyPr/>
        <a:lstStyle/>
        <a:p>
          <a:r>
            <a:rPr lang="en-US" dirty="0" err="1">
              <a:solidFill>
                <a:srgbClr val="FF0000"/>
              </a:solidFill>
            </a:rPr>
            <a:t>Emergengy</a:t>
          </a:r>
          <a:r>
            <a:rPr lang="en-US" dirty="0">
              <a:solidFill>
                <a:srgbClr val="FF0000"/>
              </a:solidFill>
            </a:rPr>
            <a:t> report  by Hosp to PC </a:t>
          </a:r>
          <a:r>
            <a:rPr lang="en-US" i="1" dirty="0">
              <a:solidFill>
                <a:srgbClr val="FF0000"/>
              </a:solidFill>
            </a:rPr>
            <a:t>Online</a:t>
          </a:r>
        </a:p>
      </dgm:t>
    </dgm:pt>
    <dgm:pt modelId="{005EE0F2-98C1-413B-B444-0A54DCA1639A}" type="parTrans" cxnId="{6ABA233E-EA18-4EB6-A8AD-FC299387B0C8}">
      <dgm:prSet/>
      <dgm:spPr/>
      <dgm:t>
        <a:bodyPr/>
        <a:lstStyle/>
        <a:p>
          <a:endParaRPr lang="en-US"/>
        </a:p>
      </dgm:t>
    </dgm:pt>
    <dgm:pt modelId="{9C4D093D-128D-43B2-8B71-74F260C6537E}" type="sibTrans" cxnId="{6ABA233E-EA18-4EB6-A8AD-FC299387B0C8}">
      <dgm:prSet/>
      <dgm:spPr/>
      <dgm:t>
        <a:bodyPr/>
        <a:lstStyle/>
        <a:p>
          <a:endParaRPr lang="en-US"/>
        </a:p>
      </dgm:t>
    </dgm:pt>
    <dgm:pt modelId="{C6DCF241-548D-4326-8477-5B9CE9A7A8EC}">
      <dgm:prSet phldrT="[Text]"/>
      <dgm:spPr>
        <a:solidFill>
          <a:schemeClr val="bg2">
            <a:lumMod val="50000"/>
          </a:schemeClr>
        </a:solidFill>
      </dgm:spPr>
      <dgm:t>
        <a:bodyPr/>
        <a:lstStyle/>
        <a:p>
          <a:r>
            <a:rPr lang="en-US" u="sng" dirty="0"/>
            <a:t>Non </a:t>
          </a:r>
          <a:r>
            <a:rPr lang="en-US" u="sng" dirty="0" err="1"/>
            <a:t>Emp</a:t>
          </a:r>
          <a:r>
            <a:rPr lang="en-US" u="sng" dirty="0"/>
            <a:t> Hosp</a:t>
          </a:r>
        </a:p>
      </dgm:t>
    </dgm:pt>
    <dgm:pt modelId="{F6FB5219-2B85-4E68-A126-861A6F75DED3}" type="parTrans" cxnId="{A5E744AC-78C6-449A-926E-EFB62006133D}">
      <dgm:prSet/>
      <dgm:spPr/>
      <dgm:t>
        <a:bodyPr/>
        <a:lstStyle/>
        <a:p>
          <a:endParaRPr lang="en-US"/>
        </a:p>
      </dgm:t>
    </dgm:pt>
    <dgm:pt modelId="{482178FD-F362-4CA8-BDE1-4A786102286D}" type="sibTrans" cxnId="{A5E744AC-78C6-449A-926E-EFB62006133D}">
      <dgm:prSet/>
      <dgm:spPr/>
      <dgm:t>
        <a:bodyPr/>
        <a:lstStyle/>
        <a:p>
          <a:endParaRPr lang="en-US"/>
        </a:p>
      </dgm:t>
    </dgm:pt>
    <dgm:pt modelId="{255BD043-207F-4C22-8061-14B0A32079A9}">
      <dgm:prSet phldrT="[Text]"/>
      <dgm:spPr/>
      <dgm:t>
        <a:bodyPr/>
        <a:lstStyle/>
        <a:p>
          <a:r>
            <a:rPr lang="en-US" dirty="0">
              <a:solidFill>
                <a:srgbClr val="FF0000"/>
              </a:solidFill>
            </a:rPr>
            <a:t>Patient reports to hosp with card.</a:t>
          </a:r>
        </a:p>
      </dgm:t>
    </dgm:pt>
    <dgm:pt modelId="{5DD1EE52-7E3D-44A0-A4CE-3A9E68937438}" type="parTrans" cxnId="{86BAFAE9-E430-4257-9525-3A1B5A827EB0}">
      <dgm:prSet/>
      <dgm:spPr/>
      <dgm:t>
        <a:bodyPr/>
        <a:lstStyle/>
        <a:p>
          <a:endParaRPr lang="en-US"/>
        </a:p>
      </dgm:t>
    </dgm:pt>
    <dgm:pt modelId="{119B3EAE-1374-4ECC-B9C6-A6D0AEED7E33}" type="sibTrans" cxnId="{86BAFAE9-E430-4257-9525-3A1B5A827EB0}">
      <dgm:prSet/>
      <dgm:spPr/>
      <dgm:t>
        <a:bodyPr/>
        <a:lstStyle/>
        <a:p>
          <a:endParaRPr lang="en-US"/>
        </a:p>
      </dgm:t>
    </dgm:pt>
    <dgm:pt modelId="{D05168F2-AAA2-408E-857F-837FB5F08626}">
      <dgm:prSet phldrT="[Text]"/>
      <dgm:spPr/>
      <dgm:t>
        <a:bodyPr/>
        <a:lstStyle/>
        <a:p>
          <a:r>
            <a:rPr lang="en-US" dirty="0"/>
            <a:t>OIC PC approves the same.</a:t>
          </a:r>
        </a:p>
      </dgm:t>
    </dgm:pt>
    <dgm:pt modelId="{2A3DA757-6326-4500-9276-A64BD24EC77C}" type="parTrans" cxnId="{8BFE3722-CF01-49CF-8CE7-AB7119485FA6}">
      <dgm:prSet/>
      <dgm:spPr/>
      <dgm:t>
        <a:bodyPr/>
        <a:lstStyle/>
        <a:p>
          <a:endParaRPr lang="en-US"/>
        </a:p>
      </dgm:t>
    </dgm:pt>
    <dgm:pt modelId="{97630FD3-4455-4E08-8E48-7087488999F4}" type="sibTrans" cxnId="{8BFE3722-CF01-49CF-8CE7-AB7119485FA6}">
      <dgm:prSet/>
      <dgm:spPr/>
      <dgm:t>
        <a:bodyPr/>
        <a:lstStyle/>
        <a:p>
          <a:endParaRPr lang="en-US"/>
        </a:p>
      </dgm:t>
    </dgm:pt>
    <dgm:pt modelId="{C764C205-12EF-4A9D-B4C2-DD3701DE8399}">
      <dgm:prSet phldrT="[Text]"/>
      <dgm:spPr/>
      <dgm:t>
        <a:bodyPr/>
        <a:lstStyle/>
        <a:p>
          <a:r>
            <a:rPr lang="en-US" dirty="0">
              <a:solidFill>
                <a:srgbClr val="FF0000"/>
              </a:solidFill>
            </a:rPr>
            <a:t>Patient discharged.</a:t>
          </a:r>
        </a:p>
      </dgm:t>
    </dgm:pt>
    <dgm:pt modelId="{28BC5120-EF66-4BE2-81F2-D4E9FA313492}" type="parTrans" cxnId="{010A177A-233E-41B9-A5DC-5C01036B3393}">
      <dgm:prSet/>
      <dgm:spPr/>
      <dgm:t>
        <a:bodyPr/>
        <a:lstStyle/>
        <a:p>
          <a:endParaRPr lang="en-US"/>
        </a:p>
      </dgm:t>
    </dgm:pt>
    <dgm:pt modelId="{B4B5D32B-440E-4954-BF61-18F58A93847F}" type="sibTrans" cxnId="{010A177A-233E-41B9-A5DC-5C01036B3393}">
      <dgm:prSet/>
      <dgm:spPr/>
      <dgm:t>
        <a:bodyPr/>
        <a:lstStyle/>
        <a:p>
          <a:endParaRPr lang="en-US"/>
        </a:p>
      </dgm:t>
    </dgm:pt>
    <dgm:pt modelId="{6DDD6689-85F0-430C-8E72-676497D2C833}">
      <dgm:prSet phldrT="[Text]"/>
      <dgm:spPr/>
      <dgm:t>
        <a:bodyPr/>
        <a:lstStyle/>
        <a:p>
          <a:r>
            <a:rPr lang="en-US" dirty="0"/>
            <a:t>Hosp intimates online with bills.</a:t>
          </a:r>
        </a:p>
      </dgm:t>
    </dgm:pt>
    <dgm:pt modelId="{8C16802F-0919-48CB-A47A-C58B246D8B11}" type="parTrans" cxnId="{3AB33E82-DD40-4E4A-9FDF-39E34AC3A96B}">
      <dgm:prSet/>
      <dgm:spPr/>
      <dgm:t>
        <a:bodyPr/>
        <a:lstStyle/>
        <a:p>
          <a:endParaRPr lang="en-US"/>
        </a:p>
      </dgm:t>
    </dgm:pt>
    <dgm:pt modelId="{D8AEEB63-34A7-4C5C-912D-DD10E80B6F7F}" type="sibTrans" cxnId="{3AB33E82-DD40-4E4A-9FDF-39E34AC3A96B}">
      <dgm:prSet/>
      <dgm:spPr/>
      <dgm:t>
        <a:bodyPr/>
        <a:lstStyle/>
        <a:p>
          <a:endParaRPr lang="en-US"/>
        </a:p>
      </dgm:t>
    </dgm:pt>
    <dgm:pt modelId="{BDEF3A52-DCE3-430E-A8E8-CB51F8FBE69A}">
      <dgm:prSet phldrT="[Text]"/>
      <dgm:spPr/>
      <dgm:t>
        <a:bodyPr/>
        <a:lstStyle/>
        <a:p>
          <a:r>
            <a:rPr lang="en-US" dirty="0"/>
            <a:t>OIC PC intimated by Hosp/ family/ helpline.</a:t>
          </a:r>
        </a:p>
      </dgm:t>
    </dgm:pt>
    <dgm:pt modelId="{0C745A63-E0DE-4D9E-B0A7-10D76FFA5F0E}" type="parTrans" cxnId="{F6E338DC-00C7-44FA-A288-1F25D41B868E}">
      <dgm:prSet/>
      <dgm:spPr/>
      <dgm:t>
        <a:bodyPr/>
        <a:lstStyle/>
        <a:p>
          <a:endParaRPr lang="en-US"/>
        </a:p>
      </dgm:t>
    </dgm:pt>
    <dgm:pt modelId="{698B2E76-2207-4E2B-8A28-51D82C502AB1}" type="sibTrans" cxnId="{F6E338DC-00C7-44FA-A288-1F25D41B868E}">
      <dgm:prSet/>
      <dgm:spPr/>
      <dgm:t>
        <a:bodyPr/>
        <a:lstStyle/>
        <a:p>
          <a:endParaRPr lang="en-US"/>
        </a:p>
      </dgm:t>
    </dgm:pt>
    <dgm:pt modelId="{07791BC5-9528-4D58-A055-309EE451051E}">
      <dgm:prSet phldrT="[Text]"/>
      <dgm:spPr/>
      <dgm:t>
        <a:bodyPr/>
        <a:lstStyle/>
        <a:p>
          <a:r>
            <a:rPr lang="en-US" dirty="0">
              <a:solidFill>
                <a:srgbClr val="FF0000"/>
              </a:solidFill>
            </a:rPr>
            <a:t>Patient pays the bills on discharge.</a:t>
          </a:r>
        </a:p>
      </dgm:t>
    </dgm:pt>
    <dgm:pt modelId="{A373B54A-83D4-4145-9B5A-B4F13971A843}" type="parTrans" cxnId="{F4F339C8-1126-46E0-BCA6-45DB98645DB4}">
      <dgm:prSet/>
      <dgm:spPr/>
      <dgm:t>
        <a:bodyPr/>
        <a:lstStyle/>
        <a:p>
          <a:endParaRPr lang="en-US"/>
        </a:p>
      </dgm:t>
    </dgm:pt>
    <dgm:pt modelId="{F441B7BE-BFCA-48E0-8DF4-8670A834EF2B}" type="sibTrans" cxnId="{F4F339C8-1126-46E0-BCA6-45DB98645DB4}">
      <dgm:prSet/>
      <dgm:spPr/>
      <dgm:t>
        <a:bodyPr/>
        <a:lstStyle/>
        <a:p>
          <a:endParaRPr lang="en-US"/>
        </a:p>
      </dgm:t>
    </dgm:pt>
    <dgm:pt modelId="{499E16F3-5581-41D8-9751-52000274B5C0}">
      <dgm:prSet phldrT="[Text]"/>
      <dgm:spPr/>
      <dgm:t>
        <a:bodyPr/>
        <a:lstStyle/>
        <a:p>
          <a:r>
            <a:rPr lang="en-US" dirty="0">
              <a:solidFill>
                <a:srgbClr val="FF0000"/>
              </a:solidFill>
            </a:rPr>
            <a:t>Bills reimbursed at ECHS rates.</a:t>
          </a:r>
        </a:p>
      </dgm:t>
    </dgm:pt>
    <dgm:pt modelId="{9C9CDC23-EBDF-47BE-A2DC-F4C0C6C30585}" type="parTrans" cxnId="{6B431688-C9EF-4C99-8CD6-71215C431D65}">
      <dgm:prSet/>
      <dgm:spPr/>
      <dgm:t>
        <a:bodyPr/>
        <a:lstStyle/>
        <a:p>
          <a:endParaRPr lang="en-US"/>
        </a:p>
      </dgm:t>
    </dgm:pt>
    <dgm:pt modelId="{535C6A0C-CE25-4372-83D2-92EB52A196B0}" type="sibTrans" cxnId="{6B431688-C9EF-4C99-8CD6-71215C431D65}">
      <dgm:prSet/>
      <dgm:spPr/>
      <dgm:t>
        <a:bodyPr/>
        <a:lstStyle/>
        <a:p>
          <a:endParaRPr lang="en-US"/>
        </a:p>
      </dgm:t>
    </dgm:pt>
    <dgm:pt modelId="{24E41855-1EEC-4895-A917-1AC1D78E95E9}">
      <dgm:prSet phldrT="[Text]"/>
      <dgm:spPr/>
      <dgm:t>
        <a:bodyPr/>
        <a:lstStyle/>
        <a:p>
          <a:r>
            <a:rPr lang="en-US" dirty="0"/>
            <a:t>EIR by PC on submission of bills.</a:t>
          </a:r>
        </a:p>
      </dgm:t>
    </dgm:pt>
    <dgm:pt modelId="{561293AB-EB0C-41E5-BFAE-718A45DE7556}" type="parTrans" cxnId="{672989D1-ED37-4FAD-AF4D-E7F984D5844D}">
      <dgm:prSet/>
      <dgm:spPr/>
      <dgm:t>
        <a:bodyPr/>
        <a:lstStyle/>
        <a:p>
          <a:endParaRPr lang="en-US"/>
        </a:p>
      </dgm:t>
    </dgm:pt>
    <dgm:pt modelId="{26990A40-A92D-4064-8E79-89E91A835908}" type="sibTrans" cxnId="{672989D1-ED37-4FAD-AF4D-E7F984D5844D}">
      <dgm:prSet/>
      <dgm:spPr/>
      <dgm:t>
        <a:bodyPr/>
        <a:lstStyle/>
        <a:p>
          <a:endParaRPr lang="en-US"/>
        </a:p>
      </dgm:t>
    </dgm:pt>
    <dgm:pt modelId="{3AE5E236-1221-40CF-B5CB-1579B86C089A}" type="pres">
      <dgm:prSet presAssocID="{67EEB764-547D-44AE-B02F-81E7B86550E4}" presName="Name0" presStyleCnt="0">
        <dgm:presLayoutVars>
          <dgm:dir/>
          <dgm:animLvl val="lvl"/>
          <dgm:resizeHandles val="exact"/>
        </dgm:presLayoutVars>
      </dgm:prSet>
      <dgm:spPr/>
    </dgm:pt>
    <dgm:pt modelId="{DDC13255-1305-4AD3-AEDE-869C4A44693B}" type="pres">
      <dgm:prSet presAssocID="{98F27C79-CA24-4B6B-BA70-88B6AAFA733B}" presName="composite" presStyleCnt="0"/>
      <dgm:spPr/>
    </dgm:pt>
    <dgm:pt modelId="{7B4499E3-646D-4BB8-ADA2-50DAB9DFB213}" type="pres">
      <dgm:prSet presAssocID="{98F27C79-CA24-4B6B-BA70-88B6AAFA733B}" presName="parTx" presStyleLbl="alignNode1" presStyleIdx="0" presStyleCnt="2">
        <dgm:presLayoutVars>
          <dgm:chMax val="0"/>
          <dgm:chPref val="0"/>
          <dgm:bulletEnabled val="1"/>
        </dgm:presLayoutVars>
      </dgm:prSet>
      <dgm:spPr/>
    </dgm:pt>
    <dgm:pt modelId="{6B9B9D3A-E753-44EB-B8D2-4C8F24E3A240}" type="pres">
      <dgm:prSet presAssocID="{98F27C79-CA24-4B6B-BA70-88B6AAFA733B}" presName="desTx" presStyleLbl="alignAccFollowNode1" presStyleIdx="0" presStyleCnt="2">
        <dgm:presLayoutVars>
          <dgm:bulletEnabled val="1"/>
        </dgm:presLayoutVars>
      </dgm:prSet>
      <dgm:spPr/>
    </dgm:pt>
    <dgm:pt modelId="{41E8E620-53FD-4A18-AA3B-D4B547151E29}" type="pres">
      <dgm:prSet presAssocID="{3703BD0F-DF68-4422-9FEE-6F9473DDE086}" presName="space" presStyleCnt="0"/>
      <dgm:spPr/>
    </dgm:pt>
    <dgm:pt modelId="{E97EF943-78BD-4A2E-9B50-E7884D57FA08}" type="pres">
      <dgm:prSet presAssocID="{C6DCF241-548D-4326-8477-5B9CE9A7A8EC}" presName="composite" presStyleCnt="0"/>
      <dgm:spPr/>
    </dgm:pt>
    <dgm:pt modelId="{5169203B-CF9C-4766-8F29-0C701553C1D8}" type="pres">
      <dgm:prSet presAssocID="{C6DCF241-548D-4326-8477-5B9CE9A7A8EC}" presName="parTx" presStyleLbl="alignNode1" presStyleIdx="1" presStyleCnt="2">
        <dgm:presLayoutVars>
          <dgm:chMax val="0"/>
          <dgm:chPref val="0"/>
          <dgm:bulletEnabled val="1"/>
        </dgm:presLayoutVars>
      </dgm:prSet>
      <dgm:spPr/>
    </dgm:pt>
    <dgm:pt modelId="{94AA5D9F-0815-43B4-9D26-F119C1E60598}" type="pres">
      <dgm:prSet presAssocID="{C6DCF241-548D-4326-8477-5B9CE9A7A8EC}" presName="desTx" presStyleLbl="alignAccFollowNode1" presStyleIdx="1" presStyleCnt="2">
        <dgm:presLayoutVars>
          <dgm:bulletEnabled val="1"/>
        </dgm:presLayoutVars>
      </dgm:prSet>
      <dgm:spPr/>
    </dgm:pt>
  </dgm:ptLst>
  <dgm:cxnLst>
    <dgm:cxn modelId="{D3214E05-4ED2-49CA-843A-08A962FDBB4B}" type="presOf" srcId="{07791BC5-9528-4D58-A055-309EE451051E}" destId="{94AA5D9F-0815-43B4-9D26-F119C1E60598}" srcOrd="0" destOrd="2" presId="urn:microsoft.com/office/officeart/2005/8/layout/hList1"/>
    <dgm:cxn modelId="{BE856E08-0D9C-4EA9-8E5F-F330929FB554}" type="presOf" srcId="{47F3D2CB-FAA6-44C7-84C4-48BCE1AFE128}" destId="{6B9B9D3A-E753-44EB-B8D2-4C8F24E3A240}" srcOrd="0" destOrd="0" presId="urn:microsoft.com/office/officeart/2005/8/layout/hList1"/>
    <dgm:cxn modelId="{B6845114-E10A-4D21-B767-B7D4D44AEBF7}" type="presOf" srcId="{98F27C79-CA24-4B6B-BA70-88B6AAFA733B}" destId="{7B4499E3-646D-4BB8-ADA2-50DAB9DFB213}" srcOrd="0" destOrd="0" presId="urn:microsoft.com/office/officeart/2005/8/layout/hList1"/>
    <dgm:cxn modelId="{ED326016-C74D-489C-98AE-0D0AF6C80586}" type="presOf" srcId="{D05168F2-AAA2-408E-857F-837FB5F08626}" destId="{6B9B9D3A-E753-44EB-B8D2-4C8F24E3A240}" srcOrd="0" destOrd="2" presId="urn:microsoft.com/office/officeart/2005/8/layout/hList1"/>
    <dgm:cxn modelId="{8BFE3722-CF01-49CF-8CE7-AB7119485FA6}" srcId="{98F27C79-CA24-4B6B-BA70-88B6AAFA733B}" destId="{D05168F2-AAA2-408E-857F-837FB5F08626}" srcOrd="2" destOrd="0" parTransId="{2A3DA757-6326-4500-9276-A64BD24EC77C}" sibTransId="{97630FD3-4455-4E08-8E48-7087488999F4}"/>
    <dgm:cxn modelId="{1E446F26-F5F4-4FDB-BD28-E90337837BFE}" type="presOf" srcId="{9DADFA7C-7017-494C-A8F8-0AFA5606CFF3}" destId="{6B9B9D3A-E753-44EB-B8D2-4C8F24E3A240}" srcOrd="0" destOrd="1" presId="urn:microsoft.com/office/officeart/2005/8/layout/hList1"/>
    <dgm:cxn modelId="{6ABA233E-EA18-4EB6-A8AD-FC299387B0C8}" srcId="{98F27C79-CA24-4B6B-BA70-88B6AAFA733B}" destId="{9DADFA7C-7017-494C-A8F8-0AFA5606CFF3}" srcOrd="1" destOrd="0" parTransId="{005EE0F2-98C1-413B-B444-0A54DCA1639A}" sibTransId="{9C4D093D-128D-43B2-8B71-74F260C6537E}"/>
    <dgm:cxn modelId="{0C7B1A3F-2B14-4AF7-9EAF-4817614B875B}" type="presOf" srcId="{255BD043-207F-4C22-8061-14B0A32079A9}" destId="{94AA5D9F-0815-43B4-9D26-F119C1E60598}" srcOrd="0" destOrd="0" presId="urn:microsoft.com/office/officeart/2005/8/layout/hList1"/>
    <dgm:cxn modelId="{F6FD515F-5310-47A4-8B00-3CD64C31525A}" type="presOf" srcId="{6DDD6689-85F0-430C-8E72-676497D2C833}" destId="{6B9B9D3A-E753-44EB-B8D2-4C8F24E3A240}" srcOrd="0" destOrd="4" presId="urn:microsoft.com/office/officeart/2005/8/layout/hList1"/>
    <dgm:cxn modelId="{9222D858-90EF-4FCA-B0FC-D59618469BE6}" srcId="{98F27C79-CA24-4B6B-BA70-88B6AAFA733B}" destId="{47F3D2CB-FAA6-44C7-84C4-48BCE1AFE128}" srcOrd="0" destOrd="0" parTransId="{B163486E-0B08-4F83-9072-1F05D67980EC}" sibTransId="{A479AC4C-58AB-4E90-B43A-B083DD652B9C}"/>
    <dgm:cxn modelId="{010A177A-233E-41B9-A5DC-5C01036B3393}" srcId="{98F27C79-CA24-4B6B-BA70-88B6AAFA733B}" destId="{C764C205-12EF-4A9D-B4C2-DD3701DE8399}" srcOrd="3" destOrd="0" parTransId="{28BC5120-EF66-4BE2-81F2-D4E9FA313492}" sibTransId="{B4B5D32B-440E-4954-BF61-18F58A93847F}"/>
    <dgm:cxn modelId="{3AB33E82-DD40-4E4A-9FDF-39E34AC3A96B}" srcId="{98F27C79-CA24-4B6B-BA70-88B6AAFA733B}" destId="{6DDD6689-85F0-430C-8E72-676497D2C833}" srcOrd="4" destOrd="0" parTransId="{8C16802F-0919-48CB-A47A-C58B246D8B11}" sibTransId="{D8AEEB63-34A7-4C5C-912D-DD10E80B6F7F}"/>
    <dgm:cxn modelId="{6B431688-C9EF-4C99-8CD6-71215C431D65}" srcId="{C6DCF241-548D-4326-8477-5B9CE9A7A8EC}" destId="{499E16F3-5581-41D8-9751-52000274B5C0}" srcOrd="4" destOrd="0" parTransId="{9C9CDC23-EBDF-47BE-A2DC-F4C0C6C30585}" sibTransId="{535C6A0C-CE25-4372-83D2-92EB52A196B0}"/>
    <dgm:cxn modelId="{B6578992-DD08-483F-97D8-15AD6DA48075}" type="presOf" srcId="{499E16F3-5581-41D8-9751-52000274B5C0}" destId="{94AA5D9F-0815-43B4-9D26-F119C1E60598}" srcOrd="0" destOrd="4" presId="urn:microsoft.com/office/officeart/2005/8/layout/hList1"/>
    <dgm:cxn modelId="{A2873396-2D88-4EF9-8645-AEAC7AB31A77}" type="presOf" srcId="{67EEB764-547D-44AE-B02F-81E7B86550E4}" destId="{3AE5E236-1221-40CF-B5CB-1579B86C089A}" srcOrd="0" destOrd="0" presId="urn:microsoft.com/office/officeart/2005/8/layout/hList1"/>
    <dgm:cxn modelId="{EDC94197-E932-49E1-91A2-34CCFC2E21B4}" type="presOf" srcId="{24E41855-1EEC-4895-A917-1AC1D78E95E9}" destId="{94AA5D9F-0815-43B4-9D26-F119C1E60598}" srcOrd="0" destOrd="3" presId="urn:microsoft.com/office/officeart/2005/8/layout/hList1"/>
    <dgm:cxn modelId="{7271629B-A2F2-4ABE-A702-D0C7ACFF89F1}" type="presOf" srcId="{BDEF3A52-DCE3-430E-A8E8-CB51F8FBE69A}" destId="{94AA5D9F-0815-43B4-9D26-F119C1E60598}" srcOrd="0" destOrd="1" presId="urn:microsoft.com/office/officeart/2005/8/layout/hList1"/>
    <dgm:cxn modelId="{A5E744AC-78C6-449A-926E-EFB62006133D}" srcId="{67EEB764-547D-44AE-B02F-81E7B86550E4}" destId="{C6DCF241-548D-4326-8477-5B9CE9A7A8EC}" srcOrd="1" destOrd="0" parTransId="{F6FB5219-2B85-4E68-A126-861A6F75DED3}" sibTransId="{482178FD-F362-4CA8-BDE1-4A786102286D}"/>
    <dgm:cxn modelId="{F4F339C8-1126-46E0-BCA6-45DB98645DB4}" srcId="{C6DCF241-548D-4326-8477-5B9CE9A7A8EC}" destId="{07791BC5-9528-4D58-A055-309EE451051E}" srcOrd="2" destOrd="0" parTransId="{A373B54A-83D4-4145-9B5A-B4F13971A843}" sibTransId="{F441B7BE-BFCA-48E0-8DF4-8670A834EF2B}"/>
    <dgm:cxn modelId="{0EA9FDCE-81E1-450C-A71E-BC73F5BA8E33}" srcId="{67EEB764-547D-44AE-B02F-81E7B86550E4}" destId="{98F27C79-CA24-4B6B-BA70-88B6AAFA733B}" srcOrd="0" destOrd="0" parTransId="{62C4EB87-E5A1-4E35-B2CE-D5DADEE80E62}" sibTransId="{3703BD0F-DF68-4422-9FEE-6F9473DDE086}"/>
    <dgm:cxn modelId="{672989D1-ED37-4FAD-AF4D-E7F984D5844D}" srcId="{C6DCF241-548D-4326-8477-5B9CE9A7A8EC}" destId="{24E41855-1EEC-4895-A917-1AC1D78E95E9}" srcOrd="3" destOrd="0" parTransId="{561293AB-EB0C-41E5-BFAE-718A45DE7556}" sibTransId="{26990A40-A92D-4064-8E79-89E91A835908}"/>
    <dgm:cxn modelId="{DD73E5D9-4033-42EF-8FA6-3250F56FBCD6}" type="presOf" srcId="{C764C205-12EF-4A9D-B4C2-DD3701DE8399}" destId="{6B9B9D3A-E753-44EB-B8D2-4C8F24E3A240}" srcOrd="0" destOrd="3" presId="urn:microsoft.com/office/officeart/2005/8/layout/hList1"/>
    <dgm:cxn modelId="{F6E338DC-00C7-44FA-A288-1F25D41B868E}" srcId="{C6DCF241-548D-4326-8477-5B9CE9A7A8EC}" destId="{BDEF3A52-DCE3-430E-A8E8-CB51F8FBE69A}" srcOrd="1" destOrd="0" parTransId="{0C745A63-E0DE-4D9E-B0A7-10D76FFA5F0E}" sibTransId="{698B2E76-2207-4E2B-8A28-51D82C502AB1}"/>
    <dgm:cxn modelId="{86BAFAE9-E430-4257-9525-3A1B5A827EB0}" srcId="{C6DCF241-548D-4326-8477-5B9CE9A7A8EC}" destId="{255BD043-207F-4C22-8061-14B0A32079A9}" srcOrd="0" destOrd="0" parTransId="{5DD1EE52-7E3D-44A0-A4CE-3A9E68937438}" sibTransId="{119B3EAE-1374-4ECC-B9C6-A6D0AEED7E33}"/>
    <dgm:cxn modelId="{E115F1F9-BA53-47A1-846B-10CA608B975E}" type="presOf" srcId="{C6DCF241-548D-4326-8477-5B9CE9A7A8EC}" destId="{5169203B-CF9C-4766-8F29-0C701553C1D8}" srcOrd="0" destOrd="0" presId="urn:microsoft.com/office/officeart/2005/8/layout/hList1"/>
    <dgm:cxn modelId="{0DCC6BAB-204C-4ECE-A411-C904B0EB1383}" type="presParOf" srcId="{3AE5E236-1221-40CF-B5CB-1579B86C089A}" destId="{DDC13255-1305-4AD3-AEDE-869C4A44693B}" srcOrd="0" destOrd="0" presId="urn:microsoft.com/office/officeart/2005/8/layout/hList1"/>
    <dgm:cxn modelId="{565C4486-FB65-477B-AE74-9956622DF7B5}" type="presParOf" srcId="{DDC13255-1305-4AD3-AEDE-869C4A44693B}" destId="{7B4499E3-646D-4BB8-ADA2-50DAB9DFB213}" srcOrd="0" destOrd="0" presId="urn:microsoft.com/office/officeart/2005/8/layout/hList1"/>
    <dgm:cxn modelId="{600C7BC5-D7DF-498A-9AA8-6B3BC67CB53B}" type="presParOf" srcId="{DDC13255-1305-4AD3-AEDE-869C4A44693B}" destId="{6B9B9D3A-E753-44EB-B8D2-4C8F24E3A240}" srcOrd="1" destOrd="0" presId="urn:microsoft.com/office/officeart/2005/8/layout/hList1"/>
    <dgm:cxn modelId="{CA5499B5-3D8A-4637-AF49-F0CAB1B4781E}" type="presParOf" srcId="{3AE5E236-1221-40CF-B5CB-1579B86C089A}" destId="{41E8E620-53FD-4A18-AA3B-D4B547151E29}" srcOrd="1" destOrd="0" presId="urn:microsoft.com/office/officeart/2005/8/layout/hList1"/>
    <dgm:cxn modelId="{E2666EAE-9039-4682-9BD4-007CAB2ED449}" type="presParOf" srcId="{3AE5E236-1221-40CF-B5CB-1579B86C089A}" destId="{E97EF943-78BD-4A2E-9B50-E7884D57FA08}" srcOrd="2" destOrd="0" presId="urn:microsoft.com/office/officeart/2005/8/layout/hList1"/>
    <dgm:cxn modelId="{3D152650-5050-4A65-AAD5-67336F70CE74}" type="presParOf" srcId="{E97EF943-78BD-4A2E-9B50-E7884D57FA08}" destId="{5169203B-CF9C-4766-8F29-0C701553C1D8}" srcOrd="0" destOrd="0" presId="urn:microsoft.com/office/officeart/2005/8/layout/hList1"/>
    <dgm:cxn modelId="{76627ADB-2776-4464-85A9-C2CF680677B2}" type="presParOf" srcId="{E97EF943-78BD-4A2E-9B50-E7884D57FA08}" destId="{94AA5D9F-0815-43B4-9D26-F119C1E605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18D9-9C85-4760-89C1-1DE7CB70A926}">
      <dsp:nvSpPr>
        <dsp:cNvPr id="0" name=""/>
        <dsp:cNvSpPr/>
      </dsp:nvSpPr>
      <dsp:spPr>
        <a:xfrm>
          <a:off x="990604" y="4583"/>
          <a:ext cx="6705590" cy="60852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FF"/>
              </a:solidFill>
              <a:latin typeface="Arial" pitchFamily="34" charset="0"/>
              <a:cs typeface="Arial" pitchFamily="34" charset="0"/>
            </a:rPr>
            <a:t>PATIENTS APCH DEPENDENT PC</a:t>
          </a:r>
          <a:endParaRPr lang="en-US" sz="1800" b="1" kern="1200" dirty="0"/>
        </a:p>
      </dsp:txBody>
      <dsp:txXfrm>
        <a:off x="1008427" y="22406"/>
        <a:ext cx="6669944" cy="572875"/>
      </dsp:txXfrm>
    </dsp:sp>
    <dsp:sp modelId="{C149E7CF-27DA-47E1-A2ED-AFF2EA4EF7A6}">
      <dsp:nvSpPr>
        <dsp:cNvPr id="0" name=""/>
        <dsp:cNvSpPr/>
      </dsp:nvSpPr>
      <dsp:spPr>
        <a:xfrm rot="5400000">
          <a:off x="4229302" y="628318"/>
          <a:ext cx="228195" cy="2738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261250" y="651137"/>
        <a:ext cx="164300" cy="159737"/>
      </dsp:txXfrm>
    </dsp:sp>
    <dsp:sp modelId="{D3587FA4-C88B-4FDE-854E-ADE43A0C0AA2}">
      <dsp:nvSpPr>
        <dsp:cNvPr id="0" name=""/>
        <dsp:cNvSpPr/>
      </dsp:nvSpPr>
      <dsp:spPr>
        <a:xfrm>
          <a:off x="990604" y="917365"/>
          <a:ext cx="6705590" cy="608521"/>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itchFamily="34" charset="0"/>
              <a:cs typeface="Arial" pitchFamily="34" charset="0"/>
            </a:rPr>
            <a:t>ON MOs RECOMMENDATION, PATIENT REFERED TO  MH / EMP HOSP</a:t>
          </a:r>
          <a:endParaRPr lang="en-US" sz="1800" b="1" kern="1200" dirty="0"/>
        </a:p>
      </dsp:txBody>
      <dsp:txXfrm>
        <a:off x="1008427" y="935188"/>
        <a:ext cx="6669944" cy="572875"/>
      </dsp:txXfrm>
    </dsp:sp>
    <dsp:sp modelId="{209BB62E-0213-4EFF-B1D3-C2FF32DB8613}">
      <dsp:nvSpPr>
        <dsp:cNvPr id="0" name=""/>
        <dsp:cNvSpPr/>
      </dsp:nvSpPr>
      <dsp:spPr>
        <a:xfrm rot="5400000">
          <a:off x="4229302" y="1541100"/>
          <a:ext cx="228195" cy="2738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261250" y="1563919"/>
        <a:ext cx="164300" cy="159737"/>
      </dsp:txXfrm>
    </dsp:sp>
    <dsp:sp modelId="{98C3B55A-4D53-4CEA-AE6D-979CC0AAF55F}">
      <dsp:nvSpPr>
        <dsp:cNvPr id="0" name=""/>
        <dsp:cNvSpPr/>
      </dsp:nvSpPr>
      <dsp:spPr>
        <a:xfrm>
          <a:off x="990604" y="1830148"/>
          <a:ext cx="6705590" cy="60852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FF"/>
              </a:solidFill>
              <a:latin typeface="Arial" pitchFamily="34" charset="0"/>
              <a:cs typeface="Arial" pitchFamily="34" charset="0"/>
            </a:rPr>
            <a:t>ON LINE REFERRAL MODE - HOSP CONFIRMS THE REFERRAL</a:t>
          </a:r>
          <a:endParaRPr lang="en-US" sz="1800" b="1" kern="1200" dirty="0"/>
        </a:p>
      </dsp:txBody>
      <dsp:txXfrm>
        <a:off x="1008427" y="1847971"/>
        <a:ext cx="6669944" cy="572875"/>
      </dsp:txXfrm>
    </dsp:sp>
    <dsp:sp modelId="{4B0115B1-087F-4E16-91E6-5997E28BC97B}">
      <dsp:nvSpPr>
        <dsp:cNvPr id="0" name=""/>
        <dsp:cNvSpPr/>
      </dsp:nvSpPr>
      <dsp:spPr>
        <a:xfrm rot="5400000">
          <a:off x="4229302" y="2453882"/>
          <a:ext cx="228195" cy="2738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261250" y="2476701"/>
        <a:ext cx="164300" cy="159737"/>
      </dsp:txXfrm>
    </dsp:sp>
    <dsp:sp modelId="{B879DE6C-89E4-4C68-9165-FF1DE779FB44}">
      <dsp:nvSpPr>
        <dsp:cNvPr id="0" name=""/>
        <dsp:cNvSpPr/>
      </dsp:nvSpPr>
      <dsp:spPr>
        <a:xfrm>
          <a:off x="891975" y="2742930"/>
          <a:ext cx="6902848" cy="608521"/>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itchFamily="34" charset="0"/>
              <a:cs typeface="Arial" pitchFamily="34" charset="0"/>
            </a:rPr>
            <a:t>OPD PATIENT EXAMINED - IPD PATIENT ADMITTED  AND LINE OF TREATMENT SPECIFIED</a:t>
          </a:r>
          <a:endParaRPr lang="en-US" sz="1800" b="1" kern="1200" dirty="0">
            <a:solidFill>
              <a:schemeClr val="bg1"/>
            </a:solidFill>
          </a:endParaRPr>
        </a:p>
      </dsp:txBody>
      <dsp:txXfrm>
        <a:off x="909798" y="2760753"/>
        <a:ext cx="6867202" cy="572875"/>
      </dsp:txXfrm>
    </dsp:sp>
    <dsp:sp modelId="{44CF1083-7ED8-47E3-BC17-A04E397BB698}">
      <dsp:nvSpPr>
        <dsp:cNvPr id="0" name=""/>
        <dsp:cNvSpPr/>
      </dsp:nvSpPr>
      <dsp:spPr>
        <a:xfrm rot="5400000">
          <a:off x="4229302" y="3366664"/>
          <a:ext cx="228195" cy="2738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261250" y="3389483"/>
        <a:ext cx="164300" cy="159737"/>
      </dsp:txXfrm>
    </dsp:sp>
    <dsp:sp modelId="{2A92E721-6E57-4221-9053-8C0811F4AEE2}">
      <dsp:nvSpPr>
        <dsp:cNvPr id="0" name=""/>
        <dsp:cNvSpPr/>
      </dsp:nvSpPr>
      <dsp:spPr>
        <a:xfrm>
          <a:off x="891975" y="3655712"/>
          <a:ext cx="6902848" cy="60852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FF"/>
              </a:solidFill>
              <a:latin typeface="Arial" pitchFamily="34" charset="0"/>
              <a:cs typeface="Arial" pitchFamily="34" charset="0"/>
            </a:rPr>
            <a:t>UTI - ITSL  INFO ONLINE ABOUT PATIENT DETAILS</a:t>
          </a:r>
          <a:endParaRPr lang="en-US" sz="1800" b="1" kern="1200" dirty="0">
            <a:solidFill>
              <a:srgbClr val="0000FF"/>
            </a:solidFill>
          </a:endParaRPr>
        </a:p>
      </dsp:txBody>
      <dsp:txXfrm>
        <a:off x="909798" y="3673535"/>
        <a:ext cx="6867202" cy="572875"/>
      </dsp:txXfrm>
    </dsp:sp>
    <dsp:sp modelId="{12E0FCCC-D10D-4F8A-8B8F-2C7B2E9C6B8A}">
      <dsp:nvSpPr>
        <dsp:cNvPr id="0" name=""/>
        <dsp:cNvSpPr/>
      </dsp:nvSpPr>
      <dsp:spPr>
        <a:xfrm rot="5400000">
          <a:off x="4229302" y="4279447"/>
          <a:ext cx="228195" cy="2738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261250" y="4302266"/>
        <a:ext cx="164300" cy="159737"/>
      </dsp:txXfrm>
    </dsp:sp>
    <dsp:sp modelId="{DE8EE76C-8157-4D05-8100-55B72A1D8688}">
      <dsp:nvSpPr>
        <dsp:cNvPr id="0" name=""/>
        <dsp:cNvSpPr/>
      </dsp:nvSpPr>
      <dsp:spPr>
        <a:xfrm>
          <a:off x="914405" y="4568494"/>
          <a:ext cx="6857988" cy="608521"/>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itchFamily="34" charset="0"/>
              <a:cs typeface="Arial" pitchFamily="34" charset="0"/>
            </a:rPr>
            <a:t>PATIENT TREATED &amp;  DISCHARGED – MED BILL FWD </a:t>
          </a:r>
          <a:r>
            <a:rPr lang="en-US" sz="1800" b="1" kern="1200">
              <a:solidFill>
                <a:schemeClr val="bg1"/>
              </a:solidFill>
              <a:latin typeface="Arial" pitchFamily="34" charset="0"/>
              <a:cs typeface="Arial" pitchFamily="34" charset="0"/>
            </a:rPr>
            <a:t>ONLINE TO </a:t>
          </a:r>
          <a:r>
            <a:rPr lang="en-US" sz="1800" b="1" kern="1200" dirty="0">
              <a:solidFill>
                <a:schemeClr val="bg1"/>
              </a:solidFill>
              <a:latin typeface="Arial" pitchFamily="34" charset="0"/>
              <a:cs typeface="Arial" pitchFamily="34" charset="0"/>
            </a:rPr>
            <a:t>UTI - ITSL </a:t>
          </a:r>
          <a:endParaRPr lang="en-US" sz="1800" b="1" kern="1200" dirty="0">
            <a:solidFill>
              <a:schemeClr val="bg1"/>
            </a:solidFill>
          </a:endParaRPr>
        </a:p>
      </dsp:txBody>
      <dsp:txXfrm>
        <a:off x="932228" y="4586317"/>
        <a:ext cx="6822342" cy="57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499E3-646D-4BB8-ADA2-50DAB9DFB213}">
      <dsp:nvSpPr>
        <dsp:cNvPr id="0" name=""/>
        <dsp:cNvSpPr/>
      </dsp:nvSpPr>
      <dsp:spPr>
        <a:xfrm>
          <a:off x="37" y="124736"/>
          <a:ext cx="3631927" cy="748800"/>
        </a:xfrm>
        <a:prstGeom prst="rect">
          <a:avLst/>
        </a:prstGeom>
        <a:solidFill>
          <a:schemeClr val="bg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u="sng" kern="1200" dirty="0"/>
            <a:t>At </a:t>
          </a:r>
          <a:r>
            <a:rPr lang="en-US" sz="2600" u="sng" kern="1200" dirty="0" err="1"/>
            <a:t>Emp</a:t>
          </a:r>
          <a:r>
            <a:rPr lang="en-US" sz="2600" u="sng" kern="1200" dirty="0"/>
            <a:t> Hosp</a:t>
          </a:r>
        </a:p>
      </dsp:txBody>
      <dsp:txXfrm>
        <a:off x="37" y="124736"/>
        <a:ext cx="3631927" cy="748800"/>
      </dsp:txXfrm>
    </dsp:sp>
    <dsp:sp modelId="{6B9B9D3A-E753-44EB-B8D2-4C8F24E3A240}">
      <dsp:nvSpPr>
        <dsp:cNvPr id="0" name=""/>
        <dsp:cNvSpPr/>
      </dsp:nvSpPr>
      <dsp:spPr>
        <a:xfrm>
          <a:off x="37" y="873536"/>
          <a:ext cx="3631927" cy="43357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Patient </a:t>
          </a:r>
          <a:r>
            <a:rPr lang="en-US" sz="2600" kern="1200" dirty="0" err="1"/>
            <a:t>vis</a:t>
          </a:r>
          <a:r>
            <a:rPr lang="en-US" sz="2600" kern="1200" dirty="0"/>
            <a:t> </a:t>
          </a:r>
          <a:r>
            <a:rPr lang="en-US" sz="2600" kern="1200" dirty="0" err="1"/>
            <a:t>Emp</a:t>
          </a:r>
          <a:r>
            <a:rPr lang="en-US" sz="2600" kern="1200" dirty="0"/>
            <a:t> Hosp with Card</a:t>
          </a:r>
        </a:p>
        <a:p>
          <a:pPr marL="228600" lvl="1" indent="-228600" algn="l" defTabSz="1155700">
            <a:lnSpc>
              <a:spcPct val="90000"/>
            </a:lnSpc>
            <a:spcBef>
              <a:spcPct val="0"/>
            </a:spcBef>
            <a:spcAft>
              <a:spcPct val="15000"/>
            </a:spcAft>
            <a:buChar char="•"/>
          </a:pPr>
          <a:r>
            <a:rPr lang="en-US" sz="2600" kern="1200" dirty="0" err="1">
              <a:solidFill>
                <a:srgbClr val="FF0000"/>
              </a:solidFill>
            </a:rPr>
            <a:t>Emergengy</a:t>
          </a:r>
          <a:r>
            <a:rPr lang="en-US" sz="2600" kern="1200" dirty="0">
              <a:solidFill>
                <a:srgbClr val="FF0000"/>
              </a:solidFill>
            </a:rPr>
            <a:t> report  by Hosp to PC </a:t>
          </a:r>
          <a:r>
            <a:rPr lang="en-US" sz="2600" i="1" kern="1200" dirty="0">
              <a:solidFill>
                <a:srgbClr val="FF0000"/>
              </a:solidFill>
            </a:rPr>
            <a:t>Online</a:t>
          </a:r>
        </a:p>
        <a:p>
          <a:pPr marL="228600" lvl="1" indent="-228600" algn="l" defTabSz="1155700">
            <a:lnSpc>
              <a:spcPct val="90000"/>
            </a:lnSpc>
            <a:spcBef>
              <a:spcPct val="0"/>
            </a:spcBef>
            <a:spcAft>
              <a:spcPct val="15000"/>
            </a:spcAft>
            <a:buChar char="•"/>
          </a:pPr>
          <a:r>
            <a:rPr lang="en-US" sz="2600" kern="1200" dirty="0"/>
            <a:t>OIC PC approves the same.</a:t>
          </a:r>
        </a:p>
        <a:p>
          <a:pPr marL="228600" lvl="1" indent="-228600" algn="l" defTabSz="1155700">
            <a:lnSpc>
              <a:spcPct val="90000"/>
            </a:lnSpc>
            <a:spcBef>
              <a:spcPct val="0"/>
            </a:spcBef>
            <a:spcAft>
              <a:spcPct val="15000"/>
            </a:spcAft>
            <a:buChar char="•"/>
          </a:pPr>
          <a:r>
            <a:rPr lang="en-US" sz="2600" kern="1200" dirty="0">
              <a:solidFill>
                <a:srgbClr val="FF0000"/>
              </a:solidFill>
            </a:rPr>
            <a:t>Patient discharged.</a:t>
          </a:r>
        </a:p>
        <a:p>
          <a:pPr marL="228600" lvl="1" indent="-228600" algn="l" defTabSz="1155700">
            <a:lnSpc>
              <a:spcPct val="90000"/>
            </a:lnSpc>
            <a:spcBef>
              <a:spcPct val="0"/>
            </a:spcBef>
            <a:spcAft>
              <a:spcPct val="15000"/>
            </a:spcAft>
            <a:buChar char="•"/>
          </a:pPr>
          <a:r>
            <a:rPr lang="en-US" sz="2600" kern="1200" dirty="0"/>
            <a:t>Hosp intimates online with bills.</a:t>
          </a:r>
        </a:p>
      </dsp:txBody>
      <dsp:txXfrm>
        <a:off x="37" y="873536"/>
        <a:ext cx="3631927" cy="4335727"/>
      </dsp:txXfrm>
    </dsp:sp>
    <dsp:sp modelId="{5169203B-CF9C-4766-8F29-0C701553C1D8}">
      <dsp:nvSpPr>
        <dsp:cNvPr id="0" name=""/>
        <dsp:cNvSpPr/>
      </dsp:nvSpPr>
      <dsp:spPr>
        <a:xfrm>
          <a:off x="4140434" y="124736"/>
          <a:ext cx="3631927" cy="748800"/>
        </a:xfrm>
        <a:prstGeom prst="rect">
          <a:avLst/>
        </a:prstGeom>
        <a:solidFill>
          <a:schemeClr val="bg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u="sng" kern="1200" dirty="0"/>
            <a:t>Non </a:t>
          </a:r>
          <a:r>
            <a:rPr lang="en-US" sz="2600" u="sng" kern="1200" dirty="0" err="1"/>
            <a:t>Emp</a:t>
          </a:r>
          <a:r>
            <a:rPr lang="en-US" sz="2600" u="sng" kern="1200" dirty="0"/>
            <a:t> Hosp</a:t>
          </a:r>
        </a:p>
      </dsp:txBody>
      <dsp:txXfrm>
        <a:off x="4140434" y="124736"/>
        <a:ext cx="3631927" cy="748800"/>
      </dsp:txXfrm>
    </dsp:sp>
    <dsp:sp modelId="{94AA5D9F-0815-43B4-9D26-F119C1E60598}">
      <dsp:nvSpPr>
        <dsp:cNvPr id="0" name=""/>
        <dsp:cNvSpPr/>
      </dsp:nvSpPr>
      <dsp:spPr>
        <a:xfrm>
          <a:off x="4140434" y="873536"/>
          <a:ext cx="3631927" cy="43357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solidFill>
                <a:srgbClr val="FF0000"/>
              </a:solidFill>
            </a:rPr>
            <a:t>Patient reports to hosp with card.</a:t>
          </a:r>
        </a:p>
        <a:p>
          <a:pPr marL="228600" lvl="1" indent="-228600" algn="l" defTabSz="1155700">
            <a:lnSpc>
              <a:spcPct val="90000"/>
            </a:lnSpc>
            <a:spcBef>
              <a:spcPct val="0"/>
            </a:spcBef>
            <a:spcAft>
              <a:spcPct val="15000"/>
            </a:spcAft>
            <a:buChar char="•"/>
          </a:pPr>
          <a:r>
            <a:rPr lang="en-US" sz="2600" kern="1200" dirty="0"/>
            <a:t>OIC PC intimated by Hosp/ family/ helpline.</a:t>
          </a:r>
        </a:p>
        <a:p>
          <a:pPr marL="228600" lvl="1" indent="-228600" algn="l" defTabSz="1155700">
            <a:lnSpc>
              <a:spcPct val="90000"/>
            </a:lnSpc>
            <a:spcBef>
              <a:spcPct val="0"/>
            </a:spcBef>
            <a:spcAft>
              <a:spcPct val="15000"/>
            </a:spcAft>
            <a:buChar char="•"/>
          </a:pPr>
          <a:r>
            <a:rPr lang="en-US" sz="2600" kern="1200" dirty="0">
              <a:solidFill>
                <a:srgbClr val="FF0000"/>
              </a:solidFill>
            </a:rPr>
            <a:t>Patient pays the bills on discharge.</a:t>
          </a:r>
        </a:p>
        <a:p>
          <a:pPr marL="228600" lvl="1" indent="-228600" algn="l" defTabSz="1155700">
            <a:lnSpc>
              <a:spcPct val="90000"/>
            </a:lnSpc>
            <a:spcBef>
              <a:spcPct val="0"/>
            </a:spcBef>
            <a:spcAft>
              <a:spcPct val="15000"/>
            </a:spcAft>
            <a:buChar char="•"/>
          </a:pPr>
          <a:r>
            <a:rPr lang="en-US" sz="2600" kern="1200" dirty="0"/>
            <a:t>EIR by PC on submission of bills.</a:t>
          </a:r>
        </a:p>
        <a:p>
          <a:pPr marL="228600" lvl="1" indent="-228600" algn="l" defTabSz="1155700">
            <a:lnSpc>
              <a:spcPct val="90000"/>
            </a:lnSpc>
            <a:spcBef>
              <a:spcPct val="0"/>
            </a:spcBef>
            <a:spcAft>
              <a:spcPct val="15000"/>
            </a:spcAft>
            <a:buChar char="•"/>
          </a:pPr>
          <a:r>
            <a:rPr lang="en-US" sz="2600" kern="1200" dirty="0">
              <a:solidFill>
                <a:srgbClr val="FF0000"/>
              </a:solidFill>
            </a:rPr>
            <a:t>Bills reimbursed at ECHS rates.</a:t>
          </a:r>
        </a:p>
      </dsp:txBody>
      <dsp:txXfrm>
        <a:off x="4140434" y="873536"/>
        <a:ext cx="3631927" cy="43357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7E30-116A-4BCD-BA6F-99FC4CE13985}" type="datetimeFigureOut">
              <a:rPr lang="en-IN" smtClean="0"/>
              <a:t>18-08-2022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49CA-D8CA-4CBD-8482-90356EC12DC1}" type="slidenum">
              <a:rPr lang="en-IN" smtClean="0"/>
              <a:t>‹#›</a:t>
            </a:fld>
            <a:endParaRPr lang="en-IN"/>
          </a:p>
        </p:txBody>
      </p:sp>
    </p:spTree>
    <p:extLst>
      <p:ext uri="{BB962C8B-B14F-4D97-AF65-F5344CB8AC3E}">
        <p14:creationId xmlns:p14="http://schemas.microsoft.com/office/powerpoint/2010/main" val="177944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063625"/>
            <a:ext cx="6018213" cy="3386138"/>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4867C06-F56E-BD4A-E899-0374678B8B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7A7B7-A31A-403D-B699-B832A22DA9F4}" type="slidenum">
              <a:rPr lang="en-US" altLang="en-US">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
        <p:nvSpPr>
          <p:cNvPr id="10243" name="Rectangle 7">
            <a:extLst>
              <a:ext uri="{FF2B5EF4-FFF2-40B4-BE49-F238E27FC236}">
                <a16:creationId xmlns:a16="http://schemas.microsoft.com/office/drawing/2014/main" id="{D052A6CD-7481-F018-CAC9-5793F6A7401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86C78B1-9A48-43E7-ADC7-73D904253641}" type="slidenum">
              <a:rPr lang="en-US" altLang="en-US" sz="1200">
                <a:solidFill>
                  <a:srgbClr val="000000"/>
                </a:solidFill>
                <a:latin typeface="Times New Roman" panose="02020603050405020304" pitchFamily="18" charset="0"/>
              </a:rPr>
              <a:pPr algn="r"/>
              <a:t>27</a:t>
            </a:fld>
            <a:endParaRPr lang="en-US" altLang="en-US" sz="1200">
              <a:solidFill>
                <a:srgbClr val="000000"/>
              </a:solidFill>
              <a:latin typeface="Times New Roman" panose="02020603050405020304" pitchFamily="18" charset="0"/>
            </a:endParaRPr>
          </a:p>
        </p:txBody>
      </p:sp>
      <p:sp>
        <p:nvSpPr>
          <p:cNvPr id="10244" name="Rectangle 2">
            <a:extLst>
              <a:ext uri="{FF2B5EF4-FFF2-40B4-BE49-F238E27FC236}">
                <a16:creationId xmlns:a16="http://schemas.microsoft.com/office/drawing/2014/main" id="{81EBBFA8-6846-A7DD-3701-4273120047D1}"/>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3">
            <a:extLst>
              <a:ext uri="{FF2B5EF4-FFF2-40B4-BE49-F238E27FC236}">
                <a16:creationId xmlns:a16="http://schemas.microsoft.com/office/drawing/2014/main" id="{E50D763A-0C35-25A8-6E66-1D86C60413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249237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435100" y="1063625"/>
            <a:ext cx="6018213" cy="3386138"/>
          </a:xfrm>
          <a:noFill/>
          <a:ln>
            <a:solidFill>
              <a:srgbClr val="000000"/>
            </a:solidFill>
            <a:miter lim="800000"/>
            <a:headEnd/>
            <a:tailEnd/>
          </a:ln>
        </p:spPr>
      </p:sp>
      <p:sp>
        <p:nvSpPr>
          <p:cNvPr id="41987" name="Notes Placeholder 2"/>
          <p:cNvSpPr>
            <a:spLocks noGrp="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4867C06-F56E-BD4A-E899-0374678B8B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7A7B7-A31A-403D-B699-B832A22DA9F4}" type="slidenum">
              <a:rPr lang="en-US" altLang="en-US">
                <a:solidFill>
                  <a:srgbClr val="000000"/>
                </a:solidFill>
                <a:latin typeface="Calibri" panose="020F0502020204030204" pitchFamily="34" charset="0"/>
              </a:rPr>
              <a:pPr/>
              <a:t>34</a:t>
            </a:fld>
            <a:endParaRPr lang="en-US" altLang="en-US">
              <a:solidFill>
                <a:srgbClr val="000000"/>
              </a:solidFill>
              <a:latin typeface="Calibri" panose="020F0502020204030204" pitchFamily="34" charset="0"/>
            </a:endParaRPr>
          </a:p>
        </p:txBody>
      </p:sp>
      <p:sp>
        <p:nvSpPr>
          <p:cNvPr id="10243" name="Rectangle 7">
            <a:extLst>
              <a:ext uri="{FF2B5EF4-FFF2-40B4-BE49-F238E27FC236}">
                <a16:creationId xmlns:a16="http://schemas.microsoft.com/office/drawing/2014/main" id="{D052A6CD-7481-F018-CAC9-5793F6A7401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86C78B1-9A48-43E7-ADC7-73D904253641}" type="slidenum">
              <a:rPr lang="en-US" altLang="en-US" sz="1200">
                <a:solidFill>
                  <a:srgbClr val="000000"/>
                </a:solidFill>
                <a:latin typeface="Times New Roman" panose="02020603050405020304" pitchFamily="18" charset="0"/>
              </a:rPr>
              <a:pPr algn="r"/>
              <a:t>34</a:t>
            </a:fld>
            <a:endParaRPr lang="en-US" altLang="en-US" sz="1200">
              <a:solidFill>
                <a:srgbClr val="000000"/>
              </a:solidFill>
              <a:latin typeface="Times New Roman" panose="02020603050405020304" pitchFamily="18" charset="0"/>
            </a:endParaRPr>
          </a:p>
        </p:txBody>
      </p:sp>
      <p:sp>
        <p:nvSpPr>
          <p:cNvPr id="10244" name="Rectangle 2">
            <a:extLst>
              <a:ext uri="{FF2B5EF4-FFF2-40B4-BE49-F238E27FC236}">
                <a16:creationId xmlns:a16="http://schemas.microsoft.com/office/drawing/2014/main" id="{81EBBFA8-6846-A7DD-3701-4273120047D1}"/>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3">
            <a:extLst>
              <a:ext uri="{FF2B5EF4-FFF2-40B4-BE49-F238E27FC236}">
                <a16:creationId xmlns:a16="http://schemas.microsoft.com/office/drawing/2014/main" id="{E50D763A-0C35-25A8-6E66-1D86C60413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135357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4867C06-F56E-BD4A-E899-0374678B8B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7A7B7-A31A-403D-B699-B832A22DA9F4}" type="slidenum">
              <a:rPr lang="en-US" altLang="en-US">
                <a:solidFill>
                  <a:srgbClr val="000000"/>
                </a:solidFill>
                <a:latin typeface="Calibri" panose="020F0502020204030204" pitchFamily="34" charset="0"/>
              </a:rPr>
              <a:pPr/>
              <a:t>38</a:t>
            </a:fld>
            <a:endParaRPr lang="en-US" altLang="en-US">
              <a:solidFill>
                <a:srgbClr val="000000"/>
              </a:solidFill>
              <a:latin typeface="Calibri" panose="020F0502020204030204" pitchFamily="34" charset="0"/>
            </a:endParaRPr>
          </a:p>
        </p:txBody>
      </p:sp>
      <p:sp>
        <p:nvSpPr>
          <p:cNvPr id="10243" name="Rectangle 7">
            <a:extLst>
              <a:ext uri="{FF2B5EF4-FFF2-40B4-BE49-F238E27FC236}">
                <a16:creationId xmlns:a16="http://schemas.microsoft.com/office/drawing/2014/main" id="{D052A6CD-7481-F018-CAC9-5793F6A7401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86C78B1-9A48-43E7-ADC7-73D904253641}" type="slidenum">
              <a:rPr lang="en-US" altLang="en-US" sz="1200">
                <a:solidFill>
                  <a:srgbClr val="000000"/>
                </a:solidFill>
                <a:latin typeface="Times New Roman" panose="02020603050405020304" pitchFamily="18" charset="0"/>
              </a:rPr>
              <a:pPr algn="r"/>
              <a:t>38</a:t>
            </a:fld>
            <a:endParaRPr lang="en-US" altLang="en-US" sz="1200">
              <a:solidFill>
                <a:srgbClr val="000000"/>
              </a:solidFill>
              <a:latin typeface="Times New Roman" panose="02020603050405020304" pitchFamily="18" charset="0"/>
            </a:endParaRPr>
          </a:p>
        </p:txBody>
      </p:sp>
      <p:sp>
        <p:nvSpPr>
          <p:cNvPr id="10244" name="Rectangle 2">
            <a:extLst>
              <a:ext uri="{FF2B5EF4-FFF2-40B4-BE49-F238E27FC236}">
                <a16:creationId xmlns:a16="http://schemas.microsoft.com/office/drawing/2014/main" id="{81EBBFA8-6846-A7DD-3701-4273120047D1}"/>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3">
            <a:extLst>
              <a:ext uri="{FF2B5EF4-FFF2-40B4-BE49-F238E27FC236}">
                <a16:creationId xmlns:a16="http://schemas.microsoft.com/office/drawing/2014/main" id="{E50D763A-0C35-25A8-6E66-1D86C60413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72025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AC8BB6C-952F-028B-FA48-753EB8B4D7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FD7C0B-99A5-45DC-B49A-F3987F5016B2}" type="slidenum">
              <a:rPr lang="en-US" altLang="en-US">
                <a:solidFill>
                  <a:srgbClr val="000000"/>
                </a:solidFill>
                <a:latin typeface="Calibri" panose="020F0502020204030204" pitchFamily="34" charset="0"/>
              </a:rPr>
              <a:pPr/>
              <a:t>42</a:t>
            </a:fld>
            <a:endParaRPr lang="en-US" altLang="en-US">
              <a:solidFill>
                <a:srgbClr val="000000"/>
              </a:solidFill>
              <a:latin typeface="Calibri" panose="020F0502020204030204" pitchFamily="34" charset="0"/>
            </a:endParaRPr>
          </a:p>
        </p:txBody>
      </p:sp>
      <p:sp>
        <p:nvSpPr>
          <p:cNvPr id="63491" name="Rectangle 7">
            <a:extLst>
              <a:ext uri="{FF2B5EF4-FFF2-40B4-BE49-F238E27FC236}">
                <a16:creationId xmlns:a16="http://schemas.microsoft.com/office/drawing/2014/main" id="{F04BE243-F563-48F0-F952-3F78347BFD2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118F5D9-F04D-4F4C-9E04-E8FB07B47684}" type="slidenum">
              <a:rPr lang="en-US" altLang="en-US" sz="1200">
                <a:solidFill>
                  <a:srgbClr val="000000"/>
                </a:solidFill>
                <a:latin typeface="Times New Roman" panose="02020603050405020304" pitchFamily="18" charset="0"/>
              </a:rPr>
              <a:pPr algn="r"/>
              <a:t>42</a:t>
            </a:fld>
            <a:endParaRPr lang="en-US" altLang="en-US" sz="1200">
              <a:solidFill>
                <a:srgbClr val="000000"/>
              </a:solidFill>
              <a:latin typeface="Times New Roman" panose="02020603050405020304" pitchFamily="18" charset="0"/>
            </a:endParaRPr>
          </a:p>
        </p:txBody>
      </p:sp>
      <p:sp>
        <p:nvSpPr>
          <p:cNvPr id="63492" name="Rectangle 2">
            <a:extLst>
              <a:ext uri="{FF2B5EF4-FFF2-40B4-BE49-F238E27FC236}">
                <a16:creationId xmlns:a16="http://schemas.microsoft.com/office/drawing/2014/main" id="{3CEF2678-CC7F-2174-679D-F4820FE22627}"/>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3">
            <a:extLst>
              <a:ext uri="{FF2B5EF4-FFF2-40B4-BE49-F238E27FC236}">
                <a16:creationId xmlns:a16="http://schemas.microsoft.com/office/drawing/2014/main" id="{87D85F45-5386-2714-CEE2-5933939F45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40FB-8398-4C90-906C-C9755161D6CD}" type="slidenum">
              <a:rPr lang="en-US"/>
              <a:pPr/>
              <a:t>48</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4867C06-F56E-BD4A-E899-0374678B8B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7A7B7-A31A-403D-B699-B832A22DA9F4}"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
        <p:nvSpPr>
          <p:cNvPr id="10243" name="Rectangle 7">
            <a:extLst>
              <a:ext uri="{FF2B5EF4-FFF2-40B4-BE49-F238E27FC236}">
                <a16:creationId xmlns:a16="http://schemas.microsoft.com/office/drawing/2014/main" id="{D052A6CD-7481-F018-CAC9-5793F6A74015}"/>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86C78B1-9A48-43E7-ADC7-73D904253641}" type="slidenum">
              <a:rPr lang="en-US" altLang="en-US" sz="1200">
                <a:solidFill>
                  <a:srgbClr val="000000"/>
                </a:solidFill>
                <a:latin typeface="Times New Roman" panose="02020603050405020304" pitchFamily="18" charset="0"/>
              </a:rPr>
              <a:pPr algn="r"/>
              <a:t>3</a:t>
            </a:fld>
            <a:endParaRPr lang="en-US" altLang="en-US" sz="1200">
              <a:solidFill>
                <a:srgbClr val="000000"/>
              </a:solidFill>
              <a:latin typeface="Times New Roman" panose="02020603050405020304" pitchFamily="18" charset="0"/>
            </a:endParaRPr>
          </a:p>
        </p:txBody>
      </p:sp>
      <p:sp>
        <p:nvSpPr>
          <p:cNvPr id="10244" name="Rectangle 2">
            <a:extLst>
              <a:ext uri="{FF2B5EF4-FFF2-40B4-BE49-F238E27FC236}">
                <a16:creationId xmlns:a16="http://schemas.microsoft.com/office/drawing/2014/main" id="{81EBBFA8-6846-A7DD-3701-4273120047D1}"/>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3">
            <a:extLst>
              <a:ext uri="{FF2B5EF4-FFF2-40B4-BE49-F238E27FC236}">
                <a16:creationId xmlns:a16="http://schemas.microsoft.com/office/drawing/2014/main" id="{E50D763A-0C35-25A8-6E66-1D86C60413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271A77A-243F-7890-3F0D-5CE6F773BF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58BA272-C011-0586-4147-870E8D922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15CD584B-FC4A-88DA-C052-B18CD1F669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E357CD-FB2E-4EC9-B182-B0B5C74BA762}"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FBBAE9F-3F6E-0A77-AEFB-A4F7BC640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F2F9677-3A9F-A216-129E-81BC4E41C9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E5E79AAA-E451-D0A5-5821-015AF6C478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FD449A-8773-4B48-8862-646F285A077E}"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0013EC9-031C-0043-D7B8-00DC27BE10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117D2DF-3B2A-2512-62CE-E4CC590F7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20963742-9F2C-D282-0349-6247AD94B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93A959-7106-4BD2-8DF9-F0A8F69966C4}" type="slidenum">
              <a:rPr lang="en-US" altLang="en-US">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F2232C-E8EE-DF81-31E0-633E96C5C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ADD466F-184B-1F93-F23B-5FDDD91B3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14EA0F2A-1F97-F019-5A30-41731C2C89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FC231A-5412-4509-BA13-7ED1FA6C0D82}" type="slidenum">
              <a:rPr lang="en-US" altLang="en-US">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46A4B2D-29DB-D0C6-9986-057CE9DC7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7CED909-56B1-48CD-BA68-1A24D6896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1FFDC861-F5D0-CBC1-AD79-012509CE5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AE0F5-BCB2-4846-84CE-33A575F6148D}" type="slidenum">
              <a:rPr lang="en-US" altLang="en-US">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A6C079E-E5FD-2386-87DB-BD59F89A8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D3326FA-211A-4587-EC51-DEE75A8200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CCA92C71-8BBB-773C-A6AA-708622A03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4CC913-715B-4B68-B895-BA1F8E742845}" type="slidenum">
              <a:rPr lang="en-US" altLang="en-US">
                <a:solidFill>
                  <a:srgbClr val="000000"/>
                </a:solidFill>
                <a:latin typeface="Calibri" panose="020F0502020204030204" pitchFamily="34" charset="0"/>
              </a:rPr>
              <a:pPr/>
              <a:t>18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896DAF4-884C-81E2-227A-8C9C4E9AC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4340E22-2FA6-B9E3-FB76-C4B037675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2" name="Slide Number Placeholder 3">
            <a:extLst>
              <a:ext uri="{FF2B5EF4-FFF2-40B4-BE49-F238E27FC236}">
                <a16:creationId xmlns:a16="http://schemas.microsoft.com/office/drawing/2014/main" id="{040E390D-A90F-5523-AE58-AB8F80CAAD7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4A7629C-29D0-4457-AFF1-7628CCFA9999}" type="slidenum">
              <a:rPr lang="en-US" altLang="en-US" sz="1200"/>
              <a:pPr algn="r"/>
              <a:t>19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C89982C-C517-3D4C-6AC0-BA84B07A1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75">
              <a:defRPr>
                <a:solidFill>
                  <a:schemeClr val="tx1"/>
                </a:solidFill>
                <a:latin typeface="Arial" panose="020B0604020202020204" pitchFamily="34" charset="0"/>
                <a:cs typeface="Arial" panose="020B0604020202020204" pitchFamily="34" charset="0"/>
              </a:defRPr>
            </a:lvl1pPr>
            <a:lvl2pPr marL="742950" indent="-285750" defTabSz="866775">
              <a:defRPr>
                <a:solidFill>
                  <a:schemeClr val="tx1"/>
                </a:solidFill>
                <a:latin typeface="Arial" panose="020B0604020202020204" pitchFamily="34" charset="0"/>
                <a:cs typeface="Arial" panose="020B0604020202020204" pitchFamily="34" charset="0"/>
              </a:defRPr>
            </a:lvl2pPr>
            <a:lvl3pPr marL="1143000" indent="-228600" defTabSz="866775">
              <a:defRPr>
                <a:solidFill>
                  <a:schemeClr val="tx1"/>
                </a:solidFill>
                <a:latin typeface="Arial" panose="020B0604020202020204" pitchFamily="34" charset="0"/>
                <a:cs typeface="Arial" panose="020B0604020202020204" pitchFamily="34" charset="0"/>
              </a:defRPr>
            </a:lvl3pPr>
            <a:lvl4pPr marL="1600200" indent="-228600" defTabSz="866775">
              <a:defRPr>
                <a:solidFill>
                  <a:schemeClr val="tx1"/>
                </a:solidFill>
                <a:latin typeface="Arial" panose="020B0604020202020204" pitchFamily="34" charset="0"/>
                <a:cs typeface="Arial" panose="020B0604020202020204" pitchFamily="34" charset="0"/>
              </a:defRPr>
            </a:lvl4pPr>
            <a:lvl5pPr marL="2057400" indent="-228600" defTabSz="866775">
              <a:defRPr>
                <a:solidFill>
                  <a:schemeClr val="tx1"/>
                </a:solidFill>
                <a:latin typeface="Arial" panose="020B0604020202020204" pitchFamily="34" charset="0"/>
                <a:cs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97FC0A-90D5-4E16-AEAE-F3AA4AC35D04}"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
        <p:nvSpPr>
          <p:cNvPr id="21507" name="Rectangle 7">
            <a:extLst>
              <a:ext uri="{FF2B5EF4-FFF2-40B4-BE49-F238E27FC236}">
                <a16:creationId xmlns:a16="http://schemas.microsoft.com/office/drawing/2014/main" id="{89BB63A6-3ECE-D17C-C8EB-1BFEF94F9E2D}"/>
              </a:ext>
            </a:extLst>
          </p:cNvPr>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5" tIns="44137" rIns="88275" bIns="4413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A986299-4B51-4753-B58D-242031AC0275}" type="slidenum">
              <a:rPr lang="en-US" altLang="en-US" sz="1200">
                <a:solidFill>
                  <a:srgbClr val="000000"/>
                </a:solidFill>
                <a:latin typeface="Times New Roman" panose="02020603050405020304" pitchFamily="18" charset="0"/>
              </a:rPr>
              <a:pPr algn="r"/>
              <a:t>20</a:t>
            </a:fld>
            <a:endParaRPr lang="en-US" altLang="en-US" sz="1200">
              <a:solidFill>
                <a:srgbClr val="000000"/>
              </a:solidFill>
              <a:latin typeface="Times New Roman" panose="02020603050405020304" pitchFamily="18" charset="0"/>
            </a:endParaRPr>
          </a:p>
        </p:txBody>
      </p:sp>
      <p:sp>
        <p:nvSpPr>
          <p:cNvPr id="21508" name="Rectangle 2">
            <a:extLst>
              <a:ext uri="{FF2B5EF4-FFF2-40B4-BE49-F238E27FC236}">
                <a16:creationId xmlns:a16="http://schemas.microsoft.com/office/drawing/2014/main" id="{E0DBC8F4-2C1A-2A2A-3880-7A8927B010C4}"/>
              </a:ext>
            </a:extLst>
          </p:cNvPr>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a:extLst>
              <a:ext uri="{FF2B5EF4-FFF2-40B4-BE49-F238E27FC236}">
                <a16:creationId xmlns:a16="http://schemas.microsoft.com/office/drawing/2014/main" id="{8B65E3B8-73A9-F04A-8931-B67B68F6F6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271097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25B9-7F9A-7604-85AA-2FEB9BF63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0FD40AD-7BC1-F562-3743-62AB82FE0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62E634-90CB-916C-536A-F688415034A8}"/>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80B45325-82E8-30A5-44E2-8F2FD10F7B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823BF7-7BBA-A20C-604B-BD3B6227C267}"/>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19743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489F-5251-79CC-A8D9-598B2B092D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6823E7D-B0E1-574D-2661-02CDF266F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C89E93-2B05-F2D7-47EA-6B69EEE217CA}"/>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775A7097-DDF8-690E-A010-DD56F7834C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BD2915-5647-43D8-38A1-64064ED4A342}"/>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2699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36806-8E17-9FB5-8021-A2CDB3B719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675A18-8AB0-EF35-D8C5-B4EF068A7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9847AA-57ED-7678-D94B-B962A38775CC}"/>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A335F1C4-0ECD-E1FD-9325-31F46C4CBF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C93A51-DF24-99FC-40BF-53CF78FBA4B1}"/>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91688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005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7CB-FC55-CCE0-0C4E-D6AC519B7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CAAFB3-4E3F-2BE8-B6EB-74EDB1A42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200490-1C43-4612-5B3A-DE6AAFF5CFC2}"/>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03ED2C33-D0D4-7DE7-4011-CF0DBF5A96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A82AB9-552D-EA57-1F22-E9AF65ECAFD1}"/>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40923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8557-87D2-B5A4-B942-8E35A9C339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048A6F-0E5D-C42E-97C7-738F254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D203E9-0928-8349-924A-E61582BC3055}"/>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3B6A0E95-5E9D-6F62-3BFE-DC3C4FB8E9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B3251B-44F9-84CF-5DD9-E17AB4AE3F7F}"/>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6114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2F9-D477-9CAD-4E39-D28988FC84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A51EAF6-4566-9437-2B48-CC1E0B862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B8588A-A7AE-9626-1069-F422D5176938}"/>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C4776E5F-ACC4-8563-6BF2-8BBA46EFA4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40A7D0-C06F-A31B-AD26-6825E424DBF0}"/>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38334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2C08-BFDC-0433-6F9C-C98A678655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A8E4F9-122C-04F3-B244-7B44A0B7F7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F92314-AEBB-1AF8-B242-11A5C034D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21289CF-22C8-7D52-2A6D-F917466CE011}"/>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6" name="Footer Placeholder 5">
            <a:extLst>
              <a:ext uri="{FF2B5EF4-FFF2-40B4-BE49-F238E27FC236}">
                <a16:creationId xmlns:a16="http://schemas.microsoft.com/office/drawing/2014/main" id="{047C6173-D4E8-34B9-1BEE-99F747C1BD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B87372-D0DE-1BCF-7D53-786D31D09357}"/>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8229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E510-3403-0921-9E49-71292ADC3FF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EA2B35-CEF8-1B61-9A74-96F16085B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30A5C-7713-B70C-AED5-4C70B679E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A2CA63-DE05-B5D8-2D02-10A28E337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50426-7EDA-D47E-EF85-78DBCB4FC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6586D03-0297-B800-FAE2-E3DCBAFCEF03}"/>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8" name="Footer Placeholder 7">
            <a:extLst>
              <a:ext uri="{FF2B5EF4-FFF2-40B4-BE49-F238E27FC236}">
                <a16:creationId xmlns:a16="http://schemas.microsoft.com/office/drawing/2014/main" id="{A8C4CEE8-78BF-CED6-9653-9ABBF5E37E0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B956EBA-8359-4351-DAD0-C8EBB5F09E54}"/>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55782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8ACD-D05B-B3B1-9E69-64FD44488F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83A78A5-022B-E3C9-E4EF-0DDC16320160}"/>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4" name="Footer Placeholder 3">
            <a:extLst>
              <a:ext uri="{FF2B5EF4-FFF2-40B4-BE49-F238E27FC236}">
                <a16:creationId xmlns:a16="http://schemas.microsoft.com/office/drawing/2014/main" id="{E0E747D5-C2D2-7BF0-D324-449D419702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5625DA0-CFE7-AFA4-8516-2E779FD5E3FA}"/>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5467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C6150-B5BC-4050-FC2C-F682917A1CD5}"/>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3" name="Footer Placeholder 2">
            <a:extLst>
              <a:ext uri="{FF2B5EF4-FFF2-40B4-BE49-F238E27FC236}">
                <a16:creationId xmlns:a16="http://schemas.microsoft.com/office/drawing/2014/main" id="{D93F269A-FCD5-E442-5858-6BF3CA4816F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93B5125-8ABE-EB68-6154-610E411F374D}"/>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01739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454F-2E54-D7B9-FA1C-70D1437024E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194514-440C-1F9B-23CA-3BCF46018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258446-726A-C1AB-5CD3-C1CE3D5FF2DA}"/>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FBF0BD6F-E768-F550-400E-B721D32B02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F68261-9BC1-709E-BA25-2481DA9E225A}"/>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77020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35B5-C726-9B35-4B44-4FF8794AE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AFE496E-B490-9EB0-1128-66900B78B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102EB37-906F-05BC-79DE-8AA42A86E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57C21-FF72-41CE-19FB-F92A20C86671}"/>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6" name="Footer Placeholder 5">
            <a:extLst>
              <a:ext uri="{FF2B5EF4-FFF2-40B4-BE49-F238E27FC236}">
                <a16:creationId xmlns:a16="http://schemas.microsoft.com/office/drawing/2014/main" id="{10F074DC-141E-03C0-DC08-30A41D15FD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0D4641-0404-B51F-1552-5079F940BDDA}"/>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45352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1569-D299-C3F5-17D5-642B5451B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7843697-9687-FA1F-4AFE-78886434B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6C47580-5764-AD48-EF13-0EB0FDCA8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324A9-2B06-7DB3-50C2-C2EB3267FE3D}"/>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6" name="Footer Placeholder 5">
            <a:extLst>
              <a:ext uri="{FF2B5EF4-FFF2-40B4-BE49-F238E27FC236}">
                <a16:creationId xmlns:a16="http://schemas.microsoft.com/office/drawing/2014/main" id="{14928634-4B2A-11EC-EE59-EAB82021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3E8889-A6C8-49BC-85A5-3230401D30B6}"/>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2303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F3C-D31D-DE09-E426-024AAC5E6D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73BF59-A8C0-04F5-8E7B-1384BE35A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A73305-4749-7E28-C8CC-4AD0C9F27176}"/>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B132DC65-2434-9209-DBE4-0FB1ED336C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009A4C-76D6-9B9C-4D50-63F8B1F1791C}"/>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36689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0A023-482B-7ECE-DE22-672866444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9538AF-BF1E-D7A0-F439-99174806B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57529C-DDCE-DFAC-1263-3E82FF79BB4F}"/>
              </a:ext>
            </a:extLst>
          </p:cNvPr>
          <p:cNvSpPr>
            <a:spLocks noGrp="1"/>
          </p:cNvSpPr>
          <p:nvPr>
            <p:ph type="dt" sz="half" idx="10"/>
          </p:nvPr>
        </p:nvSpPr>
        <p:spPr/>
        <p:txBody>
          <a:body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0107A646-323A-63D1-9E1D-F0C67147F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4ACEEF-30FC-DD87-5264-2D389DFAB39B}"/>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94312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9876-5324-2EE7-B0DF-DFD0B8DAD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AA2561E-2B93-1E30-C7B5-ECB05981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50C3C-4EB1-0868-660B-FEE6C18D2D42}"/>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812CEBCE-E11B-AE2A-F50F-D4198BBBAC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318E0B-AB2D-5A00-5EE0-F11136C252F8}"/>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15836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6946-87EE-99D4-1976-071658A5CB75}"/>
              </a:ext>
            </a:extLst>
          </p:cNvPr>
          <p:cNvSpPr>
            <a:spLocks noGrp="1"/>
          </p:cNvSpPr>
          <p:nvPr>
            <p:ph type="title"/>
          </p:nvPr>
        </p:nvSpPr>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D6F0BC69-F030-96A2-682D-15BADF3ED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67834F7-E21E-1291-1A41-8B476D5FC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3787694-3455-68AA-EB18-591E8C2DCFE9}"/>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6" name="Footer Placeholder 5">
            <a:extLst>
              <a:ext uri="{FF2B5EF4-FFF2-40B4-BE49-F238E27FC236}">
                <a16:creationId xmlns:a16="http://schemas.microsoft.com/office/drawing/2014/main" id="{9893C38D-E4CC-703E-4BE1-54DFF82B17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E7FB20-62CF-C52D-86FC-70211E5B0785}"/>
              </a:ext>
            </a:extLst>
          </p:cNvPr>
          <p:cNvSpPr>
            <a:spLocks noGrp="1"/>
          </p:cNvSpPr>
          <p:nvPr>
            <p:ph type="sldNum" sz="quarter" idx="12"/>
          </p:nvPr>
        </p:nvSpPr>
        <p:spPr/>
        <p:txBody>
          <a:bodyPr/>
          <a:lstStyle/>
          <a:p>
            <a:fld id="{DA49CD7B-1B99-4ED1-B0EC-899882468174}" type="slidenum">
              <a:rPr lang="en-IN" smtClean="0"/>
              <a:t>‹#›</a:t>
            </a:fld>
            <a:endParaRPr lang="en-IN"/>
          </a:p>
        </p:txBody>
      </p:sp>
      <p:pic>
        <p:nvPicPr>
          <p:cNvPr id="8" name="Picture 7">
            <a:extLst>
              <a:ext uri="{FF2B5EF4-FFF2-40B4-BE49-F238E27FC236}">
                <a16:creationId xmlns:a16="http://schemas.microsoft.com/office/drawing/2014/main" id="{A64696E1-509C-C564-1433-7BA1DC304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10810977-D12E-23F5-D23A-86BCD3A1FCC6}"/>
              </a:ext>
            </a:extLst>
          </p:cNvPr>
          <p:cNvPicPr>
            <a:picLocks noChangeAspect="1"/>
          </p:cNvPicPr>
          <p:nvPr userDrawn="1"/>
        </p:nvPicPr>
        <p:blipFill>
          <a:blip r:embed="rId3" cstate="print"/>
          <a:stretch>
            <a:fillRect/>
          </a:stretch>
        </p:blipFill>
        <p:spPr bwMode="auto">
          <a:xfrm>
            <a:off x="11191013" y="25409"/>
            <a:ext cx="949444" cy="896696"/>
          </a:xfrm>
          <a:prstGeom prst="rect">
            <a:avLst/>
          </a:prstGeom>
          <a:noFill/>
          <a:ln w="9525">
            <a:noFill/>
            <a:miter lim="800000"/>
            <a:headEnd/>
            <a:tailEnd/>
          </a:ln>
        </p:spPr>
      </p:pic>
    </p:spTree>
    <p:extLst>
      <p:ext uri="{BB962C8B-B14F-4D97-AF65-F5344CB8AC3E}">
        <p14:creationId xmlns:p14="http://schemas.microsoft.com/office/powerpoint/2010/main" val="5711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B168-4AA7-0C37-7D20-47C2A8C6E4D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F05DE4-2C2E-7A85-91FF-AA6879840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14DA-1EB3-D9E7-926B-715B14F3A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8BB591C-73D8-5353-D874-A4E006F5E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EF597-EEE8-A17F-0D32-BF26FFF9F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4DF5B07-C20E-AAC3-4837-5AA33DBD77FD}"/>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8" name="Footer Placeholder 7">
            <a:extLst>
              <a:ext uri="{FF2B5EF4-FFF2-40B4-BE49-F238E27FC236}">
                <a16:creationId xmlns:a16="http://schemas.microsoft.com/office/drawing/2014/main" id="{22CCAFE8-AC3D-C0D0-B4E7-D2ABBC30F42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2BD8FF9-E73C-B0E2-4433-FE7D63EF8E49}"/>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8257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4C21-019C-0818-FADA-34FE0ADA5951}"/>
              </a:ext>
            </a:extLst>
          </p:cNvPr>
          <p:cNvSpPr>
            <a:spLocks noGrp="1"/>
          </p:cNvSpPr>
          <p:nvPr>
            <p:ph type="title"/>
          </p:nvPr>
        </p:nvSpPr>
        <p:spPr/>
        <p:txBody>
          <a:body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8676E584-F021-B877-DAED-A604ACD4A8AD}"/>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4" name="Footer Placeholder 3">
            <a:extLst>
              <a:ext uri="{FF2B5EF4-FFF2-40B4-BE49-F238E27FC236}">
                <a16:creationId xmlns:a16="http://schemas.microsoft.com/office/drawing/2014/main" id="{3BFCDC52-6E07-4A14-20BD-3303A36D427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2CFE6A0-0997-5817-D215-B4B5CAC27C9B}"/>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0457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897BE-B8E4-DD1A-61B9-46D1F1BF9C5A}"/>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3" name="Footer Placeholder 2">
            <a:extLst>
              <a:ext uri="{FF2B5EF4-FFF2-40B4-BE49-F238E27FC236}">
                <a16:creationId xmlns:a16="http://schemas.microsoft.com/office/drawing/2014/main" id="{B1100943-E917-DBDE-CD24-91D896A9FA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B6078AA-37A3-C140-277E-B472D5272312}"/>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218056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402E-D523-01A8-EEE9-606187BB7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B6E361A-4C94-6D9F-4E7B-A3039E735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C41EA9-A3CF-EFA8-5962-86E6C9752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2D88C-3E59-F388-A4F1-02DC4E554005}"/>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6" name="Footer Placeholder 5">
            <a:extLst>
              <a:ext uri="{FF2B5EF4-FFF2-40B4-BE49-F238E27FC236}">
                <a16:creationId xmlns:a16="http://schemas.microsoft.com/office/drawing/2014/main" id="{99D2CE8D-A2DF-E0FF-28C2-BAA0843934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5C159C-5C80-71D8-DB00-05947CD34B21}"/>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03235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F42C-C2DC-2EBC-71AD-41D4DD695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92DC243-6E58-1BC0-AA37-0A92E4A49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DD653F8-363A-5409-8604-DBA495E7F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3D057-3AA2-C89E-E099-EAE6FF26423A}"/>
              </a:ext>
            </a:extLst>
          </p:cNvPr>
          <p:cNvSpPr>
            <a:spLocks noGrp="1"/>
          </p:cNvSpPr>
          <p:nvPr>
            <p:ph type="dt" sz="half" idx="10"/>
          </p:nvPr>
        </p:nvSpPr>
        <p:spPr/>
        <p:txBody>
          <a:bodyPr/>
          <a:lstStyle/>
          <a:p>
            <a:fld id="{8ACE9488-2EF9-489F-9B5E-FCFAA2A0AF15}" type="datetimeFigureOut">
              <a:rPr lang="en-IN" smtClean="0"/>
              <a:t>18-08-2022</a:t>
            </a:fld>
            <a:endParaRPr lang="en-IN"/>
          </a:p>
        </p:txBody>
      </p:sp>
      <p:sp>
        <p:nvSpPr>
          <p:cNvPr id="6" name="Footer Placeholder 5">
            <a:extLst>
              <a:ext uri="{FF2B5EF4-FFF2-40B4-BE49-F238E27FC236}">
                <a16:creationId xmlns:a16="http://schemas.microsoft.com/office/drawing/2014/main" id="{5CDAA107-78CD-3996-7A36-F51241F820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73028C-7CB6-A88B-74CB-D24E3D5AF333}"/>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297970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FD876-ACCA-74DF-8989-F1C1D89EE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C9C76E88-462C-4BC9-9A5F-906C925C7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1B3200-E435-26B6-10D2-FFD741117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9488-2EF9-489F-9B5E-FCFAA2A0AF15}" type="datetimeFigureOut">
              <a:rPr lang="en-IN" smtClean="0"/>
              <a:t>18-08-2022</a:t>
            </a:fld>
            <a:endParaRPr lang="en-IN"/>
          </a:p>
        </p:txBody>
      </p:sp>
      <p:sp>
        <p:nvSpPr>
          <p:cNvPr id="5" name="Footer Placeholder 4">
            <a:extLst>
              <a:ext uri="{FF2B5EF4-FFF2-40B4-BE49-F238E27FC236}">
                <a16:creationId xmlns:a16="http://schemas.microsoft.com/office/drawing/2014/main" id="{F1A635E0-0F6C-D261-0691-6A1177038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8DBEF43-EA67-27FF-72D7-3F96505B9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9CD7B-1B99-4ED1-B0EC-899882468174}" type="slidenum">
              <a:rPr lang="en-IN" smtClean="0"/>
              <a:t>‹#›</a:t>
            </a:fld>
            <a:endParaRPr lang="en-IN"/>
          </a:p>
        </p:txBody>
      </p:sp>
    </p:spTree>
    <p:extLst>
      <p:ext uri="{BB962C8B-B14F-4D97-AF65-F5344CB8AC3E}">
        <p14:creationId xmlns:p14="http://schemas.microsoft.com/office/powerpoint/2010/main" val="64910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1F0B5-D49F-0E02-E520-CE2AC8DFF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12BBC8-DD37-8DC8-3886-7C4A8B7EC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DEE737-CDC7-10F8-FAC9-08B1A1EE4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5A10D-ED58-425B-996A-56A1834F0D99}" type="datetimeFigureOut">
              <a:rPr lang="en-IN" smtClean="0"/>
              <a:t>18-08-2022</a:t>
            </a:fld>
            <a:endParaRPr lang="en-IN"/>
          </a:p>
        </p:txBody>
      </p:sp>
      <p:sp>
        <p:nvSpPr>
          <p:cNvPr id="5" name="Footer Placeholder 4">
            <a:extLst>
              <a:ext uri="{FF2B5EF4-FFF2-40B4-BE49-F238E27FC236}">
                <a16:creationId xmlns:a16="http://schemas.microsoft.com/office/drawing/2014/main" id="{0D1064E0-8353-6AFF-3846-34A747BFF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EE86D72-9C28-1E1A-4455-1AC3905D5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356A-A690-4C0B-8562-94464B747C32}" type="slidenum">
              <a:rPr lang="en-IN" smtClean="0"/>
              <a:t>‹#›</a:t>
            </a:fld>
            <a:endParaRPr lang="en-IN"/>
          </a:p>
        </p:txBody>
      </p:sp>
    </p:spTree>
    <p:extLst>
      <p:ext uri="{BB962C8B-B14F-4D97-AF65-F5344CB8AC3E}">
        <p14:creationId xmlns:p14="http://schemas.microsoft.com/office/powerpoint/2010/main" val="312522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1.png"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png"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png" /></Relationships>
</file>

<file path=ppt/slides/_rels/slide1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image" Target="../media/image1.png" /><Relationship Id="rId5" Type="http://schemas.openxmlformats.org/officeDocument/2006/relationships/image" Target="../media/image2.png" /><Relationship Id="rId4" Type="http://schemas.openxmlformats.org/officeDocument/2006/relationships/image" Target="../media/image5.png"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7.xml" /><Relationship Id="rId4" Type="http://schemas.openxmlformats.org/officeDocument/2006/relationships/image" Target="../media/image2.png" /></Relationships>
</file>

<file path=ppt/slides/_rels/slide2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7.pn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7.png" /><Relationship Id="rId1" Type="http://schemas.openxmlformats.org/officeDocument/2006/relationships/slideLayout" Target="../slideLayouts/slideLayout1.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2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2.png" /></Relationships>
</file>

<file path=ppt/slides/_rels/slide2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3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2.xml" /><Relationship Id="rId1" Type="http://schemas.openxmlformats.org/officeDocument/2006/relationships/slideLayout" Target="../slideLayouts/slideLayout7.xml" /><Relationship Id="rId4" Type="http://schemas.openxmlformats.org/officeDocument/2006/relationships/image" Target="../media/image2.png" /></Relationships>
</file>

<file path=ppt/slides/_rels/slide3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chart" Target="../charts/chart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3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2.png" /></Relationships>
</file>

<file path=ppt/slides/_rels/slide3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chart" Target="../charts/chart3.xml" /><Relationship Id="rId7" Type="http://schemas.openxmlformats.org/officeDocument/2006/relationships/chart" Target="../charts/chart7.xml" /><Relationship Id="rId2" Type="http://schemas.openxmlformats.org/officeDocument/2006/relationships/chart" Target="../charts/chart2.xml" /><Relationship Id="rId1" Type="http://schemas.openxmlformats.org/officeDocument/2006/relationships/slideLayout" Target="../slideLayouts/slideLayout2.xml" /><Relationship Id="rId6" Type="http://schemas.openxmlformats.org/officeDocument/2006/relationships/chart" Target="../charts/chart6.xml" /><Relationship Id="rId5" Type="http://schemas.openxmlformats.org/officeDocument/2006/relationships/chart" Target="../charts/chart5.xml" /><Relationship Id="rId4" Type="http://schemas.openxmlformats.org/officeDocument/2006/relationships/chart" Target="../charts/chart4.xml" /><Relationship Id="rId9" Type="http://schemas.openxmlformats.org/officeDocument/2006/relationships/image" Target="../media/image2.png" /></Relationships>
</file>

<file path=ppt/slides/_rels/slide4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4.xml" /><Relationship Id="rId1" Type="http://schemas.openxmlformats.org/officeDocument/2006/relationships/slideLayout" Target="../slideLayouts/slideLayout7.xml" /><Relationship Id="rId4" Type="http://schemas.openxmlformats.org/officeDocument/2006/relationships/image" Target="../media/image2.png" /></Relationships>
</file>

<file path=ppt/slides/_rels/slide4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5.xml" /><Relationship Id="rId1" Type="http://schemas.openxmlformats.org/officeDocument/2006/relationships/slideLayout" Target="../slideLayouts/slideLayout12.xml" /><Relationship Id="rId4" Type="http://schemas.openxmlformats.org/officeDocument/2006/relationships/image" Target="../media/image9.png" /></Relationships>
</file>

<file path=ppt/slides/_rels/slide49.xml.rels><?xml version="1.0" encoding="UTF-8" standalone="yes"?>
<Relationships xmlns="http://schemas.openxmlformats.org/package/2006/relationships"><Relationship Id="rId8" Type="http://schemas.openxmlformats.org/officeDocument/2006/relationships/image" Target="../media/image12.png" /><Relationship Id="rId13" Type="http://schemas.openxmlformats.org/officeDocument/2006/relationships/image" Target="../media/image100.png" /><Relationship Id="rId18" Type="http://schemas.openxmlformats.org/officeDocument/2006/relationships/slide" Target="slide29.xml" /><Relationship Id="rId26" Type="http://schemas.openxmlformats.org/officeDocument/2006/relationships/image" Target="../media/image17.png" /><Relationship Id="rId39" Type="http://schemas.openxmlformats.org/officeDocument/2006/relationships/slide" Target="slide45.xml" /><Relationship Id="rId3" Type="http://schemas.openxmlformats.org/officeDocument/2006/relationships/slide" Target="slide1.xml" /><Relationship Id="rId21" Type="http://schemas.openxmlformats.org/officeDocument/2006/relationships/slide" Target="slide30.xml" /><Relationship Id="rId34" Type="http://schemas.openxmlformats.org/officeDocument/2006/relationships/image" Target="../media/image170.png" /><Relationship Id="rId42" Type="http://schemas.openxmlformats.org/officeDocument/2006/relationships/slide" Target="slide46.xml" /><Relationship Id="rId7" Type="http://schemas.openxmlformats.org/officeDocument/2006/relationships/image" Target="../media/image80.png" /><Relationship Id="rId12" Type="http://schemas.openxmlformats.org/officeDocument/2006/relationships/slide" Target="slide80.xml" /><Relationship Id="rId17" Type="http://schemas.openxmlformats.org/officeDocument/2006/relationships/image" Target="../media/image14.png" /><Relationship Id="rId25" Type="http://schemas.openxmlformats.org/officeDocument/2006/relationships/image" Target="../media/image140.png" /><Relationship Id="rId33" Type="http://schemas.openxmlformats.org/officeDocument/2006/relationships/slide" Target="slide410.xml" /><Relationship Id="rId38" Type="http://schemas.openxmlformats.org/officeDocument/2006/relationships/image" Target="../media/image21.png" /><Relationship Id="rId2" Type="http://schemas.openxmlformats.org/officeDocument/2006/relationships/image" Target="../media/image10.png" /><Relationship Id="rId16" Type="http://schemas.openxmlformats.org/officeDocument/2006/relationships/image" Target="../media/image110.png" /><Relationship Id="rId20" Type="http://schemas.openxmlformats.org/officeDocument/2006/relationships/image" Target="../media/image15.png" /><Relationship Id="rId29" Type="http://schemas.openxmlformats.org/officeDocument/2006/relationships/image" Target="../media/image18.png" /><Relationship Id="rId41" Type="http://schemas.openxmlformats.org/officeDocument/2006/relationships/image" Target="../media/image22.png" /><Relationship Id="rId1" Type="http://schemas.openxmlformats.org/officeDocument/2006/relationships/slideLayout" Target="../slideLayouts/slideLayout2.xml" /><Relationship Id="rId6" Type="http://schemas.openxmlformats.org/officeDocument/2006/relationships/slide" Target="slide4.xml" /><Relationship Id="rId24" Type="http://schemas.openxmlformats.org/officeDocument/2006/relationships/slide" Target="slide34.xml" /><Relationship Id="rId32" Type="http://schemas.openxmlformats.org/officeDocument/2006/relationships/image" Target="../media/image19.png" /><Relationship Id="rId37" Type="http://schemas.openxmlformats.org/officeDocument/2006/relationships/image" Target="../media/image180.png" /><Relationship Id="rId40" Type="http://schemas.openxmlformats.org/officeDocument/2006/relationships/image" Target="../media/image190.png" /><Relationship Id="rId5" Type="http://schemas.openxmlformats.org/officeDocument/2006/relationships/image" Target="../media/image11.png" /><Relationship Id="rId15" Type="http://schemas.openxmlformats.org/officeDocument/2006/relationships/slide" Target="slide17.xml" /><Relationship Id="rId23" Type="http://schemas.openxmlformats.org/officeDocument/2006/relationships/image" Target="../media/image16.png" /><Relationship Id="rId28" Type="http://schemas.openxmlformats.org/officeDocument/2006/relationships/image" Target="../media/image150.png" /><Relationship Id="rId36" Type="http://schemas.openxmlformats.org/officeDocument/2006/relationships/slide" Target="slide420.xml" /><Relationship Id="rId10" Type="http://schemas.openxmlformats.org/officeDocument/2006/relationships/image" Target="../media/image90.png" /><Relationship Id="rId19" Type="http://schemas.openxmlformats.org/officeDocument/2006/relationships/image" Target="../media/image120.png" /><Relationship Id="rId31" Type="http://schemas.openxmlformats.org/officeDocument/2006/relationships/image" Target="../media/image160.png" /><Relationship Id="rId4" Type="http://schemas.openxmlformats.org/officeDocument/2006/relationships/image" Target="../media/image70.png" /><Relationship Id="rId9" Type="http://schemas.openxmlformats.org/officeDocument/2006/relationships/slide" Target="slide510.xml" /><Relationship Id="rId14" Type="http://schemas.openxmlformats.org/officeDocument/2006/relationships/image" Target="../media/image13.png" /><Relationship Id="rId22" Type="http://schemas.openxmlformats.org/officeDocument/2006/relationships/image" Target="../media/image130.png" /><Relationship Id="rId27" Type="http://schemas.openxmlformats.org/officeDocument/2006/relationships/slide" Target="slide39.xml" /><Relationship Id="rId30" Type="http://schemas.openxmlformats.org/officeDocument/2006/relationships/slide" Target="slide41.xml" /><Relationship Id="rId35" Type="http://schemas.openxmlformats.org/officeDocument/2006/relationships/image" Target="../media/image20.png" /><Relationship Id="rId43" Type="http://schemas.openxmlformats.org/officeDocument/2006/relationships/image" Target="../media/image200.png"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5.xml" /></Relationships>
</file>

<file path=ppt/slides/_rels/slide5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5" Type="http://schemas.openxmlformats.org/officeDocument/2006/relationships/image" Target="../media/image26.jpeg" /><Relationship Id="rId4" Type="http://schemas.openxmlformats.org/officeDocument/2006/relationships/image" Target="../media/image25.jpeg" /></Relationships>
</file>

<file path=ppt/slides/_rels/slide54.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0.xml"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974784" y="-17253"/>
            <a:ext cx="10264715" cy="856645"/>
          </a:xfrm>
          <a:prstGeom prst="rect">
            <a:avLst/>
          </a:prstGeom>
          <a:noFill/>
          <a:ln w="9525">
            <a:noFill/>
            <a:miter lim="800000"/>
            <a:headEnd/>
            <a:tailEnd/>
          </a:ln>
          <a:effectLst>
            <a:outerShdw blurRad="50800" dist="50800" dir="5400000" algn="ctr" rotWithShape="0">
              <a:srgbClr val="000000">
                <a:alpha val="43000"/>
              </a:srgbClr>
            </a:outerShdw>
          </a:effectLst>
        </p:spPr>
        <p:txBody>
          <a:bodyPr wrap="none" lIns="97967" tIns="48983" rIns="97967" bIns="48983" anchor="ctr"/>
          <a:lstStyle/>
          <a:p>
            <a:pPr algn="ctr" defTabSz="979290"/>
            <a:endParaRPr lang="en-US" sz="4500" b="1" dirty="0">
              <a:cs typeface="Arial" pitchFamily="34" charset="0"/>
            </a:endParaRPr>
          </a:p>
          <a:p>
            <a:pPr algn="ctr" defTabSz="979290"/>
            <a:endParaRPr lang="en-US" sz="4500" b="1" dirty="0">
              <a:cs typeface="Arial" pitchFamily="34" charset="0"/>
            </a:endParaRPr>
          </a:p>
        </p:txBody>
      </p:sp>
      <p:sp>
        <p:nvSpPr>
          <p:cNvPr id="11" name="TextBox 10">
            <a:extLst>
              <a:ext uri="{FF2B5EF4-FFF2-40B4-BE49-F238E27FC236}">
                <a16:creationId xmlns:a16="http://schemas.microsoft.com/office/drawing/2014/main" id="{A975577B-0C96-AFFE-0F1F-B16A711BD175}"/>
              </a:ext>
            </a:extLst>
          </p:cNvPr>
          <p:cNvSpPr txBox="1"/>
          <p:nvPr/>
        </p:nvSpPr>
        <p:spPr>
          <a:xfrm>
            <a:off x="186192" y="3546532"/>
            <a:ext cx="11841898" cy="2954655"/>
          </a:xfrm>
          <a:prstGeom prst="rect">
            <a:avLst/>
          </a:prstGeom>
          <a:noFill/>
        </p:spPr>
        <p:txBody>
          <a:bodyPr wrap="square">
            <a:spAutoFit/>
          </a:bodyPr>
          <a:lstStyle/>
          <a:p>
            <a:pPr algn="ctr"/>
            <a:r>
              <a:rPr lang="en-IN" sz="1800" b="1" dirty="0">
                <a:latin typeface="Times New Roman" panose="02020603050405020304" pitchFamily="18" charset="0"/>
                <a:cs typeface="Times New Roman" panose="02020603050405020304" pitchFamily="18" charset="0"/>
              </a:rPr>
              <a:t>By</a:t>
            </a:r>
          </a:p>
          <a:p>
            <a:pPr algn="ctr"/>
            <a:endParaRPr lang="en-IN" sz="1800" b="1" dirty="0">
              <a:latin typeface="Times New Roman" panose="02020603050405020304" pitchFamily="18" charset="0"/>
              <a:cs typeface="Times New Roman" panose="02020603050405020304" pitchFamily="18" charset="0"/>
            </a:endParaRPr>
          </a:p>
          <a:p>
            <a:pPr algn="ctr"/>
            <a:r>
              <a:rPr lang="en-IN" sz="1800" b="1" dirty="0">
                <a:latin typeface="Times New Roman" panose="02020603050405020304" pitchFamily="18" charset="0"/>
                <a:cs typeface="Times New Roman" panose="02020603050405020304" pitchFamily="18" charset="0"/>
              </a:rPr>
              <a:t>Col Ashish Yadav - R No PG/016/21-23</a:t>
            </a:r>
          </a:p>
          <a:p>
            <a:pPr algn="ctr"/>
            <a:r>
              <a:rPr lang="en-IN" sz="1800" b="1" dirty="0">
                <a:latin typeface="Times New Roman" panose="02020603050405020304" pitchFamily="18" charset="0"/>
                <a:cs typeface="Times New Roman" panose="02020603050405020304" pitchFamily="18" charset="0"/>
              </a:rPr>
              <a:t>Col </a:t>
            </a:r>
            <a:r>
              <a:rPr lang="en-IN" sz="1800" b="1" dirty="0" err="1">
                <a:latin typeface="Times New Roman" panose="02020603050405020304" pitchFamily="18" charset="0"/>
                <a:cs typeface="Times New Roman" panose="02020603050405020304" pitchFamily="18" charset="0"/>
              </a:rPr>
              <a:t>Dhirender</a:t>
            </a:r>
            <a:r>
              <a:rPr lang="en-IN" sz="1800" b="1" dirty="0">
                <a:latin typeface="Times New Roman" panose="02020603050405020304" pitchFamily="18" charset="0"/>
                <a:cs typeface="Times New Roman" panose="02020603050405020304" pitchFamily="18" charset="0"/>
              </a:rPr>
              <a:t> Malik, SM - R No PG/030/21-23</a:t>
            </a:r>
          </a:p>
          <a:p>
            <a:pPr algn="ctr"/>
            <a:r>
              <a:rPr lang="en-IN" sz="1800" b="1" dirty="0">
                <a:latin typeface="Times New Roman" panose="02020603050405020304" pitchFamily="18" charset="0"/>
                <a:cs typeface="Times New Roman" panose="02020603050405020304" pitchFamily="18" charset="0"/>
              </a:rPr>
              <a:t>Col Jitender Mann - R No PG/043/21-23 </a:t>
            </a:r>
          </a:p>
          <a:p>
            <a:pPr algn="ctr"/>
            <a:r>
              <a:rPr lang="en-IN" sz="1800" b="1" dirty="0">
                <a:latin typeface="Times New Roman" panose="02020603050405020304" pitchFamily="18" charset="0"/>
                <a:cs typeface="Times New Roman" panose="02020603050405020304" pitchFamily="18" charset="0"/>
              </a:rPr>
              <a:t>Col Manoj Kumar R No PG/056/21-23</a:t>
            </a:r>
          </a:p>
          <a:p>
            <a:pPr algn="ctr"/>
            <a:r>
              <a:rPr lang="en-IN" sz="1800" b="1" dirty="0">
                <a:latin typeface="Times New Roman" panose="02020603050405020304" pitchFamily="18" charset="0"/>
                <a:cs typeface="Times New Roman" panose="02020603050405020304" pitchFamily="18" charset="0"/>
              </a:rPr>
              <a:t>Col Ravinder Khatri - R No PG/080/21-23</a:t>
            </a:r>
          </a:p>
          <a:p>
            <a:pPr algn="ctr"/>
            <a:r>
              <a:rPr lang="en-IN" b="1" dirty="0">
                <a:latin typeface="Times New Roman" panose="02020603050405020304" pitchFamily="18" charset="0"/>
                <a:cs typeface="Times New Roman" panose="02020603050405020304" pitchFamily="18" charset="0"/>
              </a:rPr>
              <a:t>			</a:t>
            </a:r>
          </a:p>
          <a:p>
            <a:pPr algn="ctr"/>
            <a:r>
              <a:rPr lang="en-IN" b="1" dirty="0">
                <a:latin typeface="Times New Roman" panose="02020603050405020304" pitchFamily="18" charset="0"/>
                <a:cs typeface="Times New Roman" panose="02020603050405020304" pitchFamily="18" charset="0"/>
              </a:rPr>
              <a:t>					</a:t>
            </a:r>
            <a:r>
              <a:rPr lang="en-IN" sz="2400" b="1" dirty="0">
                <a:solidFill>
                  <a:srgbClr val="0070C0"/>
                </a:solidFill>
                <a:latin typeface="Times New Roman" panose="02020603050405020304" pitchFamily="18" charset="0"/>
                <a:cs typeface="Times New Roman" panose="02020603050405020304" pitchFamily="18" charset="0"/>
              </a:rPr>
              <a:t>Mentor- Dr Vinay  Tripathi</a:t>
            </a:r>
            <a:endParaRPr lang="en-IN" b="1" dirty="0">
              <a:solidFill>
                <a:srgbClr val="0070C0"/>
              </a:solidFill>
              <a:latin typeface="Times New Roman" panose="02020603050405020304" pitchFamily="18" charset="0"/>
              <a:cs typeface="Times New Roman" panose="02020603050405020304" pitchFamily="18" charset="0"/>
            </a:endParaRPr>
          </a:p>
          <a:p>
            <a:pPr algn="ctr"/>
            <a:endParaRPr lang="en-IN" dirty="0"/>
          </a:p>
        </p:txBody>
      </p:sp>
      <p:sp>
        <p:nvSpPr>
          <p:cNvPr id="8" name="TextBox 7">
            <a:extLst>
              <a:ext uri="{FF2B5EF4-FFF2-40B4-BE49-F238E27FC236}">
                <a16:creationId xmlns:a16="http://schemas.microsoft.com/office/drawing/2014/main" id="{46EDD479-849A-5720-DF53-EA8A2E2EE724}"/>
              </a:ext>
            </a:extLst>
          </p:cNvPr>
          <p:cNvSpPr txBox="1"/>
          <p:nvPr/>
        </p:nvSpPr>
        <p:spPr>
          <a:xfrm>
            <a:off x="974783" y="1949583"/>
            <a:ext cx="10127413" cy="1349318"/>
          </a:xfrm>
          <a:prstGeom prst="rect">
            <a:avLst/>
          </a:prstGeom>
          <a:noFill/>
        </p:spPr>
        <p:txBody>
          <a:bodyPr wrap="square">
            <a:spAutoFit/>
          </a:bodyPr>
          <a:lstStyle/>
          <a:p>
            <a:pPr algn="ctr" defTabSz="979290"/>
            <a:r>
              <a:rPr lang="en-US" sz="4000" b="1" dirty="0">
                <a:solidFill>
                  <a:srgbClr val="FF00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t>EX-SERVICEMEN CONTRIBUTORY </a:t>
            </a:r>
          </a:p>
          <a:p>
            <a:pPr algn="ctr" defTabSz="979290"/>
            <a:r>
              <a:rPr lang="en-US" sz="4000" b="1" dirty="0">
                <a:solidFill>
                  <a:srgbClr val="FF00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t>HEALTH SCHEME (ECHS)</a:t>
            </a:r>
          </a:p>
        </p:txBody>
      </p:sp>
      <p:pic>
        <p:nvPicPr>
          <p:cNvPr id="9" name="Picture 8">
            <a:extLst>
              <a:ext uri="{FF2B5EF4-FFF2-40B4-BE49-F238E27FC236}">
                <a16:creationId xmlns:a16="http://schemas.microsoft.com/office/drawing/2014/main" id="{7B18C955-C483-0492-7620-5D392B9CB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 y="22570"/>
            <a:ext cx="1857080" cy="874126"/>
          </a:xfrm>
          <a:prstGeom prst="rect">
            <a:avLst/>
          </a:prstGeom>
        </p:spPr>
      </p:pic>
      <p:pic>
        <p:nvPicPr>
          <p:cNvPr id="10" name="Picture 4" descr="2.png">
            <a:extLst>
              <a:ext uri="{FF2B5EF4-FFF2-40B4-BE49-F238E27FC236}">
                <a16:creationId xmlns:a16="http://schemas.microsoft.com/office/drawing/2014/main" id="{743FA8A8-67A4-8518-BB12-3C1AF55A49DF}"/>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11">
            <a:extLst>
              <a:ext uri="{FF2B5EF4-FFF2-40B4-BE49-F238E27FC236}">
                <a16:creationId xmlns:a16="http://schemas.microsoft.com/office/drawing/2014/main" id="{BFD51740-CFC7-CB50-C6AF-0B04B50D8D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F4A2A7-03E6-457F-AD95-5A592B33BFA8}" type="slidenum">
              <a:rPr lang="en-US" altLang="en-US" sz="1200">
                <a:solidFill>
                  <a:srgbClr val="898989"/>
                </a:solidFill>
                <a:latin typeface="Arial" panose="020B0604020202020204" pitchFamily="34" charset="0"/>
              </a:rPr>
              <a:pPr>
                <a:spcBef>
                  <a:spcPct val="0"/>
                </a:spcBef>
                <a:buFontTx/>
                <a:buNone/>
              </a:pPr>
              <a:t>10</a:t>
            </a:fld>
            <a:endParaRPr lang="en-US" altLang="en-US" sz="1200">
              <a:solidFill>
                <a:srgbClr val="898989"/>
              </a:solidFill>
              <a:latin typeface="Arial" panose="020B0604020202020204" pitchFamily="34" charset="0"/>
            </a:endParaRPr>
          </a:p>
        </p:txBody>
      </p:sp>
      <p:sp>
        <p:nvSpPr>
          <p:cNvPr id="17412" name="Content Placeholder 2">
            <a:extLst>
              <a:ext uri="{FF2B5EF4-FFF2-40B4-BE49-F238E27FC236}">
                <a16:creationId xmlns:a16="http://schemas.microsoft.com/office/drawing/2014/main" id="{C3C05D31-2351-D989-6956-FBBC80E22A38}"/>
              </a:ext>
            </a:extLst>
          </p:cNvPr>
          <p:cNvSpPr>
            <a:spLocks noGrp="1"/>
          </p:cNvSpPr>
          <p:nvPr/>
        </p:nvSpPr>
        <p:spPr bwMode="auto">
          <a:xfrm>
            <a:off x="155275" y="1492369"/>
            <a:ext cx="11835441" cy="522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Ø"/>
            </a:pPr>
            <a:r>
              <a:rPr lang="en-US" altLang="en-US" sz="2000" b="1" dirty="0">
                <a:latin typeface="Arial" panose="020B0604020202020204" pitchFamily="34" charset="0"/>
              </a:rPr>
              <a:t> </a:t>
            </a:r>
            <a:r>
              <a:rPr lang="en-US" altLang="en-US" sz="2000" b="1" u="sng" dirty="0">
                <a:latin typeface="Arial" panose="020B0604020202020204" pitchFamily="34" charset="0"/>
              </a:rPr>
              <a:t>Eligibility for ECHS membership </a:t>
            </a:r>
            <a:r>
              <a:rPr lang="en-US" altLang="en-US" sz="2000" b="1" dirty="0">
                <a:latin typeface="Arial" panose="020B0604020202020204" pitchFamily="34" charset="0"/>
              </a:rPr>
              <a:t>:-  </a:t>
            </a:r>
          </a:p>
          <a:p>
            <a:pPr>
              <a:spcBef>
                <a:spcPct val="0"/>
              </a:spcBef>
              <a:buFontTx/>
              <a:buNone/>
            </a:pPr>
            <a:endParaRPr lang="en-US" altLang="en-US" sz="1000" b="1" dirty="0">
              <a:latin typeface="Arial" panose="020B0604020202020204" pitchFamily="34" charset="0"/>
            </a:endParaRPr>
          </a:p>
          <a:p>
            <a:pPr marL="800100" lvl="1" indent="-342900" algn="just">
              <a:spcBef>
                <a:spcPct val="0"/>
              </a:spcBef>
              <a:buFont typeface="Wingdings" panose="05000000000000000000" pitchFamily="2" charset="2"/>
              <a:buChar char="v"/>
            </a:pPr>
            <a:r>
              <a:rPr lang="en-US" altLang="en-US" sz="2000" b="1" dirty="0">
                <a:solidFill>
                  <a:srgbClr val="C00000"/>
                </a:solidFill>
                <a:latin typeface="Arial" panose="020B0604020202020204" pitchFamily="34" charset="0"/>
              </a:rPr>
              <a:t>Ex-Servicemen drawing Pension</a:t>
            </a:r>
          </a:p>
          <a:p>
            <a:pPr marL="800100" lvl="1" indent="-342900" algn="just">
              <a:spcBef>
                <a:spcPct val="0"/>
              </a:spcBef>
              <a:buFont typeface="Wingdings" panose="05000000000000000000" pitchFamily="2" charset="2"/>
              <a:buChar char="v"/>
            </a:pPr>
            <a:r>
              <a:rPr lang="en-US" altLang="en-US" sz="2000" b="1" dirty="0">
                <a:solidFill>
                  <a:schemeClr val="accent6">
                    <a:lumMod val="50000"/>
                  </a:schemeClr>
                </a:solidFill>
                <a:latin typeface="Arial" panose="020B0604020202020204" pitchFamily="34" charset="0"/>
              </a:rPr>
              <a:t>Widows drawing Family Pension</a:t>
            </a:r>
          </a:p>
          <a:p>
            <a:pPr marL="800100" lvl="1" indent="-342900" algn="just">
              <a:spcBef>
                <a:spcPct val="0"/>
              </a:spcBef>
              <a:buFont typeface="Wingdings" panose="05000000000000000000" pitchFamily="2" charset="2"/>
              <a:buChar char="v"/>
            </a:pPr>
            <a:r>
              <a:rPr lang="en-US" altLang="en-US" sz="2000" b="1" dirty="0">
                <a:solidFill>
                  <a:srgbClr val="C00000"/>
                </a:solidFill>
                <a:latin typeface="Arial" panose="020B0604020202020204" pitchFamily="34" charset="0"/>
              </a:rPr>
              <a:t>Spouse of pensioner</a:t>
            </a:r>
          </a:p>
          <a:p>
            <a:pPr marL="800100" lvl="1" indent="-342900" algn="just">
              <a:spcBef>
                <a:spcPct val="0"/>
              </a:spcBef>
              <a:buFont typeface="Wingdings" panose="05000000000000000000" pitchFamily="2" charset="2"/>
              <a:buChar char="v"/>
            </a:pPr>
            <a:r>
              <a:rPr lang="en-US" altLang="en-US" sz="2000" b="1" dirty="0">
                <a:solidFill>
                  <a:schemeClr val="accent6">
                    <a:lumMod val="50000"/>
                  </a:schemeClr>
                </a:solidFill>
                <a:latin typeface="Arial" panose="020B0604020202020204" pitchFamily="34" charset="0"/>
              </a:rPr>
              <a:t>Sons till they start earning or attains the age of 25 </a:t>
            </a:r>
            <a:r>
              <a:rPr lang="en-US" altLang="en-US" sz="2000" b="1" dirty="0" err="1">
                <a:solidFill>
                  <a:schemeClr val="accent6">
                    <a:lumMod val="50000"/>
                  </a:schemeClr>
                </a:solidFill>
                <a:latin typeface="Arial" panose="020B0604020202020204" pitchFamily="34" charset="0"/>
              </a:rPr>
              <a:t>yrs</a:t>
            </a:r>
            <a:r>
              <a:rPr lang="en-US" altLang="en-US" sz="2000" b="1" dirty="0">
                <a:solidFill>
                  <a:schemeClr val="accent6">
                    <a:lumMod val="50000"/>
                  </a:schemeClr>
                </a:solidFill>
                <a:latin typeface="Arial" panose="020B0604020202020204" pitchFamily="34" charset="0"/>
              </a:rPr>
              <a:t> or gets married whichever is earlier</a:t>
            </a:r>
          </a:p>
          <a:p>
            <a:pPr marL="800100" lvl="1" indent="-342900" algn="just">
              <a:spcBef>
                <a:spcPct val="0"/>
              </a:spcBef>
              <a:buFont typeface="Wingdings" panose="05000000000000000000" pitchFamily="2" charset="2"/>
              <a:buChar char="v"/>
            </a:pPr>
            <a:r>
              <a:rPr lang="en-US" altLang="en-US" sz="2000" b="1" dirty="0">
                <a:solidFill>
                  <a:srgbClr val="C00000"/>
                </a:solidFill>
                <a:latin typeface="Arial" panose="020B0604020202020204" pitchFamily="34" charset="0"/>
              </a:rPr>
              <a:t>Unemployed/unmarried/divorced Daughters/Sister including widow/legally divorced irrespective of age</a:t>
            </a:r>
          </a:p>
          <a:p>
            <a:pPr marL="800100" lvl="1" indent="-342900" algn="just">
              <a:spcBef>
                <a:spcPct val="0"/>
              </a:spcBef>
              <a:buFont typeface="Wingdings" panose="05000000000000000000" pitchFamily="2" charset="2"/>
              <a:buChar char="v"/>
            </a:pPr>
            <a:r>
              <a:rPr lang="en-US" altLang="en-US" sz="2000" b="1" dirty="0">
                <a:solidFill>
                  <a:schemeClr val="accent6">
                    <a:lumMod val="50000"/>
                  </a:schemeClr>
                </a:solidFill>
                <a:latin typeface="Arial" panose="020B0604020202020204" pitchFamily="34" charset="0"/>
              </a:rPr>
              <a:t>Adopted children</a:t>
            </a:r>
          </a:p>
          <a:p>
            <a:pPr marL="800100" lvl="1" indent="-342900" algn="just">
              <a:spcBef>
                <a:spcPct val="0"/>
              </a:spcBef>
              <a:buFont typeface="Wingdings" panose="05000000000000000000" pitchFamily="2" charset="2"/>
              <a:buChar char="v"/>
            </a:pPr>
            <a:r>
              <a:rPr lang="en-US" altLang="en-US" sz="2000" b="1" dirty="0">
                <a:solidFill>
                  <a:srgbClr val="C00000"/>
                </a:solidFill>
                <a:latin typeface="Arial" panose="020B0604020202020204" pitchFamily="34" charset="0"/>
              </a:rPr>
              <a:t>Dependent parents whose combined income does not exceed Rs 9000/- plus DA per month. </a:t>
            </a:r>
          </a:p>
          <a:p>
            <a:pPr marL="800100" lvl="1" indent="-342900" algn="just">
              <a:spcBef>
                <a:spcPct val="0"/>
              </a:spcBef>
              <a:buFont typeface="Wingdings" panose="05000000000000000000" pitchFamily="2" charset="2"/>
              <a:buChar char="v"/>
            </a:pPr>
            <a:r>
              <a:rPr lang="en-US" altLang="en-US" sz="2000" b="1" dirty="0">
                <a:solidFill>
                  <a:schemeClr val="accent6">
                    <a:lumMod val="50000"/>
                  </a:schemeClr>
                </a:solidFill>
                <a:latin typeface="Arial" panose="020B0604020202020204" pitchFamily="34" charset="0"/>
              </a:rPr>
              <a:t>Child/brother with permanent physical/mental disability (min 40%) irrespective of age</a:t>
            </a:r>
          </a:p>
          <a:p>
            <a:pPr marL="800100" lvl="1" indent="-342900" algn="just">
              <a:spcBef>
                <a:spcPct val="0"/>
              </a:spcBef>
              <a:buFont typeface="Wingdings" panose="05000000000000000000" pitchFamily="2" charset="2"/>
              <a:buChar char="v"/>
            </a:pPr>
            <a:r>
              <a:rPr lang="en-US" altLang="en-US" sz="2000" b="1" dirty="0">
                <a:solidFill>
                  <a:srgbClr val="C00000"/>
                </a:solidFill>
                <a:latin typeface="Arial" panose="020B0604020202020204" pitchFamily="34" charset="0"/>
              </a:rPr>
              <a:t>Ex-Recruit medically boarded out during training and in receipt of Disability Pension</a:t>
            </a:r>
          </a:p>
          <a:p>
            <a:pPr marL="800100" lvl="1" indent="-342900" algn="just">
              <a:spcBef>
                <a:spcPct val="0"/>
              </a:spcBef>
              <a:buFont typeface="Wingdings" panose="05000000000000000000" pitchFamily="2" charset="2"/>
              <a:buChar char="v"/>
            </a:pPr>
            <a:r>
              <a:rPr lang="en-US" altLang="en-US" sz="2000" b="1" dirty="0">
                <a:solidFill>
                  <a:schemeClr val="accent6">
                    <a:lumMod val="50000"/>
                  </a:schemeClr>
                </a:solidFill>
                <a:latin typeface="Arial" panose="020B0604020202020204" pitchFamily="34" charset="0"/>
              </a:rPr>
              <a:t>APS persons are now eligible for ECHS Membership</a:t>
            </a:r>
          </a:p>
        </p:txBody>
      </p:sp>
      <p:grpSp>
        <p:nvGrpSpPr>
          <p:cNvPr id="12" name="Group 11">
            <a:extLst>
              <a:ext uri="{FF2B5EF4-FFF2-40B4-BE49-F238E27FC236}">
                <a16:creationId xmlns:a16="http://schemas.microsoft.com/office/drawing/2014/main" id="{4EF7262A-3FA4-4B05-B69F-95254A377545}"/>
              </a:ext>
            </a:extLst>
          </p:cNvPr>
          <p:cNvGrpSpPr/>
          <p:nvPr/>
        </p:nvGrpSpPr>
        <p:grpSpPr>
          <a:xfrm>
            <a:off x="843691" y="-11922"/>
            <a:ext cx="11225742" cy="968259"/>
            <a:chOff x="974783" y="3290181"/>
            <a:chExt cx="11151596" cy="896696"/>
          </a:xfrm>
        </p:grpSpPr>
        <p:pic>
          <p:nvPicPr>
            <p:cNvPr id="13" name="Picture 4" descr="2.png">
              <a:extLst>
                <a:ext uri="{FF2B5EF4-FFF2-40B4-BE49-F238E27FC236}">
                  <a16:creationId xmlns:a16="http://schemas.microsoft.com/office/drawing/2014/main" id="{46B32EAA-3CE9-3EBA-182F-3477E00B1686}"/>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15" name="TextBox 14">
              <a:extLst>
                <a:ext uri="{FF2B5EF4-FFF2-40B4-BE49-F238E27FC236}">
                  <a16:creationId xmlns:a16="http://schemas.microsoft.com/office/drawing/2014/main" id="{0B457FC8-7C4B-588E-66A4-F930D4CC5769}"/>
                </a:ext>
              </a:extLst>
            </p:cNvPr>
            <p:cNvSpPr txBox="1"/>
            <p:nvPr/>
          </p:nvSpPr>
          <p:spPr>
            <a:xfrm>
              <a:off x="974783"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ECHS : ELIGIBILITY</a:t>
              </a:r>
            </a:p>
          </p:txBody>
        </p:sp>
      </p:grpSp>
      <p:pic>
        <p:nvPicPr>
          <p:cNvPr id="8" name="Picture 7">
            <a:extLst>
              <a:ext uri="{FF2B5EF4-FFF2-40B4-BE49-F238E27FC236}">
                <a16:creationId xmlns:a16="http://schemas.microsoft.com/office/drawing/2014/main" id="{39638576-5A4E-0E24-032D-EF3E8813C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7">
            <a:extLst>
              <a:ext uri="{FF2B5EF4-FFF2-40B4-BE49-F238E27FC236}">
                <a16:creationId xmlns:a16="http://schemas.microsoft.com/office/drawing/2014/main" id="{DCEC6CB9-EF6F-F55A-D914-D95EE96522B9}"/>
              </a:ext>
            </a:extLst>
          </p:cNvPr>
          <p:cNvSpPr>
            <a:spLocks noGrp="1"/>
          </p:cNvSpPr>
          <p:nvPr>
            <p:ph idx="4294967295"/>
          </p:nvPr>
        </p:nvSpPr>
        <p:spPr>
          <a:xfrm>
            <a:off x="1716657" y="1293962"/>
            <a:ext cx="8798943" cy="845389"/>
          </a:xfrm>
        </p:spPr>
        <p:txBody>
          <a:bodyPr/>
          <a:lstStyle/>
          <a:p>
            <a:pPr eaLnBrk="1" hangingPunct="1"/>
            <a:r>
              <a:rPr lang="en-US" altLang="en-US" sz="2000" b="1" dirty="0">
                <a:latin typeface="Arial" panose="020B0604020202020204" pitchFamily="34" charset="0"/>
                <a:cs typeface="Arial" panose="020B0604020202020204" pitchFamily="34" charset="0"/>
              </a:rPr>
              <a:t>Prior To 01 Jan 1996 	-    No Subs</a:t>
            </a:r>
          </a:p>
          <a:p>
            <a:pPr eaLnBrk="1" hangingPunct="1"/>
            <a:r>
              <a:rPr lang="en-US" altLang="en-US" sz="2000" b="1" dirty="0">
                <a:solidFill>
                  <a:srgbClr val="FF0000"/>
                </a:solidFill>
                <a:latin typeface="Arial" panose="020B0604020202020204" pitchFamily="34" charset="0"/>
                <a:cs typeface="Arial" panose="020B0604020202020204" pitchFamily="34" charset="0"/>
              </a:rPr>
              <a:t>01 Jun 2009 Onwards   	-    As per table below</a:t>
            </a:r>
          </a:p>
        </p:txBody>
      </p:sp>
      <p:sp>
        <p:nvSpPr>
          <p:cNvPr id="19460" name="Slide Number Placeholder 5">
            <a:extLst>
              <a:ext uri="{FF2B5EF4-FFF2-40B4-BE49-F238E27FC236}">
                <a16:creationId xmlns:a16="http://schemas.microsoft.com/office/drawing/2014/main" id="{9C5A968D-6D0D-3492-E6D7-B228E6978F93}"/>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9D4F13A8-60CF-4835-85B8-6F80D5893697}" type="slidenum">
              <a:rPr lang="en-US" altLang="en-US" sz="1400">
                <a:solidFill>
                  <a:srgbClr val="FFFFFF"/>
                </a:solidFill>
                <a:latin typeface="Times New Roman" panose="02020603050405020304" pitchFamily="18" charset="0"/>
              </a:rPr>
              <a:pPr algn="r">
                <a:spcBef>
                  <a:spcPct val="0"/>
                </a:spcBef>
                <a:buFontTx/>
                <a:buNone/>
              </a:pPr>
              <a:t>11</a:t>
            </a:fld>
            <a:endParaRPr lang="en-US" altLang="en-US" sz="1400">
              <a:solidFill>
                <a:srgbClr val="FFFFFF"/>
              </a:solidFill>
              <a:latin typeface="Times New Roman" panose="02020603050405020304" pitchFamily="18" charset="0"/>
            </a:endParaRPr>
          </a:p>
        </p:txBody>
      </p:sp>
      <p:sp>
        <p:nvSpPr>
          <p:cNvPr id="19461" name="Rectangle 4">
            <a:extLst>
              <a:ext uri="{FF2B5EF4-FFF2-40B4-BE49-F238E27FC236}">
                <a16:creationId xmlns:a16="http://schemas.microsoft.com/office/drawing/2014/main" id="{CB3F8BE5-722D-9385-6289-184A28BB91FD}"/>
              </a:ext>
            </a:extLst>
          </p:cNvPr>
          <p:cNvSpPr>
            <a:spLocks noChangeArrowheads="1"/>
          </p:cNvSpPr>
          <p:nvPr/>
        </p:nvSpPr>
        <p:spPr bwMode="auto">
          <a:xfrm>
            <a:off x="1524000" y="237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1">
              <a:solidFill>
                <a:srgbClr val="FFFFFF"/>
              </a:solidFill>
              <a:latin typeface="Arial" panose="020B0604020202020204" pitchFamily="34" charset="0"/>
            </a:endParaRPr>
          </a:p>
        </p:txBody>
      </p:sp>
      <p:graphicFrame>
        <p:nvGraphicFramePr>
          <p:cNvPr id="11301" name="Group 37">
            <a:extLst>
              <a:ext uri="{FF2B5EF4-FFF2-40B4-BE49-F238E27FC236}">
                <a16:creationId xmlns:a16="http://schemas.microsoft.com/office/drawing/2014/main" id="{C4F636CA-1C2B-EC86-D49A-49B284DA2409}"/>
              </a:ext>
            </a:extLst>
          </p:cNvPr>
          <p:cNvGraphicFramePr>
            <a:graphicFrameLocks noGrp="1"/>
          </p:cNvGraphicFramePr>
          <p:nvPr>
            <p:extLst>
              <p:ext uri="{D42A27DB-BD31-4B8C-83A1-F6EECF244321}">
                <p14:modId xmlns:p14="http://schemas.microsoft.com/office/powerpoint/2010/main" val="3541369548"/>
              </p:ext>
            </p:extLst>
          </p:nvPr>
        </p:nvGraphicFramePr>
        <p:xfrm>
          <a:off x="1425975" y="2606675"/>
          <a:ext cx="9380306" cy="3141301"/>
        </p:xfrm>
        <a:graphic>
          <a:graphicData uri="http://schemas.openxmlformats.org/drawingml/2006/table">
            <a:tbl>
              <a:tblPr>
                <a:tableStyleId>{616DA210-FB5B-4158-B5E0-FEB733F419BA}</a:tableStyleId>
              </a:tblPr>
              <a:tblGrid>
                <a:gridCol w="2802991">
                  <a:extLst>
                    <a:ext uri="{9D8B030D-6E8A-4147-A177-3AD203B41FA5}">
                      <a16:colId xmlns:a16="http://schemas.microsoft.com/office/drawing/2014/main" val="20002"/>
                    </a:ext>
                  </a:extLst>
                </a:gridCol>
                <a:gridCol w="2266445">
                  <a:extLst>
                    <a:ext uri="{9D8B030D-6E8A-4147-A177-3AD203B41FA5}">
                      <a16:colId xmlns:a16="http://schemas.microsoft.com/office/drawing/2014/main" val="20003"/>
                    </a:ext>
                  </a:extLst>
                </a:gridCol>
                <a:gridCol w="4310870">
                  <a:extLst>
                    <a:ext uri="{9D8B030D-6E8A-4147-A177-3AD203B41FA5}">
                      <a16:colId xmlns:a16="http://schemas.microsoft.com/office/drawing/2014/main" val="20004"/>
                    </a:ext>
                  </a:extLst>
                </a:gridCol>
              </a:tblGrid>
              <a:tr h="69355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Grade Pay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cs typeface="Arial" pitchFamily="34" charset="0"/>
                        </a:rPr>
                        <a:t>(Per Month)</a:t>
                      </a:r>
                    </a:p>
                  </a:txBody>
                  <a:tcPr marL="91433" marR="91433" marT="45705" marB="45705" horzOverflow="overflow">
                    <a:solidFill>
                      <a:srgbClr val="92D050">
                        <a:alpha val="34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Arial" panose="020B0604020202020204" pitchFamily="34" charset="0"/>
                          <a:cs typeface="Arial" panose="020B0604020202020204" pitchFamily="34" charset="0"/>
                        </a:rPr>
                        <a:t>Contribution</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L="91433" marR="91433" marT="45705" marB="45705" horzOverflow="overflow">
                    <a:solidFill>
                      <a:srgbClr val="92D050">
                        <a:alpha val="34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Rank </a:t>
                      </a:r>
                    </a:p>
                  </a:txBody>
                  <a:tcPr marL="91433" marR="91433" marT="45705" marB="45705" horzOverflow="overflow">
                    <a:solidFill>
                      <a:srgbClr val="92D050">
                        <a:alpha val="34000"/>
                      </a:srgbClr>
                    </a:solidFill>
                  </a:tcPr>
                </a:tc>
                <a:extLst>
                  <a:ext uri="{0D108BD9-81ED-4DB2-BD59-A6C34878D82A}">
                    <a16:rowId xmlns:a16="http://schemas.microsoft.com/office/drawing/2014/main" val="10001"/>
                  </a:ext>
                </a:extLst>
              </a:tr>
              <a:tr h="638053">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solidFill>
                            <a:srgbClr val="00B0F0"/>
                          </a:solidFill>
                          <a:effectLst/>
                          <a:latin typeface="Arial" panose="020B0604020202020204" pitchFamily="34" charset="0"/>
                          <a:cs typeface="Arial" panose="020B0604020202020204" pitchFamily="34" charset="0"/>
                        </a:rPr>
                        <a:t>Rs 1,800/- to 2,800/- </a:t>
                      </a:r>
                      <a:endParaRPr kumimoji="0" lang="en-US" sz="1800" b="1"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B0F0"/>
                          </a:solidFill>
                          <a:effectLst/>
                          <a:latin typeface="Arial" panose="020B0604020202020204" pitchFamily="34" charset="0"/>
                          <a:cs typeface="Arial" panose="020B0604020202020204" pitchFamily="34" charset="0"/>
                        </a:rPr>
                        <a:t>Rs</a:t>
                      </a:r>
                      <a:r>
                        <a:rPr kumimoji="0" lang="en-US" sz="1800" b="1" u="none" strike="noStrike" cap="none" normalizeH="0" baseline="0" dirty="0">
                          <a:ln>
                            <a:noFill/>
                          </a:ln>
                          <a:solidFill>
                            <a:srgbClr val="00B0F0"/>
                          </a:solidFill>
                          <a:effectLst/>
                          <a:latin typeface="Arial" panose="020B0604020202020204" pitchFamily="34" charset="0"/>
                          <a:cs typeface="Arial" panose="020B0604020202020204" pitchFamily="34" charset="0"/>
                        </a:rPr>
                        <a:t> 30,000/-</a:t>
                      </a:r>
                      <a:endParaRPr kumimoji="0" lang="en-US" sz="1800" b="1" i="0" u="none" strike="noStrike" cap="none" normalizeH="0" baseline="0" dirty="0">
                        <a:ln>
                          <a:noFill/>
                        </a:ln>
                        <a:solidFill>
                          <a:srgbClr val="00B0F0"/>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F0"/>
                          </a:solidFill>
                          <a:effectLst/>
                          <a:latin typeface="Arial" pitchFamily="34" charset="0"/>
                          <a:cs typeface="Arial" pitchFamily="34" charset="0"/>
                        </a:rPr>
                        <a:t>Sepoy to Havildar</a:t>
                      </a:r>
                    </a:p>
                  </a:txBody>
                  <a:tcPr marL="91433" marR="91433" marT="45705" marB="45705" horzOverflow="overflow">
                    <a:solidFill>
                      <a:srgbClr val="92D050">
                        <a:alpha val="12000"/>
                      </a:srgbClr>
                    </a:solidFill>
                  </a:tcPr>
                </a:tc>
                <a:extLst>
                  <a:ext uri="{0D108BD9-81ED-4DB2-BD59-A6C34878D82A}">
                    <a16:rowId xmlns:a16="http://schemas.microsoft.com/office/drawing/2014/main" val="10002"/>
                  </a:ext>
                </a:extLst>
              </a:tr>
              <a:tr h="533583">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latin typeface="Arial" panose="020B0604020202020204" pitchFamily="34" charset="0"/>
                          <a:cs typeface="Arial" panose="020B0604020202020204" pitchFamily="34" charset="0"/>
                        </a:rPr>
                        <a:t>Rs 4,200/-</a:t>
                      </a:r>
                      <a:endParaRPr kumimoji="0" lang="en-US" sz="1800" b="1" i="0" u="none" strike="noStrike" cap="none" normalizeH="0" baseline="0" dirty="0">
                        <a:ln>
                          <a:noFill/>
                        </a:ln>
                        <a:solidFill>
                          <a:srgbClr val="FF0000"/>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effectLst/>
                          <a:latin typeface="Arial" panose="020B0604020202020204" pitchFamily="34" charset="0"/>
                          <a:cs typeface="Arial" panose="020B0604020202020204" pitchFamily="34" charset="0"/>
                        </a:rPr>
                        <a:t>Rs</a:t>
                      </a:r>
                      <a:r>
                        <a:rPr kumimoji="0" lang="en-US" sz="1800" b="1" u="none" strike="noStrike" cap="none" normalizeH="0" baseline="0" dirty="0">
                          <a:ln>
                            <a:noFill/>
                          </a:ln>
                          <a:effectLst/>
                          <a:latin typeface="Arial" panose="020B0604020202020204" pitchFamily="34" charset="0"/>
                          <a:cs typeface="Arial" panose="020B0604020202020204" pitchFamily="34" charset="0"/>
                        </a:rPr>
                        <a:t> 67,000/-</a:t>
                      </a:r>
                      <a:endParaRPr kumimoji="0" lang="en-US" sz="1800" b="1" i="0" u="none" strike="noStrike" cap="none" normalizeH="0" baseline="0" dirty="0">
                        <a:ln>
                          <a:noFill/>
                        </a:ln>
                        <a:solidFill>
                          <a:srgbClr val="FF0000"/>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Naib Subedar</a:t>
                      </a:r>
                    </a:p>
                  </a:txBody>
                  <a:tcPr marL="91433" marR="91433" marT="45705" marB="45705" horzOverflow="overflow">
                    <a:solidFill>
                      <a:srgbClr val="92D050">
                        <a:alpha val="12000"/>
                      </a:srgbClr>
                    </a:solidFill>
                  </a:tcPr>
                </a:tc>
                <a:extLst>
                  <a:ext uri="{0D108BD9-81ED-4DB2-BD59-A6C34878D82A}">
                    <a16:rowId xmlns:a16="http://schemas.microsoft.com/office/drawing/2014/main" val="10003"/>
                  </a:ext>
                </a:extLst>
              </a:tr>
              <a:tr h="6380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solidFill>
                            <a:srgbClr val="00B0F0"/>
                          </a:solidFill>
                          <a:effectLst/>
                          <a:latin typeface="Arial" panose="020B0604020202020204" pitchFamily="34" charset="0"/>
                          <a:cs typeface="Arial" panose="020B0604020202020204" pitchFamily="34" charset="0"/>
                        </a:rPr>
                        <a:t>Rs 4,600/- to  6600/-</a:t>
                      </a:r>
                      <a:endParaRPr kumimoji="0" lang="en-US" sz="1800" b="1" i="0" u="none" strike="noStrike" cap="none" normalizeH="0" baseline="0" dirty="0">
                        <a:ln>
                          <a:noFill/>
                        </a:ln>
                        <a:solidFill>
                          <a:srgbClr val="00B0F0"/>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B0F0"/>
                          </a:solidFill>
                          <a:effectLst/>
                          <a:latin typeface="Arial" panose="020B0604020202020204" pitchFamily="34" charset="0"/>
                          <a:cs typeface="Arial" panose="020B0604020202020204" pitchFamily="34" charset="0"/>
                        </a:rPr>
                        <a:t>Rs</a:t>
                      </a:r>
                      <a:r>
                        <a:rPr kumimoji="0" lang="en-US" sz="1800" b="1" u="none" strike="noStrike" cap="none" normalizeH="0" baseline="0" dirty="0">
                          <a:ln>
                            <a:noFill/>
                          </a:ln>
                          <a:solidFill>
                            <a:srgbClr val="00B0F0"/>
                          </a:solidFill>
                          <a:effectLst/>
                          <a:latin typeface="Arial" panose="020B0604020202020204" pitchFamily="34" charset="0"/>
                          <a:cs typeface="Arial" panose="020B0604020202020204" pitchFamily="34" charset="0"/>
                        </a:rPr>
                        <a:t> 67,000/-</a:t>
                      </a:r>
                      <a:endParaRPr kumimoji="0" lang="en-US" sz="1800" b="1" i="0" u="none" strike="noStrike" cap="none" normalizeH="0" baseline="0" dirty="0">
                        <a:ln>
                          <a:noFill/>
                        </a:ln>
                        <a:solidFill>
                          <a:srgbClr val="00B0F0"/>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F0"/>
                          </a:solidFill>
                          <a:effectLst/>
                          <a:latin typeface="Arial" pitchFamily="34" charset="0"/>
                          <a:cs typeface="Arial" pitchFamily="34" charset="0"/>
                        </a:rPr>
                        <a:t>Subedar to  Subedar Major</a:t>
                      </a:r>
                    </a:p>
                  </a:txBody>
                  <a:tcPr marL="91433" marR="91433" marT="45705" marB="45705" horzOverflow="overflow">
                    <a:solidFill>
                      <a:srgbClr val="92D050">
                        <a:alpha val="12000"/>
                      </a:srgbClr>
                    </a:solidFill>
                  </a:tcPr>
                </a:tc>
                <a:extLst>
                  <a:ext uri="{0D108BD9-81ED-4DB2-BD59-A6C34878D82A}">
                    <a16:rowId xmlns:a16="http://schemas.microsoft.com/office/drawing/2014/main" val="10004"/>
                  </a:ext>
                </a:extLst>
              </a:tr>
              <a:tr h="6380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Arial" panose="020B0604020202020204" pitchFamily="34" charset="0"/>
                          <a:cs typeface="Arial" panose="020B0604020202020204" pitchFamily="34" charset="0"/>
                        </a:rPr>
                        <a:t>Rs 7,500/- &amp; Above</a:t>
                      </a:r>
                      <a:endParaRPr kumimoji="0" lang="en-US" sz="1800" b="1" i="0" u="none" strike="noStrike" cap="none" normalizeH="0" baseline="0" dirty="0">
                        <a:ln>
                          <a:noFill/>
                        </a:ln>
                        <a:solidFill>
                          <a:srgbClr val="0000FF"/>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effectLst/>
                          <a:latin typeface="Arial" panose="020B0604020202020204" pitchFamily="34" charset="0"/>
                          <a:cs typeface="Arial" panose="020B0604020202020204" pitchFamily="34" charset="0"/>
                        </a:rPr>
                        <a:t>Rs</a:t>
                      </a:r>
                      <a:r>
                        <a:rPr kumimoji="0" lang="en-US" sz="1800" b="1" u="none" strike="noStrike" cap="none" normalizeH="0" baseline="0" dirty="0">
                          <a:ln>
                            <a:noFill/>
                          </a:ln>
                          <a:effectLst/>
                          <a:latin typeface="Arial" panose="020B0604020202020204" pitchFamily="34" charset="0"/>
                          <a:cs typeface="Arial" panose="020B0604020202020204" pitchFamily="34" charset="0"/>
                        </a:rPr>
                        <a:t> 1,20,000/-</a:t>
                      </a:r>
                      <a:endParaRPr kumimoji="0" lang="en-US" sz="1800" b="1" i="0" u="none" strike="noStrike" cap="none" normalizeH="0" baseline="0" dirty="0">
                        <a:ln>
                          <a:noFill/>
                        </a:ln>
                        <a:solidFill>
                          <a:srgbClr val="0000FF"/>
                        </a:solidFill>
                        <a:effectLst/>
                        <a:latin typeface="Arial" pitchFamily="34" charset="0"/>
                        <a:cs typeface="Arial" pitchFamily="34" charset="0"/>
                      </a:endParaRPr>
                    </a:p>
                  </a:txBody>
                  <a:tcPr marL="91433" marR="91433" marT="45705" marB="45705" horzOverflow="overflow">
                    <a:solidFill>
                      <a:srgbClr val="92D050">
                        <a:alpha val="12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Officers</a:t>
                      </a:r>
                    </a:p>
                  </a:txBody>
                  <a:tcPr marL="91433" marR="91433" marT="45705" marB="45705" horzOverflow="overflow">
                    <a:solidFill>
                      <a:srgbClr val="92D050">
                        <a:alpha val="12000"/>
                      </a:srgbClr>
                    </a:solidFill>
                  </a:tcPr>
                </a:tc>
                <a:extLst>
                  <a:ext uri="{0D108BD9-81ED-4DB2-BD59-A6C34878D82A}">
                    <a16:rowId xmlns:a16="http://schemas.microsoft.com/office/drawing/2014/main" val="10005"/>
                  </a:ext>
                </a:extLst>
              </a:tr>
            </a:tbl>
          </a:graphicData>
        </a:graphic>
      </p:graphicFrame>
      <p:grpSp>
        <p:nvGrpSpPr>
          <p:cNvPr id="17" name="Group 16">
            <a:extLst>
              <a:ext uri="{FF2B5EF4-FFF2-40B4-BE49-F238E27FC236}">
                <a16:creationId xmlns:a16="http://schemas.microsoft.com/office/drawing/2014/main" id="{B2091F03-094F-C236-826B-D1114B748318}"/>
              </a:ext>
            </a:extLst>
          </p:cNvPr>
          <p:cNvGrpSpPr/>
          <p:nvPr/>
        </p:nvGrpSpPr>
        <p:grpSpPr>
          <a:xfrm>
            <a:off x="949518" y="112143"/>
            <a:ext cx="11137168" cy="983411"/>
            <a:chOff x="974783" y="3290181"/>
            <a:chExt cx="11151596" cy="896696"/>
          </a:xfrm>
        </p:grpSpPr>
        <p:pic>
          <p:nvPicPr>
            <p:cNvPr id="18" name="Picture 4" descr="2.png">
              <a:extLst>
                <a:ext uri="{FF2B5EF4-FFF2-40B4-BE49-F238E27FC236}">
                  <a16:creationId xmlns:a16="http://schemas.microsoft.com/office/drawing/2014/main" id="{806B88E4-57F9-1209-AC0A-645E5AF8AB49}"/>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19" name="TextBox 18">
              <a:extLst>
                <a:ext uri="{FF2B5EF4-FFF2-40B4-BE49-F238E27FC236}">
                  <a16:creationId xmlns:a16="http://schemas.microsoft.com/office/drawing/2014/main" id="{1EE401D6-F27F-FD06-5223-B41BA83A0239}"/>
                </a:ext>
              </a:extLst>
            </p:cNvPr>
            <p:cNvSpPr txBox="1"/>
            <p:nvPr/>
          </p:nvSpPr>
          <p:spPr>
            <a:xfrm>
              <a:off x="974783" y="3364290"/>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ECHS : CONTIBUTION</a:t>
              </a:r>
            </a:p>
          </p:txBody>
        </p:sp>
      </p:grpSp>
      <p:pic>
        <p:nvPicPr>
          <p:cNvPr id="10" name="Picture 9">
            <a:extLst>
              <a:ext uri="{FF2B5EF4-FFF2-40B4-BE49-F238E27FC236}">
                <a16:creationId xmlns:a16="http://schemas.microsoft.com/office/drawing/2014/main" id="{F999FAF2-06A3-3E5A-1970-A340686A3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4">
            <a:extLst>
              <a:ext uri="{FF2B5EF4-FFF2-40B4-BE49-F238E27FC236}">
                <a16:creationId xmlns:a16="http://schemas.microsoft.com/office/drawing/2014/main" id="{95215F33-7E3C-7EB2-E5C9-9ECD9B522A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80920C-A8BC-4464-94EF-F13C321BAC3A}" type="slidenum">
              <a:rPr lang="en-US" altLang="en-US" sz="1200">
                <a:solidFill>
                  <a:srgbClr val="898989"/>
                </a:solidFill>
              </a:rPr>
              <a:pPr>
                <a:spcBef>
                  <a:spcPct val="0"/>
                </a:spcBef>
                <a:buFontTx/>
                <a:buNone/>
              </a:pPr>
              <a:t>12</a:t>
            </a:fld>
            <a:endParaRPr lang="en-US" altLang="en-US" sz="1200">
              <a:solidFill>
                <a:srgbClr val="898989"/>
              </a:solidFill>
            </a:endParaRPr>
          </a:p>
        </p:txBody>
      </p:sp>
      <p:grpSp>
        <p:nvGrpSpPr>
          <p:cNvPr id="22533" name="Group 3">
            <a:extLst>
              <a:ext uri="{FF2B5EF4-FFF2-40B4-BE49-F238E27FC236}">
                <a16:creationId xmlns:a16="http://schemas.microsoft.com/office/drawing/2014/main" id="{39E3897E-76C1-3C06-A4C9-2FC97250AB81}"/>
              </a:ext>
            </a:extLst>
          </p:cNvPr>
          <p:cNvGrpSpPr>
            <a:grpSpLocks/>
          </p:cNvGrpSpPr>
          <p:nvPr/>
        </p:nvGrpSpPr>
        <p:grpSpPr bwMode="auto">
          <a:xfrm>
            <a:off x="1889126" y="1269756"/>
            <a:ext cx="8501063" cy="5110163"/>
            <a:chOff x="364455" y="1578236"/>
            <a:chExt cx="8501062" cy="5110496"/>
          </a:xfrm>
        </p:grpSpPr>
        <p:sp>
          <p:nvSpPr>
            <p:cNvPr id="16" name="Rounded Rectangle 15">
              <a:extLst>
                <a:ext uri="{FF2B5EF4-FFF2-40B4-BE49-F238E27FC236}">
                  <a16:creationId xmlns:a16="http://schemas.microsoft.com/office/drawing/2014/main" id="{B91C96CA-9B33-93EF-04A7-1E1AD2ADEE26}"/>
                </a:ext>
              </a:extLst>
            </p:cNvPr>
            <p:cNvSpPr/>
            <p:nvPr/>
          </p:nvSpPr>
          <p:spPr bwMode="auto">
            <a:xfrm>
              <a:off x="3194066" y="1578236"/>
              <a:ext cx="2836686" cy="810046"/>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RM</a:t>
              </a:r>
            </a:p>
          </p:txBody>
        </p:sp>
        <p:sp>
          <p:nvSpPr>
            <p:cNvPr id="17" name="Rounded Rectangle 16">
              <a:extLst>
                <a:ext uri="{FF2B5EF4-FFF2-40B4-BE49-F238E27FC236}">
                  <a16:creationId xmlns:a16="http://schemas.microsoft.com/office/drawing/2014/main" id="{33CE9A21-31D2-77A0-A463-83A6E6BE5547}"/>
                </a:ext>
              </a:extLst>
            </p:cNvPr>
            <p:cNvSpPr/>
            <p:nvPr/>
          </p:nvSpPr>
          <p:spPr bwMode="auto">
            <a:xfrm>
              <a:off x="3211457" y="2632489"/>
              <a:ext cx="2794830" cy="604235"/>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rPr>
                <a:t>RRM</a:t>
              </a:r>
            </a:p>
          </p:txBody>
        </p:sp>
        <p:sp>
          <p:nvSpPr>
            <p:cNvPr id="18" name="Down Arrow 17">
              <a:extLst>
                <a:ext uri="{FF2B5EF4-FFF2-40B4-BE49-F238E27FC236}">
                  <a16:creationId xmlns:a16="http://schemas.microsoft.com/office/drawing/2014/main" id="{9575BBA7-CC93-B3F5-E986-54FBE71C7DEA}"/>
                </a:ext>
              </a:extLst>
            </p:cNvPr>
            <p:cNvSpPr/>
            <p:nvPr/>
          </p:nvSpPr>
          <p:spPr bwMode="auto">
            <a:xfrm>
              <a:off x="4447665" y="2380080"/>
              <a:ext cx="321265" cy="216000"/>
            </a:xfrm>
            <a:prstGeom prst="downArrow">
              <a:avLst/>
            </a:prstGeom>
            <a:solidFill>
              <a:schemeClr val="tx1">
                <a:lumMod val="75000"/>
                <a:lumOff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19" name="Rounded Rectangle 18">
              <a:extLst>
                <a:ext uri="{FF2B5EF4-FFF2-40B4-BE49-F238E27FC236}">
                  <a16:creationId xmlns:a16="http://schemas.microsoft.com/office/drawing/2014/main" id="{258D909A-ADCE-9232-9002-F6C356D89C14}"/>
                </a:ext>
              </a:extLst>
            </p:cNvPr>
            <p:cNvSpPr/>
            <p:nvPr/>
          </p:nvSpPr>
          <p:spPr bwMode="auto">
            <a:xfrm>
              <a:off x="364455" y="3394579"/>
              <a:ext cx="2829611" cy="79909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Chiefs of Staff Committee (COSC)</a:t>
              </a:r>
            </a:p>
          </p:txBody>
        </p:sp>
        <p:sp>
          <p:nvSpPr>
            <p:cNvPr id="20" name="Bent-Up Arrow 19">
              <a:extLst>
                <a:ext uri="{FF2B5EF4-FFF2-40B4-BE49-F238E27FC236}">
                  <a16:creationId xmlns:a16="http://schemas.microsoft.com/office/drawing/2014/main" id="{C66880F8-207A-AB72-C9DD-4ECB73B41AFF}"/>
                </a:ext>
              </a:extLst>
            </p:cNvPr>
            <p:cNvSpPr/>
            <p:nvPr/>
          </p:nvSpPr>
          <p:spPr bwMode="auto">
            <a:xfrm flipV="1">
              <a:off x="6259602" y="2868480"/>
              <a:ext cx="1334984" cy="435209"/>
            </a:xfrm>
            <a:prstGeom prst="bentUp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21" name="Bent-Up Arrow 20">
              <a:extLst>
                <a:ext uri="{FF2B5EF4-FFF2-40B4-BE49-F238E27FC236}">
                  <a16:creationId xmlns:a16="http://schemas.microsoft.com/office/drawing/2014/main" id="{F5AAF876-D51D-2F07-445A-4C195C4F9205}"/>
                </a:ext>
              </a:extLst>
            </p:cNvPr>
            <p:cNvSpPr/>
            <p:nvPr/>
          </p:nvSpPr>
          <p:spPr bwMode="auto">
            <a:xfrm flipH="1" flipV="1">
              <a:off x="1628024" y="2868480"/>
              <a:ext cx="1330118" cy="435209"/>
            </a:xfrm>
            <a:prstGeom prst="bentUp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22" name="Rounded Rectangle 21">
              <a:extLst>
                <a:ext uri="{FF2B5EF4-FFF2-40B4-BE49-F238E27FC236}">
                  <a16:creationId xmlns:a16="http://schemas.microsoft.com/office/drawing/2014/main" id="{184C2183-6443-21C9-B0B3-091BAB8F994A}"/>
                </a:ext>
              </a:extLst>
            </p:cNvPr>
            <p:cNvSpPr/>
            <p:nvPr/>
          </p:nvSpPr>
          <p:spPr bwMode="auto">
            <a:xfrm>
              <a:off x="364455" y="4523251"/>
              <a:ext cx="2829611" cy="799099"/>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Principle Pers Offrs’ Committee (PPOC)</a:t>
              </a:r>
            </a:p>
          </p:txBody>
        </p:sp>
        <p:sp>
          <p:nvSpPr>
            <p:cNvPr id="23" name="Down Arrow 22">
              <a:extLst>
                <a:ext uri="{FF2B5EF4-FFF2-40B4-BE49-F238E27FC236}">
                  <a16:creationId xmlns:a16="http://schemas.microsoft.com/office/drawing/2014/main" id="{4D24B8AE-1B99-8011-FAAA-1C4CB7B47DDC}"/>
                </a:ext>
              </a:extLst>
            </p:cNvPr>
            <p:cNvSpPr/>
            <p:nvPr/>
          </p:nvSpPr>
          <p:spPr bwMode="auto">
            <a:xfrm>
              <a:off x="1628024" y="5332588"/>
              <a:ext cx="216000" cy="329574"/>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33" name="Rounded Rectangle 32">
              <a:extLst>
                <a:ext uri="{FF2B5EF4-FFF2-40B4-BE49-F238E27FC236}">
                  <a16:creationId xmlns:a16="http://schemas.microsoft.com/office/drawing/2014/main" id="{D38EB6BC-9AF8-768E-EF72-D0C2B2EC1360}"/>
                </a:ext>
              </a:extLst>
            </p:cNvPr>
            <p:cNvSpPr/>
            <p:nvPr/>
          </p:nvSpPr>
          <p:spPr bwMode="auto">
            <a:xfrm>
              <a:off x="6022530" y="3611207"/>
              <a:ext cx="2829611" cy="445273"/>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Secy ESW</a:t>
              </a:r>
            </a:p>
          </p:txBody>
        </p:sp>
        <p:sp>
          <p:nvSpPr>
            <p:cNvPr id="34" name="Rounded Rectangle 33">
              <a:extLst>
                <a:ext uri="{FF2B5EF4-FFF2-40B4-BE49-F238E27FC236}">
                  <a16:creationId xmlns:a16="http://schemas.microsoft.com/office/drawing/2014/main" id="{7CE5070E-D5ED-A52B-59A3-35F2DCFA5732}"/>
                </a:ext>
              </a:extLst>
            </p:cNvPr>
            <p:cNvSpPr/>
            <p:nvPr/>
          </p:nvSpPr>
          <p:spPr bwMode="auto">
            <a:xfrm>
              <a:off x="364455" y="5640060"/>
              <a:ext cx="2829611" cy="354681"/>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AG</a:t>
              </a:r>
            </a:p>
          </p:txBody>
        </p:sp>
        <p:sp>
          <p:nvSpPr>
            <p:cNvPr id="36" name="Rounded Rectangle 35">
              <a:extLst>
                <a:ext uri="{FF2B5EF4-FFF2-40B4-BE49-F238E27FC236}">
                  <a16:creationId xmlns:a16="http://schemas.microsoft.com/office/drawing/2014/main" id="{66155BA0-72F6-7785-1E17-B0447FB5E279}"/>
                </a:ext>
              </a:extLst>
            </p:cNvPr>
            <p:cNvSpPr/>
            <p:nvPr/>
          </p:nvSpPr>
          <p:spPr bwMode="auto">
            <a:xfrm>
              <a:off x="364455" y="6334051"/>
              <a:ext cx="2829611" cy="354681"/>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DG DC &amp; W</a:t>
              </a:r>
            </a:p>
          </p:txBody>
        </p:sp>
        <p:sp>
          <p:nvSpPr>
            <p:cNvPr id="37" name="Rounded Rectangle 36">
              <a:extLst>
                <a:ext uri="{FF2B5EF4-FFF2-40B4-BE49-F238E27FC236}">
                  <a16:creationId xmlns:a16="http://schemas.microsoft.com/office/drawing/2014/main" id="{44E8FF6D-C3BA-CE57-DFF3-64674215E6FF}"/>
                </a:ext>
              </a:extLst>
            </p:cNvPr>
            <p:cNvSpPr/>
            <p:nvPr/>
          </p:nvSpPr>
          <p:spPr bwMode="auto">
            <a:xfrm>
              <a:off x="6022529" y="6189357"/>
              <a:ext cx="2842988" cy="457923"/>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pc="50" dirty="0">
                  <a:ln w="9525" cmpd="sng">
                    <a:solidFill>
                      <a:srgbClr val="A5B592"/>
                    </a:solidFill>
                    <a:prstDash val="solid"/>
                  </a:ln>
                  <a:solidFill>
                    <a:schemeClr val="tx1"/>
                  </a:solidFill>
                  <a:effectLst>
                    <a:glow rad="38100">
                      <a:srgbClr val="A5B592">
                        <a:alpha val="40000"/>
                      </a:srgbClr>
                    </a:glow>
                  </a:effectLst>
                  <a:latin typeface="Arial" panose="020B0604020202020204" pitchFamily="34" charset="0"/>
                  <a:cs typeface="Arial" panose="020B0604020202020204" pitchFamily="34" charset="0"/>
                </a:rPr>
                <a:t>Jt Secy ESW</a:t>
              </a:r>
            </a:p>
          </p:txBody>
        </p:sp>
        <p:sp>
          <p:nvSpPr>
            <p:cNvPr id="38" name="Down Arrow 37">
              <a:extLst>
                <a:ext uri="{FF2B5EF4-FFF2-40B4-BE49-F238E27FC236}">
                  <a16:creationId xmlns:a16="http://schemas.microsoft.com/office/drawing/2014/main" id="{15FC060F-A16E-466B-E455-F5A1359F148E}"/>
                </a:ext>
              </a:extLst>
            </p:cNvPr>
            <p:cNvSpPr/>
            <p:nvPr/>
          </p:nvSpPr>
          <p:spPr bwMode="auto">
            <a:xfrm>
              <a:off x="7391400" y="4132680"/>
              <a:ext cx="228600" cy="1828800"/>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39" name="Down Arrow 38">
              <a:extLst>
                <a:ext uri="{FF2B5EF4-FFF2-40B4-BE49-F238E27FC236}">
                  <a16:creationId xmlns:a16="http://schemas.microsoft.com/office/drawing/2014/main" id="{823F9B55-17A8-D5CF-7813-4FA8E305BD4C}"/>
                </a:ext>
              </a:extLst>
            </p:cNvPr>
            <p:cNvSpPr/>
            <p:nvPr/>
          </p:nvSpPr>
          <p:spPr bwMode="auto">
            <a:xfrm>
              <a:off x="1628024" y="6012238"/>
              <a:ext cx="216000" cy="329574"/>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40" name="Down Arrow 39">
              <a:extLst>
                <a:ext uri="{FF2B5EF4-FFF2-40B4-BE49-F238E27FC236}">
                  <a16:creationId xmlns:a16="http://schemas.microsoft.com/office/drawing/2014/main" id="{1D322CA5-5AF2-5E9D-78B4-871DAB07E234}"/>
                </a:ext>
              </a:extLst>
            </p:cNvPr>
            <p:cNvSpPr/>
            <p:nvPr/>
          </p:nvSpPr>
          <p:spPr bwMode="auto">
            <a:xfrm>
              <a:off x="1628024" y="4217425"/>
              <a:ext cx="216000" cy="329574"/>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sp>
          <p:nvSpPr>
            <p:cNvPr id="41" name="Snip Diagonal Corner Rectangle 40">
              <a:extLst>
                <a:ext uri="{FF2B5EF4-FFF2-40B4-BE49-F238E27FC236}">
                  <a16:creationId xmlns:a16="http://schemas.microsoft.com/office/drawing/2014/main" id="{CBD4E04F-4C9B-3254-B22D-749F592B6419}"/>
                </a:ext>
              </a:extLst>
            </p:cNvPr>
            <p:cNvSpPr/>
            <p:nvPr/>
          </p:nvSpPr>
          <p:spPr bwMode="auto">
            <a:xfrm>
              <a:off x="3415906" y="4388819"/>
              <a:ext cx="2384784" cy="1274076"/>
            </a:xfrm>
            <a:prstGeom prst="snip2DiagRect">
              <a:avLst>
                <a:gd name="adj1" fmla="val 17094"/>
                <a:gd name="adj2" fmla="val 16667"/>
              </a:avLst>
            </a:prstGeom>
            <a:solidFill>
              <a:srgbClr val="FFC000"/>
            </a:solidFill>
            <a:ln>
              <a:solidFill>
                <a:srgbClr val="0033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0">
                    <a:noFill/>
                  </a:ln>
                  <a:solidFill>
                    <a:schemeClr val="tx1"/>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Central Org ECHS</a:t>
              </a:r>
            </a:p>
          </p:txBody>
        </p:sp>
      </p:grpSp>
      <p:sp>
        <p:nvSpPr>
          <p:cNvPr id="22534" name="TextBox 2">
            <a:extLst>
              <a:ext uri="{FF2B5EF4-FFF2-40B4-BE49-F238E27FC236}">
                <a16:creationId xmlns:a16="http://schemas.microsoft.com/office/drawing/2014/main" id="{D91BE437-66D4-C8CA-C13E-895692D1ADC7}"/>
              </a:ext>
            </a:extLst>
          </p:cNvPr>
          <p:cNvSpPr txBox="1">
            <a:spLocks noChangeArrowheads="1"/>
          </p:cNvSpPr>
          <p:nvPr/>
        </p:nvSpPr>
        <p:spPr bwMode="auto">
          <a:xfrm>
            <a:off x="8035926" y="2067072"/>
            <a:ext cx="2484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400" b="1" dirty="0"/>
              <a:t>Executive Control</a:t>
            </a:r>
          </a:p>
        </p:txBody>
      </p:sp>
      <p:sp>
        <p:nvSpPr>
          <p:cNvPr id="22535" name="TextBox 58">
            <a:extLst>
              <a:ext uri="{FF2B5EF4-FFF2-40B4-BE49-F238E27FC236}">
                <a16:creationId xmlns:a16="http://schemas.microsoft.com/office/drawing/2014/main" id="{47526899-6D4A-BD4F-B1E3-A5E19C20CBFE}"/>
              </a:ext>
            </a:extLst>
          </p:cNvPr>
          <p:cNvSpPr txBox="1">
            <a:spLocks noChangeArrowheads="1"/>
          </p:cNvSpPr>
          <p:nvPr/>
        </p:nvSpPr>
        <p:spPr bwMode="auto">
          <a:xfrm>
            <a:off x="2208945" y="2054832"/>
            <a:ext cx="2267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400" b="1" dirty="0"/>
              <a:t>Admin Control</a:t>
            </a:r>
          </a:p>
        </p:txBody>
      </p:sp>
      <p:sp>
        <p:nvSpPr>
          <p:cNvPr id="66" name="Bent-Up Arrow 65">
            <a:extLst>
              <a:ext uri="{FF2B5EF4-FFF2-40B4-BE49-F238E27FC236}">
                <a16:creationId xmlns:a16="http://schemas.microsoft.com/office/drawing/2014/main" id="{3FF935FF-7952-B42A-50E3-14F603E9185D}"/>
              </a:ext>
            </a:extLst>
          </p:cNvPr>
          <p:cNvSpPr/>
          <p:nvPr/>
        </p:nvSpPr>
        <p:spPr>
          <a:xfrm>
            <a:off x="4696437" y="5791737"/>
            <a:ext cx="1371600" cy="457200"/>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8" name="Bent-Up Arrow 67">
            <a:extLst>
              <a:ext uri="{FF2B5EF4-FFF2-40B4-BE49-F238E27FC236}">
                <a16:creationId xmlns:a16="http://schemas.microsoft.com/office/drawing/2014/main" id="{03B9F1EB-9F2B-B328-FE5F-5AE7344EC5E9}"/>
              </a:ext>
            </a:extLst>
          </p:cNvPr>
          <p:cNvSpPr/>
          <p:nvPr/>
        </p:nvSpPr>
        <p:spPr bwMode="auto">
          <a:xfrm rot="10800000" flipV="1">
            <a:off x="6220438" y="5791738"/>
            <a:ext cx="1334985" cy="457199"/>
          </a:xfrm>
          <a:prstGeom prst="bentUp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prstClr val="white"/>
              </a:solidFill>
            </a:endParaRPr>
          </a:p>
        </p:txBody>
      </p:sp>
      <p:grpSp>
        <p:nvGrpSpPr>
          <p:cNvPr id="31" name="Group 30">
            <a:extLst>
              <a:ext uri="{FF2B5EF4-FFF2-40B4-BE49-F238E27FC236}">
                <a16:creationId xmlns:a16="http://schemas.microsoft.com/office/drawing/2014/main" id="{DF94CB8F-3609-A212-5C2A-305CC4B838FE}"/>
              </a:ext>
            </a:extLst>
          </p:cNvPr>
          <p:cNvGrpSpPr/>
          <p:nvPr/>
        </p:nvGrpSpPr>
        <p:grpSpPr>
          <a:xfrm>
            <a:off x="909680" y="-11922"/>
            <a:ext cx="11159753" cy="968259"/>
            <a:chOff x="1040338" y="3290181"/>
            <a:chExt cx="11086041" cy="896696"/>
          </a:xfrm>
        </p:grpSpPr>
        <p:pic>
          <p:nvPicPr>
            <p:cNvPr id="32" name="Picture 4" descr="2.png">
              <a:extLst>
                <a:ext uri="{FF2B5EF4-FFF2-40B4-BE49-F238E27FC236}">
                  <a16:creationId xmlns:a16="http://schemas.microsoft.com/office/drawing/2014/main" id="{4104A8F2-0342-6406-4957-595C655067AF}"/>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35" name="TextBox 34">
              <a:extLst>
                <a:ext uri="{FF2B5EF4-FFF2-40B4-BE49-F238E27FC236}">
                  <a16:creationId xmlns:a16="http://schemas.microsoft.com/office/drawing/2014/main" id="{88ED38C7-032C-1579-F268-09F9C8F41259}"/>
                </a:ext>
              </a:extLst>
            </p:cNvPr>
            <p:cNvSpPr txBox="1"/>
            <p:nvPr/>
          </p:nvSpPr>
          <p:spPr>
            <a:xfrm>
              <a:off x="1040338"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COMMMAND &amp; CONTROL : ECHS</a:t>
              </a:r>
            </a:p>
          </p:txBody>
        </p:sp>
      </p:grpSp>
      <p:pic>
        <p:nvPicPr>
          <p:cNvPr id="28" name="Picture 27">
            <a:extLst>
              <a:ext uri="{FF2B5EF4-FFF2-40B4-BE49-F238E27FC236}">
                <a16:creationId xmlns:a16="http://schemas.microsoft.com/office/drawing/2014/main" id="{BDC6997E-BE32-0380-D5F2-843A9180A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68158E77-D3BE-23F7-E5C4-3EC76F9AA03A}"/>
              </a:ext>
            </a:extLst>
          </p:cNvPr>
          <p:cNvSpPr>
            <a:spLocks noChangeArrowheads="1"/>
          </p:cNvSpPr>
          <p:nvPr/>
        </p:nvSpPr>
        <p:spPr bwMode="auto">
          <a:xfrm>
            <a:off x="6129337" y="1227139"/>
            <a:ext cx="4909104" cy="5176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5207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600"/>
              </a:spcBef>
              <a:buSzPct val="73000"/>
              <a:buNone/>
            </a:pPr>
            <a:r>
              <a:rPr lang="en-US" altLang="en-US" sz="2800" b="1" u="sng" dirty="0">
                <a:solidFill>
                  <a:srgbClr val="002060"/>
                </a:solidFill>
                <a:latin typeface="Arial" panose="020B0604020202020204" pitchFamily="34" charset="0"/>
                <a:cs typeface="Arial" panose="020B0604020202020204" pitchFamily="34" charset="0"/>
              </a:rPr>
              <a:t>Department of ESW</a:t>
            </a:r>
          </a:p>
          <a:p>
            <a:pPr lvl="1">
              <a:spcBef>
                <a:spcPts val="500"/>
              </a:spcBef>
              <a:buSzPct val="80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Policy formulation and issue of Govt Orders</a:t>
            </a:r>
          </a:p>
          <a:p>
            <a:pPr lvl="1">
              <a:spcBef>
                <a:spcPts val="500"/>
              </a:spcBef>
              <a:buSzPct val="80000"/>
              <a:buFont typeface="Wingdings" panose="05000000000000000000" pitchFamily="2" charset="2"/>
              <a:buChar char="v"/>
            </a:pPr>
            <a:r>
              <a:rPr lang="en-US" altLang="en-US" sz="2000" b="1" dirty="0">
                <a:solidFill>
                  <a:srgbClr val="FF0000"/>
                </a:solidFill>
                <a:latin typeface="Arial" panose="020B0604020202020204" pitchFamily="34" charset="0"/>
                <a:cs typeface="Arial" panose="020B0604020202020204" pitchFamily="34" charset="0"/>
              </a:rPr>
              <a:t>Expansion of scheme and Eligibility Criteria</a:t>
            </a:r>
          </a:p>
          <a:p>
            <a:pPr lvl="1">
              <a:spcBef>
                <a:spcPts val="500"/>
              </a:spcBef>
              <a:buSzPct val="80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All sanctions which have financial implications</a:t>
            </a:r>
          </a:p>
          <a:p>
            <a:pPr lvl="1">
              <a:spcBef>
                <a:spcPts val="500"/>
              </a:spcBef>
              <a:buSzPct val="80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a:solidFill>
                  <a:srgbClr val="FF0000"/>
                </a:solidFill>
                <a:latin typeface="Arial" panose="020B0604020202020204" pitchFamily="34" charset="0"/>
                <a:cs typeface="Arial" panose="020B0604020202020204" pitchFamily="34" charset="0"/>
              </a:rPr>
              <a:t>Empanelment of medical facilities</a:t>
            </a:r>
          </a:p>
          <a:p>
            <a:pPr lvl="1">
              <a:lnSpc>
                <a:spcPct val="150000"/>
              </a:lnSpc>
              <a:spcBef>
                <a:spcPts val="500"/>
              </a:spcBef>
              <a:buSzPct val="80000"/>
              <a:buFont typeface="Wingdings" panose="05000000000000000000" pitchFamily="2" charset="2"/>
              <a:buChar char="v"/>
            </a:pPr>
            <a:endParaRPr lang="en-US" altLang="en-US" sz="2400" b="1" dirty="0">
              <a:latin typeface="Arial" panose="020B0604020202020204" pitchFamily="34" charset="0"/>
              <a:cs typeface="Arial" panose="020B0604020202020204" pitchFamily="34" charset="0"/>
            </a:endParaRPr>
          </a:p>
          <a:p>
            <a:pPr lvl="1">
              <a:lnSpc>
                <a:spcPct val="150000"/>
              </a:lnSpc>
              <a:spcBef>
                <a:spcPts val="500"/>
              </a:spcBef>
              <a:buSzPct val="80000"/>
              <a:buFont typeface="Wingdings" panose="05000000000000000000" pitchFamily="2" charset="2"/>
              <a:buChar char="v"/>
            </a:pPr>
            <a:endParaRPr lang="en-US" altLang="en-US" sz="2400" b="1" dirty="0">
              <a:latin typeface="Arial" panose="020B0604020202020204" pitchFamily="34" charset="0"/>
              <a:cs typeface="Arial" panose="020B0604020202020204" pitchFamily="34" charset="0"/>
            </a:endParaRPr>
          </a:p>
          <a:p>
            <a:pPr>
              <a:lnSpc>
                <a:spcPct val="150000"/>
              </a:lnSpc>
              <a:spcBef>
                <a:spcPts val="600"/>
              </a:spcBef>
              <a:buSzPct val="73000"/>
              <a:buFont typeface="Wingdings" panose="05000000000000000000" pitchFamily="2" charset="2"/>
              <a:buChar char="Ø"/>
            </a:pPr>
            <a:endParaRPr lang="en-US" altLang="en-US" sz="2400" b="1" dirty="0">
              <a:latin typeface="Arial" panose="020B0604020202020204" pitchFamily="34" charset="0"/>
              <a:cs typeface="Arial" panose="020B0604020202020204" pitchFamily="34" charset="0"/>
            </a:endParaRPr>
          </a:p>
          <a:p>
            <a:pPr>
              <a:lnSpc>
                <a:spcPct val="150000"/>
              </a:lnSpc>
              <a:spcBef>
                <a:spcPts val="600"/>
              </a:spcBef>
              <a:buSzPct val="73000"/>
              <a:buNone/>
            </a:pPr>
            <a:endParaRPr lang="en-US" altLang="en-US" sz="2400" b="1" dirty="0">
              <a:latin typeface="Arial" panose="020B0604020202020204" pitchFamily="34" charset="0"/>
              <a:cs typeface="Arial" panose="020B0604020202020204" pitchFamily="34" charset="0"/>
            </a:endParaRPr>
          </a:p>
        </p:txBody>
      </p:sp>
      <p:sp>
        <p:nvSpPr>
          <p:cNvPr id="24581" name="Rectangle 2">
            <a:extLst>
              <a:ext uri="{FF2B5EF4-FFF2-40B4-BE49-F238E27FC236}">
                <a16:creationId xmlns:a16="http://schemas.microsoft.com/office/drawing/2014/main" id="{0F252285-DA38-E2C5-FFA3-BA402D7991F9}"/>
              </a:ext>
            </a:extLst>
          </p:cNvPr>
          <p:cNvSpPr txBox="1">
            <a:spLocks noChangeArrowheads="1"/>
          </p:cNvSpPr>
          <p:nvPr/>
        </p:nvSpPr>
        <p:spPr bwMode="auto">
          <a:xfrm>
            <a:off x="434967" y="1247692"/>
            <a:ext cx="5176109" cy="51688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30250" indent="-2730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600"/>
              </a:spcBef>
              <a:buSzPct val="73000"/>
              <a:buNone/>
            </a:pPr>
            <a:r>
              <a:rPr lang="en-US" altLang="en-US" sz="1900" b="1" dirty="0">
                <a:latin typeface="Arial" panose="020B0604020202020204" pitchFamily="34" charset="0"/>
                <a:cs typeface="Arial" panose="020B0604020202020204" pitchFamily="34" charset="0"/>
              </a:rPr>
              <a:t> </a:t>
            </a:r>
            <a:r>
              <a:rPr lang="en-US" altLang="en-US" sz="2800" b="1" u="sng" dirty="0">
                <a:solidFill>
                  <a:srgbClr val="002060"/>
                </a:solidFill>
                <a:latin typeface="Arial" panose="020B0604020202020204" pitchFamily="34" charset="0"/>
                <a:cs typeface="Arial" panose="020B0604020202020204" pitchFamily="34" charset="0"/>
              </a:rPr>
              <a:t>Service HQs</a:t>
            </a:r>
            <a:endParaRPr lang="en-US" altLang="en-US" sz="1900" b="1" u="sng" dirty="0">
              <a:solidFill>
                <a:srgbClr val="002060"/>
              </a:solidFill>
              <a:latin typeface="Arial" panose="020B0604020202020204" pitchFamily="34" charset="0"/>
              <a:cs typeface="Arial" panose="020B0604020202020204" pitchFamily="34" charset="0"/>
            </a:endParaRPr>
          </a:p>
          <a:p>
            <a:pPr lvl="1">
              <a:spcBef>
                <a:spcPts val="600"/>
              </a:spcBef>
              <a:buSzPct val="73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Provision of service manpower</a:t>
            </a:r>
          </a:p>
          <a:p>
            <a:pPr lvl="1">
              <a:spcBef>
                <a:spcPts val="600"/>
              </a:spcBef>
              <a:buSzPct val="73000"/>
              <a:buFont typeface="Wingdings" panose="05000000000000000000" pitchFamily="2" charset="2"/>
              <a:buChar char="v"/>
            </a:pPr>
            <a:r>
              <a:rPr lang="en-US" altLang="en-US" sz="2000" b="1" dirty="0">
                <a:solidFill>
                  <a:srgbClr val="FF0000"/>
                </a:solidFill>
                <a:latin typeface="Arial" panose="020B0604020202020204" pitchFamily="34" charset="0"/>
                <a:cs typeface="Arial" panose="020B0604020202020204" pitchFamily="34" charset="0"/>
              </a:rPr>
              <a:t>Acquisition of land</a:t>
            </a:r>
          </a:p>
          <a:p>
            <a:pPr lvl="1">
              <a:spcBef>
                <a:spcPts val="600"/>
              </a:spcBef>
              <a:buSzPct val="73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Construction of Polyclinic  Buildings </a:t>
            </a:r>
          </a:p>
          <a:p>
            <a:pPr lvl="1">
              <a:spcBef>
                <a:spcPts val="600"/>
              </a:spcBef>
              <a:buSzPct val="73000"/>
              <a:buFont typeface="Wingdings" panose="05000000000000000000" pitchFamily="2" charset="2"/>
              <a:buChar char="v"/>
            </a:pPr>
            <a:r>
              <a:rPr lang="en-US" altLang="en-US" sz="2000" b="1" dirty="0">
                <a:solidFill>
                  <a:srgbClr val="FF0000"/>
                </a:solidFill>
                <a:latin typeface="Arial" panose="020B0604020202020204" pitchFamily="34" charset="0"/>
                <a:cs typeface="Arial" panose="020B0604020202020204" pitchFamily="34" charset="0"/>
              </a:rPr>
              <a:t>Hiring of buildings for use as ECHS Polyclinics(DGDE)</a:t>
            </a:r>
          </a:p>
          <a:p>
            <a:pPr lvl="1">
              <a:spcBef>
                <a:spcPts val="600"/>
              </a:spcBef>
              <a:buSzPct val="73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Procurement of medicines, medical Equipment,  vehicles </a:t>
            </a:r>
            <a:r>
              <a:rPr lang="en-US" altLang="en-US" sz="2000" b="1" dirty="0" err="1">
                <a:solidFill>
                  <a:srgbClr val="002060"/>
                </a:solidFill>
                <a:latin typeface="Arial" panose="020B0604020202020204" pitchFamily="34" charset="0"/>
                <a:cs typeface="Arial" panose="020B0604020202020204" pitchFamily="34" charset="0"/>
              </a:rPr>
              <a:t>etc</a:t>
            </a:r>
            <a:r>
              <a:rPr lang="en-US" altLang="en-US" sz="2000" b="1" dirty="0">
                <a:solidFill>
                  <a:srgbClr val="002060"/>
                </a:solidFill>
                <a:latin typeface="Arial" panose="020B0604020202020204" pitchFamily="34" charset="0"/>
                <a:cs typeface="Arial" panose="020B0604020202020204" pitchFamily="34" charset="0"/>
              </a:rPr>
              <a:t> (DGAFMS/MGO)</a:t>
            </a:r>
          </a:p>
          <a:p>
            <a:pPr lvl="1">
              <a:spcBef>
                <a:spcPts val="600"/>
              </a:spcBef>
              <a:buSzPct val="73000"/>
              <a:buFont typeface="Wingdings" panose="05000000000000000000" pitchFamily="2" charset="2"/>
              <a:buChar char="v"/>
            </a:pPr>
            <a:r>
              <a:rPr lang="en-US" altLang="en-US" sz="2000" b="1" dirty="0">
                <a:solidFill>
                  <a:srgbClr val="FF0000"/>
                </a:solidFill>
                <a:latin typeface="Arial" panose="020B0604020202020204" pitchFamily="34" charset="0"/>
                <a:cs typeface="Arial" panose="020B0604020202020204" pitchFamily="34" charset="0"/>
              </a:rPr>
              <a:t>Admin and Technical  control</a:t>
            </a:r>
          </a:p>
          <a:p>
            <a:pPr lvl="1">
              <a:spcBef>
                <a:spcPts val="600"/>
              </a:spcBef>
              <a:buSzPct val="73000"/>
              <a:buFont typeface="Wingdings" panose="05000000000000000000" pitchFamily="2" charset="2"/>
              <a:buChar char="v"/>
            </a:pPr>
            <a:r>
              <a:rPr lang="en-US" altLang="en-US" sz="2000" b="1" dirty="0">
                <a:solidFill>
                  <a:srgbClr val="002060"/>
                </a:solidFill>
                <a:latin typeface="Arial" panose="020B0604020202020204" pitchFamily="34" charset="0"/>
                <a:cs typeface="Arial" panose="020B0604020202020204" pitchFamily="34" charset="0"/>
              </a:rPr>
              <a:t>Provision of budget</a:t>
            </a:r>
          </a:p>
          <a:p>
            <a:pPr lvl="1">
              <a:spcBef>
                <a:spcPts val="600"/>
              </a:spcBef>
              <a:buSzPct val="73000"/>
              <a:buFont typeface="Wingdings" panose="05000000000000000000" pitchFamily="2" charset="2"/>
              <a:buChar char="v"/>
            </a:pPr>
            <a:endParaRPr lang="en-US" altLang="en-US" sz="1900" b="1" dirty="0">
              <a:latin typeface="Arial" panose="020B0604020202020204" pitchFamily="34" charset="0"/>
              <a:cs typeface="Arial" panose="020B0604020202020204" pitchFamily="34" charset="0"/>
            </a:endParaRPr>
          </a:p>
          <a:p>
            <a:pPr lvl="1">
              <a:spcBef>
                <a:spcPts val="600"/>
              </a:spcBef>
              <a:buSzPct val="73000"/>
              <a:buNone/>
            </a:pPr>
            <a:r>
              <a:rPr lang="en-US" altLang="en-US" sz="1900" b="1" dirty="0">
                <a:latin typeface="Arial" panose="020B0604020202020204" pitchFamily="34" charset="0"/>
                <a:cs typeface="Arial" panose="020B0604020202020204" pitchFamily="34" charset="0"/>
              </a:rPr>
              <a:t>  </a:t>
            </a:r>
          </a:p>
        </p:txBody>
      </p:sp>
      <p:grpSp>
        <p:nvGrpSpPr>
          <p:cNvPr id="8" name="Group 7">
            <a:extLst>
              <a:ext uri="{FF2B5EF4-FFF2-40B4-BE49-F238E27FC236}">
                <a16:creationId xmlns:a16="http://schemas.microsoft.com/office/drawing/2014/main" id="{A0CC01B2-9E31-843B-45CE-39D635A3BC94}"/>
              </a:ext>
            </a:extLst>
          </p:cNvPr>
          <p:cNvGrpSpPr/>
          <p:nvPr/>
        </p:nvGrpSpPr>
        <p:grpSpPr>
          <a:xfrm>
            <a:off x="843691" y="-11922"/>
            <a:ext cx="11225742" cy="968259"/>
            <a:chOff x="974783" y="3290181"/>
            <a:chExt cx="11151596" cy="896696"/>
          </a:xfrm>
        </p:grpSpPr>
        <p:pic>
          <p:nvPicPr>
            <p:cNvPr id="9" name="Picture 4" descr="2.png">
              <a:extLst>
                <a:ext uri="{FF2B5EF4-FFF2-40B4-BE49-F238E27FC236}">
                  <a16:creationId xmlns:a16="http://schemas.microsoft.com/office/drawing/2014/main" id="{C4625FE9-8BB7-779A-6311-F4FFFCB9DE3E}"/>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10" name="TextBox 9">
              <a:extLst>
                <a:ext uri="{FF2B5EF4-FFF2-40B4-BE49-F238E27FC236}">
                  <a16:creationId xmlns:a16="http://schemas.microsoft.com/office/drawing/2014/main" id="{93D742C2-8069-3A0A-6243-83B06F016334}"/>
                </a:ext>
              </a:extLst>
            </p:cNvPr>
            <p:cNvSpPr txBox="1"/>
            <p:nvPr/>
          </p:nvSpPr>
          <p:spPr>
            <a:xfrm>
              <a:off x="974783"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CONTROL OF ECHS</a:t>
              </a:r>
            </a:p>
          </p:txBody>
        </p:sp>
      </p:grpSp>
      <p:pic>
        <p:nvPicPr>
          <p:cNvPr id="12" name="Picture 11">
            <a:extLst>
              <a:ext uri="{FF2B5EF4-FFF2-40B4-BE49-F238E27FC236}">
                <a16:creationId xmlns:a16="http://schemas.microsoft.com/office/drawing/2014/main" id="{2D4390B4-3FCF-F11D-928F-39A4061A3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4" name="Slide Number Placeholder 34">
            <a:extLst>
              <a:ext uri="{FF2B5EF4-FFF2-40B4-BE49-F238E27FC236}">
                <a16:creationId xmlns:a16="http://schemas.microsoft.com/office/drawing/2014/main" id="{7EED0FFC-BEF5-62F6-C9D7-B12E562F6C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24AE-00B3-4C13-A9C2-3928B14624BC}"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33" name="Freeform 32">
            <a:extLst>
              <a:ext uri="{FF2B5EF4-FFF2-40B4-BE49-F238E27FC236}">
                <a16:creationId xmlns:a16="http://schemas.microsoft.com/office/drawing/2014/main" id="{8467E1E9-4A63-D69C-E9A8-0BA224BB4999}"/>
              </a:ext>
            </a:extLst>
          </p:cNvPr>
          <p:cNvSpPr/>
          <p:nvPr/>
        </p:nvSpPr>
        <p:spPr>
          <a:xfrm>
            <a:off x="5084763" y="1579164"/>
            <a:ext cx="2197100" cy="554436"/>
          </a:xfrm>
          <a:custGeom>
            <a:avLst/>
            <a:gdLst>
              <a:gd name="connsiteX0" fmla="*/ 0 w 1280156"/>
              <a:gd name="connsiteY0" fmla="*/ 60633 h 606328"/>
              <a:gd name="connsiteX1" fmla="*/ 60633 w 1280156"/>
              <a:gd name="connsiteY1" fmla="*/ 0 h 606328"/>
              <a:gd name="connsiteX2" fmla="*/ 1219523 w 1280156"/>
              <a:gd name="connsiteY2" fmla="*/ 0 h 606328"/>
              <a:gd name="connsiteX3" fmla="*/ 1280156 w 1280156"/>
              <a:gd name="connsiteY3" fmla="*/ 60633 h 606328"/>
              <a:gd name="connsiteX4" fmla="*/ 1280156 w 1280156"/>
              <a:gd name="connsiteY4" fmla="*/ 545695 h 606328"/>
              <a:gd name="connsiteX5" fmla="*/ 1219523 w 1280156"/>
              <a:gd name="connsiteY5" fmla="*/ 606328 h 606328"/>
              <a:gd name="connsiteX6" fmla="*/ 60633 w 1280156"/>
              <a:gd name="connsiteY6" fmla="*/ 606328 h 606328"/>
              <a:gd name="connsiteX7" fmla="*/ 0 w 1280156"/>
              <a:gd name="connsiteY7" fmla="*/ 545695 h 606328"/>
              <a:gd name="connsiteX8" fmla="*/ 0 w 1280156"/>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56" h="606328">
                <a:moveTo>
                  <a:pt x="0" y="60633"/>
                </a:moveTo>
                <a:cubicBezTo>
                  <a:pt x="0" y="27146"/>
                  <a:pt x="27146" y="0"/>
                  <a:pt x="60633" y="0"/>
                </a:cubicBezTo>
                <a:lnTo>
                  <a:pt x="1219523" y="0"/>
                </a:lnTo>
                <a:cubicBezTo>
                  <a:pt x="1253010" y="0"/>
                  <a:pt x="1280156" y="27146"/>
                  <a:pt x="1280156" y="60633"/>
                </a:cubicBezTo>
                <a:lnTo>
                  <a:pt x="1280156" y="545695"/>
                </a:lnTo>
                <a:cubicBezTo>
                  <a:pt x="1280156" y="579182"/>
                  <a:pt x="1253010" y="606328"/>
                  <a:pt x="1219523" y="606328"/>
                </a:cubicBezTo>
                <a:lnTo>
                  <a:pt x="60633" y="606328"/>
                </a:lnTo>
                <a:cubicBezTo>
                  <a:pt x="27146" y="606328"/>
                  <a:pt x="0" y="579182"/>
                  <a:pt x="0" y="545695"/>
                </a:cubicBezTo>
                <a:lnTo>
                  <a:pt x="0" y="60633"/>
                </a:lnTo>
                <a:close/>
              </a:path>
            </a:pathLst>
          </a:custGeom>
          <a:solidFill>
            <a:srgbClr val="C00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109199" tIns="109199" rIns="109199" bIns="109199" spcCol="1270" anchor="ctr"/>
          <a:lstStyle/>
          <a:p>
            <a:pPr algn="ctr" defTabSz="1066800">
              <a:lnSpc>
                <a:spcPct val="90000"/>
              </a:lnSpc>
              <a:spcAft>
                <a:spcPct val="35000"/>
              </a:spcAft>
              <a:defRPr/>
            </a:pPr>
            <a:r>
              <a:rPr lang="en-US" sz="2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a:t>
            </a:r>
          </a:p>
        </p:txBody>
      </p:sp>
      <p:sp>
        <p:nvSpPr>
          <p:cNvPr id="34" name="Freeform 33">
            <a:extLst>
              <a:ext uri="{FF2B5EF4-FFF2-40B4-BE49-F238E27FC236}">
                <a16:creationId xmlns:a16="http://schemas.microsoft.com/office/drawing/2014/main" id="{44303E2D-AC0B-6100-5131-FC2289FD6A15}"/>
              </a:ext>
            </a:extLst>
          </p:cNvPr>
          <p:cNvSpPr/>
          <p:nvPr/>
        </p:nvSpPr>
        <p:spPr>
          <a:xfrm>
            <a:off x="6084888" y="2116139"/>
            <a:ext cx="163512" cy="242887"/>
          </a:xfrm>
          <a:custGeom>
            <a:avLst/>
            <a:gdLst/>
            <a:ahLst/>
            <a:cxnLst/>
            <a:rect l="0" t="0" r="0" b="0"/>
            <a:pathLst>
              <a:path>
                <a:moveTo>
                  <a:pt x="45720" y="0"/>
                </a:moveTo>
                <a:lnTo>
                  <a:pt x="45720" y="242531"/>
                </a:lnTo>
              </a:path>
            </a:pathLst>
          </a:custGeom>
          <a:noFill/>
          <a:ln>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sp>
      <p:sp>
        <p:nvSpPr>
          <p:cNvPr id="36" name="Freeform 35">
            <a:extLst>
              <a:ext uri="{FF2B5EF4-FFF2-40B4-BE49-F238E27FC236}">
                <a16:creationId xmlns:a16="http://schemas.microsoft.com/office/drawing/2014/main" id="{F02A6B83-4302-9732-EF8B-48A646201F18}"/>
              </a:ext>
            </a:extLst>
          </p:cNvPr>
          <p:cNvSpPr/>
          <p:nvPr/>
        </p:nvSpPr>
        <p:spPr>
          <a:xfrm>
            <a:off x="5084763" y="2326086"/>
            <a:ext cx="2197100" cy="620840"/>
          </a:xfrm>
          <a:custGeom>
            <a:avLst/>
            <a:gdLst>
              <a:gd name="connsiteX0" fmla="*/ 0 w 1097284"/>
              <a:gd name="connsiteY0" fmla="*/ 60633 h 606328"/>
              <a:gd name="connsiteX1" fmla="*/ 60633 w 1097284"/>
              <a:gd name="connsiteY1" fmla="*/ 0 h 606328"/>
              <a:gd name="connsiteX2" fmla="*/ 1036651 w 1097284"/>
              <a:gd name="connsiteY2" fmla="*/ 0 h 606328"/>
              <a:gd name="connsiteX3" fmla="*/ 1097284 w 1097284"/>
              <a:gd name="connsiteY3" fmla="*/ 60633 h 606328"/>
              <a:gd name="connsiteX4" fmla="*/ 1097284 w 1097284"/>
              <a:gd name="connsiteY4" fmla="*/ 545695 h 606328"/>
              <a:gd name="connsiteX5" fmla="*/ 1036651 w 1097284"/>
              <a:gd name="connsiteY5" fmla="*/ 606328 h 606328"/>
              <a:gd name="connsiteX6" fmla="*/ 60633 w 1097284"/>
              <a:gd name="connsiteY6" fmla="*/ 606328 h 606328"/>
              <a:gd name="connsiteX7" fmla="*/ 0 w 1097284"/>
              <a:gd name="connsiteY7" fmla="*/ 545695 h 606328"/>
              <a:gd name="connsiteX8" fmla="*/ 0 w 1097284"/>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4" h="606328">
                <a:moveTo>
                  <a:pt x="0" y="60633"/>
                </a:moveTo>
                <a:cubicBezTo>
                  <a:pt x="0" y="27146"/>
                  <a:pt x="27146" y="0"/>
                  <a:pt x="60633" y="0"/>
                </a:cubicBezTo>
                <a:lnTo>
                  <a:pt x="1036651" y="0"/>
                </a:lnTo>
                <a:cubicBezTo>
                  <a:pt x="1070138" y="0"/>
                  <a:pt x="1097284" y="27146"/>
                  <a:pt x="1097284" y="60633"/>
                </a:cubicBezTo>
                <a:lnTo>
                  <a:pt x="1097284" y="545695"/>
                </a:lnTo>
                <a:cubicBezTo>
                  <a:pt x="1097284" y="579182"/>
                  <a:pt x="1070138" y="606328"/>
                  <a:pt x="1036651" y="606328"/>
                </a:cubicBezTo>
                <a:lnTo>
                  <a:pt x="60633" y="606328"/>
                </a:lnTo>
                <a:cubicBezTo>
                  <a:pt x="27146" y="606328"/>
                  <a:pt x="0" y="579182"/>
                  <a:pt x="0" y="545695"/>
                </a:cubicBezTo>
                <a:lnTo>
                  <a:pt x="0" y="60633"/>
                </a:lnTo>
                <a:close/>
              </a:path>
            </a:pathLst>
          </a:custGeom>
          <a:solidFill>
            <a:srgbClr val="C00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93959" tIns="93959" rIns="93959" bIns="93959" spcCol="1270" anchor="ctr"/>
          <a:lstStyle/>
          <a:p>
            <a:pPr algn="ctr" defTabSz="889000">
              <a:lnSpc>
                <a:spcPct val="90000"/>
              </a:lnSpc>
              <a:spcAft>
                <a:spcPct val="35000"/>
              </a:spcAft>
              <a:defRPr/>
            </a:pPr>
            <a:r>
              <a:rPr lang="en-US" sz="2400" b="1" dirty="0">
                <a:solidFill>
                  <a:prstClr val="white"/>
                </a:solidFill>
                <a:latin typeface="Arial" panose="020B0604020202020204" pitchFamily="34" charset="0"/>
                <a:cs typeface="Arial" panose="020B0604020202020204" pitchFamily="34" charset="0"/>
              </a:rPr>
              <a:t>DG (DC&amp;W)</a:t>
            </a:r>
          </a:p>
        </p:txBody>
      </p:sp>
      <p:grpSp>
        <p:nvGrpSpPr>
          <p:cNvPr id="25612" name="Group 70">
            <a:extLst>
              <a:ext uri="{FF2B5EF4-FFF2-40B4-BE49-F238E27FC236}">
                <a16:creationId xmlns:a16="http://schemas.microsoft.com/office/drawing/2014/main" id="{9008C289-5399-143A-2965-506A65C84147}"/>
              </a:ext>
            </a:extLst>
          </p:cNvPr>
          <p:cNvGrpSpPr>
            <a:grpSpLocks/>
          </p:cNvGrpSpPr>
          <p:nvPr/>
        </p:nvGrpSpPr>
        <p:grpSpPr bwMode="auto">
          <a:xfrm>
            <a:off x="2530475" y="2965451"/>
            <a:ext cx="1625600" cy="3152775"/>
            <a:chOff x="1006646" y="2854633"/>
            <a:chExt cx="1625571" cy="3152907"/>
          </a:xfrm>
          <a:solidFill>
            <a:schemeClr val="tx2">
              <a:lumMod val="20000"/>
              <a:lumOff val="80000"/>
            </a:schemeClr>
          </a:solidFill>
        </p:grpSpPr>
        <p:sp>
          <p:nvSpPr>
            <p:cNvPr id="38" name="Freeform 37">
              <a:extLst>
                <a:ext uri="{FF2B5EF4-FFF2-40B4-BE49-F238E27FC236}">
                  <a16:creationId xmlns:a16="http://schemas.microsoft.com/office/drawing/2014/main" id="{0553FCA5-2A70-B8F2-218E-075D39E168BC}"/>
                </a:ext>
              </a:extLst>
            </p:cNvPr>
            <p:cNvSpPr/>
            <p:nvPr/>
          </p:nvSpPr>
          <p:spPr>
            <a:xfrm>
              <a:off x="1738471" y="5170893"/>
              <a:ext cx="161922" cy="241310"/>
            </a:xfrm>
            <a:custGeom>
              <a:avLst/>
              <a:gdLst/>
              <a:ahLst/>
              <a:cxnLst/>
              <a:rect l="0" t="0" r="0" b="0"/>
              <a:pathLst>
                <a:path>
                  <a:moveTo>
                    <a:pt x="45720" y="0"/>
                  </a:moveTo>
                  <a:lnTo>
                    <a:pt x="45720" y="242531"/>
                  </a:lnTo>
                </a:path>
              </a:pathLst>
            </a:custGeom>
            <a:grpFill/>
            <a:ln w="3810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sp>
        <p:sp>
          <p:nvSpPr>
            <p:cNvPr id="39" name="Freeform 38">
              <a:extLst>
                <a:ext uri="{FF2B5EF4-FFF2-40B4-BE49-F238E27FC236}">
                  <a16:creationId xmlns:a16="http://schemas.microsoft.com/office/drawing/2014/main" id="{AB7724BF-AD82-C753-A272-22B652DD2E20}"/>
                </a:ext>
              </a:extLst>
            </p:cNvPr>
            <p:cNvSpPr/>
            <p:nvPr/>
          </p:nvSpPr>
          <p:spPr>
            <a:xfrm>
              <a:off x="1006646" y="2854633"/>
              <a:ext cx="1625571" cy="606450"/>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Comd HQ</a:t>
              </a:r>
            </a:p>
          </p:txBody>
        </p:sp>
        <p:sp>
          <p:nvSpPr>
            <p:cNvPr id="40" name="Freeform 39">
              <a:extLst>
                <a:ext uri="{FF2B5EF4-FFF2-40B4-BE49-F238E27FC236}">
                  <a16:creationId xmlns:a16="http://schemas.microsoft.com/office/drawing/2014/main" id="{E9852606-A41E-30E6-113D-47971885724E}"/>
                </a:ext>
              </a:extLst>
            </p:cNvPr>
            <p:cNvSpPr/>
            <p:nvPr/>
          </p:nvSpPr>
          <p:spPr>
            <a:xfrm>
              <a:off x="1738471" y="3461083"/>
              <a:ext cx="161922" cy="242898"/>
            </a:xfrm>
            <a:custGeom>
              <a:avLst/>
              <a:gdLst/>
              <a:ahLst/>
              <a:cxnLst/>
              <a:rect l="0" t="0" r="0" b="0"/>
              <a:pathLst>
                <a:path>
                  <a:moveTo>
                    <a:pt x="45720" y="0"/>
                  </a:moveTo>
                  <a:lnTo>
                    <a:pt x="45720" y="242531"/>
                  </a:lnTo>
                </a:path>
              </a:pathLst>
            </a:custGeom>
            <a:grpFill/>
            <a:ln w="3810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sp>
        <p:sp>
          <p:nvSpPr>
            <p:cNvPr id="41" name="Freeform 40">
              <a:extLst>
                <a:ext uri="{FF2B5EF4-FFF2-40B4-BE49-F238E27FC236}">
                  <a16:creationId xmlns:a16="http://schemas.microsoft.com/office/drawing/2014/main" id="{3AB7C71F-710E-555B-F556-434CB4262EE6}"/>
                </a:ext>
              </a:extLst>
            </p:cNvPr>
            <p:cNvSpPr/>
            <p:nvPr/>
          </p:nvSpPr>
          <p:spPr>
            <a:xfrm>
              <a:off x="1006646" y="3703982"/>
              <a:ext cx="1625571" cy="606450"/>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Area HQ</a:t>
              </a:r>
            </a:p>
          </p:txBody>
        </p:sp>
        <p:sp>
          <p:nvSpPr>
            <p:cNvPr id="42" name="Freeform 41">
              <a:extLst>
                <a:ext uri="{FF2B5EF4-FFF2-40B4-BE49-F238E27FC236}">
                  <a16:creationId xmlns:a16="http://schemas.microsoft.com/office/drawing/2014/main" id="{868882ED-5276-5BD3-3F88-0BFE6CAAAB4B}"/>
                </a:ext>
              </a:extLst>
            </p:cNvPr>
            <p:cNvSpPr/>
            <p:nvPr/>
          </p:nvSpPr>
          <p:spPr>
            <a:xfrm>
              <a:off x="1738471" y="4310432"/>
              <a:ext cx="161922" cy="241310"/>
            </a:xfrm>
            <a:custGeom>
              <a:avLst/>
              <a:gdLst/>
              <a:ahLst/>
              <a:cxnLst/>
              <a:rect l="0" t="0" r="0" b="0"/>
              <a:pathLst>
                <a:path>
                  <a:moveTo>
                    <a:pt x="45720" y="0"/>
                  </a:moveTo>
                  <a:lnTo>
                    <a:pt x="45720" y="242531"/>
                  </a:lnTo>
                </a:path>
              </a:pathLst>
            </a:custGeom>
            <a:grpFill/>
            <a:ln w="3810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sp>
        <p:sp>
          <p:nvSpPr>
            <p:cNvPr id="43" name="Freeform 42">
              <a:extLst>
                <a:ext uri="{FF2B5EF4-FFF2-40B4-BE49-F238E27FC236}">
                  <a16:creationId xmlns:a16="http://schemas.microsoft.com/office/drawing/2014/main" id="{69372CCC-C57F-AEB5-B10F-0B315A0E8C04}"/>
                </a:ext>
              </a:extLst>
            </p:cNvPr>
            <p:cNvSpPr/>
            <p:nvPr/>
          </p:nvSpPr>
          <p:spPr>
            <a:xfrm>
              <a:off x="1006646" y="4551742"/>
              <a:ext cx="1625571" cy="606450"/>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 Area HQ</a:t>
              </a:r>
            </a:p>
          </p:txBody>
        </p:sp>
        <p:sp>
          <p:nvSpPr>
            <p:cNvPr id="44" name="Freeform 43">
              <a:extLst>
                <a:ext uri="{FF2B5EF4-FFF2-40B4-BE49-F238E27FC236}">
                  <a16:creationId xmlns:a16="http://schemas.microsoft.com/office/drawing/2014/main" id="{06890BAA-EF53-580E-9184-314866417A43}"/>
                </a:ext>
              </a:extLst>
            </p:cNvPr>
            <p:cNvSpPr/>
            <p:nvPr/>
          </p:nvSpPr>
          <p:spPr>
            <a:xfrm>
              <a:off x="1006646" y="5401090"/>
              <a:ext cx="1625571" cy="606450"/>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Stn</a:t>
              </a: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HQ/ SEMO</a:t>
              </a:r>
            </a:p>
          </p:txBody>
        </p:sp>
      </p:grpSp>
      <p:sp>
        <p:nvSpPr>
          <p:cNvPr id="45" name="Freeform 44">
            <a:extLst>
              <a:ext uri="{FF2B5EF4-FFF2-40B4-BE49-F238E27FC236}">
                <a16:creationId xmlns:a16="http://schemas.microsoft.com/office/drawing/2014/main" id="{388DF23D-6BC3-8BFF-9192-B4F5B88DA223}"/>
              </a:ext>
            </a:extLst>
          </p:cNvPr>
          <p:cNvSpPr/>
          <p:nvPr/>
        </p:nvSpPr>
        <p:spPr>
          <a:xfrm>
            <a:off x="7939088" y="3818337"/>
            <a:ext cx="1625600" cy="606425"/>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solidFill>
            <a:srgbClr val="0066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Central Org</a:t>
            </a:r>
          </a:p>
        </p:txBody>
      </p:sp>
      <p:sp>
        <p:nvSpPr>
          <p:cNvPr id="47" name="Freeform 46">
            <a:extLst>
              <a:ext uri="{FF2B5EF4-FFF2-40B4-BE49-F238E27FC236}">
                <a16:creationId xmlns:a16="http://schemas.microsoft.com/office/drawing/2014/main" id="{33759403-9281-8C00-BF0B-BD31BFA1E0C3}"/>
              </a:ext>
            </a:extLst>
          </p:cNvPr>
          <p:cNvSpPr/>
          <p:nvPr/>
        </p:nvSpPr>
        <p:spPr>
          <a:xfrm>
            <a:off x="4676632" y="6238564"/>
            <a:ext cx="3398066" cy="596375"/>
          </a:xfrm>
          <a:custGeom>
            <a:avLst/>
            <a:gdLst>
              <a:gd name="connsiteX0" fmla="*/ 0 w 1350598"/>
              <a:gd name="connsiteY0" fmla="*/ 85763 h 857630"/>
              <a:gd name="connsiteX1" fmla="*/ 85763 w 1350598"/>
              <a:gd name="connsiteY1" fmla="*/ 0 h 857630"/>
              <a:gd name="connsiteX2" fmla="*/ 1264835 w 1350598"/>
              <a:gd name="connsiteY2" fmla="*/ 0 h 857630"/>
              <a:gd name="connsiteX3" fmla="*/ 1350598 w 1350598"/>
              <a:gd name="connsiteY3" fmla="*/ 85763 h 857630"/>
              <a:gd name="connsiteX4" fmla="*/ 1350598 w 1350598"/>
              <a:gd name="connsiteY4" fmla="*/ 771867 h 857630"/>
              <a:gd name="connsiteX5" fmla="*/ 1264835 w 1350598"/>
              <a:gd name="connsiteY5" fmla="*/ 857630 h 857630"/>
              <a:gd name="connsiteX6" fmla="*/ 85763 w 1350598"/>
              <a:gd name="connsiteY6" fmla="*/ 857630 h 857630"/>
              <a:gd name="connsiteX7" fmla="*/ 0 w 1350598"/>
              <a:gd name="connsiteY7" fmla="*/ 771867 h 857630"/>
              <a:gd name="connsiteX8" fmla="*/ 0 w 1350598"/>
              <a:gd name="connsiteY8" fmla="*/ 85763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598" h="857630">
                <a:moveTo>
                  <a:pt x="0" y="85763"/>
                </a:moveTo>
                <a:cubicBezTo>
                  <a:pt x="0" y="38397"/>
                  <a:pt x="38397" y="0"/>
                  <a:pt x="85763" y="0"/>
                </a:cubicBezTo>
                <a:lnTo>
                  <a:pt x="1264835" y="0"/>
                </a:lnTo>
                <a:cubicBezTo>
                  <a:pt x="1312201" y="0"/>
                  <a:pt x="1350598" y="38397"/>
                  <a:pt x="1350598" y="85763"/>
                </a:cubicBezTo>
                <a:lnTo>
                  <a:pt x="1350598" y="771867"/>
                </a:lnTo>
                <a:cubicBezTo>
                  <a:pt x="1350598" y="819233"/>
                  <a:pt x="1312201" y="857630"/>
                  <a:pt x="1264835" y="857630"/>
                </a:cubicBezTo>
                <a:lnTo>
                  <a:pt x="85763" y="857630"/>
                </a:lnTo>
                <a:cubicBezTo>
                  <a:pt x="38397" y="857630"/>
                  <a:pt x="0" y="819233"/>
                  <a:pt x="0" y="771867"/>
                </a:cubicBezTo>
                <a:lnTo>
                  <a:pt x="0" y="85763"/>
                </a:lnTo>
                <a:close/>
              </a:path>
            </a:pathLst>
          </a:custGeom>
          <a:noFill/>
          <a:ln w="285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lIns="147039" tIns="147039" rIns="147039" bIns="147039" spcCol="1270" anchor="ctr"/>
          <a:lstStyle/>
          <a:p>
            <a:pPr algn="ctr" defTabSz="1422400">
              <a:lnSpc>
                <a:spcPct val="90000"/>
              </a:lnSpc>
              <a:spcAft>
                <a:spcPct val="35000"/>
              </a:spcAft>
              <a:defRPr/>
            </a:pP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ECHS </a:t>
            </a:r>
            <a:r>
              <a:rPr lang="en-US" sz="2800" b="1" dirty="0">
                <a:solidFill>
                  <a:srgbClr val="C00000"/>
                </a:solidFill>
                <a:latin typeface="Arial" panose="020B0604020202020204" pitchFamily="34" charset="0"/>
                <a:cs typeface="Arial" panose="020B0604020202020204" pitchFamily="34" charset="0"/>
              </a:rPr>
              <a:t>Polyclinics</a:t>
            </a:r>
            <a:endParaRPr lang="en-US" sz="2000" b="1" dirty="0">
              <a:ln w="0"/>
              <a:solidFill>
                <a:prstClr val="black"/>
              </a:solidFill>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E30BBBFD-6FFF-2833-EA52-589CBE048DB5}"/>
              </a:ext>
            </a:extLst>
          </p:cNvPr>
          <p:cNvSpPr/>
          <p:nvPr/>
        </p:nvSpPr>
        <p:spPr>
          <a:xfrm>
            <a:off x="7302501" y="2565400"/>
            <a:ext cx="1584325" cy="1193800"/>
          </a:xfrm>
          <a:custGeom>
            <a:avLst/>
            <a:gdLst>
              <a:gd name="connsiteX0" fmla="*/ 0 w 1841157"/>
              <a:gd name="connsiteY0" fmla="*/ 0 h 1482811"/>
              <a:gd name="connsiteX1" fmla="*/ 1841157 w 1841157"/>
              <a:gd name="connsiteY1" fmla="*/ 12357 h 1482811"/>
              <a:gd name="connsiteX2" fmla="*/ 1841157 w 1841157"/>
              <a:gd name="connsiteY2" fmla="*/ 1482811 h 1482811"/>
            </a:gdLst>
            <a:ahLst/>
            <a:cxnLst>
              <a:cxn ang="0">
                <a:pos x="connsiteX0" y="connsiteY0"/>
              </a:cxn>
              <a:cxn ang="0">
                <a:pos x="connsiteX1" y="connsiteY1"/>
              </a:cxn>
              <a:cxn ang="0">
                <a:pos x="connsiteX2" y="connsiteY2"/>
              </a:cxn>
            </a:cxnLst>
            <a:rect l="l" t="t" r="r" b="b"/>
            <a:pathLst>
              <a:path w="1841157" h="1482811">
                <a:moveTo>
                  <a:pt x="0" y="0"/>
                </a:moveTo>
                <a:lnTo>
                  <a:pt x="1841157" y="12357"/>
                </a:lnTo>
                <a:lnTo>
                  <a:pt x="1841157" y="1482811"/>
                </a:lnTo>
              </a:path>
            </a:pathLst>
          </a:custGeom>
          <a:noFill/>
          <a:ln w="5715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txBody>
          <a:bodyPr/>
          <a:lstStyle/>
          <a:p>
            <a:pPr algn="ctr">
              <a:defRPr/>
            </a:pPr>
            <a:endParaRPr lang="en-US" sz="2400" dirty="0">
              <a:solidFill>
                <a:prstClr val="black">
                  <a:hueOff val="0"/>
                  <a:satOff val="0"/>
                  <a:lumOff val="0"/>
                  <a:alphaOff val="0"/>
                </a:prstClr>
              </a:solidFill>
            </a:endParaRPr>
          </a:p>
        </p:txBody>
      </p:sp>
      <p:sp>
        <p:nvSpPr>
          <p:cNvPr id="49" name="Freeform 48">
            <a:extLst>
              <a:ext uri="{FF2B5EF4-FFF2-40B4-BE49-F238E27FC236}">
                <a16:creationId xmlns:a16="http://schemas.microsoft.com/office/drawing/2014/main" id="{53E16C4B-2DFE-5191-2080-1B88978A9E51}"/>
              </a:ext>
            </a:extLst>
          </p:cNvPr>
          <p:cNvSpPr/>
          <p:nvPr/>
        </p:nvSpPr>
        <p:spPr>
          <a:xfrm>
            <a:off x="3348039" y="2632076"/>
            <a:ext cx="1692275" cy="333375"/>
          </a:xfrm>
          <a:custGeom>
            <a:avLst/>
            <a:gdLst>
              <a:gd name="connsiteX0" fmla="*/ 1692876 w 1692876"/>
              <a:gd name="connsiteY0" fmla="*/ 0 h 333633"/>
              <a:gd name="connsiteX1" fmla="*/ 0 w 1692876"/>
              <a:gd name="connsiteY1" fmla="*/ 12357 h 333633"/>
              <a:gd name="connsiteX2" fmla="*/ 12357 w 1692876"/>
              <a:gd name="connsiteY2" fmla="*/ 333633 h 333633"/>
              <a:gd name="connsiteX0" fmla="*/ 1697452 w 1697452"/>
              <a:gd name="connsiteY0" fmla="*/ 0 h 333633"/>
              <a:gd name="connsiteX1" fmla="*/ 4576 w 1697452"/>
              <a:gd name="connsiteY1" fmla="*/ 12357 h 333633"/>
              <a:gd name="connsiteX2" fmla="*/ 0 w 1697452"/>
              <a:gd name="connsiteY2" fmla="*/ 333633 h 333633"/>
            </a:gdLst>
            <a:ahLst/>
            <a:cxnLst>
              <a:cxn ang="0">
                <a:pos x="connsiteX0" y="connsiteY0"/>
              </a:cxn>
              <a:cxn ang="0">
                <a:pos x="connsiteX1" y="connsiteY1"/>
              </a:cxn>
              <a:cxn ang="0">
                <a:pos x="connsiteX2" y="connsiteY2"/>
              </a:cxn>
            </a:cxnLst>
            <a:rect l="l" t="t" r="r" b="b"/>
            <a:pathLst>
              <a:path w="1697452" h="333633">
                <a:moveTo>
                  <a:pt x="1697452" y="0"/>
                </a:moveTo>
                <a:lnTo>
                  <a:pt x="4576" y="12357"/>
                </a:lnTo>
                <a:cubicBezTo>
                  <a:pt x="3051" y="119449"/>
                  <a:pt x="1525" y="226541"/>
                  <a:pt x="0" y="333633"/>
                </a:cubicBezTo>
              </a:path>
            </a:pathLst>
          </a:custGeom>
          <a:noFill/>
          <a:ln w="5715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txBody>
          <a:bodyPr anchor="ctr"/>
          <a:lstStyle/>
          <a:p>
            <a:pPr algn="ctr">
              <a:defRPr/>
            </a:pPr>
            <a:endParaRPr lang="en-US" sz="2400" dirty="0">
              <a:solidFill>
                <a:prstClr val="black">
                  <a:hueOff val="0"/>
                  <a:satOff val="0"/>
                  <a:lumOff val="0"/>
                  <a:alphaOff val="0"/>
                </a:prstClr>
              </a:solidFill>
            </a:endParaRPr>
          </a:p>
        </p:txBody>
      </p:sp>
      <p:grpSp>
        <p:nvGrpSpPr>
          <p:cNvPr id="25619" name="Group 84">
            <a:extLst>
              <a:ext uri="{FF2B5EF4-FFF2-40B4-BE49-F238E27FC236}">
                <a16:creationId xmlns:a16="http://schemas.microsoft.com/office/drawing/2014/main" id="{70F99903-CECA-C19A-1C8B-9FD7D2B4A5E9}"/>
              </a:ext>
            </a:extLst>
          </p:cNvPr>
          <p:cNvGrpSpPr>
            <a:grpSpLocks/>
          </p:cNvGrpSpPr>
          <p:nvPr/>
        </p:nvGrpSpPr>
        <p:grpSpPr bwMode="auto">
          <a:xfrm>
            <a:off x="4156075" y="3268663"/>
            <a:ext cx="749300" cy="2559050"/>
            <a:chOff x="2632217" y="3157797"/>
            <a:chExt cx="749856" cy="2558965"/>
          </a:xfrm>
        </p:grpSpPr>
        <p:cxnSp>
          <p:nvCxnSpPr>
            <p:cNvPr id="51" name="Straight Arrow Connector 50">
              <a:extLst>
                <a:ext uri="{FF2B5EF4-FFF2-40B4-BE49-F238E27FC236}">
                  <a16:creationId xmlns:a16="http://schemas.microsoft.com/office/drawing/2014/main" id="{5D04D2E7-A8AC-3331-EB34-5D67B3CFA0FC}"/>
                </a:ext>
              </a:extLst>
            </p:cNvPr>
            <p:cNvCxnSpPr/>
            <p:nvPr/>
          </p:nvCxnSpPr>
          <p:spPr>
            <a:xfrm>
              <a:off x="2632217" y="3173671"/>
              <a:ext cx="749856" cy="0"/>
            </a:xfrm>
            <a:prstGeom prst="straightConnector1">
              <a:avLst/>
            </a:prstGeom>
            <a:ln w="38100">
              <a:solidFill>
                <a:srgbClr val="0066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544BB7D8-C652-5B0E-56DC-32B18241323A}"/>
                </a:ext>
              </a:extLst>
            </p:cNvPr>
            <p:cNvCxnSpPr/>
            <p:nvPr/>
          </p:nvCxnSpPr>
          <p:spPr>
            <a:xfrm>
              <a:off x="2632217" y="4003906"/>
              <a:ext cx="749856" cy="0"/>
            </a:xfrm>
            <a:prstGeom prst="straightConnector1">
              <a:avLst/>
            </a:prstGeom>
            <a:ln w="38100">
              <a:solidFill>
                <a:srgbClr val="0066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8444FD93-4B84-9824-E695-537D7381959D}"/>
                </a:ext>
              </a:extLst>
            </p:cNvPr>
            <p:cNvCxnSpPr/>
            <p:nvPr/>
          </p:nvCxnSpPr>
          <p:spPr>
            <a:xfrm>
              <a:off x="2632217" y="4872240"/>
              <a:ext cx="749856" cy="0"/>
            </a:xfrm>
            <a:prstGeom prst="straightConnector1">
              <a:avLst/>
            </a:prstGeom>
            <a:ln w="38100">
              <a:solidFill>
                <a:srgbClr val="0066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2F7D7479-4EE2-E7A1-5CA4-FABC76A5835C}"/>
                </a:ext>
              </a:extLst>
            </p:cNvPr>
            <p:cNvCxnSpPr/>
            <p:nvPr/>
          </p:nvCxnSpPr>
          <p:spPr>
            <a:xfrm>
              <a:off x="2632217" y="5704062"/>
              <a:ext cx="749856" cy="0"/>
            </a:xfrm>
            <a:prstGeom prst="straightConnector1">
              <a:avLst/>
            </a:prstGeom>
            <a:ln w="38100">
              <a:solidFill>
                <a:srgbClr val="0066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C8E58D0-5A7D-CEC4-7525-DBD205F0EFC0}"/>
                </a:ext>
              </a:extLst>
            </p:cNvPr>
            <p:cNvCxnSpPr/>
            <p:nvPr/>
          </p:nvCxnSpPr>
          <p:spPr>
            <a:xfrm>
              <a:off x="3382073" y="3157797"/>
              <a:ext cx="0" cy="2558965"/>
            </a:xfrm>
            <a:prstGeom prst="line">
              <a:avLst/>
            </a:prstGeom>
            <a:ln w="38100">
              <a:solidFill>
                <a:srgbClr val="006600"/>
              </a:solidFill>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56" name="Straight Arrow Connector 55">
            <a:extLst>
              <a:ext uri="{FF2B5EF4-FFF2-40B4-BE49-F238E27FC236}">
                <a16:creationId xmlns:a16="http://schemas.microsoft.com/office/drawing/2014/main" id="{0EC20A8C-1DBC-BA19-612C-E1A0778012AC}"/>
              </a:ext>
            </a:extLst>
          </p:cNvPr>
          <p:cNvCxnSpPr/>
          <p:nvPr/>
        </p:nvCxnSpPr>
        <p:spPr>
          <a:xfrm flipH="1">
            <a:off x="4905376" y="4265613"/>
            <a:ext cx="3033713" cy="0"/>
          </a:xfrm>
          <a:prstGeom prst="straightConnector1">
            <a:avLst/>
          </a:prstGeom>
          <a:ln w="38100">
            <a:solidFill>
              <a:srgbClr val="00660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57" name="Freeform 56">
            <a:extLst>
              <a:ext uri="{FF2B5EF4-FFF2-40B4-BE49-F238E27FC236}">
                <a16:creationId xmlns:a16="http://schemas.microsoft.com/office/drawing/2014/main" id="{061C3DA7-DC70-ECCC-80D3-711950824C79}"/>
              </a:ext>
            </a:extLst>
          </p:cNvPr>
          <p:cNvSpPr/>
          <p:nvPr/>
        </p:nvSpPr>
        <p:spPr>
          <a:xfrm>
            <a:off x="8058150" y="5673725"/>
            <a:ext cx="762000" cy="914400"/>
          </a:xfrm>
          <a:custGeom>
            <a:avLst/>
            <a:gdLst>
              <a:gd name="connsiteX0" fmla="*/ 774700 w 774700"/>
              <a:gd name="connsiteY0" fmla="*/ 0 h 1854200"/>
              <a:gd name="connsiteX1" fmla="*/ 774700 w 774700"/>
              <a:gd name="connsiteY1" fmla="*/ 1854200 h 1854200"/>
              <a:gd name="connsiteX2" fmla="*/ 0 w 774700"/>
              <a:gd name="connsiteY2" fmla="*/ 1841500 h 1854200"/>
            </a:gdLst>
            <a:ahLst/>
            <a:cxnLst>
              <a:cxn ang="0">
                <a:pos x="connsiteX0" y="connsiteY0"/>
              </a:cxn>
              <a:cxn ang="0">
                <a:pos x="connsiteX1" y="connsiteY1"/>
              </a:cxn>
              <a:cxn ang="0">
                <a:pos x="connsiteX2" y="connsiteY2"/>
              </a:cxn>
            </a:cxnLst>
            <a:rect l="l" t="t" r="r" b="b"/>
            <a:pathLst>
              <a:path w="774700" h="1854200">
                <a:moveTo>
                  <a:pt x="774700" y="0"/>
                </a:moveTo>
                <a:lnTo>
                  <a:pt x="774700" y="1854200"/>
                </a:lnTo>
                <a:lnTo>
                  <a:pt x="0" y="1841500"/>
                </a:lnTo>
              </a:path>
            </a:pathLst>
          </a:custGeom>
          <a:noFill/>
          <a:ln w="3810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txBody>
          <a:bodyPr/>
          <a:lstStyle/>
          <a:p>
            <a:pPr algn="ctr">
              <a:defRPr/>
            </a:pPr>
            <a:endParaRPr lang="en-US" sz="2400" dirty="0">
              <a:solidFill>
                <a:prstClr val="black">
                  <a:hueOff val="0"/>
                  <a:satOff val="0"/>
                  <a:lumOff val="0"/>
                  <a:alphaOff val="0"/>
                </a:prstClr>
              </a:solidFill>
            </a:endParaRPr>
          </a:p>
        </p:txBody>
      </p:sp>
      <p:sp>
        <p:nvSpPr>
          <p:cNvPr id="58" name="Rectangle 57">
            <a:extLst>
              <a:ext uri="{FF2B5EF4-FFF2-40B4-BE49-F238E27FC236}">
                <a16:creationId xmlns:a16="http://schemas.microsoft.com/office/drawing/2014/main" id="{2410B4D0-90BB-2018-D94C-DBBFE5B61D3F}"/>
              </a:ext>
            </a:extLst>
          </p:cNvPr>
          <p:cNvSpPr/>
          <p:nvPr/>
        </p:nvSpPr>
        <p:spPr>
          <a:xfrm>
            <a:off x="5930633" y="3849689"/>
            <a:ext cx="1259152" cy="461665"/>
          </a:xfrm>
          <a:prstGeom prst="rect">
            <a:avLst/>
          </a:prstGeom>
        </p:spPr>
        <p:txBody>
          <a:bodyPr wrap="square">
            <a:spAutoFit/>
          </a:bodyPr>
          <a:lstStyle/>
          <a:p>
            <a:pPr>
              <a:defRPr/>
            </a:pPr>
            <a:r>
              <a:rPr lang="en-US" sz="2400" b="1" dirty="0">
                <a:solidFill>
                  <a:srgbClr val="0066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Advice</a:t>
            </a:r>
          </a:p>
        </p:txBody>
      </p:sp>
      <p:sp>
        <p:nvSpPr>
          <p:cNvPr id="25623" name="Rectangle 89">
            <a:extLst>
              <a:ext uri="{FF2B5EF4-FFF2-40B4-BE49-F238E27FC236}">
                <a16:creationId xmlns:a16="http://schemas.microsoft.com/office/drawing/2014/main" id="{E184C1D6-589A-2068-2409-A2556CCABEDD}"/>
              </a:ext>
            </a:extLst>
          </p:cNvPr>
          <p:cNvSpPr>
            <a:spLocks noChangeArrowheads="1"/>
          </p:cNvSpPr>
          <p:nvPr/>
        </p:nvSpPr>
        <p:spPr bwMode="auto">
          <a:xfrm>
            <a:off x="8825499" y="6069385"/>
            <a:ext cx="1536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C00000"/>
                </a:solidFill>
                <a:latin typeface="Arial" panose="020B0604020202020204" pitchFamily="34" charset="0"/>
                <a:cs typeface="Arial" panose="020B0604020202020204" pitchFamily="34" charset="0"/>
              </a:rPr>
              <a:t>Monitor</a:t>
            </a:r>
          </a:p>
        </p:txBody>
      </p:sp>
      <p:sp>
        <p:nvSpPr>
          <p:cNvPr id="60" name="Freeform 59">
            <a:extLst>
              <a:ext uri="{FF2B5EF4-FFF2-40B4-BE49-F238E27FC236}">
                <a16:creationId xmlns:a16="http://schemas.microsoft.com/office/drawing/2014/main" id="{A58D5D63-C29A-0840-7A0F-33E4479972B9}"/>
              </a:ext>
            </a:extLst>
          </p:cNvPr>
          <p:cNvSpPr/>
          <p:nvPr/>
        </p:nvSpPr>
        <p:spPr>
          <a:xfrm>
            <a:off x="3340100" y="6105525"/>
            <a:ext cx="1206500" cy="431800"/>
          </a:xfrm>
          <a:custGeom>
            <a:avLst/>
            <a:gdLst>
              <a:gd name="connsiteX0" fmla="*/ 0 w 1206500"/>
              <a:gd name="connsiteY0" fmla="*/ 0 h 431800"/>
              <a:gd name="connsiteX1" fmla="*/ 0 w 1206500"/>
              <a:gd name="connsiteY1" fmla="*/ 0 h 431800"/>
              <a:gd name="connsiteX2" fmla="*/ 0 w 1206500"/>
              <a:gd name="connsiteY2" fmla="*/ 431800 h 431800"/>
              <a:gd name="connsiteX3" fmla="*/ 1206500 w 1206500"/>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1206500" h="431800">
                <a:moveTo>
                  <a:pt x="0" y="0"/>
                </a:moveTo>
                <a:lnTo>
                  <a:pt x="0" y="0"/>
                </a:lnTo>
                <a:lnTo>
                  <a:pt x="0" y="431800"/>
                </a:lnTo>
                <a:lnTo>
                  <a:pt x="1206500" y="431800"/>
                </a:lnTo>
              </a:path>
            </a:pathLst>
          </a:custGeom>
          <a:noFill/>
          <a:ln w="38100">
            <a:headEnd type="none" w="med" len="med"/>
            <a:tailEnd type="triangle" w="med" len="med"/>
          </a:ln>
        </p:spPr>
        <p:style>
          <a:lnRef idx="3">
            <a:schemeClr val="dk1"/>
          </a:lnRef>
          <a:fillRef idx="0">
            <a:schemeClr val="dk1"/>
          </a:fillRef>
          <a:effectRef idx="2">
            <a:schemeClr val="dk1"/>
          </a:effectRef>
          <a:fontRef idx="minor">
            <a:schemeClr val="tx1">
              <a:hueOff val="0"/>
              <a:satOff val="0"/>
              <a:lumOff val="0"/>
              <a:alphaOff val="0"/>
            </a:schemeClr>
          </a:fontRef>
        </p:style>
        <p:txBody>
          <a:bodyPr anchor="ctr"/>
          <a:lstStyle/>
          <a:p>
            <a:pPr algn="ctr">
              <a:defRPr/>
            </a:pPr>
            <a:endParaRPr lang="en-US" sz="2400" dirty="0">
              <a:solidFill>
                <a:prstClr val="black">
                  <a:hueOff val="0"/>
                  <a:satOff val="0"/>
                  <a:lumOff val="0"/>
                  <a:alphaOff val="0"/>
                </a:prstClr>
              </a:solidFill>
            </a:endParaRPr>
          </a:p>
        </p:txBody>
      </p:sp>
      <p:sp>
        <p:nvSpPr>
          <p:cNvPr id="61" name="Rectangle 60">
            <a:extLst>
              <a:ext uri="{FF2B5EF4-FFF2-40B4-BE49-F238E27FC236}">
                <a16:creationId xmlns:a16="http://schemas.microsoft.com/office/drawing/2014/main" id="{C29D77FC-DA61-3F5A-8457-776EF29ED78F}"/>
              </a:ext>
            </a:extLst>
          </p:cNvPr>
          <p:cNvSpPr/>
          <p:nvPr/>
        </p:nvSpPr>
        <p:spPr>
          <a:xfrm>
            <a:off x="1789972" y="3115617"/>
            <a:ext cx="553998" cy="2990306"/>
          </a:xfrm>
          <a:prstGeom prst="rect">
            <a:avLst/>
          </a:prstGeom>
          <a:solidFill>
            <a:schemeClr val="tx1"/>
          </a:solidFill>
          <a:effectLst>
            <a:outerShdw blurRad="50800" dist="38100" dir="13500000" algn="br" rotWithShape="0">
              <a:prstClr val="black">
                <a:alpha val="40000"/>
              </a:prstClr>
            </a:outerShdw>
          </a:effectLst>
        </p:spPr>
        <p:txBody>
          <a:bodyPr vert="vert270">
            <a:spAutoFit/>
          </a:bodyPr>
          <a:lstStyle/>
          <a:p>
            <a:pPr algn="ctr">
              <a:defRPr/>
            </a:pPr>
            <a:r>
              <a:rPr lang="en-US" sz="2400" b="1" spc="300" dirty="0">
                <a:solidFill>
                  <a:prstClr val="white"/>
                </a:solidFill>
                <a:latin typeface="Arial" panose="020B0604020202020204" pitchFamily="34" charset="0"/>
                <a:cs typeface="Arial" panose="020B0604020202020204" pitchFamily="34" charset="0"/>
              </a:rPr>
              <a:t>Adm Cont</a:t>
            </a:r>
          </a:p>
        </p:txBody>
      </p:sp>
      <p:sp>
        <p:nvSpPr>
          <p:cNvPr id="62" name="Rectangle 61">
            <a:extLst>
              <a:ext uri="{FF2B5EF4-FFF2-40B4-BE49-F238E27FC236}">
                <a16:creationId xmlns:a16="http://schemas.microsoft.com/office/drawing/2014/main" id="{9CC0EECA-9108-5D74-C62A-11CB20D38B42}"/>
              </a:ext>
            </a:extLst>
          </p:cNvPr>
          <p:cNvSpPr/>
          <p:nvPr/>
        </p:nvSpPr>
        <p:spPr>
          <a:xfrm>
            <a:off x="10002379" y="3115617"/>
            <a:ext cx="553998" cy="2990306"/>
          </a:xfrm>
          <a:prstGeom prst="rect">
            <a:avLst/>
          </a:prstGeom>
          <a:solidFill>
            <a:schemeClr val="tx1"/>
          </a:solidFill>
          <a:effectLst>
            <a:outerShdw blurRad="50800" dist="38100" dir="13500000" algn="br" rotWithShape="0">
              <a:prstClr val="black">
                <a:alpha val="40000"/>
              </a:prstClr>
            </a:outerShdw>
          </a:effectLst>
        </p:spPr>
        <p:txBody>
          <a:bodyPr vert="vert270">
            <a:spAutoFit/>
          </a:bodyPr>
          <a:lstStyle/>
          <a:p>
            <a:pPr algn="ctr">
              <a:defRPr/>
            </a:pPr>
            <a:r>
              <a:rPr lang="en-US" sz="2400" b="1" spc="300" dirty="0">
                <a:solidFill>
                  <a:prstClr val="white"/>
                </a:solidFill>
                <a:latin typeface="Arial" panose="020B0604020202020204" pitchFamily="34" charset="0"/>
                <a:cs typeface="Arial" panose="020B0604020202020204" pitchFamily="34" charset="0"/>
              </a:rPr>
              <a:t>Tech Cont</a:t>
            </a:r>
          </a:p>
        </p:txBody>
      </p:sp>
      <p:sp>
        <p:nvSpPr>
          <p:cNvPr id="63" name="Freeform 62">
            <a:extLst>
              <a:ext uri="{FF2B5EF4-FFF2-40B4-BE49-F238E27FC236}">
                <a16:creationId xmlns:a16="http://schemas.microsoft.com/office/drawing/2014/main" id="{CCB14191-727D-E8EA-D393-FE89AB3892DF}"/>
              </a:ext>
            </a:extLst>
          </p:cNvPr>
          <p:cNvSpPr/>
          <p:nvPr/>
        </p:nvSpPr>
        <p:spPr>
          <a:xfrm>
            <a:off x="7996238" y="4999437"/>
            <a:ext cx="1625600" cy="606425"/>
          </a:xfrm>
          <a:custGeom>
            <a:avLst/>
            <a:gdLst>
              <a:gd name="connsiteX0" fmla="*/ 0 w 909492"/>
              <a:gd name="connsiteY0" fmla="*/ 60633 h 606328"/>
              <a:gd name="connsiteX1" fmla="*/ 60633 w 909492"/>
              <a:gd name="connsiteY1" fmla="*/ 0 h 606328"/>
              <a:gd name="connsiteX2" fmla="*/ 848859 w 909492"/>
              <a:gd name="connsiteY2" fmla="*/ 0 h 606328"/>
              <a:gd name="connsiteX3" fmla="*/ 909492 w 909492"/>
              <a:gd name="connsiteY3" fmla="*/ 60633 h 606328"/>
              <a:gd name="connsiteX4" fmla="*/ 909492 w 909492"/>
              <a:gd name="connsiteY4" fmla="*/ 545695 h 606328"/>
              <a:gd name="connsiteX5" fmla="*/ 848859 w 909492"/>
              <a:gd name="connsiteY5" fmla="*/ 606328 h 606328"/>
              <a:gd name="connsiteX6" fmla="*/ 60633 w 909492"/>
              <a:gd name="connsiteY6" fmla="*/ 606328 h 606328"/>
              <a:gd name="connsiteX7" fmla="*/ 0 w 909492"/>
              <a:gd name="connsiteY7" fmla="*/ 545695 h 606328"/>
              <a:gd name="connsiteX8" fmla="*/ 0 w 909492"/>
              <a:gd name="connsiteY8" fmla="*/ 60633 h 60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492" h="606328">
                <a:moveTo>
                  <a:pt x="0" y="60633"/>
                </a:moveTo>
                <a:cubicBezTo>
                  <a:pt x="0" y="27146"/>
                  <a:pt x="27146" y="0"/>
                  <a:pt x="60633" y="0"/>
                </a:cubicBezTo>
                <a:lnTo>
                  <a:pt x="848859" y="0"/>
                </a:lnTo>
                <a:cubicBezTo>
                  <a:pt x="882346" y="0"/>
                  <a:pt x="909492" y="27146"/>
                  <a:pt x="909492" y="60633"/>
                </a:cubicBezTo>
                <a:lnTo>
                  <a:pt x="909492" y="545695"/>
                </a:lnTo>
                <a:cubicBezTo>
                  <a:pt x="909492" y="579182"/>
                  <a:pt x="882346" y="606328"/>
                  <a:pt x="848859" y="606328"/>
                </a:cubicBezTo>
                <a:lnTo>
                  <a:pt x="60633" y="606328"/>
                </a:lnTo>
                <a:cubicBezTo>
                  <a:pt x="27146" y="606328"/>
                  <a:pt x="0" y="579182"/>
                  <a:pt x="0" y="545695"/>
                </a:cubicBezTo>
                <a:lnTo>
                  <a:pt x="0" y="60633"/>
                </a:lnTo>
                <a:close/>
              </a:path>
            </a:pathLst>
          </a:custGeom>
          <a:solidFill>
            <a:srgbClr val="0066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8719" tIns="78719" rIns="78719" bIns="78719" spcCol="1270" anchor="ctr"/>
          <a:lstStyle/>
          <a:p>
            <a:pPr algn="ctr" defTabSz="711200">
              <a:lnSpc>
                <a:spcPct val="90000"/>
              </a:lnSpc>
              <a:spcAft>
                <a:spcPct val="35000"/>
              </a:spcAft>
              <a:defRPr/>
            </a:pPr>
            <a:r>
              <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 </a:t>
            </a:r>
            <a:r>
              <a:rPr lang="en-US" sz="2000"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Centres</a:t>
            </a:r>
            <a:endPar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4" name="Straight Arrow Connector 63">
            <a:extLst>
              <a:ext uri="{FF2B5EF4-FFF2-40B4-BE49-F238E27FC236}">
                <a16:creationId xmlns:a16="http://schemas.microsoft.com/office/drawing/2014/main" id="{CB80E2CB-D985-4952-BFC7-3F01A6566CC1}"/>
              </a:ext>
            </a:extLst>
          </p:cNvPr>
          <p:cNvCxnSpPr/>
          <p:nvPr/>
        </p:nvCxnSpPr>
        <p:spPr>
          <a:xfrm>
            <a:off x="8839200" y="4435475"/>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A9096FA-E437-2357-95EC-030FBABBA4E2}"/>
              </a:ext>
            </a:extLst>
          </p:cNvPr>
          <p:cNvGrpSpPr/>
          <p:nvPr/>
        </p:nvGrpSpPr>
        <p:grpSpPr>
          <a:xfrm>
            <a:off x="1282996" y="-11922"/>
            <a:ext cx="10786440" cy="968259"/>
            <a:chOff x="1411179" y="3290181"/>
            <a:chExt cx="10715200" cy="896696"/>
          </a:xfrm>
        </p:grpSpPr>
        <p:pic>
          <p:nvPicPr>
            <p:cNvPr id="50" name="Picture 4" descr="2.png">
              <a:extLst>
                <a:ext uri="{FF2B5EF4-FFF2-40B4-BE49-F238E27FC236}">
                  <a16:creationId xmlns:a16="http://schemas.microsoft.com/office/drawing/2014/main" id="{480E49EB-0616-94FC-B4D1-0BB75CABC95F}"/>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59" name="TextBox 58">
              <a:extLst>
                <a:ext uri="{FF2B5EF4-FFF2-40B4-BE49-F238E27FC236}">
                  <a16:creationId xmlns:a16="http://schemas.microsoft.com/office/drawing/2014/main" id="{628EA566-6E91-F567-CD94-450BF9166C9B}"/>
                </a:ext>
              </a:extLst>
            </p:cNvPr>
            <p:cNvSpPr txBox="1"/>
            <p:nvPr/>
          </p:nvSpPr>
          <p:spPr>
            <a:xfrm>
              <a:off x="1411179" y="3364291"/>
              <a:ext cx="10159235" cy="598561"/>
            </a:xfrm>
            <a:prstGeom prst="rect">
              <a:avLst/>
            </a:prstGeom>
            <a:noFill/>
          </p:spPr>
          <p:txBody>
            <a:bodyPr wrap="square">
              <a:spAutoFit/>
            </a:bodyPr>
            <a:lstStyle/>
            <a:p>
              <a:pPr algn="ctr" defTabSz="979290"/>
              <a:r>
                <a:rPr lang="en-US" sz="3600" b="1" u="sng" dirty="0">
                  <a:latin typeface="Arial Rounded MT Bold" pitchFamily="34" charset="0"/>
                  <a:cs typeface="Arial" pitchFamily="34" charset="0"/>
                </a:rPr>
                <a:t>ECHS : ADMIN &amp; TECHNICAL CONTROL</a:t>
              </a:r>
            </a:p>
          </p:txBody>
        </p:sp>
      </p:grpSp>
      <p:pic>
        <p:nvPicPr>
          <p:cNvPr id="37" name="Picture 36">
            <a:extLst>
              <a:ext uri="{FF2B5EF4-FFF2-40B4-BE49-F238E27FC236}">
                <a16:creationId xmlns:a16="http://schemas.microsoft.com/office/drawing/2014/main" id="{5090FDB4-81A1-52EA-AF44-22377693A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4">
            <a:extLst>
              <a:ext uri="{FF2B5EF4-FFF2-40B4-BE49-F238E27FC236}">
                <a16:creationId xmlns:a16="http://schemas.microsoft.com/office/drawing/2014/main" id="{94623837-82B7-426E-9A87-E90D50D426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CE9CCF-D73F-4726-9936-C14512BDCE77}" type="slidenum">
              <a:rPr lang="en-US" altLang="en-US" sz="1200">
                <a:solidFill>
                  <a:srgbClr val="898989"/>
                </a:solidFill>
              </a:rPr>
              <a:pPr>
                <a:spcBef>
                  <a:spcPct val="0"/>
                </a:spcBef>
                <a:buFontTx/>
                <a:buNone/>
              </a:pPr>
              <a:t>15</a:t>
            </a:fld>
            <a:endParaRPr lang="en-US" altLang="en-US" sz="1200">
              <a:solidFill>
                <a:srgbClr val="898989"/>
              </a:solidFill>
            </a:endParaRPr>
          </a:p>
        </p:txBody>
      </p:sp>
      <p:grpSp>
        <p:nvGrpSpPr>
          <p:cNvPr id="3" name="Group 19">
            <a:extLst>
              <a:ext uri="{FF2B5EF4-FFF2-40B4-BE49-F238E27FC236}">
                <a16:creationId xmlns:a16="http://schemas.microsoft.com/office/drawing/2014/main" id="{B4566CD5-ED46-A784-F9FA-B5FD51C64703}"/>
              </a:ext>
            </a:extLst>
          </p:cNvPr>
          <p:cNvGrpSpPr/>
          <p:nvPr/>
        </p:nvGrpSpPr>
        <p:grpSpPr>
          <a:xfrm>
            <a:off x="1664413" y="1739417"/>
            <a:ext cx="10089223" cy="4987445"/>
            <a:chOff x="66499" y="1524567"/>
            <a:chExt cx="10089223" cy="4319854"/>
          </a:xfrm>
          <a:effectLst>
            <a:outerShdw blurRad="50800" dist="38100" dir="18900000" algn="bl" rotWithShape="0">
              <a:prstClr val="black">
                <a:alpha val="40000"/>
              </a:prstClr>
            </a:outerShdw>
          </a:effectLst>
        </p:grpSpPr>
        <p:sp>
          <p:nvSpPr>
            <p:cNvPr id="25" name="Bent-Up Arrow 24">
              <a:extLst>
                <a:ext uri="{FF2B5EF4-FFF2-40B4-BE49-F238E27FC236}">
                  <a16:creationId xmlns:a16="http://schemas.microsoft.com/office/drawing/2014/main" id="{88251D1E-4E99-483D-A406-572CB79868A7}"/>
                </a:ext>
              </a:extLst>
            </p:cNvPr>
            <p:cNvSpPr/>
            <p:nvPr/>
          </p:nvSpPr>
          <p:spPr>
            <a:xfrm rot="5400000">
              <a:off x="516014" y="2776289"/>
              <a:ext cx="1129182" cy="1285534"/>
            </a:xfrm>
            <a:prstGeom prst="bentUpArrow">
              <a:avLst>
                <a:gd name="adj1" fmla="val 32840"/>
                <a:gd name="adj2" fmla="val 25000"/>
                <a:gd name="adj3" fmla="val 35780"/>
              </a:avLst>
            </a:prstGeom>
            <a:solidFill>
              <a:schemeClr val="accent6">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dirty="0"/>
            </a:p>
          </p:txBody>
        </p:sp>
        <p:sp>
          <p:nvSpPr>
            <p:cNvPr id="26" name="Freeform 25">
              <a:extLst>
                <a:ext uri="{FF2B5EF4-FFF2-40B4-BE49-F238E27FC236}">
                  <a16:creationId xmlns:a16="http://schemas.microsoft.com/office/drawing/2014/main" id="{9F915A9E-07A0-8D8D-F3EC-6BF140F37621}"/>
                </a:ext>
              </a:extLst>
            </p:cNvPr>
            <p:cNvSpPr/>
            <p:nvPr/>
          </p:nvSpPr>
          <p:spPr>
            <a:xfrm>
              <a:off x="66499" y="1524567"/>
              <a:ext cx="2051228" cy="1330553"/>
            </a:xfrm>
            <a:custGeom>
              <a:avLst/>
              <a:gdLst>
                <a:gd name="connsiteX0" fmla="*/ 0 w 1900878"/>
                <a:gd name="connsiteY0" fmla="*/ 221803 h 1330553"/>
                <a:gd name="connsiteX1" fmla="*/ 221803 w 1900878"/>
                <a:gd name="connsiteY1" fmla="*/ 0 h 1330553"/>
                <a:gd name="connsiteX2" fmla="*/ 1679075 w 1900878"/>
                <a:gd name="connsiteY2" fmla="*/ 0 h 1330553"/>
                <a:gd name="connsiteX3" fmla="*/ 1900878 w 1900878"/>
                <a:gd name="connsiteY3" fmla="*/ 221803 h 1330553"/>
                <a:gd name="connsiteX4" fmla="*/ 1900878 w 1900878"/>
                <a:gd name="connsiteY4" fmla="*/ 1108750 h 1330553"/>
                <a:gd name="connsiteX5" fmla="*/ 1679075 w 1900878"/>
                <a:gd name="connsiteY5" fmla="*/ 1330553 h 1330553"/>
                <a:gd name="connsiteX6" fmla="*/ 221803 w 1900878"/>
                <a:gd name="connsiteY6" fmla="*/ 1330553 h 1330553"/>
                <a:gd name="connsiteX7" fmla="*/ 0 w 1900878"/>
                <a:gd name="connsiteY7" fmla="*/ 1108750 h 1330553"/>
                <a:gd name="connsiteX8" fmla="*/ 0 w 1900878"/>
                <a:gd name="connsiteY8" fmla="*/ 221803 h 133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0878" h="1330553">
                  <a:moveTo>
                    <a:pt x="0" y="221803"/>
                  </a:moveTo>
                  <a:cubicBezTo>
                    <a:pt x="0" y="99305"/>
                    <a:pt x="99305" y="0"/>
                    <a:pt x="221803" y="0"/>
                  </a:cubicBezTo>
                  <a:lnTo>
                    <a:pt x="1679075" y="0"/>
                  </a:lnTo>
                  <a:cubicBezTo>
                    <a:pt x="1801573" y="0"/>
                    <a:pt x="1900878" y="99305"/>
                    <a:pt x="1900878" y="221803"/>
                  </a:cubicBezTo>
                  <a:lnTo>
                    <a:pt x="1900878" y="1108750"/>
                  </a:lnTo>
                  <a:cubicBezTo>
                    <a:pt x="1900878" y="1231248"/>
                    <a:pt x="1801573" y="1330553"/>
                    <a:pt x="1679075" y="1330553"/>
                  </a:cubicBezTo>
                  <a:lnTo>
                    <a:pt x="221803" y="1330553"/>
                  </a:lnTo>
                  <a:cubicBezTo>
                    <a:pt x="99305" y="1330553"/>
                    <a:pt x="0" y="1231248"/>
                    <a:pt x="0" y="1108750"/>
                  </a:cubicBezTo>
                  <a:lnTo>
                    <a:pt x="0" y="221803"/>
                  </a:lnTo>
                  <a:close/>
                </a:path>
              </a:pathLst>
            </a:custGeom>
            <a:solidFill>
              <a:schemeClr val="tx1">
                <a:lumMod val="95000"/>
                <a:lumOff val="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lIns="156404" tIns="156404" rIns="156404" bIns="156404" spcCol="1270" anchor="ctr"/>
            <a:lstStyle/>
            <a:p>
              <a:pPr algn="ctr" defTabSz="1066800">
                <a:lnSpc>
                  <a:spcPct val="90000"/>
                </a:lnSpc>
                <a:spcAft>
                  <a:spcPct val="35000"/>
                </a:spcAft>
                <a:defRPr/>
              </a:pPr>
              <a:r>
                <a:rPr lang="en-US" sz="2400"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Central </a:t>
              </a:r>
              <a:r>
                <a:rPr lang="en-US" sz="2400" dirty="0" err="1">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Organisation</a:t>
              </a:r>
              <a:endParaRPr lang="en-US" sz="2400"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defTabSz="1066800">
                <a:lnSpc>
                  <a:spcPct val="90000"/>
                </a:lnSpc>
                <a:spcAft>
                  <a:spcPct val="35000"/>
                </a:spcAft>
                <a:defRPr/>
              </a:pPr>
              <a:r>
                <a:rPr lang="en-US" sz="2400" b="1" dirty="0">
                  <a:ln w="0"/>
                  <a:solidFill>
                    <a:srgbClr val="FFFF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(16,05,38)</a:t>
              </a:r>
            </a:p>
          </p:txBody>
        </p:sp>
        <p:sp>
          <p:nvSpPr>
            <p:cNvPr id="27" name="Freeform 26">
              <a:extLst>
                <a:ext uri="{FF2B5EF4-FFF2-40B4-BE49-F238E27FC236}">
                  <a16:creationId xmlns:a16="http://schemas.microsoft.com/office/drawing/2014/main" id="{DF96FA0F-1756-1C80-AB81-F7313B0413FC}"/>
                </a:ext>
              </a:extLst>
            </p:cNvPr>
            <p:cNvSpPr/>
            <p:nvPr/>
          </p:nvSpPr>
          <p:spPr>
            <a:xfrm>
              <a:off x="2195902" y="1710377"/>
              <a:ext cx="4014450" cy="1075411"/>
            </a:xfrm>
            <a:custGeom>
              <a:avLst/>
              <a:gdLst>
                <a:gd name="connsiteX0" fmla="*/ 0 w 4102940"/>
                <a:gd name="connsiteY0" fmla="*/ 0 h 1075411"/>
                <a:gd name="connsiteX1" fmla="*/ 4102940 w 4102940"/>
                <a:gd name="connsiteY1" fmla="*/ 0 h 1075411"/>
                <a:gd name="connsiteX2" fmla="*/ 4102940 w 4102940"/>
                <a:gd name="connsiteY2" fmla="*/ 1075411 h 1075411"/>
                <a:gd name="connsiteX3" fmla="*/ 0 w 4102940"/>
                <a:gd name="connsiteY3" fmla="*/ 1075411 h 1075411"/>
                <a:gd name="connsiteX4" fmla="*/ 0 w 4102940"/>
                <a:gd name="connsiteY4" fmla="*/ 0 h 107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940" h="1075411">
                  <a:moveTo>
                    <a:pt x="0" y="0"/>
                  </a:moveTo>
                  <a:lnTo>
                    <a:pt x="4102940" y="0"/>
                  </a:lnTo>
                  <a:lnTo>
                    <a:pt x="4102940" y="1075411"/>
                  </a:lnTo>
                  <a:lnTo>
                    <a:pt x="0" y="1075411"/>
                  </a:lnTo>
                  <a:lnTo>
                    <a:pt x="0" y="0"/>
                  </a:lnTo>
                  <a:close/>
                </a:path>
              </a:pathLst>
            </a:custGeom>
            <a:solidFill>
              <a:srgbClr val="F7F7F7"/>
            </a:solidFill>
          </p:spPr>
          <p:style>
            <a:lnRef idx="0">
              <a:schemeClr val="accent1"/>
            </a:lnRef>
            <a:fillRef idx="3">
              <a:schemeClr val="accent1"/>
            </a:fillRef>
            <a:effectRef idx="3">
              <a:schemeClr val="accent1"/>
            </a:effectRef>
            <a:fontRef idx="minor">
              <a:schemeClr val="lt1"/>
            </a:fontRef>
          </p:style>
          <p:txBody>
            <a:bodyPr lIns="76200" tIns="76200" rIns="76200" bIns="76200" spcCol="1270" anchor="ctr"/>
            <a:lstStyle/>
            <a:p>
              <a:pPr marL="228600" lvl="1" indent="-228600" defTabSz="889000">
                <a:lnSpc>
                  <a:spcPct val="90000"/>
                </a:lnSpc>
                <a:spcAft>
                  <a:spcPct val="15000"/>
                </a:spcAft>
                <a:buFontTx/>
                <a:buChar char="••"/>
                <a:defRPr/>
              </a:pPr>
              <a:r>
                <a:rPr lang="en-IN" sz="2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Apex Body</a:t>
              </a:r>
              <a:endParaRPr lang="en-US" sz="2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defTabSz="889000">
                <a:lnSpc>
                  <a:spcPct val="90000"/>
                </a:lnSpc>
                <a:spcAft>
                  <a:spcPct val="15000"/>
                </a:spcAft>
                <a:buFontTx/>
                <a:buChar char="••"/>
                <a:defRPr/>
              </a:pPr>
              <a:r>
                <a:rPr lang="en-IN" sz="2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Tri Service staffing</a:t>
              </a:r>
            </a:p>
            <a:p>
              <a:pPr marL="228600" lvl="1" indent="-228600" defTabSz="889000">
                <a:lnSpc>
                  <a:spcPct val="90000"/>
                </a:lnSpc>
                <a:spcAft>
                  <a:spcPct val="15000"/>
                </a:spcAft>
                <a:buFontTx/>
                <a:buChar char="••"/>
                <a:defRPr/>
              </a:pPr>
              <a:r>
                <a:rPr lang="en-IN" sz="2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Manned by serving personnel</a:t>
              </a:r>
            </a:p>
          </p:txBody>
        </p:sp>
        <p:sp>
          <p:nvSpPr>
            <p:cNvPr id="28" name="Bent-Up Arrow 27">
              <a:extLst>
                <a:ext uri="{FF2B5EF4-FFF2-40B4-BE49-F238E27FC236}">
                  <a16:creationId xmlns:a16="http://schemas.microsoft.com/office/drawing/2014/main" id="{B6E317D7-0047-DA22-0571-8304DBD6CBD6}"/>
                </a:ext>
              </a:extLst>
            </p:cNvPr>
            <p:cNvSpPr/>
            <p:nvPr/>
          </p:nvSpPr>
          <p:spPr>
            <a:xfrm rot="5400000">
              <a:off x="2349522" y="4270939"/>
              <a:ext cx="1129182" cy="1285534"/>
            </a:xfrm>
            <a:prstGeom prst="bentUpArrow">
              <a:avLst>
                <a:gd name="adj1" fmla="val 32840"/>
                <a:gd name="adj2" fmla="val 25000"/>
                <a:gd name="adj3" fmla="val 35780"/>
              </a:avLst>
            </a:prstGeom>
            <a:solidFill>
              <a:schemeClr val="accent6">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9" name="Freeform 28">
              <a:extLst>
                <a:ext uri="{FF2B5EF4-FFF2-40B4-BE49-F238E27FC236}">
                  <a16:creationId xmlns:a16="http://schemas.microsoft.com/office/drawing/2014/main" id="{4AA471F1-DE1E-17E4-CF81-A8A6F41BEFA9}"/>
                </a:ext>
              </a:extLst>
            </p:cNvPr>
            <p:cNvSpPr/>
            <p:nvPr/>
          </p:nvSpPr>
          <p:spPr>
            <a:xfrm>
              <a:off x="1791092" y="3019218"/>
              <a:ext cx="1900878" cy="1330553"/>
            </a:xfrm>
            <a:custGeom>
              <a:avLst/>
              <a:gdLst>
                <a:gd name="connsiteX0" fmla="*/ 0 w 1900878"/>
                <a:gd name="connsiteY0" fmla="*/ 221803 h 1330553"/>
                <a:gd name="connsiteX1" fmla="*/ 221803 w 1900878"/>
                <a:gd name="connsiteY1" fmla="*/ 0 h 1330553"/>
                <a:gd name="connsiteX2" fmla="*/ 1679075 w 1900878"/>
                <a:gd name="connsiteY2" fmla="*/ 0 h 1330553"/>
                <a:gd name="connsiteX3" fmla="*/ 1900878 w 1900878"/>
                <a:gd name="connsiteY3" fmla="*/ 221803 h 1330553"/>
                <a:gd name="connsiteX4" fmla="*/ 1900878 w 1900878"/>
                <a:gd name="connsiteY4" fmla="*/ 1108750 h 1330553"/>
                <a:gd name="connsiteX5" fmla="*/ 1679075 w 1900878"/>
                <a:gd name="connsiteY5" fmla="*/ 1330553 h 1330553"/>
                <a:gd name="connsiteX6" fmla="*/ 221803 w 1900878"/>
                <a:gd name="connsiteY6" fmla="*/ 1330553 h 1330553"/>
                <a:gd name="connsiteX7" fmla="*/ 0 w 1900878"/>
                <a:gd name="connsiteY7" fmla="*/ 1108750 h 1330553"/>
                <a:gd name="connsiteX8" fmla="*/ 0 w 1900878"/>
                <a:gd name="connsiteY8" fmla="*/ 221803 h 133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0878" h="1330553">
                  <a:moveTo>
                    <a:pt x="0" y="221803"/>
                  </a:moveTo>
                  <a:cubicBezTo>
                    <a:pt x="0" y="99305"/>
                    <a:pt x="99305" y="0"/>
                    <a:pt x="221803" y="0"/>
                  </a:cubicBezTo>
                  <a:lnTo>
                    <a:pt x="1679075" y="0"/>
                  </a:lnTo>
                  <a:cubicBezTo>
                    <a:pt x="1801573" y="0"/>
                    <a:pt x="1900878" y="99305"/>
                    <a:pt x="1900878" y="221803"/>
                  </a:cubicBezTo>
                  <a:lnTo>
                    <a:pt x="1900878" y="1108750"/>
                  </a:lnTo>
                  <a:cubicBezTo>
                    <a:pt x="1900878" y="1231248"/>
                    <a:pt x="1801573" y="1330553"/>
                    <a:pt x="1679075" y="1330553"/>
                  </a:cubicBezTo>
                  <a:lnTo>
                    <a:pt x="221803" y="1330553"/>
                  </a:lnTo>
                  <a:cubicBezTo>
                    <a:pt x="99305" y="1330553"/>
                    <a:pt x="0" y="1231248"/>
                    <a:pt x="0" y="1108750"/>
                  </a:cubicBezTo>
                  <a:lnTo>
                    <a:pt x="0" y="221803"/>
                  </a:lnTo>
                  <a:close/>
                </a:path>
              </a:pathLst>
            </a:custGeom>
            <a:solidFill>
              <a:schemeClr val="tx1">
                <a:lumMod val="95000"/>
                <a:lumOff val="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lIns="156404" tIns="156404" rIns="156404" bIns="156404" spcCol="1270" anchor="ctr"/>
            <a:lstStyle/>
            <a:p>
              <a:pPr algn="ctr" defTabSz="1066800">
                <a:lnSpc>
                  <a:spcPct val="90000"/>
                </a:lnSpc>
                <a:spcAft>
                  <a:spcPct val="35000"/>
                </a:spcAft>
                <a:defRPr/>
              </a:pPr>
              <a:r>
                <a:rPr lang="en-US" sz="2400"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Regional </a:t>
              </a:r>
              <a:r>
                <a:rPr lang="en-US" sz="2400" dirty="0" err="1">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Centres</a:t>
              </a:r>
              <a:endParaRPr lang="en-US" sz="2400"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defTabSz="1066800">
                <a:lnSpc>
                  <a:spcPct val="90000"/>
                </a:lnSpc>
                <a:spcAft>
                  <a:spcPct val="35000"/>
                </a:spcAft>
                <a:defRPr/>
              </a:pPr>
              <a:r>
                <a:rPr lang="en-US" sz="2400" b="1" dirty="0">
                  <a:ln w="0"/>
                  <a:solidFill>
                    <a:srgbClr val="FFFF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(04,01,16)</a:t>
              </a:r>
            </a:p>
          </p:txBody>
        </p:sp>
        <p:sp>
          <p:nvSpPr>
            <p:cNvPr id="30" name="Freeform 29">
              <a:extLst>
                <a:ext uri="{FF2B5EF4-FFF2-40B4-BE49-F238E27FC236}">
                  <a16:creationId xmlns:a16="http://schemas.microsoft.com/office/drawing/2014/main" id="{B7F790A3-6760-2C67-02E8-C415AB642608}"/>
                </a:ext>
              </a:extLst>
            </p:cNvPr>
            <p:cNvSpPr/>
            <p:nvPr/>
          </p:nvSpPr>
          <p:spPr>
            <a:xfrm>
              <a:off x="3767942" y="3146116"/>
              <a:ext cx="4240482" cy="1075411"/>
            </a:xfrm>
            <a:custGeom>
              <a:avLst/>
              <a:gdLst>
                <a:gd name="connsiteX0" fmla="*/ 0 w 3271867"/>
                <a:gd name="connsiteY0" fmla="*/ 0 h 1075411"/>
                <a:gd name="connsiteX1" fmla="*/ 3271867 w 3271867"/>
                <a:gd name="connsiteY1" fmla="*/ 0 h 1075411"/>
                <a:gd name="connsiteX2" fmla="*/ 3271867 w 3271867"/>
                <a:gd name="connsiteY2" fmla="*/ 1075411 h 1075411"/>
                <a:gd name="connsiteX3" fmla="*/ 0 w 3271867"/>
                <a:gd name="connsiteY3" fmla="*/ 1075411 h 1075411"/>
                <a:gd name="connsiteX4" fmla="*/ 0 w 3271867"/>
                <a:gd name="connsiteY4" fmla="*/ 0 h 107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867" h="1075411">
                  <a:moveTo>
                    <a:pt x="0" y="0"/>
                  </a:moveTo>
                  <a:lnTo>
                    <a:pt x="3271867" y="0"/>
                  </a:lnTo>
                  <a:lnTo>
                    <a:pt x="3271867" y="1075411"/>
                  </a:lnTo>
                  <a:lnTo>
                    <a:pt x="0" y="1075411"/>
                  </a:lnTo>
                  <a:lnTo>
                    <a:pt x="0" y="0"/>
                  </a:lnTo>
                  <a:close/>
                </a:path>
              </a:pathLst>
            </a:custGeom>
            <a:solidFill>
              <a:srgbClr val="F7F7F7"/>
            </a:solidFill>
          </p:spPr>
          <p:style>
            <a:lnRef idx="0">
              <a:schemeClr val="accent1"/>
            </a:lnRef>
            <a:fillRef idx="3">
              <a:schemeClr val="accent1"/>
            </a:fillRef>
            <a:effectRef idx="3">
              <a:schemeClr val="accent1"/>
            </a:effectRef>
            <a:fontRef idx="minor">
              <a:schemeClr val="lt1"/>
            </a:fontRef>
          </p:style>
          <p:txBody>
            <a:bodyPr lIns="68580" tIns="68580" rIns="68580" bIns="68580" spcCol="1270" anchor="ctr"/>
            <a:lstStyle/>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28 Regional Centres</a:t>
              </a:r>
              <a:endParaRPr lang="en-US" sz="2000" b="1" dirty="0">
                <a:ln w="0"/>
                <a:solidFill>
                  <a:prstClr val="black"/>
                </a:solidFill>
                <a:latin typeface="Arial" panose="020B0604020202020204" pitchFamily="34" charset="0"/>
                <a:cs typeface="Arial" panose="020B0604020202020204" pitchFamily="34" charset="0"/>
              </a:endParaRPr>
            </a:p>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Manned by serving Personnel</a:t>
              </a:r>
            </a:p>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Each Regional Centre controls </a:t>
              </a:r>
            </a:p>
            <a:p>
              <a:pPr marL="173038" lvl="1" defTabSz="800100">
                <a:lnSpc>
                  <a:spcPct val="90000"/>
                </a:lnSpc>
                <a:spcAft>
                  <a:spcPct val="15000"/>
                </a:spcAft>
                <a:defRPr/>
              </a:pPr>
              <a:r>
                <a:rPr lang="en-IN" sz="2000" b="1" dirty="0">
                  <a:ln w="0"/>
                  <a:solidFill>
                    <a:prstClr val="black"/>
                  </a:solidFill>
                  <a:latin typeface="Arial" panose="020B0604020202020204" pitchFamily="34" charset="0"/>
                  <a:cs typeface="Arial" panose="020B0604020202020204" pitchFamily="34" charset="0"/>
                </a:rPr>
                <a:t>10 - 15 Polyclinics</a:t>
              </a:r>
            </a:p>
          </p:txBody>
        </p:sp>
        <p:sp>
          <p:nvSpPr>
            <p:cNvPr id="31" name="Freeform 30">
              <a:extLst>
                <a:ext uri="{FF2B5EF4-FFF2-40B4-BE49-F238E27FC236}">
                  <a16:creationId xmlns:a16="http://schemas.microsoft.com/office/drawing/2014/main" id="{E5F92C17-965C-A45E-CC32-ADEF2F176C15}"/>
                </a:ext>
              </a:extLst>
            </p:cNvPr>
            <p:cNvSpPr/>
            <p:nvPr/>
          </p:nvSpPr>
          <p:spPr>
            <a:xfrm>
              <a:off x="3599728" y="4513868"/>
              <a:ext cx="1900878" cy="1330553"/>
            </a:xfrm>
            <a:custGeom>
              <a:avLst/>
              <a:gdLst>
                <a:gd name="connsiteX0" fmla="*/ 0 w 1900878"/>
                <a:gd name="connsiteY0" fmla="*/ 221803 h 1330553"/>
                <a:gd name="connsiteX1" fmla="*/ 221803 w 1900878"/>
                <a:gd name="connsiteY1" fmla="*/ 0 h 1330553"/>
                <a:gd name="connsiteX2" fmla="*/ 1679075 w 1900878"/>
                <a:gd name="connsiteY2" fmla="*/ 0 h 1330553"/>
                <a:gd name="connsiteX3" fmla="*/ 1900878 w 1900878"/>
                <a:gd name="connsiteY3" fmla="*/ 221803 h 1330553"/>
                <a:gd name="connsiteX4" fmla="*/ 1900878 w 1900878"/>
                <a:gd name="connsiteY4" fmla="*/ 1108750 h 1330553"/>
                <a:gd name="connsiteX5" fmla="*/ 1679075 w 1900878"/>
                <a:gd name="connsiteY5" fmla="*/ 1330553 h 1330553"/>
                <a:gd name="connsiteX6" fmla="*/ 221803 w 1900878"/>
                <a:gd name="connsiteY6" fmla="*/ 1330553 h 1330553"/>
                <a:gd name="connsiteX7" fmla="*/ 0 w 1900878"/>
                <a:gd name="connsiteY7" fmla="*/ 1108750 h 1330553"/>
                <a:gd name="connsiteX8" fmla="*/ 0 w 1900878"/>
                <a:gd name="connsiteY8" fmla="*/ 221803 h 133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0878" h="1330553">
                  <a:moveTo>
                    <a:pt x="0" y="221803"/>
                  </a:moveTo>
                  <a:cubicBezTo>
                    <a:pt x="0" y="99305"/>
                    <a:pt x="99305" y="0"/>
                    <a:pt x="221803" y="0"/>
                  </a:cubicBezTo>
                  <a:lnTo>
                    <a:pt x="1679075" y="0"/>
                  </a:lnTo>
                  <a:cubicBezTo>
                    <a:pt x="1801573" y="0"/>
                    <a:pt x="1900878" y="99305"/>
                    <a:pt x="1900878" y="221803"/>
                  </a:cubicBezTo>
                  <a:lnTo>
                    <a:pt x="1900878" y="1108750"/>
                  </a:lnTo>
                  <a:cubicBezTo>
                    <a:pt x="1900878" y="1231248"/>
                    <a:pt x="1801573" y="1330553"/>
                    <a:pt x="1679075" y="1330553"/>
                  </a:cubicBezTo>
                  <a:lnTo>
                    <a:pt x="221803" y="1330553"/>
                  </a:lnTo>
                  <a:cubicBezTo>
                    <a:pt x="99305" y="1330553"/>
                    <a:pt x="0" y="1231248"/>
                    <a:pt x="0" y="1108750"/>
                  </a:cubicBezTo>
                  <a:lnTo>
                    <a:pt x="0" y="221803"/>
                  </a:lnTo>
                  <a:close/>
                </a:path>
              </a:pathLst>
            </a:custGeom>
            <a:solidFill>
              <a:schemeClr val="tx1">
                <a:lumMod val="95000"/>
                <a:lumOff val="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lIns="156404" tIns="156404" rIns="156404" bIns="156404" spcCol="1270" anchor="ctr"/>
            <a:lstStyle/>
            <a:p>
              <a:pPr algn="ctr" defTabSz="1066800">
                <a:lnSpc>
                  <a:spcPct val="90000"/>
                </a:lnSpc>
                <a:spcAft>
                  <a:spcPct val="35000"/>
                </a:spcAft>
                <a:defRPr/>
              </a:pPr>
              <a:r>
                <a:rPr lang="en-US" sz="2400"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Polyclinics</a:t>
              </a:r>
            </a:p>
            <a:p>
              <a:pPr algn="ctr" defTabSz="1066800">
                <a:lnSpc>
                  <a:spcPct val="90000"/>
                </a:lnSpc>
                <a:spcAft>
                  <a:spcPct val="35000"/>
                </a:spcAft>
                <a:defRPr/>
              </a:pPr>
              <a:r>
                <a:rPr lang="en-US" sz="2000" b="1" dirty="0">
                  <a:ln w="0"/>
                  <a:solidFill>
                    <a:srgbClr val="FFFF0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(Based on Type)</a:t>
              </a:r>
            </a:p>
          </p:txBody>
        </p:sp>
        <p:sp>
          <p:nvSpPr>
            <p:cNvPr id="32" name="Freeform 31">
              <a:extLst>
                <a:ext uri="{FF2B5EF4-FFF2-40B4-BE49-F238E27FC236}">
                  <a16:creationId xmlns:a16="http://schemas.microsoft.com/office/drawing/2014/main" id="{F467C530-8F6A-5BE3-7533-294EBDE2BE6D}"/>
                </a:ext>
              </a:extLst>
            </p:cNvPr>
            <p:cNvSpPr/>
            <p:nvPr/>
          </p:nvSpPr>
          <p:spPr>
            <a:xfrm>
              <a:off x="5564886" y="4640767"/>
              <a:ext cx="4590836" cy="1075411"/>
            </a:xfrm>
            <a:custGeom>
              <a:avLst/>
              <a:gdLst>
                <a:gd name="connsiteX0" fmla="*/ 0 w 2727473"/>
                <a:gd name="connsiteY0" fmla="*/ 0 h 1075411"/>
                <a:gd name="connsiteX1" fmla="*/ 2727473 w 2727473"/>
                <a:gd name="connsiteY1" fmla="*/ 0 h 1075411"/>
                <a:gd name="connsiteX2" fmla="*/ 2727473 w 2727473"/>
                <a:gd name="connsiteY2" fmla="*/ 1075411 h 1075411"/>
                <a:gd name="connsiteX3" fmla="*/ 0 w 2727473"/>
                <a:gd name="connsiteY3" fmla="*/ 1075411 h 1075411"/>
                <a:gd name="connsiteX4" fmla="*/ 0 w 2727473"/>
                <a:gd name="connsiteY4" fmla="*/ 0 h 107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7473" h="1075411">
                  <a:moveTo>
                    <a:pt x="0" y="0"/>
                  </a:moveTo>
                  <a:lnTo>
                    <a:pt x="2727473" y="0"/>
                  </a:lnTo>
                  <a:lnTo>
                    <a:pt x="2727473" y="1075411"/>
                  </a:lnTo>
                  <a:lnTo>
                    <a:pt x="0" y="1075411"/>
                  </a:lnTo>
                  <a:lnTo>
                    <a:pt x="0" y="0"/>
                  </a:lnTo>
                  <a:close/>
                </a:path>
              </a:pathLst>
            </a:custGeom>
            <a:solidFill>
              <a:srgbClr val="F7F7F7"/>
            </a:solidFill>
          </p:spPr>
          <p:style>
            <a:lnRef idx="0">
              <a:schemeClr val="accent1"/>
            </a:lnRef>
            <a:fillRef idx="3">
              <a:schemeClr val="accent1"/>
            </a:fillRef>
            <a:effectRef idx="3">
              <a:schemeClr val="accent1"/>
            </a:effectRef>
            <a:fontRef idx="minor">
              <a:schemeClr val="lt1"/>
            </a:fontRef>
          </p:style>
          <p:txBody>
            <a:bodyPr lIns="68580" tIns="68580" rIns="68580" bIns="68580" spcCol="1270" anchor="ctr"/>
            <a:lstStyle/>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Manned by Contractual Staff only</a:t>
              </a:r>
              <a:endParaRPr lang="en-US" sz="2000" b="1" dirty="0">
                <a:ln w="0"/>
                <a:solidFill>
                  <a:prstClr val="black"/>
                </a:solidFill>
                <a:latin typeface="Arial" panose="020B0604020202020204" pitchFamily="34" charset="0"/>
                <a:cs typeface="Arial" panose="020B0604020202020204" pitchFamily="34" charset="0"/>
              </a:endParaRPr>
            </a:p>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Type ‘A’ to ‘E’</a:t>
              </a:r>
            </a:p>
            <a:p>
              <a:pPr marL="171450" lvl="1" indent="-171450" defTabSz="800100">
                <a:lnSpc>
                  <a:spcPct val="90000"/>
                </a:lnSpc>
                <a:spcAft>
                  <a:spcPct val="15000"/>
                </a:spcAft>
                <a:buFontTx/>
                <a:buChar char="••"/>
                <a:defRPr/>
              </a:pPr>
              <a:r>
                <a:rPr lang="en-IN" sz="2000" b="1" dirty="0">
                  <a:ln w="0"/>
                  <a:solidFill>
                    <a:prstClr val="black"/>
                  </a:solidFill>
                  <a:latin typeface="Arial" panose="020B0604020202020204" pitchFamily="34" charset="0"/>
                  <a:cs typeface="Arial" panose="020B0604020202020204" pitchFamily="34" charset="0"/>
                </a:rPr>
                <a:t>Mil/ Non-Mil</a:t>
              </a:r>
              <a:endParaRPr lang="en-IN" sz="4000" b="1" dirty="0">
                <a:ln w="0"/>
                <a:solidFill>
                  <a:prstClr val="black"/>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8951586-284D-27AD-49E1-4E9DDE05CDFC}"/>
              </a:ext>
            </a:extLst>
          </p:cNvPr>
          <p:cNvGrpSpPr/>
          <p:nvPr/>
        </p:nvGrpSpPr>
        <p:grpSpPr>
          <a:xfrm>
            <a:off x="1240099" y="-11922"/>
            <a:ext cx="10829331" cy="968259"/>
            <a:chOff x="1368577" y="3290181"/>
            <a:chExt cx="10757802" cy="896696"/>
          </a:xfrm>
        </p:grpSpPr>
        <p:pic>
          <p:nvPicPr>
            <p:cNvPr id="19" name="Picture 4" descr="2.png">
              <a:extLst>
                <a:ext uri="{FF2B5EF4-FFF2-40B4-BE49-F238E27FC236}">
                  <a16:creationId xmlns:a16="http://schemas.microsoft.com/office/drawing/2014/main" id="{CEC90F5F-79A0-1814-960D-5DD1245E6F70}"/>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20" name="TextBox 19">
              <a:extLst>
                <a:ext uri="{FF2B5EF4-FFF2-40B4-BE49-F238E27FC236}">
                  <a16:creationId xmlns:a16="http://schemas.microsoft.com/office/drawing/2014/main" id="{DEC1F513-F64E-D7DD-DA51-0B8AFE5185E0}"/>
                </a:ext>
              </a:extLst>
            </p:cNvPr>
            <p:cNvSpPr txBox="1"/>
            <p:nvPr/>
          </p:nvSpPr>
          <p:spPr>
            <a:xfrm>
              <a:off x="1368577" y="3364292"/>
              <a:ext cx="10108203" cy="598561"/>
            </a:xfrm>
            <a:prstGeom prst="rect">
              <a:avLst/>
            </a:prstGeom>
            <a:noFill/>
          </p:spPr>
          <p:txBody>
            <a:bodyPr wrap="square">
              <a:spAutoFit/>
            </a:bodyPr>
            <a:lstStyle/>
            <a:p>
              <a:pPr algn="ctr" defTabSz="979290"/>
              <a:r>
                <a:rPr lang="en-US" sz="3600" b="1" u="sng" dirty="0">
                  <a:latin typeface="Arial Rounded MT Bold" pitchFamily="34" charset="0"/>
                  <a:cs typeface="Arial" pitchFamily="34" charset="0"/>
                </a:rPr>
                <a:t>ECHS : ORGANISATIONAL STRUCTURE</a:t>
              </a:r>
            </a:p>
          </p:txBody>
        </p:sp>
      </p:grpSp>
      <p:pic>
        <p:nvPicPr>
          <p:cNvPr id="16" name="Picture 15">
            <a:extLst>
              <a:ext uri="{FF2B5EF4-FFF2-40B4-BE49-F238E27FC236}">
                <a16:creationId xmlns:a16="http://schemas.microsoft.com/office/drawing/2014/main" id="{05BD5DA6-9E0D-0F25-8E42-CBDCDC5D5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443D19-0EDA-9CEA-EE76-30768844E6EA}"/>
              </a:ext>
            </a:extLst>
          </p:cNvPr>
          <p:cNvCxnSpPr>
            <a:cxnSpLocks/>
          </p:cNvCxnSpPr>
          <p:nvPr/>
        </p:nvCxnSpPr>
        <p:spPr>
          <a:xfrm>
            <a:off x="1948657" y="1392865"/>
            <a:ext cx="725421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FD75873-9CB2-84E9-AFF0-BBFC85675E36}"/>
              </a:ext>
            </a:extLst>
          </p:cNvPr>
          <p:cNvCxnSpPr/>
          <p:nvPr/>
        </p:nvCxnSpPr>
        <p:spPr>
          <a:xfrm rot="5400000">
            <a:off x="1782291" y="1594568"/>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1" name="TextBox 8">
            <a:extLst>
              <a:ext uri="{FF2B5EF4-FFF2-40B4-BE49-F238E27FC236}">
                <a16:creationId xmlns:a16="http://schemas.microsoft.com/office/drawing/2014/main" id="{922AE79F-9B03-B933-60BE-1A96A2A0CFC5}"/>
              </a:ext>
            </a:extLst>
          </p:cNvPr>
          <p:cNvSpPr txBox="1">
            <a:spLocks noChangeArrowheads="1"/>
          </p:cNvSpPr>
          <p:nvPr/>
        </p:nvSpPr>
        <p:spPr bwMode="auto">
          <a:xfrm>
            <a:off x="566740" y="1849352"/>
            <a:ext cx="3294062" cy="4370427"/>
          </a:xfrm>
          <a:prstGeom prst="rect">
            <a:avLst/>
          </a:prstGeom>
          <a:solidFill>
            <a:schemeClr val="bg1">
              <a:lumMod val="95000"/>
            </a:schemeClr>
          </a:solidFill>
          <a:ln w="28575">
            <a:solidFill>
              <a:schemeClr val="tx2"/>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u="sng" dirty="0" err="1">
                <a:latin typeface="Arial" panose="020B0604020202020204" pitchFamily="34" charset="0"/>
              </a:rPr>
              <a:t>Jt</a:t>
            </a:r>
            <a:r>
              <a:rPr lang="en-US" altLang="en-US" sz="2400" b="1" u="sng" dirty="0">
                <a:latin typeface="Arial" panose="020B0604020202020204" pitchFamily="34" charset="0"/>
              </a:rPr>
              <a:t> Dir (</a:t>
            </a:r>
            <a:r>
              <a:rPr lang="en-US" altLang="en-US" sz="2400" b="1" u="sng" dirty="0" err="1">
                <a:latin typeface="Arial" panose="020B0604020202020204" pitchFamily="34" charset="0"/>
              </a:rPr>
              <a:t>Estblishment</a:t>
            </a:r>
            <a:r>
              <a:rPr lang="en-US" altLang="en-US" sz="2400" b="1" u="sng" dirty="0">
                <a:latin typeface="Arial" panose="020B0604020202020204" pitchFamily="34" charset="0"/>
              </a:rPr>
              <a:t>)</a:t>
            </a:r>
          </a:p>
          <a:p>
            <a:pPr algn="just">
              <a:spcBef>
                <a:spcPct val="0"/>
              </a:spcBef>
              <a:buFontTx/>
              <a:buNone/>
            </a:pPr>
            <a:endParaRPr lang="en-US" altLang="en-US" sz="1800" b="1" dirty="0">
              <a:latin typeface="Arial" panose="020B0604020202020204" pitchFamily="34" charset="0"/>
            </a:endParaRPr>
          </a:p>
          <a:p>
            <a:pPr algn="just">
              <a:spcBef>
                <a:spcPct val="0"/>
              </a:spcBef>
            </a:pPr>
            <a:r>
              <a:rPr lang="en-US" altLang="en-US" sz="1800" b="1" dirty="0">
                <a:solidFill>
                  <a:srgbClr val="C00000"/>
                </a:solidFill>
                <a:latin typeface="Arial" panose="020B0604020202020204" pitchFamily="34" charset="0"/>
              </a:rPr>
              <a:t>   Administration</a:t>
            </a:r>
          </a:p>
          <a:p>
            <a:pPr algn="just">
              <a:spcBef>
                <a:spcPct val="0"/>
              </a:spcBef>
              <a:buFontTx/>
              <a:buNone/>
            </a:pPr>
            <a:endParaRPr lang="en-US" altLang="en-US" sz="1800" b="1" dirty="0">
              <a:latin typeface="Arial" panose="020B0604020202020204" pitchFamily="34" charset="0"/>
            </a:endParaRPr>
          </a:p>
          <a:p>
            <a:pPr algn="just">
              <a:spcBef>
                <a:spcPct val="0"/>
              </a:spcBef>
            </a:pPr>
            <a:r>
              <a:rPr lang="en-US" altLang="en-US" sz="1800" b="1" dirty="0">
                <a:solidFill>
                  <a:schemeClr val="accent6">
                    <a:lumMod val="50000"/>
                  </a:schemeClr>
                </a:solidFill>
                <a:latin typeface="Arial" panose="020B0604020202020204" pitchFamily="34" charset="0"/>
              </a:rPr>
              <a:t>   Personnel management</a:t>
            </a:r>
          </a:p>
          <a:p>
            <a:pPr algn="just">
              <a:spcBef>
                <a:spcPct val="0"/>
              </a:spcBef>
              <a:buFontTx/>
              <a:buNone/>
            </a:pPr>
            <a:endParaRPr lang="en-US" altLang="en-US" sz="1800" b="1" dirty="0">
              <a:latin typeface="Arial" panose="020B0604020202020204" pitchFamily="34" charset="0"/>
            </a:endParaRPr>
          </a:p>
          <a:p>
            <a:pPr algn="just">
              <a:spcBef>
                <a:spcPct val="0"/>
              </a:spcBef>
            </a:pPr>
            <a:r>
              <a:rPr lang="en-US" altLang="en-US" sz="1800" b="1" dirty="0">
                <a:solidFill>
                  <a:srgbClr val="C00000"/>
                </a:solidFill>
                <a:latin typeface="Arial" panose="020B0604020202020204" pitchFamily="34" charset="0"/>
              </a:rPr>
              <a:t>   Office management </a:t>
            </a:r>
          </a:p>
          <a:p>
            <a:pPr algn="just">
              <a:spcBef>
                <a:spcPct val="0"/>
              </a:spcBef>
              <a:buFontTx/>
              <a:buNone/>
            </a:pPr>
            <a:endParaRPr lang="en-US" altLang="en-US" sz="1800" b="1" dirty="0">
              <a:latin typeface="Arial" panose="020B0604020202020204" pitchFamily="34" charset="0"/>
            </a:endParaRPr>
          </a:p>
          <a:p>
            <a:pPr algn="just">
              <a:spcBef>
                <a:spcPct val="0"/>
              </a:spcBef>
            </a:pPr>
            <a:r>
              <a:rPr lang="en-US" altLang="en-US" sz="1800" b="1" dirty="0">
                <a:solidFill>
                  <a:schemeClr val="accent6">
                    <a:lumMod val="50000"/>
                  </a:schemeClr>
                </a:solidFill>
                <a:latin typeface="Arial" panose="020B0604020202020204" pitchFamily="34" charset="0"/>
              </a:rPr>
              <a:t>   Discipline</a:t>
            </a:r>
          </a:p>
          <a:p>
            <a:pPr algn="just">
              <a:spcBef>
                <a:spcPct val="0"/>
              </a:spcBef>
              <a:buFontTx/>
              <a:buNone/>
            </a:pPr>
            <a:endParaRPr lang="en-US" altLang="en-US" sz="1800" b="1" dirty="0">
              <a:latin typeface="Arial" panose="020B0604020202020204" pitchFamily="34" charset="0"/>
            </a:endParaRPr>
          </a:p>
          <a:p>
            <a:pPr algn="just">
              <a:spcBef>
                <a:spcPct val="0"/>
              </a:spcBef>
            </a:pPr>
            <a:r>
              <a:rPr lang="en-US" altLang="en-US" sz="1800" b="1" dirty="0">
                <a:solidFill>
                  <a:srgbClr val="C00000"/>
                </a:solidFill>
                <a:latin typeface="Arial" panose="020B0604020202020204" pitchFamily="34" charset="0"/>
              </a:rPr>
              <a:t>   Smart Cards</a:t>
            </a:r>
          </a:p>
          <a:p>
            <a:pPr algn="just">
              <a:spcBef>
                <a:spcPct val="0"/>
              </a:spcBef>
            </a:pPr>
            <a:endParaRPr lang="en-US" altLang="en-US" sz="1800" b="1" dirty="0">
              <a:latin typeface="Arial" panose="020B0604020202020204" pitchFamily="34" charset="0"/>
            </a:endParaRPr>
          </a:p>
          <a:p>
            <a:pPr algn="just">
              <a:spcBef>
                <a:spcPct val="0"/>
              </a:spcBef>
            </a:pPr>
            <a:r>
              <a:rPr lang="en-US" altLang="en-US" sz="1800" b="1" dirty="0">
                <a:solidFill>
                  <a:schemeClr val="accent6">
                    <a:lumMod val="50000"/>
                  </a:schemeClr>
                </a:solidFill>
                <a:latin typeface="Arial" panose="020B0604020202020204" pitchFamily="34" charset="0"/>
              </a:rPr>
              <a:t>   Transport</a:t>
            </a:r>
          </a:p>
          <a:p>
            <a:pPr algn="just">
              <a:spcBef>
                <a:spcPct val="0"/>
              </a:spcBef>
            </a:pPr>
            <a:endParaRPr lang="en-US" altLang="en-US" sz="1800" b="1" dirty="0">
              <a:solidFill>
                <a:schemeClr val="accent6">
                  <a:lumMod val="50000"/>
                </a:schemeClr>
              </a:solidFill>
              <a:latin typeface="Arial" panose="020B0604020202020204" pitchFamily="34" charset="0"/>
            </a:endParaRPr>
          </a:p>
          <a:p>
            <a:pPr algn="just">
              <a:spcBef>
                <a:spcPct val="0"/>
              </a:spcBef>
            </a:pPr>
            <a:endParaRPr lang="en-US" altLang="en-US" sz="2000" b="1" dirty="0">
              <a:latin typeface="Arial" panose="020B0604020202020204" pitchFamily="34" charset="0"/>
            </a:endParaRPr>
          </a:p>
        </p:txBody>
      </p:sp>
      <p:sp>
        <p:nvSpPr>
          <p:cNvPr id="10" name="TextBox 9">
            <a:extLst>
              <a:ext uri="{FF2B5EF4-FFF2-40B4-BE49-F238E27FC236}">
                <a16:creationId xmlns:a16="http://schemas.microsoft.com/office/drawing/2014/main" id="{31BE6A80-C2DD-6B9C-E554-E9CD26F299FD}"/>
              </a:ext>
            </a:extLst>
          </p:cNvPr>
          <p:cNvSpPr txBox="1"/>
          <p:nvPr/>
        </p:nvSpPr>
        <p:spPr>
          <a:xfrm>
            <a:off x="4187826" y="1848925"/>
            <a:ext cx="3294063" cy="4809009"/>
          </a:xfrm>
          <a:prstGeom prst="rect">
            <a:avLst/>
          </a:prstGeom>
          <a:solidFill>
            <a:schemeClr val="bg1">
              <a:lumMod val="95000"/>
            </a:schemeClr>
          </a:solidFill>
          <a:ln w="28575">
            <a:solidFill>
              <a:schemeClr val="tx2"/>
            </a:solidFill>
          </a:ln>
        </p:spPr>
        <p:txBody>
          <a:bodyPr wrap="square">
            <a:spAutoFit/>
          </a:bodyPr>
          <a:lstStyle/>
          <a:p>
            <a:pPr algn="ctr">
              <a:defRPr/>
            </a:pPr>
            <a:r>
              <a:rPr lang="en-US" sz="2400" b="1" u="sng" dirty="0" err="1">
                <a:solidFill>
                  <a:schemeClr val="accent6">
                    <a:lumMod val="50000"/>
                  </a:schemeClr>
                </a:solidFill>
                <a:latin typeface="Arial" panose="020B0604020202020204" pitchFamily="34" charset="0"/>
                <a:cs typeface="Arial" panose="020B0604020202020204" pitchFamily="34" charset="0"/>
              </a:rPr>
              <a:t>Jt</a:t>
            </a:r>
            <a:r>
              <a:rPr lang="en-US" sz="2400" b="1" u="sng" dirty="0">
                <a:solidFill>
                  <a:schemeClr val="accent6">
                    <a:lumMod val="50000"/>
                  </a:schemeClr>
                </a:solidFill>
                <a:latin typeface="Arial" panose="020B0604020202020204" pitchFamily="34" charset="0"/>
                <a:cs typeface="Arial" panose="020B0604020202020204" pitchFamily="34" charset="0"/>
              </a:rPr>
              <a:t> </a:t>
            </a:r>
            <a:r>
              <a:rPr lang="en-US" sz="2400" b="1" u="sng" dirty="0" err="1">
                <a:solidFill>
                  <a:schemeClr val="accent6">
                    <a:lumMod val="50000"/>
                  </a:schemeClr>
                </a:solidFill>
                <a:latin typeface="Arial" panose="020B0604020202020204" pitchFamily="34" charset="0"/>
                <a:cs typeface="Arial" panose="020B0604020202020204" pitchFamily="34" charset="0"/>
              </a:rPr>
              <a:t>Dir</a:t>
            </a:r>
            <a:r>
              <a:rPr lang="en-US" sz="2400" b="1" u="sng" dirty="0">
                <a:solidFill>
                  <a:schemeClr val="accent6">
                    <a:lumMod val="50000"/>
                  </a:schemeClr>
                </a:solidFill>
                <a:latin typeface="Arial" panose="020B0604020202020204" pitchFamily="34" charset="0"/>
                <a:cs typeface="Arial" panose="020B0604020202020204" pitchFamily="34" charset="0"/>
              </a:rPr>
              <a:t> (HS)</a:t>
            </a:r>
            <a:endParaRPr lang="en-US" sz="1100" b="1" dirty="0">
              <a:solidFill>
                <a:schemeClr val="accent6">
                  <a:lumMod val="50000"/>
                </a:schemeClr>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Technical advisor</a:t>
            </a:r>
          </a:p>
          <a:p>
            <a:pPr algn="just">
              <a:buFont typeface="Arial" pitchFamily="34" charset="0"/>
              <a:buChar char="•"/>
              <a:defRPr/>
            </a:pPr>
            <a:endParaRPr lang="en-US" sz="40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Tech control over all PCs</a:t>
            </a:r>
          </a:p>
          <a:p>
            <a:pPr algn="just">
              <a:buFont typeface="Arial" pitchFamily="34" charset="0"/>
              <a:buChar char="•"/>
              <a:defRPr/>
            </a:pPr>
            <a:endParaRPr lang="en-US" sz="80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Visit PC on behalf of Dir</a:t>
            </a:r>
          </a:p>
          <a:p>
            <a:pPr algn="just">
              <a:defRPr/>
            </a:pPr>
            <a:endParaRPr lang="en-US" sz="60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Monitor census and morbidity rate</a:t>
            </a:r>
          </a:p>
          <a:p>
            <a:pPr algn="just">
              <a:buFont typeface="Arial" pitchFamily="34" charset="0"/>
              <a:buChar char="•"/>
              <a:defRPr/>
            </a:pPr>
            <a:endParaRPr lang="en-US" sz="110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Periodic and surprise checks at PC and empaneled hospitals</a:t>
            </a:r>
          </a:p>
          <a:p>
            <a:pPr algn="just">
              <a:buFont typeface="Arial" pitchFamily="34" charset="0"/>
              <a:buChar char="•"/>
              <a:defRPr/>
            </a:pPr>
            <a:endParaRPr lang="en-US" sz="90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Maintenance of referral data to empaneled hospitals</a:t>
            </a:r>
          </a:p>
          <a:p>
            <a:pPr algn="just">
              <a:buFont typeface="Arial" pitchFamily="34" charset="0"/>
              <a:buChar char="•"/>
              <a:defRPr/>
            </a:pPr>
            <a:endParaRPr lang="en-US" sz="1050"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Statistical analysis of prevalence of diseases in Area of Responsibility</a:t>
            </a:r>
          </a:p>
        </p:txBody>
      </p:sp>
      <p:sp>
        <p:nvSpPr>
          <p:cNvPr id="11" name="TextBox 10">
            <a:extLst>
              <a:ext uri="{FF2B5EF4-FFF2-40B4-BE49-F238E27FC236}">
                <a16:creationId xmlns:a16="http://schemas.microsoft.com/office/drawing/2014/main" id="{B840A458-3835-29D2-4334-0583545E7DA3}"/>
              </a:ext>
            </a:extLst>
          </p:cNvPr>
          <p:cNvSpPr txBox="1"/>
          <p:nvPr/>
        </p:nvSpPr>
        <p:spPr>
          <a:xfrm>
            <a:off x="7839182" y="1890449"/>
            <a:ext cx="3514618" cy="4893647"/>
          </a:xfrm>
          <a:prstGeom prst="rect">
            <a:avLst/>
          </a:prstGeom>
          <a:solidFill>
            <a:schemeClr val="bg1">
              <a:lumMod val="95000"/>
            </a:schemeClr>
          </a:solidFill>
          <a:ln w="28575">
            <a:solidFill>
              <a:schemeClr val="tx2"/>
            </a:solidFill>
          </a:ln>
        </p:spPr>
        <p:txBody>
          <a:bodyPr wrap="square">
            <a:spAutoFit/>
          </a:bodyPr>
          <a:lstStyle/>
          <a:p>
            <a:pPr algn="ctr">
              <a:defRPr/>
            </a:pPr>
            <a:r>
              <a:rPr lang="en-US" sz="2400" b="1" u="sng" dirty="0" err="1">
                <a:latin typeface="Arial" panose="020B0604020202020204" pitchFamily="34" charset="0"/>
                <a:cs typeface="Arial" panose="020B0604020202020204" pitchFamily="34" charset="0"/>
              </a:rPr>
              <a:t>Jt</a:t>
            </a:r>
            <a:r>
              <a:rPr lang="en-US" sz="2400" b="1" u="sng" dirty="0">
                <a:latin typeface="Arial" panose="020B0604020202020204" pitchFamily="34" charset="0"/>
                <a:cs typeface="Arial" panose="020B0604020202020204" pitchFamily="34" charset="0"/>
              </a:rPr>
              <a:t> Dir (A &amp; A Mgt)</a:t>
            </a:r>
          </a:p>
          <a:p>
            <a:pPr algn="just">
              <a:defRPr/>
            </a:pPr>
            <a:endParaRPr lang="en-US" b="1" dirty="0">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Finance &amp;   assets management</a:t>
            </a:r>
          </a:p>
          <a:p>
            <a:pPr algn="just">
              <a:buFont typeface="Arial" pitchFamily="34" charset="0"/>
              <a:buChar char="•"/>
              <a:defRPr/>
            </a:pPr>
            <a:endParaRPr lang="en-US"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Maintenance of equipment &amp; stores</a:t>
            </a:r>
          </a:p>
          <a:p>
            <a:pPr algn="just">
              <a:buFont typeface="Arial" pitchFamily="34" charset="0"/>
              <a:buChar char="•"/>
              <a:defRPr/>
            </a:pPr>
            <a:endParaRPr lang="en-US" b="1" dirty="0">
              <a:solidFill>
                <a:schemeClr val="accent6">
                  <a:lumMod val="50000"/>
                </a:schemeClr>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Periodic and surprise checks of accts at RC</a:t>
            </a:r>
          </a:p>
          <a:p>
            <a:pPr algn="just">
              <a:defRPr/>
            </a:pPr>
            <a:endParaRPr lang="en-US" b="1" dirty="0">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Payment of medical bills for hospitals</a:t>
            </a:r>
          </a:p>
          <a:p>
            <a:pPr algn="just">
              <a:buFont typeface="Arial" pitchFamily="34" charset="0"/>
              <a:buChar char="•"/>
              <a:defRPr/>
            </a:pPr>
            <a:endParaRPr lang="en-US" b="1" dirty="0">
              <a:solidFill>
                <a:schemeClr val="accent6">
                  <a:lumMod val="50000"/>
                </a:schemeClr>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rgbClr val="C00000"/>
                </a:solidFill>
                <a:latin typeface="Arial" panose="020B0604020202020204" pitchFamily="34" charset="0"/>
                <a:cs typeface="Arial" panose="020B0604020202020204" pitchFamily="34" charset="0"/>
              </a:rPr>
              <a:t>   TDS payment</a:t>
            </a:r>
          </a:p>
          <a:p>
            <a:pPr algn="just">
              <a:buFont typeface="Arial" pitchFamily="34" charset="0"/>
              <a:buChar char="•"/>
              <a:defRPr/>
            </a:pPr>
            <a:endParaRPr lang="en-US" b="1" dirty="0">
              <a:solidFill>
                <a:srgbClr val="C00000"/>
              </a:solidFill>
              <a:latin typeface="Arial" panose="020B0604020202020204" pitchFamily="34" charset="0"/>
              <a:cs typeface="Arial" panose="020B0604020202020204" pitchFamily="34" charset="0"/>
            </a:endParaRPr>
          </a:p>
          <a:p>
            <a:pPr algn="just">
              <a:buFont typeface="Arial" pitchFamily="34" charset="0"/>
              <a:buChar char="•"/>
              <a:defRPr/>
            </a:pPr>
            <a:r>
              <a:rPr lang="en-US" b="1" dirty="0">
                <a:solidFill>
                  <a:schemeClr val="accent6">
                    <a:lumMod val="50000"/>
                  </a:schemeClr>
                </a:solidFill>
                <a:latin typeface="Arial" panose="020B0604020202020204" pitchFamily="34" charset="0"/>
                <a:cs typeface="Arial" panose="020B0604020202020204" pitchFamily="34" charset="0"/>
              </a:rPr>
              <a:t>  Recovery</a:t>
            </a:r>
          </a:p>
        </p:txBody>
      </p:sp>
      <p:sp>
        <p:nvSpPr>
          <p:cNvPr id="29704" name="Slide Number Placeholder 14">
            <a:extLst>
              <a:ext uri="{FF2B5EF4-FFF2-40B4-BE49-F238E27FC236}">
                <a16:creationId xmlns:a16="http://schemas.microsoft.com/office/drawing/2014/main" id="{3939A01B-96F7-9D68-5B35-3FE373A586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3FEC85-0765-4618-9B98-976BBEF28A63}" type="slidenum">
              <a:rPr lang="en-US" altLang="en-US" sz="1200">
                <a:solidFill>
                  <a:srgbClr val="898989"/>
                </a:solidFill>
                <a:latin typeface="Arial" panose="020B0604020202020204" pitchFamily="34" charset="0"/>
              </a:rPr>
              <a:pPr>
                <a:spcBef>
                  <a:spcPct val="0"/>
                </a:spcBef>
                <a:buFontTx/>
                <a:buNone/>
              </a:pPr>
              <a:t>16</a:t>
            </a:fld>
            <a:endParaRPr lang="en-US" altLang="en-US" sz="1200">
              <a:solidFill>
                <a:srgbClr val="898989"/>
              </a:solidFill>
              <a:latin typeface="Arial" panose="020B0604020202020204" pitchFamily="34" charset="0"/>
            </a:endParaRPr>
          </a:p>
        </p:txBody>
      </p:sp>
      <p:sp>
        <p:nvSpPr>
          <p:cNvPr id="16" name="TextBox 15">
            <a:extLst>
              <a:ext uri="{FF2B5EF4-FFF2-40B4-BE49-F238E27FC236}">
                <a16:creationId xmlns:a16="http://schemas.microsoft.com/office/drawing/2014/main" id="{9E5277A3-BFE4-5A1F-2314-DD21E39D3A2A}"/>
              </a:ext>
            </a:extLst>
          </p:cNvPr>
          <p:cNvSpPr txBox="1"/>
          <p:nvPr/>
        </p:nvSpPr>
        <p:spPr>
          <a:xfrm>
            <a:off x="3739793" y="1006867"/>
            <a:ext cx="4566007" cy="461665"/>
          </a:xfrm>
          <a:prstGeom prst="rect">
            <a:avLst/>
          </a:prstGeom>
          <a:solidFill>
            <a:schemeClr val="tx1"/>
          </a:solidFill>
          <a:ln w="28575">
            <a:noFill/>
          </a:ln>
        </p:spPr>
        <p:txBody>
          <a:bodyPr wrap="square">
            <a:spAutoFit/>
          </a:bodyPr>
          <a:lstStyle/>
          <a:p>
            <a:pPr algn="ctr">
              <a:defRPr/>
            </a:pPr>
            <a:r>
              <a:rPr lang="en-US" sz="2400" b="1" u="sng" dirty="0">
                <a:solidFill>
                  <a:schemeClr val="bg1"/>
                </a:solidFill>
                <a:latin typeface="Arial" panose="020B0604020202020204" pitchFamily="34" charset="0"/>
                <a:cs typeface="Arial" panose="020B0604020202020204" pitchFamily="34" charset="0"/>
              </a:rPr>
              <a:t>Director </a:t>
            </a:r>
          </a:p>
        </p:txBody>
      </p:sp>
      <p:cxnSp>
        <p:nvCxnSpPr>
          <p:cNvPr id="18" name="Straight Arrow Connector 17">
            <a:extLst>
              <a:ext uri="{FF2B5EF4-FFF2-40B4-BE49-F238E27FC236}">
                <a16:creationId xmlns:a16="http://schemas.microsoft.com/office/drawing/2014/main" id="{2F01B1AB-117D-6640-B176-99F1BA646AC4}"/>
              </a:ext>
            </a:extLst>
          </p:cNvPr>
          <p:cNvCxnSpPr/>
          <p:nvPr/>
        </p:nvCxnSpPr>
        <p:spPr>
          <a:xfrm rot="5400000">
            <a:off x="9013162" y="1588708"/>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0FC91A-2426-52BE-447D-C2BE5397264B}"/>
              </a:ext>
            </a:extLst>
          </p:cNvPr>
          <p:cNvCxnSpPr/>
          <p:nvPr/>
        </p:nvCxnSpPr>
        <p:spPr>
          <a:xfrm rot="5400000">
            <a:off x="5623647" y="1591571"/>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029CF9E-C65E-E12D-5A94-8EEB27CF8701}"/>
              </a:ext>
            </a:extLst>
          </p:cNvPr>
          <p:cNvGrpSpPr/>
          <p:nvPr/>
        </p:nvGrpSpPr>
        <p:grpSpPr>
          <a:xfrm>
            <a:off x="1230187" y="-11922"/>
            <a:ext cx="10839243" cy="968259"/>
            <a:chOff x="1358729" y="3290181"/>
            <a:chExt cx="10767650" cy="896696"/>
          </a:xfrm>
        </p:grpSpPr>
        <p:pic>
          <p:nvPicPr>
            <p:cNvPr id="15" name="Picture 4" descr="2.png">
              <a:extLst>
                <a:ext uri="{FF2B5EF4-FFF2-40B4-BE49-F238E27FC236}">
                  <a16:creationId xmlns:a16="http://schemas.microsoft.com/office/drawing/2014/main" id="{684B6F65-90DA-D0EA-0A1E-106EBDDCF1CC}"/>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17" name="TextBox 16">
              <a:extLst>
                <a:ext uri="{FF2B5EF4-FFF2-40B4-BE49-F238E27FC236}">
                  <a16:creationId xmlns:a16="http://schemas.microsoft.com/office/drawing/2014/main" id="{6DF1B193-E97B-7EA9-B142-89824A3502BF}"/>
                </a:ext>
              </a:extLst>
            </p:cNvPr>
            <p:cNvSpPr txBox="1"/>
            <p:nvPr/>
          </p:nvSpPr>
          <p:spPr>
            <a:xfrm>
              <a:off x="1358729" y="3364292"/>
              <a:ext cx="10127413" cy="598561"/>
            </a:xfrm>
            <a:prstGeom prst="rect">
              <a:avLst/>
            </a:prstGeom>
            <a:noFill/>
          </p:spPr>
          <p:txBody>
            <a:bodyPr wrap="square">
              <a:spAutoFit/>
            </a:bodyPr>
            <a:lstStyle/>
            <a:p>
              <a:pPr algn="ctr" defTabSz="979290"/>
              <a:r>
                <a:rPr lang="en-US" sz="3600" b="1" u="sng" dirty="0">
                  <a:latin typeface="Arial Rounded MT Bold" pitchFamily="34" charset="0"/>
                  <a:cs typeface="Arial" pitchFamily="34" charset="0"/>
                </a:rPr>
                <a:t>ORGANISATION: REGIONAL CENTRES</a:t>
              </a:r>
            </a:p>
          </p:txBody>
        </p:sp>
      </p:grpSp>
      <p:pic>
        <p:nvPicPr>
          <p:cNvPr id="21" name="Picture 20">
            <a:extLst>
              <a:ext uri="{FF2B5EF4-FFF2-40B4-BE49-F238E27FC236}">
                <a16:creationId xmlns:a16="http://schemas.microsoft.com/office/drawing/2014/main" id="{FDD0BE4C-119E-81FF-526E-671F57398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2">
            <a:extLst>
              <a:ext uri="{FF2B5EF4-FFF2-40B4-BE49-F238E27FC236}">
                <a16:creationId xmlns:a16="http://schemas.microsoft.com/office/drawing/2014/main" id="{4A541056-AB4B-87EB-0C42-1E605C125DBE}"/>
              </a:ext>
            </a:extLst>
          </p:cNvPr>
          <p:cNvGrpSpPr>
            <a:grpSpLocks/>
          </p:cNvGrpSpPr>
          <p:nvPr/>
        </p:nvGrpSpPr>
        <p:grpSpPr bwMode="auto">
          <a:xfrm>
            <a:off x="1524000" y="732889"/>
            <a:ext cx="4787900" cy="6047589"/>
            <a:chOff x="0" y="836806"/>
            <a:chExt cx="4787791" cy="5737026"/>
          </a:xfrm>
        </p:grpSpPr>
        <p:grpSp>
          <p:nvGrpSpPr>
            <p:cNvPr id="30745" name="Group 15">
              <a:extLst>
                <a:ext uri="{FF2B5EF4-FFF2-40B4-BE49-F238E27FC236}">
                  <a16:creationId xmlns:a16="http://schemas.microsoft.com/office/drawing/2014/main" id="{2FDDF8C4-673E-D1F0-A786-BA1DAD1FB37F}"/>
                </a:ext>
              </a:extLst>
            </p:cNvPr>
            <p:cNvGrpSpPr>
              <a:grpSpLocks/>
            </p:cNvGrpSpPr>
            <p:nvPr/>
          </p:nvGrpSpPr>
          <p:grpSpPr bwMode="auto">
            <a:xfrm>
              <a:off x="0" y="836806"/>
              <a:ext cx="4787791" cy="5711325"/>
              <a:chOff x="0" y="836806"/>
              <a:chExt cx="4787791" cy="5711325"/>
            </a:xfrm>
          </p:grpSpPr>
          <p:pic>
            <p:nvPicPr>
              <p:cNvPr id="71" name="Picture 70">
                <a:extLst>
                  <a:ext uri="{FF2B5EF4-FFF2-40B4-BE49-F238E27FC236}">
                    <a16:creationId xmlns:a16="http://schemas.microsoft.com/office/drawing/2014/main" id="{EA94E157-A19F-B91B-E016-6EF504BE83B4}"/>
                  </a:ext>
                </a:extLst>
              </p:cNvPr>
              <p:cNvPicPr>
                <a:picLocks noChangeAspect="1"/>
              </p:cNvPicPr>
              <p:nvPr/>
            </p:nvPicPr>
            <p:blipFill rotWithShape="1">
              <a:blip r:embed="rId2" cstate="print">
                <a:duotone>
                  <a:schemeClr val="accent2">
                    <a:shade val="45000"/>
                    <a:satMod val="135000"/>
                  </a:schemeClr>
                  <a:prstClr val="white"/>
                </a:duotone>
              </a:blip>
              <a:srcRect l="22464" t="8290" r="16192" b="2468"/>
              <a:stretch/>
            </p:blipFill>
            <p:spPr>
              <a:xfrm>
                <a:off x="0" y="836806"/>
                <a:ext cx="4787791" cy="57113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2" name="Picture 71">
                <a:extLst>
                  <a:ext uri="{FF2B5EF4-FFF2-40B4-BE49-F238E27FC236}">
                    <a16:creationId xmlns:a16="http://schemas.microsoft.com/office/drawing/2014/main" id="{AFF11996-6B2B-53C5-1287-82898B62D1A7}"/>
                  </a:ext>
                </a:extLst>
              </p:cNvPr>
              <p:cNvPicPr>
                <a:picLocks noChangeAspect="1"/>
              </p:cNvPicPr>
              <p:nvPr/>
            </p:nvPicPr>
            <p:blipFill>
              <a:blip r:embed="rId3" cstate="print">
                <a:duotone>
                  <a:schemeClr val="accent2">
                    <a:shade val="45000"/>
                    <a:satMod val="135000"/>
                  </a:schemeClr>
                  <a:prstClr val="white"/>
                </a:duotone>
              </a:blip>
              <a:stretch>
                <a:fillRect/>
              </a:stretch>
            </p:blipFill>
            <p:spPr>
              <a:xfrm>
                <a:off x="1566591" y="2388679"/>
                <a:ext cx="414564" cy="323116"/>
              </a:xfrm>
              <a:prstGeom prst="rect">
                <a:avLst/>
              </a:prstGeom>
            </p:spPr>
          </p:pic>
        </p:grpSp>
        <p:sp>
          <p:nvSpPr>
            <p:cNvPr id="13" name="8-Point Star 12">
              <a:extLst>
                <a:ext uri="{FF2B5EF4-FFF2-40B4-BE49-F238E27FC236}">
                  <a16:creationId xmlns:a16="http://schemas.microsoft.com/office/drawing/2014/main" id="{DAA15C91-680A-8C5F-C152-60465CC7D502}"/>
                </a:ext>
              </a:extLst>
            </p:cNvPr>
            <p:cNvSpPr/>
            <p:nvPr/>
          </p:nvSpPr>
          <p:spPr>
            <a:xfrm>
              <a:off x="1250680" y="1629621"/>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14" name="8-Point Star 13">
              <a:extLst>
                <a:ext uri="{FF2B5EF4-FFF2-40B4-BE49-F238E27FC236}">
                  <a16:creationId xmlns:a16="http://schemas.microsoft.com/office/drawing/2014/main" id="{D977742E-1F6B-C826-E778-8F582EA77BF4}"/>
                </a:ext>
              </a:extLst>
            </p:cNvPr>
            <p:cNvSpPr/>
            <p:nvPr/>
          </p:nvSpPr>
          <p:spPr>
            <a:xfrm>
              <a:off x="3231880" y="3822604"/>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15" name="8-Point Star 14">
              <a:extLst>
                <a:ext uri="{FF2B5EF4-FFF2-40B4-BE49-F238E27FC236}">
                  <a16:creationId xmlns:a16="http://schemas.microsoft.com/office/drawing/2014/main" id="{168E9132-0034-6ACF-BCC5-3B48C9038D61}"/>
                </a:ext>
              </a:extLst>
            </p:cNvPr>
            <p:cNvSpPr/>
            <p:nvPr/>
          </p:nvSpPr>
          <p:spPr>
            <a:xfrm>
              <a:off x="3781609" y="2905195"/>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17" name="8-Point Star 16">
              <a:extLst>
                <a:ext uri="{FF2B5EF4-FFF2-40B4-BE49-F238E27FC236}">
                  <a16:creationId xmlns:a16="http://schemas.microsoft.com/office/drawing/2014/main" id="{CA5A5C95-A41F-0473-51BB-7FF50A5CE21A}"/>
                </a:ext>
              </a:extLst>
            </p:cNvPr>
            <p:cNvSpPr/>
            <p:nvPr/>
          </p:nvSpPr>
          <p:spPr>
            <a:xfrm>
              <a:off x="2752060" y="3626993"/>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18" name="8-Point Star 17">
              <a:extLst>
                <a:ext uri="{FF2B5EF4-FFF2-40B4-BE49-F238E27FC236}">
                  <a16:creationId xmlns:a16="http://schemas.microsoft.com/office/drawing/2014/main" id="{8CE05905-FD0E-D382-D4F7-4BFEB560E448}"/>
                </a:ext>
              </a:extLst>
            </p:cNvPr>
            <p:cNvSpPr/>
            <p:nvPr/>
          </p:nvSpPr>
          <p:spPr>
            <a:xfrm>
              <a:off x="1767819" y="4985893"/>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19" name="8-Point Star 18">
              <a:extLst>
                <a:ext uri="{FF2B5EF4-FFF2-40B4-BE49-F238E27FC236}">
                  <a16:creationId xmlns:a16="http://schemas.microsoft.com/office/drawing/2014/main" id="{4FF424DF-C97B-E803-BB44-7DA62EE29255}"/>
                </a:ext>
              </a:extLst>
            </p:cNvPr>
            <p:cNvSpPr/>
            <p:nvPr/>
          </p:nvSpPr>
          <p:spPr>
            <a:xfrm>
              <a:off x="1315325" y="5481193"/>
              <a:ext cx="137160" cy="137160"/>
            </a:xfrm>
            <a:prstGeom prst="star8">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0" name="8-Point Star 19">
              <a:extLst>
                <a:ext uri="{FF2B5EF4-FFF2-40B4-BE49-F238E27FC236}">
                  <a16:creationId xmlns:a16="http://schemas.microsoft.com/office/drawing/2014/main" id="{F6E94EFE-4281-D132-B1D7-E45778AFA42B}"/>
                </a:ext>
              </a:extLst>
            </p:cNvPr>
            <p:cNvSpPr/>
            <p:nvPr/>
          </p:nvSpPr>
          <p:spPr>
            <a:xfrm>
              <a:off x="1266769" y="6381017"/>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1" name="8-Point Star 20">
              <a:extLst>
                <a:ext uri="{FF2B5EF4-FFF2-40B4-BE49-F238E27FC236}">
                  <a16:creationId xmlns:a16="http://schemas.microsoft.com/office/drawing/2014/main" id="{CC4244E2-2A41-4E2F-0E82-1214FA60ADFA}"/>
                </a:ext>
              </a:extLst>
            </p:cNvPr>
            <p:cNvSpPr/>
            <p:nvPr/>
          </p:nvSpPr>
          <p:spPr>
            <a:xfrm>
              <a:off x="1146235" y="6069313"/>
              <a:ext cx="137160" cy="137160"/>
            </a:xfrm>
            <a:prstGeom prst="star8">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2" name="8-Point Star 21">
              <a:extLst>
                <a:ext uri="{FF2B5EF4-FFF2-40B4-BE49-F238E27FC236}">
                  <a16:creationId xmlns:a16="http://schemas.microsoft.com/office/drawing/2014/main" id="{365F8202-B617-3A06-A8E5-5EBFEE20A89E}"/>
                </a:ext>
              </a:extLst>
            </p:cNvPr>
            <p:cNvSpPr/>
            <p:nvPr/>
          </p:nvSpPr>
          <p:spPr>
            <a:xfrm>
              <a:off x="1789317" y="5770727"/>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3" name="8-Point Star 22">
              <a:extLst>
                <a:ext uri="{FF2B5EF4-FFF2-40B4-BE49-F238E27FC236}">
                  <a16:creationId xmlns:a16="http://schemas.microsoft.com/office/drawing/2014/main" id="{A5A4FB95-DE78-0162-3EF5-0A1715FF997C}"/>
                </a:ext>
              </a:extLst>
            </p:cNvPr>
            <p:cNvSpPr/>
            <p:nvPr/>
          </p:nvSpPr>
          <p:spPr>
            <a:xfrm>
              <a:off x="775235" y="4543933"/>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4" name="8-Point Star 23">
              <a:extLst>
                <a:ext uri="{FF2B5EF4-FFF2-40B4-BE49-F238E27FC236}">
                  <a16:creationId xmlns:a16="http://schemas.microsoft.com/office/drawing/2014/main" id="{15B6D2C2-0714-E313-2F90-421B94816779}"/>
                </a:ext>
              </a:extLst>
            </p:cNvPr>
            <p:cNvSpPr/>
            <p:nvPr/>
          </p:nvSpPr>
          <p:spPr>
            <a:xfrm>
              <a:off x="1566681" y="4141315"/>
              <a:ext cx="137160" cy="137160"/>
            </a:xfrm>
            <a:prstGeom prst="star8">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5" name="8-Point Star 24">
              <a:extLst>
                <a:ext uri="{FF2B5EF4-FFF2-40B4-BE49-F238E27FC236}">
                  <a16:creationId xmlns:a16="http://schemas.microsoft.com/office/drawing/2014/main" id="{38BB88B2-FC3F-4E81-F800-D1AEFF2A5D4B}"/>
                </a:ext>
              </a:extLst>
            </p:cNvPr>
            <p:cNvSpPr/>
            <p:nvPr/>
          </p:nvSpPr>
          <p:spPr>
            <a:xfrm>
              <a:off x="2092986" y="3927636"/>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6" name="8-Point Star 25">
              <a:extLst>
                <a:ext uri="{FF2B5EF4-FFF2-40B4-BE49-F238E27FC236}">
                  <a16:creationId xmlns:a16="http://schemas.microsoft.com/office/drawing/2014/main" id="{EF0992F1-3168-94F5-9323-A18A071D2AEB}"/>
                </a:ext>
              </a:extLst>
            </p:cNvPr>
            <p:cNvSpPr/>
            <p:nvPr/>
          </p:nvSpPr>
          <p:spPr>
            <a:xfrm>
              <a:off x="2013889" y="2696958"/>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7" name="8-Point Star 26">
              <a:extLst>
                <a:ext uri="{FF2B5EF4-FFF2-40B4-BE49-F238E27FC236}">
                  <a16:creationId xmlns:a16="http://schemas.microsoft.com/office/drawing/2014/main" id="{8B37D2B0-3854-F8B9-84DF-2D2F0EE9F3D3}"/>
                </a:ext>
              </a:extLst>
            </p:cNvPr>
            <p:cNvSpPr/>
            <p:nvPr/>
          </p:nvSpPr>
          <p:spPr>
            <a:xfrm>
              <a:off x="914379" y="2499597"/>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8" name="8-Point Star 27">
              <a:extLst>
                <a:ext uri="{FF2B5EF4-FFF2-40B4-BE49-F238E27FC236}">
                  <a16:creationId xmlns:a16="http://schemas.microsoft.com/office/drawing/2014/main" id="{6210823C-6A03-3FFC-29E7-6DBE2289DD9B}"/>
                </a:ext>
              </a:extLst>
            </p:cNvPr>
            <p:cNvSpPr/>
            <p:nvPr/>
          </p:nvSpPr>
          <p:spPr>
            <a:xfrm>
              <a:off x="675389" y="3587890"/>
              <a:ext cx="137160" cy="137160"/>
            </a:xfrm>
            <a:prstGeom prst="star8">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29" name="8-Point Star 28">
              <a:extLst>
                <a:ext uri="{FF2B5EF4-FFF2-40B4-BE49-F238E27FC236}">
                  <a16:creationId xmlns:a16="http://schemas.microsoft.com/office/drawing/2014/main" id="{CF6CC801-3819-4749-73F0-67873A0F8A81}"/>
                </a:ext>
              </a:extLst>
            </p:cNvPr>
            <p:cNvSpPr/>
            <p:nvPr/>
          </p:nvSpPr>
          <p:spPr>
            <a:xfrm>
              <a:off x="1187724" y="2104916"/>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 name="8-Point Star 29">
              <a:extLst>
                <a:ext uri="{FF2B5EF4-FFF2-40B4-BE49-F238E27FC236}">
                  <a16:creationId xmlns:a16="http://schemas.microsoft.com/office/drawing/2014/main" id="{2DEB029C-6FA1-9192-82A2-54A524B18460}"/>
                </a:ext>
              </a:extLst>
            </p:cNvPr>
            <p:cNvSpPr/>
            <p:nvPr/>
          </p:nvSpPr>
          <p:spPr>
            <a:xfrm>
              <a:off x="1384462" y="2090778"/>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1" name="8-Point Star 30">
              <a:extLst>
                <a:ext uri="{FF2B5EF4-FFF2-40B4-BE49-F238E27FC236}">
                  <a16:creationId xmlns:a16="http://schemas.microsoft.com/office/drawing/2014/main" id="{34C77FDA-EBC2-6F9E-A3C5-E155248B699D}"/>
                </a:ext>
              </a:extLst>
            </p:cNvPr>
            <p:cNvSpPr/>
            <p:nvPr/>
          </p:nvSpPr>
          <p:spPr>
            <a:xfrm>
              <a:off x="1515406" y="2438593"/>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2" name="8-Point Star 31">
              <a:extLst>
                <a:ext uri="{FF2B5EF4-FFF2-40B4-BE49-F238E27FC236}">
                  <a16:creationId xmlns:a16="http://schemas.microsoft.com/office/drawing/2014/main" id="{4D460F7B-A12C-1E51-1186-7DEBBDAAF0D7}"/>
                </a:ext>
              </a:extLst>
            </p:cNvPr>
            <p:cNvSpPr/>
            <p:nvPr/>
          </p:nvSpPr>
          <p:spPr>
            <a:xfrm>
              <a:off x="1839349" y="2539578"/>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03" name="Rectangle 38">
              <a:extLst>
                <a:ext uri="{FF2B5EF4-FFF2-40B4-BE49-F238E27FC236}">
                  <a16:creationId xmlns:a16="http://schemas.microsoft.com/office/drawing/2014/main" id="{56700F7A-D85C-16D6-4313-C56F7FA4684D}"/>
                </a:ext>
              </a:extLst>
            </p:cNvPr>
            <p:cNvSpPr>
              <a:spLocks noChangeArrowheads="1"/>
            </p:cNvSpPr>
            <p:nvPr/>
          </p:nvSpPr>
          <p:spPr bwMode="auto">
            <a:xfrm>
              <a:off x="1000963" y="1337419"/>
              <a:ext cx="700817"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Jammu</a:t>
              </a:r>
            </a:p>
          </p:txBody>
        </p:sp>
        <p:sp>
          <p:nvSpPr>
            <p:cNvPr id="34" name="8-Point Star 33">
              <a:extLst>
                <a:ext uri="{FF2B5EF4-FFF2-40B4-BE49-F238E27FC236}">
                  <a16:creationId xmlns:a16="http://schemas.microsoft.com/office/drawing/2014/main" id="{ECBEDE85-2B4D-E2E4-AC02-31379A3C2729}"/>
                </a:ext>
              </a:extLst>
            </p:cNvPr>
            <p:cNvSpPr/>
            <p:nvPr/>
          </p:nvSpPr>
          <p:spPr>
            <a:xfrm>
              <a:off x="1312931" y="5956515"/>
              <a:ext cx="137160" cy="137160"/>
            </a:xfrm>
            <a:prstGeom prst="star8">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07" name="Rectangle 40">
              <a:extLst>
                <a:ext uri="{FF2B5EF4-FFF2-40B4-BE49-F238E27FC236}">
                  <a16:creationId xmlns:a16="http://schemas.microsoft.com/office/drawing/2014/main" id="{21561DE3-B824-3733-8802-68108EAA44FD}"/>
                </a:ext>
              </a:extLst>
            </p:cNvPr>
            <p:cNvSpPr>
              <a:spLocks noChangeArrowheads="1"/>
            </p:cNvSpPr>
            <p:nvPr/>
          </p:nvSpPr>
          <p:spPr bwMode="auto">
            <a:xfrm>
              <a:off x="1319041" y="4163724"/>
              <a:ext cx="699214"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Nagpur</a:t>
              </a:r>
            </a:p>
          </p:txBody>
        </p:sp>
        <p:sp>
          <p:nvSpPr>
            <p:cNvPr id="30808" name="Rectangle 41">
              <a:extLst>
                <a:ext uri="{FF2B5EF4-FFF2-40B4-BE49-F238E27FC236}">
                  <a16:creationId xmlns:a16="http://schemas.microsoft.com/office/drawing/2014/main" id="{8EA11877-2E24-82F7-5B8E-48C12134483D}"/>
                </a:ext>
              </a:extLst>
            </p:cNvPr>
            <p:cNvSpPr>
              <a:spLocks noChangeArrowheads="1"/>
            </p:cNvSpPr>
            <p:nvPr/>
          </p:nvSpPr>
          <p:spPr bwMode="auto">
            <a:xfrm>
              <a:off x="412085" y="4025585"/>
              <a:ext cx="742494" cy="29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chemeClr val="tx2"/>
                  </a:solidFill>
                  <a:latin typeface="Arial Narrow" panose="020B0606020202030204" pitchFamily="34" charset="0"/>
                </a:rPr>
                <a:t>Mumbai</a:t>
              </a:r>
            </a:p>
          </p:txBody>
        </p:sp>
        <p:sp>
          <p:nvSpPr>
            <p:cNvPr id="30809" name="Rectangle 42">
              <a:extLst>
                <a:ext uri="{FF2B5EF4-FFF2-40B4-BE49-F238E27FC236}">
                  <a16:creationId xmlns:a16="http://schemas.microsoft.com/office/drawing/2014/main" id="{31F538C2-0C0D-BEC0-F8CB-92C1F9DDAB17}"/>
                </a:ext>
              </a:extLst>
            </p:cNvPr>
            <p:cNvSpPr>
              <a:spLocks noChangeArrowheads="1"/>
            </p:cNvSpPr>
            <p:nvPr/>
          </p:nvSpPr>
          <p:spPr bwMode="auto">
            <a:xfrm>
              <a:off x="602496" y="4595736"/>
              <a:ext cx="543727"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Pune</a:t>
              </a:r>
            </a:p>
          </p:txBody>
        </p:sp>
        <p:sp>
          <p:nvSpPr>
            <p:cNvPr id="30810" name="Rectangle 43">
              <a:extLst>
                <a:ext uri="{FF2B5EF4-FFF2-40B4-BE49-F238E27FC236}">
                  <a16:creationId xmlns:a16="http://schemas.microsoft.com/office/drawing/2014/main" id="{AB42DA35-B67C-FCCA-0CF5-DE6E692EFE58}"/>
                </a:ext>
              </a:extLst>
            </p:cNvPr>
            <p:cNvSpPr>
              <a:spLocks noChangeArrowheads="1"/>
            </p:cNvSpPr>
            <p:nvPr/>
          </p:nvSpPr>
          <p:spPr bwMode="auto">
            <a:xfrm>
              <a:off x="1528261" y="5810477"/>
              <a:ext cx="764936"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Chennai</a:t>
              </a:r>
            </a:p>
          </p:txBody>
        </p:sp>
        <p:sp>
          <p:nvSpPr>
            <p:cNvPr id="30811" name="Rectangle 44">
              <a:extLst>
                <a:ext uri="{FF2B5EF4-FFF2-40B4-BE49-F238E27FC236}">
                  <a16:creationId xmlns:a16="http://schemas.microsoft.com/office/drawing/2014/main" id="{33F9E9C6-F316-3843-F4B0-95A2637EA145}"/>
                </a:ext>
              </a:extLst>
            </p:cNvPr>
            <p:cNvSpPr>
              <a:spLocks noChangeArrowheads="1"/>
            </p:cNvSpPr>
            <p:nvPr/>
          </p:nvSpPr>
          <p:spPr bwMode="auto">
            <a:xfrm>
              <a:off x="1762257" y="3612441"/>
              <a:ext cx="798599"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Jabalpur</a:t>
              </a:r>
            </a:p>
          </p:txBody>
        </p:sp>
        <p:sp>
          <p:nvSpPr>
            <p:cNvPr id="30812" name="Rectangle 45">
              <a:extLst>
                <a:ext uri="{FF2B5EF4-FFF2-40B4-BE49-F238E27FC236}">
                  <a16:creationId xmlns:a16="http://schemas.microsoft.com/office/drawing/2014/main" id="{4EDFF776-9BDD-6CB3-7BA2-80DCD970EB2C}"/>
                </a:ext>
              </a:extLst>
            </p:cNvPr>
            <p:cNvSpPr>
              <a:spLocks noChangeArrowheads="1"/>
            </p:cNvSpPr>
            <p:nvPr/>
          </p:nvSpPr>
          <p:spPr bwMode="auto">
            <a:xfrm>
              <a:off x="2619878" y="3005664"/>
              <a:ext cx="585404"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Patna</a:t>
              </a:r>
            </a:p>
          </p:txBody>
        </p:sp>
        <p:sp>
          <p:nvSpPr>
            <p:cNvPr id="41" name="8-Point Star 40">
              <a:extLst>
                <a:ext uri="{FF2B5EF4-FFF2-40B4-BE49-F238E27FC236}">
                  <a16:creationId xmlns:a16="http://schemas.microsoft.com/office/drawing/2014/main" id="{F2F8C6A0-928E-8588-134A-6C6AEF14C600}"/>
                </a:ext>
              </a:extLst>
            </p:cNvPr>
            <p:cNvSpPr/>
            <p:nvPr/>
          </p:nvSpPr>
          <p:spPr>
            <a:xfrm>
              <a:off x="1720737" y="2256366"/>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16" name="Rectangle 47">
              <a:extLst>
                <a:ext uri="{FF2B5EF4-FFF2-40B4-BE49-F238E27FC236}">
                  <a16:creationId xmlns:a16="http://schemas.microsoft.com/office/drawing/2014/main" id="{8139F3F8-FF2E-03E8-5770-A438C5120D72}"/>
                </a:ext>
              </a:extLst>
            </p:cNvPr>
            <p:cNvSpPr>
              <a:spLocks noChangeArrowheads="1"/>
            </p:cNvSpPr>
            <p:nvPr/>
          </p:nvSpPr>
          <p:spPr bwMode="auto">
            <a:xfrm>
              <a:off x="1802489" y="2121146"/>
              <a:ext cx="870731"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Dehradun</a:t>
              </a:r>
            </a:p>
          </p:txBody>
        </p:sp>
        <p:sp>
          <p:nvSpPr>
            <p:cNvPr id="30817" name="Rectangle 48">
              <a:extLst>
                <a:ext uri="{FF2B5EF4-FFF2-40B4-BE49-F238E27FC236}">
                  <a16:creationId xmlns:a16="http://schemas.microsoft.com/office/drawing/2014/main" id="{0FF7DF8C-B53E-BC3B-E741-44FEA1865C21}"/>
                </a:ext>
              </a:extLst>
            </p:cNvPr>
            <p:cNvSpPr>
              <a:spLocks noChangeArrowheads="1"/>
            </p:cNvSpPr>
            <p:nvPr/>
          </p:nvSpPr>
          <p:spPr bwMode="auto">
            <a:xfrm>
              <a:off x="461672" y="5354482"/>
              <a:ext cx="904394"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Bangalore</a:t>
              </a:r>
            </a:p>
          </p:txBody>
        </p:sp>
        <p:sp>
          <p:nvSpPr>
            <p:cNvPr id="30818" name="Rectangle 49">
              <a:extLst>
                <a:ext uri="{FF2B5EF4-FFF2-40B4-BE49-F238E27FC236}">
                  <a16:creationId xmlns:a16="http://schemas.microsoft.com/office/drawing/2014/main" id="{994CF6E8-0D5C-CD93-0F50-C371AAEA154C}"/>
                </a:ext>
              </a:extLst>
            </p:cNvPr>
            <p:cNvSpPr>
              <a:spLocks noChangeArrowheads="1"/>
            </p:cNvSpPr>
            <p:nvPr/>
          </p:nvSpPr>
          <p:spPr bwMode="auto">
            <a:xfrm>
              <a:off x="549541" y="5964365"/>
              <a:ext cx="593418"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Kochi</a:t>
              </a:r>
            </a:p>
          </p:txBody>
        </p:sp>
        <p:sp>
          <p:nvSpPr>
            <p:cNvPr id="30819" name="Rectangle 50">
              <a:extLst>
                <a:ext uri="{FF2B5EF4-FFF2-40B4-BE49-F238E27FC236}">
                  <a16:creationId xmlns:a16="http://schemas.microsoft.com/office/drawing/2014/main" id="{05209B71-1AEF-BBE7-5EA7-0596B444AB14}"/>
                </a:ext>
              </a:extLst>
            </p:cNvPr>
            <p:cNvSpPr>
              <a:spLocks noChangeArrowheads="1"/>
            </p:cNvSpPr>
            <p:nvPr/>
          </p:nvSpPr>
          <p:spPr bwMode="auto">
            <a:xfrm>
              <a:off x="343194" y="6281860"/>
              <a:ext cx="987684"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Trivandrum</a:t>
              </a:r>
            </a:p>
          </p:txBody>
        </p:sp>
        <p:sp>
          <p:nvSpPr>
            <p:cNvPr id="30820" name="Rectangle 51">
              <a:extLst>
                <a:ext uri="{FF2B5EF4-FFF2-40B4-BE49-F238E27FC236}">
                  <a16:creationId xmlns:a16="http://schemas.microsoft.com/office/drawing/2014/main" id="{26C0FFAF-5517-5B2B-D1C8-3F7D35A18B7B}"/>
                </a:ext>
              </a:extLst>
            </p:cNvPr>
            <p:cNvSpPr>
              <a:spLocks noChangeArrowheads="1"/>
            </p:cNvSpPr>
            <p:nvPr/>
          </p:nvSpPr>
          <p:spPr bwMode="auto">
            <a:xfrm>
              <a:off x="1569405" y="5036623"/>
              <a:ext cx="944467"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Hyderabad</a:t>
              </a:r>
            </a:p>
          </p:txBody>
        </p:sp>
        <p:sp>
          <p:nvSpPr>
            <p:cNvPr id="30821" name="Rectangle 52">
              <a:extLst>
                <a:ext uri="{FF2B5EF4-FFF2-40B4-BE49-F238E27FC236}">
                  <a16:creationId xmlns:a16="http://schemas.microsoft.com/office/drawing/2014/main" id="{3A7A13C4-1F5A-9B24-E31A-31EA888816D9}"/>
                </a:ext>
              </a:extLst>
            </p:cNvPr>
            <p:cNvSpPr>
              <a:spLocks noChangeArrowheads="1"/>
            </p:cNvSpPr>
            <p:nvPr/>
          </p:nvSpPr>
          <p:spPr bwMode="auto">
            <a:xfrm>
              <a:off x="727044" y="2861073"/>
              <a:ext cx="627081"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Jaipur</a:t>
              </a:r>
            </a:p>
          </p:txBody>
        </p:sp>
        <p:sp>
          <p:nvSpPr>
            <p:cNvPr id="30822" name="Rectangle 53">
              <a:extLst>
                <a:ext uri="{FF2B5EF4-FFF2-40B4-BE49-F238E27FC236}">
                  <a16:creationId xmlns:a16="http://schemas.microsoft.com/office/drawing/2014/main" id="{FC5383FE-A5AF-38F1-F871-FE399AABE5DF}"/>
                </a:ext>
              </a:extLst>
            </p:cNvPr>
            <p:cNvSpPr>
              <a:spLocks noChangeArrowheads="1"/>
            </p:cNvSpPr>
            <p:nvPr/>
          </p:nvSpPr>
          <p:spPr bwMode="auto">
            <a:xfrm>
              <a:off x="210997" y="3626700"/>
              <a:ext cx="1026220"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Ahmedabad</a:t>
              </a:r>
            </a:p>
          </p:txBody>
        </p:sp>
        <p:sp>
          <p:nvSpPr>
            <p:cNvPr id="30823" name="Rectangle 54">
              <a:extLst>
                <a:ext uri="{FF2B5EF4-FFF2-40B4-BE49-F238E27FC236}">
                  <a16:creationId xmlns:a16="http://schemas.microsoft.com/office/drawing/2014/main" id="{864E1805-2F72-6EE0-9A12-839636A2F6C5}"/>
                </a:ext>
              </a:extLst>
            </p:cNvPr>
            <p:cNvSpPr>
              <a:spLocks noChangeArrowheads="1"/>
            </p:cNvSpPr>
            <p:nvPr/>
          </p:nvSpPr>
          <p:spPr bwMode="auto">
            <a:xfrm>
              <a:off x="3557480" y="2933368"/>
              <a:ext cx="846688"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Guwahati</a:t>
              </a:r>
            </a:p>
          </p:txBody>
        </p:sp>
        <p:sp>
          <p:nvSpPr>
            <p:cNvPr id="30824" name="Rectangle 55">
              <a:extLst>
                <a:ext uri="{FF2B5EF4-FFF2-40B4-BE49-F238E27FC236}">
                  <a16:creationId xmlns:a16="http://schemas.microsoft.com/office/drawing/2014/main" id="{43650E63-AC5A-B6B1-4BEC-9315F744E1A5}"/>
                </a:ext>
              </a:extLst>
            </p:cNvPr>
            <p:cNvSpPr>
              <a:spLocks noChangeArrowheads="1"/>
            </p:cNvSpPr>
            <p:nvPr/>
          </p:nvSpPr>
          <p:spPr bwMode="auto">
            <a:xfrm>
              <a:off x="2986563" y="3637725"/>
              <a:ext cx="716847"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Kolkata</a:t>
              </a:r>
            </a:p>
          </p:txBody>
        </p:sp>
        <p:sp>
          <p:nvSpPr>
            <p:cNvPr id="30825" name="Rectangle 56">
              <a:extLst>
                <a:ext uri="{FF2B5EF4-FFF2-40B4-BE49-F238E27FC236}">
                  <a16:creationId xmlns:a16="http://schemas.microsoft.com/office/drawing/2014/main" id="{3EFEFAC2-3704-EDB6-D32F-9D6ACA2A3438}"/>
                </a:ext>
              </a:extLst>
            </p:cNvPr>
            <p:cNvSpPr>
              <a:spLocks noChangeArrowheads="1"/>
            </p:cNvSpPr>
            <p:nvPr/>
          </p:nvSpPr>
          <p:spPr bwMode="auto">
            <a:xfrm>
              <a:off x="2488432" y="3420839"/>
              <a:ext cx="675170"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Ranchi</a:t>
              </a:r>
            </a:p>
          </p:txBody>
        </p:sp>
        <p:sp>
          <p:nvSpPr>
            <p:cNvPr id="52" name="8-Point Star 51">
              <a:extLst>
                <a:ext uri="{FF2B5EF4-FFF2-40B4-BE49-F238E27FC236}">
                  <a16:creationId xmlns:a16="http://schemas.microsoft.com/office/drawing/2014/main" id="{4946B21E-1D7F-C517-9052-1FEF731CD3D6}"/>
                </a:ext>
              </a:extLst>
            </p:cNvPr>
            <p:cNvSpPr/>
            <p:nvPr/>
          </p:nvSpPr>
          <p:spPr>
            <a:xfrm>
              <a:off x="2301219" y="2950254"/>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29" name="Rectangle 58">
              <a:extLst>
                <a:ext uri="{FF2B5EF4-FFF2-40B4-BE49-F238E27FC236}">
                  <a16:creationId xmlns:a16="http://schemas.microsoft.com/office/drawing/2014/main" id="{37FB4C04-8F43-35BC-7AB2-AFE71756D314}"/>
                </a:ext>
              </a:extLst>
            </p:cNvPr>
            <p:cNvSpPr>
              <a:spLocks noChangeArrowheads="1"/>
            </p:cNvSpPr>
            <p:nvPr/>
          </p:nvSpPr>
          <p:spPr bwMode="auto">
            <a:xfrm>
              <a:off x="1778157" y="3138274"/>
              <a:ext cx="888365"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Allahabad</a:t>
              </a:r>
            </a:p>
          </p:txBody>
        </p:sp>
        <p:sp>
          <p:nvSpPr>
            <p:cNvPr id="30830" name="Rectangle 59">
              <a:extLst>
                <a:ext uri="{FF2B5EF4-FFF2-40B4-BE49-F238E27FC236}">
                  <a16:creationId xmlns:a16="http://schemas.microsoft.com/office/drawing/2014/main" id="{88F25D23-20B1-EE16-903F-3D225EF08066}"/>
                </a:ext>
              </a:extLst>
            </p:cNvPr>
            <p:cNvSpPr>
              <a:spLocks noChangeArrowheads="1"/>
            </p:cNvSpPr>
            <p:nvPr/>
          </p:nvSpPr>
          <p:spPr bwMode="auto">
            <a:xfrm>
              <a:off x="1791285" y="2861073"/>
              <a:ext cx="821040"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Lucknow</a:t>
              </a:r>
            </a:p>
          </p:txBody>
        </p:sp>
        <p:sp>
          <p:nvSpPr>
            <p:cNvPr id="30831" name="Rectangle 60">
              <a:extLst>
                <a:ext uri="{FF2B5EF4-FFF2-40B4-BE49-F238E27FC236}">
                  <a16:creationId xmlns:a16="http://schemas.microsoft.com/office/drawing/2014/main" id="{09FE3FA9-2A93-707A-EDC7-7594C35A2F24}"/>
                </a:ext>
              </a:extLst>
            </p:cNvPr>
            <p:cNvSpPr>
              <a:spLocks noChangeArrowheads="1"/>
            </p:cNvSpPr>
            <p:nvPr/>
          </p:nvSpPr>
          <p:spPr bwMode="auto">
            <a:xfrm>
              <a:off x="1277146" y="5976768"/>
              <a:ext cx="1003778"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Coimbatore</a:t>
              </a:r>
            </a:p>
          </p:txBody>
        </p:sp>
        <p:sp>
          <p:nvSpPr>
            <p:cNvPr id="30832" name="Rectangle 61">
              <a:extLst>
                <a:ext uri="{FF2B5EF4-FFF2-40B4-BE49-F238E27FC236}">
                  <a16:creationId xmlns:a16="http://schemas.microsoft.com/office/drawing/2014/main" id="{3C948213-A4A6-5419-E5AE-C2B404F6E9AB}"/>
                </a:ext>
              </a:extLst>
            </p:cNvPr>
            <p:cNvSpPr>
              <a:spLocks noChangeArrowheads="1"/>
            </p:cNvSpPr>
            <p:nvPr/>
          </p:nvSpPr>
          <p:spPr bwMode="auto">
            <a:xfrm>
              <a:off x="584063" y="2282711"/>
              <a:ext cx="635096"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Hissar</a:t>
              </a:r>
            </a:p>
          </p:txBody>
        </p:sp>
        <p:sp>
          <p:nvSpPr>
            <p:cNvPr id="57" name="8-Point Star 56">
              <a:extLst>
                <a:ext uri="{FF2B5EF4-FFF2-40B4-BE49-F238E27FC236}">
                  <a16:creationId xmlns:a16="http://schemas.microsoft.com/office/drawing/2014/main" id="{98C241D0-E532-C43D-EAB5-8905654B009E}"/>
                </a:ext>
              </a:extLst>
            </p:cNvPr>
            <p:cNvSpPr/>
            <p:nvPr/>
          </p:nvSpPr>
          <p:spPr>
            <a:xfrm>
              <a:off x="1313342" y="2516036"/>
              <a:ext cx="137160" cy="137160"/>
            </a:xfrm>
            <a:prstGeom prst="star8">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solidFill>
                  <a:srgbClr val="FFC000"/>
                </a:solidFill>
              </a:endParaRPr>
            </a:p>
          </p:txBody>
        </p:sp>
        <p:sp>
          <p:nvSpPr>
            <p:cNvPr id="30836" name="Rectangle 63">
              <a:extLst>
                <a:ext uri="{FF2B5EF4-FFF2-40B4-BE49-F238E27FC236}">
                  <a16:creationId xmlns:a16="http://schemas.microsoft.com/office/drawing/2014/main" id="{E2AD29AF-A88B-44C6-94FD-05A619751973}"/>
                </a:ext>
              </a:extLst>
            </p:cNvPr>
            <p:cNvSpPr>
              <a:spLocks noChangeArrowheads="1"/>
            </p:cNvSpPr>
            <p:nvPr/>
          </p:nvSpPr>
          <p:spPr bwMode="auto">
            <a:xfrm>
              <a:off x="1981155" y="2552154"/>
              <a:ext cx="718466"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Bareilly</a:t>
              </a:r>
            </a:p>
          </p:txBody>
        </p:sp>
        <p:sp>
          <p:nvSpPr>
            <p:cNvPr id="59" name="8-Point Star 58">
              <a:extLst>
                <a:ext uri="{FF2B5EF4-FFF2-40B4-BE49-F238E27FC236}">
                  <a16:creationId xmlns:a16="http://schemas.microsoft.com/office/drawing/2014/main" id="{C924756A-AB6F-E23F-53E8-2C9FF9903363}"/>
                </a:ext>
              </a:extLst>
            </p:cNvPr>
            <p:cNvSpPr/>
            <p:nvPr/>
          </p:nvSpPr>
          <p:spPr>
            <a:xfrm>
              <a:off x="1471863" y="2287517"/>
              <a:ext cx="137160" cy="137160"/>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solidFill>
                  <a:srgbClr val="FFC000"/>
                </a:solidFill>
              </a:endParaRPr>
            </a:p>
          </p:txBody>
        </p:sp>
        <p:sp>
          <p:nvSpPr>
            <p:cNvPr id="30840" name="Rectangle 66">
              <a:extLst>
                <a:ext uri="{FF2B5EF4-FFF2-40B4-BE49-F238E27FC236}">
                  <a16:creationId xmlns:a16="http://schemas.microsoft.com/office/drawing/2014/main" id="{7F516EEF-215B-8F18-0BAA-15D0566E1E03}"/>
                </a:ext>
              </a:extLst>
            </p:cNvPr>
            <p:cNvSpPr>
              <a:spLocks noChangeArrowheads="1"/>
            </p:cNvSpPr>
            <p:nvPr/>
          </p:nvSpPr>
          <p:spPr bwMode="auto">
            <a:xfrm>
              <a:off x="415002" y="2015997"/>
              <a:ext cx="880349"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Jalandhar</a:t>
              </a:r>
            </a:p>
          </p:txBody>
        </p:sp>
        <p:sp>
          <p:nvSpPr>
            <p:cNvPr id="30841" name="Rectangle 67">
              <a:extLst>
                <a:ext uri="{FF2B5EF4-FFF2-40B4-BE49-F238E27FC236}">
                  <a16:creationId xmlns:a16="http://schemas.microsoft.com/office/drawing/2014/main" id="{30B09855-34B0-57E3-96B2-57D6FB035B3A}"/>
                </a:ext>
              </a:extLst>
            </p:cNvPr>
            <p:cNvSpPr>
              <a:spLocks noChangeArrowheads="1"/>
            </p:cNvSpPr>
            <p:nvPr/>
          </p:nvSpPr>
          <p:spPr bwMode="auto">
            <a:xfrm>
              <a:off x="963744" y="1864901"/>
              <a:ext cx="1175295"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Chandimandir</a:t>
              </a:r>
            </a:p>
          </p:txBody>
        </p:sp>
        <p:sp>
          <p:nvSpPr>
            <p:cNvPr id="30842" name="Rectangle 68">
              <a:extLst>
                <a:ext uri="{FF2B5EF4-FFF2-40B4-BE49-F238E27FC236}">
                  <a16:creationId xmlns:a16="http://schemas.microsoft.com/office/drawing/2014/main" id="{4DA3629B-F03C-8680-9041-C18183318227}"/>
                </a:ext>
              </a:extLst>
            </p:cNvPr>
            <p:cNvSpPr>
              <a:spLocks noChangeArrowheads="1"/>
            </p:cNvSpPr>
            <p:nvPr/>
          </p:nvSpPr>
          <p:spPr bwMode="auto">
            <a:xfrm>
              <a:off x="816989" y="2186584"/>
              <a:ext cx="716847"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Ambala</a:t>
              </a:r>
            </a:p>
          </p:txBody>
        </p:sp>
        <p:sp>
          <p:nvSpPr>
            <p:cNvPr id="30843" name="Rectangle 69">
              <a:extLst>
                <a:ext uri="{FF2B5EF4-FFF2-40B4-BE49-F238E27FC236}">
                  <a16:creationId xmlns:a16="http://schemas.microsoft.com/office/drawing/2014/main" id="{5603B393-0255-EB54-7C61-05A365AD3914}"/>
                </a:ext>
              </a:extLst>
            </p:cNvPr>
            <p:cNvSpPr>
              <a:spLocks noChangeArrowheads="1"/>
            </p:cNvSpPr>
            <p:nvPr/>
          </p:nvSpPr>
          <p:spPr bwMode="auto">
            <a:xfrm>
              <a:off x="935180" y="2370156"/>
              <a:ext cx="628684"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Delhi I</a:t>
              </a:r>
            </a:p>
          </p:txBody>
        </p:sp>
        <p:sp>
          <p:nvSpPr>
            <p:cNvPr id="30844" name="Rectangle 70">
              <a:extLst>
                <a:ext uri="{FF2B5EF4-FFF2-40B4-BE49-F238E27FC236}">
                  <a16:creationId xmlns:a16="http://schemas.microsoft.com/office/drawing/2014/main" id="{41121221-E74E-5C6B-3C48-97B47FF44654}"/>
                </a:ext>
              </a:extLst>
            </p:cNvPr>
            <p:cNvSpPr>
              <a:spLocks noChangeArrowheads="1"/>
            </p:cNvSpPr>
            <p:nvPr/>
          </p:nvSpPr>
          <p:spPr bwMode="auto">
            <a:xfrm>
              <a:off x="1600164" y="2299148"/>
              <a:ext cx="670361"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latin typeface="Arial Narrow" panose="020B0606020202030204" pitchFamily="34" charset="0"/>
                </a:rPr>
                <a:t>Delhi II</a:t>
              </a:r>
            </a:p>
          </p:txBody>
        </p:sp>
        <p:sp>
          <p:nvSpPr>
            <p:cNvPr id="65" name="8-Point Star 64">
              <a:extLst>
                <a:ext uri="{FF2B5EF4-FFF2-40B4-BE49-F238E27FC236}">
                  <a16:creationId xmlns:a16="http://schemas.microsoft.com/office/drawing/2014/main" id="{5BD3E8F3-8E66-0BA9-69CE-A22D03E95ECC}"/>
                </a:ext>
              </a:extLst>
            </p:cNvPr>
            <p:cNvSpPr/>
            <p:nvPr/>
          </p:nvSpPr>
          <p:spPr>
            <a:xfrm>
              <a:off x="1403283" y="1810327"/>
              <a:ext cx="137160" cy="137160"/>
            </a:xfrm>
            <a:prstGeom prst="star8">
              <a:avLst/>
            </a:prstGeom>
            <a:solidFill>
              <a:srgbClr val="000099"/>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48" name="Rectangle 72">
              <a:extLst>
                <a:ext uri="{FF2B5EF4-FFF2-40B4-BE49-F238E27FC236}">
                  <a16:creationId xmlns:a16="http://schemas.microsoft.com/office/drawing/2014/main" id="{00D4D8AE-5448-6CF3-344B-CFB5D7E8EFFA}"/>
                </a:ext>
              </a:extLst>
            </p:cNvPr>
            <p:cNvSpPr>
              <a:spLocks noChangeArrowheads="1"/>
            </p:cNvSpPr>
            <p:nvPr/>
          </p:nvSpPr>
          <p:spPr bwMode="auto">
            <a:xfrm>
              <a:off x="1465888" y="1728040"/>
              <a:ext cx="403115"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99"/>
                  </a:solidFill>
                  <a:latin typeface="Arial Narrow" panose="020B0606020202030204" pitchFamily="34" charset="0"/>
                </a:rPr>
                <a:t>Yol</a:t>
              </a:r>
            </a:p>
          </p:txBody>
        </p:sp>
        <p:sp>
          <p:nvSpPr>
            <p:cNvPr id="67" name="8-Point Star 66">
              <a:extLst>
                <a:ext uri="{FF2B5EF4-FFF2-40B4-BE49-F238E27FC236}">
                  <a16:creationId xmlns:a16="http://schemas.microsoft.com/office/drawing/2014/main" id="{C8D7AFF5-9C34-B39C-5863-AB43328F931E}"/>
                </a:ext>
              </a:extLst>
            </p:cNvPr>
            <p:cNvSpPr/>
            <p:nvPr/>
          </p:nvSpPr>
          <p:spPr>
            <a:xfrm>
              <a:off x="2834033" y="4154033"/>
              <a:ext cx="137160" cy="137160"/>
            </a:xfrm>
            <a:prstGeom prst="star8">
              <a:avLst/>
            </a:prstGeom>
            <a:solidFill>
              <a:srgbClr val="000099"/>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30852" name="Rectangle 75">
              <a:extLst>
                <a:ext uri="{FF2B5EF4-FFF2-40B4-BE49-F238E27FC236}">
                  <a16:creationId xmlns:a16="http://schemas.microsoft.com/office/drawing/2014/main" id="{C39E9764-7221-6971-1F9D-44A16FC283ED}"/>
                </a:ext>
              </a:extLst>
            </p:cNvPr>
            <p:cNvSpPr>
              <a:spLocks noChangeArrowheads="1"/>
            </p:cNvSpPr>
            <p:nvPr/>
          </p:nvSpPr>
          <p:spPr bwMode="auto">
            <a:xfrm>
              <a:off x="2484951" y="3934477"/>
              <a:ext cx="1156060"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99"/>
                  </a:solidFill>
                  <a:latin typeface="Arial Narrow" panose="020B0606020202030204" pitchFamily="34" charset="0"/>
                </a:rPr>
                <a:t>Bhubneshwar</a:t>
              </a:r>
            </a:p>
          </p:txBody>
        </p:sp>
        <p:pic>
          <p:nvPicPr>
            <p:cNvPr id="30853" name="Picture 77">
              <a:extLst>
                <a:ext uri="{FF2B5EF4-FFF2-40B4-BE49-F238E27FC236}">
                  <a16:creationId xmlns:a16="http://schemas.microsoft.com/office/drawing/2014/main" id="{8D9BB47E-0E1B-DDDE-295C-C79E36ED7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9781" y="1422892"/>
              <a:ext cx="2446519" cy="3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4" name="Rectangle 78">
              <a:extLst>
                <a:ext uri="{FF2B5EF4-FFF2-40B4-BE49-F238E27FC236}">
                  <a16:creationId xmlns:a16="http://schemas.microsoft.com/office/drawing/2014/main" id="{C70F623C-FD3B-6AF3-B111-306BE87A1CC2}"/>
                </a:ext>
              </a:extLst>
            </p:cNvPr>
            <p:cNvSpPr>
              <a:spLocks noChangeArrowheads="1"/>
            </p:cNvSpPr>
            <p:nvPr/>
          </p:nvSpPr>
          <p:spPr bwMode="auto">
            <a:xfrm>
              <a:off x="2048159" y="4754138"/>
              <a:ext cx="566809" cy="2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Narrow" panose="020B0606020202030204" pitchFamily="34" charset="0"/>
                </a:rPr>
                <a:t>Vizag</a:t>
              </a:r>
            </a:p>
          </p:txBody>
        </p:sp>
      </p:grpSp>
      <p:sp>
        <p:nvSpPr>
          <p:cNvPr id="30723" name="Slide Number Placeholder 7">
            <a:extLst>
              <a:ext uri="{FF2B5EF4-FFF2-40B4-BE49-F238E27FC236}">
                <a16:creationId xmlns:a16="http://schemas.microsoft.com/office/drawing/2014/main" id="{EE3F87DA-DFA0-80E9-D85C-ED4ED3338A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A468ED-6009-4D57-8C47-FC009C536774}" type="slidenum">
              <a:rPr lang="en-US" altLang="en-US" sz="1200">
                <a:solidFill>
                  <a:srgbClr val="898989"/>
                </a:solidFill>
                <a:latin typeface="Arial" panose="020B0604020202020204" pitchFamily="34" charset="0"/>
              </a:rPr>
              <a:pPr>
                <a:spcBef>
                  <a:spcPct val="0"/>
                </a:spcBef>
                <a:buFontTx/>
                <a:buNone/>
              </a:pPr>
              <a:t>17</a:t>
            </a:fld>
            <a:endParaRPr lang="en-US" altLang="en-US" sz="1200">
              <a:solidFill>
                <a:srgbClr val="898989"/>
              </a:solidFill>
              <a:latin typeface="Arial" panose="020B0604020202020204" pitchFamily="34" charset="0"/>
            </a:endParaRPr>
          </a:p>
        </p:txBody>
      </p:sp>
      <p:sp>
        <p:nvSpPr>
          <p:cNvPr id="30726" name="TextBox 78">
            <a:extLst>
              <a:ext uri="{FF2B5EF4-FFF2-40B4-BE49-F238E27FC236}">
                <a16:creationId xmlns:a16="http://schemas.microsoft.com/office/drawing/2014/main" id="{C4CD8B39-0570-DBA5-3D07-D42140E21903}"/>
              </a:ext>
            </a:extLst>
          </p:cNvPr>
          <p:cNvSpPr>
            <a:spLocks noChangeArrowheads="1"/>
          </p:cNvSpPr>
          <p:nvPr/>
        </p:nvSpPr>
        <p:spPr bwMode="auto">
          <a:xfrm>
            <a:off x="6738078" y="964916"/>
            <a:ext cx="4206875" cy="2554288"/>
          </a:xfrm>
          <a:prstGeom prst="roundRect">
            <a:avLst>
              <a:gd name="adj"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N" altLang="en-US" sz="1600">
                <a:latin typeface="Arial" panose="020B0604020202020204" pitchFamily="34" charset="0"/>
              </a:rPr>
              <a:t>                 </a:t>
            </a:r>
            <a:r>
              <a:rPr lang="en-IN" altLang="en-US" sz="1600" b="1" u="sng">
                <a:latin typeface="Arial" panose="020B0604020202020204" pitchFamily="34" charset="0"/>
              </a:rPr>
              <a:t>Sanctioned / Functional</a:t>
            </a:r>
          </a:p>
          <a:p>
            <a:pPr>
              <a:spcBef>
                <a:spcPct val="0"/>
              </a:spcBef>
              <a:buFontTx/>
              <a:buNone/>
            </a:pPr>
            <a:endParaRPr lang="en-IN" altLang="en-US" sz="1600" b="1" u="sng">
              <a:latin typeface="Arial" panose="020B0604020202020204" pitchFamily="34" charset="0"/>
            </a:endParaRPr>
          </a:p>
          <a:p>
            <a:pPr>
              <a:spcBef>
                <a:spcPct val="0"/>
              </a:spcBef>
            </a:pPr>
            <a:r>
              <a:rPr lang="en-IN" altLang="en-US" sz="1600" b="1">
                <a:latin typeface="Arial" panose="020B0604020202020204" pitchFamily="34" charset="0"/>
              </a:rPr>
              <a:t> Regional Centres -        28              28</a:t>
            </a:r>
          </a:p>
          <a:p>
            <a:pPr>
              <a:spcBef>
                <a:spcPct val="0"/>
              </a:spcBef>
            </a:pPr>
            <a:endParaRPr lang="en-IN" altLang="en-US" sz="1600" b="1">
              <a:latin typeface="Arial" panose="020B0604020202020204" pitchFamily="34" charset="0"/>
            </a:endParaRPr>
          </a:p>
          <a:p>
            <a:pPr>
              <a:spcBef>
                <a:spcPct val="0"/>
              </a:spcBef>
            </a:pPr>
            <a:r>
              <a:rPr lang="en-IN" altLang="en-US" sz="1600" b="1">
                <a:solidFill>
                  <a:srgbClr val="C00000"/>
                </a:solidFill>
                <a:latin typeface="Arial" panose="020B0604020202020204" pitchFamily="34" charset="0"/>
              </a:rPr>
              <a:t> Polyclinics             -     426              420 </a:t>
            </a:r>
          </a:p>
          <a:p>
            <a:pPr>
              <a:spcBef>
                <a:spcPct val="0"/>
              </a:spcBef>
              <a:buFontTx/>
              <a:buNone/>
            </a:pPr>
            <a:r>
              <a:rPr lang="en-IN" altLang="en-US" sz="1600" b="1">
                <a:solidFill>
                  <a:srgbClr val="C00000"/>
                </a:solidFill>
                <a:latin typeface="Arial" panose="020B0604020202020204" pitchFamily="34" charset="0"/>
              </a:rPr>
              <a:t>   (India)</a:t>
            </a:r>
          </a:p>
          <a:p>
            <a:pPr>
              <a:spcBef>
                <a:spcPct val="0"/>
              </a:spcBef>
              <a:buFontTx/>
              <a:buNone/>
            </a:pPr>
            <a:endParaRPr lang="en-IN" altLang="en-US" sz="1600" b="1">
              <a:latin typeface="Arial" panose="020B0604020202020204" pitchFamily="34" charset="0"/>
            </a:endParaRPr>
          </a:p>
          <a:p>
            <a:pPr>
              <a:spcBef>
                <a:spcPct val="0"/>
              </a:spcBef>
            </a:pPr>
            <a:r>
              <a:rPr lang="en-IN" altLang="en-US" sz="1600" b="1">
                <a:latin typeface="Arial" panose="020B0604020202020204" pitchFamily="34" charset="0"/>
              </a:rPr>
              <a:t>  Polyclinics           -       6                  3</a:t>
            </a:r>
          </a:p>
          <a:p>
            <a:pPr>
              <a:spcBef>
                <a:spcPct val="0"/>
              </a:spcBef>
              <a:buFont typeface="Arial" panose="020B0604020202020204" pitchFamily="34" charset="0"/>
              <a:buNone/>
            </a:pPr>
            <a:r>
              <a:rPr lang="en-IN" altLang="en-US" sz="1600" b="1">
                <a:latin typeface="Arial" panose="020B0604020202020204" pitchFamily="34" charset="0"/>
              </a:rPr>
              <a:t>    (Nepal)	</a:t>
            </a:r>
          </a:p>
        </p:txBody>
      </p:sp>
      <p:sp>
        <p:nvSpPr>
          <p:cNvPr id="30727" name="TextBox 78">
            <a:extLst>
              <a:ext uri="{FF2B5EF4-FFF2-40B4-BE49-F238E27FC236}">
                <a16:creationId xmlns:a16="http://schemas.microsoft.com/office/drawing/2014/main" id="{1B20C573-F26F-4839-7B32-825E2407A561}"/>
              </a:ext>
            </a:extLst>
          </p:cNvPr>
          <p:cNvSpPr>
            <a:spLocks noChangeArrowheads="1"/>
          </p:cNvSpPr>
          <p:nvPr/>
        </p:nvSpPr>
        <p:spPr bwMode="auto">
          <a:xfrm>
            <a:off x="6787746" y="3662327"/>
            <a:ext cx="4054475" cy="1192212"/>
          </a:xfrm>
          <a:prstGeom prst="roundRect">
            <a:avLst>
              <a:gd name="adj"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IN" altLang="en-US" sz="1600">
                <a:latin typeface="Arial" panose="020B0604020202020204" pitchFamily="34" charset="0"/>
              </a:rPr>
              <a:t>                     </a:t>
            </a:r>
            <a:r>
              <a:rPr lang="en-IN" altLang="en-US" sz="1600" b="1" u="sng">
                <a:latin typeface="Arial" panose="020B0604020202020204" pitchFamily="34" charset="0"/>
              </a:rPr>
              <a:t>Regional Centres -28</a:t>
            </a:r>
          </a:p>
          <a:p>
            <a:pPr>
              <a:spcBef>
                <a:spcPct val="0"/>
              </a:spcBef>
            </a:pPr>
            <a:r>
              <a:rPr lang="en-IN" altLang="en-US" sz="1600" b="1">
                <a:solidFill>
                  <a:srgbClr val="0066FF"/>
                </a:solidFill>
                <a:latin typeface="Arial" panose="020B0604020202020204" pitchFamily="34" charset="0"/>
              </a:rPr>
              <a:t> IN   -   03</a:t>
            </a:r>
          </a:p>
          <a:p>
            <a:pPr>
              <a:spcBef>
                <a:spcPct val="0"/>
              </a:spcBef>
            </a:pPr>
            <a:r>
              <a:rPr lang="en-IN" altLang="en-US" sz="1600" b="1">
                <a:solidFill>
                  <a:srgbClr val="C00000"/>
                </a:solidFill>
                <a:latin typeface="Arial" panose="020B0604020202020204" pitchFamily="34" charset="0"/>
              </a:rPr>
              <a:t> IAF  -  04</a:t>
            </a:r>
          </a:p>
          <a:p>
            <a:pPr>
              <a:spcBef>
                <a:spcPct val="0"/>
              </a:spcBef>
            </a:pPr>
            <a:r>
              <a:rPr lang="en-IN" altLang="en-US" sz="1600" b="1">
                <a:solidFill>
                  <a:srgbClr val="00B050"/>
                </a:solidFill>
                <a:latin typeface="Arial" panose="020B0604020202020204" pitchFamily="34" charset="0"/>
              </a:rPr>
              <a:t> IA    -  21</a:t>
            </a:r>
            <a:r>
              <a:rPr lang="en-IN" altLang="en-US" sz="1600" b="1">
                <a:solidFill>
                  <a:srgbClr val="C00000"/>
                </a:solidFill>
                <a:latin typeface="Arial" panose="020B0604020202020204" pitchFamily="34" charset="0"/>
              </a:rPr>
              <a:t> </a:t>
            </a:r>
            <a:endParaRPr lang="en-IN" altLang="en-US" sz="1600" b="1">
              <a:latin typeface="Arial" panose="020B0604020202020204" pitchFamily="34" charset="0"/>
            </a:endParaRPr>
          </a:p>
        </p:txBody>
      </p:sp>
      <p:sp>
        <p:nvSpPr>
          <p:cNvPr id="77" name="8-Point Star 76">
            <a:extLst>
              <a:ext uri="{FF2B5EF4-FFF2-40B4-BE49-F238E27FC236}">
                <a16:creationId xmlns:a16="http://schemas.microsoft.com/office/drawing/2014/main" id="{F41BA328-023E-1B9B-9783-29D28C0D3C9C}"/>
              </a:ext>
            </a:extLst>
          </p:cNvPr>
          <p:cNvSpPr/>
          <p:nvPr/>
        </p:nvSpPr>
        <p:spPr bwMode="auto">
          <a:xfrm>
            <a:off x="3843590" y="4800677"/>
            <a:ext cx="137163" cy="144568"/>
          </a:xfrm>
          <a:prstGeom prst="star8">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78" name="8-Point Star 77">
            <a:extLst>
              <a:ext uri="{FF2B5EF4-FFF2-40B4-BE49-F238E27FC236}">
                <a16:creationId xmlns:a16="http://schemas.microsoft.com/office/drawing/2014/main" id="{E4276CD4-EE9E-8278-42AB-5B70F30B0386}"/>
              </a:ext>
            </a:extLst>
          </p:cNvPr>
          <p:cNvSpPr/>
          <p:nvPr/>
        </p:nvSpPr>
        <p:spPr bwMode="auto">
          <a:xfrm>
            <a:off x="2741754" y="2946021"/>
            <a:ext cx="137163" cy="144568"/>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79" name="8-Point Star 78">
            <a:extLst>
              <a:ext uri="{FF2B5EF4-FFF2-40B4-BE49-F238E27FC236}">
                <a16:creationId xmlns:a16="http://schemas.microsoft.com/office/drawing/2014/main" id="{8E08EDDF-AA94-631C-9932-C76430B302EC}"/>
              </a:ext>
            </a:extLst>
          </p:cNvPr>
          <p:cNvSpPr/>
          <p:nvPr/>
        </p:nvSpPr>
        <p:spPr bwMode="auto">
          <a:xfrm>
            <a:off x="3788307" y="3025776"/>
            <a:ext cx="137163" cy="144568"/>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80" name="8-Point Star 79">
            <a:extLst>
              <a:ext uri="{FF2B5EF4-FFF2-40B4-BE49-F238E27FC236}">
                <a16:creationId xmlns:a16="http://schemas.microsoft.com/office/drawing/2014/main" id="{DB3F128C-24E6-5CE6-2540-363221EFF225}"/>
              </a:ext>
            </a:extLst>
          </p:cNvPr>
          <p:cNvSpPr/>
          <p:nvPr/>
        </p:nvSpPr>
        <p:spPr bwMode="auto">
          <a:xfrm>
            <a:off x="4373922" y="3104825"/>
            <a:ext cx="137163" cy="144568"/>
          </a:xfrm>
          <a:prstGeom prst="star8">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sp>
        <p:nvSpPr>
          <p:cNvPr id="81" name="8-Point Star 80">
            <a:extLst>
              <a:ext uri="{FF2B5EF4-FFF2-40B4-BE49-F238E27FC236}">
                <a16:creationId xmlns:a16="http://schemas.microsoft.com/office/drawing/2014/main" id="{C1A2D91D-0B99-7A79-0828-FEC6FD60976C}"/>
              </a:ext>
            </a:extLst>
          </p:cNvPr>
          <p:cNvSpPr/>
          <p:nvPr/>
        </p:nvSpPr>
        <p:spPr bwMode="auto">
          <a:xfrm>
            <a:off x="2329804" y="3967416"/>
            <a:ext cx="137163" cy="144568"/>
          </a:xfrm>
          <a:prstGeom prst="star8">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a:solidFill>
                  <a:srgbClr val="C00000"/>
                </a:solidFill>
              </a:ln>
            </a:endParaRPr>
          </a:p>
        </p:txBody>
      </p:sp>
      <p:grpSp>
        <p:nvGrpSpPr>
          <p:cNvPr id="75" name="Group 74">
            <a:extLst>
              <a:ext uri="{FF2B5EF4-FFF2-40B4-BE49-F238E27FC236}">
                <a16:creationId xmlns:a16="http://schemas.microsoft.com/office/drawing/2014/main" id="{D76BB58B-FDD5-F71D-2A39-1DECDE2FCA2C}"/>
              </a:ext>
            </a:extLst>
          </p:cNvPr>
          <p:cNvGrpSpPr/>
          <p:nvPr/>
        </p:nvGrpSpPr>
        <p:grpSpPr>
          <a:xfrm>
            <a:off x="843691" y="-11922"/>
            <a:ext cx="11225742" cy="968259"/>
            <a:chOff x="974783" y="3290181"/>
            <a:chExt cx="11151596" cy="896696"/>
          </a:xfrm>
        </p:grpSpPr>
        <p:pic>
          <p:nvPicPr>
            <p:cNvPr id="76" name="Picture 4" descr="2.png">
              <a:extLst>
                <a:ext uri="{FF2B5EF4-FFF2-40B4-BE49-F238E27FC236}">
                  <a16:creationId xmlns:a16="http://schemas.microsoft.com/office/drawing/2014/main" id="{9F25E350-60C0-F9FB-0FC4-5418B0C8AA68}"/>
                </a:ext>
              </a:extLst>
            </p:cNvPr>
            <p:cNvPicPr>
              <a:picLocks noChangeAspect="1"/>
            </p:cNvPicPr>
            <p:nvPr/>
          </p:nvPicPr>
          <p:blipFill>
            <a:blip r:embed="rId5" cstate="print"/>
            <a:stretch>
              <a:fillRect/>
            </a:stretch>
          </p:blipFill>
          <p:spPr bwMode="auto">
            <a:xfrm>
              <a:off x="11176935" y="3290181"/>
              <a:ext cx="949444" cy="896696"/>
            </a:xfrm>
            <a:prstGeom prst="rect">
              <a:avLst/>
            </a:prstGeom>
            <a:noFill/>
            <a:ln w="9525">
              <a:noFill/>
              <a:miter lim="800000"/>
              <a:headEnd/>
              <a:tailEnd/>
            </a:ln>
          </p:spPr>
        </p:pic>
        <p:sp>
          <p:nvSpPr>
            <p:cNvPr id="82" name="TextBox 81">
              <a:extLst>
                <a:ext uri="{FF2B5EF4-FFF2-40B4-BE49-F238E27FC236}">
                  <a16:creationId xmlns:a16="http://schemas.microsoft.com/office/drawing/2014/main" id="{069A38AC-366F-1BFE-08BF-622058631F85}"/>
                </a:ext>
              </a:extLst>
            </p:cNvPr>
            <p:cNvSpPr txBox="1"/>
            <p:nvPr/>
          </p:nvSpPr>
          <p:spPr>
            <a:xfrm>
              <a:off x="974783"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ECHS : CURRENT STATUS</a:t>
              </a:r>
            </a:p>
          </p:txBody>
        </p:sp>
      </p:grpSp>
      <p:pic>
        <p:nvPicPr>
          <p:cNvPr id="84" name="Picture 83">
            <a:extLst>
              <a:ext uri="{FF2B5EF4-FFF2-40B4-BE49-F238E27FC236}">
                <a16:creationId xmlns:a16="http://schemas.microsoft.com/office/drawing/2014/main" id="{0F3D17A0-0115-7488-6747-BA2EA798C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11">
            <a:extLst>
              <a:ext uri="{FF2B5EF4-FFF2-40B4-BE49-F238E27FC236}">
                <a16:creationId xmlns:a16="http://schemas.microsoft.com/office/drawing/2014/main" id="{94A3C224-7D60-1A9F-C000-22EFA6E85F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C7C158-781D-4401-BF05-D6AA87DAAA9B}" type="slidenum">
              <a:rPr lang="en-US" altLang="en-US" sz="120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sp>
        <p:nvSpPr>
          <p:cNvPr id="31748" name="Rectangle 12">
            <a:extLst>
              <a:ext uri="{FF2B5EF4-FFF2-40B4-BE49-F238E27FC236}">
                <a16:creationId xmlns:a16="http://schemas.microsoft.com/office/drawing/2014/main" id="{0E916792-1F84-A4FD-10A9-ECA6AC6343F3}"/>
              </a:ext>
            </a:extLst>
          </p:cNvPr>
          <p:cNvSpPr>
            <a:spLocks noChangeArrowheads="1"/>
          </p:cNvSpPr>
          <p:nvPr/>
        </p:nvSpPr>
        <p:spPr bwMode="auto">
          <a:xfrm>
            <a:off x="256854" y="1263722"/>
            <a:ext cx="1159952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en-US" altLang="en-US" sz="2200" b="1" dirty="0">
                <a:latin typeface="Arial" panose="020B0604020202020204" pitchFamily="34" charset="0"/>
              </a:rPr>
              <a:t>	Polyclinics are categorized as Type A to E based on the number of ESM dependent on the PC. They are further sub categorized as Military/Non-Military PCs based on whether or not a service hospital is located in its close proximity</a:t>
            </a:r>
          </a:p>
          <a:p>
            <a:pPr algn="just" eaLnBrk="1" hangingPunct="1">
              <a:spcBef>
                <a:spcPct val="0"/>
              </a:spcBef>
              <a:buFontTx/>
              <a:buNone/>
            </a:pPr>
            <a:endParaRPr lang="en-US" altLang="en-US" sz="2200" b="1" dirty="0">
              <a:latin typeface="Arial" panose="020B0604020202020204" pitchFamily="34" charset="0"/>
            </a:endParaRPr>
          </a:p>
          <a:p>
            <a:pPr algn="just" eaLnBrk="1" hangingPunct="1">
              <a:spcBef>
                <a:spcPct val="0"/>
              </a:spcBef>
              <a:buFont typeface="Wingdings" panose="05000000000000000000" pitchFamily="2" charset="2"/>
              <a:buChar char="Ø"/>
            </a:pPr>
            <a:r>
              <a:rPr lang="en-US" altLang="en-US" sz="2200" b="1" dirty="0">
                <a:latin typeface="Arial" panose="020B0604020202020204" pitchFamily="34" charset="0"/>
              </a:rPr>
              <a:t>	</a:t>
            </a:r>
            <a:r>
              <a:rPr lang="en-US" altLang="en-US" sz="2200" b="1" u="sng" dirty="0">
                <a:latin typeface="Arial" panose="020B0604020202020204" pitchFamily="34" charset="0"/>
              </a:rPr>
              <a:t>Categorization of PCs </a:t>
            </a:r>
            <a:r>
              <a:rPr lang="en-US" altLang="en-US" sz="2200" b="1" dirty="0">
                <a:latin typeface="Arial" panose="020B0604020202020204" pitchFamily="34" charset="0"/>
              </a:rPr>
              <a:t>:-</a:t>
            </a:r>
          </a:p>
          <a:p>
            <a:pPr algn="just" eaLnBrk="1" hangingPunct="1">
              <a:spcBef>
                <a:spcPct val="0"/>
              </a:spcBef>
              <a:buFontTx/>
              <a:buNone/>
            </a:pPr>
            <a:endParaRPr lang="en-US" altLang="en-US" sz="2200" b="1" dirty="0">
              <a:latin typeface="Arial" panose="020B0604020202020204" pitchFamily="34" charset="0"/>
            </a:endParaRPr>
          </a:p>
          <a:p>
            <a:pPr marL="1257300" lvl="2" indent="-342900" eaLnBrk="1" hangingPunct="1">
              <a:lnSpc>
                <a:spcPct val="150000"/>
              </a:lnSpc>
              <a:spcBef>
                <a:spcPct val="0"/>
              </a:spcBef>
              <a:buFont typeface="Wingdings" panose="05000000000000000000" pitchFamily="2" charset="2"/>
              <a:buChar char="v"/>
            </a:pPr>
            <a:r>
              <a:rPr lang="en-US" altLang="en-US" sz="2200" b="1" dirty="0">
                <a:solidFill>
                  <a:srgbClr val="C00000"/>
                </a:solidFill>
                <a:latin typeface="Arial" panose="020B0604020202020204" pitchFamily="34" charset="0"/>
              </a:rPr>
              <a:t>	Type A 		- Above - 20,000 ESM</a:t>
            </a:r>
          </a:p>
          <a:p>
            <a:pPr marL="1257300" lvl="2" indent="-342900" eaLnBrk="1" hangingPunct="1">
              <a:lnSpc>
                <a:spcPct val="150000"/>
              </a:lnSpc>
              <a:spcBef>
                <a:spcPct val="0"/>
              </a:spcBef>
              <a:buFont typeface="Wingdings" panose="05000000000000000000" pitchFamily="2" charset="2"/>
              <a:buChar char="v"/>
            </a:pPr>
            <a:r>
              <a:rPr lang="en-US" altLang="en-US" sz="2200" b="1" dirty="0">
                <a:solidFill>
                  <a:schemeClr val="accent6">
                    <a:lumMod val="50000"/>
                  </a:schemeClr>
                </a:solidFill>
                <a:latin typeface="Arial" panose="020B0604020202020204" pitchFamily="34" charset="0"/>
              </a:rPr>
              <a:t>	Type B			- 10,000 - 20,000 ESM</a:t>
            </a:r>
          </a:p>
          <a:p>
            <a:pPr marL="1257300" lvl="2" indent="-342900" eaLnBrk="1" hangingPunct="1">
              <a:lnSpc>
                <a:spcPct val="150000"/>
              </a:lnSpc>
              <a:spcBef>
                <a:spcPct val="0"/>
              </a:spcBef>
              <a:buFont typeface="Wingdings" panose="05000000000000000000" pitchFamily="2" charset="2"/>
              <a:buChar char="v"/>
            </a:pPr>
            <a:r>
              <a:rPr lang="en-US" altLang="en-US" sz="2200" b="1" dirty="0">
                <a:solidFill>
                  <a:srgbClr val="C00000"/>
                </a:solidFill>
                <a:latin typeface="Arial" panose="020B0604020202020204" pitchFamily="34" charset="0"/>
              </a:rPr>
              <a:t>	Type C			- 5,000   - 10,000 ESM</a:t>
            </a:r>
          </a:p>
          <a:p>
            <a:pPr marL="1257300" lvl="2" indent="-342900" eaLnBrk="1" hangingPunct="1">
              <a:lnSpc>
                <a:spcPct val="150000"/>
              </a:lnSpc>
              <a:spcBef>
                <a:spcPct val="0"/>
              </a:spcBef>
              <a:buFont typeface="Wingdings" panose="05000000000000000000" pitchFamily="2" charset="2"/>
              <a:buChar char="v"/>
            </a:pPr>
            <a:r>
              <a:rPr lang="en-US" altLang="en-US" sz="2200" b="1" dirty="0">
                <a:solidFill>
                  <a:schemeClr val="accent6">
                    <a:lumMod val="50000"/>
                  </a:schemeClr>
                </a:solidFill>
                <a:latin typeface="Arial" panose="020B0604020202020204" pitchFamily="34" charset="0"/>
              </a:rPr>
              <a:t>   	Type D			- 1,500   - 5,000   ESM</a:t>
            </a:r>
          </a:p>
          <a:p>
            <a:pPr marL="1257300" lvl="2" indent="-342900" eaLnBrk="1" hangingPunct="1">
              <a:spcBef>
                <a:spcPct val="0"/>
              </a:spcBef>
              <a:buFont typeface="Wingdings" panose="05000000000000000000" pitchFamily="2" charset="2"/>
              <a:buChar char="v"/>
            </a:pPr>
            <a:r>
              <a:rPr lang="en-US" altLang="en-US" sz="2200" b="1" dirty="0">
                <a:solidFill>
                  <a:srgbClr val="C00000"/>
                </a:solidFill>
                <a:latin typeface="Arial" panose="020B0604020202020204" pitchFamily="34" charset="0"/>
              </a:rPr>
              <a:t>	Type E (Mobile) 	- Above - 800 ESM</a:t>
            </a:r>
          </a:p>
          <a:p>
            <a:pPr lvl="2" eaLnBrk="1" hangingPunct="1">
              <a:spcBef>
                <a:spcPct val="0"/>
              </a:spcBef>
              <a:buNone/>
            </a:pPr>
            <a:r>
              <a:rPr lang="en-US" altLang="en-US" sz="2200" b="1" dirty="0">
                <a:solidFill>
                  <a:srgbClr val="C00000"/>
                </a:solidFill>
                <a:latin typeface="Arial" panose="020B0604020202020204" pitchFamily="34" charset="0"/>
              </a:rPr>
              <a:t>				 (for remote  areas)</a:t>
            </a:r>
          </a:p>
        </p:txBody>
      </p:sp>
      <p:grpSp>
        <p:nvGrpSpPr>
          <p:cNvPr id="12" name="Group 11">
            <a:extLst>
              <a:ext uri="{FF2B5EF4-FFF2-40B4-BE49-F238E27FC236}">
                <a16:creationId xmlns:a16="http://schemas.microsoft.com/office/drawing/2014/main" id="{F1CC23FA-CF52-94BE-8A06-FE828DD34894}"/>
              </a:ext>
            </a:extLst>
          </p:cNvPr>
          <p:cNvGrpSpPr/>
          <p:nvPr/>
        </p:nvGrpSpPr>
        <p:grpSpPr>
          <a:xfrm>
            <a:off x="947388" y="-32470"/>
            <a:ext cx="11122045" cy="968259"/>
            <a:chOff x="1077798" y="3290181"/>
            <a:chExt cx="11048581" cy="896696"/>
          </a:xfrm>
        </p:grpSpPr>
        <p:pic>
          <p:nvPicPr>
            <p:cNvPr id="13" name="Picture 4" descr="2.png">
              <a:extLst>
                <a:ext uri="{FF2B5EF4-FFF2-40B4-BE49-F238E27FC236}">
                  <a16:creationId xmlns:a16="http://schemas.microsoft.com/office/drawing/2014/main" id="{FDFEB39E-62B6-6835-4876-E8C2678D20B7}"/>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15" name="TextBox 14">
              <a:extLst>
                <a:ext uri="{FF2B5EF4-FFF2-40B4-BE49-F238E27FC236}">
                  <a16:creationId xmlns:a16="http://schemas.microsoft.com/office/drawing/2014/main" id="{6A1B05FD-1415-BD52-838A-E7145689307B}"/>
                </a:ext>
              </a:extLst>
            </p:cNvPr>
            <p:cNvSpPr txBox="1"/>
            <p:nvPr/>
          </p:nvSpPr>
          <p:spPr>
            <a:xfrm>
              <a:off x="1077798"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ECHS : CLASSIFICATION OF PCs</a:t>
              </a:r>
            </a:p>
          </p:txBody>
        </p:sp>
      </p:grpSp>
      <p:pic>
        <p:nvPicPr>
          <p:cNvPr id="8" name="Picture 7">
            <a:extLst>
              <a:ext uri="{FF2B5EF4-FFF2-40B4-BE49-F238E27FC236}">
                <a16:creationId xmlns:a16="http://schemas.microsoft.com/office/drawing/2014/main" id="{826FB4CE-02B2-554C-B59E-73075A01A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a:extLst>
              <a:ext uri="{FF2B5EF4-FFF2-40B4-BE49-F238E27FC236}">
                <a16:creationId xmlns:a16="http://schemas.microsoft.com/office/drawing/2014/main" id="{1FD0114F-F646-069E-B237-85B9A57A2AA6}"/>
              </a:ext>
            </a:extLst>
          </p:cNvPr>
          <p:cNvSpPr>
            <a:spLocks noChangeArrowheads="1"/>
          </p:cNvSpPr>
          <p:nvPr/>
        </p:nvSpPr>
        <p:spPr bwMode="auto">
          <a:xfrm>
            <a:off x="4829782" y="1904999"/>
            <a:ext cx="1921986" cy="587716"/>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panose="020B0604020202020204" pitchFamily="34" charset="0"/>
                <a:cs typeface="Arial" panose="020B0604020202020204" pitchFamily="34" charset="0"/>
              </a:rPr>
              <a:t>REGIONAL CENTRE  ECHS</a:t>
            </a:r>
          </a:p>
        </p:txBody>
      </p:sp>
      <p:sp>
        <p:nvSpPr>
          <p:cNvPr id="36868" name="Rectangle 7">
            <a:extLst>
              <a:ext uri="{FF2B5EF4-FFF2-40B4-BE49-F238E27FC236}">
                <a16:creationId xmlns:a16="http://schemas.microsoft.com/office/drawing/2014/main" id="{6B406C9F-AE19-1B01-451D-02215F17085C}"/>
              </a:ext>
            </a:extLst>
          </p:cNvPr>
          <p:cNvSpPr>
            <a:spLocks noChangeArrowheads="1"/>
          </p:cNvSpPr>
          <p:nvPr/>
        </p:nvSpPr>
        <p:spPr bwMode="auto">
          <a:xfrm>
            <a:off x="7086600" y="1904999"/>
            <a:ext cx="1417768" cy="591621"/>
          </a:xfrm>
          <a:prstGeom prst="rect">
            <a:avLst/>
          </a:prstGeom>
          <a:solidFill>
            <a:schemeClr val="accent1">
              <a:lumMod val="20000"/>
              <a:lumOff val="8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CENT ORG ECHS</a:t>
            </a:r>
          </a:p>
        </p:txBody>
      </p:sp>
      <p:sp>
        <p:nvSpPr>
          <p:cNvPr id="36869" name="Rectangle 8">
            <a:extLst>
              <a:ext uri="{FF2B5EF4-FFF2-40B4-BE49-F238E27FC236}">
                <a16:creationId xmlns:a16="http://schemas.microsoft.com/office/drawing/2014/main" id="{B6690BD4-A74E-EE08-118E-CA78E619F7C7}"/>
              </a:ext>
            </a:extLst>
          </p:cNvPr>
          <p:cNvSpPr>
            <a:spLocks noChangeArrowheads="1"/>
          </p:cNvSpPr>
          <p:nvPr/>
        </p:nvSpPr>
        <p:spPr bwMode="auto">
          <a:xfrm>
            <a:off x="8839200" y="1904999"/>
            <a:ext cx="1417768" cy="585763"/>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NABH</a:t>
            </a:r>
          </a:p>
          <a:p>
            <a:pPr algn="ctr">
              <a:spcBef>
                <a:spcPct val="0"/>
              </a:spcBef>
              <a:buFontTx/>
              <a:buNone/>
            </a:pPr>
            <a:r>
              <a:rPr lang="en-US" altLang="en-US" sz="1600" b="1">
                <a:latin typeface="Arial" panose="020B0604020202020204" pitchFamily="34" charset="0"/>
                <a:cs typeface="Arial" panose="020B0604020202020204" pitchFamily="34" charset="0"/>
              </a:rPr>
              <a:t>QCI INSP</a:t>
            </a:r>
          </a:p>
        </p:txBody>
      </p:sp>
      <p:sp>
        <p:nvSpPr>
          <p:cNvPr id="36870" name="Rectangle 10">
            <a:extLst>
              <a:ext uri="{FF2B5EF4-FFF2-40B4-BE49-F238E27FC236}">
                <a16:creationId xmlns:a16="http://schemas.microsoft.com/office/drawing/2014/main" id="{390681FC-85CB-162D-DD3D-36DDBDDF020F}"/>
              </a:ext>
            </a:extLst>
          </p:cNvPr>
          <p:cNvSpPr>
            <a:spLocks noChangeArrowheads="1"/>
          </p:cNvSpPr>
          <p:nvPr/>
        </p:nvSpPr>
        <p:spPr bwMode="auto">
          <a:xfrm>
            <a:off x="2985500" y="1925547"/>
            <a:ext cx="1417768" cy="591621"/>
          </a:xfrm>
          <a:prstGeom prst="rect">
            <a:avLst/>
          </a:prstGeom>
          <a:solidFill>
            <a:schemeClr val="accent1">
              <a:lumMod val="20000"/>
              <a:lumOff val="8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panose="020B0604020202020204" pitchFamily="34" charset="0"/>
                <a:cs typeface="Arial" panose="020B0604020202020204" pitchFamily="34" charset="0"/>
              </a:rPr>
              <a:t>PRIVATE HOSPITAL</a:t>
            </a:r>
          </a:p>
        </p:txBody>
      </p:sp>
      <p:sp>
        <p:nvSpPr>
          <p:cNvPr id="36872" name="Rectangle 12">
            <a:extLst>
              <a:ext uri="{FF2B5EF4-FFF2-40B4-BE49-F238E27FC236}">
                <a16:creationId xmlns:a16="http://schemas.microsoft.com/office/drawing/2014/main" id="{3E5FBA78-D76F-B591-30F7-035650886E08}"/>
              </a:ext>
            </a:extLst>
          </p:cNvPr>
          <p:cNvSpPr>
            <a:spLocks noChangeArrowheads="1"/>
          </p:cNvSpPr>
          <p:nvPr/>
        </p:nvSpPr>
        <p:spPr bwMode="auto">
          <a:xfrm>
            <a:off x="2743200" y="3886199"/>
            <a:ext cx="1641626" cy="591621"/>
          </a:xfrm>
          <a:prstGeom prst="rect">
            <a:avLst/>
          </a:prstGeom>
          <a:solidFill>
            <a:schemeClr val="accent1">
              <a:lumMod val="20000"/>
              <a:lumOff val="8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CENT ORG ECHS</a:t>
            </a:r>
          </a:p>
        </p:txBody>
      </p:sp>
      <p:cxnSp>
        <p:nvCxnSpPr>
          <p:cNvPr id="36873" name="Straight Arrow Connector 22">
            <a:extLst>
              <a:ext uri="{FF2B5EF4-FFF2-40B4-BE49-F238E27FC236}">
                <a16:creationId xmlns:a16="http://schemas.microsoft.com/office/drawing/2014/main" id="{8C963076-7FE1-A26A-23B9-C459E7496D5D}"/>
              </a:ext>
            </a:extLst>
          </p:cNvPr>
          <p:cNvCxnSpPr>
            <a:cxnSpLocks noChangeShapeType="1"/>
          </p:cNvCxnSpPr>
          <p:nvPr/>
        </p:nvCxnSpPr>
        <p:spPr bwMode="auto">
          <a:xfrm>
            <a:off x="4464125" y="2108770"/>
            <a:ext cx="3048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4" name="Straight Arrow Connector 33">
            <a:extLst>
              <a:ext uri="{FF2B5EF4-FFF2-40B4-BE49-F238E27FC236}">
                <a16:creationId xmlns:a16="http://schemas.microsoft.com/office/drawing/2014/main" id="{7D81F6AD-7208-A111-161A-0EBE0E5BF96E}"/>
              </a:ext>
            </a:extLst>
          </p:cNvPr>
          <p:cNvCxnSpPr>
            <a:cxnSpLocks noChangeShapeType="1"/>
          </p:cNvCxnSpPr>
          <p:nvPr/>
        </p:nvCxnSpPr>
        <p:spPr bwMode="auto">
          <a:xfrm>
            <a:off x="6781800" y="2057400"/>
            <a:ext cx="3048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5" name="Straight Arrow Connector 34">
            <a:extLst>
              <a:ext uri="{FF2B5EF4-FFF2-40B4-BE49-F238E27FC236}">
                <a16:creationId xmlns:a16="http://schemas.microsoft.com/office/drawing/2014/main" id="{848A080C-C49C-CBFE-C041-7D94662714AD}"/>
              </a:ext>
            </a:extLst>
          </p:cNvPr>
          <p:cNvCxnSpPr>
            <a:cxnSpLocks noChangeShapeType="1"/>
          </p:cNvCxnSpPr>
          <p:nvPr/>
        </p:nvCxnSpPr>
        <p:spPr bwMode="auto">
          <a:xfrm>
            <a:off x="8534400" y="2057400"/>
            <a:ext cx="3048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6" name="Straight Connector 61">
            <a:extLst>
              <a:ext uri="{FF2B5EF4-FFF2-40B4-BE49-F238E27FC236}">
                <a16:creationId xmlns:a16="http://schemas.microsoft.com/office/drawing/2014/main" id="{840D818D-3FC6-9BD7-C0D8-CADAD863435C}"/>
              </a:ext>
            </a:extLst>
          </p:cNvPr>
          <p:cNvCxnSpPr>
            <a:cxnSpLocks noChangeShapeType="1"/>
          </p:cNvCxnSpPr>
          <p:nvPr/>
        </p:nvCxnSpPr>
        <p:spPr bwMode="auto">
          <a:xfrm>
            <a:off x="10287000" y="2057400"/>
            <a:ext cx="3048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877" name="Straight Connector 65">
            <a:extLst>
              <a:ext uri="{FF2B5EF4-FFF2-40B4-BE49-F238E27FC236}">
                <a16:creationId xmlns:a16="http://schemas.microsoft.com/office/drawing/2014/main" id="{FF2438C4-939C-37AB-55FD-1E9835CEB6E2}"/>
              </a:ext>
            </a:extLst>
          </p:cNvPr>
          <p:cNvCxnSpPr>
            <a:cxnSpLocks noChangeShapeType="1"/>
          </p:cNvCxnSpPr>
          <p:nvPr/>
        </p:nvCxnSpPr>
        <p:spPr bwMode="auto">
          <a:xfrm>
            <a:off x="1981200" y="3198814"/>
            <a:ext cx="8610600" cy="1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878" name="Straight Connector 68">
            <a:extLst>
              <a:ext uri="{FF2B5EF4-FFF2-40B4-BE49-F238E27FC236}">
                <a16:creationId xmlns:a16="http://schemas.microsoft.com/office/drawing/2014/main" id="{507EC690-C043-74D9-15DD-FA705BAEDAAA}"/>
              </a:ext>
            </a:extLst>
          </p:cNvPr>
          <p:cNvCxnSpPr>
            <a:cxnSpLocks noChangeShapeType="1"/>
          </p:cNvCxnSpPr>
          <p:nvPr/>
        </p:nvCxnSpPr>
        <p:spPr bwMode="auto">
          <a:xfrm flipH="1">
            <a:off x="1979614" y="3200401"/>
            <a:ext cx="3175" cy="914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2" name="TextBox 71">
            <a:extLst>
              <a:ext uri="{FF2B5EF4-FFF2-40B4-BE49-F238E27FC236}">
                <a16:creationId xmlns:a16="http://schemas.microsoft.com/office/drawing/2014/main" id="{027A0497-1FE2-8F8B-FA81-479A7784E67C}"/>
              </a:ext>
            </a:extLst>
          </p:cNvPr>
          <p:cNvSpPr txBox="1"/>
          <p:nvPr/>
        </p:nvSpPr>
        <p:spPr>
          <a:xfrm>
            <a:off x="207071" y="5702156"/>
            <a:ext cx="11612132" cy="461665"/>
          </a:xfrm>
          <a:prstGeom prst="rect">
            <a:avLst/>
          </a:prstGeom>
          <a:solidFill>
            <a:schemeClr val="bg2"/>
          </a:solidFill>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2400" b="1" u="sng" dirty="0">
                <a:solidFill>
                  <a:schemeClr val="tx1"/>
                </a:solidFill>
                <a:latin typeface="Arial" panose="020B0604020202020204" pitchFamily="34" charset="0"/>
                <a:cs typeface="Arial" panose="020B0604020202020204" pitchFamily="34" charset="0"/>
              </a:rPr>
              <a:t>NOTE:</a:t>
            </a:r>
            <a:r>
              <a:rPr lang="en-US" sz="2400" b="1" dirty="0">
                <a:solidFill>
                  <a:schemeClr val="tx1"/>
                </a:solidFill>
                <a:latin typeface="Arial" panose="020B0604020202020204" pitchFamily="34" charset="0"/>
                <a:cs typeface="Arial" panose="020B0604020202020204" pitchFamily="34" charset="0"/>
              </a:rPr>
              <a:t>	 APPROX  6 MONTHS FOR INITIAL PROCESS OF EMPANELMENT</a:t>
            </a:r>
          </a:p>
        </p:txBody>
      </p:sp>
      <p:cxnSp>
        <p:nvCxnSpPr>
          <p:cNvPr id="36880" name="Straight Arrow Connector 35">
            <a:extLst>
              <a:ext uri="{FF2B5EF4-FFF2-40B4-BE49-F238E27FC236}">
                <a16:creationId xmlns:a16="http://schemas.microsoft.com/office/drawing/2014/main" id="{EEFC9AA3-6652-64CB-4AFE-AAF96FDA9B91}"/>
              </a:ext>
            </a:extLst>
          </p:cNvPr>
          <p:cNvCxnSpPr>
            <a:cxnSpLocks noChangeShapeType="1"/>
          </p:cNvCxnSpPr>
          <p:nvPr/>
        </p:nvCxnSpPr>
        <p:spPr bwMode="auto">
          <a:xfrm>
            <a:off x="1981200" y="4113214"/>
            <a:ext cx="762000"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82" name="TextBox 30">
            <a:extLst>
              <a:ext uri="{FF2B5EF4-FFF2-40B4-BE49-F238E27FC236}">
                <a16:creationId xmlns:a16="http://schemas.microsoft.com/office/drawing/2014/main" id="{E6749641-58D7-936C-F1E3-F31A2C560DAC}"/>
              </a:ext>
            </a:extLst>
          </p:cNvPr>
          <p:cNvSpPr txBox="1">
            <a:spLocks noChangeArrowheads="1"/>
          </p:cNvSpPr>
          <p:nvPr/>
        </p:nvSpPr>
        <p:spPr bwMode="auto">
          <a:xfrm>
            <a:off x="8215043" y="2500045"/>
            <a:ext cx="1338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latin typeface="Arial" panose="020B0604020202020204" pitchFamily="34" charset="0"/>
                <a:cs typeface="Arial" panose="020B0604020202020204" pitchFamily="34" charset="0"/>
              </a:rPr>
              <a:t>ONE WEEK</a:t>
            </a:r>
          </a:p>
        </p:txBody>
      </p:sp>
      <p:sp>
        <p:nvSpPr>
          <p:cNvPr id="36883" name="TextBox 34">
            <a:extLst>
              <a:ext uri="{FF2B5EF4-FFF2-40B4-BE49-F238E27FC236}">
                <a16:creationId xmlns:a16="http://schemas.microsoft.com/office/drawing/2014/main" id="{DB86992C-3F1A-3718-D741-8FAB0A602EB3}"/>
              </a:ext>
            </a:extLst>
          </p:cNvPr>
          <p:cNvSpPr txBox="1">
            <a:spLocks noChangeArrowheads="1"/>
          </p:cNvSpPr>
          <p:nvPr/>
        </p:nvSpPr>
        <p:spPr bwMode="auto">
          <a:xfrm>
            <a:off x="5105400" y="3197226"/>
            <a:ext cx="403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Arial" panose="020B0604020202020204" pitchFamily="34" charset="0"/>
                <a:cs typeface="Arial" panose="020B0604020202020204" pitchFamily="34" charset="0"/>
              </a:rPr>
              <a:t>WITH IN 45 DAYS</a:t>
            </a:r>
          </a:p>
        </p:txBody>
      </p:sp>
      <p:cxnSp>
        <p:nvCxnSpPr>
          <p:cNvPr id="40" name="Straight Arrow Connector 39">
            <a:extLst>
              <a:ext uri="{FF2B5EF4-FFF2-40B4-BE49-F238E27FC236}">
                <a16:creationId xmlns:a16="http://schemas.microsoft.com/office/drawing/2014/main" id="{C96D8FF6-4B18-86F2-4759-D9DAE3EF53C8}"/>
              </a:ext>
            </a:extLst>
          </p:cNvPr>
          <p:cNvCxnSpPr/>
          <p:nvPr/>
        </p:nvCxnSpPr>
        <p:spPr>
          <a:xfrm flipH="1">
            <a:off x="10590214" y="2057401"/>
            <a:ext cx="1587"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85" name="Rectangle 11">
            <a:extLst>
              <a:ext uri="{FF2B5EF4-FFF2-40B4-BE49-F238E27FC236}">
                <a16:creationId xmlns:a16="http://schemas.microsoft.com/office/drawing/2014/main" id="{F6AE2C7D-4341-B29F-B2B5-2EBF4D634FFE}"/>
              </a:ext>
            </a:extLst>
          </p:cNvPr>
          <p:cNvSpPr>
            <a:spLocks noChangeArrowheads="1"/>
          </p:cNvSpPr>
          <p:nvPr/>
        </p:nvSpPr>
        <p:spPr bwMode="auto">
          <a:xfrm>
            <a:off x="8153400" y="3860799"/>
            <a:ext cx="1940103" cy="690225"/>
          </a:xfrm>
          <a:prstGeom prst="rect">
            <a:avLst/>
          </a:prstGeom>
          <a:solidFill>
            <a:schemeClr val="accent1">
              <a:lumMod val="20000"/>
              <a:lumOff val="8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DIRNS FOR EMP (CENT ORG)</a:t>
            </a:r>
          </a:p>
        </p:txBody>
      </p:sp>
      <p:cxnSp>
        <p:nvCxnSpPr>
          <p:cNvPr id="36886" name="Straight Arrow Connector 35">
            <a:extLst>
              <a:ext uri="{FF2B5EF4-FFF2-40B4-BE49-F238E27FC236}">
                <a16:creationId xmlns:a16="http://schemas.microsoft.com/office/drawing/2014/main" id="{C36A1178-FFD2-C8D8-DE99-3AE3250BC54C}"/>
              </a:ext>
            </a:extLst>
          </p:cNvPr>
          <p:cNvCxnSpPr>
            <a:cxnSpLocks noChangeShapeType="1"/>
          </p:cNvCxnSpPr>
          <p:nvPr/>
        </p:nvCxnSpPr>
        <p:spPr bwMode="auto">
          <a:xfrm>
            <a:off x="4379611" y="4114800"/>
            <a:ext cx="7620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87" name="Straight Arrow Connector 35">
            <a:extLst>
              <a:ext uri="{FF2B5EF4-FFF2-40B4-BE49-F238E27FC236}">
                <a16:creationId xmlns:a16="http://schemas.microsoft.com/office/drawing/2014/main" id="{FA7ED384-BCB4-6B85-D4C4-1664BC8D57B6}"/>
              </a:ext>
            </a:extLst>
          </p:cNvPr>
          <p:cNvCxnSpPr>
            <a:cxnSpLocks noChangeShapeType="1"/>
          </p:cNvCxnSpPr>
          <p:nvPr/>
        </p:nvCxnSpPr>
        <p:spPr bwMode="auto">
          <a:xfrm>
            <a:off x="7373668" y="4165599"/>
            <a:ext cx="7620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88" name="Rectangle 11">
            <a:extLst>
              <a:ext uri="{FF2B5EF4-FFF2-40B4-BE49-F238E27FC236}">
                <a16:creationId xmlns:a16="http://schemas.microsoft.com/office/drawing/2014/main" id="{2A08B434-F51B-9960-DBB8-6FDB1B370C9E}"/>
              </a:ext>
            </a:extLst>
          </p:cNvPr>
          <p:cNvSpPr>
            <a:spLocks noChangeArrowheads="1"/>
          </p:cNvSpPr>
          <p:nvPr/>
        </p:nvSpPr>
        <p:spPr bwMode="auto">
          <a:xfrm>
            <a:off x="8204200" y="4687887"/>
            <a:ext cx="1940103" cy="690225"/>
          </a:xfrm>
          <a:prstGeom prst="rect">
            <a:avLst/>
          </a:prstGeom>
          <a:solidFill>
            <a:schemeClr val="bg2"/>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RC (SIGNING OF MOA)</a:t>
            </a:r>
          </a:p>
        </p:txBody>
      </p:sp>
      <p:cxnSp>
        <p:nvCxnSpPr>
          <p:cNvPr id="36889" name="Straight Arrow Connector 34">
            <a:extLst>
              <a:ext uri="{FF2B5EF4-FFF2-40B4-BE49-F238E27FC236}">
                <a16:creationId xmlns:a16="http://schemas.microsoft.com/office/drawing/2014/main" id="{9757400A-0B08-F032-16A3-C8F78C43E56C}"/>
              </a:ext>
            </a:extLst>
          </p:cNvPr>
          <p:cNvCxnSpPr>
            <a:cxnSpLocks noChangeShapeType="1"/>
          </p:cNvCxnSpPr>
          <p:nvPr/>
        </p:nvCxnSpPr>
        <p:spPr bwMode="auto">
          <a:xfrm flipH="1">
            <a:off x="9212264" y="4379914"/>
            <a:ext cx="1587" cy="3048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890" name="Rectangle 11">
            <a:extLst>
              <a:ext uri="{FF2B5EF4-FFF2-40B4-BE49-F238E27FC236}">
                <a16:creationId xmlns:a16="http://schemas.microsoft.com/office/drawing/2014/main" id="{390627FA-BAE1-E924-EE7D-1B0ED51FAE33}"/>
              </a:ext>
            </a:extLst>
          </p:cNvPr>
          <p:cNvSpPr>
            <a:spLocks noChangeArrowheads="1"/>
          </p:cNvSpPr>
          <p:nvPr/>
        </p:nvSpPr>
        <p:spPr bwMode="auto">
          <a:xfrm>
            <a:off x="5334000" y="4698999"/>
            <a:ext cx="1940103" cy="690225"/>
          </a:xfrm>
          <a:prstGeom prst="rect">
            <a:avLst/>
          </a:prstGeom>
          <a:solidFill>
            <a:schemeClr val="bg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Arial" panose="020B0604020202020204" pitchFamily="34" charset="0"/>
                <a:cs typeface="Arial" panose="020B0604020202020204" pitchFamily="34" charset="0"/>
              </a:rPr>
              <a:t>COPY OF MOA </a:t>
            </a:r>
          </a:p>
          <a:p>
            <a:pPr algn="ctr">
              <a:spcBef>
                <a:spcPct val="0"/>
              </a:spcBef>
              <a:buFontTx/>
              <a:buNone/>
            </a:pPr>
            <a:r>
              <a:rPr lang="en-US" altLang="en-US" sz="1600" b="1">
                <a:latin typeface="Arial" panose="020B0604020202020204" pitchFamily="34" charset="0"/>
                <a:cs typeface="Arial" panose="020B0604020202020204" pitchFamily="34" charset="0"/>
              </a:rPr>
              <a:t>(CENT ORG)</a:t>
            </a:r>
          </a:p>
        </p:txBody>
      </p:sp>
      <p:cxnSp>
        <p:nvCxnSpPr>
          <p:cNvPr id="36891" name="Straight Arrow Connector 35">
            <a:extLst>
              <a:ext uri="{FF2B5EF4-FFF2-40B4-BE49-F238E27FC236}">
                <a16:creationId xmlns:a16="http://schemas.microsoft.com/office/drawing/2014/main" id="{37D4D8C4-67D3-3DB5-5747-8D5BA601906F}"/>
              </a:ext>
            </a:extLst>
          </p:cNvPr>
          <p:cNvCxnSpPr>
            <a:cxnSpLocks noChangeShapeType="1"/>
          </p:cNvCxnSpPr>
          <p:nvPr/>
        </p:nvCxnSpPr>
        <p:spPr bwMode="auto">
          <a:xfrm flipH="1" flipV="1">
            <a:off x="7312025" y="4984750"/>
            <a:ext cx="838200"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id="{A7A06324-FA2F-8FB8-FD48-75CFA7F9912C}"/>
              </a:ext>
            </a:extLst>
          </p:cNvPr>
          <p:cNvGrpSpPr/>
          <p:nvPr/>
        </p:nvGrpSpPr>
        <p:grpSpPr>
          <a:xfrm>
            <a:off x="843691" y="-11922"/>
            <a:ext cx="11225742" cy="968259"/>
            <a:chOff x="974783" y="3290181"/>
            <a:chExt cx="11151596" cy="896696"/>
          </a:xfrm>
        </p:grpSpPr>
        <p:pic>
          <p:nvPicPr>
            <p:cNvPr id="48" name="Picture 4" descr="2.png">
              <a:extLst>
                <a:ext uri="{FF2B5EF4-FFF2-40B4-BE49-F238E27FC236}">
                  <a16:creationId xmlns:a16="http://schemas.microsoft.com/office/drawing/2014/main" id="{DB7E257D-ECB7-6B4E-58B3-306729EE4004}"/>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49" name="TextBox 48">
              <a:extLst>
                <a:ext uri="{FF2B5EF4-FFF2-40B4-BE49-F238E27FC236}">
                  <a16:creationId xmlns:a16="http://schemas.microsoft.com/office/drawing/2014/main" id="{0F83D45F-4AF5-7538-3DFD-5AC4B1FC4880}"/>
                </a:ext>
              </a:extLst>
            </p:cNvPr>
            <p:cNvSpPr txBox="1"/>
            <p:nvPr/>
          </p:nvSpPr>
          <p:spPr>
            <a:xfrm>
              <a:off x="974783" y="3364292"/>
              <a:ext cx="10127413" cy="655567"/>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EMPANELMENT OF HOSPITALS</a:t>
              </a:r>
            </a:p>
          </p:txBody>
        </p:sp>
      </p:grpSp>
      <p:sp>
        <p:nvSpPr>
          <p:cNvPr id="36871" name="Rectangle 11">
            <a:extLst>
              <a:ext uri="{FF2B5EF4-FFF2-40B4-BE49-F238E27FC236}">
                <a16:creationId xmlns:a16="http://schemas.microsoft.com/office/drawing/2014/main" id="{6FC4127D-579F-9B11-AF8E-47ED2F227910}"/>
              </a:ext>
            </a:extLst>
          </p:cNvPr>
          <p:cNvSpPr>
            <a:spLocks noChangeArrowheads="1"/>
          </p:cNvSpPr>
          <p:nvPr/>
        </p:nvSpPr>
        <p:spPr bwMode="auto">
          <a:xfrm>
            <a:off x="5146496" y="3886199"/>
            <a:ext cx="2456380" cy="6902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dirty="0">
                <a:latin typeface="Arial" panose="020B0604020202020204" pitchFamily="34" charset="0"/>
                <a:cs typeface="Arial" panose="020B0604020202020204" pitchFamily="34" charset="0"/>
              </a:rPr>
              <a:t>EMPOWERED COMMITTEE OF MOD</a:t>
            </a:r>
          </a:p>
        </p:txBody>
      </p:sp>
      <p:pic>
        <p:nvPicPr>
          <p:cNvPr id="30" name="Picture 29">
            <a:extLst>
              <a:ext uri="{FF2B5EF4-FFF2-40B4-BE49-F238E27FC236}">
                <a16:creationId xmlns:a16="http://schemas.microsoft.com/office/drawing/2014/main" id="{F1AD6010-BBBF-F139-62F7-5C856D325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5"/>
            <a:ext cx="12192000" cy="1067751"/>
          </a:xfrm>
          <a:solidFill>
            <a:schemeClr val="accent1"/>
          </a:solidFill>
        </p:spPr>
        <p:txBody>
          <a:bodyPr/>
          <a:lstStyle/>
          <a:p>
            <a:pPr algn="ctr" defTabSz="979290"/>
            <a:r>
              <a:rPr lang="en-US" sz="4400" b="1" u="sng" dirty="0">
                <a:latin typeface="Times New Roman" panose="02020603050405020304" pitchFamily="18" charset="0"/>
                <a:cs typeface="Times New Roman" panose="02020603050405020304" pitchFamily="18" charset="0"/>
              </a:rPr>
              <a:t>PREVIEW</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 y="1349377"/>
            <a:ext cx="12191999" cy="5372097"/>
          </a:xfrm>
        </p:spPr>
        <p:txBody>
          <a:bodyPr>
            <a:normAutofit fontScale="77500" lnSpcReduction="20000"/>
          </a:bodyPr>
          <a:lstStyle/>
          <a:p>
            <a:endParaRPr lang="en-IN" dirty="0">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IN" sz="2800" dirty="0">
                <a:latin typeface="Times New Roman" panose="02020603050405020304" pitchFamily="18" charset="0"/>
                <a:cs typeface="Times New Roman" panose="02020603050405020304" pitchFamily="18" charset="0"/>
              </a:rPr>
              <a:t>      </a:t>
            </a:r>
            <a:r>
              <a:rPr lang="en-IN" altLang="en-US" sz="2800" b="1" dirty="0">
                <a:latin typeface="Times New Roman" panose="02020603050405020304" pitchFamily="18" charset="0"/>
                <a:cs typeface="Times New Roman" panose="02020603050405020304" pitchFamily="18" charset="0"/>
              </a:rPr>
              <a:t>Introduction</a:t>
            </a:r>
          </a:p>
          <a:p>
            <a:pPr lvl="1" algn="just">
              <a:lnSpc>
                <a:spcPct val="200000"/>
              </a:lnSpc>
              <a:spcBef>
                <a:spcPct val="0"/>
              </a:spcBef>
              <a:buFont typeface="Wingdings" panose="05000000000000000000" pitchFamily="2" charset="2"/>
              <a:buChar char="Ø"/>
            </a:pPr>
            <a:r>
              <a:rPr lang="en-IN" altLang="en-US" sz="2800" b="1" dirty="0">
                <a:solidFill>
                  <a:srgbClr val="C00000"/>
                </a:solidFill>
                <a:latin typeface="Times New Roman" panose="02020603050405020304" pitchFamily="18" charset="0"/>
                <a:cs typeface="Times New Roman" panose="02020603050405020304" pitchFamily="18" charset="0"/>
              </a:rPr>
              <a:t>	  Organisational &amp; Functional details</a:t>
            </a:r>
          </a:p>
          <a:p>
            <a:pPr lvl="1" algn="just">
              <a:lnSpc>
                <a:spcPct val="200000"/>
              </a:lnSpc>
              <a:spcBef>
                <a:spcPct val="0"/>
              </a:spcBef>
              <a:buFont typeface="Wingdings" panose="05000000000000000000" pitchFamily="2" charset="2"/>
              <a:buChar char="Ø"/>
            </a:pPr>
            <a:r>
              <a:rPr lang="en-IN" altLang="en-US"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Treatment process/</a:t>
            </a:r>
            <a:r>
              <a:rPr lang="en-US" altLang="en-US" sz="2800" b="1" dirty="0">
                <a:latin typeface="Times New Roman" panose="02020603050405020304" pitchFamily="18" charset="0"/>
                <a:cs typeface="Times New Roman" panose="02020603050405020304" pitchFamily="18" charset="0"/>
              </a:rPr>
              <a:t>referral procedure</a:t>
            </a:r>
            <a:r>
              <a:rPr lang="en-US" sz="2800" b="1" dirty="0">
                <a:latin typeface="Times New Roman" panose="02020603050405020304" pitchFamily="18" charset="0"/>
                <a:cs typeface="Times New Roman" panose="02020603050405020304" pitchFamily="18" charset="0"/>
              </a:rPr>
              <a:t> in ECHS</a:t>
            </a:r>
            <a:endParaRPr lang="en-IN" altLang="en-US" sz="2800" b="1" dirty="0">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US" sz="2800" b="1" dirty="0">
                <a:solidFill>
                  <a:srgbClr val="C00000"/>
                </a:solidFill>
                <a:latin typeface="Times New Roman" panose="02020603050405020304" pitchFamily="18" charset="0"/>
                <a:cs typeface="Times New Roman" panose="02020603050405020304" pitchFamily="18" charset="0"/>
              </a:rPr>
              <a:t>      Poly-Clinic (PC), Base Hospital, Delhi Cantt</a:t>
            </a:r>
          </a:p>
          <a:p>
            <a:pPr lvl="1" algn="just">
              <a:lnSpc>
                <a:spcPct val="200000"/>
              </a:lnSpc>
              <a:spcBef>
                <a:spcPct val="0"/>
              </a:spcBef>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Poly-Clinic (PC), Dharuhera, Gurugram</a:t>
            </a:r>
            <a:endParaRPr lang="en-IN" altLang="en-US" sz="2800" b="1" dirty="0">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IN" altLang="en-US" sz="2800" b="1" dirty="0">
                <a:solidFill>
                  <a:srgbClr val="C00000"/>
                </a:solidFill>
                <a:latin typeface="Times New Roman" panose="02020603050405020304" pitchFamily="18" charset="0"/>
                <a:cs typeface="Times New Roman" panose="02020603050405020304" pitchFamily="18" charset="0"/>
              </a:rPr>
              <a:t>	  Organizational Challenges </a:t>
            </a:r>
          </a:p>
          <a:p>
            <a:pPr lvl="1" algn="just">
              <a:lnSpc>
                <a:spcPct val="200000"/>
              </a:lnSpc>
              <a:spcBef>
                <a:spcPct val="0"/>
              </a:spcBef>
              <a:buFont typeface="Wingdings" panose="05000000000000000000" pitchFamily="2" charset="2"/>
              <a:buChar char="Ø"/>
            </a:pPr>
            <a:r>
              <a:rPr lang="en-IN" altLang="en-US" sz="2800" b="1" dirty="0">
                <a:latin typeface="Times New Roman" panose="02020603050405020304" pitchFamily="18" charset="0"/>
                <a:cs typeface="Times New Roman" panose="02020603050405020304" pitchFamily="18" charset="0"/>
              </a:rPr>
              <a:t>      Limitations of Study</a:t>
            </a:r>
          </a:p>
          <a:p>
            <a:pPr lvl="1" algn="just">
              <a:lnSpc>
                <a:spcPct val="200000"/>
              </a:lnSpc>
              <a:spcBef>
                <a:spcPct val="0"/>
              </a:spcBef>
              <a:buFont typeface="Wingdings" panose="05000000000000000000" pitchFamily="2" charset="2"/>
              <a:buChar char="Ø"/>
            </a:pPr>
            <a:r>
              <a:rPr lang="en-IN" altLang="en-US" sz="2800" b="1" dirty="0">
                <a:solidFill>
                  <a:srgbClr val="C00000"/>
                </a:solidFill>
                <a:latin typeface="Times New Roman" panose="02020603050405020304" pitchFamily="18" charset="0"/>
                <a:cs typeface="Times New Roman" panose="02020603050405020304" pitchFamily="18" charset="0"/>
              </a:rPr>
              <a:t>      Conclusion</a:t>
            </a:r>
          </a:p>
          <a:p>
            <a:pPr marL="457200" lvl="1" indent="0">
              <a:buNone/>
            </a:pPr>
            <a:endParaRPr lang="en-IN" sz="2800"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2</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9440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117591E-7183-11F9-6223-B7D01DF651C0}"/>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20484" name="Rectangle 3">
            <a:extLst>
              <a:ext uri="{FF2B5EF4-FFF2-40B4-BE49-F238E27FC236}">
                <a16:creationId xmlns:a16="http://schemas.microsoft.com/office/drawing/2014/main" id="{794E772F-23F2-9954-7EB8-AC6F98C38CDA}"/>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sp>
        <p:nvSpPr>
          <p:cNvPr id="9" name="TextBox 8">
            <a:extLst>
              <a:ext uri="{FF2B5EF4-FFF2-40B4-BE49-F238E27FC236}">
                <a16:creationId xmlns:a16="http://schemas.microsoft.com/office/drawing/2014/main" id="{B3F48A1A-E298-3BF8-0AD1-3D729F012365}"/>
              </a:ext>
            </a:extLst>
          </p:cNvPr>
          <p:cNvSpPr txBox="1"/>
          <p:nvPr/>
        </p:nvSpPr>
        <p:spPr>
          <a:xfrm>
            <a:off x="1049815" y="3353206"/>
            <a:ext cx="10127413" cy="707886"/>
          </a:xfrm>
          <a:prstGeom prst="rect">
            <a:avLst/>
          </a:prstGeom>
          <a:solidFill>
            <a:schemeClr val="accent1"/>
          </a:solidFill>
        </p:spPr>
        <p:txBody>
          <a:bodyPr wrap="square">
            <a:spAutoFit/>
          </a:bodyPr>
          <a:lstStyle/>
          <a:p>
            <a:pPr algn="ctr" defTabSz="979290"/>
            <a:r>
              <a:rPr lang="en-US" sz="4000" b="1" u="sng" dirty="0">
                <a:latin typeface="Arial Rounded MT Bold" pitchFamily="34" charset="0"/>
                <a:cs typeface="Arial" pitchFamily="34" charset="0"/>
              </a:rPr>
              <a:t>TREATMENT/REFERRAL PROCESS</a:t>
            </a:r>
          </a:p>
        </p:txBody>
      </p:sp>
      <p:pic>
        <p:nvPicPr>
          <p:cNvPr id="11" name="Picture 10">
            <a:extLst>
              <a:ext uri="{FF2B5EF4-FFF2-40B4-BE49-F238E27FC236}">
                <a16:creationId xmlns:a16="http://schemas.microsoft.com/office/drawing/2014/main" id="{5170F10B-A7BF-9EF3-9E65-71E8A16AC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57080" cy="874126"/>
          </a:xfrm>
          <a:prstGeom prst="rect">
            <a:avLst/>
          </a:prstGeom>
        </p:spPr>
      </p:pic>
      <p:pic>
        <p:nvPicPr>
          <p:cNvPr id="12" name="Picture 4" descr="2.png">
            <a:extLst>
              <a:ext uri="{FF2B5EF4-FFF2-40B4-BE49-F238E27FC236}">
                <a16:creationId xmlns:a16="http://schemas.microsoft.com/office/drawing/2014/main" id="{B705D5B6-00E4-8480-7F30-4FA876FA3F41}"/>
              </a:ext>
            </a:extLst>
          </p:cNvPr>
          <p:cNvPicPr>
            <a:picLocks noChangeAspect="1"/>
          </p:cNvPicPr>
          <p:nvPr/>
        </p:nvPicPr>
        <p:blipFill>
          <a:blip r:embed="rId4" cstate="print"/>
          <a:stretch>
            <a:fillRect/>
          </a:stretch>
        </p:blipFill>
        <p:spPr bwMode="auto">
          <a:xfrm>
            <a:off x="11167123" y="0"/>
            <a:ext cx="949444" cy="1001598"/>
          </a:xfrm>
          <a:prstGeom prst="rect">
            <a:avLst/>
          </a:prstGeom>
          <a:noFill/>
          <a:ln w="9525">
            <a:noFill/>
            <a:miter lim="800000"/>
            <a:headEnd/>
            <a:tailEnd/>
          </a:ln>
        </p:spPr>
      </p:pic>
    </p:spTree>
    <p:extLst>
      <p:ext uri="{BB962C8B-B14F-4D97-AF65-F5344CB8AC3E}">
        <p14:creationId xmlns:p14="http://schemas.microsoft.com/office/powerpoint/2010/main" val="42353471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5EC797-F6BA-D025-A3E0-2AA62D0706EC}"/>
              </a:ext>
            </a:extLst>
          </p:cNvPr>
          <p:cNvGrpSpPr/>
          <p:nvPr/>
        </p:nvGrpSpPr>
        <p:grpSpPr>
          <a:xfrm>
            <a:off x="1019607" y="-10273"/>
            <a:ext cx="11049826" cy="1045696"/>
            <a:chOff x="1207350" y="3290181"/>
            <a:chExt cx="10919029" cy="896696"/>
          </a:xfrm>
        </p:grpSpPr>
        <p:pic>
          <p:nvPicPr>
            <p:cNvPr id="3" name="Picture 4" descr="2.png">
              <a:extLst>
                <a:ext uri="{FF2B5EF4-FFF2-40B4-BE49-F238E27FC236}">
                  <a16:creationId xmlns:a16="http://schemas.microsoft.com/office/drawing/2014/main" id="{9DB59486-DC43-D3E3-3B9A-8F4541F0F4F5}"/>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4" name="TextBox 3">
              <a:extLst>
                <a:ext uri="{FF2B5EF4-FFF2-40B4-BE49-F238E27FC236}">
                  <a16:creationId xmlns:a16="http://schemas.microsoft.com/office/drawing/2014/main" id="{C2148CD5-88B9-5B34-35AA-E233FFA72103}"/>
                </a:ext>
              </a:extLst>
            </p:cNvPr>
            <p:cNvSpPr txBox="1"/>
            <p:nvPr/>
          </p:nvSpPr>
          <p:spPr>
            <a:xfrm>
              <a:off x="1207350" y="3339280"/>
              <a:ext cx="10118409" cy="448667"/>
            </a:xfrm>
            <a:prstGeom prst="rect">
              <a:avLst/>
            </a:prstGeom>
            <a:noFill/>
          </p:spPr>
          <p:txBody>
            <a:bodyPr wrap="square">
              <a:spAutoFit/>
            </a:bodyPr>
            <a:lstStyle/>
            <a:p>
              <a:pPr algn="ctr" defTabSz="979290"/>
              <a:r>
                <a:rPr lang="en-US" sz="2800" b="1" u="sng" dirty="0">
                  <a:latin typeface="Arial Rounded MT Bold" pitchFamily="34" charset="0"/>
                  <a:cs typeface="Arial" pitchFamily="34" charset="0"/>
                </a:rPr>
                <a:t>TREATMENT/REFERRAL PROCESS IN ECHS PCs</a:t>
              </a:r>
            </a:p>
          </p:txBody>
        </p:sp>
      </p:grpSp>
      <p:sp>
        <p:nvSpPr>
          <p:cNvPr id="7" name="TextBox 6">
            <a:extLst>
              <a:ext uri="{FF2B5EF4-FFF2-40B4-BE49-F238E27FC236}">
                <a16:creationId xmlns:a16="http://schemas.microsoft.com/office/drawing/2014/main" id="{B38AADAB-8CF5-E68F-FB43-90D6A74B5253}"/>
              </a:ext>
            </a:extLst>
          </p:cNvPr>
          <p:cNvSpPr txBox="1"/>
          <p:nvPr/>
        </p:nvSpPr>
        <p:spPr>
          <a:xfrm>
            <a:off x="4157938" y="965191"/>
            <a:ext cx="4188620"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ECHS Poly-clinic (PC)</a:t>
            </a:r>
          </a:p>
        </p:txBody>
      </p:sp>
      <p:sp>
        <p:nvSpPr>
          <p:cNvPr id="8" name="TextBox 7">
            <a:extLst>
              <a:ext uri="{FF2B5EF4-FFF2-40B4-BE49-F238E27FC236}">
                <a16:creationId xmlns:a16="http://schemas.microsoft.com/office/drawing/2014/main" id="{6DDF2A91-EF0F-083F-61C3-4BBA6D1C042F}"/>
              </a:ext>
            </a:extLst>
          </p:cNvPr>
          <p:cNvSpPr txBox="1"/>
          <p:nvPr/>
        </p:nvSpPr>
        <p:spPr>
          <a:xfrm>
            <a:off x="750013" y="1571944"/>
            <a:ext cx="10962526" cy="377310"/>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Registers with Smart card at Reception &amp; is allocated a doctor/goes to collect repeat medicine</a:t>
            </a:r>
          </a:p>
        </p:txBody>
      </p:sp>
      <p:sp>
        <p:nvSpPr>
          <p:cNvPr id="9" name="TextBox 8">
            <a:extLst>
              <a:ext uri="{FF2B5EF4-FFF2-40B4-BE49-F238E27FC236}">
                <a16:creationId xmlns:a16="http://schemas.microsoft.com/office/drawing/2014/main" id="{E0B41673-CA9F-5351-B734-9632AE42CE9C}"/>
              </a:ext>
            </a:extLst>
          </p:cNvPr>
          <p:cNvSpPr txBox="1"/>
          <p:nvPr/>
        </p:nvSpPr>
        <p:spPr>
          <a:xfrm>
            <a:off x="739740" y="2360760"/>
            <a:ext cx="4869950" cy="369332"/>
          </a:xfrm>
          <a:prstGeom prst="rect">
            <a:avLst/>
          </a:prstGeom>
          <a:no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Pharmacy &amp; collect medicine</a:t>
            </a:r>
          </a:p>
        </p:txBody>
      </p:sp>
      <p:sp>
        <p:nvSpPr>
          <p:cNvPr id="10" name="TextBox 9">
            <a:extLst>
              <a:ext uri="{FF2B5EF4-FFF2-40B4-BE49-F238E27FC236}">
                <a16:creationId xmlns:a16="http://schemas.microsoft.com/office/drawing/2014/main" id="{A2F47EF5-9698-28C9-5EDB-9763435059D5}"/>
              </a:ext>
            </a:extLst>
          </p:cNvPr>
          <p:cNvSpPr txBox="1"/>
          <p:nvPr/>
        </p:nvSpPr>
        <p:spPr>
          <a:xfrm>
            <a:off x="5887092" y="2360758"/>
            <a:ext cx="4007759" cy="369332"/>
          </a:xfrm>
          <a:prstGeom prst="rect">
            <a:avLst/>
          </a:prstGeom>
          <a:no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Medical Officer (MO)</a:t>
            </a:r>
          </a:p>
        </p:txBody>
      </p:sp>
      <p:sp>
        <p:nvSpPr>
          <p:cNvPr id="11" name="TextBox 10">
            <a:extLst>
              <a:ext uri="{FF2B5EF4-FFF2-40B4-BE49-F238E27FC236}">
                <a16:creationId xmlns:a16="http://schemas.microsoft.com/office/drawing/2014/main" id="{87BF1DD4-E914-B6D2-DEB6-782FF90249A0}"/>
              </a:ext>
            </a:extLst>
          </p:cNvPr>
          <p:cNvSpPr txBox="1"/>
          <p:nvPr/>
        </p:nvSpPr>
        <p:spPr>
          <a:xfrm>
            <a:off x="4310339" y="2946383"/>
            <a:ext cx="2861024" cy="369332"/>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MO prescribes medicine</a:t>
            </a:r>
          </a:p>
        </p:txBody>
      </p:sp>
      <p:sp>
        <p:nvSpPr>
          <p:cNvPr id="12" name="TextBox 11">
            <a:extLst>
              <a:ext uri="{FF2B5EF4-FFF2-40B4-BE49-F238E27FC236}">
                <a16:creationId xmlns:a16="http://schemas.microsoft.com/office/drawing/2014/main" id="{38ACC26F-82AB-0A48-AA01-1FE30AFBA531}"/>
              </a:ext>
            </a:extLst>
          </p:cNvPr>
          <p:cNvSpPr txBox="1"/>
          <p:nvPr/>
        </p:nvSpPr>
        <p:spPr>
          <a:xfrm>
            <a:off x="7269293" y="2966939"/>
            <a:ext cx="2162383" cy="369332"/>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MO refers ESM to</a:t>
            </a:r>
          </a:p>
        </p:txBody>
      </p:sp>
      <p:sp>
        <p:nvSpPr>
          <p:cNvPr id="13" name="TextBox 12">
            <a:extLst>
              <a:ext uri="{FF2B5EF4-FFF2-40B4-BE49-F238E27FC236}">
                <a16:creationId xmlns:a16="http://schemas.microsoft.com/office/drawing/2014/main" id="{E689B1C7-7F31-9F5A-8777-97D4F444B9BE}"/>
              </a:ext>
            </a:extLst>
          </p:cNvPr>
          <p:cNvSpPr txBox="1"/>
          <p:nvPr/>
        </p:nvSpPr>
        <p:spPr>
          <a:xfrm>
            <a:off x="523983" y="3687756"/>
            <a:ext cx="2465798"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Service Hospital</a:t>
            </a:r>
          </a:p>
        </p:txBody>
      </p:sp>
      <p:sp>
        <p:nvSpPr>
          <p:cNvPr id="14" name="TextBox 13">
            <a:extLst>
              <a:ext uri="{FF2B5EF4-FFF2-40B4-BE49-F238E27FC236}">
                <a16:creationId xmlns:a16="http://schemas.microsoft.com/office/drawing/2014/main" id="{C1AB291C-221F-C1C2-054F-C7BF8AFD181B}"/>
              </a:ext>
            </a:extLst>
          </p:cNvPr>
          <p:cNvSpPr txBox="1"/>
          <p:nvPr/>
        </p:nvSpPr>
        <p:spPr>
          <a:xfrm>
            <a:off x="8233350" y="3684415"/>
            <a:ext cx="2564789"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Empanelled Hospital</a:t>
            </a:r>
          </a:p>
        </p:txBody>
      </p:sp>
      <p:sp>
        <p:nvSpPr>
          <p:cNvPr id="15" name="TextBox 14">
            <a:extLst>
              <a:ext uri="{FF2B5EF4-FFF2-40B4-BE49-F238E27FC236}">
                <a16:creationId xmlns:a16="http://schemas.microsoft.com/office/drawing/2014/main" id="{0A3BBE92-19BC-E4E5-CD78-0843FC327ABC}"/>
              </a:ext>
            </a:extLst>
          </p:cNvPr>
          <p:cNvSpPr txBox="1"/>
          <p:nvPr/>
        </p:nvSpPr>
        <p:spPr>
          <a:xfrm>
            <a:off x="143838" y="4318766"/>
            <a:ext cx="3595955" cy="1200329"/>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MO at Service Hospital treats ESM as OPD/IPD patient (If no bed available ESM referred back to PC for referral</a:t>
            </a:r>
          </a:p>
        </p:txBody>
      </p:sp>
      <p:sp>
        <p:nvSpPr>
          <p:cNvPr id="16" name="TextBox 15">
            <a:extLst>
              <a:ext uri="{FF2B5EF4-FFF2-40B4-BE49-F238E27FC236}">
                <a16:creationId xmlns:a16="http://schemas.microsoft.com/office/drawing/2014/main" id="{EF823FCE-87C6-A0BC-62AF-4A1BF5063534}"/>
              </a:ext>
            </a:extLst>
          </p:cNvPr>
          <p:cNvSpPr txBox="1"/>
          <p:nvPr/>
        </p:nvSpPr>
        <p:spPr>
          <a:xfrm>
            <a:off x="4157330" y="3687448"/>
            <a:ext cx="3870251" cy="646331"/>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To a PC which has Empanelled Hospital &amp; is suitable to the ESM</a:t>
            </a:r>
          </a:p>
        </p:txBody>
      </p:sp>
      <p:sp>
        <p:nvSpPr>
          <p:cNvPr id="17" name="TextBox 16">
            <a:extLst>
              <a:ext uri="{FF2B5EF4-FFF2-40B4-BE49-F238E27FC236}">
                <a16:creationId xmlns:a16="http://schemas.microsoft.com/office/drawing/2014/main" id="{2415D8D3-8A2D-ECB0-101F-020A9AEC9C34}"/>
              </a:ext>
            </a:extLst>
          </p:cNvPr>
          <p:cNvSpPr txBox="1"/>
          <p:nvPr/>
        </p:nvSpPr>
        <p:spPr>
          <a:xfrm>
            <a:off x="6698751" y="4993238"/>
            <a:ext cx="3866629" cy="936684"/>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reports to the Empanelled Hospital with the referral &amp; gets treated on cashless basis</a:t>
            </a:r>
          </a:p>
        </p:txBody>
      </p:sp>
      <p:sp>
        <p:nvSpPr>
          <p:cNvPr id="18" name="TextBox 17">
            <a:extLst>
              <a:ext uri="{FF2B5EF4-FFF2-40B4-BE49-F238E27FC236}">
                <a16:creationId xmlns:a16="http://schemas.microsoft.com/office/drawing/2014/main" id="{5CCF7A1C-1A30-6BC0-17AE-572182C1975E}"/>
              </a:ext>
            </a:extLst>
          </p:cNvPr>
          <p:cNvSpPr txBox="1"/>
          <p:nvPr/>
        </p:nvSpPr>
        <p:spPr>
          <a:xfrm>
            <a:off x="5716939" y="6154921"/>
            <a:ext cx="5081200" cy="646331"/>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gets discharged &amp; Empanelled Hospital processes claim online/manually</a:t>
            </a:r>
          </a:p>
        </p:txBody>
      </p:sp>
      <p:sp>
        <p:nvSpPr>
          <p:cNvPr id="19" name="TextBox 18">
            <a:extLst>
              <a:ext uri="{FF2B5EF4-FFF2-40B4-BE49-F238E27FC236}">
                <a16:creationId xmlns:a16="http://schemas.microsoft.com/office/drawing/2014/main" id="{F25AF8B1-AE80-D865-4DDA-1936C3A9DAA8}"/>
              </a:ext>
            </a:extLst>
          </p:cNvPr>
          <p:cNvSpPr txBox="1"/>
          <p:nvPr/>
        </p:nvSpPr>
        <p:spPr>
          <a:xfrm>
            <a:off x="139256" y="5764407"/>
            <a:ext cx="3595955" cy="923330"/>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PC &amp; gets Referral to Empanelled Hospital</a:t>
            </a:r>
          </a:p>
        </p:txBody>
      </p:sp>
      <p:cxnSp>
        <p:nvCxnSpPr>
          <p:cNvPr id="28" name="Straight Arrow Connector 27">
            <a:extLst>
              <a:ext uri="{FF2B5EF4-FFF2-40B4-BE49-F238E27FC236}">
                <a16:creationId xmlns:a16="http://schemas.microsoft.com/office/drawing/2014/main" id="{178F105C-0706-6F68-2061-489F51CAE19C}"/>
              </a:ext>
            </a:extLst>
          </p:cNvPr>
          <p:cNvCxnSpPr>
            <a:cxnSpLocks/>
          </p:cNvCxnSpPr>
          <p:nvPr/>
        </p:nvCxnSpPr>
        <p:spPr>
          <a:xfrm>
            <a:off x="1661308" y="3489686"/>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D359579-F64D-DAC0-928F-0B58A1FE964E}"/>
              </a:ext>
            </a:extLst>
          </p:cNvPr>
          <p:cNvCxnSpPr>
            <a:cxnSpLocks/>
          </p:cNvCxnSpPr>
          <p:nvPr/>
        </p:nvCxnSpPr>
        <p:spPr>
          <a:xfrm>
            <a:off x="5635698" y="3467428"/>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6A000EC-AF1F-16BA-8835-60DBC2BDCAF8}"/>
              </a:ext>
            </a:extLst>
          </p:cNvPr>
          <p:cNvCxnSpPr>
            <a:cxnSpLocks/>
          </p:cNvCxnSpPr>
          <p:nvPr/>
        </p:nvCxnSpPr>
        <p:spPr>
          <a:xfrm>
            <a:off x="9026186" y="3477702"/>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33812D-8B95-4417-7A74-B56941D64791}"/>
              </a:ext>
            </a:extLst>
          </p:cNvPr>
          <p:cNvCxnSpPr>
            <a:cxnSpLocks/>
          </p:cNvCxnSpPr>
          <p:nvPr/>
        </p:nvCxnSpPr>
        <p:spPr>
          <a:xfrm>
            <a:off x="1630486" y="3487976"/>
            <a:ext cx="7426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225537-D13C-E0DC-16AF-8CFAF5EE032F}"/>
              </a:ext>
            </a:extLst>
          </p:cNvPr>
          <p:cNvCxnSpPr>
            <a:cxnSpLocks/>
          </p:cNvCxnSpPr>
          <p:nvPr/>
        </p:nvCxnSpPr>
        <p:spPr>
          <a:xfrm>
            <a:off x="5974746" y="1364548"/>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E055CA8-2373-9222-91D9-EB53DFACDFE9}"/>
              </a:ext>
            </a:extLst>
          </p:cNvPr>
          <p:cNvCxnSpPr>
            <a:cxnSpLocks/>
          </p:cNvCxnSpPr>
          <p:nvPr/>
        </p:nvCxnSpPr>
        <p:spPr>
          <a:xfrm>
            <a:off x="3036330" y="2152338"/>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711CD22-6B2F-70A3-BBDA-0449D4E7ED73}"/>
              </a:ext>
            </a:extLst>
          </p:cNvPr>
          <p:cNvCxnSpPr>
            <a:cxnSpLocks/>
          </p:cNvCxnSpPr>
          <p:nvPr/>
        </p:nvCxnSpPr>
        <p:spPr>
          <a:xfrm>
            <a:off x="8038155" y="2119806"/>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45F85-0686-E243-224D-09BE68664CA2}"/>
              </a:ext>
            </a:extLst>
          </p:cNvPr>
          <p:cNvCxnSpPr>
            <a:cxnSpLocks/>
          </p:cNvCxnSpPr>
          <p:nvPr/>
        </p:nvCxnSpPr>
        <p:spPr>
          <a:xfrm flipV="1">
            <a:off x="3026056" y="2130080"/>
            <a:ext cx="4991541" cy="19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0729946-11C3-98C1-112A-E9387BE12A2B}"/>
              </a:ext>
            </a:extLst>
          </p:cNvPr>
          <p:cNvCxnSpPr>
            <a:cxnSpLocks/>
          </p:cNvCxnSpPr>
          <p:nvPr/>
        </p:nvCxnSpPr>
        <p:spPr>
          <a:xfrm>
            <a:off x="5428507" y="1934859"/>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464735E-6047-F92A-3956-5ED618612C3D}"/>
              </a:ext>
            </a:extLst>
          </p:cNvPr>
          <p:cNvCxnSpPr>
            <a:cxnSpLocks/>
          </p:cNvCxnSpPr>
          <p:nvPr/>
        </p:nvCxnSpPr>
        <p:spPr>
          <a:xfrm>
            <a:off x="8243622" y="3311598"/>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1903DA2-5215-2022-564E-A8A18ACCBE44}"/>
              </a:ext>
            </a:extLst>
          </p:cNvPr>
          <p:cNvCxnSpPr>
            <a:cxnSpLocks/>
          </p:cNvCxnSpPr>
          <p:nvPr/>
        </p:nvCxnSpPr>
        <p:spPr>
          <a:xfrm flipH="1">
            <a:off x="6585735" y="2715696"/>
            <a:ext cx="1010613"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041DFEE-2C75-98DD-B49D-2F5513DA5888}"/>
              </a:ext>
            </a:extLst>
          </p:cNvPr>
          <p:cNvCxnSpPr>
            <a:cxnSpLocks/>
            <a:endCxn id="12" idx="0"/>
          </p:cNvCxnSpPr>
          <p:nvPr/>
        </p:nvCxnSpPr>
        <p:spPr>
          <a:xfrm>
            <a:off x="7600096" y="2715696"/>
            <a:ext cx="750389" cy="21682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E5310FD-5E31-5550-30D5-3FD382E284BF}"/>
              </a:ext>
            </a:extLst>
          </p:cNvPr>
          <p:cNvCxnSpPr>
            <a:cxnSpLocks/>
          </p:cNvCxnSpPr>
          <p:nvPr/>
        </p:nvCxnSpPr>
        <p:spPr>
          <a:xfrm>
            <a:off x="1649324" y="4083870"/>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E4AA74E-1E2E-E8F5-5610-025CBC2ADBFC}"/>
              </a:ext>
            </a:extLst>
          </p:cNvPr>
          <p:cNvCxnSpPr>
            <a:cxnSpLocks/>
          </p:cNvCxnSpPr>
          <p:nvPr/>
        </p:nvCxnSpPr>
        <p:spPr>
          <a:xfrm>
            <a:off x="1669872" y="5511978"/>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90F4FDB-78E8-3D08-9DBB-A8114FF136CF}"/>
              </a:ext>
            </a:extLst>
          </p:cNvPr>
          <p:cNvCxnSpPr>
            <a:cxnSpLocks/>
          </p:cNvCxnSpPr>
          <p:nvPr/>
        </p:nvCxnSpPr>
        <p:spPr>
          <a:xfrm flipH="1">
            <a:off x="8763856" y="4061619"/>
            <a:ext cx="609926" cy="94497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9A56572-B712-49EF-B668-30F42B54638A}"/>
              </a:ext>
            </a:extLst>
          </p:cNvPr>
          <p:cNvCxnSpPr>
            <a:cxnSpLocks/>
          </p:cNvCxnSpPr>
          <p:nvPr/>
        </p:nvCxnSpPr>
        <p:spPr>
          <a:xfrm>
            <a:off x="6585735" y="4305073"/>
            <a:ext cx="1305236" cy="68337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8B12A1C-A8EE-A62D-191E-2F3684F983DA}"/>
              </a:ext>
            </a:extLst>
          </p:cNvPr>
          <p:cNvCxnSpPr>
            <a:cxnSpLocks/>
          </p:cNvCxnSpPr>
          <p:nvPr/>
        </p:nvCxnSpPr>
        <p:spPr>
          <a:xfrm>
            <a:off x="8375474" y="5950340"/>
            <a:ext cx="0" cy="20739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CC81343C-57AB-E603-75AC-1383ABF60C19}"/>
              </a:ext>
            </a:extLst>
          </p:cNvPr>
          <p:cNvCxnSpPr>
            <a:cxnSpLocks/>
            <a:stCxn id="19" idx="3"/>
            <a:endCxn id="17" idx="1"/>
          </p:cNvCxnSpPr>
          <p:nvPr/>
        </p:nvCxnSpPr>
        <p:spPr>
          <a:xfrm flipV="1">
            <a:off x="3760396" y="5367612"/>
            <a:ext cx="2911275" cy="633914"/>
          </a:xfrm>
          <a:prstGeom prst="bentConnector3">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B044282-F81E-E8A4-BA52-86FF6FEE267E}"/>
              </a:ext>
            </a:extLst>
          </p:cNvPr>
          <p:cNvSpPr txBox="1"/>
          <p:nvPr/>
        </p:nvSpPr>
        <p:spPr>
          <a:xfrm>
            <a:off x="739739" y="2361471"/>
            <a:ext cx="4869950"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Pharmacy &amp; collect medicine</a:t>
            </a:r>
          </a:p>
        </p:txBody>
      </p:sp>
      <p:sp>
        <p:nvSpPr>
          <p:cNvPr id="64" name="TextBox 63">
            <a:extLst>
              <a:ext uri="{FF2B5EF4-FFF2-40B4-BE49-F238E27FC236}">
                <a16:creationId xmlns:a16="http://schemas.microsoft.com/office/drawing/2014/main" id="{31E89ACD-6103-647D-C779-A4FEC6BC405F}"/>
              </a:ext>
            </a:extLst>
          </p:cNvPr>
          <p:cNvSpPr txBox="1"/>
          <p:nvPr/>
        </p:nvSpPr>
        <p:spPr>
          <a:xfrm>
            <a:off x="5887091" y="2361469"/>
            <a:ext cx="4007759"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goes to Medical Officer (MO)</a:t>
            </a:r>
          </a:p>
        </p:txBody>
      </p:sp>
      <p:pic>
        <p:nvPicPr>
          <p:cNvPr id="44" name="Picture 43">
            <a:extLst>
              <a:ext uri="{FF2B5EF4-FFF2-40B4-BE49-F238E27FC236}">
                <a16:creationId xmlns:a16="http://schemas.microsoft.com/office/drawing/2014/main" id="{15AA3591-5B05-857A-19BC-9F4099B32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421841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25125" y="1"/>
            <a:ext cx="2828925" cy="288924"/>
          </a:xfrm>
        </p:spPr>
        <p:txBody>
          <a:bodyPr/>
          <a:lstStyle/>
          <a:p>
            <a:pPr>
              <a:defRPr/>
            </a:pPr>
            <a:fld id="{C9BA1B77-D2D3-456F-B042-F8C204D37B45}" type="datetime1">
              <a:rPr lang="en-US"/>
              <a:pPr>
                <a:defRPr/>
              </a:pPr>
              <a:t>8/18/2022</a:t>
            </a:fld>
            <a:endParaRPr lang="en-US" dirty="0"/>
          </a:p>
        </p:txBody>
      </p:sp>
      <p:sp>
        <p:nvSpPr>
          <p:cNvPr id="5" name="Slide Number Placeholder 4"/>
          <p:cNvSpPr>
            <a:spLocks noGrp="1"/>
          </p:cNvSpPr>
          <p:nvPr>
            <p:ph type="sldNum" sz="quarter" idx="12"/>
          </p:nvPr>
        </p:nvSpPr>
        <p:spPr/>
        <p:txBody>
          <a:bodyPr/>
          <a:lstStyle/>
          <a:p>
            <a:pPr>
              <a:defRPr/>
            </a:pPr>
            <a:r>
              <a:rPr lang="en-US" dirty="0"/>
              <a:t>5</a:t>
            </a:r>
          </a:p>
        </p:txBody>
      </p:sp>
      <p:pic>
        <p:nvPicPr>
          <p:cNvPr id="1026" name="Picture 2" descr="C:\Users\Office\Downloads\WhatsApp Image 2021-08-03 at 11.25.42.jpeg"/>
          <p:cNvPicPr>
            <a:picLocks noChangeAspect="1" noChangeArrowheads="1"/>
          </p:cNvPicPr>
          <p:nvPr/>
        </p:nvPicPr>
        <p:blipFill>
          <a:blip r:embed="rId2"/>
          <a:stretch>
            <a:fillRect/>
          </a:stretch>
        </p:blipFill>
        <p:spPr bwMode="auto">
          <a:xfrm>
            <a:off x="1952625" y="1143384"/>
            <a:ext cx="8001000" cy="5628495"/>
          </a:xfrm>
          <a:prstGeom prst="rect">
            <a:avLst/>
          </a:prstGeom>
          <a:noFill/>
        </p:spPr>
      </p:pic>
      <p:sp>
        <p:nvSpPr>
          <p:cNvPr id="11" name="Title 1"/>
          <p:cNvSpPr>
            <a:spLocks noGrp="1"/>
          </p:cNvSpPr>
          <p:nvPr>
            <p:ph type="title"/>
          </p:nvPr>
        </p:nvSpPr>
        <p:spPr>
          <a:xfrm>
            <a:off x="952500" y="0"/>
            <a:ext cx="10287000" cy="1143000"/>
          </a:xfrm>
        </p:spPr>
        <p:txBody>
          <a:bodyPr>
            <a:normAutofit/>
          </a:bodyPr>
          <a:lstStyle/>
          <a:p>
            <a:pPr algn="ctr" eaLnBrk="1" hangingPunct="1"/>
            <a:r>
              <a:rPr lang="en-US" sz="3375" b="1" u="sng" dirty="0">
                <a:solidFill>
                  <a:srgbClr val="0066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PROCEDURE- DELHI CANTT POLYCLINIC</a:t>
            </a:r>
            <a:endParaRPr lang="en-US" b="1" u="sng" cap="none" dirty="0">
              <a:effectLst>
                <a:outerShdw blurRad="38100" dist="38100" dir="2700000" algn="tl">
                  <a:srgbClr val="000000">
                    <a:alpha val="43137"/>
                  </a:srgbClr>
                </a:outerShdw>
                <a:reflection blurRad="12700" stA="48000" endA="300" endPos="55000" dir="5400000" sy="-90000" algn="bl" rotWithShape="0"/>
              </a:effectLst>
            </a:endParaRPr>
          </a:p>
        </p:txBody>
      </p:sp>
    </p:spTree>
    <p:extLst>
      <p:ext uri="{BB962C8B-B14F-4D97-AF65-F5344CB8AC3E}">
        <p14:creationId xmlns:p14="http://schemas.microsoft.com/office/powerpoint/2010/main" val="26160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40E18F5E-9595-49A2-3B4D-8E5E5CF89582}"/>
              </a:ext>
            </a:extLst>
          </p:cNvPr>
          <p:cNvSpPr txBox="1">
            <a:spLocks noChangeArrowheads="1"/>
          </p:cNvSpPr>
          <p:nvPr/>
        </p:nvSpPr>
        <p:spPr bwMode="auto">
          <a:xfrm>
            <a:off x="1524000" y="-46038"/>
            <a:ext cx="9144000" cy="923926"/>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u="sng">
                <a:solidFill>
                  <a:schemeClr val="bg1"/>
                </a:solidFill>
                <a:latin typeface="Arial" panose="020B0604020202020204" pitchFamily="34" charset="0"/>
              </a:rPr>
              <a:t>ROUTINE REFERRAL</a:t>
            </a:r>
          </a:p>
          <a:p>
            <a:pPr>
              <a:spcBef>
                <a:spcPct val="0"/>
              </a:spcBef>
              <a:buFontTx/>
              <a:buNone/>
            </a:pPr>
            <a:endParaRPr lang="en-US" altLang="en-US" sz="1800">
              <a:latin typeface="Arial" panose="020B0604020202020204" pitchFamily="34" charset="0"/>
            </a:endParaRPr>
          </a:p>
        </p:txBody>
      </p:sp>
      <p:graphicFrame>
        <p:nvGraphicFramePr>
          <p:cNvPr id="6" name="Diagram 5">
            <a:extLst>
              <a:ext uri="{FF2B5EF4-FFF2-40B4-BE49-F238E27FC236}">
                <a16:creationId xmlns:a16="http://schemas.microsoft.com/office/drawing/2014/main" id="{01FF9EFF-1264-FB06-4687-575FF937E923}"/>
              </a:ext>
            </a:extLst>
          </p:cNvPr>
          <p:cNvGraphicFramePr/>
          <p:nvPr/>
        </p:nvGraphicFramePr>
        <p:xfrm>
          <a:off x="1828800" y="9144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12" name="Picture 3" descr="1.png">
            <a:extLst>
              <a:ext uri="{FF2B5EF4-FFF2-40B4-BE49-F238E27FC236}">
                <a16:creationId xmlns:a16="http://schemas.microsoft.com/office/drawing/2014/main" id="{38EDEA2C-C760-215A-C2C1-AA2A8EBAC4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13950" y="0"/>
            <a:ext cx="65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descr="1.png">
            <a:extLst>
              <a:ext uri="{FF2B5EF4-FFF2-40B4-BE49-F238E27FC236}">
                <a16:creationId xmlns:a16="http://schemas.microsoft.com/office/drawing/2014/main" id="{48E50184-3BCD-29EC-F9F3-9736AB3B6A7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6513"/>
            <a:ext cx="838200" cy="914401"/>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7DD3FEB-091B-40E6-DB66-27580C6076E3}"/>
              </a:ext>
            </a:extLst>
          </p:cNvPr>
          <p:cNvSpPr/>
          <p:nvPr/>
        </p:nvSpPr>
        <p:spPr>
          <a:xfrm>
            <a:off x="1524000" y="1"/>
            <a:ext cx="9144000" cy="830263"/>
          </a:xfrm>
          <a:prstGeom prst="rect">
            <a:avLst/>
          </a:prstGeom>
          <a:solidFill>
            <a:srgbClr val="0099FF"/>
          </a:solidFill>
        </p:spPr>
        <p:txBody>
          <a:bodyPr>
            <a:spAutoFit/>
          </a:bodyPr>
          <a:lstStyle/>
          <a:p>
            <a:pPr algn="ctr" eaLnBrk="1" hangingPunct="1">
              <a:defRPr/>
            </a:pPr>
            <a:r>
              <a:rPr lang="en-US" sz="2400" b="1" u="sng" kern="0" dirty="0">
                <a:solidFill>
                  <a:schemeClr val="bg1"/>
                </a:solidFill>
              </a:rPr>
              <a:t>EMERGENCY REFERRAL </a:t>
            </a:r>
          </a:p>
          <a:p>
            <a:pPr algn="ctr" eaLnBrk="1" hangingPunct="1">
              <a:defRPr/>
            </a:pPr>
            <a:r>
              <a:rPr lang="en-US" sz="2400" b="1" u="sng" kern="0" dirty="0">
                <a:solidFill>
                  <a:schemeClr val="bg1"/>
                </a:solidFill>
              </a:rPr>
              <a:t> </a:t>
            </a:r>
            <a:endParaRPr lang="en-US" sz="1600" b="1" u="sng" kern="0" dirty="0">
              <a:solidFill>
                <a:schemeClr val="bg1"/>
              </a:solidFill>
            </a:endParaRPr>
          </a:p>
        </p:txBody>
      </p:sp>
      <p:pic>
        <p:nvPicPr>
          <p:cNvPr id="44035" name="Picture 3" descr="1.png">
            <a:extLst>
              <a:ext uri="{FF2B5EF4-FFF2-40B4-BE49-F238E27FC236}">
                <a16:creationId xmlns:a16="http://schemas.microsoft.com/office/drawing/2014/main" id="{7CADA474-2AD2-8595-3C6B-F15E9C00E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9488" y="0"/>
            <a:ext cx="7985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a:extLst>
              <a:ext uri="{FF2B5EF4-FFF2-40B4-BE49-F238E27FC236}">
                <a16:creationId xmlns:a16="http://schemas.microsoft.com/office/drawing/2014/main" id="{104D5DBB-EF51-32CF-E13D-94D6F6528847}"/>
              </a:ext>
            </a:extLst>
          </p:cNvPr>
          <p:cNvGraphicFramePr/>
          <p:nvPr/>
        </p:nvGraphicFramePr>
        <p:xfrm>
          <a:off x="2362200" y="1066800"/>
          <a:ext cx="7772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037" name="Picture 3" descr="1.png">
            <a:extLst>
              <a:ext uri="{FF2B5EF4-FFF2-40B4-BE49-F238E27FC236}">
                <a16:creationId xmlns:a16="http://schemas.microsoft.com/office/drawing/2014/main" id="{58CF567E-E35B-8D51-4304-579E3B71FE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0"/>
            <a:ext cx="838200" cy="9144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D1ECE6-F0F3-79DA-58DF-0113B0C758D2}"/>
              </a:ext>
            </a:extLst>
          </p:cNvPr>
          <p:cNvSpPr txBox="1"/>
          <p:nvPr/>
        </p:nvSpPr>
        <p:spPr>
          <a:xfrm>
            <a:off x="1460640" y="1510300"/>
            <a:ext cx="9132481"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reports to Empanelled hospital in Emergency</a:t>
            </a:r>
          </a:p>
        </p:txBody>
      </p:sp>
      <p:sp>
        <p:nvSpPr>
          <p:cNvPr id="9" name="TextBox 8">
            <a:extLst>
              <a:ext uri="{FF2B5EF4-FFF2-40B4-BE49-F238E27FC236}">
                <a16:creationId xmlns:a16="http://schemas.microsoft.com/office/drawing/2014/main" id="{CC7D72C5-8ABB-165D-5C88-D0AEB399F018}"/>
              </a:ext>
            </a:extLst>
          </p:cNvPr>
          <p:cNvSpPr txBox="1"/>
          <p:nvPr/>
        </p:nvSpPr>
        <p:spPr>
          <a:xfrm>
            <a:off x="1458930" y="2393875"/>
            <a:ext cx="9144000" cy="646331"/>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Empanelled hospital assesses the Emergency &amp; generates an Emergency Information Report(EIR) within 48 hours &amp; sends it to the dependent PC online</a:t>
            </a:r>
          </a:p>
        </p:txBody>
      </p:sp>
      <p:sp>
        <p:nvSpPr>
          <p:cNvPr id="10" name="TextBox 9">
            <a:extLst>
              <a:ext uri="{FF2B5EF4-FFF2-40B4-BE49-F238E27FC236}">
                <a16:creationId xmlns:a16="http://schemas.microsoft.com/office/drawing/2014/main" id="{4CD7A8CF-D08F-E73B-706E-190636D24AA7}"/>
              </a:ext>
            </a:extLst>
          </p:cNvPr>
          <p:cNvSpPr txBox="1"/>
          <p:nvPr/>
        </p:nvSpPr>
        <p:spPr>
          <a:xfrm>
            <a:off x="1469204" y="3532602"/>
            <a:ext cx="9132481"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PC issues an online Referral for the Empanelled Hospital based on the EIR</a:t>
            </a:r>
          </a:p>
        </p:txBody>
      </p:sp>
      <p:sp>
        <p:nvSpPr>
          <p:cNvPr id="11" name="TextBox 10">
            <a:extLst>
              <a:ext uri="{FF2B5EF4-FFF2-40B4-BE49-F238E27FC236}">
                <a16:creationId xmlns:a16="http://schemas.microsoft.com/office/drawing/2014/main" id="{AF72F577-2542-BE1E-0BE3-9A2C9675B745}"/>
              </a:ext>
            </a:extLst>
          </p:cNvPr>
          <p:cNvSpPr txBox="1"/>
          <p:nvPr/>
        </p:nvSpPr>
        <p:spPr>
          <a:xfrm>
            <a:off x="1469203" y="4395623"/>
            <a:ext cx="9132483" cy="369332"/>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Empanelled Hospital treats the ESM on Cashless basis</a:t>
            </a:r>
          </a:p>
        </p:txBody>
      </p:sp>
      <p:sp>
        <p:nvSpPr>
          <p:cNvPr id="12" name="TextBox 11">
            <a:extLst>
              <a:ext uri="{FF2B5EF4-FFF2-40B4-BE49-F238E27FC236}">
                <a16:creationId xmlns:a16="http://schemas.microsoft.com/office/drawing/2014/main" id="{8A255FDD-0BF0-C96F-BDDF-3A4B658154BE}"/>
              </a:ext>
            </a:extLst>
          </p:cNvPr>
          <p:cNvSpPr txBox="1"/>
          <p:nvPr/>
        </p:nvSpPr>
        <p:spPr>
          <a:xfrm>
            <a:off x="1458930" y="5248389"/>
            <a:ext cx="9132481"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discharged after treatment &amp; Empanelled Hospital processes the claim</a:t>
            </a:r>
          </a:p>
        </p:txBody>
      </p:sp>
      <p:cxnSp>
        <p:nvCxnSpPr>
          <p:cNvPr id="13" name="Straight Arrow Connector 12">
            <a:extLst>
              <a:ext uri="{FF2B5EF4-FFF2-40B4-BE49-F238E27FC236}">
                <a16:creationId xmlns:a16="http://schemas.microsoft.com/office/drawing/2014/main" id="{22E13A7D-9BE1-96C3-9BCF-1D4FA54D2E96}"/>
              </a:ext>
            </a:extLst>
          </p:cNvPr>
          <p:cNvCxnSpPr>
            <a:cxnSpLocks/>
          </p:cNvCxnSpPr>
          <p:nvPr/>
        </p:nvCxnSpPr>
        <p:spPr>
          <a:xfrm>
            <a:off x="5841180" y="1879632"/>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4428A7-C27F-7C9B-B7FB-B2C4286668C4}"/>
              </a:ext>
            </a:extLst>
          </p:cNvPr>
          <p:cNvCxnSpPr>
            <a:cxnSpLocks/>
          </p:cNvCxnSpPr>
          <p:nvPr/>
        </p:nvCxnSpPr>
        <p:spPr>
          <a:xfrm>
            <a:off x="5860018" y="3028625"/>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2A4011-53D4-AE7F-3372-4D437D6E9E97}"/>
              </a:ext>
            </a:extLst>
          </p:cNvPr>
          <p:cNvCxnSpPr>
            <a:cxnSpLocks/>
          </p:cNvCxnSpPr>
          <p:nvPr/>
        </p:nvCxnSpPr>
        <p:spPr>
          <a:xfrm>
            <a:off x="5860018" y="3901934"/>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1F44F2-1F71-B046-0F37-8E3393FD30AE}"/>
              </a:ext>
            </a:extLst>
          </p:cNvPr>
          <p:cNvCxnSpPr>
            <a:cxnSpLocks/>
          </p:cNvCxnSpPr>
          <p:nvPr/>
        </p:nvCxnSpPr>
        <p:spPr>
          <a:xfrm>
            <a:off x="5860018" y="4764955"/>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6D7FF3D-21B1-11B9-CE99-36A48E6CF65B}"/>
              </a:ext>
            </a:extLst>
          </p:cNvPr>
          <p:cNvGrpSpPr/>
          <p:nvPr/>
        </p:nvGrpSpPr>
        <p:grpSpPr>
          <a:xfrm>
            <a:off x="794117" y="-11920"/>
            <a:ext cx="11275316" cy="1172900"/>
            <a:chOff x="993994" y="3290181"/>
            <a:chExt cx="11132385" cy="1046701"/>
          </a:xfrm>
        </p:grpSpPr>
        <p:pic>
          <p:nvPicPr>
            <p:cNvPr id="20" name="Picture 4" descr="2.png">
              <a:extLst>
                <a:ext uri="{FF2B5EF4-FFF2-40B4-BE49-F238E27FC236}">
                  <a16:creationId xmlns:a16="http://schemas.microsoft.com/office/drawing/2014/main" id="{1BF9EC32-A847-C2FA-A771-C971DF080D81}"/>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21" name="TextBox 20">
              <a:extLst>
                <a:ext uri="{FF2B5EF4-FFF2-40B4-BE49-F238E27FC236}">
                  <a16:creationId xmlns:a16="http://schemas.microsoft.com/office/drawing/2014/main" id="{7F5E33CC-880F-3381-A644-96D12BC47EB3}"/>
                </a:ext>
              </a:extLst>
            </p:cNvPr>
            <p:cNvSpPr txBox="1"/>
            <p:nvPr/>
          </p:nvSpPr>
          <p:spPr>
            <a:xfrm>
              <a:off x="993994" y="3339280"/>
              <a:ext cx="10108203" cy="997602"/>
            </a:xfrm>
            <a:prstGeom prst="rect">
              <a:avLst/>
            </a:prstGeom>
            <a:noFill/>
          </p:spPr>
          <p:txBody>
            <a:bodyPr wrap="square">
              <a:spAutoFit/>
            </a:bodyPr>
            <a:lstStyle/>
            <a:p>
              <a:pPr algn="ctr" defTabSz="979290"/>
              <a:r>
                <a:rPr lang="en-US" sz="3200" b="1" u="sng" dirty="0">
                  <a:latin typeface="Arial Rounded MT Bold" pitchFamily="34" charset="0"/>
                  <a:cs typeface="Arial" pitchFamily="34" charset="0"/>
                </a:rPr>
                <a:t>EMERGENCY TREATMENT IN</a:t>
              </a:r>
            </a:p>
            <a:p>
              <a:pPr algn="ctr" defTabSz="979290"/>
              <a:r>
                <a:rPr lang="en-US" sz="3200" b="1" u="sng" dirty="0">
                  <a:latin typeface="Arial Rounded MT Bold" pitchFamily="34" charset="0"/>
                  <a:cs typeface="Arial" pitchFamily="34" charset="0"/>
                </a:rPr>
                <a:t>EMPANELLED HOSPITAL</a:t>
              </a:r>
            </a:p>
          </p:txBody>
        </p:sp>
      </p:grpSp>
      <p:pic>
        <p:nvPicPr>
          <p:cNvPr id="15" name="Picture 14">
            <a:extLst>
              <a:ext uri="{FF2B5EF4-FFF2-40B4-BE49-F238E27FC236}">
                <a16:creationId xmlns:a16="http://schemas.microsoft.com/office/drawing/2014/main" id="{45EA0AB8-98FD-0039-02E8-93587EAB0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233045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FF69B2-C6F5-A6E9-5CF6-82FE9290C47D}"/>
              </a:ext>
            </a:extLst>
          </p:cNvPr>
          <p:cNvGrpSpPr/>
          <p:nvPr/>
        </p:nvGrpSpPr>
        <p:grpSpPr>
          <a:xfrm>
            <a:off x="794117" y="-11920"/>
            <a:ext cx="11275316" cy="1172900"/>
            <a:chOff x="993994" y="3290181"/>
            <a:chExt cx="11132385" cy="1046701"/>
          </a:xfrm>
        </p:grpSpPr>
        <p:pic>
          <p:nvPicPr>
            <p:cNvPr id="3" name="Picture 4" descr="2.png">
              <a:extLst>
                <a:ext uri="{FF2B5EF4-FFF2-40B4-BE49-F238E27FC236}">
                  <a16:creationId xmlns:a16="http://schemas.microsoft.com/office/drawing/2014/main" id="{6A03BC7F-E8BA-D761-2FAF-D513BD9FA3A6}"/>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4" name="TextBox 3">
              <a:extLst>
                <a:ext uri="{FF2B5EF4-FFF2-40B4-BE49-F238E27FC236}">
                  <a16:creationId xmlns:a16="http://schemas.microsoft.com/office/drawing/2014/main" id="{25622BD7-5C26-3593-FC68-4B6ED5759778}"/>
                </a:ext>
              </a:extLst>
            </p:cNvPr>
            <p:cNvSpPr txBox="1"/>
            <p:nvPr/>
          </p:nvSpPr>
          <p:spPr>
            <a:xfrm>
              <a:off x="993994" y="3339280"/>
              <a:ext cx="10108203" cy="997602"/>
            </a:xfrm>
            <a:prstGeom prst="rect">
              <a:avLst/>
            </a:prstGeom>
            <a:noFill/>
          </p:spPr>
          <p:txBody>
            <a:bodyPr wrap="square">
              <a:spAutoFit/>
            </a:bodyPr>
            <a:lstStyle/>
            <a:p>
              <a:pPr algn="ctr" defTabSz="979290"/>
              <a:r>
                <a:rPr lang="en-US" sz="3200" b="1" u="sng" dirty="0">
                  <a:latin typeface="Arial Rounded MT Bold" pitchFamily="34" charset="0"/>
                  <a:cs typeface="Arial" pitchFamily="34" charset="0"/>
                </a:rPr>
                <a:t>EMERGENCY TREATMENT IN</a:t>
              </a:r>
            </a:p>
            <a:p>
              <a:pPr algn="ctr" defTabSz="979290"/>
              <a:r>
                <a:rPr lang="en-US" sz="3200" b="1" u="sng" dirty="0">
                  <a:latin typeface="Arial Rounded MT Bold" pitchFamily="34" charset="0"/>
                  <a:cs typeface="Arial" pitchFamily="34" charset="0"/>
                </a:rPr>
                <a:t>NON-EMPANELLED HOSPITAL</a:t>
              </a:r>
            </a:p>
          </p:txBody>
        </p:sp>
      </p:grpSp>
      <p:sp>
        <p:nvSpPr>
          <p:cNvPr id="7" name="TextBox 6">
            <a:extLst>
              <a:ext uri="{FF2B5EF4-FFF2-40B4-BE49-F238E27FC236}">
                <a16:creationId xmlns:a16="http://schemas.microsoft.com/office/drawing/2014/main" id="{D6D1ECE6-F0F3-79DA-58DF-0113B0C758D2}"/>
              </a:ext>
            </a:extLst>
          </p:cNvPr>
          <p:cNvSpPr txBox="1"/>
          <p:nvPr/>
        </p:nvSpPr>
        <p:spPr>
          <a:xfrm>
            <a:off x="1460640" y="1510300"/>
            <a:ext cx="9132481"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reports to Non-Empanelled hospital in an emergency</a:t>
            </a:r>
          </a:p>
        </p:txBody>
      </p:sp>
      <p:sp>
        <p:nvSpPr>
          <p:cNvPr id="9" name="TextBox 8">
            <a:extLst>
              <a:ext uri="{FF2B5EF4-FFF2-40B4-BE49-F238E27FC236}">
                <a16:creationId xmlns:a16="http://schemas.microsoft.com/office/drawing/2014/main" id="{CC7D72C5-8ABB-165D-5C88-D0AEB399F018}"/>
              </a:ext>
            </a:extLst>
          </p:cNvPr>
          <p:cNvSpPr txBox="1"/>
          <p:nvPr/>
        </p:nvSpPr>
        <p:spPr>
          <a:xfrm>
            <a:off x="1458930" y="2393875"/>
            <a:ext cx="9144000" cy="646331"/>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Non-Empanelled hospital assesses the Emergency &amp; commences treatment of the ESM on Payment basis</a:t>
            </a:r>
          </a:p>
        </p:txBody>
      </p:sp>
      <p:sp>
        <p:nvSpPr>
          <p:cNvPr id="10" name="TextBox 9">
            <a:extLst>
              <a:ext uri="{FF2B5EF4-FFF2-40B4-BE49-F238E27FC236}">
                <a16:creationId xmlns:a16="http://schemas.microsoft.com/office/drawing/2014/main" id="{4CD7A8CF-D08F-E73B-706E-190636D24AA7}"/>
              </a:ext>
            </a:extLst>
          </p:cNvPr>
          <p:cNvSpPr txBox="1"/>
          <p:nvPr/>
        </p:nvSpPr>
        <p:spPr>
          <a:xfrm>
            <a:off x="1479836" y="3532602"/>
            <a:ext cx="9132481" cy="646331"/>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relative of the ESM reports the admission to Parent PC by any means within 48 hours &amp; gets a Reference to process the Re-imbursement Claim later</a:t>
            </a:r>
          </a:p>
        </p:txBody>
      </p:sp>
      <p:sp>
        <p:nvSpPr>
          <p:cNvPr id="11" name="TextBox 10">
            <a:extLst>
              <a:ext uri="{FF2B5EF4-FFF2-40B4-BE49-F238E27FC236}">
                <a16:creationId xmlns:a16="http://schemas.microsoft.com/office/drawing/2014/main" id="{AF72F577-2542-BE1E-0BE3-9A2C9675B745}"/>
              </a:ext>
            </a:extLst>
          </p:cNvPr>
          <p:cNvSpPr txBox="1"/>
          <p:nvPr/>
        </p:nvSpPr>
        <p:spPr>
          <a:xfrm>
            <a:off x="1469203" y="4662747"/>
            <a:ext cx="9132483" cy="369332"/>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Non-Empanelled Hospital treats the ESM on Payment basis &amp; discharge the ESM</a:t>
            </a:r>
          </a:p>
        </p:txBody>
      </p:sp>
      <p:sp>
        <p:nvSpPr>
          <p:cNvPr id="12" name="TextBox 11">
            <a:extLst>
              <a:ext uri="{FF2B5EF4-FFF2-40B4-BE49-F238E27FC236}">
                <a16:creationId xmlns:a16="http://schemas.microsoft.com/office/drawing/2014/main" id="{8A255FDD-0BF0-C96F-BDDF-3A4B658154BE}"/>
              </a:ext>
            </a:extLst>
          </p:cNvPr>
          <p:cNvSpPr txBox="1"/>
          <p:nvPr/>
        </p:nvSpPr>
        <p:spPr>
          <a:xfrm>
            <a:off x="1458930" y="5515513"/>
            <a:ext cx="9132481" cy="369332"/>
          </a:xfrm>
          <a:prstGeom prst="rect">
            <a:avLst/>
          </a:prstGeom>
          <a:solidFill>
            <a:schemeClr val="accent6">
              <a:lumMod val="40000"/>
              <a:lumOff val="60000"/>
            </a:schemeClr>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ESM submits the Re-imbursement claim at Parent PC</a:t>
            </a:r>
          </a:p>
        </p:txBody>
      </p:sp>
      <p:cxnSp>
        <p:nvCxnSpPr>
          <p:cNvPr id="13" name="Straight Arrow Connector 12">
            <a:extLst>
              <a:ext uri="{FF2B5EF4-FFF2-40B4-BE49-F238E27FC236}">
                <a16:creationId xmlns:a16="http://schemas.microsoft.com/office/drawing/2014/main" id="{22E13A7D-9BE1-96C3-9BCF-1D4FA54D2E96}"/>
              </a:ext>
            </a:extLst>
          </p:cNvPr>
          <p:cNvCxnSpPr>
            <a:cxnSpLocks/>
          </p:cNvCxnSpPr>
          <p:nvPr/>
        </p:nvCxnSpPr>
        <p:spPr>
          <a:xfrm>
            <a:off x="5841180" y="1879632"/>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4428A7-C27F-7C9B-B7FB-B2C4286668C4}"/>
              </a:ext>
            </a:extLst>
          </p:cNvPr>
          <p:cNvCxnSpPr>
            <a:cxnSpLocks/>
          </p:cNvCxnSpPr>
          <p:nvPr/>
        </p:nvCxnSpPr>
        <p:spPr>
          <a:xfrm>
            <a:off x="5860018" y="3038899"/>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2A4011-53D4-AE7F-3372-4D437D6E9E97}"/>
              </a:ext>
            </a:extLst>
          </p:cNvPr>
          <p:cNvCxnSpPr>
            <a:cxnSpLocks/>
          </p:cNvCxnSpPr>
          <p:nvPr/>
        </p:nvCxnSpPr>
        <p:spPr>
          <a:xfrm>
            <a:off x="5860018" y="4169058"/>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1F44F2-1F71-B046-0F37-8E3393FD30AE}"/>
              </a:ext>
            </a:extLst>
          </p:cNvPr>
          <p:cNvCxnSpPr>
            <a:cxnSpLocks/>
          </p:cNvCxnSpPr>
          <p:nvPr/>
        </p:nvCxnSpPr>
        <p:spPr>
          <a:xfrm>
            <a:off x="5860018" y="5032079"/>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E67842-B7B5-0099-BF62-408369CE2E1A}"/>
              </a:ext>
            </a:extLst>
          </p:cNvPr>
          <p:cNvSpPr txBox="1"/>
          <p:nvPr/>
        </p:nvSpPr>
        <p:spPr>
          <a:xfrm>
            <a:off x="1488558" y="6359579"/>
            <a:ext cx="9117024" cy="368791"/>
          </a:xfrm>
          <a:prstGeom prst="rect">
            <a:avLst/>
          </a:prstGeom>
          <a:solidFill>
            <a:srgbClr val="FFC000"/>
          </a:solidFill>
          <a:ln>
            <a:solidFill>
              <a:schemeClr val="tx1"/>
            </a:solidFill>
          </a:ln>
        </p:spPr>
        <p:txBody>
          <a:bodyPr wrap="square" rtlCol="0">
            <a:spAutoFit/>
          </a:bodyPr>
          <a:lstStyle/>
          <a:p>
            <a:r>
              <a:rPr lang="en-IN" b="1" dirty="0">
                <a:latin typeface="Arial" panose="020B0604020202020204" pitchFamily="34" charset="0"/>
                <a:cs typeface="Arial" panose="020B0604020202020204" pitchFamily="34" charset="0"/>
              </a:rPr>
              <a:t>Parent PC processes the claim online/manually &amp; the cheque is issued to the ESM</a:t>
            </a:r>
          </a:p>
        </p:txBody>
      </p:sp>
      <p:cxnSp>
        <p:nvCxnSpPr>
          <p:cNvPr id="20" name="Straight Arrow Connector 19">
            <a:extLst>
              <a:ext uri="{FF2B5EF4-FFF2-40B4-BE49-F238E27FC236}">
                <a16:creationId xmlns:a16="http://schemas.microsoft.com/office/drawing/2014/main" id="{1CF6AFA1-62D2-FE71-5C8C-B44BB2CBF916}"/>
              </a:ext>
            </a:extLst>
          </p:cNvPr>
          <p:cNvCxnSpPr>
            <a:cxnSpLocks/>
          </p:cNvCxnSpPr>
          <p:nvPr/>
        </p:nvCxnSpPr>
        <p:spPr>
          <a:xfrm>
            <a:off x="5874189" y="5875605"/>
            <a:ext cx="0" cy="37040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1681881-0ECE-B212-3324-12BA2EE70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310198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B03906D-EB79-B71C-E44D-ACE20A27D393}"/>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9220" name="Rectangle 3">
            <a:extLst>
              <a:ext uri="{FF2B5EF4-FFF2-40B4-BE49-F238E27FC236}">
                <a16:creationId xmlns:a16="http://schemas.microsoft.com/office/drawing/2014/main" id="{7223CEC6-C582-2159-B2AA-CD5C3E34E5C8}"/>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grpSp>
        <p:nvGrpSpPr>
          <p:cNvPr id="7" name="Group 6">
            <a:extLst>
              <a:ext uri="{FF2B5EF4-FFF2-40B4-BE49-F238E27FC236}">
                <a16:creationId xmlns:a16="http://schemas.microsoft.com/office/drawing/2014/main" id="{8DBC9F38-EF27-B32B-9365-D4FE556BB2EC}"/>
              </a:ext>
            </a:extLst>
          </p:cNvPr>
          <p:cNvGrpSpPr/>
          <p:nvPr/>
        </p:nvGrpSpPr>
        <p:grpSpPr>
          <a:xfrm>
            <a:off x="917837" y="25924"/>
            <a:ext cx="11170450" cy="3660157"/>
            <a:chOff x="974783" y="412021"/>
            <a:chExt cx="11170450" cy="3660157"/>
          </a:xfrm>
        </p:grpSpPr>
        <p:pic>
          <p:nvPicPr>
            <p:cNvPr id="8" name="Picture 4" descr="2.png">
              <a:extLst>
                <a:ext uri="{FF2B5EF4-FFF2-40B4-BE49-F238E27FC236}">
                  <a16:creationId xmlns:a16="http://schemas.microsoft.com/office/drawing/2014/main" id="{45B226C9-913F-E9BE-7353-CDB0B4000CBE}"/>
                </a:ext>
              </a:extLst>
            </p:cNvPr>
            <p:cNvPicPr>
              <a:picLocks noChangeAspect="1"/>
            </p:cNvPicPr>
            <p:nvPr/>
          </p:nvPicPr>
          <p:blipFill>
            <a:blip r:embed="rId3" cstate="print"/>
            <a:stretch>
              <a:fillRect/>
            </a:stretch>
          </p:blipFill>
          <p:spPr bwMode="auto">
            <a:xfrm>
              <a:off x="11195789" y="412021"/>
              <a:ext cx="949444" cy="896696"/>
            </a:xfrm>
            <a:prstGeom prst="rect">
              <a:avLst/>
            </a:prstGeom>
            <a:noFill/>
            <a:ln w="9525">
              <a:noFill/>
              <a:miter lim="800000"/>
              <a:headEnd/>
              <a:tailEnd/>
            </a:ln>
          </p:spPr>
        </p:pic>
        <p:sp>
          <p:nvSpPr>
            <p:cNvPr id="9" name="TextBox 8">
              <a:extLst>
                <a:ext uri="{FF2B5EF4-FFF2-40B4-BE49-F238E27FC236}">
                  <a16:creationId xmlns:a16="http://schemas.microsoft.com/office/drawing/2014/main" id="{0213AA1E-60BB-2D18-FDCC-9E0CE8130590}"/>
                </a:ext>
              </a:extLst>
            </p:cNvPr>
            <p:cNvSpPr txBox="1"/>
            <p:nvPr/>
          </p:nvSpPr>
          <p:spPr>
            <a:xfrm>
              <a:off x="974783" y="3364292"/>
              <a:ext cx="10127413" cy="707886"/>
            </a:xfrm>
            <a:prstGeom prst="rect">
              <a:avLst/>
            </a:prstGeom>
            <a:solidFill>
              <a:schemeClr val="accent1"/>
            </a:solidFill>
          </p:spPr>
          <p:txBody>
            <a:bodyPr wrap="square">
              <a:spAutoFit/>
            </a:bodyPr>
            <a:lstStyle/>
            <a:p>
              <a:pPr algn="ctr" defTabSz="979290"/>
              <a:r>
                <a:rPr lang="en-US" sz="4000" b="1" u="sng" dirty="0">
                  <a:latin typeface="Arial Rounded MT Bold" pitchFamily="34" charset="0"/>
                  <a:cs typeface="Arial" pitchFamily="34" charset="0"/>
                </a:rPr>
                <a:t>PC, BASE HOSPITAL DELHI CANTT</a:t>
              </a:r>
            </a:p>
          </p:txBody>
        </p:sp>
      </p:grpSp>
      <p:pic>
        <p:nvPicPr>
          <p:cNvPr id="11" name="Picture 10">
            <a:extLst>
              <a:ext uri="{FF2B5EF4-FFF2-40B4-BE49-F238E27FC236}">
                <a16:creationId xmlns:a16="http://schemas.microsoft.com/office/drawing/2014/main" id="{A0CD134F-6EBF-A241-A466-F30EA6767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857080" cy="874126"/>
          </a:xfrm>
          <a:prstGeom prst="rect">
            <a:avLst/>
          </a:prstGeom>
        </p:spPr>
      </p:pic>
    </p:spTree>
    <p:extLst>
      <p:ext uri="{BB962C8B-B14F-4D97-AF65-F5344CB8AC3E}">
        <p14:creationId xmlns:p14="http://schemas.microsoft.com/office/powerpoint/2010/main" val="34750299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952500" y="0"/>
            <a:ext cx="10287000" cy="6858000"/>
          </a:xfrm>
          <a:prstGeom prst="rect">
            <a:avLst/>
          </a:prstGeom>
          <a:noFill/>
          <a:ln w="9525">
            <a:noFill/>
            <a:miter lim="800000"/>
            <a:headEnd/>
            <a:tailEnd/>
          </a:ln>
        </p:spPr>
        <p:txBody>
          <a:bodyPr wrap="none" lIns="97967" tIns="48983" rIns="97967" bIns="48983" anchor="ctr"/>
          <a:lstStyle/>
          <a:p>
            <a:pPr defTabSz="979290"/>
            <a:endParaRPr lang="en-US" sz="3375">
              <a:solidFill>
                <a:srgbClr val="000000"/>
              </a:solidFill>
              <a:latin typeface="Times New Roman" pitchFamily="18" charset="0"/>
            </a:endParaRPr>
          </a:p>
        </p:txBody>
      </p:sp>
      <p:sp>
        <p:nvSpPr>
          <p:cNvPr id="2054" name="Rectangle 2"/>
          <p:cNvSpPr>
            <a:spLocks noChangeArrowheads="1"/>
          </p:cNvSpPr>
          <p:nvPr/>
        </p:nvSpPr>
        <p:spPr bwMode="auto">
          <a:xfrm>
            <a:off x="952500" y="1"/>
            <a:ext cx="10287000" cy="839391"/>
          </a:xfrm>
          <a:prstGeom prst="rect">
            <a:avLst/>
          </a:prstGeom>
          <a:noFill/>
          <a:ln w="9525">
            <a:noFill/>
            <a:miter lim="800000"/>
            <a:headEnd/>
            <a:tailEnd/>
          </a:ln>
        </p:spPr>
        <p:txBody>
          <a:bodyPr wrap="none" lIns="97967" tIns="48983" rIns="97967" bIns="48983" anchor="ctr"/>
          <a:lstStyle/>
          <a:p>
            <a:pPr algn="ctr" defTabSz="979290"/>
            <a:endParaRPr lang="en-US" sz="5063" b="1" dirty="0">
              <a:solidFill>
                <a:srgbClr val="00FFFF"/>
              </a:solidFill>
              <a:latin typeface="Times New Roman" pitchFamily="18" charset="0"/>
              <a:cs typeface="Times New Roman" pitchFamily="18" charset="0"/>
            </a:endParaRPr>
          </a:p>
        </p:txBody>
      </p:sp>
      <p:sp>
        <p:nvSpPr>
          <p:cNvPr id="2059" name="TextBox 13"/>
          <p:cNvSpPr txBox="1">
            <a:spLocks noChangeArrowheads="1"/>
          </p:cNvSpPr>
          <p:nvPr/>
        </p:nvSpPr>
        <p:spPr bwMode="auto">
          <a:xfrm>
            <a:off x="952500" y="1323783"/>
            <a:ext cx="10287000" cy="5729438"/>
          </a:xfrm>
          <a:prstGeom prst="rect">
            <a:avLst/>
          </a:prstGeom>
          <a:noFill/>
          <a:ln w="9525">
            <a:noFill/>
            <a:miter lim="800000"/>
            <a:headEnd/>
            <a:tailEnd/>
          </a:ln>
        </p:spPr>
        <p:txBody>
          <a:bodyPr wrap="square" lIns="97967" tIns="48983" rIns="97967" bIns="48983">
            <a:spAutoFit/>
          </a:bodyPr>
          <a:lstStyle/>
          <a:p>
            <a:pPr marL="425649" indent="-425649">
              <a:spcBef>
                <a:spcPts val="1125"/>
              </a:spcBef>
              <a:buFont typeface="Arial" pitchFamily="34" charset="0"/>
              <a:buChar char="•"/>
              <a:tabLst>
                <a:tab pos="5042297" algn="l"/>
                <a:tab pos="5363766" algn="l"/>
              </a:tabLst>
            </a:pPr>
            <a:r>
              <a:rPr lang="en-US" sz="2438" b="1" dirty="0">
                <a:solidFill>
                  <a:schemeClr val="accent6">
                    <a:lumMod val="50000"/>
                  </a:schemeClr>
                </a:solidFill>
              </a:rPr>
              <a:t>Est 	-	05 JAN 2004</a:t>
            </a:r>
          </a:p>
          <a:p>
            <a:pPr marL="425649" indent="-425649">
              <a:spcBef>
                <a:spcPts val="1125"/>
              </a:spcBef>
              <a:buFont typeface="Arial" pitchFamily="34" charset="0"/>
              <a:buChar char="•"/>
              <a:tabLst>
                <a:tab pos="5042297" algn="l"/>
                <a:tab pos="5363766" algn="l"/>
              </a:tabLst>
            </a:pPr>
            <a:r>
              <a:rPr lang="en-US" sz="2438" b="1" dirty="0">
                <a:solidFill>
                  <a:srgbClr val="C00000"/>
                </a:solidFill>
              </a:rPr>
              <a:t>Cat	-   Type ‘A’ Mil</a:t>
            </a:r>
            <a:endParaRPr lang="en-US" sz="2438" dirty="0">
              <a:solidFill>
                <a:srgbClr val="C00000"/>
              </a:solidFill>
            </a:endParaRPr>
          </a:p>
          <a:p>
            <a:pPr marL="425649" indent="-425649">
              <a:spcBef>
                <a:spcPts val="1125"/>
              </a:spcBef>
              <a:buFont typeface="Arial" pitchFamily="34" charset="0"/>
              <a:buChar char="•"/>
              <a:tabLst>
                <a:tab pos="5042297" algn="l"/>
                <a:tab pos="5363766" algn="l"/>
              </a:tabLst>
            </a:pPr>
            <a:r>
              <a:rPr lang="en-US" sz="2438" b="1" dirty="0">
                <a:solidFill>
                  <a:schemeClr val="accent6">
                    <a:lumMod val="50000"/>
                  </a:schemeClr>
                </a:solidFill>
              </a:rPr>
              <a:t>Designed capacity </a:t>
            </a:r>
            <a:r>
              <a:rPr lang="en-US" sz="2438" dirty="0">
                <a:solidFill>
                  <a:schemeClr val="accent6">
                    <a:lumMod val="50000"/>
                  </a:schemeClr>
                </a:solidFill>
              </a:rPr>
              <a:t> 	</a:t>
            </a:r>
            <a:r>
              <a:rPr lang="en-US" sz="2438" b="1" dirty="0">
                <a:solidFill>
                  <a:schemeClr val="accent6">
                    <a:lumMod val="50000"/>
                  </a:schemeClr>
                </a:solidFill>
              </a:rPr>
              <a:t>-  	20000 AFVs &amp; dependents</a:t>
            </a:r>
          </a:p>
          <a:p>
            <a:pPr marL="425649" indent="-425649">
              <a:spcBef>
                <a:spcPts val="1125"/>
              </a:spcBef>
              <a:buFont typeface="Arial" pitchFamily="34" charset="0"/>
              <a:buChar char="•"/>
              <a:tabLst>
                <a:tab pos="5042297" algn="l"/>
                <a:tab pos="5363766" algn="l"/>
              </a:tabLst>
            </a:pPr>
            <a:r>
              <a:rPr lang="en-US" sz="2438" b="1" dirty="0" err="1">
                <a:solidFill>
                  <a:srgbClr val="C00000"/>
                </a:solidFill>
              </a:rPr>
              <a:t>Regd</a:t>
            </a:r>
            <a:r>
              <a:rPr lang="en-US" sz="2438" b="1" dirty="0">
                <a:solidFill>
                  <a:srgbClr val="C00000"/>
                </a:solidFill>
              </a:rPr>
              <a:t>  beneficiaries	- 	3,76,630(Polyclinic with max </a:t>
            </a:r>
            <a:r>
              <a:rPr lang="en-US" sz="2438" b="1" dirty="0" err="1">
                <a:solidFill>
                  <a:srgbClr val="C00000"/>
                </a:solidFill>
              </a:rPr>
              <a:t>wk</a:t>
            </a:r>
            <a:r>
              <a:rPr lang="en-US" sz="2438" b="1" dirty="0">
                <a:solidFill>
                  <a:srgbClr val="C00000"/>
                </a:solidFill>
              </a:rPr>
              <a:t> 	load in the country)</a:t>
            </a:r>
          </a:p>
          <a:p>
            <a:pPr marL="425649" indent="-425649">
              <a:spcBef>
                <a:spcPts val="1125"/>
              </a:spcBef>
              <a:buFont typeface="Arial" pitchFamily="34" charset="0"/>
              <a:buChar char="•"/>
              <a:tabLst>
                <a:tab pos="5042297" algn="l"/>
                <a:tab pos="5363766" algn="l"/>
              </a:tabLst>
            </a:pPr>
            <a:r>
              <a:rPr lang="en-US" sz="2438" b="1" dirty="0">
                <a:solidFill>
                  <a:schemeClr val="accent6">
                    <a:lumMod val="50000"/>
                  </a:schemeClr>
                </a:solidFill>
              </a:rPr>
              <a:t>Daily footfall 	- 1000 to 1100</a:t>
            </a:r>
          </a:p>
          <a:p>
            <a:pPr marL="425649" indent="-425649">
              <a:spcBef>
                <a:spcPts val="1125"/>
              </a:spcBef>
              <a:buFont typeface="Arial" pitchFamily="34" charset="0"/>
              <a:buChar char="•"/>
              <a:tabLst>
                <a:tab pos="5042297" algn="l"/>
                <a:tab pos="5363766" algn="l"/>
              </a:tabLst>
            </a:pPr>
            <a:r>
              <a:rPr lang="en-US" sz="2438" b="1" dirty="0">
                <a:solidFill>
                  <a:srgbClr val="C00000"/>
                </a:solidFill>
              </a:rPr>
              <a:t>Online Appt sys 	- ECHS App</a:t>
            </a:r>
          </a:p>
          <a:p>
            <a:pPr marL="425649" indent="-425649">
              <a:spcBef>
                <a:spcPts val="1125"/>
              </a:spcBef>
              <a:buFont typeface="Arial" pitchFamily="34" charset="0"/>
              <a:buChar char="•"/>
              <a:tabLst>
                <a:tab pos="5042297" algn="l"/>
                <a:tab pos="5363766" algn="l"/>
              </a:tabLst>
            </a:pPr>
            <a:r>
              <a:rPr lang="en-US" sz="2438" b="1" dirty="0">
                <a:solidFill>
                  <a:schemeClr val="accent6">
                    <a:lumMod val="50000"/>
                  </a:schemeClr>
                </a:solidFill>
              </a:rPr>
              <a:t>Four Dental Chairs , 11 MOs, One Gynae. Dependent upon empaneled </a:t>
            </a:r>
            <a:r>
              <a:rPr lang="en-US" sz="2438" b="1" dirty="0" err="1">
                <a:solidFill>
                  <a:schemeClr val="accent6">
                    <a:lumMod val="50000"/>
                  </a:schemeClr>
                </a:solidFill>
              </a:rPr>
              <a:t>centres</a:t>
            </a:r>
            <a:r>
              <a:rPr lang="en-US" sz="2438" b="1" dirty="0">
                <a:solidFill>
                  <a:schemeClr val="accent6">
                    <a:lumMod val="50000"/>
                  </a:schemeClr>
                </a:solidFill>
              </a:rPr>
              <a:t>/ Hosp &amp; BH Delhi Cantt for specialist consultation and diagnostic services</a:t>
            </a:r>
          </a:p>
          <a:p>
            <a:pPr marL="425649" indent="-425649">
              <a:spcBef>
                <a:spcPts val="1125"/>
              </a:spcBef>
              <a:buFont typeface="Arial" pitchFamily="34" charset="0"/>
              <a:buChar char="•"/>
              <a:tabLst>
                <a:tab pos="5042297" algn="l"/>
                <a:tab pos="5363766" algn="l"/>
              </a:tabLst>
            </a:pPr>
            <a:endParaRPr lang="en-US" sz="2438" b="1" dirty="0">
              <a:solidFill>
                <a:srgbClr val="FF0000"/>
              </a:solidFill>
            </a:endParaRPr>
          </a:p>
          <a:p>
            <a:pPr algn="just">
              <a:spcBef>
                <a:spcPts val="1125"/>
              </a:spcBef>
              <a:tabLst>
                <a:tab pos="5042297" algn="l"/>
                <a:tab pos="5363766" algn="l"/>
              </a:tabLst>
            </a:pPr>
            <a:r>
              <a:rPr lang="en-US" sz="2438" b="1" dirty="0">
                <a:solidFill>
                  <a:srgbClr val="FF0000"/>
                </a:solidFill>
              </a:rPr>
              <a:t>		</a:t>
            </a:r>
            <a:endParaRPr lang="en-IN" sz="2438" dirty="0">
              <a:solidFill>
                <a:srgbClr val="FF0000"/>
              </a:solidFill>
            </a:endParaRPr>
          </a:p>
        </p:txBody>
      </p:sp>
      <p:sp>
        <p:nvSpPr>
          <p:cNvPr id="2060" name="Text Box 13"/>
          <p:cNvSpPr txBox="1">
            <a:spLocks noChangeArrowheads="1"/>
          </p:cNvSpPr>
          <p:nvPr/>
        </p:nvSpPr>
        <p:spPr bwMode="auto">
          <a:xfrm>
            <a:off x="1903446" y="0"/>
            <a:ext cx="8193054" cy="791420"/>
          </a:xfrm>
          <a:prstGeom prst="rect">
            <a:avLst/>
          </a:prstGeom>
          <a:noFill/>
          <a:ln w="9525">
            <a:noFill/>
            <a:miter lim="800000"/>
            <a:headEnd/>
            <a:tailEnd/>
          </a:ln>
        </p:spPr>
        <p:txBody>
          <a:bodyPr wrap="square" lIns="97967" tIns="48983" rIns="97967" bIns="48983">
            <a:spAutoFit/>
          </a:bodyPr>
          <a:lstStyle/>
          <a:p>
            <a:pPr algn="ctr" defTabSz="979290">
              <a:spcBef>
                <a:spcPct val="50000"/>
              </a:spcBef>
            </a:pPr>
            <a:r>
              <a:rPr lang="en-US" sz="4500" b="1" u="sng" dirty="0">
                <a:solidFill>
                  <a:srgbClr val="006600"/>
                </a:solidFill>
                <a:effectLst>
                  <a:outerShdw blurRad="38100" dist="38100" dir="2700000" algn="tl">
                    <a:srgbClr val="000000">
                      <a:alpha val="43137"/>
                    </a:srgbClr>
                  </a:outerShdw>
                </a:effectLst>
                <a:cs typeface="Arial" pitchFamily="34" charset="0"/>
              </a:rPr>
              <a:t>POLYCLINIC, BH DELHI CANTT</a:t>
            </a:r>
          </a:p>
        </p:txBody>
      </p:sp>
      <p:pic>
        <p:nvPicPr>
          <p:cNvPr id="6" name="Picture 5">
            <a:extLst>
              <a:ext uri="{FF2B5EF4-FFF2-40B4-BE49-F238E27FC236}">
                <a16:creationId xmlns:a16="http://schemas.microsoft.com/office/drawing/2014/main" id="{F4078776-23BF-C246-62E5-9EE6CFCFC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7" name="Picture 4" descr="2.png">
            <a:extLst>
              <a:ext uri="{FF2B5EF4-FFF2-40B4-BE49-F238E27FC236}">
                <a16:creationId xmlns:a16="http://schemas.microsoft.com/office/drawing/2014/main" id="{BC1AEE35-9097-820B-A857-2783923752E0}"/>
              </a:ext>
            </a:extLst>
          </p:cNvPr>
          <p:cNvPicPr>
            <a:picLocks noChangeAspect="1"/>
          </p:cNvPicPr>
          <p:nvPr/>
        </p:nvPicPr>
        <p:blipFill>
          <a:blip r:embed="rId4" cstate="print"/>
          <a:stretch>
            <a:fillRect/>
          </a:stretch>
        </p:blipFill>
        <p:spPr bwMode="auto">
          <a:xfrm>
            <a:off x="11138843" y="25924"/>
            <a:ext cx="949444" cy="89669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447" y="1243174"/>
            <a:ext cx="9557431" cy="5757702"/>
          </a:xfrm>
        </p:spPr>
        <p:txBody>
          <a:bodyPr>
            <a:normAutofit/>
          </a:bodyPr>
          <a:lstStyle/>
          <a:p>
            <a:pPr algn="just">
              <a:spcBef>
                <a:spcPts val="1500"/>
              </a:spcBef>
              <a:buClr>
                <a:srgbClr val="FF0000"/>
              </a:buClr>
              <a:buFont typeface="Wingdings" pitchFamily="2" charset="2"/>
              <a:buChar char="v"/>
            </a:pPr>
            <a:r>
              <a:rPr lang="en-US" b="1" dirty="0">
                <a:latin typeface="Arial" pitchFamily="34" charset="0"/>
                <a:cs typeface="Arial" pitchFamily="34" charset="0"/>
              </a:rPr>
              <a:t>Consultation by MOs</a:t>
            </a:r>
          </a:p>
          <a:p>
            <a:pPr algn="just">
              <a:spcBef>
                <a:spcPts val="1500"/>
              </a:spcBef>
              <a:buClr>
                <a:srgbClr val="FF0000"/>
              </a:buClr>
              <a:buFont typeface="Wingdings" pitchFamily="2" charset="2"/>
              <a:buChar char="v"/>
            </a:pPr>
            <a:r>
              <a:rPr lang="en-US" b="1" dirty="0">
                <a:solidFill>
                  <a:srgbClr val="FF0000"/>
                </a:solidFill>
                <a:latin typeface="Arial" pitchFamily="34" charset="0"/>
                <a:cs typeface="Arial" pitchFamily="34" charset="0"/>
              </a:rPr>
              <a:t>Consultation by Medical Specialists</a:t>
            </a:r>
          </a:p>
          <a:p>
            <a:pPr algn="just">
              <a:spcBef>
                <a:spcPts val="1500"/>
              </a:spcBef>
              <a:buClr>
                <a:srgbClr val="FF0000"/>
              </a:buClr>
              <a:buFont typeface="Wingdings" pitchFamily="2" charset="2"/>
              <a:buChar char="v"/>
            </a:pPr>
            <a:r>
              <a:rPr lang="en-US" b="1" dirty="0">
                <a:solidFill>
                  <a:schemeClr val="tx1"/>
                </a:solidFill>
                <a:latin typeface="Arial" pitchFamily="34" charset="0"/>
                <a:cs typeface="Arial" pitchFamily="34" charset="0"/>
              </a:rPr>
              <a:t>Pharmacy</a:t>
            </a:r>
          </a:p>
          <a:p>
            <a:pPr algn="just">
              <a:spcBef>
                <a:spcPts val="1500"/>
              </a:spcBef>
              <a:buClr>
                <a:srgbClr val="FF0000"/>
              </a:buClr>
              <a:buFont typeface="Wingdings" pitchFamily="2" charset="2"/>
              <a:buChar char="v"/>
            </a:pPr>
            <a:r>
              <a:rPr lang="en-US" b="1" dirty="0">
                <a:solidFill>
                  <a:srgbClr val="FF0000"/>
                </a:solidFill>
                <a:latin typeface="Arial" pitchFamily="34" charset="0"/>
                <a:cs typeface="Arial" pitchFamily="34" charset="0"/>
              </a:rPr>
              <a:t>Dental treatment</a:t>
            </a:r>
          </a:p>
          <a:p>
            <a:pPr>
              <a:spcBef>
                <a:spcPts val="1500"/>
              </a:spcBef>
              <a:buClr>
                <a:srgbClr val="FF0000"/>
              </a:buClr>
              <a:buFont typeface="Wingdings" pitchFamily="2" charset="2"/>
              <a:buChar char="v"/>
            </a:pPr>
            <a:r>
              <a:rPr lang="en-US" b="1" dirty="0">
                <a:solidFill>
                  <a:schemeClr val="tx1"/>
                </a:solidFill>
                <a:latin typeface="Arial" pitchFamily="34" charset="0"/>
                <a:cs typeface="Arial" pitchFamily="34" charset="0"/>
              </a:rPr>
              <a:t>Issue of medical </a:t>
            </a:r>
            <a:r>
              <a:rPr lang="en-US" b="1" dirty="0" err="1">
                <a:solidFill>
                  <a:schemeClr val="tx1"/>
                </a:solidFill>
                <a:latin typeface="Arial" pitchFamily="34" charset="0"/>
                <a:cs typeface="Arial" pitchFamily="34" charset="0"/>
              </a:rPr>
              <a:t>equipments</a:t>
            </a:r>
            <a:endParaRPr lang="en-US" b="1" dirty="0">
              <a:solidFill>
                <a:schemeClr val="tx1"/>
              </a:solidFill>
              <a:latin typeface="Arial" pitchFamily="34" charset="0"/>
              <a:cs typeface="Arial" pitchFamily="34" charset="0"/>
            </a:endParaRPr>
          </a:p>
          <a:p>
            <a:pPr>
              <a:spcBef>
                <a:spcPts val="1500"/>
              </a:spcBef>
              <a:buClr>
                <a:srgbClr val="FF0000"/>
              </a:buClr>
              <a:buFont typeface="Wingdings" pitchFamily="2" charset="2"/>
              <a:buChar char="v"/>
            </a:pPr>
            <a:r>
              <a:rPr lang="en-US" b="1" dirty="0">
                <a:solidFill>
                  <a:srgbClr val="FF0000"/>
                </a:solidFill>
                <a:latin typeface="Arial" pitchFamily="34" charset="0"/>
                <a:cs typeface="Arial" pitchFamily="34" charset="0"/>
              </a:rPr>
              <a:t>Referral to service/empaneled hospitals</a:t>
            </a:r>
          </a:p>
        </p:txBody>
      </p:sp>
      <p:grpSp>
        <p:nvGrpSpPr>
          <p:cNvPr id="8" name="Group 7">
            <a:extLst>
              <a:ext uri="{FF2B5EF4-FFF2-40B4-BE49-F238E27FC236}">
                <a16:creationId xmlns:a16="http://schemas.microsoft.com/office/drawing/2014/main" id="{57BFBFF6-6336-776D-84A5-EDF01C0471C4}"/>
              </a:ext>
            </a:extLst>
          </p:cNvPr>
          <p:cNvGrpSpPr/>
          <p:nvPr/>
        </p:nvGrpSpPr>
        <p:grpSpPr>
          <a:xfrm>
            <a:off x="793362" y="-10273"/>
            <a:ext cx="11276071" cy="1045696"/>
            <a:chOff x="983787" y="3290181"/>
            <a:chExt cx="11142592" cy="896696"/>
          </a:xfrm>
        </p:grpSpPr>
        <p:pic>
          <p:nvPicPr>
            <p:cNvPr id="9" name="Picture 4" descr="2.png">
              <a:extLst>
                <a:ext uri="{FF2B5EF4-FFF2-40B4-BE49-F238E27FC236}">
                  <a16:creationId xmlns:a16="http://schemas.microsoft.com/office/drawing/2014/main" id="{C1BEC080-46A5-DCF2-C633-D583A8157CDD}"/>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10" name="TextBox 9">
              <a:extLst>
                <a:ext uri="{FF2B5EF4-FFF2-40B4-BE49-F238E27FC236}">
                  <a16:creationId xmlns:a16="http://schemas.microsoft.com/office/drawing/2014/main" id="{7BA25A8F-AFC0-2241-8802-1E1E2EB3DC02}"/>
                </a:ext>
              </a:extLst>
            </p:cNvPr>
            <p:cNvSpPr txBox="1"/>
            <p:nvPr/>
          </p:nvSpPr>
          <p:spPr>
            <a:xfrm>
              <a:off x="983787" y="3339280"/>
              <a:ext cx="10118409" cy="448667"/>
            </a:xfrm>
            <a:prstGeom prst="rect">
              <a:avLst/>
            </a:prstGeom>
            <a:noFill/>
          </p:spPr>
          <p:txBody>
            <a:bodyPr wrap="square">
              <a:spAutoFit/>
            </a:bodyPr>
            <a:lstStyle/>
            <a:p>
              <a:pPr algn="ctr" defTabSz="979290"/>
              <a:r>
                <a:rPr lang="en-US" sz="2800" b="1" u="sng" dirty="0">
                  <a:latin typeface="Arial Rounded MT Bold" pitchFamily="34" charset="0"/>
                  <a:cs typeface="Arial" pitchFamily="34" charset="0"/>
                </a:rPr>
                <a:t>FACILITIES AT ECHS, PC, DELHI CANTT</a:t>
              </a:r>
            </a:p>
          </p:txBody>
        </p:sp>
      </p:grpSp>
      <p:pic>
        <p:nvPicPr>
          <p:cNvPr id="7" name="Picture 4" descr="2.png">
            <a:extLst>
              <a:ext uri="{FF2B5EF4-FFF2-40B4-BE49-F238E27FC236}">
                <a16:creationId xmlns:a16="http://schemas.microsoft.com/office/drawing/2014/main" id="{6A28877E-959C-1548-DB27-F25267CC8402}"/>
              </a:ext>
            </a:extLst>
          </p:cNvPr>
          <p:cNvPicPr>
            <a:picLocks noChangeAspect="1"/>
          </p:cNvPicPr>
          <p:nvPr/>
        </p:nvPicPr>
        <p:blipFill>
          <a:blip r:embed="rId2" cstate="print"/>
          <a:stretch>
            <a:fillRect/>
          </a:stretch>
        </p:blipFill>
        <p:spPr bwMode="auto">
          <a:xfrm>
            <a:off x="11138843" y="25924"/>
            <a:ext cx="949444" cy="896696"/>
          </a:xfrm>
          <a:prstGeom prst="rect">
            <a:avLst/>
          </a:prstGeom>
          <a:noFill/>
          <a:ln w="9525">
            <a:noFill/>
            <a:miter lim="800000"/>
            <a:headEnd/>
            <a:tailEnd/>
          </a:ln>
        </p:spPr>
      </p:pic>
      <p:pic>
        <p:nvPicPr>
          <p:cNvPr id="12" name="Picture 11">
            <a:extLst>
              <a:ext uri="{FF2B5EF4-FFF2-40B4-BE49-F238E27FC236}">
                <a16:creationId xmlns:a16="http://schemas.microsoft.com/office/drawing/2014/main" id="{EEAF6C0D-074D-41D6-435E-B820F7006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57080" cy="874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B03906D-EB79-B71C-E44D-ACE20A27D393}"/>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9220" name="Rectangle 3">
            <a:extLst>
              <a:ext uri="{FF2B5EF4-FFF2-40B4-BE49-F238E27FC236}">
                <a16:creationId xmlns:a16="http://schemas.microsoft.com/office/drawing/2014/main" id="{7223CEC6-C582-2159-B2AA-CD5C3E34E5C8}"/>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sp>
        <p:nvSpPr>
          <p:cNvPr id="9" name="TextBox 8">
            <a:extLst>
              <a:ext uri="{FF2B5EF4-FFF2-40B4-BE49-F238E27FC236}">
                <a16:creationId xmlns:a16="http://schemas.microsoft.com/office/drawing/2014/main" id="{0213AA1E-60BB-2D18-FDCC-9E0CE8130590}"/>
              </a:ext>
            </a:extLst>
          </p:cNvPr>
          <p:cNvSpPr txBox="1"/>
          <p:nvPr/>
        </p:nvSpPr>
        <p:spPr>
          <a:xfrm>
            <a:off x="1" y="3002009"/>
            <a:ext cx="12192000" cy="707886"/>
          </a:xfrm>
          <a:prstGeom prst="rect">
            <a:avLst/>
          </a:prstGeom>
          <a:solidFill>
            <a:schemeClr val="accent1"/>
          </a:solidFill>
        </p:spPr>
        <p:txBody>
          <a:bodyPr wrap="square">
            <a:spAutoFit/>
          </a:bodyPr>
          <a:lstStyle/>
          <a:p>
            <a:pPr algn="ctr" defTabSz="979290"/>
            <a:r>
              <a:rPr lang="en-US" sz="4000" b="1" u="sng" dirty="0">
                <a:latin typeface="Times New Roman" panose="02020603050405020304" pitchFamily="18" charset="0"/>
                <a:cs typeface="Times New Roman" panose="02020603050405020304" pitchFamily="18" charset="0"/>
              </a:rPr>
              <a:t>INTRODUCTION</a:t>
            </a:r>
          </a:p>
        </p:txBody>
      </p:sp>
      <p:grpSp>
        <p:nvGrpSpPr>
          <p:cNvPr id="10" name="Group 9">
            <a:extLst>
              <a:ext uri="{FF2B5EF4-FFF2-40B4-BE49-F238E27FC236}">
                <a16:creationId xmlns:a16="http://schemas.microsoft.com/office/drawing/2014/main" id="{A22FAF73-FB14-86AE-E214-B0D04E49A957}"/>
              </a:ext>
            </a:extLst>
          </p:cNvPr>
          <p:cNvGrpSpPr/>
          <p:nvPr/>
        </p:nvGrpSpPr>
        <p:grpSpPr>
          <a:xfrm>
            <a:off x="1" y="23814"/>
            <a:ext cx="12107140" cy="898935"/>
            <a:chOff x="1" y="23814"/>
            <a:chExt cx="12107140" cy="898935"/>
          </a:xfrm>
        </p:grpSpPr>
        <p:pic>
          <p:nvPicPr>
            <p:cNvPr id="12" name="Picture 4" descr="2.png">
              <a:extLst>
                <a:ext uri="{FF2B5EF4-FFF2-40B4-BE49-F238E27FC236}">
                  <a16:creationId xmlns:a16="http://schemas.microsoft.com/office/drawing/2014/main" id="{43F2A4DB-7223-2AAA-5522-4541471624E9}"/>
                </a:ext>
              </a:extLst>
            </p:cNvPr>
            <p:cNvPicPr>
              <a:picLocks noChangeAspect="1"/>
            </p:cNvPicPr>
            <p:nvPr/>
          </p:nvPicPr>
          <p:blipFill>
            <a:blip r:embed="rId3" cstate="print"/>
            <a:stretch>
              <a:fillRect/>
            </a:stretch>
          </p:blipFill>
          <p:spPr bwMode="auto">
            <a:xfrm>
              <a:off x="11157697" y="26053"/>
              <a:ext cx="949444" cy="896696"/>
            </a:xfrm>
            <a:prstGeom prst="rect">
              <a:avLst/>
            </a:prstGeom>
            <a:noFill/>
            <a:ln w="9525">
              <a:noFill/>
              <a:miter lim="800000"/>
              <a:headEnd/>
              <a:tailEnd/>
            </a:ln>
          </p:spPr>
        </p:pic>
        <p:pic>
          <p:nvPicPr>
            <p:cNvPr id="13" name="Picture 12">
              <a:extLst>
                <a:ext uri="{FF2B5EF4-FFF2-40B4-BE49-F238E27FC236}">
                  <a16:creationId xmlns:a16="http://schemas.microsoft.com/office/drawing/2014/main" id="{BBD71DA9-3D15-FBDA-CEC3-C44EE39E2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72611" y="1140432"/>
            <a:ext cx="11322121" cy="5291190"/>
          </a:xfrm>
        </p:spPr>
        <p:txBody>
          <a:bodyPr>
            <a:normAutofit/>
          </a:bodyPr>
          <a:lstStyle/>
          <a:p>
            <a:pPr marL="0" indent="0" algn="ctr">
              <a:lnSpc>
                <a:spcPct val="110000"/>
              </a:lnSpc>
              <a:spcBef>
                <a:spcPts val="750"/>
              </a:spcBef>
              <a:buClr>
                <a:srgbClr val="C00000"/>
              </a:buClr>
              <a:buNone/>
              <a:tabLst>
                <a:tab pos="863203" algn="l"/>
                <a:tab pos="1494234" algn="l"/>
              </a:tabLst>
            </a:pPr>
            <a:r>
              <a:rPr lang="en-US" sz="2400" b="1" u="sng" dirty="0">
                <a:latin typeface="Arial" pitchFamily="34" charset="0"/>
                <a:cs typeface="Arial" pitchFamily="34" charset="0"/>
              </a:rPr>
              <a:t>Support Services</a:t>
            </a:r>
          </a:p>
          <a:p>
            <a:pPr algn="just">
              <a:lnSpc>
                <a:spcPct val="110000"/>
              </a:lnSpc>
              <a:spcBef>
                <a:spcPts val="750"/>
              </a:spcBef>
              <a:buFont typeface="Wingdings" panose="05000000000000000000" pitchFamily="2" charset="2"/>
              <a:buChar char="Ø"/>
              <a:tabLst>
                <a:tab pos="863203" algn="l"/>
                <a:tab pos="1494234" algn="l"/>
              </a:tabLst>
            </a:pPr>
            <a:r>
              <a:rPr lang="en-US" sz="2400" b="1" dirty="0">
                <a:solidFill>
                  <a:srgbClr val="C00000"/>
                </a:solidFill>
                <a:latin typeface="Arial" pitchFamily="34" charset="0"/>
                <a:cs typeface="Arial" pitchFamily="34" charset="0"/>
              </a:rPr>
              <a:t>	</a:t>
            </a:r>
            <a:r>
              <a:rPr lang="en-US" sz="2400" b="1" u="sng" dirty="0">
                <a:solidFill>
                  <a:srgbClr val="C00000"/>
                </a:solidFill>
                <a:latin typeface="Arial" pitchFamily="34" charset="0"/>
                <a:cs typeface="Arial" pitchFamily="34" charset="0"/>
              </a:rPr>
              <a:t>Transport Facilities</a:t>
            </a:r>
          </a:p>
          <a:p>
            <a:pPr marL="0" indent="0" algn="just">
              <a:lnSpc>
                <a:spcPct val="110000"/>
              </a:lnSpc>
              <a:spcBef>
                <a:spcPts val="750"/>
              </a:spcBef>
              <a:buNone/>
              <a:tabLst>
                <a:tab pos="863203" algn="l"/>
                <a:tab pos="1494234" algn="l"/>
              </a:tabLst>
            </a:pPr>
            <a:r>
              <a:rPr lang="en-US" sz="2400" b="1" dirty="0">
                <a:latin typeface="Arial" pitchFamily="34" charset="0"/>
                <a:cs typeface="Arial" pitchFamily="34" charset="0"/>
              </a:rPr>
              <a:t>	</a:t>
            </a:r>
            <a:r>
              <a:rPr lang="en-US" sz="2400" b="1" dirty="0">
                <a:solidFill>
                  <a:srgbClr val="C00000"/>
                </a:solidFill>
                <a:latin typeface="Arial" pitchFamily="34" charset="0"/>
                <a:cs typeface="Arial" pitchFamily="34" charset="0"/>
              </a:rPr>
              <a:t>(a) 	Maruti Van</a:t>
            </a:r>
          </a:p>
          <a:p>
            <a:pPr marL="0" indent="0" algn="just">
              <a:lnSpc>
                <a:spcPct val="110000"/>
              </a:lnSpc>
              <a:spcBef>
                <a:spcPts val="750"/>
              </a:spcBef>
              <a:buNone/>
              <a:tabLst>
                <a:tab pos="863203" algn="l"/>
                <a:tab pos="1494234" algn="l"/>
              </a:tabLst>
            </a:pPr>
            <a:r>
              <a:rPr lang="en-US" sz="2400" b="1" dirty="0">
                <a:solidFill>
                  <a:srgbClr val="C00000"/>
                </a:solidFill>
                <a:latin typeface="Arial" pitchFamily="34" charset="0"/>
                <a:cs typeface="Arial" pitchFamily="34" charset="0"/>
              </a:rPr>
              <a:t>       	(b) 	Two golf carts to ferry patient to Base Hospital</a:t>
            </a:r>
          </a:p>
          <a:p>
            <a:pPr algn="just">
              <a:lnSpc>
                <a:spcPct val="110000"/>
              </a:lnSpc>
              <a:spcBef>
                <a:spcPts val="750"/>
              </a:spcBef>
              <a:buFont typeface="Wingdings" panose="05000000000000000000" pitchFamily="2" charset="2"/>
              <a:buChar char="Ø"/>
              <a:tabLst>
                <a:tab pos="863203" algn="l"/>
                <a:tab pos="1494234" algn="l"/>
              </a:tabLst>
            </a:pPr>
            <a:r>
              <a:rPr lang="en-US" sz="2400" b="1" dirty="0">
                <a:solidFill>
                  <a:schemeClr val="accent6">
                    <a:lumMod val="50000"/>
                  </a:schemeClr>
                </a:solidFill>
                <a:latin typeface="Arial" pitchFamily="34" charset="0"/>
                <a:cs typeface="Arial" pitchFamily="34" charset="0"/>
              </a:rPr>
              <a:t>   	</a:t>
            </a:r>
            <a:r>
              <a:rPr lang="en-US" sz="2400" b="1" u="sng" dirty="0">
                <a:solidFill>
                  <a:schemeClr val="accent6">
                    <a:lumMod val="50000"/>
                  </a:schemeClr>
                </a:solidFill>
                <a:latin typeface="Arial" pitchFamily="34" charset="0"/>
                <a:cs typeface="Arial" pitchFamily="34" charset="0"/>
              </a:rPr>
              <a:t>Communication Facilities</a:t>
            </a:r>
          </a:p>
          <a:p>
            <a:pPr marL="0" indent="0" algn="just">
              <a:lnSpc>
                <a:spcPct val="110000"/>
              </a:lnSpc>
              <a:spcBef>
                <a:spcPts val="750"/>
              </a:spcBef>
              <a:buClr>
                <a:srgbClr val="C00000"/>
              </a:buClr>
              <a:buNone/>
              <a:tabLst>
                <a:tab pos="863203" algn="l"/>
                <a:tab pos="1494234" algn="l"/>
              </a:tabLst>
            </a:pPr>
            <a:r>
              <a:rPr lang="en-US" sz="2400" b="1" dirty="0">
                <a:latin typeface="Arial" pitchFamily="34" charset="0"/>
                <a:cs typeface="Arial" pitchFamily="34" charset="0"/>
              </a:rPr>
              <a:t>       	</a:t>
            </a:r>
            <a:r>
              <a:rPr lang="en-US" sz="2400" b="1" dirty="0">
                <a:solidFill>
                  <a:schemeClr val="accent6">
                    <a:lumMod val="50000"/>
                  </a:schemeClr>
                </a:solidFill>
                <a:latin typeface="Arial" pitchFamily="34" charset="0"/>
                <a:cs typeface="Arial" pitchFamily="34" charset="0"/>
              </a:rPr>
              <a:t>(a) 	Phone No of OIC on website, Referral, Google 	and Just Dial</a:t>
            </a:r>
          </a:p>
          <a:p>
            <a:pPr marL="0" indent="0" algn="just">
              <a:lnSpc>
                <a:spcPct val="110000"/>
              </a:lnSpc>
              <a:spcBef>
                <a:spcPts val="750"/>
              </a:spcBef>
              <a:buClr>
                <a:srgbClr val="C00000"/>
              </a:buClr>
              <a:buNone/>
              <a:tabLst>
                <a:tab pos="863203" algn="l"/>
                <a:tab pos="1494234" algn="l"/>
              </a:tabLst>
            </a:pPr>
            <a:r>
              <a:rPr lang="en-US" sz="2400" b="1" dirty="0">
                <a:solidFill>
                  <a:schemeClr val="accent6">
                    <a:lumMod val="50000"/>
                  </a:schemeClr>
                </a:solidFill>
                <a:latin typeface="Arial" pitchFamily="34" charset="0"/>
                <a:cs typeface="Arial" pitchFamily="34" charset="0"/>
              </a:rPr>
              <a:t>       	(b) 	Medicine enquiry Mob No to all patients</a:t>
            </a:r>
          </a:p>
          <a:p>
            <a:pPr marL="0" indent="0" algn="just">
              <a:lnSpc>
                <a:spcPct val="110000"/>
              </a:lnSpc>
              <a:spcBef>
                <a:spcPts val="750"/>
              </a:spcBef>
              <a:buClr>
                <a:srgbClr val="C00000"/>
              </a:buClr>
              <a:buNone/>
              <a:tabLst>
                <a:tab pos="863203" algn="l"/>
                <a:tab pos="1494234" algn="l"/>
              </a:tabLst>
            </a:pPr>
            <a:r>
              <a:rPr lang="en-US" sz="2400" b="1" dirty="0">
                <a:solidFill>
                  <a:schemeClr val="accent6">
                    <a:lumMod val="50000"/>
                  </a:schemeClr>
                </a:solidFill>
                <a:latin typeface="Arial" pitchFamily="34" charset="0"/>
                <a:cs typeface="Arial" pitchFamily="34" charset="0"/>
              </a:rPr>
              <a:t>       	(c) 	Bulk SMS for ECHS Card Collection and  intimation regarding 	receipt of  Local Purchase of Medicines</a:t>
            </a:r>
          </a:p>
        </p:txBody>
      </p:sp>
      <p:sp>
        <p:nvSpPr>
          <p:cNvPr id="4" name="Date Placeholder 3"/>
          <p:cNvSpPr>
            <a:spLocks noGrp="1"/>
          </p:cNvSpPr>
          <p:nvPr>
            <p:ph type="dt" sz="half" idx="10"/>
          </p:nvPr>
        </p:nvSpPr>
        <p:spPr>
          <a:xfrm>
            <a:off x="10525125" y="1"/>
            <a:ext cx="2828925" cy="288924"/>
          </a:xfrm>
        </p:spPr>
        <p:txBody>
          <a:bodyPr/>
          <a:lstStyle/>
          <a:p>
            <a:pPr>
              <a:defRPr/>
            </a:pPr>
            <a:fld id="{C9BA1B77-D2D3-456F-B042-F8C204D37B45}" type="datetime1">
              <a:rPr lang="en-US"/>
              <a:pPr>
                <a:defRPr/>
              </a:pPr>
              <a:t>8/18/2022</a:t>
            </a:fld>
            <a:endParaRPr lang="en-US" dirty="0"/>
          </a:p>
        </p:txBody>
      </p:sp>
      <p:sp>
        <p:nvSpPr>
          <p:cNvPr id="5" name="Slide Number Placeholder 4"/>
          <p:cNvSpPr>
            <a:spLocks noGrp="1"/>
          </p:cNvSpPr>
          <p:nvPr>
            <p:ph type="sldNum" sz="quarter" idx="12"/>
          </p:nvPr>
        </p:nvSpPr>
        <p:spPr/>
        <p:txBody>
          <a:bodyPr/>
          <a:lstStyle/>
          <a:p>
            <a:pPr>
              <a:defRPr/>
            </a:pPr>
            <a:r>
              <a:rPr lang="en-US" dirty="0"/>
              <a:t>5</a:t>
            </a:r>
          </a:p>
        </p:txBody>
      </p:sp>
      <p:grpSp>
        <p:nvGrpSpPr>
          <p:cNvPr id="9" name="Group 8">
            <a:extLst>
              <a:ext uri="{FF2B5EF4-FFF2-40B4-BE49-F238E27FC236}">
                <a16:creationId xmlns:a16="http://schemas.microsoft.com/office/drawing/2014/main" id="{6EA2400B-0EF6-7CFF-24F2-7DB5404C3B70}"/>
              </a:ext>
            </a:extLst>
          </p:cNvPr>
          <p:cNvGrpSpPr/>
          <p:nvPr/>
        </p:nvGrpSpPr>
        <p:grpSpPr>
          <a:xfrm>
            <a:off x="793362" y="-10273"/>
            <a:ext cx="11276071" cy="1045696"/>
            <a:chOff x="983787" y="3290181"/>
            <a:chExt cx="11142592" cy="896696"/>
          </a:xfrm>
        </p:grpSpPr>
        <p:pic>
          <p:nvPicPr>
            <p:cNvPr id="10" name="Picture 4" descr="2.png">
              <a:extLst>
                <a:ext uri="{FF2B5EF4-FFF2-40B4-BE49-F238E27FC236}">
                  <a16:creationId xmlns:a16="http://schemas.microsoft.com/office/drawing/2014/main" id="{F0C195CD-121D-A6F2-EA98-E0C16FE728ED}"/>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11" name="TextBox 10">
              <a:extLst>
                <a:ext uri="{FF2B5EF4-FFF2-40B4-BE49-F238E27FC236}">
                  <a16:creationId xmlns:a16="http://schemas.microsoft.com/office/drawing/2014/main" id="{8B36AA46-EEE5-F206-2CFE-33A3C29F1E63}"/>
                </a:ext>
              </a:extLst>
            </p:cNvPr>
            <p:cNvSpPr txBox="1"/>
            <p:nvPr/>
          </p:nvSpPr>
          <p:spPr>
            <a:xfrm>
              <a:off x="983787" y="3339280"/>
              <a:ext cx="10118409" cy="448667"/>
            </a:xfrm>
            <a:prstGeom prst="rect">
              <a:avLst/>
            </a:prstGeom>
            <a:noFill/>
          </p:spPr>
          <p:txBody>
            <a:bodyPr wrap="square">
              <a:spAutoFit/>
            </a:bodyPr>
            <a:lstStyle/>
            <a:p>
              <a:pPr algn="ctr" defTabSz="979290"/>
              <a:r>
                <a:rPr lang="en-US" sz="2800" b="1" u="sng" dirty="0">
                  <a:latin typeface="Arial Rounded MT Bold" pitchFamily="34" charset="0"/>
                  <a:cs typeface="Arial" pitchFamily="34" charset="0"/>
                </a:rPr>
                <a:t>FACILITIES AT ECHS, PC, DELHI CANTT</a:t>
              </a:r>
            </a:p>
          </p:txBody>
        </p:sp>
      </p:grpSp>
      <p:pic>
        <p:nvPicPr>
          <p:cNvPr id="13" name="Picture 12">
            <a:extLst>
              <a:ext uri="{FF2B5EF4-FFF2-40B4-BE49-F238E27FC236}">
                <a16:creationId xmlns:a16="http://schemas.microsoft.com/office/drawing/2014/main" id="{FBD0CC9E-8B11-D51E-7963-5709B7305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2114128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8250" y="1325853"/>
            <a:ext cx="9286875" cy="4799913"/>
          </a:xfrm>
        </p:spPr>
        <p:txBody>
          <a:bodyPr/>
          <a:lstStyle/>
          <a:p>
            <a:pPr marL="624364" indent="-535781" algn="ctr">
              <a:spcBef>
                <a:spcPts val="649"/>
              </a:spcBef>
              <a:buSzPct val="100000"/>
              <a:buNone/>
              <a:defRPr/>
            </a:pPr>
            <a:r>
              <a:rPr lang="en-US" sz="4500" b="1" dirty="0">
                <a:solidFill>
                  <a:srgbClr val="006600"/>
                </a:solidFill>
                <a:effectLst>
                  <a:outerShdw blurRad="38100" dist="38100" dir="2700000" algn="tl">
                    <a:srgbClr val="000000">
                      <a:alpha val="43137"/>
                    </a:srgbClr>
                  </a:outerShdw>
                </a:effectLst>
                <a:latin typeface="Arial" pitchFamily="34" charset="0"/>
                <a:cs typeface="Arial" pitchFamily="34" charset="0"/>
              </a:rPr>
              <a:t> </a:t>
            </a:r>
            <a:endParaRPr lang="en-US" sz="4500" b="1" u="sng" dirty="0">
              <a:solidFill>
                <a:srgbClr val="006600"/>
              </a:solidFill>
              <a:effectLst>
                <a:outerShdw blurRad="38100" dist="38100" dir="2700000" algn="tl">
                  <a:srgbClr val="000000">
                    <a:alpha val="43137"/>
                  </a:srgbClr>
                </a:outerShdw>
              </a:effectLst>
              <a:latin typeface="Arial" pitchFamily="34" charset="0"/>
              <a:cs typeface="Arial" pitchFamily="34" charset="0"/>
            </a:endParaRPr>
          </a:p>
          <a:p>
            <a:pPr marL="624364" indent="-535781" algn="just">
              <a:spcBef>
                <a:spcPts val="0"/>
              </a:spcBef>
              <a:buSzPct val="100000"/>
              <a:buNone/>
              <a:defRPr/>
            </a:pPr>
            <a:endParaRPr lang="en-US" sz="4500" dirty="0"/>
          </a:p>
          <a:p>
            <a:pPr marL="624364" indent="-535781" algn="just">
              <a:spcBef>
                <a:spcPts val="0"/>
              </a:spcBef>
              <a:buSzPct val="100000"/>
              <a:buNone/>
              <a:defRPr/>
            </a:pPr>
            <a:endParaRPr lang="en-US" sz="4500" dirty="0"/>
          </a:p>
          <a:p>
            <a:pPr marL="88583" indent="0" algn="just">
              <a:spcBef>
                <a:spcPts val="0"/>
              </a:spcBef>
              <a:buSzPct val="100000"/>
              <a:buNone/>
              <a:defRPr/>
            </a:pPr>
            <a:endParaRPr lang="en-US" sz="2438" dirty="0"/>
          </a:p>
          <a:p>
            <a:pPr marL="624364" indent="-535781" algn="just">
              <a:spcBef>
                <a:spcPts val="0"/>
              </a:spcBef>
              <a:buSzPct val="100000"/>
              <a:defRPr/>
            </a:pPr>
            <a:endParaRPr lang="en-US" sz="2438" dirty="0"/>
          </a:p>
          <a:p>
            <a:pPr marL="391633" indent="-303051" algn="just">
              <a:spcBef>
                <a:spcPts val="649"/>
              </a:spcBef>
              <a:buSzPct val="100000"/>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66459753"/>
              </p:ext>
            </p:extLst>
          </p:nvPr>
        </p:nvGraphicFramePr>
        <p:xfrm>
          <a:off x="1263720" y="1304818"/>
          <a:ext cx="9404277" cy="5019214"/>
        </p:xfrm>
        <a:graphic>
          <a:graphicData uri="http://schemas.openxmlformats.org/drawingml/2006/table">
            <a:tbl>
              <a:tblPr firstRow="1" bandRow="1">
                <a:tableStyleId>{5C22544A-7EE6-4342-B048-85BDC9FD1C3A}</a:tableStyleId>
              </a:tblPr>
              <a:tblGrid>
                <a:gridCol w="854934">
                  <a:extLst>
                    <a:ext uri="{9D8B030D-6E8A-4147-A177-3AD203B41FA5}">
                      <a16:colId xmlns:a16="http://schemas.microsoft.com/office/drawing/2014/main" val="20000"/>
                    </a:ext>
                  </a:extLst>
                </a:gridCol>
                <a:gridCol w="5181829">
                  <a:extLst>
                    <a:ext uri="{9D8B030D-6E8A-4147-A177-3AD203B41FA5}">
                      <a16:colId xmlns:a16="http://schemas.microsoft.com/office/drawing/2014/main" val="20001"/>
                    </a:ext>
                  </a:extLst>
                </a:gridCol>
                <a:gridCol w="3367514">
                  <a:extLst>
                    <a:ext uri="{9D8B030D-6E8A-4147-A177-3AD203B41FA5}">
                      <a16:colId xmlns:a16="http://schemas.microsoft.com/office/drawing/2014/main" val="20002"/>
                    </a:ext>
                  </a:extLst>
                </a:gridCol>
              </a:tblGrid>
              <a:tr h="576361">
                <a:tc>
                  <a:txBody>
                    <a:bodyPr/>
                    <a:lstStyle/>
                    <a:p>
                      <a:pPr marL="0" marR="0" algn="ctr">
                        <a:lnSpc>
                          <a:spcPct val="115000"/>
                        </a:lnSpc>
                        <a:spcBef>
                          <a:spcPts val="0"/>
                        </a:spcBef>
                        <a:spcAft>
                          <a:spcPts val="0"/>
                        </a:spcAft>
                      </a:pPr>
                      <a:r>
                        <a:rPr kumimoji="0" lang="en-US" sz="2800" b="1" kern="1200" dirty="0">
                          <a:solidFill>
                            <a:schemeClr val="dk1"/>
                          </a:solidFill>
                          <a:latin typeface="Arial"/>
                          <a:ea typeface="Times New Roman"/>
                          <a:cs typeface="Times New Roman"/>
                        </a:rPr>
                        <a:t>1.</a:t>
                      </a:r>
                    </a:p>
                  </a:txBody>
                  <a:tcPr marL="128588" marR="128588" marT="0" marB="0" anchor="ctr"/>
                </a:tc>
                <a:tc>
                  <a:txBody>
                    <a:bodyPr/>
                    <a:lstStyle/>
                    <a:p>
                      <a:pPr marL="0" marR="0" algn="l">
                        <a:lnSpc>
                          <a:spcPct val="115000"/>
                        </a:lnSpc>
                        <a:spcBef>
                          <a:spcPts val="0"/>
                        </a:spcBef>
                        <a:spcAft>
                          <a:spcPts val="0"/>
                        </a:spcAft>
                      </a:pPr>
                      <a:r>
                        <a:rPr kumimoji="0" lang="en-US" sz="2800" b="1" kern="1200" dirty="0">
                          <a:solidFill>
                            <a:schemeClr val="dk1"/>
                          </a:solidFill>
                          <a:latin typeface="Arial"/>
                          <a:ea typeface="Times New Roman"/>
                          <a:cs typeface="Times New Roman"/>
                        </a:rPr>
                        <a:t>ESM</a:t>
                      </a:r>
                    </a:p>
                  </a:txBody>
                  <a:tcPr marL="128588" marR="128588" marT="0" marB="0"/>
                </a:tc>
                <a:tc>
                  <a:txBody>
                    <a:bodyPr/>
                    <a:lstStyle/>
                    <a:p>
                      <a:pPr marL="0" marR="0" algn="ctr">
                        <a:lnSpc>
                          <a:spcPct val="115000"/>
                        </a:lnSpc>
                        <a:spcBef>
                          <a:spcPts val="0"/>
                        </a:spcBef>
                        <a:spcAft>
                          <a:spcPts val="0"/>
                        </a:spcAft>
                      </a:pPr>
                      <a:r>
                        <a:rPr kumimoji="0" lang="en-US" sz="2800" b="1" kern="1200" dirty="0">
                          <a:solidFill>
                            <a:schemeClr val="dk1"/>
                          </a:solidFill>
                          <a:latin typeface="Arial"/>
                          <a:ea typeface="Times New Roman"/>
                          <a:cs typeface="Times New Roman"/>
                        </a:rPr>
                        <a:t>1,34,908</a:t>
                      </a:r>
                    </a:p>
                  </a:txBody>
                  <a:tcPr marL="128588" marR="128588" marT="0" marB="0" anchor="ctr"/>
                </a:tc>
                <a:extLst>
                  <a:ext uri="{0D108BD9-81ED-4DB2-BD59-A6C34878D82A}">
                    <a16:rowId xmlns:a16="http://schemas.microsoft.com/office/drawing/2014/main" val="10000"/>
                  </a:ext>
                </a:extLst>
              </a:tr>
              <a:tr h="576361">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2.</a:t>
                      </a:r>
                    </a:p>
                  </a:txBody>
                  <a:tcPr marL="128588" marR="128588" marT="0" marB="0" anchor="ctr"/>
                </a:tc>
                <a:tc>
                  <a:txBody>
                    <a:bodyPr/>
                    <a:lstStyle/>
                    <a:p>
                      <a:pPr marL="0" marR="0" algn="l">
                        <a:lnSpc>
                          <a:spcPct val="115000"/>
                        </a:lnSpc>
                        <a:spcBef>
                          <a:spcPts val="0"/>
                        </a:spcBef>
                        <a:spcAft>
                          <a:spcPts val="0"/>
                        </a:spcAft>
                      </a:pPr>
                      <a:r>
                        <a:rPr kumimoji="0" lang="en-US" sz="2800" b="0" kern="1200" dirty="0">
                          <a:solidFill>
                            <a:schemeClr val="dk1"/>
                          </a:solidFill>
                          <a:latin typeface="Arial"/>
                          <a:ea typeface="Times New Roman"/>
                          <a:cs typeface="Times New Roman"/>
                        </a:rPr>
                        <a:t>Father</a:t>
                      </a:r>
                    </a:p>
                  </a:txBody>
                  <a:tcPr marL="128588" marR="128588" marT="0" marB="0" anchor="ctr"/>
                </a:tc>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25,162</a:t>
                      </a:r>
                    </a:p>
                  </a:txBody>
                  <a:tcPr marL="128588" marR="128588" marT="0" marB="0" anchor="ctr"/>
                </a:tc>
                <a:extLst>
                  <a:ext uri="{0D108BD9-81ED-4DB2-BD59-A6C34878D82A}">
                    <a16:rowId xmlns:a16="http://schemas.microsoft.com/office/drawing/2014/main" val="10001"/>
                  </a:ext>
                </a:extLst>
              </a:tr>
              <a:tr h="576361">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3.</a:t>
                      </a:r>
                    </a:p>
                  </a:txBody>
                  <a:tcPr marL="128588" marR="128588" marT="0" marB="0" anchor="ctr"/>
                </a:tc>
                <a:tc>
                  <a:txBody>
                    <a:bodyPr/>
                    <a:lstStyle/>
                    <a:p>
                      <a:pPr marL="0" marR="0" algn="l">
                        <a:lnSpc>
                          <a:spcPct val="115000"/>
                        </a:lnSpc>
                        <a:spcBef>
                          <a:spcPts val="0"/>
                        </a:spcBef>
                        <a:spcAft>
                          <a:spcPts val="0"/>
                        </a:spcAft>
                      </a:pPr>
                      <a:r>
                        <a:rPr kumimoji="0" lang="en-US" sz="2800" b="0" kern="1200" dirty="0">
                          <a:solidFill>
                            <a:schemeClr val="dk1"/>
                          </a:solidFill>
                          <a:latin typeface="Arial"/>
                          <a:ea typeface="Times New Roman"/>
                          <a:cs typeface="Times New Roman"/>
                        </a:rPr>
                        <a:t>Mother</a:t>
                      </a:r>
                    </a:p>
                  </a:txBody>
                  <a:tcPr marL="128588" marR="128588" marT="0" marB="0" anchor="ctr"/>
                </a:tc>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23,343</a:t>
                      </a:r>
                    </a:p>
                  </a:txBody>
                  <a:tcPr marL="128588" marR="128588" marT="0" marB="0" anchor="ctr"/>
                </a:tc>
                <a:extLst>
                  <a:ext uri="{0D108BD9-81ED-4DB2-BD59-A6C34878D82A}">
                    <a16:rowId xmlns:a16="http://schemas.microsoft.com/office/drawing/2014/main" val="10002"/>
                  </a:ext>
                </a:extLst>
              </a:tr>
              <a:tr h="576361">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4.</a:t>
                      </a:r>
                    </a:p>
                  </a:txBody>
                  <a:tcPr marL="128588" marR="128588" marT="0" marB="0" anchor="ctr"/>
                </a:tc>
                <a:tc>
                  <a:txBody>
                    <a:bodyPr/>
                    <a:lstStyle/>
                    <a:p>
                      <a:pPr marL="0" marR="0" algn="l">
                        <a:lnSpc>
                          <a:spcPct val="115000"/>
                        </a:lnSpc>
                        <a:spcBef>
                          <a:spcPts val="0"/>
                        </a:spcBef>
                        <a:spcAft>
                          <a:spcPts val="0"/>
                        </a:spcAft>
                      </a:pPr>
                      <a:r>
                        <a:rPr kumimoji="0" lang="en-US" sz="2800" b="0" kern="1200" dirty="0">
                          <a:solidFill>
                            <a:schemeClr val="dk1"/>
                          </a:solidFill>
                          <a:latin typeface="Arial"/>
                          <a:ea typeface="Times New Roman"/>
                          <a:cs typeface="Times New Roman"/>
                        </a:rPr>
                        <a:t>Spouse</a:t>
                      </a:r>
                    </a:p>
                  </a:txBody>
                  <a:tcPr marL="128588" marR="128588" marT="0" marB="0" anchor="ctr"/>
                </a:tc>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1,13,694</a:t>
                      </a:r>
                    </a:p>
                  </a:txBody>
                  <a:tcPr marL="128588" marR="128588" marT="0" marB="0" anchor="ctr"/>
                </a:tc>
                <a:extLst>
                  <a:ext uri="{0D108BD9-81ED-4DB2-BD59-A6C34878D82A}">
                    <a16:rowId xmlns:a16="http://schemas.microsoft.com/office/drawing/2014/main" val="10003"/>
                  </a:ext>
                </a:extLst>
              </a:tr>
              <a:tr h="576361">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5.</a:t>
                      </a:r>
                    </a:p>
                  </a:txBody>
                  <a:tcPr marL="128588" marR="128588" marT="0" marB="0" anchor="ctr"/>
                </a:tc>
                <a:tc>
                  <a:txBody>
                    <a:bodyPr/>
                    <a:lstStyle/>
                    <a:p>
                      <a:pPr marL="0" marR="0" algn="l">
                        <a:lnSpc>
                          <a:spcPct val="115000"/>
                        </a:lnSpc>
                        <a:spcBef>
                          <a:spcPts val="0"/>
                        </a:spcBef>
                        <a:spcAft>
                          <a:spcPts val="0"/>
                        </a:spcAft>
                      </a:pPr>
                      <a:r>
                        <a:rPr kumimoji="0" lang="en-US" sz="2800" b="0" kern="1200" dirty="0">
                          <a:solidFill>
                            <a:schemeClr val="dk1"/>
                          </a:solidFill>
                          <a:latin typeface="Arial"/>
                          <a:ea typeface="Times New Roman"/>
                          <a:cs typeface="Times New Roman"/>
                        </a:rPr>
                        <a:t>Daughter</a:t>
                      </a:r>
                    </a:p>
                  </a:txBody>
                  <a:tcPr marL="128588" marR="128588" marT="0" marB="0" anchor="ctr"/>
                </a:tc>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38,345</a:t>
                      </a:r>
                    </a:p>
                  </a:txBody>
                  <a:tcPr marL="128588" marR="128588" marT="0" marB="0" anchor="ctr"/>
                </a:tc>
                <a:extLst>
                  <a:ext uri="{0D108BD9-81ED-4DB2-BD59-A6C34878D82A}">
                    <a16:rowId xmlns:a16="http://schemas.microsoft.com/office/drawing/2014/main" val="10004"/>
                  </a:ext>
                </a:extLst>
              </a:tr>
              <a:tr h="576361">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6.</a:t>
                      </a:r>
                    </a:p>
                  </a:txBody>
                  <a:tcPr marL="128588" marR="128588" marT="0" marB="0" anchor="ctr"/>
                </a:tc>
                <a:tc>
                  <a:txBody>
                    <a:bodyPr/>
                    <a:lstStyle/>
                    <a:p>
                      <a:pPr marL="0" marR="0" algn="l">
                        <a:lnSpc>
                          <a:spcPct val="115000"/>
                        </a:lnSpc>
                        <a:spcBef>
                          <a:spcPts val="0"/>
                        </a:spcBef>
                        <a:spcAft>
                          <a:spcPts val="0"/>
                        </a:spcAft>
                      </a:pPr>
                      <a:r>
                        <a:rPr kumimoji="0" lang="en-US" sz="2800" b="0" kern="1200" dirty="0">
                          <a:solidFill>
                            <a:schemeClr val="dk1"/>
                          </a:solidFill>
                          <a:latin typeface="Arial"/>
                          <a:ea typeface="Times New Roman"/>
                          <a:cs typeface="Times New Roman"/>
                        </a:rPr>
                        <a:t>Son</a:t>
                      </a:r>
                    </a:p>
                  </a:txBody>
                  <a:tcPr marL="128588" marR="128588" marT="0" marB="0" anchor="ctr"/>
                </a:tc>
                <a:tc>
                  <a:txBody>
                    <a:bodyPr/>
                    <a:lstStyle/>
                    <a:p>
                      <a:pPr marL="0" marR="0" algn="ctr">
                        <a:lnSpc>
                          <a:spcPct val="115000"/>
                        </a:lnSpc>
                        <a:spcBef>
                          <a:spcPts val="0"/>
                        </a:spcBef>
                        <a:spcAft>
                          <a:spcPts val="0"/>
                        </a:spcAft>
                      </a:pPr>
                      <a:r>
                        <a:rPr kumimoji="0" lang="en-US" sz="2800" b="0" kern="1200" dirty="0">
                          <a:solidFill>
                            <a:schemeClr val="dk1"/>
                          </a:solidFill>
                          <a:latin typeface="Arial"/>
                          <a:ea typeface="Times New Roman"/>
                          <a:cs typeface="Times New Roman"/>
                        </a:rPr>
                        <a:t>41,178</a:t>
                      </a:r>
                    </a:p>
                  </a:txBody>
                  <a:tcPr marL="128588" marR="128588" marT="0" marB="0" anchor="ctr"/>
                </a:tc>
                <a:extLst>
                  <a:ext uri="{0D108BD9-81ED-4DB2-BD59-A6C34878D82A}">
                    <a16:rowId xmlns:a16="http://schemas.microsoft.com/office/drawing/2014/main" val="10005"/>
                  </a:ext>
                </a:extLst>
              </a:tr>
              <a:tr h="859939">
                <a:tc>
                  <a:txBody>
                    <a:bodyPr/>
                    <a:lstStyle/>
                    <a:p>
                      <a:pPr marL="0" marR="0" algn="ctr">
                        <a:lnSpc>
                          <a:spcPct val="115000"/>
                        </a:lnSpc>
                        <a:spcBef>
                          <a:spcPts val="0"/>
                        </a:spcBef>
                        <a:spcAft>
                          <a:spcPts val="0"/>
                        </a:spcAft>
                      </a:pPr>
                      <a:r>
                        <a:rPr kumimoji="0" lang="en-US" sz="2800" b="1" kern="1200" dirty="0">
                          <a:solidFill>
                            <a:schemeClr val="dk1"/>
                          </a:solidFill>
                          <a:latin typeface="Arial"/>
                          <a:ea typeface="Times New Roman"/>
                          <a:cs typeface="Times New Roman"/>
                        </a:rPr>
                        <a:t>7.</a:t>
                      </a:r>
                    </a:p>
                  </a:txBody>
                  <a:tcPr marL="128588" marR="128588" marT="0" marB="0" anchor="ctr"/>
                </a:tc>
                <a:tc>
                  <a:txBody>
                    <a:bodyPr/>
                    <a:lstStyle/>
                    <a:p>
                      <a:pPr marL="0" marR="0" algn="l">
                        <a:lnSpc>
                          <a:spcPct val="115000"/>
                        </a:lnSpc>
                        <a:spcBef>
                          <a:spcPts val="0"/>
                        </a:spcBef>
                        <a:spcAft>
                          <a:spcPts val="0"/>
                        </a:spcAft>
                      </a:pPr>
                      <a:r>
                        <a:rPr kumimoji="0" lang="en-US" sz="2800" b="1" kern="1200" dirty="0">
                          <a:solidFill>
                            <a:schemeClr val="dk1"/>
                          </a:solidFill>
                          <a:latin typeface="Arial"/>
                          <a:ea typeface="Times New Roman"/>
                          <a:cs typeface="Times New Roman"/>
                        </a:rPr>
                        <a:t>Total Dependents</a:t>
                      </a:r>
                    </a:p>
                  </a:txBody>
                  <a:tcPr marL="128588" marR="128588" marT="0" marB="0" anchor="ctr"/>
                </a:tc>
                <a:tc>
                  <a:txBody>
                    <a:bodyPr/>
                    <a:lstStyle/>
                    <a:p>
                      <a:pPr marL="0" marR="0" algn="ctr">
                        <a:lnSpc>
                          <a:spcPct val="115000"/>
                        </a:lnSpc>
                        <a:spcBef>
                          <a:spcPts val="0"/>
                        </a:spcBef>
                        <a:spcAft>
                          <a:spcPts val="0"/>
                        </a:spcAft>
                      </a:pPr>
                      <a:r>
                        <a:rPr kumimoji="0" lang="en-US" sz="2800" b="1" kern="1200" dirty="0">
                          <a:solidFill>
                            <a:schemeClr val="dk1"/>
                          </a:solidFill>
                          <a:latin typeface="Arial"/>
                          <a:ea typeface="Times New Roman"/>
                          <a:cs typeface="Times New Roman"/>
                        </a:rPr>
                        <a:t>2,41,722</a:t>
                      </a:r>
                    </a:p>
                  </a:txBody>
                  <a:tcPr marL="128588" marR="128588" marT="0" marB="0" anchor="ctr"/>
                </a:tc>
                <a:extLst>
                  <a:ext uri="{0D108BD9-81ED-4DB2-BD59-A6C34878D82A}">
                    <a16:rowId xmlns:a16="http://schemas.microsoft.com/office/drawing/2014/main" val="10006"/>
                  </a:ext>
                </a:extLst>
              </a:tr>
              <a:tr h="701109">
                <a:tc>
                  <a:txBody>
                    <a:bodyPr/>
                    <a:lstStyle/>
                    <a:p>
                      <a:pPr marL="0" marR="0" algn="l">
                        <a:lnSpc>
                          <a:spcPct val="115000"/>
                        </a:lnSpc>
                        <a:spcBef>
                          <a:spcPts val="0"/>
                        </a:spcBef>
                        <a:spcAft>
                          <a:spcPts val="0"/>
                        </a:spcAft>
                      </a:pPr>
                      <a:endParaRPr kumimoji="0" lang="en-US" sz="2800" b="1" kern="1200" dirty="0">
                        <a:solidFill>
                          <a:schemeClr val="dk1"/>
                        </a:solidFill>
                        <a:latin typeface="Arial"/>
                        <a:ea typeface="Times New Roman"/>
                        <a:cs typeface="Times New Roman"/>
                      </a:endParaRPr>
                    </a:p>
                  </a:txBody>
                  <a:tcPr marL="128588" marR="128588" marT="0" marB="0"/>
                </a:tc>
                <a:tc>
                  <a:txBody>
                    <a:bodyPr/>
                    <a:lstStyle/>
                    <a:p>
                      <a:pPr marL="0" marR="0" algn="ctr">
                        <a:lnSpc>
                          <a:spcPct val="115000"/>
                        </a:lnSpc>
                        <a:spcBef>
                          <a:spcPts val="0"/>
                        </a:spcBef>
                        <a:spcAft>
                          <a:spcPts val="0"/>
                        </a:spcAft>
                      </a:pPr>
                      <a:r>
                        <a:rPr kumimoji="0" lang="en-US" sz="2800" b="1" kern="1200" dirty="0">
                          <a:solidFill>
                            <a:srgbClr val="C00000"/>
                          </a:solidFill>
                          <a:latin typeface="Arial"/>
                          <a:ea typeface="Times New Roman"/>
                          <a:cs typeface="Times New Roman"/>
                        </a:rPr>
                        <a:t>Grand Total (Ser1+ Ser 7)</a:t>
                      </a:r>
                    </a:p>
                  </a:txBody>
                  <a:tcPr marL="128588" marR="128588" marT="0" marB="0" anchor="ctr"/>
                </a:tc>
                <a:tc>
                  <a:txBody>
                    <a:bodyPr/>
                    <a:lstStyle/>
                    <a:p>
                      <a:pPr marL="0" marR="0" algn="ctr">
                        <a:lnSpc>
                          <a:spcPct val="115000"/>
                        </a:lnSpc>
                        <a:spcBef>
                          <a:spcPts val="0"/>
                        </a:spcBef>
                        <a:spcAft>
                          <a:spcPts val="0"/>
                        </a:spcAft>
                      </a:pPr>
                      <a:r>
                        <a:rPr kumimoji="0" lang="en-US" sz="2800" b="1" kern="1200" dirty="0">
                          <a:solidFill>
                            <a:srgbClr val="C00000"/>
                          </a:solidFill>
                          <a:latin typeface="Arial"/>
                          <a:ea typeface="Times New Roman"/>
                          <a:cs typeface="Times New Roman"/>
                        </a:rPr>
                        <a:t>3,76,630</a:t>
                      </a:r>
                    </a:p>
                  </a:txBody>
                  <a:tcPr marL="128588" marR="128588" marT="0" marB="0" anchor="ctr"/>
                </a:tc>
                <a:extLst>
                  <a:ext uri="{0D108BD9-81ED-4DB2-BD59-A6C34878D82A}">
                    <a16:rowId xmlns:a16="http://schemas.microsoft.com/office/drawing/2014/main" val="10007"/>
                  </a:ext>
                </a:extLst>
              </a:tr>
            </a:tbl>
          </a:graphicData>
        </a:graphic>
      </p:graphicFrame>
      <p:grpSp>
        <p:nvGrpSpPr>
          <p:cNvPr id="7" name="Group 6">
            <a:extLst>
              <a:ext uri="{FF2B5EF4-FFF2-40B4-BE49-F238E27FC236}">
                <a16:creationId xmlns:a16="http://schemas.microsoft.com/office/drawing/2014/main" id="{8E96E070-8BDD-C782-A38D-DD16FED8A4ED}"/>
              </a:ext>
            </a:extLst>
          </p:cNvPr>
          <p:cNvGrpSpPr/>
          <p:nvPr/>
        </p:nvGrpSpPr>
        <p:grpSpPr>
          <a:xfrm>
            <a:off x="793362" y="-10273"/>
            <a:ext cx="11276071" cy="1045696"/>
            <a:chOff x="983787" y="3290181"/>
            <a:chExt cx="11142592" cy="896696"/>
          </a:xfrm>
        </p:grpSpPr>
        <p:pic>
          <p:nvPicPr>
            <p:cNvPr id="8" name="Picture 4" descr="2.png">
              <a:extLst>
                <a:ext uri="{FF2B5EF4-FFF2-40B4-BE49-F238E27FC236}">
                  <a16:creationId xmlns:a16="http://schemas.microsoft.com/office/drawing/2014/main" id="{3AA79AF9-BD09-46C4-6DB9-BF10EFC844E9}"/>
                </a:ext>
              </a:extLst>
            </p:cNvPr>
            <p:cNvPicPr>
              <a:picLocks noChangeAspect="1"/>
            </p:cNvPicPr>
            <p:nvPr/>
          </p:nvPicPr>
          <p:blipFill>
            <a:blip r:embed="rId2" cstate="print"/>
            <a:stretch>
              <a:fillRect/>
            </a:stretch>
          </p:blipFill>
          <p:spPr bwMode="auto">
            <a:xfrm>
              <a:off x="11176935" y="3290181"/>
              <a:ext cx="949444" cy="896696"/>
            </a:xfrm>
            <a:prstGeom prst="rect">
              <a:avLst/>
            </a:prstGeom>
            <a:noFill/>
            <a:ln w="9525">
              <a:noFill/>
              <a:miter lim="800000"/>
              <a:headEnd/>
              <a:tailEnd/>
            </a:ln>
          </p:spPr>
        </p:pic>
        <p:sp>
          <p:nvSpPr>
            <p:cNvPr id="9" name="TextBox 8">
              <a:extLst>
                <a:ext uri="{FF2B5EF4-FFF2-40B4-BE49-F238E27FC236}">
                  <a16:creationId xmlns:a16="http://schemas.microsoft.com/office/drawing/2014/main" id="{4C04C7B7-CEEE-D8E8-1D7C-CFBD77359A68}"/>
                </a:ext>
              </a:extLst>
            </p:cNvPr>
            <p:cNvSpPr txBox="1"/>
            <p:nvPr/>
          </p:nvSpPr>
          <p:spPr>
            <a:xfrm>
              <a:off x="983787" y="3339280"/>
              <a:ext cx="10118409" cy="448667"/>
            </a:xfrm>
            <a:prstGeom prst="rect">
              <a:avLst/>
            </a:prstGeom>
            <a:noFill/>
          </p:spPr>
          <p:txBody>
            <a:bodyPr wrap="square">
              <a:spAutoFit/>
            </a:bodyPr>
            <a:lstStyle/>
            <a:p>
              <a:pPr algn="ctr" defTabSz="979290"/>
              <a:r>
                <a:rPr lang="en-US" sz="2800" b="1" u="sng" dirty="0">
                  <a:latin typeface="Arial Rounded MT Bold" pitchFamily="34" charset="0"/>
                  <a:cs typeface="Arial" pitchFamily="34" charset="0"/>
                </a:rPr>
                <a:t>DEPENDENCY AT ECHS, PC, DELHI CANTT</a:t>
              </a:r>
            </a:p>
          </p:txBody>
        </p:sp>
      </p:grpSp>
      <p:pic>
        <p:nvPicPr>
          <p:cNvPr id="11" name="Picture 10">
            <a:extLst>
              <a:ext uri="{FF2B5EF4-FFF2-40B4-BE49-F238E27FC236}">
                <a16:creationId xmlns:a16="http://schemas.microsoft.com/office/drawing/2014/main" id="{3FEE5511-AF48-E764-066D-C35ECD17B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283524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508279" y="320675"/>
            <a:ext cx="10515600" cy="1325563"/>
          </a:xfrm>
        </p:spPr>
        <p:txBody>
          <a:bodyPr>
            <a:normAutofit/>
          </a:bodyPr>
          <a:lstStyle/>
          <a:p>
            <a:pPr algn="ctr"/>
            <a:r>
              <a:rPr lang="en-IN" sz="2800" b="1" u="sng" dirty="0">
                <a:solidFill>
                  <a:schemeClr val="accent6">
                    <a:lumMod val="50000"/>
                  </a:schemeClr>
                </a:solidFill>
                <a:latin typeface="Arial" panose="020B0604020202020204" pitchFamily="34" charset="0"/>
                <a:cs typeface="Arial" panose="020B0604020202020204" pitchFamily="34" charset="0"/>
              </a:rPr>
              <a:t>ECHS POLYCLINIC – DELHI CANTT</a:t>
            </a:r>
            <a:br>
              <a:rPr lang="en-IN" sz="2800" b="1" u="sng" dirty="0">
                <a:solidFill>
                  <a:schemeClr val="accent6">
                    <a:lumMod val="50000"/>
                  </a:schemeClr>
                </a:solidFill>
                <a:latin typeface="Arial" panose="020B0604020202020204" pitchFamily="34" charset="0"/>
                <a:cs typeface="Arial" panose="020B0604020202020204" pitchFamily="34" charset="0"/>
              </a:rPr>
            </a:br>
            <a:r>
              <a:rPr lang="en-IN" sz="2800" b="1" u="sng" dirty="0">
                <a:solidFill>
                  <a:schemeClr val="accent6">
                    <a:lumMod val="50000"/>
                  </a:schemeClr>
                </a:solidFill>
                <a:latin typeface="Arial" panose="020B0604020202020204" pitchFamily="34" charset="0"/>
                <a:cs typeface="Arial" panose="020B0604020202020204" pitchFamily="34" charset="0"/>
              </a:rPr>
              <a:t>DEPENDENCY</a:t>
            </a: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2516095"/>
            <a:ext cx="10515600" cy="4351338"/>
          </a:xfrm>
        </p:spPr>
        <p:txBody>
          <a:bodyPr>
            <a:normAutofit/>
          </a:bodyPr>
          <a:lstStyle/>
          <a:p>
            <a:pPr lvl="1">
              <a:buFont typeface="Wingdings" panose="05000000000000000000" pitchFamily="2" charset="2"/>
              <a:buChar char="Ø"/>
            </a:pPr>
            <a:r>
              <a:rPr lang="en-IN" b="1" dirty="0">
                <a:solidFill>
                  <a:srgbClr val="C00000"/>
                </a:solidFill>
              </a:rPr>
              <a:t>ESM				- 1,34,908</a:t>
            </a:r>
          </a:p>
          <a:p>
            <a:pPr lvl="1">
              <a:buFont typeface="Wingdings" panose="05000000000000000000" pitchFamily="2" charset="2"/>
              <a:buChar char="Ø"/>
            </a:pPr>
            <a:r>
              <a:rPr lang="en-IN" b="1" dirty="0"/>
              <a:t>Spouse				-1,13,694</a:t>
            </a:r>
          </a:p>
          <a:p>
            <a:pPr lvl="1">
              <a:buFont typeface="Wingdings" panose="05000000000000000000" pitchFamily="2" charset="2"/>
              <a:buChar char="Ø"/>
            </a:pPr>
            <a:r>
              <a:rPr lang="en-IN" b="1" dirty="0">
                <a:solidFill>
                  <a:srgbClr val="C00000"/>
                </a:solidFill>
              </a:rPr>
              <a:t>Dependent parents		- 48,505</a:t>
            </a:r>
          </a:p>
          <a:p>
            <a:pPr lvl="1">
              <a:buFont typeface="Wingdings" panose="05000000000000000000" pitchFamily="2" charset="2"/>
              <a:buChar char="Ø"/>
            </a:pPr>
            <a:r>
              <a:rPr lang="en-IN" b="1" dirty="0"/>
              <a:t>Dependent children		- 79,523</a:t>
            </a:r>
          </a:p>
          <a:p>
            <a:pPr lvl="1">
              <a:buFont typeface="Wingdings" panose="05000000000000000000" pitchFamily="2" charset="2"/>
              <a:buChar char="Ø"/>
            </a:pPr>
            <a:endParaRPr lang="en-IN" b="1" dirty="0"/>
          </a:p>
          <a:p>
            <a:pPr lvl="1">
              <a:buFont typeface="Wingdings" panose="05000000000000000000" pitchFamily="2" charset="2"/>
              <a:buChar char="Ø"/>
            </a:pPr>
            <a:r>
              <a:rPr lang="en-IN" b="1" dirty="0">
                <a:solidFill>
                  <a:srgbClr val="C00000"/>
                </a:solidFill>
              </a:rPr>
              <a:t>Total				- 3,76,630 ( as against capacity of 20,000)</a:t>
            </a:r>
          </a:p>
          <a:p>
            <a:pPr lvl="1">
              <a:buFont typeface="Wingdings" panose="05000000000000000000" pitchFamily="2" charset="2"/>
              <a:buChar char="Ø"/>
            </a:pPr>
            <a:endParaRPr lang="en-IN" b="1" dirty="0"/>
          </a:p>
          <a:p>
            <a:pPr lvl="1">
              <a:buFont typeface="Wingdings" panose="05000000000000000000" pitchFamily="2" charset="2"/>
              <a:buChar char="Ø"/>
            </a:pPr>
            <a:endParaRPr lang="en-IN" b="1" dirty="0"/>
          </a:p>
          <a:p>
            <a:pPr>
              <a:buFont typeface="Wingdings" panose="05000000000000000000" pitchFamily="2" charset="2"/>
              <a:buChar char="Ø"/>
            </a:pPr>
            <a:endParaRPr lang="en-IN" b="1" dirty="0"/>
          </a:p>
          <a:p>
            <a:pPr>
              <a:buFont typeface="Wingdings" panose="05000000000000000000" pitchFamily="2" charset="2"/>
              <a:buChar char="Ø"/>
            </a:pPr>
            <a:endParaRPr lang="en-IN" b="1"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32</a:t>
            </a:fld>
            <a:endParaRPr lang="en-IN"/>
          </a:p>
        </p:txBody>
      </p:sp>
      <p:pic>
        <p:nvPicPr>
          <p:cNvPr id="5" name="Picture 4">
            <a:extLst>
              <a:ext uri="{FF2B5EF4-FFF2-40B4-BE49-F238E27FC236}">
                <a16:creationId xmlns:a16="http://schemas.microsoft.com/office/drawing/2014/main" id="{323C7820-7F81-FE7F-A965-AF0543071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095"/>
            <a:ext cx="1857080" cy="874126"/>
          </a:xfrm>
          <a:prstGeom prst="rect">
            <a:avLst/>
          </a:prstGeom>
        </p:spPr>
      </p:pic>
      <p:pic>
        <p:nvPicPr>
          <p:cNvPr id="6" name="Picture 4" descr="2.png">
            <a:extLst>
              <a:ext uri="{FF2B5EF4-FFF2-40B4-BE49-F238E27FC236}">
                <a16:creationId xmlns:a16="http://schemas.microsoft.com/office/drawing/2014/main" id="{AFB9B06D-7B6C-A696-D8FB-C12A7E39430A}"/>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83877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8250" y="285751"/>
            <a:ext cx="9286875" cy="5840016"/>
          </a:xfrm>
        </p:spPr>
        <p:txBody>
          <a:bodyPr/>
          <a:lstStyle/>
          <a:p>
            <a:pPr marL="624364" indent="-535781" algn="ctr">
              <a:spcBef>
                <a:spcPts val="649"/>
              </a:spcBef>
              <a:buSzPct val="100000"/>
              <a:buNone/>
              <a:defRPr/>
            </a:pPr>
            <a:r>
              <a:rPr lang="en-US" sz="4500" b="1" dirty="0">
                <a:solidFill>
                  <a:srgbClr val="006600"/>
                </a:solidFill>
                <a:effectLst>
                  <a:outerShdw blurRad="38100" dist="38100" dir="2700000" algn="tl">
                    <a:srgbClr val="000000">
                      <a:alpha val="43137"/>
                    </a:srgbClr>
                  </a:outerShdw>
                </a:effectLst>
                <a:latin typeface="Arial" pitchFamily="34" charset="0"/>
                <a:cs typeface="Arial" pitchFamily="34" charset="0"/>
              </a:rPr>
              <a:t> </a:t>
            </a:r>
            <a:r>
              <a:rPr lang="en-US" sz="4500" b="1" u="sng" dirty="0">
                <a:solidFill>
                  <a:srgbClr val="006600"/>
                </a:solidFill>
                <a:latin typeface="Arial" pitchFamily="34" charset="0"/>
                <a:cs typeface="Arial" pitchFamily="34" charset="0"/>
              </a:rPr>
              <a:t>MLY FOOTFALL</a:t>
            </a:r>
          </a:p>
          <a:p>
            <a:pPr marL="624364" indent="-535781" algn="just">
              <a:spcBef>
                <a:spcPts val="0"/>
              </a:spcBef>
              <a:buSzPct val="100000"/>
              <a:buNone/>
              <a:defRPr/>
            </a:pPr>
            <a:endParaRPr lang="en-US" sz="4500" dirty="0"/>
          </a:p>
          <a:p>
            <a:pPr marL="624364" indent="-535781" algn="just">
              <a:spcBef>
                <a:spcPts val="0"/>
              </a:spcBef>
              <a:buSzPct val="100000"/>
              <a:buNone/>
              <a:defRPr/>
            </a:pPr>
            <a:endParaRPr lang="en-US" sz="4500" dirty="0"/>
          </a:p>
          <a:p>
            <a:pPr marL="88583" indent="0" algn="just">
              <a:spcBef>
                <a:spcPts val="0"/>
              </a:spcBef>
              <a:buSzPct val="100000"/>
              <a:buNone/>
              <a:defRPr/>
            </a:pPr>
            <a:endParaRPr lang="en-US" sz="2438" dirty="0"/>
          </a:p>
          <a:p>
            <a:pPr marL="624364" indent="-535781" algn="just">
              <a:spcBef>
                <a:spcPts val="0"/>
              </a:spcBef>
              <a:buSzPct val="100000"/>
              <a:defRPr/>
            </a:pPr>
            <a:endParaRPr lang="en-US" sz="2438" dirty="0"/>
          </a:p>
          <a:p>
            <a:pPr marL="391633" indent="-303051" algn="just">
              <a:spcBef>
                <a:spcPts val="649"/>
              </a:spcBef>
              <a:buSzPct val="100000"/>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02416900"/>
              </p:ext>
            </p:extLst>
          </p:nvPr>
        </p:nvGraphicFramePr>
        <p:xfrm>
          <a:off x="1263192" y="1291471"/>
          <a:ext cx="9690558" cy="4709277"/>
        </p:xfrm>
        <a:graphic>
          <a:graphicData uri="http://schemas.openxmlformats.org/drawingml/2006/table">
            <a:tbl>
              <a:tblPr firstRow="1" bandRow="1">
                <a:tableStyleId>{5C22544A-7EE6-4342-B048-85BDC9FD1C3A}</a:tableStyleId>
              </a:tblPr>
              <a:tblGrid>
                <a:gridCol w="1174614">
                  <a:extLst>
                    <a:ext uri="{9D8B030D-6E8A-4147-A177-3AD203B41FA5}">
                      <a16:colId xmlns:a16="http://schemas.microsoft.com/office/drawing/2014/main" val="20000"/>
                    </a:ext>
                  </a:extLst>
                </a:gridCol>
                <a:gridCol w="2936533">
                  <a:extLst>
                    <a:ext uri="{9D8B030D-6E8A-4147-A177-3AD203B41FA5}">
                      <a16:colId xmlns:a16="http://schemas.microsoft.com/office/drawing/2014/main" val="20001"/>
                    </a:ext>
                  </a:extLst>
                </a:gridCol>
                <a:gridCol w="2055572">
                  <a:extLst>
                    <a:ext uri="{9D8B030D-6E8A-4147-A177-3AD203B41FA5}">
                      <a16:colId xmlns:a16="http://schemas.microsoft.com/office/drawing/2014/main" val="20002"/>
                    </a:ext>
                  </a:extLst>
                </a:gridCol>
                <a:gridCol w="3523839">
                  <a:extLst>
                    <a:ext uri="{9D8B030D-6E8A-4147-A177-3AD203B41FA5}">
                      <a16:colId xmlns:a16="http://schemas.microsoft.com/office/drawing/2014/main" val="20003"/>
                    </a:ext>
                  </a:extLst>
                </a:gridCol>
              </a:tblGrid>
              <a:tr h="1095257">
                <a:tc>
                  <a:txBody>
                    <a:bodyPr/>
                    <a:lstStyle/>
                    <a:p>
                      <a:pPr marL="0" marR="0" algn="ctr" rtl="0" eaLnBrk="1" latinLnBrk="0" hangingPunct="1">
                        <a:lnSpc>
                          <a:spcPct val="115000"/>
                        </a:lnSpc>
                        <a:spcBef>
                          <a:spcPts val="0"/>
                        </a:spcBef>
                        <a:spcAft>
                          <a:spcPts val="0"/>
                        </a:spcAft>
                      </a:pPr>
                      <a:r>
                        <a:rPr kumimoji="0" lang="en-US" sz="3000" b="1" kern="1200" dirty="0">
                          <a:solidFill>
                            <a:schemeClr val="bg1"/>
                          </a:solidFill>
                          <a:latin typeface="Arial"/>
                          <a:ea typeface="Times New Roman"/>
                          <a:cs typeface="Times New Roman"/>
                        </a:rPr>
                        <a:t>Ser No</a:t>
                      </a:r>
                    </a:p>
                  </a:txBody>
                  <a:tcPr marL="128588" marR="128588" marT="0" marB="0" anchor="ctr"/>
                </a:tc>
                <a:tc>
                  <a:txBody>
                    <a:bodyPr/>
                    <a:lstStyle/>
                    <a:p>
                      <a:pPr marL="0" marR="0" algn="ctr" rtl="0" eaLnBrk="1" latinLnBrk="0" hangingPunct="1">
                        <a:lnSpc>
                          <a:spcPct val="115000"/>
                        </a:lnSpc>
                        <a:spcBef>
                          <a:spcPts val="0"/>
                        </a:spcBef>
                        <a:spcAft>
                          <a:spcPts val="0"/>
                        </a:spcAft>
                      </a:pPr>
                      <a:r>
                        <a:rPr kumimoji="0" lang="en-US" sz="3000" b="1" kern="1200" dirty="0">
                          <a:solidFill>
                            <a:schemeClr val="bg1"/>
                          </a:solidFill>
                          <a:latin typeface="Arial"/>
                          <a:ea typeface="Times New Roman"/>
                          <a:cs typeface="Times New Roman"/>
                        </a:rPr>
                        <a:t>Month</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bg1"/>
                          </a:solidFill>
                          <a:latin typeface="Arial"/>
                          <a:ea typeface="Times New Roman"/>
                          <a:cs typeface="Times New Roman"/>
                        </a:rPr>
                        <a:t>OPD</a:t>
                      </a:r>
                      <a:r>
                        <a:rPr kumimoji="0" lang="en-US" sz="3000" b="1" kern="1200" baseline="0" dirty="0">
                          <a:solidFill>
                            <a:schemeClr val="bg1"/>
                          </a:solidFill>
                          <a:latin typeface="Arial"/>
                          <a:ea typeface="Times New Roman"/>
                          <a:cs typeface="Times New Roman"/>
                        </a:rPr>
                        <a:t> </a:t>
                      </a:r>
                      <a:endParaRPr kumimoji="0" lang="en-US" sz="3000" b="1" kern="1200" dirty="0">
                        <a:solidFill>
                          <a:schemeClr val="bg1"/>
                        </a:solidFill>
                        <a:latin typeface="Arial"/>
                        <a:ea typeface="Times New Roman"/>
                        <a:cs typeface="Times New Roman"/>
                      </a:endParaRP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bg1"/>
                          </a:solidFill>
                          <a:latin typeface="Arial"/>
                          <a:ea typeface="Times New Roman"/>
                          <a:cs typeface="Times New Roman"/>
                        </a:rPr>
                        <a:t>Referral</a:t>
                      </a:r>
                    </a:p>
                  </a:txBody>
                  <a:tcPr marL="128588" marR="128588" marT="0" marB="0" anchor="ctr"/>
                </a:tc>
                <a:extLst>
                  <a:ext uri="{0D108BD9-81ED-4DB2-BD59-A6C34878D82A}">
                    <a16:rowId xmlns:a16="http://schemas.microsoft.com/office/drawing/2014/main" val="10000"/>
                  </a:ext>
                </a:extLst>
              </a:tr>
              <a:tr h="722804">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1.</a:t>
                      </a:r>
                    </a:p>
                  </a:txBody>
                  <a:tcPr marL="128588" marR="128588" marT="0" marB="0" anchor="ctr"/>
                </a:tc>
                <a:tc>
                  <a:txBody>
                    <a:bodyPr/>
                    <a:lstStyle/>
                    <a:p>
                      <a:pPr marL="0" marR="0" algn="l">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Jan 2022</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18,565</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7,793</a:t>
                      </a:r>
                    </a:p>
                  </a:txBody>
                  <a:tcPr marL="128588" marR="128588" marT="0" marB="0" anchor="ctr"/>
                </a:tc>
                <a:extLst>
                  <a:ext uri="{0D108BD9-81ED-4DB2-BD59-A6C34878D82A}">
                    <a16:rowId xmlns:a16="http://schemas.microsoft.com/office/drawing/2014/main" val="10001"/>
                  </a:ext>
                </a:extLst>
              </a:tr>
              <a:tr h="722804">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2.</a:t>
                      </a:r>
                    </a:p>
                  </a:txBody>
                  <a:tcPr marL="128588" marR="128588" marT="0" marB="0" anchor="ctr"/>
                </a:tc>
                <a:tc>
                  <a:txBody>
                    <a:bodyPr/>
                    <a:lstStyle/>
                    <a:p>
                      <a:pPr marL="0" marR="0" algn="l">
                        <a:lnSpc>
                          <a:spcPct val="115000"/>
                        </a:lnSpc>
                        <a:spcBef>
                          <a:spcPts val="0"/>
                        </a:spcBef>
                        <a:spcAft>
                          <a:spcPts val="0"/>
                        </a:spcAft>
                      </a:pPr>
                      <a:r>
                        <a:rPr kumimoji="0" lang="en-US" sz="3000" b="1" kern="1200" dirty="0">
                          <a:solidFill>
                            <a:srgbClr val="C00000"/>
                          </a:solidFill>
                          <a:latin typeface="Arial"/>
                          <a:ea typeface="Times New Roman"/>
                          <a:cs typeface="Times New Roman"/>
                        </a:rPr>
                        <a:t>Feb 2022</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22,724</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7,917</a:t>
                      </a:r>
                    </a:p>
                  </a:txBody>
                  <a:tcPr marL="128588" marR="128588" marT="0" marB="0" anchor="ctr"/>
                </a:tc>
                <a:extLst>
                  <a:ext uri="{0D108BD9-81ED-4DB2-BD59-A6C34878D82A}">
                    <a16:rowId xmlns:a16="http://schemas.microsoft.com/office/drawing/2014/main" val="10002"/>
                  </a:ext>
                </a:extLst>
              </a:tr>
              <a:tr h="722804">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3.</a:t>
                      </a:r>
                    </a:p>
                  </a:txBody>
                  <a:tcPr marL="128588" marR="128588" marT="0" marB="0" anchor="ctr"/>
                </a:tc>
                <a:tc>
                  <a:txBody>
                    <a:bodyPr/>
                    <a:lstStyle/>
                    <a:p>
                      <a:pPr marL="0" marR="0" algn="l">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Mar 2022</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28,063</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8,569</a:t>
                      </a:r>
                    </a:p>
                  </a:txBody>
                  <a:tcPr marL="128588" marR="128588" marT="0" marB="0" anchor="ctr"/>
                </a:tc>
                <a:extLst>
                  <a:ext uri="{0D108BD9-81ED-4DB2-BD59-A6C34878D82A}">
                    <a16:rowId xmlns:a16="http://schemas.microsoft.com/office/drawing/2014/main" val="10003"/>
                  </a:ext>
                </a:extLst>
              </a:tr>
              <a:tr h="722804">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4.</a:t>
                      </a:r>
                    </a:p>
                  </a:txBody>
                  <a:tcPr marL="128588" marR="128588" marT="0" marB="0" anchor="ctr"/>
                </a:tc>
                <a:tc>
                  <a:txBody>
                    <a:bodyPr/>
                    <a:lstStyle/>
                    <a:p>
                      <a:pPr marL="0" marR="0" algn="l">
                        <a:lnSpc>
                          <a:spcPct val="115000"/>
                        </a:lnSpc>
                        <a:spcBef>
                          <a:spcPts val="0"/>
                        </a:spcBef>
                        <a:spcAft>
                          <a:spcPts val="0"/>
                        </a:spcAft>
                      </a:pPr>
                      <a:r>
                        <a:rPr kumimoji="0" lang="en-US" sz="3000" b="1" kern="1200" dirty="0">
                          <a:solidFill>
                            <a:srgbClr val="C00000"/>
                          </a:solidFill>
                          <a:latin typeface="Arial"/>
                          <a:ea typeface="Times New Roman"/>
                          <a:cs typeface="Times New Roman"/>
                        </a:rPr>
                        <a:t>Apr 2022</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24,100</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rgbClr val="C00000"/>
                          </a:solidFill>
                          <a:latin typeface="Arial"/>
                          <a:ea typeface="Times New Roman"/>
                          <a:cs typeface="Times New Roman"/>
                        </a:rPr>
                        <a:t>11,189</a:t>
                      </a:r>
                    </a:p>
                  </a:txBody>
                  <a:tcPr marL="128588" marR="128588" marT="0" marB="0" anchor="ctr"/>
                </a:tc>
                <a:extLst>
                  <a:ext uri="{0D108BD9-81ED-4DB2-BD59-A6C34878D82A}">
                    <a16:rowId xmlns:a16="http://schemas.microsoft.com/office/drawing/2014/main" val="10004"/>
                  </a:ext>
                </a:extLst>
              </a:tr>
              <a:tr h="722804">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5.</a:t>
                      </a:r>
                    </a:p>
                  </a:txBody>
                  <a:tcPr marL="128588" marR="128588" marT="0" marB="0" anchor="ctr"/>
                </a:tc>
                <a:tc>
                  <a:txBody>
                    <a:bodyPr/>
                    <a:lstStyle/>
                    <a:p>
                      <a:pPr marL="0" marR="0" algn="l">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May 2022</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20,275</a:t>
                      </a:r>
                    </a:p>
                  </a:txBody>
                  <a:tcPr marL="128588" marR="128588" marT="0" marB="0" anchor="ctr"/>
                </a:tc>
                <a:tc>
                  <a:txBody>
                    <a:bodyPr/>
                    <a:lstStyle/>
                    <a:p>
                      <a:pPr marL="0" marR="0" algn="ctr">
                        <a:lnSpc>
                          <a:spcPct val="115000"/>
                        </a:lnSpc>
                        <a:spcBef>
                          <a:spcPts val="0"/>
                        </a:spcBef>
                        <a:spcAft>
                          <a:spcPts val="0"/>
                        </a:spcAft>
                      </a:pPr>
                      <a:r>
                        <a:rPr kumimoji="0" lang="en-US" sz="3000" b="1" kern="1200" dirty="0">
                          <a:solidFill>
                            <a:schemeClr val="accent6">
                              <a:lumMod val="50000"/>
                            </a:schemeClr>
                          </a:solidFill>
                          <a:latin typeface="Arial"/>
                          <a:ea typeface="Times New Roman"/>
                          <a:cs typeface="Times New Roman"/>
                        </a:rPr>
                        <a:t>10,310</a:t>
                      </a:r>
                    </a:p>
                  </a:txBody>
                  <a:tcPr marL="128588" marR="128588" marT="0" marB="0" anchor="ct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15589471-0E02-37B7-C74A-2035337D4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270"/>
            <a:ext cx="1857080" cy="874126"/>
          </a:xfrm>
          <a:prstGeom prst="rect">
            <a:avLst/>
          </a:prstGeom>
        </p:spPr>
      </p:pic>
      <p:pic>
        <p:nvPicPr>
          <p:cNvPr id="6" name="Picture 4" descr="2.png">
            <a:extLst>
              <a:ext uri="{FF2B5EF4-FFF2-40B4-BE49-F238E27FC236}">
                <a16:creationId xmlns:a16="http://schemas.microsoft.com/office/drawing/2014/main" id="{1BCC00EF-7423-5B8E-B13F-140C5F1F775A}"/>
              </a:ext>
            </a:extLst>
          </p:cNvPr>
          <p:cNvPicPr>
            <a:picLocks noChangeAspect="1"/>
          </p:cNvPicPr>
          <p:nvPr/>
        </p:nvPicPr>
        <p:blipFill>
          <a:blip r:embed="rId3" cstate="print"/>
          <a:stretch>
            <a:fillRect/>
          </a:stretch>
        </p:blipFill>
        <p:spPr bwMode="auto">
          <a:xfrm>
            <a:off x="11167123" y="9427"/>
            <a:ext cx="949444" cy="896696"/>
          </a:xfrm>
          <a:prstGeom prst="rect">
            <a:avLst/>
          </a:prstGeom>
          <a:noFill/>
          <a:ln w="9525">
            <a:noFill/>
            <a:miter lim="800000"/>
            <a:headEnd/>
            <a:tailEnd/>
          </a:ln>
        </p:spPr>
      </p:pic>
    </p:spTree>
    <p:extLst>
      <p:ext uri="{BB962C8B-B14F-4D97-AF65-F5344CB8AC3E}">
        <p14:creationId xmlns:p14="http://schemas.microsoft.com/office/powerpoint/2010/main" val="363150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B03906D-EB79-B71C-E44D-ACE20A27D393}"/>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9220" name="Rectangle 3">
            <a:extLst>
              <a:ext uri="{FF2B5EF4-FFF2-40B4-BE49-F238E27FC236}">
                <a16:creationId xmlns:a16="http://schemas.microsoft.com/office/drawing/2014/main" id="{7223CEC6-C582-2159-B2AA-CD5C3E34E5C8}"/>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sp>
        <p:nvSpPr>
          <p:cNvPr id="9" name="TextBox 8">
            <a:extLst>
              <a:ext uri="{FF2B5EF4-FFF2-40B4-BE49-F238E27FC236}">
                <a16:creationId xmlns:a16="http://schemas.microsoft.com/office/drawing/2014/main" id="{0213AA1E-60BB-2D18-FDCC-9E0CE8130590}"/>
              </a:ext>
            </a:extLst>
          </p:cNvPr>
          <p:cNvSpPr txBox="1"/>
          <p:nvPr/>
        </p:nvSpPr>
        <p:spPr>
          <a:xfrm>
            <a:off x="917837" y="3002009"/>
            <a:ext cx="10127413" cy="1323439"/>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PATIENT SATISFACTION AT PC, </a:t>
            </a:r>
          </a:p>
          <a:p>
            <a:pPr algn="ctr" defTabSz="979290"/>
            <a:r>
              <a:rPr lang="en-US" sz="4000" b="1" u="sng" dirty="0">
                <a:latin typeface="Arial Rounded MT Bold" pitchFamily="34" charset="0"/>
                <a:cs typeface="Arial" pitchFamily="34" charset="0"/>
              </a:rPr>
              <a:t>DELHI CANTT</a:t>
            </a:r>
          </a:p>
        </p:txBody>
      </p:sp>
      <p:pic>
        <p:nvPicPr>
          <p:cNvPr id="11" name="Picture 10">
            <a:extLst>
              <a:ext uri="{FF2B5EF4-FFF2-40B4-BE49-F238E27FC236}">
                <a16:creationId xmlns:a16="http://schemas.microsoft.com/office/drawing/2014/main" id="{64D1D7B1-6295-C994-C2C1-0D7181047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12" name="Picture 4" descr="2.png">
            <a:extLst>
              <a:ext uri="{FF2B5EF4-FFF2-40B4-BE49-F238E27FC236}">
                <a16:creationId xmlns:a16="http://schemas.microsoft.com/office/drawing/2014/main" id="{89605E20-05D8-F49F-56DA-F59B3DF2F7E6}"/>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26969654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750873" y="365125"/>
            <a:ext cx="10515600" cy="1325563"/>
          </a:xfrm>
        </p:spPr>
        <p:txBody>
          <a:bodyPr>
            <a:normAutofit/>
          </a:bodyPr>
          <a:lstStyle/>
          <a:p>
            <a:pPr algn="ctr"/>
            <a:r>
              <a:rPr lang="en-IN" sz="3200" b="1" u="sng" dirty="0">
                <a:solidFill>
                  <a:schemeClr val="accent6">
                    <a:lumMod val="50000"/>
                  </a:schemeClr>
                </a:solidFill>
                <a:latin typeface="Arial" panose="020B0604020202020204" pitchFamily="34" charset="0"/>
                <a:cs typeface="Arial" panose="020B0604020202020204" pitchFamily="34" charset="0"/>
              </a:rPr>
              <a:t>ECHS POLYCLINIC – DELHI CANTT</a:t>
            </a:r>
            <a:br>
              <a:rPr lang="en-IN" sz="3200" b="1" u="sng" dirty="0">
                <a:solidFill>
                  <a:schemeClr val="accent6">
                    <a:lumMod val="50000"/>
                  </a:schemeClr>
                </a:solidFill>
                <a:latin typeface="Arial" panose="020B0604020202020204" pitchFamily="34" charset="0"/>
                <a:cs typeface="Arial" panose="020B0604020202020204" pitchFamily="34" charset="0"/>
              </a:rPr>
            </a:br>
            <a:r>
              <a:rPr lang="en-IN" sz="3200" b="1" u="sng" dirty="0">
                <a:solidFill>
                  <a:schemeClr val="accent6">
                    <a:lumMod val="50000"/>
                  </a:schemeClr>
                </a:solidFill>
                <a:latin typeface="Arial" panose="020B0604020202020204" pitchFamily="34" charset="0"/>
                <a:cs typeface="Arial" panose="020B0604020202020204" pitchFamily="34" charset="0"/>
              </a:rPr>
              <a:t>PATIENT SATISFACTION</a:t>
            </a: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847850"/>
            <a:ext cx="10515600" cy="4351338"/>
          </a:xfrm>
        </p:spPr>
        <p:txBody>
          <a:bodyPr>
            <a:normAutofit/>
          </a:bodyPr>
          <a:lstStyle/>
          <a:p>
            <a:pPr>
              <a:lnSpc>
                <a:spcPct val="100000"/>
              </a:lnSpc>
              <a:buFont typeface="Wingdings" panose="05000000000000000000" pitchFamily="2" charset="2"/>
              <a:buChar char="ü"/>
            </a:pPr>
            <a:r>
              <a:rPr lang="en-IN" b="1" dirty="0">
                <a:solidFill>
                  <a:srgbClr val="C00000"/>
                </a:solidFill>
              </a:rPr>
              <a:t>Study involved 50 patients over three weeks. Veterans and dependents both included.</a:t>
            </a:r>
          </a:p>
          <a:p>
            <a:pPr>
              <a:lnSpc>
                <a:spcPct val="100000"/>
              </a:lnSpc>
              <a:buFont typeface="Wingdings" panose="05000000000000000000" pitchFamily="2" charset="2"/>
              <a:buChar char="ü"/>
            </a:pPr>
            <a:r>
              <a:rPr lang="en-IN" b="1" u="sng" dirty="0"/>
              <a:t>Findings</a:t>
            </a:r>
          </a:p>
          <a:p>
            <a:pPr lvl="1">
              <a:lnSpc>
                <a:spcPct val="100000"/>
              </a:lnSpc>
              <a:buFont typeface="Wingdings" panose="05000000000000000000" pitchFamily="2" charset="2"/>
              <a:buChar char="Ø"/>
            </a:pPr>
            <a:r>
              <a:rPr lang="en-IN" b="1" dirty="0">
                <a:solidFill>
                  <a:srgbClr val="C00000"/>
                </a:solidFill>
              </a:rPr>
              <a:t>Wide satisfaction </a:t>
            </a:r>
            <a:r>
              <a:rPr lang="en-IN" b="1" dirty="0" err="1">
                <a:solidFill>
                  <a:srgbClr val="C00000"/>
                </a:solidFill>
              </a:rPr>
              <a:t>wrt</a:t>
            </a:r>
            <a:r>
              <a:rPr lang="en-IN" b="1" dirty="0">
                <a:solidFill>
                  <a:srgbClr val="C00000"/>
                </a:solidFill>
              </a:rPr>
              <a:t> the facilities and consultation procedure.</a:t>
            </a:r>
          </a:p>
          <a:p>
            <a:pPr lvl="1">
              <a:lnSpc>
                <a:spcPct val="100000"/>
              </a:lnSpc>
              <a:buFont typeface="Wingdings" panose="05000000000000000000" pitchFamily="2" charset="2"/>
              <a:buChar char="Ø"/>
            </a:pPr>
            <a:r>
              <a:rPr lang="en-IN" b="1" dirty="0"/>
              <a:t>Quality of consultation and examination		- Very high satisfaction(85%)</a:t>
            </a:r>
          </a:p>
          <a:p>
            <a:pPr lvl="1">
              <a:lnSpc>
                <a:spcPct val="100000"/>
              </a:lnSpc>
              <a:buFont typeface="Wingdings" panose="05000000000000000000" pitchFamily="2" charset="2"/>
              <a:buChar char="Ø"/>
            </a:pPr>
            <a:r>
              <a:rPr lang="en-IN" b="1" dirty="0">
                <a:solidFill>
                  <a:srgbClr val="C00000"/>
                </a:solidFill>
              </a:rPr>
              <a:t>Availability of prescribed medicines			-</a:t>
            </a:r>
            <a:r>
              <a:rPr lang="en-IN" b="1" dirty="0" err="1">
                <a:solidFill>
                  <a:srgbClr val="C00000"/>
                </a:solidFill>
              </a:rPr>
              <a:t>Avg</a:t>
            </a:r>
            <a:r>
              <a:rPr lang="en-IN" b="1" dirty="0">
                <a:solidFill>
                  <a:srgbClr val="C00000"/>
                </a:solidFill>
              </a:rPr>
              <a:t> satisfaction (55%)</a:t>
            </a:r>
          </a:p>
          <a:p>
            <a:pPr lvl="1">
              <a:lnSpc>
                <a:spcPct val="100000"/>
              </a:lnSpc>
              <a:buFont typeface="Wingdings" panose="05000000000000000000" pitchFamily="2" charset="2"/>
              <a:buChar char="Ø"/>
            </a:pPr>
            <a:r>
              <a:rPr lang="en-IN" b="1" dirty="0"/>
              <a:t>Procedure of getting referral to empanelled </a:t>
            </a:r>
            <a:r>
              <a:rPr lang="en-IN" b="1" dirty="0" err="1"/>
              <a:t>hosp</a:t>
            </a:r>
            <a:r>
              <a:rPr lang="en-IN" b="1" dirty="0"/>
              <a:t>	-High satisfaction(78%)</a:t>
            </a:r>
          </a:p>
          <a:p>
            <a:pPr marL="457200" lvl="1" indent="0">
              <a:lnSpc>
                <a:spcPct val="100000"/>
              </a:lnSpc>
              <a:buNone/>
            </a:pPr>
            <a:endParaRPr lang="en-IN" b="1" dirty="0"/>
          </a:p>
          <a:p>
            <a:pPr lvl="1">
              <a:lnSpc>
                <a:spcPct val="100000"/>
              </a:lnSpc>
              <a:buFont typeface="Wingdings" panose="05000000000000000000" pitchFamily="2" charset="2"/>
              <a:buChar char="ü"/>
            </a:pPr>
            <a:endParaRPr lang="en-IN" b="1" dirty="0"/>
          </a:p>
          <a:p>
            <a:pPr>
              <a:lnSpc>
                <a:spcPct val="100000"/>
              </a:lnSpc>
              <a:buFont typeface="Wingdings" panose="05000000000000000000" pitchFamily="2" charset="2"/>
              <a:buChar char="ü"/>
            </a:pPr>
            <a:endParaRPr lang="en-IN" b="1" dirty="0"/>
          </a:p>
          <a:p>
            <a:pPr>
              <a:lnSpc>
                <a:spcPct val="100000"/>
              </a:lnSpc>
              <a:buFont typeface="Wingdings" panose="05000000000000000000" pitchFamily="2" charset="2"/>
              <a:buChar char="ü"/>
            </a:pPr>
            <a:endParaRPr lang="en-IN" b="1"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35</a:t>
            </a:fld>
            <a:endParaRPr lang="en-IN"/>
          </a:p>
        </p:txBody>
      </p:sp>
      <p:pic>
        <p:nvPicPr>
          <p:cNvPr id="5" name="Picture 4">
            <a:extLst>
              <a:ext uri="{FF2B5EF4-FFF2-40B4-BE49-F238E27FC236}">
                <a16:creationId xmlns:a16="http://schemas.microsoft.com/office/drawing/2014/main" id="{F16389BA-58BF-8750-1EF6-BFB591E31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6" name="Picture 4" descr="2.png">
            <a:extLst>
              <a:ext uri="{FF2B5EF4-FFF2-40B4-BE49-F238E27FC236}">
                <a16:creationId xmlns:a16="http://schemas.microsoft.com/office/drawing/2014/main" id="{B61D9D91-5B04-7BD2-A727-38076BF5D3E7}"/>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50432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750873" y="365125"/>
            <a:ext cx="10515600" cy="1325563"/>
          </a:xfrm>
        </p:spPr>
        <p:txBody>
          <a:bodyPr>
            <a:normAutofit/>
          </a:bodyPr>
          <a:lstStyle/>
          <a:p>
            <a:pPr algn="ctr"/>
            <a:r>
              <a:rPr lang="en-IN" sz="3200" b="1" u="sng" dirty="0">
                <a:solidFill>
                  <a:schemeClr val="accent6">
                    <a:lumMod val="50000"/>
                  </a:schemeClr>
                </a:solidFill>
                <a:latin typeface="Arial" panose="020B0604020202020204" pitchFamily="34" charset="0"/>
                <a:cs typeface="Arial" panose="020B0604020202020204" pitchFamily="34" charset="0"/>
              </a:rPr>
              <a:t>ECHS POLYCLINIC – DELHI CANTT</a:t>
            </a:r>
            <a:br>
              <a:rPr lang="en-IN" sz="3200" b="1" u="sng" dirty="0">
                <a:solidFill>
                  <a:schemeClr val="accent6">
                    <a:lumMod val="50000"/>
                  </a:schemeClr>
                </a:solidFill>
                <a:latin typeface="Arial" panose="020B0604020202020204" pitchFamily="34" charset="0"/>
                <a:cs typeface="Arial" panose="020B0604020202020204" pitchFamily="34" charset="0"/>
              </a:rPr>
            </a:br>
            <a:r>
              <a:rPr lang="en-IN" sz="3200" b="1" u="sng" dirty="0">
                <a:solidFill>
                  <a:schemeClr val="accent6">
                    <a:lumMod val="50000"/>
                  </a:schemeClr>
                </a:solidFill>
                <a:latin typeface="Arial" panose="020B0604020202020204" pitchFamily="34" charset="0"/>
                <a:cs typeface="Arial" panose="020B0604020202020204" pitchFamily="34" charset="0"/>
              </a:rPr>
              <a:t>PT SATISFACTION</a:t>
            </a: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642579"/>
            <a:ext cx="10515600" cy="4351338"/>
          </a:xfrm>
        </p:spPr>
        <p:txBody>
          <a:bodyPr>
            <a:normAutofit fontScale="92500"/>
          </a:bodyPr>
          <a:lstStyle/>
          <a:p>
            <a:pPr lvl="1">
              <a:lnSpc>
                <a:spcPct val="100000"/>
              </a:lnSpc>
              <a:buFont typeface="Wingdings" panose="05000000000000000000" pitchFamily="2" charset="2"/>
              <a:buChar char="Ø"/>
            </a:pPr>
            <a:endParaRPr lang="en-IN" b="1" dirty="0"/>
          </a:p>
          <a:p>
            <a:pPr lvl="1">
              <a:lnSpc>
                <a:spcPct val="100000"/>
              </a:lnSpc>
              <a:buFont typeface="Wingdings" panose="05000000000000000000" pitchFamily="2" charset="2"/>
              <a:buChar char="Ø"/>
            </a:pPr>
            <a:r>
              <a:rPr lang="en-IN" b="1" dirty="0">
                <a:solidFill>
                  <a:srgbClr val="C00000"/>
                </a:solidFill>
              </a:rPr>
              <a:t>Treatment at empanelled </a:t>
            </a:r>
            <a:r>
              <a:rPr lang="en-IN" b="1" dirty="0" err="1">
                <a:solidFill>
                  <a:srgbClr val="C00000"/>
                </a:solidFill>
              </a:rPr>
              <a:t>hosp</a:t>
            </a:r>
            <a:r>
              <a:rPr lang="en-IN" b="1" dirty="0">
                <a:solidFill>
                  <a:srgbClr val="C00000"/>
                </a:solidFill>
              </a:rPr>
              <a:t>			-High satisfaction(74.6%)</a:t>
            </a:r>
          </a:p>
          <a:p>
            <a:pPr lvl="1">
              <a:lnSpc>
                <a:spcPct val="100000"/>
              </a:lnSpc>
              <a:buFont typeface="Wingdings" panose="05000000000000000000" pitchFamily="2" charset="2"/>
              <a:buChar char="Ø"/>
            </a:pPr>
            <a:endParaRPr lang="en-IN" b="1" dirty="0">
              <a:solidFill>
                <a:srgbClr val="C00000"/>
              </a:solidFill>
            </a:endParaRPr>
          </a:p>
          <a:p>
            <a:pPr lvl="1">
              <a:lnSpc>
                <a:spcPct val="100000"/>
              </a:lnSpc>
              <a:buFont typeface="Wingdings" panose="05000000000000000000" pitchFamily="2" charset="2"/>
              <a:buChar char="Ø"/>
            </a:pPr>
            <a:r>
              <a:rPr lang="en-IN" b="1" dirty="0"/>
              <a:t>Reimbursement procedure 			-High satisfaction (73.2 %)</a:t>
            </a:r>
          </a:p>
          <a:p>
            <a:pPr lvl="1">
              <a:lnSpc>
                <a:spcPct val="100000"/>
              </a:lnSpc>
              <a:buFont typeface="Wingdings" panose="05000000000000000000" pitchFamily="2" charset="2"/>
              <a:buChar char="Ø"/>
            </a:pPr>
            <a:endParaRPr lang="en-IN" b="1" dirty="0"/>
          </a:p>
          <a:p>
            <a:pPr lvl="1">
              <a:lnSpc>
                <a:spcPct val="100000"/>
              </a:lnSpc>
              <a:buFont typeface="Wingdings" panose="05000000000000000000" pitchFamily="2" charset="2"/>
              <a:buChar char="Ø"/>
            </a:pPr>
            <a:r>
              <a:rPr lang="en-IN" b="1" dirty="0">
                <a:solidFill>
                  <a:srgbClr val="C00000"/>
                </a:solidFill>
              </a:rPr>
              <a:t>Courteousness of staff and related facilities	-Very high satisfaction (89 %)</a:t>
            </a:r>
          </a:p>
          <a:p>
            <a:pPr lvl="1">
              <a:lnSpc>
                <a:spcPct val="100000"/>
              </a:lnSpc>
              <a:buFont typeface="Wingdings" panose="05000000000000000000" pitchFamily="2" charset="2"/>
              <a:buChar char="Ø"/>
            </a:pPr>
            <a:endParaRPr lang="en-IN" b="1" dirty="0">
              <a:solidFill>
                <a:srgbClr val="C00000"/>
              </a:solidFill>
            </a:endParaRPr>
          </a:p>
          <a:p>
            <a:pPr lvl="1">
              <a:lnSpc>
                <a:spcPct val="100000"/>
              </a:lnSpc>
              <a:buFont typeface="Wingdings" panose="05000000000000000000" pitchFamily="2" charset="2"/>
              <a:buChar char="Ø"/>
            </a:pPr>
            <a:r>
              <a:rPr lang="en-IN" b="1" dirty="0"/>
              <a:t>Workload v/s capacity				- Need for capacity building in 								terms of infrastructure and staff </a:t>
            </a:r>
          </a:p>
          <a:p>
            <a:pPr lvl="1">
              <a:lnSpc>
                <a:spcPct val="100000"/>
              </a:lnSpc>
              <a:buFont typeface="Wingdings" panose="05000000000000000000" pitchFamily="2" charset="2"/>
              <a:buChar char="Ø"/>
            </a:pPr>
            <a:endParaRPr lang="en-IN" b="1" dirty="0"/>
          </a:p>
          <a:p>
            <a:pPr lvl="1">
              <a:lnSpc>
                <a:spcPct val="100000"/>
              </a:lnSpc>
              <a:buFont typeface="Wingdings" panose="05000000000000000000" pitchFamily="2" charset="2"/>
              <a:buChar char="Ø"/>
            </a:pPr>
            <a:r>
              <a:rPr lang="en-IN" b="1" dirty="0">
                <a:solidFill>
                  <a:srgbClr val="C00000"/>
                </a:solidFill>
              </a:rPr>
              <a:t>Budgetary constraints for LP of medicines NA</a:t>
            </a:r>
          </a:p>
          <a:p>
            <a:pPr lvl="1">
              <a:lnSpc>
                <a:spcPct val="100000"/>
              </a:lnSpc>
              <a:buFont typeface="Wingdings" panose="05000000000000000000" pitchFamily="2" charset="2"/>
              <a:buChar char="Ø"/>
            </a:pPr>
            <a:endParaRPr lang="en-IN" b="1" dirty="0"/>
          </a:p>
          <a:p>
            <a:pPr lvl="1">
              <a:lnSpc>
                <a:spcPct val="100000"/>
              </a:lnSpc>
              <a:buFont typeface="Wingdings" panose="05000000000000000000" pitchFamily="2" charset="2"/>
              <a:buChar char="ü"/>
            </a:pPr>
            <a:endParaRPr lang="en-IN" b="1" dirty="0"/>
          </a:p>
          <a:p>
            <a:pPr lvl="1">
              <a:lnSpc>
                <a:spcPct val="100000"/>
              </a:lnSpc>
              <a:buFont typeface="Wingdings" panose="05000000000000000000" pitchFamily="2" charset="2"/>
              <a:buChar char="ü"/>
            </a:pPr>
            <a:endParaRPr lang="en-IN" b="1" dirty="0"/>
          </a:p>
          <a:p>
            <a:pPr>
              <a:lnSpc>
                <a:spcPct val="100000"/>
              </a:lnSpc>
              <a:buFont typeface="Wingdings" panose="05000000000000000000" pitchFamily="2" charset="2"/>
              <a:buChar char="ü"/>
            </a:pPr>
            <a:endParaRPr lang="en-IN" b="1" dirty="0"/>
          </a:p>
          <a:p>
            <a:pPr>
              <a:lnSpc>
                <a:spcPct val="100000"/>
              </a:lnSpc>
              <a:buFont typeface="Wingdings" panose="05000000000000000000" pitchFamily="2" charset="2"/>
              <a:buChar char="ü"/>
            </a:pPr>
            <a:endParaRPr lang="en-IN" b="1"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36</a:t>
            </a:fld>
            <a:endParaRPr lang="en-IN"/>
          </a:p>
        </p:txBody>
      </p:sp>
      <p:pic>
        <p:nvPicPr>
          <p:cNvPr id="5" name="Picture 4">
            <a:extLst>
              <a:ext uri="{FF2B5EF4-FFF2-40B4-BE49-F238E27FC236}">
                <a16:creationId xmlns:a16="http://schemas.microsoft.com/office/drawing/2014/main" id="{CF22613D-4FDE-FB30-17BE-2C6F06B2B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6" name="Picture 4" descr="2.png">
            <a:extLst>
              <a:ext uri="{FF2B5EF4-FFF2-40B4-BE49-F238E27FC236}">
                <a16:creationId xmlns:a16="http://schemas.microsoft.com/office/drawing/2014/main" id="{45372886-514F-7263-8BBD-0739BE01D5AB}"/>
              </a:ext>
            </a:extLst>
          </p:cNvPr>
          <p:cNvPicPr>
            <a:picLocks noChangeAspect="1"/>
          </p:cNvPicPr>
          <p:nvPr/>
        </p:nvPicPr>
        <p:blipFill>
          <a:blip r:embed="rId3" cstate="print"/>
          <a:stretch>
            <a:fillRect/>
          </a:stretch>
        </p:blipFill>
        <p:spPr bwMode="auto">
          <a:xfrm>
            <a:off x="11167123" y="-18854"/>
            <a:ext cx="949444" cy="896696"/>
          </a:xfrm>
          <a:prstGeom prst="rect">
            <a:avLst/>
          </a:prstGeom>
          <a:noFill/>
          <a:ln w="9525">
            <a:noFill/>
            <a:miter lim="800000"/>
            <a:headEnd/>
            <a:tailEnd/>
          </a:ln>
        </p:spPr>
      </p:pic>
    </p:spTree>
    <p:extLst>
      <p:ext uri="{BB962C8B-B14F-4D97-AF65-F5344CB8AC3E}">
        <p14:creationId xmlns:p14="http://schemas.microsoft.com/office/powerpoint/2010/main" val="858197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6D7C613-1DCD-AF1F-547D-1CFF725FD4AC}"/>
              </a:ext>
            </a:extLst>
          </p:cNvPr>
          <p:cNvGraphicFramePr>
            <a:graphicFrameLocks/>
          </p:cNvGraphicFramePr>
          <p:nvPr/>
        </p:nvGraphicFramePr>
        <p:xfrm>
          <a:off x="717175" y="528917"/>
          <a:ext cx="10676965" cy="580912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4D74A921-0E62-E664-B390-502785092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5" name="Picture 4" descr="2.png">
            <a:extLst>
              <a:ext uri="{FF2B5EF4-FFF2-40B4-BE49-F238E27FC236}">
                <a16:creationId xmlns:a16="http://schemas.microsoft.com/office/drawing/2014/main" id="{0A45F967-64ED-49CC-D747-CAB05A67F5E7}"/>
              </a:ext>
            </a:extLst>
          </p:cNvPr>
          <p:cNvPicPr>
            <a:picLocks noChangeAspect="1"/>
          </p:cNvPicPr>
          <p:nvPr/>
        </p:nvPicPr>
        <p:blipFill>
          <a:blip r:embed="rId4" cstate="print"/>
          <a:stretch>
            <a:fillRect/>
          </a:stretch>
        </p:blipFill>
        <p:spPr bwMode="auto">
          <a:xfrm>
            <a:off x="11167123" y="-18854"/>
            <a:ext cx="949444" cy="896696"/>
          </a:xfrm>
          <a:prstGeom prst="rect">
            <a:avLst/>
          </a:prstGeom>
          <a:noFill/>
          <a:ln w="9525">
            <a:noFill/>
            <a:miter lim="800000"/>
            <a:headEnd/>
            <a:tailEnd/>
          </a:ln>
        </p:spPr>
      </p:pic>
    </p:spTree>
    <p:extLst>
      <p:ext uri="{BB962C8B-B14F-4D97-AF65-F5344CB8AC3E}">
        <p14:creationId xmlns:p14="http://schemas.microsoft.com/office/powerpoint/2010/main" val="626080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CB03906D-EB79-B71C-E44D-ACE20A27D393}"/>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9220" name="Rectangle 3">
            <a:extLst>
              <a:ext uri="{FF2B5EF4-FFF2-40B4-BE49-F238E27FC236}">
                <a16:creationId xmlns:a16="http://schemas.microsoft.com/office/drawing/2014/main" id="{7223CEC6-C582-2159-B2AA-CD5C3E34E5C8}"/>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sp>
        <p:nvSpPr>
          <p:cNvPr id="9" name="TextBox 8">
            <a:extLst>
              <a:ext uri="{FF2B5EF4-FFF2-40B4-BE49-F238E27FC236}">
                <a16:creationId xmlns:a16="http://schemas.microsoft.com/office/drawing/2014/main" id="{0213AA1E-60BB-2D18-FDCC-9E0CE8130590}"/>
              </a:ext>
            </a:extLst>
          </p:cNvPr>
          <p:cNvSpPr txBox="1"/>
          <p:nvPr/>
        </p:nvSpPr>
        <p:spPr>
          <a:xfrm>
            <a:off x="1354174" y="2868414"/>
            <a:ext cx="10127413" cy="769441"/>
          </a:xfrm>
          <a:prstGeom prst="rect">
            <a:avLst/>
          </a:prstGeom>
          <a:noFill/>
        </p:spPr>
        <p:txBody>
          <a:bodyPr wrap="square">
            <a:spAutoFit/>
          </a:bodyPr>
          <a:lstStyle/>
          <a:p>
            <a:pPr algn="ctr" defTabSz="979290"/>
            <a:r>
              <a:rPr lang="en-US" sz="4400" b="1" u="sng" dirty="0">
                <a:latin typeface="Times New Roman" panose="02020603050405020304" pitchFamily="18" charset="0"/>
                <a:cs typeface="Times New Roman" panose="02020603050405020304" pitchFamily="18" charset="0"/>
              </a:rPr>
              <a:t>PC, DUNDAHERA</a:t>
            </a:r>
            <a:r>
              <a:rPr lang="en-IN" sz="4400" b="1" u="sng" dirty="0">
                <a:latin typeface="Times New Roman" panose="02020603050405020304" pitchFamily="18" charset="0"/>
                <a:cs typeface="Times New Roman" panose="02020603050405020304" pitchFamily="18" charset="0"/>
              </a:rPr>
              <a:t>, GURUGRAM</a:t>
            </a:r>
            <a:endParaRPr lang="en-US" sz="4400" b="1" u="sng" dirty="0">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83D0A24-539F-EFD4-984F-7DF75F3FE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12" name="Picture 4" descr="2.png">
            <a:extLst>
              <a:ext uri="{FF2B5EF4-FFF2-40B4-BE49-F238E27FC236}">
                <a16:creationId xmlns:a16="http://schemas.microsoft.com/office/drawing/2014/main" id="{D5B6B0BB-8B13-7F49-659B-7716C849710A}"/>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382381279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553306" y="25761"/>
            <a:ext cx="10515600" cy="1325563"/>
          </a:xfrm>
        </p:spPr>
        <p:txBody>
          <a:bodyPr/>
          <a:lstStyle/>
          <a:p>
            <a:pPr algn="ctr"/>
            <a:r>
              <a:rPr lang="en-IN" b="1" u="sng" dirty="0"/>
              <a:t>ECHS POLYCLINIC – DUNDAHERA</a:t>
            </a:r>
            <a:br>
              <a:rPr lang="en-IN" b="1" u="sng" dirty="0"/>
            </a:br>
            <a:r>
              <a:rPr lang="en-IN" b="1" u="sng" dirty="0"/>
              <a:t>ORGANISATION &amp; LAYOUT</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39</a:t>
            </a:fld>
            <a:endParaRPr lang="en-IN"/>
          </a:p>
        </p:txBody>
      </p:sp>
      <p:sp>
        <p:nvSpPr>
          <p:cNvPr id="7" name="Subtitle 3">
            <a:extLst>
              <a:ext uri="{FF2B5EF4-FFF2-40B4-BE49-F238E27FC236}">
                <a16:creationId xmlns:a16="http://schemas.microsoft.com/office/drawing/2014/main" id="{048C5565-12F4-46BC-91FD-5D425128BC51}"/>
              </a:ext>
            </a:extLst>
          </p:cNvPr>
          <p:cNvSpPr>
            <a:spLocks noGrp="1"/>
          </p:cNvSpPr>
          <p:nvPr>
            <p:ph idx="1"/>
          </p:nvPr>
        </p:nvSpPr>
        <p:spPr>
          <a:xfrm>
            <a:off x="246185" y="1825625"/>
            <a:ext cx="11664461" cy="4351338"/>
          </a:xfrm>
        </p:spPr>
        <p:txBody>
          <a:bodyPr>
            <a:normAutofit fontScale="25000" lnSpcReduction="20000"/>
          </a:bodyPr>
          <a:lstStyle/>
          <a:p>
            <a:pPr marL="400050" indent="-400050" eaLnBrk="1" fontAlgn="auto" hangingPunct="1">
              <a:lnSpc>
                <a:spcPct val="120000"/>
              </a:lnSpc>
              <a:spcBef>
                <a:spcPts val="0"/>
              </a:spcBef>
              <a:spcAft>
                <a:spcPts val="0"/>
              </a:spcAft>
              <a:buFont typeface="Wingdings" pitchFamily="2" charset="2"/>
              <a:buChar char="Ø"/>
              <a:defRPr/>
            </a:pPr>
            <a:r>
              <a:rPr lang="en-US" sz="11200" dirty="0">
                <a:solidFill>
                  <a:srgbClr val="C00000"/>
                </a:solidFill>
              </a:rPr>
              <a:t>Inaugurated on 14 Jan 2004 in old building (Present    Physiotherapy Section)  by Gen N C Vij,  PVSM, UYSM, AVSM, ADC</a:t>
            </a:r>
            <a:endParaRPr lang="en-US" sz="11200" dirty="0">
              <a:solidFill>
                <a:schemeClr val="tx1"/>
              </a:solidFill>
            </a:endParaRPr>
          </a:p>
          <a:p>
            <a:pPr eaLnBrk="1" fontAlgn="auto" hangingPunct="1">
              <a:lnSpc>
                <a:spcPct val="120000"/>
              </a:lnSpc>
              <a:spcBef>
                <a:spcPts val="0"/>
              </a:spcBef>
              <a:spcAft>
                <a:spcPts val="0"/>
              </a:spcAft>
              <a:buFont typeface="Wingdings" pitchFamily="2" charset="2"/>
              <a:buChar char="Ø"/>
              <a:defRPr/>
            </a:pPr>
            <a:r>
              <a:rPr lang="en-US" sz="11200" dirty="0">
                <a:solidFill>
                  <a:schemeClr val="tx1"/>
                </a:solidFill>
              </a:rPr>
              <a:t>Present ECHS  building inaugurated by Gen VK  Singh, PVSM,  AVSM, YSM, ADC on 15 Jun 2010 </a:t>
            </a:r>
          </a:p>
          <a:p>
            <a:pPr eaLnBrk="1" fontAlgn="auto" hangingPunct="1">
              <a:lnSpc>
                <a:spcPct val="120000"/>
              </a:lnSpc>
              <a:spcBef>
                <a:spcPts val="0"/>
              </a:spcBef>
              <a:spcAft>
                <a:spcPts val="0"/>
              </a:spcAft>
              <a:buFont typeface="Wingdings" pitchFamily="2" charset="2"/>
              <a:buChar char="Ø"/>
              <a:defRPr/>
            </a:pPr>
            <a:r>
              <a:rPr lang="en-US" sz="11200" dirty="0">
                <a:solidFill>
                  <a:srgbClr val="C00000"/>
                </a:solidFill>
              </a:rPr>
              <a:t>Mil  </a:t>
            </a:r>
            <a:r>
              <a:rPr lang="en-US" sz="11200" dirty="0" err="1">
                <a:solidFill>
                  <a:srgbClr val="C00000"/>
                </a:solidFill>
              </a:rPr>
              <a:t>Stn</a:t>
            </a:r>
            <a:r>
              <a:rPr lang="en-US" sz="11200" dirty="0">
                <a:solidFill>
                  <a:srgbClr val="C00000"/>
                </a:solidFill>
              </a:rPr>
              <a:t>, Type ‘A’ ECHS Polyclinic</a:t>
            </a:r>
          </a:p>
          <a:p>
            <a:pPr>
              <a:lnSpc>
                <a:spcPct val="120000"/>
              </a:lnSpc>
              <a:spcBef>
                <a:spcPts val="0"/>
              </a:spcBef>
              <a:buFont typeface="Wingdings" pitchFamily="2" charset="2"/>
              <a:buChar char="Ø"/>
              <a:defRPr/>
            </a:pPr>
            <a:r>
              <a:rPr lang="en-US" sz="11200" dirty="0"/>
              <a:t>Present dependency :  66482(Officers – 16485  &amp; JCOs/ORs –  49997 )</a:t>
            </a:r>
          </a:p>
          <a:p>
            <a:pPr>
              <a:lnSpc>
                <a:spcPct val="120000"/>
              </a:lnSpc>
              <a:spcBef>
                <a:spcPts val="0"/>
              </a:spcBef>
              <a:buFont typeface="Wingdings" pitchFamily="2" charset="2"/>
              <a:buChar char="Ø"/>
              <a:defRPr/>
            </a:pPr>
            <a:r>
              <a:rPr lang="en-US" sz="11200" dirty="0">
                <a:solidFill>
                  <a:srgbClr val="C00000"/>
                </a:solidFill>
              </a:rPr>
              <a:t>Dependency steadily growing at a rate of </a:t>
            </a:r>
            <a:r>
              <a:rPr lang="en-US" sz="11200" dirty="0" err="1">
                <a:solidFill>
                  <a:srgbClr val="C00000"/>
                </a:solidFill>
              </a:rPr>
              <a:t>approx</a:t>
            </a:r>
            <a:r>
              <a:rPr lang="en-US" sz="11200" dirty="0">
                <a:solidFill>
                  <a:srgbClr val="C00000"/>
                </a:solidFill>
              </a:rPr>
              <a:t>  20-30 per month</a:t>
            </a:r>
          </a:p>
          <a:p>
            <a:pPr>
              <a:lnSpc>
                <a:spcPct val="120000"/>
              </a:lnSpc>
              <a:spcBef>
                <a:spcPts val="0"/>
              </a:spcBef>
              <a:buFont typeface="Wingdings" pitchFamily="2" charset="2"/>
              <a:buChar char="Ø"/>
              <a:defRPr/>
            </a:pPr>
            <a:r>
              <a:rPr lang="en-US" sz="11200" dirty="0">
                <a:solidFill>
                  <a:srgbClr val="C00000"/>
                </a:solidFill>
              </a:rPr>
              <a:t> </a:t>
            </a:r>
            <a:r>
              <a:rPr lang="en-US" sz="11200" dirty="0"/>
              <a:t>On an average 15-25 ECHS beneficiaries from out station  report to this Polyclinic for referral to Empaneled Facility</a:t>
            </a:r>
          </a:p>
          <a:p>
            <a:pPr eaLnBrk="1" fontAlgn="auto" hangingPunct="1">
              <a:lnSpc>
                <a:spcPct val="120000"/>
              </a:lnSpc>
              <a:spcBef>
                <a:spcPts val="0"/>
              </a:spcBef>
              <a:spcAft>
                <a:spcPts val="0"/>
              </a:spcAft>
              <a:buFont typeface="Wingdings" pitchFamily="2" charset="2"/>
              <a:buChar char="Ø"/>
              <a:defRPr/>
            </a:pPr>
            <a:endParaRPr lang="en-US" sz="11200" dirty="0">
              <a:solidFill>
                <a:srgbClr val="C00000"/>
              </a:solidFill>
            </a:endParaRPr>
          </a:p>
          <a:p>
            <a:pPr eaLnBrk="1" fontAlgn="auto" hangingPunct="1">
              <a:lnSpc>
                <a:spcPct val="120000"/>
              </a:lnSpc>
              <a:spcAft>
                <a:spcPts val="0"/>
              </a:spcAft>
              <a:buFont typeface="Wingdings 2"/>
              <a:buNone/>
              <a:defRPr/>
            </a:pPr>
            <a:r>
              <a:rPr lang="en-US" sz="9600" dirty="0">
                <a:solidFill>
                  <a:schemeClr val="tx1"/>
                </a:solidFill>
              </a:rPr>
              <a:t> </a:t>
            </a:r>
          </a:p>
          <a:p>
            <a:pPr eaLnBrk="1" fontAlgn="auto" hangingPunct="1">
              <a:lnSpc>
                <a:spcPct val="120000"/>
              </a:lnSpc>
              <a:spcAft>
                <a:spcPts val="0"/>
              </a:spcAft>
              <a:buFont typeface="Wingdings 2"/>
              <a:buNone/>
              <a:defRPr/>
            </a:pPr>
            <a:endParaRPr lang="en-US" sz="2800" dirty="0">
              <a:solidFill>
                <a:srgbClr val="000000"/>
              </a:solidFill>
            </a:endParaRPr>
          </a:p>
          <a:p>
            <a:pPr marL="457200" eaLnBrk="1" fontAlgn="auto" hangingPunct="1">
              <a:spcAft>
                <a:spcPts val="0"/>
              </a:spcAft>
              <a:buFont typeface="Wingdings 2"/>
              <a:buNone/>
              <a:defRPr/>
            </a:pPr>
            <a:r>
              <a:rPr lang="en-US" sz="24000" dirty="0"/>
              <a:t>  </a:t>
            </a:r>
          </a:p>
        </p:txBody>
      </p:sp>
      <p:pic>
        <p:nvPicPr>
          <p:cNvPr id="8" name="Picture 7">
            <a:extLst>
              <a:ext uri="{FF2B5EF4-FFF2-40B4-BE49-F238E27FC236}">
                <a16:creationId xmlns:a16="http://schemas.microsoft.com/office/drawing/2014/main" id="{390E69E7-4513-F82D-F710-F0D47FE5F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455BA00C-364A-EB58-FC4B-B602219F0BB5}"/>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209722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6"/>
            <a:ext cx="12192000" cy="1105458"/>
          </a:xfrm>
          <a:solidFill>
            <a:schemeClr val="accent1"/>
          </a:solidFill>
        </p:spPr>
        <p:txBody>
          <a:bodyPr>
            <a:normAutofit/>
          </a:bodyPr>
          <a:lstStyle/>
          <a:p>
            <a:pPr algn="ctr"/>
            <a:r>
              <a:rPr lang="en-IN" sz="4000" b="1" u="sng" dirty="0">
                <a:latin typeface="Times New Roman" panose="02020603050405020304" pitchFamily="18" charset="0"/>
                <a:cs typeface="Times New Roman" panose="02020603050405020304" pitchFamily="18" charset="0"/>
              </a:rPr>
              <a:t>OBJECTIVES OF INTERNSHIP</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2126450"/>
            <a:ext cx="10515600" cy="4542879"/>
          </a:xfrm>
        </p:spPr>
        <p:txBody>
          <a:bodyPr>
            <a:normAutofit/>
          </a:bodyPr>
          <a:lstStyle/>
          <a:p>
            <a:r>
              <a:rPr lang="en-IN" dirty="0"/>
              <a:t> </a:t>
            </a:r>
            <a:r>
              <a:rPr lang="en-IN" b="1" dirty="0">
                <a:latin typeface="Times New Roman" panose="02020603050405020304" pitchFamily="18" charset="0"/>
                <a:cs typeface="Times New Roman" panose="02020603050405020304" pitchFamily="18" charset="0"/>
              </a:rPr>
              <a:t>Familiarisation with ECHS System</a:t>
            </a:r>
          </a:p>
          <a:p>
            <a:pPr lvl="1"/>
            <a:r>
              <a:rPr lang="en-IN" sz="2800" dirty="0">
                <a:solidFill>
                  <a:srgbClr val="C00000"/>
                </a:solidFill>
                <a:latin typeface="Times New Roman" panose="02020603050405020304" pitchFamily="18" charset="0"/>
                <a:cs typeface="Times New Roman" panose="02020603050405020304" pitchFamily="18" charset="0"/>
              </a:rPr>
              <a:t> ECHS Organisation</a:t>
            </a:r>
          </a:p>
          <a:p>
            <a:pPr lvl="1"/>
            <a:r>
              <a:rPr lang="en-IN" sz="2800" dirty="0">
                <a:latin typeface="Times New Roman" panose="02020603050405020304" pitchFamily="18" charset="0"/>
                <a:cs typeface="Times New Roman" panose="02020603050405020304" pitchFamily="18" charset="0"/>
              </a:rPr>
              <a:t> Functioning of ECHS Poly Clinics </a:t>
            </a:r>
          </a:p>
          <a:p>
            <a:pPr marL="457200" lvl="1" indent="0">
              <a:buNone/>
            </a:pPr>
            <a:endParaRPr lang="en-IN" sz="2800" dirty="0">
              <a:latin typeface="Times New Roman" panose="02020603050405020304" pitchFamily="18" charset="0"/>
              <a:cs typeface="Times New Roman" panose="02020603050405020304" pitchFamily="18" charset="0"/>
            </a:endParaRPr>
          </a:p>
          <a:p>
            <a:r>
              <a:rPr lang="en-IN" dirty="0">
                <a:solidFill>
                  <a:srgbClr val="C00000"/>
                </a:solidFill>
                <a:latin typeface="Times New Roman" panose="02020603050405020304" pitchFamily="18" charset="0"/>
                <a:cs typeface="Times New Roman" panose="02020603050405020304" pitchFamily="18" charset="0"/>
              </a:rPr>
              <a:t> </a:t>
            </a:r>
            <a:r>
              <a:rPr lang="en-IN" b="1" dirty="0">
                <a:solidFill>
                  <a:srgbClr val="C00000"/>
                </a:solidFill>
                <a:latin typeface="Times New Roman" panose="02020603050405020304" pitchFamily="18" charset="0"/>
                <a:cs typeface="Times New Roman" panose="02020603050405020304" pitchFamily="18" charset="0"/>
              </a:rPr>
              <a:t>Patient Satisfaction at ECHS Polyclinics</a:t>
            </a:r>
          </a:p>
          <a:p>
            <a:pPr lvl="1"/>
            <a:r>
              <a:rPr lang="en-IN" sz="2800" dirty="0">
                <a:latin typeface="Times New Roman" panose="02020603050405020304" pitchFamily="18" charset="0"/>
                <a:cs typeface="Times New Roman" panose="02020603050405020304" pitchFamily="18" charset="0"/>
              </a:rPr>
              <a:t> Reception </a:t>
            </a:r>
          </a:p>
          <a:p>
            <a:pPr lvl="1"/>
            <a:r>
              <a:rPr lang="en-IN" sz="2800" dirty="0">
                <a:solidFill>
                  <a:srgbClr val="C00000"/>
                </a:solidFill>
                <a:latin typeface="Times New Roman" panose="02020603050405020304" pitchFamily="18" charset="0"/>
                <a:cs typeface="Times New Roman" panose="02020603050405020304" pitchFamily="18" charset="0"/>
              </a:rPr>
              <a:t> Medical Consultation</a:t>
            </a:r>
          </a:p>
          <a:p>
            <a:pPr lvl="1"/>
            <a:r>
              <a:rPr lang="en-IN" sz="2800" dirty="0">
                <a:latin typeface="Times New Roman" panose="02020603050405020304" pitchFamily="18" charset="0"/>
                <a:cs typeface="Times New Roman" panose="02020603050405020304" pitchFamily="18" charset="0"/>
              </a:rPr>
              <a:t> Pharmacy</a:t>
            </a:r>
          </a:p>
          <a:p>
            <a:pPr lvl="1"/>
            <a:r>
              <a:rPr lang="en-IN" sz="2800" dirty="0">
                <a:solidFill>
                  <a:srgbClr val="C00000"/>
                </a:solidFill>
                <a:latin typeface="Times New Roman" panose="02020603050405020304" pitchFamily="18" charset="0"/>
                <a:cs typeface="Times New Roman" panose="02020603050405020304" pitchFamily="18" charset="0"/>
              </a:rPr>
              <a:t> Referral and passing of Bills/ Claims</a:t>
            </a:r>
          </a:p>
          <a:p>
            <a:pPr lvl="1"/>
            <a:endParaRPr lang="en-IN" sz="2800"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54468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553306" y="365125"/>
            <a:ext cx="10515600" cy="1325563"/>
          </a:xfrm>
        </p:spPr>
        <p:txBody>
          <a:bodyPr/>
          <a:lstStyle/>
          <a:p>
            <a:pPr algn="ctr"/>
            <a:r>
              <a:rPr lang="en-IN" b="1" u="sng" dirty="0"/>
              <a:t>ECHS POLYCLINIC – DUNDAHERA</a:t>
            </a:r>
            <a:br>
              <a:rPr lang="en-IN" b="1" u="sng" dirty="0"/>
            </a:br>
            <a:r>
              <a:rPr lang="en-IN" b="1" u="sng" dirty="0"/>
              <a:t>OBSERVATIONS</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40</a:t>
            </a:fld>
            <a:endParaRPr lang="en-IN"/>
          </a:p>
        </p:txBody>
      </p:sp>
      <p:sp>
        <p:nvSpPr>
          <p:cNvPr id="9" name="Content Placeholder 2"/>
          <p:cNvSpPr>
            <a:spLocks noGrp="1"/>
          </p:cNvSpPr>
          <p:nvPr>
            <p:ph idx="1"/>
          </p:nvPr>
        </p:nvSpPr>
        <p:spPr>
          <a:xfrm>
            <a:off x="838200" y="1825625"/>
            <a:ext cx="10515600" cy="4895850"/>
          </a:xfrm>
        </p:spPr>
        <p:txBody>
          <a:bodyPr>
            <a:normAutofit fontScale="92500"/>
          </a:bodyPr>
          <a:lstStyle/>
          <a:p>
            <a:pPr marR="114300" lvl="0" algn="just">
              <a:spcBef>
                <a:spcPts val="600"/>
              </a:spcBef>
              <a:spcAft>
                <a:spcPts val="600"/>
              </a:spcAft>
              <a:buClr>
                <a:srgbClr val="000000"/>
              </a:buClr>
              <a:buSzPts val="1200"/>
              <a:buFont typeface="Wingdings" panose="05000000000000000000" pitchFamily="2" charset="2"/>
              <a:buChar char="§"/>
              <a:tabLst>
                <a:tab pos="228600" algn="l"/>
              </a:tabLst>
            </a:pPr>
            <a:r>
              <a:rPr lang="en-US" sz="2400" b="1" u="sng" dirty="0">
                <a:solidFill>
                  <a:srgbClr val="C00000"/>
                </a:solidFill>
                <a:uFill>
                  <a:solidFill>
                    <a:srgbClr val="000000"/>
                  </a:solidFill>
                </a:uFill>
                <a:ea typeface="Arial" panose="020B0604020202020204" pitchFamily="34" charset="0"/>
                <a:cs typeface="Times New Roman" panose="02020603050405020304" pitchFamily="18" charset="0"/>
              </a:rPr>
              <a:t>Availability of DRs &amp; Staff</a:t>
            </a:r>
            <a:r>
              <a:rPr lang="en-US" sz="2400" dirty="0">
                <a:solidFill>
                  <a:srgbClr val="C00000"/>
                </a:solidFill>
                <a:uFill>
                  <a:solidFill>
                    <a:srgbClr val="000000"/>
                  </a:solidFill>
                </a:uFill>
                <a:ea typeface="Arial" panose="020B0604020202020204" pitchFamily="34" charset="0"/>
                <a:cs typeface="Times New Roman" panose="02020603050405020304" pitchFamily="18" charset="0"/>
              </a:rPr>
              <a:t>. Adequate staff was available for functioning as well as MOs &amp; Specialists</a:t>
            </a:r>
            <a:endParaRPr lang="en-US" sz="2400" b="1" u="sng" dirty="0">
              <a:uFill>
                <a:solidFill>
                  <a:srgbClr val="000000"/>
                </a:solidFill>
              </a:uFill>
              <a:ea typeface="Arial" panose="020B0604020202020204" pitchFamily="34" charset="0"/>
              <a:cs typeface="Times New Roman" panose="02020603050405020304" pitchFamily="18" charset="0"/>
            </a:endParaRPr>
          </a:p>
          <a:p>
            <a:pPr marR="114300" algn="just">
              <a:spcBef>
                <a:spcPts val="600"/>
              </a:spcBef>
              <a:spcAft>
                <a:spcPts val="600"/>
              </a:spcAft>
              <a:buClr>
                <a:srgbClr val="000000"/>
              </a:buClr>
              <a:buSzPts val="1200"/>
              <a:buFont typeface="Wingdings" panose="05000000000000000000" pitchFamily="2" charset="2"/>
              <a:buChar char="§"/>
              <a:tabLst>
                <a:tab pos="228600" algn="l"/>
              </a:tabLst>
            </a:pPr>
            <a:r>
              <a:rPr lang="en-US" sz="2400" b="1" u="sng" dirty="0">
                <a:uFill>
                  <a:solidFill>
                    <a:srgbClr val="000000"/>
                  </a:solidFill>
                </a:uFill>
                <a:ea typeface="Arial" panose="020B0604020202020204" pitchFamily="34" charset="0"/>
                <a:cs typeface="Times New Roman" panose="02020603050405020304" pitchFamily="18" charset="0"/>
              </a:rPr>
              <a:t>Laboratory/ Diagnostic Services</a:t>
            </a:r>
            <a:r>
              <a:rPr lang="en-US" sz="2400" dirty="0">
                <a:uFill>
                  <a:solidFill>
                    <a:srgbClr val="000000"/>
                  </a:solidFill>
                </a:uFill>
                <a:ea typeface="Arial" panose="020B0604020202020204" pitchFamily="34" charset="0"/>
                <a:cs typeface="Times New Roman" panose="02020603050405020304" pitchFamily="18" charset="0"/>
              </a:rPr>
              <a:t>. These services were fairly ok, liaison was done with local pathology labs who opened special counters for RT-PCR/ Rapid Antigen Tests for Covid, which was found convenient by the veterans</a:t>
            </a:r>
            <a:endParaRPr lang="en-US" sz="2400" b="1" u="sng" strike="noStrike" dirty="0">
              <a:solidFill>
                <a:srgbClr val="C00000"/>
              </a:solidFill>
              <a:effectLst/>
              <a:uFill>
                <a:solidFill>
                  <a:srgbClr val="000000"/>
                </a:solidFill>
              </a:uFill>
              <a:ea typeface="Arial" panose="020B0604020202020204" pitchFamily="34" charset="0"/>
              <a:cs typeface="Times New Roman" panose="02020603050405020304" pitchFamily="18" charset="0"/>
            </a:endParaRPr>
          </a:p>
          <a:p>
            <a:pPr marR="114300" lvl="0" algn="just" fontAlgn="base">
              <a:spcBef>
                <a:spcPts val="600"/>
              </a:spcBef>
              <a:spcAft>
                <a:spcPts val="600"/>
              </a:spcAft>
              <a:buClr>
                <a:srgbClr val="000000"/>
              </a:buClr>
              <a:buSzPts val="1200"/>
              <a:buFont typeface="Wingdings" panose="05000000000000000000" pitchFamily="2" charset="2"/>
              <a:buChar char="§"/>
              <a:tabLst>
                <a:tab pos="228600" algn="l"/>
              </a:tabLst>
            </a:pPr>
            <a:r>
              <a:rPr lang="en-US" sz="2400" b="1" u="sng" strike="noStrike" dirty="0">
                <a:solidFill>
                  <a:srgbClr val="C00000"/>
                </a:solidFill>
                <a:effectLst/>
                <a:uFill>
                  <a:solidFill>
                    <a:srgbClr val="000000"/>
                  </a:solidFill>
                </a:uFill>
                <a:ea typeface="Arial" panose="020B0604020202020204" pitchFamily="34" charset="0"/>
                <a:cs typeface="Times New Roman" panose="02020603050405020304" pitchFamily="18" charset="0"/>
              </a:rPr>
              <a:t>Medicines</a:t>
            </a:r>
            <a:r>
              <a:rPr lang="en-US" sz="2400" u="none" strike="noStrike" dirty="0">
                <a:solidFill>
                  <a:srgbClr val="C00000"/>
                </a:solidFill>
                <a:effectLst/>
                <a:uFill>
                  <a:solidFill>
                    <a:srgbClr val="000000"/>
                  </a:solidFill>
                </a:uFill>
                <a:ea typeface="Arial" panose="020B0604020202020204" pitchFamily="34" charset="0"/>
                <a:cs typeface="Times New Roman" panose="02020603050405020304" pitchFamily="18" charset="0"/>
              </a:rPr>
              <a:t>. The quality of medicines and their availability was also found to be reasonably satisfactory in the ECHS. Costly medicines at times are not available due to budgetary constraints</a:t>
            </a:r>
          </a:p>
          <a:p>
            <a:pPr marR="114300" algn="just">
              <a:spcBef>
                <a:spcPts val="600"/>
              </a:spcBef>
              <a:spcAft>
                <a:spcPts val="600"/>
              </a:spcAft>
              <a:buClr>
                <a:srgbClr val="000000"/>
              </a:buClr>
              <a:buSzPts val="1200"/>
              <a:buFont typeface="Wingdings" panose="05000000000000000000" pitchFamily="2" charset="2"/>
              <a:buChar char="§"/>
              <a:tabLst>
                <a:tab pos="228600" algn="l"/>
              </a:tabLst>
            </a:pPr>
            <a:r>
              <a:rPr lang="en-US" sz="2400" b="1" u="sng" strike="noStrike" dirty="0">
                <a:effectLst/>
                <a:uFill>
                  <a:solidFill>
                    <a:srgbClr val="000000"/>
                  </a:solidFill>
                </a:uFill>
                <a:ea typeface="Arial" panose="020B0604020202020204" pitchFamily="34" charset="0"/>
                <a:cs typeface="Times New Roman" panose="02020603050405020304" pitchFamily="18" charset="0"/>
              </a:rPr>
              <a:t>Referrals</a:t>
            </a:r>
            <a:r>
              <a:rPr lang="en-US" sz="2400" u="none" strike="noStrike" dirty="0">
                <a:effectLst/>
                <a:uFill>
                  <a:solidFill>
                    <a:srgbClr val="000000"/>
                  </a:solidFill>
                </a:uFill>
                <a:ea typeface="Arial" panose="020B0604020202020204" pitchFamily="34" charset="0"/>
                <a:cs typeface="Times New Roman" panose="02020603050405020304" pitchFamily="18" charset="0"/>
              </a:rPr>
              <a:t>. Ease of getting referrals was rated as excellent or good by 90% respondents.</a:t>
            </a:r>
          </a:p>
          <a:p>
            <a:pPr marR="114300" algn="just">
              <a:spcBef>
                <a:spcPts val="600"/>
              </a:spcBef>
              <a:spcAft>
                <a:spcPts val="600"/>
              </a:spcAft>
              <a:buClr>
                <a:srgbClr val="000000"/>
              </a:buClr>
              <a:buSzPts val="1200"/>
              <a:buFont typeface="Wingdings" panose="05000000000000000000" pitchFamily="2" charset="2"/>
              <a:buChar char="§"/>
              <a:tabLst>
                <a:tab pos="228600" algn="l"/>
              </a:tabLst>
            </a:pPr>
            <a:r>
              <a:rPr lang="en-US" sz="2400" b="1" u="sng" dirty="0">
                <a:solidFill>
                  <a:srgbClr val="C00000"/>
                </a:solidFill>
                <a:uFill>
                  <a:solidFill>
                    <a:srgbClr val="000000"/>
                  </a:solidFill>
                </a:uFill>
                <a:ea typeface="Arial" panose="020B0604020202020204" pitchFamily="34" charset="0"/>
                <a:cs typeface="Times New Roman" panose="02020603050405020304" pitchFamily="18" charset="0"/>
              </a:rPr>
              <a:t>Hygiene and Cleanliness</a:t>
            </a:r>
            <a:r>
              <a:rPr lang="en-US" sz="2400" dirty="0">
                <a:solidFill>
                  <a:srgbClr val="C00000"/>
                </a:solidFill>
                <a:uFill>
                  <a:solidFill>
                    <a:srgbClr val="000000"/>
                  </a:solidFill>
                </a:uFill>
                <a:ea typeface="Arial" panose="020B0604020202020204" pitchFamily="34" charset="0"/>
                <a:cs typeface="Times New Roman" panose="02020603050405020304" pitchFamily="18" charset="0"/>
              </a:rPr>
              <a:t>. It was ok at the polyclinic but could be improved further</a:t>
            </a:r>
          </a:p>
          <a:p>
            <a:pPr marR="114300" lvl="0" algn="just" fontAlgn="base">
              <a:spcBef>
                <a:spcPts val="600"/>
              </a:spcBef>
              <a:spcAft>
                <a:spcPts val="600"/>
              </a:spcAft>
              <a:buClr>
                <a:srgbClr val="000000"/>
              </a:buClr>
              <a:buSzPts val="1200"/>
              <a:buFont typeface="Wingdings" panose="05000000000000000000" pitchFamily="2" charset="2"/>
              <a:buChar char="§"/>
              <a:tabLst>
                <a:tab pos="228600" algn="l"/>
              </a:tabLst>
            </a:pPr>
            <a:r>
              <a:rPr lang="en-US" sz="2400" b="1" u="sng" dirty="0">
                <a:uFill>
                  <a:solidFill>
                    <a:srgbClr val="000000"/>
                  </a:solidFill>
                </a:uFill>
                <a:ea typeface="Arial" panose="020B0604020202020204" pitchFamily="34" charset="0"/>
                <a:cs typeface="Times New Roman" panose="02020603050405020304" pitchFamily="18" charset="0"/>
              </a:rPr>
              <a:t>Reimbursement</a:t>
            </a:r>
            <a:r>
              <a:rPr lang="en-US" sz="2400" dirty="0">
                <a:uFill>
                  <a:solidFill>
                    <a:srgbClr val="000000"/>
                  </a:solidFill>
                </a:uFill>
                <a:ea typeface="Arial" panose="020B0604020202020204" pitchFamily="34" charset="0"/>
                <a:cs typeface="Times New Roman" panose="02020603050405020304" pitchFamily="18" charset="0"/>
              </a:rPr>
              <a:t>. The cases of reimbursement of medicines were constantly monitored by the OIC with the help of MIS, however, some delay was noticed in few emergency cases</a:t>
            </a:r>
            <a:endParaRPr lang="en-US" sz="2800" dirty="0"/>
          </a:p>
        </p:txBody>
      </p:sp>
      <p:pic>
        <p:nvPicPr>
          <p:cNvPr id="7" name="Picture 6">
            <a:extLst>
              <a:ext uri="{FF2B5EF4-FFF2-40B4-BE49-F238E27FC236}">
                <a16:creationId xmlns:a16="http://schemas.microsoft.com/office/drawing/2014/main" id="{28FAF538-D5B4-05C5-36C0-217A14195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7EC64169-4D36-EEF5-8F5F-AF61DA9C5E1D}"/>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52261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553306" y="365125"/>
            <a:ext cx="10515600" cy="1325563"/>
          </a:xfrm>
        </p:spPr>
        <p:txBody>
          <a:bodyPr/>
          <a:lstStyle/>
          <a:p>
            <a:pPr algn="ctr"/>
            <a:r>
              <a:rPr lang="en-IN" b="1" u="sng" dirty="0"/>
              <a:t>ECHS POLYCLINIC – DUNDAHERA</a:t>
            </a:r>
            <a:br>
              <a:rPr lang="en-IN" b="1" u="sng" dirty="0"/>
            </a:br>
            <a:r>
              <a:rPr lang="en-IN" b="1" u="sng" dirty="0"/>
              <a:t>OBSERVATION</a:t>
            </a:r>
          </a:p>
        </p:txBody>
      </p:sp>
      <p:graphicFrame>
        <p:nvGraphicFramePr>
          <p:cNvPr id="8" name="Chart 7"/>
          <p:cNvGraphicFramePr/>
          <p:nvPr/>
        </p:nvGraphicFramePr>
        <p:xfrm>
          <a:off x="228205" y="1785926"/>
          <a:ext cx="4071966" cy="2071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278395" y="4084765"/>
          <a:ext cx="4000528" cy="2391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idx="1"/>
          </p:nvPr>
        </p:nvGraphicFramePr>
        <p:xfrm>
          <a:off x="4467228" y="1843442"/>
          <a:ext cx="3686172" cy="2000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4536831" y="4190272"/>
          <a:ext cx="3677764" cy="22860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9"/>
          <p:cNvGraphicFramePr>
            <a:graphicFrameLocks/>
          </p:cNvGraphicFramePr>
          <p:nvPr/>
        </p:nvGraphicFramePr>
        <p:xfrm>
          <a:off x="8312396" y="1995842"/>
          <a:ext cx="3686172" cy="20002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8326666" y="4307503"/>
          <a:ext cx="3742240" cy="2286016"/>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13">
            <a:extLst>
              <a:ext uri="{FF2B5EF4-FFF2-40B4-BE49-F238E27FC236}">
                <a16:creationId xmlns:a16="http://schemas.microsoft.com/office/drawing/2014/main" id="{AE590819-6942-3C7A-0B87-8C620C506F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15" name="Picture 4" descr="2.png">
            <a:extLst>
              <a:ext uri="{FF2B5EF4-FFF2-40B4-BE49-F238E27FC236}">
                <a16:creationId xmlns:a16="http://schemas.microsoft.com/office/drawing/2014/main" id="{23A3D8D2-07B5-6404-E9E1-7FDDA8D6315C}"/>
              </a:ext>
            </a:extLst>
          </p:cNvPr>
          <p:cNvPicPr>
            <a:picLocks noChangeAspect="1"/>
          </p:cNvPicPr>
          <p:nvPr/>
        </p:nvPicPr>
        <p:blipFill>
          <a:blip r:embed="rId9"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220797606"/>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normAutofit/>
          </a:bodyPr>
          <a:lstStyle/>
          <a:p>
            <a:pPr algn="ctr"/>
            <a:r>
              <a:rPr lang="en-IN" sz="3200" b="1" u="sng" dirty="0"/>
              <a:t>DISCUSSION</a:t>
            </a:r>
            <a:br>
              <a:rPr lang="en-IN" sz="3200" b="1" u="sng" dirty="0"/>
            </a:br>
            <a:r>
              <a:rPr lang="en-IN" sz="3200" b="1" u="sng" dirty="0"/>
              <a:t>SHORTCOMINGS &amp; SUGGESTIONS ECHS</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41</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extBox 14">
            <a:extLst>
              <a:ext uri="{FF2B5EF4-FFF2-40B4-BE49-F238E27FC236}">
                <a16:creationId xmlns:a16="http://schemas.microsoft.com/office/drawing/2014/main" id="{37F40AC4-2FDB-A447-F3CF-1A72DCBBD1E1}"/>
              </a:ext>
            </a:extLst>
          </p:cNvPr>
          <p:cNvSpPr txBox="1">
            <a:spLocks noChangeArrowheads="1"/>
          </p:cNvSpPr>
          <p:nvPr/>
        </p:nvSpPr>
        <p:spPr bwMode="auto">
          <a:xfrm>
            <a:off x="1155940" y="1500996"/>
            <a:ext cx="8442380" cy="4553554"/>
          </a:xfrm>
          <a:prstGeom prst="rect">
            <a:avLst/>
          </a:prstGeom>
          <a:noFill/>
          <a:ln w="9525">
            <a:noFill/>
            <a:miter lim="800000"/>
            <a:headEnd/>
            <a:tailEnd/>
          </a:ln>
        </p:spPr>
        <p:txBody>
          <a:bodyPr wrap="square">
            <a:spAutoFit/>
          </a:bodyPr>
          <a:lstStyle/>
          <a:p>
            <a:pPr algn="just" eaLnBrk="1" hangingPunct="1">
              <a:lnSpc>
                <a:spcPct val="150000"/>
              </a:lnSpc>
              <a:buFont typeface="Wingdings" pitchFamily="2" charset="2"/>
              <a:buChar char="Ø"/>
              <a:defRPr/>
            </a:pPr>
            <a:r>
              <a:rPr lang="en-US" altLang="en-US" sz="2000" b="1" dirty="0">
                <a:solidFill>
                  <a:srgbClr val="C00000"/>
                </a:solidFill>
                <a:cs typeface="Arial" charset="0"/>
              </a:rPr>
              <a:t>	Delay in release of  funds for settlement of medical bills </a:t>
            </a:r>
          </a:p>
          <a:p>
            <a:pPr lvl="2" algn="just" eaLnBrk="1" hangingPunct="1">
              <a:lnSpc>
                <a:spcPct val="150000"/>
              </a:lnSpc>
              <a:buFont typeface="Wingdings" pitchFamily="2" charset="2"/>
              <a:buChar char="v"/>
              <a:tabLst>
                <a:tab pos="1371600" algn="l"/>
              </a:tabLst>
              <a:defRPr/>
            </a:pPr>
            <a:r>
              <a:rPr lang="en-US" altLang="en-US" sz="2000" b="1" dirty="0">
                <a:solidFill>
                  <a:srgbClr val="C00000"/>
                </a:solidFill>
                <a:cs typeface="Arial" charset="0"/>
              </a:rPr>
              <a:t>	Current Pendency in terms of money	- </a:t>
            </a:r>
            <a:r>
              <a:rPr lang="en-US" altLang="en-US" sz="2000" b="1" dirty="0" err="1">
                <a:solidFill>
                  <a:srgbClr val="C00000"/>
                </a:solidFill>
                <a:cs typeface="Arial" charset="0"/>
              </a:rPr>
              <a:t>Approx</a:t>
            </a:r>
            <a:r>
              <a:rPr lang="en-US" altLang="en-US" sz="2000" b="1" dirty="0">
                <a:solidFill>
                  <a:srgbClr val="C00000"/>
                </a:solidFill>
                <a:cs typeface="Arial" charset="0"/>
              </a:rPr>
              <a:t> 50 Cr</a:t>
            </a:r>
          </a:p>
          <a:p>
            <a:pPr lvl="2" algn="just" eaLnBrk="1" hangingPunct="1">
              <a:lnSpc>
                <a:spcPct val="150000"/>
              </a:lnSpc>
              <a:buFont typeface="Wingdings" pitchFamily="2" charset="2"/>
              <a:buChar char="v"/>
              <a:tabLst>
                <a:tab pos="1371600" algn="l"/>
              </a:tabLst>
              <a:defRPr/>
            </a:pPr>
            <a:r>
              <a:rPr lang="en-US" altLang="en-US" sz="2000" b="1" dirty="0">
                <a:solidFill>
                  <a:srgbClr val="C00000"/>
                </a:solidFill>
                <a:cs typeface="Arial" charset="0"/>
              </a:rPr>
              <a:t>	Current Pendency in terms of time	- 6 Months </a:t>
            </a:r>
          </a:p>
          <a:p>
            <a:pPr lvl="2" indent="-914400" algn="just" eaLnBrk="1" hangingPunct="1">
              <a:lnSpc>
                <a:spcPct val="150000"/>
              </a:lnSpc>
              <a:buFont typeface="Wingdings" pitchFamily="2" charset="2"/>
              <a:buChar char="Ø"/>
              <a:defRPr/>
            </a:pPr>
            <a:r>
              <a:rPr lang="en-US" altLang="en-US" sz="2000" b="1" dirty="0">
                <a:cs typeface="Arial" charset="0"/>
              </a:rPr>
              <a:t>Availability of Medical Specialists</a:t>
            </a:r>
          </a:p>
          <a:p>
            <a:pPr lvl="2" indent="-914400" algn="just" eaLnBrk="1" hangingPunct="1">
              <a:lnSpc>
                <a:spcPct val="150000"/>
              </a:lnSpc>
              <a:buFont typeface="Wingdings" pitchFamily="2" charset="2"/>
              <a:buChar char="Ø"/>
              <a:defRPr/>
            </a:pPr>
            <a:r>
              <a:rPr lang="en-US" altLang="en-US" sz="2000" b="1" dirty="0">
                <a:solidFill>
                  <a:srgbClr val="C00000"/>
                </a:solidFill>
                <a:cs typeface="Arial" charset="0"/>
              </a:rPr>
              <a:t>Frequent Policy changes</a:t>
            </a:r>
          </a:p>
          <a:p>
            <a:pPr lvl="2" indent="-914400" algn="just" eaLnBrk="1" hangingPunct="1">
              <a:lnSpc>
                <a:spcPct val="150000"/>
              </a:lnSpc>
              <a:buFont typeface="Wingdings" pitchFamily="2" charset="2"/>
              <a:buChar char="Ø"/>
              <a:defRPr/>
            </a:pPr>
            <a:r>
              <a:rPr lang="en-US" altLang="en-US" sz="2000" b="1" dirty="0">
                <a:cs typeface="Arial" charset="0"/>
              </a:rPr>
              <a:t>General lack of awareness in ESM &amp; their dependents </a:t>
            </a:r>
            <a:r>
              <a:rPr lang="en-US" altLang="en-US" sz="2000" b="1" dirty="0" err="1">
                <a:cs typeface="Arial" charset="0"/>
              </a:rPr>
              <a:t>wrt</a:t>
            </a:r>
            <a:r>
              <a:rPr lang="en-US" altLang="en-US" sz="2000" b="1" dirty="0">
                <a:cs typeface="Arial" charset="0"/>
              </a:rPr>
              <a:t> documentation &amp; submission of claims</a:t>
            </a:r>
          </a:p>
          <a:p>
            <a:pPr lvl="2" indent="-855663" algn="just" eaLnBrk="1" hangingPunct="1">
              <a:defRPr/>
            </a:pPr>
            <a:endParaRPr lang="en-US" altLang="en-US" sz="1100" b="1" dirty="0">
              <a:solidFill>
                <a:srgbClr val="C00000"/>
              </a:solidFill>
              <a:latin typeface="Arial" charset="0"/>
              <a:cs typeface="Arial" charset="0"/>
            </a:endParaRPr>
          </a:p>
          <a:p>
            <a:pPr lvl="2" indent="-855663" algn="just" eaLnBrk="1" hangingPunct="1">
              <a:buFont typeface="Wingdings" pitchFamily="2" charset="2"/>
              <a:buChar char="Ø"/>
              <a:defRPr/>
            </a:pPr>
            <a:r>
              <a:rPr lang="en-US" altLang="en-US" sz="2000" b="1" dirty="0">
                <a:solidFill>
                  <a:srgbClr val="C00000"/>
                </a:solidFill>
                <a:latin typeface="Arial" charset="0"/>
                <a:cs typeface="Arial" charset="0"/>
              </a:rPr>
              <a:t> </a:t>
            </a:r>
            <a:r>
              <a:rPr lang="en-US" altLang="en-US" sz="2000" b="1" dirty="0">
                <a:solidFill>
                  <a:srgbClr val="C00000"/>
                </a:solidFill>
                <a:cs typeface="Arial" charset="0"/>
              </a:rPr>
              <a:t>Installation of 64 KB Hardware and Software</a:t>
            </a:r>
          </a:p>
          <a:p>
            <a:pPr lvl="2" indent="-855663" algn="just" eaLnBrk="1" hangingPunct="1">
              <a:defRPr/>
            </a:pPr>
            <a:endParaRPr lang="en-US" altLang="en-US" sz="1100" b="1" dirty="0">
              <a:solidFill>
                <a:srgbClr val="C00000"/>
              </a:solidFill>
              <a:cs typeface="Arial" charset="0"/>
            </a:endParaRPr>
          </a:p>
          <a:p>
            <a:pPr lvl="2" indent="-855663" algn="just" eaLnBrk="1" hangingPunct="1">
              <a:defRPr/>
            </a:pPr>
            <a:endParaRPr lang="en-US" altLang="en-US" sz="1100" b="1" dirty="0">
              <a:solidFill>
                <a:srgbClr val="C00000"/>
              </a:solidFill>
              <a:cs typeface="Arial" charset="0"/>
            </a:endParaRPr>
          </a:p>
          <a:p>
            <a:pPr lvl="2" indent="-855663" algn="just" eaLnBrk="1" hangingPunct="1">
              <a:lnSpc>
                <a:spcPct val="150000"/>
              </a:lnSpc>
              <a:buFont typeface="Wingdings" pitchFamily="2" charset="2"/>
              <a:buChar char="Ø"/>
              <a:defRPr/>
            </a:pPr>
            <a:endParaRPr lang="en-US" altLang="en-US" sz="2000" b="1" dirty="0">
              <a:solidFill>
                <a:srgbClr val="C00000"/>
              </a:solidFill>
              <a:cs typeface="Arial" charset="0"/>
            </a:endParaRPr>
          </a:p>
        </p:txBody>
      </p:sp>
    </p:spTree>
    <p:extLst>
      <p:ext uri="{BB962C8B-B14F-4D97-AF65-F5344CB8AC3E}">
        <p14:creationId xmlns:p14="http://schemas.microsoft.com/office/powerpoint/2010/main" val="2616270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48943F9B-4DAE-4D82-F63D-4B6D7E291803}"/>
              </a:ext>
            </a:extLst>
          </p:cNvPr>
          <p:cNvSpPr>
            <a:spLocks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5400">
              <a:solidFill>
                <a:srgbClr val="000000"/>
              </a:solidFill>
              <a:latin typeface="Arial" panose="020B0604020202020204" pitchFamily="34" charset="0"/>
            </a:endParaRPr>
          </a:p>
        </p:txBody>
      </p:sp>
      <p:sp>
        <p:nvSpPr>
          <p:cNvPr id="62468" name="Rectangle 3">
            <a:extLst>
              <a:ext uri="{FF2B5EF4-FFF2-40B4-BE49-F238E27FC236}">
                <a16:creationId xmlns:a16="http://schemas.microsoft.com/office/drawing/2014/main" id="{82835481-204D-3504-4768-2F5BDB5E9019}"/>
              </a:ext>
            </a:extLst>
          </p:cNvPr>
          <p:cNvSpPr>
            <a:spLocks noChangeArrowheads="1"/>
          </p:cNvSpPr>
          <p:nvPr/>
        </p:nvSpPr>
        <p:spPr bwMode="auto">
          <a:xfrm>
            <a:off x="1524000" y="50292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u="sng">
                <a:solidFill>
                  <a:srgbClr val="FFCC00"/>
                </a:solidFill>
                <a:latin typeface="Times New Roman" panose="02020603050405020304" pitchFamily="18" charset="0"/>
              </a:rPr>
              <a:t> </a:t>
            </a:r>
            <a:r>
              <a:rPr lang="en-US" altLang="en-US" sz="3600" u="sng">
                <a:solidFill>
                  <a:srgbClr val="000000"/>
                </a:solidFill>
                <a:latin typeface="Times New Roman" panose="02020603050405020304" pitchFamily="18" charset="0"/>
              </a:rPr>
              <a:t> </a:t>
            </a:r>
            <a:endParaRPr lang="en-US" altLang="en-US" sz="3600">
              <a:solidFill>
                <a:srgbClr val="464646"/>
              </a:solidFill>
              <a:latin typeface="Times New Roman" panose="02020603050405020304" pitchFamily="18" charset="0"/>
            </a:endParaRPr>
          </a:p>
        </p:txBody>
      </p:sp>
      <p:sp>
        <p:nvSpPr>
          <p:cNvPr id="9" name="TextBox 8">
            <a:extLst>
              <a:ext uri="{FF2B5EF4-FFF2-40B4-BE49-F238E27FC236}">
                <a16:creationId xmlns:a16="http://schemas.microsoft.com/office/drawing/2014/main" id="{3C49F49D-A99B-E38A-3FB5-ACD2499E3593}"/>
              </a:ext>
            </a:extLst>
          </p:cNvPr>
          <p:cNvSpPr txBox="1"/>
          <p:nvPr/>
        </p:nvSpPr>
        <p:spPr>
          <a:xfrm>
            <a:off x="917837" y="3002009"/>
            <a:ext cx="10127413" cy="1323439"/>
          </a:xfrm>
          <a:prstGeom prst="rect">
            <a:avLst/>
          </a:prstGeom>
          <a:noFill/>
        </p:spPr>
        <p:txBody>
          <a:bodyPr wrap="square">
            <a:spAutoFit/>
          </a:bodyPr>
          <a:lstStyle/>
          <a:p>
            <a:pPr algn="ctr" defTabSz="979290"/>
            <a:r>
              <a:rPr lang="en-US" sz="4000" b="1" u="sng" dirty="0">
                <a:latin typeface="Arial Rounded MT Bold" pitchFamily="34" charset="0"/>
                <a:cs typeface="Arial" pitchFamily="34" charset="0"/>
              </a:rPr>
              <a:t>ORGANIZATIONAL CHALLENGES AT ECHS PC</a:t>
            </a:r>
          </a:p>
        </p:txBody>
      </p:sp>
      <p:pic>
        <p:nvPicPr>
          <p:cNvPr id="11" name="Picture 10">
            <a:extLst>
              <a:ext uri="{FF2B5EF4-FFF2-40B4-BE49-F238E27FC236}">
                <a16:creationId xmlns:a16="http://schemas.microsoft.com/office/drawing/2014/main" id="{2ED833A8-6229-8070-7559-858629D98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12" name="Picture 4" descr="2.png">
            <a:extLst>
              <a:ext uri="{FF2B5EF4-FFF2-40B4-BE49-F238E27FC236}">
                <a16:creationId xmlns:a16="http://schemas.microsoft.com/office/drawing/2014/main" id="{00D55779-BDBA-A325-3640-5355823FBA82}"/>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740871" y="365125"/>
            <a:ext cx="10515600" cy="1325563"/>
          </a:xfrm>
        </p:spPr>
        <p:txBody>
          <a:bodyPr>
            <a:normAutofit/>
          </a:bodyPr>
          <a:lstStyle/>
          <a:p>
            <a:pPr algn="ctr"/>
            <a:r>
              <a:rPr lang="en-IN" sz="3200" b="1" u="sng" dirty="0"/>
              <a:t>DISCUSSION</a:t>
            </a:r>
            <a:br>
              <a:rPr lang="en-IN" sz="3200" b="1" dirty="0"/>
            </a:br>
            <a:r>
              <a:rPr lang="en-IN" sz="3200" b="1" u="sng" dirty="0"/>
              <a:t>SHORTCOMINGS &amp; SUGGESTIONS ECHS POLYCLINIC</a:t>
            </a:r>
            <a:endParaRPr lang="en-IN" sz="3200" b="1"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42</a:t>
            </a:fld>
            <a:endParaRPr lang="en-IN"/>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14">
            <a:extLst>
              <a:ext uri="{FF2B5EF4-FFF2-40B4-BE49-F238E27FC236}">
                <a16:creationId xmlns:a16="http://schemas.microsoft.com/office/drawing/2014/main" id="{8C20B85B-F701-AA28-5ED1-B67E74F7BF06}"/>
              </a:ext>
            </a:extLst>
          </p:cNvPr>
          <p:cNvSpPr txBox="1">
            <a:spLocks noChangeArrowheads="1"/>
          </p:cNvSpPr>
          <p:nvPr/>
        </p:nvSpPr>
        <p:spPr bwMode="auto">
          <a:xfrm>
            <a:off x="1155940" y="1552755"/>
            <a:ext cx="8442380" cy="3276282"/>
          </a:xfrm>
          <a:prstGeom prst="rect">
            <a:avLst/>
          </a:prstGeom>
          <a:noFill/>
          <a:ln w="9525">
            <a:noFill/>
            <a:miter lim="800000"/>
            <a:headEnd/>
            <a:tailEnd/>
          </a:ln>
        </p:spPr>
        <p:txBody>
          <a:bodyPr wrap="square">
            <a:spAutoFit/>
          </a:bodyPr>
          <a:lstStyle/>
          <a:p>
            <a:pPr algn="just" eaLnBrk="1" hangingPunct="1">
              <a:lnSpc>
                <a:spcPct val="150000"/>
              </a:lnSpc>
              <a:buFont typeface="Wingdings" pitchFamily="2" charset="2"/>
              <a:buChar char="Ø"/>
              <a:defRPr/>
            </a:pPr>
            <a:r>
              <a:rPr lang="en-US" altLang="en-US" sz="2000" b="1" dirty="0">
                <a:solidFill>
                  <a:srgbClr val="C00000"/>
                </a:solidFill>
                <a:cs typeface="Arial" charset="0"/>
              </a:rPr>
              <a:t>	Availability of infrastructure, ambulance, patient ferrying vehicle</a:t>
            </a:r>
          </a:p>
          <a:p>
            <a:pPr lvl="2" indent="-914400" algn="just" eaLnBrk="1" hangingPunct="1">
              <a:lnSpc>
                <a:spcPct val="150000"/>
              </a:lnSpc>
              <a:buFont typeface="Wingdings" pitchFamily="2" charset="2"/>
              <a:buChar char="Ø"/>
              <a:defRPr/>
            </a:pPr>
            <a:r>
              <a:rPr lang="en-US" altLang="en-US" sz="2000" b="1" dirty="0">
                <a:cs typeface="Arial" charset="0"/>
              </a:rPr>
              <a:t>Modern Lab services</a:t>
            </a:r>
          </a:p>
          <a:p>
            <a:pPr lvl="2" indent="-914400" algn="just" eaLnBrk="1" hangingPunct="1">
              <a:lnSpc>
                <a:spcPct val="150000"/>
              </a:lnSpc>
              <a:buFont typeface="Wingdings" pitchFamily="2" charset="2"/>
              <a:buChar char="Ø"/>
              <a:defRPr/>
            </a:pPr>
            <a:r>
              <a:rPr lang="en-US" altLang="en-US" sz="2000" b="1" dirty="0">
                <a:solidFill>
                  <a:srgbClr val="C00000"/>
                </a:solidFill>
                <a:cs typeface="Arial" charset="0"/>
              </a:rPr>
              <a:t>Availability of costly medicines</a:t>
            </a:r>
          </a:p>
          <a:p>
            <a:pPr lvl="2" indent="-914400" algn="just" eaLnBrk="1" hangingPunct="1">
              <a:lnSpc>
                <a:spcPct val="150000"/>
              </a:lnSpc>
              <a:buFont typeface="Wingdings" pitchFamily="2" charset="2"/>
              <a:buChar char="Ø"/>
              <a:defRPr/>
            </a:pPr>
            <a:r>
              <a:rPr lang="en-US" altLang="en-US" sz="2000" b="1" dirty="0">
                <a:cs typeface="Arial" charset="0"/>
              </a:rPr>
              <a:t>Patient load in metro cities</a:t>
            </a:r>
          </a:p>
          <a:p>
            <a:pPr lvl="2" indent="-914400" algn="just">
              <a:lnSpc>
                <a:spcPct val="150000"/>
              </a:lnSpc>
              <a:buFont typeface="Wingdings" pitchFamily="2" charset="2"/>
              <a:buChar char="Ø"/>
              <a:defRPr/>
            </a:pPr>
            <a:r>
              <a:rPr lang="en-US" altLang="en-US" sz="2000" b="1" dirty="0">
                <a:solidFill>
                  <a:srgbClr val="C00000"/>
                </a:solidFill>
                <a:cs typeface="Arial" charset="0"/>
              </a:rPr>
              <a:t>Administrative inadequacies and training of newly posted personnel</a:t>
            </a:r>
          </a:p>
          <a:p>
            <a:pPr lvl="2" indent="-914400" algn="just" eaLnBrk="1" hangingPunct="1">
              <a:lnSpc>
                <a:spcPct val="150000"/>
              </a:lnSpc>
              <a:buFont typeface="Wingdings" pitchFamily="2" charset="2"/>
              <a:buChar char="Ø"/>
              <a:defRPr/>
            </a:pPr>
            <a:endParaRPr lang="en-US" altLang="en-US" sz="2000" b="1" dirty="0">
              <a:cs typeface="Arial" charset="0"/>
            </a:endParaRPr>
          </a:p>
          <a:p>
            <a:pPr lvl="2" indent="-855663" algn="just" eaLnBrk="1" hangingPunct="1">
              <a:lnSpc>
                <a:spcPct val="150000"/>
              </a:lnSpc>
              <a:buFont typeface="Wingdings" pitchFamily="2" charset="2"/>
              <a:buChar char="Ø"/>
              <a:defRPr/>
            </a:pPr>
            <a:endParaRPr lang="en-US" altLang="en-US" sz="2000" b="1" dirty="0">
              <a:solidFill>
                <a:srgbClr val="C00000"/>
              </a:solidFill>
              <a:cs typeface="Arial" charset="0"/>
            </a:endParaRPr>
          </a:p>
        </p:txBody>
      </p:sp>
    </p:spTree>
    <p:extLst>
      <p:ext uri="{BB962C8B-B14F-4D97-AF65-F5344CB8AC3E}">
        <p14:creationId xmlns:p14="http://schemas.microsoft.com/office/powerpoint/2010/main" val="2388368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0804"/>
            <a:ext cx="10515600" cy="1325563"/>
          </a:xfrm>
        </p:spPr>
        <p:txBody>
          <a:bodyPr>
            <a:normAutofit/>
          </a:bodyPr>
          <a:lstStyle/>
          <a:p>
            <a:pPr algn="ctr"/>
            <a:r>
              <a:rPr lang="en-IN" sz="3200" b="1" u="sng" dirty="0">
                <a:latin typeface="Times New Roman" panose="02020603050405020304" pitchFamily="18" charset="0"/>
                <a:cs typeface="Times New Roman" panose="02020603050405020304" pitchFamily="18" charset="0"/>
              </a:rPr>
              <a:t>DISCUSSION</a:t>
            </a:r>
            <a:br>
              <a:rPr lang="en-IN" sz="3200" b="1" u="sng" dirty="0"/>
            </a:br>
            <a:r>
              <a:rPr lang="en-IN" sz="3200" b="1" u="sng" dirty="0">
                <a:latin typeface="Times New Roman" panose="02020603050405020304" pitchFamily="18" charset="0"/>
                <a:cs typeface="Times New Roman" panose="02020603050405020304" pitchFamily="18" charset="0"/>
              </a:rPr>
              <a:t>SHORTCOMINGS &amp; SUGGESTIONS ECHS</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43</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TextBox 14">
            <a:extLst>
              <a:ext uri="{FF2B5EF4-FFF2-40B4-BE49-F238E27FC236}">
                <a16:creationId xmlns:a16="http://schemas.microsoft.com/office/drawing/2014/main" id="{37F40AC4-2FDB-A447-F3CF-1A72DCBBD1E1}"/>
              </a:ext>
            </a:extLst>
          </p:cNvPr>
          <p:cNvSpPr txBox="1">
            <a:spLocks noChangeArrowheads="1"/>
          </p:cNvSpPr>
          <p:nvPr/>
        </p:nvSpPr>
        <p:spPr bwMode="auto">
          <a:xfrm>
            <a:off x="1155940" y="1500996"/>
            <a:ext cx="8442380" cy="4553554"/>
          </a:xfrm>
          <a:prstGeom prst="rect">
            <a:avLst/>
          </a:prstGeom>
          <a:noFill/>
          <a:ln w="9525">
            <a:noFill/>
            <a:miter lim="800000"/>
            <a:headEnd/>
            <a:tailEnd/>
          </a:ln>
        </p:spPr>
        <p:txBody>
          <a:bodyPr wrap="square">
            <a:spAutoFit/>
          </a:bodyPr>
          <a:lstStyle/>
          <a:p>
            <a:pPr algn="just" eaLnBrk="1" hangingPunct="1">
              <a:lnSpc>
                <a:spcPct val="150000"/>
              </a:lnSpc>
              <a:buFont typeface="Wingdings" pitchFamily="2" charset="2"/>
              <a:buChar char="Ø"/>
              <a:defRPr/>
            </a:pPr>
            <a:r>
              <a:rPr lang="en-US" altLang="en-US" sz="2000" b="1" dirty="0">
                <a:solidFill>
                  <a:srgbClr val="C00000"/>
                </a:solidFill>
                <a:cs typeface="Arial" charset="0"/>
              </a:rPr>
              <a:t>	Delay in release of  funds for settlement of medical bills </a:t>
            </a:r>
          </a:p>
          <a:p>
            <a:pPr lvl="2" algn="just" eaLnBrk="1" hangingPunct="1">
              <a:lnSpc>
                <a:spcPct val="150000"/>
              </a:lnSpc>
              <a:buFont typeface="Wingdings" pitchFamily="2" charset="2"/>
              <a:buChar char="v"/>
              <a:tabLst>
                <a:tab pos="1371600" algn="l"/>
              </a:tabLst>
              <a:defRPr/>
            </a:pPr>
            <a:r>
              <a:rPr lang="en-US" altLang="en-US" sz="2000" b="1" dirty="0">
                <a:solidFill>
                  <a:srgbClr val="C00000"/>
                </a:solidFill>
                <a:cs typeface="Arial" charset="0"/>
              </a:rPr>
              <a:t>	Current Pendency in terms of money	- </a:t>
            </a:r>
            <a:r>
              <a:rPr lang="en-US" altLang="en-US" sz="2000" b="1" dirty="0" err="1">
                <a:solidFill>
                  <a:srgbClr val="C00000"/>
                </a:solidFill>
                <a:cs typeface="Arial" charset="0"/>
              </a:rPr>
              <a:t>Approx</a:t>
            </a:r>
            <a:r>
              <a:rPr lang="en-US" altLang="en-US" sz="2000" b="1" dirty="0">
                <a:solidFill>
                  <a:srgbClr val="C00000"/>
                </a:solidFill>
                <a:cs typeface="Arial" charset="0"/>
              </a:rPr>
              <a:t> 50 Cr</a:t>
            </a:r>
          </a:p>
          <a:p>
            <a:pPr lvl="2" algn="just" eaLnBrk="1" hangingPunct="1">
              <a:lnSpc>
                <a:spcPct val="150000"/>
              </a:lnSpc>
              <a:buFont typeface="Wingdings" pitchFamily="2" charset="2"/>
              <a:buChar char="v"/>
              <a:tabLst>
                <a:tab pos="1371600" algn="l"/>
              </a:tabLst>
              <a:defRPr/>
            </a:pPr>
            <a:r>
              <a:rPr lang="en-US" altLang="en-US" sz="2000" b="1" dirty="0">
                <a:solidFill>
                  <a:srgbClr val="C00000"/>
                </a:solidFill>
                <a:cs typeface="Arial" charset="0"/>
              </a:rPr>
              <a:t>	Current Pendency in terms of time	- 6 Months </a:t>
            </a:r>
          </a:p>
          <a:p>
            <a:pPr lvl="2" indent="-914400" algn="just" eaLnBrk="1" hangingPunct="1">
              <a:lnSpc>
                <a:spcPct val="150000"/>
              </a:lnSpc>
              <a:buFont typeface="Wingdings" pitchFamily="2" charset="2"/>
              <a:buChar char="Ø"/>
              <a:defRPr/>
            </a:pPr>
            <a:r>
              <a:rPr lang="en-US" altLang="en-US" sz="2000" b="1" dirty="0">
                <a:cs typeface="Arial" charset="0"/>
              </a:rPr>
              <a:t>Availability of Medical Specialists</a:t>
            </a:r>
          </a:p>
          <a:p>
            <a:pPr lvl="2" indent="-914400" algn="just" eaLnBrk="1" hangingPunct="1">
              <a:lnSpc>
                <a:spcPct val="150000"/>
              </a:lnSpc>
              <a:buFont typeface="Wingdings" pitchFamily="2" charset="2"/>
              <a:buChar char="Ø"/>
              <a:defRPr/>
            </a:pPr>
            <a:r>
              <a:rPr lang="en-US" altLang="en-US" sz="2000" b="1" dirty="0">
                <a:solidFill>
                  <a:srgbClr val="C00000"/>
                </a:solidFill>
                <a:cs typeface="Arial" charset="0"/>
              </a:rPr>
              <a:t>Frequent Policy changes</a:t>
            </a:r>
          </a:p>
          <a:p>
            <a:pPr lvl="2" indent="-914400" algn="just" eaLnBrk="1" hangingPunct="1">
              <a:lnSpc>
                <a:spcPct val="150000"/>
              </a:lnSpc>
              <a:buFont typeface="Wingdings" pitchFamily="2" charset="2"/>
              <a:buChar char="Ø"/>
              <a:defRPr/>
            </a:pPr>
            <a:r>
              <a:rPr lang="en-US" altLang="en-US" sz="2000" b="1" dirty="0">
                <a:cs typeface="Arial" charset="0"/>
              </a:rPr>
              <a:t>General lack of awareness in ESM &amp; their dependents </a:t>
            </a:r>
            <a:r>
              <a:rPr lang="en-US" altLang="en-US" sz="2000" b="1" dirty="0" err="1">
                <a:cs typeface="Arial" charset="0"/>
              </a:rPr>
              <a:t>wrt</a:t>
            </a:r>
            <a:r>
              <a:rPr lang="en-US" altLang="en-US" sz="2000" b="1" dirty="0">
                <a:cs typeface="Arial" charset="0"/>
              </a:rPr>
              <a:t> documentation &amp; submission of claims</a:t>
            </a:r>
          </a:p>
          <a:p>
            <a:pPr lvl="2" indent="-855663" algn="just" eaLnBrk="1" hangingPunct="1">
              <a:defRPr/>
            </a:pPr>
            <a:endParaRPr lang="en-US" altLang="en-US" sz="1100" b="1" dirty="0">
              <a:solidFill>
                <a:srgbClr val="C00000"/>
              </a:solidFill>
              <a:latin typeface="Arial" charset="0"/>
              <a:cs typeface="Arial" charset="0"/>
            </a:endParaRPr>
          </a:p>
          <a:p>
            <a:pPr lvl="2" indent="-855663" algn="just" eaLnBrk="1" hangingPunct="1">
              <a:buFont typeface="Wingdings" pitchFamily="2" charset="2"/>
              <a:buChar char="Ø"/>
              <a:defRPr/>
            </a:pPr>
            <a:r>
              <a:rPr lang="en-US" altLang="en-US" sz="2000" b="1" dirty="0">
                <a:solidFill>
                  <a:srgbClr val="C00000"/>
                </a:solidFill>
                <a:latin typeface="Arial" charset="0"/>
                <a:cs typeface="Arial" charset="0"/>
              </a:rPr>
              <a:t> </a:t>
            </a:r>
            <a:r>
              <a:rPr lang="en-US" altLang="en-US" sz="2000" b="1" dirty="0">
                <a:solidFill>
                  <a:srgbClr val="C00000"/>
                </a:solidFill>
                <a:cs typeface="Arial" charset="0"/>
              </a:rPr>
              <a:t>Installation of 64 KB Hardware and Software</a:t>
            </a:r>
          </a:p>
          <a:p>
            <a:pPr lvl="2" indent="-855663" algn="just" eaLnBrk="1" hangingPunct="1">
              <a:defRPr/>
            </a:pPr>
            <a:endParaRPr lang="en-US" altLang="en-US" sz="1100" b="1" dirty="0">
              <a:solidFill>
                <a:srgbClr val="C00000"/>
              </a:solidFill>
              <a:cs typeface="Arial" charset="0"/>
            </a:endParaRPr>
          </a:p>
          <a:p>
            <a:pPr lvl="2" indent="-855663" algn="just" eaLnBrk="1" hangingPunct="1">
              <a:defRPr/>
            </a:pPr>
            <a:endParaRPr lang="en-US" altLang="en-US" sz="1100" b="1" dirty="0">
              <a:solidFill>
                <a:srgbClr val="C00000"/>
              </a:solidFill>
              <a:cs typeface="Arial" charset="0"/>
            </a:endParaRPr>
          </a:p>
          <a:p>
            <a:pPr lvl="2" indent="-855663" algn="just" eaLnBrk="1" hangingPunct="1">
              <a:lnSpc>
                <a:spcPct val="150000"/>
              </a:lnSpc>
              <a:buFont typeface="Wingdings" pitchFamily="2" charset="2"/>
              <a:buChar char="Ø"/>
              <a:defRPr/>
            </a:pPr>
            <a:endParaRPr lang="en-US" altLang="en-US" sz="2000" b="1" dirty="0">
              <a:solidFill>
                <a:srgbClr val="C00000"/>
              </a:solidFill>
              <a:cs typeface="Arial" charset="0"/>
            </a:endParaRPr>
          </a:p>
        </p:txBody>
      </p:sp>
      <p:pic>
        <p:nvPicPr>
          <p:cNvPr id="8" name="Picture 7">
            <a:extLst>
              <a:ext uri="{FF2B5EF4-FFF2-40B4-BE49-F238E27FC236}">
                <a16:creationId xmlns:a16="http://schemas.microsoft.com/office/drawing/2014/main" id="{7E6859FE-81B7-1C14-537E-8BFF26176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D76E576A-FB2A-5C95-2A49-DB85D537D79A}"/>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749658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44</a:t>
            </a:fld>
            <a:endParaRPr lang="en-IN"/>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sp>
        <p:nvSpPr>
          <p:cNvPr id="8" name="TextBox 14">
            <a:extLst>
              <a:ext uri="{FF2B5EF4-FFF2-40B4-BE49-F238E27FC236}">
                <a16:creationId xmlns:a16="http://schemas.microsoft.com/office/drawing/2014/main" id="{8C20B85B-F701-AA28-5ED1-B67E74F7BF06}"/>
              </a:ext>
            </a:extLst>
          </p:cNvPr>
          <p:cNvSpPr txBox="1">
            <a:spLocks noChangeArrowheads="1"/>
          </p:cNvSpPr>
          <p:nvPr/>
        </p:nvSpPr>
        <p:spPr bwMode="auto">
          <a:xfrm>
            <a:off x="1155940" y="1552755"/>
            <a:ext cx="8442380" cy="3276282"/>
          </a:xfrm>
          <a:prstGeom prst="rect">
            <a:avLst/>
          </a:prstGeom>
          <a:noFill/>
          <a:ln w="9525">
            <a:noFill/>
            <a:miter lim="800000"/>
            <a:headEnd/>
            <a:tailEnd/>
          </a:ln>
        </p:spPr>
        <p:txBody>
          <a:bodyPr wrap="square">
            <a:spAutoFit/>
          </a:bodyPr>
          <a:lstStyle/>
          <a:p>
            <a:pPr algn="just" eaLnBrk="1" hangingPunct="1">
              <a:lnSpc>
                <a:spcPct val="150000"/>
              </a:lnSpc>
              <a:buFont typeface="Wingdings" pitchFamily="2" charset="2"/>
              <a:buChar char="Ø"/>
              <a:defRPr/>
            </a:pPr>
            <a:r>
              <a:rPr lang="en-US" altLang="en-US" sz="2000" b="1" dirty="0">
                <a:solidFill>
                  <a:srgbClr val="C00000"/>
                </a:solidFill>
                <a:cs typeface="Arial" charset="0"/>
              </a:rPr>
              <a:t>	Availability of infrastructure, ambulance, patient ferrying vehicle</a:t>
            </a:r>
          </a:p>
          <a:p>
            <a:pPr lvl="2" indent="-914400" algn="just" eaLnBrk="1" hangingPunct="1">
              <a:lnSpc>
                <a:spcPct val="150000"/>
              </a:lnSpc>
              <a:buFont typeface="Wingdings" pitchFamily="2" charset="2"/>
              <a:buChar char="Ø"/>
              <a:defRPr/>
            </a:pPr>
            <a:r>
              <a:rPr lang="en-US" altLang="en-US" sz="2000" b="1" dirty="0">
                <a:cs typeface="Arial" charset="0"/>
              </a:rPr>
              <a:t>Modern Lab services</a:t>
            </a:r>
          </a:p>
          <a:p>
            <a:pPr lvl="2" indent="-914400" algn="just" eaLnBrk="1" hangingPunct="1">
              <a:lnSpc>
                <a:spcPct val="150000"/>
              </a:lnSpc>
              <a:buFont typeface="Wingdings" pitchFamily="2" charset="2"/>
              <a:buChar char="Ø"/>
              <a:defRPr/>
            </a:pPr>
            <a:r>
              <a:rPr lang="en-US" altLang="en-US" sz="2000" b="1" dirty="0">
                <a:solidFill>
                  <a:srgbClr val="C00000"/>
                </a:solidFill>
                <a:cs typeface="Arial" charset="0"/>
              </a:rPr>
              <a:t>Availability of costly medicines</a:t>
            </a:r>
          </a:p>
          <a:p>
            <a:pPr lvl="2" indent="-914400" algn="just" eaLnBrk="1" hangingPunct="1">
              <a:lnSpc>
                <a:spcPct val="150000"/>
              </a:lnSpc>
              <a:buFont typeface="Wingdings" pitchFamily="2" charset="2"/>
              <a:buChar char="Ø"/>
              <a:defRPr/>
            </a:pPr>
            <a:r>
              <a:rPr lang="en-US" altLang="en-US" sz="2000" b="1" dirty="0">
                <a:cs typeface="Arial" charset="0"/>
              </a:rPr>
              <a:t>Patient load in metro cities</a:t>
            </a:r>
          </a:p>
          <a:p>
            <a:pPr lvl="2" indent="-914400" algn="just">
              <a:lnSpc>
                <a:spcPct val="150000"/>
              </a:lnSpc>
              <a:buFont typeface="Wingdings" pitchFamily="2" charset="2"/>
              <a:buChar char="Ø"/>
              <a:defRPr/>
            </a:pPr>
            <a:r>
              <a:rPr lang="en-US" altLang="en-US" sz="2000" b="1" dirty="0">
                <a:solidFill>
                  <a:srgbClr val="C00000"/>
                </a:solidFill>
                <a:cs typeface="Arial" charset="0"/>
              </a:rPr>
              <a:t>Administrative inadequacies and training of newly posted personnel</a:t>
            </a:r>
          </a:p>
          <a:p>
            <a:pPr lvl="2" indent="-914400" algn="just" eaLnBrk="1" hangingPunct="1">
              <a:lnSpc>
                <a:spcPct val="150000"/>
              </a:lnSpc>
              <a:buFont typeface="Wingdings" pitchFamily="2" charset="2"/>
              <a:buChar char="Ø"/>
              <a:defRPr/>
            </a:pPr>
            <a:endParaRPr lang="en-US" altLang="en-US" sz="2000" b="1" dirty="0">
              <a:cs typeface="Arial" charset="0"/>
            </a:endParaRPr>
          </a:p>
          <a:p>
            <a:pPr lvl="2" indent="-855663" algn="just" eaLnBrk="1" hangingPunct="1">
              <a:lnSpc>
                <a:spcPct val="150000"/>
              </a:lnSpc>
              <a:buFont typeface="Wingdings" pitchFamily="2" charset="2"/>
              <a:buChar char="Ø"/>
              <a:defRPr/>
            </a:pPr>
            <a:endParaRPr lang="en-US" altLang="en-US" sz="2000" b="1" dirty="0">
              <a:solidFill>
                <a:srgbClr val="C00000"/>
              </a:solidFill>
              <a:cs typeface="Arial" charset="0"/>
            </a:endParaRPr>
          </a:p>
        </p:txBody>
      </p:sp>
      <p:pic>
        <p:nvPicPr>
          <p:cNvPr id="7" name="Picture 6">
            <a:extLst>
              <a:ext uri="{FF2B5EF4-FFF2-40B4-BE49-F238E27FC236}">
                <a16:creationId xmlns:a16="http://schemas.microsoft.com/office/drawing/2014/main" id="{D2CFA876-9D20-F305-9159-D8540CD38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875D9D71-B007-0AE8-7185-F3F2900615BB}"/>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
        <p:nvSpPr>
          <p:cNvPr id="10" name="Title 1">
            <a:extLst>
              <a:ext uri="{FF2B5EF4-FFF2-40B4-BE49-F238E27FC236}">
                <a16:creationId xmlns:a16="http://schemas.microsoft.com/office/drawing/2014/main" id="{E85B40C6-7D92-15D2-8FA7-FE5BFD607340}"/>
              </a:ext>
            </a:extLst>
          </p:cNvPr>
          <p:cNvSpPr>
            <a:spLocks noGrp="1"/>
          </p:cNvSpPr>
          <p:nvPr>
            <p:ph type="title"/>
          </p:nvPr>
        </p:nvSpPr>
        <p:spPr>
          <a:xfrm>
            <a:off x="838200" y="-30804"/>
            <a:ext cx="10515600" cy="1325563"/>
          </a:xfrm>
        </p:spPr>
        <p:txBody>
          <a:bodyPr>
            <a:normAutofit/>
          </a:bodyPr>
          <a:lstStyle/>
          <a:p>
            <a:pPr algn="ctr"/>
            <a:r>
              <a:rPr lang="en-IN" sz="3200" b="1" u="sng" dirty="0">
                <a:latin typeface="Times New Roman" panose="02020603050405020304" pitchFamily="18" charset="0"/>
                <a:cs typeface="Times New Roman" panose="02020603050405020304" pitchFamily="18" charset="0"/>
              </a:rPr>
              <a:t>DISCUSSION</a:t>
            </a:r>
            <a:br>
              <a:rPr lang="en-IN" sz="3200" b="1" u="sng" dirty="0"/>
            </a:br>
            <a:r>
              <a:rPr lang="en-IN" sz="3200" b="1" u="sng" dirty="0">
                <a:latin typeface="Times New Roman" panose="02020603050405020304" pitchFamily="18" charset="0"/>
                <a:cs typeface="Times New Roman" panose="02020603050405020304" pitchFamily="18" charset="0"/>
              </a:rPr>
              <a:t>SHORTCOMINGS &amp; SUGGESTIONS ECHS</a:t>
            </a:r>
          </a:p>
        </p:txBody>
      </p:sp>
    </p:spTree>
    <p:extLst>
      <p:ext uri="{BB962C8B-B14F-4D97-AF65-F5344CB8AC3E}">
        <p14:creationId xmlns:p14="http://schemas.microsoft.com/office/powerpoint/2010/main" val="1286818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838200" y="16328"/>
            <a:ext cx="10515600" cy="1325563"/>
          </a:xfrm>
        </p:spPr>
        <p:txBody>
          <a:bodyPr/>
          <a:lstStyle/>
          <a:p>
            <a:pPr algn="ctr"/>
            <a:r>
              <a:rPr lang="en-IN" b="1" u="sng" dirty="0">
                <a:latin typeface="Times New Roman" panose="02020603050405020304" pitchFamily="18" charset="0"/>
                <a:cs typeface="Times New Roman" panose="02020603050405020304" pitchFamily="18" charset="0"/>
              </a:rPr>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p:txBody>
          <a:bodyPr/>
          <a:lstStyle/>
          <a:p>
            <a:r>
              <a:rPr lang="en-US" dirty="0">
                <a:solidFill>
                  <a:srgbClr val="C00000"/>
                </a:solidFill>
              </a:rPr>
              <a:t>Study undertaken at 2 Polyclinics in NCR region. (420 Polyclinics) </a:t>
            </a:r>
          </a:p>
          <a:p>
            <a:r>
              <a:rPr lang="en-US" dirty="0"/>
              <a:t>Similar facilities not available across the board</a:t>
            </a:r>
          </a:p>
          <a:p>
            <a:r>
              <a:rPr lang="en-US" dirty="0">
                <a:solidFill>
                  <a:srgbClr val="C00000"/>
                </a:solidFill>
              </a:rPr>
              <a:t>Health Infrastructure as available across the country</a:t>
            </a:r>
          </a:p>
          <a:p>
            <a:r>
              <a:rPr lang="en-US" dirty="0"/>
              <a:t>Few Empaneled Hospitals  in backward areas</a:t>
            </a:r>
          </a:p>
          <a:p>
            <a:r>
              <a:rPr lang="en-US" dirty="0">
                <a:solidFill>
                  <a:srgbClr val="C00000"/>
                </a:solidFill>
              </a:rPr>
              <a:t>Time Duration of Study</a:t>
            </a:r>
          </a:p>
          <a:p>
            <a:r>
              <a:rPr lang="en-US" dirty="0"/>
              <a:t>Most Polyclinics in Non Military Stations</a:t>
            </a:r>
          </a:p>
          <a:p>
            <a:r>
              <a:rPr lang="en-US" b="1" dirty="0">
                <a:solidFill>
                  <a:srgbClr val="C00000"/>
                </a:solidFill>
              </a:rPr>
              <a:t>Result of Study cannot be templated across all PCs</a:t>
            </a:r>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45</a:t>
            </a:fld>
            <a:endParaRPr lang="en-IN"/>
          </a:p>
        </p:txBody>
      </p:sp>
      <p:pic>
        <p:nvPicPr>
          <p:cNvPr id="7" name="Picture 6">
            <a:extLst>
              <a:ext uri="{FF2B5EF4-FFF2-40B4-BE49-F238E27FC236}">
                <a16:creationId xmlns:a16="http://schemas.microsoft.com/office/drawing/2014/main" id="{ED237DD4-242C-75DD-E2A2-50D337981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B73969DE-2DE7-4CA0-A7A8-7A881D1D823F}"/>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91454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16331"/>
            <a:ext cx="10515600" cy="1325563"/>
          </a:xfrm>
        </p:spPr>
        <p:txBody>
          <a:bodyPr/>
          <a:lstStyle/>
          <a:p>
            <a:pPr algn="ctr"/>
            <a:r>
              <a:rPr lang="en-IN" b="1" u="sng" dirty="0">
                <a:latin typeface="Times New Roman" panose="02020603050405020304" pitchFamily="18" charset="0"/>
                <a:cs typeface="Times New Roman" panose="02020603050405020304" pitchFamily="18" charset="0"/>
              </a:rPr>
              <a:t>CONCLUSION</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46</a:t>
            </a:fld>
            <a:endParaRPr lang="en-IN"/>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Content Placeholder 2"/>
          <p:cNvSpPr>
            <a:spLocks noGrp="1"/>
          </p:cNvSpPr>
          <p:nvPr>
            <p:ph idx="1"/>
          </p:nvPr>
        </p:nvSpPr>
        <p:spPr/>
        <p:txBody>
          <a:bodyPr>
            <a:normAutofit/>
          </a:bodyPr>
          <a:lstStyle/>
          <a:p>
            <a:pPr lvl="0"/>
            <a:r>
              <a:rPr lang="en-US" sz="2800" dirty="0">
                <a:solidFill>
                  <a:srgbClr val="C00000"/>
                </a:solidFill>
              </a:rPr>
              <a:t>ECHS providing quality health care services for retired Service personnel &amp; their dependents</a:t>
            </a:r>
          </a:p>
          <a:p>
            <a:pPr lvl="0"/>
            <a:r>
              <a:rPr lang="en-US" dirty="0"/>
              <a:t>Ex Serviceman growing at an average rate of 2.5 lacs every year</a:t>
            </a:r>
          </a:p>
          <a:p>
            <a:pPr lvl="0"/>
            <a:r>
              <a:rPr lang="en-US" sz="2800" dirty="0">
                <a:solidFill>
                  <a:srgbClr val="C00000"/>
                </a:solidFill>
              </a:rPr>
              <a:t>Additional load without corresponding increase in budget and facilities</a:t>
            </a:r>
          </a:p>
          <a:p>
            <a:pPr lvl="0"/>
            <a:r>
              <a:rPr lang="en-US" sz="2800" dirty="0"/>
              <a:t>Patient Satisfaction Above Average</a:t>
            </a:r>
          </a:p>
          <a:p>
            <a:pPr lvl="0"/>
            <a:r>
              <a:rPr lang="en-US" sz="2800" dirty="0">
                <a:solidFill>
                  <a:srgbClr val="C00000"/>
                </a:solidFill>
              </a:rPr>
              <a:t>Good availability of Medical facilities through Empaneled Hospitals in Metro/ Developed areas</a:t>
            </a:r>
          </a:p>
          <a:p>
            <a:pPr lvl="0"/>
            <a:endParaRPr lang="en-US" sz="2800" dirty="0"/>
          </a:p>
        </p:txBody>
      </p:sp>
      <p:pic>
        <p:nvPicPr>
          <p:cNvPr id="8" name="Picture 7">
            <a:extLst>
              <a:ext uri="{FF2B5EF4-FFF2-40B4-BE49-F238E27FC236}">
                <a16:creationId xmlns:a16="http://schemas.microsoft.com/office/drawing/2014/main" id="{F92FEB0A-6BA6-B29E-E448-17345FCEA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497C3608-B11D-233B-D7C7-E1994065403B}"/>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644327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16329"/>
            <a:ext cx="10515600" cy="1325563"/>
          </a:xfrm>
        </p:spPr>
        <p:txBody>
          <a:bodyPr/>
          <a:lstStyle/>
          <a:p>
            <a:pPr algn="ctr"/>
            <a:r>
              <a:rPr lang="en-IN" b="1" u="sng"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lstStyle/>
          <a:p>
            <a:pPr marL="95235" indent="-95235">
              <a:lnSpc>
                <a:spcPct val="115000"/>
              </a:lnSpc>
              <a:spcAft>
                <a:spcPts val="208"/>
              </a:spcAft>
            </a:pPr>
            <a:r>
              <a:rPr lang="en-US" sz="2000" b="1" dirty="0">
                <a:latin typeface="Arial" panose="020B0604020202020204" pitchFamily="34" charset="0"/>
                <a:ea typeface="Calibri" panose="020F0502020204030204" pitchFamily="34" charset="0"/>
                <a:cs typeface="Arial" panose="020B0604020202020204" pitchFamily="34" charset="0"/>
              </a:rPr>
              <a:t>  COECHS. (2022, JUNE 21). </a:t>
            </a:r>
            <a:r>
              <a:rPr lang="en-US" sz="2000" b="1" i="1" dirty="0">
                <a:latin typeface="Arial" panose="020B0604020202020204" pitchFamily="34" charset="0"/>
                <a:ea typeface="Calibri" panose="020F0502020204030204" pitchFamily="34" charset="0"/>
                <a:cs typeface="Arial" panose="020B0604020202020204" pitchFamily="34" charset="0"/>
              </a:rPr>
              <a:t>https://echs.gov.in/</a:t>
            </a:r>
            <a:r>
              <a:rPr lang="en-US" sz="2000" b="1" dirty="0">
                <a:latin typeface="Arial" panose="020B0604020202020204" pitchFamily="34" charset="0"/>
                <a:ea typeface="Calibri" panose="020F0502020204030204" pitchFamily="34" charset="0"/>
                <a:cs typeface="Arial" panose="020B0604020202020204" pitchFamily="34" charset="0"/>
              </a:rPr>
              <a:t>, 2018. (COECHS, Editor, &amp; ECHS) Retrieved from Official ECHS Web Portal, maintained &amp; managed by the COECHS | All Rights Reserved © 2018Last updated on:21/Jun/2022: https://echs.gov.in/</a:t>
            </a:r>
            <a:endParaRPr lang="en-IN" sz="2000" b="1" dirty="0">
              <a:latin typeface="Arial" panose="020B0604020202020204" pitchFamily="34" charset="0"/>
              <a:ea typeface="Calibri" panose="020F0502020204030204" pitchFamily="34" charset="0"/>
              <a:cs typeface="Arial" panose="020B0604020202020204" pitchFamily="34" charset="0"/>
            </a:endParaRPr>
          </a:p>
          <a:p>
            <a:pPr marL="95235" indent="-95235">
              <a:lnSpc>
                <a:spcPct val="115000"/>
              </a:lnSpc>
              <a:spcAft>
                <a:spcPts val="208"/>
              </a:spcAft>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Department of Ex-servicemen Welfare, Ministry of </a:t>
            </a:r>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Defence</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C00000"/>
                </a:solidFill>
                <a:latin typeface="Arial" panose="020B0604020202020204" pitchFamily="34" charset="0"/>
                <a:ea typeface="Calibri" panose="020F0502020204030204" pitchFamily="34" charset="0"/>
                <a:cs typeface="Arial" panose="020B0604020202020204" pitchFamily="34" charset="0"/>
              </a:rPr>
              <a:t>GoI</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(2022, June 24). </a:t>
            </a:r>
            <a:r>
              <a:rPr lang="en-US" sz="2000" b="1" i="1" dirty="0">
                <a:solidFill>
                  <a:srgbClr val="C00000"/>
                </a:solidFill>
                <a:latin typeface="Arial" panose="020B0604020202020204" pitchFamily="34" charset="0"/>
                <a:ea typeface="Calibri" panose="020F0502020204030204" pitchFamily="34" charset="0"/>
                <a:cs typeface="Arial" panose="020B0604020202020204" pitchFamily="34" charset="0"/>
              </a:rPr>
              <a:t>http://desw.gov.in/</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(M. o. Department of Ex-servicemen Welfare, Editor, &amp; N. I. ), Producer) Retrieved from Department of Ex-Servicemen welfare: http://desw.gov.in/</a:t>
            </a:r>
            <a:endParaRPr lang="en-IN"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endParaRPr lang="en-IN" dirty="0"/>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47</a:t>
            </a:fld>
            <a:endParaRPr lang="en-IN"/>
          </a:p>
        </p:txBody>
      </p:sp>
      <p:pic>
        <p:nvPicPr>
          <p:cNvPr id="6" name="Picture 5">
            <a:extLst>
              <a:ext uri="{FF2B5EF4-FFF2-40B4-BE49-F238E27FC236}">
                <a16:creationId xmlns:a16="http://schemas.microsoft.com/office/drawing/2014/main" id="{92DEE84A-5BEA-FE36-AEF2-5527586AE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7" name="Picture 4" descr="2.png">
            <a:extLst>
              <a:ext uri="{FF2B5EF4-FFF2-40B4-BE49-F238E27FC236}">
                <a16:creationId xmlns:a16="http://schemas.microsoft.com/office/drawing/2014/main" id="{15D4E229-A170-68F0-0387-753267C7349D}"/>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49243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0"/>
          <p:cNvSpPr>
            <a:spLocks noChangeArrowheads="1"/>
          </p:cNvSpPr>
          <p:nvPr/>
        </p:nvSpPr>
        <p:spPr bwMode="auto">
          <a:xfrm>
            <a:off x="8373141" y="1270001"/>
            <a:ext cx="2151985" cy="5413375"/>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50" dirty="0"/>
          </a:p>
        </p:txBody>
      </p:sp>
      <p:sp>
        <p:nvSpPr>
          <p:cNvPr id="21" name="AutoShape 29"/>
          <p:cNvSpPr>
            <a:spLocks noChangeArrowheads="1"/>
          </p:cNvSpPr>
          <p:nvPr/>
        </p:nvSpPr>
        <p:spPr bwMode="auto">
          <a:xfrm>
            <a:off x="3889375" y="1288855"/>
            <a:ext cx="2159000" cy="5413375"/>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50" dirty="0"/>
          </a:p>
        </p:txBody>
      </p:sp>
      <p:sp>
        <p:nvSpPr>
          <p:cNvPr id="22" name="AutoShape 31"/>
          <p:cNvSpPr>
            <a:spLocks noChangeArrowheads="1"/>
          </p:cNvSpPr>
          <p:nvPr/>
        </p:nvSpPr>
        <p:spPr bwMode="auto">
          <a:xfrm>
            <a:off x="6127750" y="1270001"/>
            <a:ext cx="2159000" cy="5413375"/>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50" dirty="0"/>
          </a:p>
        </p:txBody>
      </p:sp>
      <p:sp>
        <p:nvSpPr>
          <p:cNvPr id="23" name="AutoShape 4"/>
          <p:cNvSpPr>
            <a:spLocks noChangeArrowheads="1"/>
          </p:cNvSpPr>
          <p:nvPr/>
        </p:nvSpPr>
        <p:spPr bwMode="auto">
          <a:xfrm>
            <a:off x="1651000" y="1270001"/>
            <a:ext cx="2159000" cy="5413375"/>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50" dirty="0"/>
          </a:p>
        </p:txBody>
      </p:sp>
      <p:sp>
        <p:nvSpPr>
          <p:cNvPr id="2057" name="Text Box 9"/>
          <p:cNvSpPr txBox="1">
            <a:spLocks noChangeArrowheads="1"/>
          </p:cNvSpPr>
          <p:nvPr/>
        </p:nvSpPr>
        <p:spPr bwMode="auto">
          <a:xfrm>
            <a:off x="1711854" y="1669521"/>
            <a:ext cx="2037292" cy="3681264"/>
          </a:xfrm>
          <a:prstGeom prst="rect">
            <a:avLst/>
          </a:prstGeom>
          <a:noFill/>
          <a:ln w="9525">
            <a:noFill/>
            <a:miter lim="800000"/>
            <a:headEnd/>
            <a:tailEnd/>
          </a:ln>
          <a:effectLst/>
        </p:spPr>
        <p:txBody>
          <a:bodyPr>
            <a:spAutoFit/>
          </a:bodyPr>
          <a:lstStyle/>
          <a:p>
            <a:pPr algn="just">
              <a:lnSpc>
                <a:spcPct val="100000"/>
              </a:lnSpc>
            </a:pPr>
            <a:r>
              <a:rPr lang="en-IN" sz="833" dirty="0">
                <a:latin typeface="Arial" pitchFamily="34" charset="0"/>
                <a:cs typeface="Arial" pitchFamily="34" charset="0"/>
              </a:rPr>
              <a:t>ECHS Polyclinic, </a:t>
            </a:r>
            <a:r>
              <a:rPr lang="en-IN" sz="833" dirty="0" err="1">
                <a:latin typeface="Arial" pitchFamily="34" charset="0"/>
                <a:cs typeface="Arial" pitchFamily="34" charset="0"/>
              </a:rPr>
              <a:t>Dundahera</a:t>
            </a:r>
            <a:r>
              <a:rPr lang="en-IN" sz="833" dirty="0">
                <a:latin typeface="Arial" pitchFamily="34" charset="0"/>
                <a:cs typeface="Arial" pitchFamily="34" charset="0"/>
              </a:rPr>
              <a:t>, Gurgaon is providing OPD care, specialist consultancy and diagnostic testing facilities to the veterans of the armed forces and their dependents. </a:t>
            </a:r>
            <a:r>
              <a:rPr lang="en-IN" sz="833" dirty="0">
                <a:solidFill>
                  <a:srgbClr val="C00000"/>
                </a:solidFill>
                <a:latin typeface="Arial" pitchFamily="34" charset="0"/>
                <a:cs typeface="Arial" pitchFamily="34" charset="0"/>
              </a:rPr>
              <a:t>Being a serving Army Officer, this study is useful to understand the overall structure of ECHS, expectations of the patients, improving processes and thereby reducing delays in treatment at the empanelled ECHS hospitals and timely reimbursement of the expenditure.</a:t>
            </a:r>
            <a:r>
              <a:rPr lang="en-US" sz="833" dirty="0">
                <a:solidFill>
                  <a:srgbClr val="000000"/>
                </a:solidFill>
                <a:latin typeface="Arial" panose="020B0604020202020204" pitchFamily="34" charset="0"/>
                <a:ea typeface="Times New Roman" panose="02020603050405020304" pitchFamily="18" charset="0"/>
                <a:cs typeface="Arial" panose="020B0604020202020204" pitchFamily="34" charset="0"/>
              </a:rPr>
              <a:t>The fact that the patient is referred to the specialist hospital requires consideration in the sense that the quality of service being provided to the patient need to be assessed and the procedure and manner in which the ECHS transfers the veterans also requires to be studied. </a:t>
            </a:r>
            <a:r>
              <a:rPr lang="en-US" sz="833" dirty="0">
                <a:solidFill>
                  <a:srgbClr val="C00000"/>
                </a:solidFill>
                <a:latin typeface="Arial" panose="020B0604020202020204" pitchFamily="34" charset="0"/>
                <a:ea typeface="Times New Roman" panose="02020603050405020304" pitchFamily="18" charset="0"/>
                <a:cs typeface="Arial" panose="020B0604020202020204" pitchFamily="34" charset="0"/>
              </a:rPr>
              <a:t>Critical point noted is that the veterans are first treated at the ECHS Polyclinic and based on the condition the veteran is referred to the </a:t>
            </a:r>
            <a:r>
              <a:rPr lang="en-US" sz="833" dirty="0" err="1">
                <a:solidFill>
                  <a:srgbClr val="C00000"/>
                </a:solidFill>
                <a:latin typeface="Arial" panose="020B0604020202020204" pitchFamily="34" charset="0"/>
                <a:ea typeface="Times New Roman" panose="02020603050405020304" pitchFamily="18" charset="0"/>
                <a:cs typeface="Arial" panose="020B0604020202020204" pitchFamily="34" charset="0"/>
              </a:rPr>
              <a:t>empannelled</a:t>
            </a:r>
            <a:r>
              <a:rPr lang="en-US" sz="833" dirty="0">
                <a:solidFill>
                  <a:srgbClr val="C00000"/>
                </a:solidFill>
                <a:latin typeface="Arial" panose="020B0604020202020204" pitchFamily="34" charset="0"/>
                <a:ea typeface="Times New Roman" panose="02020603050405020304" pitchFamily="18" charset="0"/>
                <a:cs typeface="Arial" panose="020B0604020202020204" pitchFamily="34" charset="0"/>
              </a:rPr>
              <a:t> hospital. Patient response at this stage was assessed as it will have a bearing on his/her satisfaction level.</a:t>
            </a:r>
            <a:endParaRPr lang="en-US" sz="833" dirty="0">
              <a:solidFill>
                <a:srgbClr val="C00000"/>
              </a:solidFill>
              <a:latin typeface="Arial" pitchFamily="34" charset="0"/>
              <a:cs typeface="Arial" pitchFamily="34" charset="0"/>
            </a:endParaRPr>
          </a:p>
          <a:p>
            <a:pPr algn="just"/>
            <a:endParaRPr lang="en-IN" sz="833" dirty="0"/>
          </a:p>
        </p:txBody>
      </p:sp>
      <p:sp>
        <p:nvSpPr>
          <p:cNvPr id="2058" name="Text Box 10"/>
          <p:cNvSpPr txBox="1">
            <a:spLocks noChangeArrowheads="1"/>
          </p:cNvSpPr>
          <p:nvPr/>
        </p:nvSpPr>
        <p:spPr bwMode="auto">
          <a:xfrm>
            <a:off x="3937001" y="1365251"/>
            <a:ext cx="2047875" cy="284693"/>
          </a:xfrm>
          <a:prstGeom prst="rect">
            <a:avLst/>
          </a:prstGeom>
          <a:noFill/>
          <a:ln w="9525">
            <a:noFill/>
            <a:miter lim="800000"/>
            <a:headEnd/>
            <a:tailEnd/>
          </a:ln>
          <a:effectLst/>
        </p:spPr>
        <p:txBody>
          <a:bodyPr>
            <a:spAutoFit/>
          </a:bodyPr>
          <a:lstStyle/>
          <a:p>
            <a:pPr defTabSz="914320">
              <a:spcBef>
                <a:spcPct val="50000"/>
              </a:spcBef>
            </a:pPr>
            <a:r>
              <a:rPr lang="en-US" sz="1250" b="1" u="sng" dirty="0"/>
              <a:t>METHODOLOGY</a:t>
            </a:r>
          </a:p>
        </p:txBody>
      </p:sp>
      <p:sp>
        <p:nvSpPr>
          <p:cNvPr id="2059" name="Text Box 11"/>
          <p:cNvSpPr txBox="1">
            <a:spLocks noChangeArrowheads="1"/>
          </p:cNvSpPr>
          <p:nvPr/>
        </p:nvSpPr>
        <p:spPr bwMode="auto">
          <a:xfrm>
            <a:off x="8326020" y="2273443"/>
            <a:ext cx="2201612" cy="573234"/>
          </a:xfrm>
          <a:prstGeom prst="rect">
            <a:avLst/>
          </a:prstGeom>
          <a:noFill/>
          <a:ln w="9525">
            <a:noFill/>
            <a:miter lim="800000"/>
            <a:headEnd/>
            <a:tailEnd/>
          </a:ln>
          <a:effectLst/>
        </p:spPr>
        <p:txBody>
          <a:bodyPr wrap="square">
            <a:spAutoFit/>
          </a:bodyPr>
          <a:lstStyle/>
          <a:p>
            <a:pPr defTabSz="914320">
              <a:spcBef>
                <a:spcPct val="50000"/>
              </a:spcBef>
            </a:pPr>
            <a:r>
              <a:rPr lang="en-US" sz="1250" b="1" u="sng" dirty="0"/>
              <a:t>RECOMMENDATIONS</a:t>
            </a:r>
          </a:p>
          <a:p>
            <a:pPr defTabSz="914320">
              <a:spcBef>
                <a:spcPct val="50000"/>
              </a:spcBef>
            </a:pPr>
            <a:endParaRPr lang="en-US" sz="1250" b="1" u="sng" dirty="0"/>
          </a:p>
        </p:txBody>
      </p:sp>
      <p:sp>
        <p:nvSpPr>
          <p:cNvPr id="2061" name="AutoShape 13"/>
          <p:cNvSpPr>
            <a:spLocks noChangeArrowheads="1"/>
          </p:cNvSpPr>
          <p:nvPr/>
        </p:nvSpPr>
        <p:spPr bwMode="auto">
          <a:xfrm>
            <a:off x="1666875" y="79376"/>
            <a:ext cx="8858250" cy="109537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914320"/>
            <a:endParaRPr lang="en-US" sz="250">
              <a:solidFill>
                <a:schemeClr val="bg1"/>
              </a:solidFill>
            </a:endParaRPr>
          </a:p>
        </p:txBody>
      </p:sp>
      <p:sp>
        <p:nvSpPr>
          <p:cNvPr id="2062" name="Text Box 14"/>
          <p:cNvSpPr txBox="1">
            <a:spLocks noChangeArrowheads="1"/>
          </p:cNvSpPr>
          <p:nvPr/>
        </p:nvSpPr>
        <p:spPr bwMode="auto">
          <a:xfrm>
            <a:off x="3431705" y="206375"/>
            <a:ext cx="5904656" cy="900246"/>
          </a:xfrm>
          <a:prstGeom prst="rect">
            <a:avLst/>
          </a:prstGeom>
          <a:noFill/>
          <a:ln w="9525">
            <a:noFill/>
            <a:miter lim="800000"/>
            <a:headEnd/>
            <a:tailEnd/>
          </a:ln>
          <a:effectLst/>
        </p:spPr>
        <p:txBody>
          <a:bodyPr wrap="square">
            <a:spAutoFit/>
          </a:bodyPr>
          <a:lstStyle/>
          <a:p>
            <a:pPr algn="ctr"/>
            <a:r>
              <a:rPr lang="en-US" sz="1250" dirty="0">
                <a:effectLst>
                  <a:outerShdw blurRad="38100" dist="38100" dir="2700000" algn="tl">
                    <a:srgbClr val="000000">
                      <a:alpha val="43137"/>
                    </a:srgbClr>
                  </a:outerShdw>
                </a:effectLst>
                <a:latin typeface="Eras Demi ITC" panose="020B0805030504020804" pitchFamily="34" charset="0"/>
              </a:rPr>
              <a:t>   </a:t>
            </a:r>
            <a:r>
              <a:rPr lang="en-US" sz="15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a:t>
            </a:r>
            <a:r>
              <a:rPr lang="en-US" sz="1500" b="1" u="sng" dirty="0">
                <a:effectLst>
                  <a:outerShdw blurRad="38100" dist="38100" dir="2700000" algn="tl">
                    <a:srgbClr val="000000">
                      <a:alpha val="43137"/>
                    </a:srgbClr>
                  </a:outerShdw>
                </a:effectLst>
              </a:rPr>
              <a:t> </a:t>
            </a:r>
            <a:r>
              <a:rPr lang="en-US" sz="1500" b="1" u="sng" dirty="0">
                <a:effectLst>
                  <a:outerShdw blurRad="38100" dist="38100" dir="2700000" algn="tl">
                    <a:srgbClr val="000000">
                      <a:alpha val="43137"/>
                    </a:srgbClr>
                  </a:outerShdw>
                </a:effectLst>
                <a:latin typeface="Arial" pitchFamily="34" charset="0"/>
                <a:cs typeface="Arial" pitchFamily="34" charset="0"/>
              </a:rPr>
              <a:t>SATISFACTION SURVEY OF OPD ECHS PATIENTS</a:t>
            </a:r>
          </a:p>
          <a:p>
            <a:pPr algn="ctr" defTabSz="914320"/>
            <a:r>
              <a:rPr lang="en-US" sz="1250" b="1" dirty="0">
                <a:latin typeface="Calibri" pitchFamily="34" charset="0"/>
              </a:rPr>
              <a:t>International Institute of Health Management Research</a:t>
            </a:r>
          </a:p>
          <a:p>
            <a:pPr algn="ctr" defTabSz="914320"/>
            <a:r>
              <a:rPr lang="en-US" sz="1250" b="1" dirty="0">
                <a:latin typeface="Calibri" pitchFamily="34" charset="0"/>
              </a:rPr>
              <a:t>By Col </a:t>
            </a:r>
            <a:r>
              <a:rPr lang="en-US" sz="1250" b="1" dirty="0" err="1">
                <a:latin typeface="Calibri" pitchFamily="34" charset="0"/>
              </a:rPr>
              <a:t>xxxxxxxxxxx</a:t>
            </a:r>
            <a:r>
              <a:rPr lang="en-US" sz="1250" b="1" dirty="0">
                <a:latin typeface="Calibri" pitchFamily="34" charset="0"/>
              </a:rPr>
              <a:t>(PG/20/088)</a:t>
            </a:r>
          </a:p>
          <a:p>
            <a:pPr algn="ctr" defTabSz="914320"/>
            <a:r>
              <a:rPr lang="en-US" sz="1250" b="1" dirty="0">
                <a:latin typeface="Calibri" pitchFamily="34" charset="0"/>
              </a:rPr>
              <a:t>Guidance of :- Prof (Dr) </a:t>
            </a:r>
            <a:r>
              <a:rPr lang="en-US" sz="1250" b="1" dirty="0" err="1">
                <a:latin typeface="Calibri" pitchFamily="34" charset="0"/>
              </a:rPr>
              <a:t>xxxxxxxx</a:t>
            </a:r>
            <a:r>
              <a:rPr lang="en-US" sz="1250" b="1" dirty="0">
                <a:latin typeface="Calibri" pitchFamily="34" charset="0"/>
              </a:rPr>
              <a:t> </a:t>
            </a:r>
            <a:endParaRPr lang="en-US" sz="1250" dirty="0"/>
          </a:p>
        </p:txBody>
      </p:sp>
      <p:sp>
        <p:nvSpPr>
          <p:cNvPr id="2088" name="Text Box 40"/>
          <p:cNvSpPr txBox="1">
            <a:spLocks noChangeArrowheads="1"/>
          </p:cNvSpPr>
          <p:nvPr/>
        </p:nvSpPr>
        <p:spPr bwMode="auto">
          <a:xfrm>
            <a:off x="8384901" y="2572738"/>
            <a:ext cx="2132704" cy="2089399"/>
          </a:xfrm>
          <a:prstGeom prst="rect">
            <a:avLst/>
          </a:prstGeom>
          <a:noFill/>
          <a:ln w="57150" cmpd="thinThick">
            <a:noFill/>
            <a:miter lim="800000"/>
            <a:headEnd/>
            <a:tailEnd/>
          </a:ln>
          <a:effectLst/>
        </p:spPr>
        <p:txBody>
          <a:bodyPr wrap="square" lIns="12744" tIns="6372" rIns="12744" bIns="6372">
            <a:spAutoFit/>
          </a:bodyPr>
          <a:lstStyle/>
          <a:p>
            <a:pPr algn="just">
              <a:spcBef>
                <a:spcPts val="125"/>
              </a:spcBef>
              <a:spcAft>
                <a:spcPts val="125"/>
              </a:spcAft>
            </a:pPr>
            <a:r>
              <a:rPr lang="en-US" sz="833" dirty="0">
                <a:solidFill>
                  <a:srgbClr val="C00000"/>
                </a:solidFill>
              </a:rPr>
              <a:t>1.   Soft skills of staff needs to be enhanced.</a:t>
            </a:r>
          </a:p>
          <a:p>
            <a:pPr algn="just">
              <a:spcBef>
                <a:spcPts val="125"/>
              </a:spcBef>
              <a:spcAft>
                <a:spcPts val="125"/>
              </a:spcAft>
            </a:pPr>
            <a:r>
              <a:rPr lang="en-US" sz="833" dirty="0"/>
              <a:t>2.   Token system can be incorporated. </a:t>
            </a:r>
          </a:p>
          <a:p>
            <a:pPr algn="just">
              <a:spcBef>
                <a:spcPts val="125"/>
              </a:spcBef>
              <a:spcAft>
                <a:spcPts val="125"/>
              </a:spcAft>
            </a:pPr>
            <a:r>
              <a:rPr lang="en-US" sz="833" dirty="0">
                <a:solidFill>
                  <a:srgbClr val="C00000"/>
                </a:solidFill>
              </a:rPr>
              <a:t>3. Technology must be leveraged. The present App can be modified to accept copies of referral documents.</a:t>
            </a:r>
          </a:p>
          <a:p>
            <a:pPr algn="just">
              <a:spcBef>
                <a:spcPts val="125"/>
              </a:spcBef>
              <a:spcAft>
                <a:spcPts val="125"/>
              </a:spcAft>
            </a:pPr>
            <a:r>
              <a:rPr lang="en-US" sz="833" dirty="0"/>
              <a:t>4.  The list of </a:t>
            </a:r>
            <a:r>
              <a:rPr lang="en-US" sz="833" dirty="0" err="1"/>
              <a:t>empanelled</a:t>
            </a:r>
            <a:r>
              <a:rPr lang="en-US" sz="833" dirty="0"/>
              <a:t> Hospitals, contact numbers and their timings must be updated on the ‘Info Board’ at </a:t>
            </a:r>
            <a:r>
              <a:rPr lang="en-US" sz="833"/>
              <a:t>the polyclinic.</a:t>
            </a:r>
            <a:endParaRPr lang="en-US" sz="833" dirty="0"/>
          </a:p>
          <a:p>
            <a:pPr algn="just">
              <a:spcBef>
                <a:spcPts val="125"/>
              </a:spcBef>
              <a:spcAft>
                <a:spcPts val="125"/>
              </a:spcAft>
            </a:pPr>
            <a:r>
              <a:rPr lang="en-US" sz="833" dirty="0">
                <a:solidFill>
                  <a:srgbClr val="C00000"/>
                </a:solidFill>
              </a:rPr>
              <a:t>5.  Appropriate scanners must be provided so that time is not wasted. In addition, patients can be educated to get Photostat documents.</a:t>
            </a:r>
          </a:p>
          <a:p>
            <a:pPr algn="just">
              <a:spcBef>
                <a:spcPts val="125"/>
              </a:spcBef>
              <a:spcAft>
                <a:spcPts val="125"/>
              </a:spcAft>
            </a:pPr>
            <a:r>
              <a:rPr lang="en-US" sz="833" dirty="0"/>
              <a:t>6.   Educating ECHS patients on usage of the App and booking an appointment.</a:t>
            </a:r>
          </a:p>
          <a:p>
            <a:pPr algn="just">
              <a:spcBef>
                <a:spcPts val="125"/>
              </a:spcBef>
              <a:spcAft>
                <a:spcPts val="125"/>
              </a:spcAft>
            </a:pPr>
            <a:r>
              <a:rPr lang="en-US" sz="833" dirty="0">
                <a:solidFill>
                  <a:srgbClr val="C00000"/>
                </a:solidFill>
              </a:rPr>
              <a:t>7.   Information Kiosks may be installed at the polyclinic.</a:t>
            </a:r>
          </a:p>
        </p:txBody>
      </p:sp>
      <p:sp>
        <p:nvSpPr>
          <p:cNvPr id="2090" name="Text Box 42"/>
          <p:cNvSpPr txBox="1">
            <a:spLocks noChangeArrowheads="1"/>
          </p:cNvSpPr>
          <p:nvPr/>
        </p:nvSpPr>
        <p:spPr bwMode="auto">
          <a:xfrm>
            <a:off x="1698626" y="1365251"/>
            <a:ext cx="2047875" cy="284693"/>
          </a:xfrm>
          <a:prstGeom prst="rect">
            <a:avLst/>
          </a:prstGeom>
          <a:noFill/>
          <a:ln w="9525">
            <a:noFill/>
            <a:miter lim="800000"/>
            <a:headEnd/>
            <a:tailEnd/>
          </a:ln>
          <a:effectLst/>
        </p:spPr>
        <p:txBody>
          <a:bodyPr>
            <a:spAutoFit/>
          </a:bodyPr>
          <a:lstStyle/>
          <a:p>
            <a:pPr defTabSz="914320">
              <a:spcBef>
                <a:spcPct val="50000"/>
              </a:spcBef>
            </a:pPr>
            <a:r>
              <a:rPr lang="en-US" sz="1250" b="1" u="sng" dirty="0"/>
              <a:t>INTRODUCTION</a:t>
            </a:r>
          </a:p>
        </p:txBody>
      </p:sp>
      <p:sp>
        <p:nvSpPr>
          <p:cNvPr id="2091" name="Text Box 43"/>
          <p:cNvSpPr txBox="1">
            <a:spLocks noChangeArrowheads="1"/>
          </p:cNvSpPr>
          <p:nvPr/>
        </p:nvSpPr>
        <p:spPr bwMode="auto">
          <a:xfrm>
            <a:off x="3952709" y="3392502"/>
            <a:ext cx="2047875" cy="284693"/>
          </a:xfrm>
          <a:prstGeom prst="rect">
            <a:avLst/>
          </a:prstGeom>
          <a:noFill/>
          <a:ln w="9525">
            <a:noFill/>
            <a:miter lim="800000"/>
            <a:headEnd/>
            <a:tailEnd/>
          </a:ln>
          <a:effectLst/>
        </p:spPr>
        <p:txBody>
          <a:bodyPr wrap="square">
            <a:spAutoFit/>
          </a:bodyPr>
          <a:lstStyle/>
          <a:p>
            <a:pPr defTabSz="914320">
              <a:spcBef>
                <a:spcPct val="50000"/>
              </a:spcBef>
            </a:pPr>
            <a:r>
              <a:rPr lang="en-US" sz="1250" b="1" dirty="0"/>
              <a:t>Finding’s</a:t>
            </a:r>
          </a:p>
        </p:txBody>
      </p:sp>
      <p:sp>
        <p:nvSpPr>
          <p:cNvPr id="29" name="Text Box 42">
            <a:extLst>
              <a:ext uri="{FF2B5EF4-FFF2-40B4-BE49-F238E27FC236}">
                <a16:creationId xmlns:a16="http://schemas.microsoft.com/office/drawing/2014/main" id="{D0417E06-E5CA-4F3A-8865-0717F1AC5350}"/>
              </a:ext>
            </a:extLst>
          </p:cNvPr>
          <p:cNvSpPr txBox="1">
            <a:spLocks noChangeArrowheads="1"/>
          </p:cNvSpPr>
          <p:nvPr/>
        </p:nvSpPr>
        <p:spPr bwMode="auto">
          <a:xfrm>
            <a:off x="1696972" y="4804854"/>
            <a:ext cx="2047875" cy="919482"/>
          </a:xfrm>
          <a:prstGeom prst="rect">
            <a:avLst/>
          </a:prstGeom>
          <a:noFill/>
          <a:ln w="9525">
            <a:noFill/>
            <a:miter lim="800000"/>
            <a:headEnd/>
            <a:tailEnd/>
          </a:ln>
          <a:effectLst/>
        </p:spPr>
        <p:txBody>
          <a:bodyPr>
            <a:spAutoFit/>
          </a:bodyPr>
          <a:lstStyle/>
          <a:p>
            <a:pPr defTabSz="914320">
              <a:spcBef>
                <a:spcPct val="50000"/>
              </a:spcBef>
            </a:pPr>
            <a:endParaRPr lang="en-US" sz="1250" b="1" dirty="0"/>
          </a:p>
          <a:p>
            <a:pPr defTabSz="914320">
              <a:spcBef>
                <a:spcPct val="50000"/>
              </a:spcBef>
            </a:pPr>
            <a:r>
              <a:rPr lang="en-US" sz="1250" b="1" u="sng" dirty="0"/>
              <a:t>OBJECTIVES</a:t>
            </a:r>
          </a:p>
          <a:p>
            <a:pPr defTabSz="914320">
              <a:spcBef>
                <a:spcPct val="50000"/>
              </a:spcBef>
            </a:pPr>
            <a:endParaRPr lang="en-US" sz="250" b="1" dirty="0"/>
          </a:p>
          <a:p>
            <a:pPr defTabSz="914320">
              <a:spcBef>
                <a:spcPct val="50000"/>
              </a:spcBef>
            </a:pPr>
            <a:endParaRPr lang="en-US" sz="250" b="1" dirty="0"/>
          </a:p>
          <a:p>
            <a:pPr defTabSz="914320">
              <a:spcBef>
                <a:spcPct val="50000"/>
              </a:spcBef>
            </a:pPr>
            <a:endParaRPr lang="en-US" sz="250" b="1" dirty="0"/>
          </a:p>
          <a:p>
            <a:pPr defTabSz="914320">
              <a:spcBef>
                <a:spcPct val="50000"/>
              </a:spcBef>
            </a:pPr>
            <a:endParaRPr lang="en-US" sz="250" b="1" dirty="0"/>
          </a:p>
          <a:p>
            <a:pPr defTabSz="914320">
              <a:spcBef>
                <a:spcPct val="50000"/>
              </a:spcBef>
            </a:pPr>
            <a:endParaRPr lang="en-US" sz="250" b="1" dirty="0"/>
          </a:p>
          <a:p>
            <a:pPr defTabSz="914320">
              <a:spcBef>
                <a:spcPct val="50000"/>
              </a:spcBef>
            </a:pPr>
            <a:endParaRPr lang="en-US" sz="250" b="1" dirty="0"/>
          </a:p>
        </p:txBody>
      </p:sp>
      <p:sp>
        <p:nvSpPr>
          <p:cNvPr id="30" name="Text Box 9">
            <a:extLst>
              <a:ext uri="{FF2B5EF4-FFF2-40B4-BE49-F238E27FC236}">
                <a16:creationId xmlns:a16="http://schemas.microsoft.com/office/drawing/2014/main" id="{498FAEDB-B340-41A1-8022-E4E9C6E6D480}"/>
              </a:ext>
            </a:extLst>
          </p:cNvPr>
          <p:cNvSpPr txBox="1">
            <a:spLocks noChangeArrowheads="1"/>
          </p:cNvSpPr>
          <p:nvPr/>
        </p:nvSpPr>
        <p:spPr bwMode="auto">
          <a:xfrm>
            <a:off x="1696971" y="5356973"/>
            <a:ext cx="2037292" cy="1323439"/>
          </a:xfrm>
          <a:prstGeom prst="rect">
            <a:avLst/>
          </a:prstGeom>
          <a:noFill/>
          <a:ln w="9525">
            <a:noFill/>
            <a:miter lim="800000"/>
            <a:headEnd/>
            <a:tailEnd/>
          </a:ln>
          <a:effectLst/>
        </p:spPr>
        <p:txBody>
          <a:bodyPr>
            <a:spAutoFit/>
          </a:bodyPr>
          <a:lstStyle/>
          <a:p>
            <a:r>
              <a:rPr lang="en-IN" sz="800" dirty="0"/>
              <a:t> </a:t>
            </a:r>
            <a:r>
              <a:rPr lang="en-IN" sz="800" b="1" dirty="0">
                <a:latin typeface="Times New Roman" panose="02020603050405020304" pitchFamily="18" charset="0"/>
                <a:cs typeface="Times New Roman" panose="02020603050405020304" pitchFamily="18" charset="0"/>
              </a:rPr>
              <a:t>Familiarisation with ECHS System</a:t>
            </a:r>
          </a:p>
          <a:p>
            <a:pPr lvl="1"/>
            <a:r>
              <a:rPr lang="en-IN" sz="800" dirty="0">
                <a:latin typeface="Times New Roman" panose="02020603050405020304" pitchFamily="18" charset="0"/>
                <a:cs typeface="Times New Roman" panose="02020603050405020304" pitchFamily="18" charset="0"/>
              </a:rPr>
              <a:t> </a:t>
            </a:r>
            <a:r>
              <a:rPr lang="en-IN" sz="800" dirty="0">
                <a:solidFill>
                  <a:srgbClr val="FF0000"/>
                </a:solidFill>
                <a:latin typeface="Times New Roman" panose="02020603050405020304" pitchFamily="18" charset="0"/>
                <a:cs typeface="Times New Roman" panose="02020603050405020304" pitchFamily="18" charset="0"/>
              </a:rPr>
              <a:t>ECHS Organisation</a:t>
            </a:r>
          </a:p>
          <a:p>
            <a:pPr lvl="1"/>
            <a:r>
              <a:rPr lang="en-IN" sz="800" dirty="0">
                <a:latin typeface="Times New Roman" panose="02020603050405020304" pitchFamily="18" charset="0"/>
                <a:cs typeface="Times New Roman" panose="02020603050405020304" pitchFamily="18" charset="0"/>
              </a:rPr>
              <a:t> Functioning of ECHS Poly Clinics </a:t>
            </a:r>
          </a:p>
          <a:p>
            <a:r>
              <a:rPr lang="en-IN" sz="800" dirty="0">
                <a:latin typeface="Times New Roman" panose="02020603050405020304" pitchFamily="18" charset="0"/>
                <a:cs typeface="Times New Roman" panose="02020603050405020304" pitchFamily="18" charset="0"/>
              </a:rPr>
              <a:t> </a:t>
            </a:r>
            <a:r>
              <a:rPr lang="en-IN" sz="800" b="1" dirty="0">
                <a:solidFill>
                  <a:srgbClr val="FF0000"/>
                </a:solidFill>
                <a:latin typeface="Times New Roman" panose="02020603050405020304" pitchFamily="18" charset="0"/>
                <a:cs typeface="Times New Roman" panose="02020603050405020304" pitchFamily="18" charset="0"/>
              </a:rPr>
              <a:t>Patient Satisfaction at ECHS Polyclinics</a:t>
            </a:r>
          </a:p>
          <a:p>
            <a:pPr lvl="1"/>
            <a:r>
              <a:rPr lang="en-IN" sz="800" dirty="0">
                <a:latin typeface="Times New Roman" panose="02020603050405020304" pitchFamily="18" charset="0"/>
                <a:cs typeface="Times New Roman" panose="02020603050405020304" pitchFamily="18" charset="0"/>
              </a:rPr>
              <a:t> Reception </a:t>
            </a:r>
          </a:p>
          <a:p>
            <a:pPr lvl="1"/>
            <a:r>
              <a:rPr lang="en-IN" sz="800" dirty="0">
                <a:latin typeface="Times New Roman" panose="02020603050405020304" pitchFamily="18" charset="0"/>
                <a:cs typeface="Times New Roman" panose="02020603050405020304" pitchFamily="18" charset="0"/>
              </a:rPr>
              <a:t> </a:t>
            </a:r>
            <a:r>
              <a:rPr lang="en-IN" sz="800" dirty="0">
                <a:solidFill>
                  <a:srgbClr val="FF0000"/>
                </a:solidFill>
                <a:latin typeface="Times New Roman" panose="02020603050405020304" pitchFamily="18" charset="0"/>
                <a:cs typeface="Times New Roman" panose="02020603050405020304" pitchFamily="18" charset="0"/>
              </a:rPr>
              <a:t>Medical Consultation</a:t>
            </a:r>
          </a:p>
          <a:p>
            <a:pPr lvl="1"/>
            <a:r>
              <a:rPr lang="en-IN" sz="800" dirty="0">
                <a:latin typeface="Times New Roman" panose="02020603050405020304" pitchFamily="18" charset="0"/>
                <a:cs typeface="Times New Roman" panose="02020603050405020304" pitchFamily="18" charset="0"/>
              </a:rPr>
              <a:t> Pharmacy</a:t>
            </a:r>
          </a:p>
          <a:p>
            <a:pPr lvl="1"/>
            <a:r>
              <a:rPr lang="en-IN" sz="800" dirty="0">
                <a:latin typeface="Times New Roman" panose="02020603050405020304" pitchFamily="18" charset="0"/>
                <a:cs typeface="Times New Roman" panose="02020603050405020304" pitchFamily="18" charset="0"/>
              </a:rPr>
              <a:t> </a:t>
            </a:r>
            <a:r>
              <a:rPr lang="en-IN" sz="800" dirty="0">
                <a:solidFill>
                  <a:srgbClr val="FF0000"/>
                </a:solidFill>
                <a:latin typeface="Times New Roman" panose="02020603050405020304" pitchFamily="18" charset="0"/>
                <a:cs typeface="Times New Roman" panose="02020603050405020304" pitchFamily="18" charset="0"/>
              </a:rPr>
              <a:t>Referral and passing of Bills/ Claims</a:t>
            </a:r>
          </a:p>
        </p:txBody>
      </p:sp>
      <p:sp>
        <p:nvSpPr>
          <p:cNvPr id="31" name="Text Box 9">
            <a:extLst>
              <a:ext uri="{FF2B5EF4-FFF2-40B4-BE49-F238E27FC236}">
                <a16:creationId xmlns:a16="http://schemas.microsoft.com/office/drawing/2014/main" id="{03FEE2FA-8F06-4895-8E4B-8D36D325D9AB}"/>
              </a:ext>
            </a:extLst>
          </p:cNvPr>
          <p:cNvSpPr txBox="1">
            <a:spLocks noChangeArrowheads="1"/>
          </p:cNvSpPr>
          <p:nvPr/>
        </p:nvSpPr>
        <p:spPr bwMode="auto">
          <a:xfrm>
            <a:off x="3962135" y="1647590"/>
            <a:ext cx="2037292" cy="1077218"/>
          </a:xfrm>
          <a:prstGeom prst="rect">
            <a:avLst/>
          </a:prstGeom>
          <a:noFill/>
          <a:ln w="9525">
            <a:noFill/>
            <a:miter lim="800000"/>
            <a:headEnd/>
            <a:tailEnd/>
          </a:ln>
          <a:effectLst/>
        </p:spPr>
        <p:txBody>
          <a:bodyPr wrap="square">
            <a:spAutoFit/>
          </a:bodyPr>
          <a:lstStyle/>
          <a:p>
            <a:r>
              <a:rPr lang="en-US" sz="800" b="1" dirty="0"/>
              <a:t>Study Area: </a:t>
            </a:r>
            <a:r>
              <a:rPr lang="en-US" sz="800" dirty="0"/>
              <a:t>ECHS Polyclinic, Base Hospital Delhi Cantt &amp; </a:t>
            </a:r>
            <a:r>
              <a:rPr lang="en-US" sz="800" dirty="0" err="1"/>
              <a:t>Dundahera</a:t>
            </a:r>
            <a:r>
              <a:rPr lang="en-US" sz="800" dirty="0"/>
              <a:t>, Gurgaon.</a:t>
            </a:r>
          </a:p>
          <a:p>
            <a:r>
              <a:rPr lang="en-US" sz="800" b="1" dirty="0">
                <a:solidFill>
                  <a:srgbClr val="C00000"/>
                </a:solidFill>
              </a:rPr>
              <a:t>Study Design:  </a:t>
            </a:r>
            <a:r>
              <a:rPr lang="en-US" sz="800" dirty="0">
                <a:solidFill>
                  <a:srgbClr val="C00000"/>
                </a:solidFill>
              </a:rPr>
              <a:t>Cross-sectional survey.</a:t>
            </a:r>
            <a:endParaRPr lang="en-US" sz="800" b="1" dirty="0">
              <a:solidFill>
                <a:srgbClr val="C00000"/>
              </a:solidFill>
            </a:endParaRPr>
          </a:p>
          <a:p>
            <a:r>
              <a:rPr lang="en-US" sz="800" b="1" dirty="0"/>
              <a:t>Tools:   </a:t>
            </a:r>
            <a:r>
              <a:rPr lang="en-IN" sz="800" dirty="0"/>
              <a:t>Semi structured questionnaire.</a:t>
            </a:r>
            <a:endParaRPr lang="en-US" sz="800" dirty="0"/>
          </a:p>
          <a:p>
            <a:r>
              <a:rPr lang="en-US" sz="800" b="1" dirty="0">
                <a:solidFill>
                  <a:srgbClr val="C00000"/>
                </a:solidFill>
              </a:rPr>
              <a:t>Study Population: </a:t>
            </a:r>
            <a:r>
              <a:rPr lang="en-US" sz="800" dirty="0">
                <a:solidFill>
                  <a:srgbClr val="C00000"/>
                </a:solidFill>
              </a:rPr>
              <a:t>ECHS  Patients &amp; Staff.</a:t>
            </a:r>
          </a:p>
          <a:p>
            <a:r>
              <a:rPr lang="en-US" sz="800" b="1" dirty="0"/>
              <a:t>Sample Size:  </a:t>
            </a:r>
            <a:r>
              <a:rPr lang="en-US" sz="800" dirty="0"/>
              <a:t> 50.</a:t>
            </a:r>
          </a:p>
          <a:p>
            <a:r>
              <a:rPr lang="en-US" sz="800" b="1" dirty="0">
                <a:solidFill>
                  <a:srgbClr val="C00000"/>
                </a:solidFill>
              </a:rPr>
              <a:t>Sampling Method: </a:t>
            </a:r>
            <a:r>
              <a:rPr lang="en-US" sz="800" dirty="0">
                <a:solidFill>
                  <a:srgbClr val="C00000"/>
                </a:solidFill>
              </a:rPr>
              <a:t>Convenient.</a:t>
            </a:r>
          </a:p>
          <a:p>
            <a:r>
              <a:rPr lang="en-US" sz="800" b="1" dirty="0"/>
              <a:t>Data Analysis: </a:t>
            </a:r>
            <a:r>
              <a:rPr lang="en-US" sz="800" dirty="0"/>
              <a:t>Microsoft Excel.</a:t>
            </a:r>
          </a:p>
        </p:txBody>
      </p:sp>
      <p:sp>
        <p:nvSpPr>
          <p:cNvPr id="2065" name="Rectangle 36">
            <a:extLst>
              <a:ext uri="{FF2B5EF4-FFF2-40B4-BE49-F238E27FC236}">
                <a16:creationId xmlns:a16="http://schemas.microsoft.com/office/drawing/2014/main" id="{22B78A9F-1F4B-4C38-9BB8-2B62909D55F0}"/>
              </a:ext>
            </a:extLst>
          </p:cNvPr>
          <p:cNvSpPr>
            <a:spLocks noChangeArrowheads="1"/>
          </p:cNvSpPr>
          <p:nvPr/>
        </p:nvSpPr>
        <p:spPr bwMode="auto">
          <a:xfrm>
            <a:off x="1524001" y="18772"/>
            <a:ext cx="38537" cy="5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9525" rIns="19050" bIns="9525" numCol="1" anchor="ctr" anchorCtr="0" compatLnSpc="1">
            <a:prstTxWarp prst="textNoShape">
              <a:avLst/>
            </a:prstTxWarp>
            <a:spAutoFit/>
          </a:bodyPr>
          <a:lstStyle/>
          <a:p>
            <a:endParaRPr lang="en-IN" sz="250"/>
          </a:p>
        </p:txBody>
      </p:sp>
      <p:sp>
        <p:nvSpPr>
          <p:cNvPr id="2066" name="Rectangle 42">
            <a:extLst>
              <a:ext uri="{FF2B5EF4-FFF2-40B4-BE49-F238E27FC236}">
                <a16:creationId xmlns:a16="http://schemas.microsoft.com/office/drawing/2014/main" id="{1E54F6EE-5C48-42BB-9E98-6F0794318E5D}"/>
              </a:ext>
            </a:extLst>
          </p:cNvPr>
          <p:cNvSpPr>
            <a:spLocks noChangeArrowheads="1"/>
          </p:cNvSpPr>
          <p:nvPr/>
        </p:nvSpPr>
        <p:spPr bwMode="auto">
          <a:xfrm>
            <a:off x="1524001" y="66397"/>
            <a:ext cx="38537" cy="5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9525" rIns="19050" bIns="9525" numCol="1" anchor="ctr" anchorCtr="0" compatLnSpc="1">
            <a:prstTxWarp prst="textNoShape">
              <a:avLst/>
            </a:prstTxWarp>
            <a:spAutoFit/>
          </a:bodyPr>
          <a:lstStyle/>
          <a:p>
            <a:endParaRPr lang="en-IN" sz="250"/>
          </a:p>
        </p:txBody>
      </p:sp>
      <p:pic>
        <p:nvPicPr>
          <p:cNvPr id="81" name="Picture 80" descr="IIHMR-logo.jpg">
            <a:extLst>
              <a:ext uri="{FF2B5EF4-FFF2-40B4-BE49-F238E27FC236}">
                <a16:creationId xmlns:a16="http://schemas.microsoft.com/office/drawing/2014/main" id="{ACE44A73-5C41-4C29-A154-8794011C05D8}"/>
              </a:ext>
            </a:extLst>
          </p:cNvPr>
          <p:cNvPicPr>
            <a:picLocks noChangeAspect="1"/>
          </p:cNvPicPr>
          <p:nvPr/>
        </p:nvPicPr>
        <p:blipFill>
          <a:blip r:embed="rId3"/>
          <a:stretch>
            <a:fillRect/>
          </a:stretch>
        </p:blipFill>
        <p:spPr>
          <a:xfrm>
            <a:off x="1736366" y="76480"/>
            <a:ext cx="1409700" cy="949924"/>
          </a:xfrm>
          <a:prstGeom prst="rect">
            <a:avLst/>
          </a:prstGeom>
        </p:spPr>
      </p:pic>
      <p:sp>
        <p:nvSpPr>
          <p:cNvPr id="2" name="TextBox 1">
            <a:extLst>
              <a:ext uri="{FF2B5EF4-FFF2-40B4-BE49-F238E27FC236}">
                <a16:creationId xmlns:a16="http://schemas.microsoft.com/office/drawing/2014/main" id="{2C095F25-13E6-4F4F-A753-5845ED054C6E}"/>
              </a:ext>
            </a:extLst>
          </p:cNvPr>
          <p:cNvSpPr txBox="1"/>
          <p:nvPr/>
        </p:nvSpPr>
        <p:spPr>
          <a:xfrm flipH="1">
            <a:off x="3982780" y="3634496"/>
            <a:ext cx="1853253" cy="207749"/>
          </a:xfrm>
          <a:prstGeom prst="rect">
            <a:avLst/>
          </a:prstGeom>
          <a:solidFill>
            <a:schemeClr val="bg1"/>
          </a:solidFill>
        </p:spPr>
        <p:txBody>
          <a:bodyPr wrap="square" rtlCol="0">
            <a:spAutoFit/>
          </a:bodyPr>
          <a:lstStyle/>
          <a:p>
            <a:pPr algn="l"/>
            <a:r>
              <a:rPr lang="en-US" sz="750" b="1" dirty="0"/>
              <a:t>1. </a:t>
            </a:r>
            <a:r>
              <a:rPr lang="en-US" sz="750" b="1" u="sng" dirty="0"/>
              <a:t>Registration – Experience</a:t>
            </a:r>
            <a:r>
              <a:rPr lang="en-US" sz="750" b="1" dirty="0"/>
              <a:t>.</a:t>
            </a:r>
            <a:endParaRPr lang="en-IN" sz="750" b="1" dirty="0"/>
          </a:p>
        </p:txBody>
      </p:sp>
      <p:sp>
        <p:nvSpPr>
          <p:cNvPr id="32" name="TextBox 31">
            <a:extLst>
              <a:ext uri="{FF2B5EF4-FFF2-40B4-BE49-F238E27FC236}">
                <a16:creationId xmlns:a16="http://schemas.microsoft.com/office/drawing/2014/main" id="{04002D56-8E02-4D89-8B1A-4082715582D4}"/>
              </a:ext>
            </a:extLst>
          </p:cNvPr>
          <p:cNvSpPr txBox="1"/>
          <p:nvPr/>
        </p:nvSpPr>
        <p:spPr>
          <a:xfrm flipH="1">
            <a:off x="4014530" y="4556721"/>
            <a:ext cx="1853253" cy="207749"/>
          </a:xfrm>
          <a:prstGeom prst="rect">
            <a:avLst/>
          </a:prstGeom>
          <a:solidFill>
            <a:schemeClr val="bg1"/>
          </a:solidFill>
        </p:spPr>
        <p:txBody>
          <a:bodyPr wrap="square" rtlCol="0">
            <a:spAutoFit/>
          </a:bodyPr>
          <a:lstStyle/>
          <a:p>
            <a:pPr algn="l"/>
            <a:r>
              <a:rPr lang="en-US" sz="750" b="1" dirty="0"/>
              <a:t>2. </a:t>
            </a:r>
            <a:r>
              <a:rPr lang="en-US" sz="750" b="1" u="sng" dirty="0"/>
              <a:t>Waiting Time</a:t>
            </a:r>
            <a:r>
              <a:rPr lang="en-US" sz="750" b="1" dirty="0"/>
              <a:t>.</a:t>
            </a:r>
            <a:endParaRPr lang="en-IN" sz="750" b="1" dirty="0"/>
          </a:p>
        </p:txBody>
      </p:sp>
      <p:sp>
        <p:nvSpPr>
          <p:cNvPr id="36" name="TextBox 35">
            <a:extLst>
              <a:ext uri="{FF2B5EF4-FFF2-40B4-BE49-F238E27FC236}">
                <a16:creationId xmlns:a16="http://schemas.microsoft.com/office/drawing/2014/main" id="{1C77BA8F-1A1E-4B48-A808-CC6A2AA53F3F}"/>
              </a:ext>
            </a:extLst>
          </p:cNvPr>
          <p:cNvSpPr txBox="1"/>
          <p:nvPr/>
        </p:nvSpPr>
        <p:spPr>
          <a:xfrm flipH="1">
            <a:off x="4014530" y="5659848"/>
            <a:ext cx="1853253" cy="207749"/>
          </a:xfrm>
          <a:prstGeom prst="rect">
            <a:avLst/>
          </a:prstGeom>
          <a:solidFill>
            <a:schemeClr val="bg1"/>
          </a:solidFill>
        </p:spPr>
        <p:txBody>
          <a:bodyPr wrap="square" rtlCol="0">
            <a:spAutoFit/>
          </a:bodyPr>
          <a:lstStyle/>
          <a:p>
            <a:pPr algn="l"/>
            <a:r>
              <a:rPr lang="en-US" sz="750" dirty="0"/>
              <a:t>3. </a:t>
            </a:r>
            <a:r>
              <a:rPr lang="en-US" sz="750" u="sng" dirty="0"/>
              <a:t>Time with Doctor - Consultation</a:t>
            </a:r>
            <a:r>
              <a:rPr lang="en-US" sz="750" dirty="0"/>
              <a:t>.</a:t>
            </a:r>
            <a:endParaRPr lang="en-IN" sz="750" dirty="0"/>
          </a:p>
        </p:txBody>
      </p:sp>
      <p:sp>
        <p:nvSpPr>
          <p:cNvPr id="39" name="TextBox 38">
            <a:extLst>
              <a:ext uri="{FF2B5EF4-FFF2-40B4-BE49-F238E27FC236}">
                <a16:creationId xmlns:a16="http://schemas.microsoft.com/office/drawing/2014/main" id="{4B3B97AF-B59C-40A1-9495-A7C93DAFC846}"/>
              </a:ext>
            </a:extLst>
          </p:cNvPr>
          <p:cNvSpPr txBox="1"/>
          <p:nvPr/>
        </p:nvSpPr>
        <p:spPr>
          <a:xfrm flipH="1">
            <a:off x="4013792" y="5691598"/>
            <a:ext cx="1832579" cy="207749"/>
          </a:xfrm>
          <a:prstGeom prst="rect">
            <a:avLst/>
          </a:prstGeom>
          <a:solidFill>
            <a:schemeClr val="bg1"/>
          </a:solidFill>
        </p:spPr>
        <p:txBody>
          <a:bodyPr wrap="square" rtlCol="0">
            <a:spAutoFit/>
          </a:bodyPr>
          <a:lstStyle/>
          <a:p>
            <a:pPr algn="l"/>
            <a:r>
              <a:rPr lang="en-US" sz="750" b="1" dirty="0"/>
              <a:t>3. </a:t>
            </a:r>
            <a:r>
              <a:rPr lang="en-US" sz="750" b="1" u="sng" dirty="0"/>
              <a:t>Time with Doctor - Consultation</a:t>
            </a:r>
            <a:r>
              <a:rPr lang="en-US" sz="750" b="1" dirty="0"/>
              <a:t>.</a:t>
            </a:r>
            <a:endParaRPr lang="en-IN" sz="750" b="1" dirty="0"/>
          </a:p>
        </p:txBody>
      </p:sp>
      <p:sp>
        <p:nvSpPr>
          <p:cNvPr id="3" name="TextBox 2">
            <a:extLst>
              <a:ext uri="{FF2B5EF4-FFF2-40B4-BE49-F238E27FC236}">
                <a16:creationId xmlns:a16="http://schemas.microsoft.com/office/drawing/2014/main" id="{2B998BDA-AB15-4D8F-8D8B-E03AEF542491}"/>
              </a:ext>
            </a:extLst>
          </p:cNvPr>
          <p:cNvSpPr txBox="1"/>
          <p:nvPr/>
        </p:nvSpPr>
        <p:spPr>
          <a:xfrm>
            <a:off x="6237768" y="1306920"/>
            <a:ext cx="2048982" cy="207749"/>
          </a:xfrm>
          <a:prstGeom prst="rect">
            <a:avLst/>
          </a:prstGeom>
          <a:solidFill>
            <a:schemeClr val="bg1"/>
          </a:solidFill>
        </p:spPr>
        <p:txBody>
          <a:bodyPr wrap="square" rtlCol="0">
            <a:spAutoFit/>
          </a:bodyPr>
          <a:lstStyle/>
          <a:p>
            <a:pPr algn="l"/>
            <a:r>
              <a:rPr lang="en-US" sz="750" b="1" dirty="0"/>
              <a:t>4. </a:t>
            </a:r>
            <a:r>
              <a:rPr lang="en-US" sz="750" b="1" u="sng" dirty="0"/>
              <a:t>Consultation – Communication &amp; Quality</a:t>
            </a:r>
            <a:endParaRPr lang="en-IN" sz="750" b="1" u="sng" dirty="0"/>
          </a:p>
        </p:txBody>
      </p:sp>
      <p:sp>
        <p:nvSpPr>
          <p:cNvPr id="40" name="TextBox 39">
            <a:extLst>
              <a:ext uri="{FF2B5EF4-FFF2-40B4-BE49-F238E27FC236}">
                <a16:creationId xmlns:a16="http://schemas.microsoft.com/office/drawing/2014/main" id="{441A6338-6992-44CA-A22F-8D61B0ED3B2A}"/>
              </a:ext>
            </a:extLst>
          </p:cNvPr>
          <p:cNvSpPr txBox="1"/>
          <p:nvPr/>
        </p:nvSpPr>
        <p:spPr>
          <a:xfrm>
            <a:off x="6268454" y="2242302"/>
            <a:ext cx="2018297" cy="207749"/>
          </a:xfrm>
          <a:prstGeom prst="rect">
            <a:avLst/>
          </a:prstGeom>
          <a:solidFill>
            <a:schemeClr val="bg1"/>
          </a:solidFill>
        </p:spPr>
        <p:txBody>
          <a:bodyPr wrap="square" rtlCol="0">
            <a:spAutoFit/>
          </a:bodyPr>
          <a:lstStyle/>
          <a:p>
            <a:pPr algn="l"/>
            <a:r>
              <a:rPr lang="en-US" sz="750" b="1" dirty="0"/>
              <a:t>5. </a:t>
            </a:r>
            <a:r>
              <a:rPr lang="en-US" sz="750" b="1" u="sng" dirty="0"/>
              <a:t>Covid Appropriate </a:t>
            </a:r>
            <a:r>
              <a:rPr lang="en-US" sz="750" b="1" u="sng" dirty="0" err="1"/>
              <a:t>Behaviour</a:t>
            </a:r>
            <a:r>
              <a:rPr lang="en-US" sz="750" b="1" dirty="0"/>
              <a:t>.</a:t>
            </a:r>
            <a:endParaRPr lang="en-IN" sz="750" b="1" u="sng" dirty="0"/>
          </a:p>
        </p:txBody>
      </p:sp>
      <p:sp>
        <p:nvSpPr>
          <p:cNvPr id="42" name="TextBox 41">
            <a:extLst>
              <a:ext uri="{FF2B5EF4-FFF2-40B4-BE49-F238E27FC236}">
                <a16:creationId xmlns:a16="http://schemas.microsoft.com/office/drawing/2014/main" id="{E7D10A6A-91A6-4762-BA90-3F9AC6FBBA44}"/>
              </a:ext>
            </a:extLst>
          </p:cNvPr>
          <p:cNvSpPr txBox="1"/>
          <p:nvPr/>
        </p:nvSpPr>
        <p:spPr>
          <a:xfrm>
            <a:off x="6269192" y="3124791"/>
            <a:ext cx="1950828" cy="207749"/>
          </a:xfrm>
          <a:prstGeom prst="rect">
            <a:avLst/>
          </a:prstGeom>
          <a:solidFill>
            <a:schemeClr val="bg1"/>
          </a:solidFill>
        </p:spPr>
        <p:txBody>
          <a:bodyPr wrap="square" rtlCol="0">
            <a:spAutoFit/>
          </a:bodyPr>
          <a:lstStyle/>
          <a:p>
            <a:pPr algn="l"/>
            <a:r>
              <a:rPr lang="en-US" sz="750" b="1" dirty="0"/>
              <a:t>6. </a:t>
            </a:r>
            <a:r>
              <a:rPr lang="en-US" sz="750" b="1" u="sng" dirty="0"/>
              <a:t>Laboratory/ Diagnostic Services</a:t>
            </a:r>
            <a:r>
              <a:rPr lang="en-US" sz="750" b="1" dirty="0"/>
              <a:t>.</a:t>
            </a:r>
            <a:endParaRPr lang="en-IN" sz="750" b="1" u="sng" dirty="0"/>
          </a:p>
        </p:txBody>
      </p:sp>
      <p:sp>
        <p:nvSpPr>
          <p:cNvPr id="43" name="TextBox 42">
            <a:extLst>
              <a:ext uri="{FF2B5EF4-FFF2-40B4-BE49-F238E27FC236}">
                <a16:creationId xmlns:a16="http://schemas.microsoft.com/office/drawing/2014/main" id="{7212600A-30FF-44C1-B1CA-87BBC3DF11C9}"/>
              </a:ext>
            </a:extLst>
          </p:cNvPr>
          <p:cNvSpPr txBox="1"/>
          <p:nvPr/>
        </p:nvSpPr>
        <p:spPr>
          <a:xfrm>
            <a:off x="6256640" y="3887530"/>
            <a:ext cx="1950828" cy="207749"/>
          </a:xfrm>
          <a:prstGeom prst="rect">
            <a:avLst/>
          </a:prstGeom>
          <a:solidFill>
            <a:schemeClr val="bg1"/>
          </a:solidFill>
        </p:spPr>
        <p:txBody>
          <a:bodyPr wrap="square" rtlCol="0">
            <a:spAutoFit/>
          </a:bodyPr>
          <a:lstStyle/>
          <a:p>
            <a:pPr algn="l"/>
            <a:r>
              <a:rPr lang="en-US" sz="750" b="1" dirty="0"/>
              <a:t>7. </a:t>
            </a:r>
            <a:r>
              <a:rPr lang="en-US" sz="750" b="1" u="sng" dirty="0"/>
              <a:t>Medicines - Availability</a:t>
            </a:r>
            <a:r>
              <a:rPr lang="en-US" sz="750" b="1" dirty="0"/>
              <a:t>.</a:t>
            </a:r>
            <a:endParaRPr lang="en-IN" sz="750" b="1" u="sng" dirty="0"/>
          </a:p>
        </p:txBody>
      </p:sp>
      <p:sp>
        <p:nvSpPr>
          <p:cNvPr id="44" name="TextBox 43">
            <a:extLst>
              <a:ext uri="{FF2B5EF4-FFF2-40B4-BE49-F238E27FC236}">
                <a16:creationId xmlns:a16="http://schemas.microsoft.com/office/drawing/2014/main" id="{ED1EDEAA-A50E-4C47-8DF8-7AD2E69B97DA}"/>
              </a:ext>
            </a:extLst>
          </p:cNvPr>
          <p:cNvSpPr txBox="1"/>
          <p:nvPr/>
        </p:nvSpPr>
        <p:spPr>
          <a:xfrm>
            <a:off x="6261809" y="4597106"/>
            <a:ext cx="2036703" cy="207749"/>
          </a:xfrm>
          <a:prstGeom prst="rect">
            <a:avLst/>
          </a:prstGeom>
          <a:solidFill>
            <a:schemeClr val="bg1"/>
          </a:solidFill>
        </p:spPr>
        <p:txBody>
          <a:bodyPr wrap="square" rtlCol="0">
            <a:spAutoFit/>
          </a:bodyPr>
          <a:lstStyle/>
          <a:p>
            <a:pPr algn="l"/>
            <a:r>
              <a:rPr lang="en-US" sz="750" b="1" dirty="0"/>
              <a:t>8. </a:t>
            </a:r>
            <a:r>
              <a:rPr lang="en-US" sz="750" b="1" u="sng" dirty="0"/>
              <a:t>Ease of Referrals in </a:t>
            </a:r>
            <a:r>
              <a:rPr lang="en-US" sz="750" b="1" u="sng" dirty="0" err="1"/>
              <a:t>Empanelled</a:t>
            </a:r>
            <a:r>
              <a:rPr lang="en-US" sz="750" b="1" u="sng" dirty="0"/>
              <a:t> Hosp</a:t>
            </a:r>
            <a:r>
              <a:rPr lang="en-US" sz="750" b="1" dirty="0"/>
              <a:t>.</a:t>
            </a:r>
            <a:endParaRPr lang="en-IN" sz="750" b="1" u="sng" dirty="0"/>
          </a:p>
        </p:txBody>
      </p:sp>
      <p:sp>
        <p:nvSpPr>
          <p:cNvPr id="49" name="TextBox 48">
            <a:extLst>
              <a:ext uri="{FF2B5EF4-FFF2-40B4-BE49-F238E27FC236}">
                <a16:creationId xmlns:a16="http://schemas.microsoft.com/office/drawing/2014/main" id="{3134A0BA-7FE2-4F76-80D1-835CBC0ED2F8}"/>
              </a:ext>
            </a:extLst>
          </p:cNvPr>
          <p:cNvSpPr txBox="1"/>
          <p:nvPr/>
        </p:nvSpPr>
        <p:spPr>
          <a:xfrm>
            <a:off x="6253686" y="5488319"/>
            <a:ext cx="1950828" cy="207749"/>
          </a:xfrm>
          <a:prstGeom prst="rect">
            <a:avLst/>
          </a:prstGeom>
          <a:solidFill>
            <a:schemeClr val="bg1"/>
          </a:solidFill>
        </p:spPr>
        <p:txBody>
          <a:bodyPr wrap="square" rtlCol="0">
            <a:spAutoFit/>
          </a:bodyPr>
          <a:lstStyle/>
          <a:p>
            <a:pPr algn="l"/>
            <a:r>
              <a:rPr lang="en-US" sz="750" b="1" dirty="0"/>
              <a:t>9. </a:t>
            </a:r>
            <a:r>
              <a:rPr lang="en-US" sz="750" b="1" u="sng" dirty="0"/>
              <a:t>OOPE - Monthly</a:t>
            </a:r>
            <a:r>
              <a:rPr lang="en-US" sz="750" b="1" dirty="0"/>
              <a:t>.</a:t>
            </a:r>
            <a:endParaRPr lang="en-IN" sz="750" b="1" u="sng" dirty="0"/>
          </a:p>
        </p:txBody>
      </p:sp>
      <p:sp>
        <p:nvSpPr>
          <p:cNvPr id="4" name="TextBox 3">
            <a:extLst>
              <a:ext uri="{FF2B5EF4-FFF2-40B4-BE49-F238E27FC236}">
                <a16:creationId xmlns:a16="http://schemas.microsoft.com/office/drawing/2014/main" id="{1CD064CE-5122-42A3-B3E3-224CFFB1CAE2}"/>
              </a:ext>
            </a:extLst>
          </p:cNvPr>
          <p:cNvSpPr txBox="1"/>
          <p:nvPr/>
        </p:nvSpPr>
        <p:spPr>
          <a:xfrm flipH="1">
            <a:off x="8477147" y="1321381"/>
            <a:ext cx="1932319" cy="207749"/>
          </a:xfrm>
          <a:prstGeom prst="rect">
            <a:avLst/>
          </a:prstGeom>
          <a:solidFill>
            <a:schemeClr val="bg1"/>
          </a:solidFill>
        </p:spPr>
        <p:txBody>
          <a:bodyPr wrap="square" rtlCol="0">
            <a:spAutoFit/>
          </a:bodyPr>
          <a:lstStyle/>
          <a:p>
            <a:pPr algn="l"/>
            <a:r>
              <a:rPr lang="en-US" sz="750" b="1" dirty="0"/>
              <a:t>10. </a:t>
            </a:r>
            <a:r>
              <a:rPr lang="en-US" sz="750" b="1" u="sng" dirty="0" err="1"/>
              <a:t>Approx</a:t>
            </a:r>
            <a:r>
              <a:rPr lang="en-US" sz="750" b="1" u="sng" dirty="0"/>
              <a:t> Time Taken Per Visit.</a:t>
            </a:r>
            <a:endParaRPr lang="en-IN" sz="750" b="1" u="sng" dirty="0"/>
          </a:p>
        </p:txBody>
      </p:sp>
      <p:sp>
        <p:nvSpPr>
          <p:cNvPr id="50" name="Text Box 10">
            <a:extLst>
              <a:ext uri="{FF2B5EF4-FFF2-40B4-BE49-F238E27FC236}">
                <a16:creationId xmlns:a16="http://schemas.microsoft.com/office/drawing/2014/main" id="{408340D6-5919-485F-BC19-BAA62EF4115F}"/>
              </a:ext>
            </a:extLst>
          </p:cNvPr>
          <p:cNvSpPr txBox="1">
            <a:spLocks noChangeArrowheads="1"/>
          </p:cNvSpPr>
          <p:nvPr/>
        </p:nvSpPr>
        <p:spPr bwMode="auto">
          <a:xfrm>
            <a:off x="3971188" y="3397335"/>
            <a:ext cx="2047875" cy="284693"/>
          </a:xfrm>
          <a:prstGeom prst="rect">
            <a:avLst/>
          </a:prstGeom>
          <a:solidFill>
            <a:schemeClr val="bg1"/>
          </a:solidFill>
          <a:ln w="9525">
            <a:noFill/>
            <a:miter lim="800000"/>
            <a:headEnd/>
            <a:tailEnd/>
          </a:ln>
          <a:effectLst/>
        </p:spPr>
        <p:txBody>
          <a:bodyPr>
            <a:spAutoFit/>
          </a:bodyPr>
          <a:lstStyle/>
          <a:p>
            <a:pPr defTabSz="914320">
              <a:spcBef>
                <a:spcPct val="50000"/>
              </a:spcBef>
            </a:pPr>
            <a:r>
              <a:rPr lang="en-US" sz="1250" b="1" u="sng" dirty="0"/>
              <a:t>FINDINGS</a:t>
            </a:r>
          </a:p>
        </p:txBody>
      </p:sp>
      <p:pic>
        <p:nvPicPr>
          <p:cNvPr id="51" name="Picture 50">
            <a:extLst>
              <a:ext uri="{FF2B5EF4-FFF2-40B4-BE49-F238E27FC236}">
                <a16:creationId xmlns:a16="http://schemas.microsoft.com/office/drawing/2014/main" id="{F1C417C7-792D-44F3-9865-42484FACBBC5}"/>
              </a:ext>
            </a:extLst>
          </p:cNvPr>
          <p:cNvPicPr/>
          <p:nvPr/>
        </p:nvPicPr>
        <p:blipFill>
          <a:blip r:embed="rId4"/>
          <a:srcRect/>
          <a:stretch>
            <a:fillRect/>
          </a:stretch>
        </p:blipFill>
        <p:spPr bwMode="auto">
          <a:xfrm>
            <a:off x="9553575" y="206375"/>
            <a:ext cx="876300" cy="827150"/>
          </a:xfrm>
          <a:prstGeom prst="rect">
            <a:avLst/>
          </a:prstGeom>
          <a:noFill/>
          <a:ln w="9525">
            <a:noFill/>
            <a:miter lim="800000"/>
            <a:headEnd/>
            <a:tailEnd/>
          </a:ln>
        </p:spPr>
      </p:pic>
      <p:sp>
        <p:nvSpPr>
          <p:cNvPr id="7" name="TextBox 6">
            <a:extLst>
              <a:ext uri="{FF2B5EF4-FFF2-40B4-BE49-F238E27FC236}">
                <a16:creationId xmlns:a16="http://schemas.microsoft.com/office/drawing/2014/main" id="{FE7E4D52-22B3-45FB-9F5F-A3FB2C522AE3}"/>
              </a:ext>
            </a:extLst>
          </p:cNvPr>
          <p:cNvSpPr txBox="1"/>
          <p:nvPr/>
        </p:nvSpPr>
        <p:spPr>
          <a:xfrm flipH="1">
            <a:off x="8384901" y="5440326"/>
            <a:ext cx="2140224" cy="1311128"/>
          </a:xfrm>
          <a:prstGeom prst="rect">
            <a:avLst/>
          </a:prstGeom>
          <a:noFill/>
        </p:spPr>
        <p:txBody>
          <a:bodyPr wrap="square" rtlCol="0">
            <a:spAutoFit/>
          </a:bodyPr>
          <a:lstStyle/>
          <a:p>
            <a:r>
              <a:rPr lang="en-US" sz="1250" b="1" u="sng" dirty="0"/>
              <a:t>BIBLIOGRAPHY</a:t>
            </a:r>
          </a:p>
          <a:p>
            <a:endParaRPr lang="en-US" sz="1250" b="1" u="sng" dirty="0"/>
          </a:p>
          <a:p>
            <a:pPr marL="95235" indent="-95235">
              <a:lnSpc>
                <a:spcPct val="115000"/>
              </a:lnSpc>
              <a:spcAft>
                <a:spcPts val="208"/>
              </a:spcAft>
            </a:pPr>
            <a:r>
              <a:rPr lang="en-US" sz="417" dirty="0">
                <a:latin typeface="Arial" panose="020B0604020202020204" pitchFamily="34" charset="0"/>
                <a:ea typeface="Calibri" panose="020F0502020204030204" pitchFamily="34" charset="0"/>
                <a:cs typeface="Arial" panose="020B0604020202020204" pitchFamily="34" charset="0"/>
              </a:rPr>
              <a:t>        </a:t>
            </a:r>
            <a:r>
              <a:rPr lang="en-US" sz="417" b="1" dirty="0">
                <a:latin typeface="Arial" panose="020B0604020202020204" pitchFamily="34" charset="0"/>
                <a:ea typeface="Calibri" panose="020F0502020204030204" pitchFamily="34" charset="0"/>
                <a:cs typeface="Arial" panose="020B0604020202020204" pitchFamily="34" charset="0"/>
              </a:rPr>
              <a:t>COECHS. (2020, APRIL 13). </a:t>
            </a:r>
            <a:r>
              <a:rPr lang="en-US" sz="417" b="1" i="1" dirty="0">
                <a:latin typeface="Arial" panose="020B0604020202020204" pitchFamily="34" charset="0"/>
                <a:ea typeface="Calibri" panose="020F0502020204030204" pitchFamily="34" charset="0"/>
                <a:cs typeface="Arial" panose="020B0604020202020204" pitchFamily="34" charset="0"/>
              </a:rPr>
              <a:t>https://echs.gov.in/</a:t>
            </a:r>
            <a:r>
              <a:rPr lang="en-US" sz="417" b="1" dirty="0">
                <a:latin typeface="Arial" panose="020B0604020202020204" pitchFamily="34" charset="0"/>
                <a:ea typeface="Calibri" panose="020F0502020204030204" pitchFamily="34" charset="0"/>
                <a:cs typeface="Arial" panose="020B0604020202020204" pitchFamily="34" charset="0"/>
              </a:rPr>
              <a:t>, 2018. (COECHS, Editor, &amp; ECHS) Retrieved from Official ECHS Web Portal, maintained &amp; managed by the COECHS | All Rights Reserved © 2018Last updated on:13/Apr/2020: https://echs.gov.in/</a:t>
            </a:r>
            <a:endParaRPr lang="en-IN" sz="417" b="1" dirty="0">
              <a:latin typeface="Arial" panose="020B0604020202020204" pitchFamily="34" charset="0"/>
              <a:ea typeface="Calibri" panose="020F0502020204030204" pitchFamily="34" charset="0"/>
              <a:cs typeface="Arial" panose="020B0604020202020204" pitchFamily="34" charset="0"/>
            </a:endParaRPr>
          </a:p>
          <a:p>
            <a:pPr marL="95235" indent="-95235">
              <a:lnSpc>
                <a:spcPct val="115000"/>
              </a:lnSpc>
              <a:spcAft>
                <a:spcPts val="208"/>
              </a:spcAft>
            </a:pPr>
            <a:r>
              <a:rPr lang="en-US" sz="417" b="1" dirty="0">
                <a:latin typeface="Arial" panose="020B0604020202020204" pitchFamily="34" charset="0"/>
                <a:ea typeface="Calibri" panose="020F0502020204030204" pitchFamily="34" charset="0"/>
                <a:cs typeface="Arial" panose="020B0604020202020204" pitchFamily="34" charset="0"/>
              </a:rPr>
              <a:t>        Department of Ex-servicemen Welfare, Ministry of </a:t>
            </a:r>
            <a:r>
              <a:rPr lang="en-US" sz="417" b="1" dirty="0" err="1">
                <a:latin typeface="Arial" panose="020B0604020202020204" pitchFamily="34" charset="0"/>
                <a:ea typeface="Calibri" panose="020F0502020204030204" pitchFamily="34" charset="0"/>
                <a:cs typeface="Arial" panose="020B0604020202020204" pitchFamily="34" charset="0"/>
              </a:rPr>
              <a:t>Defence</a:t>
            </a:r>
            <a:r>
              <a:rPr lang="en-US" sz="417" b="1" dirty="0">
                <a:latin typeface="Arial" panose="020B0604020202020204" pitchFamily="34" charset="0"/>
                <a:ea typeface="Calibri" panose="020F0502020204030204" pitchFamily="34" charset="0"/>
                <a:cs typeface="Arial" panose="020B0604020202020204" pitchFamily="34" charset="0"/>
              </a:rPr>
              <a:t>, </a:t>
            </a:r>
            <a:r>
              <a:rPr lang="en-US" sz="417" b="1" dirty="0" err="1">
                <a:latin typeface="Arial" panose="020B0604020202020204" pitchFamily="34" charset="0"/>
                <a:ea typeface="Calibri" panose="020F0502020204030204" pitchFamily="34" charset="0"/>
                <a:cs typeface="Arial" panose="020B0604020202020204" pitchFamily="34" charset="0"/>
              </a:rPr>
              <a:t>GoI</a:t>
            </a:r>
            <a:r>
              <a:rPr lang="en-US" sz="417" b="1" dirty="0">
                <a:latin typeface="Arial" panose="020B0604020202020204" pitchFamily="34" charset="0"/>
                <a:ea typeface="Calibri" panose="020F0502020204030204" pitchFamily="34" charset="0"/>
                <a:cs typeface="Arial" panose="020B0604020202020204" pitchFamily="34" charset="0"/>
              </a:rPr>
              <a:t>. (2020, April 1). </a:t>
            </a:r>
            <a:r>
              <a:rPr lang="en-US" sz="417" b="1" i="1" dirty="0">
                <a:latin typeface="Arial" panose="020B0604020202020204" pitchFamily="34" charset="0"/>
                <a:ea typeface="Calibri" panose="020F0502020204030204" pitchFamily="34" charset="0"/>
                <a:cs typeface="Arial" panose="020B0604020202020204" pitchFamily="34" charset="0"/>
              </a:rPr>
              <a:t>http://desw.gov.in/</a:t>
            </a:r>
            <a:r>
              <a:rPr lang="en-US" sz="417" b="1" dirty="0">
                <a:latin typeface="Arial" panose="020B0604020202020204" pitchFamily="34" charset="0"/>
                <a:ea typeface="Calibri" panose="020F0502020204030204" pitchFamily="34" charset="0"/>
                <a:cs typeface="Arial" panose="020B0604020202020204" pitchFamily="34" charset="0"/>
              </a:rPr>
              <a:t>. (M. o. Department of Ex-servicemen Welfare, Editor, &amp; N. I. ), Producer) Retrieved from Department of Ex-Servicemen welfare: http://desw.gov.in/</a:t>
            </a:r>
            <a:endParaRPr lang="en-IN" sz="417" b="1" dirty="0">
              <a:latin typeface="Arial" panose="020B0604020202020204" pitchFamily="34" charset="0"/>
              <a:ea typeface="Calibri" panose="020F0502020204030204" pitchFamily="34" charset="0"/>
              <a:cs typeface="Arial" panose="020B0604020202020204" pitchFamily="34" charset="0"/>
            </a:endParaRPr>
          </a:p>
          <a:p>
            <a:pPr algn="l"/>
            <a:endParaRPr lang="en-IN" sz="1250" b="1" u="sn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1531DBC2-D20D-A37C-C369-07363901F026}"/>
                  </a:ext>
                </a:extLst>
              </p:cNvPr>
              <p:cNvGraphicFramePr>
                <a:graphicFrameLocks noChangeAspect="1"/>
              </p:cNvGraphicFramePr>
              <p:nvPr>
                <p:extLst>
                  <p:ext uri="{D42A27DB-BD31-4B8C-83A1-F6EECF244321}">
                    <p14:modId xmlns:p14="http://schemas.microsoft.com/office/powerpoint/2010/main" val="3660015700"/>
                  </p:ext>
                </p:extLst>
              </p:nvPr>
            </p:nvGraphicFramePr>
            <p:xfrm>
              <a:off x="-15323" y="9420"/>
              <a:ext cx="3048000" cy="1714500"/>
            </p:xfrm>
            <a:graphic>
              <a:graphicData uri="http://schemas.microsoft.com/office/powerpoint/2016/slidezoom">
                <pslz:sldZm>
                  <pslz:sldZmObj sldId="445" cId="0">
                    <pslz:zmPr id="{EEF8483F-8B72-4D8A-832C-CD1009B81C15}"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1531DBC2-D20D-A37C-C369-07363901F026}"/>
                  </a:ext>
                </a:extLst>
              </p:cNvPr>
              <p:cNvPicPr>
                <a:picLocks noGrp="1" noRot="1" noChangeAspect="1" noMove="1" noResize="1" noEditPoints="1" noAdjustHandles="1" noChangeArrowheads="1" noChangeShapeType="1"/>
              </p:cNvPicPr>
              <p:nvPr/>
            </p:nvPicPr>
            <p:blipFill>
              <a:blip r:embed="rId4"/>
              <a:stretch>
                <a:fillRect/>
              </a:stretch>
            </p:blipFill>
            <p:spPr>
              <a:xfrm>
                <a:off x="-15323" y="942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B31C810A-BE46-23F1-4736-DC11666F34FC}"/>
                  </a:ext>
                </a:extLst>
              </p:cNvPr>
              <p:cNvGraphicFramePr>
                <a:graphicFrameLocks noChangeAspect="1"/>
              </p:cNvGraphicFramePr>
              <p:nvPr>
                <p:extLst>
                  <p:ext uri="{D42A27DB-BD31-4B8C-83A1-F6EECF244321}">
                    <p14:modId xmlns:p14="http://schemas.microsoft.com/office/powerpoint/2010/main" val="3434155649"/>
                  </p:ext>
                </p:extLst>
              </p:nvPr>
            </p:nvGraphicFramePr>
            <p:xfrm>
              <a:off x="3105606" y="131885"/>
              <a:ext cx="3048000" cy="1714500"/>
            </p:xfrm>
            <a:graphic>
              <a:graphicData uri="http://schemas.microsoft.com/office/powerpoint/2016/slidezoom">
                <pslz:sldZm>
                  <pslz:sldZmObj sldId="260" cId="3544687849">
                    <pslz:zmPr id="{A0468437-BE3C-42A9-AE16-F6CFA69EC5EE}"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id="{B31C810A-BE46-23F1-4736-DC11666F34FC}"/>
                  </a:ext>
                </a:extLst>
              </p:cNvPr>
              <p:cNvPicPr>
                <a:picLocks noGrp="1" noRot="1" noChangeAspect="1" noMove="1" noResize="1" noEditPoints="1" noAdjustHandles="1" noChangeArrowheads="1" noChangeShapeType="1"/>
              </p:cNvPicPr>
              <p:nvPr/>
            </p:nvPicPr>
            <p:blipFill>
              <a:blip r:embed="rId7"/>
              <a:stretch>
                <a:fillRect/>
              </a:stretch>
            </p:blipFill>
            <p:spPr>
              <a:xfrm>
                <a:off x="3105606" y="131885"/>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CFE838A-BF03-C0F3-37CB-6EA54D331E62}"/>
                  </a:ext>
                </a:extLst>
              </p:cNvPr>
              <p:cNvGraphicFramePr>
                <a:graphicFrameLocks noChangeAspect="1"/>
              </p:cNvGraphicFramePr>
              <p:nvPr>
                <p:extLst>
                  <p:ext uri="{D42A27DB-BD31-4B8C-83A1-F6EECF244321}">
                    <p14:modId xmlns:p14="http://schemas.microsoft.com/office/powerpoint/2010/main" val="1366129279"/>
                  </p:ext>
                </p:extLst>
              </p:nvPr>
            </p:nvGraphicFramePr>
            <p:xfrm>
              <a:off x="5613930" y="75483"/>
              <a:ext cx="3048000" cy="1714500"/>
            </p:xfrm>
            <a:graphic>
              <a:graphicData uri="http://schemas.microsoft.com/office/powerpoint/2016/slidezoom">
                <pslz:sldZm>
                  <pslz:sldZmObj sldId="259" cId="459109267">
                    <pslz:zmPr id="{94CBDCCA-8258-48F3-93E2-3470226BA5BF}" returnToParent="0"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Slide Zoom 8">
                <a:hlinkClick r:id="rId9" action="ppaction://hlinksldjump"/>
                <a:extLst>
                  <a:ext uri="{FF2B5EF4-FFF2-40B4-BE49-F238E27FC236}">
                    <a16:creationId xmlns:a16="http://schemas.microsoft.com/office/drawing/2014/main" id="{3CFE838A-BF03-C0F3-37CB-6EA54D331E62}"/>
                  </a:ext>
                </a:extLst>
              </p:cNvPr>
              <p:cNvPicPr>
                <a:picLocks noGrp="1" noRot="1" noChangeAspect="1" noMove="1" noResize="1" noEditPoints="1" noAdjustHandles="1" noChangeArrowheads="1" noChangeShapeType="1"/>
              </p:cNvPicPr>
              <p:nvPr/>
            </p:nvPicPr>
            <p:blipFill>
              <a:blip r:embed="rId10"/>
              <a:stretch>
                <a:fillRect/>
              </a:stretch>
            </p:blipFill>
            <p:spPr>
              <a:xfrm>
                <a:off x="5613930" y="75483"/>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FA8E615D-FD39-2583-E033-2941B528FB76}"/>
                  </a:ext>
                </a:extLst>
              </p:cNvPr>
              <p:cNvGraphicFramePr>
                <a:graphicFrameLocks noChangeAspect="1"/>
              </p:cNvGraphicFramePr>
              <p:nvPr>
                <p:extLst>
                  <p:ext uri="{D42A27DB-BD31-4B8C-83A1-F6EECF244321}">
                    <p14:modId xmlns:p14="http://schemas.microsoft.com/office/powerpoint/2010/main" val="3552281299"/>
                  </p:ext>
                </p:extLst>
              </p:nvPr>
            </p:nvGraphicFramePr>
            <p:xfrm>
              <a:off x="8178682" y="75493"/>
              <a:ext cx="3048000" cy="1714500"/>
            </p:xfrm>
            <a:graphic>
              <a:graphicData uri="http://schemas.microsoft.com/office/powerpoint/2016/slidezoom">
                <pslz:sldZm>
                  <pslz:sldZmObj sldId="445" cId="0">
                    <pslz:zmPr id="{C736E44B-16D3-4E33-AE3C-A9D60FB968BD}"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1" name="Slide Zoom 10">
                <a:hlinkClick r:id="rId12" action="ppaction://hlinksldjump"/>
                <a:extLst>
                  <a:ext uri="{FF2B5EF4-FFF2-40B4-BE49-F238E27FC236}">
                    <a16:creationId xmlns:a16="http://schemas.microsoft.com/office/drawing/2014/main" id="{FA8E615D-FD39-2583-E033-2941B528FB76}"/>
                  </a:ext>
                </a:extLst>
              </p:cNvPr>
              <p:cNvPicPr>
                <a:picLocks noGrp="1" noRot="1" noChangeAspect="1" noMove="1" noResize="1" noEditPoints="1" noAdjustHandles="1" noChangeArrowheads="1" noChangeShapeType="1"/>
              </p:cNvPicPr>
              <p:nvPr/>
            </p:nvPicPr>
            <p:blipFill>
              <a:blip r:embed="rId13"/>
              <a:stretch>
                <a:fillRect/>
              </a:stretch>
            </p:blipFill>
            <p:spPr>
              <a:xfrm>
                <a:off x="8178682" y="75493"/>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E923303E-D48E-7270-C055-E606D9C3557B}"/>
                  </a:ext>
                </a:extLst>
              </p:cNvPr>
              <p:cNvGraphicFramePr>
                <a:graphicFrameLocks noChangeAspect="1"/>
              </p:cNvGraphicFramePr>
              <p:nvPr>
                <p:extLst>
                  <p:ext uri="{D42A27DB-BD31-4B8C-83A1-F6EECF244321}">
                    <p14:modId xmlns:p14="http://schemas.microsoft.com/office/powerpoint/2010/main" val="1038346570"/>
                  </p:ext>
                </p:extLst>
              </p:nvPr>
            </p:nvGraphicFramePr>
            <p:xfrm>
              <a:off x="31671" y="1658064"/>
              <a:ext cx="3048000" cy="1714500"/>
            </p:xfrm>
            <a:graphic>
              <a:graphicData uri="http://schemas.microsoft.com/office/powerpoint/2016/slidezoom">
                <pslz:sldZm>
                  <pslz:sldZmObj sldId="1832" cId="0">
                    <pslz:zmPr id="{C9EF2ACA-3E33-42F7-A1DE-864A7520507B}"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Slide Zoom 12">
                <a:hlinkClick r:id="rId15" action="ppaction://hlinksldjump"/>
                <a:extLst>
                  <a:ext uri="{FF2B5EF4-FFF2-40B4-BE49-F238E27FC236}">
                    <a16:creationId xmlns:a16="http://schemas.microsoft.com/office/drawing/2014/main" id="{E923303E-D48E-7270-C055-E606D9C3557B}"/>
                  </a:ext>
                </a:extLst>
              </p:cNvPr>
              <p:cNvPicPr>
                <a:picLocks noGrp="1" noRot="1" noChangeAspect="1" noMove="1" noResize="1" noEditPoints="1" noAdjustHandles="1" noChangeArrowheads="1" noChangeShapeType="1"/>
              </p:cNvPicPr>
              <p:nvPr/>
            </p:nvPicPr>
            <p:blipFill>
              <a:blip r:embed="rId16"/>
              <a:stretch>
                <a:fillRect/>
              </a:stretch>
            </p:blipFill>
            <p:spPr>
              <a:xfrm>
                <a:off x="31671" y="1658064"/>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039C6C7B-0BAA-3560-46F9-D3BAF5FA959B}"/>
                  </a:ext>
                </a:extLst>
              </p:cNvPr>
              <p:cNvGraphicFramePr>
                <a:graphicFrameLocks noChangeAspect="1"/>
              </p:cNvGraphicFramePr>
              <p:nvPr>
                <p:extLst>
                  <p:ext uri="{D42A27DB-BD31-4B8C-83A1-F6EECF244321}">
                    <p14:modId xmlns:p14="http://schemas.microsoft.com/office/powerpoint/2010/main" val="999861892"/>
                  </p:ext>
                </p:extLst>
              </p:nvPr>
            </p:nvGraphicFramePr>
            <p:xfrm>
              <a:off x="3115036" y="1629730"/>
              <a:ext cx="3048000" cy="1714500"/>
            </p:xfrm>
            <a:graphic>
              <a:graphicData uri="http://schemas.microsoft.com/office/powerpoint/2016/slidezoom">
                <pslz:sldZm>
                  <pslz:sldZmObj sldId="432" cId="0">
                    <pslz:zmPr id="{B3551DBF-C8F6-4AA0-89A0-86D7E3E80DB8}" returnToParent="0" transitionDur="1000">
                      <p166:blipFill xmlns:p166="http://schemas.microsoft.com/office/powerpoint/2016/6/main">
                        <a:blip r:embed="rId1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039C6C7B-0BAA-3560-46F9-D3BAF5FA959B}"/>
                  </a:ext>
                </a:extLst>
              </p:cNvPr>
              <p:cNvPicPr>
                <a:picLocks noGrp="1" noRot="1" noChangeAspect="1" noMove="1" noResize="1" noEditPoints="1" noAdjustHandles="1" noChangeArrowheads="1" noChangeShapeType="1"/>
              </p:cNvPicPr>
              <p:nvPr/>
            </p:nvPicPr>
            <p:blipFill>
              <a:blip r:embed="rId19"/>
              <a:stretch>
                <a:fillRect/>
              </a:stretch>
            </p:blipFill>
            <p:spPr>
              <a:xfrm>
                <a:off x="3115036" y="1629730"/>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20C29DF0-C7F0-DFF5-F24A-14E285E9CFEA}"/>
                  </a:ext>
                </a:extLst>
              </p:cNvPr>
              <p:cNvGraphicFramePr>
                <a:graphicFrameLocks noChangeAspect="1"/>
              </p:cNvGraphicFramePr>
              <p:nvPr>
                <p:extLst>
                  <p:ext uri="{D42A27DB-BD31-4B8C-83A1-F6EECF244321}">
                    <p14:modId xmlns:p14="http://schemas.microsoft.com/office/powerpoint/2010/main" val="3052767696"/>
                  </p:ext>
                </p:extLst>
              </p:nvPr>
            </p:nvGraphicFramePr>
            <p:xfrm>
              <a:off x="5727081" y="1592036"/>
              <a:ext cx="2540226" cy="1714500"/>
            </p:xfrm>
            <a:graphic>
              <a:graphicData uri="http://schemas.microsoft.com/office/powerpoint/2016/slidezoom">
                <pslz:sldZm>
                  <pslz:sldZmObj sldId="754" cId="2114128031">
                    <pslz:zmPr id="{375E226E-67B0-4AB0-93C3-E356A0BD8FCC}" returnToParent="0" transitionDur="1000">
                      <p166:blipFill xmlns:p166="http://schemas.microsoft.com/office/powerpoint/2016/6/main">
                        <a:blip r:embed="rId20"/>
                        <a:stretch>
                          <a:fillRect/>
                        </a:stretch>
                      </p166:blipFill>
                      <p166:spPr xmlns:p166="http://schemas.microsoft.com/office/powerpoint/2016/6/main">
                        <a:xfrm>
                          <a:off x="0" y="0"/>
                          <a:ext cx="2540226" cy="1714500"/>
                        </a:xfrm>
                        <a:prstGeom prst="rect">
                          <a:avLst/>
                        </a:prstGeom>
                        <a:ln w="3175">
                          <a:solidFill>
                            <a:prstClr val="ltGray"/>
                          </a:solidFill>
                        </a:ln>
                      </p166:spPr>
                    </pslz:zmPr>
                  </pslz:sldZmObj>
                </pslz:sldZm>
              </a:graphicData>
            </a:graphic>
          </p:graphicFrame>
        </mc:Choice>
        <mc:Fallback xmlns="">
          <p:pic>
            <p:nvPicPr>
              <p:cNvPr id="19" name="Slide Zoom 18">
                <a:hlinkClick r:id="rId21" action="ppaction://hlinksldjump"/>
                <a:extLst>
                  <a:ext uri="{FF2B5EF4-FFF2-40B4-BE49-F238E27FC236}">
                    <a16:creationId xmlns:a16="http://schemas.microsoft.com/office/drawing/2014/main" id="{20C29DF0-C7F0-DFF5-F24A-14E285E9CFEA}"/>
                  </a:ext>
                </a:extLst>
              </p:cNvPr>
              <p:cNvPicPr>
                <a:picLocks noGrp="1" noRot="1" noChangeAspect="1" noMove="1" noResize="1" noEditPoints="1" noAdjustHandles="1" noChangeArrowheads="1" noChangeShapeType="1"/>
              </p:cNvPicPr>
              <p:nvPr/>
            </p:nvPicPr>
            <p:blipFill>
              <a:blip r:embed="rId22"/>
              <a:stretch>
                <a:fillRect/>
              </a:stretch>
            </p:blipFill>
            <p:spPr>
              <a:xfrm>
                <a:off x="5727081" y="1592036"/>
                <a:ext cx="2540226"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BE90D052-9C39-5D8A-7001-BC4D64E759E5}"/>
                  </a:ext>
                </a:extLst>
              </p:cNvPr>
              <p:cNvGraphicFramePr>
                <a:graphicFrameLocks noChangeAspect="1"/>
              </p:cNvGraphicFramePr>
              <p:nvPr>
                <p:extLst>
                  <p:ext uri="{D42A27DB-BD31-4B8C-83A1-F6EECF244321}">
                    <p14:modId xmlns:p14="http://schemas.microsoft.com/office/powerpoint/2010/main" val="2263317801"/>
                  </p:ext>
                </p:extLst>
              </p:nvPr>
            </p:nvGraphicFramePr>
            <p:xfrm>
              <a:off x="8267307" y="1610876"/>
              <a:ext cx="2975875" cy="1714500"/>
            </p:xfrm>
            <a:graphic>
              <a:graphicData uri="http://schemas.microsoft.com/office/powerpoint/2016/slidezoom">
                <pslz:sldZm>
                  <pslz:sldZmObj sldId="1838" cId="2696965433">
                    <pslz:zmPr id="{CC548C62-4834-4E16-896E-9D85C7DCC32C}" returnToParent="0" transitionDur="1000">
                      <p166:blipFill xmlns:p166="http://schemas.microsoft.com/office/powerpoint/2016/6/main">
                        <a:blip r:embed="rId23"/>
                        <a:stretch>
                          <a:fillRect/>
                        </a:stretch>
                      </p166:blipFill>
                      <p166:spPr xmlns:p166="http://schemas.microsoft.com/office/powerpoint/2016/6/main">
                        <a:xfrm>
                          <a:off x="0" y="0"/>
                          <a:ext cx="2975875" cy="1714500"/>
                        </a:xfrm>
                        <a:prstGeom prst="rect">
                          <a:avLst/>
                        </a:prstGeom>
                        <a:ln w="3175">
                          <a:solidFill>
                            <a:prstClr val="ltGray"/>
                          </a:solidFill>
                        </a:ln>
                      </p166:spPr>
                    </pslz:zmPr>
                  </pslz:sldZmObj>
                </pslz:sldZm>
              </a:graphicData>
            </a:graphic>
          </p:graphicFrame>
        </mc:Choice>
        <mc:Fallback xmlns="">
          <p:pic>
            <p:nvPicPr>
              <p:cNvPr id="21" name="Slide Zoom 20">
                <a:hlinkClick r:id="rId24" action="ppaction://hlinksldjump"/>
                <a:extLst>
                  <a:ext uri="{FF2B5EF4-FFF2-40B4-BE49-F238E27FC236}">
                    <a16:creationId xmlns:a16="http://schemas.microsoft.com/office/drawing/2014/main" id="{BE90D052-9C39-5D8A-7001-BC4D64E759E5}"/>
                  </a:ext>
                </a:extLst>
              </p:cNvPr>
              <p:cNvPicPr>
                <a:picLocks noGrp="1" noRot="1" noChangeAspect="1" noMove="1" noResize="1" noEditPoints="1" noAdjustHandles="1" noChangeArrowheads="1" noChangeShapeType="1"/>
              </p:cNvPicPr>
              <p:nvPr/>
            </p:nvPicPr>
            <p:blipFill>
              <a:blip r:embed="rId25"/>
              <a:stretch>
                <a:fillRect/>
              </a:stretch>
            </p:blipFill>
            <p:spPr>
              <a:xfrm>
                <a:off x="8267307" y="1610876"/>
                <a:ext cx="2975875"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98E7CE46-9F10-E81E-322C-BA5ACA7E27BA}"/>
                  </a:ext>
                </a:extLst>
              </p:cNvPr>
              <p:cNvGraphicFramePr>
                <a:graphicFrameLocks noChangeAspect="1"/>
              </p:cNvGraphicFramePr>
              <p:nvPr>
                <p:extLst>
                  <p:ext uri="{D42A27DB-BD31-4B8C-83A1-F6EECF244321}">
                    <p14:modId xmlns:p14="http://schemas.microsoft.com/office/powerpoint/2010/main" val="825835106"/>
                  </p:ext>
                </p:extLst>
              </p:nvPr>
            </p:nvGraphicFramePr>
            <p:xfrm>
              <a:off x="-15323" y="3306708"/>
              <a:ext cx="2532435" cy="1714500"/>
            </p:xfrm>
            <a:graphic>
              <a:graphicData uri="http://schemas.microsoft.com/office/powerpoint/2016/slidezoom">
                <pslz:sldZm>
                  <pslz:sldZmObj sldId="280" cId="2097221545">
                    <pslz:zmPr id="{CDAC153C-7F36-4B67-BA1A-F59ADFFDE456}" returnToParent="0" transitionDur="1000">
                      <p166:blipFill xmlns:p166="http://schemas.microsoft.com/office/powerpoint/2016/6/main">
                        <a:blip r:embed="rId26"/>
                        <a:stretch>
                          <a:fillRect/>
                        </a:stretch>
                      </p166:blipFill>
                      <p166:spPr xmlns:p166="http://schemas.microsoft.com/office/powerpoint/2016/6/main">
                        <a:xfrm>
                          <a:off x="0" y="0"/>
                          <a:ext cx="2532435" cy="1714500"/>
                        </a:xfrm>
                        <a:prstGeom prst="rect">
                          <a:avLst/>
                        </a:prstGeom>
                        <a:ln w="3175">
                          <a:solidFill>
                            <a:prstClr val="ltGray"/>
                          </a:solidFill>
                        </a:ln>
                      </p166:spPr>
                    </pslz:zmPr>
                  </pslz:sldZmObj>
                </pslz:sldZm>
              </a:graphicData>
            </a:graphic>
          </p:graphicFrame>
        </mc:Choice>
        <mc:Fallback xmlns="">
          <p:pic>
            <p:nvPicPr>
              <p:cNvPr id="23" name="Slide Zoom 22">
                <a:hlinkClick r:id="rId27" action="ppaction://hlinksldjump"/>
                <a:extLst>
                  <a:ext uri="{FF2B5EF4-FFF2-40B4-BE49-F238E27FC236}">
                    <a16:creationId xmlns:a16="http://schemas.microsoft.com/office/drawing/2014/main" id="{98E7CE46-9F10-E81E-322C-BA5ACA7E27BA}"/>
                  </a:ext>
                </a:extLst>
              </p:cNvPr>
              <p:cNvPicPr>
                <a:picLocks noGrp="1" noRot="1" noChangeAspect="1" noMove="1" noResize="1" noEditPoints="1" noAdjustHandles="1" noChangeArrowheads="1" noChangeShapeType="1"/>
              </p:cNvPicPr>
              <p:nvPr/>
            </p:nvPicPr>
            <p:blipFill>
              <a:blip r:embed="rId28"/>
              <a:stretch>
                <a:fillRect/>
              </a:stretch>
            </p:blipFill>
            <p:spPr>
              <a:xfrm>
                <a:off x="-15323" y="3306708"/>
                <a:ext cx="2532435"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5" name="Slide Zoom 24">
                <a:extLst>
                  <a:ext uri="{FF2B5EF4-FFF2-40B4-BE49-F238E27FC236}">
                    <a16:creationId xmlns:a16="http://schemas.microsoft.com/office/drawing/2014/main" id="{BAE686AF-036C-3047-FD81-EFE24BC844ED}"/>
                  </a:ext>
                </a:extLst>
              </p:cNvPr>
              <p:cNvGraphicFramePr>
                <a:graphicFrameLocks noChangeAspect="1"/>
              </p:cNvGraphicFramePr>
              <p:nvPr>
                <p:extLst>
                  <p:ext uri="{D42A27DB-BD31-4B8C-83A1-F6EECF244321}">
                    <p14:modId xmlns:p14="http://schemas.microsoft.com/office/powerpoint/2010/main" val="970417093"/>
                  </p:ext>
                </p:extLst>
              </p:nvPr>
            </p:nvGraphicFramePr>
            <p:xfrm>
              <a:off x="2662436" y="3212332"/>
              <a:ext cx="3048000" cy="1714500"/>
            </p:xfrm>
            <a:graphic>
              <a:graphicData uri="http://schemas.microsoft.com/office/powerpoint/2016/slidezoom">
                <pslz:sldZm>
                  <pslz:sldZmObj sldId="281" cId="1220797606">
                    <pslz:zmPr id="{66159C6A-18AF-4EE1-BAE7-7F0A6299D352}" returnToParent="0" transitionDur="1000">
                      <p166:blipFill xmlns:p166="http://schemas.microsoft.com/office/powerpoint/2016/6/main">
                        <a:blip r:embed="rId29"/>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25" name="Slide Zoom 24">
                <a:hlinkClick r:id="rId30" action="ppaction://hlinksldjump"/>
                <a:extLst>
                  <a:ext uri="{FF2B5EF4-FFF2-40B4-BE49-F238E27FC236}">
                    <a16:creationId xmlns:a16="http://schemas.microsoft.com/office/drawing/2014/main" id="{BAE686AF-036C-3047-FD81-EFE24BC844ED}"/>
                  </a:ext>
                </a:extLst>
              </p:cNvPr>
              <p:cNvPicPr>
                <a:picLocks noGrp="1" noRot="1" noChangeAspect="1" noMove="1" noResize="1" noEditPoints="1" noAdjustHandles="1" noChangeArrowheads="1" noChangeShapeType="1"/>
              </p:cNvPicPr>
              <p:nvPr/>
            </p:nvPicPr>
            <p:blipFill>
              <a:blip r:embed="rId31"/>
              <a:stretch>
                <a:fillRect/>
              </a:stretch>
            </p:blipFill>
            <p:spPr>
              <a:xfrm>
                <a:off x="2662436" y="3212332"/>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F3058890-FE19-8CCC-9DF9-1A2241B98F48}"/>
                  </a:ext>
                </a:extLst>
              </p:cNvPr>
              <p:cNvGraphicFramePr>
                <a:graphicFrameLocks noChangeAspect="1"/>
              </p:cNvGraphicFramePr>
              <p:nvPr>
                <p:extLst>
                  <p:ext uri="{D42A27DB-BD31-4B8C-83A1-F6EECF244321}">
                    <p14:modId xmlns:p14="http://schemas.microsoft.com/office/powerpoint/2010/main" val="2857871157"/>
                  </p:ext>
                </p:extLst>
              </p:nvPr>
            </p:nvGraphicFramePr>
            <p:xfrm>
              <a:off x="-5996" y="5049637"/>
              <a:ext cx="3048000" cy="1714500"/>
            </p:xfrm>
            <a:graphic>
              <a:graphicData uri="http://schemas.microsoft.com/office/powerpoint/2016/slidezoom">
                <pslz:sldZm>
                  <pslz:sldZmObj sldId="265" cId="2616270879">
                    <pslz:zmPr id="{9F19432B-4136-4320-879B-6E43CF13E590}" returnToParent="0" transitionDur="1000">
                      <p166:blipFill xmlns:p166="http://schemas.microsoft.com/office/powerpoint/2016/6/main">
                        <a:blip r:embed="rId3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27" name="Slide Zoom 26">
                <a:hlinkClick r:id="rId33" action="ppaction://hlinksldjump"/>
                <a:extLst>
                  <a:ext uri="{FF2B5EF4-FFF2-40B4-BE49-F238E27FC236}">
                    <a16:creationId xmlns:a16="http://schemas.microsoft.com/office/drawing/2014/main" id="{F3058890-FE19-8CCC-9DF9-1A2241B98F48}"/>
                  </a:ext>
                </a:extLst>
              </p:cNvPr>
              <p:cNvPicPr>
                <a:picLocks noGrp="1" noRot="1" noChangeAspect="1" noMove="1" noResize="1" noEditPoints="1" noAdjustHandles="1" noChangeArrowheads="1" noChangeShapeType="1"/>
              </p:cNvPicPr>
              <p:nvPr/>
            </p:nvPicPr>
            <p:blipFill>
              <a:blip r:embed="rId34"/>
              <a:stretch>
                <a:fillRect/>
              </a:stretch>
            </p:blipFill>
            <p:spPr>
              <a:xfrm>
                <a:off x="-5996" y="5049637"/>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FE57C1B3-A91F-FAD1-82C7-D13B2942B836}"/>
                  </a:ext>
                </a:extLst>
              </p:cNvPr>
              <p:cNvGraphicFramePr>
                <a:graphicFrameLocks noChangeAspect="1"/>
              </p:cNvGraphicFramePr>
              <p:nvPr>
                <p:extLst>
                  <p:ext uri="{D42A27DB-BD31-4B8C-83A1-F6EECF244321}">
                    <p14:modId xmlns:p14="http://schemas.microsoft.com/office/powerpoint/2010/main" val="684378406"/>
                  </p:ext>
                </p:extLst>
              </p:nvPr>
            </p:nvGraphicFramePr>
            <p:xfrm>
              <a:off x="2832081" y="4992835"/>
              <a:ext cx="3048000" cy="1714500"/>
            </p:xfrm>
            <a:graphic>
              <a:graphicData uri="http://schemas.microsoft.com/office/powerpoint/2016/slidezoom">
                <pslz:sldZm>
                  <pslz:sldZmObj sldId="266" cId="2388368187">
                    <pslz:zmPr id="{7B65A044-0BAA-45A6-BCBE-229FFA9D3F41}" returnToParent="0" transitionDur="1000">
                      <p166:blipFill xmlns:p166="http://schemas.microsoft.com/office/powerpoint/2016/6/main">
                        <a:blip r:embed="rId3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29" name="Slide Zoom 28">
                <a:hlinkClick r:id="rId36" action="ppaction://hlinksldjump"/>
                <a:extLst>
                  <a:ext uri="{FF2B5EF4-FFF2-40B4-BE49-F238E27FC236}">
                    <a16:creationId xmlns:a16="http://schemas.microsoft.com/office/drawing/2014/main" id="{FE57C1B3-A91F-FAD1-82C7-D13B2942B836}"/>
                  </a:ext>
                </a:extLst>
              </p:cNvPr>
              <p:cNvPicPr>
                <a:picLocks noGrp="1" noRot="1" noChangeAspect="1" noMove="1" noResize="1" noEditPoints="1" noAdjustHandles="1" noChangeArrowheads="1" noChangeShapeType="1"/>
              </p:cNvPicPr>
              <p:nvPr/>
            </p:nvPicPr>
            <p:blipFill>
              <a:blip r:embed="rId37"/>
              <a:stretch>
                <a:fillRect/>
              </a:stretch>
            </p:blipFill>
            <p:spPr>
              <a:xfrm>
                <a:off x="2832081" y="4992835"/>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20FB18AC-68D2-5F8A-B1BB-2DEA627F4B84}"/>
                  </a:ext>
                </a:extLst>
              </p:cNvPr>
              <p:cNvGraphicFramePr>
                <a:graphicFrameLocks noChangeAspect="1"/>
              </p:cNvGraphicFramePr>
              <p:nvPr>
                <p:extLst>
                  <p:ext uri="{D42A27DB-BD31-4B8C-83A1-F6EECF244321}">
                    <p14:modId xmlns:p14="http://schemas.microsoft.com/office/powerpoint/2010/main" val="2453866783"/>
                  </p:ext>
                </p:extLst>
              </p:nvPr>
            </p:nvGraphicFramePr>
            <p:xfrm>
              <a:off x="5802343" y="4898657"/>
              <a:ext cx="3048000" cy="1714500"/>
            </p:xfrm>
            <a:graphic>
              <a:graphicData uri="http://schemas.microsoft.com/office/powerpoint/2016/slidezoom">
                <pslz:sldZm>
                  <pslz:sldZmObj sldId="275" cId="191454481">
                    <pslz:zmPr id="{C3019317-2B43-4355-A8C9-256966F1AF01}" returnToParent="0" transitionDur="1000">
                      <p166:blipFill xmlns:p166="http://schemas.microsoft.com/office/powerpoint/2016/6/main">
                        <a:blip r:embed="rId3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1" name="Slide Zoom 30">
                <a:hlinkClick r:id="rId39" action="ppaction://hlinksldjump"/>
                <a:extLst>
                  <a:ext uri="{FF2B5EF4-FFF2-40B4-BE49-F238E27FC236}">
                    <a16:creationId xmlns:a16="http://schemas.microsoft.com/office/drawing/2014/main" id="{20FB18AC-68D2-5F8A-B1BB-2DEA627F4B84}"/>
                  </a:ext>
                </a:extLst>
              </p:cNvPr>
              <p:cNvPicPr>
                <a:picLocks noGrp="1" noRot="1" noChangeAspect="1" noMove="1" noResize="1" noEditPoints="1" noAdjustHandles="1" noChangeArrowheads="1" noChangeShapeType="1"/>
              </p:cNvPicPr>
              <p:nvPr/>
            </p:nvPicPr>
            <p:blipFill>
              <a:blip r:embed="rId40"/>
              <a:stretch>
                <a:fillRect/>
              </a:stretch>
            </p:blipFill>
            <p:spPr>
              <a:xfrm>
                <a:off x="5802343" y="4898657"/>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Slide Zoom 32">
                <a:extLst>
                  <a:ext uri="{FF2B5EF4-FFF2-40B4-BE49-F238E27FC236}">
                    <a16:creationId xmlns:a16="http://schemas.microsoft.com/office/drawing/2014/main" id="{CE48681B-6EE6-DEF1-1044-3010AD4A0B52}"/>
                  </a:ext>
                </a:extLst>
              </p:cNvPr>
              <p:cNvGraphicFramePr>
                <a:graphicFrameLocks noChangeAspect="1"/>
              </p:cNvGraphicFramePr>
              <p:nvPr>
                <p:extLst>
                  <p:ext uri="{D42A27DB-BD31-4B8C-83A1-F6EECF244321}">
                    <p14:modId xmlns:p14="http://schemas.microsoft.com/office/powerpoint/2010/main" val="683583246"/>
                  </p:ext>
                </p:extLst>
              </p:nvPr>
            </p:nvGraphicFramePr>
            <p:xfrm>
              <a:off x="8527454" y="4851496"/>
              <a:ext cx="3048000" cy="1714500"/>
            </p:xfrm>
            <a:graphic>
              <a:graphicData uri="http://schemas.microsoft.com/office/powerpoint/2016/slidezoom">
                <pslz:sldZm>
                  <pslz:sldZmObj sldId="267" cId="1644327927">
                    <pslz:zmPr id="{C72FC75A-AD00-42B9-8866-1808152A71F7}" returnToParent="0" transitionDur="1000">
                      <p166:blipFill xmlns:p166="http://schemas.microsoft.com/office/powerpoint/2016/6/main">
                        <a:blip r:embed="rId41"/>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3" name="Slide Zoom 32">
                <a:hlinkClick r:id="rId42" action="ppaction://hlinksldjump"/>
                <a:extLst>
                  <a:ext uri="{FF2B5EF4-FFF2-40B4-BE49-F238E27FC236}">
                    <a16:creationId xmlns:a16="http://schemas.microsoft.com/office/drawing/2014/main" id="{CE48681B-6EE6-DEF1-1044-3010AD4A0B52}"/>
                  </a:ext>
                </a:extLst>
              </p:cNvPr>
              <p:cNvPicPr>
                <a:picLocks noGrp="1" noRot="1" noChangeAspect="1" noMove="1" noResize="1" noEditPoints="1" noAdjustHandles="1" noChangeArrowheads="1" noChangeShapeType="1"/>
              </p:cNvPicPr>
              <p:nvPr/>
            </p:nvPicPr>
            <p:blipFill>
              <a:blip r:embed="rId43"/>
              <a:stretch>
                <a:fillRect/>
              </a:stretch>
            </p:blipFill>
            <p:spPr>
              <a:xfrm>
                <a:off x="8527454" y="485149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2120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6"/>
            <a:ext cx="12192000" cy="1039470"/>
          </a:xfrm>
          <a:solidFill>
            <a:schemeClr val="accent1"/>
          </a:solidFill>
        </p:spPr>
        <p:txBody>
          <a:bodyPr/>
          <a:lstStyle/>
          <a:p>
            <a:pPr algn="ctr"/>
            <a:r>
              <a:rPr lang="en-US" b="1" u="sng">
                <a:latin typeface="Times New Roman" panose="02020603050405020304" pitchFamily="18" charset="0"/>
                <a:cs typeface="Times New Roman" panose="02020603050405020304" pitchFamily="18" charset="0"/>
              </a:rPr>
              <a:t>CONDUCT OF STUDY </a:t>
            </a:r>
            <a:endParaRPr lang="en-IN"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1796509"/>
            <a:ext cx="10515600" cy="4542879"/>
          </a:xfrm>
        </p:spPr>
        <p:txBody>
          <a:bodyPr>
            <a:normAutofit/>
          </a:bodyPr>
          <a:lstStyle/>
          <a:p>
            <a:r>
              <a:rPr lang="en-US" sz="3200" b="1" dirty="0"/>
              <a:t>Study Area: </a:t>
            </a:r>
            <a:r>
              <a:rPr lang="en-US" sz="3200" dirty="0"/>
              <a:t>ECHS Polyclinic, Base Hospital Delhi Cantt &amp; </a:t>
            </a:r>
            <a:r>
              <a:rPr lang="en-US" sz="3200" dirty="0" err="1"/>
              <a:t>Dundahera</a:t>
            </a:r>
            <a:r>
              <a:rPr lang="en-US" sz="3200" dirty="0"/>
              <a:t>, Gurugram</a:t>
            </a:r>
          </a:p>
          <a:p>
            <a:r>
              <a:rPr lang="en-US" sz="3200" b="1" dirty="0">
                <a:solidFill>
                  <a:srgbClr val="C00000"/>
                </a:solidFill>
              </a:rPr>
              <a:t>Study Design:  </a:t>
            </a:r>
            <a:r>
              <a:rPr lang="en-US" sz="3200" dirty="0">
                <a:solidFill>
                  <a:srgbClr val="C00000"/>
                </a:solidFill>
              </a:rPr>
              <a:t>Cross-sectional survey</a:t>
            </a:r>
            <a:endParaRPr lang="en-US" sz="3200" b="1" dirty="0">
              <a:solidFill>
                <a:srgbClr val="C00000"/>
              </a:solidFill>
            </a:endParaRPr>
          </a:p>
          <a:p>
            <a:r>
              <a:rPr lang="en-US" sz="3200" b="1" dirty="0"/>
              <a:t>Tools:   </a:t>
            </a:r>
            <a:r>
              <a:rPr lang="en-IN" sz="3200" dirty="0"/>
              <a:t>Semi structured questionnaire</a:t>
            </a:r>
            <a:endParaRPr lang="en-US" sz="3200" dirty="0"/>
          </a:p>
          <a:p>
            <a:r>
              <a:rPr lang="en-US" sz="3200" b="1" dirty="0">
                <a:solidFill>
                  <a:srgbClr val="C00000"/>
                </a:solidFill>
              </a:rPr>
              <a:t>Study Population: </a:t>
            </a:r>
            <a:r>
              <a:rPr lang="en-US" sz="3200" dirty="0">
                <a:solidFill>
                  <a:srgbClr val="C00000"/>
                </a:solidFill>
              </a:rPr>
              <a:t>ECHS  Patients &amp; Staff</a:t>
            </a:r>
          </a:p>
          <a:p>
            <a:r>
              <a:rPr lang="en-US" sz="3200" b="1" dirty="0"/>
              <a:t>Sample Size:  </a:t>
            </a:r>
            <a:r>
              <a:rPr lang="en-US" sz="3200" dirty="0"/>
              <a:t> 50</a:t>
            </a:r>
          </a:p>
          <a:p>
            <a:r>
              <a:rPr lang="en-US" sz="3200" b="1" dirty="0">
                <a:solidFill>
                  <a:srgbClr val="C00000"/>
                </a:solidFill>
              </a:rPr>
              <a:t>Sampling Method: </a:t>
            </a:r>
            <a:r>
              <a:rPr lang="en-US" sz="3200" dirty="0">
                <a:solidFill>
                  <a:srgbClr val="C00000"/>
                </a:solidFill>
              </a:rPr>
              <a:t>Convenient</a:t>
            </a:r>
          </a:p>
          <a:p>
            <a:r>
              <a:rPr lang="en-US" sz="3200" b="1" dirty="0"/>
              <a:t>Data Analysis: </a:t>
            </a:r>
            <a:r>
              <a:rPr lang="en-US" sz="3200" dirty="0"/>
              <a:t>Microsoft Excel</a:t>
            </a:r>
          </a:p>
          <a:p>
            <a:pPr marL="457200" lvl="1" indent="0">
              <a:buNone/>
            </a:pPr>
            <a:endParaRPr lang="en-IN" sz="2800"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62946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50</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3AD187A4-AA0D-94D7-17C2-EB1E6CA35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EDE82067-EECE-6FC7-4BE6-B6FAAD72049A}"/>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367524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981193" y="-21374"/>
            <a:ext cx="10515600" cy="1325563"/>
          </a:xfrm>
        </p:spPr>
        <p:txBody>
          <a:bodyPr/>
          <a:lstStyle/>
          <a:p>
            <a:pPr algn="ctr"/>
            <a:r>
              <a:rPr lang="en-IN" b="1" u="sng" dirty="0">
                <a:latin typeface="Times New Roman" panose="02020603050405020304" pitchFamily="18" charset="0"/>
                <a:cs typeface="Times New Roman" panose="02020603050405020304" pitchFamily="18" charset="0"/>
              </a:rPr>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u="sng"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US" dirty="0"/>
              <a:t>Functioning of ECHS PCs</a:t>
            </a:r>
          </a:p>
          <a:p>
            <a:r>
              <a:rPr lang="en-IN" dirty="0">
                <a:solidFill>
                  <a:srgbClr val="C00000"/>
                </a:solidFill>
              </a:rPr>
              <a:t>Treatment Process</a:t>
            </a:r>
          </a:p>
          <a:p>
            <a:r>
              <a:rPr lang="en-IN" dirty="0"/>
              <a:t>Organisational Issues</a:t>
            </a:r>
          </a:p>
          <a:p>
            <a:r>
              <a:rPr lang="en-IN" dirty="0">
                <a:solidFill>
                  <a:srgbClr val="C00000"/>
                </a:solidFill>
              </a:rPr>
              <a:t>Interaction with Patients</a:t>
            </a:r>
          </a:p>
          <a:p>
            <a:r>
              <a:rPr lang="en-IN" dirty="0"/>
              <a:t>Procedures</a:t>
            </a:r>
          </a:p>
          <a:p>
            <a:r>
              <a:rPr lang="en-IN" dirty="0">
                <a:solidFill>
                  <a:srgbClr val="C00000"/>
                </a:solidFill>
              </a:rPr>
              <a:t>Medicine Demand &amp; Disbursal procedure </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u="sng"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US" dirty="0"/>
              <a:t>Good Learning Experience</a:t>
            </a:r>
          </a:p>
          <a:p>
            <a:r>
              <a:rPr lang="en-US" dirty="0">
                <a:solidFill>
                  <a:srgbClr val="C00000"/>
                </a:solidFill>
              </a:rPr>
              <a:t>Exposure to Hospital Functioning</a:t>
            </a:r>
          </a:p>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51</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10" name="Picture 4" descr="2.png">
            <a:extLst>
              <a:ext uri="{FF2B5EF4-FFF2-40B4-BE49-F238E27FC236}">
                <a16:creationId xmlns:a16="http://schemas.microsoft.com/office/drawing/2014/main" id="{741970EB-E5DC-60B7-DA28-2C49453C36E1}"/>
              </a:ext>
            </a:extLst>
          </p:cNvPr>
          <p:cNvPicPr>
            <a:picLocks noChangeAspect="1"/>
          </p:cNvPicPr>
          <p:nvPr/>
        </p:nvPicPr>
        <p:blipFill>
          <a:blip r:embed="rId2" cstate="print"/>
          <a:stretch>
            <a:fillRect/>
          </a:stretch>
        </p:blipFill>
        <p:spPr bwMode="auto">
          <a:xfrm>
            <a:off x="11167123" y="0"/>
            <a:ext cx="949444" cy="896696"/>
          </a:xfrm>
          <a:prstGeom prst="rect">
            <a:avLst/>
          </a:prstGeom>
          <a:noFill/>
          <a:ln w="9525">
            <a:noFill/>
            <a:miter lim="800000"/>
            <a:headEnd/>
            <a:tailEnd/>
          </a:ln>
        </p:spPr>
      </p:pic>
      <p:pic>
        <p:nvPicPr>
          <p:cNvPr id="11" name="Picture 10">
            <a:extLst>
              <a:ext uri="{FF2B5EF4-FFF2-40B4-BE49-F238E27FC236}">
                <a16:creationId xmlns:a16="http://schemas.microsoft.com/office/drawing/2014/main" id="{C8049C59-AED2-E77A-B5BC-9FEA04F90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(1/2)</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Content Placeholder 2"/>
          <p:cNvSpPr>
            <a:spLocks noGrp="1"/>
          </p:cNvSpPr>
          <p:nvPr>
            <p:ph idx="1"/>
          </p:nvPr>
        </p:nvSpPr>
        <p:spPr>
          <a:xfrm>
            <a:off x="1981200" y="1689120"/>
            <a:ext cx="8229600" cy="4525963"/>
          </a:xfrm>
        </p:spPr>
        <p:txBody>
          <a:bodyPr/>
          <a:lstStyle/>
          <a:p>
            <a:r>
              <a:rPr lang="en-US" b="1" dirty="0"/>
              <a:t>Study Area: </a:t>
            </a:r>
            <a:r>
              <a:rPr lang="en-US" dirty="0"/>
              <a:t>ECHS Polyclinic, Base Hospital Delhi Cantt &amp; </a:t>
            </a:r>
            <a:r>
              <a:rPr lang="en-US" dirty="0" err="1"/>
              <a:t>Dundahera</a:t>
            </a:r>
            <a:r>
              <a:rPr lang="en-US" dirty="0"/>
              <a:t>, Gurgaon.</a:t>
            </a:r>
          </a:p>
          <a:p>
            <a:r>
              <a:rPr lang="en-US" b="1" dirty="0">
                <a:solidFill>
                  <a:srgbClr val="C00000"/>
                </a:solidFill>
              </a:rPr>
              <a:t>Study Design:  </a:t>
            </a:r>
            <a:r>
              <a:rPr lang="en-US" dirty="0">
                <a:solidFill>
                  <a:srgbClr val="C00000"/>
                </a:solidFill>
              </a:rPr>
              <a:t>Cross-sectional survey.</a:t>
            </a:r>
            <a:endParaRPr lang="en-US" b="1" dirty="0">
              <a:solidFill>
                <a:srgbClr val="C00000"/>
              </a:solidFill>
            </a:endParaRPr>
          </a:p>
          <a:p>
            <a:r>
              <a:rPr lang="en-US" b="1" dirty="0"/>
              <a:t>Tools:   </a:t>
            </a:r>
            <a:r>
              <a:rPr lang="en-IN" dirty="0"/>
              <a:t>Semi structured questionnaire.</a:t>
            </a:r>
            <a:endParaRPr lang="en-US" dirty="0"/>
          </a:p>
          <a:p>
            <a:r>
              <a:rPr lang="en-US" b="1" dirty="0">
                <a:solidFill>
                  <a:srgbClr val="C00000"/>
                </a:solidFill>
              </a:rPr>
              <a:t>Study Population: </a:t>
            </a:r>
            <a:r>
              <a:rPr lang="en-US" dirty="0">
                <a:solidFill>
                  <a:srgbClr val="C00000"/>
                </a:solidFill>
              </a:rPr>
              <a:t>ECHS  Patients &amp; Staff.</a:t>
            </a:r>
          </a:p>
          <a:p>
            <a:r>
              <a:rPr lang="en-US" b="1" dirty="0"/>
              <a:t>Sample Size:  </a:t>
            </a:r>
            <a:r>
              <a:rPr lang="en-US" dirty="0"/>
              <a:t> 50.</a:t>
            </a:r>
          </a:p>
          <a:p>
            <a:r>
              <a:rPr lang="en-US" b="1" dirty="0">
                <a:solidFill>
                  <a:srgbClr val="C00000"/>
                </a:solidFill>
              </a:rPr>
              <a:t>Sampling Method: </a:t>
            </a:r>
            <a:r>
              <a:rPr lang="en-US" dirty="0">
                <a:solidFill>
                  <a:srgbClr val="C00000"/>
                </a:solidFill>
              </a:rPr>
              <a:t>Convenient.</a:t>
            </a:r>
          </a:p>
          <a:p>
            <a:r>
              <a:rPr lang="en-US" b="1" dirty="0"/>
              <a:t>Data Analysis: </a:t>
            </a:r>
            <a:r>
              <a:rPr lang="en-US" dirty="0"/>
              <a:t>Microsoft Excel.</a:t>
            </a:r>
          </a:p>
          <a:p>
            <a:endParaRPr lang="en-US" dirty="0"/>
          </a:p>
        </p:txBody>
      </p:sp>
    </p:spTree>
    <p:extLst>
      <p:ext uri="{BB962C8B-B14F-4D97-AF65-F5344CB8AC3E}">
        <p14:creationId xmlns:p14="http://schemas.microsoft.com/office/powerpoint/2010/main" val="459109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p:txBody>
          <a:bodyPr/>
          <a:lstStyle/>
          <a:p>
            <a:pPr algn="ctr"/>
            <a:r>
              <a:rPr lang="en-IN" b="1" dirty="0"/>
              <a:t>Suggestions Given to Organisation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CFB24201-39E0-0177-4FEA-D5D081F0FDC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52</a:t>
            </a:fld>
            <a:endParaRPr lang="en-IN"/>
          </a:p>
        </p:txBody>
      </p:sp>
      <p:pic>
        <p:nvPicPr>
          <p:cNvPr id="7" name="Picture 6">
            <a:extLst>
              <a:ext uri="{FF2B5EF4-FFF2-40B4-BE49-F238E27FC236}">
                <a16:creationId xmlns:a16="http://schemas.microsoft.com/office/drawing/2014/main" id="{2482A949-FB7A-E637-805A-09CC168BD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65F1BE73-0641-7674-AB03-7A5BE2554DB0}"/>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2063283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pPr marL="0" indent="0">
              <a:buNone/>
            </a:pPr>
            <a:endParaRPr lang="en-IN" dirty="0"/>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53</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216FB906-7949-2EC2-4344-02415803ED4E}"/>
              </a:ext>
            </a:extLst>
          </p:cNvPr>
          <p:cNvPicPr/>
          <p:nvPr/>
        </p:nvPicPr>
        <p:blipFill>
          <a:blip r:embed="rId2" cstate="print"/>
          <a:srcRect/>
          <a:stretch>
            <a:fillRect/>
          </a:stretch>
        </p:blipFill>
        <p:spPr bwMode="auto">
          <a:xfrm>
            <a:off x="4587818" y="2271861"/>
            <a:ext cx="6912768" cy="2736304"/>
          </a:xfrm>
          <a:prstGeom prst="rect">
            <a:avLst/>
          </a:prstGeom>
          <a:noFill/>
          <a:ln w="9525">
            <a:noFill/>
            <a:miter lim="800000"/>
            <a:headEnd/>
            <a:tailEnd/>
          </a:ln>
        </p:spPr>
      </p:pic>
      <p:pic>
        <p:nvPicPr>
          <p:cNvPr id="8" name="Picture 3" descr="C:\Users\Office\Desktop\Psn\pics\WhatsApp Image 2021-04-19 at 12.52.06.jpeg">
            <a:extLst>
              <a:ext uri="{FF2B5EF4-FFF2-40B4-BE49-F238E27FC236}">
                <a16:creationId xmlns:a16="http://schemas.microsoft.com/office/drawing/2014/main" id="{DA76448E-3F69-24BC-0674-791BB9DAB090}"/>
              </a:ext>
            </a:extLst>
          </p:cNvPr>
          <p:cNvPicPr>
            <a:picLocks noChangeAspect="1" noChangeArrowheads="1"/>
          </p:cNvPicPr>
          <p:nvPr/>
        </p:nvPicPr>
        <p:blipFill>
          <a:blip r:embed="rId3"/>
          <a:stretch>
            <a:fillRect/>
          </a:stretch>
        </p:blipFill>
        <p:spPr bwMode="auto">
          <a:xfrm>
            <a:off x="984986" y="3739665"/>
            <a:ext cx="3053614" cy="2290211"/>
          </a:xfrm>
          <a:prstGeom prst="rect">
            <a:avLst/>
          </a:prstGeom>
          <a:noFill/>
          <a:ln w="28575">
            <a:solidFill>
              <a:schemeClr val="tx1"/>
            </a:solidFill>
          </a:ln>
        </p:spPr>
      </p:pic>
      <p:pic>
        <p:nvPicPr>
          <p:cNvPr id="9" name="Picture 3" descr="C:\Users\Office\Desktop\Psn\pics\WhatsApp Image 2021-04-19 at 12.52.06.jpeg">
            <a:extLst>
              <a:ext uri="{FF2B5EF4-FFF2-40B4-BE49-F238E27FC236}">
                <a16:creationId xmlns:a16="http://schemas.microsoft.com/office/drawing/2014/main" id="{D347E01B-B271-51A6-59A9-7B2500527BBE}"/>
              </a:ext>
            </a:extLst>
          </p:cNvPr>
          <p:cNvPicPr>
            <a:picLocks noChangeAspect="1" noChangeArrowheads="1"/>
          </p:cNvPicPr>
          <p:nvPr/>
        </p:nvPicPr>
        <p:blipFill>
          <a:blip r:embed="rId4"/>
          <a:stretch>
            <a:fillRect/>
          </a:stretch>
        </p:blipFill>
        <p:spPr bwMode="auto">
          <a:xfrm>
            <a:off x="4704550" y="4803617"/>
            <a:ext cx="1950720" cy="1463040"/>
          </a:xfrm>
          <a:prstGeom prst="rect">
            <a:avLst/>
          </a:prstGeom>
          <a:noFill/>
          <a:ln w="28575">
            <a:solidFill>
              <a:schemeClr val="tx1"/>
            </a:solidFill>
          </a:ln>
        </p:spPr>
      </p:pic>
      <p:pic>
        <p:nvPicPr>
          <p:cNvPr id="10" name="Picture 3" descr="C:\Users\Office\Desktop\Psn\pics\WhatsApp Image 2021-04-19 at 12.52.06.jpeg">
            <a:extLst>
              <a:ext uri="{FF2B5EF4-FFF2-40B4-BE49-F238E27FC236}">
                <a16:creationId xmlns:a16="http://schemas.microsoft.com/office/drawing/2014/main" id="{BCAD265D-D048-90C2-4E15-69CBEC32F34A}"/>
              </a:ext>
            </a:extLst>
          </p:cNvPr>
          <p:cNvPicPr>
            <a:picLocks noChangeAspect="1" noChangeArrowheads="1"/>
          </p:cNvPicPr>
          <p:nvPr/>
        </p:nvPicPr>
        <p:blipFill>
          <a:blip r:embed="rId5"/>
          <a:stretch>
            <a:fillRect/>
          </a:stretch>
        </p:blipFill>
        <p:spPr bwMode="auto">
          <a:xfrm>
            <a:off x="9006840" y="4950738"/>
            <a:ext cx="1950720" cy="1463040"/>
          </a:xfrm>
          <a:prstGeom prst="rect">
            <a:avLst/>
          </a:prstGeom>
          <a:noFill/>
          <a:ln w="28575">
            <a:solidFill>
              <a:schemeClr val="tx1"/>
            </a:solidFill>
          </a:ln>
        </p:spPr>
      </p:pic>
    </p:spTree>
    <p:extLst>
      <p:ext uri="{BB962C8B-B14F-4D97-AF65-F5344CB8AC3E}">
        <p14:creationId xmlns:p14="http://schemas.microsoft.com/office/powerpoint/2010/main" val="2333934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pPr marL="0" indent="0">
              <a:buNone/>
            </a:pPr>
            <a:endParaRPr lang="en-IN" dirty="0"/>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54</a:t>
            </a:fld>
            <a:endParaRPr lang="en-IN"/>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3" descr="C:\Users\Office\Desktop\Psn\pics\WhatsApp Image 2021-04-19 at 12.52.06.jpeg">
            <a:extLst>
              <a:ext uri="{FF2B5EF4-FFF2-40B4-BE49-F238E27FC236}">
                <a16:creationId xmlns:a16="http://schemas.microsoft.com/office/drawing/2014/main" id="{4E09749C-7D78-BAA2-2E14-9C0EEF19F2A7}"/>
              </a:ext>
            </a:extLst>
          </p:cNvPr>
          <p:cNvPicPr>
            <a:picLocks noChangeAspect="1" noChangeArrowheads="1"/>
          </p:cNvPicPr>
          <p:nvPr/>
        </p:nvPicPr>
        <p:blipFill>
          <a:blip r:embed="rId2"/>
          <a:stretch>
            <a:fillRect/>
          </a:stretch>
        </p:blipFill>
        <p:spPr bwMode="auto">
          <a:xfrm>
            <a:off x="868530" y="2663390"/>
            <a:ext cx="3820199" cy="2865149"/>
          </a:xfrm>
          <a:prstGeom prst="rect">
            <a:avLst/>
          </a:prstGeom>
          <a:noFill/>
          <a:ln w="28575">
            <a:solidFill>
              <a:schemeClr val="tx1"/>
            </a:solidFill>
          </a:ln>
        </p:spPr>
      </p:pic>
      <p:pic>
        <p:nvPicPr>
          <p:cNvPr id="7" name="Picture 3" descr="C:\Users\Office\Desktop\Psn\pics\WhatsApp Image 2021-04-19 at 12.52.06.jpeg">
            <a:extLst>
              <a:ext uri="{FF2B5EF4-FFF2-40B4-BE49-F238E27FC236}">
                <a16:creationId xmlns:a16="http://schemas.microsoft.com/office/drawing/2014/main" id="{6930F4D9-39EF-D5DC-DBC7-B6FB474255C4}"/>
              </a:ext>
            </a:extLst>
          </p:cNvPr>
          <p:cNvPicPr>
            <a:picLocks noChangeAspect="1" noChangeArrowheads="1"/>
          </p:cNvPicPr>
          <p:nvPr/>
        </p:nvPicPr>
        <p:blipFill>
          <a:blip r:embed="rId3"/>
          <a:stretch>
            <a:fillRect/>
          </a:stretch>
        </p:blipFill>
        <p:spPr bwMode="auto">
          <a:xfrm>
            <a:off x="5552553" y="2632923"/>
            <a:ext cx="3912460" cy="2934345"/>
          </a:xfrm>
          <a:prstGeom prst="rect">
            <a:avLst/>
          </a:prstGeom>
          <a:noFill/>
          <a:ln w="28575">
            <a:solidFill>
              <a:schemeClr val="tx1"/>
            </a:solidFill>
          </a:ln>
        </p:spPr>
      </p:pic>
    </p:spTree>
    <p:extLst>
      <p:ext uri="{BB962C8B-B14F-4D97-AF65-F5344CB8AC3E}">
        <p14:creationId xmlns:p14="http://schemas.microsoft.com/office/powerpoint/2010/main" val="411228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 y="2834946"/>
            <a:ext cx="12192000" cy="1325563"/>
          </a:xfrm>
          <a:solidFill>
            <a:schemeClr val="accent1"/>
          </a:solidFill>
        </p:spPr>
        <p:txBody>
          <a:bodyPr>
            <a:normAutofit/>
          </a:bodyPr>
          <a:lstStyle/>
          <a:p>
            <a:pPr algn="ctr"/>
            <a:r>
              <a:rPr lang="en-IN" altLang="en-US" sz="4400" b="1" u="sng" dirty="0">
                <a:latin typeface="Times New Roman" panose="02020603050405020304" pitchFamily="18" charset="0"/>
                <a:cs typeface="Times New Roman" panose="02020603050405020304" pitchFamily="18" charset="0"/>
              </a:rPr>
              <a:t>ECHS : ORGANISATIONAL &amp; FUNCTIONAL</a:t>
            </a:r>
            <a:br>
              <a:rPr lang="en-IN" altLang="en-US" sz="4400" b="1" u="sng" dirty="0">
                <a:latin typeface="Times New Roman" panose="02020603050405020304" pitchFamily="18" charset="0"/>
                <a:cs typeface="Times New Roman" panose="02020603050405020304" pitchFamily="18" charset="0"/>
              </a:rPr>
            </a:br>
            <a:r>
              <a:rPr lang="en-IN" altLang="en-US" sz="4400" b="1" u="sng" dirty="0">
                <a:latin typeface="Times New Roman" panose="02020603050405020304" pitchFamily="18" charset="0"/>
                <a:cs typeface="Times New Roman" panose="02020603050405020304" pitchFamily="18" charset="0"/>
              </a:rPr>
              <a:t> DETAILS</a:t>
            </a:r>
            <a:endParaRPr lang="en-IN" b="1" u="sng"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6</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22299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5"/>
            <a:ext cx="12192000" cy="1020617"/>
          </a:xfrm>
          <a:solidFill>
            <a:schemeClr val="accent1"/>
          </a:solidFill>
        </p:spPr>
        <p:txBody>
          <a:bodyPr/>
          <a:lstStyle/>
          <a:p>
            <a:pPr algn="ctr"/>
            <a:r>
              <a:rPr lang="en-IN" b="1" u="sng" dirty="0">
                <a:latin typeface="Times New Roman" panose="02020603050405020304" pitchFamily="18" charset="0"/>
                <a:cs typeface="Times New Roman" panose="02020603050405020304" pitchFamily="18" charset="0"/>
              </a:rPr>
              <a:t>OBJECTIVES OF </a:t>
            </a:r>
            <a:r>
              <a:rPr lang="en-US" sz="4400" b="1" u="sng" dirty="0">
                <a:latin typeface="Times New Roman" panose="02020603050405020304" pitchFamily="18" charset="0"/>
                <a:cs typeface="Times New Roman" panose="02020603050405020304" pitchFamily="18" charset="0"/>
              </a:rPr>
              <a:t>ECHS</a:t>
            </a:r>
            <a:endParaRPr lang="en-IN" b="1" u="sng"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7</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
        <p:nvSpPr>
          <p:cNvPr id="10" name="TextBox 9">
            <a:extLst>
              <a:ext uri="{FF2B5EF4-FFF2-40B4-BE49-F238E27FC236}">
                <a16:creationId xmlns:a16="http://schemas.microsoft.com/office/drawing/2014/main" id="{DC3CCD28-C8B6-5C29-2DBA-B072F300C09D}"/>
              </a:ext>
            </a:extLst>
          </p:cNvPr>
          <p:cNvSpPr txBox="1"/>
          <p:nvPr/>
        </p:nvSpPr>
        <p:spPr>
          <a:xfrm>
            <a:off x="122565" y="2261560"/>
            <a:ext cx="11946867" cy="2482667"/>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lnSpc>
                <a:spcPct val="150000"/>
              </a:lnSpc>
              <a:defRPr/>
            </a:pPr>
            <a:r>
              <a:rPr lang="en-US" sz="2800" b="1" dirty="0">
                <a:solidFill>
                  <a:schemeClr val="tx1"/>
                </a:solidFill>
                <a:latin typeface="Arial" pitchFamily="34" charset="0"/>
                <a:cs typeface="Arial" pitchFamily="34" charset="0"/>
              </a:rPr>
              <a:t>	</a:t>
            </a:r>
            <a:r>
              <a:rPr lang="en-US" sz="3600" b="1" dirty="0">
                <a:solidFill>
                  <a:schemeClr val="tx1"/>
                </a:solidFill>
                <a:latin typeface="Arial" pitchFamily="34" charset="0"/>
                <a:cs typeface="Arial" pitchFamily="34" charset="0"/>
              </a:rPr>
              <a:t>To provide comprehensive, quality and timely medical care for all possible diseases to veterans  and their dependents</a:t>
            </a:r>
          </a:p>
        </p:txBody>
      </p:sp>
    </p:spTree>
    <p:extLst>
      <p:ext uri="{BB962C8B-B14F-4D97-AF65-F5344CB8AC3E}">
        <p14:creationId xmlns:p14="http://schemas.microsoft.com/office/powerpoint/2010/main" val="275907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5"/>
            <a:ext cx="12192000" cy="1077177"/>
          </a:xfrm>
          <a:solidFill>
            <a:schemeClr val="accent1"/>
          </a:solidFill>
        </p:spPr>
        <p:txBody>
          <a:bodyPr/>
          <a:lstStyle/>
          <a:p>
            <a:pPr algn="ctr" defTabSz="979290"/>
            <a:r>
              <a:rPr lang="en-US" sz="4400" b="1" u="sng" dirty="0">
                <a:latin typeface="Times New Roman" panose="02020603050405020304" pitchFamily="18" charset="0"/>
                <a:cs typeface="Times New Roman" panose="02020603050405020304" pitchFamily="18" charset="0"/>
              </a:rPr>
              <a:t>ECHS</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8</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
        <p:nvSpPr>
          <p:cNvPr id="10" name="Subtitle 2">
            <a:extLst>
              <a:ext uri="{FF2B5EF4-FFF2-40B4-BE49-F238E27FC236}">
                <a16:creationId xmlns:a16="http://schemas.microsoft.com/office/drawing/2014/main" id="{3606FC23-5FED-B7C2-D051-3944FD85CAAD}"/>
              </a:ext>
            </a:extLst>
          </p:cNvPr>
          <p:cNvSpPr>
            <a:spLocks noGrp="1"/>
          </p:cNvSpPr>
          <p:nvPr/>
        </p:nvSpPr>
        <p:spPr bwMode="auto">
          <a:xfrm>
            <a:off x="122566" y="1417951"/>
            <a:ext cx="1194686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en-US" altLang="en-US" sz="2000" dirty="0">
                <a:solidFill>
                  <a:srgbClr val="C0000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Ex-servicemen Contributory Health Scheme (ECHS), partly financed by the </a:t>
            </a:r>
            <a:r>
              <a:rPr lang="en-US" altLang="en-US" sz="2000" b="1" dirty="0" err="1">
                <a:solidFill>
                  <a:srgbClr val="C00000"/>
                </a:solidFill>
                <a:latin typeface="Times New Roman" panose="02020603050405020304" pitchFamily="18" charset="0"/>
                <a:cs typeface="Times New Roman" panose="02020603050405020304" pitchFamily="18" charset="0"/>
              </a:rPr>
              <a:t>GoI</a:t>
            </a:r>
            <a:r>
              <a:rPr lang="en-US" altLang="en-US" sz="2000" b="1" dirty="0">
                <a:solidFill>
                  <a:srgbClr val="C00000"/>
                </a:solidFill>
                <a:latin typeface="Times New Roman" panose="02020603050405020304" pitchFamily="18" charset="0"/>
                <a:cs typeface="Times New Roman" panose="02020603050405020304" pitchFamily="18" charset="0"/>
              </a:rPr>
              <a:t>, launched on </a:t>
            </a:r>
            <a:br>
              <a:rPr lang="en-US" altLang="en-US" sz="2000" b="1" dirty="0">
                <a:solidFill>
                  <a:srgbClr val="C00000"/>
                </a:solidFill>
                <a:latin typeface="Times New Roman" panose="02020603050405020304" pitchFamily="18" charset="0"/>
                <a:cs typeface="Times New Roman" panose="02020603050405020304" pitchFamily="18" charset="0"/>
              </a:rPr>
            </a:br>
            <a:r>
              <a:rPr lang="en-US" altLang="en-US" sz="2000" b="1" dirty="0">
                <a:solidFill>
                  <a:srgbClr val="C00000"/>
                </a:solidFill>
                <a:latin typeface="Times New Roman" panose="02020603050405020304" pitchFamily="18" charset="0"/>
                <a:cs typeface="Times New Roman" panose="02020603050405020304" pitchFamily="18" charset="0"/>
              </a:rPr>
              <a:t>01 Apr 2003 with an aim to provide comprehensive and cashless healthcare to all Ex Servicemen (ESM) and their dependents</a:t>
            </a:r>
          </a:p>
          <a:p>
            <a:pPr algn="just"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Authorised</a:t>
            </a:r>
            <a:r>
              <a:rPr lang="en-US" altLang="en-US" sz="2000" b="1" dirty="0">
                <a:latin typeface="Times New Roman" panose="02020603050405020304" pitchFamily="18" charset="0"/>
                <a:cs typeface="Times New Roman" panose="02020603050405020304" pitchFamily="18" charset="0"/>
              </a:rPr>
              <a:t> treatment in service hospitals as well as in those civil/private hospitals which are specifically empaneled with the ECHS</a:t>
            </a:r>
          </a:p>
          <a:p>
            <a:pPr algn="just"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en-US" altLang="en-US" sz="2000" b="1" dirty="0">
                <a:solidFill>
                  <a:srgbClr val="C00000"/>
                </a:solidFill>
                <a:latin typeface="Times New Roman" panose="02020603050405020304" pitchFamily="18" charset="0"/>
                <a:cs typeface="Times New Roman" panose="02020603050405020304" pitchFamily="18" charset="0"/>
              </a:rPr>
              <a:t>  ECHS Central Organization is located at Delhi Cantt</a:t>
            </a:r>
          </a:p>
          <a:p>
            <a:pPr algn="just"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Functions under the Chief of Staff Committee (COSC) through AG’s Branch at Army HQ</a:t>
            </a:r>
          </a:p>
          <a:p>
            <a:pPr algn="just" eaLnBrk="1" hangingPunct="1">
              <a:spcBef>
                <a:spcPct val="0"/>
              </a:spcBef>
              <a:buFontTx/>
              <a:buNone/>
            </a:pPr>
            <a:endParaRPr lang="en-US" altLang="en-US" sz="2000" b="1" dirty="0">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Ø"/>
            </a:pPr>
            <a:r>
              <a:rPr lang="en-US" altLang="en-US" sz="2000" b="1" dirty="0">
                <a:solidFill>
                  <a:srgbClr val="C00000"/>
                </a:solidFill>
                <a:latin typeface="Times New Roman" panose="02020603050405020304" pitchFamily="18" charset="0"/>
                <a:cs typeface="Times New Roman" panose="02020603050405020304" pitchFamily="18" charset="0"/>
              </a:rPr>
              <a:t>  Headed by Managing Director, ECHS (serving Major General)                </a:t>
            </a:r>
          </a:p>
          <a:p>
            <a:pPr algn="just" eaLnBrk="1" hangingPunct="1">
              <a:spcBef>
                <a:spcPct val="0"/>
              </a:spcBef>
              <a:buFont typeface="Wingdings" panose="05000000000000000000" pitchFamily="2" charset="2"/>
              <a:buChar char="Ø"/>
            </a:pP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p:txBody>
      </p:sp>
    </p:spTree>
    <p:extLst>
      <p:ext uri="{BB962C8B-B14F-4D97-AF65-F5344CB8AC3E}">
        <p14:creationId xmlns:p14="http://schemas.microsoft.com/office/powerpoint/2010/main" val="35026486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1">
            <a:extLst>
              <a:ext uri="{FF2B5EF4-FFF2-40B4-BE49-F238E27FC236}">
                <a16:creationId xmlns:a16="http://schemas.microsoft.com/office/drawing/2014/main" id="{6E194502-9E08-3FC0-003E-FED4E52AAEA0}"/>
              </a:ext>
            </a:extLst>
          </p:cNvPr>
          <p:cNvSpPr>
            <a:spLocks noGrp="1"/>
          </p:cNvSpPr>
          <p:nvPr>
            <p:ph type="sldNum" sz="quarter" idx="12"/>
          </p:nvPr>
        </p:nvSpPr>
        <p:spPr bwMode="auto">
          <a:xfrm>
            <a:off x="8610599" y="6303146"/>
            <a:ext cx="2752817" cy="418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29D10F-64F9-48D6-BDD8-9B1A5F0107D2}" type="slidenum">
              <a:rPr lang="en-US" altLang="en-US" sz="1200">
                <a:solidFill>
                  <a:srgbClr val="898989"/>
                </a:solidFill>
                <a:latin typeface="Arial" panose="020B0604020202020204" pitchFamily="34" charset="0"/>
              </a:rPr>
              <a:pPr>
                <a:spcBef>
                  <a:spcPct val="0"/>
                </a:spcBef>
                <a:buFontTx/>
                <a:buNone/>
              </a:pPr>
              <a:t>8</a:t>
            </a:fld>
            <a:endParaRPr lang="en-US" altLang="en-US" sz="1200">
              <a:solidFill>
                <a:srgbClr val="898989"/>
              </a:solidFill>
              <a:latin typeface="Arial" panose="020B0604020202020204" pitchFamily="34" charset="0"/>
            </a:endParaRPr>
          </a:p>
        </p:txBody>
      </p:sp>
      <p:sp>
        <p:nvSpPr>
          <p:cNvPr id="15364" name="Subtitle 2">
            <a:extLst>
              <a:ext uri="{FF2B5EF4-FFF2-40B4-BE49-F238E27FC236}">
                <a16:creationId xmlns:a16="http://schemas.microsoft.com/office/drawing/2014/main" id="{97D51544-8838-3DEB-41BB-DB7F298C9C1D}"/>
              </a:ext>
            </a:extLst>
          </p:cNvPr>
          <p:cNvSpPr>
            <a:spLocks noGrp="1"/>
          </p:cNvSpPr>
          <p:nvPr/>
        </p:nvSpPr>
        <p:spPr bwMode="auto">
          <a:xfrm>
            <a:off x="122566" y="1295400"/>
            <a:ext cx="1194686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en-US" altLang="en-US" sz="1800" b="1" dirty="0">
                <a:solidFill>
                  <a:srgbClr val="C00000"/>
                </a:solidFill>
                <a:latin typeface="Arial" panose="020B0604020202020204" pitchFamily="34" charset="0"/>
              </a:rPr>
              <a:t>  ECHS, partly financed by the </a:t>
            </a:r>
            <a:r>
              <a:rPr lang="en-US" altLang="en-US" sz="1800" b="1" dirty="0" err="1">
                <a:solidFill>
                  <a:srgbClr val="C00000"/>
                </a:solidFill>
                <a:latin typeface="Arial" panose="020B0604020202020204" pitchFamily="34" charset="0"/>
              </a:rPr>
              <a:t>GoI</a:t>
            </a:r>
            <a:r>
              <a:rPr lang="en-US" altLang="en-US" sz="1800" b="1" dirty="0">
                <a:solidFill>
                  <a:srgbClr val="C00000"/>
                </a:solidFill>
                <a:latin typeface="Arial" panose="020B0604020202020204" pitchFamily="34" charset="0"/>
              </a:rPr>
              <a:t>, launched on 01 Apr 2003 with an aim to provide comprehensive and cashless healthcare to all Ex Servicemen (ESM) and their dependents</a:t>
            </a: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Ø"/>
            </a:pPr>
            <a:r>
              <a:rPr lang="en-US" altLang="en-US" sz="1800" b="1" dirty="0">
                <a:solidFill>
                  <a:schemeClr val="accent6">
                    <a:lumMod val="50000"/>
                  </a:schemeClr>
                </a:solidFill>
                <a:latin typeface="Arial" panose="020B0604020202020204" pitchFamily="34" charset="0"/>
              </a:rPr>
              <a:t>  Authorized treatment in service hospitals as well as in those civil/private hospitals which are specifically empaneled with the ECHS</a:t>
            </a: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Ø"/>
            </a:pPr>
            <a:r>
              <a:rPr lang="en-US" altLang="en-US" sz="1800" b="1" dirty="0">
                <a:solidFill>
                  <a:srgbClr val="C00000"/>
                </a:solidFill>
                <a:latin typeface="Arial" panose="020B0604020202020204" pitchFamily="34" charset="0"/>
              </a:rPr>
              <a:t>  ECHS Central Organization is located at Delhi Cantt</a:t>
            </a: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Ø"/>
            </a:pPr>
            <a:r>
              <a:rPr lang="en-US" altLang="en-US" sz="1800" b="1" dirty="0">
                <a:solidFill>
                  <a:schemeClr val="accent6">
                    <a:lumMod val="50000"/>
                  </a:schemeClr>
                </a:solidFill>
                <a:latin typeface="Arial" panose="020B0604020202020204" pitchFamily="34" charset="0"/>
              </a:rPr>
              <a:t>  Functions under the Chief of Staff Committee (COSC) through AG’s Branch at Army HQ</a:t>
            </a:r>
          </a:p>
          <a:p>
            <a:pPr algn="just" eaLnBrk="1" hangingPunct="1">
              <a:spcBef>
                <a:spcPct val="0"/>
              </a:spcBef>
              <a:buFontTx/>
              <a:buNone/>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Ø"/>
            </a:pPr>
            <a:r>
              <a:rPr lang="en-US" altLang="en-US" sz="1800" b="1" dirty="0">
                <a:solidFill>
                  <a:srgbClr val="C00000"/>
                </a:solidFill>
                <a:latin typeface="Arial" panose="020B0604020202020204" pitchFamily="34" charset="0"/>
              </a:rPr>
              <a:t>  Headed by Managing Director, ECHS (serving Major General)                </a:t>
            </a:r>
          </a:p>
          <a:p>
            <a:pPr algn="just" eaLnBrk="1" hangingPunct="1">
              <a:spcBef>
                <a:spcPct val="0"/>
              </a:spcBef>
              <a:buFont typeface="Wingdings" panose="05000000000000000000" pitchFamily="2" charset="2"/>
              <a:buChar char="Ø"/>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a:p>
            <a:pPr algn="just" eaLnBrk="1" hangingPunct="1">
              <a:spcBef>
                <a:spcPct val="0"/>
              </a:spcBef>
              <a:buFont typeface="Wingdings" panose="05000000000000000000" pitchFamily="2" charset="2"/>
              <a:buChar char="§"/>
            </a:pPr>
            <a:endParaRPr lang="en-US" altLang="en-US" sz="1800" b="1" dirty="0">
              <a:latin typeface="Arial" panose="020B0604020202020204" pitchFamily="34" charset="0"/>
            </a:endParaRPr>
          </a:p>
        </p:txBody>
      </p:sp>
      <p:grpSp>
        <p:nvGrpSpPr>
          <p:cNvPr id="12" name="Group 11">
            <a:extLst>
              <a:ext uri="{FF2B5EF4-FFF2-40B4-BE49-F238E27FC236}">
                <a16:creationId xmlns:a16="http://schemas.microsoft.com/office/drawing/2014/main" id="{3DB7555E-9EC6-E34A-B10D-5E5AA2F58970}"/>
              </a:ext>
            </a:extLst>
          </p:cNvPr>
          <p:cNvGrpSpPr/>
          <p:nvPr/>
        </p:nvGrpSpPr>
        <p:grpSpPr>
          <a:xfrm>
            <a:off x="122566" y="167457"/>
            <a:ext cx="11946867" cy="896696"/>
            <a:chOff x="179512" y="3290181"/>
            <a:chExt cx="11946867" cy="896696"/>
          </a:xfrm>
        </p:grpSpPr>
        <p:pic>
          <p:nvPicPr>
            <p:cNvPr id="13" name="Picture 4" descr="2.png">
              <a:extLst>
                <a:ext uri="{FF2B5EF4-FFF2-40B4-BE49-F238E27FC236}">
                  <a16:creationId xmlns:a16="http://schemas.microsoft.com/office/drawing/2014/main" id="{C5C0A599-34E0-9E14-244D-5345CA03BFC0}"/>
                </a:ext>
              </a:extLst>
            </p:cNvPr>
            <p:cNvPicPr>
              <a:picLocks noChangeAspect="1"/>
            </p:cNvPicPr>
            <p:nvPr/>
          </p:nvPicPr>
          <p:blipFill>
            <a:blip r:embed="rId3" cstate="print"/>
            <a:stretch>
              <a:fillRect/>
            </a:stretch>
          </p:blipFill>
          <p:spPr bwMode="auto">
            <a:xfrm>
              <a:off x="11176935" y="3290181"/>
              <a:ext cx="949444" cy="896696"/>
            </a:xfrm>
            <a:prstGeom prst="rect">
              <a:avLst/>
            </a:prstGeom>
            <a:noFill/>
            <a:ln w="9525">
              <a:noFill/>
              <a:miter lim="800000"/>
              <a:headEnd/>
              <a:tailEnd/>
            </a:ln>
          </p:spPr>
        </p:pic>
        <p:sp>
          <p:nvSpPr>
            <p:cNvPr id="15" name="TextBox 14">
              <a:extLst>
                <a:ext uri="{FF2B5EF4-FFF2-40B4-BE49-F238E27FC236}">
                  <a16:creationId xmlns:a16="http://schemas.microsoft.com/office/drawing/2014/main" id="{5E1A0FBB-9002-BB8C-63B8-EE3EE53C42AF}"/>
                </a:ext>
              </a:extLst>
            </p:cNvPr>
            <p:cNvSpPr txBox="1"/>
            <p:nvPr/>
          </p:nvSpPr>
          <p:spPr>
            <a:xfrm>
              <a:off x="974783" y="3364292"/>
              <a:ext cx="10127413" cy="707886"/>
            </a:xfrm>
            <a:prstGeom prst="rect">
              <a:avLst/>
            </a:prstGeom>
            <a:noFill/>
          </p:spPr>
          <p:txBody>
            <a:bodyPr wrap="square">
              <a:spAutoFit/>
            </a:bodyPr>
            <a:lstStyle/>
            <a:p>
              <a:pPr algn="ctr" defTabSz="979290"/>
              <a:r>
                <a:rPr lang="en-US" sz="4000" b="1" u="sng" dirty="0">
                  <a:effectLst>
                    <a:outerShdw blurRad="50800" dist="50800" dir="5400000" algn="ctr" rotWithShape="0">
                      <a:schemeClr val="accent6">
                        <a:lumMod val="60000"/>
                        <a:lumOff val="40000"/>
                      </a:schemeClr>
                    </a:outerShdw>
                  </a:effectLst>
                  <a:latin typeface="Arial Rounded MT Bold" pitchFamily="34" charset="0"/>
                  <a:cs typeface="Arial" pitchFamily="34" charset="0"/>
                </a:rPr>
                <a:t>ECHS</a:t>
              </a:r>
            </a:p>
          </p:txBody>
        </p:sp>
        <p:pic>
          <p:nvPicPr>
            <p:cNvPr id="16" name="Picture 15" descr="Related image">
              <a:extLst>
                <a:ext uri="{FF2B5EF4-FFF2-40B4-BE49-F238E27FC236}">
                  <a16:creationId xmlns:a16="http://schemas.microsoft.com/office/drawing/2014/main" id="{1DC43222-2989-E185-C68F-1199D634042D}"/>
                </a:ext>
              </a:extLst>
            </p:cNvPr>
            <p:cNvPicPr/>
            <p:nvPr/>
          </p:nvPicPr>
          <p:blipFill>
            <a:blip r:embed="rId4"/>
            <a:srcRect/>
            <a:stretch>
              <a:fillRect/>
            </a:stretch>
          </p:blipFill>
          <p:spPr bwMode="auto">
            <a:xfrm>
              <a:off x="179512" y="3292763"/>
              <a:ext cx="1123077" cy="845226"/>
            </a:xfrm>
            <a:prstGeom prst="rect">
              <a:avLst/>
            </a:prstGeom>
            <a:noFill/>
            <a:ln w="9525">
              <a:noFill/>
              <a:miter lim="800000"/>
              <a:headEnd/>
              <a:tailEnd/>
            </a:ln>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C6317C-4E24-84FC-644B-EBDE55CFFA94}"/>
              </a:ext>
            </a:extLst>
          </p:cNvPr>
          <p:cNvSpPr/>
          <p:nvPr/>
        </p:nvSpPr>
        <p:spPr>
          <a:xfrm>
            <a:off x="2462416" y="4355797"/>
            <a:ext cx="4318845" cy="8727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u="sng" dirty="0">
                <a:solidFill>
                  <a:prstClr val="white"/>
                </a:solidFill>
              </a:rPr>
              <a:t>Incl treatment for</a:t>
            </a:r>
            <a:r>
              <a:rPr lang="en-US" sz="1400" b="1" dirty="0">
                <a:solidFill>
                  <a:prstClr val="white"/>
                </a:solidFill>
              </a:rPr>
              <a:t>:  Leprosy/Tuberculosis, Malignancies</a:t>
            </a:r>
          </a:p>
          <a:p>
            <a:pPr>
              <a:defRPr/>
            </a:pPr>
            <a:r>
              <a:rPr lang="en-US" sz="1400" b="1" dirty="0">
                <a:solidFill>
                  <a:prstClr val="white"/>
                </a:solidFill>
              </a:rPr>
              <a:t>Psychiatric illnesses. Organ Transplant facilities,               Prosthodontics and other super  specialty dental services</a:t>
            </a:r>
            <a:endParaRPr lang="en-IN" sz="1400" b="1" dirty="0">
              <a:solidFill>
                <a:prstClr val="white"/>
              </a:solidFill>
            </a:endParaRPr>
          </a:p>
        </p:txBody>
      </p:sp>
      <p:sp>
        <p:nvSpPr>
          <p:cNvPr id="11" name="Rectangle 10">
            <a:extLst>
              <a:ext uri="{FF2B5EF4-FFF2-40B4-BE49-F238E27FC236}">
                <a16:creationId xmlns:a16="http://schemas.microsoft.com/office/drawing/2014/main" id="{8720C406-F36A-D2F5-9412-62B40D72DA83}"/>
              </a:ext>
            </a:extLst>
          </p:cNvPr>
          <p:cNvSpPr/>
          <p:nvPr/>
        </p:nvSpPr>
        <p:spPr>
          <a:xfrm>
            <a:off x="211289" y="5892058"/>
            <a:ext cx="1790142" cy="75460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18 Oct 2010</a:t>
            </a:r>
          </a:p>
          <a:p>
            <a:pPr algn="ctr">
              <a:defRPr/>
            </a:pPr>
            <a:r>
              <a:rPr lang="en-US" sz="1400" b="1" dirty="0">
                <a:solidFill>
                  <a:prstClr val="white"/>
                </a:solidFill>
              </a:rPr>
              <a:t>Expansion of ECHS</a:t>
            </a:r>
            <a:endParaRPr lang="en-IN" sz="1400" b="1" dirty="0">
              <a:solidFill>
                <a:prstClr val="white"/>
              </a:solidFill>
            </a:endParaRPr>
          </a:p>
        </p:txBody>
      </p:sp>
      <p:sp>
        <p:nvSpPr>
          <p:cNvPr id="14" name="Down Arrow 13">
            <a:extLst>
              <a:ext uri="{FF2B5EF4-FFF2-40B4-BE49-F238E27FC236}">
                <a16:creationId xmlns:a16="http://schemas.microsoft.com/office/drawing/2014/main" id="{A935BB3F-C2FB-652C-0BFA-E963E329E051}"/>
              </a:ext>
            </a:extLst>
          </p:cNvPr>
          <p:cNvSpPr/>
          <p:nvPr/>
        </p:nvSpPr>
        <p:spPr>
          <a:xfrm>
            <a:off x="916875" y="5348240"/>
            <a:ext cx="328767" cy="4297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15" name="Rectangle 14">
            <a:extLst>
              <a:ext uri="{FF2B5EF4-FFF2-40B4-BE49-F238E27FC236}">
                <a16:creationId xmlns:a16="http://schemas.microsoft.com/office/drawing/2014/main" id="{A2B6E9D9-49C3-431B-65E0-D1F414840644}"/>
              </a:ext>
            </a:extLst>
          </p:cNvPr>
          <p:cNvSpPr/>
          <p:nvPr/>
        </p:nvSpPr>
        <p:spPr>
          <a:xfrm>
            <a:off x="2462416" y="5883338"/>
            <a:ext cx="3296622" cy="82379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400" b="1" dirty="0">
                <a:solidFill>
                  <a:prstClr val="white"/>
                </a:solidFill>
              </a:rPr>
              <a:t>28 Regional Centers,</a:t>
            </a:r>
          </a:p>
          <a:p>
            <a:pPr marL="342900" indent="-342900">
              <a:buFont typeface="Arial" pitchFamily="34" charset="0"/>
              <a:buChar char="•"/>
              <a:defRPr/>
            </a:pPr>
            <a:r>
              <a:rPr lang="en-US" sz="1400" b="1" dirty="0">
                <a:solidFill>
                  <a:prstClr val="white"/>
                </a:solidFill>
              </a:rPr>
              <a:t>426 Polyclinics</a:t>
            </a:r>
          </a:p>
          <a:p>
            <a:pPr marL="342900" indent="-342900">
              <a:buFont typeface="Arial" pitchFamily="34" charset="0"/>
              <a:buChar char="•"/>
              <a:defRPr/>
            </a:pPr>
            <a:r>
              <a:rPr lang="en-US" sz="1400" b="1" dirty="0">
                <a:solidFill>
                  <a:prstClr val="white"/>
                </a:solidFill>
              </a:rPr>
              <a:t>17 Mobile Clinics, </a:t>
            </a:r>
          </a:p>
        </p:txBody>
      </p:sp>
      <p:sp>
        <p:nvSpPr>
          <p:cNvPr id="2" name="TextBox 1">
            <a:extLst>
              <a:ext uri="{FF2B5EF4-FFF2-40B4-BE49-F238E27FC236}">
                <a16:creationId xmlns:a16="http://schemas.microsoft.com/office/drawing/2014/main" id="{8F7BA2CC-220B-8F4D-F049-BE937C1A9A9B}"/>
              </a:ext>
            </a:extLst>
          </p:cNvPr>
          <p:cNvSpPr txBox="1"/>
          <p:nvPr/>
        </p:nvSpPr>
        <p:spPr>
          <a:xfrm>
            <a:off x="7276283" y="4334665"/>
            <a:ext cx="3966589" cy="1384995"/>
          </a:xfrm>
          <a:prstGeom prst="rect">
            <a:avLst/>
          </a:prstGeom>
          <a:solidFill>
            <a:schemeClr val="accent6">
              <a:lumMod val="50000"/>
            </a:schemeClr>
          </a:solidFill>
          <a:ln>
            <a:solidFill>
              <a:schemeClr val="tx1"/>
            </a:solidFill>
          </a:ln>
        </p:spPr>
        <p:txBody>
          <a:bodyPr wrap="square">
            <a:spAutoFit/>
          </a:bodyPr>
          <a:lstStyle/>
          <a:p>
            <a:pPr>
              <a:defRPr/>
            </a:pPr>
            <a:r>
              <a:rPr lang="en-US" sz="1400" b="1" u="sng" dirty="0">
                <a:solidFill>
                  <a:prstClr val="white"/>
                </a:solidFill>
              </a:rPr>
              <a:t>Dependency enhanced to</a:t>
            </a:r>
          </a:p>
          <a:p>
            <a:pPr marL="342900" indent="-342900">
              <a:buFont typeface="Arial" pitchFamily="34" charset="0"/>
              <a:buChar char="•"/>
              <a:defRPr/>
            </a:pPr>
            <a:r>
              <a:rPr lang="en-US" sz="1400" b="1" dirty="0">
                <a:solidFill>
                  <a:prstClr val="white"/>
                </a:solidFill>
              </a:rPr>
              <a:t>Spouse</a:t>
            </a:r>
          </a:p>
          <a:p>
            <a:pPr marL="342900" indent="-342900">
              <a:buFont typeface="Arial" pitchFamily="34" charset="0"/>
              <a:buChar char="•"/>
              <a:defRPr/>
            </a:pPr>
            <a:r>
              <a:rPr lang="en-US" sz="1400" b="1" dirty="0">
                <a:solidFill>
                  <a:prstClr val="white"/>
                </a:solidFill>
              </a:rPr>
              <a:t>Wholly dependent unmarried children</a:t>
            </a:r>
          </a:p>
          <a:p>
            <a:pPr marL="342900" indent="-342900">
              <a:buFont typeface="Arial" pitchFamily="34" charset="0"/>
              <a:buChar char="•"/>
              <a:defRPr/>
            </a:pPr>
            <a:r>
              <a:rPr lang="en-US" sz="1400" b="1" dirty="0">
                <a:solidFill>
                  <a:prstClr val="white"/>
                </a:solidFill>
              </a:rPr>
              <a:t>Wholly dependent parents</a:t>
            </a:r>
          </a:p>
          <a:p>
            <a:pPr marL="342900" indent="-342900">
              <a:buFont typeface="Arial" pitchFamily="34" charset="0"/>
              <a:buChar char="•"/>
              <a:defRPr/>
            </a:pPr>
            <a:r>
              <a:rPr lang="en-US" sz="1400" b="1" dirty="0">
                <a:solidFill>
                  <a:prstClr val="white"/>
                </a:solidFill>
              </a:rPr>
              <a:t>Divorced dependent daughters</a:t>
            </a:r>
          </a:p>
          <a:p>
            <a:pPr marL="342900" indent="-342900">
              <a:buFont typeface="Arial" pitchFamily="34" charset="0"/>
              <a:buChar char="•"/>
              <a:defRPr/>
            </a:pPr>
            <a:r>
              <a:rPr lang="en-US" sz="1400" b="1" dirty="0">
                <a:solidFill>
                  <a:prstClr val="white"/>
                </a:solidFill>
              </a:rPr>
              <a:t>Disabled dependent children of any age</a:t>
            </a:r>
            <a:endParaRPr lang="en-IN" sz="1400" b="1" dirty="0">
              <a:solidFill>
                <a:prstClr val="white"/>
              </a:solidFill>
            </a:endParaRPr>
          </a:p>
        </p:txBody>
      </p:sp>
      <p:sp>
        <p:nvSpPr>
          <p:cNvPr id="17" name="Rectangle 16">
            <a:extLst>
              <a:ext uri="{FF2B5EF4-FFF2-40B4-BE49-F238E27FC236}">
                <a16:creationId xmlns:a16="http://schemas.microsoft.com/office/drawing/2014/main" id="{D246B68F-9FBD-AF40-0EB5-167496AA0836}"/>
              </a:ext>
            </a:extLst>
          </p:cNvPr>
          <p:cNvSpPr/>
          <p:nvPr/>
        </p:nvSpPr>
        <p:spPr>
          <a:xfrm>
            <a:off x="211289" y="4376048"/>
            <a:ext cx="1790142" cy="50851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01 Apr 2003</a:t>
            </a:r>
          </a:p>
          <a:p>
            <a:pPr algn="ctr">
              <a:defRPr/>
            </a:pPr>
            <a:r>
              <a:rPr lang="en-US" sz="1400" b="1" dirty="0">
                <a:solidFill>
                  <a:prstClr val="white"/>
                </a:solidFill>
              </a:rPr>
              <a:t>ECHS launched</a:t>
            </a:r>
            <a:endParaRPr lang="en-IN" sz="1400" b="1" dirty="0">
              <a:solidFill>
                <a:prstClr val="white"/>
              </a:solidFill>
            </a:endParaRPr>
          </a:p>
        </p:txBody>
      </p:sp>
      <p:sp>
        <p:nvSpPr>
          <p:cNvPr id="23" name="Rectangle 22">
            <a:extLst>
              <a:ext uri="{FF2B5EF4-FFF2-40B4-BE49-F238E27FC236}">
                <a16:creationId xmlns:a16="http://schemas.microsoft.com/office/drawing/2014/main" id="{B4DB6D12-6A76-9D7A-5DCB-C7F2AE4852D7}"/>
              </a:ext>
            </a:extLst>
          </p:cNvPr>
          <p:cNvSpPr/>
          <p:nvPr/>
        </p:nvSpPr>
        <p:spPr>
          <a:xfrm>
            <a:off x="213767" y="1669349"/>
            <a:ext cx="1826558" cy="4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Post- Independence</a:t>
            </a:r>
            <a:endParaRPr lang="en-IN" sz="1400" b="1" dirty="0">
              <a:solidFill>
                <a:prstClr val="white"/>
              </a:solidFill>
            </a:endParaRPr>
          </a:p>
        </p:txBody>
      </p:sp>
      <p:sp>
        <p:nvSpPr>
          <p:cNvPr id="24" name="Rectangle 23">
            <a:extLst>
              <a:ext uri="{FF2B5EF4-FFF2-40B4-BE49-F238E27FC236}">
                <a16:creationId xmlns:a16="http://schemas.microsoft.com/office/drawing/2014/main" id="{8F2494F3-6451-3768-B07F-CC49DB1180F6}"/>
              </a:ext>
            </a:extLst>
          </p:cNvPr>
          <p:cNvSpPr/>
          <p:nvPr/>
        </p:nvSpPr>
        <p:spPr>
          <a:xfrm>
            <a:off x="2462416" y="1691479"/>
            <a:ext cx="4805241" cy="45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rPr>
              <a:t>No formal entitlement  for treatment of ESM in service hospital</a:t>
            </a:r>
            <a:endParaRPr lang="en-IN" sz="1400" b="1" dirty="0">
              <a:solidFill>
                <a:prstClr val="white"/>
              </a:solidFill>
            </a:endParaRPr>
          </a:p>
        </p:txBody>
      </p:sp>
      <p:sp>
        <p:nvSpPr>
          <p:cNvPr id="25" name="Rectangle 24">
            <a:extLst>
              <a:ext uri="{FF2B5EF4-FFF2-40B4-BE49-F238E27FC236}">
                <a16:creationId xmlns:a16="http://schemas.microsoft.com/office/drawing/2014/main" id="{3E4971A3-5F3F-6C95-C12B-8A1211F8106A}"/>
              </a:ext>
            </a:extLst>
          </p:cNvPr>
          <p:cNvSpPr/>
          <p:nvPr/>
        </p:nvSpPr>
        <p:spPr>
          <a:xfrm>
            <a:off x="211289" y="2813435"/>
            <a:ext cx="1790142" cy="41852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1966</a:t>
            </a:r>
            <a:endParaRPr lang="en-IN" sz="1400" b="1" dirty="0">
              <a:solidFill>
                <a:prstClr val="white"/>
              </a:solidFill>
            </a:endParaRPr>
          </a:p>
        </p:txBody>
      </p:sp>
      <p:sp>
        <p:nvSpPr>
          <p:cNvPr id="26" name="Rectangle 25">
            <a:extLst>
              <a:ext uri="{FF2B5EF4-FFF2-40B4-BE49-F238E27FC236}">
                <a16:creationId xmlns:a16="http://schemas.microsoft.com/office/drawing/2014/main" id="{89B8AE2D-3A2C-EB60-C4A0-F04972F049A8}"/>
              </a:ext>
            </a:extLst>
          </p:cNvPr>
          <p:cNvSpPr/>
          <p:nvPr/>
        </p:nvSpPr>
        <p:spPr>
          <a:xfrm>
            <a:off x="2462416" y="2786232"/>
            <a:ext cx="4369711" cy="70788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400" b="1" dirty="0">
                <a:solidFill>
                  <a:prstClr val="white"/>
                </a:solidFill>
              </a:rPr>
              <a:t>ESM pensioners &amp; their families extended treatment facilities in MHs restricted to available local facilities.</a:t>
            </a:r>
            <a:endParaRPr lang="en-US" sz="1400" b="1" dirty="0">
              <a:solidFill>
                <a:srgbClr val="C00000"/>
              </a:solidFill>
            </a:endParaRPr>
          </a:p>
        </p:txBody>
      </p:sp>
      <p:sp>
        <p:nvSpPr>
          <p:cNvPr id="29" name="Rectangle 28">
            <a:extLst>
              <a:ext uri="{FF2B5EF4-FFF2-40B4-BE49-F238E27FC236}">
                <a16:creationId xmlns:a16="http://schemas.microsoft.com/office/drawing/2014/main" id="{D63EE44F-9F65-1B94-D8AA-8877A1C1151D}"/>
              </a:ext>
            </a:extLst>
          </p:cNvPr>
          <p:cNvSpPr/>
          <p:nvPr/>
        </p:nvSpPr>
        <p:spPr>
          <a:xfrm>
            <a:off x="7254524" y="2780778"/>
            <a:ext cx="2616419" cy="109292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u="sng" dirty="0">
                <a:solidFill>
                  <a:prstClr val="white"/>
                </a:solidFill>
              </a:rPr>
              <a:t>Dependency limited to</a:t>
            </a:r>
            <a:r>
              <a:rPr lang="en-US" sz="1400" b="1" dirty="0">
                <a:solidFill>
                  <a:prstClr val="white"/>
                </a:solidFill>
              </a:rPr>
              <a:t>:</a:t>
            </a:r>
          </a:p>
          <a:p>
            <a:pPr marL="342900" indent="-342900">
              <a:buFont typeface="Arial" pitchFamily="34" charset="0"/>
              <a:buChar char="•"/>
              <a:defRPr/>
            </a:pPr>
            <a:r>
              <a:rPr lang="en-US" sz="1400" b="1" dirty="0">
                <a:solidFill>
                  <a:prstClr val="white"/>
                </a:solidFill>
              </a:rPr>
              <a:t>Spouse</a:t>
            </a:r>
          </a:p>
          <a:p>
            <a:pPr marL="342900" indent="-342900">
              <a:buFont typeface="Arial" pitchFamily="34" charset="0"/>
              <a:buChar char="•"/>
              <a:defRPr/>
            </a:pPr>
            <a:r>
              <a:rPr lang="en-US" sz="1400" b="1" dirty="0">
                <a:solidFill>
                  <a:prstClr val="white"/>
                </a:solidFill>
              </a:rPr>
              <a:t>Wholly dependent unmarried children</a:t>
            </a:r>
          </a:p>
        </p:txBody>
      </p:sp>
      <p:sp>
        <p:nvSpPr>
          <p:cNvPr id="32" name="TextBox 31">
            <a:extLst>
              <a:ext uri="{FF2B5EF4-FFF2-40B4-BE49-F238E27FC236}">
                <a16:creationId xmlns:a16="http://schemas.microsoft.com/office/drawing/2014/main" id="{8A1F32EC-259C-F66D-D23B-1B8CE08A231B}"/>
              </a:ext>
            </a:extLst>
          </p:cNvPr>
          <p:cNvSpPr txBox="1"/>
          <p:nvPr/>
        </p:nvSpPr>
        <p:spPr>
          <a:xfrm>
            <a:off x="917836" y="390912"/>
            <a:ext cx="10127413" cy="707886"/>
          </a:xfrm>
          <a:prstGeom prst="rect">
            <a:avLst/>
          </a:prstGeom>
          <a:noFill/>
        </p:spPr>
        <p:txBody>
          <a:bodyPr wrap="square">
            <a:spAutoFit/>
          </a:bodyPr>
          <a:lstStyle/>
          <a:p>
            <a:pPr algn="ctr" defTabSz="979290"/>
            <a:r>
              <a:rPr lang="en-US" sz="4000" b="1" u="sng" dirty="0">
                <a:latin typeface="Times New Roman" panose="02020603050405020304" pitchFamily="18" charset="0"/>
                <a:cs typeface="Times New Roman" panose="02020603050405020304" pitchFamily="18" charset="0"/>
              </a:rPr>
              <a:t>EVOLUTION OF ECHS</a:t>
            </a:r>
          </a:p>
        </p:txBody>
      </p:sp>
      <p:sp>
        <p:nvSpPr>
          <p:cNvPr id="37" name="Down Arrow 13">
            <a:extLst>
              <a:ext uri="{FF2B5EF4-FFF2-40B4-BE49-F238E27FC236}">
                <a16:creationId xmlns:a16="http://schemas.microsoft.com/office/drawing/2014/main" id="{506FF1B5-718A-B156-FCD2-ED6C2120A7D5}"/>
              </a:ext>
            </a:extLst>
          </p:cNvPr>
          <p:cNvSpPr/>
          <p:nvPr/>
        </p:nvSpPr>
        <p:spPr>
          <a:xfrm>
            <a:off x="896755" y="3490688"/>
            <a:ext cx="328767" cy="4297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38" name="Down Arrow 13">
            <a:extLst>
              <a:ext uri="{FF2B5EF4-FFF2-40B4-BE49-F238E27FC236}">
                <a16:creationId xmlns:a16="http://schemas.microsoft.com/office/drawing/2014/main" id="{A0A77C20-7AC2-C22D-16EB-9E3E102BF419}"/>
              </a:ext>
            </a:extLst>
          </p:cNvPr>
          <p:cNvSpPr/>
          <p:nvPr/>
        </p:nvSpPr>
        <p:spPr>
          <a:xfrm>
            <a:off x="896749" y="2179474"/>
            <a:ext cx="328767" cy="4297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39" name="Down Arrow 13">
            <a:extLst>
              <a:ext uri="{FF2B5EF4-FFF2-40B4-BE49-F238E27FC236}">
                <a16:creationId xmlns:a16="http://schemas.microsoft.com/office/drawing/2014/main" id="{4C076D79-88DC-CDC1-F981-E98BEFD784C5}"/>
              </a:ext>
            </a:extLst>
          </p:cNvPr>
          <p:cNvSpPr/>
          <p:nvPr/>
        </p:nvSpPr>
        <p:spPr>
          <a:xfrm rot="16200000">
            <a:off x="2119092" y="1760146"/>
            <a:ext cx="236199" cy="315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0" name="Down Arrow 13">
            <a:extLst>
              <a:ext uri="{FF2B5EF4-FFF2-40B4-BE49-F238E27FC236}">
                <a16:creationId xmlns:a16="http://schemas.microsoft.com/office/drawing/2014/main" id="{C7B171CB-8BEC-CBB2-F6EE-F9FE78FD2A8D}"/>
              </a:ext>
            </a:extLst>
          </p:cNvPr>
          <p:cNvSpPr/>
          <p:nvPr/>
        </p:nvSpPr>
        <p:spPr>
          <a:xfrm rot="16200000">
            <a:off x="2142103" y="2852816"/>
            <a:ext cx="236199" cy="315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1" name="Down Arrow 13">
            <a:extLst>
              <a:ext uri="{FF2B5EF4-FFF2-40B4-BE49-F238E27FC236}">
                <a16:creationId xmlns:a16="http://schemas.microsoft.com/office/drawing/2014/main" id="{7D0EE06F-2B54-02F5-419C-AE60FCC43BF5}"/>
              </a:ext>
            </a:extLst>
          </p:cNvPr>
          <p:cNvSpPr/>
          <p:nvPr/>
        </p:nvSpPr>
        <p:spPr>
          <a:xfrm rot="16200000">
            <a:off x="6921110" y="2921827"/>
            <a:ext cx="236199" cy="315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2" name="Down Arrow 13">
            <a:extLst>
              <a:ext uri="{FF2B5EF4-FFF2-40B4-BE49-F238E27FC236}">
                <a16:creationId xmlns:a16="http://schemas.microsoft.com/office/drawing/2014/main" id="{F4DD58B0-69BC-2A77-8393-2D6A50A26464}"/>
              </a:ext>
            </a:extLst>
          </p:cNvPr>
          <p:cNvSpPr/>
          <p:nvPr/>
        </p:nvSpPr>
        <p:spPr>
          <a:xfrm rot="16200000">
            <a:off x="2142106" y="2852816"/>
            <a:ext cx="236199" cy="315172"/>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3" name="Down Arrow 13">
            <a:extLst>
              <a:ext uri="{FF2B5EF4-FFF2-40B4-BE49-F238E27FC236}">
                <a16:creationId xmlns:a16="http://schemas.microsoft.com/office/drawing/2014/main" id="{3552E7AD-9CF1-A9C5-65AC-63497B91627D}"/>
              </a:ext>
            </a:extLst>
          </p:cNvPr>
          <p:cNvSpPr/>
          <p:nvPr/>
        </p:nvSpPr>
        <p:spPr>
          <a:xfrm rot="16200000">
            <a:off x="6921112" y="2921827"/>
            <a:ext cx="236199" cy="315172"/>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4" name="Down Arrow 13">
            <a:extLst>
              <a:ext uri="{FF2B5EF4-FFF2-40B4-BE49-F238E27FC236}">
                <a16:creationId xmlns:a16="http://schemas.microsoft.com/office/drawing/2014/main" id="{94FF9B58-D40B-87EB-B0E6-9DD32228214C}"/>
              </a:ext>
            </a:extLst>
          </p:cNvPr>
          <p:cNvSpPr/>
          <p:nvPr/>
        </p:nvSpPr>
        <p:spPr>
          <a:xfrm rot="16200000">
            <a:off x="2147865" y="4540714"/>
            <a:ext cx="236199" cy="315172"/>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5" name="Down Arrow 13">
            <a:extLst>
              <a:ext uri="{FF2B5EF4-FFF2-40B4-BE49-F238E27FC236}">
                <a16:creationId xmlns:a16="http://schemas.microsoft.com/office/drawing/2014/main" id="{CCDA343E-BCE9-A659-0AB2-283D602E9535}"/>
              </a:ext>
            </a:extLst>
          </p:cNvPr>
          <p:cNvSpPr/>
          <p:nvPr/>
        </p:nvSpPr>
        <p:spPr>
          <a:xfrm rot="16200000">
            <a:off x="6926870" y="4609725"/>
            <a:ext cx="236199" cy="315172"/>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46" name="Down Arrow 13">
            <a:extLst>
              <a:ext uri="{FF2B5EF4-FFF2-40B4-BE49-F238E27FC236}">
                <a16:creationId xmlns:a16="http://schemas.microsoft.com/office/drawing/2014/main" id="{36223B14-E3F9-BC1D-2FEC-622CD1AAFEA9}"/>
              </a:ext>
            </a:extLst>
          </p:cNvPr>
          <p:cNvSpPr/>
          <p:nvPr/>
        </p:nvSpPr>
        <p:spPr>
          <a:xfrm rot="16200000">
            <a:off x="2144997" y="6081952"/>
            <a:ext cx="236199" cy="315172"/>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27" name="Rectangle 26">
            <a:extLst>
              <a:ext uri="{FF2B5EF4-FFF2-40B4-BE49-F238E27FC236}">
                <a16:creationId xmlns:a16="http://schemas.microsoft.com/office/drawing/2014/main" id="{C3892A5C-82E7-B630-7C59-70E9320CD021}"/>
              </a:ext>
            </a:extLst>
          </p:cNvPr>
          <p:cNvSpPr/>
          <p:nvPr/>
        </p:nvSpPr>
        <p:spPr>
          <a:xfrm>
            <a:off x="9523562" y="2776509"/>
            <a:ext cx="2495916" cy="109719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u="sng" dirty="0">
                <a:solidFill>
                  <a:prstClr val="white"/>
                </a:solidFill>
              </a:rPr>
              <a:t>Not entitled for treatment of </a:t>
            </a:r>
            <a:r>
              <a:rPr lang="en-US" sz="1400" b="1" dirty="0">
                <a:solidFill>
                  <a:prstClr val="white"/>
                </a:solidFill>
              </a:rPr>
              <a:t>- Malignancies, Organ transplant, </a:t>
            </a:r>
            <a:r>
              <a:rPr lang="en-US" sz="1400" b="1" dirty="0" err="1">
                <a:solidFill>
                  <a:prstClr val="white"/>
                </a:solidFill>
              </a:rPr>
              <a:t>Psy</a:t>
            </a:r>
            <a:r>
              <a:rPr lang="en-US" sz="1400" b="1" dirty="0">
                <a:solidFill>
                  <a:prstClr val="white"/>
                </a:solidFill>
              </a:rPr>
              <a:t> illness, Leprosy / TB, Prosthodontics</a:t>
            </a:r>
          </a:p>
        </p:txBody>
      </p:sp>
      <p:grpSp>
        <p:nvGrpSpPr>
          <p:cNvPr id="28" name="Group 27">
            <a:extLst>
              <a:ext uri="{FF2B5EF4-FFF2-40B4-BE49-F238E27FC236}">
                <a16:creationId xmlns:a16="http://schemas.microsoft.com/office/drawing/2014/main" id="{706E31F8-E626-559A-C6B7-96F2453C4B26}"/>
              </a:ext>
            </a:extLst>
          </p:cNvPr>
          <p:cNvGrpSpPr/>
          <p:nvPr/>
        </p:nvGrpSpPr>
        <p:grpSpPr>
          <a:xfrm>
            <a:off x="0" y="260421"/>
            <a:ext cx="12107140" cy="898935"/>
            <a:chOff x="1" y="23814"/>
            <a:chExt cx="12107140" cy="898935"/>
          </a:xfrm>
          <a:solidFill>
            <a:schemeClr val="bg1"/>
          </a:solidFill>
        </p:grpSpPr>
        <p:pic>
          <p:nvPicPr>
            <p:cNvPr id="34" name="Picture 4" descr="2.png">
              <a:extLst>
                <a:ext uri="{FF2B5EF4-FFF2-40B4-BE49-F238E27FC236}">
                  <a16:creationId xmlns:a16="http://schemas.microsoft.com/office/drawing/2014/main" id="{ABB4BBC9-D5CC-B25D-39CB-509C077FFB66}"/>
                </a:ext>
              </a:extLst>
            </p:cNvPr>
            <p:cNvPicPr>
              <a:picLocks noChangeAspect="1"/>
            </p:cNvPicPr>
            <p:nvPr/>
          </p:nvPicPr>
          <p:blipFill>
            <a:blip r:embed="rId2" cstate="print"/>
            <a:stretch>
              <a:fillRect/>
            </a:stretch>
          </p:blipFill>
          <p:spPr bwMode="auto">
            <a:xfrm>
              <a:off x="11157697" y="26053"/>
              <a:ext cx="949444" cy="896696"/>
            </a:xfrm>
            <a:prstGeom prst="rect">
              <a:avLst/>
            </a:prstGeom>
            <a:grpFill/>
            <a:ln w="9525">
              <a:noFill/>
              <a:miter lim="800000"/>
              <a:headEnd/>
              <a:tailEnd/>
            </a:ln>
          </p:spPr>
        </p:pic>
        <p:pic>
          <p:nvPicPr>
            <p:cNvPr id="35" name="Picture 34">
              <a:extLst>
                <a:ext uri="{FF2B5EF4-FFF2-40B4-BE49-F238E27FC236}">
                  <a16:creationId xmlns:a16="http://schemas.microsoft.com/office/drawing/2014/main" id="{F8ABBD52-5852-7CD2-E351-D1710D20C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a:grpFill/>
          </p:spPr>
        </p:pic>
      </p:gr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3640</Words>
  <Application>Microsoft Office PowerPoint</Application>
  <PresentationFormat>Widescreen</PresentationFormat>
  <Paragraphs>651</Paragraphs>
  <Slides>54</Slides>
  <Notes>15</Notes>
  <HiddenSlides>4</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Custom Design</vt:lpstr>
      <vt:lpstr>PowerPoint Presentation</vt:lpstr>
      <vt:lpstr>PREVIEW</vt:lpstr>
      <vt:lpstr>PowerPoint Presentation</vt:lpstr>
      <vt:lpstr>OBJECTIVES OF INTERNSHIP</vt:lpstr>
      <vt:lpstr>CONDUCT OF STUDY </vt:lpstr>
      <vt:lpstr>ECHS : ORGANISATIONAL &amp; FUNCTIONAL  DETAILS</vt:lpstr>
      <vt:lpstr>OBJECTIVES OF ECHS</vt:lpstr>
      <vt:lpstr>ECHS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 DELHI CANTT POLYCLINIC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ECHS POLYCLINIC – DELHI CANTT DEPENDENCY</vt:lpstr>
      <vt:lpstr>PowerPoint Presentation</vt:lpstr>
      <vt:lpstr>PowerPoint Presentation</vt:lpstr>
      <vt:lpstr>ECHS POLYCLINIC – DELHI CANTT PATIENT SATISFACTION</vt:lpstr>
      <vt:lpstr>ECHS POLYCLINIC – DELHI CANTT PT SATISFACTION</vt:lpstr>
      <vt:lpstr>PowerPoint Presentation</vt:lpstr>
      <vt:lpstr>PowerPoint Presentation</vt:lpstr>
      <vt:lpstr>ECHS POLYCLINIC – DUNDAHERA ORGANISATION &amp; LAYOUT</vt:lpstr>
      <vt:lpstr>ECHS POLYCLINIC – DUNDAHERA OBSERVATIONS</vt:lpstr>
      <vt:lpstr>ECHS POLYCLINIC – DUNDAHERA OBSERVATION</vt:lpstr>
      <vt:lpstr>PowerPoint Presentation</vt:lpstr>
      <vt:lpstr>DISCUSSION SHORTCOMINGS &amp; SUGGESTIONS ECHS</vt:lpstr>
      <vt:lpstr>DISCUSSION SHORTCOMINGS &amp; SUGGESTIONS ECHS</vt:lpstr>
      <vt:lpstr>LIMITATIONS OF STUDY </vt:lpstr>
      <vt:lpstr>CONCLUSION</vt:lpstr>
      <vt:lpstr>REFERENCES</vt:lpstr>
      <vt:lpstr>PowerPoint Presentation</vt:lpstr>
      <vt:lpstr>PowerPoint Presentation</vt:lpstr>
      <vt:lpstr>Thank You</vt:lpstr>
      <vt:lpstr>INTERNSHIP EXPERIENCES</vt:lpstr>
      <vt:lpstr>Suggestions Given to Organisation </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Jitender Mann</dc:creator>
  <cp:lastModifiedBy>ravi123.ravi@gmail.com</cp:lastModifiedBy>
  <cp:revision>32</cp:revision>
  <dcterms:created xsi:type="dcterms:W3CDTF">2022-06-20T12:51:09Z</dcterms:created>
  <dcterms:modified xsi:type="dcterms:W3CDTF">2022-08-18T13:21:55Z</dcterms:modified>
</cp:coreProperties>
</file>