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2" r:id="rId17"/>
    <p:sldId id="273" r:id="rId18"/>
    <p:sldId id="274" r:id="rId19"/>
    <p:sldId id="275" r:id="rId20"/>
    <p:sldId id="276"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Nd4PRLIxQQyf3K28gwAqJvRxe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084413-C86A-4289-B7C7-E5C2A9C988AE}">
  <a:tblStyle styleId="{9D084413-C86A-4289-B7C7-E5C2A9C988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deep Dey" userId="591f9841241227df" providerId="LiveId" clId="{A7E4CC8C-7B45-489E-962D-8EC1F1815F3F}"/>
    <pc:docChg chg="undo custSel modSld sldOrd">
      <pc:chgData name="Rajdeep Dey" userId="591f9841241227df" providerId="LiveId" clId="{A7E4CC8C-7B45-489E-962D-8EC1F1815F3F}" dt="2022-06-26T14:10:50.706" v="39" actId="20577"/>
      <pc:docMkLst>
        <pc:docMk/>
      </pc:docMkLst>
      <pc:sldChg chg="modSp mod">
        <pc:chgData name="Rajdeep Dey" userId="591f9841241227df" providerId="LiveId" clId="{A7E4CC8C-7B45-489E-962D-8EC1F1815F3F}" dt="2022-06-26T13:59:26.391" v="21" actId="1037"/>
        <pc:sldMkLst>
          <pc:docMk/>
          <pc:sldMk cId="0" sldId="262"/>
        </pc:sldMkLst>
        <pc:spChg chg="mod">
          <ac:chgData name="Rajdeep Dey" userId="591f9841241227df" providerId="LiveId" clId="{A7E4CC8C-7B45-489E-962D-8EC1F1815F3F}" dt="2022-06-26T13:59:26.391" v="21" actId="1037"/>
          <ac:spMkLst>
            <pc:docMk/>
            <pc:sldMk cId="0" sldId="262"/>
            <ac:spMk id="137" creationId="{00000000-0000-0000-0000-000000000000}"/>
          </ac:spMkLst>
        </pc:spChg>
      </pc:sldChg>
      <pc:sldChg chg="ord">
        <pc:chgData name="Rajdeep Dey" userId="591f9841241227df" providerId="LiveId" clId="{A7E4CC8C-7B45-489E-962D-8EC1F1815F3F}" dt="2022-06-26T14:05:42.731" v="27"/>
        <pc:sldMkLst>
          <pc:docMk/>
          <pc:sldMk cId="0" sldId="263"/>
        </pc:sldMkLst>
      </pc:sldChg>
      <pc:sldChg chg="ord">
        <pc:chgData name="Rajdeep Dey" userId="591f9841241227df" providerId="LiveId" clId="{A7E4CC8C-7B45-489E-962D-8EC1F1815F3F}" dt="2022-06-26T14:05:34.560" v="23"/>
        <pc:sldMkLst>
          <pc:docMk/>
          <pc:sldMk cId="0" sldId="264"/>
        </pc:sldMkLst>
      </pc:sldChg>
      <pc:sldChg chg="ord">
        <pc:chgData name="Rajdeep Dey" userId="591f9841241227df" providerId="LiveId" clId="{A7E4CC8C-7B45-489E-962D-8EC1F1815F3F}" dt="2022-06-26T14:05:40.864" v="25"/>
        <pc:sldMkLst>
          <pc:docMk/>
          <pc:sldMk cId="0" sldId="265"/>
        </pc:sldMkLst>
      </pc:sldChg>
      <pc:sldChg chg="modSp mod">
        <pc:chgData name="Rajdeep Dey" userId="591f9841241227df" providerId="LiveId" clId="{A7E4CC8C-7B45-489E-962D-8EC1F1815F3F}" dt="2022-06-26T14:10:50.706" v="39" actId="20577"/>
        <pc:sldMkLst>
          <pc:docMk/>
          <pc:sldMk cId="0" sldId="269"/>
        </pc:sldMkLst>
        <pc:spChg chg="mod">
          <ac:chgData name="Rajdeep Dey" userId="591f9841241227df" providerId="LiveId" clId="{A7E4CC8C-7B45-489E-962D-8EC1F1815F3F}" dt="2022-06-26T14:10:50.706" v="39" actId="20577"/>
          <ac:spMkLst>
            <pc:docMk/>
            <pc:sldMk cId="0" sldId="269"/>
            <ac:spMk id="211" creationId="{00000000-0000-0000-0000-000000000000}"/>
          </ac:spMkLst>
        </pc:spChg>
      </pc:sldChg>
      <pc:sldChg chg="addSp delSp modSp mod">
        <pc:chgData name="Rajdeep Dey" userId="591f9841241227df" providerId="LiveId" clId="{A7E4CC8C-7B45-489E-962D-8EC1F1815F3F}" dt="2022-06-26T14:10:30.695" v="29" actId="27309"/>
        <pc:sldMkLst>
          <pc:docMk/>
          <pc:sldMk cId="0" sldId="274"/>
        </pc:sldMkLst>
        <pc:graphicFrameChg chg="add del modGraphic">
          <ac:chgData name="Rajdeep Dey" userId="591f9841241227df" providerId="LiveId" clId="{A7E4CC8C-7B45-489E-962D-8EC1F1815F3F}" dt="2022-06-26T14:10:30.695" v="29" actId="27309"/>
          <ac:graphicFrameMkLst>
            <pc:docMk/>
            <pc:sldMk cId="0" sldId="274"/>
            <ac:graphicFrameMk id="3" creationId="{4BBDBE87-6081-38C8-975C-001D4730AFC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79f6240b6_8_26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1379f6240b6_8_26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379f6240b6_8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79f6240b6_8_30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1379f6240b6_8_30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1379f6240b6_8_3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79f6240b6_8_306"/>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56" name="Google Shape;56;g1379f6240b6_8_306"/>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57" name="Google Shape;57;g1379f6240b6_8_306"/>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79f6240b6_8_306"/>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79f6240b6_8_306"/>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379f6240b6_8_30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g1379f6240b6_8_313"/>
          <p:cNvSpPr txBox="1">
            <a:spLocks noGrp="1"/>
          </p:cNvSpPr>
          <p:nvPr>
            <p:ph type="title"/>
          </p:nvPr>
        </p:nvSpPr>
        <p:spPr>
          <a:xfrm>
            <a:off x="2592924"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63" name="Google Shape;63;g1379f6240b6_8_313"/>
          <p:cNvSpPr txBox="1">
            <a:spLocks noGrp="1"/>
          </p:cNvSpPr>
          <p:nvPr>
            <p:ph type="body" idx="1"/>
          </p:nvPr>
        </p:nvSpPr>
        <p:spPr>
          <a:xfrm>
            <a:off x="2939373" y="1972703"/>
            <a:ext cx="39927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4" name="Google Shape;64;g1379f6240b6_8_313"/>
          <p:cNvSpPr txBox="1">
            <a:spLocks noGrp="1"/>
          </p:cNvSpPr>
          <p:nvPr>
            <p:ph type="body" idx="2"/>
          </p:nvPr>
        </p:nvSpPr>
        <p:spPr>
          <a:xfrm>
            <a:off x="2589212" y="2548966"/>
            <a:ext cx="43428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5" name="Google Shape;65;g1379f6240b6_8_313"/>
          <p:cNvSpPr txBox="1">
            <a:spLocks noGrp="1"/>
          </p:cNvSpPr>
          <p:nvPr>
            <p:ph type="body" idx="3"/>
          </p:nvPr>
        </p:nvSpPr>
        <p:spPr>
          <a:xfrm>
            <a:off x="7506629" y="1969475"/>
            <a:ext cx="39990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6" name="Google Shape;66;g1379f6240b6_8_313"/>
          <p:cNvSpPr txBox="1">
            <a:spLocks noGrp="1"/>
          </p:cNvSpPr>
          <p:nvPr>
            <p:ph type="body" idx="4"/>
          </p:nvPr>
        </p:nvSpPr>
        <p:spPr>
          <a:xfrm>
            <a:off x="7166957" y="2545738"/>
            <a:ext cx="43386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7" name="Google Shape;67;g1379f6240b6_8_313"/>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79f6240b6_8_313"/>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g1379f6240b6_8_313"/>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1379f6240b6_8_31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79f6240b6_8_26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1379f6240b6_8_2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79f6240b6_8_27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1379f6240b6_8_27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1379f6240b6_8_2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79f6240b6_8_27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1379f6240b6_8_27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379f6240b6_8_27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379f6240b6_8_2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79f6240b6_8_28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1379f6240b6_8_2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79f6240b6_8_28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1379f6240b6_8_28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1379f6240b6_8_2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79f6240b6_8_28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1379f6240b6_8_2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79f6240b6_8_29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79f6240b6_8_29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1379f6240b6_8_29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1379f6240b6_8_29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1379f6240b6_8_2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79f6240b6_8_29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1379f6240b6_8_2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79f6240b6_8_26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1379f6240b6_8_26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79f6240b6_8_26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007/s12098-020-03359-z" TargetMode="External"/><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ab-hwc.nhp.gov.in/" TargetMode="External"/><Relationship Id="rId5" Type="http://schemas.openxmlformats.org/officeDocument/2006/relationships/hyperlink" Target="http://dx.doi.org/10.4103/jfmpc.jfmpc_2560_20" TargetMode="External"/><Relationship Id="rId4" Type="http://schemas.openxmlformats.org/officeDocument/2006/relationships/hyperlink" Target="https://pib.gov.in/PressReleseDetailm.aspx?PRID=181613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0" y="2836750"/>
            <a:ext cx="12192000" cy="8316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Times New Roman"/>
              <a:buNone/>
            </a:pPr>
            <a:br>
              <a:rPr lang="en-IN" sz="3200" b="1" i="0" u="none" strike="noStrike">
                <a:solidFill>
                  <a:schemeClr val="dk1"/>
                </a:solidFill>
                <a:latin typeface="Times New Roman"/>
                <a:ea typeface="Times New Roman"/>
                <a:cs typeface="Times New Roman"/>
                <a:sym typeface="Times New Roman"/>
              </a:rPr>
            </a:br>
            <a:br>
              <a:rPr lang="en-IN"/>
            </a:br>
            <a:r>
              <a:rPr lang="en-IN" sz="3311" b="1">
                <a:solidFill>
                  <a:srgbClr val="5B0F00"/>
                </a:solidFill>
                <a:latin typeface="Times New Roman"/>
                <a:ea typeface="Times New Roman"/>
                <a:cs typeface="Times New Roman"/>
                <a:sym typeface="Times New Roman"/>
              </a:rPr>
              <a:t>Haryana State Health Resource Centre, NHM Haryana</a:t>
            </a:r>
            <a:endParaRPr sz="7011">
              <a:solidFill>
                <a:srgbClr val="5B0F00"/>
              </a:solidFill>
            </a:endParaRPr>
          </a:p>
        </p:txBody>
      </p:sp>
      <p:sp>
        <p:nvSpPr>
          <p:cNvPr id="76" name="Google Shape;76;p1"/>
          <p:cNvSpPr txBox="1">
            <a:spLocks noGrp="1"/>
          </p:cNvSpPr>
          <p:nvPr>
            <p:ph type="subTitle" idx="1"/>
          </p:nvPr>
        </p:nvSpPr>
        <p:spPr>
          <a:xfrm>
            <a:off x="1916911" y="4048283"/>
            <a:ext cx="3173100" cy="20034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100000"/>
              <a:buNone/>
            </a:pPr>
            <a:r>
              <a:rPr lang="en-IN" sz="11200" b="1" i="0" u="none" strike="noStrike">
                <a:solidFill>
                  <a:schemeClr val="dk1"/>
                </a:solidFill>
                <a:latin typeface="Times New Roman"/>
                <a:ea typeface="Times New Roman"/>
                <a:cs typeface="Times New Roman"/>
                <a:sym typeface="Times New Roman"/>
              </a:rPr>
              <a:t>Team</a:t>
            </a:r>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Akanksha</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Ms. Ambhi Singh</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Mr. Kinshuk Jain</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Kriti Mathur</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Ms. Kritika Singh</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Nancy Modi</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Priyanka Joshi</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Mr. Rajdeep Dey</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Shivam Kalia</a:t>
            </a:r>
            <a:endParaRPr sz="7200" b="0">
              <a:solidFill>
                <a:schemeClr val="dk1"/>
              </a:solidFill>
            </a:endParaRPr>
          </a:p>
          <a:p>
            <a:pPr marL="0" lvl="0" indent="0" algn="l" rtl="0">
              <a:spcBef>
                <a:spcPts val="1000"/>
              </a:spcBef>
              <a:spcAft>
                <a:spcPts val="0"/>
              </a:spcAft>
              <a:buSzPct val="100000"/>
              <a:buNone/>
            </a:pPr>
            <a:br>
              <a:rPr lang="en-IN" sz="5600">
                <a:solidFill>
                  <a:schemeClr val="dk1"/>
                </a:solidFill>
              </a:rPr>
            </a:br>
            <a:endParaRPr sz="5600">
              <a:solidFill>
                <a:schemeClr val="dk1"/>
              </a:solidFill>
            </a:endParaRPr>
          </a:p>
        </p:txBody>
      </p:sp>
      <p:pic>
        <p:nvPicPr>
          <p:cNvPr id="77" name="Google Shape;77;p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78" name="Google Shape;78;p1"/>
          <p:cNvSpPr txBox="1"/>
          <p:nvPr/>
        </p:nvSpPr>
        <p:spPr>
          <a:xfrm>
            <a:off x="8026400" y="4342814"/>
            <a:ext cx="3461100" cy="140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i="0" u="none" strike="noStrike" cap="none">
                <a:solidFill>
                  <a:schemeClr val="dk1"/>
                </a:solidFill>
                <a:latin typeface="Times New Roman"/>
                <a:ea typeface="Times New Roman"/>
                <a:cs typeface="Times New Roman"/>
                <a:sym typeface="Times New Roman"/>
              </a:rPr>
              <a:t>Faculty Mentor</a:t>
            </a:r>
            <a:endParaRPr/>
          </a:p>
          <a:p>
            <a:pPr marL="0" marR="0" lvl="0" indent="0" algn="l" rtl="0">
              <a:spcBef>
                <a:spcPts val="0"/>
              </a:spcBef>
              <a:spcAft>
                <a:spcPts val="0"/>
              </a:spcAft>
              <a:buNone/>
            </a:pPr>
            <a:r>
              <a:rPr lang="en-IN" sz="2400">
                <a:solidFill>
                  <a:schemeClr val="dk1"/>
                </a:solidFill>
                <a:latin typeface="Times New Roman"/>
                <a:ea typeface="Times New Roman"/>
                <a:cs typeface="Times New Roman"/>
                <a:sym typeface="Times New Roman"/>
              </a:rPr>
              <a:t>Dr. Rupsa Banerjee</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Assistant Professor</a:t>
            </a:r>
            <a:endParaRPr sz="19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IIHMR Delhi</a:t>
            </a:r>
            <a:endParaRPr sz="1900"/>
          </a:p>
        </p:txBody>
      </p:sp>
      <p:sp>
        <p:nvSpPr>
          <p:cNvPr id="79" name="Google Shape;79;p1"/>
          <p:cNvSpPr txBox="1"/>
          <p:nvPr/>
        </p:nvSpPr>
        <p:spPr>
          <a:xfrm>
            <a:off x="0" y="996475"/>
            <a:ext cx="12192000" cy="11697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200"/>
              <a:buFont typeface="Times New Roman"/>
              <a:buNone/>
            </a:pPr>
            <a:r>
              <a:rPr lang="en-IN" sz="3200" b="1">
                <a:solidFill>
                  <a:schemeClr val="dk1"/>
                </a:solidFill>
              </a:rPr>
              <a:t>TOPIC- BASELINE ASSESSMENT OF HEALTH &amp; WELLNESS CENTRES IN 9 DISTRICTS OF HARYANA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874075" y="300250"/>
            <a:ext cx="2358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630" b="1">
                <a:solidFill>
                  <a:srgbClr val="CC4125"/>
                </a:solidFill>
              </a:rPr>
              <a:t>RESULTS</a:t>
            </a:r>
            <a:endParaRPr sz="3630">
              <a:solidFill>
                <a:srgbClr val="CC4125"/>
              </a:solidFill>
            </a:endParaRPr>
          </a:p>
        </p:txBody>
      </p:sp>
      <p:sp>
        <p:nvSpPr>
          <p:cNvPr id="156" name="Google Shape;156;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10</a:t>
            </a:fld>
            <a:endParaRPr>
              <a:solidFill>
                <a:schemeClr val="dk2"/>
              </a:solidFill>
              <a:latin typeface="Arial"/>
              <a:ea typeface="Arial"/>
              <a:cs typeface="Arial"/>
              <a:sym typeface="Arial"/>
            </a:endParaRPr>
          </a:p>
        </p:txBody>
      </p:sp>
      <p:sp>
        <p:nvSpPr>
          <p:cNvPr id="157" name="Google Shape;157;p9"/>
          <p:cNvSpPr txBox="1"/>
          <p:nvPr/>
        </p:nvSpPr>
        <p:spPr>
          <a:xfrm>
            <a:off x="531800" y="5755500"/>
            <a:ext cx="7307100" cy="415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1200"/>
              </a:spcAft>
              <a:buNone/>
            </a:pPr>
            <a:r>
              <a:rPr lang="en-IN" sz="1500" b="1">
                <a:solidFill>
                  <a:schemeClr val="dk1"/>
                </a:solidFill>
                <a:latin typeface="Times New Roman"/>
                <a:ea typeface="Times New Roman"/>
                <a:cs typeface="Times New Roman"/>
                <a:sym typeface="Times New Roman"/>
              </a:rPr>
              <a:t>Fig2: Cumulative compliance% in accordance to 12 service themes.</a:t>
            </a:r>
            <a:endParaRPr sz="1500" b="1"/>
          </a:p>
        </p:txBody>
      </p:sp>
      <p:sp>
        <p:nvSpPr>
          <p:cNvPr id="158" name="Google Shape;158;p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60" name="Google Shape;160;p9"/>
          <p:cNvPicPr preferRelativeResize="0"/>
          <p:nvPr/>
        </p:nvPicPr>
        <p:blipFill>
          <a:blip r:embed="rId4">
            <a:alphaModFix/>
          </a:blip>
          <a:stretch>
            <a:fillRect/>
          </a:stretch>
        </p:blipFill>
        <p:spPr>
          <a:xfrm>
            <a:off x="662350" y="1242825"/>
            <a:ext cx="7107324" cy="4245825"/>
          </a:xfrm>
          <a:prstGeom prst="rect">
            <a:avLst/>
          </a:prstGeom>
          <a:noFill/>
          <a:ln w="76200" cap="flat" cmpd="sng">
            <a:solidFill>
              <a:schemeClr val="dk2"/>
            </a:solidFill>
            <a:prstDash val="solid"/>
            <a:round/>
            <a:headEnd type="none" w="sm" len="sm"/>
            <a:tailEnd type="none" w="sm" len="sm"/>
          </a:ln>
        </p:spPr>
      </p:pic>
      <p:sp>
        <p:nvSpPr>
          <p:cNvPr id="161" name="Google Shape;161;p9"/>
          <p:cNvSpPr txBox="1"/>
          <p:nvPr/>
        </p:nvSpPr>
        <p:spPr>
          <a:xfrm>
            <a:off x="8338000" y="938025"/>
            <a:ext cx="3501900" cy="557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a:t>1- Emergency Medical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2- Elderly and Palliative health care</a:t>
            </a:r>
            <a:endParaRPr/>
          </a:p>
          <a:p>
            <a:pPr marL="0" lvl="0" indent="0" algn="l" rtl="0">
              <a:spcBef>
                <a:spcPts val="0"/>
              </a:spcBef>
              <a:spcAft>
                <a:spcPts val="0"/>
              </a:spcAft>
              <a:buNone/>
            </a:pPr>
            <a:endParaRPr/>
          </a:p>
          <a:p>
            <a:pPr marL="0" lvl="0" indent="0" algn="l" rtl="0">
              <a:spcBef>
                <a:spcPts val="0"/>
              </a:spcBef>
              <a:spcAft>
                <a:spcPts val="0"/>
              </a:spcAft>
              <a:buNone/>
            </a:pPr>
            <a:r>
              <a:rPr lang="en-IN"/>
              <a:t>3- Management of Mental Health ailments</a:t>
            </a:r>
            <a:endParaRPr/>
          </a:p>
          <a:p>
            <a:pPr marL="0" lvl="0" indent="0" algn="l" rtl="0">
              <a:spcBef>
                <a:spcPts val="0"/>
              </a:spcBef>
              <a:spcAft>
                <a:spcPts val="0"/>
              </a:spcAft>
              <a:buNone/>
            </a:pPr>
            <a:endParaRPr/>
          </a:p>
          <a:p>
            <a:pPr marL="0" lvl="0" indent="0" algn="l" rtl="0">
              <a:spcBef>
                <a:spcPts val="0"/>
              </a:spcBef>
              <a:spcAft>
                <a:spcPts val="0"/>
              </a:spcAft>
              <a:buNone/>
            </a:pPr>
            <a:r>
              <a:rPr lang="en-IN"/>
              <a:t>4-Drugs and diagnostics</a:t>
            </a:r>
            <a:endParaRPr/>
          </a:p>
          <a:p>
            <a:pPr marL="0" lvl="0" indent="0" algn="l" rtl="0">
              <a:spcBef>
                <a:spcPts val="0"/>
              </a:spcBef>
              <a:spcAft>
                <a:spcPts val="0"/>
              </a:spcAft>
              <a:buNone/>
            </a:pPr>
            <a:endParaRPr/>
          </a:p>
          <a:p>
            <a:pPr marL="0" lvl="0" indent="0" algn="l" rtl="0">
              <a:spcBef>
                <a:spcPts val="0"/>
              </a:spcBef>
              <a:spcAft>
                <a:spcPts val="0"/>
              </a:spcAft>
              <a:buNone/>
            </a:pPr>
            <a:r>
              <a:rPr lang="en-IN"/>
              <a:t>5- Care for common Ophthalmic and ENT</a:t>
            </a:r>
            <a:endParaRPr/>
          </a:p>
          <a:p>
            <a:pPr marL="0" lvl="0" indent="0" algn="l" rtl="0">
              <a:spcBef>
                <a:spcPts val="0"/>
              </a:spcBef>
              <a:spcAft>
                <a:spcPts val="0"/>
              </a:spcAft>
              <a:buNone/>
            </a:pPr>
            <a:endParaRPr/>
          </a:p>
          <a:p>
            <a:pPr marL="0" lvl="0" indent="0" algn="l" rtl="0">
              <a:spcBef>
                <a:spcPts val="0"/>
              </a:spcBef>
              <a:spcAft>
                <a:spcPts val="0"/>
              </a:spcAft>
              <a:buNone/>
            </a:pPr>
            <a:r>
              <a:rPr lang="en-IN"/>
              <a:t>6- Management of CD</a:t>
            </a:r>
            <a:endParaRPr/>
          </a:p>
          <a:p>
            <a:pPr marL="0" lvl="0" indent="0" algn="l" rtl="0">
              <a:spcBef>
                <a:spcPts val="0"/>
              </a:spcBef>
              <a:spcAft>
                <a:spcPts val="0"/>
              </a:spcAft>
              <a:buNone/>
            </a:pPr>
            <a:endParaRPr/>
          </a:p>
          <a:p>
            <a:pPr marL="0" lvl="0" indent="0" algn="l" rtl="0">
              <a:spcBef>
                <a:spcPts val="0"/>
              </a:spcBef>
              <a:spcAft>
                <a:spcPts val="0"/>
              </a:spcAft>
              <a:buNone/>
            </a:pPr>
            <a:r>
              <a:rPr lang="en-IN"/>
              <a:t>7- Oral healthcare</a:t>
            </a:r>
            <a:endParaRPr/>
          </a:p>
          <a:p>
            <a:pPr marL="0" lvl="0" indent="0" algn="l" rtl="0">
              <a:spcBef>
                <a:spcPts val="0"/>
              </a:spcBef>
              <a:spcAft>
                <a:spcPts val="0"/>
              </a:spcAft>
              <a:buNone/>
            </a:pPr>
            <a:endParaRPr/>
          </a:p>
          <a:p>
            <a:pPr marL="0" lvl="0" indent="0" algn="l" rtl="0">
              <a:spcBef>
                <a:spcPts val="0"/>
              </a:spcBef>
              <a:spcAft>
                <a:spcPts val="0"/>
              </a:spcAft>
              <a:buNone/>
            </a:pPr>
            <a:r>
              <a:rPr lang="en-IN"/>
              <a:t>8- Management of NCD</a:t>
            </a:r>
            <a:endParaRPr/>
          </a:p>
          <a:p>
            <a:pPr marL="0" lvl="0" indent="0" algn="l" rtl="0">
              <a:spcBef>
                <a:spcPts val="0"/>
              </a:spcBef>
              <a:spcAft>
                <a:spcPts val="0"/>
              </a:spcAft>
              <a:buNone/>
            </a:pPr>
            <a:endParaRPr/>
          </a:p>
          <a:p>
            <a:pPr marL="0" lvl="0" indent="0" algn="l" rtl="0">
              <a:spcBef>
                <a:spcPts val="0"/>
              </a:spcBef>
              <a:spcAft>
                <a:spcPts val="0"/>
              </a:spcAft>
              <a:buNone/>
            </a:pPr>
            <a:r>
              <a:rPr lang="en-IN"/>
              <a:t>9- Family planning</a:t>
            </a:r>
            <a:endParaRPr/>
          </a:p>
          <a:p>
            <a:pPr marL="0" lvl="0" indent="0" algn="l" rtl="0">
              <a:spcBef>
                <a:spcPts val="0"/>
              </a:spcBef>
              <a:spcAft>
                <a:spcPts val="0"/>
              </a:spcAft>
              <a:buNone/>
            </a:pPr>
            <a:endParaRPr/>
          </a:p>
          <a:p>
            <a:pPr marL="0" lvl="0" indent="0" algn="l" rtl="0">
              <a:spcBef>
                <a:spcPts val="0"/>
              </a:spcBef>
              <a:spcAft>
                <a:spcPts val="0"/>
              </a:spcAft>
              <a:buNone/>
            </a:pPr>
            <a:r>
              <a:rPr lang="en-IN"/>
              <a:t>10- Neonatal &amp; Infant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11- Childhood and adolescent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12- Care in pregnancy and childbirth</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2"/>
          <p:cNvSpPr txBox="1">
            <a:spLocks noGrp="1"/>
          </p:cNvSpPr>
          <p:nvPr>
            <p:ph type="title"/>
          </p:nvPr>
        </p:nvSpPr>
        <p:spPr>
          <a:xfrm>
            <a:off x="4242825" y="294800"/>
            <a:ext cx="41664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DISCUSSION</a:t>
            </a:r>
            <a:endParaRPr>
              <a:solidFill>
                <a:srgbClr val="CC4125"/>
              </a:solidFill>
            </a:endParaRPr>
          </a:p>
        </p:txBody>
      </p:sp>
      <p:pic>
        <p:nvPicPr>
          <p:cNvPr id="178" name="Google Shape;178;p12"/>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79" name="Google Shape;179;p12"/>
          <p:cNvSpPr txBox="1"/>
          <p:nvPr/>
        </p:nvSpPr>
        <p:spPr>
          <a:xfrm>
            <a:off x="531800" y="1133850"/>
            <a:ext cx="11170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600"/>
              <a:t>Considering the areas of concerns, we saw that output received the highest compliance score, while quality management system received the lowest.</a:t>
            </a:r>
            <a:endParaRPr sz="1600"/>
          </a:p>
        </p:txBody>
      </p:sp>
      <p:sp>
        <p:nvSpPr>
          <p:cNvPr id="180" name="Google Shape;180;p12"/>
          <p:cNvSpPr txBox="1"/>
          <p:nvPr/>
        </p:nvSpPr>
        <p:spPr>
          <a:xfrm>
            <a:off x="1823350" y="25173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1" name="Google Shape;181;p12"/>
          <p:cNvSpPr txBox="1"/>
          <p:nvPr/>
        </p:nvSpPr>
        <p:spPr>
          <a:xfrm>
            <a:off x="2857500" y="734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2" name="Google Shape;182;p12"/>
          <p:cNvSpPr txBox="1"/>
          <p:nvPr/>
        </p:nvSpPr>
        <p:spPr>
          <a:xfrm>
            <a:off x="3687525" y="38372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83" name="Google Shape;183;p12"/>
          <p:cNvPicPr preferRelativeResize="0"/>
          <p:nvPr/>
        </p:nvPicPr>
        <p:blipFill>
          <a:blip r:embed="rId4">
            <a:alphaModFix/>
          </a:blip>
          <a:stretch>
            <a:fillRect/>
          </a:stretch>
        </p:blipFill>
        <p:spPr>
          <a:xfrm>
            <a:off x="258525" y="1980100"/>
            <a:ext cx="11348375" cy="474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89" name="Google Shape;189;p11"/>
          <p:cNvSpPr txBox="1">
            <a:spLocks noGrp="1"/>
          </p:cNvSpPr>
          <p:nvPr>
            <p:ph type="title"/>
          </p:nvPr>
        </p:nvSpPr>
        <p:spPr>
          <a:xfrm>
            <a:off x="4229200" y="147600"/>
            <a:ext cx="31839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240"/>
              <a:buFont typeface="Century Gothic"/>
              <a:buNone/>
            </a:pPr>
            <a:r>
              <a:rPr lang="en-IN" sz="3730" b="1">
                <a:solidFill>
                  <a:srgbClr val="CC4125"/>
                </a:solidFill>
              </a:rPr>
              <a:t>DISCUSSION</a:t>
            </a:r>
            <a:r>
              <a:rPr lang="en-IN" sz="3530" b="1">
                <a:solidFill>
                  <a:srgbClr val="CC4125"/>
                </a:solidFill>
              </a:rPr>
              <a:t> </a:t>
            </a:r>
            <a:endParaRPr sz="3530">
              <a:solidFill>
                <a:srgbClr val="CC4125"/>
              </a:solidFill>
            </a:endParaRPr>
          </a:p>
        </p:txBody>
      </p:sp>
      <p:sp>
        <p:nvSpPr>
          <p:cNvPr id="190" name="Google Shape;190;p11"/>
          <p:cNvSpPr txBox="1"/>
          <p:nvPr/>
        </p:nvSpPr>
        <p:spPr>
          <a:xfrm>
            <a:off x="721175" y="831600"/>
            <a:ext cx="11131200" cy="8313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IN">
                <a:solidFill>
                  <a:schemeClr val="dk1"/>
                </a:solidFill>
              </a:rPr>
              <a:t>Considering the 12 primary care services provided by HWC, we saw that emergency and medical services, elderly and palliative care, management of communicable diseases received the lowest compliance score whereas care in pregnancy  &amp; childbirth and childhood &amp; adolescent health services received the highest.</a:t>
            </a:r>
            <a:endParaRPr>
              <a:solidFill>
                <a:schemeClr val="dk1"/>
              </a:solidFill>
            </a:endParaRPr>
          </a:p>
        </p:txBody>
      </p:sp>
      <p:sp>
        <p:nvSpPr>
          <p:cNvPr id="191" name="Google Shape;191;p11"/>
          <p:cNvSpPr txBox="1"/>
          <p:nvPr/>
        </p:nvSpPr>
        <p:spPr>
          <a:xfrm>
            <a:off x="952500" y="34017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2" name="Google Shape;192;p11"/>
          <p:cNvSpPr txBox="1"/>
          <p:nvPr/>
        </p:nvSpPr>
        <p:spPr>
          <a:xfrm>
            <a:off x="7334250" y="43270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3" name="Google Shape;193;p11"/>
          <p:cNvSpPr/>
          <p:nvPr/>
        </p:nvSpPr>
        <p:spPr>
          <a:xfrm>
            <a:off x="-76200" y="680350"/>
            <a:ext cx="1622400" cy="56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11"/>
          <p:cNvPicPr preferRelativeResize="0"/>
          <p:nvPr/>
        </p:nvPicPr>
        <p:blipFill>
          <a:blip r:embed="rId4">
            <a:alphaModFix/>
          </a:blip>
          <a:stretch>
            <a:fillRect/>
          </a:stretch>
        </p:blipFill>
        <p:spPr>
          <a:xfrm>
            <a:off x="217725" y="1589250"/>
            <a:ext cx="11756549" cy="5557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3157088" y="643475"/>
            <a:ext cx="5706000" cy="6699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87567"/>
              <a:buFont typeface="Century Gothic"/>
              <a:buNone/>
            </a:pPr>
            <a:r>
              <a:rPr lang="en-IN" sz="4111" b="1">
                <a:solidFill>
                  <a:srgbClr val="CC4125"/>
                </a:solidFill>
              </a:rPr>
              <a:t>LIMITATIONS OF STUDY</a:t>
            </a:r>
            <a:r>
              <a:rPr lang="en-IN" sz="3300" b="1">
                <a:solidFill>
                  <a:srgbClr val="CC4125"/>
                </a:solidFill>
              </a:rPr>
              <a:t> </a:t>
            </a:r>
            <a:endParaRPr sz="3300">
              <a:solidFill>
                <a:srgbClr val="CC4125"/>
              </a:solidFill>
            </a:endParaRPr>
          </a:p>
        </p:txBody>
      </p:sp>
      <p:sp>
        <p:nvSpPr>
          <p:cNvPr id="200" name="Google Shape;200;p1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13</a:t>
            </a:fld>
            <a:endParaRPr>
              <a:solidFill>
                <a:schemeClr val="dk2"/>
              </a:solidFill>
              <a:latin typeface="Arial"/>
              <a:ea typeface="Arial"/>
              <a:cs typeface="Arial"/>
              <a:sym typeface="Arial"/>
            </a:endParaRPr>
          </a:p>
        </p:txBody>
      </p:sp>
      <p:sp>
        <p:nvSpPr>
          <p:cNvPr id="201" name="Google Shape;201;p13"/>
          <p:cNvSpPr txBox="1"/>
          <p:nvPr/>
        </p:nvSpPr>
        <p:spPr>
          <a:xfrm>
            <a:off x="1503150" y="1924475"/>
            <a:ext cx="9695400" cy="37866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dk1"/>
              </a:buClr>
              <a:buSzPts val="1800"/>
              <a:buChar char="●"/>
            </a:pPr>
            <a:r>
              <a:rPr lang="en-IN" sz="1800">
                <a:solidFill>
                  <a:schemeClr val="dk1"/>
                </a:solidFill>
              </a:rPr>
              <a:t>There were few prior research studies, especially for haryana, on the subject of our study.</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IN" sz="1800">
                <a:solidFill>
                  <a:schemeClr val="dk1"/>
                </a:solidFill>
              </a:rPr>
              <a:t>In addition to patient sensitive data, numerous health records are not kept up to date.</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Data collection was conducted on the basis of the available workforce at the time of visit.</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There were some closed facilities and personnel shortages were noted.</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We encountered language barriers in some districts.</a:t>
            </a:r>
            <a:endParaRPr sz="1800">
              <a:solidFill>
                <a:srgbClr val="202124"/>
              </a:solidFill>
            </a:endParaRPr>
          </a:p>
        </p:txBody>
      </p:sp>
      <p:sp>
        <p:nvSpPr>
          <p:cNvPr id="202" name="Google Shape;202;p1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1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3850825" y="161450"/>
            <a:ext cx="38439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CONCLUSION</a:t>
            </a:r>
            <a:endParaRPr sz="3730" b="1">
              <a:solidFill>
                <a:srgbClr val="CC4125"/>
              </a:solidFill>
            </a:endParaRPr>
          </a:p>
        </p:txBody>
      </p:sp>
      <p:sp>
        <p:nvSpPr>
          <p:cNvPr id="209" name="Google Shape;209;p1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14</a:t>
            </a:fld>
            <a:endParaRPr>
              <a:solidFill>
                <a:schemeClr val="dk2"/>
              </a:solidFill>
              <a:latin typeface="Arial"/>
              <a:ea typeface="Arial"/>
              <a:cs typeface="Arial"/>
              <a:sym typeface="Arial"/>
            </a:endParaRPr>
          </a:p>
        </p:txBody>
      </p:sp>
      <p:sp>
        <p:nvSpPr>
          <p:cNvPr id="210" name="Google Shape;210;p1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1239300" y="1152900"/>
            <a:ext cx="9891300" cy="53988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1200"/>
              </a:spcBef>
              <a:spcAft>
                <a:spcPts val="0"/>
              </a:spcAft>
              <a:buClr>
                <a:schemeClr val="dk1"/>
              </a:buClr>
              <a:buSzPts val="1600"/>
              <a:buChar char="●"/>
            </a:pPr>
            <a:r>
              <a:rPr lang="en-IN" sz="1600" dirty="0">
                <a:solidFill>
                  <a:schemeClr val="dk1"/>
                </a:solidFill>
              </a:rPr>
              <a:t>Conversion of Sub </a:t>
            </a:r>
            <a:r>
              <a:rPr lang="en-IN" sz="1600" dirty="0" err="1">
                <a:solidFill>
                  <a:schemeClr val="dk1"/>
                </a:solidFill>
              </a:rPr>
              <a:t>centrres</a:t>
            </a:r>
            <a:r>
              <a:rPr lang="en-IN" sz="1600" dirty="0">
                <a:solidFill>
                  <a:schemeClr val="dk1"/>
                </a:solidFill>
              </a:rPr>
              <a:t> to HWCs opened the doors for development of healthcare services.</a:t>
            </a:r>
            <a:endParaRPr sz="1600" dirty="0">
              <a:solidFill>
                <a:schemeClr val="dk1"/>
              </a:solidFill>
            </a:endParaRPr>
          </a:p>
          <a:p>
            <a:pPr marL="457200" lvl="0" indent="-330200" algn="l" rtl="0">
              <a:lnSpc>
                <a:spcPct val="200000"/>
              </a:lnSpc>
              <a:spcBef>
                <a:spcPts val="0"/>
              </a:spcBef>
              <a:spcAft>
                <a:spcPts val="0"/>
              </a:spcAft>
              <a:buSzPts val="1600"/>
              <a:buChar char="●"/>
            </a:pPr>
            <a:r>
              <a:rPr lang="en-IN" sz="1600" dirty="0">
                <a:solidFill>
                  <a:schemeClr val="dk1"/>
                </a:solidFill>
              </a:rPr>
              <a:t>HWCs in the Haryana district have some limits and lack compliance in several areas of concern.</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HWCs is uplifting the services with the availability of diagnostic kits for several diseases, easy-to-use tests that provide quick results. </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majority of HWCs lacked sanitation and restroom facilities in addition to teleconsultation facilities.</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Inadequate </a:t>
            </a:r>
            <a:r>
              <a:rPr lang="en-IN" sz="1600" dirty="0">
                <a:solidFill>
                  <a:srgbClr val="252525"/>
                </a:solidFill>
              </a:rPr>
              <a:t>training for the workforce</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There is no comprehensive coverage of health packages that encompasses various communicable and noncommunicable disorders.</a:t>
            </a:r>
            <a:endParaRPr sz="1600" dirty="0"/>
          </a:p>
          <a:p>
            <a:pPr marL="457200" lvl="0" indent="-330200" algn="l" rtl="0">
              <a:lnSpc>
                <a:spcPct val="200000"/>
              </a:lnSpc>
              <a:spcBef>
                <a:spcPts val="0"/>
              </a:spcBef>
              <a:spcAft>
                <a:spcPts val="0"/>
              </a:spcAft>
              <a:buSzPts val="1600"/>
              <a:buChar char="●"/>
            </a:pPr>
            <a:r>
              <a:rPr lang="en-IN" sz="1600" dirty="0"/>
              <a:t>Stockout of specific medicines were seen.</a:t>
            </a:r>
            <a:endParaRPr sz="1600" dirty="0"/>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Water and power were not available around-the-clock.</a:t>
            </a:r>
            <a:endParaRPr sz="1600" dirty="0">
              <a:solidFill>
                <a:schemeClr val="dk1"/>
              </a:solidFill>
            </a:endParaRPr>
          </a:p>
        </p:txBody>
      </p:sp>
      <p:pic>
        <p:nvPicPr>
          <p:cNvPr id="212" name="Google Shape;212;p14"/>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4503950" y="329850"/>
            <a:ext cx="34836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REFERENCES</a:t>
            </a:r>
            <a:r>
              <a:rPr lang="en-IN" sz="2830" b="1">
                <a:solidFill>
                  <a:srgbClr val="CC4125"/>
                </a:solidFill>
              </a:rPr>
              <a:t> </a:t>
            </a:r>
            <a:endParaRPr sz="2830">
              <a:solidFill>
                <a:srgbClr val="CC4125"/>
              </a:solidFill>
            </a:endParaRPr>
          </a:p>
        </p:txBody>
      </p:sp>
      <p:sp>
        <p:nvSpPr>
          <p:cNvPr id="218" name="Google Shape;218;p15"/>
          <p:cNvSpPr txBox="1">
            <a:spLocks noGrp="1"/>
          </p:cNvSpPr>
          <p:nvPr>
            <p:ph type="body" idx="1"/>
          </p:nvPr>
        </p:nvSpPr>
        <p:spPr>
          <a:xfrm>
            <a:off x="1868025" y="1698175"/>
            <a:ext cx="9970200" cy="4802700"/>
          </a:xfrm>
          <a:prstGeom prst="rect">
            <a:avLst/>
          </a:prstGeom>
          <a:noFill/>
          <a:ln>
            <a:noFill/>
          </a:ln>
        </p:spPr>
        <p:txBody>
          <a:bodyPr spcFirstLastPara="1" wrap="square" lIns="91425" tIns="45700" rIns="91425" bIns="45700" anchor="t" anchorCtr="0">
            <a:noAutofit/>
          </a:bodyPr>
          <a:lstStyle/>
          <a:p>
            <a:pPr marL="457200" lvl="0" indent="-301783" algn="l" rtl="0">
              <a:lnSpc>
                <a:spcPct val="95000"/>
              </a:lnSpc>
              <a:spcBef>
                <a:spcPts val="1200"/>
              </a:spcBef>
              <a:spcAft>
                <a:spcPts val="0"/>
              </a:spcAft>
              <a:buSzPts val="1153"/>
              <a:buFont typeface="Arial"/>
              <a:buAutoNum type="arabicParenR"/>
            </a:pPr>
            <a:r>
              <a:rPr lang="en-IN" sz="1152">
                <a:solidFill>
                  <a:schemeClr val="dk1"/>
                </a:solidFill>
                <a:latin typeface="Arial"/>
                <a:ea typeface="Arial"/>
                <a:cs typeface="Arial"/>
                <a:sym typeface="Arial"/>
              </a:rPr>
              <a:t>Lahariya C. Health &amp; wellness centres to strengthen primary health care in India: Concept, progress and ways forward. Indian J Pediatr [Internet]. 2020; Available from:</a:t>
            </a:r>
            <a:r>
              <a:rPr lang="en-IN" sz="1152">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IN" sz="1152"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http://dx.doi.org/10.1007/s12098-020-03359-z</a:t>
            </a:r>
            <a:endParaRPr sz="1152"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152">
                <a:solidFill>
                  <a:schemeClr val="dk1"/>
                </a:solidFill>
                <a:latin typeface="Arial"/>
                <a:ea typeface="Arial"/>
                <a:cs typeface="Arial"/>
                <a:sym typeface="Arial"/>
              </a:rPr>
              <a:t> </a:t>
            </a: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Press information bureau [Internet]. Gov.in. [cited 2022 Jun 18]. Available from:</a:t>
            </a:r>
            <a:r>
              <a:rPr lang="en-IN" sz="1230">
                <a:solidFill>
                  <a:srgbClr val="303030"/>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IN" sz="123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https://pib.gov.in/PressReleseDetailm.aspx?PRID=1816131</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latin typeface="Arial"/>
                <a:ea typeface="Arial"/>
                <a:cs typeface="Arial"/>
                <a:sym typeface="Arial"/>
              </a:rPr>
              <a:t> </a:t>
            </a:r>
            <a:endParaRPr sz="1230">
              <a:solidFill>
                <a:srgbClr val="303030"/>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[cited 2022 Jun 18];Available from:</a:t>
            </a:r>
            <a:r>
              <a:rPr lang="en-IN" sz="1230">
                <a:solidFill>
                  <a:srgbClr val="303030"/>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IN" sz="123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http://dx.doi.org/10.4103/jfmpc.jfmpc_2560_20</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highlight>
                  <a:srgbClr val="FFFFFF"/>
                </a:highlight>
                <a:latin typeface="Arial"/>
                <a:ea typeface="Arial"/>
                <a:cs typeface="Arial"/>
                <a:sym typeface="Arial"/>
              </a:rPr>
              <a:t> </a:t>
            </a:r>
            <a:endParaRPr sz="1230">
              <a:solidFill>
                <a:srgbClr val="303030"/>
              </a:solidFill>
              <a:highlight>
                <a:srgbClr val="FFFFFF"/>
              </a:highlight>
              <a:latin typeface="Arial"/>
              <a:ea typeface="Arial"/>
              <a:cs typeface="Arial"/>
              <a:sym typeface="Arial"/>
            </a:endParaRPr>
          </a:p>
          <a:p>
            <a:pPr marL="457200" lvl="0" indent="-311626" algn="l" rtl="0">
              <a:lnSpc>
                <a:spcPct val="95000"/>
              </a:lnSpc>
              <a:spcBef>
                <a:spcPts val="1200"/>
              </a:spcBef>
              <a:spcAft>
                <a:spcPts val="0"/>
              </a:spcAft>
              <a:buSzPts val="1308"/>
              <a:buFont typeface="Arial"/>
              <a:buAutoNum type="arabicParenR"/>
            </a:pPr>
            <a:r>
              <a:rPr lang="en-IN" sz="1307">
                <a:solidFill>
                  <a:srgbClr val="303030"/>
                </a:solidFill>
                <a:latin typeface="Arial"/>
                <a:ea typeface="Arial"/>
                <a:cs typeface="Arial"/>
                <a:sym typeface="Arial"/>
              </a:rPr>
              <a:t>Govt of India. Health and Wellness Centres. MoHFW Govt of India </a:t>
            </a:r>
            <a:r>
              <a:rPr lang="en-IN" sz="1307">
                <a:solidFill>
                  <a:schemeClr val="dk1"/>
                </a:solidFill>
                <a:latin typeface="Arial"/>
                <a:ea typeface="Arial"/>
                <a:cs typeface="Arial"/>
                <a:sym typeface="Arial"/>
              </a:rPr>
              <a:t>[Internet] </a:t>
            </a:r>
            <a:r>
              <a:rPr lang="en-IN" sz="1307">
                <a:solidFill>
                  <a:srgbClr val="303030"/>
                </a:solidFill>
                <a:latin typeface="Arial"/>
                <a:ea typeface="Arial"/>
                <a:cs typeface="Arial"/>
                <a:sym typeface="Arial"/>
              </a:rPr>
              <a:t>24 Mar 2019</a:t>
            </a:r>
            <a:r>
              <a:rPr lang="en-IN" sz="1307">
                <a:solidFill>
                  <a:schemeClr val="dk1"/>
                </a:solidFill>
                <a:latin typeface="Arial"/>
                <a:ea typeface="Arial"/>
                <a:cs typeface="Arial"/>
                <a:sym typeface="Arial"/>
              </a:rPr>
              <a:t>; </a:t>
            </a:r>
            <a:r>
              <a:rPr lang="en-IN" sz="1307">
                <a:solidFill>
                  <a:srgbClr val="303030"/>
                </a:solidFill>
                <a:latin typeface="Arial"/>
                <a:ea typeface="Arial"/>
                <a:cs typeface="Arial"/>
                <a:sym typeface="Arial"/>
              </a:rPr>
              <a:t>Available at:</a:t>
            </a:r>
            <a:r>
              <a:rPr lang="en-IN" sz="1307">
                <a:solidFill>
                  <a:srgbClr val="303030"/>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IN" sz="1307" u="sng">
                <a:solidFill>
                  <a:srgbClr val="376FAA"/>
                </a:solidFill>
                <a:latin typeface="Arial"/>
                <a:ea typeface="Arial"/>
                <a:cs typeface="Arial"/>
                <a:sym typeface="Arial"/>
                <a:hlinkClick r:id="rId6">
                  <a:extLst>
                    <a:ext uri="{A12FA001-AC4F-418D-AE19-62706E023703}">
                      <ahyp:hlinkClr xmlns:ahyp="http://schemas.microsoft.com/office/drawing/2018/hyperlinkcolor" val="tx"/>
                    </a:ext>
                  </a:extLst>
                </a:hlinkClick>
              </a:rPr>
              <a:t>https://ab-hwc.nhp.gov.in/</a:t>
            </a:r>
            <a:endParaRPr sz="1152">
              <a:solidFill>
                <a:schemeClr val="dk1"/>
              </a:solidFill>
              <a:latin typeface="Arial"/>
              <a:ea typeface="Arial"/>
              <a:cs typeface="Arial"/>
              <a:sym typeface="Arial"/>
            </a:endParaRPr>
          </a:p>
          <a:p>
            <a:pPr marL="342900" lvl="0" indent="0" algn="l" rtl="0">
              <a:lnSpc>
                <a:spcPct val="95000"/>
              </a:lnSpc>
              <a:spcBef>
                <a:spcPts val="1200"/>
              </a:spcBef>
              <a:spcAft>
                <a:spcPts val="0"/>
              </a:spcAft>
              <a:buNone/>
            </a:pP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chemeClr val="dk1"/>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2022 [cited 2022 Jun 18; Available from: </a:t>
            </a:r>
            <a:r>
              <a:rPr lang="en-IN" sz="123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http://dx.doi.org/10.4103/jfmpc.jfmpc_2560_20</a:t>
            </a:r>
            <a:endParaRPr sz="1695"/>
          </a:p>
        </p:txBody>
      </p:sp>
      <p:sp>
        <p:nvSpPr>
          <p:cNvPr id="219" name="Google Shape;219;p1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15</a:t>
            </a:fld>
            <a:endParaRPr>
              <a:solidFill>
                <a:schemeClr val="dk2"/>
              </a:solidFill>
              <a:latin typeface="Arial"/>
              <a:ea typeface="Arial"/>
              <a:cs typeface="Arial"/>
              <a:sym typeface="Arial"/>
            </a:endParaRPr>
          </a:p>
        </p:txBody>
      </p:sp>
      <p:sp>
        <p:nvSpPr>
          <p:cNvPr id="220" name="Google Shape;220;p1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15"/>
          <p:cNvPicPr preferRelativeResize="0"/>
          <p:nvPr/>
        </p:nvPicPr>
        <p:blipFill rotWithShape="1">
          <a:blip r:embed="rId7">
            <a:alphaModFix/>
          </a:blip>
          <a:srcRect l="-16972"/>
          <a:stretch/>
        </p:blipFill>
        <p:spPr>
          <a:xfrm>
            <a:off x="10708825" y="57275"/>
            <a:ext cx="1483175" cy="69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68DBA"/>
              </a:buClr>
              <a:buSzPts val="5400"/>
              <a:buFont typeface="Century Gothic"/>
              <a:buNone/>
            </a:pPr>
            <a:r>
              <a:rPr lang="en-IN" dirty="0"/>
              <a:t>Thank You</a:t>
            </a:r>
            <a:endParaRPr dirty="0"/>
          </a:p>
        </p:txBody>
      </p:sp>
      <p:sp>
        <p:nvSpPr>
          <p:cNvPr id="233" name="Google Shape;233;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00"/>
              <a:buNone/>
            </a:pPr>
            <a:r>
              <a:rPr lang="en-IN"/>
              <a:t>We will take your questions now.</a:t>
            </a:r>
            <a:endParaRPr/>
          </a:p>
        </p:txBody>
      </p:sp>
      <p:pic>
        <p:nvPicPr>
          <p:cNvPr id="234" name="Google Shape;234;p1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3297200" y="368700"/>
            <a:ext cx="66087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INTERNSHIP EXPERIENCES</a:t>
            </a:r>
            <a:endParaRPr>
              <a:solidFill>
                <a:srgbClr val="CC4125"/>
              </a:solidFill>
            </a:endParaRPr>
          </a:p>
        </p:txBody>
      </p:sp>
      <p:sp>
        <p:nvSpPr>
          <p:cNvPr id="240" name="Google Shape;240;p18"/>
          <p:cNvSpPr txBox="1">
            <a:spLocks noGrp="1"/>
          </p:cNvSpPr>
          <p:nvPr>
            <p:ph type="body" idx="1"/>
          </p:nvPr>
        </p:nvSpPr>
        <p:spPr>
          <a:xfrm>
            <a:off x="644973" y="1007441"/>
            <a:ext cx="39927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Skills</a:t>
            </a:r>
            <a:endParaRPr b="1" u="sng"/>
          </a:p>
        </p:txBody>
      </p:sp>
      <p:sp>
        <p:nvSpPr>
          <p:cNvPr id="241" name="Google Shape;241;p18"/>
          <p:cNvSpPr txBox="1">
            <a:spLocks noGrp="1"/>
          </p:cNvSpPr>
          <p:nvPr>
            <p:ph type="body" idx="3"/>
          </p:nvPr>
        </p:nvSpPr>
        <p:spPr>
          <a:xfrm>
            <a:off x="5538125" y="1074825"/>
            <a:ext cx="55653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Overall  comments on Internship</a:t>
            </a:r>
            <a:endParaRPr b="1" u="sng"/>
          </a:p>
        </p:txBody>
      </p:sp>
      <p:sp>
        <p:nvSpPr>
          <p:cNvPr id="242" name="Google Shape;242;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17</a:t>
            </a:fld>
            <a:endParaRPr/>
          </a:p>
        </p:txBody>
      </p:sp>
      <p:sp>
        <p:nvSpPr>
          <p:cNvPr id="243" name="Google Shape;243;p18"/>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45" name="Google Shape;245;p18"/>
          <p:cNvSpPr txBox="1"/>
          <p:nvPr/>
        </p:nvSpPr>
        <p:spPr>
          <a:xfrm>
            <a:off x="839800" y="1666875"/>
            <a:ext cx="6412800" cy="4959900"/>
          </a:xfrm>
          <a:prstGeom prst="rect">
            <a:avLst/>
          </a:prstGeom>
          <a:noFill/>
          <a:ln>
            <a:noFill/>
          </a:ln>
        </p:spPr>
        <p:txBody>
          <a:bodyPr spcFirstLastPara="1" wrap="square" lIns="91425" tIns="45700" rIns="91425" bIns="45700" anchor="t" anchorCtr="0">
            <a:normAutofit fontScale="25000" lnSpcReduction="20000"/>
          </a:bodyPr>
          <a:lstStyle/>
          <a:p>
            <a:pPr marL="457200" lvl="0" indent="-381000" algn="l" rtl="0">
              <a:lnSpc>
                <a:spcPct val="90000"/>
              </a:lnSpc>
              <a:spcBef>
                <a:spcPts val="0"/>
              </a:spcBef>
              <a:spcAft>
                <a:spcPts val="0"/>
              </a:spcAft>
              <a:buClr>
                <a:srgbClr val="000000"/>
              </a:buClr>
              <a:buSzPct val="100000"/>
              <a:buChar char="●"/>
            </a:pPr>
            <a:r>
              <a:rPr lang="en-IN" sz="9600">
                <a:solidFill>
                  <a:srgbClr val="595959"/>
                </a:solidFill>
              </a:rPr>
              <a:t>Observational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Analytical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Micro management</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Team work</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Interpersonal communication</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Working ethics</a:t>
            </a:r>
            <a:endParaRPr sz="9600">
              <a:solidFill>
                <a:srgbClr val="595959"/>
              </a:solidFill>
            </a:endParaRPr>
          </a:p>
          <a:p>
            <a:pPr marL="457200" lvl="0" indent="0" algn="l" rtl="0">
              <a:lnSpc>
                <a:spcPct val="90000"/>
              </a:lnSpc>
              <a:spcBef>
                <a:spcPts val="1600"/>
              </a:spcBef>
              <a:spcAft>
                <a:spcPts val="1600"/>
              </a:spcAft>
              <a:buNone/>
            </a:pPr>
            <a:endParaRPr sz="1600">
              <a:solidFill>
                <a:srgbClr val="595959"/>
              </a:solidFill>
            </a:endParaRPr>
          </a:p>
        </p:txBody>
      </p:sp>
      <p:sp>
        <p:nvSpPr>
          <p:cNvPr id="246" name="Google Shape;246;p18"/>
          <p:cNvSpPr txBox="1"/>
          <p:nvPr/>
        </p:nvSpPr>
        <p:spPr>
          <a:xfrm>
            <a:off x="5970350" y="1590675"/>
            <a:ext cx="5963100" cy="3684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000000"/>
              </a:buClr>
              <a:buSzPts val="2400"/>
              <a:buChar char="●"/>
            </a:pPr>
            <a:r>
              <a:rPr lang="en-IN" sz="2400">
                <a:solidFill>
                  <a:srgbClr val="595959"/>
                </a:solidFill>
              </a:rPr>
              <a:t>Formulating data collection tools</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Knowledge about different services </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Working function of grassroot level healthcare system </a:t>
            </a:r>
            <a:endParaRPr sz="2800">
              <a:solidFill>
                <a:srgbClr val="59595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1855800" y="454800"/>
            <a:ext cx="8308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733" b="1">
                <a:solidFill>
                  <a:srgbClr val="CC4125"/>
                </a:solidFill>
              </a:rPr>
              <a:t>SUGGESTIONS GIVEN TO ORGANIZATION</a:t>
            </a:r>
            <a:r>
              <a:rPr lang="en-IN" sz="2300" b="1">
                <a:solidFill>
                  <a:srgbClr val="CC4125"/>
                </a:solidFill>
              </a:rPr>
              <a:t> </a:t>
            </a:r>
            <a:endParaRPr sz="2300">
              <a:solidFill>
                <a:srgbClr val="CC4125"/>
              </a:solidFill>
            </a:endParaRPr>
          </a:p>
        </p:txBody>
      </p:sp>
      <p:sp>
        <p:nvSpPr>
          <p:cNvPr id="252" name="Google Shape;252;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18</a:t>
            </a:fld>
            <a:endParaRPr>
              <a:solidFill>
                <a:schemeClr val="dk2"/>
              </a:solidFill>
              <a:latin typeface="Arial"/>
              <a:ea typeface="Arial"/>
              <a:cs typeface="Arial"/>
              <a:sym typeface="Arial"/>
            </a:endParaRPr>
          </a:p>
        </p:txBody>
      </p:sp>
      <p:sp>
        <p:nvSpPr>
          <p:cNvPr id="253" name="Google Shape;253;p19"/>
          <p:cNvSpPr txBox="1"/>
          <p:nvPr/>
        </p:nvSpPr>
        <p:spPr>
          <a:xfrm>
            <a:off x="1002725" y="2163525"/>
            <a:ext cx="10116900" cy="34725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200"/>
              </a:spcBef>
              <a:spcAft>
                <a:spcPts val="0"/>
              </a:spcAft>
              <a:buClr>
                <a:schemeClr val="dk1"/>
              </a:buClr>
              <a:buSzPts val="1600"/>
              <a:buChar char="❖"/>
            </a:pPr>
            <a:r>
              <a:rPr lang="en-IN" sz="1600">
                <a:solidFill>
                  <a:schemeClr val="dk1"/>
                </a:solidFill>
              </a:rPr>
              <a:t>Substantially enhanced public health spending in general and steadily increasing outlays for the HWCs in specific.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Recruitment of vacant position, extensive training and effective management can improve the functioning of HWCs.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Proper maintenance of records, refill of essential medicines, equipment’s as per standard guidelines.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Infrastructure and utilities in subcenters that have been changed into Health and Wellness Centres should be properly maintained.</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Timely supervision of HWCs by higher authority to monitor the service delivery and performance of HWC.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Appointment of devoted sweeper for HWCs.</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IN" sz="1600">
                <a:solidFill>
                  <a:schemeClr val="dk1"/>
                </a:solidFill>
              </a:rPr>
              <a:t>Requirement of broad action in expanding community-based services by HWC(SC).</a:t>
            </a:r>
            <a:endParaRPr sz="1100">
              <a:solidFill>
                <a:schemeClr val="dk1"/>
              </a:solidFill>
            </a:endParaRPr>
          </a:p>
          <a:p>
            <a:pPr marL="0" lvl="0" indent="0" algn="l" rtl="0">
              <a:spcBef>
                <a:spcPts val="1200"/>
              </a:spcBef>
              <a:spcAft>
                <a:spcPts val="0"/>
              </a:spcAft>
              <a:buNone/>
            </a:pPr>
            <a:endParaRPr/>
          </a:p>
        </p:txBody>
      </p:sp>
      <p:pic>
        <p:nvPicPr>
          <p:cNvPr id="254" name="Google Shape;254;p1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55" name="Google Shape;255;p1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4187950" y="301475"/>
            <a:ext cx="4525500" cy="4863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128571"/>
              <a:buFont typeface="Century Gothic"/>
              <a:buNone/>
            </a:pPr>
            <a:r>
              <a:rPr lang="en-IN" sz="2800" b="1">
                <a:solidFill>
                  <a:srgbClr val="CC4125"/>
                </a:solidFill>
              </a:rPr>
              <a:t>PICTORIAL JOURNEY</a:t>
            </a:r>
            <a:endParaRPr sz="2800">
              <a:solidFill>
                <a:srgbClr val="CC4125"/>
              </a:solidFill>
            </a:endParaRPr>
          </a:p>
        </p:txBody>
      </p:sp>
      <p:sp>
        <p:nvSpPr>
          <p:cNvPr id="261" name="Google Shape;261;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19</a:t>
            </a:fld>
            <a:endParaRPr>
              <a:solidFill>
                <a:schemeClr val="dk2"/>
              </a:solidFill>
              <a:latin typeface="Arial"/>
              <a:ea typeface="Arial"/>
              <a:cs typeface="Arial"/>
              <a:sym typeface="Arial"/>
            </a:endParaRPr>
          </a:p>
        </p:txBody>
      </p:sp>
      <p:sp>
        <p:nvSpPr>
          <p:cNvPr id="262" name="Google Shape;262;p2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20"/>
          <p:cNvPicPr preferRelativeResize="0"/>
          <p:nvPr/>
        </p:nvPicPr>
        <p:blipFill rotWithShape="1">
          <a:blip r:embed="rId3">
            <a:alphaModFix/>
          </a:blip>
          <a:srcRect l="8584" t="1997" r="14634" b="9207"/>
          <a:stretch/>
        </p:blipFill>
        <p:spPr>
          <a:xfrm>
            <a:off x="337250" y="1024125"/>
            <a:ext cx="6136726" cy="4630301"/>
          </a:xfrm>
          <a:prstGeom prst="rect">
            <a:avLst/>
          </a:prstGeom>
          <a:noFill/>
          <a:ln w="38100" cap="flat" cmpd="sng">
            <a:solidFill>
              <a:schemeClr val="dk2"/>
            </a:solidFill>
            <a:prstDash val="solid"/>
            <a:round/>
            <a:headEnd type="none" w="sm" len="sm"/>
            <a:tailEnd type="none" w="sm" len="sm"/>
          </a:ln>
        </p:spPr>
      </p:pic>
      <p:pic>
        <p:nvPicPr>
          <p:cNvPr id="264" name="Google Shape;264;p20"/>
          <p:cNvPicPr preferRelativeResize="0"/>
          <p:nvPr/>
        </p:nvPicPr>
        <p:blipFill rotWithShape="1">
          <a:blip r:embed="rId4">
            <a:alphaModFix/>
          </a:blip>
          <a:srcRect l="9508" t="7680" r="12231"/>
          <a:stretch/>
        </p:blipFill>
        <p:spPr>
          <a:xfrm>
            <a:off x="6949475" y="1024125"/>
            <a:ext cx="5047475" cy="4630301"/>
          </a:xfrm>
          <a:prstGeom prst="rect">
            <a:avLst/>
          </a:prstGeom>
          <a:noFill/>
          <a:ln w="38100" cap="flat" cmpd="sng">
            <a:solidFill>
              <a:schemeClr val="dk2"/>
            </a:solidFill>
            <a:prstDash val="solid"/>
            <a:round/>
            <a:headEnd type="none" w="sm" len="sm"/>
            <a:tailEnd type="none" w="sm" len="sm"/>
          </a:ln>
        </p:spPr>
      </p:pic>
      <p:sp>
        <p:nvSpPr>
          <p:cNvPr id="265" name="Google Shape;265;p20"/>
          <p:cNvSpPr txBox="1"/>
          <p:nvPr/>
        </p:nvSpPr>
        <p:spPr>
          <a:xfrm>
            <a:off x="1005850" y="5890775"/>
            <a:ext cx="5706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t>Health and wellness centre, Pundrak, Karnal district</a:t>
            </a:r>
            <a:endParaRPr sz="1500" b="1"/>
          </a:p>
        </p:txBody>
      </p:sp>
      <p:sp>
        <p:nvSpPr>
          <p:cNvPr id="266" name="Google Shape;266;p20"/>
          <p:cNvSpPr txBox="1"/>
          <p:nvPr/>
        </p:nvSpPr>
        <p:spPr>
          <a:xfrm>
            <a:off x="7150600" y="5961900"/>
            <a:ext cx="4663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ASHA completing their records in Ramba HWC, Karnal District</a:t>
            </a:r>
            <a:endParaRPr sz="15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521075" y="365325"/>
            <a:ext cx="57465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240"/>
              <a:buFont typeface="Century Gothic"/>
              <a:buNone/>
            </a:pPr>
            <a:r>
              <a:rPr lang="en-IN" b="1">
                <a:solidFill>
                  <a:srgbClr val="CC4125"/>
                </a:solidFill>
              </a:rPr>
              <a:t>APPROVAL</a:t>
            </a:r>
            <a:endParaRPr>
              <a:solidFill>
                <a:srgbClr val="CC4125"/>
              </a:solidFill>
            </a:endParaRPr>
          </a:p>
        </p:txBody>
      </p:sp>
      <p:pic>
        <p:nvPicPr>
          <p:cNvPr id="85" name="Google Shape;85;p2"/>
          <p:cNvPicPr preferRelativeResize="0"/>
          <p:nvPr/>
        </p:nvPicPr>
        <p:blipFill rotWithShape="1">
          <a:blip r:embed="rId3">
            <a:alphaModFix/>
          </a:blip>
          <a:srcRect l="10846" t="10656" r="4479" b="8613"/>
          <a:stretch/>
        </p:blipFill>
        <p:spPr>
          <a:xfrm>
            <a:off x="2501650" y="1617450"/>
            <a:ext cx="7785350" cy="4485749"/>
          </a:xfrm>
          <a:prstGeom prst="rect">
            <a:avLst/>
          </a:prstGeom>
          <a:noFill/>
          <a:ln w="19050" cap="flat" cmpd="sng">
            <a:solidFill>
              <a:schemeClr val="dk2"/>
            </a:solidFill>
            <a:prstDash val="solid"/>
            <a:round/>
            <a:headEnd type="none" w="sm" len="sm"/>
            <a:tailEnd type="none" w="sm" len="sm"/>
          </a:ln>
        </p:spPr>
      </p:pic>
      <p:sp>
        <p:nvSpPr>
          <p:cNvPr id="86" name="Google Shape;86;p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2"/>
          <p:cNvPicPr preferRelativeResize="0"/>
          <p:nvPr/>
        </p:nvPicPr>
        <p:blipFill rotWithShape="1">
          <a:blip r:embed="rId4">
            <a:alphaModFix/>
          </a:blip>
          <a:srcRect l="-16972"/>
          <a:stretch/>
        </p:blipFill>
        <p:spPr>
          <a:xfrm>
            <a:off x="10708825" y="57275"/>
            <a:ext cx="1483175" cy="698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20</a:t>
            </a:fld>
            <a:endParaRPr>
              <a:solidFill>
                <a:schemeClr val="dk2"/>
              </a:solidFill>
              <a:latin typeface="Arial"/>
              <a:ea typeface="Arial"/>
              <a:cs typeface="Arial"/>
              <a:sym typeface="Arial"/>
            </a:endParaRPr>
          </a:p>
        </p:txBody>
      </p:sp>
      <p:sp>
        <p:nvSpPr>
          <p:cNvPr id="272" name="Google Shape;272;p21"/>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txBox="1">
            <a:spLocks noGrp="1"/>
          </p:cNvSpPr>
          <p:nvPr>
            <p:ph type="title"/>
          </p:nvPr>
        </p:nvSpPr>
        <p:spPr>
          <a:xfrm>
            <a:off x="4443975" y="117875"/>
            <a:ext cx="45438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500" b="1">
                <a:solidFill>
                  <a:srgbClr val="CC4125"/>
                </a:solidFill>
              </a:rPr>
              <a:t>PICTORIAL JOURNEY</a:t>
            </a:r>
            <a:endParaRPr sz="2500">
              <a:solidFill>
                <a:srgbClr val="CC4125"/>
              </a:solidFill>
            </a:endParaRPr>
          </a:p>
        </p:txBody>
      </p:sp>
      <p:pic>
        <p:nvPicPr>
          <p:cNvPr id="274" name="Google Shape;274;p21"/>
          <p:cNvPicPr preferRelativeResize="0"/>
          <p:nvPr/>
        </p:nvPicPr>
        <p:blipFill rotWithShape="1">
          <a:blip r:embed="rId3">
            <a:alphaModFix/>
          </a:blip>
          <a:srcRect r="15583" b="7106"/>
          <a:stretch/>
        </p:blipFill>
        <p:spPr>
          <a:xfrm>
            <a:off x="379400" y="1031000"/>
            <a:ext cx="5759276" cy="4565124"/>
          </a:xfrm>
          <a:prstGeom prst="rect">
            <a:avLst/>
          </a:prstGeom>
          <a:noFill/>
          <a:ln w="38100" cap="flat" cmpd="sng">
            <a:solidFill>
              <a:schemeClr val="dk2"/>
            </a:solidFill>
            <a:prstDash val="solid"/>
            <a:round/>
            <a:headEnd type="none" w="sm" len="sm"/>
            <a:tailEnd type="none" w="sm" len="sm"/>
          </a:ln>
        </p:spPr>
      </p:pic>
      <p:pic>
        <p:nvPicPr>
          <p:cNvPr id="275" name="Google Shape;275;p21"/>
          <p:cNvPicPr preferRelativeResize="0"/>
          <p:nvPr/>
        </p:nvPicPr>
        <p:blipFill rotWithShape="1">
          <a:blip r:embed="rId4">
            <a:alphaModFix/>
          </a:blip>
          <a:srcRect t="2113" r="24551" b="3547"/>
          <a:stretch/>
        </p:blipFill>
        <p:spPr>
          <a:xfrm>
            <a:off x="6400800" y="1031000"/>
            <a:ext cx="5486400" cy="4565125"/>
          </a:xfrm>
          <a:prstGeom prst="rect">
            <a:avLst/>
          </a:prstGeom>
          <a:noFill/>
          <a:ln w="38100" cap="flat" cmpd="sng">
            <a:solidFill>
              <a:schemeClr val="dk2"/>
            </a:solidFill>
            <a:prstDash val="solid"/>
            <a:round/>
            <a:headEnd type="none" w="sm" len="sm"/>
            <a:tailEnd type="none" w="sm" len="sm"/>
          </a:ln>
        </p:spPr>
      </p:pic>
      <p:sp>
        <p:nvSpPr>
          <p:cNvPr id="276" name="Google Shape;276;p21"/>
          <p:cNvSpPr txBox="1"/>
          <p:nvPr/>
        </p:nvSpPr>
        <p:spPr>
          <a:xfrm>
            <a:off x="530350" y="5925300"/>
            <a:ext cx="5486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Health and wellness centre, Sikrawa, Mewat District</a:t>
            </a:r>
            <a:endParaRPr sz="1500" b="1"/>
          </a:p>
        </p:txBody>
      </p:sp>
      <p:sp>
        <p:nvSpPr>
          <p:cNvPr id="277" name="Google Shape;277;p21"/>
          <p:cNvSpPr txBox="1"/>
          <p:nvPr/>
        </p:nvSpPr>
        <p:spPr>
          <a:xfrm>
            <a:off x="6400775" y="5925300"/>
            <a:ext cx="5577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IN" sz="1500" b="1">
                <a:solidFill>
                  <a:schemeClr val="dk1"/>
                </a:solidFill>
              </a:rPr>
              <a:t>Health and wellness centre, Muklan, Hisar  District</a:t>
            </a:r>
            <a:endParaRPr sz="15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3967938" y="483000"/>
            <a:ext cx="42561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INTRODUCTION </a:t>
            </a:r>
            <a:endParaRPr>
              <a:solidFill>
                <a:srgbClr val="CC4125"/>
              </a:solidFill>
            </a:endParaRPr>
          </a:p>
        </p:txBody>
      </p:sp>
      <p:sp>
        <p:nvSpPr>
          <p:cNvPr id="93" name="Google Shape;93;p3"/>
          <p:cNvSpPr txBox="1">
            <a:spLocks noGrp="1"/>
          </p:cNvSpPr>
          <p:nvPr>
            <p:ph type="body" idx="1"/>
          </p:nvPr>
        </p:nvSpPr>
        <p:spPr>
          <a:xfrm>
            <a:off x="1061300" y="1663425"/>
            <a:ext cx="8829900" cy="4104900"/>
          </a:xfrm>
          <a:prstGeom prst="rect">
            <a:avLst/>
          </a:prstGeom>
          <a:noFill/>
          <a:ln>
            <a:noFill/>
          </a:ln>
        </p:spPr>
        <p:txBody>
          <a:bodyPr spcFirstLastPara="1" wrap="square" lIns="91425" tIns="45700" rIns="91425" bIns="45700" anchor="t" anchorCtr="0">
            <a:normAutofit fontScale="77500" lnSpcReduction="20000"/>
          </a:bodyPr>
          <a:lstStyle/>
          <a:p>
            <a:pPr marL="342900" lvl="0" indent="-308610" algn="l" rtl="0">
              <a:spcBef>
                <a:spcPts val="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Indian government announced the Ayushman Bharat Program in February 2018, which includes two components. </a:t>
            </a:r>
            <a:endParaRPr/>
          </a:p>
          <a:p>
            <a:pPr marL="342900" lvl="0" indent="-308610" algn="l" rtl="0">
              <a:spcBef>
                <a:spcPts val="100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first component is Health and Wellness Centres (HWCs), which will provide comprehensive primary health care services to the entire population.</a:t>
            </a:r>
            <a:endParaRPr/>
          </a:p>
          <a:p>
            <a:pPr marL="342900" lvl="0" indent="-308610" algn="l" rtl="0">
              <a:spcBef>
                <a:spcPts val="1000"/>
              </a:spcBef>
              <a:spcAft>
                <a:spcPts val="0"/>
              </a:spcAft>
              <a:buSzPct val="75000"/>
              <a:buChar char="●"/>
            </a:pPr>
            <a:r>
              <a:rPr lang="en-IN">
                <a:solidFill>
                  <a:schemeClr val="dk1"/>
                </a:solidFill>
                <a:latin typeface="Times New Roman"/>
                <a:ea typeface="Times New Roman"/>
                <a:cs typeface="Times New Roman"/>
                <a:sym typeface="Times New Roman"/>
              </a:rPr>
              <a:t>Focuses on shifting service delivery from 'doctor-centric' to 'team-based’, with a focus on mid-level healthcare providers, ‘I’ of 'Illness' replaced with ‘We’ creating a 'Wellness' care system.</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Required to be upgraded at SC / PHC level</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At (Sub Centre Level) Operationalized through a team of ASHA, ANMs, MPHW, CHO</a:t>
            </a:r>
            <a:endParaRPr>
              <a:solidFill>
                <a:schemeClr val="dk1"/>
              </a:solidFill>
              <a:latin typeface="Times New Roman"/>
              <a:ea typeface="Times New Roman"/>
              <a:cs typeface="Times New Roman"/>
              <a:sym typeface="Times New Roman"/>
            </a:endParaRPr>
          </a:p>
          <a:p>
            <a:pPr marL="342900" lvl="0" indent="0" algn="l" rtl="0">
              <a:spcBef>
                <a:spcPts val="1000"/>
              </a:spcBef>
              <a:spcAft>
                <a:spcPts val="0"/>
              </a:spcAft>
              <a:buNone/>
            </a:pPr>
            <a:r>
              <a:rPr lang="en-IN">
                <a:solidFill>
                  <a:schemeClr val="dk1"/>
                </a:solidFill>
                <a:latin typeface="Times New Roman"/>
                <a:ea typeface="Times New Roman"/>
                <a:cs typeface="Times New Roman"/>
                <a:sym typeface="Times New Roman"/>
              </a:rPr>
              <a:t>      (PHC Level) A team as per IPHS norms, headed by the existing MO Incharge </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The HWCs are envisaged to be the first point of contact for comprehensive primary healthcare , comprising a package of 12 services. </a:t>
            </a:r>
            <a:endParaRPr>
              <a:solidFill>
                <a:schemeClr val="dk1"/>
              </a:solidFill>
              <a:latin typeface="Times New Roman"/>
              <a:ea typeface="Times New Roman"/>
              <a:cs typeface="Times New Roman"/>
              <a:sym typeface="Times New Roman"/>
            </a:endParaRPr>
          </a:p>
        </p:txBody>
      </p:sp>
      <p:sp>
        <p:nvSpPr>
          <p:cNvPr id="94" name="Google Shape;94;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3</a:t>
            </a:fld>
            <a:endParaRPr>
              <a:solidFill>
                <a:schemeClr val="dk2"/>
              </a:solidFill>
              <a:latin typeface="Arial"/>
              <a:ea typeface="Arial"/>
              <a:cs typeface="Arial"/>
              <a:sym typeface="Arial"/>
            </a:endParaRPr>
          </a:p>
        </p:txBody>
      </p:sp>
      <p:sp>
        <p:nvSpPr>
          <p:cNvPr id="95" name="Google Shape;95;p3"/>
          <p:cNvSpPr txBox="1"/>
          <p:nvPr/>
        </p:nvSpPr>
        <p:spPr>
          <a:xfrm>
            <a:off x="10528100" y="4935950"/>
            <a:ext cx="157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6" name="Google Shape;96;p3"/>
          <p:cNvSpPr txBox="1"/>
          <p:nvPr/>
        </p:nvSpPr>
        <p:spPr>
          <a:xfrm>
            <a:off x="10437125" y="4492400"/>
            <a:ext cx="17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7" name="Google Shape;97;p3"/>
          <p:cNvSpPr txBox="1"/>
          <p:nvPr/>
        </p:nvSpPr>
        <p:spPr>
          <a:xfrm>
            <a:off x="188875" y="6146125"/>
            <a:ext cx="119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a:p>
            <a:pPr marL="457200" lvl="0" indent="-279400" algn="l" rtl="0">
              <a:spcBef>
                <a:spcPts val="0"/>
              </a:spcBef>
              <a:spcAft>
                <a:spcPts val="0"/>
              </a:spcAft>
              <a:buClr>
                <a:schemeClr val="dk1"/>
              </a:buClr>
              <a:buSzPts val="800"/>
              <a:buFont typeface="Century Gothic"/>
              <a:buAutoNum type="arabicPeriod"/>
            </a:pPr>
            <a:r>
              <a:rPr lang="en-IN" sz="800">
                <a:solidFill>
                  <a:schemeClr val="dk1"/>
                </a:solidFill>
                <a:latin typeface="Century Gothic"/>
                <a:ea typeface="Century Gothic"/>
                <a:cs typeface="Century Gothic"/>
                <a:sym typeface="Century Gothic"/>
              </a:rPr>
              <a:t>ASHA- Accredited Social Health Activist    2. ANM- Auxiliary Nurse Midwifery    3. MPHW- Male Public Health Worker   4. CHO- Community Health Officer    5. MO-Medical Officer   6.IPHS- Indian Public Health Standards     </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IN" sz="800">
                <a:solidFill>
                  <a:schemeClr val="dk1"/>
                </a:solidFill>
                <a:latin typeface="Century Gothic"/>
                <a:ea typeface="Century Gothic"/>
                <a:cs typeface="Century Gothic"/>
                <a:sym typeface="Century Gothic"/>
              </a:rPr>
              <a:t>     7.         SC- Sub Centre   8. PHC- Primary Healthcare Centre</a:t>
            </a:r>
            <a:endParaRPr sz="800">
              <a:solidFill>
                <a:schemeClr val="dk1"/>
              </a:solidFill>
              <a:latin typeface="Century Gothic"/>
              <a:ea typeface="Century Gothic"/>
              <a:cs typeface="Century Gothic"/>
              <a:sym typeface="Century Gothic"/>
            </a:endParaRPr>
          </a:p>
        </p:txBody>
      </p:sp>
      <p:sp>
        <p:nvSpPr>
          <p:cNvPr id="98" name="Google Shape;98;p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4</a:t>
            </a:fld>
            <a:endParaRPr>
              <a:solidFill>
                <a:schemeClr val="dk2"/>
              </a:solidFill>
              <a:latin typeface="Arial"/>
              <a:ea typeface="Arial"/>
              <a:cs typeface="Arial"/>
              <a:sym typeface="Arial"/>
            </a:endParaRPr>
          </a:p>
        </p:txBody>
      </p:sp>
      <p:pic>
        <p:nvPicPr>
          <p:cNvPr id="105" name="Google Shape;105;p4"/>
          <p:cNvPicPr preferRelativeResize="0"/>
          <p:nvPr/>
        </p:nvPicPr>
        <p:blipFill>
          <a:blip r:embed="rId3">
            <a:alphaModFix/>
          </a:blip>
          <a:stretch>
            <a:fillRect/>
          </a:stretch>
        </p:blipFill>
        <p:spPr>
          <a:xfrm>
            <a:off x="7918250" y="1374925"/>
            <a:ext cx="3914250" cy="5151899"/>
          </a:xfrm>
          <a:prstGeom prst="rect">
            <a:avLst/>
          </a:prstGeom>
          <a:noFill/>
          <a:ln>
            <a:noFill/>
          </a:ln>
        </p:spPr>
      </p:pic>
      <p:sp>
        <p:nvSpPr>
          <p:cNvPr id="106" name="Google Shape;106;p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txBox="1">
            <a:spLocks noGrp="1"/>
          </p:cNvSpPr>
          <p:nvPr>
            <p:ph type="title"/>
          </p:nvPr>
        </p:nvSpPr>
        <p:spPr>
          <a:xfrm>
            <a:off x="4082575" y="143250"/>
            <a:ext cx="3683400" cy="10098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168DBA"/>
              </a:buClr>
              <a:buSzPct val="94460"/>
              <a:buFont typeface="Century Gothic"/>
              <a:buNone/>
            </a:pPr>
            <a:r>
              <a:rPr lang="en-IN" b="1">
                <a:solidFill>
                  <a:srgbClr val="CC4125"/>
                </a:solidFill>
              </a:rPr>
              <a:t> </a:t>
            </a:r>
            <a:r>
              <a:rPr lang="en-IN" sz="3811" b="1">
                <a:solidFill>
                  <a:srgbClr val="CC4125"/>
                </a:solidFill>
              </a:rPr>
              <a:t>INTRODUCTION</a:t>
            </a:r>
            <a:endParaRPr sz="3811">
              <a:solidFill>
                <a:srgbClr val="CC4125"/>
              </a:solidFill>
            </a:endParaRPr>
          </a:p>
        </p:txBody>
      </p:sp>
      <p:pic>
        <p:nvPicPr>
          <p:cNvPr id="108" name="Google Shape;108;p4"/>
          <p:cNvPicPr preferRelativeResize="0"/>
          <p:nvPr/>
        </p:nvPicPr>
        <p:blipFill rotWithShape="1">
          <a:blip r:embed="rId4">
            <a:alphaModFix/>
          </a:blip>
          <a:srcRect l="-16972"/>
          <a:stretch/>
        </p:blipFill>
        <p:spPr>
          <a:xfrm>
            <a:off x="10708825" y="57275"/>
            <a:ext cx="1483175" cy="698125"/>
          </a:xfrm>
          <a:prstGeom prst="rect">
            <a:avLst/>
          </a:prstGeom>
          <a:noFill/>
          <a:ln>
            <a:noFill/>
          </a:ln>
        </p:spPr>
      </p:pic>
      <p:pic>
        <p:nvPicPr>
          <p:cNvPr id="109" name="Google Shape;109;p4"/>
          <p:cNvPicPr preferRelativeResize="0"/>
          <p:nvPr/>
        </p:nvPicPr>
        <p:blipFill>
          <a:blip r:embed="rId5">
            <a:alphaModFix/>
          </a:blip>
          <a:stretch>
            <a:fillRect/>
          </a:stretch>
        </p:blipFill>
        <p:spPr>
          <a:xfrm>
            <a:off x="152400" y="1374925"/>
            <a:ext cx="7613449" cy="5151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367900" y="329850"/>
            <a:ext cx="3184200" cy="6906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OBJECTIVES </a:t>
            </a:r>
            <a:endParaRPr>
              <a:solidFill>
                <a:srgbClr val="CC4125"/>
              </a:solidFill>
            </a:endParaRPr>
          </a:p>
        </p:txBody>
      </p:sp>
      <p:sp>
        <p:nvSpPr>
          <p:cNvPr id="115" name="Google Shape;115;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5</a:t>
            </a:fld>
            <a:endParaRPr>
              <a:solidFill>
                <a:schemeClr val="dk2"/>
              </a:solidFill>
              <a:latin typeface="Arial"/>
              <a:ea typeface="Arial"/>
              <a:cs typeface="Arial"/>
              <a:sym typeface="Arial"/>
            </a:endParaRPr>
          </a:p>
        </p:txBody>
      </p:sp>
      <p:sp>
        <p:nvSpPr>
          <p:cNvPr id="116" name="Google Shape;116;p5"/>
          <p:cNvSpPr txBox="1"/>
          <p:nvPr/>
        </p:nvSpPr>
        <p:spPr>
          <a:xfrm>
            <a:off x="1002725" y="1378750"/>
            <a:ext cx="10794900" cy="36960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IN" sz="2200" b="1">
                <a:solidFill>
                  <a:schemeClr val="dk1"/>
                </a:solidFill>
                <a:latin typeface="Times New Roman"/>
                <a:ea typeface="Times New Roman"/>
                <a:cs typeface="Times New Roman"/>
                <a:sym typeface="Times New Roman"/>
              </a:rPr>
              <a:t>PRIMARY OBJECTIVE:</a:t>
            </a:r>
            <a:endParaRPr sz="2200" b="1">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IN" sz="1900">
                <a:solidFill>
                  <a:schemeClr val="dk1"/>
                </a:solidFill>
              </a:rPr>
              <a:t>The purpose of the study was to assess how efficiently the  Health &amp; Wellness Centers of nine districts in Haryana were performing under the Ayushman Bharat Programme.</a:t>
            </a:r>
            <a:endParaRPr sz="1900">
              <a:solidFill>
                <a:schemeClr val="dk1"/>
              </a:solidFill>
            </a:endParaRPr>
          </a:p>
          <a:p>
            <a:pPr marL="0" lvl="0" indent="0" algn="l" rtl="0">
              <a:lnSpc>
                <a:spcPct val="115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IN" sz="2200">
                <a:solidFill>
                  <a:schemeClr val="dk1"/>
                </a:solidFill>
                <a:latin typeface="Times New Roman"/>
                <a:ea typeface="Times New Roman"/>
                <a:cs typeface="Times New Roman"/>
                <a:sym typeface="Times New Roman"/>
              </a:rPr>
              <a:t>       </a:t>
            </a:r>
            <a:r>
              <a:rPr lang="en-IN" sz="2200" b="1">
                <a:solidFill>
                  <a:schemeClr val="dk1"/>
                </a:solidFill>
                <a:latin typeface="Times New Roman"/>
                <a:ea typeface="Times New Roman"/>
                <a:cs typeface="Times New Roman"/>
                <a:sym typeface="Times New Roman"/>
              </a:rPr>
              <a:t>SECONDARY OBJECTIVE: </a:t>
            </a:r>
            <a:endParaRPr sz="2200" b="1">
              <a:solidFill>
                <a:schemeClr val="dk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review the HWCs' level of performance in regard to 8 areas of concern in line with the NQAS checklist for HWC-SC.</a:t>
            </a:r>
            <a:endParaRPr sz="19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evaluate the viability of the entire health care service packages offered throughout the nine districts of Haryana by HWC-SC.</a:t>
            </a:r>
            <a:endParaRPr sz="1900"/>
          </a:p>
        </p:txBody>
      </p:sp>
      <p:sp>
        <p:nvSpPr>
          <p:cNvPr id="117" name="Google Shape;117;p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5"/>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3778175" y="580125"/>
            <a:ext cx="45060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a:t>
            </a:r>
            <a:endParaRPr>
              <a:solidFill>
                <a:srgbClr val="CC4125"/>
              </a:solidFill>
            </a:endParaRPr>
          </a:p>
        </p:txBody>
      </p:sp>
      <p:sp>
        <p:nvSpPr>
          <p:cNvPr id="124" name="Google Shape;124;p6"/>
          <p:cNvSpPr txBox="1">
            <a:spLocks noGrp="1"/>
          </p:cNvSpPr>
          <p:nvPr>
            <p:ph type="body" idx="1"/>
          </p:nvPr>
        </p:nvSpPr>
        <p:spPr>
          <a:xfrm>
            <a:off x="1571750" y="1409413"/>
            <a:ext cx="10057500" cy="311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SETTING :</a:t>
            </a:r>
            <a:r>
              <a:rPr lang="en-IN">
                <a:latin typeface="Times New Roman"/>
                <a:ea typeface="Times New Roman"/>
                <a:cs typeface="Times New Roman"/>
                <a:sym typeface="Times New Roman"/>
              </a:rPr>
              <a:t> The study was conducted in the sub-centers converted to HWCs across the 9 districts of Haryana. </a:t>
            </a:r>
            <a:endParaRPr>
              <a:latin typeface="Arial"/>
              <a:ea typeface="Arial"/>
              <a:cs typeface="Arial"/>
              <a:sym typeface="Arial"/>
            </a:endParaRPr>
          </a:p>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DURATION :</a:t>
            </a:r>
            <a:r>
              <a:rPr lang="en-IN">
                <a:latin typeface="Times New Roman"/>
                <a:ea typeface="Times New Roman"/>
                <a:cs typeface="Times New Roman"/>
                <a:sym typeface="Times New Roman"/>
              </a:rPr>
              <a:t> The study duration was from April 2022 to June 2022.</a:t>
            </a:r>
            <a:endParaRPr>
              <a:latin typeface="Arial"/>
              <a:ea typeface="Arial"/>
              <a:cs typeface="Arial"/>
              <a:sym typeface="Arial"/>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STUDY DESIGN :</a:t>
            </a:r>
            <a:r>
              <a:rPr lang="en-IN">
                <a:latin typeface="Times New Roman"/>
                <a:ea typeface="Times New Roman"/>
                <a:cs typeface="Times New Roman"/>
                <a:sym typeface="Times New Roman"/>
              </a:rPr>
              <a:t> A Cross-Sectional study was conducted based on observation of the facility under the NQAS checklist for HWC</a:t>
            </a:r>
            <a:endParaRPr>
              <a:latin typeface="Times New Roman"/>
              <a:ea typeface="Times New Roman"/>
              <a:cs typeface="Times New Roman"/>
              <a:sym typeface="Times New Roman"/>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SAMPLING :</a:t>
            </a:r>
            <a:endParaRPr b="1">
              <a:latin typeface="Times New Roman"/>
              <a:ea typeface="Times New Roman"/>
              <a:cs typeface="Times New Roman"/>
              <a:sym typeface="Times New Roman"/>
            </a:endParaRPr>
          </a:p>
          <a:p>
            <a:pPr marL="0" lvl="0" indent="0" algn="l" rtl="0">
              <a:lnSpc>
                <a:spcPct val="150000"/>
              </a:lnSpc>
              <a:spcBef>
                <a:spcPts val="2400"/>
              </a:spcBef>
              <a:spcAft>
                <a:spcPts val="0"/>
              </a:spcAft>
              <a:buNone/>
            </a:pPr>
            <a:endParaRPr>
              <a:latin typeface="Times New Roman"/>
              <a:ea typeface="Times New Roman"/>
              <a:cs typeface="Times New Roman"/>
              <a:sym typeface="Times New Roman"/>
            </a:endParaRPr>
          </a:p>
        </p:txBody>
      </p:sp>
      <p:sp>
        <p:nvSpPr>
          <p:cNvPr id="125" name="Google Shape;125;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6</a:t>
            </a:fld>
            <a:endParaRPr>
              <a:solidFill>
                <a:schemeClr val="dk2"/>
              </a:solidFill>
              <a:latin typeface="Arial"/>
              <a:ea typeface="Arial"/>
              <a:cs typeface="Arial"/>
              <a:sym typeface="Arial"/>
            </a:endParaRPr>
          </a:p>
        </p:txBody>
      </p:sp>
      <p:graphicFrame>
        <p:nvGraphicFramePr>
          <p:cNvPr id="126" name="Google Shape;126;p6"/>
          <p:cNvGraphicFramePr/>
          <p:nvPr/>
        </p:nvGraphicFramePr>
        <p:xfrm>
          <a:off x="2703028" y="4687927"/>
          <a:ext cx="8024300" cy="1706760"/>
        </p:xfrm>
        <a:graphic>
          <a:graphicData uri="http://schemas.openxmlformats.org/drawingml/2006/table">
            <a:tbl>
              <a:tblPr>
                <a:noFill/>
                <a:tableStyleId>{9D084413-C86A-4289-B7C7-E5C2A9C988AE}</a:tableStyleId>
              </a:tblPr>
              <a:tblGrid>
                <a:gridCol w="4012150">
                  <a:extLst>
                    <a:ext uri="{9D8B030D-6E8A-4147-A177-3AD203B41FA5}">
                      <a16:colId xmlns:a16="http://schemas.microsoft.com/office/drawing/2014/main" val="20000"/>
                    </a:ext>
                  </a:extLst>
                </a:gridCol>
                <a:gridCol w="4012150">
                  <a:extLst>
                    <a:ext uri="{9D8B030D-6E8A-4147-A177-3AD203B41FA5}">
                      <a16:colId xmlns:a16="http://schemas.microsoft.com/office/drawing/2014/main" val="20001"/>
                    </a:ext>
                  </a:extLst>
                </a:gridCol>
              </a:tblGrid>
              <a:tr h="320550">
                <a:tc>
                  <a:txBody>
                    <a:bodyPr/>
                    <a:lstStyle/>
                    <a:p>
                      <a:pPr marL="0" lvl="0" indent="0" algn="l" rtl="0">
                        <a:spcBef>
                          <a:spcPts val="0"/>
                        </a:spcBef>
                        <a:spcAft>
                          <a:spcPts val="0"/>
                        </a:spcAft>
                        <a:buNone/>
                      </a:pPr>
                      <a:r>
                        <a:rPr lang="en-IN" sz="1600" b="1"/>
                        <a:t>Districts for evaluation</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Pre-defined Sample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20550">
                <a:tc>
                  <a:txBody>
                    <a:bodyPr/>
                    <a:lstStyle/>
                    <a:p>
                      <a:pPr marL="0" lvl="0" indent="0" algn="l" rtl="0">
                        <a:spcBef>
                          <a:spcPts val="0"/>
                        </a:spcBef>
                        <a:spcAft>
                          <a:spcPts val="0"/>
                        </a:spcAft>
                        <a:buNone/>
                      </a:pPr>
                      <a:r>
                        <a:rPr lang="en-IN" sz="1600" b="1"/>
                        <a:t>5 HWCs within each district</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Random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320550">
                <a:tc>
                  <a:txBody>
                    <a:bodyPr/>
                    <a:lstStyle/>
                    <a:p>
                      <a:pPr marL="0" lvl="0" indent="0" algn="l" rtl="0">
                        <a:spcBef>
                          <a:spcPts val="0"/>
                        </a:spcBef>
                        <a:spcAft>
                          <a:spcPts val="0"/>
                        </a:spcAft>
                        <a:buNone/>
                      </a:pPr>
                      <a:r>
                        <a:rPr lang="en-IN" sz="1600" b="1"/>
                        <a:t>Health workforce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Exhaustive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20550">
                <a:tc>
                  <a:txBody>
                    <a:bodyPr/>
                    <a:lstStyle/>
                    <a:p>
                      <a:pPr marL="0" lvl="0" indent="0" algn="l" rtl="0">
                        <a:spcBef>
                          <a:spcPts val="0"/>
                        </a:spcBef>
                        <a:spcAft>
                          <a:spcPts val="0"/>
                        </a:spcAft>
                        <a:buNone/>
                      </a:pPr>
                      <a:r>
                        <a:rPr lang="en-IN" sz="1600" b="1"/>
                        <a:t>OPD Patients</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Convenience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bl>
          </a:graphicData>
        </a:graphic>
      </p:graphicFrame>
      <p:sp>
        <p:nvSpPr>
          <p:cNvPr id="127" name="Google Shape;127;p6"/>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6"/>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4242825" y="309150"/>
            <a:ext cx="4120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 </a:t>
            </a:r>
            <a:endParaRPr>
              <a:solidFill>
                <a:srgbClr val="CC4125"/>
              </a:solidFill>
            </a:endParaRPr>
          </a:p>
        </p:txBody>
      </p:sp>
      <p:sp>
        <p:nvSpPr>
          <p:cNvPr id="134" name="Google Shape;134;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7</a:t>
            </a:fld>
            <a:endParaRPr>
              <a:solidFill>
                <a:schemeClr val="dk2"/>
              </a:solidFill>
              <a:latin typeface="Arial"/>
              <a:ea typeface="Arial"/>
              <a:cs typeface="Arial"/>
              <a:sym typeface="Arial"/>
            </a:endParaRPr>
          </a:p>
        </p:txBody>
      </p:sp>
      <p:sp>
        <p:nvSpPr>
          <p:cNvPr id="135" name="Google Shape;135;p7"/>
          <p:cNvSpPr txBox="1"/>
          <p:nvPr/>
        </p:nvSpPr>
        <p:spPr>
          <a:xfrm>
            <a:off x="1178550" y="1152900"/>
            <a:ext cx="8604900" cy="4663800"/>
          </a:xfrm>
          <a:prstGeom prst="rect">
            <a:avLst/>
          </a:prstGeom>
          <a:noFill/>
          <a:ln>
            <a:noFill/>
          </a:ln>
        </p:spPr>
        <p:txBody>
          <a:bodyPr spcFirstLastPara="1" wrap="square" lIns="91425" tIns="45700" rIns="91425" bIns="45700" anchor="t" anchorCtr="0">
            <a:spAutoFit/>
          </a:bodyPr>
          <a:lstStyle/>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a:t>
            </a:r>
            <a:endParaRPr sz="2000" b="1"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STUDY PARTICIPANTS</a:t>
            </a:r>
            <a:endParaRPr sz="2000" dirty="0">
              <a:solidFill>
                <a:schemeClr val="dk1"/>
              </a:solidFill>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         </a:t>
            </a:r>
            <a:endParaRPr sz="1800" b="1" dirty="0">
              <a:solidFill>
                <a:schemeClr val="dk1"/>
              </a:solidFill>
              <a:latin typeface="Times New Roman"/>
              <a:ea typeface="Times New Roman"/>
              <a:cs typeface="Times New Roman"/>
              <a:sym typeface="Times New Roman"/>
            </a:endParaRPr>
          </a:p>
          <a:p>
            <a:pPr marL="45720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Data tool :</a:t>
            </a:r>
            <a:r>
              <a:rPr lang="en-IN" sz="1800" dirty="0">
                <a:solidFill>
                  <a:schemeClr val="dk1"/>
                </a:solidFill>
                <a:latin typeface="Times New Roman"/>
                <a:ea typeface="Times New Roman"/>
                <a:cs typeface="Times New Roman"/>
                <a:sym typeface="Times New Roman"/>
              </a:rPr>
              <a:t> The NQAS</a:t>
            </a:r>
            <a:r>
              <a:rPr lang="en-IN" sz="1800" baseline="30000" dirty="0">
                <a:solidFill>
                  <a:schemeClr val="dk1"/>
                </a:solidFill>
                <a:latin typeface="Times New Roman"/>
                <a:ea typeface="Times New Roman"/>
                <a:cs typeface="Times New Roman"/>
                <a:sym typeface="Times New Roman"/>
              </a:rPr>
              <a:t>6</a:t>
            </a:r>
            <a:r>
              <a:rPr lang="en-IN" sz="1800" dirty="0">
                <a:solidFill>
                  <a:schemeClr val="dk1"/>
                </a:solidFill>
                <a:latin typeface="Times New Roman"/>
                <a:ea typeface="Times New Roman"/>
                <a:cs typeface="Times New Roman"/>
                <a:sym typeface="Times New Roman"/>
              </a:rPr>
              <a:t> checklist for SC</a:t>
            </a:r>
            <a:r>
              <a:rPr lang="en-IN" sz="1800" baseline="30000" dirty="0">
                <a:solidFill>
                  <a:schemeClr val="dk1"/>
                </a:solidFill>
                <a:latin typeface="Times New Roman"/>
                <a:ea typeface="Times New Roman"/>
                <a:cs typeface="Times New Roman"/>
                <a:sym typeface="Times New Roman"/>
              </a:rPr>
              <a:t>7</a:t>
            </a:r>
            <a:r>
              <a:rPr lang="en-IN" sz="1800" dirty="0">
                <a:solidFill>
                  <a:schemeClr val="dk1"/>
                </a:solidFill>
                <a:latin typeface="Times New Roman"/>
                <a:ea typeface="Times New Roman"/>
                <a:cs typeface="Times New Roman"/>
                <a:sym typeface="Times New Roman"/>
              </a:rPr>
              <a:t> converted to HWC</a:t>
            </a:r>
            <a:r>
              <a:rPr lang="en-IN" sz="1800" baseline="30000" dirty="0">
                <a:solidFill>
                  <a:schemeClr val="dk1"/>
                </a:solidFill>
                <a:latin typeface="Times New Roman"/>
                <a:ea typeface="Times New Roman"/>
                <a:cs typeface="Times New Roman"/>
                <a:sym typeface="Times New Roman"/>
              </a:rPr>
              <a:t>8</a:t>
            </a:r>
            <a:endParaRPr sz="1600" baseline="300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Inclusion:</a:t>
            </a:r>
            <a:r>
              <a:rPr lang="en-IN" sz="1800" dirty="0">
                <a:solidFill>
                  <a:schemeClr val="dk1"/>
                </a:solidFill>
                <a:latin typeface="Times New Roman"/>
                <a:ea typeface="Times New Roman"/>
                <a:cs typeface="Times New Roman"/>
                <a:sym typeface="Times New Roman"/>
              </a:rPr>
              <a:t> The sub centres that were converted in the health and wellness centres.</a:t>
            </a:r>
            <a:endParaRPr sz="16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Exclusion:</a:t>
            </a:r>
            <a:r>
              <a:rPr lang="en-IN" sz="1800" dirty="0">
                <a:latin typeface="Times New Roman"/>
                <a:ea typeface="Times New Roman"/>
                <a:cs typeface="Times New Roman"/>
                <a:sym typeface="Times New Roman"/>
              </a:rPr>
              <a:t> Bhiwani and Faridabad were excluded.</a:t>
            </a:r>
            <a:endParaRPr sz="1600" dirty="0">
              <a:latin typeface="Arial"/>
              <a:ea typeface="Arial"/>
              <a:cs typeface="Arial"/>
              <a:sym typeface="Arial"/>
            </a:endParaRPr>
          </a:p>
        </p:txBody>
      </p:sp>
      <p:graphicFrame>
        <p:nvGraphicFramePr>
          <p:cNvPr id="136" name="Google Shape;136;p7"/>
          <p:cNvGraphicFramePr/>
          <p:nvPr/>
        </p:nvGraphicFramePr>
        <p:xfrm>
          <a:off x="6331837" y="1457863"/>
          <a:ext cx="1580825" cy="1981050"/>
        </p:xfrm>
        <a:graphic>
          <a:graphicData uri="http://schemas.openxmlformats.org/drawingml/2006/table">
            <a:tbl>
              <a:tblPr>
                <a:noFill/>
                <a:tableStyleId>{9D084413-C86A-4289-B7C7-E5C2A9C988AE}</a:tableStyleId>
              </a:tblPr>
              <a:tblGrid>
                <a:gridCol w="1580825">
                  <a:extLst>
                    <a:ext uri="{9D8B030D-6E8A-4147-A177-3AD203B41FA5}">
                      <a16:colId xmlns:a16="http://schemas.microsoft.com/office/drawing/2014/main" val="20000"/>
                    </a:ext>
                  </a:extLst>
                </a:gridCol>
              </a:tblGrid>
              <a:tr h="392400">
                <a:tc>
                  <a:txBody>
                    <a:bodyPr/>
                    <a:lstStyle/>
                    <a:p>
                      <a:pPr marL="0" lvl="0" indent="0" algn="ctr" rtl="0">
                        <a:spcBef>
                          <a:spcPts val="0"/>
                        </a:spcBef>
                        <a:spcAft>
                          <a:spcPts val="0"/>
                        </a:spcAft>
                        <a:buNone/>
                      </a:pPr>
                      <a:r>
                        <a:rPr lang="en-IN" b="1"/>
                        <a:t>CHO</a:t>
                      </a:r>
                      <a:r>
                        <a:rPr lang="en-IN" b="1" baseline="30000"/>
                        <a:t>1</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92400">
                <a:tc>
                  <a:txBody>
                    <a:bodyPr/>
                    <a:lstStyle/>
                    <a:p>
                      <a:pPr marL="0" lvl="0" indent="0" algn="ctr" rtl="0">
                        <a:spcBef>
                          <a:spcPts val="0"/>
                        </a:spcBef>
                        <a:spcAft>
                          <a:spcPts val="0"/>
                        </a:spcAft>
                        <a:buNone/>
                      </a:pPr>
                      <a:r>
                        <a:rPr lang="en-IN" b="1"/>
                        <a:t>ANM</a:t>
                      </a:r>
                      <a:r>
                        <a:rPr lang="en-IN" b="1" baseline="30000"/>
                        <a:t>2</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392400">
                <a:tc>
                  <a:txBody>
                    <a:bodyPr/>
                    <a:lstStyle/>
                    <a:p>
                      <a:pPr marL="0" lvl="0" indent="0" algn="ctr" rtl="0">
                        <a:spcBef>
                          <a:spcPts val="0"/>
                        </a:spcBef>
                        <a:spcAft>
                          <a:spcPts val="0"/>
                        </a:spcAft>
                        <a:buNone/>
                      </a:pPr>
                      <a:r>
                        <a:rPr lang="en-IN" b="1"/>
                        <a:t>ASHA</a:t>
                      </a:r>
                      <a:r>
                        <a:rPr lang="en-IN" b="1" baseline="30000"/>
                        <a:t>3</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92400">
                <a:tc>
                  <a:txBody>
                    <a:bodyPr/>
                    <a:lstStyle/>
                    <a:p>
                      <a:pPr marL="0" lvl="0" indent="0" algn="ctr" rtl="0">
                        <a:spcBef>
                          <a:spcPts val="0"/>
                        </a:spcBef>
                        <a:spcAft>
                          <a:spcPts val="0"/>
                        </a:spcAft>
                        <a:buNone/>
                      </a:pPr>
                      <a:r>
                        <a:rPr lang="en-IN" b="1"/>
                        <a:t>MPW</a:t>
                      </a:r>
                      <a:r>
                        <a:rPr lang="en-IN" b="1" baseline="30000"/>
                        <a:t>4</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392400">
                <a:tc>
                  <a:txBody>
                    <a:bodyPr/>
                    <a:lstStyle/>
                    <a:p>
                      <a:pPr marL="0" lvl="0" indent="0" algn="ctr" rtl="0">
                        <a:spcBef>
                          <a:spcPts val="0"/>
                        </a:spcBef>
                        <a:spcAft>
                          <a:spcPts val="0"/>
                        </a:spcAft>
                        <a:buNone/>
                      </a:pPr>
                      <a:r>
                        <a:rPr lang="en-IN" b="1"/>
                        <a:t>OPD Patient</a:t>
                      </a:r>
                      <a:r>
                        <a:rPr lang="en-IN" b="1" baseline="30000"/>
                        <a:t>5</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bl>
          </a:graphicData>
        </a:graphic>
      </p:graphicFrame>
      <p:sp>
        <p:nvSpPr>
          <p:cNvPr id="137" name="Google Shape;137;p7"/>
          <p:cNvSpPr/>
          <p:nvPr/>
        </p:nvSpPr>
        <p:spPr>
          <a:xfrm>
            <a:off x="1781946" y="1879332"/>
            <a:ext cx="4120800" cy="811200"/>
          </a:xfrm>
          <a:prstGeom prst="stripedRightArrow">
            <a:avLst>
              <a:gd name="adj1" fmla="val 50000"/>
              <a:gd name="adj2" fmla="val 136052"/>
            </a:avLst>
          </a:prstGeom>
          <a:noFill/>
          <a:ln w="476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40" name="Google Shape;140;p7"/>
          <p:cNvSpPr txBox="1"/>
          <p:nvPr/>
        </p:nvSpPr>
        <p:spPr>
          <a:xfrm>
            <a:off x="149675" y="6412650"/>
            <a:ext cx="1204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a:t>*</a:t>
            </a:r>
            <a:r>
              <a:rPr lang="en-IN" sz="800">
                <a:solidFill>
                  <a:schemeClr val="dk1"/>
                </a:solidFill>
                <a:latin typeface="Century Gothic"/>
                <a:ea typeface="Century Gothic"/>
                <a:cs typeface="Century Gothic"/>
                <a:sym typeface="Century Gothic"/>
              </a:rPr>
              <a:t>1.community Health Officer, 2. Auxiliary Nurse Midwife, 3.Accredited Social Health Activist, 4.Multipurpose worker, 5.Outpatient Department, 6.National Quality Assurance Standard, 7. Sub centre Health and Wellness Center, 8.Primary Health Centre</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950025" y="308000"/>
            <a:ext cx="24933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2930" b="1">
                <a:solidFill>
                  <a:srgbClr val="A61C00"/>
                </a:solidFill>
              </a:rPr>
              <a:t>Results</a:t>
            </a:r>
            <a:endParaRPr sz="2930">
              <a:solidFill>
                <a:srgbClr val="A61C00"/>
              </a:solidFill>
            </a:endParaRPr>
          </a:p>
        </p:txBody>
      </p:sp>
      <p:sp>
        <p:nvSpPr>
          <p:cNvPr id="167" name="Google Shape;167;p10"/>
          <p:cNvSpPr txBox="1">
            <a:spLocks noGrp="1"/>
          </p:cNvSpPr>
          <p:nvPr>
            <p:ph type="ftr" idx="11"/>
          </p:nvPr>
        </p:nvSpPr>
        <p:spPr>
          <a:xfrm>
            <a:off x="3409649" y="5954683"/>
            <a:ext cx="7620000" cy="3651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1200"/>
              </a:spcBef>
              <a:spcAft>
                <a:spcPts val="1200"/>
              </a:spcAft>
              <a:buClr>
                <a:schemeClr val="dk1"/>
              </a:buClr>
              <a:buSzPts val="1100"/>
              <a:buFont typeface="Arial"/>
              <a:buNone/>
            </a:pPr>
            <a:r>
              <a:rPr lang="en-IN" sz="1600" b="1">
                <a:solidFill>
                  <a:schemeClr val="dk1"/>
                </a:solidFill>
                <a:latin typeface="Times New Roman"/>
                <a:ea typeface="Times New Roman"/>
                <a:cs typeface="Times New Roman"/>
                <a:sym typeface="Times New Roman"/>
              </a:rPr>
              <a:t>Fig3: Overall average score of HWCs</a:t>
            </a:r>
            <a:endParaRPr sz="1300" b="1"/>
          </a:p>
        </p:txBody>
      </p:sp>
      <p:sp>
        <p:nvSpPr>
          <p:cNvPr id="168" name="Google Shape;168;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8</a:t>
            </a:fld>
            <a:endParaRPr>
              <a:solidFill>
                <a:schemeClr val="dk2"/>
              </a:solidFill>
              <a:latin typeface="Arial"/>
              <a:ea typeface="Arial"/>
              <a:cs typeface="Arial"/>
              <a:sym typeface="Arial"/>
            </a:endParaRPr>
          </a:p>
        </p:txBody>
      </p:sp>
      <p:sp>
        <p:nvSpPr>
          <p:cNvPr id="169" name="Google Shape;169;p1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10"/>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71" name="Google Shape;171;p10"/>
          <p:cNvPicPr preferRelativeResize="0"/>
          <p:nvPr/>
        </p:nvPicPr>
        <p:blipFill>
          <a:blip r:embed="rId4">
            <a:alphaModFix/>
          </a:blip>
          <a:stretch>
            <a:fillRect/>
          </a:stretch>
        </p:blipFill>
        <p:spPr>
          <a:xfrm>
            <a:off x="979725" y="1130300"/>
            <a:ext cx="10276575" cy="46719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1959425" y="5866250"/>
            <a:ext cx="9100500" cy="3201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1200"/>
              </a:spcBef>
              <a:spcAft>
                <a:spcPts val="1200"/>
              </a:spcAft>
              <a:buClr>
                <a:schemeClr val="dk1"/>
              </a:buClr>
              <a:buSzPts val="990"/>
              <a:buFont typeface="Arial"/>
              <a:buNone/>
            </a:pPr>
            <a:r>
              <a:rPr lang="en-IN" sz="1480" b="1">
                <a:solidFill>
                  <a:schemeClr val="dk1"/>
                </a:solidFill>
                <a:latin typeface="Times New Roman"/>
                <a:ea typeface="Times New Roman"/>
                <a:cs typeface="Times New Roman"/>
                <a:sym typeface="Times New Roman"/>
              </a:rPr>
              <a:t>Fig1: Cumulative Compliance % of concerned area of services.</a:t>
            </a:r>
            <a:endParaRPr sz="3640" b="1"/>
          </a:p>
        </p:txBody>
      </p:sp>
      <p:sp>
        <p:nvSpPr>
          <p:cNvPr id="146" name="Google Shape;146;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9</a:t>
            </a:fld>
            <a:endParaRPr>
              <a:solidFill>
                <a:schemeClr val="dk2"/>
              </a:solidFill>
              <a:latin typeface="Arial"/>
              <a:ea typeface="Arial"/>
              <a:cs typeface="Arial"/>
              <a:sym typeface="Arial"/>
            </a:endParaRPr>
          </a:p>
        </p:txBody>
      </p:sp>
      <p:sp>
        <p:nvSpPr>
          <p:cNvPr id="147" name="Google Shape;147;p8"/>
          <p:cNvSpPr txBox="1">
            <a:spLocks noGrp="1"/>
          </p:cNvSpPr>
          <p:nvPr>
            <p:ph type="title"/>
          </p:nvPr>
        </p:nvSpPr>
        <p:spPr>
          <a:xfrm>
            <a:off x="4805950" y="215900"/>
            <a:ext cx="2403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RESULTS</a:t>
            </a:r>
            <a:r>
              <a:rPr lang="en-IN" sz="3130" b="1">
                <a:solidFill>
                  <a:srgbClr val="CC4125"/>
                </a:solidFill>
              </a:rPr>
              <a:t> </a:t>
            </a:r>
            <a:endParaRPr sz="3130">
              <a:solidFill>
                <a:srgbClr val="CC4125"/>
              </a:solidFill>
            </a:endParaRPr>
          </a:p>
        </p:txBody>
      </p:sp>
      <p:sp>
        <p:nvSpPr>
          <p:cNvPr id="148" name="Google Shape;148;p8"/>
          <p:cNvSpPr/>
          <p:nvPr/>
        </p:nvSpPr>
        <p:spPr>
          <a:xfrm>
            <a:off x="0" y="5479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50" name="Google Shape;150;p8"/>
          <p:cNvPicPr preferRelativeResize="0"/>
          <p:nvPr/>
        </p:nvPicPr>
        <p:blipFill>
          <a:blip r:embed="rId4">
            <a:alphaModFix/>
          </a:blip>
          <a:stretch>
            <a:fillRect/>
          </a:stretch>
        </p:blipFill>
        <p:spPr>
          <a:xfrm>
            <a:off x="531800" y="1446400"/>
            <a:ext cx="11203925" cy="42674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1337</Words>
  <Application>Microsoft Office PowerPoint</Application>
  <PresentationFormat>Widescreen</PresentationFormat>
  <Paragraphs>178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Century Gothic</vt:lpstr>
      <vt:lpstr>Arial</vt:lpstr>
      <vt:lpstr>Calibri</vt:lpstr>
      <vt:lpstr>Times New Roman</vt:lpstr>
      <vt:lpstr>Simple Light</vt:lpstr>
      <vt:lpstr>  Haryana State Health Resource Centre, NHM Haryana</vt:lpstr>
      <vt:lpstr>APPROVAL</vt:lpstr>
      <vt:lpstr>INTRODUCTION </vt:lpstr>
      <vt:lpstr> INTRODUCTION</vt:lpstr>
      <vt:lpstr>OBJECTIVES </vt:lpstr>
      <vt:lpstr>METHODOLOGY</vt:lpstr>
      <vt:lpstr>METHODOLOGY </vt:lpstr>
      <vt:lpstr>Results</vt:lpstr>
      <vt:lpstr>Fig1: Cumulative Compliance % of concerned area of services.</vt:lpstr>
      <vt:lpstr>RESULTS</vt:lpstr>
      <vt:lpstr>DISCUSSION</vt:lpstr>
      <vt:lpstr>DISCUSSION </vt:lpstr>
      <vt:lpstr>LIMITATIONS OF STUDY </vt:lpstr>
      <vt:lpstr>CONCLUSION</vt:lpstr>
      <vt:lpstr>REFERENCES </vt:lpstr>
      <vt:lpstr>Thank You</vt:lpstr>
      <vt:lpstr>INTERNSHIP EXPERIENCES</vt:lpstr>
      <vt:lpstr>SUGGESTIONS GIVEN TO ORGANIZATION </vt:lpstr>
      <vt:lpstr>PICTORIAL JOURNEY</vt:lpstr>
      <vt:lpstr>PICTORIAL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Haryana State Health Resource Centre, NHM Haryana</dc:title>
  <dc:creator>Dr. Sidharth Sekhar Mishra</dc:creator>
  <cp:lastModifiedBy>Rajdeep Dey</cp:lastModifiedBy>
  <cp:revision>2</cp:revision>
  <dcterms:created xsi:type="dcterms:W3CDTF">2022-05-20T15:11:38Z</dcterms:created>
  <dcterms:modified xsi:type="dcterms:W3CDTF">2022-07-30T08:32:42Z</dcterms:modified>
</cp:coreProperties>
</file>