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 id="2147483822" r:id="rId2"/>
  </p:sldMasterIdLst>
  <p:notesMasterIdLst>
    <p:notesMasterId r:id="rId24"/>
  </p:notesMasterIdLst>
  <p:sldIdLst>
    <p:sldId id="347" r:id="rId3"/>
    <p:sldId id="259" r:id="rId4"/>
    <p:sldId id="260" r:id="rId5"/>
    <p:sldId id="349" r:id="rId6"/>
    <p:sldId id="271" r:id="rId7"/>
    <p:sldId id="303" r:id="rId8"/>
    <p:sldId id="350" r:id="rId9"/>
    <p:sldId id="287" r:id="rId10"/>
    <p:sldId id="317" r:id="rId11"/>
    <p:sldId id="318" r:id="rId12"/>
    <p:sldId id="319" r:id="rId13"/>
    <p:sldId id="288" r:id="rId14"/>
    <p:sldId id="299" r:id="rId15"/>
    <p:sldId id="293" r:id="rId16"/>
    <p:sldId id="292" r:id="rId17"/>
    <p:sldId id="310" r:id="rId18"/>
    <p:sldId id="302" r:id="rId19"/>
    <p:sldId id="309" r:id="rId20"/>
    <p:sldId id="256" r:id="rId21"/>
    <p:sldId id="313" r:id="rId22"/>
    <p:sldId id="31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8A10E6-8F29-4027-A615-2A005C0CB0E7}" v="2" dt="2022-07-07T16:13:14.112"/>
    <p1510:client id="{1BBBFB2C-1125-3634-5737-CACC4DC44CDD}" v="63" dt="2022-08-09T02:46:05.569"/>
    <p1510:client id="{449CE0E0-13C6-E763-D36B-28C11AEDE272}" v="24" dt="2022-08-09T02:35:21.8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oja Shankar" userId="S::pooja_2123@iihmrdelhi.edu.in::6976a761-2820-49e6-8430-e7e491d3c062" providerId="AD" clId="Web-{449CE0E0-13C6-E763-D36B-28C11AEDE272}"/>
    <pc:docChg chg="modSld">
      <pc:chgData name="Pooja Shankar" userId="S::pooja_2123@iihmrdelhi.edu.in::6976a761-2820-49e6-8430-e7e491d3c062" providerId="AD" clId="Web-{449CE0E0-13C6-E763-D36B-28C11AEDE272}" dt="2022-08-09T02:35:21.835" v="17" actId="14100"/>
      <pc:docMkLst>
        <pc:docMk/>
      </pc:docMkLst>
      <pc:sldChg chg="modSp">
        <pc:chgData name="Pooja Shankar" userId="S::pooja_2123@iihmrdelhi.edu.in::6976a761-2820-49e6-8430-e7e491d3c062" providerId="AD" clId="Web-{449CE0E0-13C6-E763-D36B-28C11AEDE272}" dt="2022-08-08T23:56:52.585" v="9" actId="20577"/>
        <pc:sldMkLst>
          <pc:docMk/>
          <pc:sldMk cId="909684567" sldId="347"/>
        </pc:sldMkLst>
        <pc:spChg chg="mod">
          <ac:chgData name="Pooja Shankar" userId="S::pooja_2123@iihmrdelhi.edu.in::6976a761-2820-49e6-8430-e7e491d3c062" providerId="AD" clId="Web-{449CE0E0-13C6-E763-D36B-28C11AEDE272}" dt="2022-08-08T23:56:46.507" v="8" actId="1076"/>
          <ac:spMkLst>
            <pc:docMk/>
            <pc:sldMk cId="909684567" sldId="347"/>
            <ac:spMk id="9" creationId="{4D37F00B-6CE7-1C53-94B6-22535A8950F7}"/>
          </ac:spMkLst>
        </pc:spChg>
        <pc:spChg chg="mod">
          <ac:chgData name="Pooja Shankar" userId="S::pooja_2123@iihmrdelhi.edu.in::6976a761-2820-49e6-8430-e7e491d3c062" providerId="AD" clId="Web-{449CE0E0-13C6-E763-D36B-28C11AEDE272}" dt="2022-08-08T23:56:52.585" v="9" actId="20577"/>
          <ac:spMkLst>
            <pc:docMk/>
            <pc:sldMk cId="909684567" sldId="347"/>
            <ac:spMk id="13" creationId="{87E16DD4-E778-B823-A392-5D533D5AB95C}"/>
          </ac:spMkLst>
        </pc:spChg>
      </pc:sldChg>
      <pc:sldChg chg="delSp modSp">
        <pc:chgData name="Pooja Shankar" userId="S::pooja_2123@iihmrdelhi.edu.in::6976a761-2820-49e6-8430-e7e491d3c062" providerId="AD" clId="Web-{449CE0E0-13C6-E763-D36B-28C11AEDE272}" dt="2022-08-09T02:35:21.835" v="17" actId="14100"/>
        <pc:sldMkLst>
          <pc:docMk/>
          <pc:sldMk cId="3459035171" sldId="348"/>
        </pc:sldMkLst>
        <pc:picChg chg="del">
          <ac:chgData name="Pooja Shankar" userId="S::pooja_2123@iihmrdelhi.edu.in::6976a761-2820-49e6-8430-e7e491d3c062" providerId="AD" clId="Web-{449CE0E0-13C6-E763-D36B-28C11AEDE272}" dt="2022-08-08T23:57:23.929" v="12"/>
          <ac:picMkLst>
            <pc:docMk/>
            <pc:sldMk cId="3459035171" sldId="348"/>
            <ac:picMk id="5" creationId="{70C3688E-985F-4E5E-6D95-A39890D03D52}"/>
          </ac:picMkLst>
        </pc:picChg>
        <pc:picChg chg="del">
          <ac:chgData name="Pooja Shankar" userId="S::pooja_2123@iihmrdelhi.edu.in::6976a761-2820-49e6-8430-e7e491d3c062" providerId="AD" clId="Web-{449CE0E0-13C6-E763-D36B-28C11AEDE272}" dt="2022-08-08T23:57:25.273" v="13"/>
          <ac:picMkLst>
            <pc:docMk/>
            <pc:sldMk cId="3459035171" sldId="348"/>
            <ac:picMk id="7" creationId="{D6F40C05-F7BB-EB0E-8B40-0E31144E8ABB}"/>
          </ac:picMkLst>
        </pc:picChg>
        <pc:picChg chg="del">
          <ac:chgData name="Pooja Shankar" userId="S::pooja_2123@iihmrdelhi.edu.in::6976a761-2820-49e6-8430-e7e491d3c062" providerId="AD" clId="Web-{449CE0E0-13C6-E763-D36B-28C11AEDE272}" dt="2022-08-08T23:57:26.132" v="14"/>
          <ac:picMkLst>
            <pc:docMk/>
            <pc:sldMk cId="3459035171" sldId="348"/>
            <ac:picMk id="9" creationId="{9EC11F17-F634-A976-A60B-A3574FA1995F}"/>
          </ac:picMkLst>
        </pc:picChg>
        <pc:picChg chg="del">
          <ac:chgData name="Pooja Shankar" userId="S::pooja_2123@iihmrdelhi.edu.in::6976a761-2820-49e6-8430-e7e491d3c062" providerId="AD" clId="Web-{449CE0E0-13C6-E763-D36B-28C11AEDE272}" dt="2022-08-08T23:57:22.711" v="11"/>
          <ac:picMkLst>
            <pc:docMk/>
            <pc:sldMk cId="3459035171" sldId="348"/>
            <ac:picMk id="13" creationId="{7539AB70-B1B8-0D42-4F18-468D16ABD227}"/>
          </ac:picMkLst>
        </pc:picChg>
        <pc:picChg chg="mod">
          <ac:chgData name="Pooja Shankar" userId="S::pooja_2123@iihmrdelhi.edu.in::6976a761-2820-49e6-8430-e7e491d3c062" providerId="AD" clId="Web-{449CE0E0-13C6-E763-D36B-28C11AEDE272}" dt="2022-08-09T02:35:21.835" v="17" actId="14100"/>
          <ac:picMkLst>
            <pc:docMk/>
            <pc:sldMk cId="3459035171" sldId="348"/>
            <ac:picMk id="16" creationId="{A43E9206-C63B-71B1-1180-EDA893B35A88}"/>
          </ac:picMkLst>
        </pc:picChg>
        <pc:picChg chg="del">
          <ac:chgData name="Pooja Shankar" userId="S::pooja_2123@iihmrdelhi.edu.in::6976a761-2820-49e6-8430-e7e491d3c062" providerId="AD" clId="Web-{449CE0E0-13C6-E763-D36B-28C11AEDE272}" dt="2022-08-08T23:57:22.695" v="10"/>
          <ac:picMkLst>
            <pc:docMk/>
            <pc:sldMk cId="3459035171" sldId="348"/>
            <ac:picMk id="18" creationId="{CD719E77-2237-635E-02D6-D38D3542E8C2}"/>
          </ac:picMkLst>
        </pc:picChg>
      </pc:sldChg>
    </pc:docChg>
  </pc:docChgLst>
  <pc:docChgLst>
    <pc:chgData name="JYOTI YADAV" userId="eb3397c061f4e4d0" providerId="LiveId" clId="{0B8A10E6-8F29-4027-A615-2A005C0CB0E7}"/>
    <pc:docChg chg="custSel addSld delSld modSld">
      <pc:chgData name="JYOTI YADAV" userId="eb3397c061f4e4d0" providerId="LiveId" clId="{0B8A10E6-8F29-4027-A615-2A005C0CB0E7}" dt="2022-07-07T16:13:19.607" v="10" actId="2696"/>
      <pc:docMkLst>
        <pc:docMk/>
      </pc:docMkLst>
      <pc:sldChg chg="modSp mod">
        <pc:chgData name="JYOTI YADAV" userId="eb3397c061f4e4d0" providerId="LiveId" clId="{0B8A10E6-8F29-4027-A615-2A005C0CB0E7}" dt="2022-07-07T16:12:56.009" v="6" actId="27636"/>
        <pc:sldMkLst>
          <pc:docMk/>
          <pc:sldMk cId="69677242" sldId="293"/>
        </pc:sldMkLst>
        <pc:spChg chg="mod">
          <ac:chgData name="JYOTI YADAV" userId="eb3397c061f4e4d0" providerId="LiveId" clId="{0B8A10E6-8F29-4027-A615-2A005C0CB0E7}" dt="2022-07-07T16:12:56.009" v="6" actId="27636"/>
          <ac:spMkLst>
            <pc:docMk/>
            <pc:sldMk cId="69677242" sldId="293"/>
            <ac:spMk id="3" creationId="{F31E0B37-8233-A469-857A-828652D98609}"/>
          </ac:spMkLst>
        </pc:spChg>
      </pc:sldChg>
      <pc:sldChg chg="modSp mod">
        <pc:chgData name="JYOTI YADAV" userId="eb3397c061f4e4d0" providerId="LiveId" clId="{0B8A10E6-8F29-4027-A615-2A005C0CB0E7}" dt="2022-07-07T16:12:56.025" v="7" actId="27636"/>
        <pc:sldMkLst>
          <pc:docMk/>
          <pc:sldMk cId="324503769" sldId="302"/>
        </pc:sldMkLst>
        <pc:spChg chg="mod">
          <ac:chgData name="JYOTI YADAV" userId="eb3397c061f4e4d0" providerId="LiveId" clId="{0B8A10E6-8F29-4027-A615-2A005C0CB0E7}" dt="2022-07-07T16:12:56.025" v="7" actId="27636"/>
          <ac:spMkLst>
            <pc:docMk/>
            <pc:sldMk cId="324503769" sldId="302"/>
            <ac:spMk id="3" creationId="{655C7CEC-AE43-0015-745A-BBDEAC5F1018}"/>
          </ac:spMkLst>
        </pc:spChg>
      </pc:sldChg>
      <pc:sldChg chg="add del">
        <pc:chgData name="JYOTI YADAV" userId="eb3397c061f4e4d0" providerId="LiveId" clId="{0B8A10E6-8F29-4027-A615-2A005C0CB0E7}" dt="2022-07-07T16:13:00.935" v="8" actId="2696"/>
        <pc:sldMkLst>
          <pc:docMk/>
          <pc:sldMk cId="837630706" sldId="316"/>
        </pc:sldMkLst>
      </pc:sldChg>
      <pc:sldChg chg="add del">
        <pc:chgData name="JYOTI YADAV" userId="eb3397c061f4e4d0" providerId="LiveId" clId="{0B8A10E6-8F29-4027-A615-2A005C0CB0E7}" dt="2022-07-07T16:13:14.112" v="9"/>
        <pc:sldMkLst>
          <pc:docMk/>
          <pc:sldMk cId="3444561824" sldId="316"/>
        </pc:sldMkLst>
      </pc:sldChg>
      <pc:sldChg chg="modSp mod">
        <pc:chgData name="JYOTI YADAV" userId="eb3397c061f4e4d0" providerId="LiveId" clId="{0B8A10E6-8F29-4027-A615-2A005C0CB0E7}" dt="2022-07-07T16:12:55.994" v="5" actId="27636"/>
        <pc:sldMkLst>
          <pc:docMk/>
          <pc:sldMk cId="2203709189" sldId="326"/>
        </pc:sldMkLst>
        <pc:spChg chg="mod">
          <ac:chgData name="JYOTI YADAV" userId="eb3397c061f4e4d0" providerId="LiveId" clId="{0B8A10E6-8F29-4027-A615-2A005C0CB0E7}" dt="2022-07-07T16:12:55.994" v="5" actId="27636"/>
          <ac:spMkLst>
            <pc:docMk/>
            <pc:sldMk cId="2203709189" sldId="326"/>
            <ac:spMk id="3" creationId="{77AF9AC1-A909-6198-6606-1831D52E5CA1}"/>
          </ac:spMkLst>
        </pc:spChg>
      </pc:sldChg>
      <pc:sldChg chg="modSp mod">
        <pc:chgData name="JYOTI YADAV" userId="eb3397c061f4e4d0" providerId="LiveId" clId="{0B8A10E6-8F29-4027-A615-2A005C0CB0E7}" dt="2022-07-07T16:12:55.978" v="4" actId="27636"/>
        <pc:sldMkLst>
          <pc:docMk/>
          <pc:sldMk cId="4028337582" sldId="328"/>
        </pc:sldMkLst>
        <pc:spChg chg="mod">
          <ac:chgData name="JYOTI YADAV" userId="eb3397c061f4e4d0" providerId="LiveId" clId="{0B8A10E6-8F29-4027-A615-2A005C0CB0E7}" dt="2022-07-07T16:12:55.978" v="4" actId="27636"/>
          <ac:spMkLst>
            <pc:docMk/>
            <pc:sldMk cId="4028337582" sldId="328"/>
            <ac:spMk id="3" creationId="{B10D8836-351F-7EB9-1FF4-CD8DC019AAE1}"/>
          </ac:spMkLst>
        </pc:spChg>
      </pc:sldChg>
      <pc:sldChg chg="modSp mod">
        <pc:chgData name="JYOTI YADAV" userId="eb3397c061f4e4d0" providerId="LiveId" clId="{0B8A10E6-8F29-4027-A615-2A005C0CB0E7}" dt="2022-07-07T16:12:55.946" v="3" actId="27636"/>
        <pc:sldMkLst>
          <pc:docMk/>
          <pc:sldMk cId="1159307231" sldId="339"/>
        </pc:sldMkLst>
        <pc:spChg chg="mod">
          <ac:chgData name="JYOTI YADAV" userId="eb3397c061f4e4d0" providerId="LiveId" clId="{0B8A10E6-8F29-4027-A615-2A005C0CB0E7}" dt="2022-07-07T16:12:55.946" v="3" actId="27636"/>
          <ac:spMkLst>
            <pc:docMk/>
            <pc:sldMk cId="1159307231" sldId="339"/>
            <ac:spMk id="3" creationId="{F31E0B37-8233-A469-857A-828652D98609}"/>
          </ac:spMkLst>
        </pc:spChg>
      </pc:sldChg>
      <pc:sldChg chg="new del">
        <pc:chgData name="JYOTI YADAV" userId="eb3397c061f4e4d0" providerId="LiveId" clId="{0B8A10E6-8F29-4027-A615-2A005C0CB0E7}" dt="2022-07-07T16:13:19.607" v="10" actId="2696"/>
        <pc:sldMkLst>
          <pc:docMk/>
          <pc:sldMk cId="2870019274" sldId="353"/>
        </pc:sldMkLst>
      </pc:sldChg>
    </pc:docChg>
  </pc:docChgLst>
  <pc:docChgLst>
    <pc:chgData clId="Web-{1BBBFB2C-1125-3634-5737-CACC4DC44CDD}"/>
    <pc:docChg chg="modSld">
      <pc:chgData name="" userId="" providerId="" clId="Web-{1BBBFB2C-1125-3634-5737-CACC4DC44CDD}" dt="2022-08-09T02:36:44.505" v="2" actId="1076"/>
      <pc:docMkLst>
        <pc:docMk/>
      </pc:docMkLst>
      <pc:sldChg chg="modSp">
        <pc:chgData name="" userId="" providerId="" clId="Web-{1BBBFB2C-1125-3634-5737-CACC4DC44CDD}" dt="2022-08-09T02:36:44.505" v="2" actId="1076"/>
        <pc:sldMkLst>
          <pc:docMk/>
          <pc:sldMk cId="3459035171" sldId="348"/>
        </pc:sldMkLst>
        <pc:picChg chg="mod">
          <ac:chgData name="" userId="" providerId="" clId="Web-{1BBBFB2C-1125-3634-5737-CACC4DC44CDD}" dt="2022-08-09T02:36:44.505" v="2" actId="1076"/>
          <ac:picMkLst>
            <pc:docMk/>
            <pc:sldMk cId="3459035171" sldId="348"/>
            <ac:picMk id="16" creationId="{A43E9206-C63B-71B1-1180-EDA893B35A88}"/>
          </ac:picMkLst>
        </pc:picChg>
      </pc:sldChg>
    </pc:docChg>
  </pc:docChgLst>
  <pc:docChgLst>
    <pc:chgData name="Pooja Shankar" userId="S::pooja_2123@iihmrdelhi.edu.in::6976a761-2820-49e6-8430-e7e491d3c062" providerId="AD" clId="Web-{1BBBFB2C-1125-3634-5737-CACC4DC44CDD}"/>
    <pc:docChg chg="delSld modSld">
      <pc:chgData name="Pooja Shankar" userId="S::pooja_2123@iihmrdelhi.edu.in::6976a761-2820-49e6-8430-e7e491d3c062" providerId="AD" clId="Web-{1BBBFB2C-1125-3634-5737-CACC4DC44CDD}" dt="2022-08-09T02:46:05.569" v="61"/>
      <pc:docMkLst>
        <pc:docMk/>
      </pc:docMkLst>
      <pc:sldChg chg="del">
        <pc:chgData name="Pooja Shankar" userId="S::pooja_2123@iihmrdelhi.edu.in::6976a761-2820-49e6-8430-e7e491d3c062" providerId="AD" clId="Web-{1BBBFB2C-1125-3634-5737-CACC4DC44CDD}" dt="2022-08-09T02:42:27.490" v="31"/>
        <pc:sldMkLst>
          <pc:docMk/>
          <pc:sldMk cId="1437602981" sldId="262"/>
        </pc:sldMkLst>
      </pc:sldChg>
      <pc:sldChg chg="del">
        <pc:chgData name="Pooja Shankar" userId="S::pooja_2123@iihmrdelhi.edu.in::6976a761-2820-49e6-8430-e7e491d3c062" providerId="AD" clId="Web-{1BBBFB2C-1125-3634-5737-CACC4DC44CDD}" dt="2022-08-09T02:42:20.490" v="16"/>
        <pc:sldMkLst>
          <pc:docMk/>
          <pc:sldMk cId="3767345801" sldId="275"/>
        </pc:sldMkLst>
      </pc:sldChg>
      <pc:sldChg chg="del">
        <pc:chgData name="Pooja Shankar" userId="S::pooja_2123@iihmrdelhi.edu.in::6976a761-2820-49e6-8430-e7e491d3c062" providerId="AD" clId="Web-{1BBBFB2C-1125-3634-5737-CACC4DC44CDD}" dt="2022-08-09T02:42:20.474" v="11"/>
        <pc:sldMkLst>
          <pc:docMk/>
          <pc:sldMk cId="2794401370" sldId="277"/>
        </pc:sldMkLst>
      </pc:sldChg>
      <pc:sldChg chg="del">
        <pc:chgData name="Pooja Shankar" userId="S::pooja_2123@iihmrdelhi.edu.in::6976a761-2820-49e6-8430-e7e491d3c062" providerId="AD" clId="Web-{1BBBFB2C-1125-3634-5737-CACC4DC44CDD}" dt="2022-08-09T02:42:20.490" v="13"/>
        <pc:sldMkLst>
          <pc:docMk/>
          <pc:sldMk cId="473723294" sldId="280"/>
        </pc:sldMkLst>
      </pc:sldChg>
      <pc:sldChg chg="del">
        <pc:chgData name="Pooja Shankar" userId="S::pooja_2123@iihmrdelhi.edu.in::6976a761-2820-49e6-8430-e7e491d3c062" providerId="AD" clId="Web-{1BBBFB2C-1125-3634-5737-CACC4DC44CDD}" dt="2022-08-09T02:42:20.490" v="12"/>
        <pc:sldMkLst>
          <pc:docMk/>
          <pc:sldMk cId="3547912786" sldId="281"/>
        </pc:sldMkLst>
      </pc:sldChg>
      <pc:sldChg chg="del">
        <pc:chgData name="Pooja Shankar" userId="S::pooja_2123@iihmrdelhi.edu.in::6976a761-2820-49e6-8430-e7e491d3c062" providerId="AD" clId="Web-{1BBBFB2C-1125-3634-5737-CACC4DC44CDD}" dt="2022-08-09T02:42:20.474" v="10"/>
        <pc:sldMkLst>
          <pc:docMk/>
          <pc:sldMk cId="3977892681" sldId="285"/>
        </pc:sldMkLst>
      </pc:sldChg>
      <pc:sldChg chg="del">
        <pc:chgData name="Pooja Shankar" userId="S::pooja_2123@iihmrdelhi.edu.in::6976a761-2820-49e6-8430-e7e491d3c062" providerId="AD" clId="Web-{1BBBFB2C-1125-3634-5737-CACC4DC44CDD}" dt="2022-08-09T02:39:05.474" v="6"/>
        <pc:sldMkLst>
          <pc:docMk/>
          <pc:sldMk cId="4115526318" sldId="286"/>
        </pc:sldMkLst>
      </pc:sldChg>
      <pc:sldChg chg="del">
        <pc:chgData name="Pooja Shankar" userId="S::pooja_2123@iihmrdelhi.edu.in::6976a761-2820-49e6-8430-e7e491d3c062" providerId="AD" clId="Web-{1BBBFB2C-1125-3634-5737-CACC4DC44CDD}" dt="2022-08-09T02:42:27.506" v="37"/>
        <pc:sldMkLst>
          <pc:docMk/>
          <pc:sldMk cId="3408531427" sldId="291"/>
        </pc:sldMkLst>
      </pc:sldChg>
      <pc:sldChg chg="modSp">
        <pc:chgData name="Pooja Shankar" userId="S::pooja_2123@iihmrdelhi.edu.in::6976a761-2820-49e6-8430-e7e491d3c062" providerId="AD" clId="Web-{1BBBFB2C-1125-3634-5737-CACC4DC44CDD}" dt="2022-08-09T02:43:31.068" v="46" actId="20577"/>
        <pc:sldMkLst>
          <pc:docMk/>
          <pc:sldMk cId="69677242" sldId="293"/>
        </pc:sldMkLst>
        <pc:spChg chg="mod">
          <ac:chgData name="Pooja Shankar" userId="S::pooja_2123@iihmrdelhi.edu.in::6976a761-2820-49e6-8430-e7e491d3c062" providerId="AD" clId="Web-{1BBBFB2C-1125-3634-5737-CACC4DC44CDD}" dt="2022-08-09T02:43:31.068" v="46" actId="20577"/>
          <ac:spMkLst>
            <pc:docMk/>
            <pc:sldMk cId="69677242" sldId="293"/>
            <ac:spMk id="3" creationId="{F31E0B37-8233-A469-857A-828652D98609}"/>
          </ac:spMkLst>
        </pc:spChg>
      </pc:sldChg>
      <pc:sldChg chg="modSp">
        <pc:chgData name="Pooja Shankar" userId="S::pooja_2123@iihmrdelhi.edu.in::6976a761-2820-49e6-8430-e7e491d3c062" providerId="AD" clId="Web-{1BBBFB2C-1125-3634-5737-CACC4DC44CDD}" dt="2022-08-09T02:43:00.224" v="41" actId="20577"/>
        <pc:sldMkLst>
          <pc:docMk/>
          <pc:sldMk cId="3186185513" sldId="299"/>
        </pc:sldMkLst>
        <pc:graphicFrameChg chg="modGraphic">
          <ac:chgData name="Pooja Shankar" userId="S::pooja_2123@iihmrdelhi.edu.in::6976a761-2820-49e6-8430-e7e491d3c062" providerId="AD" clId="Web-{1BBBFB2C-1125-3634-5737-CACC4DC44CDD}" dt="2022-08-09T02:43:00.224" v="41" actId="20577"/>
          <ac:graphicFrameMkLst>
            <pc:docMk/>
            <pc:sldMk cId="3186185513" sldId="299"/>
            <ac:graphicFrameMk id="3" creationId="{322D682B-E6A1-4B5D-85CF-3A7437F84018}"/>
          </ac:graphicFrameMkLst>
        </pc:graphicFrameChg>
      </pc:sldChg>
      <pc:sldChg chg="del">
        <pc:chgData name="Pooja Shankar" userId="S::pooja_2123@iihmrdelhi.edu.in::6976a761-2820-49e6-8430-e7e491d3c062" providerId="AD" clId="Web-{1BBBFB2C-1125-3634-5737-CACC4DC44CDD}" dt="2022-08-09T02:43:07.709" v="42"/>
        <pc:sldMkLst>
          <pc:docMk/>
          <pc:sldMk cId="839896608" sldId="301"/>
        </pc:sldMkLst>
      </pc:sldChg>
      <pc:sldChg chg="del">
        <pc:chgData name="Pooja Shankar" userId="S::pooja_2123@iihmrdelhi.edu.in::6976a761-2820-49e6-8430-e7e491d3c062" providerId="AD" clId="Web-{1BBBFB2C-1125-3634-5737-CACC4DC44CDD}" dt="2022-08-09T02:42:20.490" v="14"/>
        <pc:sldMkLst>
          <pc:docMk/>
          <pc:sldMk cId="3161156097" sldId="306"/>
        </pc:sldMkLst>
      </pc:sldChg>
      <pc:sldChg chg="del">
        <pc:chgData name="Pooja Shankar" userId="S::pooja_2123@iihmrdelhi.edu.in::6976a761-2820-49e6-8430-e7e491d3c062" providerId="AD" clId="Web-{1BBBFB2C-1125-3634-5737-CACC4DC44CDD}" dt="2022-08-09T02:45:57.506" v="60"/>
        <pc:sldMkLst>
          <pc:docMk/>
          <pc:sldMk cId="732744793" sldId="314"/>
        </pc:sldMkLst>
      </pc:sldChg>
      <pc:sldChg chg="modSp">
        <pc:chgData name="Pooja Shankar" userId="S::pooja_2123@iihmrdelhi.edu.in::6976a761-2820-49e6-8430-e7e491d3c062" providerId="AD" clId="Web-{1BBBFB2C-1125-3634-5737-CACC4DC44CDD}" dt="2022-08-09T02:45:25.787" v="59" actId="20577"/>
        <pc:sldMkLst>
          <pc:docMk/>
          <pc:sldMk cId="3444561824" sldId="316"/>
        </pc:sldMkLst>
        <pc:spChg chg="mod">
          <ac:chgData name="Pooja Shankar" userId="S::pooja_2123@iihmrdelhi.edu.in::6976a761-2820-49e6-8430-e7e491d3c062" providerId="AD" clId="Web-{1BBBFB2C-1125-3634-5737-CACC4DC44CDD}" dt="2022-08-09T02:45:25.787" v="59" actId="20577"/>
          <ac:spMkLst>
            <pc:docMk/>
            <pc:sldMk cId="3444561824" sldId="316"/>
            <ac:spMk id="2" creationId="{00000000-0000-0000-0000-000000000000}"/>
          </ac:spMkLst>
        </pc:spChg>
      </pc:sldChg>
      <pc:sldChg chg="del">
        <pc:chgData name="Pooja Shankar" userId="S::pooja_2123@iihmrdelhi.edu.in::6976a761-2820-49e6-8430-e7e491d3c062" providerId="AD" clId="Web-{1BBBFB2C-1125-3634-5737-CACC4DC44CDD}" dt="2022-08-09T02:42:27.490" v="19"/>
        <pc:sldMkLst>
          <pc:docMk/>
          <pc:sldMk cId="232082441" sldId="320"/>
        </pc:sldMkLst>
      </pc:sldChg>
      <pc:sldChg chg="del">
        <pc:chgData name="Pooja Shankar" userId="S::pooja_2123@iihmrdelhi.edu.in::6976a761-2820-49e6-8430-e7e491d3c062" providerId="AD" clId="Web-{1BBBFB2C-1125-3634-5737-CACC4DC44CDD}" dt="2022-08-09T02:42:27.490" v="20"/>
        <pc:sldMkLst>
          <pc:docMk/>
          <pc:sldMk cId="2505936654" sldId="321"/>
        </pc:sldMkLst>
      </pc:sldChg>
      <pc:sldChg chg="del">
        <pc:chgData name="Pooja Shankar" userId="S::pooja_2123@iihmrdelhi.edu.in::6976a761-2820-49e6-8430-e7e491d3c062" providerId="AD" clId="Web-{1BBBFB2C-1125-3634-5737-CACC4DC44CDD}" dt="2022-08-09T02:42:27.490" v="21"/>
        <pc:sldMkLst>
          <pc:docMk/>
          <pc:sldMk cId="3715568765" sldId="322"/>
        </pc:sldMkLst>
      </pc:sldChg>
      <pc:sldChg chg="del">
        <pc:chgData name="Pooja Shankar" userId="S::pooja_2123@iihmrdelhi.edu.in::6976a761-2820-49e6-8430-e7e491d3c062" providerId="AD" clId="Web-{1BBBFB2C-1125-3634-5737-CACC4DC44CDD}" dt="2022-08-09T02:42:27.490" v="22"/>
        <pc:sldMkLst>
          <pc:docMk/>
          <pc:sldMk cId="1321316001" sldId="323"/>
        </pc:sldMkLst>
      </pc:sldChg>
      <pc:sldChg chg="del">
        <pc:chgData name="Pooja Shankar" userId="S::pooja_2123@iihmrdelhi.edu.in::6976a761-2820-49e6-8430-e7e491d3c062" providerId="AD" clId="Web-{1BBBFB2C-1125-3634-5737-CACC4DC44CDD}" dt="2022-08-09T02:42:27.490" v="23"/>
        <pc:sldMkLst>
          <pc:docMk/>
          <pc:sldMk cId="2539560464" sldId="324"/>
        </pc:sldMkLst>
      </pc:sldChg>
      <pc:sldChg chg="del">
        <pc:chgData name="Pooja Shankar" userId="S::pooja_2123@iihmrdelhi.edu.in::6976a761-2820-49e6-8430-e7e491d3c062" providerId="AD" clId="Web-{1BBBFB2C-1125-3634-5737-CACC4DC44CDD}" dt="2022-08-09T02:42:27.490" v="24"/>
        <pc:sldMkLst>
          <pc:docMk/>
          <pc:sldMk cId="801013216" sldId="325"/>
        </pc:sldMkLst>
      </pc:sldChg>
      <pc:sldChg chg="del">
        <pc:chgData name="Pooja Shankar" userId="S::pooja_2123@iihmrdelhi.edu.in::6976a761-2820-49e6-8430-e7e491d3c062" providerId="AD" clId="Web-{1BBBFB2C-1125-3634-5737-CACC4DC44CDD}" dt="2022-08-09T02:42:27.490" v="25"/>
        <pc:sldMkLst>
          <pc:docMk/>
          <pc:sldMk cId="2203709189" sldId="326"/>
        </pc:sldMkLst>
      </pc:sldChg>
      <pc:sldChg chg="del">
        <pc:chgData name="Pooja Shankar" userId="S::pooja_2123@iihmrdelhi.edu.in::6976a761-2820-49e6-8430-e7e491d3c062" providerId="AD" clId="Web-{1BBBFB2C-1125-3634-5737-CACC4DC44CDD}" dt="2022-08-09T02:42:27.490" v="26"/>
        <pc:sldMkLst>
          <pc:docMk/>
          <pc:sldMk cId="3406306028" sldId="327"/>
        </pc:sldMkLst>
      </pc:sldChg>
      <pc:sldChg chg="del">
        <pc:chgData name="Pooja Shankar" userId="S::pooja_2123@iihmrdelhi.edu.in::6976a761-2820-49e6-8430-e7e491d3c062" providerId="AD" clId="Web-{1BBBFB2C-1125-3634-5737-CACC4DC44CDD}" dt="2022-08-09T02:42:27.490" v="27"/>
        <pc:sldMkLst>
          <pc:docMk/>
          <pc:sldMk cId="4028337582" sldId="328"/>
        </pc:sldMkLst>
      </pc:sldChg>
      <pc:sldChg chg="del">
        <pc:chgData name="Pooja Shankar" userId="S::pooja_2123@iihmrdelhi.edu.in::6976a761-2820-49e6-8430-e7e491d3c062" providerId="AD" clId="Web-{1BBBFB2C-1125-3634-5737-CACC4DC44CDD}" dt="2022-08-09T02:42:27.490" v="28"/>
        <pc:sldMkLst>
          <pc:docMk/>
          <pc:sldMk cId="2554738089" sldId="329"/>
        </pc:sldMkLst>
      </pc:sldChg>
      <pc:sldChg chg="del">
        <pc:chgData name="Pooja Shankar" userId="S::pooja_2123@iihmrdelhi.edu.in::6976a761-2820-49e6-8430-e7e491d3c062" providerId="AD" clId="Web-{1BBBFB2C-1125-3634-5737-CACC4DC44CDD}" dt="2022-08-09T02:42:27.490" v="29"/>
        <pc:sldMkLst>
          <pc:docMk/>
          <pc:sldMk cId="2885458262" sldId="330"/>
        </pc:sldMkLst>
      </pc:sldChg>
      <pc:sldChg chg="del">
        <pc:chgData name="Pooja Shankar" userId="S::pooja_2123@iihmrdelhi.edu.in::6976a761-2820-49e6-8430-e7e491d3c062" providerId="AD" clId="Web-{1BBBFB2C-1125-3634-5737-CACC4DC44CDD}" dt="2022-08-09T02:42:27.490" v="30"/>
        <pc:sldMkLst>
          <pc:docMk/>
          <pc:sldMk cId="2932403123" sldId="331"/>
        </pc:sldMkLst>
      </pc:sldChg>
      <pc:sldChg chg="del">
        <pc:chgData name="Pooja Shankar" userId="S::pooja_2123@iihmrdelhi.edu.in::6976a761-2820-49e6-8430-e7e491d3c062" providerId="AD" clId="Web-{1BBBFB2C-1125-3634-5737-CACC4DC44CDD}" dt="2022-08-09T02:42:20.459" v="9"/>
        <pc:sldMkLst>
          <pc:docMk/>
          <pc:sldMk cId="1277764175" sldId="332"/>
        </pc:sldMkLst>
      </pc:sldChg>
      <pc:sldChg chg="del">
        <pc:chgData name="Pooja Shankar" userId="S::pooja_2123@iihmrdelhi.edu.in::6976a761-2820-49e6-8430-e7e491d3c062" providerId="AD" clId="Web-{1BBBFB2C-1125-3634-5737-CACC4DC44CDD}" dt="2022-08-09T02:42:20.459" v="8"/>
        <pc:sldMkLst>
          <pc:docMk/>
          <pc:sldMk cId="2615534815" sldId="333"/>
        </pc:sldMkLst>
      </pc:sldChg>
      <pc:sldChg chg="del">
        <pc:chgData name="Pooja Shankar" userId="S::pooja_2123@iihmrdelhi.edu.in::6976a761-2820-49e6-8430-e7e491d3c062" providerId="AD" clId="Web-{1BBBFB2C-1125-3634-5737-CACC4DC44CDD}" dt="2022-08-09T02:39:07.286" v="7"/>
        <pc:sldMkLst>
          <pc:docMk/>
          <pc:sldMk cId="2735587933" sldId="334"/>
        </pc:sldMkLst>
      </pc:sldChg>
      <pc:sldChg chg="del">
        <pc:chgData name="Pooja Shankar" userId="S::pooja_2123@iihmrdelhi.edu.in::6976a761-2820-49e6-8430-e7e491d3c062" providerId="AD" clId="Web-{1BBBFB2C-1125-3634-5737-CACC4DC44CDD}" dt="2022-08-09T02:42:20.490" v="17"/>
        <pc:sldMkLst>
          <pc:docMk/>
          <pc:sldMk cId="2765664314" sldId="335"/>
        </pc:sldMkLst>
      </pc:sldChg>
      <pc:sldChg chg="del">
        <pc:chgData name="Pooja Shankar" userId="S::pooja_2123@iihmrdelhi.edu.in::6976a761-2820-49e6-8430-e7e491d3c062" providerId="AD" clId="Web-{1BBBFB2C-1125-3634-5737-CACC4DC44CDD}" dt="2022-08-09T02:42:20.506" v="18"/>
        <pc:sldMkLst>
          <pc:docMk/>
          <pc:sldMk cId="2607739195" sldId="336"/>
        </pc:sldMkLst>
      </pc:sldChg>
      <pc:sldChg chg="del">
        <pc:chgData name="Pooja Shankar" userId="S::pooja_2123@iihmrdelhi.edu.in::6976a761-2820-49e6-8430-e7e491d3c062" providerId="AD" clId="Web-{1BBBFB2C-1125-3634-5737-CACC4DC44CDD}" dt="2022-08-09T02:42:20.490" v="15"/>
        <pc:sldMkLst>
          <pc:docMk/>
          <pc:sldMk cId="1782945833" sldId="337"/>
        </pc:sldMkLst>
      </pc:sldChg>
      <pc:sldChg chg="del">
        <pc:chgData name="Pooja Shankar" userId="S::pooja_2123@iihmrdelhi.edu.in::6976a761-2820-49e6-8430-e7e491d3c062" providerId="AD" clId="Web-{1BBBFB2C-1125-3634-5737-CACC4DC44CDD}" dt="2022-08-09T02:42:27.506" v="32"/>
        <pc:sldMkLst>
          <pc:docMk/>
          <pc:sldMk cId="1159307231" sldId="339"/>
        </pc:sldMkLst>
      </pc:sldChg>
      <pc:sldChg chg="del">
        <pc:chgData name="Pooja Shankar" userId="S::pooja_2123@iihmrdelhi.edu.in::6976a761-2820-49e6-8430-e7e491d3c062" providerId="AD" clId="Web-{1BBBFB2C-1125-3634-5737-CACC4DC44CDD}" dt="2022-08-09T02:42:27.506" v="33"/>
        <pc:sldMkLst>
          <pc:docMk/>
          <pc:sldMk cId="2924388763" sldId="342"/>
        </pc:sldMkLst>
      </pc:sldChg>
      <pc:sldChg chg="del">
        <pc:chgData name="Pooja Shankar" userId="S::pooja_2123@iihmrdelhi.edu.in::6976a761-2820-49e6-8430-e7e491d3c062" providerId="AD" clId="Web-{1BBBFB2C-1125-3634-5737-CACC4DC44CDD}" dt="2022-08-09T02:42:27.506" v="34"/>
        <pc:sldMkLst>
          <pc:docMk/>
          <pc:sldMk cId="2080742459" sldId="344"/>
        </pc:sldMkLst>
      </pc:sldChg>
      <pc:sldChg chg="del">
        <pc:chgData name="Pooja Shankar" userId="S::pooja_2123@iihmrdelhi.edu.in::6976a761-2820-49e6-8430-e7e491d3c062" providerId="AD" clId="Web-{1BBBFB2C-1125-3634-5737-CACC4DC44CDD}" dt="2022-08-09T02:42:27.506" v="35"/>
        <pc:sldMkLst>
          <pc:docMk/>
          <pc:sldMk cId="291054856" sldId="345"/>
        </pc:sldMkLst>
      </pc:sldChg>
      <pc:sldChg chg="del">
        <pc:chgData name="Pooja Shankar" userId="S::pooja_2123@iihmrdelhi.edu.in::6976a761-2820-49e6-8430-e7e491d3c062" providerId="AD" clId="Web-{1BBBFB2C-1125-3634-5737-CACC4DC44CDD}" dt="2022-08-09T02:42:27.506" v="36"/>
        <pc:sldMkLst>
          <pc:docMk/>
          <pc:sldMk cId="4265524788" sldId="346"/>
        </pc:sldMkLst>
      </pc:sldChg>
      <pc:sldChg chg="addSp modSp del mod modClrScheme chgLayout">
        <pc:chgData name="Pooja Shankar" userId="S::pooja_2123@iihmrdelhi.edu.in::6976a761-2820-49e6-8430-e7e491d3c062" providerId="AD" clId="Web-{1BBBFB2C-1125-3634-5737-CACC4DC44CDD}" dt="2022-08-09T02:46:05.569" v="61"/>
        <pc:sldMkLst>
          <pc:docMk/>
          <pc:sldMk cId="3459035171" sldId="348"/>
        </pc:sldMkLst>
        <pc:spChg chg="add mod ord">
          <ac:chgData name="Pooja Shankar" userId="S::pooja_2123@iihmrdelhi.edu.in::6976a761-2820-49e6-8430-e7e491d3c062" providerId="AD" clId="Web-{1BBBFB2C-1125-3634-5737-CACC4DC44CDD}" dt="2022-08-09T02:37:13.270" v="5" actId="20577"/>
          <ac:spMkLst>
            <pc:docMk/>
            <pc:sldMk cId="3459035171" sldId="348"/>
            <ac:spMk id="2" creationId="{18C4035C-7C81-86E1-AF05-D371EC4F914C}"/>
          </ac:spMkLst>
        </pc:spChg>
      </pc:sldChg>
      <pc:sldChg chg="del">
        <pc:chgData name="Pooja Shankar" userId="S::pooja_2123@iihmrdelhi.edu.in::6976a761-2820-49e6-8430-e7e491d3c062" providerId="AD" clId="Web-{1BBBFB2C-1125-3634-5737-CACC4DC44CDD}" dt="2022-08-09T02:44:08.459" v="48"/>
        <pc:sldMkLst>
          <pc:docMk/>
          <pc:sldMk cId="452675574" sldId="351"/>
        </pc:sldMkLst>
      </pc:sldChg>
      <pc:sldChg chg="del">
        <pc:chgData name="Pooja Shankar" userId="S::pooja_2123@iihmrdelhi.edu.in::6976a761-2820-49e6-8430-e7e491d3c062" providerId="AD" clId="Web-{1BBBFB2C-1125-3634-5737-CACC4DC44CDD}" dt="2022-08-09T02:44:04.771" v="47"/>
        <pc:sldMkLst>
          <pc:docMk/>
          <pc:sldMk cId="4230932412" sldId="352"/>
        </pc:sldMkLst>
      </pc:sldChg>
    </pc:docChg>
  </pc:docChgLst>
</pc:chgInfo>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3C_CD4FD7A0.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sz="1000"/>
              <a:t>Sex and Age distribution</a:t>
            </a:r>
          </a:p>
        </c:rich>
      </c:tx>
      <c:layout>
        <c:manualLayout>
          <c:xMode val="edge"/>
          <c:yMode val="edge"/>
          <c:x val="0.24472337126206956"/>
          <c:y val="2.0227720649803309E-2"/>
        </c:manualLayout>
      </c:layout>
      <c:overlay val="0"/>
      <c:spPr>
        <a:noFill/>
        <a:ln>
          <a:noFill/>
        </a:ln>
        <a:effectLst/>
      </c:spPr>
      <c:txPr>
        <a:bodyPr rot="0" spcFirstLastPara="1" vertOverflow="ellipsis" vert="horz" wrap="square" anchor="ctr" anchorCtr="1"/>
        <a:lstStyle/>
        <a:p>
          <a:pPr>
            <a:defRPr sz="1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Sheet1!$B$1:$B$3</c:f>
              <c:strCache>
                <c:ptCount val="3"/>
                <c:pt idx="0">
                  <c:v>MEN</c:v>
                </c:pt>
                <c:pt idx="2">
                  <c:v>        %             </c:v>
                </c:pt>
              </c:strCache>
            </c:strRef>
          </c:tx>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strRef>
              <c:f>Sheet1!$A$4:$A$6</c:f>
              <c:strCache>
                <c:ptCount val="3"/>
                <c:pt idx="0">
                  <c:v>15-29</c:v>
                </c:pt>
                <c:pt idx="1">
                  <c:v>30-44</c:v>
                </c:pt>
                <c:pt idx="2">
                  <c:v>44-87</c:v>
                </c:pt>
              </c:strCache>
            </c:strRef>
          </c:cat>
          <c:val>
            <c:numRef>
              <c:f>Sheet1!$B$4:$B$6</c:f>
              <c:numCache>
                <c:formatCode>0.00%</c:formatCode>
                <c:ptCount val="3"/>
                <c:pt idx="0">
                  <c:v>0.214</c:v>
                </c:pt>
                <c:pt idx="1">
                  <c:v>0.39200000000000002</c:v>
                </c:pt>
                <c:pt idx="2">
                  <c:v>0.38300000000000001</c:v>
                </c:pt>
              </c:numCache>
            </c:numRef>
          </c:val>
          <c:extLst>
            <c:ext xmlns:c16="http://schemas.microsoft.com/office/drawing/2014/chart" uri="{C3380CC4-5D6E-409C-BE32-E72D297353CC}">
              <c16:uniqueId val="{00000000-7FD6-49EB-AA88-939FAD2AEB5A}"/>
            </c:ext>
          </c:extLst>
        </c:ser>
        <c:ser>
          <c:idx val="1"/>
          <c:order val="1"/>
          <c:tx>
            <c:strRef>
              <c:f>Sheet1!$C$1:$C$3</c:f>
              <c:strCache>
                <c:ptCount val="3"/>
                <c:pt idx="0">
                  <c:v>WOMEN</c:v>
                </c:pt>
                <c:pt idx="2">
                  <c:v>   %          </c:v>
                </c:pt>
              </c:strCache>
            </c:strRef>
          </c:tx>
          <c:spPr>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strRef>
              <c:f>Sheet1!$A$4:$A$6</c:f>
              <c:strCache>
                <c:ptCount val="3"/>
                <c:pt idx="0">
                  <c:v>15-29</c:v>
                </c:pt>
                <c:pt idx="1">
                  <c:v>30-44</c:v>
                </c:pt>
                <c:pt idx="2">
                  <c:v>44-87</c:v>
                </c:pt>
              </c:strCache>
            </c:strRef>
          </c:cat>
          <c:val>
            <c:numRef>
              <c:f>Sheet1!$C$4:$C$6</c:f>
              <c:numCache>
                <c:formatCode>0.00%</c:formatCode>
                <c:ptCount val="3"/>
                <c:pt idx="0">
                  <c:v>0.23599999999999999</c:v>
                </c:pt>
                <c:pt idx="1">
                  <c:v>0.36499999999999999</c:v>
                </c:pt>
                <c:pt idx="2">
                  <c:v>0.39700000000000002</c:v>
                </c:pt>
              </c:numCache>
            </c:numRef>
          </c:val>
          <c:extLst>
            <c:ext xmlns:c16="http://schemas.microsoft.com/office/drawing/2014/chart" uri="{C3380CC4-5D6E-409C-BE32-E72D297353CC}">
              <c16:uniqueId val="{00000001-7FD6-49EB-AA88-939FAD2AEB5A}"/>
            </c:ext>
          </c:extLst>
        </c:ser>
        <c:dLbls>
          <c:showLegendKey val="0"/>
          <c:showVal val="0"/>
          <c:showCatName val="0"/>
          <c:showSerName val="0"/>
          <c:showPercent val="0"/>
          <c:showBubbleSize val="0"/>
        </c:dLbls>
        <c:gapWidth val="100"/>
        <c:overlap val="-24"/>
        <c:axId val="88482368"/>
        <c:axId val="88474048"/>
      </c:barChart>
      <c:catAx>
        <c:axId val="8848236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88474048"/>
        <c:crosses val="autoZero"/>
        <c:auto val="1"/>
        <c:lblAlgn val="ctr"/>
        <c:lblOffset val="100"/>
        <c:noMultiLvlLbl val="0"/>
      </c:catAx>
      <c:valAx>
        <c:axId val="88474048"/>
        <c:scaling>
          <c:orientation val="minMax"/>
        </c:scaling>
        <c:delete val="0"/>
        <c:axPos val="l"/>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88482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sz="1000"/>
              <a:t>Sex and Age distribution</a:t>
            </a:r>
          </a:p>
        </c:rich>
      </c:tx>
      <c:layout>
        <c:manualLayout>
          <c:xMode val="edge"/>
          <c:yMode val="edge"/>
          <c:x val="0.24472337126206956"/>
          <c:y val="2.0227720649803309E-2"/>
        </c:manualLayout>
      </c:layout>
      <c:overlay val="0"/>
      <c:spPr>
        <a:noFill/>
        <a:ln>
          <a:noFill/>
        </a:ln>
        <a:effectLst/>
      </c:spPr>
      <c:txPr>
        <a:bodyPr rot="0" spcFirstLastPara="1" vertOverflow="ellipsis" vert="horz" wrap="square" anchor="ctr" anchorCtr="1"/>
        <a:lstStyle/>
        <a:p>
          <a:pPr>
            <a:defRPr sz="1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Sheet1!$B$1:$B$3</c:f>
              <c:strCache>
                <c:ptCount val="3"/>
                <c:pt idx="0">
                  <c:v>MEN</c:v>
                </c:pt>
                <c:pt idx="2">
                  <c:v>        %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Sheet1!$A$4:$A$6</c:f>
              <c:strCache>
                <c:ptCount val="3"/>
                <c:pt idx="0">
                  <c:v>15-29</c:v>
                </c:pt>
                <c:pt idx="1">
                  <c:v>30-44</c:v>
                </c:pt>
                <c:pt idx="2">
                  <c:v>44-87</c:v>
                </c:pt>
              </c:strCache>
            </c:strRef>
          </c:cat>
          <c:val>
            <c:numRef>
              <c:f>Sheet1!$B$4:$B$6</c:f>
              <c:numCache>
                <c:formatCode>0.00%</c:formatCode>
                <c:ptCount val="3"/>
                <c:pt idx="0">
                  <c:v>0.214</c:v>
                </c:pt>
                <c:pt idx="1">
                  <c:v>0.39200000000000002</c:v>
                </c:pt>
                <c:pt idx="2">
                  <c:v>0.38300000000000001</c:v>
                </c:pt>
              </c:numCache>
            </c:numRef>
          </c:val>
          <c:extLst>
            <c:ext xmlns:c16="http://schemas.microsoft.com/office/drawing/2014/chart" uri="{C3380CC4-5D6E-409C-BE32-E72D297353CC}">
              <c16:uniqueId val="{00000000-86B9-4330-A079-8AC4A8F11DFE}"/>
            </c:ext>
          </c:extLst>
        </c:ser>
        <c:ser>
          <c:idx val="1"/>
          <c:order val="1"/>
          <c:tx>
            <c:strRef>
              <c:f>Sheet1!$C$1:$C$3</c:f>
              <c:strCache>
                <c:ptCount val="3"/>
                <c:pt idx="0">
                  <c:v>WOMEN</c:v>
                </c:pt>
                <c:pt idx="2">
                  <c:v>   %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Sheet1!$A$4:$A$6</c:f>
              <c:strCache>
                <c:ptCount val="3"/>
                <c:pt idx="0">
                  <c:v>15-29</c:v>
                </c:pt>
                <c:pt idx="1">
                  <c:v>30-44</c:v>
                </c:pt>
                <c:pt idx="2">
                  <c:v>44-87</c:v>
                </c:pt>
              </c:strCache>
            </c:strRef>
          </c:cat>
          <c:val>
            <c:numRef>
              <c:f>Sheet1!$C$4:$C$6</c:f>
              <c:numCache>
                <c:formatCode>0.00%</c:formatCode>
                <c:ptCount val="3"/>
                <c:pt idx="0">
                  <c:v>0.23599999999999999</c:v>
                </c:pt>
                <c:pt idx="1">
                  <c:v>0.36499999999999999</c:v>
                </c:pt>
                <c:pt idx="2">
                  <c:v>0.39700000000000002</c:v>
                </c:pt>
              </c:numCache>
            </c:numRef>
          </c:val>
          <c:extLst>
            <c:ext xmlns:c16="http://schemas.microsoft.com/office/drawing/2014/chart" uri="{C3380CC4-5D6E-409C-BE32-E72D297353CC}">
              <c16:uniqueId val="{00000001-86B9-4330-A079-8AC4A8F11DFE}"/>
            </c:ext>
          </c:extLst>
        </c:ser>
        <c:dLbls>
          <c:showLegendKey val="0"/>
          <c:showVal val="0"/>
          <c:showCatName val="0"/>
          <c:showSerName val="0"/>
          <c:showPercent val="0"/>
          <c:showBubbleSize val="0"/>
        </c:dLbls>
        <c:gapWidth val="100"/>
        <c:overlap val="-24"/>
        <c:axId val="350639832"/>
        <c:axId val="350643752"/>
      </c:barChart>
      <c:catAx>
        <c:axId val="35063983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50643752"/>
        <c:crosses val="autoZero"/>
        <c:auto val="1"/>
        <c:lblAlgn val="ctr"/>
        <c:lblOffset val="100"/>
        <c:noMultiLvlLbl val="0"/>
      </c:catAx>
      <c:valAx>
        <c:axId val="350643752"/>
        <c:scaling>
          <c:orientation val="minMax"/>
        </c:scaling>
        <c:delete val="0"/>
        <c:axPos val="l"/>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50639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00E3A1-B68B-4CA9-8744-1985367BA95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EB7B1B18-9AC6-4FC7-B8CF-E0DF8C06DC46}">
      <dgm:prSet phldrT="[Text]" phldr="0"/>
      <dgm:spPr/>
      <dgm:t>
        <a:bodyPr/>
        <a:lstStyle/>
        <a:p>
          <a:pPr rtl="0"/>
          <a:r>
            <a:rPr lang="en-US">
              <a:latin typeface="Calibri Light" panose="020F0302020204030204"/>
            </a:rPr>
            <a:t>Study Design</a:t>
          </a:r>
          <a:endParaRPr lang="en-US"/>
        </a:p>
      </dgm:t>
    </dgm:pt>
    <dgm:pt modelId="{3E387C80-8DD5-424B-B3BB-D3BF823BE527}" type="parTrans" cxnId="{B3F8AB1B-91B4-4036-A658-91BC5BCA0F0B}">
      <dgm:prSet/>
      <dgm:spPr/>
      <dgm:t>
        <a:bodyPr/>
        <a:lstStyle/>
        <a:p>
          <a:endParaRPr lang="en-US"/>
        </a:p>
      </dgm:t>
    </dgm:pt>
    <dgm:pt modelId="{4804F514-668B-459A-A8B1-F1E96A89558C}" type="sibTrans" cxnId="{B3F8AB1B-91B4-4036-A658-91BC5BCA0F0B}">
      <dgm:prSet/>
      <dgm:spPr/>
      <dgm:t>
        <a:bodyPr/>
        <a:lstStyle/>
        <a:p>
          <a:endParaRPr lang="en-US"/>
        </a:p>
      </dgm:t>
    </dgm:pt>
    <dgm:pt modelId="{F0292C03-CC72-4B5C-8323-AFAB1237A5C8}">
      <dgm:prSet phldrT="[Text]" phldr="0"/>
      <dgm:spPr/>
      <dgm:t>
        <a:bodyPr/>
        <a:lstStyle/>
        <a:p>
          <a:pPr rtl="0"/>
          <a:r>
            <a:rPr lang="en-US">
              <a:latin typeface="Calibri Light" panose="020F0302020204030204"/>
            </a:rPr>
            <a:t>Cross-sectional study</a:t>
          </a:r>
          <a:endParaRPr lang="en-US"/>
        </a:p>
      </dgm:t>
    </dgm:pt>
    <dgm:pt modelId="{1A37879D-3802-44F0-A8BD-64F084A60375}" type="parTrans" cxnId="{E779E654-B207-47F4-9CA2-56E1DF13A4B8}">
      <dgm:prSet/>
      <dgm:spPr/>
      <dgm:t>
        <a:bodyPr/>
        <a:lstStyle/>
        <a:p>
          <a:endParaRPr lang="en-US"/>
        </a:p>
      </dgm:t>
    </dgm:pt>
    <dgm:pt modelId="{2474A74C-20ED-4E03-8B4A-0E44F102F052}" type="sibTrans" cxnId="{E779E654-B207-47F4-9CA2-56E1DF13A4B8}">
      <dgm:prSet/>
      <dgm:spPr/>
      <dgm:t>
        <a:bodyPr/>
        <a:lstStyle/>
        <a:p>
          <a:endParaRPr lang="en-US"/>
        </a:p>
      </dgm:t>
    </dgm:pt>
    <dgm:pt modelId="{8B9A749D-CA85-4B73-B730-22B393E15061}">
      <dgm:prSet phldrT="[Text]" phldr="0"/>
      <dgm:spPr/>
      <dgm:t>
        <a:bodyPr/>
        <a:lstStyle/>
        <a:p>
          <a:pPr rtl="0"/>
          <a:r>
            <a:rPr lang="en-US">
              <a:latin typeface="Calibri Light" panose="020F0302020204030204"/>
            </a:rPr>
            <a:t>Convenient Sampling</a:t>
          </a:r>
          <a:endParaRPr lang="en-US"/>
        </a:p>
      </dgm:t>
    </dgm:pt>
    <dgm:pt modelId="{3ACF868B-A7E1-4394-9FF3-BF0831EEABB1}" type="parTrans" cxnId="{659381F5-0D0D-4558-992D-DB0FDD40DC4A}">
      <dgm:prSet/>
      <dgm:spPr/>
      <dgm:t>
        <a:bodyPr/>
        <a:lstStyle/>
        <a:p>
          <a:endParaRPr lang="en-US"/>
        </a:p>
      </dgm:t>
    </dgm:pt>
    <dgm:pt modelId="{D47A51CD-D625-45CF-AC54-9EE6927FCAF8}" type="sibTrans" cxnId="{659381F5-0D0D-4558-992D-DB0FDD40DC4A}">
      <dgm:prSet/>
      <dgm:spPr/>
      <dgm:t>
        <a:bodyPr/>
        <a:lstStyle/>
        <a:p>
          <a:endParaRPr lang="en-US"/>
        </a:p>
      </dgm:t>
    </dgm:pt>
    <dgm:pt modelId="{48845044-5331-4FD9-96DD-260AD2A6C1C6}">
      <dgm:prSet phldrT="[Text]" phldr="0"/>
      <dgm:spPr/>
      <dgm:t>
        <a:bodyPr/>
        <a:lstStyle/>
        <a:p>
          <a:pPr rtl="0"/>
          <a:r>
            <a:rPr lang="en-US">
              <a:latin typeface="Calibri Light" panose="020F0302020204030204"/>
            </a:rPr>
            <a:t>Eligibility Criteria</a:t>
          </a:r>
          <a:endParaRPr lang="en-IN">
            <a:latin typeface="Calibri Light" panose="020F0302020204030204"/>
          </a:endParaRPr>
        </a:p>
      </dgm:t>
    </dgm:pt>
    <dgm:pt modelId="{3087AC56-D2D8-4FC5-8DDF-ACB957DAB7D3}" type="parTrans" cxnId="{00977AEE-E344-4DCB-8CDB-E48318CCA7FE}">
      <dgm:prSet/>
      <dgm:spPr/>
      <dgm:t>
        <a:bodyPr/>
        <a:lstStyle/>
        <a:p>
          <a:endParaRPr lang="en-US"/>
        </a:p>
      </dgm:t>
    </dgm:pt>
    <dgm:pt modelId="{7D5AED88-7AB3-4ADE-9FE9-63A30AC8D470}" type="sibTrans" cxnId="{00977AEE-E344-4DCB-8CDB-E48318CCA7FE}">
      <dgm:prSet/>
      <dgm:spPr/>
      <dgm:t>
        <a:bodyPr/>
        <a:lstStyle/>
        <a:p>
          <a:endParaRPr lang="en-US"/>
        </a:p>
      </dgm:t>
    </dgm:pt>
    <dgm:pt modelId="{A0B93F2C-8719-495E-8F61-1015CBDD5D8B}">
      <dgm:prSet phldrT="[Text]" phldr="0"/>
      <dgm:spPr/>
      <dgm:t>
        <a:bodyPr/>
        <a:lstStyle/>
        <a:p>
          <a:pPr rtl="0"/>
          <a:r>
            <a:rPr lang="en-US">
              <a:latin typeface="Calibri Light" panose="020F0302020204030204"/>
            </a:rPr>
            <a:t>Inclusion criteria: Men, women above 15 years of age</a:t>
          </a:r>
          <a:endParaRPr lang="en-US"/>
        </a:p>
      </dgm:t>
    </dgm:pt>
    <dgm:pt modelId="{D0B68F4C-17FC-414F-A561-4C630E6843ED}" type="parTrans" cxnId="{97393F0D-71C3-42D7-A7AB-EBC1B4454AF3}">
      <dgm:prSet/>
      <dgm:spPr/>
      <dgm:t>
        <a:bodyPr/>
        <a:lstStyle/>
        <a:p>
          <a:endParaRPr lang="en-US"/>
        </a:p>
      </dgm:t>
    </dgm:pt>
    <dgm:pt modelId="{9BD91E78-D546-462D-8C95-27798C7B0835}" type="sibTrans" cxnId="{97393F0D-71C3-42D7-A7AB-EBC1B4454AF3}">
      <dgm:prSet/>
      <dgm:spPr/>
      <dgm:t>
        <a:bodyPr/>
        <a:lstStyle/>
        <a:p>
          <a:endParaRPr lang="en-US"/>
        </a:p>
      </dgm:t>
    </dgm:pt>
    <dgm:pt modelId="{80850565-97F9-4149-8008-1C0D350530A0}">
      <dgm:prSet phldrT="[Text]" phldr="0"/>
      <dgm:spPr/>
      <dgm:t>
        <a:bodyPr/>
        <a:lstStyle/>
        <a:p>
          <a:pPr rtl="0"/>
          <a:r>
            <a:rPr lang="en-US">
              <a:latin typeface="Calibri Light" panose="020F0302020204030204"/>
            </a:rPr>
            <a:t>Exclusion criteria: Pregnant women. Individuals undergoing treatment other than for CVD</a:t>
          </a:r>
        </a:p>
      </dgm:t>
    </dgm:pt>
    <dgm:pt modelId="{14DD3F56-2CB0-48DD-B126-B66FE6209D87}" type="parTrans" cxnId="{1ACA6562-4A31-443B-8832-24EAD5EE6E63}">
      <dgm:prSet/>
      <dgm:spPr/>
      <dgm:t>
        <a:bodyPr/>
        <a:lstStyle/>
        <a:p>
          <a:endParaRPr lang="en-US"/>
        </a:p>
      </dgm:t>
    </dgm:pt>
    <dgm:pt modelId="{0567E35C-6EDE-4E27-AAC9-F386ABA59055}" type="sibTrans" cxnId="{1ACA6562-4A31-443B-8832-24EAD5EE6E63}">
      <dgm:prSet/>
      <dgm:spPr/>
      <dgm:t>
        <a:bodyPr/>
        <a:lstStyle/>
        <a:p>
          <a:endParaRPr lang="en-US"/>
        </a:p>
      </dgm:t>
    </dgm:pt>
    <dgm:pt modelId="{0447318E-1A30-4071-9ADA-0AAE66FEA516}">
      <dgm:prSet phldr="0"/>
      <dgm:spPr/>
      <dgm:t>
        <a:bodyPr/>
        <a:lstStyle/>
        <a:p>
          <a:pPr rtl="0"/>
          <a:r>
            <a:rPr lang="en-US">
              <a:latin typeface="Calibri Light" panose="020F0302020204030204"/>
            </a:rPr>
            <a:t>Study area</a:t>
          </a:r>
        </a:p>
      </dgm:t>
    </dgm:pt>
    <dgm:pt modelId="{C5875DD0-78FD-4995-9D24-CD3CA7B0E928}" type="parTrans" cxnId="{EBB10634-AB75-4687-B702-9DED08EF2780}">
      <dgm:prSet/>
      <dgm:spPr/>
      <dgm:t>
        <a:bodyPr/>
        <a:lstStyle/>
        <a:p>
          <a:endParaRPr lang="en-IN"/>
        </a:p>
      </dgm:t>
    </dgm:pt>
    <dgm:pt modelId="{18A3DD1B-7CF7-4EEF-8816-1D0E43E53C7E}" type="sibTrans" cxnId="{EBB10634-AB75-4687-B702-9DED08EF2780}">
      <dgm:prSet/>
      <dgm:spPr/>
      <dgm:t>
        <a:bodyPr/>
        <a:lstStyle/>
        <a:p>
          <a:endParaRPr lang="en-IN"/>
        </a:p>
      </dgm:t>
    </dgm:pt>
    <dgm:pt modelId="{4DA45882-1EB4-4689-A663-FFED1ECAC4A1}">
      <dgm:prSet phldr="0"/>
      <dgm:spPr/>
      <dgm:t>
        <a:bodyPr/>
        <a:lstStyle/>
        <a:p>
          <a:pPr rtl="0"/>
          <a:r>
            <a:rPr lang="en-IN"/>
            <a:t>Procedure</a:t>
          </a:r>
          <a:endParaRPr lang="en-US"/>
        </a:p>
      </dgm:t>
    </dgm:pt>
    <dgm:pt modelId="{05B93946-AA43-4704-8F2E-C40F1D7A8780}" type="parTrans" cxnId="{93920D59-1290-4395-B224-B3B8262E9F0E}">
      <dgm:prSet/>
      <dgm:spPr/>
      <dgm:t>
        <a:bodyPr/>
        <a:lstStyle/>
        <a:p>
          <a:endParaRPr lang="en-IN"/>
        </a:p>
      </dgm:t>
    </dgm:pt>
    <dgm:pt modelId="{491484F4-551A-489A-B917-90E1156A5E31}" type="sibTrans" cxnId="{93920D59-1290-4395-B224-B3B8262E9F0E}">
      <dgm:prSet/>
      <dgm:spPr/>
      <dgm:t>
        <a:bodyPr/>
        <a:lstStyle/>
        <a:p>
          <a:endParaRPr lang="en-IN"/>
        </a:p>
      </dgm:t>
    </dgm:pt>
    <dgm:pt modelId="{E00C220D-C7CA-4326-875A-C0C0B3083222}">
      <dgm:prSet phldr="0"/>
      <dgm:spPr/>
      <dgm:t>
        <a:bodyPr/>
        <a:lstStyle/>
        <a:p>
          <a:pPr rtl="0"/>
          <a:r>
            <a:rPr lang="en-US"/>
            <a:t>Step 1:</a:t>
          </a:r>
          <a:r>
            <a:rPr lang="en-US">
              <a:latin typeface="Calibri Light" panose="020F0302020204030204"/>
            </a:rPr>
            <a:t> </a:t>
          </a:r>
          <a:r>
            <a:rPr lang="en-US"/>
            <a:t>Questionnaire</a:t>
          </a:r>
        </a:p>
      </dgm:t>
    </dgm:pt>
    <dgm:pt modelId="{9A44536D-FFB8-4897-A8A7-2F12E8467A00}" type="parTrans" cxnId="{9F4D1547-1B43-4743-BB86-44CAA300F14B}">
      <dgm:prSet/>
      <dgm:spPr/>
      <dgm:t>
        <a:bodyPr/>
        <a:lstStyle/>
        <a:p>
          <a:endParaRPr lang="en-IN"/>
        </a:p>
      </dgm:t>
    </dgm:pt>
    <dgm:pt modelId="{F285827D-7339-4A9E-AABD-7ED234D8239A}" type="sibTrans" cxnId="{9F4D1547-1B43-4743-BB86-44CAA300F14B}">
      <dgm:prSet/>
      <dgm:spPr/>
      <dgm:t>
        <a:bodyPr/>
        <a:lstStyle/>
        <a:p>
          <a:endParaRPr lang="en-IN"/>
        </a:p>
      </dgm:t>
    </dgm:pt>
    <dgm:pt modelId="{A797CCBB-8E10-4518-A74D-C12C8E6EA605}">
      <dgm:prSet phldr="0"/>
      <dgm:spPr/>
      <dgm:t>
        <a:bodyPr/>
        <a:lstStyle/>
        <a:p>
          <a:r>
            <a:rPr lang="en-US"/>
            <a:t>Step 2: Physical Measurements</a:t>
          </a:r>
        </a:p>
      </dgm:t>
    </dgm:pt>
    <dgm:pt modelId="{472DFEE0-6D32-432D-AB15-5427FE5AEE59}" type="parTrans" cxnId="{14B5E970-ACD2-42F4-83BB-25EA82C68480}">
      <dgm:prSet/>
      <dgm:spPr/>
      <dgm:t>
        <a:bodyPr/>
        <a:lstStyle/>
        <a:p>
          <a:endParaRPr lang="en-IN"/>
        </a:p>
      </dgm:t>
    </dgm:pt>
    <dgm:pt modelId="{350D2FF6-05A8-45BC-B64D-957C8F10E3C8}" type="sibTrans" cxnId="{14B5E970-ACD2-42F4-83BB-25EA82C68480}">
      <dgm:prSet/>
      <dgm:spPr/>
      <dgm:t>
        <a:bodyPr/>
        <a:lstStyle/>
        <a:p>
          <a:endParaRPr lang="en-IN"/>
        </a:p>
      </dgm:t>
    </dgm:pt>
    <dgm:pt modelId="{0F6F5267-99B0-40B7-9485-FCF3A0D1EADA}">
      <dgm:prSet phldr="0"/>
      <dgm:spPr/>
      <dgm:t>
        <a:bodyPr/>
        <a:lstStyle/>
        <a:p>
          <a:pPr rtl="0"/>
          <a:r>
            <a:rPr lang="en-US">
              <a:latin typeface="Calibri Light" panose="020F0302020204030204"/>
            </a:rPr>
            <a:t>Area served by 1 ASHA (Mrs. Kavita Sharma)</a:t>
          </a:r>
        </a:p>
      </dgm:t>
    </dgm:pt>
    <dgm:pt modelId="{2FFC18D8-7CAA-436F-AA3C-6B893B559899}" type="parTrans" cxnId="{E94005A9-F0C9-44E0-B29F-26B46C29755F}">
      <dgm:prSet/>
      <dgm:spPr/>
      <dgm:t>
        <a:bodyPr/>
        <a:lstStyle/>
        <a:p>
          <a:endParaRPr lang="en-IN"/>
        </a:p>
      </dgm:t>
    </dgm:pt>
    <dgm:pt modelId="{4AD9F125-17AE-4C61-865D-B08C35337DCC}" type="sibTrans" cxnId="{E94005A9-F0C9-44E0-B29F-26B46C29755F}">
      <dgm:prSet/>
      <dgm:spPr/>
      <dgm:t>
        <a:bodyPr/>
        <a:lstStyle/>
        <a:p>
          <a:endParaRPr lang="en-IN"/>
        </a:p>
      </dgm:t>
    </dgm:pt>
    <dgm:pt modelId="{5ACCF4A0-B021-4B4E-9B11-D86E8BE03055}">
      <dgm:prSet phldr="0"/>
      <dgm:spPr/>
      <dgm:t>
        <a:bodyPr/>
        <a:lstStyle/>
        <a:p>
          <a:pPr rtl="0"/>
          <a:r>
            <a:rPr lang="en-US" err="1">
              <a:latin typeface="Calibri Light" panose="020F0302020204030204"/>
            </a:rPr>
            <a:t>Goyala</a:t>
          </a:r>
          <a:r>
            <a:rPr lang="en-US">
              <a:latin typeface="Calibri Light" panose="020F0302020204030204"/>
            </a:rPr>
            <a:t> Vihar, New Delhi</a:t>
          </a:r>
          <a:endParaRPr lang="en-US"/>
        </a:p>
      </dgm:t>
    </dgm:pt>
    <dgm:pt modelId="{45593BC2-2A9A-409A-8AC8-71A8353C76B9}" type="parTrans" cxnId="{6763BEB5-596F-40F4-954B-48FC0702E6B5}">
      <dgm:prSet/>
      <dgm:spPr/>
      <dgm:t>
        <a:bodyPr/>
        <a:lstStyle/>
        <a:p>
          <a:endParaRPr lang="en-IN"/>
        </a:p>
      </dgm:t>
    </dgm:pt>
    <dgm:pt modelId="{C85C254D-5F5F-462E-B6C0-16FBE01DEEF5}" type="sibTrans" cxnId="{6763BEB5-596F-40F4-954B-48FC0702E6B5}">
      <dgm:prSet/>
      <dgm:spPr/>
      <dgm:t>
        <a:bodyPr/>
        <a:lstStyle/>
        <a:p>
          <a:endParaRPr lang="en-IN"/>
        </a:p>
      </dgm:t>
    </dgm:pt>
    <dgm:pt modelId="{F45B69B1-7C0B-41A9-AA05-E82AB8B55AA9}" type="pres">
      <dgm:prSet presAssocID="{8D00E3A1-B68B-4CA9-8744-1985367BA951}" presName="Name0" presStyleCnt="0">
        <dgm:presLayoutVars>
          <dgm:dir/>
          <dgm:animLvl val="lvl"/>
          <dgm:resizeHandles val="exact"/>
        </dgm:presLayoutVars>
      </dgm:prSet>
      <dgm:spPr/>
    </dgm:pt>
    <dgm:pt modelId="{2D2B5DD0-E4CF-42E4-8771-33C3F7F44352}" type="pres">
      <dgm:prSet presAssocID="{EB7B1B18-9AC6-4FC7-B8CF-E0DF8C06DC46}" presName="composite" presStyleCnt="0"/>
      <dgm:spPr/>
    </dgm:pt>
    <dgm:pt modelId="{6A04CF4F-A132-4F2E-99FC-4B2C5B9DD44D}" type="pres">
      <dgm:prSet presAssocID="{EB7B1B18-9AC6-4FC7-B8CF-E0DF8C06DC46}" presName="parTx" presStyleLbl="alignNode1" presStyleIdx="0" presStyleCnt="4">
        <dgm:presLayoutVars>
          <dgm:chMax val="0"/>
          <dgm:chPref val="0"/>
          <dgm:bulletEnabled val="1"/>
        </dgm:presLayoutVars>
      </dgm:prSet>
      <dgm:spPr/>
    </dgm:pt>
    <dgm:pt modelId="{B5D40E98-2C8D-45DA-B001-FF8433BA9C91}" type="pres">
      <dgm:prSet presAssocID="{EB7B1B18-9AC6-4FC7-B8CF-E0DF8C06DC46}" presName="desTx" presStyleLbl="alignAccFollowNode1" presStyleIdx="0" presStyleCnt="4">
        <dgm:presLayoutVars>
          <dgm:bulletEnabled val="1"/>
        </dgm:presLayoutVars>
      </dgm:prSet>
      <dgm:spPr/>
    </dgm:pt>
    <dgm:pt modelId="{AD6B8EC0-3850-4108-A813-7A271F577D05}" type="pres">
      <dgm:prSet presAssocID="{4804F514-668B-459A-A8B1-F1E96A89558C}" presName="space" presStyleCnt="0"/>
      <dgm:spPr/>
    </dgm:pt>
    <dgm:pt modelId="{A4C3FAA5-91A4-430C-8CBC-E3978633F8FB}" type="pres">
      <dgm:prSet presAssocID="{48845044-5331-4FD9-96DD-260AD2A6C1C6}" presName="composite" presStyleCnt="0"/>
      <dgm:spPr/>
    </dgm:pt>
    <dgm:pt modelId="{76E0E52C-8585-4F6E-B397-13DCFEBAB1B7}" type="pres">
      <dgm:prSet presAssocID="{48845044-5331-4FD9-96DD-260AD2A6C1C6}" presName="parTx" presStyleLbl="alignNode1" presStyleIdx="1" presStyleCnt="4">
        <dgm:presLayoutVars>
          <dgm:chMax val="0"/>
          <dgm:chPref val="0"/>
          <dgm:bulletEnabled val="1"/>
        </dgm:presLayoutVars>
      </dgm:prSet>
      <dgm:spPr/>
    </dgm:pt>
    <dgm:pt modelId="{B80F9714-4755-48F4-839F-187951C1B74C}" type="pres">
      <dgm:prSet presAssocID="{48845044-5331-4FD9-96DD-260AD2A6C1C6}" presName="desTx" presStyleLbl="alignAccFollowNode1" presStyleIdx="1" presStyleCnt="4">
        <dgm:presLayoutVars>
          <dgm:bulletEnabled val="1"/>
        </dgm:presLayoutVars>
      </dgm:prSet>
      <dgm:spPr/>
    </dgm:pt>
    <dgm:pt modelId="{197EC66C-66E9-4D53-B54C-B201165A92F1}" type="pres">
      <dgm:prSet presAssocID="{7D5AED88-7AB3-4ADE-9FE9-63A30AC8D470}" presName="space" presStyleCnt="0"/>
      <dgm:spPr/>
    </dgm:pt>
    <dgm:pt modelId="{0A0631C0-DEAE-4025-AFC4-7EF512AA65DC}" type="pres">
      <dgm:prSet presAssocID="{4DA45882-1EB4-4689-A663-FFED1ECAC4A1}" presName="composite" presStyleCnt="0"/>
      <dgm:spPr/>
    </dgm:pt>
    <dgm:pt modelId="{651A76C0-177A-4A70-A12E-A882261E3504}" type="pres">
      <dgm:prSet presAssocID="{4DA45882-1EB4-4689-A663-FFED1ECAC4A1}" presName="parTx" presStyleLbl="alignNode1" presStyleIdx="2" presStyleCnt="4">
        <dgm:presLayoutVars>
          <dgm:chMax val="0"/>
          <dgm:chPref val="0"/>
          <dgm:bulletEnabled val="1"/>
        </dgm:presLayoutVars>
      </dgm:prSet>
      <dgm:spPr/>
    </dgm:pt>
    <dgm:pt modelId="{DC535DA8-F769-4D77-97E3-15E4C48EE324}" type="pres">
      <dgm:prSet presAssocID="{4DA45882-1EB4-4689-A663-FFED1ECAC4A1}" presName="desTx" presStyleLbl="alignAccFollowNode1" presStyleIdx="2" presStyleCnt="4">
        <dgm:presLayoutVars>
          <dgm:bulletEnabled val="1"/>
        </dgm:presLayoutVars>
      </dgm:prSet>
      <dgm:spPr/>
    </dgm:pt>
    <dgm:pt modelId="{2B0D87D9-D925-4C66-9131-49CEEB657410}" type="pres">
      <dgm:prSet presAssocID="{491484F4-551A-489A-B917-90E1156A5E31}" presName="space" presStyleCnt="0"/>
      <dgm:spPr/>
    </dgm:pt>
    <dgm:pt modelId="{4EEC384D-8038-45BC-8538-73C5D3C3A351}" type="pres">
      <dgm:prSet presAssocID="{0447318E-1A30-4071-9ADA-0AAE66FEA516}" presName="composite" presStyleCnt="0"/>
      <dgm:spPr/>
    </dgm:pt>
    <dgm:pt modelId="{361B49E1-BCAA-48EA-BA31-BA3C13CEA768}" type="pres">
      <dgm:prSet presAssocID="{0447318E-1A30-4071-9ADA-0AAE66FEA516}" presName="parTx" presStyleLbl="alignNode1" presStyleIdx="3" presStyleCnt="4">
        <dgm:presLayoutVars>
          <dgm:chMax val="0"/>
          <dgm:chPref val="0"/>
          <dgm:bulletEnabled val="1"/>
        </dgm:presLayoutVars>
      </dgm:prSet>
      <dgm:spPr/>
    </dgm:pt>
    <dgm:pt modelId="{2D1E75B3-CE43-4E89-9B59-E724334CAF24}" type="pres">
      <dgm:prSet presAssocID="{0447318E-1A30-4071-9ADA-0AAE66FEA516}" presName="desTx" presStyleLbl="alignAccFollowNode1" presStyleIdx="3" presStyleCnt="4">
        <dgm:presLayoutVars>
          <dgm:bulletEnabled val="1"/>
        </dgm:presLayoutVars>
      </dgm:prSet>
      <dgm:spPr/>
    </dgm:pt>
  </dgm:ptLst>
  <dgm:cxnLst>
    <dgm:cxn modelId="{31C54200-23E0-1F4C-BD23-5BBB74344A7B}" type="presOf" srcId="{A0B93F2C-8719-495E-8F61-1015CBDD5D8B}" destId="{B80F9714-4755-48F4-839F-187951C1B74C}" srcOrd="0" destOrd="0" presId="urn:microsoft.com/office/officeart/2005/8/layout/hList1"/>
    <dgm:cxn modelId="{97393F0D-71C3-42D7-A7AB-EBC1B4454AF3}" srcId="{48845044-5331-4FD9-96DD-260AD2A6C1C6}" destId="{A0B93F2C-8719-495E-8F61-1015CBDD5D8B}" srcOrd="0" destOrd="0" parTransId="{D0B68F4C-17FC-414F-A561-4C630E6843ED}" sibTransId="{9BD91E78-D546-462D-8C95-27798C7B0835}"/>
    <dgm:cxn modelId="{B3F8AB1B-91B4-4036-A658-91BC5BCA0F0B}" srcId="{8D00E3A1-B68B-4CA9-8744-1985367BA951}" destId="{EB7B1B18-9AC6-4FC7-B8CF-E0DF8C06DC46}" srcOrd="0" destOrd="0" parTransId="{3E387C80-8DD5-424B-B3BB-D3BF823BE527}" sibTransId="{4804F514-668B-459A-A8B1-F1E96A89558C}"/>
    <dgm:cxn modelId="{71D28230-06F1-6346-8F31-105107C894AC}" type="presOf" srcId="{80850565-97F9-4149-8008-1C0D350530A0}" destId="{B80F9714-4755-48F4-839F-187951C1B74C}" srcOrd="0" destOrd="1" presId="urn:microsoft.com/office/officeart/2005/8/layout/hList1"/>
    <dgm:cxn modelId="{EBB10634-AB75-4687-B702-9DED08EF2780}" srcId="{8D00E3A1-B68B-4CA9-8744-1985367BA951}" destId="{0447318E-1A30-4071-9ADA-0AAE66FEA516}" srcOrd="3" destOrd="0" parTransId="{C5875DD0-78FD-4995-9D24-CD3CA7B0E928}" sibTransId="{18A3DD1B-7CF7-4EEF-8816-1D0E43E53C7E}"/>
    <dgm:cxn modelId="{1ACA6562-4A31-443B-8832-24EAD5EE6E63}" srcId="{48845044-5331-4FD9-96DD-260AD2A6C1C6}" destId="{80850565-97F9-4149-8008-1C0D350530A0}" srcOrd="1" destOrd="0" parTransId="{14DD3F56-2CB0-48DD-B126-B66FE6209D87}" sibTransId="{0567E35C-6EDE-4E27-AAC9-F386ABA59055}"/>
    <dgm:cxn modelId="{69E7CE44-D83F-8542-85DE-592088E41DF0}" type="presOf" srcId="{4DA45882-1EB4-4689-A663-FFED1ECAC4A1}" destId="{651A76C0-177A-4A70-A12E-A882261E3504}" srcOrd="0" destOrd="0" presId="urn:microsoft.com/office/officeart/2005/8/layout/hList1"/>
    <dgm:cxn modelId="{9F4D1547-1B43-4743-BB86-44CAA300F14B}" srcId="{4DA45882-1EB4-4689-A663-FFED1ECAC4A1}" destId="{E00C220D-C7CA-4326-875A-C0C0B3083222}" srcOrd="0" destOrd="0" parTransId="{9A44536D-FFB8-4897-A8A7-2F12E8467A00}" sibTransId="{F285827D-7339-4A9E-AABD-7ED234D8239A}"/>
    <dgm:cxn modelId="{4969BF4B-0F41-2048-93AA-A8F577C90EDA}" type="presOf" srcId="{48845044-5331-4FD9-96DD-260AD2A6C1C6}" destId="{76E0E52C-8585-4F6E-B397-13DCFEBAB1B7}" srcOrd="0" destOrd="0" presId="urn:microsoft.com/office/officeart/2005/8/layout/hList1"/>
    <dgm:cxn modelId="{199CD06C-987F-624D-88BA-F392FF3C214B}" type="presOf" srcId="{8B9A749D-CA85-4B73-B730-22B393E15061}" destId="{B5D40E98-2C8D-45DA-B001-FF8433BA9C91}" srcOrd="0" destOrd="1" presId="urn:microsoft.com/office/officeart/2005/8/layout/hList1"/>
    <dgm:cxn modelId="{14B5E970-ACD2-42F4-83BB-25EA82C68480}" srcId="{4DA45882-1EB4-4689-A663-FFED1ECAC4A1}" destId="{A797CCBB-8E10-4518-A74D-C12C8E6EA605}" srcOrd="1" destOrd="0" parTransId="{472DFEE0-6D32-432D-AB15-5427FE5AEE59}" sibTransId="{350D2FF6-05A8-45BC-B64D-957C8F10E3C8}"/>
    <dgm:cxn modelId="{79D3F870-9826-9D4A-B9D8-BC0A6BCC1E4E}" type="presOf" srcId="{5ACCF4A0-B021-4B4E-9B11-D86E8BE03055}" destId="{2D1E75B3-CE43-4E89-9B59-E724334CAF24}" srcOrd="0" destOrd="0" presId="urn:microsoft.com/office/officeart/2005/8/layout/hList1"/>
    <dgm:cxn modelId="{E779E654-B207-47F4-9CA2-56E1DF13A4B8}" srcId="{EB7B1B18-9AC6-4FC7-B8CF-E0DF8C06DC46}" destId="{F0292C03-CC72-4B5C-8323-AFAB1237A5C8}" srcOrd="0" destOrd="0" parTransId="{1A37879D-3802-44F0-A8BD-64F084A60375}" sibTransId="{2474A74C-20ED-4E03-8B4A-0E44F102F052}"/>
    <dgm:cxn modelId="{93920D59-1290-4395-B224-B3B8262E9F0E}" srcId="{8D00E3A1-B68B-4CA9-8744-1985367BA951}" destId="{4DA45882-1EB4-4689-A663-FFED1ECAC4A1}" srcOrd="2" destOrd="0" parTransId="{05B93946-AA43-4704-8F2E-C40F1D7A8780}" sibTransId="{491484F4-551A-489A-B917-90E1156A5E31}"/>
    <dgm:cxn modelId="{64B37681-DAEC-354C-B5C6-80D404E4A69C}" type="presOf" srcId="{0F6F5267-99B0-40B7-9485-FCF3A0D1EADA}" destId="{2D1E75B3-CE43-4E89-9B59-E724334CAF24}" srcOrd="0" destOrd="1" presId="urn:microsoft.com/office/officeart/2005/8/layout/hList1"/>
    <dgm:cxn modelId="{08C3D198-40CA-634F-B080-5E5422FCA2D4}" type="presOf" srcId="{A797CCBB-8E10-4518-A74D-C12C8E6EA605}" destId="{DC535DA8-F769-4D77-97E3-15E4C48EE324}" srcOrd="0" destOrd="1" presId="urn:microsoft.com/office/officeart/2005/8/layout/hList1"/>
    <dgm:cxn modelId="{2FE7D799-0D57-0E40-BF53-E8DD7366247F}" type="presOf" srcId="{8D00E3A1-B68B-4CA9-8744-1985367BA951}" destId="{F45B69B1-7C0B-41A9-AA05-E82AB8B55AA9}" srcOrd="0" destOrd="0" presId="urn:microsoft.com/office/officeart/2005/8/layout/hList1"/>
    <dgm:cxn modelId="{A486A8A8-F976-4543-A111-F135E697B11B}" type="presOf" srcId="{0447318E-1A30-4071-9ADA-0AAE66FEA516}" destId="{361B49E1-BCAA-48EA-BA31-BA3C13CEA768}" srcOrd="0" destOrd="0" presId="urn:microsoft.com/office/officeart/2005/8/layout/hList1"/>
    <dgm:cxn modelId="{E94005A9-F0C9-44E0-B29F-26B46C29755F}" srcId="{0447318E-1A30-4071-9ADA-0AAE66FEA516}" destId="{0F6F5267-99B0-40B7-9485-FCF3A0D1EADA}" srcOrd="1" destOrd="0" parTransId="{2FFC18D8-7CAA-436F-AA3C-6B893B559899}" sibTransId="{4AD9F125-17AE-4C61-865D-B08C35337DCC}"/>
    <dgm:cxn modelId="{6763BEB5-596F-40F4-954B-48FC0702E6B5}" srcId="{0447318E-1A30-4071-9ADA-0AAE66FEA516}" destId="{5ACCF4A0-B021-4B4E-9B11-D86E8BE03055}" srcOrd="0" destOrd="0" parTransId="{45593BC2-2A9A-409A-8AC8-71A8353C76B9}" sibTransId="{C85C254D-5F5F-462E-B6C0-16FBE01DEEF5}"/>
    <dgm:cxn modelId="{9636D0BD-0C42-4D4C-8457-F8E66B28634B}" type="presOf" srcId="{F0292C03-CC72-4B5C-8323-AFAB1237A5C8}" destId="{B5D40E98-2C8D-45DA-B001-FF8433BA9C91}" srcOrd="0" destOrd="0" presId="urn:microsoft.com/office/officeart/2005/8/layout/hList1"/>
    <dgm:cxn modelId="{86EA81DC-EDBE-A14A-8D1B-5F09029D1C8D}" type="presOf" srcId="{E00C220D-C7CA-4326-875A-C0C0B3083222}" destId="{DC535DA8-F769-4D77-97E3-15E4C48EE324}" srcOrd="0" destOrd="0" presId="urn:microsoft.com/office/officeart/2005/8/layout/hList1"/>
    <dgm:cxn modelId="{46139AE5-620E-9B41-A415-2082A80FF271}" type="presOf" srcId="{EB7B1B18-9AC6-4FC7-B8CF-E0DF8C06DC46}" destId="{6A04CF4F-A132-4F2E-99FC-4B2C5B9DD44D}" srcOrd="0" destOrd="0" presId="urn:microsoft.com/office/officeart/2005/8/layout/hList1"/>
    <dgm:cxn modelId="{00977AEE-E344-4DCB-8CDB-E48318CCA7FE}" srcId="{8D00E3A1-B68B-4CA9-8744-1985367BA951}" destId="{48845044-5331-4FD9-96DD-260AD2A6C1C6}" srcOrd="1" destOrd="0" parTransId="{3087AC56-D2D8-4FC5-8DDF-ACB957DAB7D3}" sibTransId="{7D5AED88-7AB3-4ADE-9FE9-63A30AC8D470}"/>
    <dgm:cxn modelId="{659381F5-0D0D-4558-992D-DB0FDD40DC4A}" srcId="{EB7B1B18-9AC6-4FC7-B8CF-E0DF8C06DC46}" destId="{8B9A749D-CA85-4B73-B730-22B393E15061}" srcOrd="1" destOrd="0" parTransId="{3ACF868B-A7E1-4394-9FF3-BF0831EEABB1}" sibTransId="{D47A51CD-D625-45CF-AC54-9EE6927FCAF8}"/>
    <dgm:cxn modelId="{D54B0CEC-C218-B146-8FF3-933F80A57E69}" type="presParOf" srcId="{F45B69B1-7C0B-41A9-AA05-E82AB8B55AA9}" destId="{2D2B5DD0-E4CF-42E4-8771-33C3F7F44352}" srcOrd="0" destOrd="0" presId="urn:microsoft.com/office/officeart/2005/8/layout/hList1"/>
    <dgm:cxn modelId="{37ED542F-C2E6-4742-8137-ECD2EB043B5C}" type="presParOf" srcId="{2D2B5DD0-E4CF-42E4-8771-33C3F7F44352}" destId="{6A04CF4F-A132-4F2E-99FC-4B2C5B9DD44D}" srcOrd="0" destOrd="0" presId="urn:microsoft.com/office/officeart/2005/8/layout/hList1"/>
    <dgm:cxn modelId="{6F101E76-F9CD-A949-83F2-DE76AFC67520}" type="presParOf" srcId="{2D2B5DD0-E4CF-42E4-8771-33C3F7F44352}" destId="{B5D40E98-2C8D-45DA-B001-FF8433BA9C91}" srcOrd="1" destOrd="0" presId="urn:microsoft.com/office/officeart/2005/8/layout/hList1"/>
    <dgm:cxn modelId="{EBE1E865-EAE9-4C40-A574-0590FAEF0EDB}" type="presParOf" srcId="{F45B69B1-7C0B-41A9-AA05-E82AB8B55AA9}" destId="{AD6B8EC0-3850-4108-A813-7A271F577D05}" srcOrd="1" destOrd="0" presId="urn:microsoft.com/office/officeart/2005/8/layout/hList1"/>
    <dgm:cxn modelId="{8E5EA58F-73A7-1B43-BF66-E8E9BA023BEC}" type="presParOf" srcId="{F45B69B1-7C0B-41A9-AA05-E82AB8B55AA9}" destId="{A4C3FAA5-91A4-430C-8CBC-E3978633F8FB}" srcOrd="2" destOrd="0" presId="urn:microsoft.com/office/officeart/2005/8/layout/hList1"/>
    <dgm:cxn modelId="{B434AF32-B362-CC4B-AD45-CB27AACCCE12}" type="presParOf" srcId="{A4C3FAA5-91A4-430C-8CBC-E3978633F8FB}" destId="{76E0E52C-8585-4F6E-B397-13DCFEBAB1B7}" srcOrd="0" destOrd="0" presId="urn:microsoft.com/office/officeart/2005/8/layout/hList1"/>
    <dgm:cxn modelId="{5D84BF4B-A1AE-0542-93D7-C9269C997150}" type="presParOf" srcId="{A4C3FAA5-91A4-430C-8CBC-E3978633F8FB}" destId="{B80F9714-4755-48F4-839F-187951C1B74C}" srcOrd="1" destOrd="0" presId="urn:microsoft.com/office/officeart/2005/8/layout/hList1"/>
    <dgm:cxn modelId="{761A107D-6913-EC45-8FA7-4FE91DD98C0F}" type="presParOf" srcId="{F45B69B1-7C0B-41A9-AA05-E82AB8B55AA9}" destId="{197EC66C-66E9-4D53-B54C-B201165A92F1}" srcOrd="3" destOrd="0" presId="urn:microsoft.com/office/officeart/2005/8/layout/hList1"/>
    <dgm:cxn modelId="{55A388F1-6687-2F43-875B-8DD55A98674A}" type="presParOf" srcId="{F45B69B1-7C0B-41A9-AA05-E82AB8B55AA9}" destId="{0A0631C0-DEAE-4025-AFC4-7EF512AA65DC}" srcOrd="4" destOrd="0" presId="urn:microsoft.com/office/officeart/2005/8/layout/hList1"/>
    <dgm:cxn modelId="{6D860CFE-36CB-FF4C-82B7-8E9B4A88EA05}" type="presParOf" srcId="{0A0631C0-DEAE-4025-AFC4-7EF512AA65DC}" destId="{651A76C0-177A-4A70-A12E-A882261E3504}" srcOrd="0" destOrd="0" presId="urn:microsoft.com/office/officeart/2005/8/layout/hList1"/>
    <dgm:cxn modelId="{B6A10FB4-48CF-6547-BC7C-16BB3A99C1E1}" type="presParOf" srcId="{0A0631C0-DEAE-4025-AFC4-7EF512AA65DC}" destId="{DC535DA8-F769-4D77-97E3-15E4C48EE324}" srcOrd="1" destOrd="0" presId="urn:microsoft.com/office/officeart/2005/8/layout/hList1"/>
    <dgm:cxn modelId="{968968CE-3E15-AA4A-A34A-B329A2BA071A}" type="presParOf" srcId="{F45B69B1-7C0B-41A9-AA05-E82AB8B55AA9}" destId="{2B0D87D9-D925-4C66-9131-49CEEB657410}" srcOrd="5" destOrd="0" presId="urn:microsoft.com/office/officeart/2005/8/layout/hList1"/>
    <dgm:cxn modelId="{91ABAA04-7B1F-FE43-8655-259285D27F69}" type="presParOf" srcId="{F45B69B1-7C0B-41A9-AA05-E82AB8B55AA9}" destId="{4EEC384D-8038-45BC-8538-73C5D3C3A351}" srcOrd="6" destOrd="0" presId="urn:microsoft.com/office/officeart/2005/8/layout/hList1"/>
    <dgm:cxn modelId="{207EFFEB-C62F-6A43-8929-9A45BB654617}" type="presParOf" srcId="{4EEC384D-8038-45BC-8538-73C5D3C3A351}" destId="{361B49E1-BCAA-48EA-BA31-BA3C13CEA768}" srcOrd="0" destOrd="0" presId="urn:microsoft.com/office/officeart/2005/8/layout/hList1"/>
    <dgm:cxn modelId="{C937B49D-9F21-B249-896B-0516C8FC7092}" type="presParOf" srcId="{4EEC384D-8038-45BC-8538-73C5D3C3A351}" destId="{2D1E75B3-CE43-4E89-9B59-E724334CAF2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D248B7-89B1-824A-BDFB-5DB0A3F2235A}"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GB"/>
        </a:p>
      </dgm:t>
    </dgm:pt>
    <dgm:pt modelId="{151003C9-0828-1944-B0D3-691D06387955}">
      <dgm:prSet phldrT="[Text]"/>
      <dgm:spPr/>
      <dgm:t>
        <a:bodyPr/>
        <a:lstStyle/>
        <a:p>
          <a:r>
            <a:rPr lang="en-GB"/>
            <a:t>PHYSICAL ACTIVITY</a:t>
          </a:r>
        </a:p>
      </dgm:t>
    </dgm:pt>
    <dgm:pt modelId="{8E56DDF7-4CF0-B449-B657-B11600712FA0}" type="parTrans" cxnId="{9E112BF8-245F-AE4B-9C5A-A2BF1C61C5FA}">
      <dgm:prSet/>
      <dgm:spPr/>
      <dgm:t>
        <a:bodyPr/>
        <a:lstStyle/>
        <a:p>
          <a:endParaRPr lang="en-GB"/>
        </a:p>
      </dgm:t>
    </dgm:pt>
    <dgm:pt modelId="{3BF2D962-3478-874A-9CDB-C3752E8CA225}" type="sibTrans" cxnId="{9E112BF8-245F-AE4B-9C5A-A2BF1C61C5FA}">
      <dgm:prSet/>
      <dgm:spPr/>
      <dgm:t>
        <a:bodyPr/>
        <a:lstStyle/>
        <a:p>
          <a:endParaRPr lang="en-GB"/>
        </a:p>
      </dgm:t>
    </dgm:pt>
    <dgm:pt modelId="{A86BCB78-67F4-4648-B46E-87D315B4CDEB}">
      <dgm:prSet phldrT="[Text]"/>
      <dgm:spPr/>
      <dgm:t>
        <a:bodyPr/>
        <a:lstStyle/>
        <a:p>
          <a:pPr rtl="0"/>
          <a:r>
            <a:rPr lang="en-GB">
              <a:latin typeface="Calibri Light" panose="020F0302020204030204"/>
            </a:rPr>
            <a:t>A significant difference was seen in the diastolic Blood pressure among the regular PA and No </a:t>
          </a:r>
          <a:r>
            <a:rPr lang="en-IN">
              <a:latin typeface="Calibri Light" panose="020F0302020204030204"/>
            </a:rPr>
            <a:t>Regular </a:t>
          </a:r>
          <a:r>
            <a:rPr lang="en-GB">
              <a:latin typeface="Calibri Light" panose="020F0302020204030204"/>
            </a:rPr>
            <a:t>PA group.  </a:t>
          </a:r>
          <a:endParaRPr lang="en-GB"/>
        </a:p>
      </dgm:t>
    </dgm:pt>
    <dgm:pt modelId="{3CC94F3E-ADBD-1F46-8EA8-E3BD079976A9}" type="sibTrans" cxnId="{96E13251-790A-A941-B79E-2EC93DD53BD0}">
      <dgm:prSet/>
      <dgm:spPr/>
      <dgm:t>
        <a:bodyPr/>
        <a:lstStyle/>
        <a:p>
          <a:endParaRPr lang="en-GB"/>
        </a:p>
      </dgm:t>
    </dgm:pt>
    <dgm:pt modelId="{6626E002-5258-DB4A-98DE-985B3E331555}" type="parTrans" cxnId="{96E13251-790A-A941-B79E-2EC93DD53BD0}">
      <dgm:prSet/>
      <dgm:spPr/>
      <dgm:t>
        <a:bodyPr/>
        <a:lstStyle/>
        <a:p>
          <a:endParaRPr lang="en-GB"/>
        </a:p>
      </dgm:t>
    </dgm:pt>
    <dgm:pt modelId="{DD0550B2-A060-4E6F-8AD2-06A0E39B3C92}">
      <dgm:prSet/>
      <dgm:spPr/>
      <dgm:t>
        <a:bodyPr/>
        <a:lstStyle/>
        <a:p>
          <a:pPr rtl="0"/>
          <a:r>
            <a:rPr lang="en-GB" b="0"/>
            <a:t>In adults, physical activity confers benefits for the </a:t>
          </a:r>
          <a:r>
            <a:rPr lang="en-GB" b="0">
              <a:latin typeface="Calibri Light" panose="020F0302020204030204"/>
            </a:rPr>
            <a:t>several health</a:t>
          </a:r>
          <a:r>
            <a:rPr lang="en-GB" b="0"/>
            <a:t> </a:t>
          </a:r>
          <a:r>
            <a:rPr lang="en-GB" b="0">
              <a:latin typeface="Calibri Light" panose="020F0302020204030204"/>
            </a:rPr>
            <a:t>outcomes including cardiovascular</a:t>
          </a:r>
          <a:r>
            <a:rPr lang="en-GB" b="0"/>
            <a:t> disease mortality</a:t>
          </a:r>
          <a:r>
            <a:rPr lang="en-GB" b="0">
              <a:latin typeface="Calibri Light" panose="020F0302020204030204"/>
            </a:rPr>
            <a:t> and</a:t>
          </a:r>
          <a:r>
            <a:rPr lang="en-GB" b="0"/>
            <a:t> incident </a:t>
          </a:r>
          <a:r>
            <a:rPr lang="en-GB" b="0">
              <a:latin typeface="Calibri Light" panose="020F0302020204030204"/>
            </a:rPr>
            <a:t>hypertension(2)</a:t>
          </a:r>
          <a:endParaRPr lang="en-GB" b="0" baseline="30000"/>
        </a:p>
      </dgm:t>
    </dgm:pt>
    <dgm:pt modelId="{5473EB76-19E4-4C5C-8E30-1DF212B6F9C2}" type="parTrans" cxnId="{2ABBD136-0AED-4F59-B44B-37623DA921F7}">
      <dgm:prSet/>
      <dgm:spPr/>
      <dgm:t>
        <a:bodyPr/>
        <a:lstStyle/>
        <a:p>
          <a:endParaRPr lang="en-IN"/>
        </a:p>
      </dgm:t>
    </dgm:pt>
    <dgm:pt modelId="{16B42D74-97DC-45BA-BE48-C6774FE461D7}" type="sibTrans" cxnId="{2ABBD136-0AED-4F59-B44B-37623DA921F7}">
      <dgm:prSet/>
      <dgm:spPr/>
      <dgm:t>
        <a:bodyPr/>
        <a:lstStyle/>
        <a:p>
          <a:endParaRPr lang="en-IN"/>
        </a:p>
      </dgm:t>
    </dgm:pt>
    <dgm:pt modelId="{5CDDBC2C-37E6-4B3F-A72A-188C9D796B9C}" type="pres">
      <dgm:prSet presAssocID="{06D248B7-89B1-824A-BDFB-5DB0A3F2235A}" presName="Name0" presStyleCnt="0">
        <dgm:presLayoutVars>
          <dgm:dir/>
          <dgm:animLvl val="lvl"/>
          <dgm:resizeHandles val="exact"/>
        </dgm:presLayoutVars>
      </dgm:prSet>
      <dgm:spPr/>
    </dgm:pt>
    <dgm:pt modelId="{A0E6A46E-0C2E-4E07-9F21-D7FD822C4D4A}" type="pres">
      <dgm:prSet presAssocID="{151003C9-0828-1944-B0D3-691D06387955}" presName="composite" presStyleCnt="0"/>
      <dgm:spPr/>
    </dgm:pt>
    <dgm:pt modelId="{CC4A01BD-97B1-4D7D-A645-DE983FD2148B}" type="pres">
      <dgm:prSet presAssocID="{151003C9-0828-1944-B0D3-691D06387955}" presName="parTx" presStyleLbl="alignNode1" presStyleIdx="0" presStyleCnt="1">
        <dgm:presLayoutVars>
          <dgm:chMax val="0"/>
          <dgm:chPref val="0"/>
          <dgm:bulletEnabled val="1"/>
        </dgm:presLayoutVars>
      </dgm:prSet>
      <dgm:spPr/>
    </dgm:pt>
    <dgm:pt modelId="{2D0831D5-3F45-4E81-BEE5-98F6448A39F0}" type="pres">
      <dgm:prSet presAssocID="{151003C9-0828-1944-B0D3-691D06387955}" presName="desTx" presStyleLbl="alignAccFollowNode1" presStyleIdx="0" presStyleCnt="1">
        <dgm:presLayoutVars>
          <dgm:bulletEnabled val="1"/>
        </dgm:presLayoutVars>
      </dgm:prSet>
      <dgm:spPr/>
    </dgm:pt>
  </dgm:ptLst>
  <dgm:cxnLst>
    <dgm:cxn modelId="{E7CA3A29-6185-4A66-835F-377FCF28FD06}" type="presOf" srcId="{A86BCB78-67F4-4648-B46E-87D315B4CDEB}" destId="{2D0831D5-3F45-4E81-BEE5-98F6448A39F0}" srcOrd="0" destOrd="0" presId="urn:microsoft.com/office/officeart/2005/8/layout/hList1"/>
    <dgm:cxn modelId="{2ABBD136-0AED-4F59-B44B-37623DA921F7}" srcId="{151003C9-0828-1944-B0D3-691D06387955}" destId="{DD0550B2-A060-4E6F-8AD2-06A0E39B3C92}" srcOrd="1" destOrd="0" parTransId="{5473EB76-19E4-4C5C-8E30-1DF212B6F9C2}" sibTransId="{16B42D74-97DC-45BA-BE48-C6774FE461D7}"/>
    <dgm:cxn modelId="{11A7C662-1F5B-4040-9CE2-9A0846471408}" type="presOf" srcId="{06D248B7-89B1-824A-BDFB-5DB0A3F2235A}" destId="{5CDDBC2C-37E6-4B3F-A72A-188C9D796B9C}" srcOrd="0" destOrd="0" presId="urn:microsoft.com/office/officeart/2005/8/layout/hList1"/>
    <dgm:cxn modelId="{96E13251-790A-A941-B79E-2EC93DD53BD0}" srcId="{151003C9-0828-1944-B0D3-691D06387955}" destId="{A86BCB78-67F4-4648-B46E-87D315B4CDEB}" srcOrd="0" destOrd="0" parTransId="{6626E002-5258-DB4A-98DE-985B3E331555}" sibTransId="{3CC94F3E-ADBD-1F46-8EA8-E3BD079976A9}"/>
    <dgm:cxn modelId="{3C26DDB5-2DF4-4B53-8A57-4497121F1769}" type="presOf" srcId="{DD0550B2-A060-4E6F-8AD2-06A0E39B3C92}" destId="{2D0831D5-3F45-4E81-BEE5-98F6448A39F0}" srcOrd="0" destOrd="1" presId="urn:microsoft.com/office/officeart/2005/8/layout/hList1"/>
    <dgm:cxn modelId="{97E1B5D7-21B1-4F7F-9FEC-1514D68F838D}" type="presOf" srcId="{151003C9-0828-1944-B0D3-691D06387955}" destId="{CC4A01BD-97B1-4D7D-A645-DE983FD2148B}" srcOrd="0" destOrd="0" presId="urn:microsoft.com/office/officeart/2005/8/layout/hList1"/>
    <dgm:cxn modelId="{9E112BF8-245F-AE4B-9C5A-A2BF1C61C5FA}" srcId="{06D248B7-89B1-824A-BDFB-5DB0A3F2235A}" destId="{151003C9-0828-1944-B0D3-691D06387955}" srcOrd="0" destOrd="0" parTransId="{8E56DDF7-4CF0-B449-B657-B11600712FA0}" sibTransId="{3BF2D962-3478-874A-9CDB-C3752E8CA225}"/>
    <dgm:cxn modelId="{08EBFED1-BDE2-4209-A0A2-26BC7949C682}" type="presParOf" srcId="{5CDDBC2C-37E6-4B3F-A72A-188C9D796B9C}" destId="{A0E6A46E-0C2E-4E07-9F21-D7FD822C4D4A}" srcOrd="0" destOrd="0" presId="urn:microsoft.com/office/officeart/2005/8/layout/hList1"/>
    <dgm:cxn modelId="{1CE2C04C-01F5-4722-A86A-594B43B069AB}" type="presParOf" srcId="{A0E6A46E-0C2E-4E07-9F21-D7FD822C4D4A}" destId="{CC4A01BD-97B1-4D7D-A645-DE983FD2148B}" srcOrd="0" destOrd="0" presId="urn:microsoft.com/office/officeart/2005/8/layout/hList1"/>
    <dgm:cxn modelId="{1135159A-2A2A-4A1B-B52C-940D557FB386}" type="presParOf" srcId="{A0E6A46E-0C2E-4E07-9F21-D7FD822C4D4A}" destId="{2D0831D5-3F45-4E81-BEE5-98F6448A39F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DE4DB2-D74E-4327-872B-8E92AD9D2BE7}"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321F212-3648-4253-ACFE-1D32B0D0207D}">
      <dgm:prSet/>
      <dgm:spPr/>
      <dgm:t>
        <a:bodyPr/>
        <a:lstStyle/>
        <a:p>
          <a:pPr>
            <a:defRPr cap="all"/>
          </a:pPr>
          <a:r>
            <a:rPr lang="en-US"/>
            <a:t>1) digital data collection using kobo toolbox and kobo collect Mobile application</a:t>
          </a:r>
        </a:p>
      </dgm:t>
    </dgm:pt>
    <dgm:pt modelId="{0178D56E-19C4-4F6D-8B47-196DC057455A}" type="parTrans" cxnId="{FF8893C9-2557-4109-B7FD-EBB86F8352AA}">
      <dgm:prSet/>
      <dgm:spPr/>
      <dgm:t>
        <a:bodyPr/>
        <a:lstStyle/>
        <a:p>
          <a:endParaRPr lang="en-US"/>
        </a:p>
      </dgm:t>
    </dgm:pt>
    <dgm:pt modelId="{9AAA2825-3564-4968-869C-84226B4F49B4}" type="sibTrans" cxnId="{FF8893C9-2557-4109-B7FD-EBB86F8352AA}">
      <dgm:prSet/>
      <dgm:spPr/>
      <dgm:t>
        <a:bodyPr/>
        <a:lstStyle/>
        <a:p>
          <a:endParaRPr lang="en-US"/>
        </a:p>
      </dgm:t>
    </dgm:pt>
    <dgm:pt modelId="{B77CED69-4BC2-4C1B-B87B-C9D62A0813C1}">
      <dgm:prSet/>
      <dgm:spPr/>
      <dgm:t>
        <a:bodyPr/>
        <a:lstStyle/>
        <a:p>
          <a:pPr>
            <a:defRPr cap="all"/>
          </a:pPr>
          <a:r>
            <a:rPr lang="en-US"/>
            <a:t>2) community interaction skills and data collection.</a:t>
          </a:r>
        </a:p>
      </dgm:t>
    </dgm:pt>
    <dgm:pt modelId="{15532508-66DF-43D4-8C4D-8677646B3C37}" type="parTrans" cxnId="{3733BD92-CCE8-4CA8-9456-7EF64F0C88D4}">
      <dgm:prSet/>
      <dgm:spPr/>
      <dgm:t>
        <a:bodyPr/>
        <a:lstStyle/>
        <a:p>
          <a:endParaRPr lang="en-US"/>
        </a:p>
      </dgm:t>
    </dgm:pt>
    <dgm:pt modelId="{C8E03D61-0AA1-4F53-B3C4-8A410D77D261}" type="sibTrans" cxnId="{3733BD92-CCE8-4CA8-9456-7EF64F0C88D4}">
      <dgm:prSet/>
      <dgm:spPr/>
      <dgm:t>
        <a:bodyPr/>
        <a:lstStyle/>
        <a:p>
          <a:endParaRPr lang="en-US"/>
        </a:p>
      </dgm:t>
    </dgm:pt>
    <dgm:pt modelId="{AD7C6B57-068D-4F2C-85E5-1BD6690F4ED1}">
      <dgm:prSet/>
      <dgm:spPr/>
      <dgm:t>
        <a:bodyPr/>
        <a:lstStyle/>
        <a:p>
          <a:pPr>
            <a:defRPr cap="all"/>
          </a:pPr>
          <a:r>
            <a:rPr lang="en-US"/>
            <a:t>3) general learnings about problems faced by the people of the community regarding health, water and sanitation.</a:t>
          </a:r>
        </a:p>
      </dgm:t>
    </dgm:pt>
    <dgm:pt modelId="{C9FC6CDD-0DA0-48B7-A70A-183603356613}" type="parTrans" cxnId="{F70A4083-5476-4E66-A746-71A345749DB3}">
      <dgm:prSet/>
      <dgm:spPr/>
      <dgm:t>
        <a:bodyPr/>
        <a:lstStyle/>
        <a:p>
          <a:endParaRPr lang="en-US"/>
        </a:p>
      </dgm:t>
    </dgm:pt>
    <dgm:pt modelId="{A2A2D839-3AF0-4A8F-8B93-0338E63A3E81}" type="sibTrans" cxnId="{F70A4083-5476-4E66-A746-71A345749DB3}">
      <dgm:prSet/>
      <dgm:spPr/>
      <dgm:t>
        <a:bodyPr/>
        <a:lstStyle/>
        <a:p>
          <a:endParaRPr lang="en-US"/>
        </a:p>
      </dgm:t>
    </dgm:pt>
    <dgm:pt modelId="{68266C5C-88E6-44C9-A17A-AA0F2311E981}" type="pres">
      <dgm:prSet presAssocID="{6EDE4DB2-D74E-4327-872B-8E92AD9D2BE7}" presName="root" presStyleCnt="0">
        <dgm:presLayoutVars>
          <dgm:dir/>
          <dgm:resizeHandles val="exact"/>
        </dgm:presLayoutVars>
      </dgm:prSet>
      <dgm:spPr/>
    </dgm:pt>
    <dgm:pt modelId="{09272F77-102E-4C50-B048-DE1AF1EF9FAA}" type="pres">
      <dgm:prSet presAssocID="{4321F212-3648-4253-ACFE-1D32B0D0207D}" presName="compNode" presStyleCnt="0"/>
      <dgm:spPr/>
    </dgm:pt>
    <dgm:pt modelId="{9CBE24CF-A9CC-4257-A568-F613606911F4}" type="pres">
      <dgm:prSet presAssocID="{4321F212-3648-4253-ACFE-1D32B0D0207D}" presName="iconBgRect" presStyleLbl="bgShp" presStyleIdx="0" presStyleCnt="3"/>
      <dgm:spPr/>
    </dgm:pt>
    <dgm:pt modelId="{191C01FA-4331-4233-80F4-587A206DC115}" type="pres">
      <dgm:prSet presAssocID="{4321F212-3648-4253-ACFE-1D32B0D0207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art Phone"/>
        </a:ext>
      </dgm:extLst>
    </dgm:pt>
    <dgm:pt modelId="{0CD86688-1525-48D0-A89A-A7467FD27B3E}" type="pres">
      <dgm:prSet presAssocID="{4321F212-3648-4253-ACFE-1D32B0D0207D}" presName="spaceRect" presStyleCnt="0"/>
      <dgm:spPr/>
    </dgm:pt>
    <dgm:pt modelId="{CBC2D628-C02D-4A92-8F02-4392052D8232}" type="pres">
      <dgm:prSet presAssocID="{4321F212-3648-4253-ACFE-1D32B0D0207D}" presName="textRect" presStyleLbl="revTx" presStyleIdx="0" presStyleCnt="3">
        <dgm:presLayoutVars>
          <dgm:chMax val="1"/>
          <dgm:chPref val="1"/>
        </dgm:presLayoutVars>
      </dgm:prSet>
      <dgm:spPr/>
    </dgm:pt>
    <dgm:pt modelId="{DB7FC1FA-6471-42A2-B195-6968658B239F}" type="pres">
      <dgm:prSet presAssocID="{9AAA2825-3564-4968-869C-84226B4F49B4}" presName="sibTrans" presStyleCnt="0"/>
      <dgm:spPr/>
    </dgm:pt>
    <dgm:pt modelId="{07F05FA6-C499-4D43-AC2A-E975FA5F7141}" type="pres">
      <dgm:prSet presAssocID="{B77CED69-4BC2-4C1B-B87B-C9D62A0813C1}" presName="compNode" presStyleCnt="0"/>
      <dgm:spPr/>
    </dgm:pt>
    <dgm:pt modelId="{CE21170C-6C64-48C5-93BB-7B90B6D7FDB1}" type="pres">
      <dgm:prSet presAssocID="{B77CED69-4BC2-4C1B-B87B-C9D62A0813C1}" presName="iconBgRect" presStyleLbl="bgShp" presStyleIdx="1" presStyleCnt="3"/>
      <dgm:spPr/>
    </dgm:pt>
    <dgm:pt modelId="{9E45C93A-9869-4432-8A52-D6965B953B8F}" type="pres">
      <dgm:prSet presAssocID="{B77CED69-4BC2-4C1B-B87B-C9D62A0813C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A3E80DB2-633F-49D6-8860-630F2B1EF77E}" type="pres">
      <dgm:prSet presAssocID="{B77CED69-4BC2-4C1B-B87B-C9D62A0813C1}" presName="spaceRect" presStyleCnt="0"/>
      <dgm:spPr/>
    </dgm:pt>
    <dgm:pt modelId="{2F55F524-95F3-4987-B38B-7633E3ABC9F0}" type="pres">
      <dgm:prSet presAssocID="{B77CED69-4BC2-4C1B-B87B-C9D62A0813C1}" presName="textRect" presStyleLbl="revTx" presStyleIdx="1" presStyleCnt="3">
        <dgm:presLayoutVars>
          <dgm:chMax val="1"/>
          <dgm:chPref val="1"/>
        </dgm:presLayoutVars>
      </dgm:prSet>
      <dgm:spPr/>
    </dgm:pt>
    <dgm:pt modelId="{18B0C8B0-8E7C-4F82-8508-BDB14B5DE0FE}" type="pres">
      <dgm:prSet presAssocID="{C8E03D61-0AA1-4F53-B3C4-8A410D77D261}" presName="sibTrans" presStyleCnt="0"/>
      <dgm:spPr/>
    </dgm:pt>
    <dgm:pt modelId="{C1D09BBE-E321-4274-9E1F-2D0ACE39529A}" type="pres">
      <dgm:prSet presAssocID="{AD7C6B57-068D-4F2C-85E5-1BD6690F4ED1}" presName="compNode" presStyleCnt="0"/>
      <dgm:spPr/>
    </dgm:pt>
    <dgm:pt modelId="{91F18E5D-6094-49BB-82E1-6A9387A1CC61}" type="pres">
      <dgm:prSet presAssocID="{AD7C6B57-068D-4F2C-85E5-1BD6690F4ED1}" presName="iconBgRect" presStyleLbl="bgShp" presStyleIdx="2" presStyleCnt="3"/>
      <dgm:spPr/>
    </dgm:pt>
    <dgm:pt modelId="{F426CF4D-FE66-42EE-8F94-DB81B9043BCA}" type="pres">
      <dgm:prSet presAssocID="{AD7C6B57-068D-4F2C-85E5-1BD6690F4ED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76141E1F-1FAD-47B9-BC6C-BB6D7B34B339}" type="pres">
      <dgm:prSet presAssocID="{AD7C6B57-068D-4F2C-85E5-1BD6690F4ED1}" presName="spaceRect" presStyleCnt="0"/>
      <dgm:spPr/>
    </dgm:pt>
    <dgm:pt modelId="{9F6FEE73-BBE8-44DD-943D-6B5A107EC3F4}" type="pres">
      <dgm:prSet presAssocID="{AD7C6B57-068D-4F2C-85E5-1BD6690F4ED1}" presName="textRect" presStyleLbl="revTx" presStyleIdx="2" presStyleCnt="3">
        <dgm:presLayoutVars>
          <dgm:chMax val="1"/>
          <dgm:chPref val="1"/>
        </dgm:presLayoutVars>
      </dgm:prSet>
      <dgm:spPr/>
    </dgm:pt>
  </dgm:ptLst>
  <dgm:cxnLst>
    <dgm:cxn modelId="{3FB2092B-ADCC-4865-BC81-DCF4433099C7}" type="presOf" srcId="{6EDE4DB2-D74E-4327-872B-8E92AD9D2BE7}" destId="{68266C5C-88E6-44C9-A17A-AA0F2311E981}" srcOrd="0" destOrd="0" presId="urn:microsoft.com/office/officeart/2018/5/layout/IconCircleLabelList"/>
    <dgm:cxn modelId="{F70A4083-5476-4E66-A746-71A345749DB3}" srcId="{6EDE4DB2-D74E-4327-872B-8E92AD9D2BE7}" destId="{AD7C6B57-068D-4F2C-85E5-1BD6690F4ED1}" srcOrd="2" destOrd="0" parTransId="{C9FC6CDD-0DA0-48B7-A70A-183603356613}" sibTransId="{A2A2D839-3AF0-4A8F-8B93-0338E63A3E81}"/>
    <dgm:cxn modelId="{3733BD92-CCE8-4CA8-9456-7EF64F0C88D4}" srcId="{6EDE4DB2-D74E-4327-872B-8E92AD9D2BE7}" destId="{B77CED69-4BC2-4C1B-B87B-C9D62A0813C1}" srcOrd="1" destOrd="0" parTransId="{15532508-66DF-43D4-8C4D-8677646B3C37}" sibTransId="{C8E03D61-0AA1-4F53-B3C4-8A410D77D261}"/>
    <dgm:cxn modelId="{0CE1BAB2-3899-4C67-9E34-DD1A10955B31}" type="presOf" srcId="{AD7C6B57-068D-4F2C-85E5-1BD6690F4ED1}" destId="{9F6FEE73-BBE8-44DD-943D-6B5A107EC3F4}" srcOrd="0" destOrd="0" presId="urn:microsoft.com/office/officeart/2018/5/layout/IconCircleLabelList"/>
    <dgm:cxn modelId="{98CA9AB8-21A9-4418-8D1A-FE0957A8E4FB}" type="presOf" srcId="{B77CED69-4BC2-4C1B-B87B-C9D62A0813C1}" destId="{2F55F524-95F3-4987-B38B-7633E3ABC9F0}" srcOrd="0" destOrd="0" presId="urn:microsoft.com/office/officeart/2018/5/layout/IconCircleLabelList"/>
    <dgm:cxn modelId="{FF8893C9-2557-4109-B7FD-EBB86F8352AA}" srcId="{6EDE4DB2-D74E-4327-872B-8E92AD9D2BE7}" destId="{4321F212-3648-4253-ACFE-1D32B0D0207D}" srcOrd="0" destOrd="0" parTransId="{0178D56E-19C4-4F6D-8B47-196DC057455A}" sibTransId="{9AAA2825-3564-4968-869C-84226B4F49B4}"/>
    <dgm:cxn modelId="{239898CB-2FE3-42D8-A9A8-3465F6809886}" type="presOf" srcId="{4321F212-3648-4253-ACFE-1D32B0D0207D}" destId="{CBC2D628-C02D-4A92-8F02-4392052D8232}" srcOrd="0" destOrd="0" presId="urn:microsoft.com/office/officeart/2018/5/layout/IconCircleLabelList"/>
    <dgm:cxn modelId="{42AB8E39-0BE1-45BB-8484-0BF730EE111F}" type="presParOf" srcId="{68266C5C-88E6-44C9-A17A-AA0F2311E981}" destId="{09272F77-102E-4C50-B048-DE1AF1EF9FAA}" srcOrd="0" destOrd="0" presId="urn:microsoft.com/office/officeart/2018/5/layout/IconCircleLabelList"/>
    <dgm:cxn modelId="{2B42E269-EEA6-4CF8-98CB-9DD7A8DF03B2}" type="presParOf" srcId="{09272F77-102E-4C50-B048-DE1AF1EF9FAA}" destId="{9CBE24CF-A9CC-4257-A568-F613606911F4}" srcOrd="0" destOrd="0" presId="urn:microsoft.com/office/officeart/2018/5/layout/IconCircleLabelList"/>
    <dgm:cxn modelId="{CF082450-0987-48A7-8C07-EBEA4DACA1FE}" type="presParOf" srcId="{09272F77-102E-4C50-B048-DE1AF1EF9FAA}" destId="{191C01FA-4331-4233-80F4-587A206DC115}" srcOrd="1" destOrd="0" presId="urn:microsoft.com/office/officeart/2018/5/layout/IconCircleLabelList"/>
    <dgm:cxn modelId="{72B73AF1-B244-45AF-A275-BA060C342107}" type="presParOf" srcId="{09272F77-102E-4C50-B048-DE1AF1EF9FAA}" destId="{0CD86688-1525-48D0-A89A-A7467FD27B3E}" srcOrd="2" destOrd="0" presId="urn:microsoft.com/office/officeart/2018/5/layout/IconCircleLabelList"/>
    <dgm:cxn modelId="{6C487C3C-F907-4DDD-995A-EC6DB55E9C30}" type="presParOf" srcId="{09272F77-102E-4C50-B048-DE1AF1EF9FAA}" destId="{CBC2D628-C02D-4A92-8F02-4392052D8232}" srcOrd="3" destOrd="0" presId="urn:microsoft.com/office/officeart/2018/5/layout/IconCircleLabelList"/>
    <dgm:cxn modelId="{CDBF9AF9-D394-4637-9F76-488E697A5282}" type="presParOf" srcId="{68266C5C-88E6-44C9-A17A-AA0F2311E981}" destId="{DB7FC1FA-6471-42A2-B195-6968658B239F}" srcOrd="1" destOrd="0" presId="urn:microsoft.com/office/officeart/2018/5/layout/IconCircleLabelList"/>
    <dgm:cxn modelId="{37561AB0-4F6E-4CBF-915A-7C69F749D4DC}" type="presParOf" srcId="{68266C5C-88E6-44C9-A17A-AA0F2311E981}" destId="{07F05FA6-C499-4D43-AC2A-E975FA5F7141}" srcOrd="2" destOrd="0" presId="urn:microsoft.com/office/officeart/2018/5/layout/IconCircleLabelList"/>
    <dgm:cxn modelId="{7AF96DFC-D6AD-4EFE-B135-4EBFA3B0193E}" type="presParOf" srcId="{07F05FA6-C499-4D43-AC2A-E975FA5F7141}" destId="{CE21170C-6C64-48C5-93BB-7B90B6D7FDB1}" srcOrd="0" destOrd="0" presId="urn:microsoft.com/office/officeart/2018/5/layout/IconCircleLabelList"/>
    <dgm:cxn modelId="{FE61B9E4-14FB-4877-9DE9-E87E18FC166B}" type="presParOf" srcId="{07F05FA6-C499-4D43-AC2A-E975FA5F7141}" destId="{9E45C93A-9869-4432-8A52-D6965B953B8F}" srcOrd="1" destOrd="0" presId="urn:microsoft.com/office/officeart/2018/5/layout/IconCircleLabelList"/>
    <dgm:cxn modelId="{B33BDA58-56BB-447A-A516-299A9C4D9AF0}" type="presParOf" srcId="{07F05FA6-C499-4D43-AC2A-E975FA5F7141}" destId="{A3E80DB2-633F-49D6-8860-630F2B1EF77E}" srcOrd="2" destOrd="0" presId="urn:microsoft.com/office/officeart/2018/5/layout/IconCircleLabelList"/>
    <dgm:cxn modelId="{A5AE3379-B8CC-46F0-B12F-11C32D082304}" type="presParOf" srcId="{07F05FA6-C499-4D43-AC2A-E975FA5F7141}" destId="{2F55F524-95F3-4987-B38B-7633E3ABC9F0}" srcOrd="3" destOrd="0" presId="urn:microsoft.com/office/officeart/2018/5/layout/IconCircleLabelList"/>
    <dgm:cxn modelId="{9E7D7906-77C6-41F2-A2C9-52F196CA3CD5}" type="presParOf" srcId="{68266C5C-88E6-44C9-A17A-AA0F2311E981}" destId="{18B0C8B0-8E7C-4F82-8508-BDB14B5DE0FE}" srcOrd="3" destOrd="0" presId="urn:microsoft.com/office/officeart/2018/5/layout/IconCircleLabelList"/>
    <dgm:cxn modelId="{3D008765-A8A4-4354-BC44-C7F8F27042C4}" type="presParOf" srcId="{68266C5C-88E6-44C9-A17A-AA0F2311E981}" destId="{C1D09BBE-E321-4274-9E1F-2D0ACE39529A}" srcOrd="4" destOrd="0" presId="urn:microsoft.com/office/officeart/2018/5/layout/IconCircleLabelList"/>
    <dgm:cxn modelId="{335127FF-1FFE-4B00-B7A3-35930CA8E998}" type="presParOf" srcId="{C1D09BBE-E321-4274-9E1F-2D0ACE39529A}" destId="{91F18E5D-6094-49BB-82E1-6A9387A1CC61}" srcOrd="0" destOrd="0" presId="urn:microsoft.com/office/officeart/2018/5/layout/IconCircleLabelList"/>
    <dgm:cxn modelId="{1F0E1DB2-9E76-478C-9768-5D7CE12D3093}" type="presParOf" srcId="{C1D09BBE-E321-4274-9E1F-2D0ACE39529A}" destId="{F426CF4D-FE66-42EE-8F94-DB81B9043BCA}" srcOrd="1" destOrd="0" presId="urn:microsoft.com/office/officeart/2018/5/layout/IconCircleLabelList"/>
    <dgm:cxn modelId="{FD2684F0-89CA-4F79-842E-4B0A5A42548A}" type="presParOf" srcId="{C1D09BBE-E321-4274-9E1F-2D0ACE39529A}" destId="{76141E1F-1FAD-47B9-BC6C-BB6D7B34B339}" srcOrd="2" destOrd="0" presId="urn:microsoft.com/office/officeart/2018/5/layout/IconCircleLabelList"/>
    <dgm:cxn modelId="{21F2230F-AFA6-4DCB-8119-299D1AF65E11}" type="presParOf" srcId="{C1D09BBE-E321-4274-9E1F-2D0ACE39529A}" destId="{9F6FEE73-BBE8-44DD-943D-6B5A107EC3F4}"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4CF4F-A132-4F2E-99FC-4B2C5B9DD44D}">
      <dsp:nvSpPr>
        <dsp:cNvPr id="0" name=""/>
        <dsp:cNvSpPr/>
      </dsp:nvSpPr>
      <dsp:spPr>
        <a:xfrm>
          <a:off x="3953" y="59855"/>
          <a:ext cx="2377306" cy="60480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rtl="0">
            <a:lnSpc>
              <a:spcPct val="90000"/>
            </a:lnSpc>
            <a:spcBef>
              <a:spcPct val="0"/>
            </a:spcBef>
            <a:spcAft>
              <a:spcPct val="35000"/>
            </a:spcAft>
            <a:buNone/>
          </a:pPr>
          <a:r>
            <a:rPr lang="en-US" sz="2100" kern="1200">
              <a:latin typeface="Calibri Light" panose="020F0302020204030204"/>
            </a:rPr>
            <a:t>Study Design</a:t>
          </a:r>
          <a:endParaRPr lang="en-US" sz="2100" kern="1200"/>
        </a:p>
      </dsp:txBody>
      <dsp:txXfrm>
        <a:off x="3953" y="59855"/>
        <a:ext cx="2377306" cy="604800"/>
      </dsp:txXfrm>
    </dsp:sp>
    <dsp:sp modelId="{B5D40E98-2C8D-45DA-B001-FF8433BA9C91}">
      <dsp:nvSpPr>
        <dsp:cNvPr id="0" name=""/>
        <dsp:cNvSpPr/>
      </dsp:nvSpPr>
      <dsp:spPr>
        <a:xfrm>
          <a:off x="3953" y="664655"/>
          <a:ext cx="2377306" cy="3628032"/>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a:latin typeface="Calibri Light" panose="020F0302020204030204"/>
            </a:rPr>
            <a:t>Cross-sectional study</a:t>
          </a:r>
          <a:endParaRPr lang="en-US" sz="2100" kern="1200"/>
        </a:p>
        <a:p>
          <a:pPr marL="228600" lvl="1" indent="-228600" algn="l" defTabSz="933450" rtl="0">
            <a:lnSpc>
              <a:spcPct val="90000"/>
            </a:lnSpc>
            <a:spcBef>
              <a:spcPct val="0"/>
            </a:spcBef>
            <a:spcAft>
              <a:spcPct val="15000"/>
            </a:spcAft>
            <a:buChar char="•"/>
          </a:pPr>
          <a:r>
            <a:rPr lang="en-US" sz="2100" kern="1200">
              <a:latin typeface="Calibri Light" panose="020F0302020204030204"/>
            </a:rPr>
            <a:t>Convenient Sampling</a:t>
          </a:r>
          <a:endParaRPr lang="en-US" sz="2100" kern="1200"/>
        </a:p>
      </dsp:txBody>
      <dsp:txXfrm>
        <a:off x="3953" y="664655"/>
        <a:ext cx="2377306" cy="3628032"/>
      </dsp:txXfrm>
    </dsp:sp>
    <dsp:sp modelId="{76E0E52C-8585-4F6E-B397-13DCFEBAB1B7}">
      <dsp:nvSpPr>
        <dsp:cNvPr id="0" name=""/>
        <dsp:cNvSpPr/>
      </dsp:nvSpPr>
      <dsp:spPr>
        <a:xfrm>
          <a:off x="2714082" y="59855"/>
          <a:ext cx="2377306" cy="6048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rtl="0">
            <a:lnSpc>
              <a:spcPct val="90000"/>
            </a:lnSpc>
            <a:spcBef>
              <a:spcPct val="0"/>
            </a:spcBef>
            <a:spcAft>
              <a:spcPct val="35000"/>
            </a:spcAft>
            <a:buNone/>
          </a:pPr>
          <a:r>
            <a:rPr lang="en-US" sz="2100" kern="1200">
              <a:latin typeface="Calibri Light" panose="020F0302020204030204"/>
            </a:rPr>
            <a:t>Eligibility Criteria</a:t>
          </a:r>
          <a:endParaRPr lang="en-IN" sz="2100" kern="1200">
            <a:latin typeface="Calibri Light" panose="020F0302020204030204"/>
          </a:endParaRPr>
        </a:p>
      </dsp:txBody>
      <dsp:txXfrm>
        <a:off x="2714082" y="59855"/>
        <a:ext cx="2377306" cy="604800"/>
      </dsp:txXfrm>
    </dsp:sp>
    <dsp:sp modelId="{B80F9714-4755-48F4-839F-187951C1B74C}">
      <dsp:nvSpPr>
        <dsp:cNvPr id="0" name=""/>
        <dsp:cNvSpPr/>
      </dsp:nvSpPr>
      <dsp:spPr>
        <a:xfrm>
          <a:off x="2714082" y="664655"/>
          <a:ext cx="2377306" cy="3628032"/>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a:latin typeface="Calibri Light" panose="020F0302020204030204"/>
            </a:rPr>
            <a:t>Inclusion criteria: Men, women above 15 years of age</a:t>
          </a:r>
          <a:endParaRPr lang="en-US" sz="2100" kern="1200"/>
        </a:p>
        <a:p>
          <a:pPr marL="228600" lvl="1" indent="-228600" algn="l" defTabSz="933450" rtl="0">
            <a:lnSpc>
              <a:spcPct val="90000"/>
            </a:lnSpc>
            <a:spcBef>
              <a:spcPct val="0"/>
            </a:spcBef>
            <a:spcAft>
              <a:spcPct val="15000"/>
            </a:spcAft>
            <a:buChar char="•"/>
          </a:pPr>
          <a:r>
            <a:rPr lang="en-US" sz="2100" kern="1200">
              <a:latin typeface="Calibri Light" panose="020F0302020204030204"/>
            </a:rPr>
            <a:t>Exclusion criteria: Pregnant women. Individuals undergoing treatment other than for CVD</a:t>
          </a:r>
        </a:p>
      </dsp:txBody>
      <dsp:txXfrm>
        <a:off x="2714082" y="664655"/>
        <a:ext cx="2377306" cy="3628032"/>
      </dsp:txXfrm>
    </dsp:sp>
    <dsp:sp modelId="{651A76C0-177A-4A70-A12E-A882261E3504}">
      <dsp:nvSpPr>
        <dsp:cNvPr id="0" name=""/>
        <dsp:cNvSpPr/>
      </dsp:nvSpPr>
      <dsp:spPr>
        <a:xfrm>
          <a:off x="5424211" y="59855"/>
          <a:ext cx="2377306" cy="604800"/>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rtl="0">
            <a:lnSpc>
              <a:spcPct val="90000"/>
            </a:lnSpc>
            <a:spcBef>
              <a:spcPct val="0"/>
            </a:spcBef>
            <a:spcAft>
              <a:spcPct val="35000"/>
            </a:spcAft>
            <a:buNone/>
          </a:pPr>
          <a:r>
            <a:rPr lang="en-IN" sz="2100" kern="1200"/>
            <a:t>Procedure</a:t>
          </a:r>
          <a:endParaRPr lang="en-US" sz="2100" kern="1200"/>
        </a:p>
      </dsp:txBody>
      <dsp:txXfrm>
        <a:off x="5424211" y="59855"/>
        <a:ext cx="2377306" cy="604800"/>
      </dsp:txXfrm>
    </dsp:sp>
    <dsp:sp modelId="{DC535DA8-F769-4D77-97E3-15E4C48EE324}">
      <dsp:nvSpPr>
        <dsp:cNvPr id="0" name=""/>
        <dsp:cNvSpPr/>
      </dsp:nvSpPr>
      <dsp:spPr>
        <a:xfrm>
          <a:off x="5424211" y="664655"/>
          <a:ext cx="2377306" cy="3628032"/>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a:t>Step 1:</a:t>
          </a:r>
          <a:r>
            <a:rPr lang="en-US" sz="2100" kern="1200">
              <a:latin typeface="Calibri Light" panose="020F0302020204030204"/>
            </a:rPr>
            <a:t> </a:t>
          </a:r>
          <a:r>
            <a:rPr lang="en-US" sz="2100" kern="1200"/>
            <a:t>Questionnaire</a:t>
          </a:r>
        </a:p>
        <a:p>
          <a:pPr marL="228600" lvl="1" indent="-228600" algn="l" defTabSz="933450">
            <a:lnSpc>
              <a:spcPct val="90000"/>
            </a:lnSpc>
            <a:spcBef>
              <a:spcPct val="0"/>
            </a:spcBef>
            <a:spcAft>
              <a:spcPct val="15000"/>
            </a:spcAft>
            <a:buChar char="•"/>
          </a:pPr>
          <a:r>
            <a:rPr lang="en-US" sz="2100" kern="1200"/>
            <a:t>Step 2: Physical Measurements</a:t>
          </a:r>
        </a:p>
      </dsp:txBody>
      <dsp:txXfrm>
        <a:off x="5424211" y="664655"/>
        <a:ext cx="2377306" cy="3628032"/>
      </dsp:txXfrm>
    </dsp:sp>
    <dsp:sp modelId="{361B49E1-BCAA-48EA-BA31-BA3C13CEA768}">
      <dsp:nvSpPr>
        <dsp:cNvPr id="0" name=""/>
        <dsp:cNvSpPr/>
      </dsp:nvSpPr>
      <dsp:spPr>
        <a:xfrm>
          <a:off x="8134340" y="59855"/>
          <a:ext cx="2377306" cy="604800"/>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rtl="0">
            <a:lnSpc>
              <a:spcPct val="90000"/>
            </a:lnSpc>
            <a:spcBef>
              <a:spcPct val="0"/>
            </a:spcBef>
            <a:spcAft>
              <a:spcPct val="35000"/>
            </a:spcAft>
            <a:buNone/>
          </a:pPr>
          <a:r>
            <a:rPr lang="en-US" sz="2100" kern="1200">
              <a:latin typeface="Calibri Light" panose="020F0302020204030204"/>
            </a:rPr>
            <a:t>Study area</a:t>
          </a:r>
        </a:p>
      </dsp:txBody>
      <dsp:txXfrm>
        <a:off x="8134340" y="59855"/>
        <a:ext cx="2377306" cy="604800"/>
      </dsp:txXfrm>
    </dsp:sp>
    <dsp:sp modelId="{2D1E75B3-CE43-4E89-9B59-E724334CAF24}">
      <dsp:nvSpPr>
        <dsp:cNvPr id="0" name=""/>
        <dsp:cNvSpPr/>
      </dsp:nvSpPr>
      <dsp:spPr>
        <a:xfrm>
          <a:off x="8134340" y="664655"/>
          <a:ext cx="2377306" cy="3628032"/>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err="1">
              <a:latin typeface="Calibri Light" panose="020F0302020204030204"/>
            </a:rPr>
            <a:t>Goyala</a:t>
          </a:r>
          <a:r>
            <a:rPr lang="en-US" sz="2100" kern="1200">
              <a:latin typeface="Calibri Light" panose="020F0302020204030204"/>
            </a:rPr>
            <a:t> Vihar, New Delhi</a:t>
          </a:r>
          <a:endParaRPr lang="en-US" sz="2100" kern="1200"/>
        </a:p>
        <a:p>
          <a:pPr marL="228600" lvl="1" indent="-228600" algn="l" defTabSz="933450" rtl="0">
            <a:lnSpc>
              <a:spcPct val="90000"/>
            </a:lnSpc>
            <a:spcBef>
              <a:spcPct val="0"/>
            </a:spcBef>
            <a:spcAft>
              <a:spcPct val="15000"/>
            </a:spcAft>
            <a:buChar char="•"/>
          </a:pPr>
          <a:r>
            <a:rPr lang="en-US" sz="2100" kern="1200">
              <a:latin typeface="Calibri Light" panose="020F0302020204030204"/>
            </a:rPr>
            <a:t>Area served by 1 ASHA (Mrs. Kavita Sharma)</a:t>
          </a:r>
        </a:p>
      </dsp:txBody>
      <dsp:txXfrm>
        <a:off x="8134340" y="664655"/>
        <a:ext cx="2377306" cy="36280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A01BD-97B1-4D7D-A645-DE983FD2148B}">
      <dsp:nvSpPr>
        <dsp:cNvPr id="0" name=""/>
        <dsp:cNvSpPr/>
      </dsp:nvSpPr>
      <dsp:spPr>
        <a:xfrm>
          <a:off x="0" y="136854"/>
          <a:ext cx="10927829" cy="97920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a:lnSpc>
              <a:spcPct val="90000"/>
            </a:lnSpc>
            <a:spcBef>
              <a:spcPct val="0"/>
            </a:spcBef>
            <a:spcAft>
              <a:spcPct val="35000"/>
            </a:spcAft>
            <a:buNone/>
          </a:pPr>
          <a:r>
            <a:rPr lang="en-GB" sz="3400" kern="1200"/>
            <a:t>PHYSICAL ACTIVITY</a:t>
          </a:r>
        </a:p>
      </dsp:txBody>
      <dsp:txXfrm>
        <a:off x="0" y="136854"/>
        <a:ext cx="10927829" cy="979200"/>
      </dsp:txXfrm>
    </dsp:sp>
    <dsp:sp modelId="{2D0831D5-3F45-4E81-BEE5-98F6448A39F0}">
      <dsp:nvSpPr>
        <dsp:cNvPr id="0" name=""/>
        <dsp:cNvSpPr/>
      </dsp:nvSpPr>
      <dsp:spPr>
        <a:xfrm>
          <a:off x="0" y="1116054"/>
          <a:ext cx="10927829" cy="2939895"/>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rtl="0">
            <a:lnSpc>
              <a:spcPct val="90000"/>
            </a:lnSpc>
            <a:spcBef>
              <a:spcPct val="0"/>
            </a:spcBef>
            <a:spcAft>
              <a:spcPct val="15000"/>
            </a:spcAft>
            <a:buChar char="•"/>
          </a:pPr>
          <a:r>
            <a:rPr lang="en-GB" sz="3400" kern="1200">
              <a:latin typeface="Calibri Light" panose="020F0302020204030204"/>
            </a:rPr>
            <a:t>A significant difference was seen in the diastolic Blood pressure among the regular PA and No </a:t>
          </a:r>
          <a:r>
            <a:rPr lang="en-IN" sz="3400" kern="1200">
              <a:latin typeface="Calibri Light" panose="020F0302020204030204"/>
            </a:rPr>
            <a:t>Regular </a:t>
          </a:r>
          <a:r>
            <a:rPr lang="en-GB" sz="3400" kern="1200">
              <a:latin typeface="Calibri Light" panose="020F0302020204030204"/>
            </a:rPr>
            <a:t>PA group.  </a:t>
          </a:r>
          <a:endParaRPr lang="en-GB" sz="3400" kern="1200"/>
        </a:p>
        <a:p>
          <a:pPr marL="285750" lvl="1" indent="-285750" algn="l" defTabSz="1511300" rtl="0">
            <a:lnSpc>
              <a:spcPct val="90000"/>
            </a:lnSpc>
            <a:spcBef>
              <a:spcPct val="0"/>
            </a:spcBef>
            <a:spcAft>
              <a:spcPct val="15000"/>
            </a:spcAft>
            <a:buChar char="•"/>
          </a:pPr>
          <a:r>
            <a:rPr lang="en-GB" sz="3400" b="0" kern="1200"/>
            <a:t>In adults, physical activity confers benefits for the </a:t>
          </a:r>
          <a:r>
            <a:rPr lang="en-GB" sz="3400" b="0" kern="1200">
              <a:latin typeface="Calibri Light" panose="020F0302020204030204"/>
            </a:rPr>
            <a:t>several health</a:t>
          </a:r>
          <a:r>
            <a:rPr lang="en-GB" sz="3400" b="0" kern="1200"/>
            <a:t> </a:t>
          </a:r>
          <a:r>
            <a:rPr lang="en-GB" sz="3400" b="0" kern="1200">
              <a:latin typeface="Calibri Light" panose="020F0302020204030204"/>
            </a:rPr>
            <a:t>outcomes including cardiovascular</a:t>
          </a:r>
          <a:r>
            <a:rPr lang="en-GB" sz="3400" b="0" kern="1200"/>
            <a:t> disease mortality</a:t>
          </a:r>
          <a:r>
            <a:rPr lang="en-GB" sz="3400" b="0" kern="1200">
              <a:latin typeface="Calibri Light" panose="020F0302020204030204"/>
            </a:rPr>
            <a:t> and</a:t>
          </a:r>
          <a:r>
            <a:rPr lang="en-GB" sz="3400" b="0" kern="1200"/>
            <a:t> incident </a:t>
          </a:r>
          <a:r>
            <a:rPr lang="en-GB" sz="3400" b="0" kern="1200">
              <a:latin typeface="Calibri Light" panose="020F0302020204030204"/>
            </a:rPr>
            <a:t>hypertension(2)</a:t>
          </a:r>
          <a:endParaRPr lang="en-GB" sz="3400" b="0" kern="1200" baseline="30000"/>
        </a:p>
      </dsp:txBody>
      <dsp:txXfrm>
        <a:off x="0" y="1116054"/>
        <a:ext cx="10927829" cy="29398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E24CF-A9CC-4257-A568-F613606911F4}">
      <dsp:nvSpPr>
        <dsp:cNvPr id="0" name=""/>
        <dsp:cNvSpPr/>
      </dsp:nvSpPr>
      <dsp:spPr>
        <a:xfrm>
          <a:off x="718664"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1C01FA-4331-4233-80F4-587A206DC115}">
      <dsp:nvSpPr>
        <dsp:cNvPr id="0" name=""/>
        <dsp:cNvSpPr/>
      </dsp:nvSpPr>
      <dsp:spPr>
        <a:xfrm>
          <a:off x="1135476" y="870715"/>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C2D628-C02D-4A92-8F02-4392052D8232}">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1) digital data collection using kobo toolbox and kobo collect Mobile application</a:t>
          </a:r>
        </a:p>
      </dsp:txBody>
      <dsp:txXfrm>
        <a:off x="93445" y="3018902"/>
        <a:ext cx="3206250" cy="720000"/>
      </dsp:txXfrm>
    </dsp:sp>
    <dsp:sp modelId="{CE21170C-6C64-48C5-93BB-7B90B6D7FDB1}">
      <dsp:nvSpPr>
        <dsp:cNvPr id="0" name=""/>
        <dsp:cNvSpPr/>
      </dsp:nvSpPr>
      <dsp:spPr>
        <a:xfrm>
          <a:off x="4486008"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45C93A-9869-4432-8A52-D6965B953B8F}">
      <dsp:nvSpPr>
        <dsp:cNvPr id="0" name=""/>
        <dsp:cNvSpPr/>
      </dsp:nvSpPr>
      <dsp:spPr>
        <a:xfrm>
          <a:off x="4902820" y="870715"/>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55F524-95F3-4987-B38B-7633E3ABC9F0}">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2) community interaction skills and data collection.</a:t>
          </a:r>
        </a:p>
      </dsp:txBody>
      <dsp:txXfrm>
        <a:off x="3860789" y="3018902"/>
        <a:ext cx="3206250" cy="720000"/>
      </dsp:txXfrm>
    </dsp:sp>
    <dsp:sp modelId="{91F18E5D-6094-49BB-82E1-6A9387A1CC61}">
      <dsp:nvSpPr>
        <dsp:cNvPr id="0" name=""/>
        <dsp:cNvSpPr/>
      </dsp:nvSpPr>
      <dsp:spPr>
        <a:xfrm>
          <a:off x="8253352"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26CF4D-FE66-42EE-8F94-DB81B9043BCA}">
      <dsp:nvSpPr>
        <dsp:cNvPr id="0" name=""/>
        <dsp:cNvSpPr/>
      </dsp:nvSpPr>
      <dsp:spPr>
        <a:xfrm>
          <a:off x="8670164" y="870715"/>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6FEE73-BBE8-44DD-943D-6B5A107EC3F4}">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3) general learnings about problems faced by the people of the community regarding health, water and sanitation.</a:t>
          </a:r>
        </a:p>
      </dsp:txBody>
      <dsp:txXfrm>
        <a:off x="7628133" y="3018902"/>
        <a:ext cx="32062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D5B48B-518E-4D23-9DE0-91E325527880}" type="datetimeFigureOut">
              <a:rPr lang="en-IN" smtClean="0"/>
              <a:t>08-08-2022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427175-D456-4AEE-94CA-EA60F3500BFC}" type="slidenum">
              <a:rPr lang="en-IN" smtClean="0"/>
              <a:t>‹#›</a:t>
            </a:fld>
            <a:endParaRPr lang="en-IN"/>
          </a:p>
        </p:txBody>
      </p:sp>
    </p:spTree>
    <p:extLst>
      <p:ext uri="{BB962C8B-B14F-4D97-AF65-F5344CB8AC3E}">
        <p14:creationId xmlns:p14="http://schemas.microsoft.com/office/powerpoint/2010/main" val="3349410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323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D6473-DF6D-4702-B328-E0DD40540A4E}" type="datetimeFigureOut">
              <a:rPr lang="en-US" dirty="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831278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F7E3A-B166-407D-9866-32884E7D5B37}" type="datetimeFigureOut">
              <a:rPr lang="en-US" dirty="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162646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B5FA44AE-F1E2-412A-970B-F18B07CBF1BE}" type="datetimeFigureOut">
              <a:rPr lang="en-IN" smtClean="0"/>
              <a:t>08-08-2022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454ECBC-3128-49C7-B440-D65E10BDB9AC}" type="slidenum">
              <a:rPr lang="en-IN" smtClean="0"/>
              <a:t>‹#›</a:t>
            </a:fld>
            <a:endParaRPr lang="en-IN"/>
          </a:p>
        </p:txBody>
      </p:sp>
    </p:spTree>
    <p:extLst>
      <p:ext uri="{BB962C8B-B14F-4D97-AF65-F5344CB8AC3E}">
        <p14:creationId xmlns:p14="http://schemas.microsoft.com/office/powerpoint/2010/main" val="158068460"/>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5FA44AE-F1E2-412A-970B-F18B07CBF1BE}" type="datetimeFigureOut">
              <a:rPr lang="en-IN" smtClean="0"/>
              <a:t>08-08-2022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454ECBC-3128-49C7-B440-D65E10BDB9AC}" type="slidenum">
              <a:rPr lang="en-IN" smtClean="0"/>
              <a:t>‹#›</a:t>
            </a:fld>
            <a:endParaRPr lang="en-IN"/>
          </a:p>
        </p:txBody>
      </p:sp>
    </p:spTree>
    <p:extLst>
      <p:ext uri="{BB962C8B-B14F-4D97-AF65-F5344CB8AC3E}">
        <p14:creationId xmlns:p14="http://schemas.microsoft.com/office/powerpoint/2010/main" val="613827699"/>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FA44AE-F1E2-412A-970B-F18B07CBF1BE}" type="datetimeFigureOut">
              <a:rPr lang="en-IN" smtClean="0"/>
              <a:t>08-08-2022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454ECBC-3128-49C7-B440-D65E10BDB9AC}" type="slidenum">
              <a:rPr lang="en-IN" smtClean="0"/>
              <a:t>‹#›</a:t>
            </a:fld>
            <a:endParaRPr lang="en-IN"/>
          </a:p>
        </p:txBody>
      </p:sp>
    </p:spTree>
    <p:extLst>
      <p:ext uri="{BB962C8B-B14F-4D97-AF65-F5344CB8AC3E}">
        <p14:creationId xmlns:p14="http://schemas.microsoft.com/office/powerpoint/2010/main" val="3313422938"/>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B5FA44AE-F1E2-412A-970B-F18B07CBF1BE}" type="datetimeFigureOut">
              <a:rPr lang="en-IN" smtClean="0"/>
              <a:t>08-08-2022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454ECBC-3128-49C7-B440-D65E10BDB9AC}" type="slidenum">
              <a:rPr lang="en-IN" smtClean="0"/>
              <a:t>‹#›</a:t>
            </a:fld>
            <a:endParaRPr lang="en-IN"/>
          </a:p>
        </p:txBody>
      </p:sp>
    </p:spTree>
    <p:extLst>
      <p:ext uri="{BB962C8B-B14F-4D97-AF65-F5344CB8AC3E}">
        <p14:creationId xmlns:p14="http://schemas.microsoft.com/office/powerpoint/2010/main" val="3440309561"/>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B5FA44AE-F1E2-412A-970B-F18B07CBF1BE}" type="datetimeFigureOut">
              <a:rPr lang="en-IN" smtClean="0"/>
              <a:t>08-08-2022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454ECBC-3128-49C7-B440-D65E10BDB9AC}" type="slidenum">
              <a:rPr lang="en-IN" smtClean="0"/>
              <a:t>‹#›</a:t>
            </a:fld>
            <a:endParaRPr lang="en-IN"/>
          </a:p>
        </p:txBody>
      </p:sp>
    </p:spTree>
    <p:extLst>
      <p:ext uri="{BB962C8B-B14F-4D97-AF65-F5344CB8AC3E}">
        <p14:creationId xmlns:p14="http://schemas.microsoft.com/office/powerpoint/2010/main" val="3674533506"/>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B5FA44AE-F1E2-412A-970B-F18B07CBF1BE}" type="datetimeFigureOut">
              <a:rPr lang="en-IN" smtClean="0"/>
              <a:t>08-08-2022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454ECBC-3128-49C7-B440-D65E10BDB9AC}" type="slidenum">
              <a:rPr lang="en-IN" smtClean="0"/>
              <a:t>‹#›</a:t>
            </a:fld>
            <a:endParaRPr lang="en-IN"/>
          </a:p>
        </p:txBody>
      </p:sp>
    </p:spTree>
    <p:extLst>
      <p:ext uri="{BB962C8B-B14F-4D97-AF65-F5344CB8AC3E}">
        <p14:creationId xmlns:p14="http://schemas.microsoft.com/office/powerpoint/2010/main" val="1643762031"/>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FA44AE-F1E2-412A-970B-F18B07CBF1BE}" type="datetimeFigureOut">
              <a:rPr lang="en-IN" smtClean="0"/>
              <a:t>08-08-2022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454ECBC-3128-49C7-B440-D65E10BDB9AC}" type="slidenum">
              <a:rPr lang="en-IN" smtClean="0"/>
              <a:t>‹#›</a:t>
            </a:fld>
            <a:endParaRPr lang="en-IN"/>
          </a:p>
        </p:txBody>
      </p:sp>
    </p:spTree>
    <p:extLst>
      <p:ext uri="{BB962C8B-B14F-4D97-AF65-F5344CB8AC3E}">
        <p14:creationId xmlns:p14="http://schemas.microsoft.com/office/powerpoint/2010/main" val="2490060848"/>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FA44AE-F1E2-412A-970B-F18B07CBF1BE}" type="datetimeFigureOut">
              <a:rPr lang="en-IN" smtClean="0"/>
              <a:t>08-08-2022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454ECBC-3128-49C7-B440-D65E10BDB9AC}" type="slidenum">
              <a:rPr lang="en-IN" smtClean="0"/>
              <a:t>‹#›</a:t>
            </a:fld>
            <a:endParaRPr lang="en-IN"/>
          </a:p>
        </p:txBody>
      </p:sp>
    </p:spTree>
    <p:extLst>
      <p:ext uri="{BB962C8B-B14F-4D97-AF65-F5344CB8AC3E}">
        <p14:creationId xmlns:p14="http://schemas.microsoft.com/office/powerpoint/2010/main" val="2965806971"/>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8FC5F6-F338-4AE4-BB23-26385BCFC423}" type="datetimeFigureOut">
              <a:rPr lang="en-US" dirty="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a:p>
        </p:txBody>
      </p:sp>
    </p:spTree>
    <p:extLst>
      <p:ext uri="{BB962C8B-B14F-4D97-AF65-F5344CB8AC3E}">
        <p14:creationId xmlns:p14="http://schemas.microsoft.com/office/powerpoint/2010/main" val="2227698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FA44AE-F1E2-412A-970B-F18B07CBF1BE}" type="datetimeFigureOut">
              <a:rPr lang="en-IN" smtClean="0"/>
              <a:t>08-08-2022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454ECBC-3128-49C7-B440-D65E10BDB9AC}" type="slidenum">
              <a:rPr lang="en-IN" smtClean="0"/>
              <a:t>‹#›</a:t>
            </a:fld>
            <a:endParaRPr lang="en-IN"/>
          </a:p>
        </p:txBody>
      </p:sp>
    </p:spTree>
    <p:extLst>
      <p:ext uri="{BB962C8B-B14F-4D97-AF65-F5344CB8AC3E}">
        <p14:creationId xmlns:p14="http://schemas.microsoft.com/office/powerpoint/2010/main" val="3276777564"/>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5FA44AE-F1E2-412A-970B-F18B07CBF1BE}" type="datetimeFigureOut">
              <a:rPr lang="en-IN" smtClean="0"/>
              <a:t>08-08-2022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454ECBC-3128-49C7-B440-D65E10BDB9AC}" type="slidenum">
              <a:rPr lang="en-IN" smtClean="0"/>
              <a:t>‹#›</a:t>
            </a:fld>
            <a:endParaRPr lang="en-IN"/>
          </a:p>
        </p:txBody>
      </p:sp>
    </p:spTree>
    <p:extLst>
      <p:ext uri="{BB962C8B-B14F-4D97-AF65-F5344CB8AC3E}">
        <p14:creationId xmlns:p14="http://schemas.microsoft.com/office/powerpoint/2010/main" val="1945020029"/>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5FA44AE-F1E2-412A-970B-F18B07CBF1BE}" type="datetimeFigureOut">
              <a:rPr lang="en-IN" smtClean="0"/>
              <a:t>08-08-2022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454ECBC-3128-49C7-B440-D65E10BDB9AC}" type="slidenum">
              <a:rPr lang="en-IN" smtClean="0"/>
              <a:t>‹#›</a:t>
            </a:fld>
            <a:endParaRPr lang="en-IN"/>
          </a:p>
        </p:txBody>
      </p:sp>
    </p:spTree>
    <p:extLst>
      <p:ext uri="{BB962C8B-B14F-4D97-AF65-F5344CB8AC3E}">
        <p14:creationId xmlns:p14="http://schemas.microsoft.com/office/powerpoint/2010/main" val="1737366256"/>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4263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AB4D41-86C1-4908-B66A-0B50CEB3BF29}" type="datetimeFigureOut">
              <a:rPr lang="en-US" dirty="0"/>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314429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426E2C-56C1-4E0D-A793-0088A7FDD37E}" type="datetimeFigureOut">
              <a:rPr lang="en-US" dirty="0"/>
              <a:t>8/8/2022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28556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US" dirty="0"/>
              <a:t>8/8/2022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104086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8/8/2022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624696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8/8/2022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4294618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900463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8/8/2022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94201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ransition spd="slow">
    <p:wipe/>
  </p:transition>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FA44AE-F1E2-412A-970B-F18B07CBF1BE}" type="datetimeFigureOut">
              <a:rPr lang="en-IN" smtClean="0"/>
              <a:t>08-08-2022</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54ECBC-3128-49C7-B440-D65E10BDB9AC}" type="slidenum">
              <a:rPr lang="en-IN" smtClean="0"/>
              <a:t>‹#›</a:t>
            </a:fld>
            <a:endParaRPr lang="en-IN"/>
          </a:p>
        </p:txBody>
      </p:sp>
    </p:spTree>
    <p:extLst>
      <p:ext uri="{BB962C8B-B14F-4D97-AF65-F5344CB8AC3E}">
        <p14:creationId xmlns:p14="http://schemas.microsoft.com/office/powerpoint/2010/main" val="3476654562"/>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doi.org/10.1007/s11906-009-0084-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chart" Target="../charts/chart2.xml"/><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18.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DB8941C-2AB0-5FA8-BC0C-C4D35241145F}"/>
              </a:ext>
            </a:extLst>
          </p:cNvPr>
          <p:cNvSpPr txBox="1">
            <a:spLocks/>
          </p:cNvSpPr>
          <p:nvPr/>
        </p:nvSpPr>
        <p:spPr>
          <a:xfrm>
            <a:off x="1653363" y="279496"/>
            <a:ext cx="9367203" cy="11887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400" b="1" kern="1200">
                <a:latin typeface="Times New Roman"/>
                <a:cs typeface="Times New Roman"/>
              </a:rPr>
              <a:t>UNDER: LIFESTYLE INTERVENTION TO REDUCE THE RISK AND PREVALENCE OF  HYPERTENSION AMONG URBAN POOR OF DELHI: QUASI-EXPERIMENTAL STUDY</a:t>
            </a:r>
            <a:endParaRPr lang="en-US" sz="2400" kern="1200">
              <a:latin typeface="Times New Roman"/>
              <a:cs typeface="Times New Roman"/>
            </a:endParaRPr>
          </a:p>
        </p:txBody>
      </p:sp>
      <p:sp>
        <p:nvSpPr>
          <p:cNvPr id="7" name="Content Placeholder 2">
            <a:extLst>
              <a:ext uri="{FF2B5EF4-FFF2-40B4-BE49-F238E27FC236}">
                <a16:creationId xmlns:a16="http://schemas.microsoft.com/office/drawing/2014/main" id="{9513D752-0A1D-EE37-7F9B-096C20EB65FC}"/>
              </a:ext>
            </a:extLst>
          </p:cNvPr>
          <p:cNvSpPr txBox="1">
            <a:spLocks/>
          </p:cNvSpPr>
          <p:nvPr/>
        </p:nvSpPr>
        <p:spPr>
          <a:xfrm>
            <a:off x="1509589" y="1974989"/>
            <a:ext cx="9367204" cy="404164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latin typeface="Times New Roman"/>
                <a:cs typeface="Times New Roman"/>
              </a:rPr>
              <a:t>Implemented by IIHMR, Delhi supported by ICMR, DELHI</a:t>
            </a:r>
            <a:br>
              <a:rPr lang="en-US" sz="2000" b="1">
                <a:latin typeface="Times New Roman"/>
              </a:rPr>
            </a:br>
            <a:r>
              <a:rPr lang="en-US" sz="2000" b="1">
                <a:latin typeface="Times New Roman"/>
                <a:cs typeface="Times New Roman"/>
              </a:rPr>
              <a:t>                   (18</a:t>
            </a:r>
            <a:r>
              <a:rPr lang="en-US" sz="2000" b="1" baseline="30000">
                <a:latin typeface="Times New Roman"/>
                <a:cs typeface="Times New Roman"/>
              </a:rPr>
              <a:t>TH </a:t>
            </a:r>
            <a:r>
              <a:rPr lang="en-US" sz="2000" b="1">
                <a:latin typeface="Times New Roman"/>
                <a:cs typeface="Times New Roman"/>
              </a:rPr>
              <a:t>April 2022 to 17</a:t>
            </a:r>
            <a:r>
              <a:rPr lang="en-US" sz="2000" b="1" baseline="30000">
                <a:latin typeface="Times New Roman"/>
                <a:cs typeface="Times New Roman"/>
              </a:rPr>
              <a:t>TH</a:t>
            </a:r>
            <a:r>
              <a:rPr lang="en-US" sz="2000" b="1">
                <a:latin typeface="Times New Roman"/>
                <a:cs typeface="Times New Roman"/>
              </a:rPr>
              <a:t> June 2022)</a:t>
            </a:r>
            <a:endParaRPr lang="en-US" sz="2000">
              <a:latin typeface="Times New Roman"/>
              <a:cs typeface="Times New Roman"/>
            </a:endParaRPr>
          </a:p>
          <a:p>
            <a:pPr marL="0" indent="0" algn="ctr">
              <a:buNone/>
            </a:pPr>
            <a:br>
              <a:rPr lang="en-US" sz="2000" b="1">
                <a:latin typeface="Times New Roman"/>
              </a:rPr>
            </a:br>
            <a:r>
              <a:rPr lang="en-US" sz="2000" b="1">
                <a:latin typeface="Times New Roman"/>
                <a:cs typeface="Times New Roman"/>
              </a:rPr>
              <a:t>PROJECT HEAD- Dr. B.S Singh ( Associate Professor, IIHMR Delhi)</a:t>
            </a:r>
            <a:endParaRPr lang="en-US" sz="2000">
              <a:latin typeface="Times New Roman"/>
              <a:cs typeface="Times New Roman"/>
            </a:endParaRPr>
          </a:p>
          <a:p>
            <a:pPr marL="0" algn="ctr"/>
            <a:endParaRPr lang="en-US" sz="2000" b="1">
              <a:latin typeface="Times New Roman"/>
              <a:cs typeface="Times New Roman"/>
            </a:endParaRPr>
          </a:p>
          <a:p>
            <a:pPr marL="0" indent="0" algn="ctr">
              <a:spcBef>
                <a:spcPts val="0"/>
              </a:spcBef>
              <a:buNone/>
            </a:pPr>
            <a:r>
              <a:rPr lang="en-US" sz="2000" b="1">
                <a:latin typeface="Times New Roman"/>
                <a:cs typeface="Times New Roman"/>
              </a:rPr>
              <a:t>FACULTY MENTOR- Dr. Pankaj Talreja (Assistant professor, IIHMR Delhi)</a:t>
            </a:r>
            <a:endParaRPr lang="en-US" sz="2000">
              <a:latin typeface="Times New Roman"/>
              <a:cs typeface="Times New Roman"/>
            </a:endParaRPr>
          </a:p>
          <a:p>
            <a:pPr algn="ctr"/>
            <a:endParaRPr lang="en-US" sz="2400"/>
          </a:p>
        </p:txBody>
      </p:sp>
      <p:sp>
        <p:nvSpPr>
          <p:cNvPr id="9" name="TextBox 8">
            <a:extLst>
              <a:ext uri="{FF2B5EF4-FFF2-40B4-BE49-F238E27FC236}">
                <a16:creationId xmlns:a16="http://schemas.microsoft.com/office/drawing/2014/main" id="{4D37F00B-6CE7-1C53-94B6-22535A8950F7}"/>
              </a:ext>
            </a:extLst>
          </p:cNvPr>
          <p:cNvSpPr txBox="1"/>
          <p:nvPr/>
        </p:nvSpPr>
        <p:spPr>
          <a:xfrm>
            <a:off x="4683630" y="4810775"/>
            <a:ext cx="2839117" cy="1015663"/>
          </a:xfrm>
          <a:prstGeom prst="rect">
            <a:avLst/>
          </a:prstGeom>
          <a:solidFill>
            <a:schemeClr val="accent1">
              <a:lumMod val="20000"/>
              <a:lumOff val="80000"/>
            </a:schemeClr>
          </a:solidFill>
          <a:ln w="12700">
            <a:solidFill>
              <a:schemeClr val="accent5">
                <a:lumMod val="50000"/>
              </a:schemeClr>
            </a:solidFill>
          </a:ln>
        </p:spPr>
        <p:style>
          <a:lnRef idx="1">
            <a:schemeClr val="accent1"/>
          </a:lnRef>
          <a:fillRef idx="2">
            <a:schemeClr val="accent1"/>
          </a:fillRef>
          <a:effectRef idx="1">
            <a:schemeClr val="accent1"/>
          </a:effectRef>
          <a:fontRef idx="minor">
            <a:schemeClr val="dk1"/>
          </a:fontRef>
        </p:style>
        <p:txBody>
          <a:bodyPr wrap="square" lIns="91440" tIns="45720" rIns="91440" bIns="45720" rtlCol="0" anchor="ctr">
            <a:spAutoFit/>
          </a:bodyPr>
          <a:lstStyle/>
          <a:p>
            <a:pPr algn="ctr"/>
            <a:endParaRPr lang="en-IN" sz="2000" b="1">
              <a:latin typeface="Times New Roman"/>
              <a:cs typeface="Times New Roman"/>
            </a:endParaRPr>
          </a:p>
          <a:p>
            <a:pPr algn="ctr"/>
            <a:r>
              <a:rPr lang="en-IN" sz="2000" b="1">
                <a:latin typeface="Times New Roman"/>
                <a:cs typeface="Times New Roman"/>
              </a:rPr>
              <a:t>Mrs. Pooja Shankar</a:t>
            </a:r>
          </a:p>
          <a:p>
            <a:pPr algn="ctr"/>
            <a:endParaRPr lang="en-IN" sz="2000" b="1">
              <a:latin typeface="Times New Roman"/>
              <a:cs typeface="Times New Roman"/>
            </a:endParaRPr>
          </a:p>
        </p:txBody>
      </p:sp>
      <p:sp>
        <p:nvSpPr>
          <p:cNvPr id="13" name="TextBox 12">
            <a:extLst>
              <a:ext uri="{FF2B5EF4-FFF2-40B4-BE49-F238E27FC236}">
                <a16:creationId xmlns:a16="http://schemas.microsoft.com/office/drawing/2014/main" id="{87E16DD4-E778-B823-A392-5D533D5AB95C}"/>
              </a:ext>
            </a:extLst>
          </p:cNvPr>
          <p:cNvSpPr txBox="1"/>
          <p:nvPr/>
        </p:nvSpPr>
        <p:spPr>
          <a:xfrm>
            <a:off x="4350590" y="6435307"/>
            <a:ext cx="3505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IN" b="1">
                <a:latin typeface="Times New Roman"/>
              </a:rPr>
              <a:t>PGDM BATCH (2021-2023)</a:t>
            </a:r>
            <a:endParaRPr lang="en-US">
              <a:latin typeface="Times New Roman"/>
              <a:cs typeface="Times New Roman"/>
            </a:endParaRPr>
          </a:p>
        </p:txBody>
      </p:sp>
      <p:pic>
        <p:nvPicPr>
          <p:cNvPr id="25" name="Picture 24" descr="Text&#10;&#10;Description automatically generated">
            <a:extLst>
              <a:ext uri="{FF2B5EF4-FFF2-40B4-BE49-F238E27FC236}">
                <a16:creationId xmlns:a16="http://schemas.microsoft.com/office/drawing/2014/main" id="{012D87D2-C4FA-564B-2383-0AECB543F8F1}"/>
              </a:ext>
            </a:extLst>
          </p:cNvPr>
          <p:cNvPicPr>
            <a:picLocks noChangeAspect="1"/>
          </p:cNvPicPr>
          <p:nvPr/>
        </p:nvPicPr>
        <p:blipFill>
          <a:blip r:embed="rId2"/>
          <a:stretch>
            <a:fillRect/>
          </a:stretch>
        </p:blipFill>
        <p:spPr>
          <a:xfrm>
            <a:off x="11105276" y="0"/>
            <a:ext cx="1086724" cy="788907"/>
          </a:xfrm>
          <a:prstGeom prst="rect">
            <a:avLst/>
          </a:prstGeom>
        </p:spPr>
      </p:pic>
    </p:spTree>
    <p:extLst>
      <p:ext uri="{BB962C8B-B14F-4D97-AF65-F5344CB8AC3E}">
        <p14:creationId xmlns:p14="http://schemas.microsoft.com/office/powerpoint/2010/main" val="90968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ABAEE-B654-F7D4-9F33-E4A046112D43}"/>
              </a:ext>
            </a:extLst>
          </p:cNvPr>
          <p:cNvSpPr>
            <a:spLocks noGrp="1"/>
          </p:cNvSpPr>
          <p:nvPr>
            <p:ph type="title"/>
          </p:nvPr>
        </p:nvSpPr>
        <p:spPr>
          <a:xfrm>
            <a:off x="1371599" y="294538"/>
            <a:ext cx="9895951" cy="1033669"/>
          </a:xfrm>
        </p:spPr>
        <p:txBody>
          <a:bodyPr>
            <a:normAutofit/>
          </a:bodyPr>
          <a:lstStyle/>
          <a:p>
            <a:r>
              <a:rPr lang="en-US" sz="4000">
                <a:solidFill>
                  <a:srgbClr val="000000"/>
                </a:solidFill>
                <a:cs typeface="Calibri Light"/>
              </a:rPr>
              <a:t>RATIONALE</a:t>
            </a:r>
            <a:endParaRPr lang="en-US" sz="4000">
              <a:solidFill>
                <a:srgbClr val="000000"/>
              </a:solidFill>
            </a:endParaRPr>
          </a:p>
        </p:txBody>
      </p:sp>
      <p:sp>
        <p:nvSpPr>
          <p:cNvPr id="3" name="Content Placeholder 2">
            <a:extLst>
              <a:ext uri="{FF2B5EF4-FFF2-40B4-BE49-F238E27FC236}">
                <a16:creationId xmlns:a16="http://schemas.microsoft.com/office/drawing/2014/main" id="{5BC3CF7C-5CDA-B8CF-D54B-09A5878D3D84}"/>
              </a:ext>
            </a:extLst>
          </p:cNvPr>
          <p:cNvSpPr>
            <a:spLocks noGrp="1"/>
          </p:cNvSpPr>
          <p:nvPr>
            <p:ph idx="1"/>
          </p:nvPr>
        </p:nvSpPr>
        <p:spPr>
          <a:xfrm>
            <a:off x="1371599" y="2318197"/>
            <a:ext cx="9724031" cy="3683358"/>
          </a:xfrm>
        </p:spPr>
        <p:txBody>
          <a:bodyPr anchor="ctr">
            <a:normAutofit/>
          </a:bodyPr>
          <a:lstStyle/>
          <a:p>
            <a:r>
              <a:rPr lang="en-US" sz="2000">
                <a:ea typeface="+mn-lt"/>
                <a:cs typeface="+mn-lt"/>
              </a:rPr>
              <a:t>As per the WHO data, 1 in 4 adults do not meet recommended levels of PA on a global scale. Up to 5 million deaths could be averted per year only if people were more active. Global estimates of physical inactivity indicate that in 2016, 27.5% of adults did not meet the 2010 WHO recommendations and trend data show limited global improvement during the past decade</a:t>
            </a:r>
            <a:endParaRPr lang="en-US" sz="2000"/>
          </a:p>
        </p:txBody>
      </p:sp>
    </p:spTree>
    <p:extLst>
      <p:ext uri="{BB962C8B-B14F-4D97-AF65-F5344CB8AC3E}">
        <p14:creationId xmlns:p14="http://schemas.microsoft.com/office/powerpoint/2010/main" val="242097421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2CA42-FBBC-E394-702F-AAC90052FF4F}"/>
              </a:ext>
            </a:extLst>
          </p:cNvPr>
          <p:cNvSpPr>
            <a:spLocks noGrp="1"/>
          </p:cNvSpPr>
          <p:nvPr>
            <p:ph type="title"/>
          </p:nvPr>
        </p:nvSpPr>
        <p:spPr>
          <a:xfrm>
            <a:off x="1371599" y="294538"/>
            <a:ext cx="9895951" cy="1033669"/>
          </a:xfrm>
        </p:spPr>
        <p:txBody>
          <a:bodyPr>
            <a:normAutofit/>
          </a:bodyPr>
          <a:lstStyle/>
          <a:p>
            <a:r>
              <a:rPr lang="en-US" sz="4000">
                <a:solidFill>
                  <a:srgbClr val="000000"/>
                </a:solidFill>
                <a:cs typeface="Calibri Light"/>
              </a:rPr>
              <a:t>METHODOLOGY</a:t>
            </a:r>
          </a:p>
        </p:txBody>
      </p:sp>
      <p:sp>
        <p:nvSpPr>
          <p:cNvPr id="3" name="Content Placeholder 2">
            <a:extLst>
              <a:ext uri="{FF2B5EF4-FFF2-40B4-BE49-F238E27FC236}">
                <a16:creationId xmlns:a16="http://schemas.microsoft.com/office/drawing/2014/main" id="{250E97B7-64A3-17B3-1B5F-BEA4306AF1A3}"/>
              </a:ext>
            </a:extLst>
          </p:cNvPr>
          <p:cNvSpPr>
            <a:spLocks noGrp="1"/>
          </p:cNvSpPr>
          <p:nvPr>
            <p:ph idx="1"/>
          </p:nvPr>
        </p:nvSpPr>
        <p:spPr>
          <a:xfrm>
            <a:off x="1371599" y="1886877"/>
            <a:ext cx="9724031" cy="4114678"/>
          </a:xfrm>
        </p:spPr>
        <p:txBody>
          <a:bodyPr anchor="ctr">
            <a:normAutofit fontScale="92500" lnSpcReduction="10000"/>
          </a:bodyPr>
          <a:lstStyle/>
          <a:p>
            <a:pPr>
              <a:buFont typeface="Wingdings" panose="020F0502020204030204" pitchFamily="34" charset="0"/>
              <a:buChar char="Ø"/>
            </a:pPr>
            <a:r>
              <a:rPr lang="en-US">
                <a:solidFill>
                  <a:srgbClr val="000000"/>
                </a:solidFill>
                <a:cs typeface="Calibri"/>
              </a:rPr>
              <a:t>Eligibility criteria:</a:t>
            </a:r>
            <a:endParaRPr lang="en-US"/>
          </a:p>
          <a:p>
            <a:r>
              <a:rPr lang="en-US">
                <a:solidFill>
                  <a:srgbClr val="000000"/>
                </a:solidFill>
                <a:cs typeface="Calibri"/>
              </a:rPr>
              <a:t>Inclusion criteria:</a:t>
            </a:r>
          </a:p>
          <a:p>
            <a:pPr>
              <a:buFont typeface="Arial" panose="020F0502020204030204" pitchFamily="34" charset="0"/>
              <a:buChar char="•"/>
            </a:pPr>
            <a:r>
              <a:rPr lang="en-US">
                <a:solidFill>
                  <a:srgbClr val="000000"/>
                </a:solidFill>
                <a:cs typeface="Calibri"/>
              </a:rPr>
              <a:t> Age between 18-64 years</a:t>
            </a:r>
            <a:endParaRPr lang="en-US">
              <a:cs typeface="Calibri" panose="020F0502020204030204"/>
            </a:endParaRPr>
          </a:p>
          <a:p>
            <a:r>
              <a:rPr lang="en-US">
                <a:solidFill>
                  <a:srgbClr val="000000"/>
                </a:solidFill>
                <a:cs typeface="Calibri"/>
              </a:rPr>
              <a:t>Exclusion criteria:</a:t>
            </a:r>
          </a:p>
          <a:p>
            <a:pPr>
              <a:buFont typeface="Arial"/>
              <a:buChar char="•"/>
            </a:pPr>
            <a:r>
              <a:rPr lang="en-US">
                <a:solidFill>
                  <a:srgbClr val="000000"/>
                </a:solidFill>
                <a:cs typeface="Calibri"/>
              </a:rPr>
              <a:t>Pregnancy</a:t>
            </a:r>
          </a:p>
          <a:p>
            <a:pPr>
              <a:buFont typeface="Arial"/>
              <a:buChar char="•"/>
            </a:pPr>
            <a:r>
              <a:rPr lang="en-US">
                <a:solidFill>
                  <a:srgbClr val="000000"/>
                </a:solidFill>
                <a:cs typeface="Calibri"/>
              </a:rPr>
              <a:t>Disability</a:t>
            </a:r>
          </a:p>
          <a:p>
            <a:pPr>
              <a:buFont typeface="Arial"/>
              <a:buChar char="•"/>
            </a:pPr>
            <a:r>
              <a:rPr lang="en-US">
                <a:solidFill>
                  <a:srgbClr val="000000"/>
                </a:solidFill>
                <a:cs typeface="Calibri"/>
              </a:rPr>
              <a:t>Irregular PA performing adults</a:t>
            </a:r>
          </a:p>
          <a:p>
            <a:pPr>
              <a:buFont typeface="Arial"/>
              <a:buChar char="•"/>
            </a:pPr>
            <a:r>
              <a:rPr lang="en-US">
                <a:solidFill>
                  <a:srgbClr val="000000"/>
                </a:solidFill>
                <a:cs typeface="Calibri"/>
              </a:rPr>
              <a:t>Individuals who did not give consent.</a:t>
            </a:r>
          </a:p>
          <a:p>
            <a:pPr>
              <a:buFont typeface="Wingdings" panose="020F0502020204030204" pitchFamily="34" charset="0"/>
              <a:buChar char="Ø"/>
            </a:pPr>
            <a:r>
              <a:rPr lang="en-US">
                <a:solidFill>
                  <a:srgbClr val="000000"/>
                </a:solidFill>
                <a:cs typeface="Calibri"/>
              </a:rPr>
              <a:t>Convenient sampling technique was used, and data was collected on Kobo android app and </a:t>
            </a:r>
            <a:r>
              <a:rPr lang="en-US" err="1">
                <a:solidFill>
                  <a:srgbClr val="000000"/>
                </a:solidFill>
                <a:cs typeface="Calibri"/>
              </a:rPr>
              <a:t>analysed</a:t>
            </a:r>
            <a:r>
              <a:rPr lang="en-US">
                <a:solidFill>
                  <a:srgbClr val="000000"/>
                </a:solidFill>
                <a:cs typeface="Calibri"/>
              </a:rPr>
              <a:t> on MS excel.</a:t>
            </a:r>
          </a:p>
          <a:p>
            <a:endParaRPr lang="en-US">
              <a:solidFill>
                <a:srgbClr val="000000"/>
              </a:solidFill>
              <a:cs typeface="Calibri"/>
            </a:endParaRPr>
          </a:p>
        </p:txBody>
      </p:sp>
    </p:spTree>
    <p:extLst>
      <p:ext uri="{BB962C8B-B14F-4D97-AF65-F5344CB8AC3E}">
        <p14:creationId xmlns:p14="http://schemas.microsoft.com/office/powerpoint/2010/main" val="74504653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91967" y="4078201"/>
            <a:ext cx="9798682" cy="941936"/>
          </a:xfrm>
        </p:spPr>
        <p:txBody>
          <a:bodyPr vert="horz" lIns="91440" tIns="45720" rIns="91440" bIns="45720" rtlCol="0" anchor="ctr">
            <a:normAutofit/>
          </a:bodyPr>
          <a:lstStyle/>
          <a:p>
            <a:pPr algn="ctr"/>
            <a:r>
              <a:rPr lang="en-US" sz="2000" kern="1200">
                <a:latin typeface="Times New Roman"/>
                <a:cs typeface="Times New Roman"/>
              </a:rPr>
              <a:t>Independent T test results (Comparing BP, BMI in </a:t>
            </a:r>
            <a:r>
              <a:rPr lang="en-US" sz="2000">
                <a:latin typeface="Times New Roman"/>
                <a:cs typeface="Times New Roman"/>
              </a:rPr>
              <a:t>individuals </a:t>
            </a:r>
            <a:r>
              <a:rPr lang="en-US" sz="2000" kern="1200">
                <a:latin typeface="Times New Roman"/>
                <a:cs typeface="Times New Roman"/>
              </a:rPr>
              <a:t>performing Regular physical activity (PA) and those who do not perform regular PA</a:t>
            </a:r>
          </a:p>
        </p:txBody>
      </p:sp>
      <p:graphicFrame>
        <p:nvGraphicFramePr>
          <p:cNvPr id="5" name="Content Placeholder 4">
            <a:extLst>
              <a:ext uri="{FF2B5EF4-FFF2-40B4-BE49-F238E27FC236}">
                <a16:creationId xmlns:a16="http://schemas.microsoft.com/office/drawing/2014/main" id="{7E67A361-A7B2-F53A-82F4-C34854EA3404}"/>
              </a:ext>
            </a:extLst>
          </p:cNvPr>
          <p:cNvGraphicFramePr>
            <a:graphicFrameLocks noGrp="1"/>
          </p:cNvGraphicFramePr>
          <p:nvPr>
            <p:ph idx="1"/>
            <p:extLst>
              <p:ext uri="{D42A27DB-BD31-4B8C-83A1-F6EECF244321}">
                <p14:modId xmlns:p14="http://schemas.microsoft.com/office/powerpoint/2010/main" val="1451710178"/>
              </p:ext>
            </p:extLst>
          </p:nvPr>
        </p:nvGraphicFramePr>
        <p:xfrm>
          <a:off x="835180" y="679119"/>
          <a:ext cx="10515550" cy="3017043"/>
        </p:xfrm>
        <a:graphic>
          <a:graphicData uri="http://schemas.openxmlformats.org/drawingml/2006/table">
            <a:tbl>
              <a:tblPr firstRow="1" bandRow="1">
                <a:tableStyleId>{5C22544A-7EE6-4342-B048-85BDC9FD1C3A}</a:tableStyleId>
              </a:tblPr>
              <a:tblGrid>
                <a:gridCol w="1737523">
                  <a:extLst>
                    <a:ext uri="{9D8B030D-6E8A-4147-A177-3AD203B41FA5}">
                      <a16:colId xmlns:a16="http://schemas.microsoft.com/office/drawing/2014/main" val="3769578875"/>
                    </a:ext>
                  </a:extLst>
                </a:gridCol>
                <a:gridCol w="1595685">
                  <a:extLst>
                    <a:ext uri="{9D8B030D-6E8A-4147-A177-3AD203B41FA5}">
                      <a16:colId xmlns:a16="http://schemas.microsoft.com/office/drawing/2014/main" val="891982639"/>
                    </a:ext>
                  </a:extLst>
                </a:gridCol>
                <a:gridCol w="1223358">
                  <a:extLst>
                    <a:ext uri="{9D8B030D-6E8A-4147-A177-3AD203B41FA5}">
                      <a16:colId xmlns:a16="http://schemas.microsoft.com/office/drawing/2014/main" val="1716222906"/>
                    </a:ext>
                  </a:extLst>
                </a:gridCol>
                <a:gridCol w="1507036">
                  <a:extLst>
                    <a:ext uri="{9D8B030D-6E8A-4147-A177-3AD203B41FA5}">
                      <a16:colId xmlns:a16="http://schemas.microsoft.com/office/drawing/2014/main" val="3841916601"/>
                    </a:ext>
                  </a:extLst>
                </a:gridCol>
                <a:gridCol w="1472456">
                  <a:extLst>
                    <a:ext uri="{9D8B030D-6E8A-4147-A177-3AD203B41FA5}">
                      <a16:colId xmlns:a16="http://schemas.microsoft.com/office/drawing/2014/main" val="3318110579"/>
                    </a:ext>
                  </a:extLst>
                </a:gridCol>
                <a:gridCol w="1507036">
                  <a:extLst>
                    <a:ext uri="{9D8B030D-6E8A-4147-A177-3AD203B41FA5}">
                      <a16:colId xmlns:a16="http://schemas.microsoft.com/office/drawing/2014/main" val="1974930904"/>
                    </a:ext>
                  </a:extLst>
                </a:gridCol>
                <a:gridCol w="1472456">
                  <a:extLst>
                    <a:ext uri="{9D8B030D-6E8A-4147-A177-3AD203B41FA5}">
                      <a16:colId xmlns:a16="http://schemas.microsoft.com/office/drawing/2014/main" val="3183919186"/>
                    </a:ext>
                  </a:extLst>
                </a:gridCol>
              </a:tblGrid>
              <a:tr h="314661">
                <a:tc gridSpan="7">
                  <a:txBody>
                    <a:bodyPr/>
                    <a:lstStyle/>
                    <a:p>
                      <a:pPr algn="ctr" rtl="0" fontAlgn="base"/>
                      <a:r>
                        <a:rPr lang="en-US" sz="1200" u="none" strike="noStrike">
                          <a:effectLst/>
                          <a:latin typeface="Times New Roman"/>
                        </a:rPr>
                        <a:t>Table 1.             T test: Two sample</a:t>
                      </a:r>
                      <a:endParaRPr lang="en-US" sz="1200">
                        <a:effectLst/>
                        <a:latin typeface="Times New Roman"/>
                      </a:endParaRPr>
                    </a:p>
                  </a:txBody>
                  <a:tcPr marL="92547" marR="92547" marT="46274" marB="46274"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39179790"/>
                  </a:ext>
                </a:extLst>
              </a:tr>
              <a:tr h="314661">
                <a:tc>
                  <a:txBody>
                    <a:bodyPr/>
                    <a:lstStyle/>
                    <a:p>
                      <a:pPr algn="ctr" rtl="0" fontAlgn="base"/>
                      <a:endParaRPr lang="en-US" sz="1200" b="0" i="0">
                        <a:effectLst/>
                        <a:latin typeface="Times New Roman"/>
                      </a:endParaRPr>
                    </a:p>
                  </a:txBody>
                  <a:tcPr marL="92547" marR="92547" marT="46274" marB="46274" anchor="ctr"/>
                </a:tc>
                <a:tc gridSpan="2">
                  <a:txBody>
                    <a:bodyPr/>
                    <a:lstStyle/>
                    <a:p>
                      <a:pPr algn="ctr" rtl="0" fontAlgn="base"/>
                      <a:r>
                        <a:rPr lang="en-US" sz="1200" u="none" strike="noStrike">
                          <a:effectLst/>
                          <a:latin typeface="Times New Roman"/>
                        </a:rPr>
                        <a:t>Systolic</a:t>
                      </a:r>
                      <a:r>
                        <a:rPr lang="en-US" sz="1200">
                          <a:effectLst/>
                          <a:latin typeface="Times New Roman"/>
                        </a:rPr>
                        <a:t> </a:t>
                      </a:r>
                      <a:endParaRPr lang="en-US" sz="1200" b="0" i="0">
                        <a:effectLst/>
                        <a:latin typeface="Times New Roman"/>
                      </a:endParaRPr>
                    </a:p>
                  </a:txBody>
                  <a:tcPr marL="92547" marR="92547" marT="46274" marB="46274" anchor="ctr"/>
                </a:tc>
                <a:tc hMerge="1">
                  <a:txBody>
                    <a:bodyPr/>
                    <a:lstStyle/>
                    <a:p>
                      <a:endParaRPr lang="en-US"/>
                    </a:p>
                  </a:txBody>
                  <a:tcPr/>
                </a:tc>
                <a:tc gridSpan="2">
                  <a:txBody>
                    <a:bodyPr/>
                    <a:lstStyle/>
                    <a:p>
                      <a:pPr algn="ctr" rtl="0" fontAlgn="base"/>
                      <a:r>
                        <a:rPr lang="en-US" sz="1200" u="none" strike="noStrike">
                          <a:effectLst/>
                          <a:latin typeface="Times New Roman"/>
                        </a:rPr>
                        <a:t>Diastolic</a:t>
                      </a:r>
                      <a:r>
                        <a:rPr lang="en-US" sz="1200">
                          <a:effectLst/>
                          <a:latin typeface="Times New Roman"/>
                        </a:rPr>
                        <a:t> </a:t>
                      </a:r>
                      <a:endParaRPr lang="en-US" sz="1200" b="0" i="0">
                        <a:effectLst/>
                        <a:latin typeface="Times New Roman"/>
                      </a:endParaRPr>
                    </a:p>
                  </a:txBody>
                  <a:tcPr marL="92547" marR="92547" marT="46274" marB="46274" anchor="ctr"/>
                </a:tc>
                <a:tc hMerge="1">
                  <a:txBody>
                    <a:bodyPr/>
                    <a:lstStyle/>
                    <a:p>
                      <a:endParaRPr lang="en-US"/>
                    </a:p>
                  </a:txBody>
                  <a:tcPr/>
                </a:tc>
                <a:tc gridSpan="2">
                  <a:txBody>
                    <a:bodyPr/>
                    <a:lstStyle/>
                    <a:p>
                      <a:pPr algn="ctr" rtl="0" fontAlgn="base"/>
                      <a:r>
                        <a:rPr lang="en-US" sz="1200" u="none" strike="noStrike">
                          <a:effectLst/>
                          <a:latin typeface="Times New Roman"/>
                        </a:rPr>
                        <a:t>BMI</a:t>
                      </a:r>
                      <a:r>
                        <a:rPr lang="en-US" sz="1200">
                          <a:effectLst/>
                          <a:latin typeface="Times New Roman"/>
                        </a:rPr>
                        <a:t> </a:t>
                      </a:r>
                      <a:endParaRPr lang="en-US" sz="1200" b="0" i="0">
                        <a:effectLst/>
                        <a:latin typeface="Times New Roman"/>
                      </a:endParaRPr>
                    </a:p>
                  </a:txBody>
                  <a:tcPr marL="92547" marR="92547" marT="46274" marB="46274" anchor="ctr"/>
                </a:tc>
                <a:tc hMerge="1">
                  <a:txBody>
                    <a:bodyPr/>
                    <a:lstStyle/>
                    <a:p>
                      <a:endParaRPr lang="en-US"/>
                    </a:p>
                  </a:txBody>
                  <a:tcPr/>
                </a:tc>
                <a:extLst>
                  <a:ext uri="{0D108BD9-81ED-4DB2-BD59-A6C34878D82A}">
                    <a16:rowId xmlns:a16="http://schemas.microsoft.com/office/drawing/2014/main" val="3642143762"/>
                  </a:ext>
                </a:extLst>
              </a:tr>
              <a:tr h="314661">
                <a:tc>
                  <a:txBody>
                    <a:bodyPr/>
                    <a:lstStyle/>
                    <a:p>
                      <a:pPr algn="ctr" rtl="0" fontAlgn="base"/>
                      <a:endParaRPr lang="en-US" sz="1200" b="0" i="0">
                        <a:effectLst/>
                        <a:latin typeface="Times New Roman"/>
                      </a:endParaRPr>
                    </a:p>
                  </a:txBody>
                  <a:tcPr marL="92547" marR="92547" marT="46274" marB="46274" anchor="ctr"/>
                </a:tc>
                <a:tc>
                  <a:txBody>
                    <a:bodyPr/>
                    <a:lstStyle/>
                    <a:p>
                      <a:pPr algn="ctr" rtl="0" fontAlgn="base"/>
                      <a:r>
                        <a:rPr lang="en-US" sz="1200" u="none" strike="noStrike">
                          <a:effectLst/>
                          <a:latin typeface="Times New Roman"/>
                        </a:rPr>
                        <a:t>Regular PA</a:t>
                      </a:r>
                      <a:r>
                        <a:rPr lang="en-US" sz="1200">
                          <a:effectLst/>
                          <a:latin typeface="Times New Roman"/>
                        </a:rPr>
                        <a:t> </a:t>
                      </a:r>
                      <a:endParaRPr lang="en-US" sz="1200" b="0" i="0">
                        <a:effectLst/>
                        <a:latin typeface="Times New Roman"/>
                      </a:endParaRPr>
                    </a:p>
                  </a:txBody>
                  <a:tcPr marL="92547" marR="92547" marT="46274" marB="46274" anchor="ctr"/>
                </a:tc>
                <a:tc>
                  <a:txBody>
                    <a:bodyPr/>
                    <a:lstStyle/>
                    <a:p>
                      <a:pPr algn="ctr" rtl="0" fontAlgn="base"/>
                      <a:r>
                        <a:rPr lang="en-US" sz="1200" u="none" strike="noStrike">
                          <a:effectLst/>
                          <a:latin typeface="Times New Roman"/>
                        </a:rPr>
                        <a:t>No PA</a:t>
                      </a:r>
                      <a:r>
                        <a:rPr lang="en-US" sz="1200">
                          <a:effectLst/>
                          <a:latin typeface="Times New Roman"/>
                        </a:rPr>
                        <a:t> </a:t>
                      </a:r>
                      <a:endParaRPr lang="en-US" sz="1200" b="0" i="0">
                        <a:effectLst/>
                        <a:latin typeface="Times New Roman"/>
                      </a:endParaRPr>
                    </a:p>
                  </a:txBody>
                  <a:tcPr marL="92547" marR="92547" marT="46274" marB="46274" anchor="ctr"/>
                </a:tc>
                <a:tc>
                  <a:txBody>
                    <a:bodyPr/>
                    <a:lstStyle/>
                    <a:p>
                      <a:pPr algn="ctr" rtl="0" fontAlgn="base"/>
                      <a:r>
                        <a:rPr lang="en-US" sz="1200" u="none" strike="noStrike">
                          <a:effectLst/>
                          <a:latin typeface="Times New Roman"/>
                        </a:rPr>
                        <a:t>Regular PA</a:t>
                      </a:r>
                      <a:r>
                        <a:rPr lang="en-US" sz="1200">
                          <a:effectLst/>
                          <a:latin typeface="Times New Roman"/>
                        </a:rPr>
                        <a:t> </a:t>
                      </a:r>
                      <a:endParaRPr lang="en-US" sz="1200" b="0" i="0">
                        <a:effectLst/>
                        <a:latin typeface="Times New Roman"/>
                      </a:endParaRPr>
                    </a:p>
                  </a:txBody>
                  <a:tcPr marL="92547" marR="92547" marT="46274" marB="46274" anchor="ctr"/>
                </a:tc>
                <a:tc>
                  <a:txBody>
                    <a:bodyPr/>
                    <a:lstStyle/>
                    <a:p>
                      <a:pPr algn="ctr" rtl="0" fontAlgn="base"/>
                      <a:r>
                        <a:rPr lang="en-US" sz="1200" u="none" strike="noStrike">
                          <a:effectLst/>
                          <a:latin typeface="Times New Roman"/>
                        </a:rPr>
                        <a:t>No PA</a:t>
                      </a:r>
                      <a:r>
                        <a:rPr lang="en-US" sz="1200">
                          <a:effectLst/>
                          <a:latin typeface="Times New Roman"/>
                        </a:rPr>
                        <a:t> </a:t>
                      </a:r>
                      <a:endParaRPr lang="en-US" sz="1200" b="0" i="0">
                        <a:effectLst/>
                        <a:latin typeface="Times New Roman"/>
                      </a:endParaRPr>
                    </a:p>
                  </a:txBody>
                  <a:tcPr marL="92547" marR="92547" marT="46274" marB="46274" anchor="ctr"/>
                </a:tc>
                <a:tc>
                  <a:txBody>
                    <a:bodyPr/>
                    <a:lstStyle/>
                    <a:p>
                      <a:pPr algn="ctr" rtl="0" fontAlgn="base"/>
                      <a:r>
                        <a:rPr lang="en-US" sz="1200" u="none" strike="noStrike">
                          <a:effectLst/>
                          <a:latin typeface="Times New Roman"/>
                        </a:rPr>
                        <a:t>Regular PA</a:t>
                      </a:r>
                      <a:r>
                        <a:rPr lang="en-US" sz="1200">
                          <a:effectLst/>
                          <a:latin typeface="Times New Roman"/>
                        </a:rPr>
                        <a:t> </a:t>
                      </a:r>
                      <a:endParaRPr lang="en-US" sz="1200" b="0" i="0">
                        <a:effectLst/>
                        <a:latin typeface="Times New Roman"/>
                      </a:endParaRPr>
                    </a:p>
                  </a:txBody>
                  <a:tcPr marL="92547" marR="92547" marT="46274" marB="46274" anchor="ctr"/>
                </a:tc>
                <a:tc>
                  <a:txBody>
                    <a:bodyPr/>
                    <a:lstStyle/>
                    <a:p>
                      <a:pPr algn="ctr" rtl="0" fontAlgn="base"/>
                      <a:r>
                        <a:rPr lang="en-US" sz="1200" u="none" strike="noStrike">
                          <a:effectLst/>
                          <a:latin typeface="Times New Roman"/>
                        </a:rPr>
                        <a:t>No PA</a:t>
                      </a:r>
                      <a:r>
                        <a:rPr lang="en-US" sz="1200">
                          <a:effectLst/>
                          <a:latin typeface="Times New Roman"/>
                        </a:rPr>
                        <a:t> </a:t>
                      </a:r>
                      <a:endParaRPr lang="en-US" sz="1200" b="0" i="0">
                        <a:effectLst/>
                        <a:latin typeface="Times New Roman"/>
                      </a:endParaRPr>
                    </a:p>
                  </a:txBody>
                  <a:tcPr marL="92547" marR="92547" marT="46274" marB="46274" anchor="ctr"/>
                </a:tc>
                <a:extLst>
                  <a:ext uri="{0D108BD9-81ED-4DB2-BD59-A6C34878D82A}">
                    <a16:rowId xmlns:a16="http://schemas.microsoft.com/office/drawing/2014/main" val="1081204580"/>
                  </a:ext>
                </a:extLst>
              </a:tr>
              <a:tr h="314661">
                <a:tc>
                  <a:txBody>
                    <a:bodyPr/>
                    <a:lstStyle/>
                    <a:p>
                      <a:pPr algn="ctr" rtl="0" fontAlgn="base"/>
                      <a:r>
                        <a:rPr lang="en-US" sz="1200" u="none" strike="noStrike">
                          <a:effectLst/>
                          <a:latin typeface="Times New Roman"/>
                        </a:rPr>
                        <a:t>Mean</a:t>
                      </a:r>
                      <a:r>
                        <a:rPr lang="en-US" sz="1200">
                          <a:effectLst/>
                          <a:latin typeface="Times New Roman"/>
                        </a:rPr>
                        <a:t> </a:t>
                      </a:r>
                      <a:endParaRPr lang="en-US" sz="1200" b="0" i="0">
                        <a:effectLst/>
                        <a:latin typeface="Times New Roman"/>
                      </a:endParaRPr>
                    </a:p>
                  </a:txBody>
                  <a:tcPr marL="92547" marR="92547" marT="46274" marB="46274" anchor="ctr"/>
                </a:tc>
                <a:tc>
                  <a:txBody>
                    <a:bodyPr/>
                    <a:lstStyle/>
                    <a:p>
                      <a:pPr algn="ctr" rtl="0" fontAlgn="base"/>
                      <a:r>
                        <a:rPr lang="en-US" sz="1200" u="none" strike="noStrike">
                          <a:effectLst/>
                          <a:latin typeface="Times New Roman"/>
                        </a:rPr>
                        <a:t>118.0106</a:t>
                      </a:r>
                      <a:r>
                        <a:rPr lang="en-US" sz="1200">
                          <a:effectLst/>
                          <a:latin typeface="Times New Roman"/>
                        </a:rPr>
                        <a:t> </a:t>
                      </a:r>
                      <a:endParaRPr lang="en-US" sz="1200" b="0" i="0">
                        <a:effectLst/>
                        <a:latin typeface="Times New Roman"/>
                      </a:endParaRPr>
                    </a:p>
                  </a:txBody>
                  <a:tcPr marL="92547" marR="92547" marT="46274" marB="46274" anchor="ctr"/>
                </a:tc>
                <a:tc>
                  <a:txBody>
                    <a:bodyPr/>
                    <a:lstStyle/>
                    <a:p>
                      <a:pPr algn="ctr" rtl="0" fontAlgn="base"/>
                      <a:r>
                        <a:rPr lang="en-US" sz="1200" u="none" strike="noStrike">
                          <a:effectLst/>
                          <a:latin typeface="Times New Roman"/>
                        </a:rPr>
                        <a:t>127.9069</a:t>
                      </a:r>
                      <a:r>
                        <a:rPr lang="en-US" sz="1200">
                          <a:effectLst/>
                          <a:latin typeface="Times New Roman"/>
                        </a:rPr>
                        <a:t> </a:t>
                      </a:r>
                      <a:endParaRPr lang="en-US" sz="1200" b="0" i="0">
                        <a:effectLst/>
                        <a:latin typeface="Times New Roman"/>
                      </a:endParaRPr>
                    </a:p>
                  </a:txBody>
                  <a:tcPr marL="92547" marR="92547" marT="46274" marB="46274" anchor="ctr"/>
                </a:tc>
                <a:tc>
                  <a:txBody>
                    <a:bodyPr/>
                    <a:lstStyle/>
                    <a:p>
                      <a:pPr algn="ctr" rtl="0" fontAlgn="base"/>
                      <a:r>
                        <a:rPr lang="en-US" sz="1200" u="none" strike="noStrike">
                          <a:effectLst/>
                          <a:latin typeface="Times New Roman"/>
                        </a:rPr>
                        <a:t>77.58511</a:t>
                      </a:r>
                      <a:r>
                        <a:rPr lang="en-US" sz="1200">
                          <a:effectLst/>
                          <a:latin typeface="Times New Roman"/>
                        </a:rPr>
                        <a:t> </a:t>
                      </a:r>
                      <a:endParaRPr lang="en-US" sz="1200" b="0" i="0">
                        <a:effectLst/>
                        <a:latin typeface="Times New Roman"/>
                      </a:endParaRPr>
                    </a:p>
                  </a:txBody>
                  <a:tcPr marL="92547" marR="92547" marT="46274" marB="46274" anchor="ctr"/>
                </a:tc>
                <a:tc>
                  <a:txBody>
                    <a:bodyPr/>
                    <a:lstStyle/>
                    <a:p>
                      <a:pPr algn="ctr" rtl="0" fontAlgn="base"/>
                      <a:r>
                        <a:rPr lang="en-US" sz="1200" u="none" strike="noStrike">
                          <a:effectLst/>
                          <a:latin typeface="Times New Roman"/>
                        </a:rPr>
                        <a:t>81.19706</a:t>
                      </a:r>
                      <a:r>
                        <a:rPr lang="en-US" sz="1200">
                          <a:effectLst/>
                          <a:latin typeface="Times New Roman"/>
                        </a:rPr>
                        <a:t> </a:t>
                      </a:r>
                      <a:endParaRPr lang="en-US" sz="1200" b="0" i="0">
                        <a:effectLst/>
                        <a:latin typeface="Times New Roman"/>
                      </a:endParaRPr>
                    </a:p>
                  </a:txBody>
                  <a:tcPr marL="92547" marR="92547" marT="46274" marB="46274" anchor="ctr"/>
                </a:tc>
                <a:tc>
                  <a:txBody>
                    <a:bodyPr/>
                    <a:lstStyle/>
                    <a:p>
                      <a:pPr algn="ctr" rtl="0" fontAlgn="base"/>
                      <a:r>
                        <a:rPr lang="en-US" sz="1200" u="none" strike="noStrike">
                          <a:effectLst/>
                          <a:latin typeface="Times New Roman"/>
                        </a:rPr>
                        <a:t>24.5817</a:t>
                      </a:r>
                      <a:r>
                        <a:rPr lang="en-US" sz="1200">
                          <a:effectLst/>
                          <a:latin typeface="Times New Roman"/>
                        </a:rPr>
                        <a:t> </a:t>
                      </a:r>
                      <a:endParaRPr lang="en-US" sz="1200" b="0" i="0">
                        <a:effectLst/>
                        <a:latin typeface="Times New Roman"/>
                      </a:endParaRPr>
                    </a:p>
                  </a:txBody>
                  <a:tcPr marL="92547" marR="92547" marT="46274" marB="46274" anchor="ctr"/>
                </a:tc>
                <a:tc>
                  <a:txBody>
                    <a:bodyPr/>
                    <a:lstStyle/>
                    <a:p>
                      <a:pPr algn="ctr" rtl="0" fontAlgn="base"/>
                      <a:r>
                        <a:rPr lang="en-US" sz="1200" u="none" strike="noStrike">
                          <a:effectLst/>
                          <a:latin typeface="Times New Roman"/>
                        </a:rPr>
                        <a:t>25.01327</a:t>
                      </a:r>
                      <a:r>
                        <a:rPr lang="en-US" sz="1200">
                          <a:effectLst/>
                          <a:latin typeface="Times New Roman"/>
                        </a:rPr>
                        <a:t> </a:t>
                      </a:r>
                      <a:endParaRPr lang="en-US" sz="1200" b="0" i="0">
                        <a:effectLst/>
                        <a:latin typeface="Times New Roman"/>
                      </a:endParaRPr>
                    </a:p>
                  </a:txBody>
                  <a:tcPr marL="92547" marR="92547" marT="46274" marB="46274" anchor="ctr"/>
                </a:tc>
                <a:extLst>
                  <a:ext uri="{0D108BD9-81ED-4DB2-BD59-A6C34878D82A}">
                    <a16:rowId xmlns:a16="http://schemas.microsoft.com/office/drawing/2014/main" val="1476592051"/>
                  </a:ext>
                </a:extLst>
              </a:tr>
              <a:tr h="314661">
                <a:tc>
                  <a:txBody>
                    <a:bodyPr/>
                    <a:lstStyle/>
                    <a:p>
                      <a:pPr algn="ctr" rtl="0" fontAlgn="base"/>
                      <a:r>
                        <a:rPr lang="en-US" sz="1200" u="none" strike="noStrike">
                          <a:effectLst/>
                          <a:latin typeface="Times New Roman"/>
                        </a:rPr>
                        <a:t>Observations</a:t>
                      </a:r>
                      <a:r>
                        <a:rPr lang="en-US" sz="1200">
                          <a:effectLst/>
                          <a:latin typeface="Times New Roman"/>
                        </a:rPr>
                        <a:t> </a:t>
                      </a:r>
                      <a:endParaRPr lang="en-US" sz="1200" b="0" i="0">
                        <a:effectLst/>
                        <a:latin typeface="Times New Roman"/>
                      </a:endParaRPr>
                    </a:p>
                  </a:txBody>
                  <a:tcPr marL="92547" marR="92547" marT="46274" marB="46274" anchor="ctr"/>
                </a:tc>
                <a:tc>
                  <a:txBody>
                    <a:bodyPr/>
                    <a:lstStyle/>
                    <a:p>
                      <a:pPr algn="ctr" rtl="0" fontAlgn="base"/>
                      <a:r>
                        <a:rPr lang="en-US" sz="1200" u="none" strike="noStrike">
                          <a:effectLst/>
                          <a:latin typeface="Times New Roman"/>
                        </a:rPr>
                        <a:t>95</a:t>
                      </a:r>
                      <a:endParaRPr lang="en-US" sz="1200" b="0" i="0">
                        <a:effectLst/>
                        <a:latin typeface="Times New Roman"/>
                      </a:endParaRPr>
                    </a:p>
                  </a:txBody>
                  <a:tcPr marL="92547" marR="92547" marT="46274" marB="46274" anchor="ctr"/>
                </a:tc>
                <a:tc>
                  <a:txBody>
                    <a:bodyPr/>
                    <a:lstStyle/>
                    <a:p>
                      <a:pPr algn="ctr" rtl="0" fontAlgn="base"/>
                      <a:r>
                        <a:rPr lang="en-US" sz="1200" u="none" strike="noStrike">
                          <a:effectLst/>
                          <a:latin typeface="Times New Roman"/>
                        </a:rPr>
                        <a:t>101</a:t>
                      </a:r>
                      <a:endParaRPr lang="en-US" sz="1200" b="0" i="0">
                        <a:effectLst/>
                        <a:latin typeface="Times New Roman"/>
                      </a:endParaRPr>
                    </a:p>
                  </a:txBody>
                  <a:tcPr marL="92547" marR="92547" marT="46274" marB="46274" anchor="ctr"/>
                </a:tc>
                <a:tc>
                  <a:txBody>
                    <a:bodyPr/>
                    <a:lstStyle/>
                    <a:p>
                      <a:pPr algn="ctr" rtl="0" fontAlgn="base"/>
                      <a:r>
                        <a:rPr lang="en-US" sz="1200" u="none" strike="noStrike">
                          <a:effectLst/>
                          <a:latin typeface="Times New Roman"/>
                        </a:rPr>
                        <a:t>95</a:t>
                      </a:r>
                      <a:endParaRPr lang="en-US" sz="1200" b="0" i="0">
                        <a:effectLst/>
                        <a:latin typeface="Times New Roman"/>
                      </a:endParaRPr>
                    </a:p>
                  </a:txBody>
                  <a:tcPr marL="92547" marR="92547" marT="46274" marB="46274" anchor="ctr"/>
                </a:tc>
                <a:tc>
                  <a:txBody>
                    <a:bodyPr/>
                    <a:lstStyle/>
                    <a:p>
                      <a:pPr algn="ctr" rtl="0" fontAlgn="base"/>
                      <a:r>
                        <a:rPr lang="en-US" sz="1200" u="none" strike="noStrike">
                          <a:effectLst/>
                          <a:latin typeface="Times New Roman"/>
                        </a:rPr>
                        <a:t>101</a:t>
                      </a:r>
                      <a:endParaRPr lang="en-US" sz="1200" b="0" i="0">
                        <a:effectLst/>
                        <a:latin typeface="Times New Roman"/>
                      </a:endParaRPr>
                    </a:p>
                  </a:txBody>
                  <a:tcPr marL="92547" marR="92547" marT="46274" marB="46274" anchor="ctr"/>
                </a:tc>
                <a:tc>
                  <a:txBody>
                    <a:bodyPr/>
                    <a:lstStyle/>
                    <a:p>
                      <a:pPr algn="ctr" rtl="0" fontAlgn="base"/>
                      <a:r>
                        <a:rPr lang="en-US" sz="1200" u="none" strike="noStrike">
                          <a:effectLst/>
                          <a:latin typeface="Times New Roman"/>
                        </a:rPr>
                        <a:t>95</a:t>
                      </a:r>
                      <a:endParaRPr lang="en-US" sz="1200" b="0" i="0">
                        <a:effectLst/>
                        <a:latin typeface="Times New Roman"/>
                      </a:endParaRPr>
                    </a:p>
                  </a:txBody>
                  <a:tcPr marL="92547" marR="92547" marT="46274" marB="46274" anchor="ctr"/>
                </a:tc>
                <a:tc>
                  <a:txBody>
                    <a:bodyPr/>
                    <a:lstStyle/>
                    <a:p>
                      <a:pPr algn="ctr" rtl="0" fontAlgn="base"/>
                      <a:r>
                        <a:rPr lang="en-US" sz="1200" u="none" strike="noStrike">
                          <a:effectLst/>
                          <a:latin typeface="Times New Roman"/>
                        </a:rPr>
                        <a:t>101</a:t>
                      </a:r>
                      <a:endParaRPr lang="en-US" sz="1200">
                        <a:effectLst/>
                        <a:latin typeface="Times New Roman"/>
                      </a:endParaRPr>
                    </a:p>
                  </a:txBody>
                  <a:tcPr marL="92547" marR="92547" marT="46274" marB="46274" anchor="ctr"/>
                </a:tc>
                <a:extLst>
                  <a:ext uri="{0D108BD9-81ED-4DB2-BD59-A6C34878D82A}">
                    <a16:rowId xmlns:a16="http://schemas.microsoft.com/office/drawing/2014/main" val="4248318362"/>
                  </a:ext>
                </a:extLst>
              </a:tr>
              <a:tr h="314661">
                <a:tc>
                  <a:txBody>
                    <a:bodyPr/>
                    <a:lstStyle/>
                    <a:p>
                      <a:pPr algn="ctr" rtl="0" fontAlgn="base"/>
                      <a:r>
                        <a:rPr lang="en-US" sz="1200" u="none" strike="noStrike">
                          <a:effectLst/>
                          <a:latin typeface="Times New Roman"/>
                        </a:rPr>
                        <a:t>Hypothesis Mean</a:t>
                      </a:r>
                      <a:r>
                        <a:rPr lang="en-US" sz="1200">
                          <a:effectLst/>
                          <a:latin typeface="Times New Roman"/>
                        </a:rPr>
                        <a:t> </a:t>
                      </a:r>
                      <a:endParaRPr lang="en-US" sz="1200" b="0" i="0">
                        <a:effectLst/>
                        <a:latin typeface="Times New Roman"/>
                      </a:endParaRPr>
                    </a:p>
                  </a:txBody>
                  <a:tcPr marL="92547" marR="92547" marT="46274" marB="46274" anchor="ctr"/>
                </a:tc>
                <a:tc>
                  <a:txBody>
                    <a:bodyPr/>
                    <a:lstStyle/>
                    <a:p>
                      <a:pPr algn="ctr" rtl="0" fontAlgn="base"/>
                      <a:r>
                        <a:rPr lang="en-US" sz="1200" u="none" strike="noStrike">
                          <a:effectLst/>
                          <a:latin typeface="Times New Roman"/>
                        </a:rPr>
                        <a:t>0</a:t>
                      </a:r>
                      <a:r>
                        <a:rPr lang="en-US" sz="1200">
                          <a:effectLst/>
                          <a:latin typeface="Times New Roman"/>
                        </a:rPr>
                        <a:t> </a:t>
                      </a:r>
                      <a:endParaRPr lang="en-US" sz="1200" b="0" i="0">
                        <a:effectLst/>
                        <a:latin typeface="Times New Roman"/>
                      </a:endParaRPr>
                    </a:p>
                  </a:txBody>
                  <a:tcPr marL="92547" marR="92547" marT="46274" marB="46274" anchor="ctr"/>
                </a:tc>
                <a:tc>
                  <a:txBody>
                    <a:bodyPr/>
                    <a:lstStyle/>
                    <a:p>
                      <a:pPr algn="ctr" rtl="0" fontAlgn="base"/>
                      <a:endParaRPr lang="en-US" sz="1200" b="0" i="0">
                        <a:effectLst/>
                        <a:latin typeface="Times New Roman"/>
                      </a:endParaRPr>
                    </a:p>
                  </a:txBody>
                  <a:tcPr marL="92547" marR="92547" marT="46274" marB="46274" anchor="ctr"/>
                </a:tc>
                <a:tc>
                  <a:txBody>
                    <a:bodyPr/>
                    <a:lstStyle/>
                    <a:p>
                      <a:pPr algn="ctr" rtl="0" fontAlgn="base"/>
                      <a:r>
                        <a:rPr lang="en-US" sz="1200" u="none" strike="noStrike">
                          <a:effectLst/>
                          <a:latin typeface="Times New Roman"/>
                        </a:rPr>
                        <a:t>0</a:t>
                      </a:r>
                      <a:r>
                        <a:rPr lang="en-US" sz="1200">
                          <a:effectLst/>
                          <a:latin typeface="Times New Roman"/>
                        </a:rPr>
                        <a:t> </a:t>
                      </a:r>
                      <a:endParaRPr lang="en-US" sz="1200" b="0" i="0">
                        <a:effectLst/>
                        <a:latin typeface="Times New Roman"/>
                      </a:endParaRPr>
                    </a:p>
                  </a:txBody>
                  <a:tcPr marL="92547" marR="92547" marT="46274" marB="46274" anchor="ctr"/>
                </a:tc>
                <a:tc>
                  <a:txBody>
                    <a:bodyPr/>
                    <a:lstStyle/>
                    <a:p>
                      <a:pPr algn="ctr" rtl="0" fontAlgn="base"/>
                      <a:endParaRPr lang="en-US" sz="1200" b="0" i="0">
                        <a:effectLst/>
                        <a:latin typeface="Times New Roman"/>
                      </a:endParaRPr>
                    </a:p>
                  </a:txBody>
                  <a:tcPr marL="92547" marR="92547" marT="46274" marB="46274" anchor="ctr"/>
                </a:tc>
                <a:tc>
                  <a:txBody>
                    <a:bodyPr/>
                    <a:lstStyle/>
                    <a:p>
                      <a:pPr algn="ctr" rtl="0" fontAlgn="base"/>
                      <a:r>
                        <a:rPr lang="en-US" sz="1200" u="none" strike="noStrike">
                          <a:effectLst/>
                          <a:latin typeface="Times New Roman"/>
                        </a:rPr>
                        <a:t>0</a:t>
                      </a:r>
                      <a:r>
                        <a:rPr lang="en-US" sz="1200">
                          <a:effectLst/>
                          <a:latin typeface="Times New Roman"/>
                        </a:rPr>
                        <a:t> </a:t>
                      </a:r>
                      <a:endParaRPr lang="en-US" sz="1200" b="0" i="0">
                        <a:effectLst/>
                        <a:latin typeface="Times New Roman"/>
                      </a:endParaRPr>
                    </a:p>
                  </a:txBody>
                  <a:tcPr marL="92547" marR="92547" marT="46274" marB="46274" anchor="ctr"/>
                </a:tc>
                <a:tc>
                  <a:txBody>
                    <a:bodyPr/>
                    <a:lstStyle/>
                    <a:p>
                      <a:pPr algn="ctr" rtl="0" fontAlgn="base"/>
                      <a:endParaRPr lang="en-US" sz="1200" b="0" i="0">
                        <a:effectLst/>
                        <a:latin typeface="Times New Roman"/>
                      </a:endParaRPr>
                    </a:p>
                  </a:txBody>
                  <a:tcPr marL="92547" marR="92547" marT="46274" marB="46274" anchor="ctr"/>
                </a:tc>
                <a:extLst>
                  <a:ext uri="{0D108BD9-81ED-4DB2-BD59-A6C34878D82A}">
                    <a16:rowId xmlns:a16="http://schemas.microsoft.com/office/drawing/2014/main" val="3896123189"/>
                  </a:ext>
                </a:extLst>
              </a:tr>
              <a:tr h="314661">
                <a:tc>
                  <a:txBody>
                    <a:bodyPr/>
                    <a:lstStyle/>
                    <a:p>
                      <a:pPr algn="ctr" rtl="0" fontAlgn="base"/>
                      <a:r>
                        <a:rPr lang="en-US" sz="1200" u="none" strike="noStrike" err="1">
                          <a:effectLst/>
                          <a:latin typeface="Times New Roman"/>
                        </a:rPr>
                        <a:t>df</a:t>
                      </a:r>
                      <a:r>
                        <a:rPr lang="en-US" sz="1200">
                          <a:effectLst/>
                          <a:latin typeface="Times New Roman"/>
                        </a:rPr>
                        <a:t> </a:t>
                      </a:r>
                      <a:endParaRPr lang="en-US" sz="1200" b="0" i="0">
                        <a:effectLst/>
                        <a:latin typeface="Times New Roman"/>
                      </a:endParaRPr>
                    </a:p>
                  </a:txBody>
                  <a:tcPr marL="92547" marR="92547" marT="46274" marB="46274" anchor="ctr"/>
                </a:tc>
                <a:tc>
                  <a:txBody>
                    <a:bodyPr/>
                    <a:lstStyle/>
                    <a:p>
                      <a:pPr algn="ctr" rtl="0" fontAlgn="base"/>
                      <a:r>
                        <a:rPr lang="en-US" sz="1200" u="none" strike="noStrike">
                          <a:effectLst/>
                          <a:latin typeface="Times New Roman"/>
                        </a:rPr>
                        <a:t>194</a:t>
                      </a:r>
                      <a:r>
                        <a:rPr lang="en-US" sz="1200">
                          <a:effectLst/>
                          <a:latin typeface="Times New Roman"/>
                        </a:rPr>
                        <a:t> </a:t>
                      </a:r>
                      <a:endParaRPr lang="en-US" sz="1200" b="0" i="0">
                        <a:effectLst/>
                        <a:latin typeface="Times New Roman"/>
                      </a:endParaRPr>
                    </a:p>
                  </a:txBody>
                  <a:tcPr marL="92547" marR="92547" marT="46274" marB="46274" anchor="ctr"/>
                </a:tc>
                <a:tc>
                  <a:txBody>
                    <a:bodyPr/>
                    <a:lstStyle/>
                    <a:p>
                      <a:pPr algn="ctr" rtl="0" fontAlgn="base"/>
                      <a:endParaRPr lang="en-US" sz="1200" b="0" i="0">
                        <a:effectLst/>
                        <a:latin typeface="Times New Roman"/>
                      </a:endParaRPr>
                    </a:p>
                  </a:txBody>
                  <a:tcPr marL="92547" marR="92547" marT="46274" marB="46274" anchor="ctr"/>
                </a:tc>
                <a:tc>
                  <a:txBody>
                    <a:bodyPr/>
                    <a:lstStyle/>
                    <a:p>
                      <a:pPr algn="ctr" rtl="0" fontAlgn="base"/>
                      <a:r>
                        <a:rPr lang="en-US" sz="1200" u="none" strike="noStrike">
                          <a:effectLst/>
                          <a:latin typeface="Times New Roman"/>
                        </a:rPr>
                        <a:t>194</a:t>
                      </a:r>
                      <a:r>
                        <a:rPr lang="en-US" sz="1200">
                          <a:effectLst/>
                          <a:latin typeface="Times New Roman"/>
                        </a:rPr>
                        <a:t> </a:t>
                      </a:r>
                      <a:endParaRPr lang="en-US" sz="1200" b="0" i="0">
                        <a:effectLst/>
                        <a:latin typeface="Times New Roman"/>
                      </a:endParaRPr>
                    </a:p>
                  </a:txBody>
                  <a:tcPr marL="92547" marR="92547" marT="46274" marB="46274" anchor="ctr"/>
                </a:tc>
                <a:tc>
                  <a:txBody>
                    <a:bodyPr/>
                    <a:lstStyle/>
                    <a:p>
                      <a:pPr algn="ctr" rtl="0" fontAlgn="base"/>
                      <a:endParaRPr lang="en-US" sz="1200" b="0" i="0">
                        <a:effectLst/>
                        <a:latin typeface="Times New Roman"/>
                      </a:endParaRPr>
                    </a:p>
                  </a:txBody>
                  <a:tcPr marL="92547" marR="92547" marT="46274" marB="46274" anchor="ctr"/>
                </a:tc>
                <a:tc>
                  <a:txBody>
                    <a:bodyPr/>
                    <a:lstStyle/>
                    <a:p>
                      <a:pPr algn="ctr" rtl="0" fontAlgn="base"/>
                      <a:r>
                        <a:rPr lang="en-US" sz="1200" u="none" strike="noStrike">
                          <a:effectLst/>
                          <a:latin typeface="Times New Roman"/>
                        </a:rPr>
                        <a:t>194</a:t>
                      </a:r>
                      <a:endParaRPr lang="en-US" sz="1200">
                        <a:effectLst/>
                        <a:latin typeface="Times New Roman"/>
                      </a:endParaRPr>
                    </a:p>
                  </a:txBody>
                  <a:tcPr marL="92547" marR="92547" marT="46274" marB="46274" anchor="ctr"/>
                </a:tc>
                <a:tc>
                  <a:txBody>
                    <a:bodyPr/>
                    <a:lstStyle/>
                    <a:p>
                      <a:pPr algn="ctr" rtl="0" fontAlgn="base"/>
                      <a:endParaRPr lang="en-US" sz="1200" b="0" i="0">
                        <a:effectLst/>
                        <a:latin typeface="Times New Roman"/>
                      </a:endParaRPr>
                    </a:p>
                  </a:txBody>
                  <a:tcPr marL="92547" marR="92547" marT="46274" marB="46274" anchor="ctr"/>
                </a:tc>
                <a:extLst>
                  <a:ext uri="{0D108BD9-81ED-4DB2-BD59-A6C34878D82A}">
                    <a16:rowId xmlns:a16="http://schemas.microsoft.com/office/drawing/2014/main" val="239520190"/>
                  </a:ext>
                </a:extLst>
              </a:tr>
              <a:tr h="314661">
                <a:tc>
                  <a:txBody>
                    <a:bodyPr/>
                    <a:lstStyle/>
                    <a:p>
                      <a:pPr algn="ctr" rtl="0" fontAlgn="base"/>
                      <a:r>
                        <a:rPr lang="en-US" sz="1200" u="none" strike="noStrike">
                          <a:effectLst/>
                          <a:latin typeface="Times New Roman"/>
                        </a:rPr>
                        <a:t>p value</a:t>
                      </a:r>
                      <a:r>
                        <a:rPr lang="en-US" sz="1200">
                          <a:effectLst/>
                          <a:latin typeface="Times New Roman"/>
                        </a:rPr>
                        <a:t> </a:t>
                      </a:r>
                      <a:endParaRPr lang="en-US" sz="1200" b="0" i="0">
                        <a:effectLst/>
                        <a:latin typeface="Times New Roman"/>
                      </a:endParaRPr>
                    </a:p>
                  </a:txBody>
                  <a:tcPr marL="92547" marR="92547" marT="46274" marB="46274" anchor="ctr"/>
                </a:tc>
                <a:tc>
                  <a:txBody>
                    <a:bodyPr/>
                    <a:lstStyle/>
                    <a:p>
                      <a:pPr algn="ctr" rtl="0" fontAlgn="base"/>
                      <a:r>
                        <a:rPr lang="en-US" sz="1200" u="none" strike="noStrike">
                          <a:effectLst/>
                          <a:latin typeface="Times New Roman"/>
                        </a:rPr>
                        <a:t>2.0341</a:t>
                      </a:r>
                      <a:r>
                        <a:rPr lang="en-US" sz="1200">
                          <a:effectLst/>
                          <a:latin typeface="Times New Roman"/>
                        </a:rPr>
                        <a:t> </a:t>
                      </a:r>
                      <a:endParaRPr lang="en-US" sz="1200" b="0" i="0">
                        <a:effectLst/>
                        <a:latin typeface="Times New Roman"/>
                      </a:endParaRPr>
                    </a:p>
                  </a:txBody>
                  <a:tcPr marL="92547" marR="92547" marT="46274" marB="46274" anchor="ctr"/>
                </a:tc>
                <a:tc>
                  <a:txBody>
                    <a:bodyPr/>
                    <a:lstStyle/>
                    <a:p>
                      <a:pPr algn="ctr" rtl="0" fontAlgn="base"/>
                      <a:endParaRPr lang="en-US" sz="1200" b="0" i="0">
                        <a:effectLst/>
                        <a:latin typeface="Times New Roman"/>
                      </a:endParaRPr>
                    </a:p>
                  </a:txBody>
                  <a:tcPr marL="92547" marR="92547" marT="46274" marB="46274" anchor="ctr"/>
                </a:tc>
                <a:tc>
                  <a:txBody>
                    <a:bodyPr/>
                    <a:lstStyle/>
                    <a:p>
                      <a:pPr algn="ctr" rtl="0" fontAlgn="base"/>
                      <a:r>
                        <a:rPr lang="en-US" sz="1200" u="none" strike="noStrike">
                          <a:effectLst/>
                          <a:highlight>
                            <a:srgbClr val="FFFF00"/>
                          </a:highlight>
                          <a:latin typeface="Times New Roman"/>
                        </a:rPr>
                        <a:t>0.000313</a:t>
                      </a:r>
                      <a:r>
                        <a:rPr lang="en-US" sz="1200">
                          <a:effectLst/>
                          <a:highlight>
                            <a:srgbClr val="FFFF00"/>
                          </a:highlight>
                          <a:latin typeface="Times New Roman"/>
                        </a:rPr>
                        <a:t> </a:t>
                      </a:r>
                      <a:endParaRPr lang="en-US" sz="1200" b="0" i="0">
                        <a:effectLst/>
                        <a:highlight>
                          <a:srgbClr val="FFFF00"/>
                        </a:highlight>
                        <a:latin typeface="Times New Roman"/>
                      </a:endParaRPr>
                    </a:p>
                  </a:txBody>
                  <a:tcPr marL="92547" marR="92547" marT="46274" marB="46274" anchor="ctr"/>
                </a:tc>
                <a:tc>
                  <a:txBody>
                    <a:bodyPr/>
                    <a:lstStyle/>
                    <a:p>
                      <a:pPr algn="ctr" rtl="0" fontAlgn="base"/>
                      <a:endParaRPr lang="en-US" sz="1200" b="0" i="0">
                        <a:effectLst/>
                        <a:latin typeface="Times New Roman"/>
                      </a:endParaRPr>
                    </a:p>
                  </a:txBody>
                  <a:tcPr marL="92547" marR="92547" marT="46274" marB="46274" anchor="ctr"/>
                </a:tc>
                <a:tc>
                  <a:txBody>
                    <a:bodyPr/>
                    <a:lstStyle/>
                    <a:p>
                      <a:pPr algn="ctr" rtl="0" fontAlgn="base"/>
                      <a:r>
                        <a:rPr lang="en-US" sz="1200" u="none" strike="noStrike">
                          <a:effectLst/>
                          <a:latin typeface="Times New Roman"/>
                        </a:rPr>
                        <a:t>0.230557</a:t>
                      </a:r>
                      <a:r>
                        <a:rPr lang="en-US" sz="1200">
                          <a:effectLst/>
                          <a:latin typeface="Times New Roman"/>
                        </a:rPr>
                        <a:t> </a:t>
                      </a:r>
                      <a:endParaRPr lang="en-US" sz="1200" b="0" i="0">
                        <a:effectLst/>
                        <a:latin typeface="Times New Roman"/>
                      </a:endParaRPr>
                    </a:p>
                  </a:txBody>
                  <a:tcPr marL="92547" marR="92547" marT="46274" marB="46274" anchor="ctr"/>
                </a:tc>
                <a:tc>
                  <a:txBody>
                    <a:bodyPr/>
                    <a:lstStyle/>
                    <a:p>
                      <a:pPr algn="ctr" rtl="0" fontAlgn="base"/>
                      <a:endParaRPr lang="en-US" sz="1200" b="0" i="0">
                        <a:effectLst/>
                        <a:latin typeface="Times New Roman"/>
                      </a:endParaRPr>
                    </a:p>
                  </a:txBody>
                  <a:tcPr marL="92547" marR="92547" marT="46274" marB="46274" anchor="ctr"/>
                </a:tc>
                <a:extLst>
                  <a:ext uri="{0D108BD9-81ED-4DB2-BD59-A6C34878D82A}">
                    <a16:rowId xmlns:a16="http://schemas.microsoft.com/office/drawing/2014/main" val="481703406"/>
                  </a:ext>
                </a:extLst>
              </a:tr>
              <a:tr h="499755">
                <a:tc>
                  <a:txBody>
                    <a:bodyPr/>
                    <a:lstStyle/>
                    <a:p>
                      <a:pPr algn="ctr" rtl="0" fontAlgn="base"/>
                      <a:endParaRPr lang="en-US" sz="1200" b="0" i="0" u="none" strike="noStrike">
                        <a:solidFill>
                          <a:srgbClr val="000000"/>
                        </a:solidFill>
                        <a:effectLst/>
                        <a:latin typeface="Times New Roman"/>
                      </a:endParaRPr>
                    </a:p>
                  </a:txBody>
                  <a:tcPr marL="92547" marR="92547" marT="46274" marB="46274" anchor="ctr"/>
                </a:tc>
                <a:tc>
                  <a:txBody>
                    <a:bodyPr/>
                    <a:lstStyle/>
                    <a:p>
                      <a:pPr algn="ctr" rtl="0" fontAlgn="base"/>
                      <a:r>
                        <a:rPr lang="en-US" sz="1200" u="none" strike="noStrike">
                          <a:effectLst/>
                          <a:latin typeface="Times New Roman"/>
                        </a:rPr>
                        <a:t>H0 Accepted</a:t>
                      </a:r>
                      <a:r>
                        <a:rPr lang="en-US" sz="1200">
                          <a:effectLst/>
                          <a:latin typeface="Times New Roman"/>
                        </a:rPr>
                        <a:t> </a:t>
                      </a:r>
                    </a:p>
                    <a:p>
                      <a:pPr algn="ctr" rtl="0" fontAlgn="base"/>
                      <a:endParaRPr lang="en-US" sz="1200" b="0" i="0">
                        <a:effectLst/>
                        <a:latin typeface="Times New Roman"/>
                      </a:endParaRPr>
                    </a:p>
                  </a:txBody>
                  <a:tcPr marL="92547" marR="92547" marT="46274" marB="46274" anchor="ctr"/>
                </a:tc>
                <a:tc>
                  <a:txBody>
                    <a:bodyPr/>
                    <a:lstStyle/>
                    <a:p>
                      <a:pPr algn="ctr" rtl="0" fontAlgn="base"/>
                      <a:endParaRPr lang="en-US" sz="1200" b="0" i="0">
                        <a:effectLst/>
                        <a:latin typeface="Times New Roman"/>
                      </a:endParaRPr>
                    </a:p>
                  </a:txBody>
                  <a:tcPr marL="92547" marR="92547" marT="46274" marB="46274" anchor="ctr"/>
                </a:tc>
                <a:tc>
                  <a:txBody>
                    <a:bodyPr/>
                    <a:lstStyle/>
                    <a:p>
                      <a:pPr algn="ctr" rtl="0" fontAlgn="base"/>
                      <a:r>
                        <a:rPr lang="en-US" sz="1200" u="none" strike="noStrike">
                          <a:effectLst/>
                          <a:latin typeface="Times New Roman"/>
                        </a:rPr>
                        <a:t>H0 Rejected</a:t>
                      </a:r>
                      <a:r>
                        <a:rPr lang="en-US" sz="1200">
                          <a:effectLst/>
                          <a:latin typeface="Times New Roman"/>
                        </a:rPr>
                        <a:t> </a:t>
                      </a:r>
                    </a:p>
                    <a:p>
                      <a:pPr algn="ctr" rtl="0" fontAlgn="base"/>
                      <a:endParaRPr lang="en-US" sz="1200" b="0" i="0">
                        <a:effectLst/>
                        <a:latin typeface="Times New Roman"/>
                      </a:endParaRPr>
                    </a:p>
                  </a:txBody>
                  <a:tcPr marL="92547" marR="92547" marT="46274" marB="46274" anchor="ctr"/>
                </a:tc>
                <a:tc>
                  <a:txBody>
                    <a:bodyPr/>
                    <a:lstStyle/>
                    <a:p>
                      <a:pPr algn="ctr" rtl="0" fontAlgn="base"/>
                      <a:endParaRPr lang="en-US" sz="1200" b="0" i="0">
                        <a:effectLst/>
                        <a:latin typeface="Times New Roman"/>
                      </a:endParaRPr>
                    </a:p>
                  </a:txBody>
                  <a:tcPr marL="92547" marR="92547" marT="46274" marB="46274" anchor="ctr"/>
                </a:tc>
                <a:tc>
                  <a:txBody>
                    <a:bodyPr/>
                    <a:lstStyle/>
                    <a:p>
                      <a:pPr algn="ctr" rtl="0" fontAlgn="base"/>
                      <a:r>
                        <a:rPr lang="en-US" sz="1200" u="none" strike="noStrike">
                          <a:effectLst/>
                          <a:latin typeface="Times New Roman"/>
                        </a:rPr>
                        <a:t>H0 Accepted</a:t>
                      </a:r>
                      <a:r>
                        <a:rPr lang="en-US" sz="1200">
                          <a:effectLst/>
                          <a:latin typeface="Times New Roman"/>
                        </a:rPr>
                        <a:t> </a:t>
                      </a:r>
                    </a:p>
                    <a:p>
                      <a:pPr algn="ctr" rtl="0" fontAlgn="base"/>
                      <a:endParaRPr lang="en-US" sz="1200" b="0" i="0">
                        <a:effectLst/>
                        <a:latin typeface="Times New Roman"/>
                      </a:endParaRPr>
                    </a:p>
                  </a:txBody>
                  <a:tcPr marL="92547" marR="92547" marT="46274" marB="46274" anchor="ctr"/>
                </a:tc>
                <a:tc>
                  <a:txBody>
                    <a:bodyPr/>
                    <a:lstStyle/>
                    <a:p>
                      <a:pPr algn="ctr" rtl="0" fontAlgn="base"/>
                      <a:endParaRPr lang="en-US" sz="1200" b="0" i="0">
                        <a:effectLst/>
                        <a:latin typeface="Times New Roman"/>
                      </a:endParaRPr>
                    </a:p>
                  </a:txBody>
                  <a:tcPr marL="92547" marR="92547" marT="46274" marB="46274" anchor="ctr"/>
                </a:tc>
                <a:extLst>
                  <a:ext uri="{0D108BD9-81ED-4DB2-BD59-A6C34878D82A}">
                    <a16:rowId xmlns:a16="http://schemas.microsoft.com/office/drawing/2014/main" val="3267040281"/>
                  </a:ext>
                </a:extLst>
              </a:tr>
            </a:tbl>
          </a:graphicData>
        </a:graphic>
      </p:graphicFrame>
      <p:sp>
        <p:nvSpPr>
          <p:cNvPr id="7" name="TextBox 6">
            <a:extLst>
              <a:ext uri="{FF2B5EF4-FFF2-40B4-BE49-F238E27FC236}">
                <a16:creationId xmlns:a16="http://schemas.microsoft.com/office/drawing/2014/main" id="{94868A18-246A-3CA6-1848-16C1B36D51E5}"/>
              </a:ext>
            </a:extLst>
          </p:cNvPr>
          <p:cNvSpPr txBox="1"/>
          <p:nvPr/>
        </p:nvSpPr>
        <p:spPr>
          <a:xfrm>
            <a:off x="1200711" y="5184644"/>
            <a:ext cx="9789937" cy="94733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gn="ctr">
              <a:lnSpc>
                <a:spcPct val="90000"/>
              </a:lnSpc>
              <a:spcAft>
                <a:spcPts val="600"/>
              </a:spcAft>
              <a:buFont typeface="Arial" panose="020B0604020202020204" pitchFamily="34" charset="0"/>
              <a:buChar char="•"/>
            </a:pPr>
            <a:r>
              <a:rPr lang="en-US" sz="2000">
                <a:latin typeface="Times New Roman"/>
                <a:cs typeface="Times New Roman"/>
              </a:rPr>
              <a:t>H0 : There is no significant difference in the means of the two groups</a:t>
            </a:r>
          </a:p>
          <a:p>
            <a:pPr indent="-228600" algn="ctr">
              <a:lnSpc>
                <a:spcPct val="90000"/>
              </a:lnSpc>
              <a:spcAft>
                <a:spcPts val="600"/>
              </a:spcAft>
              <a:buFont typeface="Arial" panose="020B0604020202020204" pitchFamily="34" charset="0"/>
              <a:buChar char="•"/>
            </a:pPr>
            <a:r>
              <a:rPr lang="en-US" sz="2000">
                <a:latin typeface="Times New Roman"/>
                <a:cs typeface="Times New Roman"/>
              </a:rPr>
              <a:t>H1: There is a significant difference in the means of the two groups.</a:t>
            </a:r>
          </a:p>
        </p:txBody>
      </p:sp>
      <p:pic>
        <p:nvPicPr>
          <p:cNvPr id="3" name="Picture 2">
            <a:extLst>
              <a:ext uri="{FF2B5EF4-FFF2-40B4-BE49-F238E27FC236}">
                <a16:creationId xmlns:a16="http://schemas.microsoft.com/office/drawing/2014/main" id="{554189AE-6738-89ED-651C-32A973D73506}"/>
              </a:ext>
            </a:extLst>
          </p:cNvPr>
          <p:cNvPicPr>
            <a:picLocks noChangeAspect="1"/>
          </p:cNvPicPr>
          <p:nvPr/>
        </p:nvPicPr>
        <p:blipFill>
          <a:blip r:embed="rId2"/>
          <a:stretch>
            <a:fillRect/>
          </a:stretch>
        </p:blipFill>
        <p:spPr>
          <a:xfrm>
            <a:off x="11230183" y="0"/>
            <a:ext cx="956242" cy="637495"/>
          </a:xfrm>
          <a:prstGeom prst="rect">
            <a:avLst/>
          </a:prstGeom>
        </p:spPr>
      </p:pic>
    </p:spTree>
    <p:extLst>
      <p:ext uri="{BB962C8B-B14F-4D97-AF65-F5344CB8AC3E}">
        <p14:creationId xmlns:p14="http://schemas.microsoft.com/office/powerpoint/2010/main" val="10985722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1E6C141D-FE12-8876-5F44-37941063B73C}"/>
              </a:ext>
            </a:extLst>
          </p:cNvPr>
          <p:cNvSpPr>
            <a:spLocks noGrp="1"/>
          </p:cNvSpPr>
          <p:nvPr>
            <p:ph type="title"/>
          </p:nvPr>
        </p:nvSpPr>
        <p:spPr>
          <a:xfrm>
            <a:off x="638352" y="391997"/>
            <a:ext cx="10044023" cy="877729"/>
          </a:xfrm>
        </p:spPr>
        <p:txBody>
          <a:bodyPr anchor="ctr">
            <a:normAutofit/>
          </a:bodyPr>
          <a:lstStyle/>
          <a:p>
            <a:r>
              <a:rPr lang="en-US" sz="4000" b="1">
                <a:solidFill>
                  <a:srgbClr val="000000"/>
                </a:solidFill>
                <a:latin typeface="Times New Roman"/>
                <a:cs typeface="Calibri Light"/>
              </a:rPr>
              <a:t>DISCUSSION</a:t>
            </a:r>
            <a:endParaRPr lang="en-US" sz="4000" b="1">
              <a:solidFill>
                <a:srgbClr val="000000"/>
              </a:solidFill>
              <a:latin typeface="Times New Roman"/>
              <a:cs typeface="Times New Roman"/>
            </a:endParaRPr>
          </a:p>
        </p:txBody>
      </p:sp>
      <p:graphicFrame>
        <p:nvGraphicFramePr>
          <p:cNvPr id="3" name="Diagram 2">
            <a:extLst>
              <a:ext uri="{FF2B5EF4-FFF2-40B4-BE49-F238E27FC236}">
                <a16:creationId xmlns:a16="http://schemas.microsoft.com/office/drawing/2014/main" id="{322D682B-E6A1-4B5D-85CF-3A7437F84018}"/>
              </a:ext>
            </a:extLst>
          </p:cNvPr>
          <p:cNvGraphicFramePr/>
          <p:nvPr>
            <p:extLst>
              <p:ext uri="{D42A27DB-BD31-4B8C-83A1-F6EECF244321}">
                <p14:modId xmlns:p14="http://schemas.microsoft.com/office/powerpoint/2010/main" val="265764542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9" name="Picture 58">
            <a:extLst>
              <a:ext uri="{FF2B5EF4-FFF2-40B4-BE49-F238E27FC236}">
                <a16:creationId xmlns:a16="http://schemas.microsoft.com/office/drawing/2014/main" id="{85DA0E0C-9CF5-2C16-F2AD-B0CB1FF144BE}"/>
              </a:ext>
            </a:extLst>
          </p:cNvPr>
          <p:cNvPicPr>
            <a:picLocks noChangeAspect="1"/>
          </p:cNvPicPr>
          <p:nvPr/>
        </p:nvPicPr>
        <p:blipFill>
          <a:blip r:embed="rId7"/>
          <a:stretch>
            <a:fillRect/>
          </a:stretch>
        </p:blipFill>
        <p:spPr>
          <a:xfrm>
            <a:off x="11283555" y="0"/>
            <a:ext cx="910705" cy="463568"/>
          </a:xfrm>
          <a:prstGeom prst="rect">
            <a:avLst/>
          </a:prstGeom>
        </p:spPr>
      </p:pic>
    </p:spTree>
    <p:extLst>
      <p:ext uri="{BB962C8B-B14F-4D97-AF65-F5344CB8AC3E}">
        <p14:creationId xmlns:p14="http://schemas.microsoft.com/office/powerpoint/2010/main" val="318618551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189BF-FEB6-6881-EB8F-BD2794FDEA1E}"/>
              </a:ext>
            </a:extLst>
          </p:cNvPr>
          <p:cNvSpPr>
            <a:spLocks noGrp="1"/>
          </p:cNvSpPr>
          <p:nvPr>
            <p:ph type="title"/>
          </p:nvPr>
        </p:nvSpPr>
        <p:spPr>
          <a:xfrm>
            <a:off x="566467" y="280161"/>
            <a:ext cx="9895951" cy="1033669"/>
          </a:xfrm>
        </p:spPr>
        <p:txBody>
          <a:bodyPr>
            <a:normAutofit/>
          </a:bodyPr>
          <a:lstStyle/>
          <a:p>
            <a:r>
              <a:rPr lang="en-US" sz="4000" b="1">
                <a:solidFill>
                  <a:srgbClr val="000000"/>
                </a:solidFill>
                <a:latin typeface="Times New Roman"/>
                <a:cs typeface="Calibri Light"/>
              </a:rPr>
              <a:t>CONCLUSION</a:t>
            </a:r>
            <a:endParaRPr lang="en-US" sz="4000" b="1">
              <a:solidFill>
                <a:srgbClr val="000000"/>
              </a:solidFill>
              <a:latin typeface="Times New Roman"/>
              <a:cs typeface="Times New Roman"/>
            </a:endParaRPr>
          </a:p>
        </p:txBody>
      </p:sp>
      <p:sp>
        <p:nvSpPr>
          <p:cNvPr id="3" name="Content Placeholder 2">
            <a:extLst>
              <a:ext uri="{FF2B5EF4-FFF2-40B4-BE49-F238E27FC236}">
                <a16:creationId xmlns:a16="http://schemas.microsoft.com/office/drawing/2014/main" id="{F31E0B37-8233-A469-857A-828652D98609}"/>
              </a:ext>
            </a:extLst>
          </p:cNvPr>
          <p:cNvSpPr>
            <a:spLocks noGrp="1"/>
          </p:cNvSpPr>
          <p:nvPr>
            <p:ph idx="1"/>
          </p:nvPr>
        </p:nvSpPr>
        <p:spPr>
          <a:xfrm>
            <a:off x="1371599" y="2318197"/>
            <a:ext cx="9724031" cy="3683358"/>
          </a:xfrm>
        </p:spPr>
        <p:txBody>
          <a:bodyPr vert="horz" lIns="91440" tIns="45720" rIns="91440" bIns="45720" rtlCol="0" anchor="ctr">
            <a:normAutofit/>
          </a:bodyPr>
          <a:lstStyle/>
          <a:p>
            <a:pPr marL="0" indent="0">
              <a:buNone/>
            </a:pPr>
            <a:endParaRPr lang="en-US" sz="1700">
              <a:cs typeface="Calibri"/>
            </a:endParaRPr>
          </a:p>
          <a:p>
            <a:endParaRPr lang="en-US" sz="1700">
              <a:cs typeface="Calibri"/>
            </a:endParaRPr>
          </a:p>
          <a:p>
            <a:r>
              <a:rPr lang="en-US" sz="1700">
                <a:cs typeface="Calibri"/>
              </a:rPr>
              <a:t>Benefits of regular physical activity must be understood by the population to make healthy lifestyle changes. </a:t>
            </a:r>
          </a:p>
          <a:p>
            <a:r>
              <a:rPr lang="en-US" sz="1700">
                <a:cs typeface="Calibri"/>
              </a:rPr>
              <a:t>Awareness of Fit India Movement can be given to the population.</a:t>
            </a:r>
            <a:endParaRPr lang="en-US"/>
          </a:p>
          <a:p>
            <a:pPr marL="0" indent="0">
              <a:buNone/>
            </a:pPr>
            <a:endParaRPr lang="en-US" sz="1700">
              <a:cs typeface="Calibri"/>
            </a:endParaRPr>
          </a:p>
          <a:p>
            <a:endParaRPr lang="en-US" sz="1700">
              <a:cs typeface="Calibri"/>
            </a:endParaRPr>
          </a:p>
          <a:p>
            <a:endParaRPr lang="en-US" sz="1700">
              <a:cs typeface="Calibri"/>
            </a:endParaRPr>
          </a:p>
        </p:txBody>
      </p:sp>
      <p:pic>
        <p:nvPicPr>
          <p:cNvPr id="4" name="Picture 3">
            <a:extLst>
              <a:ext uri="{FF2B5EF4-FFF2-40B4-BE49-F238E27FC236}">
                <a16:creationId xmlns:a16="http://schemas.microsoft.com/office/drawing/2014/main" id="{0DB562FD-239D-E4BC-22D3-E086FBA8554C}"/>
              </a:ext>
            </a:extLst>
          </p:cNvPr>
          <p:cNvPicPr>
            <a:picLocks noChangeAspect="1"/>
          </p:cNvPicPr>
          <p:nvPr/>
        </p:nvPicPr>
        <p:blipFill>
          <a:blip r:embed="rId2"/>
          <a:stretch>
            <a:fillRect/>
          </a:stretch>
        </p:blipFill>
        <p:spPr>
          <a:xfrm>
            <a:off x="11100581" y="-10476"/>
            <a:ext cx="1095909" cy="621749"/>
          </a:xfrm>
          <a:prstGeom prst="rect">
            <a:avLst/>
          </a:prstGeom>
        </p:spPr>
      </p:pic>
    </p:spTree>
    <p:extLst>
      <p:ext uri="{BB962C8B-B14F-4D97-AF65-F5344CB8AC3E}">
        <p14:creationId xmlns:p14="http://schemas.microsoft.com/office/powerpoint/2010/main" val="6967724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5825" y="280161"/>
            <a:ext cx="9895951" cy="1033669"/>
          </a:xfrm>
        </p:spPr>
        <p:txBody>
          <a:bodyPr>
            <a:normAutofit/>
          </a:bodyPr>
          <a:lstStyle/>
          <a:p>
            <a:r>
              <a:rPr lang="en-US" sz="4000" b="1">
                <a:solidFill>
                  <a:srgbClr val="000000"/>
                </a:solidFill>
                <a:latin typeface="Times New Roman"/>
                <a:cs typeface="Calibri Light"/>
              </a:rPr>
              <a:t>LIMITATIONS</a:t>
            </a:r>
          </a:p>
        </p:txBody>
      </p:sp>
      <p:sp>
        <p:nvSpPr>
          <p:cNvPr id="3" name="Subtitle 2"/>
          <p:cNvSpPr>
            <a:spLocks noGrp="1"/>
          </p:cNvSpPr>
          <p:nvPr>
            <p:ph idx="1"/>
          </p:nvPr>
        </p:nvSpPr>
        <p:spPr>
          <a:xfrm>
            <a:off x="796505" y="2045027"/>
            <a:ext cx="9724031" cy="3683358"/>
          </a:xfrm>
        </p:spPr>
        <p:txBody>
          <a:bodyPr vert="horz" lIns="91440" tIns="45720" rIns="91440" bIns="45720" rtlCol="0" anchor="ctr">
            <a:normAutofit/>
          </a:bodyPr>
          <a:lstStyle/>
          <a:p>
            <a:pPr marL="0" indent="0">
              <a:buNone/>
            </a:pPr>
            <a:endParaRPr lang="en-US" sz="2000">
              <a:latin typeface="Times New Roman"/>
              <a:cs typeface="Calibri"/>
            </a:endParaRPr>
          </a:p>
          <a:p>
            <a:pPr marL="514350" indent="-514350">
              <a:buAutoNum type="arabicPeriod"/>
            </a:pPr>
            <a:r>
              <a:rPr lang="en-US" sz="2000">
                <a:latin typeface="Times New Roman"/>
                <a:cs typeface="Calibri"/>
              </a:rPr>
              <a:t>Few male respondents.</a:t>
            </a:r>
          </a:p>
          <a:p>
            <a:pPr marL="514350" indent="-514350">
              <a:buAutoNum type="arabicPeriod"/>
            </a:pPr>
            <a:r>
              <a:rPr lang="en-US" sz="2000">
                <a:latin typeface="Times New Roman"/>
                <a:cs typeface="Calibri"/>
              </a:rPr>
              <a:t>Male dominated society was observed, where few females were hesitant to give consent and participate in the study.</a:t>
            </a:r>
          </a:p>
          <a:p>
            <a:pPr marL="0" indent="0">
              <a:buNone/>
            </a:pPr>
            <a:endParaRPr lang="en-US" sz="2000">
              <a:latin typeface="Times New Roman"/>
              <a:cs typeface="Calibri"/>
            </a:endParaRPr>
          </a:p>
        </p:txBody>
      </p:sp>
      <p:pic>
        <p:nvPicPr>
          <p:cNvPr id="4" name="Picture 3">
            <a:extLst>
              <a:ext uri="{FF2B5EF4-FFF2-40B4-BE49-F238E27FC236}">
                <a16:creationId xmlns:a16="http://schemas.microsoft.com/office/drawing/2014/main" id="{031041E4-876D-EE0F-E319-BEDA57FEC1C1}"/>
              </a:ext>
            </a:extLst>
          </p:cNvPr>
          <p:cNvPicPr>
            <a:picLocks noChangeAspect="1"/>
          </p:cNvPicPr>
          <p:nvPr/>
        </p:nvPicPr>
        <p:blipFill>
          <a:blip r:embed="rId2"/>
          <a:stretch>
            <a:fillRect/>
          </a:stretch>
        </p:blipFill>
        <p:spPr>
          <a:xfrm>
            <a:off x="11071827" y="-1"/>
            <a:ext cx="1124663" cy="621749"/>
          </a:xfrm>
          <a:prstGeom prst="rect">
            <a:avLst/>
          </a:prstGeom>
        </p:spPr>
      </p:pic>
    </p:spTree>
    <p:extLst>
      <p:ext uri="{BB962C8B-B14F-4D97-AF65-F5344CB8AC3E}">
        <p14:creationId xmlns:p14="http://schemas.microsoft.com/office/powerpoint/2010/main" val="286702023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90CA1-4638-6AE5-69A2-1FEFB97BD423}"/>
              </a:ext>
            </a:extLst>
          </p:cNvPr>
          <p:cNvSpPr>
            <a:spLocks noGrp="1"/>
          </p:cNvSpPr>
          <p:nvPr>
            <p:ph type="title"/>
          </p:nvPr>
        </p:nvSpPr>
        <p:spPr>
          <a:xfrm>
            <a:off x="365184" y="280161"/>
            <a:ext cx="9895951" cy="1033669"/>
          </a:xfrm>
        </p:spPr>
        <p:txBody>
          <a:bodyPr>
            <a:normAutofit/>
          </a:bodyPr>
          <a:lstStyle/>
          <a:p>
            <a:r>
              <a:rPr lang="en-IN" sz="4000" b="1">
                <a:solidFill>
                  <a:srgbClr val="000000"/>
                </a:solidFill>
                <a:latin typeface="Times New Roman"/>
                <a:cs typeface="Times New Roman"/>
              </a:rPr>
              <a:t>RECOMMENDATIONS</a:t>
            </a:r>
          </a:p>
        </p:txBody>
      </p:sp>
      <p:sp>
        <p:nvSpPr>
          <p:cNvPr id="5" name="Content Placeholder 4">
            <a:extLst>
              <a:ext uri="{FF2B5EF4-FFF2-40B4-BE49-F238E27FC236}">
                <a16:creationId xmlns:a16="http://schemas.microsoft.com/office/drawing/2014/main" id="{0EDB6278-A27E-C63C-314F-4D6EB1364694}"/>
              </a:ext>
            </a:extLst>
          </p:cNvPr>
          <p:cNvSpPr>
            <a:spLocks noGrp="1"/>
          </p:cNvSpPr>
          <p:nvPr>
            <p:ph idx="1"/>
          </p:nvPr>
        </p:nvSpPr>
        <p:spPr>
          <a:xfrm>
            <a:off x="1227826" y="2145669"/>
            <a:ext cx="9724031" cy="3683358"/>
          </a:xfrm>
        </p:spPr>
        <p:txBody>
          <a:bodyPr vert="horz" lIns="91440" tIns="45720" rIns="91440" bIns="45720" rtlCol="0" anchor="ctr">
            <a:normAutofit/>
          </a:bodyPr>
          <a:lstStyle/>
          <a:p>
            <a:pPr marL="457200" indent="-457200">
              <a:buAutoNum type="arabicPeriod"/>
            </a:pPr>
            <a:r>
              <a:rPr lang="en-US" sz="2000">
                <a:latin typeface="Times New Roman"/>
                <a:cs typeface="Times New Roman"/>
              </a:rPr>
              <a:t>To spread awareness in the study </a:t>
            </a:r>
            <a:r>
              <a:rPr lang="en-US">
                <a:latin typeface="Times New Roman"/>
                <a:cs typeface="Times New Roman"/>
              </a:rPr>
              <a:t>area regarding hypertension as serious medical condition. Healthy lifestyle habits that are suitable can be suggested to those with HTN to reduce the adversity of the disease. </a:t>
            </a:r>
            <a:endParaRPr lang="en-US">
              <a:latin typeface="Calibri"/>
              <a:cs typeface="Calibri"/>
            </a:endParaRPr>
          </a:p>
          <a:p>
            <a:pPr marL="457200" indent="-457200">
              <a:buAutoNum type="arabicPeriod"/>
            </a:pPr>
            <a:r>
              <a:rPr lang="en-US">
                <a:latin typeface="Times New Roman"/>
                <a:cs typeface="Times New Roman"/>
              </a:rPr>
              <a:t>To notify individuals on follow ups and regular monitoring of BP levels via WhatsApp messages. Motivate the people to use </a:t>
            </a:r>
            <a:r>
              <a:rPr lang="en-US" err="1">
                <a:latin typeface="Times New Roman"/>
                <a:cs typeface="Times New Roman"/>
              </a:rPr>
              <a:t>mohalla</a:t>
            </a:r>
            <a:r>
              <a:rPr lang="en-US">
                <a:latin typeface="Times New Roman"/>
                <a:cs typeface="Times New Roman"/>
              </a:rPr>
              <a:t> clinic for the follow ups.</a:t>
            </a:r>
            <a:endParaRPr lang="en-US" sz="2000">
              <a:latin typeface="Times New Roman" panose="02020603050405020304" pitchFamily="18" charset="0"/>
              <a:cs typeface="Times New Roman" panose="02020603050405020304" pitchFamily="18" charset="0"/>
            </a:endParaRPr>
          </a:p>
          <a:p>
            <a:pPr marL="457200" indent="-457200">
              <a:buAutoNum type="arabicPeriod"/>
            </a:pPr>
            <a:r>
              <a:rPr lang="en-US" sz="2000">
                <a:latin typeface="Times New Roman"/>
                <a:cs typeface="Times New Roman"/>
              </a:rPr>
              <a:t>Awareness on physical activity with the help of free yoga and aerobic exercise camps for the community.</a:t>
            </a:r>
          </a:p>
          <a:p>
            <a:pPr marL="457200" indent="-457200">
              <a:buAutoNum type="arabicPeriod"/>
            </a:pPr>
            <a:r>
              <a:rPr lang="en-US">
                <a:latin typeface="Times New Roman"/>
                <a:cs typeface="Times New Roman"/>
              </a:rPr>
              <a:t>IEC material on preventive measures can be sent via WhatsApp to the people in the community to promote positive health behavior changes.</a:t>
            </a:r>
          </a:p>
        </p:txBody>
      </p:sp>
      <p:pic>
        <p:nvPicPr>
          <p:cNvPr id="4" name="Picture 3" descr="Text&#10;&#10;Description automatically generated">
            <a:extLst>
              <a:ext uri="{FF2B5EF4-FFF2-40B4-BE49-F238E27FC236}">
                <a16:creationId xmlns:a16="http://schemas.microsoft.com/office/drawing/2014/main" id="{A63531EC-AD44-BCC5-C6EB-DC727FF65350}"/>
              </a:ext>
            </a:extLst>
          </p:cNvPr>
          <p:cNvPicPr>
            <a:picLocks noChangeAspect="1"/>
          </p:cNvPicPr>
          <p:nvPr/>
        </p:nvPicPr>
        <p:blipFill>
          <a:blip r:embed="rId2"/>
          <a:stretch>
            <a:fillRect/>
          </a:stretch>
        </p:blipFill>
        <p:spPr>
          <a:xfrm>
            <a:off x="10857542" y="3904"/>
            <a:ext cx="1331556" cy="740027"/>
          </a:xfrm>
          <a:prstGeom prst="rect">
            <a:avLst/>
          </a:prstGeom>
        </p:spPr>
      </p:pic>
    </p:spTree>
    <p:extLst>
      <p:ext uri="{BB962C8B-B14F-4D97-AF65-F5344CB8AC3E}">
        <p14:creationId xmlns:p14="http://schemas.microsoft.com/office/powerpoint/2010/main" val="2609499847"/>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4DC69-53EF-1495-1E4D-DDB2D7501DDA}"/>
              </a:ext>
            </a:extLst>
          </p:cNvPr>
          <p:cNvSpPr>
            <a:spLocks noGrp="1"/>
          </p:cNvSpPr>
          <p:nvPr>
            <p:ph type="title"/>
          </p:nvPr>
        </p:nvSpPr>
        <p:spPr>
          <a:xfrm>
            <a:off x="379561" y="280161"/>
            <a:ext cx="9895951" cy="1033669"/>
          </a:xfrm>
        </p:spPr>
        <p:txBody>
          <a:bodyPr>
            <a:normAutofit/>
          </a:bodyPr>
          <a:lstStyle/>
          <a:p>
            <a:r>
              <a:rPr lang="en-IN" sz="4000" b="1">
                <a:solidFill>
                  <a:srgbClr val="000000"/>
                </a:solidFill>
                <a:latin typeface="Times New Roman"/>
                <a:cs typeface="Times New Roman"/>
              </a:rPr>
              <a:t>REFERENCES</a:t>
            </a:r>
          </a:p>
        </p:txBody>
      </p:sp>
      <p:sp>
        <p:nvSpPr>
          <p:cNvPr id="3" name="Content Placeholder 2">
            <a:extLst>
              <a:ext uri="{FF2B5EF4-FFF2-40B4-BE49-F238E27FC236}">
                <a16:creationId xmlns:a16="http://schemas.microsoft.com/office/drawing/2014/main" id="{655C7CEC-AE43-0015-745A-BBDEAC5F1018}"/>
              </a:ext>
            </a:extLst>
          </p:cNvPr>
          <p:cNvSpPr>
            <a:spLocks noGrp="1"/>
          </p:cNvSpPr>
          <p:nvPr>
            <p:ph idx="1"/>
          </p:nvPr>
        </p:nvSpPr>
        <p:spPr>
          <a:xfrm>
            <a:off x="666210" y="2272129"/>
            <a:ext cx="9724031" cy="3683358"/>
          </a:xfrm>
        </p:spPr>
        <p:txBody>
          <a:bodyPr anchor="ctr">
            <a:normAutofit fontScale="92500"/>
          </a:bodyPr>
          <a:lstStyle/>
          <a:p>
            <a:pPr marL="0" indent="0">
              <a:buNone/>
            </a:pPr>
            <a:endParaRPr lang="en-IN" sz="1600">
              <a:effectLst/>
              <a:latin typeface="Times New Roman"/>
              <a:ea typeface="Times New Roman" panose="02020603050405020304" pitchFamily="18" charset="0"/>
              <a:cs typeface="Times New Roman" panose="02020603050405020304" pitchFamily="18" charset="0"/>
            </a:endParaRPr>
          </a:p>
          <a:p>
            <a:pPr marL="0" indent="0">
              <a:buNone/>
            </a:pPr>
            <a:r>
              <a:rPr lang="en-IN" sz="1600">
                <a:effectLst/>
                <a:latin typeface="Times New Roman"/>
                <a:ea typeface="Times New Roman" panose="02020603050405020304" pitchFamily="18" charset="0"/>
                <a:cs typeface="Times New Roman"/>
              </a:rPr>
              <a:t>1.WHO GUIDELINES ON HYPERTENSION (fact sheet)</a:t>
            </a:r>
          </a:p>
          <a:p>
            <a:pPr marL="0" indent="0">
              <a:buNone/>
            </a:pPr>
            <a:r>
              <a:rPr lang="en-IN" sz="1600">
                <a:latin typeface="Times New Roman"/>
                <a:ea typeface="Times New Roman" panose="02020603050405020304" pitchFamily="18" charset="0"/>
                <a:cs typeface="Times New Roman"/>
              </a:rPr>
              <a:t>2. </a:t>
            </a:r>
            <a:r>
              <a:rPr lang="en-US" sz="1600">
                <a:latin typeface="Times New Roman"/>
                <a:ea typeface="Times New Roman" panose="02020603050405020304" pitchFamily="18" charset="0"/>
                <a:cs typeface="Times New Roman"/>
              </a:rPr>
              <a:t>WHO guidelines on physical activity and sedentary behaviors. Geneva: World Health Organization; 2020.</a:t>
            </a:r>
            <a:endParaRPr lang="en-IN" sz="1600">
              <a:effectLst/>
              <a:latin typeface="Times New Roman"/>
              <a:ea typeface="Times New Roman" panose="02020603050405020304" pitchFamily="18" charset="0"/>
              <a:cs typeface="Times New Roman"/>
            </a:endParaRPr>
          </a:p>
          <a:p>
            <a:pPr marL="0" indent="0">
              <a:buNone/>
            </a:pPr>
            <a:r>
              <a:rPr lang="en-IN" sz="1600">
                <a:effectLst/>
                <a:latin typeface="Times New Roman"/>
                <a:ea typeface="Times New Roman" panose="02020603050405020304" pitchFamily="18" charset="0"/>
                <a:cs typeface="Times New Roman"/>
              </a:rPr>
              <a:t>3 . </a:t>
            </a:r>
            <a:r>
              <a:rPr lang="en-IN" sz="1600" err="1">
                <a:effectLst/>
                <a:latin typeface="Times New Roman"/>
                <a:ea typeface="Times New Roman" panose="02020603050405020304" pitchFamily="18" charset="0"/>
                <a:cs typeface="Times New Roman"/>
              </a:rPr>
              <a:t>Warsy</a:t>
            </a:r>
            <a:r>
              <a:rPr lang="en-IN" sz="1600">
                <a:effectLst/>
                <a:latin typeface="Times New Roman"/>
                <a:ea typeface="Times New Roman" panose="02020603050405020304" pitchFamily="18" charset="0"/>
                <a:cs typeface="Times New Roman"/>
              </a:rPr>
              <a:t>, Arjumand &amp; Othman, Nashwa &amp; Habib, Zaineb &amp; Addar, M. &amp; </a:t>
            </a:r>
            <a:r>
              <a:rPr lang="en-IN" sz="1600" err="1">
                <a:effectLst/>
                <a:latin typeface="Times New Roman"/>
                <a:ea typeface="Times New Roman" panose="02020603050405020304" pitchFamily="18" charset="0"/>
                <a:cs typeface="Times New Roman"/>
              </a:rPr>
              <a:t>Aldbass</a:t>
            </a:r>
            <a:r>
              <a:rPr lang="en-IN" sz="1600">
                <a:effectLst/>
                <a:latin typeface="Times New Roman"/>
                <a:ea typeface="Times New Roman" panose="02020603050405020304" pitchFamily="18" charset="0"/>
                <a:cs typeface="Times New Roman"/>
              </a:rPr>
              <a:t>, Abeer &amp; Alanazi, Mohammad. (2012). Menopause Related Blood Pressure Increase and its Relation to Anthropometric Measurements in Saudi Females. Biosciences Biotechnology Research Asia. 9. 217-222. 10.13005/</a:t>
            </a:r>
            <a:r>
              <a:rPr lang="en-IN" sz="1600" err="1">
                <a:effectLst/>
                <a:latin typeface="Times New Roman"/>
                <a:ea typeface="Times New Roman" panose="02020603050405020304" pitchFamily="18" charset="0"/>
                <a:cs typeface="Times New Roman"/>
              </a:rPr>
              <a:t>bbra</a:t>
            </a:r>
            <a:r>
              <a:rPr lang="en-IN" sz="1600">
                <a:effectLst/>
                <a:latin typeface="Times New Roman"/>
                <a:ea typeface="Times New Roman" panose="02020603050405020304" pitchFamily="18" charset="0"/>
                <a:cs typeface="Times New Roman"/>
              </a:rPr>
              <a:t>/985</a:t>
            </a:r>
          </a:p>
          <a:p>
            <a:pPr marL="0" indent="0">
              <a:buNone/>
            </a:pPr>
            <a:r>
              <a:rPr lang="en-IN" sz="1600">
                <a:latin typeface="Times New Roman"/>
                <a:cs typeface="Times New Roman"/>
              </a:rPr>
              <a:t>4.</a:t>
            </a:r>
            <a:r>
              <a:rPr lang="en-US" sz="1600" b="0" i="0">
                <a:effectLst/>
                <a:latin typeface="Times New Roman"/>
                <a:cs typeface="Times New Roman"/>
              </a:rPr>
              <a:t> Spruill T. M. (2010). Chronic psychosocial stress and hypertension. </a:t>
            </a:r>
            <a:r>
              <a:rPr lang="en-US" sz="1600" b="0" i="1">
                <a:effectLst/>
                <a:latin typeface="Times New Roman"/>
                <a:cs typeface="Times New Roman"/>
              </a:rPr>
              <a:t>Current hypertension reports</a:t>
            </a:r>
            <a:r>
              <a:rPr lang="en-US" sz="1600" b="0" i="0">
                <a:effectLst/>
                <a:latin typeface="Times New Roman"/>
                <a:cs typeface="Times New Roman"/>
              </a:rPr>
              <a:t>, </a:t>
            </a:r>
            <a:r>
              <a:rPr lang="en-US" sz="1600" b="0" i="1">
                <a:effectLst/>
                <a:latin typeface="Times New Roman"/>
                <a:cs typeface="Times New Roman"/>
              </a:rPr>
              <a:t>12</a:t>
            </a:r>
            <a:r>
              <a:rPr lang="en-US" sz="1600" b="0" i="0">
                <a:effectLst/>
                <a:latin typeface="Times New Roman"/>
                <a:cs typeface="Times New Roman"/>
              </a:rPr>
              <a:t>(1), 10–16. </a:t>
            </a:r>
            <a:r>
              <a:rPr lang="en-US" sz="1600" b="0" i="0">
                <a:effectLst/>
                <a:latin typeface="Times New Roman"/>
                <a:cs typeface="Times New Roman"/>
                <a:hlinkClick r:id="rId2"/>
              </a:rPr>
              <a:t>https://doi.org/10.1007/s11906-009-0084-8</a:t>
            </a:r>
            <a:endParaRPr lang="en-US" sz="1600" b="0" i="0">
              <a:effectLst/>
              <a:latin typeface="Times New Roman"/>
              <a:cs typeface="Times New Roman"/>
            </a:endParaRPr>
          </a:p>
          <a:p>
            <a:pPr marL="0" indent="0">
              <a:buNone/>
            </a:pPr>
            <a:r>
              <a:rPr lang="en-US" sz="1600">
                <a:latin typeface="Times New Roman"/>
                <a:cs typeface="Times New Roman"/>
              </a:rPr>
              <a:t>5. WHO GUIDELINES ON HYPERTENSION AND TOBACCO DATA</a:t>
            </a:r>
          </a:p>
          <a:p>
            <a:pPr marL="0" indent="0">
              <a:buNone/>
            </a:pPr>
            <a:r>
              <a:rPr lang="en-US" sz="1600">
                <a:latin typeface="Times New Roman"/>
                <a:cs typeface="Times New Roman"/>
              </a:rPr>
              <a:t>6.</a:t>
            </a:r>
            <a:r>
              <a:rPr lang="en-IN" sz="1600">
                <a:effectLst/>
                <a:latin typeface="Times New Roman"/>
                <a:ea typeface="Calibri" panose="020F0502020204030204" pitchFamily="34" charset="0"/>
                <a:cs typeface="Times New Roman"/>
              </a:rPr>
              <a:t> Jalila El </a:t>
            </a:r>
            <a:r>
              <a:rPr lang="en-IN" sz="1600" err="1">
                <a:effectLst/>
                <a:latin typeface="Times New Roman"/>
                <a:ea typeface="Calibri" panose="020F0502020204030204" pitchFamily="34" charset="0"/>
                <a:cs typeface="Times New Roman"/>
              </a:rPr>
              <a:t>Ati</a:t>
            </a:r>
            <a:r>
              <a:rPr lang="en-IN" sz="1600">
                <a:effectLst/>
                <a:latin typeface="Times New Roman"/>
                <a:ea typeface="Calibri" panose="020F0502020204030204" pitchFamily="34" charset="0"/>
                <a:cs typeface="Times New Roman"/>
              </a:rPr>
              <a:t>, </a:t>
            </a:r>
            <a:r>
              <a:rPr lang="en-IN" sz="1600" err="1">
                <a:effectLst/>
                <a:latin typeface="Times New Roman"/>
                <a:ea typeface="Calibri" panose="020F0502020204030204" pitchFamily="34" charset="0"/>
                <a:cs typeface="Times New Roman"/>
              </a:rPr>
              <a:t>Radhouene</a:t>
            </a:r>
            <a:r>
              <a:rPr lang="en-IN" sz="1600">
                <a:effectLst/>
                <a:latin typeface="Times New Roman"/>
                <a:ea typeface="Calibri" panose="020F0502020204030204" pitchFamily="34" charset="0"/>
                <a:cs typeface="Times New Roman"/>
              </a:rPr>
              <a:t> </a:t>
            </a:r>
            <a:r>
              <a:rPr lang="en-IN" sz="1600" err="1">
                <a:effectLst/>
                <a:latin typeface="Times New Roman"/>
                <a:ea typeface="Calibri" panose="020F0502020204030204" pitchFamily="34" charset="0"/>
                <a:cs typeface="Times New Roman"/>
              </a:rPr>
              <a:t>Doggui</a:t>
            </a:r>
            <a:r>
              <a:rPr lang="en-IN" sz="1600">
                <a:effectLst/>
                <a:latin typeface="Times New Roman"/>
                <a:ea typeface="Calibri" panose="020F0502020204030204" pitchFamily="34" charset="0"/>
                <a:cs typeface="Times New Roman"/>
              </a:rPr>
              <a:t>, Houda Ben Gharbia, Myriam El </a:t>
            </a:r>
            <a:r>
              <a:rPr lang="en-IN" sz="1600" err="1">
                <a:effectLst/>
                <a:latin typeface="Times New Roman"/>
                <a:ea typeface="Calibri" panose="020F0502020204030204" pitchFamily="34" charset="0"/>
                <a:cs typeface="Times New Roman"/>
              </a:rPr>
              <a:t>Ati</a:t>
            </a:r>
            <a:r>
              <a:rPr lang="en-IN" sz="1600">
                <a:effectLst/>
                <a:latin typeface="Times New Roman"/>
                <a:ea typeface="Calibri" panose="020F0502020204030204" pitchFamily="34" charset="0"/>
                <a:cs typeface="Times New Roman"/>
              </a:rPr>
              <a:t>-Hellal, "Prevalence of Hypertension and Adherence to Dietary Approaches to Stop Hypertension Diet Score in Childbearing Age Tunisian Women: A Cross-Sectional Study", BioMed Research International, vol. 2021, Article ID 6686299, 9 pages, 2021. https://doi.org/10.1155/2021/6686299</a:t>
            </a:r>
            <a:endParaRPr lang="en-US" sz="1600">
              <a:latin typeface="Times New Roman"/>
              <a:cs typeface="Times New Roman"/>
            </a:endParaRPr>
          </a:p>
          <a:p>
            <a:pPr marL="0" indent="0">
              <a:buNone/>
            </a:pPr>
            <a:endParaRPr lang="en-IN" sz="1600">
              <a:latin typeface="Times New Roman"/>
              <a:cs typeface="Times New Roman"/>
            </a:endParaRPr>
          </a:p>
        </p:txBody>
      </p:sp>
      <p:pic>
        <p:nvPicPr>
          <p:cNvPr id="5" name="Picture 4">
            <a:extLst>
              <a:ext uri="{FF2B5EF4-FFF2-40B4-BE49-F238E27FC236}">
                <a16:creationId xmlns:a16="http://schemas.microsoft.com/office/drawing/2014/main" id="{73556641-3084-B4F1-1674-F84BADF57AC0}"/>
              </a:ext>
            </a:extLst>
          </p:cNvPr>
          <p:cNvPicPr>
            <a:picLocks noChangeAspect="1"/>
          </p:cNvPicPr>
          <p:nvPr/>
        </p:nvPicPr>
        <p:blipFill>
          <a:blip r:embed="rId3"/>
          <a:stretch>
            <a:fillRect/>
          </a:stretch>
        </p:blipFill>
        <p:spPr>
          <a:xfrm>
            <a:off x="11100581" y="-10476"/>
            <a:ext cx="1095909" cy="621749"/>
          </a:xfrm>
          <a:prstGeom prst="rect">
            <a:avLst/>
          </a:prstGeom>
        </p:spPr>
      </p:pic>
    </p:spTree>
    <p:extLst>
      <p:ext uri="{BB962C8B-B14F-4D97-AF65-F5344CB8AC3E}">
        <p14:creationId xmlns:p14="http://schemas.microsoft.com/office/powerpoint/2010/main" val="324503769"/>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2B191-9CB6-A23C-6099-C7053A01D9AB}"/>
              </a:ext>
            </a:extLst>
          </p:cNvPr>
          <p:cNvSpPr>
            <a:spLocks noGrp="1"/>
          </p:cNvSpPr>
          <p:nvPr>
            <p:ph type="title"/>
          </p:nvPr>
        </p:nvSpPr>
        <p:spPr>
          <a:xfrm>
            <a:off x="465823" y="291356"/>
            <a:ext cx="10044023" cy="877729"/>
          </a:xfrm>
        </p:spPr>
        <p:txBody>
          <a:bodyPr anchor="ctr">
            <a:normAutofit/>
          </a:bodyPr>
          <a:lstStyle/>
          <a:p>
            <a:r>
              <a:rPr lang="en-IN" sz="4000" b="1">
                <a:solidFill>
                  <a:srgbClr val="000000"/>
                </a:solidFill>
                <a:latin typeface="Times New Roman"/>
                <a:cs typeface="Times New Roman"/>
              </a:rPr>
              <a:t>INTERNSHIP EXPERIENCE</a:t>
            </a:r>
          </a:p>
        </p:txBody>
      </p:sp>
      <p:graphicFrame>
        <p:nvGraphicFramePr>
          <p:cNvPr id="21" name="Content Placeholder 2">
            <a:extLst>
              <a:ext uri="{FF2B5EF4-FFF2-40B4-BE49-F238E27FC236}">
                <a16:creationId xmlns:a16="http://schemas.microsoft.com/office/drawing/2014/main" id="{BAA45DB2-B5EE-DBC3-63A8-5B52CDB6E09B}"/>
              </a:ext>
            </a:extLst>
          </p:cNvPr>
          <p:cNvGraphicFramePr>
            <a:graphicFrameLocks noGrp="1"/>
          </p:cNvGraphicFramePr>
          <p:nvPr>
            <p:ph idx="1"/>
            <p:extLst>
              <p:ext uri="{D42A27DB-BD31-4B8C-83A1-F6EECF244321}">
                <p14:modId xmlns:p14="http://schemas.microsoft.com/office/powerpoint/2010/main" val="387021289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3" name="Picture 32" descr="Text&#10;&#10;Description automatically generated">
            <a:extLst>
              <a:ext uri="{FF2B5EF4-FFF2-40B4-BE49-F238E27FC236}">
                <a16:creationId xmlns:a16="http://schemas.microsoft.com/office/drawing/2014/main" id="{474D641F-7EAE-15FB-64C9-87190B6D03CD}"/>
              </a:ext>
            </a:extLst>
          </p:cNvPr>
          <p:cNvPicPr>
            <a:picLocks noChangeAspect="1"/>
          </p:cNvPicPr>
          <p:nvPr/>
        </p:nvPicPr>
        <p:blipFill>
          <a:blip r:embed="rId7"/>
          <a:stretch>
            <a:fillRect/>
          </a:stretch>
        </p:blipFill>
        <p:spPr>
          <a:xfrm>
            <a:off x="10857542" y="3904"/>
            <a:ext cx="1331556" cy="740027"/>
          </a:xfrm>
          <a:prstGeom prst="rect">
            <a:avLst/>
          </a:prstGeom>
        </p:spPr>
      </p:pic>
    </p:spTree>
    <p:extLst>
      <p:ext uri="{BB962C8B-B14F-4D97-AF65-F5344CB8AC3E}">
        <p14:creationId xmlns:p14="http://schemas.microsoft.com/office/powerpoint/2010/main" val="2402650138"/>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A347E3-D94C-B0AC-1487-09AC009FC4D3}"/>
              </a:ext>
            </a:extLst>
          </p:cNvPr>
          <p:cNvPicPr>
            <a:picLocks noChangeAspect="1"/>
          </p:cNvPicPr>
          <p:nvPr/>
        </p:nvPicPr>
        <p:blipFill>
          <a:blip r:embed="rId2"/>
          <a:stretch>
            <a:fillRect/>
          </a:stretch>
        </p:blipFill>
        <p:spPr>
          <a:xfrm>
            <a:off x="4430487" y="76200"/>
            <a:ext cx="2318656" cy="4223657"/>
          </a:xfrm>
          <a:prstGeom prst="rect">
            <a:avLst/>
          </a:prstGeom>
        </p:spPr>
      </p:pic>
      <p:pic>
        <p:nvPicPr>
          <p:cNvPr id="5" name="Picture 4">
            <a:extLst>
              <a:ext uri="{FF2B5EF4-FFF2-40B4-BE49-F238E27FC236}">
                <a16:creationId xmlns:a16="http://schemas.microsoft.com/office/drawing/2014/main" id="{902CF1FF-AF8E-8577-BFBD-F06A9BFFDAF8}"/>
              </a:ext>
            </a:extLst>
          </p:cNvPr>
          <p:cNvPicPr>
            <a:picLocks noChangeAspect="1"/>
          </p:cNvPicPr>
          <p:nvPr/>
        </p:nvPicPr>
        <p:blipFill>
          <a:blip r:embed="rId3"/>
          <a:stretch>
            <a:fillRect/>
          </a:stretch>
        </p:blipFill>
        <p:spPr>
          <a:xfrm>
            <a:off x="0" y="76200"/>
            <a:ext cx="4430486" cy="1937657"/>
          </a:xfrm>
          <a:prstGeom prst="rect">
            <a:avLst/>
          </a:prstGeom>
        </p:spPr>
      </p:pic>
      <p:pic>
        <p:nvPicPr>
          <p:cNvPr id="7" name="Picture 6">
            <a:extLst>
              <a:ext uri="{FF2B5EF4-FFF2-40B4-BE49-F238E27FC236}">
                <a16:creationId xmlns:a16="http://schemas.microsoft.com/office/drawing/2014/main" id="{87886699-60AB-5567-AE31-E410FA13E7D3}"/>
              </a:ext>
            </a:extLst>
          </p:cNvPr>
          <p:cNvPicPr>
            <a:picLocks noChangeAspect="1"/>
          </p:cNvPicPr>
          <p:nvPr/>
        </p:nvPicPr>
        <p:blipFill>
          <a:blip r:embed="rId4"/>
          <a:stretch>
            <a:fillRect/>
          </a:stretch>
        </p:blipFill>
        <p:spPr>
          <a:xfrm>
            <a:off x="-1" y="2013857"/>
            <a:ext cx="2427515" cy="1197429"/>
          </a:xfrm>
          <a:prstGeom prst="rect">
            <a:avLst/>
          </a:prstGeom>
        </p:spPr>
      </p:pic>
      <p:pic>
        <p:nvPicPr>
          <p:cNvPr id="9" name="Picture 8">
            <a:extLst>
              <a:ext uri="{FF2B5EF4-FFF2-40B4-BE49-F238E27FC236}">
                <a16:creationId xmlns:a16="http://schemas.microsoft.com/office/drawing/2014/main" id="{17DF2EA6-EF0D-E23D-8362-5EA6A2C228A9}"/>
              </a:ext>
            </a:extLst>
          </p:cNvPr>
          <p:cNvPicPr>
            <a:picLocks noChangeAspect="1"/>
          </p:cNvPicPr>
          <p:nvPr/>
        </p:nvPicPr>
        <p:blipFill>
          <a:blip r:embed="rId5"/>
          <a:stretch>
            <a:fillRect/>
          </a:stretch>
        </p:blipFill>
        <p:spPr>
          <a:xfrm>
            <a:off x="6723290" y="32658"/>
            <a:ext cx="5468709" cy="4267200"/>
          </a:xfrm>
          <a:prstGeom prst="rect">
            <a:avLst/>
          </a:prstGeom>
        </p:spPr>
      </p:pic>
      <p:pic>
        <p:nvPicPr>
          <p:cNvPr id="11" name="Picture 10">
            <a:extLst>
              <a:ext uri="{FF2B5EF4-FFF2-40B4-BE49-F238E27FC236}">
                <a16:creationId xmlns:a16="http://schemas.microsoft.com/office/drawing/2014/main" id="{C518BBA7-F28E-C832-D1BE-D2BCA23A43BC}"/>
              </a:ext>
            </a:extLst>
          </p:cNvPr>
          <p:cNvPicPr>
            <a:picLocks noChangeAspect="1"/>
          </p:cNvPicPr>
          <p:nvPr/>
        </p:nvPicPr>
        <p:blipFill>
          <a:blip r:embed="rId6"/>
          <a:stretch>
            <a:fillRect/>
          </a:stretch>
        </p:blipFill>
        <p:spPr>
          <a:xfrm>
            <a:off x="0" y="4201887"/>
            <a:ext cx="6858000" cy="2656114"/>
          </a:xfrm>
          <a:prstGeom prst="rect">
            <a:avLst/>
          </a:prstGeom>
        </p:spPr>
      </p:pic>
      <p:pic>
        <p:nvPicPr>
          <p:cNvPr id="13" name="Picture 12">
            <a:extLst>
              <a:ext uri="{FF2B5EF4-FFF2-40B4-BE49-F238E27FC236}">
                <a16:creationId xmlns:a16="http://schemas.microsoft.com/office/drawing/2014/main" id="{6179A093-6239-4F1C-B35E-EC418030D6BC}"/>
              </a:ext>
            </a:extLst>
          </p:cNvPr>
          <p:cNvPicPr>
            <a:picLocks noChangeAspect="1"/>
          </p:cNvPicPr>
          <p:nvPr/>
        </p:nvPicPr>
        <p:blipFill>
          <a:blip r:embed="rId7"/>
          <a:stretch>
            <a:fillRect/>
          </a:stretch>
        </p:blipFill>
        <p:spPr>
          <a:xfrm>
            <a:off x="2427514" y="2013857"/>
            <a:ext cx="2002972" cy="2188029"/>
          </a:xfrm>
          <a:prstGeom prst="rect">
            <a:avLst/>
          </a:prstGeom>
        </p:spPr>
      </p:pic>
      <p:pic>
        <p:nvPicPr>
          <p:cNvPr id="15" name="Picture 14">
            <a:extLst>
              <a:ext uri="{FF2B5EF4-FFF2-40B4-BE49-F238E27FC236}">
                <a16:creationId xmlns:a16="http://schemas.microsoft.com/office/drawing/2014/main" id="{51D8DBEE-220B-4BAE-4359-88FAAB720D5E}"/>
              </a:ext>
            </a:extLst>
          </p:cNvPr>
          <p:cNvPicPr>
            <a:picLocks noChangeAspect="1"/>
          </p:cNvPicPr>
          <p:nvPr/>
        </p:nvPicPr>
        <p:blipFill>
          <a:blip r:embed="rId8"/>
          <a:stretch>
            <a:fillRect/>
          </a:stretch>
        </p:blipFill>
        <p:spPr>
          <a:xfrm>
            <a:off x="-25853" y="3102430"/>
            <a:ext cx="2453367" cy="1121227"/>
          </a:xfrm>
          <a:prstGeom prst="rect">
            <a:avLst/>
          </a:prstGeom>
        </p:spPr>
      </p:pic>
      <p:sp>
        <p:nvSpPr>
          <p:cNvPr id="16" name="TextBox 15">
            <a:extLst>
              <a:ext uri="{FF2B5EF4-FFF2-40B4-BE49-F238E27FC236}">
                <a16:creationId xmlns:a16="http://schemas.microsoft.com/office/drawing/2014/main" id="{00E2240B-7779-78C6-6D53-97DB3E710F8C}"/>
              </a:ext>
            </a:extLst>
          </p:cNvPr>
          <p:cNvSpPr txBox="1"/>
          <p:nvPr/>
        </p:nvSpPr>
        <p:spPr>
          <a:xfrm>
            <a:off x="0" y="3289794"/>
            <a:ext cx="12191999" cy="707886"/>
          </a:xfrm>
          <a:prstGeom prst="rect">
            <a:avLst/>
          </a:prstGeom>
          <a:solidFill>
            <a:schemeClr val="accent4"/>
          </a:solidFill>
        </p:spPr>
        <p:txBody>
          <a:bodyPr wrap="square" rtlCol="0">
            <a:spAutoFit/>
          </a:bodyPr>
          <a:lstStyle/>
          <a:p>
            <a:pPr algn="ctr"/>
            <a:r>
              <a:rPr lang="en-IN" sz="4000" b="1"/>
              <a:t>WHEN THE GOING GETS TOUGH, THE TOUGH GET GOING</a:t>
            </a:r>
          </a:p>
        </p:txBody>
      </p:sp>
      <p:pic>
        <p:nvPicPr>
          <p:cNvPr id="4" name="Picture 3">
            <a:extLst>
              <a:ext uri="{FF2B5EF4-FFF2-40B4-BE49-F238E27FC236}">
                <a16:creationId xmlns:a16="http://schemas.microsoft.com/office/drawing/2014/main" id="{6D71003C-1566-F636-B08B-4C64152BD86F}"/>
              </a:ext>
            </a:extLst>
          </p:cNvPr>
          <p:cNvPicPr>
            <a:picLocks noChangeAspect="1"/>
          </p:cNvPicPr>
          <p:nvPr/>
        </p:nvPicPr>
        <p:blipFill>
          <a:blip r:embed="rId8"/>
          <a:stretch>
            <a:fillRect/>
          </a:stretch>
        </p:blipFill>
        <p:spPr>
          <a:xfrm>
            <a:off x="6858000" y="4223657"/>
            <a:ext cx="5359852" cy="2658423"/>
          </a:xfrm>
          <a:prstGeom prst="rect">
            <a:avLst/>
          </a:prstGeom>
        </p:spPr>
      </p:pic>
      <p:pic>
        <p:nvPicPr>
          <p:cNvPr id="2" name="Picture 1">
            <a:extLst>
              <a:ext uri="{FF2B5EF4-FFF2-40B4-BE49-F238E27FC236}">
                <a16:creationId xmlns:a16="http://schemas.microsoft.com/office/drawing/2014/main" id="{514611DD-5704-9F62-F99A-C616D80F0B59}"/>
              </a:ext>
            </a:extLst>
          </p:cNvPr>
          <p:cNvPicPr>
            <a:picLocks noChangeAspect="1"/>
          </p:cNvPicPr>
          <p:nvPr/>
        </p:nvPicPr>
        <p:blipFill>
          <a:blip r:embed="rId9"/>
          <a:stretch>
            <a:fillRect/>
          </a:stretch>
        </p:blipFill>
        <p:spPr>
          <a:xfrm>
            <a:off x="10857542" y="3904"/>
            <a:ext cx="1331556" cy="740027"/>
          </a:xfrm>
          <a:prstGeom prst="rect">
            <a:avLst/>
          </a:prstGeom>
        </p:spPr>
      </p:pic>
    </p:spTree>
    <p:extLst>
      <p:ext uri="{BB962C8B-B14F-4D97-AF65-F5344CB8AC3E}">
        <p14:creationId xmlns:p14="http://schemas.microsoft.com/office/powerpoint/2010/main" val="31832541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4E746-44F9-B5E9-F0E9-E071C68C9B67}"/>
              </a:ext>
            </a:extLst>
          </p:cNvPr>
          <p:cNvSpPr>
            <a:spLocks noGrp="1"/>
          </p:cNvSpPr>
          <p:nvPr>
            <p:ph type="title"/>
          </p:nvPr>
        </p:nvSpPr>
        <p:spPr>
          <a:xfrm>
            <a:off x="838200" y="365125"/>
            <a:ext cx="6903720" cy="1325563"/>
          </a:xfrm>
        </p:spPr>
        <p:txBody>
          <a:bodyPr vert="horz" lIns="91440" tIns="45720" rIns="91440" bIns="45720" rtlCol="0" anchor="ctr">
            <a:normAutofit/>
          </a:bodyPr>
          <a:lstStyle/>
          <a:p>
            <a:r>
              <a:rPr lang="en-US" b="1"/>
              <a:t>INTRODUCTION</a:t>
            </a:r>
          </a:p>
        </p:txBody>
      </p:sp>
      <p:sp>
        <p:nvSpPr>
          <p:cNvPr id="14" name="Content Placeholder 2">
            <a:extLst>
              <a:ext uri="{FF2B5EF4-FFF2-40B4-BE49-F238E27FC236}">
                <a16:creationId xmlns:a16="http://schemas.microsoft.com/office/drawing/2014/main" id="{E59159B3-71D1-F323-ADAD-719D3E0056FF}"/>
              </a:ext>
            </a:extLst>
          </p:cNvPr>
          <p:cNvSpPr>
            <a:spLocks noGrp="1"/>
          </p:cNvSpPr>
          <p:nvPr/>
        </p:nvSpPr>
        <p:spPr>
          <a:xfrm>
            <a:off x="838200" y="2015406"/>
            <a:ext cx="4900749" cy="402834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000">
                <a:solidFill>
                  <a:srgbClr val="000000"/>
                </a:solidFill>
              </a:rPr>
              <a:t>Worldwide 1.13 billion people are suffering from hypertension. 2/3</a:t>
            </a:r>
            <a:r>
              <a:rPr lang="en-US" sz="2000" baseline="30000">
                <a:solidFill>
                  <a:srgbClr val="000000"/>
                </a:solidFill>
              </a:rPr>
              <a:t>rd</a:t>
            </a:r>
            <a:r>
              <a:rPr lang="en-US" sz="2000">
                <a:solidFill>
                  <a:srgbClr val="000000"/>
                </a:solidFill>
              </a:rPr>
              <a:t> of the cases are in middle- and low-income countries.</a:t>
            </a:r>
          </a:p>
          <a:p>
            <a:pPr marL="0"/>
            <a:r>
              <a:rPr lang="en-US" sz="2000">
                <a:solidFill>
                  <a:srgbClr val="000000"/>
                </a:solidFill>
              </a:rPr>
              <a:t>As per </a:t>
            </a:r>
            <a:r>
              <a:rPr lang="en-US" sz="2000" u="sng">
                <a:solidFill>
                  <a:srgbClr val="000000"/>
                </a:solidFill>
              </a:rPr>
              <a:t>NFHS-5, prevalence of hypertension for men and women are 24% and 21% respectively. </a:t>
            </a:r>
            <a:r>
              <a:rPr lang="en-US" sz="2000">
                <a:solidFill>
                  <a:srgbClr val="000000"/>
                </a:solidFill>
              </a:rPr>
              <a:t>Hypertension is the raised blood pressure, created by the force of blood pushing against the walls of arteries as it pumped by the heart. The higher the pressure, the harder the heart has to pump. It is a serious medical condition as it caused end organ changes and cause premature death. </a:t>
            </a:r>
          </a:p>
        </p:txBody>
      </p:sp>
      <p:pic>
        <p:nvPicPr>
          <p:cNvPr id="3" name="Picture 2">
            <a:extLst>
              <a:ext uri="{FF2B5EF4-FFF2-40B4-BE49-F238E27FC236}">
                <a16:creationId xmlns:a16="http://schemas.microsoft.com/office/drawing/2014/main" id="{C8B4AD6B-B644-3B1D-9154-50FF00640D27}"/>
              </a:ext>
            </a:extLst>
          </p:cNvPr>
          <p:cNvPicPr>
            <a:picLocks noChangeAspect="1"/>
          </p:cNvPicPr>
          <p:nvPr/>
        </p:nvPicPr>
        <p:blipFill>
          <a:blip r:embed="rId2"/>
          <a:stretch>
            <a:fillRect/>
          </a:stretch>
        </p:blipFill>
        <p:spPr>
          <a:xfrm>
            <a:off x="8540386" y="1863634"/>
            <a:ext cx="2803335" cy="2077599"/>
          </a:xfrm>
          <a:custGeom>
            <a:avLst/>
            <a:gdLst/>
            <a:ahLst/>
            <a:cxnLst/>
            <a:rect l="l" t="t" r="r" b="b"/>
            <a:pathLst>
              <a:path w="4636009" h="5032375">
                <a:moveTo>
                  <a:pt x="0" y="0"/>
                </a:moveTo>
                <a:lnTo>
                  <a:pt x="4636009" y="0"/>
                </a:lnTo>
                <a:lnTo>
                  <a:pt x="4636009" y="5032375"/>
                </a:lnTo>
                <a:lnTo>
                  <a:pt x="0" y="5032375"/>
                </a:lnTo>
                <a:close/>
              </a:path>
            </a:pathLst>
          </a:custGeom>
        </p:spPr>
      </p:pic>
      <p:pic>
        <p:nvPicPr>
          <p:cNvPr id="5" name="Picture 4">
            <a:extLst>
              <a:ext uri="{FF2B5EF4-FFF2-40B4-BE49-F238E27FC236}">
                <a16:creationId xmlns:a16="http://schemas.microsoft.com/office/drawing/2014/main" id="{792BBF77-715F-E5CD-F4B3-58C2809B552A}"/>
              </a:ext>
            </a:extLst>
          </p:cNvPr>
          <p:cNvPicPr>
            <a:picLocks noChangeAspect="1"/>
          </p:cNvPicPr>
          <p:nvPr/>
        </p:nvPicPr>
        <p:blipFill>
          <a:blip r:embed="rId3"/>
          <a:stretch>
            <a:fillRect/>
          </a:stretch>
        </p:blipFill>
        <p:spPr>
          <a:xfrm>
            <a:off x="6908801" y="4128036"/>
            <a:ext cx="2885554" cy="2077599"/>
          </a:xfrm>
          <a:custGeom>
            <a:avLst/>
            <a:gdLst/>
            <a:ahLst/>
            <a:cxnLst/>
            <a:rect l="l" t="t" r="r" b="b"/>
            <a:pathLst>
              <a:path w="4636009" h="5032375">
                <a:moveTo>
                  <a:pt x="0" y="0"/>
                </a:moveTo>
                <a:lnTo>
                  <a:pt x="4636009" y="0"/>
                </a:lnTo>
                <a:lnTo>
                  <a:pt x="4636009" y="5032375"/>
                </a:lnTo>
                <a:lnTo>
                  <a:pt x="0" y="5032375"/>
                </a:lnTo>
                <a:close/>
              </a:path>
            </a:pathLst>
          </a:custGeom>
        </p:spPr>
      </p:pic>
      <p:pic>
        <p:nvPicPr>
          <p:cNvPr id="11" name="Picture 10" descr="Text&#10;&#10;Description automatically generated">
            <a:extLst>
              <a:ext uri="{FF2B5EF4-FFF2-40B4-BE49-F238E27FC236}">
                <a16:creationId xmlns:a16="http://schemas.microsoft.com/office/drawing/2014/main" id="{736E84E2-054F-90C7-E731-6ECD0583BABD}"/>
              </a:ext>
            </a:extLst>
          </p:cNvPr>
          <p:cNvPicPr>
            <a:picLocks noChangeAspect="1"/>
          </p:cNvPicPr>
          <p:nvPr/>
        </p:nvPicPr>
        <p:blipFill>
          <a:blip r:embed="rId4"/>
          <a:stretch>
            <a:fillRect/>
          </a:stretch>
        </p:blipFill>
        <p:spPr>
          <a:xfrm>
            <a:off x="11148408" y="0"/>
            <a:ext cx="1043592" cy="760152"/>
          </a:xfrm>
          <a:prstGeom prst="rect">
            <a:avLst/>
          </a:prstGeom>
        </p:spPr>
      </p:pic>
    </p:spTree>
    <p:extLst>
      <p:ext uri="{BB962C8B-B14F-4D97-AF65-F5344CB8AC3E}">
        <p14:creationId xmlns:p14="http://schemas.microsoft.com/office/powerpoint/2010/main" val="56968776"/>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4171C42-C080-CCBD-89DC-BF80F8C80948}"/>
              </a:ext>
            </a:extLst>
          </p:cNvPr>
          <p:cNvPicPr>
            <a:picLocks noChangeAspect="1"/>
          </p:cNvPicPr>
          <p:nvPr/>
        </p:nvPicPr>
        <p:blipFill rotWithShape="1">
          <a:blip r:embed="rId2"/>
          <a:srcRect l="10668" r="11694" b="-3"/>
          <a:stretch/>
        </p:blipFill>
        <p:spPr>
          <a:xfrm>
            <a:off x="192528" y="171716"/>
            <a:ext cx="3793268" cy="6514565"/>
          </a:xfrm>
          <a:prstGeom prst="rect">
            <a:avLst/>
          </a:prstGeom>
        </p:spPr>
      </p:pic>
      <p:pic>
        <p:nvPicPr>
          <p:cNvPr id="7" name="Picture 6">
            <a:extLst>
              <a:ext uri="{FF2B5EF4-FFF2-40B4-BE49-F238E27FC236}">
                <a16:creationId xmlns:a16="http://schemas.microsoft.com/office/drawing/2014/main" id="{5AB92844-9F6C-A271-E72B-C9C0DBA12CD6}"/>
              </a:ext>
            </a:extLst>
          </p:cNvPr>
          <p:cNvPicPr>
            <a:picLocks noChangeAspect="1"/>
          </p:cNvPicPr>
          <p:nvPr/>
        </p:nvPicPr>
        <p:blipFill rotWithShape="1">
          <a:blip r:embed="rId3"/>
          <a:srcRect t="1477" r="1" b="2670"/>
          <a:stretch/>
        </p:blipFill>
        <p:spPr>
          <a:xfrm>
            <a:off x="4184538" y="171716"/>
            <a:ext cx="3822924" cy="6514565"/>
          </a:xfrm>
          <a:prstGeom prst="rect">
            <a:avLst/>
          </a:prstGeom>
        </p:spPr>
      </p:pic>
      <p:pic>
        <p:nvPicPr>
          <p:cNvPr id="11" name="Picture 10">
            <a:extLst>
              <a:ext uri="{FF2B5EF4-FFF2-40B4-BE49-F238E27FC236}">
                <a16:creationId xmlns:a16="http://schemas.microsoft.com/office/drawing/2014/main" id="{7C6E37F3-DA9B-5AE1-3D2E-45F186F3F0FC}"/>
              </a:ext>
            </a:extLst>
          </p:cNvPr>
          <p:cNvPicPr>
            <a:picLocks noChangeAspect="1"/>
          </p:cNvPicPr>
          <p:nvPr/>
        </p:nvPicPr>
        <p:blipFill rotWithShape="1">
          <a:blip r:embed="rId4"/>
          <a:srcRect l="8669" r="13575" b="-3"/>
          <a:stretch/>
        </p:blipFill>
        <p:spPr>
          <a:xfrm>
            <a:off x="8188032" y="171716"/>
            <a:ext cx="3799007" cy="6514565"/>
          </a:xfrm>
          <a:prstGeom prst="rect">
            <a:avLst/>
          </a:prstGeom>
        </p:spPr>
      </p:pic>
      <p:pic>
        <p:nvPicPr>
          <p:cNvPr id="3" name="Picture 2" descr="Text&#10;&#10;Description automatically generated">
            <a:extLst>
              <a:ext uri="{FF2B5EF4-FFF2-40B4-BE49-F238E27FC236}">
                <a16:creationId xmlns:a16="http://schemas.microsoft.com/office/drawing/2014/main" id="{DE9A3816-CB6F-1E5E-35F3-3BE0D5D46CF0}"/>
              </a:ext>
            </a:extLst>
          </p:cNvPr>
          <p:cNvPicPr>
            <a:picLocks noChangeAspect="1"/>
          </p:cNvPicPr>
          <p:nvPr/>
        </p:nvPicPr>
        <p:blipFill>
          <a:blip r:embed="rId5"/>
          <a:stretch>
            <a:fillRect/>
          </a:stretch>
        </p:blipFill>
        <p:spPr>
          <a:xfrm>
            <a:off x="10857542" y="3904"/>
            <a:ext cx="1331556" cy="740027"/>
          </a:xfrm>
          <a:prstGeom prst="rect">
            <a:avLst/>
          </a:prstGeom>
        </p:spPr>
      </p:pic>
    </p:spTree>
    <p:extLst>
      <p:ext uri="{BB962C8B-B14F-4D97-AF65-F5344CB8AC3E}">
        <p14:creationId xmlns:p14="http://schemas.microsoft.com/office/powerpoint/2010/main" val="1731226237"/>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957"/>
            <a:ext cx="12192000" cy="1269718"/>
          </a:xfrm>
          <a:prstGeom prst="rect">
            <a:avLst/>
          </a:prstGeom>
          <a:solidFill>
            <a:schemeClr val="accent2">
              <a:lumMod val="40000"/>
              <a:lumOff val="60000"/>
            </a:schemeClr>
          </a:solidFill>
          <a:ln w="38100">
            <a:solidFill>
              <a:schemeClr val="tx1">
                <a:lumMod val="75000"/>
                <a:lumOff val="25000"/>
              </a:schemeClr>
            </a:solidFill>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b="1" i="0" u="none" strike="noStrike" kern="1200" cap="none" spc="0" normalizeH="0" baseline="0" noProof="0">
                <a:ln>
                  <a:noFill/>
                </a:ln>
                <a:effectLst/>
                <a:uLnTx/>
                <a:uFillTx/>
                <a:latin typeface="Times New Roman"/>
                <a:ea typeface="+mn-ea"/>
                <a:cs typeface="Times New Roman"/>
              </a:rPr>
              <a:t>      </a:t>
            </a:r>
            <a:endParaRPr kumimoji="0" lang="en-IN" b="1" i="0" u="none" strike="noStrike" kern="1200" cap="none" spc="0" normalizeH="0" baseline="0" noProof="0">
              <a:ln>
                <a:noFill/>
              </a:ln>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a:ln>
                  <a:noFill/>
                </a:ln>
                <a:solidFill>
                  <a:srgbClr val="44546A"/>
                </a:solidFill>
                <a:effectLst/>
                <a:uLnTx/>
                <a:uFillTx/>
                <a:latin typeface="Times New Roman"/>
                <a:ea typeface="+mn-ea"/>
                <a:cs typeface="Times New Roman"/>
              </a:rPr>
              <a:t> </a:t>
            </a:r>
            <a:r>
              <a:rPr kumimoji="0" lang="en-IN" sz="1000" b="1" i="0" u="none" strike="noStrike" kern="1200" cap="none" spc="0" normalizeH="0" baseline="0" noProof="0">
                <a:ln>
                  <a:noFill/>
                </a:ln>
                <a:effectLst/>
                <a:uLnTx/>
                <a:uFillTx/>
                <a:latin typeface="Times New Roman"/>
                <a:ea typeface="+mn-ea"/>
                <a:cs typeface="Times New Roman"/>
              </a:rPr>
              <a:t>LIFESTYLE INTERVENTION TO REDUCE THE RISK AND PREVALANCE </a:t>
            </a:r>
            <a:endParaRPr lang="en-IN" sz="1000" b="1"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a:ln>
                  <a:noFill/>
                </a:ln>
                <a:effectLst/>
                <a:uLnTx/>
                <a:uFillTx/>
                <a:latin typeface="Times New Roman"/>
                <a:ea typeface="+mn-ea"/>
                <a:cs typeface="Times New Roman"/>
              </a:rPr>
              <a:t>OF HYPERTENSION AMONG URBAN POOR </a:t>
            </a:r>
            <a:r>
              <a:rPr kumimoji="0" lang="en-IN" sz="900" b="1" i="0" u="none" strike="noStrike" kern="1200" cap="none" spc="0" normalizeH="0" baseline="0" noProof="0">
                <a:ln>
                  <a:noFill/>
                </a:ln>
                <a:effectLst/>
                <a:uLnTx/>
                <a:uFillTx/>
                <a:latin typeface="Times New Roman"/>
                <a:ea typeface="+mn-ea"/>
                <a:cs typeface="Times New Roman"/>
              </a:rPr>
              <a:t>POPULATION</a:t>
            </a:r>
            <a:r>
              <a:rPr kumimoji="0" lang="en-IN" sz="1000" b="1" i="0" u="none" strike="noStrike" kern="1200" cap="none" spc="0" normalizeH="0" baseline="0" noProof="0">
                <a:ln>
                  <a:noFill/>
                </a:ln>
                <a:effectLst/>
                <a:uLnTx/>
                <a:uFillTx/>
                <a:latin typeface="Times New Roman"/>
                <a:ea typeface="+mn-ea"/>
                <a:cs typeface="Times New Roman"/>
              </a:rPr>
              <a:t> OF DELHI </a:t>
            </a:r>
            <a:endParaRPr lang="en-IN" sz="1000" b="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a:ln>
                  <a:noFill/>
                </a:ln>
                <a:effectLst/>
                <a:uLnTx/>
                <a:uFillTx/>
                <a:latin typeface="Times New Roman"/>
                <a:ea typeface="+mn-ea"/>
                <a:cs typeface="Times New Roman"/>
              </a:rPr>
              <a:t>QUASI – EXPERIMENTAL STUDY</a:t>
            </a:r>
            <a:endParaRPr lang="en-IN" sz="1000" b="1" i="0" u="none" strike="noStrike" kern="1200" cap="none" spc="0" normalizeH="0" baseline="0" noProof="0">
              <a:ln>
                <a:noFill/>
              </a:ln>
              <a:effectLst/>
              <a:uLnTx/>
              <a:uFillTx/>
              <a:latin typeface="Times New Roman"/>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a:ln>
                  <a:noFill/>
                </a:ln>
                <a:effectLst/>
                <a:uLnTx/>
                <a:uFillTx/>
                <a:latin typeface="Times New Roman"/>
                <a:ea typeface="+mn-ea"/>
                <a:cs typeface="Times New Roman"/>
              </a:rPr>
              <a:t>IMPLEMENTED BY IIHMR, DELHI. SUPPORTED BY ICMR, DELHI </a:t>
            </a:r>
            <a:endParaRPr lang="en-IN" sz="1000" b="1" i="0" u="none" strike="noStrike" kern="1200" cap="none" spc="0" normalizeH="0" baseline="0" noProof="0">
              <a:ln>
                <a:noFill/>
              </a:ln>
              <a:effectLst/>
              <a:uLnTx/>
              <a:uFillTx/>
              <a:latin typeface="Times New Roman"/>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IN" sz="1000" b="1" i="0" u="none" strike="noStrike" kern="1200" cap="none" spc="0" normalizeH="0" baseline="0" noProof="0">
              <a:ln>
                <a:noFill/>
              </a:ln>
              <a:effectLst/>
              <a:uLnTx/>
              <a:uFillTx/>
              <a:latin typeface="Times New Roman"/>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a:ln>
                  <a:noFill/>
                </a:ln>
                <a:effectLst/>
                <a:uLnTx/>
                <a:uFillTx/>
                <a:latin typeface="Times New Roman"/>
                <a:ea typeface="+mn-ea"/>
                <a:cs typeface="Times New Roman"/>
              </a:rPr>
              <a:t>STUDY OF RISK FACTORS OF HYPERTENSION IN GOY</a:t>
            </a:r>
            <a:r>
              <a:rPr kumimoji="0" lang="en-IN" sz="1100" b="1" i="0" u="none" strike="noStrike" kern="1200" cap="none" spc="0" normalizeH="0" baseline="0" noProof="0">
                <a:ln>
                  <a:noFill/>
                </a:ln>
                <a:effectLst/>
                <a:uLnTx/>
                <a:uFillTx/>
                <a:latin typeface="Times New Roman"/>
                <a:ea typeface="+mn-ea"/>
                <a:cs typeface="Times New Roman"/>
              </a:rPr>
              <a:t>ALA, VIHAR NEW DELHI.</a:t>
            </a:r>
            <a:endParaRPr kumimoji="0" lang="en-IN" sz="1100" b="1" i="0" u="none" strike="noStrike" kern="1200" cap="none" spc="0" normalizeH="0" baseline="0" noProof="0">
              <a:ln>
                <a:noFill/>
              </a:ln>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IN" sz="1100" b="1">
                <a:latin typeface="Times New Roman"/>
                <a:cs typeface="Times New Roman"/>
              </a:rPr>
              <a:t>By-</a:t>
            </a:r>
            <a:r>
              <a:rPr kumimoji="0" lang="en-IN" sz="1100" b="1" i="0" u="none" strike="noStrike" kern="1200" cap="none" spc="0" normalizeH="0" baseline="0" noProof="0">
                <a:ln>
                  <a:noFill/>
                </a:ln>
                <a:effectLst/>
                <a:uLnTx/>
                <a:uFillTx/>
                <a:latin typeface="Times New Roman"/>
                <a:ea typeface="+mn-ea"/>
                <a:cs typeface="Times New Roman"/>
              </a:rPr>
              <a:t>  Pooja Shankar,</a:t>
            </a:r>
            <a:endParaRPr lang="en-IN" sz="1100" b="1" i="0" u="none" strike="noStrike" kern="1200" cap="none" spc="0" normalizeH="0" baseline="0" noProof="0">
              <a:ln>
                <a:noFill/>
              </a:ln>
              <a:effectLst/>
              <a:uLnTx/>
              <a:uFillTx/>
              <a:latin typeface="Times New Roman"/>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IN" b="0" i="0" u="none" strike="noStrike" kern="1200" cap="none" spc="0" normalizeH="0" baseline="0" noProof="0">
              <a:ln>
                <a:noFill/>
              </a:ln>
              <a:solidFill>
                <a:prstClr val="black"/>
              </a:solidFill>
              <a:effectLst/>
              <a:uLnTx/>
              <a:uFillTx/>
              <a:latin typeface="Calibri" panose="020F0502020204030204"/>
              <a:cs typeface="Calibri" panose="020F0502020204030204"/>
            </a:endParaRPr>
          </a:p>
        </p:txBody>
      </p:sp>
      <p:pic>
        <p:nvPicPr>
          <p:cNvPr id="4" name="Picture 3"/>
          <p:cNvPicPr>
            <a:picLocks noChangeAspect="1"/>
          </p:cNvPicPr>
          <p:nvPr/>
        </p:nvPicPr>
        <p:blipFill>
          <a:blip r:embed="rId2"/>
          <a:stretch>
            <a:fillRect/>
          </a:stretch>
        </p:blipFill>
        <p:spPr>
          <a:xfrm>
            <a:off x="10558130" y="-16041"/>
            <a:ext cx="1633870" cy="1277177"/>
          </a:xfrm>
          <a:prstGeom prst="rect">
            <a:avLst/>
          </a:prstGeom>
        </p:spPr>
      </p:pic>
      <p:sp>
        <p:nvSpPr>
          <p:cNvPr id="5" name="Rectangle 4"/>
          <p:cNvSpPr/>
          <p:nvPr/>
        </p:nvSpPr>
        <p:spPr>
          <a:xfrm>
            <a:off x="-5481" y="1289318"/>
            <a:ext cx="3019981" cy="5568681"/>
          </a:xfrm>
          <a:prstGeom prst="rect">
            <a:avLst/>
          </a:prstGeom>
          <a:solidFill>
            <a:schemeClr val="accent1">
              <a:lumMod val="20000"/>
              <a:lumOff val="80000"/>
            </a:schemeClr>
          </a:solidFill>
          <a:ln w="57150">
            <a:solidFill>
              <a:schemeClr val="tx1">
                <a:lumMod val="75000"/>
                <a:lumOff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7169" y="1289318"/>
            <a:ext cx="2827500" cy="6986528"/>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3C4245"/>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3C4245"/>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C4245"/>
                </a:solidFill>
                <a:effectLst/>
                <a:uLnTx/>
                <a:uFillTx/>
                <a:latin typeface="Times New Roman" panose="02020603050405020304" pitchFamily="18" charset="0"/>
                <a:ea typeface="+mn-ea"/>
                <a:cs typeface="Times New Roman" panose="02020603050405020304" pitchFamily="18" charset="0"/>
              </a:rPr>
              <a:t>HYPERTENSION-WHO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C4245"/>
                </a:solidFill>
                <a:effectLst/>
                <a:uLnTx/>
                <a:uFillTx/>
                <a:latin typeface="Arial" panose="020B0604020202020204" pitchFamily="34" charset="0"/>
                <a:ea typeface="+mn-ea"/>
                <a:cs typeface="+mn-cs"/>
              </a:rPr>
              <a:t>Blood pressure is the force exerted by circulating blood against the walls of the body’s arteries, the major blood vessels in the body. Hypertension is when blood pressure is too high.</a:t>
            </a:r>
            <a:endParaRPr kumimoji="0" lang="en-US" sz="1000" b="0" i="0" u="none" strike="noStrike" kern="1200" cap="none" spc="0" normalizeH="0" baseline="0" noProof="0">
              <a:ln>
                <a:noFill/>
              </a:ln>
              <a:solidFill>
                <a:srgbClr val="3C4245"/>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C4245"/>
                </a:solidFill>
                <a:effectLst/>
                <a:uLnTx/>
                <a:uFillTx/>
                <a:latin typeface="Arial" panose="020B0604020202020204" pitchFamily="34" charset="0"/>
                <a:ea typeface="+mn-ea"/>
                <a:cs typeface="+mn-cs"/>
              </a:rPr>
              <a:t>Hypertension is called a </a:t>
            </a:r>
            <a:r>
              <a:rPr kumimoji="0" lang="en-US" sz="1000" b="0" i="0" u="sng" strike="noStrike" kern="1200" cap="none" spc="0" normalizeH="0" baseline="0" noProof="0">
                <a:ln>
                  <a:noFill/>
                </a:ln>
                <a:solidFill>
                  <a:srgbClr val="3C4245"/>
                </a:solidFill>
                <a:effectLst/>
                <a:uLnTx/>
                <a:uFillTx/>
                <a:latin typeface="Arial" panose="020B0604020202020204" pitchFamily="34" charset="0"/>
                <a:ea typeface="+mn-ea"/>
                <a:cs typeface="+mn-cs"/>
              </a:rPr>
              <a:t>"silent killer</a:t>
            </a:r>
            <a:r>
              <a:rPr kumimoji="0" lang="en-US" sz="1000" b="0" i="0" u="none" strike="noStrike" kern="1200" cap="none" spc="0" normalizeH="0" baseline="0" noProof="0">
                <a:ln>
                  <a:noFill/>
                </a:ln>
                <a:solidFill>
                  <a:srgbClr val="3C4245"/>
                </a:solidFill>
                <a:effectLst/>
                <a:uLnTx/>
                <a:uFillTx/>
                <a:latin typeface="Arial" panose="020B0604020202020204" pitchFamily="34" charset="0"/>
                <a:ea typeface="+mn-ea"/>
                <a:cs typeface="+mn-cs"/>
              </a:rPr>
              <a:t>". Most people with hypertension are unaware of the problem because it may have no warning signs or symptoms.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3C4245"/>
                </a:solidFill>
                <a:effectLst/>
                <a:uLnTx/>
                <a:uFillTx/>
                <a:latin typeface="Arial" panose="020B0604020202020204" pitchFamily="34" charset="0"/>
                <a:ea typeface="+mn-ea"/>
                <a:cs typeface="Times New Roman" panose="02020603050405020304" pitchFamily="18" charset="0"/>
              </a:rPr>
              <a:t>RISK FACTORS ASSOCIATED: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3C4245"/>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C4245"/>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C4245"/>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C4245"/>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C4245"/>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C4245"/>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C4245"/>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C4245"/>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C4245"/>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C4245"/>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C4245"/>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C4245"/>
                </a:solidFill>
                <a:effectLst/>
                <a:uLnTx/>
                <a:uFillTx/>
                <a:latin typeface="Arial"/>
                <a:ea typeface="+mn-ea"/>
                <a:cs typeface="Arial"/>
              </a:rPr>
              <a:t>The </a:t>
            </a:r>
            <a:r>
              <a:rPr kumimoji="0" lang="en-US" sz="1000" b="0" i="0" u="sng" strike="noStrike" kern="1200" cap="none" spc="0" normalizeH="0" baseline="0" noProof="0">
                <a:ln>
                  <a:noFill/>
                </a:ln>
                <a:solidFill>
                  <a:srgbClr val="3C4245"/>
                </a:solidFill>
                <a:effectLst/>
                <a:uLnTx/>
                <a:uFillTx/>
                <a:latin typeface="Arial"/>
                <a:ea typeface="+mn-ea"/>
                <a:cs typeface="Arial"/>
              </a:rPr>
              <a:t>six modules of the HEARTS technical package </a:t>
            </a:r>
            <a:r>
              <a:rPr kumimoji="0" lang="en-US" sz="1000" b="0" i="0" u="none" strike="noStrike" kern="1200" cap="none" spc="0" normalizeH="0" baseline="0" noProof="0">
                <a:ln>
                  <a:noFill/>
                </a:ln>
                <a:solidFill>
                  <a:srgbClr val="3C4245"/>
                </a:solidFill>
                <a:effectLst/>
                <a:uLnTx/>
                <a:uFillTx/>
                <a:latin typeface="Arial"/>
                <a:ea typeface="+mn-ea"/>
                <a:cs typeface="Arial"/>
              </a:rPr>
              <a:t>(</a:t>
            </a:r>
            <a:r>
              <a:rPr kumimoji="0" lang="en-US" sz="1000" b="1" i="0" u="none" strike="noStrike" kern="1200" cap="none" spc="0" normalizeH="0" baseline="0" noProof="0">
                <a:ln>
                  <a:noFill/>
                </a:ln>
                <a:solidFill>
                  <a:srgbClr val="3C4245"/>
                </a:solidFill>
                <a:effectLst/>
                <a:uLnTx/>
                <a:uFillTx/>
                <a:latin typeface="Arial"/>
                <a:ea typeface="+mn-ea"/>
                <a:cs typeface="Arial"/>
              </a:rPr>
              <a:t>Healthy-lifestyle counselling, Evidence-based treatment protocols, Access to essential medicines and technology, Risk-based management, Team-based care, and Systems for monitoring</a:t>
            </a:r>
            <a:r>
              <a:rPr kumimoji="0" lang="en-US" sz="1000" b="0" i="0" u="none" strike="noStrike" kern="1200" cap="none" spc="0" normalizeH="0" baseline="0" noProof="0">
                <a:ln>
                  <a:noFill/>
                </a:ln>
                <a:solidFill>
                  <a:srgbClr val="3C4245"/>
                </a:solidFill>
                <a:effectLst/>
                <a:uLnTx/>
                <a:uFillTx/>
                <a:latin typeface="Arial"/>
                <a:ea typeface="+mn-ea"/>
                <a:cs typeface="Arial"/>
              </a:rPr>
              <a:t>) provide a strategic approach to improve cardiovascular health in countries across the world.</a:t>
            </a:r>
            <a:endParaRPr kumimoji="0" lang="en-US" sz="1000" b="0" i="0" u="none" strike="noStrike" kern="1200" cap="none" spc="0" normalizeH="0" baseline="0" noProof="0">
              <a:ln>
                <a:noFill/>
              </a:ln>
              <a:solidFill>
                <a:srgbClr val="3C4245"/>
              </a:solidFill>
              <a:effectLst/>
              <a:uLnTx/>
              <a:uFillTx/>
              <a:latin typeface="Arial" panose="020B0604020202020204" pitchFamily="34"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C4245"/>
                </a:solidFill>
                <a:effectLst/>
                <a:uLnTx/>
                <a:uFillTx/>
                <a:latin typeface="Times New Roman" panose="02020603050405020304" pitchFamily="18" charset="0"/>
                <a:ea typeface="+mn-ea"/>
                <a:cs typeface="Times New Roman" panose="02020603050405020304" pitchFamily="18"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p:cNvSpPr/>
          <p:nvPr/>
        </p:nvSpPr>
        <p:spPr>
          <a:xfrm>
            <a:off x="2960176" y="1289318"/>
            <a:ext cx="3061553" cy="5568683"/>
          </a:xfrm>
          <a:prstGeom prst="rect">
            <a:avLst/>
          </a:prstGeom>
          <a:solidFill>
            <a:schemeClr val="accent1">
              <a:lumMod val="20000"/>
              <a:lumOff val="80000"/>
            </a:schemeClr>
          </a:solidFill>
          <a:ln w="38100">
            <a:solidFill>
              <a:schemeClr val="tx1">
                <a:lumMod val="75000"/>
                <a:lumOff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3021607" y="2029558"/>
            <a:ext cx="2856272" cy="252376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APPROACH- </a:t>
            </a:r>
            <a:r>
              <a:rPr kumimoji="0" lang="en-US" sz="1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CENSUS</a:t>
            </a:r>
            <a:endParaRPr kumimoji="0" lang="en-US" sz="1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Questionnaire &amp; anthropometric measurements(Height, weight, blood pressure, waist and hip circumference) were taken.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Study Area – PSU under Mrs. Kavita sharma, ASHA, Goyla vihar , Delhi.(Urban poor area)</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Study population- All males and females above 15years residing there for at least 1yr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Study Design – Cross- sectional study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1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a:ln>
                  <a:noFill/>
                </a:ln>
                <a:solidFill>
                  <a:srgbClr val="44546A">
                    <a:lumMod val="75000"/>
                  </a:srgbClr>
                </a:solidFill>
                <a:effectLst/>
                <a:uLnTx/>
                <a:uFillTx/>
                <a:latin typeface="Times New Roman" panose="02020603050405020304" pitchFamily="18" charset="0"/>
                <a:ea typeface="+mn-ea"/>
                <a:cs typeface="Times New Roman" panose="02020603050405020304" pitchFamily="18" charset="0"/>
              </a:rPr>
              <a:t>Data was collected using paperless technology kobo tool box</a:t>
            </a:r>
            <a:r>
              <a:rPr kumimoji="0" lang="en-IN" sz="1800" b="1" i="0" u="none" strike="noStrike" kern="1200" cap="none" spc="0" normalizeH="0" baseline="0" noProof="0">
                <a:ln>
                  <a:noFill/>
                </a:ln>
                <a:solidFill>
                  <a:srgbClr val="44546A">
                    <a:lumMod val="75000"/>
                  </a:srgbClr>
                </a:solidFill>
                <a:effectLst/>
                <a:uLnTx/>
                <a:uFillTx/>
                <a:latin typeface="Times New Roman" panose="02020603050405020304" pitchFamily="18" charset="0"/>
                <a:ea typeface="+mn-ea"/>
                <a:cs typeface="Times New Roman" panose="02020603050405020304" pitchFamily="18" charset="0"/>
              </a:rPr>
              <a:t>.</a:t>
            </a:r>
          </a:p>
        </p:txBody>
      </p:sp>
      <p:sp>
        <p:nvSpPr>
          <p:cNvPr id="11" name="Rectangle 10"/>
          <p:cNvSpPr/>
          <p:nvPr/>
        </p:nvSpPr>
        <p:spPr>
          <a:xfrm>
            <a:off x="6009129" y="1261138"/>
            <a:ext cx="3088725" cy="5596862"/>
          </a:xfrm>
          <a:prstGeom prst="rect">
            <a:avLst/>
          </a:prstGeom>
          <a:solidFill>
            <a:schemeClr val="accent1">
              <a:lumMod val="20000"/>
              <a:lumOff val="80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Notched Right Arrow 23"/>
          <p:cNvSpPr/>
          <p:nvPr/>
        </p:nvSpPr>
        <p:spPr>
          <a:xfrm>
            <a:off x="6553434" y="1299567"/>
            <a:ext cx="2090355" cy="408444"/>
          </a:xfrm>
          <a:prstGeom prst="notchedRightArrow">
            <a:avLst>
              <a:gd name="adj1" fmla="val 50000"/>
              <a:gd name="adj2" fmla="val 55180"/>
            </a:avLst>
          </a:prstGeom>
          <a:ln>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3"/>
          <a:stretch>
            <a:fillRect/>
          </a:stretch>
        </p:blipFill>
        <p:spPr>
          <a:xfrm>
            <a:off x="215746" y="1289318"/>
            <a:ext cx="2446732" cy="542591"/>
          </a:xfrm>
          <a:prstGeom prst="rect">
            <a:avLst/>
          </a:prstGeom>
        </p:spPr>
      </p:pic>
      <p:pic>
        <p:nvPicPr>
          <p:cNvPr id="32" name="Picture 31"/>
          <p:cNvPicPr>
            <a:picLocks noChangeAspect="1"/>
          </p:cNvPicPr>
          <p:nvPr/>
        </p:nvPicPr>
        <p:blipFill>
          <a:blip r:embed="rId3"/>
          <a:stretch>
            <a:fillRect/>
          </a:stretch>
        </p:blipFill>
        <p:spPr>
          <a:xfrm>
            <a:off x="3312200" y="1282156"/>
            <a:ext cx="2242864" cy="542591"/>
          </a:xfrm>
          <a:prstGeom prst="rect">
            <a:avLst/>
          </a:prstGeom>
        </p:spPr>
      </p:pic>
      <p:pic>
        <p:nvPicPr>
          <p:cNvPr id="34" name="Picture 33"/>
          <p:cNvPicPr>
            <a:picLocks noChangeAspect="1"/>
          </p:cNvPicPr>
          <p:nvPr/>
        </p:nvPicPr>
        <p:blipFill>
          <a:blip r:embed="rId4"/>
          <a:stretch>
            <a:fillRect/>
          </a:stretch>
        </p:blipFill>
        <p:spPr>
          <a:xfrm>
            <a:off x="9551919" y="3147465"/>
            <a:ext cx="2339869" cy="463066"/>
          </a:xfrm>
          <a:prstGeom prst="rect">
            <a:avLst/>
          </a:prstGeom>
        </p:spPr>
      </p:pic>
      <p:pic>
        <p:nvPicPr>
          <p:cNvPr id="35" name="Picture 34"/>
          <p:cNvPicPr>
            <a:picLocks noChangeAspect="1"/>
          </p:cNvPicPr>
          <p:nvPr/>
        </p:nvPicPr>
        <p:blipFill>
          <a:blip r:embed="rId5"/>
          <a:stretch>
            <a:fillRect/>
          </a:stretch>
        </p:blipFill>
        <p:spPr>
          <a:xfrm>
            <a:off x="437543" y="1322550"/>
            <a:ext cx="2142371" cy="493819"/>
          </a:xfrm>
          <a:prstGeom prst="rect">
            <a:avLst/>
          </a:prstGeom>
        </p:spPr>
      </p:pic>
      <p:pic>
        <p:nvPicPr>
          <p:cNvPr id="36" name="Picture 35"/>
          <p:cNvPicPr>
            <a:picLocks noChangeAspect="1"/>
          </p:cNvPicPr>
          <p:nvPr/>
        </p:nvPicPr>
        <p:blipFill>
          <a:blip r:embed="rId6"/>
          <a:stretch>
            <a:fillRect/>
          </a:stretch>
        </p:blipFill>
        <p:spPr>
          <a:xfrm>
            <a:off x="3260009" y="1330928"/>
            <a:ext cx="2349486" cy="493819"/>
          </a:xfrm>
          <a:prstGeom prst="rect">
            <a:avLst/>
          </a:prstGeom>
        </p:spPr>
      </p:pic>
      <p:pic>
        <p:nvPicPr>
          <p:cNvPr id="37" name="Picture 36"/>
          <p:cNvPicPr>
            <a:picLocks noChangeAspect="1"/>
          </p:cNvPicPr>
          <p:nvPr/>
        </p:nvPicPr>
        <p:blipFill>
          <a:blip r:embed="rId7"/>
          <a:stretch>
            <a:fillRect/>
          </a:stretch>
        </p:blipFill>
        <p:spPr>
          <a:xfrm>
            <a:off x="6475794" y="1322550"/>
            <a:ext cx="2516437" cy="399051"/>
          </a:xfrm>
          <a:prstGeom prst="rect">
            <a:avLst/>
          </a:prstGeom>
        </p:spPr>
      </p:pic>
      <p:pic>
        <p:nvPicPr>
          <p:cNvPr id="38" name="Picture 37"/>
          <p:cNvPicPr>
            <a:picLocks noChangeAspect="1"/>
          </p:cNvPicPr>
          <p:nvPr/>
        </p:nvPicPr>
        <p:blipFill>
          <a:blip r:embed="rId8"/>
          <a:stretch>
            <a:fillRect/>
          </a:stretch>
        </p:blipFill>
        <p:spPr>
          <a:xfrm>
            <a:off x="9126824" y="3110893"/>
            <a:ext cx="2987299" cy="499915"/>
          </a:xfrm>
          <a:prstGeom prst="rect">
            <a:avLst/>
          </a:prstGeom>
        </p:spPr>
      </p:pic>
      <p:sp>
        <p:nvSpPr>
          <p:cNvPr id="39" name="TextBox 38"/>
          <p:cNvSpPr txBox="1"/>
          <p:nvPr/>
        </p:nvSpPr>
        <p:spPr>
          <a:xfrm>
            <a:off x="9098070" y="3617284"/>
            <a:ext cx="3101624" cy="1799481"/>
          </a:xfrm>
          <a:prstGeom prst="rect">
            <a:avLst/>
          </a:prstGeom>
          <a:solidFill>
            <a:schemeClr val="accent1">
              <a:lumMod val="20000"/>
              <a:lumOff val="80000"/>
            </a:schemeClr>
          </a:solidFill>
          <a:ln w="38100">
            <a:solidFill>
              <a:schemeClr val="tx1">
                <a:lumMod val="65000"/>
                <a:lumOff val="35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In order to prevent  cardiovascular disease &amp; to reduce the adverse effects of Hypertension , Community Awareness on Modifiable risk factors Needs to be Addressed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We conclude that there is clear evidence that lifestyle changes can have a favorable effect on prevention and treatment of hypertension, with emphasis on alcohol and sodium intake, smoking cessation, physical activity level and dietary pattern. Physicians and Public Health Authorities should encourage positive lifestyle modifications.</a:t>
            </a:r>
            <a:endParaRPr kumimoji="0" lang="en-US" sz="1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2" name="Picture 41"/>
          <p:cNvPicPr>
            <a:picLocks noChangeAspect="1"/>
          </p:cNvPicPr>
          <p:nvPr/>
        </p:nvPicPr>
        <p:blipFill>
          <a:blip r:embed="rId9"/>
          <a:stretch>
            <a:fillRect/>
          </a:stretch>
        </p:blipFill>
        <p:spPr>
          <a:xfrm>
            <a:off x="27121" y="3634239"/>
            <a:ext cx="2861832" cy="1528070"/>
          </a:xfrm>
          <a:prstGeom prst="rect">
            <a:avLst/>
          </a:prstGeom>
        </p:spPr>
      </p:pic>
      <p:sp>
        <p:nvSpPr>
          <p:cNvPr id="44" name="Notched Right Arrow 43"/>
          <p:cNvSpPr/>
          <p:nvPr/>
        </p:nvSpPr>
        <p:spPr>
          <a:xfrm>
            <a:off x="9268075" y="5416765"/>
            <a:ext cx="2440484" cy="482676"/>
          </a:xfrm>
          <a:prstGeom prst="notched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 name="Picture 44"/>
          <p:cNvPicPr>
            <a:picLocks noChangeAspect="1"/>
          </p:cNvPicPr>
          <p:nvPr/>
        </p:nvPicPr>
        <p:blipFill>
          <a:blip r:embed="rId10"/>
          <a:stretch>
            <a:fillRect/>
          </a:stretch>
        </p:blipFill>
        <p:spPr>
          <a:xfrm>
            <a:off x="9540437" y="5416765"/>
            <a:ext cx="2338127" cy="482676"/>
          </a:xfrm>
          <a:prstGeom prst="rect">
            <a:avLst/>
          </a:prstGeom>
        </p:spPr>
      </p:pic>
      <p:pic>
        <p:nvPicPr>
          <p:cNvPr id="15" name="Picture 14">
            <a:extLst>
              <a:ext uri="{FF2B5EF4-FFF2-40B4-BE49-F238E27FC236}">
                <a16:creationId xmlns:a16="http://schemas.microsoft.com/office/drawing/2014/main" id="{E8FD0D68-6D90-F939-A40A-A9C5985D3A98}"/>
              </a:ext>
            </a:extLst>
          </p:cNvPr>
          <p:cNvPicPr>
            <a:picLocks noChangeAspect="1"/>
          </p:cNvPicPr>
          <p:nvPr/>
        </p:nvPicPr>
        <p:blipFill rotWithShape="1">
          <a:blip r:embed="rId11"/>
          <a:srcRect t="25822" r="1057" b="40220"/>
          <a:stretch/>
        </p:blipFill>
        <p:spPr>
          <a:xfrm>
            <a:off x="3256223" y="1824172"/>
            <a:ext cx="2449316" cy="204473"/>
          </a:xfrm>
          <a:prstGeom prst="rect">
            <a:avLst/>
          </a:prstGeom>
        </p:spPr>
      </p:pic>
      <p:pic>
        <p:nvPicPr>
          <p:cNvPr id="16" name="Picture 15">
            <a:extLst>
              <a:ext uri="{FF2B5EF4-FFF2-40B4-BE49-F238E27FC236}">
                <a16:creationId xmlns:a16="http://schemas.microsoft.com/office/drawing/2014/main" id="{27C6A5F0-9F0D-22E1-71E8-C9D2873756DE}"/>
              </a:ext>
            </a:extLst>
          </p:cNvPr>
          <p:cNvPicPr>
            <a:picLocks noChangeAspect="1"/>
          </p:cNvPicPr>
          <p:nvPr/>
        </p:nvPicPr>
        <p:blipFill>
          <a:blip r:embed="rId12"/>
          <a:stretch>
            <a:fillRect/>
          </a:stretch>
        </p:blipFill>
        <p:spPr>
          <a:xfrm>
            <a:off x="27445" y="0"/>
            <a:ext cx="2242864" cy="1261137"/>
          </a:xfrm>
          <a:prstGeom prst="rect">
            <a:avLst/>
          </a:prstGeom>
          <a:ln>
            <a:solidFill>
              <a:schemeClr val="bg2">
                <a:lumMod val="25000"/>
              </a:schemeClr>
            </a:solidFill>
          </a:ln>
        </p:spPr>
      </p:pic>
      <p:graphicFrame>
        <p:nvGraphicFramePr>
          <p:cNvPr id="3" name="Table 2">
            <a:extLst>
              <a:ext uri="{FF2B5EF4-FFF2-40B4-BE49-F238E27FC236}">
                <a16:creationId xmlns:a16="http://schemas.microsoft.com/office/drawing/2014/main" id="{D4D6AA33-76B5-7F27-0961-EAB337B2B133}"/>
              </a:ext>
            </a:extLst>
          </p:cNvPr>
          <p:cNvGraphicFramePr>
            <a:graphicFrameLocks noGrp="1"/>
          </p:cNvGraphicFramePr>
          <p:nvPr/>
        </p:nvGraphicFramePr>
        <p:xfrm>
          <a:off x="6056944" y="3505194"/>
          <a:ext cx="3017608" cy="3243675"/>
        </p:xfrm>
        <a:graphic>
          <a:graphicData uri="http://schemas.openxmlformats.org/drawingml/2006/table">
            <a:tbl>
              <a:tblPr firstRow="1" firstCol="1" bandRow="1">
                <a:tableStyleId>{5C22544A-7EE6-4342-B048-85BDC9FD1C3A}</a:tableStyleId>
              </a:tblPr>
              <a:tblGrid>
                <a:gridCol w="757284">
                  <a:extLst>
                    <a:ext uri="{9D8B030D-6E8A-4147-A177-3AD203B41FA5}">
                      <a16:colId xmlns:a16="http://schemas.microsoft.com/office/drawing/2014/main" val="3037437165"/>
                    </a:ext>
                  </a:extLst>
                </a:gridCol>
                <a:gridCol w="885375">
                  <a:extLst>
                    <a:ext uri="{9D8B030D-6E8A-4147-A177-3AD203B41FA5}">
                      <a16:colId xmlns:a16="http://schemas.microsoft.com/office/drawing/2014/main" val="323597209"/>
                    </a:ext>
                  </a:extLst>
                </a:gridCol>
                <a:gridCol w="638796">
                  <a:extLst>
                    <a:ext uri="{9D8B030D-6E8A-4147-A177-3AD203B41FA5}">
                      <a16:colId xmlns:a16="http://schemas.microsoft.com/office/drawing/2014/main" val="568638764"/>
                    </a:ext>
                  </a:extLst>
                </a:gridCol>
                <a:gridCol w="736153">
                  <a:extLst>
                    <a:ext uri="{9D8B030D-6E8A-4147-A177-3AD203B41FA5}">
                      <a16:colId xmlns:a16="http://schemas.microsoft.com/office/drawing/2014/main" val="968880190"/>
                    </a:ext>
                  </a:extLst>
                </a:gridCol>
              </a:tblGrid>
              <a:tr h="396160">
                <a:tc>
                  <a:txBody>
                    <a:bodyPr/>
                    <a:lstStyle/>
                    <a:p>
                      <a:pPr>
                        <a:lnSpc>
                          <a:spcPct val="107000"/>
                        </a:lnSpc>
                        <a:spcAft>
                          <a:spcPts val="800"/>
                        </a:spcAft>
                      </a:pPr>
                      <a:r>
                        <a:rPr lang="en-IN" sz="1000" kern="100">
                          <a:effectLst/>
                        </a:rPr>
                        <a:t>Study Variables</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000" kern="100">
                          <a:effectLst/>
                        </a:rPr>
                        <a:t>Test for Significance</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000" kern="100">
                          <a:effectLst/>
                        </a:rPr>
                        <a:t>Result</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000" kern="100">
                          <a:effectLst/>
                        </a:rPr>
                        <a:t>outcome</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0439137"/>
                  </a:ext>
                </a:extLst>
              </a:tr>
              <a:tr h="456565">
                <a:tc>
                  <a:txBody>
                    <a:bodyPr/>
                    <a:lstStyle/>
                    <a:p>
                      <a:pPr>
                        <a:lnSpc>
                          <a:spcPct val="107000"/>
                        </a:lnSpc>
                        <a:spcAft>
                          <a:spcPts val="800"/>
                        </a:spcAft>
                      </a:pPr>
                      <a:r>
                        <a:rPr lang="en-IN" sz="1000" kern="100">
                          <a:effectLst/>
                        </a:rPr>
                        <a:t>AGE</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000" kern="100">
                          <a:effectLst/>
                        </a:rPr>
                        <a:t>Chi-square</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000" kern="100">
                          <a:effectLst/>
                        </a:rPr>
                        <a:t>P = 0.00597</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000" kern="100">
                          <a:effectLst/>
                        </a:rPr>
                        <a:t>H0 rejected</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1791820"/>
                  </a:ext>
                </a:extLst>
              </a:tr>
              <a:tr h="396160">
                <a:tc>
                  <a:txBody>
                    <a:bodyPr/>
                    <a:lstStyle/>
                    <a:p>
                      <a:pPr>
                        <a:lnSpc>
                          <a:spcPct val="107000"/>
                        </a:lnSpc>
                        <a:spcAft>
                          <a:spcPts val="800"/>
                        </a:spcAft>
                      </a:pPr>
                      <a:r>
                        <a:rPr lang="en-IN" sz="1000" kern="100">
                          <a:effectLst/>
                        </a:rPr>
                        <a:t>TOBACCO</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000" kern="100">
                          <a:effectLst/>
                        </a:rPr>
                        <a:t>ODD Ratio</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000" kern="100">
                          <a:effectLst/>
                        </a:rPr>
                        <a:t>OR= 1.97</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000" kern="100">
                          <a:effectLst/>
                        </a:rPr>
                        <a:t>Risk factor present</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14621"/>
                  </a:ext>
                </a:extLst>
              </a:tr>
              <a:tr h="329968">
                <a:tc>
                  <a:txBody>
                    <a:bodyPr/>
                    <a:lstStyle/>
                    <a:p>
                      <a:pPr>
                        <a:lnSpc>
                          <a:spcPct val="107000"/>
                        </a:lnSpc>
                        <a:spcAft>
                          <a:spcPts val="800"/>
                        </a:spcAft>
                      </a:pPr>
                      <a:r>
                        <a:rPr lang="en-IN" sz="1000" kern="100">
                          <a:effectLst/>
                        </a:rPr>
                        <a:t>DIET</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000" kern="100">
                          <a:effectLst/>
                        </a:rPr>
                        <a:t>Chi-square</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000" kern="100">
                          <a:effectLst/>
                        </a:rPr>
                        <a:t>P= 0.578</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000" kern="100">
                          <a:effectLst/>
                        </a:rPr>
                        <a:t>H0 accepted</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1210632"/>
                  </a:ext>
                </a:extLst>
              </a:tr>
              <a:tr h="667427">
                <a:tc>
                  <a:txBody>
                    <a:bodyPr/>
                    <a:lstStyle/>
                    <a:p>
                      <a:pPr>
                        <a:lnSpc>
                          <a:spcPct val="107000"/>
                        </a:lnSpc>
                        <a:spcAft>
                          <a:spcPts val="800"/>
                        </a:spcAft>
                      </a:pPr>
                      <a:r>
                        <a:rPr lang="en-IN" sz="1000" kern="100">
                          <a:effectLst/>
                        </a:rPr>
                        <a:t>PHYSICAL ACTIVITY</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000" kern="100">
                          <a:effectLst/>
                        </a:rPr>
                        <a:t>Independent t-test</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000" kern="100">
                          <a:effectLst/>
                        </a:rPr>
                        <a:t>P=0.007</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000" kern="100">
                          <a:effectLst/>
                        </a:rPr>
                        <a:t>H0 rejected (only for DBP)</a:t>
                      </a:r>
                    </a:p>
                  </a:txBody>
                  <a:tcPr marL="68580" marR="68580" marT="0" marB="0"/>
                </a:tc>
                <a:extLst>
                  <a:ext uri="{0D108BD9-81ED-4DB2-BD59-A6C34878D82A}">
                    <a16:rowId xmlns:a16="http://schemas.microsoft.com/office/drawing/2014/main" val="3747834416"/>
                  </a:ext>
                </a:extLst>
              </a:tr>
              <a:tr h="329968">
                <a:tc>
                  <a:txBody>
                    <a:bodyPr/>
                    <a:lstStyle/>
                    <a:p>
                      <a:pPr>
                        <a:lnSpc>
                          <a:spcPct val="107000"/>
                        </a:lnSpc>
                        <a:spcAft>
                          <a:spcPts val="800"/>
                        </a:spcAft>
                      </a:pPr>
                      <a:r>
                        <a:rPr lang="en-IN" sz="1000" kern="100">
                          <a:effectLst/>
                        </a:rPr>
                        <a:t>STRESS</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000" kern="100">
                          <a:effectLst/>
                        </a:rPr>
                        <a:t>Independent t-test</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000" kern="100">
                          <a:effectLst/>
                        </a:rPr>
                        <a:t>p=0.005</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000" kern="100">
                          <a:effectLst/>
                        </a:rPr>
                        <a:t>H0 rejected</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9166014"/>
                  </a:ext>
                </a:extLst>
              </a:tr>
              <a:tr h="667427">
                <a:tc>
                  <a:txBody>
                    <a:bodyPr/>
                    <a:lstStyle/>
                    <a:p>
                      <a:pPr>
                        <a:lnSpc>
                          <a:spcPct val="107000"/>
                        </a:lnSpc>
                        <a:spcAft>
                          <a:spcPts val="800"/>
                        </a:spcAft>
                      </a:pPr>
                      <a:r>
                        <a:rPr lang="en-IN" sz="1000" kern="100">
                          <a:effectLst/>
                        </a:rPr>
                        <a:t>ANTHROPOMETRIC MEASUREMENT</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000" kern="100">
                          <a:effectLst/>
                        </a:rPr>
                        <a:t>Regression Analysis</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000" kern="100">
                          <a:effectLst/>
                        </a:rPr>
                        <a:t>P&lt;0.005</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1000" kern="100">
                          <a:effectLst/>
                        </a:rPr>
                        <a:t>H0 rejected</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1067922"/>
                  </a:ext>
                </a:extLst>
              </a:tr>
            </a:tbl>
          </a:graphicData>
        </a:graphic>
      </p:graphicFrame>
      <p:graphicFrame>
        <p:nvGraphicFramePr>
          <p:cNvPr id="33" name="Chart 32">
            <a:extLst>
              <a:ext uri="{FF2B5EF4-FFF2-40B4-BE49-F238E27FC236}">
                <a16:creationId xmlns:a16="http://schemas.microsoft.com/office/drawing/2014/main" id="{934330C7-8604-9CDE-B2B2-20EABA1B90A6}"/>
              </a:ext>
            </a:extLst>
          </p:cNvPr>
          <p:cNvGraphicFramePr>
            <a:graphicFrameLocks/>
          </p:cNvGraphicFramePr>
          <p:nvPr/>
        </p:nvGraphicFramePr>
        <p:xfrm>
          <a:off x="5986243" y="1708011"/>
          <a:ext cx="3104171" cy="1797183"/>
        </p:xfrm>
        <a:graphic>
          <a:graphicData uri="http://schemas.openxmlformats.org/drawingml/2006/chart">
            <c:chart xmlns:c="http://schemas.openxmlformats.org/drawingml/2006/chart" xmlns:r="http://schemas.openxmlformats.org/officeDocument/2006/relationships" r:id="rId13"/>
          </a:graphicData>
        </a:graphic>
      </p:graphicFrame>
      <p:sp>
        <p:nvSpPr>
          <p:cNvPr id="20" name="TextBox 19">
            <a:extLst>
              <a:ext uri="{FF2B5EF4-FFF2-40B4-BE49-F238E27FC236}">
                <a16:creationId xmlns:a16="http://schemas.microsoft.com/office/drawing/2014/main" id="{335E9ED0-4E83-9AD8-D500-C16727812363}"/>
              </a:ext>
            </a:extLst>
          </p:cNvPr>
          <p:cNvSpPr txBox="1"/>
          <p:nvPr/>
        </p:nvSpPr>
        <p:spPr>
          <a:xfrm>
            <a:off x="9098070" y="5985706"/>
            <a:ext cx="3106246" cy="861774"/>
          </a:xfrm>
          <a:prstGeom prst="rect">
            <a:avLst/>
          </a:prstGeom>
          <a:solidFill>
            <a:schemeClr val="accent1">
              <a:lumMod val="20000"/>
              <a:lumOff val="80000"/>
            </a:schemeClr>
          </a:solidFill>
          <a:ln w="38100">
            <a:solidFill>
              <a:schemeClr val="tx1"/>
            </a:solidFill>
          </a:ln>
        </p:spPr>
        <p:txBody>
          <a:bodyPr wrap="square" lIns="91440" tIns="45720" rIns="91440" bIns="4572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a:ln>
                  <a:noFill/>
                </a:ln>
                <a:solidFill>
                  <a:prstClr val="black"/>
                </a:solidFill>
                <a:effectLst/>
                <a:uLnTx/>
                <a:uFillTx/>
                <a:latin typeface="Times New Roman"/>
                <a:ea typeface="+mn-ea"/>
                <a:cs typeface="Times New Roman"/>
              </a:rPr>
              <a:t>1. Bruno CM, </a:t>
            </a:r>
            <a:r>
              <a:rPr kumimoji="0" lang="en-IN" sz="1000" b="0" i="0" u="none" strike="noStrike" kern="1200" cap="none" spc="0" normalizeH="0" baseline="0" noProof="0" err="1">
                <a:ln>
                  <a:noFill/>
                </a:ln>
                <a:solidFill>
                  <a:prstClr val="black"/>
                </a:solidFill>
                <a:effectLst/>
                <a:uLnTx/>
                <a:uFillTx/>
                <a:latin typeface="Times New Roman"/>
                <a:ea typeface="+mn-ea"/>
                <a:cs typeface="Times New Roman"/>
              </a:rPr>
              <a:t>Amaradio</a:t>
            </a:r>
            <a:r>
              <a:rPr kumimoji="0" lang="en-IN" sz="1000" b="0" i="0" u="none" strike="noStrike" kern="1200" cap="none" spc="0" normalizeH="0" baseline="0" noProof="0">
                <a:ln>
                  <a:noFill/>
                </a:ln>
                <a:solidFill>
                  <a:prstClr val="black"/>
                </a:solidFill>
                <a:effectLst/>
                <a:uLnTx/>
                <a:uFillTx/>
                <a:latin typeface="Times New Roman"/>
                <a:ea typeface="+mn-ea"/>
                <a:cs typeface="Times New Roman"/>
              </a:rPr>
              <a:t> MD, </a:t>
            </a:r>
            <a:r>
              <a:rPr kumimoji="0" lang="en-IN" sz="1000" b="0" i="0" u="none" strike="noStrike" kern="1200" cap="none" spc="0" normalizeH="0" baseline="0" noProof="0" err="1">
                <a:ln>
                  <a:noFill/>
                </a:ln>
                <a:solidFill>
                  <a:prstClr val="black"/>
                </a:solidFill>
                <a:effectLst/>
                <a:uLnTx/>
                <a:uFillTx/>
                <a:latin typeface="Times New Roman"/>
                <a:ea typeface="+mn-ea"/>
                <a:cs typeface="Times New Roman"/>
              </a:rPr>
              <a:t>Pricoco</a:t>
            </a:r>
            <a:r>
              <a:rPr kumimoji="0" lang="en-IN" sz="1000" b="0" i="0" u="none" strike="noStrike" kern="1200" cap="none" spc="0" normalizeH="0" baseline="0" noProof="0">
                <a:ln>
                  <a:noFill/>
                </a:ln>
                <a:solidFill>
                  <a:prstClr val="black"/>
                </a:solidFill>
                <a:effectLst/>
                <a:uLnTx/>
                <a:uFillTx/>
                <a:latin typeface="Times New Roman"/>
                <a:ea typeface="+mn-ea"/>
                <a:cs typeface="Times New Roman"/>
              </a:rPr>
              <a:t> G, Marino E, Bruno F (2018) Lifestyle and Hypertension: An Evidence-Based Review. J Hypertension Management 4:030. doi.org/10.23937/2474-3690/1510030</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a:ln>
                  <a:noFill/>
                </a:ln>
                <a:solidFill>
                  <a:prstClr val="black"/>
                </a:solidFill>
                <a:effectLst/>
                <a:uLnTx/>
                <a:uFillTx/>
                <a:latin typeface="Times New Roman"/>
                <a:ea typeface="+mn-ea"/>
                <a:cs typeface="Times New Roman"/>
              </a:rPr>
              <a:t>2. WHO guidelines on hypertension</a:t>
            </a:r>
          </a:p>
        </p:txBody>
      </p:sp>
      <p:pic>
        <p:nvPicPr>
          <p:cNvPr id="40" name="Picture 39">
            <a:extLst>
              <a:ext uri="{FF2B5EF4-FFF2-40B4-BE49-F238E27FC236}">
                <a16:creationId xmlns:a16="http://schemas.microsoft.com/office/drawing/2014/main" id="{4FDB5A8B-B884-39B7-0226-C1104F12C1C4}"/>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159508" y="1297708"/>
            <a:ext cx="2987299" cy="1830753"/>
          </a:xfrm>
          <a:prstGeom prst="rect">
            <a:avLst/>
          </a:prstGeom>
          <a:noFill/>
          <a:ln w="38100">
            <a:solidFill>
              <a:schemeClr val="tx1"/>
            </a:solidFill>
          </a:ln>
        </p:spPr>
      </p:pic>
      <p:graphicFrame>
        <p:nvGraphicFramePr>
          <p:cNvPr id="9" name="Table 8">
            <a:extLst>
              <a:ext uri="{FF2B5EF4-FFF2-40B4-BE49-F238E27FC236}">
                <a16:creationId xmlns:a16="http://schemas.microsoft.com/office/drawing/2014/main" id="{97113E27-FF44-CAD0-D433-E971E7A11659}"/>
              </a:ext>
            </a:extLst>
          </p:cNvPr>
          <p:cNvGraphicFramePr>
            <a:graphicFrameLocks noGrp="1"/>
          </p:cNvGraphicFramePr>
          <p:nvPr/>
        </p:nvGraphicFramePr>
        <p:xfrm>
          <a:off x="3021607" y="4680857"/>
          <a:ext cx="2916300" cy="2166620"/>
        </p:xfrm>
        <a:graphic>
          <a:graphicData uri="http://schemas.openxmlformats.org/drawingml/2006/table">
            <a:tbl>
              <a:tblPr/>
              <a:tblGrid>
                <a:gridCol w="1487908">
                  <a:extLst>
                    <a:ext uri="{9D8B030D-6E8A-4147-A177-3AD203B41FA5}">
                      <a16:colId xmlns:a16="http://schemas.microsoft.com/office/drawing/2014/main" val="1009479078"/>
                    </a:ext>
                  </a:extLst>
                </a:gridCol>
                <a:gridCol w="714196">
                  <a:extLst>
                    <a:ext uri="{9D8B030D-6E8A-4147-A177-3AD203B41FA5}">
                      <a16:colId xmlns:a16="http://schemas.microsoft.com/office/drawing/2014/main" val="2663244813"/>
                    </a:ext>
                  </a:extLst>
                </a:gridCol>
                <a:gridCol w="714196">
                  <a:extLst>
                    <a:ext uri="{9D8B030D-6E8A-4147-A177-3AD203B41FA5}">
                      <a16:colId xmlns:a16="http://schemas.microsoft.com/office/drawing/2014/main" val="4294949985"/>
                    </a:ext>
                  </a:extLst>
                </a:gridCol>
              </a:tblGrid>
              <a:tr h="216662">
                <a:tc>
                  <a:txBody>
                    <a:bodyPr/>
                    <a:lstStyle/>
                    <a:p>
                      <a:pPr algn="l" fontAlgn="b"/>
                      <a:r>
                        <a:rPr lang="en-IN" sz="1100" b="1" i="0" u="none" strike="noStrike">
                          <a:solidFill>
                            <a:srgbClr val="FFFFFF"/>
                          </a:solidFill>
                          <a:effectLst/>
                          <a:latin typeface="Calibri" panose="020F0502020204030204" pitchFamily="34" charset="0"/>
                        </a:rPr>
                        <a:t>CATEGORY</a:t>
                      </a:r>
                    </a:p>
                  </a:txBody>
                  <a:tcPr marL="6350" marR="6350" marT="6350" marB="0" anchor="b">
                    <a:lnL>
                      <a:noFill/>
                    </a:lnL>
                    <a:lnR>
                      <a:noFill/>
                    </a:lnR>
                    <a:lnT>
                      <a:noFill/>
                    </a:lnT>
                    <a:lnB>
                      <a:noFill/>
                    </a:lnB>
                    <a:solidFill>
                      <a:srgbClr val="000000"/>
                    </a:solidFill>
                  </a:tcPr>
                </a:tc>
                <a:tc>
                  <a:txBody>
                    <a:bodyPr/>
                    <a:lstStyle/>
                    <a:p>
                      <a:pPr algn="l" fontAlgn="b"/>
                      <a:r>
                        <a:rPr lang="en-IN" sz="1100" b="1" i="0" u="none" strike="noStrike">
                          <a:solidFill>
                            <a:srgbClr val="FFFFFF"/>
                          </a:solidFill>
                          <a:effectLst/>
                          <a:latin typeface="Calibri" panose="020F0502020204030204" pitchFamily="34" charset="0"/>
                        </a:rPr>
                        <a:t>SBP</a:t>
                      </a:r>
                    </a:p>
                  </a:txBody>
                  <a:tcPr marL="6350" marR="6350" marT="6350" marB="0" anchor="b">
                    <a:lnL>
                      <a:noFill/>
                    </a:lnL>
                    <a:lnR>
                      <a:noFill/>
                    </a:lnR>
                    <a:lnT>
                      <a:noFill/>
                    </a:lnT>
                    <a:lnB>
                      <a:noFill/>
                    </a:lnB>
                    <a:solidFill>
                      <a:srgbClr val="000000"/>
                    </a:solidFill>
                  </a:tcPr>
                </a:tc>
                <a:tc>
                  <a:txBody>
                    <a:bodyPr/>
                    <a:lstStyle/>
                    <a:p>
                      <a:pPr algn="l" fontAlgn="b"/>
                      <a:r>
                        <a:rPr lang="en-IN" sz="1100" b="1" i="0" u="none" strike="noStrike">
                          <a:solidFill>
                            <a:srgbClr val="FFFFFF"/>
                          </a:solidFill>
                          <a:effectLst/>
                          <a:latin typeface="Calibri" panose="020F0502020204030204" pitchFamily="34" charset="0"/>
                        </a:rPr>
                        <a:t>DBP</a:t>
                      </a:r>
                    </a:p>
                  </a:txBody>
                  <a:tcPr marL="6350" marR="6350" marT="6350" marB="0" anchor="b">
                    <a:lnL>
                      <a:noFill/>
                    </a:lnL>
                    <a:lnR>
                      <a:noFill/>
                    </a:lnR>
                    <a:lnT>
                      <a:noFill/>
                    </a:lnT>
                    <a:lnB>
                      <a:noFill/>
                    </a:lnB>
                    <a:solidFill>
                      <a:srgbClr val="000000"/>
                    </a:solidFill>
                  </a:tcPr>
                </a:tc>
                <a:extLst>
                  <a:ext uri="{0D108BD9-81ED-4DB2-BD59-A6C34878D82A}">
                    <a16:rowId xmlns:a16="http://schemas.microsoft.com/office/drawing/2014/main" val="990927343"/>
                  </a:ext>
                </a:extLst>
              </a:tr>
              <a:tr h="216662">
                <a:tc>
                  <a:txBody>
                    <a:bodyPr/>
                    <a:lstStyle/>
                    <a:p>
                      <a:pPr algn="l" fontAlgn="b"/>
                      <a:r>
                        <a:rPr lang="en-IN" sz="1100" b="0" i="0" u="none" strike="noStrike">
                          <a:solidFill>
                            <a:srgbClr val="000000"/>
                          </a:solidFill>
                          <a:effectLst/>
                          <a:latin typeface="Calibri" panose="020F0502020204030204" pitchFamily="34" charset="0"/>
                        </a:rPr>
                        <a:t>Optimal</a:t>
                      </a:r>
                    </a:p>
                  </a:txBody>
                  <a:tcPr marL="6350" marR="6350" marT="6350" marB="0" anchor="b">
                    <a:lnL>
                      <a:noFill/>
                    </a:lnL>
                    <a:lnR>
                      <a:noFill/>
                    </a:lnR>
                    <a:lnT>
                      <a:noFill/>
                    </a:lnT>
                    <a:lnB>
                      <a:noFill/>
                    </a:lnB>
                    <a:solidFill>
                      <a:srgbClr val="92D050"/>
                    </a:solidFill>
                  </a:tcPr>
                </a:tc>
                <a:tc>
                  <a:txBody>
                    <a:bodyPr/>
                    <a:lstStyle/>
                    <a:p>
                      <a:pPr algn="l" fontAlgn="b"/>
                      <a:r>
                        <a:rPr lang="en-IN" sz="1100" b="0" i="0" u="none" strike="noStrike">
                          <a:solidFill>
                            <a:srgbClr val="000000"/>
                          </a:solidFill>
                          <a:effectLst/>
                          <a:latin typeface="Calibri" panose="020F0502020204030204" pitchFamily="34" charset="0"/>
                        </a:rPr>
                        <a:t>&lt;120</a:t>
                      </a:r>
                    </a:p>
                  </a:txBody>
                  <a:tcPr marL="6350" marR="6350" marT="6350" marB="0" anchor="b">
                    <a:lnL>
                      <a:noFill/>
                    </a:lnL>
                    <a:lnR>
                      <a:noFill/>
                    </a:lnR>
                    <a:lnT>
                      <a:noFill/>
                    </a:lnT>
                    <a:lnB>
                      <a:noFill/>
                    </a:lnB>
                    <a:solidFill>
                      <a:srgbClr val="92D050"/>
                    </a:solidFill>
                  </a:tcPr>
                </a:tc>
                <a:tc>
                  <a:txBody>
                    <a:bodyPr/>
                    <a:lstStyle/>
                    <a:p>
                      <a:pPr algn="l" fontAlgn="b"/>
                      <a:r>
                        <a:rPr lang="en-IN" sz="1100" b="0" i="0" u="none" strike="noStrike">
                          <a:solidFill>
                            <a:srgbClr val="000000"/>
                          </a:solidFill>
                          <a:effectLst/>
                          <a:latin typeface="Calibri" panose="020F0502020204030204" pitchFamily="34" charset="0"/>
                        </a:rPr>
                        <a:t>&lt;80</a:t>
                      </a:r>
                    </a:p>
                  </a:txBody>
                  <a:tcPr marL="6350" marR="6350" marT="6350" marB="0" anchor="b">
                    <a:lnL>
                      <a:noFill/>
                    </a:lnL>
                    <a:lnR>
                      <a:noFill/>
                    </a:lnR>
                    <a:lnT>
                      <a:noFill/>
                    </a:lnT>
                    <a:lnB>
                      <a:noFill/>
                    </a:lnB>
                    <a:solidFill>
                      <a:srgbClr val="92D050"/>
                    </a:solidFill>
                  </a:tcPr>
                </a:tc>
                <a:extLst>
                  <a:ext uri="{0D108BD9-81ED-4DB2-BD59-A6C34878D82A}">
                    <a16:rowId xmlns:a16="http://schemas.microsoft.com/office/drawing/2014/main" val="349840516"/>
                  </a:ext>
                </a:extLst>
              </a:tr>
              <a:tr h="216662">
                <a:tc>
                  <a:txBody>
                    <a:bodyPr/>
                    <a:lstStyle/>
                    <a:p>
                      <a:pPr algn="l" fontAlgn="b"/>
                      <a:r>
                        <a:rPr lang="en-IN" sz="1100" b="0" i="0" u="none" strike="noStrike">
                          <a:solidFill>
                            <a:srgbClr val="000000"/>
                          </a:solidFill>
                          <a:effectLst/>
                          <a:latin typeface="Calibri" panose="020F0502020204030204" pitchFamily="34" charset="0"/>
                        </a:rPr>
                        <a:t>Normal</a:t>
                      </a:r>
                    </a:p>
                  </a:txBody>
                  <a:tcPr marL="6350" marR="6350" marT="6350" marB="0" anchor="b">
                    <a:lnL>
                      <a:noFill/>
                    </a:lnL>
                    <a:lnR>
                      <a:noFill/>
                    </a:lnR>
                    <a:lnT>
                      <a:noFill/>
                    </a:lnT>
                    <a:lnB>
                      <a:noFill/>
                    </a:lnB>
                    <a:solidFill>
                      <a:srgbClr val="92D050"/>
                    </a:solidFill>
                  </a:tcPr>
                </a:tc>
                <a:tc>
                  <a:txBody>
                    <a:bodyPr/>
                    <a:lstStyle/>
                    <a:p>
                      <a:pPr algn="l" fontAlgn="b"/>
                      <a:r>
                        <a:rPr lang="en-IN" sz="1100" b="0" i="0" u="none" strike="noStrike">
                          <a:solidFill>
                            <a:srgbClr val="000000"/>
                          </a:solidFill>
                          <a:effectLst/>
                          <a:latin typeface="Calibri" panose="020F0502020204030204" pitchFamily="34" charset="0"/>
                        </a:rPr>
                        <a:t>120-129</a:t>
                      </a:r>
                    </a:p>
                  </a:txBody>
                  <a:tcPr marL="6350" marR="6350" marT="6350" marB="0" anchor="b">
                    <a:lnL>
                      <a:noFill/>
                    </a:lnL>
                    <a:lnR>
                      <a:noFill/>
                    </a:lnR>
                    <a:lnT>
                      <a:noFill/>
                    </a:lnT>
                    <a:lnB>
                      <a:noFill/>
                    </a:lnB>
                    <a:solidFill>
                      <a:srgbClr val="92D050"/>
                    </a:solidFill>
                  </a:tcPr>
                </a:tc>
                <a:tc>
                  <a:txBody>
                    <a:bodyPr/>
                    <a:lstStyle/>
                    <a:p>
                      <a:pPr algn="l" fontAlgn="b"/>
                      <a:r>
                        <a:rPr lang="en-IN" sz="1100" b="0" i="0" u="none" strike="noStrike">
                          <a:solidFill>
                            <a:srgbClr val="000000"/>
                          </a:solidFill>
                          <a:effectLst/>
                          <a:latin typeface="Calibri" panose="020F0502020204030204" pitchFamily="34" charset="0"/>
                        </a:rPr>
                        <a:t>80-84</a:t>
                      </a:r>
                    </a:p>
                  </a:txBody>
                  <a:tcPr marL="6350" marR="6350" marT="6350" marB="0" anchor="b">
                    <a:lnL>
                      <a:noFill/>
                    </a:lnL>
                    <a:lnR>
                      <a:noFill/>
                    </a:lnR>
                    <a:lnT>
                      <a:noFill/>
                    </a:lnT>
                    <a:lnB>
                      <a:noFill/>
                    </a:lnB>
                    <a:solidFill>
                      <a:srgbClr val="92D050"/>
                    </a:solidFill>
                  </a:tcPr>
                </a:tc>
                <a:extLst>
                  <a:ext uri="{0D108BD9-81ED-4DB2-BD59-A6C34878D82A}">
                    <a16:rowId xmlns:a16="http://schemas.microsoft.com/office/drawing/2014/main" val="3573835637"/>
                  </a:ext>
                </a:extLst>
              </a:tr>
              <a:tr h="216662">
                <a:tc>
                  <a:txBody>
                    <a:bodyPr/>
                    <a:lstStyle/>
                    <a:p>
                      <a:pPr algn="l" fontAlgn="b"/>
                      <a:r>
                        <a:rPr lang="en-IN" sz="1100" b="0" i="0" u="none" strike="noStrike">
                          <a:solidFill>
                            <a:srgbClr val="000000"/>
                          </a:solidFill>
                          <a:effectLst/>
                          <a:latin typeface="Calibri" panose="020F0502020204030204" pitchFamily="34" charset="0"/>
                        </a:rPr>
                        <a:t>High normal</a:t>
                      </a:r>
                    </a:p>
                  </a:txBody>
                  <a:tcPr marL="6350" marR="6350" marT="6350" marB="0" anchor="b">
                    <a:lnL>
                      <a:noFill/>
                    </a:lnL>
                    <a:lnR>
                      <a:noFill/>
                    </a:lnR>
                    <a:lnT>
                      <a:noFill/>
                    </a:lnT>
                    <a:lnB>
                      <a:noFill/>
                    </a:lnB>
                    <a:solidFill>
                      <a:srgbClr val="92D050"/>
                    </a:solidFill>
                  </a:tcPr>
                </a:tc>
                <a:tc>
                  <a:txBody>
                    <a:bodyPr/>
                    <a:lstStyle/>
                    <a:p>
                      <a:pPr algn="l" fontAlgn="b"/>
                      <a:r>
                        <a:rPr lang="en-IN" sz="1100" b="0" i="0" u="none" strike="noStrike">
                          <a:solidFill>
                            <a:srgbClr val="000000"/>
                          </a:solidFill>
                          <a:effectLst/>
                          <a:latin typeface="Calibri" panose="020F0502020204030204" pitchFamily="34" charset="0"/>
                        </a:rPr>
                        <a:t>130-139</a:t>
                      </a:r>
                    </a:p>
                  </a:txBody>
                  <a:tcPr marL="6350" marR="6350" marT="6350" marB="0" anchor="b">
                    <a:lnL>
                      <a:noFill/>
                    </a:lnL>
                    <a:lnR>
                      <a:noFill/>
                    </a:lnR>
                    <a:lnT>
                      <a:noFill/>
                    </a:lnT>
                    <a:lnB>
                      <a:noFill/>
                    </a:lnB>
                    <a:solidFill>
                      <a:srgbClr val="92D050"/>
                    </a:solidFill>
                  </a:tcPr>
                </a:tc>
                <a:tc>
                  <a:txBody>
                    <a:bodyPr/>
                    <a:lstStyle/>
                    <a:p>
                      <a:pPr algn="l" fontAlgn="b"/>
                      <a:r>
                        <a:rPr lang="en-IN" sz="1100" b="0" i="0" u="none" strike="noStrike">
                          <a:solidFill>
                            <a:srgbClr val="000000"/>
                          </a:solidFill>
                          <a:effectLst/>
                          <a:latin typeface="Calibri" panose="020F0502020204030204" pitchFamily="34" charset="0"/>
                        </a:rPr>
                        <a:t>85-89</a:t>
                      </a:r>
                    </a:p>
                  </a:txBody>
                  <a:tcPr marL="6350" marR="6350" marT="6350" marB="0" anchor="b">
                    <a:lnL>
                      <a:noFill/>
                    </a:lnL>
                    <a:lnR>
                      <a:noFill/>
                    </a:lnR>
                    <a:lnT>
                      <a:noFill/>
                    </a:lnT>
                    <a:lnB>
                      <a:noFill/>
                    </a:lnB>
                    <a:solidFill>
                      <a:srgbClr val="92D050"/>
                    </a:solidFill>
                  </a:tcPr>
                </a:tc>
                <a:extLst>
                  <a:ext uri="{0D108BD9-81ED-4DB2-BD59-A6C34878D82A}">
                    <a16:rowId xmlns:a16="http://schemas.microsoft.com/office/drawing/2014/main" val="3287087619"/>
                  </a:ext>
                </a:extLst>
              </a:tr>
              <a:tr h="216662">
                <a:tc>
                  <a:txBody>
                    <a:bodyPr/>
                    <a:lstStyle/>
                    <a:p>
                      <a:pPr algn="l" fontAlgn="b"/>
                      <a:r>
                        <a:rPr lang="en-IN" sz="1100" b="0" i="0" u="none" strike="noStrike">
                          <a:solidFill>
                            <a:srgbClr val="000000"/>
                          </a:solidFill>
                          <a:effectLst/>
                          <a:latin typeface="Calibri" panose="020F0502020204030204" pitchFamily="34" charset="0"/>
                        </a:rPr>
                        <a:t>Grade 1 HTN</a:t>
                      </a:r>
                    </a:p>
                  </a:txBody>
                  <a:tcPr marL="6350" marR="6350" marT="6350" marB="0" anchor="b">
                    <a:lnL>
                      <a:noFill/>
                    </a:lnL>
                    <a:lnR>
                      <a:noFill/>
                    </a:lnR>
                    <a:lnT>
                      <a:noFill/>
                    </a:lnT>
                    <a:lnB>
                      <a:noFill/>
                    </a:lnB>
                    <a:solidFill>
                      <a:srgbClr val="FFFF00"/>
                    </a:solidFill>
                  </a:tcPr>
                </a:tc>
                <a:tc>
                  <a:txBody>
                    <a:bodyPr/>
                    <a:lstStyle/>
                    <a:p>
                      <a:pPr algn="l" fontAlgn="b"/>
                      <a:r>
                        <a:rPr lang="en-IN" sz="1100" b="0" i="0" u="none" strike="noStrike">
                          <a:solidFill>
                            <a:srgbClr val="000000"/>
                          </a:solidFill>
                          <a:effectLst/>
                          <a:latin typeface="Calibri" panose="020F0502020204030204" pitchFamily="34" charset="0"/>
                        </a:rPr>
                        <a:t>140-159</a:t>
                      </a:r>
                    </a:p>
                  </a:txBody>
                  <a:tcPr marL="6350" marR="6350" marT="6350" marB="0" anchor="b">
                    <a:lnL>
                      <a:noFill/>
                    </a:lnL>
                    <a:lnR>
                      <a:noFill/>
                    </a:lnR>
                    <a:lnT>
                      <a:noFill/>
                    </a:lnT>
                    <a:lnB>
                      <a:noFill/>
                    </a:lnB>
                    <a:solidFill>
                      <a:srgbClr val="FFFF00"/>
                    </a:solidFill>
                  </a:tcPr>
                </a:tc>
                <a:tc>
                  <a:txBody>
                    <a:bodyPr/>
                    <a:lstStyle/>
                    <a:p>
                      <a:pPr algn="l" fontAlgn="b"/>
                      <a:r>
                        <a:rPr lang="en-IN" sz="1100" b="0" i="0" u="none" strike="noStrike">
                          <a:solidFill>
                            <a:srgbClr val="000000"/>
                          </a:solidFill>
                          <a:effectLst/>
                          <a:latin typeface="Calibri" panose="020F0502020204030204" pitchFamily="34" charset="0"/>
                        </a:rPr>
                        <a:t>90-99</a:t>
                      </a:r>
                    </a:p>
                  </a:txBody>
                  <a:tcPr marL="6350" marR="6350" marT="6350" marB="0" anchor="b">
                    <a:lnL>
                      <a:noFill/>
                    </a:lnL>
                    <a:lnR>
                      <a:noFill/>
                    </a:lnR>
                    <a:lnT>
                      <a:noFill/>
                    </a:lnT>
                    <a:lnB>
                      <a:noFill/>
                    </a:lnB>
                    <a:solidFill>
                      <a:srgbClr val="FFFF00"/>
                    </a:solidFill>
                  </a:tcPr>
                </a:tc>
                <a:extLst>
                  <a:ext uri="{0D108BD9-81ED-4DB2-BD59-A6C34878D82A}">
                    <a16:rowId xmlns:a16="http://schemas.microsoft.com/office/drawing/2014/main" val="1793214917"/>
                  </a:ext>
                </a:extLst>
              </a:tr>
              <a:tr h="216662">
                <a:tc>
                  <a:txBody>
                    <a:bodyPr/>
                    <a:lstStyle/>
                    <a:p>
                      <a:pPr algn="l" fontAlgn="b"/>
                      <a:r>
                        <a:rPr lang="en-IN" sz="1100" b="0" i="0" u="none" strike="noStrike">
                          <a:solidFill>
                            <a:srgbClr val="000000"/>
                          </a:solidFill>
                          <a:effectLst/>
                          <a:latin typeface="Calibri" panose="020F0502020204030204" pitchFamily="34" charset="0"/>
                        </a:rPr>
                        <a:t>Grade 2 HTN</a:t>
                      </a:r>
                    </a:p>
                  </a:txBody>
                  <a:tcPr marL="6350" marR="6350" marT="6350" marB="0" anchor="b">
                    <a:lnL>
                      <a:noFill/>
                    </a:lnL>
                    <a:lnR>
                      <a:noFill/>
                    </a:lnR>
                    <a:lnT>
                      <a:noFill/>
                    </a:lnT>
                    <a:lnB>
                      <a:noFill/>
                    </a:lnB>
                    <a:solidFill>
                      <a:srgbClr val="FFC000"/>
                    </a:solidFill>
                  </a:tcPr>
                </a:tc>
                <a:tc>
                  <a:txBody>
                    <a:bodyPr/>
                    <a:lstStyle/>
                    <a:p>
                      <a:pPr algn="l" fontAlgn="b"/>
                      <a:r>
                        <a:rPr lang="en-IN" sz="1100" b="0" i="0" u="none" strike="noStrike">
                          <a:solidFill>
                            <a:srgbClr val="000000"/>
                          </a:solidFill>
                          <a:effectLst/>
                          <a:latin typeface="Calibri" panose="020F0502020204030204" pitchFamily="34" charset="0"/>
                        </a:rPr>
                        <a:t>160-179</a:t>
                      </a:r>
                    </a:p>
                  </a:txBody>
                  <a:tcPr marL="6350" marR="6350" marT="6350" marB="0" anchor="b">
                    <a:lnL>
                      <a:noFill/>
                    </a:lnL>
                    <a:lnR>
                      <a:noFill/>
                    </a:lnR>
                    <a:lnT>
                      <a:noFill/>
                    </a:lnT>
                    <a:lnB>
                      <a:noFill/>
                    </a:lnB>
                    <a:solidFill>
                      <a:srgbClr val="FFC000"/>
                    </a:solidFill>
                  </a:tcPr>
                </a:tc>
                <a:tc>
                  <a:txBody>
                    <a:bodyPr/>
                    <a:lstStyle/>
                    <a:p>
                      <a:pPr algn="l" fontAlgn="b"/>
                      <a:r>
                        <a:rPr lang="en-IN" sz="1100" b="0" i="0" u="none" strike="noStrike">
                          <a:solidFill>
                            <a:srgbClr val="000000"/>
                          </a:solidFill>
                          <a:effectLst/>
                          <a:latin typeface="Calibri" panose="020F0502020204030204" pitchFamily="34" charset="0"/>
                        </a:rPr>
                        <a:t>100-109</a:t>
                      </a:r>
                    </a:p>
                  </a:txBody>
                  <a:tcPr marL="6350" marR="6350" marT="6350" marB="0" anchor="b">
                    <a:lnL>
                      <a:noFill/>
                    </a:lnL>
                    <a:lnR>
                      <a:noFill/>
                    </a:lnR>
                    <a:lnT>
                      <a:noFill/>
                    </a:lnT>
                    <a:lnB>
                      <a:noFill/>
                    </a:lnB>
                    <a:solidFill>
                      <a:srgbClr val="FFC000"/>
                    </a:solidFill>
                  </a:tcPr>
                </a:tc>
                <a:extLst>
                  <a:ext uri="{0D108BD9-81ED-4DB2-BD59-A6C34878D82A}">
                    <a16:rowId xmlns:a16="http://schemas.microsoft.com/office/drawing/2014/main" val="227675836"/>
                  </a:ext>
                </a:extLst>
              </a:tr>
              <a:tr h="216662">
                <a:tc>
                  <a:txBody>
                    <a:bodyPr/>
                    <a:lstStyle/>
                    <a:p>
                      <a:pPr algn="l" fontAlgn="b"/>
                      <a:r>
                        <a:rPr lang="en-IN" sz="1100" b="0" i="0" u="none" strike="noStrike">
                          <a:solidFill>
                            <a:srgbClr val="000000"/>
                          </a:solidFill>
                          <a:effectLst/>
                          <a:latin typeface="Calibri" panose="020F0502020204030204" pitchFamily="34" charset="0"/>
                        </a:rPr>
                        <a:t>Grade HTN</a:t>
                      </a:r>
                    </a:p>
                  </a:txBody>
                  <a:tcPr marL="6350" marR="6350" marT="6350" marB="0" anchor="b">
                    <a:lnL>
                      <a:noFill/>
                    </a:lnL>
                    <a:lnR>
                      <a:noFill/>
                    </a:lnR>
                    <a:lnT>
                      <a:noFill/>
                    </a:lnT>
                    <a:lnB>
                      <a:noFill/>
                    </a:lnB>
                    <a:solidFill>
                      <a:srgbClr val="FFC000"/>
                    </a:solidFill>
                  </a:tcPr>
                </a:tc>
                <a:tc>
                  <a:txBody>
                    <a:bodyPr/>
                    <a:lstStyle/>
                    <a:p>
                      <a:pPr algn="l" fontAlgn="b"/>
                      <a:r>
                        <a:rPr lang="en-IN" sz="1100" b="0" i="0" u="none" strike="noStrike">
                          <a:solidFill>
                            <a:srgbClr val="000000"/>
                          </a:solidFill>
                          <a:effectLst/>
                          <a:latin typeface="Calibri" panose="020F0502020204030204" pitchFamily="34" charset="0"/>
                        </a:rPr>
                        <a:t>&gt;180</a:t>
                      </a:r>
                    </a:p>
                  </a:txBody>
                  <a:tcPr marL="6350" marR="6350" marT="6350" marB="0" anchor="b">
                    <a:lnL>
                      <a:noFill/>
                    </a:lnL>
                    <a:lnR>
                      <a:noFill/>
                    </a:lnR>
                    <a:lnT>
                      <a:noFill/>
                    </a:lnT>
                    <a:lnB>
                      <a:noFill/>
                    </a:lnB>
                    <a:solidFill>
                      <a:srgbClr val="FFC000"/>
                    </a:solidFill>
                  </a:tcPr>
                </a:tc>
                <a:tc>
                  <a:txBody>
                    <a:bodyPr/>
                    <a:lstStyle/>
                    <a:p>
                      <a:pPr algn="l" fontAlgn="b"/>
                      <a:r>
                        <a:rPr lang="en-IN" sz="1100" b="0" i="0" u="none" strike="noStrike">
                          <a:solidFill>
                            <a:srgbClr val="000000"/>
                          </a:solidFill>
                          <a:effectLst/>
                          <a:latin typeface="Calibri" panose="020F0502020204030204" pitchFamily="34" charset="0"/>
                        </a:rPr>
                        <a:t>&gt;110</a:t>
                      </a:r>
                    </a:p>
                  </a:txBody>
                  <a:tcPr marL="6350" marR="6350" marT="6350" marB="0" anchor="b">
                    <a:lnL>
                      <a:noFill/>
                    </a:lnL>
                    <a:lnR>
                      <a:noFill/>
                    </a:lnR>
                    <a:lnT>
                      <a:noFill/>
                    </a:lnT>
                    <a:lnB>
                      <a:noFill/>
                    </a:lnB>
                    <a:solidFill>
                      <a:srgbClr val="FFC000"/>
                    </a:solidFill>
                  </a:tcPr>
                </a:tc>
                <a:extLst>
                  <a:ext uri="{0D108BD9-81ED-4DB2-BD59-A6C34878D82A}">
                    <a16:rowId xmlns:a16="http://schemas.microsoft.com/office/drawing/2014/main" val="1753124340"/>
                  </a:ext>
                </a:extLst>
              </a:tr>
              <a:tr h="216662">
                <a:tc>
                  <a:txBody>
                    <a:bodyPr/>
                    <a:lstStyle/>
                    <a:p>
                      <a:pPr algn="l" fontAlgn="b"/>
                      <a:r>
                        <a:rPr lang="en-IN" sz="1100" b="0" i="0" u="none" strike="noStrike">
                          <a:solidFill>
                            <a:srgbClr val="000000"/>
                          </a:solidFill>
                          <a:effectLst/>
                          <a:latin typeface="Calibri" panose="020F0502020204030204" pitchFamily="34" charset="0"/>
                        </a:rPr>
                        <a:t>Isolated systolic HTN</a:t>
                      </a:r>
                    </a:p>
                  </a:txBody>
                  <a:tcPr marL="6350" marR="6350" marT="6350" marB="0" anchor="b">
                    <a:lnL>
                      <a:noFill/>
                    </a:lnL>
                    <a:lnR>
                      <a:noFill/>
                    </a:lnR>
                    <a:lnT>
                      <a:noFill/>
                    </a:lnT>
                    <a:lnB>
                      <a:noFill/>
                    </a:lnB>
                    <a:solidFill>
                      <a:srgbClr val="FF0000"/>
                    </a:solidFill>
                  </a:tcPr>
                </a:tc>
                <a:tc>
                  <a:txBody>
                    <a:bodyPr/>
                    <a:lstStyle/>
                    <a:p>
                      <a:pPr algn="l" fontAlgn="b"/>
                      <a:r>
                        <a:rPr lang="en-IN" sz="1100" b="0" i="0" u="none" strike="noStrike">
                          <a:solidFill>
                            <a:srgbClr val="000000"/>
                          </a:solidFill>
                          <a:effectLst/>
                          <a:latin typeface="Calibri" panose="020F0502020204030204" pitchFamily="34" charset="0"/>
                        </a:rPr>
                        <a:t>&gt;140</a:t>
                      </a:r>
                    </a:p>
                  </a:txBody>
                  <a:tcPr marL="6350" marR="6350" marT="6350" marB="0" anchor="b">
                    <a:lnL>
                      <a:noFill/>
                    </a:lnL>
                    <a:lnR>
                      <a:noFill/>
                    </a:lnR>
                    <a:lnT>
                      <a:noFill/>
                    </a:lnT>
                    <a:lnB>
                      <a:noFill/>
                    </a:lnB>
                    <a:solidFill>
                      <a:srgbClr val="FF0000"/>
                    </a:solidFill>
                  </a:tcPr>
                </a:tc>
                <a:tc>
                  <a:txBody>
                    <a:bodyPr/>
                    <a:lstStyle/>
                    <a:p>
                      <a:pPr algn="l" fontAlgn="b"/>
                      <a:r>
                        <a:rPr lang="en-IN" sz="1100" b="0" i="0" u="none" strike="noStrike">
                          <a:solidFill>
                            <a:srgbClr val="000000"/>
                          </a:solidFill>
                          <a:effectLst/>
                          <a:latin typeface="Calibri" panose="020F0502020204030204" pitchFamily="34" charset="0"/>
                        </a:rPr>
                        <a:t>&lt;90</a:t>
                      </a:r>
                    </a:p>
                  </a:txBody>
                  <a:tcPr marL="6350" marR="6350" marT="6350" marB="0" anchor="b">
                    <a:lnL>
                      <a:noFill/>
                    </a:lnL>
                    <a:lnR>
                      <a:noFill/>
                    </a:lnR>
                    <a:lnT>
                      <a:noFill/>
                    </a:lnT>
                    <a:lnB>
                      <a:noFill/>
                    </a:lnB>
                    <a:solidFill>
                      <a:srgbClr val="FF0000"/>
                    </a:solidFill>
                  </a:tcPr>
                </a:tc>
                <a:extLst>
                  <a:ext uri="{0D108BD9-81ED-4DB2-BD59-A6C34878D82A}">
                    <a16:rowId xmlns:a16="http://schemas.microsoft.com/office/drawing/2014/main" val="1017047224"/>
                  </a:ext>
                </a:extLst>
              </a:tr>
              <a:tr h="216662">
                <a:tc>
                  <a:txBody>
                    <a:bodyPr/>
                    <a:lstStyle/>
                    <a:p>
                      <a:pPr algn="l" fontAlgn="b"/>
                      <a:r>
                        <a:rPr lang="en-IN" sz="1100" b="0" i="0" u="none" strike="noStrike">
                          <a:solidFill>
                            <a:srgbClr val="000000"/>
                          </a:solidFill>
                          <a:effectLst/>
                          <a:latin typeface="Calibri" panose="020F0502020204030204" pitchFamily="34" charset="0"/>
                        </a:rPr>
                        <a:t>HTN urgency</a:t>
                      </a:r>
                    </a:p>
                  </a:txBody>
                  <a:tcPr marL="6350" marR="6350" marT="6350" marB="0" anchor="b">
                    <a:lnL>
                      <a:noFill/>
                    </a:lnL>
                    <a:lnR>
                      <a:noFill/>
                    </a:lnR>
                    <a:lnT>
                      <a:noFill/>
                    </a:lnT>
                    <a:lnB>
                      <a:noFill/>
                    </a:lnB>
                    <a:solidFill>
                      <a:srgbClr val="FF0000"/>
                    </a:solidFill>
                  </a:tcPr>
                </a:tc>
                <a:tc>
                  <a:txBody>
                    <a:bodyPr/>
                    <a:lstStyle/>
                    <a:p>
                      <a:pPr algn="l" fontAlgn="b"/>
                      <a:r>
                        <a:rPr lang="en-IN" sz="1100" b="0" i="0" u="none" strike="noStrike">
                          <a:solidFill>
                            <a:srgbClr val="000000"/>
                          </a:solidFill>
                          <a:effectLst/>
                          <a:latin typeface="Calibri" panose="020F0502020204030204" pitchFamily="34" charset="0"/>
                        </a:rPr>
                        <a:t>&gt;180</a:t>
                      </a:r>
                    </a:p>
                  </a:txBody>
                  <a:tcPr marL="6350" marR="6350" marT="6350" marB="0" anchor="b">
                    <a:lnL>
                      <a:noFill/>
                    </a:lnL>
                    <a:lnR>
                      <a:noFill/>
                    </a:lnR>
                    <a:lnT>
                      <a:noFill/>
                    </a:lnT>
                    <a:lnB>
                      <a:noFill/>
                    </a:lnB>
                    <a:solidFill>
                      <a:srgbClr val="FF0000"/>
                    </a:solidFill>
                  </a:tcPr>
                </a:tc>
                <a:tc>
                  <a:txBody>
                    <a:bodyPr/>
                    <a:lstStyle/>
                    <a:p>
                      <a:pPr algn="l" fontAlgn="b"/>
                      <a:r>
                        <a:rPr lang="en-IN" sz="1100" b="0" i="0" u="none" strike="noStrike">
                          <a:solidFill>
                            <a:srgbClr val="000000"/>
                          </a:solidFill>
                          <a:effectLst/>
                          <a:latin typeface="Calibri" panose="020F0502020204030204" pitchFamily="34" charset="0"/>
                        </a:rPr>
                        <a:t>&gt;110</a:t>
                      </a:r>
                    </a:p>
                  </a:txBody>
                  <a:tcPr marL="6350" marR="6350" marT="6350" marB="0" anchor="b">
                    <a:lnL>
                      <a:noFill/>
                    </a:lnL>
                    <a:lnR>
                      <a:noFill/>
                    </a:lnR>
                    <a:lnT>
                      <a:noFill/>
                    </a:lnT>
                    <a:lnB>
                      <a:noFill/>
                    </a:lnB>
                    <a:solidFill>
                      <a:srgbClr val="FF0000"/>
                    </a:solidFill>
                  </a:tcPr>
                </a:tc>
                <a:extLst>
                  <a:ext uri="{0D108BD9-81ED-4DB2-BD59-A6C34878D82A}">
                    <a16:rowId xmlns:a16="http://schemas.microsoft.com/office/drawing/2014/main" val="807489676"/>
                  </a:ext>
                </a:extLst>
              </a:tr>
              <a:tr h="216662">
                <a:tc>
                  <a:txBody>
                    <a:bodyPr/>
                    <a:lstStyle/>
                    <a:p>
                      <a:pPr algn="l" fontAlgn="b"/>
                      <a:r>
                        <a:rPr lang="en-IN" sz="1100" b="0" i="0" u="none" strike="noStrike">
                          <a:solidFill>
                            <a:srgbClr val="000000"/>
                          </a:solidFill>
                          <a:effectLst/>
                          <a:latin typeface="Calibri" panose="020F0502020204030204" pitchFamily="34" charset="0"/>
                        </a:rPr>
                        <a:t>HTN emergency</a:t>
                      </a:r>
                    </a:p>
                  </a:txBody>
                  <a:tcPr marL="6350" marR="6350" marT="6350" marB="0" anchor="b">
                    <a:lnL>
                      <a:noFill/>
                    </a:lnL>
                    <a:lnR>
                      <a:noFill/>
                    </a:lnR>
                    <a:lnT>
                      <a:noFill/>
                    </a:lnT>
                    <a:lnB>
                      <a:noFill/>
                    </a:lnB>
                    <a:solidFill>
                      <a:srgbClr val="FF0000"/>
                    </a:solidFill>
                  </a:tcPr>
                </a:tc>
                <a:tc>
                  <a:txBody>
                    <a:bodyPr/>
                    <a:lstStyle/>
                    <a:p>
                      <a:pPr algn="l" fontAlgn="b"/>
                      <a:r>
                        <a:rPr lang="en-IN" sz="1100" b="0" i="0" u="none" strike="noStrike">
                          <a:solidFill>
                            <a:srgbClr val="000000"/>
                          </a:solidFill>
                          <a:effectLst/>
                          <a:latin typeface="Calibri" panose="020F0502020204030204" pitchFamily="34" charset="0"/>
                        </a:rPr>
                        <a:t>&gt;180</a:t>
                      </a:r>
                    </a:p>
                  </a:txBody>
                  <a:tcPr marL="6350" marR="6350" marT="6350" marB="0" anchor="b">
                    <a:lnL>
                      <a:noFill/>
                    </a:lnL>
                    <a:lnR>
                      <a:noFill/>
                    </a:lnR>
                    <a:lnT>
                      <a:noFill/>
                    </a:lnT>
                    <a:lnB>
                      <a:noFill/>
                    </a:lnB>
                    <a:solidFill>
                      <a:srgbClr val="FF0000"/>
                    </a:solidFill>
                  </a:tcPr>
                </a:tc>
                <a:tc>
                  <a:txBody>
                    <a:bodyPr/>
                    <a:lstStyle/>
                    <a:p>
                      <a:pPr algn="l" fontAlgn="b"/>
                      <a:r>
                        <a:rPr lang="en-IN" sz="1100" b="0" i="0" u="none" strike="noStrike">
                          <a:solidFill>
                            <a:srgbClr val="000000"/>
                          </a:solidFill>
                          <a:effectLst/>
                          <a:latin typeface="Calibri" panose="020F0502020204030204" pitchFamily="34" charset="0"/>
                        </a:rPr>
                        <a:t>&gt;110-120</a:t>
                      </a:r>
                    </a:p>
                  </a:txBody>
                  <a:tcPr marL="6350" marR="6350" marT="6350" marB="0" anchor="b">
                    <a:lnL>
                      <a:noFill/>
                    </a:lnL>
                    <a:lnR>
                      <a:noFill/>
                    </a:lnR>
                    <a:lnT>
                      <a:noFill/>
                    </a:lnT>
                    <a:lnB>
                      <a:noFill/>
                    </a:lnB>
                    <a:solidFill>
                      <a:srgbClr val="FF0000"/>
                    </a:solidFill>
                  </a:tcPr>
                </a:tc>
                <a:extLst>
                  <a:ext uri="{0D108BD9-81ED-4DB2-BD59-A6C34878D82A}">
                    <a16:rowId xmlns:a16="http://schemas.microsoft.com/office/drawing/2014/main" val="4219310196"/>
                  </a:ext>
                </a:extLst>
              </a:tr>
            </a:tbl>
          </a:graphicData>
        </a:graphic>
      </p:graphicFrame>
    </p:spTree>
    <p:extLst>
      <p:ext uri="{BB962C8B-B14F-4D97-AF65-F5344CB8AC3E}">
        <p14:creationId xmlns:p14="http://schemas.microsoft.com/office/powerpoint/2010/main" val="344456182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57F6C4-F59C-41CF-8A6E-F9C816BD3B78}"/>
              </a:ext>
            </a:extLst>
          </p:cNvPr>
          <p:cNvSpPr>
            <a:spLocks noGrp="1"/>
          </p:cNvSpPr>
          <p:nvPr>
            <p:ph type="title"/>
          </p:nvPr>
        </p:nvSpPr>
        <p:spPr>
          <a:xfrm>
            <a:off x="1157666" y="491323"/>
            <a:ext cx="5040285" cy="1169585"/>
          </a:xfrm>
        </p:spPr>
        <p:txBody>
          <a:bodyPr vert="horz" lIns="91440" tIns="45720" rIns="91440" bIns="45720" rtlCol="0" anchor="b">
            <a:normAutofit/>
          </a:bodyPr>
          <a:lstStyle/>
          <a:p>
            <a:r>
              <a:rPr lang="en-US" sz="3700" b="1" kern="1200">
                <a:latin typeface="Times New Roman"/>
                <a:cs typeface="Times New Roman"/>
              </a:rPr>
              <a:t>LIFESTYLE AND HYPERTENSION</a:t>
            </a:r>
          </a:p>
        </p:txBody>
      </p:sp>
      <p:sp>
        <p:nvSpPr>
          <p:cNvPr id="10" name="Content Placeholder 9">
            <a:extLst>
              <a:ext uri="{FF2B5EF4-FFF2-40B4-BE49-F238E27FC236}">
                <a16:creationId xmlns:a16="http://schemas.microsoft.com/office/drawing/2014/main" id="{6714261F-7FA8-87EA-72B5-0E17AE9D3BF9}"/>
              </a:ext>
            </a:extLst>
          </p:cNvPr>
          <p:cNvSpPr>
            <a:spLocks noGrp="1"/>
          </p:cNvSpPr>
          <p:nvPr>
            <p:ph idx="1"/>
          </p:nvPr>
        </p:nvSpPr>
        <p:spPr>
          <a:xfrm>
            <a:off x="1055715" y="2508105"/>
            <a:ext cx="5040285" cy="3632493"/>
          </a:xfrm>
        </p:spPr>
        <p:txBody>
          <a:bodyPr vert="horz" lIns="91440" tIns="45720" rIns="91440" bIns="45720" rtlCol="0" anchor="ctr">
            <a:normAutofit/>
          </a:bodyPr>
          <a:lstStyle/>
          <a:p>
            <a:pPr marL="0" indent="0">
              <a:spcAft>
                <a:spcPts val="600"/>
              </a:spcAft>
              <a:buNone/>
            </a:pPr>
            <a:r>
              <a:rPr lang="en-US" sz="2000" i="0">
                <a:effectLst/>
              </a:rPr>
              <a:t>Anthropometric indices like body mass index (BMI), waist circumference (WC), hip circumference(WC) and waist-to-hip ratio (WHR) are very important for early identification of obesity, which may lead to hypertension.</a:t>
            </a:r>
            <a:endParaRPr lang="en-US" sz="2000"/>
          </a:p>
        </p:txBody>
      </p:sp>
      <p:pic>
        <p:nvPicPr>
          <p:cNvPr id="24" name="Picture 25" descr="A picture containing text, clipart&#10;&#10;Description automatically generated">
            <a:extLst>
              <a:ext uri="{FF2B5EF4-FFF2-40B4-BE49-F238E27FC236}">
                <a16:creationId xmlns:a16="http://schemas.microsoft.com/office/drawing/2014/main" id="{93B716F5-BD9E-C960-6463-16FA4A525BF6}"/>
              </a:ext>
            </a:extLst>
          </p:cNvPr>
          <p:cNvPicPr>
            <a:picLocks noChangeAspect="1"/>
          </p:cNvPicPr>
          <p:nvPr/>
        </p:nvPicPr>
        <p:blipFill>
          <a:blip r:embed="rId2"/>
          <a:stretch>
            <a:fillRect/>
          </a:stretch>
        </p:blipFill>
        <p:spPr>
          <a:xfrm>
            <a:off x="6946666" y="1080312"/>
            <a:ext cx="2112264" cy="1387618"/>
          </a:xfrm>
          <a:prstGeom prst="rect">
            <a:avLst/>
          </a:prstGeom>
        </p:spPr>
      </p:pic>
      <p:pic>
        <p:nvPicPr>
          <p:cNvPr id="2" name="Picture 2" descr="A picture containing text, fabric&#10;&#10;Description automatically generated">
            <a:extLst>
              <a:ext uri="{FF2B5EF4-FFF2-40B4-BE49-F238E27FC236}">
                <a16:creationId xmlns:a16="http://schemas.microsoft.com/office/drawing/2014/main" id="{96D5BC9E-8313-BF00-5CDD-25BFAD39F206}"/>
              </a:ext>
            </a:extLst>
          </p:cNvPr>
          <p:cNvPicPr>
            <a:picLocks noChangeAspect="1"/>
          </p:cNvPicPr>
          <p:nvPr/>
        </p:nvPicPr>
        <p:blipFill>
          <a:blip r:embed="rId3"/>
          <a:stretch>
            <a:fillRect/>
          </a:stretch>
        </p:blipFill>
        <p:spPr>
          <a:xfrm>
            <a:off x="9223523" y="1333031"/>
            <a:ext cx="2112264" cy="882180"/>
          </a:xfrm>
          <a:prstGeom prst="rect">
            <a:avLst/>
          </a:prstGeom>
        </p:spPr>
      </p:pic>
      <p:graphicFrame>
        <p:nvGraphicFramePr>
          <p:cNvPr id="21" name="Table 20">
            <a:extLst>
              <a:ext uri="{FF2B5EF4-FFF2-40B4-BE49-F238E27FC236}">
                <a16:creationId xmlns:a16="http://schemas.microsoft.com/office/drawing/2014/main" id="{8DBD4268-61CC-A87A-F006-DFC0CFA2BCB0}"/>
              </a:ext>
            </a:extLst>
          </p:cNvPr>
          <p:cNvGraphicFramePr>
            <a:graphicFrameLocks noGrp="1"/>
          </p:cNvGraphicFramePr>
          <p:nvPr>
            <p:extLst>
              <p:ext uri="{D42A27DB-BD31-4B8C-83A1-F6EECF244321}">
                <p14:modId xmlns:p14="http://schemas.microsoft.com/office/powerpoint/2010/main" val="4280593578"/>
              </p:ext>
            </p:extLst>
          </p:nvPr>
        </p:nvGraphicFramePr>
        <p:xfrm>
          <a:off x="7360116" y="2942704"/>
          <a:ext cx="3562223" cy="3213545"/>
        </p:xfrm>
        <a:graphic>
          <a:graphicData uri="http://schemas.openxmlformats.org/drawingml/2006/table">
            <a:tbl>
              <a:tblPr firstRow="1" bandRow="1">
                <a:tableStyleId>{5C22544A-7EE6-4342-B048-85BDC9FD1C3A}</a:tableStyleId>
              </a:tblPr>
              <a:tblGrid>
                <a:gridCol w="1575579">
                  <a:extLst>
                    <a:ext uri="{9D8B030D-6E8A-4147-A177-3AD203B41FA5}">
                      <a16:colId xmlns:a16="http://schemas.microsoft.com/office/drawing/2014/main" val="403754571"/>
                    </a:ext>
                  </a:extLst>
                </a:gridCol>
                <a:gridCol w="1986644">
                  <a:extLst>
                    <a:ext uri="{9D8B030D-6E8A-4147-A177-3AD203B41FA5}">
                      <a16:colId xmlns:a16="http://schemas.microsoft.com/office/drawing/2014/main" val="3417012040"/>
                    </a:ext>
                  </a:extLst>
                </a:gridCol>
              </a:tblGrid>
              <a:tr h="528450">
                <a:tc>
                  <a:txBody>
                    <a:bodyPr/>
                    <a:lstStyle/>
                    <a:p>
                      <a:pPr fontAlgn="base"/>
                      <a:r>
                        <a:rPr lang="en-IN" sz="900" b="0">
                          <a:solidFill>
                            <a:schemeClr val="tx1"/>
                          </a:solidFill>
                          <a:effectLst/>
                          <a:latin typeface="Times New Roman"/>
                        </a:rPr>
                        <a:t>Age​​</a:t>
                      </a:r>
                    </a:p>
                  </a:txBody>
                  <a:tcPr marL="71412" marR="71412" marT="35706" marB="35706"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ase"/>
                      <a:r>
                        <a:rPr lang="en-US" sz="900" b="0">
                          <a:solidFill>
                            <a:schemeClr val="tx1"/>
                          </a:solidFill>
                          <a:effectLst/>
                          <a:latin typeface="Times New Roman"/>
                        </a:rPr>
                        <a:t>Hormonal changes​​</a:t>
                      </a:r>
                    </a:p>
                    <a:p>
                      <a:pPr fontAlgn="base"/>
                      <a:r>
                        <a:rPr lang="en-US" sz="900" b="0">
                          <a:solidFill>
                            <a:schemeClr val="tx1"/>
                          </a:solidFill>
                          <a:effectLst/>
                          <a:latin typeface="Times New Roman"/>
                        </a:rPr>
                        <a:t>Vascular system changes​​</a:t>
                      </a:r>
                    </a:p>
                    <a:p>
                      <a:pPr fontAlgn="base"/>
                      <a:r>
                        <a:rPr lang="en-US" sz="900" b="0">
                          <a:solidFill>
                            <a:schemeClr val="tx1"/>
                          </a:solidFill>
                          <a:effectLst/>
                          <a:latin typeface="Times New Roman"/>
                        </a:rPr>
                        <a:t>Co-morbidity ​​</a:t>
                      </a:r>
                    </a:p>
                  </a:txBody>
                  <a:tcPr marL="71412" marR="71412" marT="35706" marB="35706"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154833803"/>
                  </a:ext>
                </a:extLst>
              </a:tr>
              <a:tr h="814098">
                <a:tc>
                  <a:txBody>
                    <a:bodyPr/>
                    <a:lstStyle/>
                    <a:p>
                      <a:pPr marL="0" algn="l" defTabSz="914400" rtl="0" eaLnBrk="1" fontAlgn="base" latinLnBrk="0" hangingPunct="1"/>
                      <a:r>
                        <a:rPr lang="en-IN" sz="900" b="0" kern="1200">
                          <a:solidFill>
                            <a:schemeClr val="tx1"/>
                          </a:solidFill>
                          <a:effectLst/>
                          <a:latin typeface="Times New Roman"/>
                          <a:ea typeface="+mn-ea"/>
                          <a:cs typeface="+mn-cs"/>
                        </a:rPr>
                        <a:t>High salt intake, Wrong diet​​</a:t>
                      </a:r>
                    </a:p>
                  </a:txBody>
                  <a:tcPr marL="71412" marR="71412" marT="35706" marB="35706">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defTabSz="914400" rtl="0" eaLnBrk="1" fontAlgn="base" latinLnBrk="0" hangingPunct="1"/>
                      <a:r>
                        <a:rPr lang="en-US" sz="900" b="0" kern="1200">
                          <a:solidFill>
                            <a:schemeClr val="tx1"/>
                          </a:solidFill>
                          <a:effectLst/>
                          <a:latin typeface="Times New Roman"/>
                          <a:ea typeface="+mn-ea"/>
                          <a:cs typeface="+mn-cs"/>
                        </a:rPr>
                        <a:t>Increased circulating volume​​</a:t>
                      </a:r>
                    </a:p>
                    <a:p>
                      <a:pPr marL="0" algn="l" defTabSz="914400" rtl="0" eaLnBrk="1" fontAlgn="base" latinLnBrk="0" hangingPunct="1"/>
                      <a:r>
                        <a:rPr lang="en-US" sz="900" b="0" kern="1200">
                          <a:solidFill>
                            <a:schemeClr val="tx1"/>
                          </a:solidFill>
                          <a:effectLst/>
                          <a:latin typeface="Times New Roman"/>
                          <a:ea typeface="+mn-ea"/>
                          <a:cs typeface="+mn-cs"/>
                        </a:rPr>
                        <a:t>Obesity and reduce NO​​</a:t>
                      </a:r>
                    </a:p>
                    <a:p>
                      <a:pPr marL="0" algn="l" defTabSz="914400" rtl="0" eaLnBrk="1" fontAlgn="base" latinLnBrk="0" hangingPunct="1"/>
                      <a:r>
                        <a:rPr lang="en-US" sz="900" b="0" kern="1200">
                          <a:solidFill>
                            <a:schemeClr val="tx1"/>
                          </a:solidFill>
                          <a:effectLst/>
                          <a:latin typeface="Times New Roman"/>
                          <a:ea typeface="+mn-ea"/>
                          <a:cs typeface="+mn-cs"/>
                        </a:rPr>
                        <a:t>Raised intima-media thickness​​</a:t>
                      </a:r>
                    </a:p>
                    <a:p>
                      <a:pPr marL="0" algn="l" defTabSz="914400" rtl="0" eaLnBrk="1" fontAlgn="base" latinLnBrk="0" hangingPunct="1"/>
                      <a:r>
                        <a:rPr lang="en-US" sz="900" b="0" kern="1200">
                          <a:solidFill>
                            <a:schemeClr val="tx1"/>
                          </a:solidFill>
                          <a:effectLst/>
                          <a:latin typeface="Times New Roman"/>
                          <a:ea typeface="+mn-ea"/>
                          <a:cs typeface="+mn-cs"/>
                        </a:rPr>
                        <a:t>Elevated plasma endothelin-1​​</a:t>
                      </a:r>
                    </a:p>
                    <a:p>
                      <a:pPr marL="0" algn="l" defTabSz="914400" rtl="0" eaLnBrk="1" fontAlgn="base" latinLnBrk="0" hangingPunct="1"/>
                      <a:r>
                        <a:rPr lang="en-US" sz="900" b="0" kern="1200">
                          <a:solidFill>
                            <a:schemeClr val="tx1"/>
                          </a:solidFill>
                          <a:effectLst/>
                          <a:latin typeface="Times New Roman"/>
                          <a:ea typeface="+mn-ea"/>
                          <a:cs typeface="+mn-cs"/>
                        </a:rPr>
                        <a:t>Reduced flow-mediated dilation​​</a:t>
                      </a:r>
                    </a:p>
                  </a:txBody>
                  <a:tcPr marL="71412" marR="71412" marT="35706" marB="35706">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4246317276"/>
                  </a:ext>
                </a:extLst>
              </a:tr>
              <a:tr h="956922">
                <a:tc>
                  <a:txBody>
                    <a:bodyPr/>
                    <a:lstStyle/>
                    <a:p>
                      <a:pPr fontAlgn="base"/>
                      <a:r>
                        <a:rPr lang="en-IN" sz="900">
                          <a:effectLst/>
                          <a:latin typeface="Times New Roman"/>
                        </a:rPr>
                        <a:t>Cigarette smoke ​​</a:t>
                      </a:r>
                    </a:p>
                  </a:txBody>
                  <a:tcPr marL="71412" marR="71412" marT="35706" marB="35706">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ase"/>
                      <a:r>
                        <a:rPr lang="en-IN" sz="900">
                          <a:effectLst/>
                          <a:latin typeface="Times New Roman"/>
                        </a:rPr>
                        <a:t>Impaired vasodilatory function​​</a:t>
                      </a:r>
                    </a:p>
                    <a:p>
                      <a:pPr fontAlgn="base"/>
                      <a:r>
                        <a:rPr lang="en-IN" sz="900">
                          <a:effectLst/>
                          <a:latin typeface="Times New Roman"/>
                        </a:rPr>
                        <a:t>Reduced endothelium-dependent vasodilatation​​</a:t>
                      </a:r>
                    </a:p>
                    <a:p>
                      <a:pPr fontAlgn="base"/>
                      <a:r>
                        <a:rPr lang="en-IN" sz="900">
                          <a:effectLst/>
                          <a:latin typeface="Times New Roman"/>
                        </a:rPr>
                        <a:t>Reduced nitric oxide availability​​</a:t>
                      </a:r>
                    </a:p>
                    <a:p>
                      <a:pPr fontAlgn="base"/>
                      <a:r>
                        <a:rPr lang="en-IN" sz="900">
                          <a:effectLst/>
                          <a:latin typeface="Times New Roman"/>
                        </a:rPr>
                        <a:t>Excessive sympathetic stimulation​​</a:t>
                      </a:r>
                    </a:p>
                    <a:p>
                      <a:pPr fontAlgn="base"/>
                      <a:r>
                        <a:rPr lang="en-IN" sz="900">
                          <a:effectLst/>
                          <a:latin typeface="Times New Roman"/>
                        </a:rPr>
                        <a:t>Increased platelet aggregation​​</a:t>
                      </a:r>
                    </a:p>
                  </a:txBody>
                  <a:tcPr marL="71412" marR="71412" marT="35706" marB="35706">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04775865"/>
                  </a:ext>
                </a:extLst>
              </a:tr>
              <a:tr h="671274">
                <a:tc>
                  <a:txBody>
                    <a:bodyPr/>
                    <a:lstStyle/>
                    <a:p>
                      <a:pPr fontAlgn="base"/>
                      <a:r>
                        <a:rPr lang="en-IN" sz="900">
                          <a:effectLst/>
                          <a:latin typeface="Times New Roman"/>
                        </a:rPr>
                        <a:t>Reduced physical activity​​</a:t>
                      </a:r>
                    </a:p>
                  </a:txBody>
                  <a:tcPr marL="71412" marR="71412" marT="35706" marB="35706">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ase"/>
                      <a:r>
                        <a:rPr lang="en-US" sz="900">
                          <a:effectLst/>
                          <a:latin typeface="Times New Roman"/>
                        </a:rPr>
                        <a:t>Altered cardiovascular reactivity​​</a:t>
                      </a:r>
                    </a:p>
                    <a:p>
                      <a:pPr fontAlgn="base"/>
                      <a:r>
                        <a:rPr lang="en-US" sz="900">
                          <a:effectLst/>
                          <a:latin typeface="Times New Roman"/>
                        </a:rPr>
                        <a:t>Increased arterial stiffness​​</a:t>
                      </a:r>
                    </a:p>
                    <a:p>
                      <a:pPr fontAlgn="base"/>
                      <a:r>
                        <a:rPr lang="en-US" sz="900">
                          <a:effectLst/>
                          <a:latin typeface="Times New Roman"/>
                        </a:rPr>
                        <a:t>Impaired vasoconstrictor-vasodilator balance​​</a:t>
                      </a:r>
                    </a:p>
                  </a:txBody>
                  <a:tcPr marL="71412" marR="71412" marT="35706" marB="35706">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66514233"/>
                  </a:ext>
                </a:extLst>
              </a:tr>
              <a:tr h="242801">
                <a:tc>
                  <a:txBody>
                    <a:bodyPr/>
                    <a:lstStyle/>
                    <a:p>
                      <a:pPr fontAlgn="base"/>
                      <a:r>
                        <a:rPr lang="en-IN" sz="900">
                          <a:effectLst/>
                          <a:latin typeface="Times New Roman"/>
                        </a:rPr>
                        <a:t>Stress ​​</a:t>
                      </a:r>
                    </a:p>
                  </a:txBody>
                  <a:tcPr marL="71412" marR="71412" marT="35706" marB="35706">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ase"/>
                      <a:r>
                        <a:rPr lang="en-US" sz="900">
                          <a:effectLst/>
                          <a:latin typeface="Times New Roman"/>
                        </a:rPr>
                        <a:t> Cortisol level​​</a:t>
                      </a:r>
                    </a:p>
                  </a:txBody>
                  <a:tcPr marL="71412" marR="71412" marT="35706" marB="35706">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122834621"/>
                  </a:ext>
                </a:extLst>
              </a:tr>
            </a:tbl>
          </a:graphicData>
        </a:graphic>
      </p:graphicFrame>
      <p:pic>
        <p:nvPicPr>
          <p:cNvPr id="4" name="Picture 3" descr="Text&#10;&#10;Description automatically generated">
            <a:extLst>
              <a:ext uri="{FF2B5EF4-FFF2-40B4-BE49-F238E27FC236}">
                <a16:creationId xmlns:a16="http://schemas.microsoft.com/office/drawing/2014/main" id="{69BC3D01-7F80-0E77-A204-60D9745B2F1D}"/>
              </a:ext>
            </a:extLst>
          </p:cNvPr>
          <p:cNvPicPr>
            <a:picLocks noChangeAspect="1"/>
          </p:cNvPicPr>
          <p:nvPr/>
        </p:nvPicPr>
        <p:blipFill>
          <a:blip r:embed="rId4"/>
          <a:stretch>
            <a:fillRect/>
          </a:stretch>
        </p:blipFill>
        <p:spPr>
          <a:xfrm>
            <a:off x="11148408" y="0"/>
            <a:ext cx="1043592" cy="760152"/>
          </a:xfrm>
          <a:prstGeom prst="rect">
            <a:avLst/>
          </a:prstGeom>
        </p:spPr>
      </p:pic>
    </p:spTree>
    <p:extLst>
      <p:ext uri="{BB962C8B-B14F-4D97-AF65-F5344CB8AC3E}">
        <p14:creationId xmlns:p14="http://schemas.microsoft.com/office/powerpoint/2010/main" val="2849556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E7BF0-F817-CA3E-25CD-7D899D3F5E9C}"/>
              </a:ext>
            </a:extLst>
          </p:cNvPr>
          <p:cNvSpPr>
            <a:spLocks noGrp="1"/>
          </p:cNvSpPr>
          <p:nvPr>
            <p:ph type="title"/>
          </p:nvPr>
        </p:nvSpPr>
        <p:spPr>
          <a:xfrm>
            <a:off x="1653363" y="365760"/>
            <a:ext cx="9367203" cy="1188720"/>
          </a:xfrm>
        </p:spPr>
        <p:txBody>
          <a:bodyPr>
            <a:normAutofit/>
          </a:bodyPr>
          <a:lstStyle/>
          <a:p>
            <a:r>
              <a:rPr lang="en-US" sz="2400" b="1">
                <a:latin typeface="Times New Roman"/>
                <a:cs typeface="Calibri Light"/>
              </a:rPr>
              <a:t>AIM: </a:t>
            </a:r>
            <a:r>
              <a:rPr lang="en-US" sz="2400" b="1">
                <a:latin typeface="Times New Roman"/>
                <a:cs typeface="Times New Roman"/>
              </a:rPr>
              <a:t>TO STUDY THE RISK FACTORS OF HYPERTENSION IN GOYLA VIHAR (SOUTHWEST REGION OF DWARKA )</a:t>
            </a:r>
          </a:p>
        </p:txBody>
      </p:sp>
      <p:sp>
        <p:nvSpPr>
          <p:cNvPr id="7" name="Right Arrow Callout 9">
            <a:extLst>
              <a:ext uri="{FF2B5EF4-FFF2-40B4-BE49-F238E27FC236}">
                <a16:creationId xmlns:a16="http://schemas.microsoft.com/office/drawing/2014/main" id="{E41066DC-B56D-2AE3-4B2B-0ECCE42948CE}"/>
              </a:ext>
            </a:extLst>
          </p:cNvPr>
          <p:cNvSpPr/>
          <p:nvPr/>
        </p:nvSpPr>
        <p:spPr>
          <a:xfrm>
            <a:off x="718866" y="3098221"/>
            <a:ext cx="4022473" cy="3148486"/>
          </a:xfrm>
          <a:prstGeom prst="rightArrowCallout">
            <a:avLst>
              <a:gd name="adj1" fmla="val 1603"/>
              <a:gd name="adj2" fmla="val 25000"/>
              <a:gd name="adj3" fmla="val 25000"/>
              <a:gd name="adj4" fmla="val 64977"/>
            </a:avLst>
          </a:prstGeom>
          <a:solidFill>
            <a:schemeClr val="accent1">
              <a:lumMod val="40000"/>
              <a:lumOff val="6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t> </a:t>
            </a:r>
            <a:endParaRPr lang="en-IN"/>
          </a:p>
        </p:txBody>
      </p:sp>
      <p:sp>
        <p:nvSpPr>
          <p:cNvPr id="13" name="Left Arrow Callout 12">
            <a:extLst>
              <a:ext uri="{FF2B5EF4-FFF2-40B4-BE49-F238E27FC236}">
                <a16:creationId xmlns:a16="http://schemas.microsoft.com/office/drawing/2014/main" id="{1BB4ADB7-E515-6519-4F3F-C258BE238B72}"/>
              </a:ext>
            </a:extLst>
          </p:cNvPr>
          <p:cNvSpPr/>
          <p:nvPr/>
        </p:nvSpPr>
        <p:spPr>
          <a:xfrm>
            <a:off x="7527097" y="3055088"/>
            <a:ext cx="4177563" cy="3221725"/>
          </a:xfrm>
          <a:prstGeom prst="leftArrowCallout">
            <a:avLst>
              <a:gd name="adj1" fmla="val 2201"/>
              <a:gd name="adj2" fmla="val 25000"/>
              <a:gd name="adj3" fmla="val 25000"/>
              <a:gd name="adj4" fmla="val 64977"/>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IN"/>
          </a:p>
        </p:txBody>
      </p:sp>
      <p:pic>
        <p:nvPicPr>
          <p:cNvPr id="16" name="Picture 21" descr="A picture containing ground, outdoor, sky, way&#10;&#10;Description automatically generated">
            <a:extLst>
              <a:ext uri="{FF2B5EF4-FFF2-40B4-BE49-F238E27FC236}">
                <a16:creationId xmlns:a16="http://schemas.microsoft.com/office/drawing/2014/main" id="{A28A9250-DD42-2946-9EF0-D1F5193725C8}"/>
              </a:ext>
            </a:extLst>
          </p:cNvPr>
          <p:cNvPicPr>
            <a:picLocks noChangeAspect="1"/>
          </p:cNvPicPr>
          <p:nvPr/>
        </p:nvPicPr>
        <p:blipFill>
          <a:blip r:embed="rId2"/>
          <a:stretch>
            <a:fillRect/>
          </a:stretch>
        </p:blipFill>
        <p:spPr>
          <a:xfrm>
            <a:off x="4743541" y="3522453"/>
            <a:ext cx="2733675" cy="2286000"/>
          </a:xfrm>
          <a:prstGeom prst="rect">
            <a:avLst/>
          </a:prstGeom>
        </p:spPr>
      </p:pic>
      <p:sp>
        <p:nvSpPr>
          <p:cNvPr id="18" name="TextBox 17">
            <a:extLst>
              <a:ext uri="{FF2B5EF4-FFF2-40B4-BE49-F238E27FC236}">
                <a16:creationId xmlns:a16="http://schemas.microsoft.com/office/drawing/2014/main" id="{9ED5D794-0E79-8A16-8F76-EE9E0D2AE484}"/>
              </a:ext>
            </a:extLst>
          </p:cNvPr>
          <p:cNvSpPr txBox="1"/>
          <p:nvPr/>
        </p:nvSpPr>
        <p:spPr>
          <a:xfrm>
            <a:off x="5357003" y="4278702"/>
            <a:ext cx="1377351" cy="646331"/>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FFFFFF"/>
                </a:solidFill>
                <a:cs typeface="Calibri"/>
              </a:rPr>
              <a:t>GOYLA VIHAR</a:t>
            </a:r>
          </a:p>
        </p:txBody>
      </p:sp>
      <p:pic>
        <p:nvPicPr>
          <p:cNvPr id="20" name="Picture 26" descr="A picture containing toy, doll&#10;&#10;Description automatically generated">
            <a:extLst>
              <a:ext uri="{FF2B5EF4-FFF2-40B4-BE49-F238E27FC236}">
                <a16:creationId xmlns:a16="http://schemas.microsoft.com/office/drawing/2014/main" id="{C582A557-CBD8-E99B-7AF9-FFB55AA4E735}"/>
              </a:ext>
            </a:extLst>
          </p:cNvPr>
          <p:cNvPicPr>
            <a:picLocks noChangeAspect="1"/>
          </p:cNvPicPr>
          <p:nvPr/>
        </p:nvPicPr>
        <p:blipFill>
          <a:blip r:embed="rId3"/>
          <a:stretch>
            <a:fillRect/>
          </a:stretch>
        </p:blipFill>
        <p:spPr>
          <a:xfrm>
            <a:off x="5460252" y="2026219"/>
            <a:ext cx="1170857" cy="1152167"/>
          </a:xfrm>
          <a:prstGeom prst="rect">
            <a:avLst/>
          </a:prstGeom>
        </p:spPr>
      </p:pic>
      <p:sp>
        <p:nvSpPr>
          <p:cNvPr id="22" name="TextBox 21">
            <a:extLst>
              <a:ext uri="{FF2B5EF4-FFF2-40B4-BE49-F238E27FC236}">
                <a16:creationId xmlns:a16="http://schemas.microsoft.com/office/drawing/2014/main" id="{91DD083E-CEA9-1457-5486-37C99E03F29E}"/>
              </a:ext>
            </a:extLst>
          </p:cNvPr>
          <p:cNvSpPr txBox="1"/>
          <p:nvPr/>
        </p:nvSpPr>
        <p:spPr>
          <a:xfrm>
            <a:off x="661358" y="3313880"/>
            <a:ext cx="2734777" cy="2585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u="sng">
                <a:latin typeface="Times New Roman" panose="02020603050405020304" pitchFamily="18" charset="0"/>
                <a:cs typeface="Times New Roman" panose="02020603050405020304" pitchFamily="18" charset="0"/>
              </a:rPr>
              <a:t>GENERAL OBJECTIVE</a:t>
            </a:r>
          </a:p>
          <a:p>
            <a:endParaRPr lang="en-US" b="1">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a:latin typeface="Times New Roman" panose="02020603050405020304" pitchFamily="18" charset="0"/>
                <a:cs typeface="Times New Roman" panose="02020603050405020304" pitchFamily="18" charset="0"/>
              </a:rPr>
              <a:t>TO ASSESS THE LIFESTYLE INTERVENTION ASSOCIATED WITH HYPERTENSION IN GOYLA VIHAR POPULATION</a:t>
            </a:r>
          </a:p>
        </p:txBody>
      </p:sp>
      <p:sp>
        <p:nvSpPr>
          <p:cNvPr id="24" name="TextBox 23">
            <a:extLst>
              <a:ext uri="{FF2B5EF4-FFF2-40B4-BE49-F238E27FC236}">
                <a16:creationId xmlns:a16="http://schemas.microsoft.com/office/drawing/2014/main" id="{03DB3D58-14D2-6B3A-CFDF-BD105B8EBB81}"/>
              </a:ext>
            </a:extLst>
          </p:cNvPr>
          <p:cNvSpPr txBox="1"/>
          <p:nvPr/>
        </p:nvSpPr>
        <p:spPr>
          <a:xfrm>
            <a:off x="8997101" y="3434896"/>
            <a:ext cx="2866955" cy="258532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u="sng">
                <a:latin typeface="Times New Roman"/>
                <a:cs typeface="Times New Roman"/>
              </a:rPr>
              <a:t>SPECIFIC OBJECTIVE </a:t>
            </a:r>
            <a:endParaRPr lang="en-US" b="1" u="sng">
              <a:latin typeface="Times New Roman" panose="02020603050405020304" pitchFamily="18" charset="0"/>
              <a:cs typeface="Times New Roman" panose="02020603050405020304" pitchFamily="18" charset="0"/>
            </a:endParaRPr>
          </a:p>
          <a:p>
            <a:endParaRPr lang="en-US" b="1">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a:latin typeface="Times New Roman"/>
                <a:cs typeface="Times New Roman"/>
              </a:rPr>
              <a:t>TO STUDY THE ASSOCIATION AND PREV</a:t>
            </a:r>
            <a:r>
              <a:rPr lang="en-IN" b="1">
                <a:latin typeface="Times New Roman"/>
                <a:cs typeface="Times New Roman"/>
              </a:rPr>
              <a:t>A</a:t>
            </a:r>
            <a:r>
              <a:rPr lang="en-US" b="1">
                <a:latin typeface="Times New Roman"/>
                <a:cs typeface="Times New Roman"/>
              </a:rPr>
              <a:t>LANCE OF RISK FACTORS OF HYPERTENSION IN STUDY POPULATION.</a:t>
            </a:r>
          </a:p>
        </p:txBody>
      </p:sp>
      <p:pic>
        <p:nvPicPr>
          <p:cNvPr id="26" name="Picture 25" descr="Text&#10;&#10;Description automatically generated">
            <a:extLst>
              <a:ext uri="{FF2B5EF4-FFF2-40B4-BE49-F238E27FC236}">
                <a16:creationId xmlns:a16="http://schemas.microsoft.com/office/drawing/2014/main" id="{E369CCDE-3012-4677-0B48-DD4402AA01BA}"/>
              </a:ext>
            </a:extLst>
          </p:cNvPr>
          <p:cNvPicPr>
            <a:picLocks noChangeAspect="1"/>
          </p:cNvPicPr>
          <p:nvPr/>
        </p:nvPicPr>
        <p:blipFill>
          <a:blip r:embed="rId4"/>
          <a:stretch>
            <a:fillRect/>
          </a:stretch>
        </p:blipFill>
        <p:spPr>
          <a:xfrm>
            <a:off x="11148408" y="0"/>
            <a:ext cx="1043592" cy="760152"/>
          </a:xfrm>
          <a:prstGeom prst="rect">
            <a:avLst/>
          </a:prstGeom>
        </p:spPr>
      </p:pic>
    </p:spTree>
    <p:extLst>
      <p:ext uri="{BB962C8B-B14F-4D97-AF65-F5344CB8AC3E}">
        <p14:creationId xmlns:p14="http://schemas.microsoft.com/office/powerpoint/2010/main" val="4235767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 name="Title 108">
            <a:extLst>
              <a:ext uri="{FF2B5EF4-FFF2-40B4-BE49-F238E27FC236}">
                <a16:creationId xmlns:a16="http://schemas.microsoft.com/office/drawing/2014/main" id="{E9441323-274E-4E1B-58C4-64590F5B07F4}"/>
              </a:ext>
            </a:extLst>
          </p:cNvPr>
          <p:cNvSpPr>
            <a:spLocks noGrp="1"/>
          </p:cNvSpPr>
          <p:nvPr>
            <p:ph type="title"/>
          </p:nvPr>
        </p:nvSpPr>
        <p:spPr>
          <a:xfrm>
            <a:off x="838200" y="556995"/>
            <a:ext cx="10515600" cy="1133693"/>
          </a:xfrm>
        </p:spPr>
        <p:txBody>
          <a:bodyPr>
            <a:normAutofit/>
          </a:bodyPr>
          <a:lstStyle/>
          <a:p>
            <a:pPr algn="ctr"/>
            <a:r>
              <a:rPr lang="en-US" sz="5200" b="1">
                <a:latin typeface="Times New Roman"/>
                <a:cs typeface="Calibri Light"/>
              </a:rPr>
              <a:t>METHODOLOGY</a:t>
            </a:r>
          </a:p>
        </p:txBody>
      </p:sp>
      <p:graphicFrame>
        <p:nvGraphicFramePr>
          <p:cNvPr id="2" name="Diagram 2">
            <a:extLst>
              <a:ext uri="{FF2B5EF4-FFF2-40B4-BE49-F238E27FC236}">
                <a16:creationId xmlns:a16="http://schemas.microsoft.com/office/drawing/2014/main" id="{89F48A6F-59D1-05DE-E0A0-E144D08A62C9}"/>
              </a:ext>
            </a:extLst>
          </p:cNvPr>
          <p:cNvGraphicFramePr>
            <a:graphicFrameLocks noGrp="1"/>
          </p:cNvGraphicFramePr>
          <p:nvPr>
            <p:ph idx="1"/>
            <p:extLst>
              <p:ext uri="{D42A27DB-BD31-4B8C-83A1-F6EECF244321}">
                <p14:modId xmlns:p14="http://schemas.microsoft.com/office/powerpoint/2010/main" val="373222249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354" name="Picture 4353" descr="Text&#10;&#10;Description automatically generated">
            <a:extLst>
              <a:ext uri="{FF2B5EF4-FFF2-40B4-BE49-F238E27FC236}">
                <a16:creationId xmlns:a16="http://schemas.microsoft.com/office/drawing/2014/main" id="{503B1FB4-0666-3B77-BB48-B855694C1BFE}"/>
              </a:ext>
            </a:extLst>
          </p:cNvPr>
          <p:cNvPicPr>
            <a:picLocks noChangeAspect="1"/>
          </p:cNvPicPr>
          <p:nvPr/>
        </p:nvPicPr>
        <p:blipFill>
          <a:blip r:embed="rId7"/>
          <a:stretch>
            <a:fillRect/>
          </a:stretch>
        </p:blipFill>
        <p:spPr>
          <a:xfrm>
            <a:off x="10918371" y="0"/>
            <a:ext cx="1273629" cy="947057"/>
          </a:xfrm>
          <a:prstGeom prst="rect">
            <a:avLst/>
          </a:prstGeom>
        </p:spPr>
      </p:pic>
    </p:spTree>
    <p:extLst>
      <p:ext uri="{BB962C8B-B14F-4D97-AF65-F5344CB8AC3E}">
        <p14:creationId xmlns:p14="http://schemas.microsoft.com/office/powerpoint/2010/main" val="363651613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B72F9-1391-0991-FCF9-29253B38AB52}"/>
              </a:ext>
            </a:extLst>
          </p:cNvPr>
          <p:cNvSpPr>
            <a:spLocks noGrp="1"/>
          </p:cNvSpPr>
          <p:nvPr>
            <p:ph type="ctrTitle"/>
          </p:nvPr>
        </p:nvSpPr>
        <p:spPr>
          <a:xfrm>
            <a:off x="1285241" y="1008993"/>
            <a:ext cx="9231410" cy="3542045"/>
          </a:xfrm>
        </p:spPr>
        <p:txBody>
          <a:bodyPr anchor="b">
            <a:normAutofit/>
          </a:bodyPr>
          <a:lstStyle/>
          <a:p>
            <a:pPr algn="l"/>
            <a:r>
              <a:rPr lang="en-IN" sz="11500" b="1">
                <a:latin typeface="Times New Roman"/>
                <a:cs typeface="Times New Roman"/>
              </a:rPr>
              <a:t>RESULTS</a:t>
            </a:r>
            <a:r>
              <a:rPr lang="en-IN" sz="11500" b="1">
                <a:latin typeface="Arial Black"/>
              </a:rPr>
              <a:t> </a:t>
            </a:r>
            <a:endParaRPr lang="en-IN" sz="11500" b="1">
              <a:latin typeface="Arial Black" panose="020B0A04020102020204" pitchFamily="34" charset="0"/>
            </a:endParaRPr>
          </a:p>
        </p:txBody>
      </p:sp>
      <p:pic>
        <p:nvPicPr>
          <p:cNvPr id="4" name="Picture 3" descr="Text&#10;&#10;Description automatically generated">
            <a:extLst>
              <a:ext uri="{FF2B5EF4-FFF2-40B4-BE49-F238E27FC236}">
                <a16:creationId xmlns:a16="http://schemas.microsoft.com/office/drawing/2014/main" id="{6DD0D4A7-142B-C004-067B-ED1D819DC08E}"/>
              </a:ext>
            </a:extLst>
          </p:cNvPr>
          <p:cNvPicPr>
            <a:picLocks noChangeAspect="1"/>
          </p:cNvPicPr>
          <p:nvPr/>
        </p:nvPicPr>
        <p:blipFill>
          <a:blip r:embed="rId2"/>
          <a:stretch>
            <a:fillRect/>
          </a:stretch>
        </p:blipFill>
        <p:spPr>
          <a:xfrm>
            <a:off x="11047767" y="0"/>
            <a:ext cx="1144233" cy="846416"/>
          </a:xfrm>
          <a:prstGeom prst="rect">
            <a:avLst/>
          </a:prstGeom>
        </p:spPr>
      </p:pic>
    </p:spTree>
    <p:extLst>
      <p:ext uri="{BB962C8B-B14F-4D97-AF65-F5344CB8AC3E}">
        <p14:creationId xmlns:p14="http://schemas.microsoft.com/office/powerpoint/2010/main" val="23791208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9058354D-D88F-ED8C-07BB-8D130476731A}"/>
              </a:ext>
            </a:extLst>
          </p:cNvPr>
          <p:cNvGraphicFramePr>
            <a:graphicFrameLocks/>
          </p:cNvGraphicFramePr>
          <p:nvPr>
            <p:extLst>
              <p:ext uri="{D42A27DB-BD31-4B8C-83A1-F6EECF244321}">
                <p14:modId xmlns:p14="http://schemas.microsoft.com/office/powerpoint/2010/main" val="501189697"/>
              </p:ext>
            </p:extLst>
          </p:nvPr>
        </p:nvGraphicFramePr>
        <p:xfrm>
          <a:off x="379072" y="2110577"/>
          <a:ext cx="5088245" cy="378125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E6A72D09-A3DD-E0C9-9A23-798F437F5168}"/>
              </a:ext>
            </a:extLst>
          </p:cNvPr>
          <p:cNvSpPr>
            <a:spLocks noGrp="1"/>
          </p:cNvSpPr>
          <p:nvPr>
            <p:ph type="title"/>
          </p:nvPr>
        </p:nvSpPr>
        <p:spPr/>
        <p:txBody>
          <a:bodyPr/>
          <a:lstStyle/>
          <a:p>
            <a:r>
              <a:rPr lang="en-US">
                <a:cs typeface="Calibri Light"/>
              </a:rPr>
              <a:t>FINDINGS FROM THE STUDY POPULATION</a:t>
            </a:r>
          </a:p>
        </p:txBody>
      </p:sp>
      <p:pic>
        <p:nvPicPr>
          <p:cNvPr id="4" name="Picture 5" descr="Chart, pie chart&#10;&#10;Description automatically generated">
            <a:extLst>
              <a:ext uri="{FF2B5EF4-FFF2-40B4-BE49-F238E27FC236}">
                <a16:creationId xmlns:a16="http://schemas.microsoft.com/office/drawing/2014/main" id="{24F061D4-DEA7-C135-ADFB-1E12BD69910B}"/>
              </a:ext>
            </a:extLst>
          </p:cNvPr>
          <p:cNvPicPr>
            <a:picLocks noChangeAspect="1"/>
          </p:cNvPicPr>
          <p:nvPr/>
        </p:nvPicPr>
        <p:blipFill>
          <a:blip r:embed="rId3"/>
          <a:stretch>
            <a:fillRect/>
          </a:stretch>
        </p:blipFill>
        <p:spPr>
          <a:xfrm>
            <a:off x="5658928" y="2115751"/>
            <a:ext cx="6265652" cy="3776687"/>
          </a:xfrm>
          <a:prstGeom prst="rect">
            <a:avLst/>
          </a:prstGeom>
        </p:spPr>
      </p:pic>
    </p:spTree>
    <p:extLst>
      <p:ext uri="{BB962C8B-B14F-4D97-AF65-F5344CB8AC3E}">
        <p14:creationId xmlns:p14="http://schemas.microsoft.com/office/powerpoint/2010/main" val="1096749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A712A-7A3E-40F2-E341-97D317AAEB4C}"/>
              </a:ext>
            </a:extLst>
          </p:cNvPr>
          <p:cNvSpPr>
            <a:spLocks noGrp="1"/>
          </p:cNvSpPr>
          <p:nvPr>
            <p:ph type="title"/>
          </p:nvPr>
        </p:nvSpPr>
        <p:spPr>
          <a:xfrm>
            <a:off x="1285241" y="1008993"/>
            <a:ext cx="9231410" cy="3542045"/>
          </a:xfrm>
        </p:spPr>
        <p:txBody>
          <a:bodyPr vert="horz" lIns="91440" tIns="45720" rIns="91440" bIns="45720" rtlCol="0" anchor="b">
            <a:normAutofit/>
          </a:bodyPr>
          <a:lstStyle/>
          <a:p>
            <a:r>
              <a:rPr lang="en-US" sz="3700" b="1" kern="1200">
                <a:solidFill>
                  <a:schemeClr val="tx1"/>
                </a:solidFill>
                <a:latin typeface="+mj-lt"/>
                <a:ea typeface="+mj-ea"/>
                <a:cs typeface="+mj-cs"/>
              </a:rPr>
              <a:t>A COMPARATIVE STUDY ON BLOOD PRESSURE AND BMI LEVELS OF INDIVIDUALS PERFORMING REGULAR PHYSICAL ACTIVITY AND INDIVIDUALS PERFORMING NO REGULAR PHYSICAL ACTIVITY.</a:t>
            </a:r>
          </a:p>
        </p:txBody>
      </p:sp>
      <p:pic>
        <p:nvPicPr>
          <p:cNvPr id="3" name="Picture 5">
            <a:extLst>
              <a:ext uri="{FF2B5EF4-FFF2-40B4-BE49-F238E27FC236}">
                <a16:creationId xmlns:a16="http://schemas.microsoft.com/office/drawing/2014/main" id="{9A93E4B9-CD49-EC1F-33D3-90E6F93959BF}"/>
              </a:ext>
            </a:extLst>
          </p:cNvPr>
          <p:cNvPicPr>
            <a:picLocks noChangeAspect="1"/>
          </p:cNvPicPr>
          <p:nvPr/>
        </p:nvPicPr>
        <p:blipFill>
          <a:blip r:embed="rId2"/>
          <a:stretch>
            <a:fillRect/>
          </a:stretch>
        </p:blipFill>
        <p:spPr>
          <a:xfrm>
            <a:off x="8898597" y="4025570"/>
            <a:ext cx="2733675" cy="2257425"/>
          </a:xfrm>
          <a:prstGeom prst="rect">
            <a:avLst/>
          </a:prstGeom>
        </p:spPr>
      </p:pic>
      <p:sp>
        <p:nvSpPr>
          <p:cNvPr id="4" name="TextBox 3">
            <a:extLst>
              <a:ext uri="{FF2B5EF4-FFF2-40B4-BE49-F238E27FC236}">
                <a16:creationId xmlns:a16="http://schemas.microsoft.com/office/drawing/2014/main" id="{DA50FC21-3703-7546-4B4B-0B001C2948EE}"/>
              </a:ext>
            </a:extLst>
          </p:cNvPr>
          <p:cNvSpPr txBox="1"/>
          <p:nvPr/>
        </p:nvSpPr>
        <p:spPr>
          <a:xfrm>
            <a:off x="1748287" y="486817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Pooja Shankar</a:t>
            </a:r>
          </a:p>
        </p:txBody>
      </p:sp>
    </p:spTree>
    <p:extLst>
      <p:ext uri="{BB962C8B-B14F-4D97-AF65-F5344CB8AC3E}">
        <p14:creationId xmlns:p14="http://schemas.microsoft.com/office/powerpoint/2010/main" val="24365298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7073-FE0B-EE8E-15DD-990E27F3C23D}"/>
              </a:ext>
            </a:extLst>
          </p:cNvPr>
          <p:cNvSpPr>
            <a:spLocks noGrp="1"/>
          </p:cNvSpPr>
          <p:nvPr>
            <p:ph type="title"/>
          </p:nvPr>
        </p:nvSpPr>
        <p:spPr>
          <a:xfrm>
            <a:off x="1371599" y="294538"/>
            <a:ext cx="9895951" cy="1033669"/>
          </a:xfrm>
        </p:spPr>
        <p:txBody>
          <a:bodyPr>
            <a:normAutofit/>
          </a:bodyPr>
          <a:lstStyle/>
          <a:p>
            <a:r>
              <a:rPr lang="en-US" sz="4000">
                <a:solidFill>
                  <a:srgbClr val="000000"/>
                </a:solidFill>
                <a:cs typeface="Calibri Light"/>
              </a:rPr>
              <a:t>INTRODUCTION</a:t>
            </a:r>
            <a:endParaRPr lang="en-US" sz="4000">
              <a:solidFill>
                <a:srgbClr val="000000"/>
              </a:solidFill>
            </a:endParaRPr>
          </a:p>
        </p:txBody>
      </p:sp>
      <p:sp>
        <p:nvSpPr>
          <p:cNvPr id="3" name="Content Placeholder 2">
            <a:extLst>
              <a:ext uri="{FF2B5EF4-FFF2-40B4-BE49-F238E27FC236}">
                <a16:creationId xmlns:a16="http://schemas.microsoft.com/office/drawing/2014/main" id="{05874B7A-0B8A-50EF-095C-6C70478E27BC}"/>
              </a:ext>
            </a:extLst>
          </p:cNvPr>
          <p:cNvSpPr>
            <a:spLocks noGrp="1"/>
          </p:cNvSpPr>
          <p:nvPr>
            <p:ph idx="1"/>
          </p:nvPr>
        </p:nvSpPr>
        <p:spPr>
          <a:xfrm>
            <a:off x="1371599" y="2318197"/>
            <a:ext cx="9724031" cy="3683358"/>
          </a:xfrm>
        </p:spPr>
        <p:txBody>
          <a:bodyPr anchor="ctr">
            <a:normAutofit/>
          </a:bodyPr>
          <a:lstStyle/>
          <a:p>
            <a:r>
              <a:rPr lang="en-US" sz="2000">
                <a:ea typeface="+mn-lt"/>
                <a:cs typeface="+mn-lt"/>
              </a:rPr>
              <a:t>The WHO guidelines on PA recommends that adults between ages 18 to 64 should engage in regular PA and should do at least 150– 300 minutes of moderate-intensity aerobic PA; or at least 75–150 minutes of vigorous intensity aerobic PA; or an equivalent combination of moderate- and vigorous-intensity activity throughout the week, for substantial health benefits</a:t>
            </a:r>
          </a:p>
          <a:p>
            <a:r>
              <a:rPr lang="en-US" sz="2000">
                <a:cs typeface="Calibri"/>
              </a:rPr>
              <a:t>Activities like brisk walking, chores and domestic work are included in moderate group of activities</a:t>
            </a:r>
          </a:p>
          <a:p>
            <a:r>
              <a:rPr lang="en-US" sz="2000">
                <a:cs typeface="Calibri"/>
              </a:rPr>
              <a:t>Jogging, running and competitive sports etc</a:t>
            </a:r>
            <a:r>
              <a:rPr lang="en-US">
                <a:cs typeface="Calibri"/>
              </a:rPr>
              <a:t>.</a:t>
            </a:r>
            <a:r>
              <a:rPr lang="en-US" sz="2000">
                <a:cs typeface="Calibri"/>
              </a:rPr>
              <a:t> are included in </a:t>
            </a:r>
            <a:r>
              <a:rPr lang="en-US">
                <a:cs typeface="Calibri"/>
              </a:rPr>
              <a:t>vigorous</a:t>
            </a:r>
            <a:r>
              <a:rPr lang="en-US" sz="2000">
                <a:cs typeface="Calibri"/>
              </a:rPr>
              <a:t> intensity activities.</a:t>
            </a:r>
          </a:p>
        </p:txBody>
      </p:sp>
    </p:spTree>
    <p:extLst>
      <p:ext uri="{BB962C8B-B14F-4D97-AF65-F5344CB8AC3E}">
        <p14:creationId xmlns:p14="http://schemas.microsoft.com/office/powerpoint/2010/main" val="2296172773"/>
      </p:ext>
    </p:extLst>
  </p:cSld>
  <p:clrMapOvr>
    <a:masterClrMapping/>
  </p:clrMapOvr>
  <p:transition spd="slow">
    <p:wipe/>
  </p:transition>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Application>Microsoft Office PowerPoint</Application>
  <PresentationFormat>Widescreen</PresentationFormat>
  <Slides>21</Slides>
  <Notes>0</Notes>
  <HiddenSlides>0</HiddenSlide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Retrospect</vt:lpstr>
      <vt:lpstr>Office Theme</vt:lpstr>
      <vt:lpstr>PowerPoint Presentation</vt:lpstr>
      <vt:lpstr>INTRODUCTION</vt:lpstr>
      <vt:lpstr>LIFESTYLE AND HYPERTENSION</vt:lpstr>
      <vt:lpstr>AIM: TO STUDY THE RISK FACTORS OF HYPERTENSION IN GOYLA VIHAR (SOUTHWEST REGION OF DWARKA )</vt:lpstr>
      <vt:lpstr>METHODOLOGY</vt:lpstr>
      <vt:lpstr>RESULTS </vt:lpstr>
      <vt:lpstr>FINDINGS FROM THE STUDY POPULATION</vt:lpstr>
      <vt:lpstr>A COMPARATIVE STUDY ON BLOOD PRESSURE AND BMI LEVELS OF INDIVIDUALS PERFORMING REGULAR PHYSICAL ACTIVITY AND INDIVIDUALS PERFORMING NO REGULAR PHYSICAL ACTIVITY.</vt:lpstr>
      <vt:lpstr>INTRODUCTION</vt:lpstr>
      <vt:lpstr>RATIONALE</vt:lpstr>
      <vt:lpstr>METHODOLOGY</vt:lpstr>
      <vt:lpstr>Independent T test results (Comparing BP, BMI in individuals performing Regular physical activity (PA) and those who do not perform regular PA</vt:lpstr>
      <vt:lpstr>DISCUSSION</vt:lpstr>
      <vt:lpstr>CONCLUSION</vt:lpstr>
      <vt:lpstr>LIMITATIONS</vt:lpstr>
      <vt:lpstr>RECOMMENDATIONS</vt:lpstr>
      <vt:lpstr>REFERENCES</vt:lpstr>
      <vt:lpstr>INTERNSHIP EXPERIENCE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JYOTI YADAV</dc:creator>
  <cp:revision>1</cp:revision>
  <dcterms:created xsi:type="dcterms:W3CDTF">2022-06-21T11:11:41Z</dcterms:created>
  <dcterms:modified xsi:type="dcterms:W3CDTF">2022-08-09T02:46:44Z</dcterms:modified>
</cp:coreProperties>
</file>