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0" r:id="rId4"/>
    <p:sldId id="262" r:id="rId5"/>
    <p:sldId id="263" r:id="rId6"/>
    <p:sldId id="265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6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enakshi Sharma" userId="d7662562-788c-4d68-9a0b-0ce5e2a0744e" providerId="ADAL" clId="{E00E28AF-18C6-4083-8832-7A298CF3783B}"/>
    <pc:docChg chg="custSel modSld">
      <pc:chgData name="Meenakshi Sharma" userId="d7662562-788c-4d68-9a0b-0ce5e2a0744e" providerId="ADAL" clId="{E00E28AF-18C6-4083-8832-7A298CF3783B}" dt="2022-12-12T09:24:14.526" v="0" actId="313"/>
      <pc:docMkLst>
        <pc:docMk/>
      </pc:docMkLst>
      <pc:sldChg chg="modSp mod">
        <pc:chgData name="Meenakshi Sharma" userId="d7662562-788c-4d68-9a0b-0ce5e2a0744e" providerId="ADAL" clId="{E00E28AF-18C6-4083-8832-7A298CF3783B}" dt="2022-12-12T09:24:14.526" v="0" actId="313"/>
        <pc:sldMkLst>
          <pc:docMk/>
          <pc:sldMk cId="3199225478" sldId="256"/>
        </pc:sldMkLst>
        <pc:spChg chg="mod">
          <ac:chgData name="Meenakshi Sharma" userId="d7662562-788c-4d68-9a0b-0ce5e2a0744e" providerId="ADAL" clId="{E00E28AF-18C6-4083-8832-7A298CF3783B}" dt="2022-12-12T09:24:14.526" v="0" actId="313"/>
          <ac:spMkLst>
            <pc:docMk/>
            <pc:sldMk cId="3199225478" sldId="256"/>
            <ac:spMk id="3" creationId="{7673AE62-677A-E7A9-D759-F10B648DEED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ompiled%20data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PR%20Compiled%20data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wnloads\BMT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opy%20of%20ACLS%20Statu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PR%20Compiled%20data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41255863219675E-2"/>
          <c:y val="6.3390651126806336E-2"/>
          <c:w val="0.57223068773137797"/>
          <c:h val="0.88962885176915973"/>
        </c:manualLayout>
      </c:layout>
      <c:doughnut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'FINAL OUTOME'!$A$3:$A$4</c:f>
              <c:strCache>
                <c:ptCount val="2"/>
                <c:pt idx="0">
                  <c:v>EXPIRED</c:v>
                </c:pt>
                <c:pt idx="1">
                  <c:v>ALIVE</c:v>
                </c:pt>
              </c:strCache>
            </c:strRef>
          </c:cat>
          <c:val>
            <c:numRef>
              <c:f>'FINAL OUTOME'!$B$3:$B$4</c:f>
              <c:numCache>
                <c:formatCode>General</c:formatCode>
                <c:ptCount val="2"/>
                <c:pt idx="0">
                  <c:v>58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D-4CE7-A513-155EB835E63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647858418269689"/>
          <c:y val="0.33059856363158191"/>
          <c:w val="0.28952757519553701"/>
          <c:h val="0.42734590523654403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zero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8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489753047268572E-2"/>
          <c:y val="9.2368009542137128E-2"/>
          <c:w val="0.89902717740503235"/>
          <c:h val="0.63812927349325343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Sheet2!$I$2:$I$5</c:f>
              <c:strCache>
                <c:ptCount val="4"/>
                <c:pt idx="0">
                  <c:v>BMT </c:v>
                </c:pt>
                <c:pt idx="1">
                  <c:v>CARDIOLOGY</c:v>
                </c:pt>
                <c:pt idx="2">
                  <c:v>NEUROSURGERY</c:v>
                </c:pt>
                <c:pt idx="3">
                  <c:v>SURGICAL ONCOLOGY</c:v>
                </c:pt>
              </c:strCache>
            </c:strRef>
          </c:cat>
          <c:val>
            <c:numRef>
              <c:f>Sheet2!$J$2:$J$5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E8-4859-892B-D9A7BB6DE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9.0328932137010182E-2"/>
          <c:y val="0.71611989258218867"/>
          <c:w val="0.83135526624151701"/>
          <c:h val="0.254767725600901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402712843396009E-2"/>
          <c:y val="0.14986077399823522"/>
          <c:w val="0.47749146981627311"/>
          <c:h val="0.79581911636045533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Sheet2!$A$2:$A$5</c:f>
              <c:strCache>
                <c:ptCount val="4"/>
                <c:pt idx="0">
                  <c:v>Discharged</c:v>
                </c:pt>
                <c:pt idx="1">
                  <c:v>Expired</c:v>
                </c:pt>
                <c:pt idx="2">
                  <c:v>Still admitted</c:v>
                </c:pt>
                <c:pt idx="3">
                  <c:v>LAMA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50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2E-417F-9C3F-ECE6546621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1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77932928457938E-2"/>
          <c:y val="0.10694438307062958"/>
          <c:w val="0.70098406140665137"/>
          <c:h val="0.75277777777778054"/>
        </c:manualLayout>
      </c:layout>
      <c:pie3DChart>
        <c:varyColors val="1"/>
        <c:ser>
          <c:idx val="0"/>
          <c:order val="0"/>
          <c:tx>
            <c:strRef>
              <c:f>Sheet1!$Q$1</c:f>
              <c:strCache>
                <c:ptCount val="1"/>
                <c:pt idx="0">
                  <c:v>NO. OF DOCTORS</c:v>
                </c:pt>
              </c:strCache>
            </c:strRef>
          </c:tx>
          <c:dLbls>
            <c:dLbl>
              <c:idx val="0"/>
              <c:layout>
                <c:manualLayout>
                  <c:x val="0.10345704608801971"/>
                  <c:y val="-5.4224409448818914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61%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131-4287-9581-97EE76F25A79}"/>
                </c:ext>
              </c:extLst>
            </c:dLbl>
            <c:dLbl>
              <c:idx val="1"/>
              <c:layout>
                <c:manualLayout>
                  <c:x val="-0.18985061248674223"/>
                  <c:y val="-3.1682786048649041E-2"/>
                </c:manualLayout>
              </c:layout>
              <c:tx>
                <c:rich>
                  <a:bodyPr/>
                  <a:lstStyle/>
                  <a:p>
                    <a:r>
                      <a:rPr lang="en-US" sz="2400"/>
                      <a:t>39%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131-4287-9581-97EE76F25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Sheet1!$P$2:$P$3</c:f>
              <c:strCache>
                <c:ptCount val="2"/>
                <c:pt idx="0">
                  <c:v>DONE </c:v>
                </c:pt>
                <c:pt idx="1">
                  <c:v>NOT DONE</c:v>
                </c:pt>
              </c:strCache>
            </c:strRef>
          </c:cat>
          <c:val>
            <c:numRef>
              <c:f>Sheet1!$Q$2:$Q$3</c:f>
              <c:numCache>
                <c:formatCode>General</c:formatCode>
                <c:ptCount val="2"/>
                <c:pt idx="0">
                  <c:v>36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1-4287-9581-97EE76F25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191635278445398"/>
          <c:y val="0.31511085023437863"/>
          <c:w val="0.27517623042748968"/>
          <c:h val="0.345517646818608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60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327375607832384E-2"/>
          <c:y val="0.11977462476386223"/>
          <c:w val="0.52451276580011974"/>
          <c:h val="0.76045075047227573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Sheet7!$A$2:$A$7</c:f>
              <c:strCache>
                <c:ptCount val="6"/>
                <c:pt idx="0">
                  <c:v>No Dedicated TL/Recorder</c:v>
                </c:pt>
                <c:pt idx="1">
                  <c:v>Pre arrrest status not recorded</c:v>
                </c:pt>
                <c:pt idx="2">
                  <c:v>Final outcome not recorded</c:v>
                </c:pt>
                <c:pt idx="3">
                  <c:v>Location not recorded</c:v>
                </c:pt>
                <c:pt idx="4">
                  <c:v>Time &amp; signature not collaborating</c:v>
                </c:pt>
                <c:pt idx="5">
                  <c:v>Adrenaline adminstration not as per ACLS protocol</c:v>
                </c:pt>
              </c:strCache>
            </c:strRef>
          </c:cat>
          <c:val>
            <c:numRef>
              <c:f>Sheet7!$B$2:$B$7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3-418E-A751-8B1DF0E870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693197725284361"/>
          <c:y val="3.1123298804785111E-2"/>
          <c:w val="0.42751246719160291"/>
          <c:h val="0.9381318520870719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pPr/>
              <a:t>12-12-2022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pPr/>
              <a:t>12-12-2022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6704" y="897759"/>
            <a:ext cx="9144000" cy="2387600"/>
          </a:xfrm>
        </p:spPr>
        <p:txBody>
          <a:bodyPr/>
          <a:lstStyle/>
          <a:p>
            <a:r>
              <a:rPr lang="en-IN" dirty="0"/>
              <a:t>A study on effectiveness of CPR in FMRI, Gurugram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0143"/>
            <a:ext cx="9144000" cy="1774003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 Dr Nisha Malik</a:t>
            </a:r>
          </a:p>
          <a:p>
            <a:r>
              <a:rPr lang="en-IN" sz="1800" dirty="0"/>
              <a:t>Under the guidance of</a:t>
            </a:r>
          </a:p>
          <a:p>
            <a:r>
              <a:rPr lang="en-IN" dirty="0"/>
              <a:t>Dr. NIKITA SABHERWAL 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3"/>
            <a:ext cx="1524000" cy="717345"/>
          </a:xfrm>
          <a:prstGeom prst="rect">
            <a:avLst/>
          </a:prstGeom>
        </p:spPr>
      </p:pic>
      <p:pic>
        <p:nvPicPr>
          <p:cNvPr id="8" name="Picture 7" descr="C:\Users\hp\Downloads\1 SUMMER INTERNSHIP PROJECT FORTIS HOSPITAL,GURGAON\3 CONTENTS MATERIAL\images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4106" y="5124968"/>
            <a:ext cx="3496945" cy="13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979531B-65ED-482F-A6F6-F911223FBE5F}"/>
              </a:ext>
            </a:extLst>
          </p:cNvPr>
          <p:cNvSpPr/>
          <p:nvPr/>
        </p:nvSpPr>
        <p:spPr>
          <a:xfrm>
            <a:off x="1758462" y="1434900"/>
            <a:ext cx="8637563" cy="1828291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133"/>
            <a:ext cx="10515600" cy="1325563"/>
          </a:xfrm>
        </p:spPr>
        <p:txBody>
          <a:bodyPr/>
          <a:lstStyle/>
          <a:p>
            <a:pPr algn="ctr"/>
            <a:r>
              <a:rPr lang="en-IN" sz="4800" b="1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CPR - </a:t>
            </a:r>
            <a:r>
              <a:rPr lang="en-US" dirty="0"/>
              <a:t>An emergency lifesaving procedure</a:t>
            </a:r>
          </a:p>
          <a:p>
            <a:r>
              <a:rPr lang="en-US" dirty="0"/>
              <a:t>Immediate CPR can double or triple chances of survival after cardiac arrest. (AHA)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902521" y="3480622"/>
            <a:ext cx="3333136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Healthcare providers and those trained  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b="1" dirty="0"/>
              <a:t>Conventional CPR </a:t>
            </a:r>
          </a:p>
          <a:p>
            <a:pPr algn="ctr"/>
            <a:r>
              <a:rPr lang="en-US" sz="2000" dirty="0"/>
              <a:t>30:2 compressions-to-breaths </a:t>
            </a:r>
          </a:p>
          <a:p>
            <a:pPr algn="ctr"/>
            <a:r>
              <a:rPr lang="en-US" sz="2000" dirty="0"/>
              <a:t> Rate - 100 to 120/min </a:t>
            </a:r>
          </a:p>
          <a:p>
            <a:pPr algn="ctr"/>
            <a:r>
              <a:rPr lang="en-US" sz="2000" dirty="0"/>
              <a:t> Depth of at least 2 inches</a:t>
            </a:r>
          </a:p>
        </p:txBody>
      </p:sp>
      <p:sp>
        <p:nvSpPr>
          <p:cNvPr id="8" name="Down Arrow 7"/>
          <p:cNvSpPr/>
          <p:nvPr/>
        </p:nvSpPr>
        <p:spPr>
          <a:xfrm>
            <a:off x="3274120" y="4262284"/>
            <a:ext cx="398207" cy="57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illustration showing hand placement on chest"/>
          <p:cNvPicPr>
            <a:picLocks noChangeAspect="1" noChangeArrowheads="1"/>
          </p:cNvPicPr>
          <p:nvPr/>
        </p:nvPicPr>
        <p:blipFill>
          <a:blip r:embed="rId3"/>
          <a:srcRect r="3109" b="28123"/>
          <a:stretch>
            <a:fillRect/>
          </a:stretch>
        </p:blipFill>
        <p:spPr bwMode="auto">
          <a:xfrm>
            <a:off x="7252813" y="3510117"/>
            <a:ext cx="4059198" cy="24039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 descr="C:\Users\hp\Downloads\1 SUMMER INTERNSHIP PROJECT FORTIS HOSPITAL,GURGAON\3 CONTENTS MATERIAL\images.png">
            <a:extLst>
              <a:ext uri="{FF2B5EF4-FFF2-40B4-BE49-F238E27FC236}">
                <a16:creationId xmlns:a16="http://schemas.microsoft.com/office/drawing/2014/main" id="{3894F81C-1F14-4E37-8159-97F9176E34A6}"/>
              </a:ext>
            </a:extLst>
          </p:cNvPr>
          <p:cNvPicPr/>
          <p:nvPr/>
        </p:nvPicPr>
        <p:blipFill>
          <a:blip r:embed="rId4"/>
          <a:srcRect r="72842"/>
          <a:stretch>
            <a:fillRect/>
          </a:stretch>
        </p:blipFill>
        <p:spPr bwMode="auto">
          <a:xfrm>
            <a:off x="11430000" y="28137"/>
            <a:ext cx="7620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825064" cy="85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358" y="990690"/>
            <a:ext cx="3764078" cy="851338"/>
          </a:xfrm>
        </p:spPr>
        <p:txBody>
          <a:bodyPr>
            <a:normAutofit/>
          </a:bodyPr>
          <a:lstStyle/>
          <a:p>
            <a:r>
              <a:rPr lang="en-IN" sz="3600" b="1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9876"/>
            <a:ext cx="4868917" cy="4288221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N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bg2">
                    <a:lumMod val="10000"/>
                  </a:schemeClr>
                </a:solidFill>
              </a:rPr>
              <a:t> Primary objective: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To review the success rate of CPR given in FMRI hospital.</a:t>
            </a:r>
          </a:p>
          <a:p>
            <a:pPr lvl="1">
              <a:buFont typeface="Wingdings" pitchFamily="2" charset="2"/>
              <a:buChar char="Ø"/>
            </a:pPr>
            <a:endParaRPr lang="en-IN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IN" sz="2400" b="1" dirty="0">
                <a:solidFill>
                  <a:schemeClr val="bg2">
                    <a:lumMod val="10000"/>
                  </a:schemeClr>
                </a:solidFill>
              </a:rPr>
              <a:t>  Secondary objective: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To evaluate the gaps in CPR documentation.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To review the ACLS-trained staff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endParaRPr lang="en-IN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9115" y="1057143"/>
            <a:ext cx="5076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0B59DC-5E0A-415A-9039-6F111AC83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881"/>
            <a:ext cx="1524000" cy="7173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040ED27-DC07-4617-9EAA-20673B4971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5620" y="1122990"/>
            <a:ext cx="545294" cy="5452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8F2BCA4-BA79-4269-A318-8FCD8534FE83}"/>
              </a:ext>
            </a:extLst>
          </p:cNvPr>
          <p:cNvSpPr/>
          <p:nvPr/>
        </p:nvSpPr>
        <p:spPr>
          <a:xfrm>
            <a:off x="6096000" y="2159876"/>
            <a:ext cx="5496912" cy="4288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18F29A-4BFD-4210-A230-B192A0F84297}"/>
              </a:ext>
            </a:extLst>
          </p:cNvPr>
          <p:cNvSpPr txBox="1"/>
          <p:nvPr/>
        </p:nvSpPr>
        <p:spPr>
          <a:xfrm>
            <a:off x="6277305" y="2159876"/>
            <a:ext cx="507649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Study design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Observational study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Study setting 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FMRI hospital, Gurugram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Duration of study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2 months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Study population-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Patients in IPD, OPD &amp; ER 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Sample size-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65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Sampling technique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Simple Random Sampling </a:t>
            </a:r>
          </a:p>
          <a:p>
            <a:pPr lvl="0" algn="just">
              <a:lnSpc>
                <a:spcPct val="150000"/>
              </a:lnSpc>
            </a:pPr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Method of data collection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CPR record forms which were filled by CPR team in ICUs, Wards, OPD and ER at  FMRI hospital during period of 2 months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en-IN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56435A6-DC91-46B1-B024-B1B7D6801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0962" y="1192569"/>
            <a:ext cx="475714" cy="4757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7" descr="C:\Users\hp\Downloads\1 SUMMER INTERNSHIP PROJECT FORTIS HOSPITAL,GURGAON\3 CONTENTS MATERIAL\images.png">
            <a:extLst>
              <a:ext uri="{FF2B5EF4-FFF2-40B4-BE49-F238E27FC236}">
                <a16:creationId xmlns:a16="http://schemas.microsoft.com/office/drawing/2014/main" id="{D0CA7A37-7225-4E2E-84F3-73DCF47012A8}"/>
              </a:ext>
            </a:extLst>
          </p:cNvPr>
          <p:cNvPicPr/>
          <p:nvPr/>
        </p:nvPicPr>
        <p:blipFill>
          <a:blip r:embed="rId5"/>
          <a:srcRect r="72842"/>
          <a:stretch>
            <a:fillRect/>
          </a:stretch>
        </p:blipFill>
        <p:spPr bwMode="auto">
          <a:xfrm>
            <a:off x="11430000" y="28137"/>
            <a:ext cx="7620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022" y="409903"/>
            <a:ext cx="6526924" cy="978722"/>
          </a:xfrm>
        </p:spPr>
        <p:txBody>
          <a:bodyPr/>
          <a:lstStyle/>
          <a:p>
            <a:pPr algn="ctr"/>
            <a:r>
              <a:rPr lang="en-IN" b="1" u="sng" dirty="0"/>
              <a:t>Results</a:t>
            </a:r>
            <a:r>
              <a:rPr lang="en-IN" b="1" dirty="0"/>
              <a:t>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17482" y="2046342"/>
          <a:ext cx="5278821" cy="348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061893310"/>
              </p:ext>
            </p:extLst>
          </p:nvPr>
        </p:nvGraphicFramePr>
        <p:xfrm>
          <a:off x="6817006" y="977462"/>
          <a:ext cx="4382814" cy="2396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1824548350"/>
              </p:ext>
            </p:extLst>
          </p:nvPr>
        </p:nvGraphicFramePr>
        <p:xfrm>
          <a:off x="6831079" y="3783724"/>
          <a:ext cx="4393324" cy="2664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813035" y="5675586"/>
            <a:ext cx="271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FINAL OUTCOME OF CPR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01241" y="3405352"/>
            <a:ext cx="4445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PATIENT’S WITH LOW CHANCES OF ARREST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999889" y="6488668"/>
            <a:ext cx="460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STATUS OF PATIENTS IN BMT SPECIALITY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825063" cy="8590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5617735-476A-4591-BD1C-A695414748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2413" y="595198"/>
            <a:ext cx="668672" cy="668672"/>
          </a:xfrm>
          <a:prstGeom prst="rect">
            <a:avLst/>
          </a:prstGeom>
        </p:spPr>
      </p:pic>
      <p:pic>
        <p:nvPicPr>
          <p:cNvPr id="13" name="Picture 12" descr="C:\Users\hp\Downloads\1 SUMMER INTERNSHIP PROJECT FORTIS HOSPITAL,GURGAON\3 CONTENTS MATERIAL\images.png">
            <a:extLst>
              <a:ext uri="{FF2B5EF4-FFF2-40B4-BE49-F238E27FC236}">
                <a16:creationId xmlns:a16="http://schemas.microsoft.com/office/drawing/2014/main" id="{D9C20EA6-7E52-479C-A95A-E33B1DE44B9B}"/>
              </a:ext>
            </a:extLst>
          </p:cNvPr>
          <p:cNvPicPr/>
          <p:nvPr/>
        </p:nvPicPr>
        <p:blipFill>
          <a:blip r:embed="rId7"/>
          <a:srcRect r="72842"/>
          <a:stretch>
            <a:fillRect/>
          </a:stretch>
        </p:blipFill>
        <p:spPr bwMode="auto">
          <a:xfrm>
            <a:off x="11430000" y="28137"/>
            <a:ext cx="7620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825063" cy="859056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36483" y="1699502"/>
          <a:ext cx="5533697" cy="3771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32"/>
          <p:cNvGraphicFramePr/>
          <p:nvPr/>
        </p:nvGraphicFramePr>
        <p:xfrm>
          <a:off x="6148552" y="1694792"/>
          <a:ext cx="5759669" cy="3760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567447" y="5612525"/>
            <a:ext cx="2270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GAPS IN CPR FORMS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749973" y="5675586"/>
            <a:ext cx="354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ACLS CERTIFICATION OF DOCTORS</a:t>
            </a:r>
            <a:endParaRPr lang="en-US" dirty="0"/>
          </a:p>
        </p:txBody>
      </p:sp>
      <p:pic>
        <p:nvPicPr>
          <p:cNvPr id="8" name="Picture 7" descr="C:\Users\hp\Downloads\1 SUMMER INTERNSHIP PROJECT FORTIS HOSPITAL,GURGAON\3 CONTENTS MATERIAL\images.png">
            <a:extLst>
              <a:ext uri="{FF2B5EF4-FFF2-40B4-BE49-F238E27FC236}">
                <a16:creationId xmlns:a16="http://schemas.microsoft.com/office/drawing/2014/main" id="{BC589477-30DA-40A2-BAE0-4B8C41DC2F56}"/>
              </a:ext>
            </a:extLst>
          </p:cNvPr>
          <p:cNvPicPr/>
          <p:nvPr/>
        </p:nvPicPr>
        <p:blipFill>
          <a:blip r:embed="rId5"/>
          <a:srcRect r="72842"/>
          <a:stretch>
            <a:fillRect/>
          </a:stretch>
        </p:blipFill>
        <p:spPr bwMode="auto">
          <a:xfrm>
            <a:off x="11430000" y="28137"/>
            <a:ext cx="7620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215"/>
            <a:ext cx="5311877" cy="1325563"/>
          </a:xfrm>
        </p:spPr>
        <p:txBody>
          <a:bodyPr/>
          <a:lstStyle/>
          <a:p>
            <a:pPr algn="ctr"/>
            <a:r>
              <a:rPr lang="en-IN" b="1" u="sng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6531"/>
            <a:ext cx="5533103" cy="43544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Maximum of the patients requiring CPR got expired</a:t>
            </a:r>
          </a:p>
          <a:p>
            <a:r>
              <a:rPr lang="en-US" sz="2400" dirty="0"/>
              <a:t>Majority of the patients who needed CPR were from BMT </a:t>
            </a:r>
          </a:p>
          <a:p>
            <a:r>
              <a:rPr lang="en-US" sz="2400" dirty="0"/>
              <a:t>Highest number of patients with low risk of arrest from BMT</a:t>
            </a:r>
          </a:p>
          <a:p>
            <a:r>
              <a:rPr lang="en-US" sz="2400" dirty="0"/>
              <a:t>Doctors were not found to be certified with ACLS training</a:t>
            </a:r>
          </a:p>
          <a:p>
            <a:r>
              <a:rPr lang="en-US" sz="2400" dirty="0"/>
              <a:t>Partial compliance in documentation</a:t>
            </a:r>
            <a:endParaRPr lang="en-IN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825063" cy="8590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370707-6958-4694-9422-245D3E885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342" y="1189330"/>
            <a:ext cx="658911" cy="6589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C:\Users\hp\Downloads\1 SUMMER INTERNSHIP PROJECT FORTIS HOSPITAL,GURGAON\3 CONTENTS MATERIAL\images.png">
            <a:extLst>
              <a:ext uri="{FF2B5EF4-FFF2-40B4-BE49-F238E27FC236}">
                <a16:creationId xmlns:a16="http://schemas.microsoft.com/office/drawing/2014/main" id="{4C3FCE1A-1A76-4256-BEF7-42CB2D346B52}"/>
              </a:ext>
            </a:extLst>
          </p:cNvPr>
          <p:cNvPicPr/>
          <p:nvPr/>
        </p:nvPicPr>
        <p:blipFill>
          <a:blip r:embed="rId4"/>
          <a:srcRect r="72842"/>
          <a:stretch>
            <a:fillRect/>
          </a:stretch>
        </p:blipFill>
        <p:spPr bwMode="auto">
          <a:xfrm>
            <a:off x="11430000" y="28137"/>
            <a:ext cx="7620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26469" y="2144110"/>
            <a:ext cx="4997669" cy="43741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Short time frame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Limited size of sample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Manual form of documentation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869882" y="1145794"/>
            <a:ext cx="46981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latin typeface="+mj-lt"/>
                <a:ea typeface="+mj-ea"/>
                <a:cs typeface="+mj-cs"/>
              </a:rPr>
              <a:t>Limitations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1BA3E1B-465C-4ADC-9DE8-803C4172D3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6951" y="1200506"/>
            <a:ext cx="641204" cy="6412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8745793" y="2802198"/>
            <a:ext cx="2389239" cy="265470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3244" y="630623"/>
            <a:ext cx="6969465" cy="1316163"/>
          </a:xfrm>
        </p:spPr>
        <p:txBody>
          <a:bodyPr>
            <a:normAutofit/>
          </a:bodyPr>
          <a:lstStyle/>
          <a:p>
            <a:pPr algn="ctr"/>
            <a:r>
              <a:rPr lang="en-IN" b="1" u="sng" dirty="0"/>
              <a:t>Recommendations</a:t>
            </a:r>
            <a:r>
              <a:rPr lang="en-IN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0E2DC-1F64-6150-E936-2EFC08A56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103" y="2127327"/>
            <a:ext cx="9468466" cy="39047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/>
              <a:t>Regular monitoring and special nursing care to BMT patients</a:t>
            </a:r>
          </a:p>
          <a:p>
            <a:r>
              <a:rPr lang="en-US" sz="2400" dirty="0"/>
              <a:t>Regular trainings</a:t>
            </a:r>
          </a:p>
          <a:p>
            <a:r>
              <a:rPr lang="en-US" sz="2400" dirty="0"/>
              <a:t>Rechecking and signed by designated staff  </a:t>
            </a:r>
          </a:p>
          <a:p>
            <a:r>
              <a:rPr lang="en-US" sz="2400" dirty="0"/>
              <a:t>In-house ACLS training of the doctors </a:t>
            </a:r>
          </a:p>
          <a:p>
            <a:r>
              <a:rPr lang="en-US" sz="2400" dirty="0"/>
              <a:t>Periodic audits </a:t>
            </a:r>
          </a:p>
          <a:p>
            <a:r>
              <a:rPr lang="en-US" sz="2400" dirty="0"/>
              <a:t>Monthly CPR committee meetings</a:t>
            </a:r>
          </a:p>
          <a:p>
            <a:r>
              <a:rPr lang="en-US" sz="2400" dirty="0"/>
              <a:t>Mock drills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825064" cy="8590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19EAEB-2335-49A9-A16D-C8A719F60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050" y="933489"/>
            <a:ext cx="659337" cy="6593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C:\Users\hp\Downloads\1 SUMMER INTERNSHIP PROJECT FORTIS HOSPITAL,GURGAON\3 CONTENTS MATERIAL\images.png">
            <a:extLst>
              <a:ext uri="{FF2B5EF4-FFF2-40B4-BE49-F238E27FC236}">
                <a16:creationId xmlns:a16="http://schemas.microsoft.com/office/drawing/2014/main" id="{3894F81C-1F14-4E37-8159-97F9176E34A6}"/>
              </a:ext>
            </a:extLst>
          </p:cNvPr>
          <p:cNvPicPr/>
          <p:nvPr/>
        </p:nvPicPr>
        <p:blipFill>
          <a:blip r:embed="rId4"/>
          <a:srcRect r="72842"/>
          <a:stretch>
            <a:fillRect/>
          </a:stretch>
        </p:blipFill>
        <p:spPr bwMode="auto">
          <a:xfrm>
            <a:off x="11430000" y="28137"/>
            <a:ext cx="7620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647" y="3200404"/>
            <a:ext cx="779206" cy="77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6516" y="4115674"/>
            <a:ext cx="810292" cy="81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28903" y="4130423"/>
            <a:ext cx="793084" cy="7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058400" y="3230771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0586FA-58FF-4161-9F4D-4C370061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BC02B1-4260-4C7E-ACA7-08AB23DA278E}"/>
              </a:ext>
            </a:extLst>
          </p:cNvPr>
          <p:cNvSpPr txBox="1"/>
          <p:nvPr/>
        </p:nvSpPr>
        <p:spPr>
          <a:xfrm>
            <a:off x="1955409" y="2028616"/>
            <a:ext cx="76246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8800" dirty="0"/>
              <a:t>THANK</a:t>
            </a:r>
          </a:p>
          <a:p>
            <a:pPr algn="ctr"/>
            <a:r>
              <a:rPr lang="en-IN" sz="8800" dirty="0"/>
              <a:t>YOU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B4352D-9B19-4C3A-AB6A-ED03005DE1BC}"/>
              </a:ext>
            </a:extLst>
          </p:cNvPr>
          <p:cNvCxnSpPr/>
          <p:nvPr/>
        </p:nvCxnSpPr>
        <p:spPr>
          <a:xfrm>
            <a:off x="4107766" y="3429000"/>
            <a:ext cx="3319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587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297</Words>
  <Application>Microsoft Office PowerPoint</Application>
  <PresentationFormat>Widescreen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A study on effectiveness of CPR in FMRI, Gurugram</vt:lpstr>
      <vt:lpstr>Introduction</vt:lpstr>
      <vt:lpstr>Objectives</vt:lpstr>
      <vt:lpstr>Results </vt:lpstr>
      <vt:lpstr>PowerPoint Presentation</vt:lpstr>
      <vt:lpstr>Conclusion</vt:lpstr>
      <vt:lpstr>Recommendations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Meenakshi Sharma</cp:lastModifiedBy>
  <cp:revision>32</cp:revision>
  <dcterms:created xsi:type="dcterms:W3CDTF">2022-05-20T15:11:38Z</dcterms:created>
  <dcterms:modified xsi:type="dcterms:W3CDTF">2022-12-12T09:24:25Z</dcterms:modified>
</cp:coreProperties>
</file>