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hay\Downloads\Questionnaire%20for%20NHM%20UP%20ECHO%20Program%20spoke%20(Responses)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hay\Downloads\Questionnaire%20for%20NHM%20UP%20ECHO%20Program%20spoke%20(Responses)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hay\Downloads\Questionnaire%20for%20NHM%20UP%20ECHO%20Program%20spoke%20(Responses)%20(2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IN"/>
              <a:t>Ease of Understanding of Training</a:t>
            </a:r>
          </a:p>
          <a:p>
            <a:pPr>
              <a:defRPr/>
            </a:pPr>
            <a:r>
              <a:rPr lang="en-IN"/>
              <a:t>N=128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52A-42B8-B305-62A9839A5F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52A-42B8-B305-62A9839A5F0B}"/>
              </c:ext>
            </c:extLst>
          </c:dPt>
          <c:dLbls>
            <c:dLbl>
              <c:idx val="0"/>
              <c:layout>
                <c:manualLayout>
                  <c:x val="7.3682374670486451E-3"/>
                  <c:y val="1.850886707140140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2A-42B8-B305-62A9839A5F0B}"/>
                </c:ext>
              </c:extLst>
            </c:dLbl>
            <c:dLbl>
              <c:idx val="1"/>
              <c:layout>
                <c:manualLayout>
                  <c:x val="-5.0580687218019317E-2"/>
                  <c:y val="-9.66560083388503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2A-42B8-B305-62A9839A5F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 Sheet2'!$J$26:$J$27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 Sheet2'!$K$26:$K$27</c:f>
              <c:numCache>
                <c:formatCode>###0.0</c:formatCode>
                <c:ptCount val="2"/>
                <c:pt idx="0">
                  <c:v>17.2</c:v>
                </c:pt>
                <c:pt idx="1">
                  <c:v>82.8125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52A-42B8-B305-62A9839A5F0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2700" cap="flat" cmpd="sng" algn="ctr">
      <a:solidFill>
        <a:schemeClr val="accent1"/>
      </a:solidFill>
      <a:prstDash val="solid"/>
      <a:miter lim="800000"/>
    </a:ln>
    <a:effectLst/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IN"/>
              <a:t>Can ECHO bring a change in healthcare ?</a:t>
            </a:r>
          </a:p>
          <a:p>
            <a:pPr>
              <a:defRPr/>
            </a:pPr>
            <a:r>
              <a:rPr lang="en-IN"/>
              <a:t>N=128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 Sheet2'!$B$60:$B$61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 Sheet2'!$C$60:$C$61</c:f>
              <c:numCache>
                <c:formatCode>###0.0</c:formatCode>
                <c:ptCount val="2"/>
                <c:pt idx="0">
                  <c:v>12.5</c:v>
                </c:pt>
                <c:pt idx="1">
                  <c:v>87.5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BE-4421-9492-805052F2D9E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46234399"/>
        <c:axId val="146251871"/>
      </c:barChart>
      <c:catAx>
        <c:axId val="1462343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251871"/>
        <c:crosses val="autoZero"/>
        <c:auto val="1"/>
        <c:lblAlgn val="ctr"/>
        <c:lblOffset val="100"/>
        <c:noMultiLvlLbl val="0"/>
      </c:catAx>
      <c:valAx>
        <c:axId val="14625187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Percentage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2343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1"/>
      </a:solidFill>
      <a:prstDash val="solid"/>
      <a:miter lim="800000"/>
    </a:ln>
    <a:effectLst/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IN" dirty="0"/>
              <a:t>Ease of use of ECHO platform</a:t>
            </a:r>
          </a:p>
          <a:p>
            <a:pPr>
              <a:defRPr/>
            </a:pPr>
            <a:r>
              <a:rPr lang="en-IN" dirty="0"/>
              <a:t>N=128</a:t>
            </a:r>
          </a:p>
        </c:rich>
      </c:tx>
      <c:layout>
        <c:manualLayout>
          <c:xMode val="edge"/>
          <c:yMode val="edge"/>
          <c:x val="0.1187181780294113"/>
          <c:y val="4.60554346954324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069943129197798"/>
          <c:y val="0.33209853439310072"/>
          <c:w val="0.74431300443419557"/>
          <c:h val="0.51235980967380168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555555555555555E-2"/>
                  <c:y val="-1.6975112544026657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09-4DE5-97B6-4938E22C5949}"/>
                </c:ext>
              </c:extLst>
            </c:dLbl>
            <c:dLbl>
              <c:idx val="1"/>
              <c:layout>
                <c:manualLayout>
                  <c:x val="3.6111111111111108E-2"/>
                  <c:y val="-4.629629629629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309-4DE5-97B6-4938E22C59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 Sheet2'!$L$49:$L$50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 Sheet2'!$M$49:$M$50</c:f>
              <c:numCache>
                <c:formatCode>###0.0</c:formatCode>
                <c:ptCount val="2"/>
                <c:pt idx="0">
                  <c:v>23.4</c:v>
                </c:pt>
                <c:pt idx="1">
                  <c:v>76.5625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09-4DE5-97B6-4938E22C59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9651087"/>
        <c:axId val="89642351"/>
        <c:axId val="0"/>
      </c:bar3DChart>
      <c:catAx>
        <c:axId val="89651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642351"/>
        <c:crosses val="autoZero"/>
        <c:auto val="1"/>
        <c:lblAlgn val="ctr"/>
        <c:lblOffset val="100"/>
        <c:noMultiLvlLbl val="0"/>
      </c:catAx>
      <c:valAx>
        <c:axId val="896423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6510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2700" cap="flat" cmpd="sng" algn="ctr">
      <a:solidFill>
        <a:schemeClr val="accent1"/>
      </a:solidFill>
      <a:prstDash val="solid"/>
      <a:miter lim="800000"/>
    </a:ln>
    <a:effectLst/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F25E3-F87D-4AC2-AAA2-85979000AEEF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0219F-3287-4495-89D6-7B078325A8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4248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F195-179D-00FF-A1DD-570D810C48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8CC7FA-1A59-AA77-F0B8-0B35051BB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D0251-DACA-A62B-1CF6-4CDC6693C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6BC3-B0D9-4071-8C7C-7C6868F3A53B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5522A-BA50-6CA2-1755-E77035AE6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6604B-61C9-696E-C263-DC96192BE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B8C7-7C8D-4D25-ADC4-37057DD06D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808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A8EC1-A253-AC2B-9FE5-9CBEB1332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49B506-7BD1-23CA-D5B1-50594E48B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F5322-6BBD-D2F1-1673-E47B7D678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6BC3-B0D9-4071-8C7C-7C6868F3A53B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1CF32-7FCD-FD17-AD31-84C399E8A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52DC6-E105-457D-E890-1C69BE42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B8C7-7C8D-4D25-ADC4-37057DD06D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587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3F4DDD-C1B4-C6F9-BBC6-2B202AF6C7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FC7B35-D465-EAED-13E3-200D97C3A8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BF1FA-3F5E-F259-0137-8564A0981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6BC3-B0D9-4071-8C7C-7C6868F3A53B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EE140-2AA4-3814-8156-064ADABC1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87F00-CB1B-DDB3-6944-43AB05934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B8C7-7C8D-4D25-ADC4-37057DD06D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52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15F1A-EF8A-5051-BF56-DB542A571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7369B-52B0-3561-6135-998C6CC59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6AAAC-A60F-187F-ECC0-3DF29780A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6BC3-B0D9-4071-8C7C-7C6868F3A53B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06A98-CBAD-F66F-BB69-3FCD78A85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22461-8209-3059-A155-97C5CAE35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B8C7-7C8D-4D25-ADC4-37057DD06D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3924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DC439-B452-322B-D886-68B436FA9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05CF3-E121-CE42-B203-11A65F65A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DD152-C927-E08D-09CB-1D7D00973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6BC3-B0D9-4071-8C7C-7C6868F3A53B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C22D7-794B-A33A-8385-38F9890A2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24A63-FA03-701C-95E8-9A7C0BD4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B8C7-7C8D-4D25-ADC4-37057DD06D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475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CB176-804D-5FB8-7DDB-694259274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FC6E4-0F15-4529-FA74-CC62EFF5E3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B8F377-C4AC-8B38-7FEA-8E52260BC7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3A4D37-7554-14FF-96D3-91728C0F0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6BC3-B0D9-4071-8C7C-7C6868F3A53B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EF543-0443-EEF4-AF1C-B77376EF9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93D2C-BE17-3E3B-4500-E866531D9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B8C7-7C8D-4D25-ADC4-37057DD06D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9906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D037F-1805-5CC3-C2C9-5C213864B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02225-5C24-EB4F-F969-61C61E559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29ADB5-8CDD-1742-8ADA-CA28375FD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7EBCC4-749F-E94B-173E-3FF0468E7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4D7B73-0F46-5C8F-1D56-3C748A10C1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5B9584-B1E9-3989-6518-870CB3D7D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6BC3-B0D9-4071-8C7C-7C6868F3A53B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10B6A-2BB6-E1F7-32C5-0EB8D3C34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6040EE-CDFB-F82D-BD63-E91BF8B3A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B8C7-7C8D-4D25-ADC4-37057DD06D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949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A4D1C-28FB-802D-21ED-5B3D85FFE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C229A7-E282-4BF3-8B34-96B127725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6BC3-B0D9-4071-8C7C-7C6868F3A53B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380AD5-2A41-DA57-B19B-0B59F225D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171486-E701-0203-8D89-86547D851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B8C7-7C8D-4D25-ADC4-37057DD06D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5116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2D5BF2-3BD0-166A-33F6-8477AC89C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6BC3-B0D9-4071-8C7C-7C6868F3A53B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8273AD-B200-D04D-E497-A744D993F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F22C4E-292F-15F3-AF9B-CC90555D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B8C7-7C8D-4D25-ADC4-37057DD06D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22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6E7ED-A305-479D-9A1D-E43697961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401BF-9079-4E27-3963-558B8F94D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8BE23D-BD63-3A78-93C3-563E4C394C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A726C1-3D9B-53BA-CD7D-E67FE5F31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6BC3-B0D9-4071-8C7C-7C6868F3A53B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71E26E-F4C7-A73C-1E58-1B051B412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0F5FD5-EA5B-DB4D-6662-FC3A2E56D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B8C7-7C8D-4D25-ADC4-37057DD06D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802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5F8E9-0E75-DBB6-0083-7E782FB48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9B8E71-7D60-9D21-F0B6-A88543C278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8492F7-E3E9-2DAB-8A36-5E27A4C17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8F1227-AC3A-5175-1A21-D33983E1B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6BC3-B0D9-4071-8C7C-7C6868F3A53B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0E751-5A3F-462F-B16D-A43CE7007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737853-3775-FC58-FA15-B52FF33CC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B8C7-7C8D-4D25-ADC4-37057DD06D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217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C04AE6-6AEE-A39D-D462-5E198BE75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739D2-2A1D-A3CE-8236-8F5DD6764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A979E-8F65-9715-91F6-D3616DD77F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06BC3-B0D9-4071-8C7C-7C6868F3A53B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0CCFF-25C5-AE0D-A4BB-CE8BCC99D2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B81B9-A99C-1265-9042-AD98DC91A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0B8C7-7C8D-4D25-ADC4-37057DD06D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1299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1.pn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hyperlink" Target="https://pubmed.ncbi.nlm.nih.gov/27549110/" TargetMode="External"/><Relationship Id="rId4" Type="http://schemas.openxmlformats.org/officeDocument/2006/relationships/hyperlink" Target="https://pubmed.ncbi.nlm.nih.gov/3265087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223800" cy="1344600"/>
          </a:xfrm>
          <a:prstGeom prst="rect">
            <a:avLst/>
          </a:prstGeom>
          <a:solidFill>
            <a:srgbClr val="F1C232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</a:pPr>
            <a:r>
              <a:rPr lang="en-IN" sz="26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endParaRPr sz="2600"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</a:pPr>
            <a:endParaRPr sz="2600"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</a:pPr>
            <a:endParaRPr sz="2600"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</a:pPr>
            <a:r>
              <a:rPr lang="en-IN" sz="26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</a:t>
            </a:r>
            <a:r>
              <a:rPr lang="en-IN" sz="21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Gauge The Effectiveness Of Health Training Programs Under </a:t>
            </a:r>
            <a:endParaRPr sz="2100"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</a:pPr>
            <a:r>
              <a:rPr lang="en-IN" sz="21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Umbrella Of ECHO India</a:t>
            </a:r>
            <a:endParaRPr sz="2100"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</a:pPr>
            <a:r>
              <a:rPr lang="en-I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By</a:t>
            </a:r>
            <a:r>
              <a:rPr lang="en-IN" sz="1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:- </a:t>
            </a:r>
            <a:r>
              <a:rPr lang="en-I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Dr. Mitali Yadav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000"/>
              <a:buFont typeface="Arial"/>
              <a:buNone/>
            </a:pPr>
            <a:r>
              <a:rPr lang="en-IN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Organization- ECHO India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</a:pP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</a:pPr>
            <a:endParaRPr sz="1600">
              <a:solidFill>
                <a:srgbClr val="1F3864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</a:pPr>
            <a:br>
              <a:rPr lang="en-IN" sz="16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endParaRPr sz="1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1</a:t>
            </a:fld>
            <a:endParaRPr/>
          </a:p>
        </p:txBody>
      </p:sp>
      <p:sp>
        <p:nvSpPr>
          <p:cNvPr id="261" name="Google Shape;261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/>
              <a:t>You are not allowed to add slides to this presentation</a:t>
            </a:r>
            <a:endParaRPr/>
          </a:p>
        </p:txBody>
      </p:sp>
      <p:pic>
        <p:nvPicPr>
          <p:cNvPr id="262" name="Google Shape;262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46557"/>
            <a:ext cx="1533689" cy="972015"/>
          </a:xfrm>
          <a:prstGeom prst="rect">
            <a:avLst/>
          </a:prstGeom>
          <a:noFill/>
          <a:ln>
            <a:noFill/>
          </a:ln>
        </p:spPr>
      </p:pic>
      <p:sp>
        <p:nvSpPr>
          <p:cNvPr id="263" name="Google Shape;263;p16"/>
          <p:cNvSpPr txBox="1"/>
          <p:nvPr/>
        </p:nvSpPr>
        <p:spPr>
          <a:xfrm>
            <a:off x="31700" y="1334950"/>
            <a:ext cx="3625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64" name="Google Shape;264;p16"/>
          <p:cNvGraphicFramePr/>
          <p:nvPr/>
        </p:nvGraphicFramePr>
        <p:xfrm>
          <a:off x="0" y="1344550"/>
          <a:ext cx="12192000" cy="71048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20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1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0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04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  <a:p>
                      <a:pPr marL="45720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29845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Char char="●"/>
                      </a:pPr>
                      <a:r>
                        <a:rPr lang="en-IN" sz="1100">
                          <a:solidFill>
                            <a:schemeClr val="dk1"/>
                          </a:solidFill>
                        </a:rPr>
                        <a:t>Project ECHO is a lifelong learning &amp; guided practice that revolutionizes medical education &amp; exponentially increases workforce capacity to provide best-practice specialty care &amp; reduce health disparities. 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29845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Char char="●"/>
                      </a:pPr>
                      <a:r>
                        <a:rPr lang="en-IN" sz="1100">
                          <a:solidFill>
                            <a:schemeClr val="dk1"/>
                          </a:solidFill>
                        </a:rPr>
                        <a:t>The project was started by Dr. Sanjeev Arora, a liver disease specialist in New Mexico. Dr. Sanjeev Arora was a Professor of Internal Medicine at the University of New Mexico, USA. The project was launched in 2003. 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29845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Char char="●"/>
                      </a:pPr>
                      <a:r>
                        <a:rPr lang="en-IN" sz="1100">
                          <a:solidFill>
                            <a:schemeClr val="dk1"/>
                          </a:solidFill>
                        </a:rPr>
                        <a:t>It was started in response to the growing health crisis of Hepatitis C. 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29845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Char char="●"/>
                      </a:pPr>
                      <a:r>
                        <a:rPr lang="en-IN" sz="1100">
                          <a:solidFill>
                            <a:schemeClr val="dk1"/>
                          </a:solidFill>
                        </a:rPr>
                        <a:t>Project ECHO mission was to touch 1 million lives globally by 2025. It was expanded to cover over 50+ countries. It has 400+ Hubs and 70+ focus areas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4000"/>
                        <a:buFont typeface="Times New Roman"/>
                        <a:buNone/>
                      </a:pPr>
                      <a:r>
                        <a:rPr lang="en-IN" sz="1100">
                          <a:solidFill>
                            <a:schemeClr val="dk1"/>
                          </a:solidFill>
                        </a:rPr>
                        <a:t>To Gauge the effectiveness of Health Training Programs under the umbrella of ECHO India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>
                          <a:solidFill>
                            <a:schemeClr val="dk1"/>
                          </a:solidFill>
                        </a:rPr>
                        <a:t>Study design</a:t>
                      </a:r>
                      <a:endParaRPr sz="13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>
                          <a:solidFill>
                            <a:schemeClr val="dk1"/>
                          </a:solidFill>
                        </a:rPr>
                        <a:t>A cross-sectional study design is used to gauge the effectiveness of health training programs under the umbrella of ECHO India.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>
                          <a:solidFill>
                            <a:schemeClr val="dk1"/>
                          </a:solidFill>
                        </a:rPr>
                        <a:t>Study Population</a:t>
                      </a:r>
                      <a:endParaRPr sz="12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>
                          <a:solidFill>
                            <a:schemeClr val="dk1"/>
                          </a:solidFill>
                        </a:rPr>
                        <a:t>This study was conducted on the CHOs (Community Health Officers) of the Basti district of Uttar Pradesh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>
                          <a:solidFill>
                            <a:schemeClr val="dk1"/>
                          </a:solidFill>
                        </a:rPr>
                        <a:t>Selection Criteria</a:t>
                      </a:r>
                      <a:endParaRPr sz="12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>
                          <a:solidFill>
                            <a:schemeClr val="dk1"/>
                          </a:solidFill>
                        </a:rPr>
                        <a:t>Population selection criteria were done by including all the CHOs who have attended the training session and excluding those who were absent during the training session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>
                          <a:solidFill>
                            <a:schemeClr val="dk1"/>
                          </a:solidFill>
                        </a:rPr>
                        <a:t>Study tool - </a:t>
                      </a:r>
                      <a:r>
                        <a:rPr lang="en-IN" sz="1100">
                          <a:solidFill>
                            <a:schemeClr val="dk1"/>
                          </a:solidFill>
                        </a:rPr>
                        <a:t>Google form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>
                          <a:solidFill>
                            <a:schemeClr val="dk1"/>
                          </a:solidFill>
                        </a:rPr>
                        <a:t>Method of Data Collection</a:t>
                      </a:r>
                      <a:endParaRPr sz="12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>
                          <a:solidFill>
                            <a:schemeClr val="dk1"/>
                          </a:solidFill>
                        </a:rPr>
                        <a:t>Data is collected by creating and circulating the google form among all the CHOs of Basti district who were present during the training session and after the data collection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>
                          <a:solidFill>
                            <a:schemeClr val="dk1"/>
                          </a:solidFill>
                        </a:rPr>
                        <a:t>Data Analysis</a:t>
                      </a:r>
                      <a:endParaRPr sz="12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>
                          <a:solidFill>
                            <a:schemeClr val="dk1"/>
                          </a:solidFill>
                        </a:rPr>
                        <a:t>Data analysis is done by using MS Excel. 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91440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1">
                          <a:solidFill>
                            <a:schemeClr val="dk1"/>
                          </a:solidFill>
                        </a:rPr>
                        <a:t> 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1" dirty="0">
                          <a:solidFill>
                            <a:schemeClr val="dk1"/>
                          </a:solidFill>
                        </a:rPr>
                        <a:t>Socio-demographic characteristics </a:t>
                      </a:r>
                      <a:endParaRPr sz="1100" b="1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1" dirty="0">
                          <a:solidFill>
                            <a:schemeClr val="dk1"/>
                          </a:solidFill>
                        </a:rPr>
                        <a:t>N=128</a:t>
                      </a:r>
                      <a:endParaRPr sz="1100" b="1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solidFill>
                            <a:schemeClr val="dk1"/>
                          </a:solidFill>
                        </a:rPr>
                        <a:t>ECHO project works on more than 12 domains of health. Implementation in 23 states and 21 active government hubs and 33 active private hubs </a:t>
                      </a:r>
                      <a:endParaRPr sz="11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solidFill>
                            <a:schemeClr val="dk1"/>
                          </a:solidFill>
                        </a:rPr>
                        <a:t> My study aimed to understand the gauge of the effectiveness of health training programs under the umbrella of ECHO India with a sample study of 125. It was founded that Simplification of the registration forms </a:t>
                      </a:r>
                      <a:endParaRPr sz="11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45720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7393C"/>
                        </a:buClr>
                        <a:buSzPts val="900"/>
                        <a:buChar char="●"/>
                      </a:pPr>
                      <a:r>
                        <a:rPr lang="en-IN" sz="900" dirty="0" err="1">
                          <a:solidFill>
                            <a:srgbClr val="37393C"/>
                          </a:solidFill>
                        </a:rPr>
                        <a:t>Cuttriss</a:t>
                      </a:r>
                      <a:r>
                        <a:rPr lang="en-IN" sz="900" dirty="0">
                          <a:solidFill>
                            <a:srgbClr val="37393C"/>
                          </a:solidFill>
                        </a:rPr>
                        <a:t> N, </a:t>
                      </a:r>
                      <a:r>
                        <a:rPr lang="en-IN" sz="900" dirty="0" err="1">
                          <a:solidFill>
                            <a:srgbClr val="37393C"/>
                          </a:solidFill>
                        </a:rPr>
                        <a:t>Bouchonville</a:t>
                      </a:r>
                      <a:r>
                        <a:rPr lang="en-IN" sz="900" dirty="0">
                          <a:solidFill>
                            <a:srgbClr val="37393C"/>
                          </a:solidFill>
                        </a:rPr>
                        <a:t> MF, </a:t>
                      </a:r>
                      <a:r>
                        <a:rPr lang="en-IN" sz="900" dirty="0" err="1">
                          <a:solidFill>
                            <a:srgbClr val="37393C"/>
                          </a:solidFill>
                        </a:rPr>
                        <a:t>Maahs</a:t>
                      </a:r>
                      <a:r>
                        <a:rPr lang="en-IN" sz="900" dirty="0">
                          <a:solidFill>
                            <a:srgbClr val="37393C"/>
                          </a:solidFill>
                        </a:rPr>
                        <a:t> DM, Walker AF. Tele-rounds and case-based training: Project ECHO </a:t>
                      </a:r>
                      <a:r>
                        <a:rPr lang="en-IN" sz="900" dirty="0" err="1">
                          <a:solidFill>
                            <a:srgbClr val="37393C"/>
                          </a:solidFill>
                        </a:rPr>
                        <a:t>telementoring</a:t>
                      </a:r>
                      <a:r>
                        <a:rPr lang="en-IN" sz="900" dirty="0">
                          <a:solidFill>
                            <a:srgbClr val="37393C"/>
                          </a:solidFill>
                        </a:rPr>
                        <a:t> model applied to complex diabetes care. </a:t>
                      </a:r>
                      <a:r>
                        <a:rPr lang="en-IN" sz="900" dirty="0" err="1">
                          <a:solidFill>
                            <a:srgbClr val="37393C"/>
                          </a:solidFill>
                        </a:rPr>
                        <a:t>Pediatr</a:t>
                      </a:r>
                      <a:r>
                        <a:rPr lang="en-IN" sz="900" dirty="0">
                          <a:solidFill>
                            <a:srgbClr val="37393C"/>
                          </a:solidFill>
                        </a:rPr>
                        <a:t> Clin North Am [Internet]. 2020 [cited 2022 Jun 28];67(4):759–72. Available from: </a:t>
                      </a:r>
                      <a:r>
                        <a:rPr lang="en-IN" sz="900" u="sng" dirty="0">
                          <a:solidFill>
                            <a:srgbClr val="37393C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https://pubmed.ncbi.nlm.nih.gov/32650871/</a:t>
                      </a:r>
                      <a:r>
                        <a:rPr lang="en-IN" sz="900" dirty="0">
                          <a:solidFill>
                            <a:srgbClr val="37393C"/>
                          </a:solidFill>
                        </a:rPr>
                        <a:t> </a:t>
                      </a:r>
                      <a:endParaRPr sz="900" dirty="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7393C"/>
                        </a:buClr>
                        <a:buSzPts val="900"/>
                        <a:buChar char="●"/>
                      </a:pPr>
                      <a:r>
                        <a:rPr lang="en-IN" sz="900" dirty="0" err="1">
                          <a:solidFill>
                            <a:srgbClr val="37393C"/>
                          </a:solidFill>
                        </a:rPr>
                        <a:t>Bouchonville</a:t>
                      </a:r>
                      <a:r>
                        <a:rPr lang="en-IN" sz="900" dirty="0">
                          <a:solidFill>
                            <a:srgbClr val="37393C"/>
                          </a:solidFill>
                        </a:rPr>
                        <a:t> MF, Paul MM, Billings J, Kirk JB, Arora S. Taking telemedicine to the next level in diabetes population management: A review of the endo ECHO model. </a:t>
                      </a:r>
                      <a:r>
                        <a:rPr lang="en-IN" sz="900" dirty="0" err="1">
                          <a:solidFill>
                            <a:srgbClr val="37393C"/>
                          </a:solidFill>
                        </a:rPr>
                        <a:t>Curr</a:t>
                      </a:r>
                      <a:r>
                        <a:rPr lang="en-IN" sz="900" dirty="0">
                          <a:solidFill>
                            <a:srgbClr val="37393C"/>
                          </a:solidFill>
                        </a:rPr>
                        <a:t> Diab Rep [Internet]. 2016 [cited 2022 Jun 28];16(10). Available from: </a:t>
                      </a:r>
                      <a:r>
                        <a:rPr lang="en-IN" sz="900" u="sng" dirty="0">
                          <a:solidFill>
                            <a:srgbClr val="37393C"/>
                          </a:solidFill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https://pubmed.ncbi.nlm.nih.gov/27549110/</a:t>
                      </a:r>
                      <a:r>
                        <a:rPr lang="en-IN" sz="900" dirty="0">
                          <a:solidFill>
                            <a:srgbClr val="37393C"/>
                          </a:solidFill>
                        </a:rPr>
                        <a:t> </a:t>
                      </a:r>
                      <a:endParaRPr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5" name="Google Shape;265;p16"/>
          <p:cNvSpPr txBox="1"/>
          <p:nvPr/>
        </p:nvSpPr>
        <p:spPr>
          <a:xfrm>
            <a:off x="392650" y="1460500"/>
            <a:ext cx="2134200" cy="4002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b="1">
                <a:solidFill>
                  <a:schemeClr val="lt1"/>
                </a:solidFill>
              </a:rPr>
              <a:t>INTRODUCTION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66" name="Google Shape;266;p16"/>
          <p:cNvSpPr txBox="1"/>
          <p:nvPr/>
        </p:nvSpPr>
        <p:spPr>
          <a:xfrm>
            <a:off x="3468550" y="1460500"/>
            <a:ext cx="2275500" cy="4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b="1">
                <a:solidFill>
                  <a:schemeClr val="lt1"/>
                </a:solidFill>
              </a:rPr>
              <a:t>METHODOLOGY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67" name="Google Shape;267;p16"/>
          <p:cNvSpPr txBox="1"/>
          <p:nvPr/>
        </p:nvSpPr>
        <p:spPr>
          <a:xfrm>
            <a:off x="6395288" y="1460500"/>
            <a:ext cx="2401200" cy="4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b="1">
                <a:solidFill>
                  <a:schemeClr val="lt1"/>
                </a:solidFill>
              </a:rPr>
              <a:t>RESULT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68" name="Google Shape;268;p16"/>
          <p:cNvSpPr txBox="1"/>
          <p:nvPr/>
        </p:nvSpPr>
        <p:spPr>
          <a:xfrm>
            <a:off x="9447725" y="1460500"/>
            <a:ext cx="2275500" cy="4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>
                <a:solidFill>
                  <a:schemeClr val="lt1"/>
                </a:solidFill>
              </a:rPr>
              <a:t>DISCUSSION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69" name="Google Shape;269;p16"/>
          <p:cNvSpPr txBox="1"/>
          <p:nvPr/>
        </p:nvSpPr>
        <p:spPr>
          <a:xfrm>
            <a:off x="9518375" y="4034251"/>
            <a:ext cx="2134200" cy="4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b="1">
                <a:solidFill>
                  <a:schemeClr val="lt1"/>
                </a:solidFill>
              </a:rPr>
              <a:t>BIBLIOGRAPHY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70" name="Google Shape;270;p16"/>
          <p:cNvSpPr txBox="1"/>
          <p:nvPr/>
        </p:nvSpPr>
        <p:spPr>
          <a:xfrm>
            <a:off x="565275" y="5140675"/>
            <a:ext cx="2401200" cy="4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>
                <a:solidFill>
                  <a:schemeClr val="lt1"/>
                </a:solidFill>
              </a:rPr>
              <a:t>OBJECTIVE</a:t>
            </a:r>
            <a:endParaRPr>
              <a:solidFill>
                <a:schemeClr val="lt1"/>
              </a:solidFill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2E3DB1A7-0D7A-3680-B7BD-02D6EAF064BE}"/>
              </a:ext>
            </a:extLst>
          </p:cNvPr>
          <p:cNvGraphicFramePr>
            <a:graphicFrameLocks/>
          </p:cNvGraphicFramePr>
          <p:nvPr/>
        </p:nvGraphicFramePr>
        <p:xfrm>
          <a:off x="6123124" y="4129104"/>
          <a:ext cx="2966475" cy="1774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79276856-FA9C-DB82-9421-D0479034FCD1}"/>
              </a:ext>
            </a:extLst>
          </p:cNvPr>
          <p:cNvGraphicFramePr>
            <a:graphicFrameLocks/>
          </p:cNvGraphicFramePr>
          <p:nvPr/>
        </p:nvGraphicFramePr>
        <p:xfrm>
          <a:off x="6123124" y="5950149"/>
          <a:ext cx="2966475" cy="2150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70CF203-C371-6838-A2BE-92AEF871ABAC}"/>
              </a:ext>
            </a:extLst>
          </p:cNvPr>
          <p:cNvGraphicFramePr>
            <a:graphicFrameLocks/>
          </p:cNvGraphicFramePr>
          <p:nvPr/>
        </p:nvGraphicFramePr>
        <p:xfrm>
          <a:off x="6111900" y="2468515"/>
          <a:ext cx="2977699" cy="1595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526</Words>
  <Application>Microsoft Office PowerPoint</Application>
  <PresentationFormat>Widescreen</PresentationFormat>
  <Paragraphs>92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                                   To Gauge The Effectiveness Of Health Training Programs Under  The Umbrella Of ECHO India By :-  Dr. Mitali Yadav Organization- ECHO India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To Gauge The Effectiveness Of Health Training Programs Under  The Umbrella Of ECHO India By :-  Dr. Mitali Yadav Organization- ECHO India    </dc:title>
  <dc:creator>Mitali Yadav</dc:creator>
  <cp:lastModifiedBy>Mitali Yadav</cp:lastModifiedBy>
  <cp:revision>1</cp:revision>
  <dcterms:created xsi:type="dcterms:W3CDTF">2022-08-10T07:37:54Z</dcterms:created>
  <dcterms:modified xsi:type="dcterms:W3CDTF">2022-08-10T07:38:49Z</dcterms:modified>
</cp:coreProperties>
</file>