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50" baseline="0">
                <a:solidFill>
                  <a:schemeClr val="lt1">
                    <a:lumMod val="85000"/>
                  </a:schemeClr>
                </a:solidFill>
                <a:latin typeface="+mn-lt"/>
                <a:ea typeface="+mn-ea"/>
                <a:cs typeface="+mn-cs"/>
              </a:defRPr>
            </a:pPr>
            <a:r>
              <a:rPr lang="en-IN"/>
              <a:t>PRE-ASSESSMENT SCORE</a:t>
            </a:r>
          </a:p>
        </c:rich>
      </c:tx>
      <c:overlay val="0"/>
      <c:spPr>
        <a:noFill/>
        <a:ln>
          <a:noFill/>
        </a:ln>
        <a:effectLst/>
      </c:spPr>
    </c:title>
    <c:autoTitleDeleted val="0"/>
    <c:plotArea>
      <c:layout/>
      <c:radarChart>
        <c:radarStyle val="marker"/>
        <c:varyColors val="0"/>
        <c:ser>
          <c:idx val="0"/>
          <c:order val="0"/>
          <c:tx>
            <c:strRef>
              <c:f>Sheet2!$B$14</c:f>
              <c:strCache>
                <c:ptCount val="1"/>
                <c:pt idx="0">
                  <c:v>RAJPURA</c:v>
                </c:pt>
              </c:strCache>
            </c:strRef>
          </c:tx>
          <c:spPr>
            <a:ln w="28575" cap="rnd">
              <a:solidFill>
                <a:schemeClr val="accent1"/>
              </a:solidFill>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cat>
            <c:strRef>
              <c:f>Sheet2!$A$15:$A$22</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Sheet2!$B$15:$B$22</c:f>
              <c:numCache>
                <c:formatCode>0%</c:formatCode>
                <c:ptCount val="8"/>
                <c:pt idx="0">
                  <c:v>0.83000000000000007</c:v>
                </c:pt>
                <c:pt idx="1">
                  <c:v>0.91</c:v>
                </c:pt>
                <c:pt idx="2">
                  <c:v>0.89000000000000012</c:v>
                </c:pt>
                <c:pt idx="3">
                  <c:v>0.9</c:v>
                </c:pt>
                <c:pt idx="4">
                  <c:v>0.95000000000000007</c:v>
                </c:pt>
                <c:pt idx="5">
                  <c:v>0.97</c:v>
                </c:pt>
                <c:pt idx="6">
                  <c:v>0.89000000000000012</c:v>
                </c:pt>
                <c:pt idx="7">
                  <c:v>0.96000000000000008</c:v>
                </c:pt>
              </c:numCache>
            </c:numRef>
          </c:val>
          <c:extLst>
            <c:ext xmlns:c16="http://schemas.microsoft.com/office/drawing/2014/chart" uri="{C3380CC4-5D6E-409C-BE32-E72D297353CC}">
              <c16:uniqueId val="{00000000-E3D0-4D0C-8D3F-FBC7FEFBE76F}"/>
            </c:ext>
          </c:extLst>
        </c:ser>
        <c:ser>
          <c:idx val="1"/>
          <c:order val="1"/>
          <c:tx>
            <c:strRef>
              <c:f>Sheet2!$C$14</c:f>
              <c:strCache>
                <c:ptCount val="1"/>
                <c:pt idx="0">
                  <c:v>PATIALA</c:v>
                </c:pt>
              </c:strCache>
            </c:strRef>
          </c:tx>
          <c:spPr>
            <a:ln w="28575" cap="rnd">
              <a:solidFill>
                <a:schemeClr val="accent2"/>
              </a:solidFill>
            </a:ln>
            <a:effectLst>
              <a:glow rad="76200">
                <a:schemeClr val="accent2">
                  <a:satMod val="175000"/>
                  <a:alpha val="34000"/>
                </a:schemeClr>
              </a:glow>
            </a:effectLst>
          </c:spPr>
          <c:marker>
            <c:symbol val="circle"/>
            <c:size val="4"/>
            <c:spPr>
              <a:solidFill>
                <a:schemeClr val="accent2">
                  <a:lumMod val="60000"/>
                  <a:lumOff val="40000"/>
                </a:schemeClr>
              </a:solidFill>
              <a:ln>
                <a:noFill/>
              </a:ln>
              <a:effectLst>
                <a:glow rad="63500">
                  <a:schemeClr val="accent2">
                    <a:satMod val="175000"/>
                    <a:alpha val="25000"/>
                  </a:schemeClr>
                </a:glow>
              </a:effectLst>
            </c:spPr>
          </c:marker>
          <c:cat>
            <c:strRef>
              <c:f>Sheet2!$A$15:$A$22</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Sheet2!$C$15:$C$22</c:f>
              <c:numCache>
                <c:formatCode>0%</c:formatCode>
                <c:ptCount val="8"/>
                <c:pt idx="0">
                  <c:v>0.87000000000000011</c:v>
                </c:pt>
                <c:pt idx="1">
                  <c:v>0.84000000000000008</c:v>
                </c:pt>
                <c:pt idx="2">
                  <c:v>0.83000000000000007</c:v>
                </c:pt>
                <c:pt idx="3">
                  <c:v>0.8</c:v>
                </c:pt>
                <c:pt idx="4">
                  <c:v>0.93</c:v>
                </c:pt>
                <c:pt idx="5">
                  <c:v>0.9</c:v>
                </c:pt>
                <c:pt idx="6">
                  <c:v>0.65000000000000013</c:v>
                </c:pt>
                <c:pt idx="7">
                  <c:v>0.83000000000000007</c:v>
                </c:pt>
              </c:numCache>
            </c:numRef>
          </c:val>
          <c:extLst>
            <c:ext xmlns:c16="http://schemas.microsoft.com/office/drawing/2014/chart" uri="{C3380CC4-5D6E-409C-BE32-E72D297353CC}">
              <c16:uniqueId val="{00000001-E3D0-4D0C-8D3F-FBC7FEFBE76F}"/>
            </c:ext>
          </c:extLst>
        </c:ser>
        <c:ser>
          <c:idx val="2"/>
          <c:order val="2"/>
          <c:tx>
            <c:strRef>
              <c:f>Sheet2!$D$14</c:f>
              <c:strCache>
                <c:ptCount val="1"/>
                <c:pt idx="0">
                  <c:v>MOHALI</c:v>
                </c:pt>
              </c:strCache>
            </c:strRef>
          </c:tx>
          <c:spPr>
            <a:ln w="28575" cap="rnd">
              <a:solidFill>
                <a:schemeClr val="accent3"/>
              </a:solidFill>
            </a:ln>
            <a:effectLst>
              <a:glow rad="76200">
                <a:schemeClr val="accent3">
                  <a:satMod val="175000"/>
                  <a:alpha val="34000"/>
                </a:schemeClr>
              </a:glow>
            </a:effectLst>
          </c:spPr>
          <c:marker>
            <c:symbol val="circle"/>
            <c:size val="4"/>
            <c:spPr>
              <a:solidFill>
                <a:schemeClr val="accent3">
                  <a:lumMod val="60000"/>
                  <a:lumOff val="40000"/>
                </a:schemeClr>
              </a:solidFill>
              <a:ln>
                <a:noFill/>
              </a:ln>
              <a:effectLst>
                <a:glow rad="63500">
                  <a:schemeClr val="accent3">
                    <a:satMod val="175000"/>
                    <a:alpha val="25000"/>
                  </a:schemeClr>
                </a:glow>
              </a:effectLst>
            </c:spPr>
          </c:marker>
          <c:cat>
            <c:strRef>
              <c:f>Sheet2!$A$15:$A$22</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Sheet2!$D$15:$D$22</c:f>
              <c:numCache>
                <c:formatCode>0%</c:formatCode>
                <c:ptCount val="8"/>
                <c:pt idx="0">
                  <c:v>0.95000000000000007</c:v>
                </c:pt>
                <c:pt idx="1">
                  <c:v>0.85000000000000009</c:v>
                </c:pt>
                <c:pt idx="2">
                  <c:v>0.79</c:v>
                </c:pt>
                <c:pt idx="3">
                  <c:v>0.69000000000000017</c:v>
                </c:pt>
                <c:pt idx="4">
                  <c:v>0.91</c:v>
                </c:pt>
                <c:pt idx="5">
                  <c:v>0.93</c:v>
                </c:pt>
                <c:pt idx="6">
                  <c:v>0.37000000000000005</c:v>
                </c:pt>
                <c:pt idx="7">
                  <c:v>0.93</c:v>
                </c:pt>
              </c:numCache>
            </c:numRef>
          </c:val>
          <c:extLst>
            <c:ext xmlns:c16="http://schemas.microsoft.com/office/drawing/2014/chart" uri="{C3380CC4-5D6E-409C-BE32-E72D297353CC}">
              <c16:uniqueId val="{00000002-E3D0-4D0C-8D3F-FBC7FEFBE76F}"/>
            </c:ext>
          </c:extLst>
        </c:ser>
        <c:ser>
          <c:idx val="3"/>
          <c:order val="3"/>
          <c:tx>
            <c:strRef>
              <c:f>Sheet2!$E$14</c:f>
              <c:strCache>
                <c:ptCount val="1"/>
                <c:pt idx="0">
                  <c:v>SANGRUR</c:v>
                </c:pt>
              </c:strCache>
            </c:strRef>
          </c:tx>
          <c:spPr>
            <a:ln w="28575" cap="rnd">
              <a:solidFill>
                <a:schemeClr val="accent4"/>
              </a:solidFill>
            </a:ln>
            <a:effectLst>
              <a:glow rad="76200">
                <a:schemeClr val="accent4">
                  <a:satMod val="175000"/>
                  <a:alpha val="34000"/>
                </a:schemeClr>
              </a:glow>
            </a:effectLst>
          </c:spPr>
          <c:marker>
            <c:symbol val="circle"/>
            <c:size val="4"/>
            <c:spPr>
              <a:solidFill>
                <a:schemeClr val="accent4">
                  <a:lumMod val="60000"/>
                  <a:lumOff val="40000"/>
                </a:schemeClr>
              </a:solidFill>
              <a:ln>
                <a:noFill/>
              </a:ln>
              <a:effectLst>
                <a:glow rad="63500">
                  <a:schemeClr val="accent4">
                    <a:satMod val="175000"/>
                    <a:alpha val="25000"/>
                  </a:schemeClr>
                </a:glow>
              </a:effectLst>
            </c:spPr>
          </c:marker>
          <c:cat>
            <c:strRef>
              <c:f>Sheet2!$A$15:$A$22</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Sheet2!$E$15:$E$22</c:f>
              <c:numCache>
                <c:formatCode>0%</c:formatCode>
                <c:ptCount val="8"/>
                <c:pt idx="0">
                  <c:v>1</c:v>
                </c:pt>
                <c:pt idx="1">
                  <c:v>0.9</c:v>
                </c:pt>
                <c:pt idx="2">
                  <c:v>0.8600000000000001</c:v>
                </c:pt>
                <c:pt idx="3">
                  <c:v>0.92</c:v>
                </c:pt>
                <c:pt idx="4">
                  <c:v>0.89000000000000012</c:v>
                </c:pt>
                <c:pt idx="5">
                  <c:v>0.64000000000000012</c:v>
                </c:pt>
                <c:pt idx="6">
                  <c:v>0.66000000000000014</c:v>
                </c:pt>
                <c:pt idx="7">
                  <c:v>0.66000000000000014</c:v>
                </c:pt>
              </c:numCache>
            </c:numRef>
          </c:val>
          <c:extLst>
            <c:ext xmlns:c16="http://schemas.microsoft.com/office/drawing/2014/chart" uri="{C3380CC4-5D6E-409C-BE32-E72D297353CC}">
              <c16:uniqueId val="{00000003-E3D0-4D0C-8D3F-FBC7FEFBE76F}"/>
            </c:ext>
          </c:extLst>
        </c:ser>
        <c:dLbls>
          <c:showLegendKey val="0"/>
          <c:showVal val="0"/>
          <c:showCatName val="0"/>
          <c:showSerName val="0"/>
          <c:showPercent val="0"/>
          <c:showBubbleSize val="0"/>
        </c:dLbls>
        <c:axId val="243024640"/>
        <c:axId val="243026176"/>
      </c:radarChart>
      <c:catAx>
        <c:axId val="243024640"/>
        <c:scaling>
          <c:orientation val="minMax"/>
        </c:scaling>
        <c:delete val="0"/>
        <c:axPos val="b"/>
        <c:majorGridlines>
          <c:spPr>
            <a:ln w="9525" cap="flat" cmpd="sng" algn="ctr">
              <a:solidFill>
                <a:schemeClr val="lt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43026176"/>
        <c:crosses val="autoZero"/>
        <c:auto val="1"/>
        <c:lblAlgn val="ctr"/>
        <c:lblOffset val="100"/>
        <c:noMultiLvlLbl val="0"/>
      </c:catAx>
      <c:valAx>
        <c:axId val="243026176"/>
        <c:scaling>
          <c:orientation val="minMax"/>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4302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IN"/>
              <a:t>POST-ASSESSMENT SCORE</a:t>
            </a:r>
          </a:p>
        </c:rich>
      </c:tx>
      <c:overlay val="0"/>
      <c:spPr>
        <a:noFill/>
        <a:ln>
          <a:noFill/>
        </a:ln>
        <a:effectLst/>
      </c:spPr>
    </c:title>
    <c:autoTitleDeleted val="0"/>
    <c:plotArea>
      <c:layout/>
      <c:radarChart>
        <c:radarStyle val="marker"/>
        <c:varyColors val="0"/>
        <c:ser>
          <c:idx val="0"/>
          <c:order val="0"/>
          <c:tx>
            <c:strRef>
              <c:f>Sheet2!$B$26</c:f>
              <c:strCache>
                <c:ptCount val="1"/>
                <c:pt idx="0">
                  <c:v>RAJPURA</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strRef>
              <c:f>Sheet2!$A$27:$A$34</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Sheet2!$B$27:$B$34</c:f>
              <c:numCache>
                <c:formatCode>0%</c:formatCode>
                <c:ptCount val="8"/>
                <c:pt idx="0">
                  <c:v>0.8600000000000001</c:v>
                </c:pt>
                <c:pt idx="1">
                  <c:v>0.93</c:v>
                </c:pt>
                <c:pt idx="2">
                  <c:v>0.9</c:v>
                </c:pt>
                <c:pt idx="3">
                  <c:v>0.93</c:v>
                </c:pt>
                <c:pt idx="4">
                  <c:v>0.9</c:v>
                </c:pt>
                <c:pt idx="5">
                  <c:v>0.97000000000000008</c:v>
                </c:pt>
                <c:pt idx="6">
                  <c:v>0.94000000000000006</c:v>
                </c:pt>
                <c:pt idx="7">
                  <c:v>0.98</c:v>
                </c:pt>
              </c:numCache>
            </c:numRef>
          </c:val>
          <c:extLst>
            <c:ext xmlns:c16="http://schemas.microsoft.com/office/drawing/2014/chart" uri="{C3380CC4-5D6E-409C-BE32-E72D297353CC}">
              <c16:uniqueId val="{00000000-F57E-4BC8-BCF5-4A00E3308237}"/>
            </c:ext>
          </c:extLst>
        </c:ser>
        <c:ser>
          <c:idx val="1"/>
          <c:order val="1"/>
          <c:tx>
            <c:strRef>
              <c:f>Sheet2!$C$26</c:f>
              <c:strCache>
                <c:ptCount val="1"/>
                <c:pt idx="0">
                  <c:v>PATIALA</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Sheet2!$A$27:$A$34</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Sheet2!$C$27:$C$34</c:f>
              <c:numCache>
                <c:formatCode>0%</c:formatCode>
                <c:ptCount val="8"/>
                <c:pt idx="0">
                  <c:v>0.88</c:v>
                </c:pt>
                <c:pt idx="1">
                  <c:v>0.85000000000000009</c:v>
                </c:pt>
                <c:pt idx="2">
                  <c:v>0.87000000000000011</c:v>
                </c:pt>
                <c:pt idx="3">
                  <c:v>0.82000000000000006</c:v>
                </c:pt>
                <c:pt idx="4">
                  <c:v>0.93</c:v>
                </c:pt>
                <c:pt idx="5">
                  <c:v>0.92</c:v>
                </c:pt>
                <c:pt idx="6">
                  <c:v>0.70000000000000007</c:v>
                </c:pt>
                <c:pt idx="7">
                  <c:v>0.85000000000000009</c:v>
                </c:pt>
              </c:numCache>
            </c:numRef>
          </c:val>
          <c:extLst>
            <c:ext xmlns:c16="http://schemas.microsoft.com/office/drawing/2014/chart" uri="{C3380CC4-5D6E-409C-BE32-E72D297353CC}">
              <c16:uniqueId val="{00000001-F57E-4BC8-BCF5-4A00E3308237}"/>
            </c:ext>
          </c:extLst>
        </c:ser>
        <c:ser>
          <c:idx val="2"/>
          <c:order val="2"/>
          <c:tx>
            <c:strRef>
              <c:f>Sheet2!$D$26</c:f>
              <c:strCache>
                <c:ptCount val="1"/>
                <c:pt idx="0">
                  <c:v>MOHALI</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Sheet2!$A$27:$A$34</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Sheet2!$D$27:$D$34</c:f>
              <c:numCache>
                <c:formatCode>0%</c:formatCode>
                <c:ptCount val="8"/>
                <c:pt idx="0">
                  <c:v>0.95000000000000007</c:v>
                </c:pt>
                <c:pt idx="1">
                  <c:v>0.85000000000000009</c:v>
                </c:pt>
                <c:pt idx="2">
                  <c:v>0.77000000000000013</c:v>
                </c:pt>
                <c:pt idx="3">
                  <c:v>0.73000000000000009</c:v>
                </c:pt>
                <c:pt idx="4">
                  <c:v>0.89</c:v>
                </c:pt>
                <c:pt idx="5">
                  <c:v>0.93</c:v>
                </c:pt>
                <c:pt idx="6">
                  <c:v>0.47000000000000003</c:v>
                </c:pt>
                <c:pt idx="7">
                  <c:v>0.95000000000000007</c:v>
                </c:pt>
              </c:numCache>
            </c:numRef>
          </c:val>
          <c:extLst>
            <c:ext xmlns:c16="http://schemas.microsoft.com/office/drawing/2014/chart" uri="{C3380CC4-5D6E-409C-BE32-E72D297353CC}">
              <c16:uniqueId val="{00000002-F57E-4BC8-BCF5-4A00E3308237}"/>
            </c:ext>
          </c:extLst>
        </c:ser>
        <c:ser>
          <c:idx val="3"/>
          <c:order val="3"/>
          <c:tx>
            <c:strRef>
              <c:f>Sheet2!$E$26</c:f>
              <c:strCache>
                <c:ptCount val="1"/>
                <c:pt idx="0">
                  <c:v>SANGRUR</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cat>
            <c:strRef>
              <c:f>Sheet2!$A$27:$A$34</c:f>
              <c:strCache>
                <c:ptCount val="8"/>
                <c:pt idx="0">
                  <c:v>Service provision</c:v>
                </c:pt>
                <c:pt idx="1">
                  <c:v>Patient Rights</c:v>
                </c:pt>
                <c:pt idx="2">
                  <c:v>Inputs</c:v>
                </c:pt>
                <c:pt idx="3">
                  <c:v>Support Services</c:v>
                </c:pt>
                <c:pt idx="4">
                  <c:v>Clinical Service</c:v>
                </c:pt>
                <c:pt idx="5">
                  <c:v>Infection Control</c:v>
                </c:pt>
                <c:pt idx="6">
                  <c:v>Quality Management</c:v>
                </c:pt>
                <c:pt idx="7">
                  <c:v>Outcome</c:v>
                </c:pt>
              </c:strCache>
            </c:strRef>
          </c:cat>
          <c:val>
            <c:numRef>
              <c:f>Sheet2!$E$27:$E$34</c:f>
              <c:numCache>
                <c:formatCode>0%</c:formatCode>
                <c:ptCount val="8"/>
                <c:pt idx="0">
                  <c:v>1</c:v>
                </c:pt>
                <c:pt idx="1">
                  <c:v>0.9</c:v>
                </c:pt>
                <c:pt idx="2">
                  <c:v>0.94000000000000006</c:v>
                </c:pt>
                <c:pt idx="3">
                  <c:v>0.95000000000000007</c:v>
                </c:pt>
                <c:pt idx="4">
                  <c:v>0.93</c:v>
                </c:pt>
                <c:pt idx="5">
                  <c:v>0.8</c:v>
                </c:pt>
                <c:pt idx="6">
                  <c:v>0.89</c:v>
                </c:pt>
                <c:pt idx="7">
                  <c:v>1</c:v>
                </c:pt>
              </c:numCache>
            </c:numRef>
          </c:val>
          <c:extLst>
            <c:ext xmlns:c16="http://schemas.microsoft.com/office/drawing/2014/chart" uri="{C3380CC4-5D6E-409C-BE32-E72D297353CC}">
              <c16:uniqueId val="{00000003-F57E-4BC8-BCF5-4A00E3308237}"/>
            </c:ext>
          </c:extLst>
        </c:ser>
        <c:dLbls>
          <c:showLegendKey val="0"/>
          <c:showVal val="0"/>
          <c:showCatName val="0"/>
          <c:showSerName val="0"/>
          <c:showPercent val="0"/>
          <c:showBubbleSize val="0"/>
        </c:dLbls>
        <c:axId val="288719616"/>
        <c:axId val="288721152"/>
      </c:radarChart>
      <c:catAx>
        <c:axId val="2887196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8721152"/>
        <c:crosses val="autoZero"/>
        <c:auto val="1"/>
        <c:lblAlgn val="ctr"/>
        <c:lblOffset val="100"/>
        <c:noMultiLvlLbl val="0"/>
      </c:catAx>
      <c:valAx>
        <c:axId val="2887211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88719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CE045-C197-43FE-B2DC-695C5C61DC53}" type="datetimeFigureOut">
              <a:rPr lang="en-IN" smtClean="0"/>
              <a:pPr/>
              <a:t>16-08-2022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55481-63DE-428B-8741-8D7752641819}" type="slidenum">
              <a:rPr lang="en-IN" smtClean="0"/>
              <a:pPr/>
              <a:t>‹#›</a:t>
            </a:fld>
            <a:endParaRPr lang="en-IN"/>
          </a:p>
        </p:txBody>
      </p:sp>
    </p:spTree>
    <p:extLst>
      <p:ext uri="{BB962C8B-B14F-4D97-AF65-F5344CB8AC3E}">
        <p14:creationId xmlns:p14="http://schemas.microsoft.com/office/powerpoint/2010/main" val="5616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5FB9-F461-4866-AA0A-1B5CA6914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D1254D7-73A1-48FC-B74C-0F0328FA7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25B2470-DC0C-44CC-8535-12EE96AD7CCE}"/>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DDF4EF62-4530-4011-A0B0-8DC7989F11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601D35-427E-467A-A9D2-523F93813EBC}"/>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41203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970A-2470-44B9-8F2D-C24E31C793E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044FED-BFAE-4C2F-A3A3-65A6F0A8FF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CC4BC3-1911-4591-B935-4AE27500326F}"/>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FAF496EE-A067-4399-B87D-A03B00920E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A2B95A-8638-415A-87AE-4E93A6F965F7}"/>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6121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1C027D-69FE-4762-B186-664927DF63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2413AC-94C9-46B1-8DF3-3180D8EAFA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E884BE-F895-4CF1-8812-BD253EC87404}"/>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9E1A2A03-E6CA-44CE-A5EC-2EC77D29A7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B18FE1-2677-40F1-AC42-1EC516652022}"/>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348555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BCF-95B3-4E41-B404-0C10536AA4B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396CF6-E7F2-47C5-B551-22D671B317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7C0E6B-0B04-4FDC-9DF1-B36B381F0C51}"/>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C4B577A5-2245-44E2-9748-4843EAD891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521396-73E6-462D-AB83-6D102BD65C42}"/>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363683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B7EB-E389-4B6A-9022-EA89AEE3A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20BBB18-7941-46F2-AD68-F94667D83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B33835-33D1-48B0-9A89-1602DA586BF2}"/>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702FF970-E0EB-4CCB-8DFB-B6AC726842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CBF4E4-FECE-4326-B4D6-DA7227B22AE6}"/>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209681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61B1-CD2D-432D-AB0D-BFE61FD330B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33CDE72-DAEF-4422-8B1F-BF98AFD460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0CF181F-532E-45E3-B669-8566DEAB9D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317FB81-D8B6-460C-A408-75AD8BF0F693}"/>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6" name="Footer Placeholder 5">
            <a:extLst>
              <a:ext uri="{FF2B5EF4-FFF2-40B4-BE49-F238E27FC236}">
                <a16:creationId xmlns:a16="http://schemas.microsoft.com/office/drawing/2014/main" id="{950A2C1E-4162-48FD-96EA-F4F68A3138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B5ED0E-A494-4E4F-880A-7E793096F902}"/>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1479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3DC2-BCD7-41E1-BD3E-5CF9F8165AC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96BE23-D15D-4D47-AAB6-6CE39C932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6C4A84-770D-46EE-BB90-B425FAF5A4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136834F-5FA1-415B-AC61-FD16050FF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3D70F3-6C3C-46FA-A666-7648AB0AA9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A2C18FC-F567-4AE5-8CE2-C9B8B549A052}"/>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8" name="Footer Placeholder 7">
            <a:extLst>
              <a:ext uri="{FF2B5EF4-FFF2-40B4-BE49-F238E27FC236}">
                <a16:creationId xmlns:a16="http://schemas.microsoft.com/office/drawing/2014/main" id="{ACD51DA1-2214-49D9-B1E0-1E635E7A53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DA563E4-7BFD-429F-86D0-86CD3B740A6B}"/>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76499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F7F8-6063-4C20-93B3-A3123AF06D0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4CCD657-DE16-46D8-9BC0-E3A651134CC4}"/>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4" name="Footer Placeholder 3">
            <a:extLst>
              <a:ext uri="{FF2B5EF4-FFF2-40B4-BE49-F238E27FC236}">
                <a16:creationId xmlns:a16="http://schemas.microsoft.com/office/drawing/2014/main" id="{9A2371EE-EE66-4DC8-845B-B3A7510BFED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444C6E-D21F-4341-93E6-B0643AFF4B1A}"/>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27157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28FDF-1277-41D1-ABBE-76B09B7C6850}"/>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3" name="Footer Placeholder 2">
            <a:extLst>
              <a:ext uri="{FF2B5EF4-FFF2-40B4-BE49-F238E27FC236}">
                <a16:creationId xmlns:a16="http://schemas.microsoft.com/office/drawing/2014/main" id="{95487528-FF79-4874-BBE8-3623BF708F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7989B1-9A2E-4F0D-AEF9-3596E94CB0A5}"/>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325642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1258-12DB-496B-B8FA-CD38FAC45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F31AB25-581F-4BE0-A6FA-CDEC73579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3921B2F-5403-413A-BFD6-E60B2B4E5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339619-9309-407D-9773-DFA4E38351A3}"/>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6" name="Footer Placeholder 5">
            <a:extLst>
              <a:ext uri="{FF2B5EF4-FFF2-40B4-BE49-F238E27FC236}">
                <a16:creationId xmlns:a16="http://schemas.microsoft.com/office/drawing/2014/main" id="{946B0CE1-5C15-4AB9-B061-D1798C396C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8AD004-0039-4A29-A075-03A529D27FAB}"/>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170870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6197-C54C-4F51-9ABA-A8669F00A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ACC1EC1-8FD1-4ED9-95C9-E5E36D3E5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89F3403-3DE9-4306-A5B9-A395E3D90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6BF5E8-9520-47E5-B7F7-16B45FD8FA2C}"/>
              </a:ext>
            </a:extLst>
          </p:cNvPr>
          <p:cNvSpPr>
            <a:spLocks noGrp="1"/>
          </p:cNvSpPr>
          <p:nvPr>
            <p:ph type="dt" sz="half" idx="10"/>
          </p:nvPr>
        </p:nvSpPr>
        <p:spPr/>
        <p:txBody>
          <a:bodyPr/>
          <a:lstStyle/>
          <a:p>
            <a:fld id="{A09AC540-CCA8-458C-AC3E-4AB15E0D22E8}" type="datetimeFigureOut">
              <a:rPr lang="en-IN" smtClean="0"/>
              <a:pPr/>
              <a:t>16-08-2022</a:t>
            </a:fld>
            <a:endParaRPr lang="en-IN"/>
          </a:p>
        </p:txBody>
      </p:sp>
      <p:sp>
        <p:nvSpPr>
          <p:cNvPr id="6" name="Footer Placeholder 5">
            <a:extLst>
              <a:ext uri="{FF2B5EF4-FFF2-40B4-BE49-F238E27FC236}">
                <a16:creationId xmlns:a16="http://schemas.microsoft.com/office/drawing/2014/main" id="{D9275612-0FA0-4410-B3DD-E92F59E298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29EFBC-D927-4CB7-8A6F-714485C54991}"/>
              </a:ext>
            </a:extLst>
          </p:cNvPr>
          <p:cNvSpPr>
            <a:spLocks noGrp="1"/>
          </p:cNvSpPr>
          <p:nvPr>
            <p:ph type="sldNum" sz="quarter" idx="12"/>
          </p:nvPr>
        </p:nvSpPr>
        <p:spPr/>
        <p:txBody>
          <a:bodyPr/>
          <a:lstStyle/>
          <a:p>
            <a:fld id="{778E3B16-B4E5-49B5-994F-627A414C286F}" type="slidenum">
              <a:rPr lang="en-IN" smtClean="0"/>
              <a:pPr/>
              <a:t>‹#›</a:t>
            </a:fld>
            <a:endParaRPr lang="en-IN"/>
          </a:p>
        </p:txBody>
      </p:sp>
    </p:spTree>
    <p:extLst>
      <p:ext uri="{BB962C8B-B14F-4D97-AF65-F5344CB8AC3E}">
        <p14:creationId xmlns:p14="http://schemas.microsoft.com/office/powerpoint/2010/main" val="284624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FEE18-1CE8-4C73-ADEF-101308B82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FC1418-9876-463B-9034-006CADFA1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5DBEDE-50F2-4A2E-94EE-C5029FDED6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AC540-CCA8-458C-AC3E-4AB15E0D22E8}" type="datetimeFigureOut">
              <a:rPr lang="en-IN" smtClean="0"/>
              <a:pPr/>
              <a:t>16-08-2022</a:t>
            </a:fld>
            <a:endParaRPr lang="en-IN"/>
          </a:p>
        </p:txBody>
      </p:sp>
      <p:sp>
        <p:nvSpPr>
          <p:cNvPr id="5" name="Footer Placeholder 4">
            <a:extLst>
              <a:ext uri="{FF2B5EF4-FFF2-40B4-BE49-F238E27FC236}">
                <a16:creationId xmlns:a16="http://schemas.microsoft.com/office/drawing/2014/main" id="{B53E03F2-10E4-4B00-A7D8-B13FC5AEB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70A9EA1-66FC-48D3-828C-959279439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E3B16-B4E5-49B5-994F-627A414C286F}" type="slidenum">
              <a:rPr lang="en-IN" smtClean="0"/>
              <a:pPr/>
              <a:t>‹#›</a:t>
            </a:fld>
            <a:endParaRPr lang="en-IN"/>
          </a:p>
        </p:txBody>
      </p:sp>
    </p:spTree>
    <p:extLst>
      <p:ext uri="{BB962C8B-B14F-4D97-AF65-F5344CB8AC3E}">
        <p14:creationId xmlns:p14="http://schemas.microsoft.com/office/powerpoint/2010/main" val="103081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mchealthservres.biomedcentral.com/articles/10.1186/s12913-019-4782-x" TargetMode="External"/><Relationship Id="rId7" Type="http://schemas.openxmlformats.org/officeDocument/2006/relationships/hyperlink" Target="https://bmchealthservres.biomedcentral.com/articles/10.1186/s12913-020-4981-5" TargetMode="External"/><Relationship Id="rId2" Type="http://schemas.openxmlformats.org/officeDocument/2006/relationships/hyperlink" Target="http://qi.nhsrcindia.org/national-quality-assurance-standards" TargetMode="External"/><Relationship Id="rId1" Type="http://schemas.openxmlformats.org/officeDocument/2006/relationships/slideLayout" Target="../slideLayouts/slideLayout2.xml"/><Relationship Id="rId6" Type="http://schemas.openxmlformats.org/officeDocument/2006/relationships/hyperlink" Target="https://pubmed.ncbi.nlm.nih.gov/29055899/" TargetMode="External"/><Relationship Id="rId5" Type="http://schemas.openxmlformats.org/officeDocument/2006/relationships/hyperlink" Target="https://bmchealthservres.biomedcentral.com/articles/10.1186/s12913-019-4482-6" TargetMode="External"/><Relationship Id="rId4" Type="http://schemas.openxmlformats.org/officeDocument/2006/relationships/hyperlink" Target="https://pubmed.ncbi.nlm.nih.gov/27976657/"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A7B761-A5B4-4B4A-8EBF-C072B2E5EF9E}"/>
              </a:ext>
            </a:extLst>
          </p:cNvPr>
          <p:cNvSpPr txBox="1"/>
          <p:nvPr/>
        </p:nvSpPr>
        <p:spPr>
          <a:xfrm>
            <a:off x="4075042" y="636105"/>
            <a:ext cx="4041914" cy="830997"/>
          </a:xfrm>
          <a:prstGeom prst="rect">
            <a:avLst/>
          </a:prstGeom>
          <a:noFill/>
        </p:spPr>
        <p:txBody>
          <a:bodyPr wrap="square" rtlCol="0">
            <a:spAutoFit/>
          </a:bodyPr>
          <a:lstStyle/>
          <a:p>
            <a:pPr algn="ctr"/>
            <a:r>
              <a:rPr lang="en-US" sz="2400" b="1" dirty="0">
                <a:solidFill>
                  <a:schemeClr val="accent1">
                    <a:lumMod val="75000"/>
                  </a:schemeClr>
                </a:solidFill>
                <a:latin typeface="Bookman Old Style" panose="02050604050505020204" pitchFamily="18" charset="0"/>
              </a:rPr>
              <a:t>SUMMER INTERNSHIP</a:t>
            </a:r>
          </a:p>
          <a:p>
            <a:pPr algn="ctr"/>
            <a:r>
              <a:rPr lang="en-US" sz="2400" b="1" dirty="0">
                <a:solidFill>
                  <a:schemeClr val="accent1">
                    <a:lumMod val="75000"/>
                  </a:schemeClr>
                </a:solidFill>
                <a:latin typeface="Bookman Old Style" panose="02050604050505020204" pitchFamily="18" charset="0"/>
              </a:rPr>
              <a:t>AT</a:t>
            </a:r>
          </a:p>
        </p:txBody>
      </p:sp>
      <p:sp>
        <p:nvSpPr>
          <p:cNvPr id="5" name="TextBox 4">
            <a:extLst>
              <a:ext uri="{FF2B5EF4-FFF2-40B4-BE49-F238E27FC236}">
                <a16:creationId xmlns:a16="http://schemas.microsoft.com/office/drawing/2014/main" id="{2E6CB5EB-6048-426F-94E3-2D93B6A0A96E}"/>
              </a:ext>
            </a:extLst>
          </p:cNvPr>
          <p:cNvSpPr txBox="1"/>
          <p:nvPr/>
        </p:nvSpPr>
        <p:spPr>
          <a:xfrm>
            <a:off x="1679712" y="1762539"/>
            <a:ext cx="8832574" cy="1323439"/>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rPr>
              <a:t>NATIONAL HEALTH MISSION,</a:t>
            </a:r>
          </a:p>
          <a:p>
            <a:pPr algn="ctr"/>
            <a:r>
              <a:rPr lang="en-US" sz="4000" b="1" dirty="0">
                <a:solidFill>
                  <a:schemeClr val="accent1">
                    <a:lumMod val="50000"/>
                  </a:schemeClr>
                </a:solidFill>
                <a:latin typeface="Bookman Old Style" panose="02050604050505020204" pitchFamily="18" charset="0"/>
              </a:rPr>
              <a:t>PUNJAB</a:t>
            </a:r>
            <a:endParaRPr lang="en-IN" sz="4000" dirty="0">
              <a:solidFill>
                <a:schemeClr val="accent1">
                  <a:lumMod val="50000"/>
                </a:schemeClr>
              </a:solidFill>
              <a:latin typeface="Bookman Old Style" panose="02050604050505020204" pitchFamily="18" charset="0"/>
            </a:endParaRPr>
          </a:p>
        </p:txBody>
      </p:sp>
      <p:pic>
        <p:nvPicPr>
          <p:cNvPr id="7" name="Picture 6">
            <a:extLst>
              <a:ext uri="{FF2B5EF4-FFF2-40B4-BE49-F238E27FC236}">
                <a16:creationId xmlns:a16="http://schemas.microsoft.com/office/drawing/2014/main" id="{8A8262D7-2E58-4CAB-9673-77AD69B9C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3" y="80293"/>
            <a:ext cx="2184662" cy="1109399"/>
          </a:xfrm>
          <a:prstGeom prst="rect">
            <a:avLst/>
          </a:prstGeom>
        </p:spPr>
      </p:pic>
      <p:sp>
        <p:nvSpPr>
          <p:cNvPr id="8" name="TextBox 7">
            <a:extLst>
              <a:ext uri="{FF2B5EF4-FFF2-40B4-BE49-F238E27FC236}">
                <a16:creationId xmlns:a16="http://schemas.microsoft.com/office/drawing/2014/main" id="{298C5507-20D7-45F9-80BE-740CC68B0BEE}"/>
              </a:ext>
            </a:extLst>
          </p:cNvPr>
          <p:cNvSpPr txBox="1"/>
          <p:nvPr/>
        </p:nvSpPr>
        <p:spPr>
          <a:xfrm>
            <a:off x="4267199" y="3616179"/>
            <a:ext cx="3657600" cy="461665"/>
          </a:xfrm>
          <a:prstGeom prst="rect">
            <a:avLst/>
          </a:prstGeom>
          <a:noFill/>
        </p:spPr>
        <p:txBody>
          <a:bodyPr wrap="square" rtlCol="0">
            <a:spAutoFit/>
          </a:bodyPr>
          <a:lstStyle/>
          <a:p>
            <a:pPr algn="ctr"/>
            <a:r>
              <a:rPr lang="en-US" sz="2400" b="1" dirty="0">
                <a:solidFill>
                  <a:schemeClr val="accent1">
                    <a:lumMod val="75000"/>
                  </a:schemeClr>
                </a:solidFill>
                <a:latin typeface="Bookman Old Style" panose="02050604050505020204" pitchFamily="18" charset="0"/>
              </a:rPr>
              <a:t>PRESENTED BY</a:t>
            </a:r>
            <a:endParaRPr lang="en-IN" sz="2400" b="1" dirty="0">
              <a:solidFill>
                <a:schemeClr val="accent1">
                  <a:lumMod val="75000"/>
                </a:schemeClr>
              </a:solidFill>
              <a:latin typeface="Bookman Old Style" panose="02050604050505020204" pitchFamily="18" charset="0"/>
            </a:endParaRPr>
          </a:p>
        </p:txBody>
      </p:sp>
      <p:sp>
        <p:nvSpPr>
          <p:cNvPr id="9" name="TextBox 8">
            <a:extLst>
              <a:ext uri="{FF2B5EF4-FFF2-40B4-BE49-F238E27FC236}">
                <a16:creationId xmlns:a16="http://schemas.microsoft.com/office/drawing/2014/main" id="{5BC06E92-4738-4CA2-8F79-2476B2C523E4}"/>
              </a:ext>
            </a:extLst>
          </p:cNvPr>
          <p:cNvSpPr txBox="1"/>
          <p:nvPr/>
        </p:nvSpPr>
        <p:spPr>
          <a:xfrm>
            <a:off x="4526279" y="4025281"/>
            <a:ext cx="7922624" cy="369332"/>
          </a:xfrm>
          <a:prstGeom prst="rect">
            <a:avLst/>
          </a:prstGeom>
          <a:noFill/>
        </p:spPr>
        <p:txBody>
          <a:bodyPr wrap="square" numCol="2" rtlCol="0">
            <a:spAutoFit/>
          </a:bodyPr>
          <a:lstStyle/>
          <a:p>
            <a:r>
              <a:rPr lang="en-US" b="1" dirty="0">
                <a:solidFill>
                  <a:schemeClr val="accent1">
                    <a:lumMod val="50000"/>
                  </a:schemeClr>
                </a:solidFill>
                <a:latin typeface="Bookman Old Style" panose="02050604050505020204" pitchFamily="18" charset="0"/>
              </a:rPr>
              <a:t>     MISHRABA</a:t>
            </a:r>
          </a:p>
        </p:txBody>
      </p:sp>
      <p:pic>
        <p:nvPicPr>
          <p:cNvPr id="11" name="Picture 10">
            <a:extLst>
              <a:ext uri="{FF2B5EF4-FFF2-40B4-BE49-F238E27FC236}">
                <a16:creationId xmlns:a16="http://schemas.microsoft.com/office/drawing/2014/main" id="{1589EF8B-6981-4481-88BF-8D9647A63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191" y="169817"/>
            <a:ext cx="1440699" cy="1137441"/>
          </a:xfrm>
          <a:prstGeom prst="rect">
            <a:avLst/>
          </a:prstGeom>
        </p:spPr>
      </p:pic>
    </p:spTree>
    <p:extLst>
      <p:ext uri="{BB962C8B-B14F-4D97-AF65-F5344CB8AC3E}">
        <p14:creationId xmlns:p14="http://schemas.microsoft.com/office/powerpoint/2010/main" val="174049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70AF9-4CCE-496E-A17A-6C7DE34DE47C}"/>
              </a:ext>
            </a:extLst>
          </p:cNvPr>
          <p:cNvSpPr txBox="1"/>
          <p:nvPr/>
        </p:nvSpPr>
        <p:spPr>
          <a:xfrm>
            <a:off x="1268894" y="2082489"/>
            <a:ext cx="9654210" cy="3477875"/>
          </a:xfrm>
          <a:prstGeom prst="rect">
            <a:avLst/>
          </a:prstGeom>
          <a:noFill/>
        </p:spPr>
        <p:txBody>
          <a:bodyPr wrap="square" rtlCol="0">
            <a:spAutoFit/>
          </a:bodyPr>
          <a:lstStyle/>
          <a:p>
            <a:r>
              <a:rPr lang="en-US" sz="2000" b="1" dirty="0">
                <a:solidFill>
                  <a:schemeClr val="accent1">
                    <a:lumMod val="50000"/>
                  </a:schemeClr>
                </a:solidFill>
                <a:latin typeface="Bookman Old Style" panose="02050604050505020204" pitchFamily="18" charset="0"/>
              </a:rPr>
              <a:t>Data management:</a:t>
            </a:r>
          </a:p>
          <a:p>
            <a:pPr marL="342900" indent="-342900">
              <a:buFont typeface="Arial" panose="020B0604020202020204" pitchFamily="34" charset="0"/>
              <a:buChar char="•"/>
            </a:pPr>
            <a:r>
              <a:rPr lang="en-US" sz="2000" dirty="0">
                <a:solidFill>
                  <a:schemeClr val="accent1">
                    <a:lumMod val="50000"/>
                  </a:schemeClr>
                </a:solidFill>
                <a:latin typeface="Bookman Old Style" panose="02050604050505020204" pitchFamily="18" charset="0"/>
              </a:rPr>
              <a:t>Data was collected on hardcopy, department wise and then entered in NQAS checklist available from NHRSC website. </a:t>
            </a:r>
          </a:p>
          <a:p>
            <a:pPr marL="342900" indent="-342900">
              <a:buFont typeface="Arial" panose="020B0604020202020204" pitchFamily="34" charset="0"/>
              <a:buChar char="•"/>
            </a:pPr>
            <a:r>
              <a:rPr lang="en-IN" sz="2000" dirty="0">
                <a:solidFill>
                  <a:schemeClr val="accent1">
                    <a:lumMod val="50000"/>
                  </a:schemeClr>
                </a:solidFill>
                <a:latin typeface="Bookman Old Style" panose="02050604050505020204" pitchFamily="18" charset="0"/>
              </a:rPr>
              <a:t>The checklist rates the quality of various departments based on eight criteria: service delivery, patient rights, inputs, support services, clinical services, infection control, quality management, and outcome.</a:t>
            </a:r>
          </a:p>
          <a:p>
            <a:pPr marL="342900" indent="-342900">
              <a:buFont typeface="Arial" panose="020B0604020202020204" pitchFamily="34" charset="0"/>
              <a:buChar char="•"/>
            </a:pPr>
            <a:r>
              <a:rPr lang="en-IN" sz="2000" dirty="0">
                <a:solidFill>
                  <a:schemeClr val="accent1">
                    <a:lumMod val="50000"/>
                  </a:schemeClr>
                </a:solidFill>
                <a:latin typeface="Bookman Old Style" panose="02050604050505020204" pitchFamily="18" charset="0"/>
              </a:rPr>
              <a:t>Data for each of these criteria was gathered using the various methods listed in the checklist, including staff interviews, record reviews, client interviews, and observation.</a:t>
            </a:r>
          </a:p>
          <a:p>
            <a:pPr marL="342900" indent="-342900">
              <a:buFont typeface="Arial" panose="020B0604020202020204" pitchFamily="34" charset="0"/>
              <a:buChar char="•"/>
            </a:pPr>
            <a:r>
              <a:rPr lang="en-IN" sz="2000" dirty="0">
                <a:solidFill>
                  <a:schemeClr val="accent1">
                    <a:lumMod val="50000"/>
                  </a:schemeClr>
                </a:solidFill>
                <a:latin typeface="Bookman Old Style" panose="02050604050505020204" pitchFamily="18" charset="0"/>
              </a:rPr>
              <a:t>A score of 2 indicated complete compliance, 1 indicated moderate compliance, and 0 indicated noncompliance with the variable.</a:t>
            </a:r>
          </a:p>
        </p:txBody>
      </p:sp>
      <p:sp>
        <p:nvSpPr>
          <p:cNvPr id="4" name="Title 1">
            <a:extLst>
              <a:ext uri="{FF2B5EF4-FFF2-40B4-BE49-F238E27FC236}">
                <a16:creationId xmlns:a16="http://schemas.microsoft.com/office/drawing/2014/main" id="{B1FDDD85-4935-498A-83E5-79D7740EDC18}"/>
              </a:ext>
            </a:extLst>
          </p:cNvPr>
          <p:cNvSpPr>
            <a:spLocks noGrp="1"/>
          </p:cNvSpPr>
          <p:nvPr>
            <p:ph type="title"/>
          </p:nvPr>
        </p:nvSpPr>
        <p:spPr>
          <a:xfrm>
            <a:off x="3950804" y="456813"/>
            <a:ext cx="4290390" cy="840823"/>
          </a:xfrm>
        </p:spPr>
        <p:txBody>
          <a:bodyPr/>
          <a:lstStyle/>
          <a:p>
            <a:pPr algn="ctr"/>
            <a:r>
              <a:rPr lang="en-US" b="1" dirty="0">
                <a:solidFill>
                  <a:schemeClr val="accent1">
                    <a:lumMod val="50000"/>
                  </a:schemeClr>
                </a:solidFill>
                <a:latin typeface="Bookman Old Style" panose="02050604050505020204" pitchFamily="18" charset="0"/>
              </a:rPr>
              <a:t>Methodology</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57158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FE6ADC6-818C-433D-BC20-C7D0388C60EA}"/>
              </a:ext>
            </a:extLst>
          </p:cNvPr>
          <p:cNvGraphicFramePr>
            <a:graphicFrameLocks noGrp="1"/>
          </p:cNvGraphicFramePr>
          <p:nvPr>
            <p:extLst>
              <p:ext uri="{D42A27DB-BD31-4B8C-83A1-F6EECF244321}">
                <p14:modId xmlns:p14="http://schemas.microsoft.com/office/powerpoint/2010/main" val="3592512968"/>
              </p:ext>
            </p:extLst>
          </p:nvPr>
        </p:nvGraphicFramePr>
        <p:xfrm>
          <a:off x="357697" y="2209797"/>
          <a:ext cx="3140877" cy="3207027"/>
        </p:xfrm>
        <a:graphic>
          <a:graphicData uri="http://schemas.openxmlformats.org/drawingml/2006/table">
            <a:tbl>
              <a:tblPr firstRow="1" firstCol="1" bandRow="1">
                <a:tableStyleId>{21E4AEA4-8DFA-4A89-87EB-49C32662AFE0}</a:tableStyleId>
              </a:tblPr>
              <a:tblGrid>
                <a:gridCol w="1046843">
                  <a:extLst>
                    <a:ext uri="{9D8B030D-6E8A-4147-A177-3AD203B41FA5}">
                      <a16:colId xmlns:a16="http://schemas.microsoft.com/office/drawing/2014/main" val="2203220867"/>
                    </a:ext>
                  </a:extLst>
                </a:gridCol>
                <a:gridCol w="1046843">
                  <a:extLst>
                    <a:ext uri="{9D8B030D-6E8A-4147-A177-3AD203B41FA5}">
                      <a16:colId xmlns:a16="http://schemas.microsoft.com/office/drawing/2014/main" val="417142494"/>
                    </a:ext>
                  </a:extLst>
                </a:gridCol>
                <a:gridCol w="1047191">
                  <a:extLst>
                    <a:ext uri="{9D8B030D-6E8A-4147-A177-3AD203B41FA5}">
                      <a16:colId xmlns:a16="http://schemas.microsoft.com/office/drawing/2014/main" val="1451890484"/>
                    </a:ext>
                  </a:extLst>
                </a:gridCol>
              </a:tblGrid>
              <a:tr h="782899">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Facility Name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Labour Room</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OT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3315306"/>
                  </a:ext>
                </a:extLst>
              </a:tr>
              <a:tr h="606032">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Mohali</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235984903"/>
                  </a:ext>
                </a:extLst>
              </a:tr>
              <a:tr h="606032">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Patiala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943473067"/>
                  </a:ext>
                </a:extLst>
              </a:tr>
              <a:tr h="606032">
                <a:tc>
                  <a:txBody>
                    <a:bodyPr/>
                    <a:lstStyle/>
                    <a:p>
                      <a:pPr marL="0" marR="0" algn="ctr">
                        <a:lnSpc>
                          <a:spcPct val="125000"/>
                        </a:lnSpc>
                        <a:spcBef>
                          <a:spcPts val="0"/>
                        </a:spcBef>
                        <a:spcAft>
                          <a:spcPts val="0"/>
                        </a:spcAft>
                      </a:pPr>
                      <a:r>
                        <a:rPr lang="en-GB" sz="1600">
                          <a:effectLst/>
                          <a:latin typeface="Bookman Old Style" panose="02050604050505020204" pitchFamily="18" charset="0"/>
                        </a:rPr>
                        <a:t>Rajpura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96%</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88%</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6726530"/>
                  </a:ext>
                </a:extLst>
              </a:tr>
              <a:tr h="606032">
                <a:tc>
                  <a:txBody>
                    <a:bodyPr/>
                    <a:lstStyle/>
                    <a:p>
                      <a:pPr marL="0" marR="0" algn="ctr">
                        <a:lnSpc>
                          <a:spcPct val="125000"/>
                        </a:lnSpc>
                        <a:spcBef>
                          <a:spcPts val="0"/>
                        </a:spcBef>
                        <a:spcAft>
                          <a:spcPts val="0"/>
                        </a:spcAft>
                      </a:pPr>
                      <a:r>
                        <a:rPr lang="en-GB" sz="1600">
                          <a:effectLst/>
                          <a:latin typeface="Bookman Old Style" panose="02050604050505020204" pitchFamily="18" charset="0"/>
                        </a:rPr>
                        <a:t>Sangrur</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84%</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188034792"/>
                  </a:ext>
                </a:extLst>
              </a:tr>
            </a:tbl>
          </a:graphicData>
        </a:graphic>
      </p:graphicFrame>
      <p:pic>
        <p:nvPicPr>
          <p:cNvPr id="4" name="Picture 3">
            <a:extLst>
              <a:ext uri="{FF2B5EF4-FFF2-40B4-BE49-F238E27FC236}">
                <a16:creationId xmlns:a16="http://schemas.microsoft.com/office/drawing/2014/main" id="{85CD170D-A684-4220-9E7E-5038F2A763AB}"/>
              </a:ext>
            </a:extLst>
          </p:cNvPr>
          <p:cNvPicPr>
            <a:picLocks noChangeAspect="1"/>
          </p:cNvPicPr>
          <p:nvPr/>
        </p:nvPicPr>
        <p:blipFill>
          <a:blip r:embed="rId2" cstate="print"/>
          <a:stretch>
            <a:fillRect/>
          </a:stretch>
        </p:blipFill>
        <p:spPr>
          <a:xfrm>
            <a:off x="4183695" y="1514059"/>
            <a:ext cx="7650608" cy="4598505"/>
          </a:xfrm>
          <a:prstGeom prst="rect">
            <a:avLst/>
          </a:prstGeom>
        </p:spPr>
      </p:pic>
      <p:sp>
        <p:nvSpPr>
          <p:cNvPr id="5" name="Title 1">
            <a:extLst>
              <a:ext uri="{FF2B5EF4-FFF2-40B4-BE49-F238E27FC236}">
                <a16:creationId xmlns:a16="http://schemas.microsoft.com/office/drawing/2014/main" id="{0BD95723-BCFB-475B-AD81-E5110916B931}"/>
              </a:ext>
            </a:extLst>
          </p:cNvPr>
          <p:cNvSpPr>
            <a:spLocks noGrp="1"/>
          </p:cNvSpPr>
          <p:nvPr>
            <p:ph type="title"/>
          </p:nvPr>
        </p:nvSpPr>
        <p:spPr>
          <a:xfrm>
            <a:off x="4705350" y="325024"/>
            <a:ext cx="2781300" cy="840823"/>
          </a:xfrm>
        </p:spPr>
        <p:txBody>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40006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E255269-3F1A-4598-AA7C-B87C9C522B57}"/>
              </a:ext>
            </a:extLst>
          </p:cNvPr>
          <p:cNvGraphicFramePr>
            <a:graphicFrameLocks noGrp="1"/>
          </p:cNvGraphicFramePr>
          <p:nvPr>
            <p:extLst>
              <p:ext uri="{D42A27DB-BD31-4B8C-83A1-F6EECF244321}">
                <p14:modId xmlns:p14="http://schemas.microsoft.com/office/powerpoint/2010/main" val="2668322568"/>
              </p:ext>
            </p:extLst>
          </p:nvPr>
        </p:nvGraphicFramePr>
        <p:xfrm>
          <a:off x="427659" y="2011595"/>
          <a:ext cx="3114372" cy="3594074"/>
        </p:xfrm>
        <a:graphic>
          <a:graphicData uri="http://schemas.openxmlformats.org/drawingml/2006/table">
            <a:tbl>
              <a:tblPr firstRow="1" firstCol="1" bandRow="1">
                <a:tableStyleId>{21E4AEA4-8DFA-4A89-87EB-49C32662AFE0}</a:tableStyleId>
              </a:tblPr>
              <a:tblGrid>
                <a:gridCol w="1038009">
                  <a:extLst>
                    <a:ext uri="{9D8B030D-6E8A-4147-A177-3AD203B41FA5}">
                      <a16:colId xmlns:a16="http://schemas.microsoft.com/office/drawing/2014/main" val="1633022279"/>
                    </a:ext>
                  </a:extLst>
                </a:gridCol>
                <a:gridCol w="1038009">
                  <a:extLst>
                    <a:ext uri="{9D8B030D-6E8A-4147-A177-3AD203B41FA5}">
                      <a16:colId xmlns:a16="http://schemas.microsoft.com/office/drawing/2014/main" val="1173937920"/>
                    </a:ext>
                  </a:extLst>
                </a:gridCol>
                <a:gridCol w="1038354">
                  <a:extLst>
                    <a:ext uri="{9D8B030D-6E8A-4147-A177-3AD203B41FA5}">
                      <a16:colId xmlns:a16="http://schemas.microsoft.com/office/drawing/2014/main" val="7078619"/>
                    </a:ext>
                  </a:extLst>
                </a:gridCol>
              </a:tblGrid>
              <a:tr h="744786">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Facility Name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Labour Room</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OT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296949724"/>
                  </a:ext>
                </a:extLst>
              </a:tr>
              <a:tr h="712322">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Mohali</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92102936"/>
                  </a:ext>
                </a:extLst>
              </a:tr>
              <a:tr h="712322">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Patiala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91%</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773997150"/>
                  </a:ext>
                </a:extLst>
              </a:tr>
              <a:tr h="712322">
                <a:tc>
                  <a:txBody>
                    <a:bodyPr/>
                    <a:lstStyle/>
                    <a:p>
                      <a:pPr marL="0" marR="0" algn="ctr">
                        <a:lnSpc>
                          <a:spcPct val="125000"/>
                        </a:lnSpc>
                        <a:spcBef>
                          <a:spcPts val="0"/>
                        </a:spcBef>
                        <a:spcAft>
                          <a:spcPts val="0"/>
                        </a:spcAft>
                      </a:pPr>
                      <a:r>
                        <a:rPr lang="en-GB" sz="1600">
                          <a:effectLst/>
                          <a:latin typeface="Bookman Old Style" panose="02050604050505020204" pitchFamily="18" charset="0"/>
                        </a:rPr>
                        <a:t>Rajpura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91%</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828665112"/>
                  </a:ext>
                </a:extLst>
              </a:tr>
              <a:tr h="712322">
                <a:tc>
                  <a:txBody>
                    <a:bodyPr/>
                    <a:lstStyle/>
                    <a:p>
                      <a:pPr marL="0" marR="0" algn="ctr">
                        <a:lnSpc>
                          <a:spcPct val="125000"/>
                        </a:lnSpc>
                        <a:spcBef>
                          <a:spcPts val="0"/>
                        </a:spcBef>
                        <a:spcAft>
                          <a:spcPts val="0"/>
                        </a:spcAft>
                      </a:pPr>
                      <a:r>
                        <a:rPr lang="en-GB" sz="1600">
                          <a:effectLst/>
                          <a:latin typeface="Bookman Old Style" panose="02050604050505020204" pitchFamily="18" charset="0"/>
                        </a:rPr>
                        <a:t>Sangrur</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577032631"/>
                  </a:ext>
                </a:extLst>
              </a:tr>
            </a:tbl>
          </a:graphicData>
        </a:graphic>
      </p:graphicFrame>
      <p:pic>
        <p:nvPicPr>
          <p:cNvPr id="4" name="Picture 3">
            <a:extLst>
              <a:ext uri="{FF2B5EF4-FFF2-40B4-BE49-F238E27FC236}">
                <a16:creationId xmlns:a16="http://schemas.microsoft.com/office/drawing/2014/main" id="{47F0A390-66F5-4C26-9743-37E3EB5F7D1F}"/>
              </a:ext>
            </a:extLst>
          </p:cNvPr>
          <p:cNvPicPr>
            <a:picLocks noChangeAspect="1"/>
          </p:cNvPicPr>
          <p:nvPr/>
        </p:nvPicPr>
        <p:blipFill>
          <a:blip r:embed="rId2" cstate="print"/>
          <a:stretch>
            <a:fillRect/>
          </a:stretch>
        </p:blipFill>
        <p:spPr>
          <a:xfrm>
            <a:off x="4047590" y="1489502"/>
            <a:ext cx="7716751" cy="4638261"/>
          </a:xfrm>
          <a:prstGeom prst="rect">
            <a:avLst/>
          </a:prstGeom>
        </p:spPr>
      </p:pic>
      <p:sp>
        <p:nvSpPr>
          <p:cNvPr id="5" name="Title 1">
            <a:extLst>
              <a:ext uri="{FF2B5EF4-FFF2-40B4-BE49-F238E27FC236}">
                <a16:creationId xmlns:a16="http://schemas.microsoft.com/office/drawing/2014/main" id="{4CFDF368-A741-4A65-A359-1B6DD64BCCB9}"/>
              </a:ext>
            </a:extLst>
          </p:cNvPr>
          <p:cNvSpPr>
            <a:spLocks noGrp="1"/>
          </p:cNvSpPr>
          <p:nvPr>
            <p:ph type="title"/>
          </p:nvPr>
        </p:nvSpPr>
        <p:spPr>
          <a:xfrm>
            <a:off x="4705350" y="309825"/>
            <a:ext cx="2781300" cy="840823"/>
          </a:xfrm>
        </p:spPr>
        <p:txBody>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44331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90F9C9-8B66-4DE0-80DB-84D98EEC0540}"/>
              </a:ext>
            </a:extLst>
          </p:cNvPr>
          <p:cNvGraphicFramePr>
            <a:graphicFrameLocks noGrp="1"/>
          </p:cNvGraphicFramePr>
          <p:nvPr>
            <p:extLst>
              <p:ext uri="{D42A27DB-BD31-4B8C-83A1-F6EECF244321}">
                <p14:modId xmlns:p14="http://schemas.microsoft.com/office/powerpoint/2010/main" val="1445787452"/>
              </p:ext>
            </p:extLst>
          </p:nvPr>
        </p:nvGraphicFramePr>
        <p:xfrm>
          <a:off x="1441173" y="1150648"/>
          <a:ext cx="9309653" cy="5428034"/>
        </p:xfrm>
        <a:graphic>
          <a:graphicData uri="http://schemas.openxmlformats.org/drawingml/2006/table">
            <a:tbl>
              <a:tblPr firstRow="1" firstCol="1" bandRow="1">
                <a:tableStyleId>{21E4AEA4-8DFA-4A89-87EB-49C32662AFE0}</a:tableStyleId>
              </a:tblPr>
              <a:tblGrid>
                <a:gridCol w="2934108">
                  <a:extLst>
                    <a:ext uri="{9D8B030D-6E8A-4147-A177-3AD203B41FA5}">
                      <a16:colId xmlns:a16="http://schemas.microsoft.com/office/drawing/2014/main" val="2676568207"/>
                    </a:ext>
                  </a:extLst>
                </a:gridCol>
                <a:gridCol w="1757980">
                  <a:extLst>
                    <a:ext uri="{9D8B030D-6E8A-4147-A177-3AD203B41FA5}">
                      <a16:colId xmlns:a16="http://schemas.microsoft.com/office/drawing/2014/main" val="3208138773"/>
                    </a:ext>
                  </a:extLst>
                </a:gridCol>
                <a:gridCol w="1757980">
                  <a:extLst>
                    <a:ext uri="{9D8B030D-6E8A-4147-A177-3AD203B41FA5}">
                      <a16:colId xmlns:a16="http://schemas.microsoft.com/office/drawing/2014/main" val="1390427518"/>
                    </a:ext>
                  </a:extLst>
                </a:gridCol>
                <a:gridCol w="1529635">
                  <a:extLst>
                    <a:ext uri="{9D8B030D-6E8A-4147-A177-3AD203B41FA5}">
                      <a16:colId xmlns:a16="http://schemas.microsoft.com/office/drawing/2014/main" val="1700272767"/>
                    </a:ext>
                  </a:extLst>
                </a:gridCol>
                <a:gridCol w="1329950">
                  <a:extLst>
                    <a:ext uri="{9D8B030D-6E8A-4147-A177-3AD203B41FA5}">
                      <a16:colId xmlns:a16="http://schemas.microsoft.com/office/drawing/2014/main" val="2612945687"/>
                    </a:ext>
                  </a:extLst>
                </a:gridCol>
              </a:tblGrid>
              <a:tr h="550959">
                <a:tc gridSpan="5">
                  <a:txBody>
                    <a:bodyPr/>
                    <a:lstStyle/>
                    <a:p>
                      <a:pPr marL="0" marR="0" algn="ctr">
                        <a:lnSpc>
                          <a:spcPct val="125000"/>
                        </a:lnSpc>
                        <a:spcBef>
                          <a:spcPts val="0"/>
                        </a:spcBef>
                        <a:spcAft>
                          <a:spcPts val="0"/>
                        </a:spcAft>
                      </a:pPr>
                      <a:r>
                        <a:rPr lang="en-IN" sz="1600" kern="1200" dirty="0">
                          <a:effectLst/>
                          <a:latin typeface="Bookman Old Style" panose="02050604050505020204" pitchFamily="18" charset="0"/>
                        </a:rPr>
                        <a:t>COMPARISON OF PRE-ASESSMENT SCORES OF CERTIFIED AND NON-CERTIFIED FACILITY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pPr marL="0" marR="0" algn="ctr">
                        <a:lnSpc>
                          <a:spcPct val="125000"/>
                        </a:lnSpc>
                        <a:spcBef>
                          <a:spcPts val="0"/>
                        </a:spcBef>
                        <a:spcAft>
                          <a:spcPts val="0"/>
                        </a:spcAft>
                      </a:pP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pPr marL="0" marR="0" algn="ctr">
                        <a:lnSpc>
                          <a:spcPct val="125000"/>
                        </a:lnSpc>
                        <a:spcBef>
                          <a:spcPts val="0"/>
                        </a:spcBef>
                        <a:spcAft>
                          <a:spcPts val="0"/>
                        </a:spcAft>
                      </a:pP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920961011"/>
                  </a:ext>
                </a:extLst>
              </a:tr>
              <a:tr h="300904">
                <a:tc rowSpan="2">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DEPARTMENT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gridSpan="2">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PATIALA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gridSpan="2">
                  <a:txBody>
                    <a:bodyPr/>
                    <a:lstStyle/>
                    <a:p>
                      <a:pPr marL="0" marR="0" algn="ctr">
                        <a:lnSpc>
                          <a:spcPct val="125000"/>
                        </a:lnSpc>
                        <a:spcBef>
                          <a:spcPts val="0"/>
                        </a:spcBef>
                        <a:spcAft>
                          <a:spcPts val="0"/>
                        </a:spcAft>
                      </a:pPr>
                      <a:r>
                        <a:rPr lang="en-GB" sz="1600">
                          <a:effectLst/>
                          <a:latin typeface="Bookman Old Style" panose="02050604050505020204" pitchFamily="18" charset="0"/>
                        </a:rPr>
                        <a:t>RAJPURA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3177943917"/>
                  </a:ext>
                </a:extLst>
              </a:tr>
              <a:tr h="303044">
                <a:tc vMerge="1">
                  <a:txBody>
                    <a:bodyPr/>
                    <a:lstStyle/>
                    <a:p>
                      <a:endParaRPr lang="en-IN"/>
                    </a:p>
                  </a:txBody>
                  <a:tcP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PRE</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POST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PRE</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POST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145490656"/>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OPD</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88</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164422175"/>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General OT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91</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162017772"/>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PP Unit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91</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30757353"/>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IPD</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88</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685280831"/>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Radiology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78</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87</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676162386"/>
                  </a:ext>
                </a:extLst>
              </a:tr>
              <a:tr h="303044">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Emergency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158735545"/>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Mortuary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NA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203737072"/>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Blood Bank</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NA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97</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128019455"/>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Pharmacy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57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62</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710715628"/>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Admin</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75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78</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94993468"/>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Auxiliary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88</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88</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94</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30428616"/>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SNCU</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62616228"/>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Laboratory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81</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83</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86</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643307460"/>
                  </a:ext>
                </a:extLst>
              </a:tr>
              <a:tr h="303044">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Paediatrics</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80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771946481"/>
                  </a:ext>
                </a:extLst>
              </a:tr>
            </a:tbl>
          </a:graphicData>
        </a:graphic>
      </p:graphicFrame>
      <p:sp>
        <p:nvSpPr>
          <p:cNvPr id="4" name="Title 1">
            <a:extLst>
              <a:ext uri="{FF2B5EF4-FFF2-40B4-BE49-F238E27FC236}">
                <a16:creationId xmlns:a16="http://schemas.microsoft.com/office/drawing/2014/main" id="{3A4DB49C-43B3-4AB2-8D22-D6E710239296}"/>
              </a:ext>
            </a:extLst>
          </p:cNvPr>
          <p:cNvSpPr>
            <a:spLocks noGrp="1"/>
          </p:cNvSpPr>
          <p:nvPr>
            <p:ph type="title"/>
          </p:nvPr>
        </p:nvSpPr>
        <p:spPr>
          <a:xfrm>
            <a:off x="4705350" y="279318"/>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89349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FA5F87-B421-4262-93A3-DEF65C8E0C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774" y="1484243"/>
            <a:ext cx="10376452" cy="4797287"/>
          </a:xfrm>
          <a:prstGeom prst="rect">
            <a:avLst/>
          </a:prstGeom>
          <a:noFill/>
        </p:spPr>
      </p:pic>
      <p:sp>
        <p:nvSpPr>
          <p:cNvPr id="4" name="Title 1">
            <a:extLst>
              <a:ext uri="{FF2B5EF4-FFF2-40B4-BE49-F238E27FC236}">
                <a16:creationId xmlns:a16="http://schemas.microsoft.com/office/drawing/2014/main" id="{F73E6B6E-7CDF-4712-9056-A97143FBA7BF}"/>
              </a:ext>
            </a:extLst>
          </p:cNvPr>
          <p:cNvSpPr>
            <a:spLocks noGrp="1"/>
          </p:cNvSpPr>
          <p:nvPr>
            <p:ph type="title"/>
          </p:nvPr>
        </p:nvSpPr>
        <p:spPr>
          <a:xfrm>
            <a:off x="4705350" y="464338"/>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73488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1E3B0-940C-4D89-B67F-4E55CD25467D}"/>
              </a:ext>
            </a:extLst>
          </p:cNvPr>
          <p:cNvSpPr>
            <a:spLocks noGrp="1"/>
          </p:cNvSpPr>
          <p:nvPr>
            <p:ph type="title"/>
          </p:nvPr>
        </p:nvSpPr>
        <p:spPr>
          <a:xfrm>
            <a:off x="4705350" y="464338"/>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graphicFrame>
        <p:nvGraphicFramePr>
          <p:cNvPr id="5" name="Table 4">
            <a:extLst>
              <a:ext uri="{FF2B5EF4-FFF2-40B4-BE49-F238E27FC236}">
                <a16:creationId xmlns:a16="http://schemas.microsoft.com/office/drawing/2014/main" id="{1F38CCA8-6AAB-4781-A925-19E80F0E0C13}"/>
              </a:ext>
            </a:extLst>
          </p:cNvPr>
          <p:cNvGraphicFramePr>
            <a:graphicFrameLocks noGrp="1"/>
          </p:cNvGraphicFramePr>
          <p:nvPr>
            <p:extLst>
              <p:ext uri="{D42A27DB-BD31-4B8C-83A1-F6EECF244321}">
                <p14:modId xmlns:p14="http://schemas.microsoft.com/office/powerpoint/2010/main" val="3992701269"/>
              </p:ext>
            </p:extLst>
          </p:nvPr>
        </p:nvGraphicFramePr>
        <p:xfrm>
          <a:off x="1086678" y="1404727"/>
          <a:ext cx="10018643" cy="4988935"/>
        </p:xfrm>
        <a:graphic>
          <a:graphicData uri="http://schemas.openxmlformats.org/drawingml/2006/table">
            <a:tbl>
              <a:tblPr firstRow="1" firstCol="1" bandRow="1">
                <a:tableStyleId>{21E4AEA4-8DFA-4A89-87EB-49C32662AFE0}</a:tableStyleId>
              </a:tblPr>
              <a:tblGrid>
                <a:gridCol w="3093570">
                  <a:extLst>
                    <a:ext uri="{9D8B030D-6E8A-4147-A177-3AD203B41FA5}">
                      <a16:colId xmlns:a16="http://schemas.microsoft.com/office/drawing/2014/main" val="2380392012"/>
                    </a:ext>
                  </a:extLst>
                </a:gridCol>
                <a:gridCol w="1416358">
                  <a:extLst>
                    <a:ext uri="{9D8B030D-6E8A-4147-A177-3AD203B41FA5}">
                      <a16:colId xmlns:a16="http://schemas.microsoft.com/office/drawing/2014/main" val="1862488508"/>
                    </a:ext>
                  </a:extLst>
                </a:gridCol>
                <a:gridCol w="1552241">
                  <a:extLst>
                    <a:ext uri="{9D8B030D-6E8A-4147-A177-3AD203B41FA5}">
                      <a16:colId xmlns:a16="http://schemas.microsoft.com/office/drawing/2014/main" val="2313309158"/>
                    </a:ext>
                  </a:extLst>
                </a:gridCol>
                <a:gridCol w="1692089">
                  <a:extLst>
                    <a:ext uri="{9D8B030D-6E8A-4147-A177-3AD203B41FA5}">
                      <a16:colId xmlns:a16="http://schemas.microsoft.com/office/drawing/2014/main" val="1705286903"/>
                    </a:ext>
                  </a:extLst>
                </a:gridCol>
                <a:gridCol w="2264385">
                  <a:extLst>
                    <a:ext uri="{9D8B030D-6E8A-4147-A177-3AD203B41FA5}">
                      <a16:colId xmlns:a16="http://schemas.microsoft.com/office/drawing/2014/main" val="705954867"/>
                    </a:ext>
                  </a:extLst>
                </a:gridCol>
              </a:tblGrid>
              <a:tr h="577141">
                <a:tc gridSpan="5">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PRE-ASSESSMENT SCORE (AREA OF CONCERN)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65014254"/>
                  </a:ext>
                </a:extLst>
              </a:tr>
              <a:tr h="908486">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Area of Concern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RAJPURA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PATIALA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MOHALI</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SANGRUR</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139445345"/>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Service provision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100%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576606109"/>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Patient Rights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91%</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84%</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85%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956595088"/>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Inputs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79%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86%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284385743"/>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Support Services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69%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92%</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88895543"/>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Clinical Service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91%</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405816570"/>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Infection Control</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97%</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64%</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536706356"/>
                  </a:ext>
                </a:extLst>
              </a:tr>
              <a:tr h="466183">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Quality Management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89%</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65%</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37%</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66%</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3419746450"/>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Outcome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96%</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83%</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93%</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66%</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454756308"/>
                  </a:ext>
                </a:extLst>
              </a:tr>
            </a:tbl>
          </a:graphicData>
        </a:graphic>
      </p:graphicFrame>
    </p:spTree>
    <p:extLst>
      <p:ext uri="{BB962C8B-B14F-4D97-AF65-F5344CB8AC3E}">
        <p14:creationId xmlns:p14="http://schemas.microsoft.com/office/powerpoint/2010/main" val="99572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D921EED-9065-4CB0-B5D3-B540F9906DB0}"/>
              </a:ext>
            </a:extLst>
          </p:cNvPr>
          <p:cNvGraphicFramePr/>
          <p:nvPr>
            <p:extLst>
              <p:ext uri="{D42A27DB-BD31-4B8C-83A1-F6EECF244321}">
                <p14:modId xmlns:p14="http://schemas.microsoft.com/office/powerpoint/2010/main" val="1747343913"/>
              </p:ext>
            </p:extLst>
          </p:nvPr>
        </p:nvGraphicFramePr>
        <p:xfrm>
          <a:off x="1338470" y="1087977"/>
          <a:ext cx="9515059" cy="561762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F91DBEE7-107C-40CB-BF64-8CC1B267566C}"/>
              </a:ext>
            </a:extLst>
          </p:cNvPr>
          <p:cNvSpPr>
            <a:spLocks noGrp="1"/>
          </p:cNvSpPr>
          <p:nvPr>
            <p:ph type="title"/>
          </p:nvPr>
        </p:nvSpPr>
        <p:spPr>
          <a:xfrm>
            <a:off x="4705349" y="152399"/>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87743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F678819-D6F7-464F-A7A5-F0B2533D9084}"/>
              </a:ext>
            </a:extLst>
          </p:cNvPr>
          <p:cNvGraphicFramePr>
            <a:graphicFrameLocks noGrp="1"/>
          </p:cNvGraphicFramePr>
          <p:nvPr>
            <p:extLst>
              <p:ext uri="{D42A27DB-BD31-4B8C-83A1-F6EECF244321}">
                <p14:modId xmlns:p14="http://schemas.microsoft.com/office/powerpoint/2010/main" val="1991943408"/>
              </p:ext>
            </p:extLst>
          </p:nvPr>
        </p:nvGraphicFramePr>
        <p:xfrm>
          <a:off x="1086678" y="1404727"/>
          <a:ext cx="10018643" cy="4988935"/>
        </p:xfrm>
        <a:graphic>
          <a:graphicData uri="http://schemas.openxmlformats.org/drawingml/2006/table">
            <a:tbl>
              <a:tblPr firstRow="1" firstCol="1" bandRow="1">
                <a:tableStyleId>{21E4AEA4-8DFA-4A89-87EB-49C32662AFE0}</a:tableStyleId>
              </a:tblPr>
              <a:tblGrid>
                <a:gridCol w="3093570">
                  <a:extLst>
                    <a:ext uri="{9D8B030D-6E8A-4147-A177-3AD203B41FA5}">
                      <a16:colId xmlns:a16="http://schemas.microsoft.com/office/drawing/2014/main" val="2380392012"/>
                    </a:ext>
                  </a:extLst>
                </a:gridCol>
                <a:gridCol w="1416358">
                  <a:extLst>
                    <a:ext uri="{9D8B030D-6E8A-4147-A177-3AD203B41FA5}">
                      <a16:colId xmlns:a16="http://schemas.microsoft.com/office/drawing/2014/main" val="1862488508"/>
                    </a:ext>
                  </a:extLst>
                </a:gridCol>
                <a:gridCol w="1552241">
                  <a:extLst>
                    <a:ext uri="{9D8B030D-6E8A-4147-A177-3AD203B41FA5}">
                      <a16:colId xmlns:a16="http://schemas.microsoft.com/office/drawing/2014/main" val="2313309158"/>
                    </a:ext>
                  </a:extLst>
                </a:gridCol>
                <a:gridCol w="1692089">
                  <a:extLst>
                    <a:ext uri="{9D8B030D-6E8A-4147-A177-3AD203B41FA5}">
                      <a16:colId xmlns:a16="http://schemas.microsoft.com/office/drawing/2014/main" val="1705286903"/>
                    </a:ext>
                  </a:extLst>
                </a:gridCol>
                <a:gridCol w="2264385">
                  <a:extLst>
                    <a:ext uri="{9D8B030D-6E8A-4147-A177-3AD203B41FA5}">
                      <a16:colId xmlns:a16="http://schemas.microsoft.com/office/drawing/2014/main" val="705954867"/>
                    </a:ext>
                  </a:extLst>
                </a:gridCol>
              </a:tblGrid>
              <a:tr h="577141">
                <a:tc gridSpan="5">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POST-ASSESSMENT SCORE (AREA OF CONCERN)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65014254"/>
                  </a:ext>
                </a:extLst>
              </a:tr>
              <a:tr h="908486">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Area of Concern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RAJPURA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PATIALA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a:effectLst/>
                          <a:latin typeface="Bookman Old Style" panose="02050604050505020204" pitchFamily="18" charset="0"/>
                        </a:rPr>
                        <a:t>MOHALI</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SANGRUR</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139445345"/>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Service provision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86%</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88%</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100%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576606109"/>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Patient Rights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956595088"/>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Inputs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77%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94%</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284385743"/>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Support Services</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82%</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73%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88895543"/>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Clinical Service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405816570"/>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Infection Control</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92%</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93%</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536706356"/>
                  </a:ext>
                </a:extLst>
              </a:tr>
              <a:tr h="466183">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Quality Management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94%</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70%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47%</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89%</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3419746450"/>
                  </a:ext>
                </a:extLst>
              </a:tr>
              <a:tr h="433875">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Outcome</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98%</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85%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95%</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IN" sz="1600" dirty="0">
                          <a:effectLst/>
                          <a:latin typeface="Bookman Old Style" panose="02050604050505020204" pitchFamily="18" charset="0"/>
                        </a:rPr>
                        <a:t>100%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454756308"/>
                  </a:ext>
                </a:extLst>
              </a:tr>
            </a:tbl>
          </a:graphicData>
        </a:graphic>
      </p:graphicFrame>
      <p:sp>
        <p:nvSpPr>
          <p:cNvPr id="6" name="Title 1">
            <a:extLst>
              <a:ext uri="{FF2B5EF4-FFF2-40B4-BE49-F238E27FC236}">
                <a16:creationId xmlns:a16="http://schemas.microsoft.com/office/drawing/2014/main" id="{5C07148A-E4B1-4A49-BA23-A76B1AB2422D}"/>
              </a:ext>
            </a:extLst>
          </p:cNvPr>
          <p:cNvSpPr>
            <a:spLocks noGrp="1"/>
          </p:cNvSpPr>
          <p:nvPr>
            <p:ph type="title"/>
          </p:nvPr>
        </p:nvSpPr>
        <p:spPr>
          <a:xfrm>
            <a:off x="4705349" y="464850"/>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78962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5B1CCA5-BE05-4629-9436-A81AFAB7D526}"/>
              </a:ext>
            </a:extLst>
          </p:cNvPr>
          <p:cNvGraphicFramePr/>
          <p:nvPr>
            <p:extLst>
              <p:ext uri="{D42A27DB-BD31-4B8C-83A1-F6EECF244321}">
                <p14:modId xmlns:p14="http://schemas.microsoft.com/office/powerpoint/2010/main" val="363797278"/>
              </p:ext>
            </p:extLst>
          </p:nvPr>
        </p:nvGraphicFramePr>
        <p:xfrm>
          <a:off x="1414668" y="1172708"/>
          <a:ext cx="9362662" cy="538711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5732E02A-376F-481D-A1A5-DC02157331B9}"/>
              </a:ext>
            </a:extLst>
          </p:cNvPr>
          <p:cNvSpPr>
            <a:spLocks noGrp="1"/>
          </p:cNvSpPr>
          <p:nvPr>
            <p:ph type="title"/>
          </p:nvPr>
        </p:nvSpPr>
        <p:spPr>
          <a:xfrm>
            <a:off x="4705349" y="298173"/>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19315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6CB04DF-C77C-4B76-AADC-A43E2D01B148}"/>
              </a:ext>
            </a:extLst>
          </p:cNvPr>
          <p:cNvGraphicFramePr>
            <a:graphicFrameLocks noGrp="1"/>
          </p:cNvGraphicFramePr>
          <p:nvPr>
            <p:extLst>
              <p:ext uri="{D42A27DB-BD31-4B8C-83A1-F6EECF244321}">
                <p14:modId xmlns:p14="http://schemas.microsoft.com/office/powerpoint/2010/main" val="735675041"/>
              </p:ext>
            </p:extLst>
          </p:nvPr>
        </p:nvGraphicFramePr>
        <p:xfrm>
          <a:off x="1232452" y="1167718"/>
          <a:ext cx="9475305" cy="5318199"/>
        </p:xfrm>
        <a:graphic>
          <a:graphicData uri="http://schemas.openxmlformats.org/drawingml/2006/table">
            <a:tbl>
              <a:tblPr firstRow="1" firstCol="1" bandRow="1">
                <a:tableStyleId>{21E4AEA4-8DFA-4A89-87EB-49C32662AFE0}</a:tableStyleId>
              </a:tblPr>
              <a:tblGrid>
                <a:gridCol w="4729889">
                  <a:extLst>
                    <a:ext uri="{9D8B030D-6E8A-4147-A177-3AD203B41FA5}">
                      <a16:colId xmlns:a16="http://schemas.microsoft.com/office/drawing/2014/main" val="1234712727"/>
                    </a:ext>
                  </a:extLst>
                </a:gridCol>
                <a:gridCol w="1102412">
                  <a:extLst>
                    <a:ext uri="{9D8B030D-6E8A-4147-A177-3AD203B41FA5}">
                      <a16:colId xmlns:a16="http://schemas.microsoft.com/office/drawing/2014/main" val="2543957369"/>
                    </a:ext>
                  </a:extLst>
                </a:gridCol>
                <a:gridCol w="1258651">
                  <a:extLst>
                    <a:ext uri="{9D8B030D-6E8A-4147-A177-3AD203B41FA5}">
                      <a16:colId xmlns:a16="http://schemas.microsoft.com/office/drawing/2014/main" val="2828894447"/>
                    </a:ext>
                  </a:extLst>
                </a:gridCol>
                <a:gridCol w="1148992">
                  <a:extLst>
                    <a:ext uri="{9D8B030D-6E8A-4147-A177-3AD203B41FA5}">
                      <a16:colId xmlns:a16="http://schemas.microsoft.com/office/drawing/2014/main" val="3463264801"/>
                    </a:ext>
                  </a:extLst>
                </a:gridCol>
                <a:gridCol w="1235361">
                  <a:extLst>
                    <a:ext uri="{9D8B030D-6E8A-4147-A177-3AD203B41FA5}">
                      <a16:colId xmlns:a16="http://schemas.microsoft.com/office/drawing/2014/main" val="2722433242"/>
                    </a:ext>
                  </a:extLst>
                </a:gridCol>
              </a:tblGrid>
              <a:tr h="384313">
                <a:tc gridSpan="5">
                  <a:txBody>
                    <a:bodyPr/>
                    <a:lstStyle/>
                    <a:p>
                      <a:pPr marL="0" marR="0" algn="ctr">
                        <a:lnSpc>
                          <a:spcPct val="125000"/>
                        </a:lnSpc>
                        <a:spcBef>
                          <a:spcPts val="0"/>
                        </a:spcBef>
                        <a:spcAft>
                          <a:spcPts val="0"/>
                        </a:spcAft>
                      </a:pPr>
                      <a:r>
                        <a:rPr lang="en-GB" sz="1800" i="0" dirty="0">
                          <a:effectLst/>
                          <a:latin typeface="Bookman Old Style" panose="02050604050505020204" pitchFamily="18" charset="0"/>
                        </a:rPr>
                        <a:t>CERTIFICATION CRITERIA FOR </a:t>
                      </a:r>
                      <a:r>
                        <a:rPr lang="en-GB" sz="1800" i="1" dirty="0" err="1">
                          <a:effectLst/>
                          <a:latin typeface="Bookman Old Style" panose="02050604050505020204" pitchFamily="18" charset="0"/>
                        </a:rPr>
                        <a:t>LaQshay</a:t>
                      </a:r>
                      <a:endParaRPr lang="en-IN" sz="1800" i="1"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67252602"/>
                  </a:ext>
                </a:extLst>
              </a:tr>
              <a:tr h="300836">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CRITERIA</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MOHALI</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RAJPURA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PATIALA</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SANGRUR</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371018663"/>
                  </a:ext>
                </a:extLst>
              </a:tr>
              <a:tr h="926610">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I</a:t>
                      </a:r>
                      <a:endParaRPr lang="en-IN" sz="1600" dirty="0">
                        <a:effectLst/>
                        <a:latin typeface="Bookman Old Style" panose="02050604050505020204" pitchFamily="18" charset="0"/>
                      </a:endParaRPr>
                    </a:p>
                    <a:p>
                      <a:pPr marL="0" marR="0" algn="ctr">
                        <a:lnSpc>
                          <a:spcPct val="125000"/>
                        </a:lnSpc>
                        <a:spcBef>
                          <a:spcPts val="0"/>
                        </a:spcBef>
                        <a:spcAft>
                          <a:spcPts val="0"/>
                        </a:spcAft>
                      </a:pPr>
                      <a:r>
                        <a:rPr lang="en-GB" sz="1600" dirty="0">
                          <a:effectLst/>
                          <a:latin typeface="Bookman Old Style" panose="02050604050505020204" pitchFamily="18" charset="0"/>
                        </a:rPr>
                        <a:t>(Overall Score of the department (LR/OT) shall be ≥70%)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97096193"/>
                  </a:ext>
                </a:extLst>
              </a:tr>
              <a:tr h="926610">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II</a:t>
                      </a:r>
                      <a:endParaRPr lang="en-IN" sz="1600" dirty="0">
                        <a:effectLst/>
                        <a:latin typeface="Bookman Old Style" panose="02050604050505020204" pitchFamily="18" charset="0"/>
                      </a:endParaRPr>
                    </a:p>
                    <a:p>
                      <a:pPr marL="0" marR="0" algn="ctr">
                        <a:lnSpc>
                          <a:spcPct val="125000"/>
                        </a:lnSpc>
                        <a:spcBef>
                          <a:spcPts val="0"/>
                        </a:spcBef>
                        <a:spcAft>
                          <a:spcPts val="0"/>
                        </a:spcAft>
                      </a:pPr>
                      <a:r>
                        <a:rPr lang="en-GB" sz="1600" dirty="0">
                          <a:effectLst/>
                          <a:latin typeface="Bookman Old Style" panose="02050604050505020204" pitchFamily="18" charset="0"/>
                        </a:rPr>
                        <a:t>(Score of each Area of Concern of department (LR/OT) shall be ≥70%)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N</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N</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776727565"/>
                  </a:ext>
                </a:extLst>
              </a:tr>
              <a:tr h="926610">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III</a:t>
                      </a:r>
                      <a:endParaRPr lang="en-IN" sz="1600" dirty="0">
                        <a:effectLst/>
                        <a:latin typeface="Bookman Old Style" panose="02050604050505020204" pitchFamily="18" charset="0"/>
                      </a:endParaRPr>
                    </a:p>
                    <a:p>
                      <a:pPr marL="0" marR="0" algn="ctr">
                        <a:lnSpc>
                          <a:spcPct val="125000"/>
                        </a:lnSpc>
                        <a:spcBef>
                          <a:spcPts val="0"/>
                        </a:spcBef>
                        <a:spcAft>
                          <a:spcPts val="0"/>
                        </a:spcAft>
                      </a:pPr>
                      <a:r>
                        <a:rPr lang="en-GB" sz="1600" dirty="0">
                          <a:effectLst/>
                          <a:latin typeface="Bookman Old Style" panose="02050604050505020204" pitchFamily="18" charset="0"/>
                        </a:rPr>
                        <a:t>(Individual scores of three core Standards (B3, E18 and E19) shall be ≥70%)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1369080003"/>
                  </a:ext>
                </a:extLst>
              </a:tr>
              <a:tr h="926610">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IV</a:t>
                      </a:r>
                      <a:endParaRPr lang="en-IN" sz="1600" dirty="0">
                        <a:effectLst/>
                        <a:latin typeface="Bookman Old Style" panose="02050604050505020204" pitchFamily="18" charset="0"/>
                      </a:endParaRPr>
                    </a:p>
                    <a:p>
                      <a:pPr marL="0" marR="0" algn="ctr">
                        <a:lnSpc>
                          <a:spcPct val="125000"/>
                        </a:lnSpc>
                        <a:spcBef>
                          <a:spcPts val="0"/>
                        </a:spcBef>
                        <a:spcAft>
                          <a:spcPts val="0"/>
                        </a:spcAft>
                      </a:pPr>
                      <a:r>
                        <a:rPr lang="en-GB" sz="1600" dirty="0">
                          <a:effectLst/>
                          <a:latin typeface="Bookman Old Style" panose="02050604050505020204" pitchFamily="18" charset="0"/>
                        </a:rPr>
                        <a:t>(Individual Score in each Applicable Quality Standard &gt; 50%)</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N</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4017946871"/>
                  </a:ext>
                </a:extLst>
              </a:tr>
              <a:tr h="926610">
                <a:tc>
                  <a:txBody>
                    <a:bodyPr/>
                    <a:lstStyle/>
                    <a:p>
                      <a:pPr marL="0" marR="0" algn="ctr">
                        <a:lnSpc>
                          <a:spcPct val="125000"/>
                        </a:lnSpc>
                        <a:spcBef>
                          <a:spcPts val="0"/>
                        </a:spcBef>
                        <a:spcAft>
                          <a:spcPts val="0"/>
                        </a:spcAft>
                      </a:pPr>
                      <a:r>
                        <a:rPr lang="en-GB" sz="1600">
                          <a:effectLst/>
                          <a:latin typeface="Bookman Old Style" panose="02050604050505020204" pitchFamily="18" charset="0"/>
                        </a:rPr>
                        <a:t>V</a:t>
                      </a:r>
                      <a:endParaRPr lang="en-IN" sz="1600">
                        <a:effectLst/>
                        <a:latin typeface="Bookman Old Style" panose="02050604050505020204" pitchFamily="18" charset="0"/>
                      </a:endParaRPr>
                    </a:p>
                    <a:p>
                      <a:pPr marL="0" marR="0" algn="ctr">
                        <a:lnSpc>
                          <a:spcPct val="125000"/>
                        </a:lnSpc>
                        <a:spcBef>
                          <a:spcPts val="0"/>
                        </a:spcBef>
                        <a:spcAft>
                          <a:spcPts val="0"/>
                        </a:spcAft>
                      </a:pPr>
                      <a:r>
                        <a:rPr lang="en-GB" sz="1600">
                          <a:effectLst/>
                          <a:latin typeface="Bookman Old Style" panose="02050604050505020204" pitchFamily="18" charset="0"/>
                        </a:rPr>
                        <a:t>(Client Satisfaction of the department shall be more ≥70%)</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8580" marR="68580" marT="0" marB="0" anchor="ctr"/>
                </a:tc>
                <a:extLst>
                  <a:ext uri="{0D108BD9-81ED-4DB2-BD59-A6C34878D82A}">
                    <a16:rowId xmlns:a16="http://schemas.microsoft.com/office/drawing/2014/main" val="2356940776"/>
                  </a:ext>
                </a:extLst>
              </a:tr>
            </a:tbl>
          </a:graphicData>
        </a:graphic>
      </p:graphicFrame>
      <p:sp>
        <p:nvSpPr>
          <p:cNvPr id="4" name="Title 1">
            <a:extLst>
              <a:ext uri="{FF2B5EF4-FFF2-40B4-BE49-F238E27FC236}">
                <a16:creationId xmlns:a16="http://schemas.microsoft.com/office/drawing/2014/main" id="{32A3C0F2-297C-429A-9F57-8B8FD322A9C3}"/>
              </a:ext>
            </a:extLst>
          </p:cNvPr>
          <p:cNvSpPr>
            <a:spLocks noGrp="1"/>
          </p:cNvSpPr>
          <p:nvPr>
            <p:ph type="title"/>
          </p:nvPr>
        </p:nvSpPr>
        <p:spPr>
          <a:xfrm>
            <a:off x="4705350" y="372083"/>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8793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F4470E-3A09-473A-AB4E-F3F14F927C61}"/>
              </a:ext>
            </a:extLst>
          </p:cNvPr>
          <p:cNvSpPr txBox="1"/>
          <p:nvPr/>
        </p:nvSpPr>
        <p:spPr>
          <a:xfrm>
            <a:off x="2981739" y="132521"/>
            <a:ext cx="6228521" cy="707886"/>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rPr>
              <a:t>NQAS: What &amp; Why??</a:t>
            </a:r>
            <a:endParaRPr lang="en-IN" sz="4000" b="1" dirty="0">
              <a:solidFill>
                <a:schemeClr val="accent1">
                  <a:lumMod val="50000"/>
                </a:schemeClr>
              </a:solidFill>
              <a:latin typeface="Bookman Old Style" panose="02050604050505020204" pitchFamily="18" charset="0"/>
            </a:endParaRPr>
          </a:p>
        </p:txBody>
      </p:sp>
      <p:sp>
        <p:nvSpPr>
          <p:cNvPr id="3" name="TextBox 2">
            <a:extLst>
              <a:ext uri="{FF2B5EF4-FFF2-40B4-BE49-F238E27FC236}">
                <a16:creationId xmlns:a16="http://schemas.microsoft.com/office/drawing/2014/main" id="{9CE7F894-1AAD-4784-AF02-960BADA3F7F0}"/>
              </a:ext>
            </a:extLst>
          </p:cNvPr>
          <p:cNvSpPr txBox="1"/>
          <p:nvPr/>
        </p:nvSpPr>
        <p:spPr>
          <a:xfrm>
            <a:off x="344556" y="1267601"/>
            <a:ext cx="752723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latin typeface="Bookman Old Style" panose="02050604050505020204" pitchFamily="18" charset="0"/>
                <a:cs typeface="Adobe Devanagari" panose="02040503050201020203" pitchFamily="18" charset="0"/>
              </a:rPr>
              <a:t>Have been developed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keeping in the specific requirements for public health facilities as well global best practices.</a:t>
            </a:r>
          </a:p>
          <a:p>
            <a:pPr marL="285750" indent="-285750">
              <a:buFont typeface="Arial" panose="020B0604020202020204" pitchFamily="34" charset="0"/>
              <a:buChar char="•"/>
            </a:pPr>
            <a:r>
              <a:rPr lang="en-US" sz="2000" dirty="0">
                <a:solidFill>
                  <a:schemeClr val="accent1">
                    <a:lumMod val="50000"/>
                  </a:schemeClr>
                </a:solidFill>
                <a:latin typeface="Bookman Old Style" panose="02050604050505020204" pitchFamily="18" charset="0"/>
                <a:cs typeface="Adobe Devanagari" panose="02040503050201020203" pitchFamily="18" charset="0"/>
              </a:rPr>
              <a:t>Currently available for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District Hospitals, CHCs, PHCs and Urban PHCs.</a:t>
            </a:r>
          </a:p>
          <a:p>
            <a:pPr marL="285750" indent="-285750">
              <a:buFont typeface="Arial" panose="020B0604020202020204" pitchFamily="34" charset="0"/>
              <a:buChar char="•"/>
            </a:pPr>
            <a:r>
              <a:rPr lang="en-US" sz="2000" dirty="0">
                <a:solidFill>
                  <a:schemeClr val="accent1">
                    <a:lumMod val="50000"/>
                  </a:schemeClr>
                </a:solidFill>
                <a:latin typeface="Bookman Old Style" panose="02050604050505020204" pitchFamily="18" charset="0"/>
                <a:cs typeface="Adobe Devanagari" panose="02040503050201020203" pitchFamily="18" charset="0"/>
              </a:rPr>
              <a:t>Standards are primarily meant for providers to assess their own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quality for improvement </a:t>
            </a:r>
            <a:r>
              <a:rPr lang="en-US" sz="2000" dirty="0">
                <a:solidFill>
                  <a:schemeClr val="accent1">
                    <a:lumMod val="50000"/>
                  </a:schemeClr>
                </a:solidFill>
                <a:latin typeface="Bookman Old Style" panose="02050604050505020204" pitchFamily="18" charset="0"/>
                <a:cs typeface="Adobe Devanagari" panose="02040503050201020203" pitchFamily="18" charset="0"/>
              </a:rPr>
              <a:t>through pre defined standards and to bring up their facilities for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certification.</a:t>
            </a:r>
          </a:p>
          <a:p>
            <a:pPr marL="285750" indent="-285750">
              <a:buFont typeface="Arial" panose="020B0604020202020204" pitchFamily="34" charset="0"/>
              <a:buChar char="•"/>
            </a:pPr>
            <a:r>
              <a:rPr lang="en-US" sz="2000" dirty="0">
                <a:solidFill>
                  <a:schemeClr val="accent1">
                    <a:lumMod val="50000"/>
                  </a:schemeClr>
                </a:solidFill>
                <a:latin typeface="Bookman Old Style" panose="02050604050505020204" pitchFamily="18" charset="0"/>
                <a:cs typeface="Adobe Devanagari" panose="02040503050201020203" pitchFamily="18" charset="0"/>
              </a:rPr>
              <a:t>Broadly arranged under 8 "Areas of Concern"–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Service Provision, Patient Rights, Inputs, Support Services, Clinical Care, Infection Control, Quality Management </a:t>
            </a:r>
            <a:r>
              <a:rPr lang="en-US" sz="2000" dirty="0">
                <a:solidFill>
                  <a:schemeClr val="accent1">
                    <a:lumMod val="50000"/>
                  </a:schemeClr>
                </a:solidFill>
                <a:latin typeface="Bookman Old Style" panose="02050604050505020204" pitchFamily="18" charset="0"/>
                <a:cs typeface="Adobe Devanagari" panose="02040503050201020203" pitchFamily="18" charset="0"/>
              </a:rPr>
              <a:t>and </a:t>
            </a:r>
            <a:r>
              <a:rPr lang="en-US" sz="2000" b="1" dirty="0">
                <a:solidFill>
                  <a:schemeClr val="accent1">
                    <a:lumMod val="50000"/>
                  </a:schemeClr>
                </a:solidFill>
                <a:latin typeface="Bookman Old Style" panose="02050604050505020204" pitchFamily="18" charset="0"/>
                <a:cs typeface="Adobe Devanagari" panose="02040503050201020203" pitchFamily="18" charset="0"/>
              </a:rPr>
              <a:t>Outcome.</a:t>
            </a:r>
            <a:r>
              <a:rPr lang="en-US" sz="2000" dirty="0">
                <a:solidFill>
                  <a:schemeClr val="accent1">
                    <a:lumMod val="50000"/>
                  </a:schemeClr>
                </a:solidFill>
                <a:latin typeface="Bookman Old Style" panose="02050604050505020204" pitchFamily="18" charset="0"/>
                <a:cs typeface="Adobe Devanagari" panose="02040503050201020203" pitchFamily="18" charset="0"/>
              </a:rPr>
              <a:t> These standards are ISQUA accredited and meets global benchmarks in terms of comprehensiveness, objectivity, evidence and rigour of development.</a:t>
            </a:r>
            <a:endParaRPr lang="en-IN" sz="2000" dirty="0">
              <a:solidFill>
                <a:schemeClr val="accent1">
                  <a:lumMod val="50000"/>
                </a:schemeClr>
              </a:solidFill>
              <a:latin typeface="Bookman Old Style" panose="02050604050505020204" pitchFamily="18" charset="0"/>
              <a:cs typeface="Adobe Devanagari" panose="02040503050201020203" pitchFamily="18" charset="0"/>
            </a:endParaRPr>
          </a:p>
        </p:txBody>
      </p:sp>
      <p:pic>
        <p:nvPicPr>
          <p:cNvPr id="5" name="Picture 4">
            <a:extLst>
              <a:ext uri="{FF2B5EF4-FFF2-40B4-BE49-F238E27FC236}">
                <a16:creationId xmlns:a16="http://schemas.microsoft.com/office/drawing/2014/main" id="{6CD7114F-1CC4-4591-8682-A007D9D76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143" y="1614581"/>
            <a:ext cx="3339574" cy="4322798"/>
          </a:xfrm>
          <a:prstGeom prst="rect">
            <a:avLst/>
          </a:prstGeom>
        </p:spPr>
      </p:pic>
    </p:spTree>
    <p:extLst>
      <p:ext uri="{BB962C8B-B14F-4D97-AF65-F5344CB8AC3E}">
        <p14:creationId xmlns:p14="http://schemas.microsoft.com/office/powerpoint/2010/main" val="282258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96969C-DA73-4A0F-B0D3-EF991FDDD38E}"/>
              </a:ext>
            </a:extLst>
          </p:cNvPr>
          <p:cNvGraphicFramePr>
            <a:graphicFrameLocks noGrp="1"/>
          </p:cNvGraphicFramePr>
          <p:nvPr>
            <p:extLst>
              <p:ext uri="{D42A27DB-BD31-4B8C-83A1-F6EECF244321}">
                <p14:modId xmlns:p14="http://schemas.microsoft.com/office/powerpoint/2010/main" val="2203614893"/>
              </p:ext>
            </p:extLst>
          </p:nvPr>
        </p:nvGraphicFramePr>
        <p:xfrm>
          <a:off x="616224" y="933257"/>
          <a:ext cx="10959547" cy="5711687"/>
        </p:xfrm>
        <a:graphic>
          <a:graphicData uri="http://schemas.openxmlformats.org/drawingml/2006/table">
            <a:tbl>
              <a:tblPr firstRow="1" firstCol="1" bandRow="1">
                <a:tableStyleId>{21E4AEA4-8DFA-4A89-87EB-49C32662AFE0}</a:tableStyleId>
              </a:tblPr>
              <a:tblGrid>
                <a:gridCol w="6881009">
                  <a:extLst>
                    <a:ext uri="{9D8B030D-6E8A-4147-A177-3AD203B41FA5}">
                      <a16:colId xmlns:a16="http://schemas.microsoft.com/office/drawing/2014/main" val="1097415573"/>
                    </a:ext>
                  </a:extLst>
                </a:gridCol>
                <a:gridCol w="1875331">
                  <a:extLst>
                    <a:ext uri="{9D8B030D-6E8A-4147-A177-3AD203B41FA5}">
                      <a16:colId xmlns:a16="http://schemas.microsoft.com/office/drawing/2014/main" val="1416256130"/>
                    </a:ext>
                  </a:extLst>
                </a:gridCol>
                <a:gridCol w="2203207">
                  <a:extLst>
                    <a:ext uri="{9D8B030D-6E8A-4147-A177-3AD203B41FA5}">
                      <a16:colId xmlns:a16="http://schemas.microsoft.com/office/drawing/2014/main" val="2802826083"/>
                    </a:ext>
                  </a:extLst>
                </a:gridCol>
              </a:tblGrid>
              <a:tr h="273119">
                <a:tc gridSpan="3">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GB" sz="1400" i="0" dirty="0">
                          <a:effectLst/>
                          <a:latin typeface="Bookman Old Style" panose="02050604050505020204" pitchFamily="18" charset="0"/>
                        </a:rPr>
                        <a:t>CERTIFICATION CRITERIA FOR NQAS</a:t>
                      </a:r>
                      <a:endParaRPr lang="en-IN" sz="1400" i="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14671865"/>
                  </a:ext>
                </a:extLst>
              </a:tr>
              <a:tr h="250701">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CRITERIA</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RAJPURA</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PATIALA</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extLst>
                  <a:ext uri="{0D108BD9-81ED-4DB2-BD59-A6C34878D82A}">
                    <a16:rowId xmlns:a16="http://schemas.microsoft.com/office/drawing/2014/main" val="2826174447"/>
                  </a:ext>
                </a:extLst>
              </a:tr>
              <a:tr h="523170">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I</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Aggregate score of the health facility ≥ 70%</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140275149"/>
                  </a:ext>
                </a:extLst>
              </a:tr>
              <a:tr h="652337">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II</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Score of each department of the health facility ≥ 70%</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3211352819"/>
                  </a:ext>
                </a:extLst>
              </a:tr>
              <a:tr h="1345890">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 III</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[Segregated score in each Area of Concern (Service Provision, Patient’s Right, Inputs, Support Services, Clinical Services, Infection Control, Quality Management, Outcome Indicator) ≥ 70%]</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2195341562"/>
                  </a:ext>
                </a:extLst>
              </a:tr>
              <a:tr h="797410">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IV</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[Score of Standard A2, Standard B5 and Standard D10 is &gt;70% in each applicable department]</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3573934381"/>
                  </a:ext>
                </a:extLst>
              </a:tr>
              <a:tr h="523170">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V</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Individual Standard wise score ≥ 50%</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Y</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1289251600"/>
                  </a:ext>
                </a:extLst>
              </a:tr>
              <a:tr h="1345890">
                <a:tc>
                  <a:txBody>
                    <a:bodyPr/>
                    <a:lstStyle/>
                    <a:p>
                      <a:pPr marL="0" marR="0" algn="ctr">
                        <a:lnSpc>
                          <a:spcPct val="125000"/>
                        </a:lnSpc>
                        <a:spcBef>
                          <a:spcPts val="0"/>
                        </a:spcBef>
                        <a:spcAft>
                          <a:spcPts val="0"/>
                        </a:spcAft>
                      </a:pPr>
                      <a:r>
                        <a:rPr lang="en-GB" sz="1400" dirty="0">
                          <a:effectLst/>
                          <a:latin typeface="Bookman Old Style" panose="02050604050505020204" pitchFamily="18" charset="0"/>
                        </a:rPr>
                        <a:t>VI</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[Patient Satisfaction Score of 70% in the preceding Quarter or more</a:t>
                      </a:r>
                      <a:endParaRPr lang="en-IN" sz="1400" dirty="0">
                        <a:effectLst/>
                        <a:latin typeface="Bookman Old Style" panose="02050604050505020204" pitchFamily="18" charset="0"/>
                      </a:endParaRPr>
                    </a:p>
                    <a:p>
                      <a:pPr marL="0" marR="0" algn="ctr">
                        <a:lnSpc>
                          <a:spcPct val="125000"/>
                        </a:lnSpc>
                        <a:spcBef>
                          <a:spcPts val="0"/>
                        </a:spcBef>
                        <a:spcAft>
                          <a:spcPts val="0"/>
                        </a:spcAft>
                      </a:pPr>
                      <a:r>
                        <a:rPr lang="en-GB" sz="1400" dirty="0">
                          <a:effectLst/>
                          <a:latin typeface="Bookman Old Style" panose="02050604050505020204" pitchFamily="18" charset="0"/>
                        </a:rPr>
                        <a:t>(Satisfied &amp; Highly Satisfied on </a:t>
                      </a:r>
                      <a:r>
                        <a:rPr lang="en-GB" sz="1400" dirty="0" err="1">
                          <a:effectLst/>
                          <a:latin typeface="Bookman Old Style" panose="02050604050505020204" pitchFamily="18" charset="0"/>
                        </a:rPr>
                        <a:t>Mera-Aspataal</a:t>
                      </a:r>
                      <a:r>
                        <a:rPr lang="en-GB" sz="1400" dirty="0">
                          <a:effectLst/>
                          <a:latin typeface="Bookman Old Style" panose="02050604050505020204" pitchFamily="18" charset="0"/>
                        </a:rPr>
                        <a:t>) or Score of 3.5 on Likert Scale]</a:t>
                      </a:r>
                      <a:endParaRPr lang="en-IN" sz="14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tc>
                <a:tc>
                  <a:txBody>
                    <a:bodyPr/>
                    <a:lstStyle/>
                    <a:p>
                      <a:pPr marL="0" marR="0" algn="ctr">
                        <a:lnSpc>
                          <a:spcPct val="125000"/>
                        </a:lnSpc>
                        <a:spcBef>
                          <a:spcPts val="0"/>
                        </a:spcBef>
                        <a:spcAft>
                          <a:spcPts val="0"/>
                        </a:spcAft>
                      </a:pPr>
                      <a:r>
                        <a:rPr lang="en-GB" sz="1600">
                          <a:effectLst/>
                          <a:latin typeface="Bookman Old Style" panose="02050604050505020204" pitchFamily="18" charset="0"/>
                        </a:rPr>
                        <a:t>Y</a:t>
                      </a:r>
                      <a:endParaRPr lang="en-IN" sz="160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tc>
                  <a:txBody>
                    <a:bodyPr/>
                    <a:lstStyle/>
                    <a:p>
                      <a:pPr marL="0" marR="0" algn="ctr">
                        <a:lnSpc>
                          <a:spcPct val="125000"/>
                        </a:lnSpc>
                        <a:spcBef>
                          <a:spcPts val="0"/>
                        </a:spcBef>
                        <a:spcAft>
                          <a:spcPts val="0"/>
                        </a:spcAft>
                      </a:pPr>
                      <a:r>
                        <a:rPr lang="en-GB" sz="1600" dirty="0">
                          <a:effectLst/>
                          <a:latin typeface="Bookman Old Style" panose="02050604050505020204" pitchFamily="18" charset="0"/>
                        </a:rPr>
                        <a:t>N</a:t>
                      </a:r>
                      <a:endParaRPr lang="en-IN" sz="1600" dirty="0">
                        <a:effectLst/>
                        <a:latin typeface="Bookman Old Style" panose="02050604050505020204" pitchFamily="18" charset="0"/>
                        <a:ea typeface="Times New Roman" panose="02020603050405020304" pitchFamily="18" charset="0"/>
                        <a:cs typeface="Mangal" panose="02040503050203030202" pitchFamily="18" charset="0"/>
                      </a:endParaRPr>
                    </a:p>
                  </a:txBody>
                  <a:tcPr marL="62250" marR="62250" marT="0" marB="0" anchor="ctr"/>
                </a:tc>
                <a:extLst>
                  <a:ext uri="{0D108BD9-81ED-4DB2-BD59-A6C34878D82A}">
                    <a16:rowId xmlns:a16="http://schemas.microsoft.com/office/drawing/2014/main" val="1072724413"/>
                  </a:ext>
                </a:extLst>
              </a:tr>
            </a:tbl>
          </a:graphicData>
        </a:graphic>
      </p:graphicFrame>
      <p:sp>
        <p:nvSpPr>
          <p:cNvPr id="4" name="Title 1">
            <a:extLst>
              <a:ext uri="{FF2B5EF4-FFF2-40B4-BE49-F238E27FC236}">
                <a16:creationId xmlns:a16="http://schemas.microsoft.com/office/drawing/2014/main" id="{EB99C037-CA60-4354-AB9E-0C3A8A2BC78D}"/>
              </a:ext>
            </a:extLst>
          </p:cNvPr>
          <p:cNvSpPr>
            <a:spLocks noGrp="1"/>
          </p:cNvSpPr>
          <p:nvPr>
            <p:ph type="title"/>
          </p:nvPr>
        </p:nvSpPr>
        <p:spPr>
          <a:xfrm>
            <a:off x="4705348" y="213056"/>
            <a:ext cx="2781300" cy="621830"/>
          </a:xfrm>
        </p:spPr>
        <p:txBody>
          <a:bodyPr>
            <a:normAutofit fontScale="90000"/>
          </a:bodyPr>
          <a:lstStyle/>
          <a:p>
            <a:pPr algn="ctr"/>
            <a:r>
              <a:rPr lang="en-US" b="1" dirty="0">
                <a:solidFill>
                  <a:schemeClr val="accent1">
                    <a:lumMod val="50000"/>
                  </a:schemeClr>
                </a:solidFill>
                <a:latin typeface="Bookman Old Style" panose="02050604050505020204" pitchFamily="18" charset="0"/>
              </a:rPr>
              <a:t>Results</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409868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6296-AEF7-4BA2-9DA2-5536B406B01D}"/>
              </a:ext>
            </a:extLst>
          </p:cNvPr>
          <p:cNvSpPr>
            <a:spLocks noGrp="1"/>
          </p:cNvSpPr>
          <p:nvPr>
            <p:ph type="title"/>
          </p:nvPr>
        </p:nvSpPr>
        <p:spPr>
          <a:xfrm>
            <a:off x="4275480" y="298863"/>
            <a:ext cx="3641037" cy="933589"/>
          </a:xfrm>
        </p:spPr>
        <p:txBody>
          <a:bodyPr>
            <a:normAutofit/>
          </a:bodyPr>
          <a:lstStyle/>
          <a:p>
            <a:pPr algn="ctr"/>
            <a:r>
              <a:rPr lang="en-US" sz="4000" b="1" dirty="0">
                <a:solidFill>
                  <a:schemeClr val="accent1">
                    <a:lumMod val="50000"/>
                  </a:schemeClr>
                </a:solidFill>
                <a:latin typeface="Bookman Old Style" panose="02050604050505020204" pitchFamily="18" charset="0"/>
              </a:rPr>
              <a:t>DISCUSSION</a:t>
            </a:r>
            <a:endParaRPr lang="en-IN" sz="4000" b="1" dirty="0">
              <a:solidFill>
                <a:schemeClr val="accent1">
                  <a:lumMod val="50000"/>
                </a:schemeClr>
              </a:solidFill>
              <a:latin typeface="Bookman Old Style" panose="02050604050505020204" pitchFamily="18" charset="0"/>
            </a:endParaRPr>
          </a:p>
        </p:txBody>
      </p:sp>
      <p:sp>
        <p:nvSpPr>
          <p:cNvPr id="3" name="Rectangle 2">
            <a:extLst>
              <a:ext uri="{FF2B5EF4-FFF2-40B4-BE49-F238E27FC236}">
                <a16:creationId xmlns:a16="http://schemas.microsoft.com/office/drawing/2014/main" id="{2EFB4DC8-2456-47BD-9045-06C3D1207850}"/>
              </a:ext>
            </a:extLst>
          </p:cNvPr>
          <p:cNvSpPr/>
          <p:nvPr/>
        </p:nvSpPr>
        <p:spPr>
          <a:xfrm>
            <a:off x="1028699" y="1730272"/>
            <a:ext cx="10134600" cy="4093428"/>
          </a:xfrm>
          <a:prstGeom prst="rect">
            <a:avLst/>
          </a:prstGeom>
        </p:spPr>
        <p:txBody>
          <a:bodyPr wrap="square">
            <a:spAutoFit/>
          </a:bodyPr>
          <a:lstStyle/>
          <a:p>
            <a:r>
              <a:rPr lang="en-IN" sz="2000" dirty="0">
                <a:solidFill>
                  <a:schemeClr val="accent1">
                    <a:lumMod val="50000"/>
                  </a:schemeClr>
                </a:solidFill>
                <a:latin typeface="Bookman Old Style" panose="02050604050505020204" pitchFamily="18" charset="0"/>
                <a:ea typeface="Times New Roman" panose="02020603050405020304" pitchFamily="18" charset="0"/>
              </a:rPr>
              <a:t>In this study, three separate districts and four institutions were evaluated. These were public facilities that are virtually entirely supported by government. Facilities are subject to a different level of assessment. While all four facilities have undertaken </a:t>
            </a:r>
            <a:r>
              <a:rPr lang="en-IN" sz="2000" i="1" dirty="0">
                <a:solidFill>
                  <a:schemeClr val="accent1">
                    <a:lumMod val="50000"/>
                  </a:schemeClr>
                </a:solidFill>
                <a:latin typeface="Bookman Old Style" panose="02050604050505020204" pitchFamily="18" charset="0"/>
                <a:ea typeface="Times New Roman" panose="02020603050405020304" pitchFamily="18" charset="0"/>
              </a:rPr>
              <a:t>LaQshya</a:t>
            </a:r>
            <a:r>
              <a:rPr lang="en-IN" sz="2000" dirty="0">
                <a:solidFill>
                  <a:schemeClr val="accent1">
                    <a:lumMod val="50000"/>
                  </a:schemeClr>
                </a:solidFill>
                <a:latin typeface="Bookman Old Style" panose="02050604050505020204" pitchFamily="18" charset="0"/>
                <a:ea typeface="Times New Roman" panose="02020603050405020304" pitchFamily="18" charset="0"/>
              </a:rPr>
              <a:t> evaluations, all departments at Patiala and Rajpura have received full NQAS evaluations</a:t>
            </a:r>
          </a:p>
          <a:p>
            <a:endParaRPr lang="en-IN" sz="2000" dirty="0">
              <a:solidFill>
                <a:schemeClr val="accent1">
                  <a:lumMod val="50000"/>
                </a:schemeClr>
              </a:solidFill>
              <a:latin typeface="Bookman Old Style" panose="02050604050505020204" pitchFamily="18" charset="0"/>
            </a:endParaRPr>
          </a:p>
          <a:p>
            <a:r>
              <a:rPr lang="en-IN" sz="2000" dirty="0">
                <a:solidFill>
                  <a:schemeClr val="accent1">
                    <a:lumMod val="50000"/>
                  </a:schemeClr>
                </a:solidFill>
                <a:latin typeface="Bookman Old Style" panose="02050604050505020204" pitchFamily="18" charset="0"/>
              </a:rPr>
              <a:t>During LaQshya pre - assessment, scores were recorded and gaps were identified. highest scores were recorded at labour room of Rajpura (table 4). major gaps identified were – lack of knowledge about (AMTSL)- active management of third stage of labour, no follow of referral cases, non-availability of 24*7 diagnostic services, needle cutters not functional, no standard treatment protocols followed etc, labour room registers were not filled properly, furniture and fixtures were broken etc</a:t>
            </a:r>
            <a:endParaRPr lang="en-IN" dirty="0">
              <a:solidFill>
                <a:schemeClr val="accent1">
                  <a:lumMod val="50000"/>
                </a:schemeClr>
              </a:solidFill>
            </a:endParaRPr>
          </a:p>
        </p:txBody>
      </p:sp>
    </p:spTree>
    <p:extLst>
      <p:ext uri="{BB962C8B-B14F-4D97-AF65-F5344CB8AC3E}">
        <p14:creationId xmlns:p14="http://schemas.microsoft.com/office/powerpoint/2010/main" val="60107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3264F-1553-4DAC-A973-55CD8E698B54}"/>
              </a:ext>
            </a:extLst>
          </p:cNvPr>
          <p:cNvSpPr/>
          <p:nvPr/>
        </p:nvSpPr>
        <p:spPr>
          <a:xfrm>
            <a:off x="318052" y="304800"/>
            <a:ext cx="8825948" cy="369332"/>
          </a:xfrm>
          <a:prstGeom prst="rect">
            <a:avLst/>
          </a:prstGeom>
        </p:spPr>
        <p:txBody>
          <a:bodyPr wrap="square">
            <a:spAutoFit/>
          </a:bodyPr>
          <a:lstStyle/>
          <a:p>
            <a:endParaRPr lang="en-IN" dirty="0"/>
          </a:p>
        </p:txBody>
      </p:sp>
      <p:sp>
        <p:nvSpPr>
          <p:cNvPr id="5" name="Rectangle 4">
            <a:extLst>
              <a:ext uri="{FF2B5EF4-FFF2-40B4-BE49-F238E27FC236}">
                <a16:creationId xmlns:a16="http://schemas.microsoft.com/office/drawing/2014/main" id="{1BB46B96-C83F-41C9-A7AE-C72B3A7E0A09}"/>
              </a:ext>
            </a:extLst>
          </p:cNvPr>
          <p:cNvSpPr/>
          <p:nvPr/>
        </p:nvSpPr>
        <p:spPr>
          <a:xfrm>
            <a:off x="596348" y="407928"/>
            <a:ext cx="10999304" cy="6145272"/>
          </a:xfrm>
          <a:prstGeom prst="rect">
            <a:avLst/>
          </a:prstGeom>
        </p:spPr>
        <p:txBody>
          <a:bodyPr wrap="square">
            <a:spAutoFit/>
          </a:bodyPr>
          <a:lstStyle/>
          <a:p>
            <a:pPr>
              <a:spcAft>
                <a:spcPts val="800"/>
              </a:spcAft>
            </a:pPr>
            <a:r>
              <a:rPr lang="en-IN" sz="2000" dirty="0">
                <a:solidFill>
                  <a:schemeClr val="accent1">
                    <a:lumMod val="50000"/>
                  </a:schemeClr>
                </a:solidFill>
                <a:latin typeface="Bookman Old Style" panose="02050604050505020204" pitchFamily="18" charset="0"/>
                <a:ea typeface="Times New Roman" panose="02020603050405020304" pitchFamily="18" charset="0"/>
              </a:rPr>
              <a:t>Facilities (sub district hospital Rajpura and civil hospital Patiala) underwent NQAS examination. Scores from the pre-assessment were compared between the two facilities. In comparison to Patiala civil hospital, Rajpura sub district hospital performed better across the board. Therefore, based on these findings, it is evident that NQAS accreditation is crucial for offering patients high-quality care and services.</a:t>
            </a:r>
          </a:p>
          <a:p>
            <a:pPr>
              <a:spcAft>
                <a:spcPts val="800"/>
              </a:spcAft>
            </a:pPr>
            <a:r>
              <a:rPr lang="en-IN" sz="2000" dirty="0">
                <a:solidFill>
                  <a:schemeClr val="accent1">
                    <a:lumMod val="50000"/>
                  </a:schemeClr>
                </a:solidFill>
                <a:latin typeface="Bookman Old Style" panose="02050604050505020204" pitchFamily="18" charset="0"/>
                <a:ea typeface="Times New Roman" panose="02020603050405020304" pitchFamily="18" charset="0"/>
                <a:cs typeface="Mangal" panose="02040503050203030202" pitchFamily="18" charset="0"/>
              </a:rPr>
              <a:t>Some of the major gaps identified at both the facilities were shortage of manpower, disposal of biomedical waste ,problems related to infection control, shortage of essential drugs, many  of the laboratory equipment’s used for basin tests were non-functional, shortage of oxygen cylinders no mopping system, fire extinguishers were expired and no proper training regarding operating of fire extinguishers were given , staff lacked knowledge regarding 7 quality tools, SMART objectives, PDCA cycle.</a:t>
            </a:r>
          </a:p>
          <a:p>
            <a:r>
              <a:rPr lang="en-IN" sz="2000" dirty="0">
                <a:solidFill>
                  <a:schemeClr val="accent1">
                    <a:lumMod val="50000"/>
                  </a:schemeClr>
                </a:solidFill>
                <a:latin typeface="Bookman Old Style" panose="02050604050505020204" pitchFamily="18" charset="0"/>
              </a:rPr>
              <a:t>The intervention was planned with the cooperation of administration staff. Doctors, nurses, paramedical staff participated in meetings to explore the problems and the best solutions within the district- and facility-specific limitations. The goal was to instil a sense of responsibility and ownership for running the facility. The administration staff produced official letters and the appropriate approvals were obtained to help implement the intervention actions</a:t>
            </a:r>
          </a:p>
          <a:p>
            <a:r>
              <a:rPr lang="en-IN" sz="2000" dirty="0">
                <a:solidFill>
                  <a:schemeClr val="accent1">
                    <a:lumMod val="50000"/>
                  </a:schemeClr>
                </a:solidFill>
                <a:latin typeface="Bookman Old Style" panose="02050604050505020204" pitchFamily="18" charset="0"/>
              </a:rPr>
              <a:t>In the post assessment quality management became major area of concern at Mohali while Rajpura performed best in infection control and quality management </a:t>
            </a:r>
            <a:endParaRPr lang="en-IN" sz="2000" dirty="0">
              <a:solidFill>
                <a:schemeClr val="accent1">
                  <a:lumMod val="50000"/>
                </a:schemeClr>
              </a:solidFill>
              <a:effectLst/>
              <a:latin typeface="Bookman Old Style" panose="020506040505050202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7645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12D7-48B0-4410-96A0-A7479FAE58E2}"/>
              </a:ext>
            </a:extLst>
          </p:cNvPr>
          <p:cNvSpPr>
            <a:spLocks noGrp="1"/>
          </p:cNvSpPr>
          <p:nvPr>
            <p:ph type="title"/>
          </p:nvPr>
        </p:nvSpPr>
        <p:spPr>
          <a:xfrm>
            <a:off x="3632750" y="521251"/>
            <a:ext cx="4926496" cy="761310"/>
          </a:xfrm>
        </p:spPr>
        <p:txBody>
          <a:bodyPr>
            <a:normAutofit/>
          </a:bodyPr>
          <a:lstStyle/>
          <a:p>
            <a:pPr algn="ctr"/>
            <a:r>
              <a:rPr lang="en-US" sz="4000" b="1" dirty="0">
                <a:solidFill>
                  <a:schemeClr val="accent1">
                    <a:lumMod val="50000"/>
                  </a:schemeClr>
                </a:solidFill>
                <a:latin typeface="Bookman Old Style" panose="02050604050505020204" pitchFamily="18" charset="0"/>
              </a:rPr>
              <a:t>Recommendation</a:t>
            </a:r>
            <a:endParaRPr lang="en-IN" sz="4000" b="1" dirty="0">
              <a:solidFill>
                <a:schemeClr val="accent1">
                  <a:lumMod val="50000"/>
                </a:schemeClr>
              </a:solidFill>
              <a:latin typeface="Bookman Old Style" panose="02050604050505020204" pitchFamily="18" charset="0"/>
            </a:endParaRPr>
          </a:p>
        </p:txBody>
      </p:sp>
      <p:sp>
        <p:nvSpPr>
          <p:cNvPr id="4" name="TextBox 3">
            <a:extLst>
              <a:ext uri="{FF2B5EF4-FFF2-40B4-BE49-F238E27FC236}">
                <a16:creationId xmlns:a16="http://schemas.microsoft.com/office/drawing/2014/main" id="{17FA8F2F-962C-4713-AE2D-B3A18DC0460E}"/>
              </a:ext>
            </a:extLst>
          </p:cNvPr>
          <p:cNvSpPr txBox="1"/>
          <p:nvPr/>
        </p:nvSpPr>
        <p:spPr>
          <a:xfrm>
            <a:off x="1093303" y="1692587"/>
            <a:ext cx="10005391"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1">
                    <a:lumMod val="50000"/>
                  </a:schemeClr>
                </a:solidFill>
                <a:latin typeface="Bookman Old Style" panose="02050604050505020204" pitchFamily="18" charset="0"/>
              </a:rPr>
              <a:t>Measurement gives findings objectivity. Measurement aids in analyzing the current condition and identifying any gaps or potential improvement areas. Gap refers to the distinction between "What is" and "What should be or ought to be."</a:t>
            </a:r>
          </a:p>
          <a:p>
            <a:pPr marL="342900" indent="-342900">
              <a:buFont typeface="Arial" panose="020B0604020202020204" pitchFamily="34" charset="0"/>
              <a:buChar char="•"/>
            </a:pPr>
            <a:r>
              <a:rPr lang="en-US" sz="2000" dirty="0">
                <a:solidFill>
                  <a:schemeClr val="accent1">
                    <a:lumMod val="50000"/>
                  </a:schemeClr>
                </a:solidFill>
                <a:latin typeface="Bookman Old Style" panose="02050604050505020204" pitchFamily="18" charset="0"/>
              </a:rPr>
              <a:t>Unfortunately, the majority of implementers believe that the best tools for improvement are "Measuring Quality." Instead of using these exercises as a tool for assessment and gap analysis, people start to see them as a way to improve. Because of this, people stop at Step 1 (Measuring Quality) and continue doing the same exercises repeatedly without seeing any noticeable and beneficial outcomes.</a:t>
            </a:r>
          </a:p>
          <a:p>
            <a:pPr marL="342900" indent="-342900">
              <a:buFont typeface="Arial" panose="020B0604020202020204" pitchFamily="34" charset="0"/>
              <a:buChar char="•"/>
            </a:pPr>
            <a:r>
              <a:rPr lang="en-US" sz="2000" dirty="0">
                <a:solidFill>
                  <a:schemeClr val="accent1">
                    <a:lumMod val="50000"/>
                  </a:schemeClr>
                </a:solidFill>
                <a:latin typeface="Bookman Old Style" panose="02050604050505020204" pitchFamily="18" charset="0"/>
              </a:rPr>
              <a:t>For improvement to happen we need to change</a:t>
            </a:r>
          </a:p>
          <a:p>
            <a:pPr marL="342900" indent="-342900">
              <a:buFont typeface="Arial" panose="020B0604020202020204" pitchFamily="34" charset="0"/>
              <a:buChar char="•"/>
            </a:pPr>
            <a:r>
              <a:rPr lang="en-US" sz="2000" dirty="0">
                <a:solidFill>
                  <a:schemeClr val="accent1">
                    <a:lumMod val="50000"/>
                  </a:schemeClr>
                </a:solidFill>
                <a:latin typeface="Bookman Old Style" panose="02050604050505020204" pitchFamily="18" charset="0"/>
              </a:rPr>
              <a:t>Quality in healthcare is defined by Bat Alden - Davidoff as "the combined and ongoing efforts of everyone, including healthcare workers, clients and their families, researchers, and the government</a:t>
            </a:r>
          </a:p>
        </p:txBody>
      </p:sp>
    </p:spTree>
    <p:extLst>
      <p:ext uri="{BB962C8B-B14F-4D97-AF65-F5344CB8AC3E}">
        <p14:creationId xmlns:p14="http://schemas.microsoft.com/office/powerpoint/2010/main" val="396088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6" descr="Untitled.png"/>
          <p:cNvPicPr preferRelativeResize="0"/>
          <p:nvPr/>
        </p:nvPicPr>
        <p:blipFill rotWithShape="1">
          <a:blip r:embed="rId3" cstate="print">
            <a:alphaModFix/>
          </a:blip>
          <a:srcRect l="1304" t="22641" r="724" b="1267"/>
          <a:stretch/>
        </p:blipFill>
        <p:spPr>
          <a:xfrm>
            <a:off x="1066799" y="599661"/>
            <a:ext cx="10058401" cy="56586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7" descr="Untitled.png"/>
          <p:cNvPicPr preferRelativeResize="0"/>
          <p:nvPr/>
        </p:nvPicPr>
        <p:blipFill rotWithShape="1">
          <a:blip r:embed="rId3" cstate="print">
            <a:alphaModFix/>
          </a:blip>
          <a:srcRect/>
          <a:stretch/>
        </p:blipFill>
        <p:spPr>
          <a:xfrm>
            <a:off x="1524000" y="476673"/>
            <a:ext cx="9144000" cy="5760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8" descr="Untitled.png"/>
          <p:cNvPicPr preferRelativeResize="0"/>
          <p:nvPr/>
        </p:nvPicPr>
        <p:blipFill rotWithShape="1">
          <a:blip r:embed="rId3" cstate="print">
            <a:alphaModFix/>
          </a:blip>
          <a:srcRect/>
          <a:stretch/>
        </p:blipFill>
        <p:spPr>
          <a:xfrm>
            <a:off x="1524000" y="188640"/>
            <a:ext cx="9144000" cy="66693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774F-4757-4806-ADB1-217BE55EFF8C}"/>
              </a:ext>
            </a:extLst>
          </p:cNvPr>
          <p:cNvSpPr>
            <a:spLocks noGrp="1"/>
          </p:cNvSpPr>
          <p:nvPr>
            <p:ph type="title"/>
          </p:nvPr>
        </p:nvSpPr>
        <p:spPr>
          <a:xfrm>
            <a:off x="4639916" y="691321"/>
            <a:ext cx="2912165" cy="880579"/>
          </a:xfrm>
        </p:spPr>
        <p:txBody>
          <a:bodyPr>
            <a:normAutofit fontScale="90000"/>
          </a:bodyPr>
          <a:lstStyle/>
          <a:p>
            <a:pPr algn="ctr"/>
            <a:r>
              <a:rPr lang="en-US" sz="4000" b="1" dirty="0">
                <a:latin typeface="Bookman Old Style" panose="02050604050505020204" pitchFamily="18" charset="0"/>
              </a:rPr>
              <a:t>Conclusion</a:t>
            </a:r>
            <a:endParaRPr lang="en-IN" sz="4000" b="1" dirty="0">
              <a:latin typeface="Bookman Old Style" panose="02050604050505020204" pitchFamily="18" charset="0"/>
            </a:endParaRPr>
          </a:p>
        </p:txBody>
      </p:sp>
      <p:sp>
        <p:nvSpPr>
          <p:cNvPr id="4" name="TextBox 3">
            <a:extLst>
              <a:ext uri="{FF2B5EF4-FFF2-40B4-BE49-F238E27FC236}">
                <a16:creationId xmlns:a16="http://schemas.microsoft.com/office/drawing/2014/main" id="{B9EDC902-4C73-488D-A88E-EC7723717AA6}"/>
              </a:ext>
            </a:extLst>
          </p:cNvPr>
          <p:cNvSpPr txBox="1"/>
          <p:nvPr/>
        </p:nvSpPr>
        <p:spPr>
          <a:xfrm>
            <a:off x="1967947" y="2151727"/>
            <a:ext cx="8256104" cy="2554545"/>
          </a:xfrm>
          <a:prstGeom prst="rect">
            <a:avLst/>
          </a:prstGeom>
          <a:noFill/>
        </p:spPr>
        <p:txBody>
          <a:bodyPr wrap="square" rtlCol="0">
            <a:spAutoFit/>
          </a:bodyPr>
          <a:lstStyle/>
          <a:p>
            <a:r>
              <a:rPr lang="en-US" sz="2000" dirty="0">
                <a:solidFill>
                  <a:schemeClr val="accent1">
                    <a:lumMod val="50000"/>
                  </a:schemeClr>
                </a:solidFill>
                <a:latin typeface="Bookman Old Style" panose="02050604050505020204" pitchFamily="18" charset="0"/>
              </a:rPr>
              <a:t>Any quality improvement measure must be sustainable. As a result, we took the route of improving the healthcare system. That actually indicated that the improvement was less than what we had anticipated, but the little improvement that has occurred is likely to last past the intervention time. At the state and district levels, there is a desire to increase the caliber of health service delivery. With perseverance and dedication, it is feasible to achieve consistent progress</a:t>
            </a:r>
          </a:p>
        </p:txBody>
      </p:sp>
    </p:spTree>
    <p:extLst>
      <p:ext uri="{BB962C8B-B14F-4D97-AF65-F5344CB8AC3E}">
        <p14:creationId xmlns:p14="http://schemas.microsoft.com/office/powerpoint/2010/main" val="267455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76CC-C9AE-4541-9235-F1B01892FD09}"/>
              </a:ext>
            </a:extLst>
          </p:cNvPr>
          <p:cNvSpPr>
            <a:spLocks noGrp="1"/>
          </p:cNvSpPr>
          <p:nvPr>
            <p:ph type="title"/>
          </p:nvPr>
        </p:nvSpPr>
        <p:spPr>
          <a:xfrm>
            <a:off x="4368248" y="0"/>
            <a:ext cx="3243470" cy="854075"/>
          </a:xfrm>
        </p:spPr>
        <p:txBody>
          <a:bodyPr>
            <a:normAutofit fontScale="90000"/>
          </a:bodyPr>
          <a:lstStyle/>
          <a:p>
            <a:pPr algn="ctr"/>
            <a:r>
              <a:rPr lang="en-US" b="1" dirty="0">
                <a:latin typeface="Bookman Old Style" panose="02050604050505020204" pitchFamily="18" charset="0"/>
              </a:rPr>
              <a:t>References</a:t>
            </a:r>
            <a:endParaRPr lang="en-IN"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09EED1E-7EB5-4EFC-AF0A-72C98F928598}"/>
              </a:ext>
            </a:extLst>
          </p:cNvPr>
          <p:cNvSpPr>
            <a:spLocks noGrp="1"/>
          </p:cNvSpPr>
          <p:nvPr>
            <p:ph idx="1"/>
          </p:nvPr>
        </p:nvSpPr>
        <p:spPr>
          <a:xfrm>
            <a:off x="0" y="854075"/>
            <a:ext cx="12192000" cy="4486275"/>
          </a:xfrm>
        </p:spPr>
        <p:txBody>
          <a:bodyPr>
            <a:noAutofit/>
          </a:bodyPr>
          <a:lstStyle/>
          <a:p>
            <a:pPr lvl="0"/>
            <a:r>
              <a:rPr lang="en-IN" sz="1400" dirty="0">
                <a:latin typeface="Bookman Old Style" panose="02050604050505020204" pitchFamily="18" charset="0"/>
              </a:rPr>
              <a:t>National Quality Assurance Standards | National Health Systems Resource Centre | Technical Support Institute with National Health Mission [Internet]. Qi.nhsrcindia.org. 2022 [cited 23 June 2022]. Available from: </a:t>
            </a:r>
            <a:r>
              <a:rPr lang="en-IN" sz="1400" u="sng" dirty="0">
                <a:latin typeface="Bookman Old Style" panose="02050604050505020204" pitchFamily="18" charset="0"/>
                <a:hlinkClick r:id="rId2"/>
              </a:rPr>
              <a:t>http://qi.nhsrcindia.org/national-quality-assurance-standards</a:t>
            </a:r>
            <a:endParaRPr lang="en-IN" sz="1400" dirty="0">
              <a:latin typeface="Bookman Old Style" panose="02050604050505020204" pitchFamily="18" charset="0"/>
            </a:endParaRPr>
          </a:p>
          <a:p>
            <a:pPr lvl="0"/>
            <a:r>
              <a:rPr lang="en-IN" sz="1400" dirty="0">
                <a:latin typeface="Bookman Old Style" panose="02050604050505020204" pitchFamily="18" charset="0"/>
              </a:rPr>
              <a:t>Ramaswamy R, </a:t>
            </a:r>
            <a:r>
              <a:rPr lang="en-IN" sz="1400" dirty="0" err="1">
                <a:latin typeface="Bookman Old Style" panose="02050604050505020204" pitchFamily="18" charset="0"/>
              </a:rPr>
              <a:t>Kallam</a:t>
            </a:r>
            <a:r>
              <a:rPr lang="en-IN" sz="1400" dirty="0">
                <a:latin typeface="Bookman Old Style" panose="02050604050505020204" pitchFamily="18" charset="0"/>
              </a:rPr>
              <a:t> B, </a:t>
            </a:r>
            <a:r>
              <a:rPr lang="en-IN" sz="1400" dirty="0" err="1">
                <a:latin typeface="Bookman Old Style" panose="02050604050505020204" pitchFamily="18" charset="0"/>
              </a:rPr>
              <a:t>Srofenyoh</a:t>
            </a:r>
            <a:r>
              <a:rPr lang="en-IN" sz="1400" dirty="0">
                <a:latin typeface="Bookman Old Style" panose="02050604050505020204" pitchFamily="18" charset="0"/>
              </a:rPr>
              <a:t> E, Owen M. Multi-tiered quality improvement strategy to reduce maternal and neonatal death in complex delivery systems in Ghana. The Lancet Global Health. 2016;4:S24.</a:t>
            </a:r>
          </a:p>
          <a:p>
            <a:pPr lvl="0"/>
            <a:r>
              <a:rPr lang="en-IN" sz="1400" dirty="0">
                <a:latin typeface="Bookman Old Style" panose="02050604050505020204" pitchFamily="18" charset="0"/>
              </a:rPr>
              <a:t>Tripathi S, Srivastava A, </a:t>
            </a:r>
            <a:r>
              <a:rPr lang="en-IN" sz="1400" dirty="0" err="1">
                <a:latin typeface="Bookman Old Style" panose="02050604050505020204" pitchFamily="18" charset="0"/>
              </a:rPr>
              <a:t>Memon</a:t>
            </a:r>
            <a:r>
              <a:rPr lang="en-IN" sz="1400" dirty="0">
                <a:latin typeface="Bookman Old Style" panose="02050604050505020204" pitchFamily="18" charset="0"/>
              </a:rPr>
              <a:t> P, Nair T, </a:t>
            </a:r>
            <a:r>
              <a:rPr lang="en-IN" sz="1400" dirty="0" err="1">
                <a:latin typeface="Bookman Old Style" panose="02050604050505020204" pitchFamily="18" charset="0"/>
              </a:rPr>
              <a:t>Bhamare</a:t>
            </a:r>
            <a:r>
              <a:rPr lang="en-IN" sz="1400" dirty="0">
                <a:latin typeface="Bookman Old Style" panose="02050604050505020204" pitchFamily="18" charset="0"/>
              </a:rPr>
              <a:t> P, Singh D et al. Quality of maternity care provided by private sector healthcare facilities in three states of India: a situational analysis. BMC Health Services Research [Internet]. 2019;19(1). Available from: </a:t>
            </a:r>
            <a:r>
              <a:rPr lang="en-IN" sz="1400" u="sng" dirty="0">
                <a:latin typeface="Bookman Old Style" panose="02050604050505020204" pitchFamily="18" charset="0"/>
                <a:hlinkClick r:id="rId3"/>
              </a:rPr>
              <a:t>https://bmchealthservres.biomedcentral.com/articles/10.1186/s12913-019-4782-x</a:t>
            </a:r>
            <a:endParaRPr lang="en-IN" sz="1400" dirty="0">
              <a:latin typeface="Bookman Old Style" panose="02050604050505020204" pitchFamily="18" charset="0"/>
            </a:endParaRPr>
          </a:p>
          <a:p>
            <a:pPr lvl="0"/>
            <a:r>
              <a:rPr lang="en-IN" sz="1400" dirty="0">
                <a:latin typeface="Bookman Old Style" panose="02050604050505020204" pitchFamily="18" charset="0"/>
              </a:rPr>
              <a:t>Sharma J, </a:t>
            </a:r>
            <a:r>
              <a:rPr lang="en-IN" sz="1400" dirty="0" err="1">
                <a:latin typeface="Bookman Old Style" panose="02050604050505020204" pitchFamily="18" charset="0"/>
              </a:rPr>
              <a:t>Neogi</a:t>
            </a:r>
            <a:r>
              <a:rPr lang="en-IN" sz="1400" dirty="0">
                <a:latin typeface="Bookman Old Style" panose="02050604050505020204" pitchFamily="18" charset="0"/>
              </a:rPr>
              <a:t> S, </a:t>
            </a:r>
            <a:r>
              <a:rPr lang="en-IN" sz="1400" dirty="0" err="1">
                <a:latin typeface="Bookman Old Style" panose="02050604050505020204" pitchFamily="18" charset="0"/>
              </a:rPr>
              <a:t>Negandhi</a:t>
            </a:r>
            <a:r>
              <a:rPr lang="en-IN" sz="1400" dirty="0">
                <a:latin typeface="Bookman Old Style" panose="02050604050505020204" pitchFamily="18" charset="0"/>
              </a:rPr>
              <a:t> P, Chauhan M, Reddy S, </a:t>
            </a:r>
            <a:r>
              <a:rPr lang="en-IN" sz="1400" dirty="0" err="1">
                <a:latin typeface="Bookman Old Style" panose="02050604050505020204" pitchFamily="18" charset="0"/>
              </a:rPr>
              <a:t>Sethy</a:t>
            </a:r>
            <a:r>
              <a:rPr lang="en-IN" sz="1400" dirty="0">
                <a:latin typeface="Bookman Old Style" panose="02050604050505020204" pitchFamily="18" charset="0"/>
              </a:rPr>
              <a:t> G. Rollout of quality assurance interventions in </a:t>
            </a:r>
            <a:r>
              <a:rPr lang="en-IN" sz="1400" dirty="0" err="1">
                <a:latin typeface="Bookman Old Style" panose="02050604050505020204" pitchFamily="18" charset="0"/>
              </a:rPr>
              <a:t>labor</a:t>
            </a:r>
            <a:r>
              <a:rPr lang="en-IN" sz="1400" dirty="0">
                <a:latin typeface="Bookman Old Style" panose="02050604050505020204" pitchFamily="18" charset="0"/>
              </a:rPr>
              <a:t> room in two districts of Bihar, India [Internet]. 2022 [cited 23 June 2022]. Available from: </a:t>
            </a:r>
            <a:r>
              <a:rPr lang="en-IN" sz="1400" u="sng" dirty="0">
                <a:latin typeface="Bookman Old Style" panose="02050604050505020204" pitchFamily="18" charset="0"/>
                <a:hlinkClick r:id="rId4"/>
              </a:rPr>
              <a:t>https://pubmed.ncbi.nlm.nih.gov/27976657/</a:t>
            </a:r>
            <a:endParaRPr lang="en-IN" sz="1400" dirty="0">
              <a:latin typeface="Bookman Old Style" panose="02050604050505020204" pitchFamily="18" charset="0"/>
            </a:endParaRPr>
          </a:p>
          <a:p>
            <a:pPr lvl="0"/>
            <a:r>
              <a:rPr lang="en-IN" sz="1400" dirty="0">
                <a:latin typeface="Bookman Old Style" panose="02050604050505020204" pitchFamily="18" charset="0"/>
              </a:rPr>
              <a:t>Tripathi V. A literature review of quantitative indicators to measure the quality of </a:t>
            </a:r>
            <a:r>
              <a:rPr lang="en-IN" sz="1400" dirty="0" err="1">
                <a:latin typeface="Bookman Old Style" panose="02050604050505020204" pitchFamily="18" charset="0"/>
              </a:rPr>
              <a:t>labor</a:t>
            </a:r>
            <a:r>
              <a:rPr lang="en-IN" sz="1400" dirty="0">
                <a:latin typeface="Bookman Old Style" panose="02050604050505020204" pitchFamily="18" charset="0"/>
              </a:rPr>
              <a:t> and delivery care. Int J </a:t>
            </a:r>
            <a:r>
              <a:rPr lang="en-IN" sz="1400" dirty="0" err="1">
                <a:latin typeface="Bookman Old Style" panose="02050604050505020204" pitchFamily="18" charset="0"/>
              </a:rPr>
              <a:t>Gynaecol</a:t>
            </a:r>
            <a:r>
              <a:rPr lang="en-IN" sz="1400" dirty="0">
                <a:latin typeface="Bookman Old Style" panose="02050604050505020204" pitchFamily="18" charset="0"/>
              </a:rPr>
              <a:t> Obstet. 2016 Feb;132(2):139-45. </a:t>
            </a:r>
            <a:r>
              <a:rPr lang="en-IN" sz="1400" dirty="0" err="1">
                <a:latin typeface="Bookman Old Style" panose="02050604050505020204" pitchFamily="18" charset="0"/>
              </a:rPr>
              <a:t>doi</a:t>
            </a:r>
            <a:r>
              <a:rPr lang="en-IN" sz="1400" dirty="0">
                <a:latin typeface="Bookman Old Style" panose="02050604050505020204" pitchFamily="18" charset="0"/>
              </a:rPr>
              <a:t>: 10.1016/j.ijgo.2015.07.014. </a:t>
            </a:r>
            <a:r>
              <a:rPr lang="en-IN" sz="1400" dirty="0" err="1">
                <a:latin typeface="Bookman Old Style" panose="02050604050505020204" pitchFamily="18" charset="0"/>
              </a:rPr>
              <a:t>Epub</a:t>
            </a:r>
            <a:r>
              <a:rPr lang="en-IN" sz="1400" dirty="0">
                <a:latin typeface="Bookman Old Style" panose="02050604050505020204" pitchFamily="18" charset="0"/>
              </a:rPr>
              <a:t> 2015 Nov 10. PMID: 26686027.</a:t>
            </a:r>
          </a:p>
          <a:p>
            <a:pPr lvl="0"/>
            <a:r>
              <a:rPr lang="en-IN" sz="1400" dirty="0">
                <a:latin typeface="Bookman Old Style" panose="02050604050505020204" pitchFamily="18" charset="0"/>
              </a:rPr>
              <a:t>Aggarwal A, </a:t>
            </a:r>
            <a:r>
              <a:rPr lang="en-IN" sz="1400" dirty="0" err="1">
                <a:latin typeface="Bookman Old Style" panose="02050604050505020204" pitchFamily="18" charset="0"/>
              </a:rPr>
              <a:t>Aeran</a:t>
            </a:r>
            <a:r>
              <a:rPr lang="en-IN" sz="1400" dirty="0">
                <a:latin typeface="Bookman Old Style" panose="02050604050505020204" pitchFamily="18" charset="0"/>
              </a:rPr>
              <a:t> H, </a:t>
            </a:r>
            <a:r>
              <a:rPr lang="en-IN" sz="1400" dirty="0" err="1">
                <a:latin typeface="Bookman Old Style" panose="02050604050505020204" pitchFamily="18" charset="0"/>
              </a:rPr>
              <a:t>Rathee</a:t>
            </a:r>
            <a:r>
              <a:rPr lang="en-IN" sz="1400" dirty="0">
                <a:latin typeface="Bookman Old Style" panose="02050604050505020204" pitchFamily="18" charset="0"/>
              </a:rPr>
              <a:t> M. Quality management in healthcare: The pivotal desideratum. J Oral </a:t>
            </a:r>
            <a:r>
              <a:rPr lang="en-IN" sz="1400" dirty="0" err="1">
                <a:latin typeface="Bookman Old Style" panose="02050604050505020204" pitchFamily="18" charset="0"/>
              </a:rPr>
              <a:t>Biol</a:t>
            </a:r>
            <a:r>
              <a:rPr lang="en-IN" sz="1400" dirty="0">
                <a:latin typeface="Bookman Old Style" panose="02050604050505020204" pitchFamily="18" charset="0"/>
              </a:rPr>
              <a:t> </a:t>
            </a:r>
            <a:r>
              <a:rPr lang="en-IN" sz="1400" dirty="0" err="1">
                <a:latin typeface="Bookman Old Style" panose="02050604050505020204" pitchFamily="18" charset="0"/>
              </a:rPr>
              <a:t>Craniofac</a:t>
            </a:r>
            <a:r>
              <a:rPr lang="en-IN" sz="1400" dirty="0">
                <a:latin typeface="Bookman Old Style" panose="02050604050505020204" pitchFamily="18" charset="0"/>
              </a:rPr>
              <a:t> Res. 2019 Apr-Jun;9(2):180-182. </a:t>
            </a:r>
            <a:r>
              <a:rPr lang="en-IN" sz="1400" dirty="0" err="1">
                <a:latin typeface="Bookman Old Style" panose="02050604050505020204" pitchFamily="18" charset="0"/>
              </a:rPr>
              <a:t>doi</a:t>
            </a:r>
            <a:r>
              <a:rPr lang="en-IN" sz="1400" dirty="0">
                <a:latin typeface="Bookman Old Style" panose="02050604050505020204" pitchFamily="18" charset="0"/>
              </a:rPr>
              <a:t>: 10.1016/j.jobcr.2018.06.006. </a:t>
            </a:r>
            <a:r>
              <a:rPr lang="en-IN" sz="1400" dirty="0" err="1">
                <a:latin typeface="Bookman Old Style" panose="02050604050505020204" pitchFamily="18" charset="0"/>
              </a:rPr>
              <a:t>Epub</a:t>
            </a:r>
            <a:r>
              <a:rPr lang="en-IN" sz="1400" dirty="0">
                <a:latin typeface="Bookman Old Style" panose="02050604050505020204" pitchFamily="18" charset="0"/>
              </a:rPr>
              <a:t> 2018 Jun 30. PMID: 31211031; PMCID: PMC6561897.</a:t>
            </a:r>
          </a:p>
          <a:p>
            <a:pPr lvl="0"/>
            <a:r>
              <a:rPr lang="en-IN" sz="1400" dirty="0">
                <a:latin typeface="Bookman Old Style" panose="02050604050505020204" pitchFamily="18" charset="0"/>
              </a:rPr>
              <a:t> Knudsen S, </a:t>
            </a:r>
            <a:r>
              <a:rPr lang="en-IN" sz="1400" dirty="0" err="1">
                <a:latin typeface="Bookman Old Style" panose="02050604050505020204" pitchFamily="18" charset="0"/>
              </a:rPr>
              <a:t>Laursen</a:t>
            </a:r>
            <a:r>
              <a:rPr lang="en-IN" sz="1400" dirty="0">
                <a:latin typeface="Bookman Old Style" panose="02050604050505020204" pitchFamily="18" charset="0"/>
              </a:rPr>
              <a:t> H, Johnsen S, Bartels P, Ehlers L, Mainz J. Can quality improvement improve the quality of care? A systematic review of reported effects and methodological rigor in plan-do-study-act projects. BMC Health Services Research [Internet]. 2019;19(1). Available from: </a:t>
            </a:r>
            <a:r>
              <a:rPr lang="en-IN" sz="1400" u="sng" dirty="0">
                <a:latin typeface="Bookman Old Style" panose="02050604050505020204" pitchFamily="18" charset="0"/>
                <a:hlinkClick r:id="rId5"/>
              </a:rPr>
              <a:t>https://bmchealthservres.biomedcentral.com/articles/10.1186/s12913-019-4482-6</a:t>
            </a:r>
            <a:endParaRPr lang="en-IN" sz="1400" dirty="0">
              <a:latin typeface="Bookman Old Style" panose="02050604050505020204" pitchFamily="18" charset="0"/>
            </a:endParaRPr>
          </a:p>
          <a:p>
            <a:pPr lvl="0"/>
            <a:r>
              <a:rPr lang="en-IN" sz="1400" dirty="0">
                <a:latin typeface="Bookman Old Style" panose="02050604050505020204" pitchFamily="18" charset="0"/>
              </a:rPr>
              <a:t> Wells S, Tamir O, </a:t>
            </a:r>
            <a:r>
              <a:rPr lang="en-IN" sz="1400" dirty="0" err="1">
                <a:latin typeface="Bookman Old Style" panose="02050604050505020204" pitchFamily="18" charset="0"/>
              </a:rPr>
              <a:t>Gray</a:t>
            </a:r>
            <a:r>
              <a:rPr lang="en-IN" sz="1400" dirty="0">
                <a:latin typeface="Bookman Old Style" panose="02050604050505020204" pitchFamily="18" charset="0"/>
              </a:rPr>
              <a:t> J, Naidoo D, </a:t>
            </a:r>
            <a:r>
              <a:rPr lang="en-IN" sz="1400" dirty="0" err="1">
                <a:latin typeface="Bookman Old Style" panose="02050604050505020204" pitchFamily="18" charset="0"/>
              </a:rPr>
              <a:t>Bekhit</a:t>
            </a:r>
            <a:r>
              <a:rPr lang="en-IN" sz="1400" dirty="0">
                <a:latin typeface="Bookman Old Style" panose="02050604050505020204" pitchFamily="18" charset="0"/>
              </a:rPr>
              <a:t> M, </a:t>
            </a:r>
            <a:r>
              <a:rPr lang="en-IN" sz="1400" dirty="0" err="1">
                <a:latin typeface="Bookman Old Style" panose="02050604050505020204" pitchFamily="18" charset="0"/>
              </a:rPr>
              <a:t>Goldmann</a:t>
            </a:r>
            <a:r>
              <a:rPr lang="en-IN" sz="1400" dirty="0">
                <a:latin typeface="Bookman Old Style" panose="02050604050505020204" pitchFamily="18" charset="0"/>
              </a:rPr>
              <a:t> D. Are quality improvement collaboratives effective? A systematic review [Internet]. 2022 [cited 23 June 2022]. Available from: </a:t>
            </a:r>
            <a:r>
              <a:rPr lang="en-IN" sz="1400" u="sng" dirty="0">
                <a:latin typeface="Bookman Old Style" panose="02050604050505020204" pitchFamily="18" charset="0"/>
                <a:hlinkClick r:id="rId6"/>
              </a:rPr>
              <a:t>https://pubmed.ncbi.nlm.nih.gov/29055899/</a:t>
            </a:r>
            <a:endParaRPr lang="en-IN" sz="1400" dirty="0">
              <a:latin typeface="Bookman Old Style" panose="02050604050505020204" pitchFamily="18" charset="0"/>
            </a:endParaRPr>
          </a:p>
          <a:p>
            <a:pPr lvl="0"/>
            <a:r>
              <a:rPr lang="en-IN" sz="1400" dirty="0">
                <a:latin typeface="Bookman Old Style" panose="02050604050505020204" pitchFamily="18" charset="0"/>
              </a:rPr>
              <a:t>de la </a:t>
            </a:r>
            <a:r>
              <a:rPr lang="en-IN" sz="1400" dirty="0" err="1">
                <a:latin typeface="Bookman Old Style" panose="02050604050505020204" pitchFamily="18" charset="0"/>
              </a:rPr>
              <a:t>Perrelle</a:t>
            </a:r>
            <a:r>
              <a:rPr lang="en-IN" sz="1400" dirty="0">
                <a:latin typeface="Bookman Old Style" panose="02050604050505020204" pitchFamily="18" charset="0"/>
              </a:rPr>
              <a:t> L, </a:t>
            </a:r>
            <a:r>
              <a:rPr lang="en-IN" sz="1400" dirty="0" err="1">
                <a:latin typeface="Bookman Old Style" panose="02050604050505020204" pitchFamily="18" charset="0"/>
              </a:rPr>
              <a:t>Radisic</a:t>
            </a:r>
            <a:r>
              <a:rPr lang="en-IN" sz="1400" dirty="0">
                <a:latin typeface="Bookman Old Style" panose="02050604050505020204" pitchFamily="18" charset="0"/>
              </a:rPr>
              <a:t> G, Cations M, </a:t>
            </a:r>
            <a:r>
              <a:rPr lang="en-IN" sz="1400" dirty="0" err="1">
                <a:latin typeface="Bookman Old Style" panose="02050604050505020204" pitchFamily="18" charset="0"/>
              </a:rPr>
              <a:t>Kaambwa</a:t>
            </a:r>
            <a:r>
              <a:rPr lang="en-IN" sz="1400" dirty="0">
                <a:latin typeface="Bookman Old Style" panose="02050604050505020204" pitchFamily="18" charset="0"/>
              </a:rPr>
              <a:t> B, </a:t>
            </a:r>
            <a:r>
              <a:rPr lang="en-IN" sz="1400" dirty="0" err="1">
                <a:latin typeface="Bookman Old Style" panose="02050604050505020204" pitchFamily="18" charset="0"/>
              </a:rPr>
              <a:t>Barbery</a:t>
            </a:r>
            <a:r>
              <a:rPr lang="en-IN" sz="1400" dirty="0">
                <a:latin typeface="Bookman Old Style" panose="02050604050505020204" pitchFamily="18" charset="0"/>
              </a:rPr>
              <a:t> G, Laver K. Costs and economic evaluations of Quality Improvement Collaboratives in healthcare: a systematic review [Internet]. 2022 [cited 23 June 2022]. Available from: </a:t>
            </a:r>
            <a:r>
              <a:rPr lang="en-IN" sz="1400" u="sng" dirty="0">
                <a:latin typeface="Bookman Old Style" panose="02050604050505020204" pitchFamily="18" charset="0"/>
                <a:hlinkClick r:id="rId7"/>
              </a:rPr>
              <a:t>https://bmchealthservres.biomedcentral.com/articles/10.1186/s12913-020-4981-5</a:t>
            </a:r>
            <a:endParaRPr lang="en-IN" sz="1400" dirty="0">
              <a:latin typeface="Bookman Old Style" panose="02050604050505020204" pitchFamily="18" charset="0"/>
            </a:endParaRPr>
          </a:p>
          <a:p>
            <a:pPr lvl="0"/>
            <a:r>
              <a:rPr lang="en-IN" sz="1400" dirty="0">
                <a:latin typeface="Bookman Old Style" panose="02050604050505020204" pitchFamily="18" charset="0"/>
              </a:rPr>
              <a:t>Khurshid Z, McAuliffe E, De </a:t>
            </a:r>
            <a:r>
              <a:rPr lang="en-IN" sz="1400" dirty="0" err="1">
                <a:latin typeface="Bookman Old Style" panose="02050604050505020204" pitchFamily="18" charset="0"/>
              </a:rPr>
              <a:t>Brún</a:t>
            </a:r>
            <a:r>
              <a:rPr lang="en-IN" sz="1400" dirty="0">
                <a:latin typeface="Bookman Old Style" panose="02050604050505020204" pitchFamily="18" charset="0"/>
              </a:rPr>
              <a:t> A. Exploring healthcare staff narratives to understand the role of quality improvement methods in innovative practices during COVID-19 [Internet]. 2022 [cited 23 June 2022]. Available from: https://www.ncbi.nlm.nih.gov/pmc/articles/PMC8613456/</a:t>
            </a:r>
          </a:p>
          <a:p>
            <a:pPr marL="0" indent="0">
              <a:buNone/>
            </a:pPr>
            <a:endParaRPr lang="en-IN" sz="1400" dirty="0">
              <a:latin typeface="Bookman Old Style" panose="02050604050505020204" pitchFamily="18" charset="0"/>
            </a:endParaRPr>
          </a:p>
        </p:txBody>
      </p:sp>
    </p:spTree>
    <p:extLst>
      <p:ext uri="{BB962C8B-B14F-4D97-AF65-F5344CB8AC3E}">
        <p14:creationId xmlns:p14="http://schemas.microsoft.com/office/powerpoint/2010/main" val="370729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CF33B-8E88-497C-9389-024427DBC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4683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99584-05CC-7018-0E8D-068FCC9EAB39}"/>
              </a:ext>
            </a:extLst>
          </p:cNvPr>
          <p:cNvSpPr txBox="1"/>
          <p:nvPr/>
        </p:nvSpPr>
        <p:spPr>
          <a:xfrm>
            <a:off x="3049671" y="3119203"/>
            <a:ext cx="6099342" cy="646331"/>
          </a:xfrm>
          <a:prstGeom prst="rect">
            <a:avLst/>
          </a:prstGeom>
          <a:noFill/>
        </p:spPr>
        <p:txBody>
          <a:bodyPr wrap="square">
            <a:spAutoFit/>
          </a:bodyPr>
          <a:lstStyle/>
          <a:p>
            <a:r>
              <a:rPr lang="en-US" dirty="0"/>
              <a:t>https://drive.google.com/file/d/1q5BU42cpOSLmFmF4KlkPQpqmrFlKmpfM/view?</a:t>
            </a:r>
            <a:r>
              <a:rPr lang="en-US" dirty="0" err="1"/>
              <a:t>usp</a:t>
            </a:r>
            <a:r>
              <a:rPr lang="en-US" dirty="0"/>
              <a:t>=drivesdk</a:t>
            </a:r>
          </a:p>
        </p:txBody>
      </p:sp>
    </p:spTree>
    <p:extLst>
      <p:ext uri="{BB962C8B-B14F-4D97-AF65-F5344CB8AC3E}">
        <p14:creationId xmlns:p14="http://schemas.microsoft.com/office/powerpoint/2010/main" val="81122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OUR JOURNEY </a:t>
            </a:r>
            <a:endParaRPr lang="en-US" b="1" dirty="0"/>
          </a:p>
        </p:txBody>
      </p:sp>
      <p:sp>
        <p:nvSpPr>
          <p:cNvPr id="3" name="Title 1"/>
          <p:cNvSpPr txBox="1">
            <a:spLocks/>
          </p:cNvSpPr>
          <p:nvPr/>
        </p:nvSpPr>
        <p:spPr>
          <a:xfrm>
            <a:off x="977537" y="2098130"/>
            <a:ext cx="10515600" cy="1325563"/>
          </a:xfrm>
          <a:prstGeom prst="rect">
            <a:avLst/>
          </a:prstGeom>
        </p:spPr>
        <p:txBody>
          <a:bodyPr vert="horz" lIns="91440" tIns="45720" rIns="91440" bIns="45720" rtlCol="0" anchor="ctr">
            <a:normAutofit/>
          </a:bodyPr>
          <a:lstStyle/>
          <a:p>
            <a:pPr lvl="0" algn="ctr">
              <a:lnSpc>
                <a:spcPct val="90000"/>
              </a:lnSpc>
              <a:spcBef>
                <a:spcPct val="0"/>
              </a:spcBef>
            </a:pPr>
            <a:r>
              <a:rPr kumimoji="0" lang="en-IN" sz="4400" b="1" i="0" u="none" strike="noStrike" kern="1200" cap="none" spc="0" normalizeH="0" baseline="0" noProof="0" dirty="0">
                <a:ln>
                  <a:noFill/>
                </a:ln>
                <a:solidFill>
                  <a:schemeClr val="tx1"/>
                </a:solidFill>
                <a:effectLst/>
                <a:uLnTx/>
                <a:uFillTx/>
                <a:latin typeface="+mj-lt"/>
                <a:ea typeface="+mj-ea"/>
                <a:cs typeface="+mj-cs"/>
              </a:rPr>
              <a:t>(VIDEO)</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a:extLst>
              <a:ext uri="{FF2B5EF4-FFF2-40B4-BE49-F238E27FC236}">
                <a16:creationId xmlns:a16="http://schemas.microsoft.com/office/drawing/2014/main" id="{ACF49659-9258-0CA5-ABBE-AE7DC1A5E078}"/>
              </a:ext>
            </a:extLst>
          </p:cNvPr>
          <p:cNvSpPr txBox="1"/>
          <p:nvPr/>
        </p:nvSpPr>
        <p:spPr>
          <a:xfrm>
            <a:off x="3049671" y="3119203"/>
            <a:ext cx="6099342" cy="646331"/>
          </a:xfrm>
          <a:prstGeom prst="rect">
            <a:avLst/>
          </a:prstGeom>
          <a:noFill/>
        </p:spPr>
        <p:txBody>
          <a:bodyPr wrap="square">
            <a:spAutoFit/>
          </a:bodyPr>
          <a:lstStyle/>
          <a:p>
            <a:r>
              <a:rPr lang="en-US"/>
              <a:t>https://drive.google.com/file/d/1U9wb_ND3DdkCl35CwiK6-6aIS1ujjCJm/view?usp=drivesdk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ige and White Contemporary Editorial Landscape University Research Poster.png"/>
          <p:cNvPicPr>
            <a:picLocks noChangeAspect="1"/>
          </p:cNvPicPr>
          <p:nvPr/>
        </p:nvPicPr>
        <p:blipFill>
          <a:blip r:embed="rId2" cstate="print"/>
          <a:stretch>
            <a:fillRect/>
          </a:stretch>
        </p:blipFill>
        <p:spPr>
          <a:xfrm>
            <a:off x="0" y="0"/>
            <a:ext cx="1219199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73EC97-5CF0-4C8D-BA69-E06EB9BFB1DF}"/>
              </a:ext>
            </a:extLst>
          </p:cNvPr>
          <p:cNvPicPr>
            <a:picLocks noChangeAspect="1"/>
          </p:cNvPicPr>
          <p:nvPr/>
        </p:nvPicPr>
        <p:blipFill rotWithShape="1">
          <a:blip r:embed="rId2" cstate="print"/>
          <a:srcRect l="2603" t="1587" r="3582" b="2803"/>
          <a:stretch/>
        </p:blipFill>
        <p:spPr>
          <a:xfrm>
            <a:off x="1508766" y="1152939"/>
            <a:ext cx="9174465" cy="4962939"/>
          </a:xfrm>
          <a:prstGeom prst="rect">
            <a:avLst/>
          </a:prstGeom>
        </p:spPr>
      </p:pic>
      <p:sp>
        <p:nvSpPr>
          <p:cNvPr id="3" name="TextBox 2">
            <a:extLst>
              <a:ext uri="{FF2B5EF4-FFF2-40B4-BE49-F238E27FC236}">
                <a16:creationId xmlns:a16="http://schemas.microsoft.com/office/drawing/2014/main" id="{DA7CCBC0-FBAE-43E8-8FC6-F9A3CF1ED457}"/>
              </a:ext>
            </a:extLst>
          </p:cNvPr>
          <p:cNvSpPr txBox="1"/>
          <p:nvPr/>
        </p:nvSpPr>
        <p:spPr>
          <a:xfrm>
            <a:off x="2981738" y="159025"/>
            <a:ext cx="6228522" cy="707886"/>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cs typeface="Adobe Devanagari" panose="02040503050201020203" pitchFamily="18" charset="0"/>
              </a:rPr>
              <a:t>Components of NQAS</a:t>
            </a:r>
            <a:endParaRPr lang="en-IN" sz="4000"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01603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E81B1-8C36-4C8A-B539-0C747727818F}"/>
              </a:ext>
            </a:extLst>
          </p:cNvPr>
          <p:cNvSpPr txBox="1"/>
          <p:nvPr/>
        </p:nvSpPr>
        <p:spPr>
          <a:xfrm>
            <a:off x="1856961" y="1687900"/>
            <a:ext cx="3561520" cy="3939540"/>
          </a:xfrm>
          <a:prstGeom prst="rect">
            <a:avLst/>
          </a:prstGeom>
          <a:noFill/>
        </p:spPr>
        <p:txBody>
          <a:bodyPr wrap="square" rtlCol="0">
            <a:spAutoFit/>
          </a:bodyPr>
          <a:lstStyle/>
          <a:p>
            <a:pPr marL="457200" indent="-457200">
              <a:buFont typeface="+mj-lt"/>
              <a:buAutoNum type="arabicPeriod"/>
            </a:pPr>
            <a:r>
              <a:rPr lang="en-IN" sz="2500" dirty="0">
                <a:solidFill>
                  <a:schemeClr val="accent1">
                    <a:lumMod val="50000"/>
                  </a:schemeClr>
                </a:solidFill>
                <a:latin typeface="Bookman Old Style" panose="02050604050505020204" pitchFamily="18" charset="0"/>
                <a:cs typeface="Adobe Devanagari" panose="02040503050201020203" pitchFamily="18" charset="0"/>
              </a:rPr>
              <a:t>Service Provision</a:t>
            </a:r>
          </a:p>
          <a:p>
            <a:pPr marL="457200" indent="-457200">
              <a:buFont typeface="+mj-lt"/>
              <a:buAutoNum type="arabicPeriod"/>
            </a:pPr>
            <a:r>
              <a:rPr lang="en-IN" sz="2500" dirty="0">
                <a:solidFill>
                  <a:schemeClr val="accent1">
                    <a:lumMod val="50000"/>
                  </a:schemeClr>
                </a:solidFill>
                <a:latin typeface="Bookman Old Style" panose="02050604050505020204" pitchFamily="18" charset="0"/>
                <a:cs typeface="Adobe Devanagari" panose="02040503050201020203" pitchFamily="18" charset="0"/>
              </a:rPr>
              <a:t>Patient Rights</a:t>
            </a:r>
          </a:p>
          <a:p>
            <a:pPr marL="457200" indent="-457200">
              <a:buFont typeface="+mj-lt"/>
              <a:buAutoNum type="arabicPeriod"/>
            </a:pPr>
            <a:r>
              <a:rPr lang="en-IN" sz="2500" dirty="0">
                <a:solidFill>
                  <a:schemeClr val="accent1">
                    <a:lumMod val="50000"/>
                  </a:schemeClr>
                </a:solidFill>
                <a:latin typeface="Bookman Old Style" panose="02050604050505020204" pitchFamily="18" charset="0"/>
                <a:cs typeface="Adobe Devanagari" panose="02040503050201020203" pitchFamily="18" charset="0"/>
              </a:rPr>
              <a:t>Inputs</a:t>
            </a:r>
          </a:p>
          <a:p>
            <a:pPr marL="457200" indent="-457200">
              <a:buFont typeface="+mj-lt"/>
              <a:buAutoNum type="arabicPeriod"/>
            </a:pPr>
            <a:r>
              <a:rPr lang="en-IN" sz="2500" dirty="0">
                <a:solidFill>
                  <a:schemeClr val="accent1">
                    <a:lumMod val="50000"/>
                  </a:schemeClr>
                </a:solidFill>
                <a:latin typeface="Bookman Old Style" panose="02050604050505020204" pitchFamily="18" charset="0"/>
                <a:cs typeface="Adobe Devanagari" panose="02040503050201020203" pitchFamily="18" charset="0"/>
              </a:rPr>
              <a:t>Support Services</a:t>
            </a:r>
          </a:p>
          <a:p>
            <a:pPr marL="457200" indent="-457200">
              <a:buFont typeface="+mj-lt"/>
              <a:buAutoNum type="arabicPeriod"/>
            </a:pPr>
            <a:r>
              <a:rPr lang="en-US" sz="2500" dirty="0">
                <a:solidFill>
                  <a:schemeClr val="accent1">
                    <a:lumMod val="50000"/>
                  </a:schemeClr>
                </a:solidFill>
                <a:latin typeface="Bookman Old Style" panose="02050604050505020204" pitchFamily="18" charset="0"/>
                <a:cs typeface="Adobe Devanagari" panose="02040503050201020203" pitchFamily="18" charset="0"/>
              </a:rPr>
              <a:t>C</a:t>
            </a:r>
            <a:r>
              <a:rPr lang="en-IN" sz="2500" dirty="0">
                <a:solidFill>
                  <a:schemeClr val="accent1">
                    <a:lumMod val="50000"/>
                  </a:schemeClr>
                </a:solidFill>
                <a:latin typeface="Bookman Old Style" panose="02050604050505020204" pitchFamily="18" charset="0"/>
                <a:cs typeface="Adobe Devanagari" panose="02040503050201020203" pitchFamily="18" charset="0"/>
              </a:rPr>
              <a:t>linical Services</a:t>
            </a:r>
          </a:p>
          <a:p>
            <a:pPr marL="457200" indent="-457200">
              <a:buFont typeface="+mj-lt"/>
              <a:buAutoNum type="arabicPeriod"/>
            </a:pPr>
            <a:r>
              <a:rPr lang="en-US" sz="2500" dirty="0">
                <a:solidFill>
                  <a:schemeClr val="accent1">
                    <a:lumMod val="50000"/>
                  </a:schemeClr>
                </a:solidFill>
                <a:latin typeface="Bookman Old Style" panose="02050604050505020204" pitchFamily="18" charset="0"/>
                <a:cs typeface="Adobe Devanagari" panose="02040503050201020203" pitchFamily="18" charset="0"/>
              </a:rPr>
              <a:t>I</a:t>
            </a:r>
            <a:r>
              <a:rPr lang="en-IN" sz="2500" dirty="0">
                <a:solidFill>
                  <a:schemeClr val="accent1">
                    <a:lumMod val="50000"/>
                  </a:schemeClr>
                </a:solidFill>
                <a:latin typeface="Bookman Old Style" panose="02050604050505020204" pitchFamily="18" charset="0"/>
                <a:cs typeface="Adobe Devanagari" panose="02040503050201020203" pitchFamily="18" charset="0"/>
              </a:rPr>
              <a:t>nfection Control</a:t>
            </a:r>
          </a:p>
          <a:p>
            <a:pPr marL="457200" indent="-457200">
              <a:buFont typeface="+mj-lt"/>
              <a:buAutoNum type="arabicPeriod"/>
            </a:pPr>
            <a:r>
              <a:rPr lang="en-US" sz="2500" dirty="0">
                <a:solidFill>
                  <a:schemeClr val="accent1">
                    <a:lumMod val="50000"/>
                  </a:schemeClr>
                </a:solidFill>
                <a:latin typeface="Bookman Old Style" panose="02050604050505020204" pitchFamily="18" charset="0"/>
                <a:cs typeface="Adobe Devanagari" panose="02040503050201020203" pitchFamily="18" charset="0"/>
              </a:rPr>
              <a:t>Q</a:t>
            </a:r>
            <a:r>
              <a:rPr lang="en-IN" sz="2500" dirty="0">
                <a:solidFill>
                  <a:schemeClr val="accent1">
                    <a:lumMod val="50000"/>
                  </a:schemeClr>
                </a:solidFill>
                <a:latin typeface="Bookman Old Style" panose="02050604050505020204" pitchFamily="18" charset="0"/>
                <a:cs typeface="Adobe Devanagari" panose="02040503050201020203" pitchFamily="18" charset="0"/>
              </a:rPr>
              <a:t>uality Management</a:t>
            </a:r>
          </a:p>
          <a:p>
            <a:pPr marL="457200" indent="-457200">
              <a:buFont typeface="+mj-lt"/>
              <a:buAutoNum type="arabicPeriod"/>
            </a:pPr>
            <a:r>
              <a:rPr lang="en-US" sz="2500" dirty="0">
                <a:solidFill>
                  <a:schemeClr val="accent1">
                    <a:lumMod val="50000"/>
                  </a:schemeClr>
                </a:solidFill>
                <a:latin typeface="Bookman Old Style" panose="02050604050505020204" pitchFamily="18" charset="0"/>
                <a:cs typeface="Adobe Devanagari" panose="02040503050201020203" pitchFamily="18" charset="0"/>
              </a:rPr>
              <a:t>O</a:t>
            </a:r>
            <a:r>
              <a:rPr lang="en-IN" sz="2500" dirty="0">
                <a:solidFill>
                  <a:schemeClr val="accent1">
                    <a:lumMod val="50000"/>
                  </a:schemeClr>
                </a:solidFill>
                <a:latin typeface="Bookman Old Style" panose="02050604050505020204" pitchFamily="18" charset="0"/>
                <a:cs typeface="Adobe Devanagari" panose="02040503050201020203" pitchFamily="18" charset="0"/>
              </a:rPr>
              <a:t>utcome Indicators</a:t>
            </a:r>
            <a:endParaRPr lang="en-US" sz="2500" dirty="0">
              <a:solidFill>
                <a:schemeClr val="accent1">
                  <a:lumMod val="50000"/>
                </a:schemeClr>
              </a:solidFill>
              <a:latin typeface="Bookman Old Style" panose="02050604050505020204" pitchFamily="18" charset="0"/>
              <a:cs typeface="Adobe Devanagari" panose="02040503050201020203" pitchFamily="18" charset="0"/>
            </a:endParaRPr>
          </a:p>
        </p:txBody>
      </p:sp>
      <p:pic>
        <p:nvPicPr>
          <p:cNvPr id="3" name="Picture 2">
            <a:extLst>
              <a:ext uri="{FF2B5EF4-FFF2-40B4-BE49-F238E27FC236}">
                <a16:creationId xmlns:a16="http://schemas.microsoft.com/office/drawing/2014/main" id="{1AFEFBE2-4ED7-4A3E-BBD7-30DB8DFCBC91}"/>
              </a:ext>
            </a:extLst>
          </p:cNvPr>
          <p:cNvPicPr>
            <a:picLocks noChangeAspect="1"/>
          </p:cNvPicPr>
          <p:nvPr/>
        </p:nvPicPr>
        <p:blipFill>
          <a:blip r:embed="rId2" cstate="print"/>
          <a:stretch>
            <a:fillRect/>
          </a:stretch>
        </p:blipFill>
        <p:spPr>
          <a:xfrm>
            <a:off x="6095999" y="1203818"/>
            <a:ext cx="4578493" cy="4907705"/>
          </a:xfrm>
          <a:prstGeom prst="rect">
            <a:avLst/>
          </a:prstGeom>
          <a:ln w="12700">
            <a:solidFill>
              <a:schemeClr val="tx1"/>
            </a:solidFill>
          </a:ln>
        </p:spPr>
      </p:pic>
      <p:sp>
        <p:nvSpPr>
          <p:cNvPr id="4" name="TextBox 3">
            <a:extLst>
              <a:ext uri="{FF2B5EF4-FFF2-40B4-BE49-F238E27FC236}">
                <a16:creationId xmlns:a16="http://schemas.microsoft.com/office/drawing/2014/main" id="{B71E0A95-4533-422B-A3EE-42932D46A9D4}"/>
              </a:ext>
            </a:extLst>
          </p:cNvPr>
          <p:cNvSpPr txBox="1"/>
          <p:nvPr/>
        </p:nvSpPr>
        <p:spPr>
          <a:xfrm>
            <a:off x="3637721" y="134740"/>
            <a:ext cx="4916557" cy="707886"/>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rPr>
              <a:t>Area of Concern</a:t>
            </a:r>
            <a:endParaRPr lang="en-IN" sz="4000"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80772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314F-875F-40E4-92B0-1C5B720D56AA}"/>
              </a:ext>
            </a:extLst>
          </p:cNvPr>
          <p:cNvSpPr>
            <a:spLocks noGrp="1"/>
          </p:cNvSpPr>
          <p:nvPr>
            <p:ph type="title"/>
          </p:nvPr>
        </p:nvSpPr>
        <p:spPr>
          <a:xfrm>
            <a:off x="4533899" y="510900"/>
            <a:ext cx="3124200" cy="933588"/>
          </a:xfrm>
        </p:spPr>
        <p:txBody>
          <a:bodyPr>
            <a:normAutofit/>
          </a:bodyPr>
          <a:lstStyle/>
          <a:p>
            <a:pPr algn="ctr"/>
            <a:r>
              <a:rPr lang="en-US" sz="4000" b="1" dirty="0">
                <a:solidFill>
                  <a:schemeClr val="accent1">
                    <a:lumMod val="50000"/>
                  </a:schemeClr>
                </a:solidFill>
                <a:latin typeface="Bookman Old Style" panose="02050604050505020204" pitchFamily="18" charset="0"/>
              </a:rPr>
              <a:t>Objectives</a:t>
            </a:r>
            <a:endParaRPr lang="en-IN" sz="4000" b="1" dirty="0">
              <a:solidFill>
                <a:schemeClr val="accent1">
                  <a:lumMod val="50000"/>
                </a:schemeClr>
              </a:solidFill>
              <a:latin typeface="Bookman Old Style" panose="02050604050505020204" pitchFamily="18" charset="0"/>
            </a:endParaRPr>
          </a:p>
        </p:txBody>
      </p:sp>
      <p:sp>
        <p:nvSpPr>
          <p:cNvPr id="3" name="TextBox 2">
            <a:extLst>
              <a:ext uri="{FF2B5EF4-FFF2-40B4-BE49-F238E27FC236}">
                <a16:creationId xmlns:a16="http://schemas.microsoft.com/office/drawing/2014/main" id="{7AC43721-B1E7-46EC-9E26-8B6C0CBF4A50}"/>
              </a:ext>
            </a:extLst>
          </p:cNvPr>
          <p:cNvSpPr txBox="1"/>
          <p:nvPr/>
        </p:nvSpPr>
        <p:spPr>
          <a:xfrm>
            <a:off x="1861929" y="1951672"/>
            <a:ext cx="8468139" cy="3385542"/>
          </a:xfrm>
          <a:prstGeom prst="rect">
            <a:avLst/>
          </a:prstGeom>
          <a:noFill/>
        </p:spPr>
        <p:txBody>
          <a:bodyPr wrap="square" rtlCol="0">
            <a:spAutoFit/>
          </a:bodyPr>
          <a:lstStyle/>
          <a:p>
            <a:pPr marL="457200" lvl="0" indent="-457200">
              <a:buFont typeface="Arial" panose="020B0604020202020204" pitchFamily="34" charset="0"/>
              <a:buChar char="•"/>
            </a:pPr>
            <a:r>
              <a:rPr lang="en-IN" sz="2800" dirty="0">
                <a:solidFill>
                  <a:schemeClr val="accent1">
                    <a:lumMod val="50000"/>
                  </a:schemeClr>
                </a:solidFill>
                <a:latin typeface="Bookman Old Style" panose="02050604050505020204" pitchFamily="18" charset="0"/>
              </a:rPr>
              <a:t>To carry out a critical gap analysis of the public health facilities of Punjab based on the National Quality Assurance Standards (NQAS) framework.</a:t>
            </a:r>
          </a:p>
          <a:p>
            <a:pPr lvl="0"/>
            <a:endParaRPr lang="en-IN" sz="2800" dirty="0">
              <a:solidFill>
                <a:schemeClr val="accent1">
                  <a:lumMod val="50000"/>
                </a:schemeClr>
              </a:solidFill>
              <a:latin typeface="Bookman Old Style" panose="02050604050505020204" pitchFamily="18" charset="0"/>
            </a:endParaRPr>
          </a:p>
          <a:p>
            <a:pPr marL="457200" lvl="0" indent="-457200">
              <a:buFont typeface="Arial" panose="020B0604020202020204" pitchFamily="34" charset="0"/>
              <a:buChar char="•"/>
            </a:pPr>
            <a:r>
              <a:rPr lang="en-IN" sz="2800" dirty="0">
                <a:solidFill>
                  <a:schemeClr val="accent1">
                    <a:lumMod val="50000"/>
                  </a:schemeClr>
                </a:solidFill>
                <a:latin typeface="Bookman Old Style" panose="02050604050505020204" pitchFamily="18" charset="0"/>
              </a:rPr>
              <a:t>To recommend actions based on gap analysis of each facility.</a:t>
            </a:r>
          </a:p>
          <a:p>
            <a:endParaRPr lang="en-IN" dirty="0"/>
          </a:p>
        </p:txBody>
      </p:sp>
    </p:spTree>
    <p:extLst>
      <p:ext uri="{BB962C8B-B14F-4D97-AF65-F5344CB8AC3E}">
        <p14:creationId xmlns:p14="http://schemas.microsoft.com/office/powerpoint/2010/main" val="245906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94CBE-4B49-485E-8451-CC22C0AF30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8" y="62948"/>
            <a:ext cx="6829798" cy="6732104"/>
          </a:xfrm>
          <a:prstGeom prst="rect">
            <a:avLst/>
          </a:prstGeom>
          <a:ln w="28575">
            <a:solidFill>
              <a:schemeClr val="accent2">
                <a:lumMod val="60000"/>
                <a:lumOff val="40000"/>
              </a:schemeClr>
            </a:solidFill>
          </a:ln>
        </p:spPr>
      </p:pic>
      <p:graphicFrame>
        <p:nvGraphicFramePr>
          <p:cNvPr id="6" name="Table 5">
            <a:extLst>
              <a:ext uri="{FF2B5EF4-FFF2-40B4-BE49-F238E27FC236}">
                <a16:creationId xmlns:a16="http://schemas.microsoft.com/office/drawing/2014/main" id="{6569D68A-5273-41F3-93E6-94BE2C87AFFD}"/>
              </a:ext>
            </a:extLst>
          </p:cNvPr>
          <p:cNvGraphicFramePr>
            <a:graphicFrameLocks noGrp="1"/>
          </p:cNvGraphicFramePr>
          <p:nvPr>
            <p:extLst>
              <p:ext uri="{D42A27DB-BD31-4B8C-83A1-F6EECF244321}">
                <p14:modId xmlns:p14="http://schemas.microsoft.com/office/powerpoint/2010/main" val="1781925795"/>
              </p:ext>
            </p:extLst>
          </p:nvPr>
        </p:nvGraphicFramePr>
        <p:xfrm>
          <a:off x="7262192" y="1740943"/>
          <a:ext cx="4823790" cy="3376113"/>
        </p:xfrm>
        <a:graphic>
          <a:graphicData uri="http://schemas.openxmlformats.org/drawingml/2006/table">
            <a:tbl>
              <a:tblPr firstRow="1" bandRow="1">
                <a:tableStyleId>{21E4AEA4-8DFA-4A89-87EB-49C32662AFE0}</a:tableStyleId>
              </a:tblPr>
              <a:tblGrid>
                <a:gridCol w="2411895">
                  <a:extLst>
                    <a:ext uri="{9D8B030D-6E8A-4147-A177-3AD203B41FA5}">
                      <a16:colId xmlns:a16="http://schemas.microsoft.com/office/drawing/2014/main" val="3534682658"/>
                    </a:ext>
                  </a:extLst>
                </a:gridCol>
                <a:gridCol w="2411895">
                  <a:extLst>
                    <a:ext uri="{9D8B030D-6E8A-4147-A177-3AD203B41FA5}">
                      <a16:colId xmlns:a16="http://schemas.microsoft.com/office/drawing/2014/main" val="1600258798"/>
                    </a:ext>
                  </a:extLst>
                </a:gridCol>
              </a:tblGrid>
              <a:tr h="658011">
                <a:tc>
                  <a:txBody>
                    <a:bodyPr/>
                    <a:lstStyle/>
                    <a:p>
                      <a:pPr algn="ctr"/>
                      <a:r>
                        <a:rPr lang="en-US" sz="2000" b="1" dirty="0">
                          <a:latin typeface="Bookman Old Style" panose="02050604050505020204" pitchFamily="18" charset="0"/>
                        </a:rPr>
                        <a:t>TEAM</a:t>
                      </a:r>
                      <a:endParaRPr lang="en-IN" sz="2000" b="1" dirty="0">
                        <a:latin typeface="Bookman Old Style" panose="02050604050505020204" pitchFamily="18" charset="0"/>
                        <a:cs typeface="Arial" panose="020B0604020202020204" pitchFamily="34" charset="0"/>
                      </a:endParaRPr>
                    </a:p>
                  </a:txBody>
                  <a:tcPr/>
                </a:tc>
                <a:tc>
                  <a:txBody>
                    <a:bodyPr/>
                    <a:lstStyle/>
                    <a:p>
                      <a:pPr algn="ctr"/>
                      <a:r>
                        <a:rPr lang="en-US" sz="2000" b="1" dirty="0">
                          <a:latin typeface="Bookman Old Style" panose="02050604050505020204" pitchFamily="18" charset="0"/>
                        </a:rPr>
                        <a:t>LOCATION</a:t>
                      </a:r>
                      <a:endParaRPr lang="en-IN" sz="2000" b="1" dirty="0">
                        <a:latin typeface="Bookman Old Style" panose="02050604050505020204" pitchFamily="18" charset="0"/>
                        <a:cs typeface="Arial" panose="020B0604020202020204" pitchFamily="34" charset="0"/>
                      </a:endParaRPr>
                    </a:p>
                  </a:txBody>
                  <a:tcPr/>
                </a:tc>
                <a:extLst>
                  <a:ext uri="{0D108BD9-81ED-4DB2-BD59-A6C34878D82A}">
                    <a16:rowId xmlns:a16="http://schemas.microsoft.com/office/drawing/2014/main" val="1032889722"/>
                  </a:ext>
                </a:extLst>
              </a:tr>
              <a:tr h="658011">
                <a:tc>
                  <a:txBody>
                    <a:bodyPr/>
                    <a:lstStyle/>
                    <a:p>
                      <a:pPr algn="ctr"/>
                      <a:r>
                        <a:rPr lang="en-US" sz="2000" b="0" dirty="0">
                          <a:latin typeface="Bookman Old Style" panose="02050604050505020204" pitchFamily="18" charset="0"/>
                        </a:rPr>
                        <a:t>Dr </a:t>
                      </a:r>
                      <a:r>
                        <a:rPr lang="en-US" sz="2000" b="0" dirty="0" err="1">
                          <a:latin typeface="Bookman Old Style" panose="02050604050505020204" pitchFamily="18" charset="0"/>
                        </a:rPr>
                        <a:t>Jaganjeet</a:t>
                      </a:r>
                      <a:r>
                        <a:rPr lang="en-US" sz="2000" b="0" dirty="0">
                          <a:latin typeface="Bookman Old Style" panose="02050604050505020204" pitchFamily="18" charset="0"/>
                        </a:rPr>
                        <a:t> &amp; Priyanka</a:t>
                      </a:r>
                      <a:endParaRPr lang="en-IN" sz="2000" b="0" dirty="0">
                        <a:latin typeface="Bookman Old Style" panose="02050604050505020204" pitchFamily="18" charset="0"/>
                        <a:cs typeface="Arial" panose="020B0604020202020204" pitchFamily="34" charset="0"/>
                      </a:endParaRPr>
                    </a:p>
                  </a:txBody>
                  <a:tcPr/>
                </a:tc>
                <a:tc>
                  <a:txBody>
                    <a:bodyPr/>
                    <a:lstStyle/>
                    <a:p>
                      <a:pPr algn="ctr"/>
                      <a:r>
                        <a:rPr lang="en-US" sz="2000" b="0" dirty="0">
                          <a:latin typeface="Bookman Old Style" panose="02050604050505020204" pitchFamily="18" charset="0"/>
                        </a:rPr>
                        <a:t>Patiala</a:t>
                      </a:r>
                      <a:endParaRPr lang="en-IN" sz="2000" b="0" dirty="0">
                        <a:latin typeface="Bookman Old Style" panose="02050604050505020204" pitchFamily="18" charset="0"/>
                        <a:cs typeface="Arial" panose="020B0604020202020204" pitchFamily="34" charset="0"/>
                      </a:endParaRPr>
                    </a:p>
                  </a:txBody>
                  <a:tcPr/>
                </a:tc>
                <a:extLst>
                  <a:ext uri="{0D108BD9-81ED-4DB2-BD59-A6C34878D82A}">
                    <a16:rowId xmlns:a16="http://schemas.microsoft.com/office/drawing/2014/main" val="754110292"/>
                  </a:ext>
                </a:extLst>
              </a:tr>
              <a:tr h="658011">
                <a:tc>
                  <a:txBody>
                    <a:bodyPr/>
                    <a:lstStyle/>
                    <a:p>
                      <a:pPr algn="ctr"/>
                      <a:r>
                        <a:rPr lang="en-US" sz="2000" b="0" dirty="0">
                          <a:latin typeface="Bookman Old Style" panose="02050604050505020204" pitchFamily="18" charset="0"/>
                        </a:rPr>
                        <a:t>Shivam &amp; Tarang</a:t>
                      </a:r>
                      <a:endParaRPr lang="en-IN" sz="2000" b="0" dirty="0">
                        <a:latin typeface="Bookman Old Style" panose="02050604050505020204" pitchFamily="18" charset="0"/>
                        <a:cs typeface="Arial" panose="020B0604020202020204" pitchFamily="34" charset="0"/>
                      </a:endParaRPr>
                    </a:p>
                  </a:txBody>
                  <a:tcPr/>
                </a:tc>
                <a:tc>
                  <a:txBody>
                    <a:bodyPr/>
                    <a:lstStyle/>
                    <a:p>
                      <a:pPr algn="ctr"/>
                      <a:r>
                        <a:rPr lang="en-US" sz="2000" b="0" dirty="0">
                          <a:latin typeface="Bookman Old Style" panose="02050604050505020204" pitchFamily="18" charset="0"/>
                        </a:rPr>
                        <a:t>Mohali</a:t>
                      </a:r>
                      <a:endParaRPr lang="en-IN" sz="2000" b="0" dirty="0">
                        <a:latin typeface="Bookman Old Style" panose="02050604050505020204" pitchFamily="18" charset="0"/>
                        <a:cs typeface="Arial" panose="020B0604020202020204" pitchFamily="34" charset="0"/>
                      </a:endParaRPr>
                    </a:p>
                  </a:txBody>
                  <a:tcPr/>
                </a:tc>
                <a:extLst>
                  <a:ext uri="{0D108BD9-81ED-4DB2-BD59-A6C34878D82A}">
                    <a16:rowId xmlns:a16="http://schemas.microsoft.com/office/drawing/2014/main" val="2741390460"/>
                  </a:ext>
                </a:extLst>
              </a:tr>
              <a:tr h="658011">
                <a:tc>
                  <a:txBody>
                    <a:bodyPr/>
                    <a:lstStyle/>
                    <a:p>
                      <a:pPr algn="ctr"/>
                      <a:r>
                        <a:rPr lang="en-US" sz="2000" b="0" dirty="0">
                          <a:latin typeface="Bookman Old Style" panose="02050604050505020204" pitchFamily="18" charset="0"/>
                        </a:rPr>
                        <a:t>Akanksha &amp; </a:t>
                      </a:r>
                      <a:r>
                        <a:rPr lang="en-US" sz="2000" b="0" dirty="0" err="1">
                          <a:latin typeface="Bookman Old Style" panose="02050604050505020204" pitchFamily="18" charset="0"/>
                        </a:rPr>
                        <a:t>Mishraba</a:t>
                      </a:r>
                      <a:endParaRPr lang="en-IN" sz="2000" b="0" dirty="0">
                        <a:latin typeface="Bookman Old Style" panose="02050604050505020204" pitchFamily="18" charset="0"/>
                        <a:cs typeface="Arial" panose="020B0604020202020204" pitchFamily="34" charset="0"/>
                      </a:endParaRPr>
                    </a:p>
                  </a:txBody>
                  <a:tcPr/>
                </a:tc>
                <a:tc>
                  <a:txBody>
                    <a:bodyPr/>
                    <a:lstStyle/>
                    <a:p>
                      <a:pPr algn="ctr"/>
                      <a:r>
                        <a:rPr lang="en-US" sz="2000" b="0" dirty="0">
                          <a:latin typeface="Bookman Old Style" panose="02050604050505020204" pitchFamily="18" charset="0"/>
                        </a:rPr>
                        <a:t>Rajpura</a:t>
                      </a:r>
                      <a:endParaRPr lang="en-IN" sz="2000" b="0" dirty="0">
                        <a:latin typeface="Bookman Old Style" panose="02050604050505020204" pitchFamily="18" charset="0"/>
                        <a:cs typeface="Arial" panose="020B0604020202020204" pitchFamily="34" charset="0"/>
                      </a:endParaRPr>
                    </a:p>
                  </a:txBody>
                  <a:tcPr/>
                </a:tc>
                <a:extLst>
                  <a:ext uri="{0D108BD9-81ED-4DB2-BD59-A6C34878D82A}">
                    <a16:rowId xmlns:a16="http://schemas.microsoft.com/office/drawing/2014/main" val="2300418047"/>
                  </a:ext>
                </a:extLst>
              </a:tr>
              <a:tr h="658011">
                <a:tc>
                  <a:txBody>
                    <a:bodyPr/>
                    <a:lstStyle/>
                    <a:p>
                      <a:pPr algn="ctr"/>
                      <a:r>
                        <a:rPr lang="en-US" sz="2000" b="0" dirty="0">
                          <a:latin typeface="Bookman Old Style" panose="02050604050505020204" pitchFamily="18" charset="0"/>
                        </a:rPr>
                        <a:t>Deepali</a:t>
                      </a:r>
                      <a:endParaRPr lang="en-IN" sz="2000" b="0" dirty="0">
                        <a:latin typeface="Bookman Old Style" panose="02050604050505020204" pitchFamily="18" charset="0"/>
                        <a:cs typeface="Arial" panose="020B0604020202020204" pitchFamily="34" charset="0"/>
                      </a:endParaRPr>
                    </a:p>
                  </a:txBody>
                  <a:tcPr/>
                </a:tc>
                <a:tc>
                  <a:txBody>
                    <a:bodyPr/>
                    <a:lstStyle/>
                    <a:p>
                      <a:pPr algn="ctr"/>
                      <a:r>
                        <a:rPr lang="en-US" sz="2000" b="0" dirty="0">
                          <a:latin typeface="Bookman Old Style" panose="02050604050505020204" pitchFamily="18" charset="0"/>
                        </a:rPr>
                        <a:t>Sangrur</a:t>
                      </a:r>
                      <a:endParaRPr lang="en-IN" sz="2000" b="0" dirty="0">
                        <a:latin typeface="Bookman Old Style" panose="02050604050505020204" pitchFamily="18" charset="0"/>
                        <a:cs typeface="Arial" panose="020B0604020202020204" pitchFamily="34" charset="0"/>
                      </a:endParaRPr>
                    </a:p>
                  </a:txBody>
                  <a:tcPr/>
                </a:tc>
                <a:extLst>
                  <a:ext uri="{0D108BD9-81ED-4DB2-BD59-A6C34878D82A}">
                    <a16:rowId xmlns:a16="http://schemas.microsoft.com/office/drawing/2014/main" val="2576003832"/>
                  </a:ext>
                </a:extLst>
              </a:tr>
            </a:tbl>
          </a:graphicData>
        </a:graphic>
      </p:graphicFrame>
    </p:spTree>
    <p:extLst>
      <p:ext uri="{BB962C8B-B14F-4D97-AF65-F5344CB8AC3E}">
        <p14:creationId xmlns:p14="http://schemas.microsoft.com/office/powerpoint/2010/main" val="342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438C-B8FC-4B7D-BC4D-28B4DEF94864}"/>
              </a:ext>
            </a:extLst>
          </p:cNvPr>
          <p:cNvSpPr>
            <a:spLocks noGrp="1"/>
          </p:cNvSpPr>
          <p:nvPr>
            <p:ph type="title"/>
          </p:nvPr>
        </p:nvSpPr>
        <p:spPr>
          <a:xfrm>
            <a:off x="3950805" y="192847"/>
            <a:ext cx="4290390" cy="840823"/>
          </a:xfrm>
        </p:spPr>
        <p:txBody>
          <a:bodyPr/>
          <a:lstStyle/>
          <a:p>
            <a:pPr algn="ctr"/>
            <a:r>
              <a:rPr lang="en-US" b="1" dirty="0">
                <a:solidFill>
                  <a:schemeClr val="accent1">
                    <a:lumMod val="50000"/>
                  </a:schemeClr>
                </a:solidFill>
                <a:latin typeface="Bookman Old Style" panose="02050604050505020204" pitchFamily="18" charset="0"/>
              </a:rPr>
              <a:t>Methodology</a:t>
            </a:r>
            <a:endParaRPr lang="en-IN" b="1" dirty="0">
              <a:solidFill>
                <a:schemeClr val="accent1">
                  <a:lumMod val="50000"/>
                </a:schemeClr>
              </a:solidFill>
              <a:latin typeface="Bookman Old Style" panose="02050604050505020204" pitchFamily="18" charset="0"/>
            </a:endParaRPr>
          </a:p>
        </p:txBody>
      </p:sp>
      <p:sp>
        <p:nvSpPr>
          <p:cNvPr id="3" name="TextBox 2">
            <a:extLst>
              <a:ext uri="{FF2B5EF4-FFF2-40B4-BE49-F238E27FC236}">
                <a16:creationId xmlns:a16="http://schemas.microsoft.com/office/drawing/2014/main" id="{D4005C88-411B-4FB2-8E98-56BD33F0382F}"/>
              </a:ext>
            </a:extLst>
          </p:cNvPr>
          <p:cNvSpPr txBox="1"/>
          <p:nvPr/>
        </p:nvSpPr>
        <p:spPr>
          <a:xfrm>
            <a:off x="708991" y="1033670"/>
            <a:ext cx="10774018" cy="5016758"/>
          </a:xfrm>
          <a:prstGeom prst="rect">
            <a:avLst/>
          </a:prstGeom>
          <a:noFill/>
        </p:spPr>
        <p:txBody>
          <a:bodyPr wrap="square" rtlCol="0">
            <a:spAutoFit/>
          </a:bodyPr>
          <a:lstStyle/>
          <a:p>
            <a:pPr>
              <a:lnSpc>
                <a:spcPct val="150000"/>
              </a:lnSpc>
            </a:pPr>
            <a:r>
              <a:rPr lang="en-US" sz="2000" b="1" dirty="0">
                <a:solidFill>
                  <a:schemeClr val="accent1">
                    <a:lumMod val="50000"/>
                  </a:schemeClr>
                </a:solidFill>
                <a:latin typeface="Bookman Old Style" panose="02050604050505020204" pitchFamily="18" charset="0"/>
              </a:rPr>
              <a:t>Study design: </a:t>
            </a:r>
            <a:r>
              <a:rPr lang="en-US" sz="2000" dirty="0">
                <a:solidFill>
                  <a:schemeClr val="accent1">
                    <a:lumMod val="50000"/>
                  </a:schemeClr>
                </a:solidFill>
                <a:latin typeface="Bookman Old Style" panose="02050604050505020204" pitchFamily="18" charset="0"/>
              </a:rPr>
              <a:t>Mixed method cross- sectional study</a:t>
            </a:r>
          </a:p>
          <a:p>
            <a:pPr>
              <a:lnSpc>
                <a:spcPct val="150000"/>
              </a:lnSpc>
            </a:pPr>
            <a:r>
              <a:rPr lang="en-US" sz="2000" b="1" dirty="0">
                <a:solidFill>
                  <a:schemeClr val="accent1">
                    <a:lumMod val="50000"/>
                  </a:schemeClr>
                </a:solidFill>
                <a:latin typeface="Bookman Old Style" panose="02050604050505020204" pitchFamily="18" charset="0"/>
              </a:rPr>
              <a:t>Duration of Study: </a:t>
            </a:r>
            <a:r>
              <a:rPr lang="en-US" sz="2000" dirty="0">
                <a:solidFill>
                  <a:schemeClr val="accent1">
                    <a:lumMod val="50000"/>
                  </a:schemeClr>
                </a:solidFill>
                <a:latin typeface="Bookman Old Style" panose="02050604050505020204" pitchFamily="18" charset="0"/>
              </a:rPr>
              <a:t>25 days (23 May to 18 June)</a:t>
            </a:r>
          </a:p>
          <a:p>
            <a:pPr>
              <a:lnSpc>
                <a:spcPct val="150000"/>
              </a:lnSpc>
            </a:pPr>
            <a:r>
              <a:rPr lang="en-US" sz="2000" b="1" dirty="0">
                <a:solidFill>
                  <a:schemeClr val="accent1">
                    <a:lumMod val="50000"/>
                  </a:schemeClr>
                </a:solidFill>
                <a:latin typeface="Bookman Old Style" panose="02050604050505020204" pitchFamily="18" charset="0"/>
              </a:rPr>
              <a:t>Study variables:</a:t>
            </a:r>
          </a:p>
          <a:p>
            <a:r>
              <a:rPr lang="en-US" sz="2000" b="1" dirty="0">
                <a:solidFill>
                  <a:schemeClr val="accent1">
                    <a:lumMod val="50000"/>
                  </a:schemeClr>
                </a:solidFill>
                <a:latin typeface="Bookman Old Style" panose="02050604050505020204" pitchFamily="18" charset="0"/>
              </a:rPr>
              <a:t>Exposure variables </a:t>
            </a:r>
            <a:r>
              <a:rPr lang="en-US" sz="2000" dirty="0">
                <a:solidFill>
                  <a:schemeClr val="accent1">
                    <a:lumMod val="50000"/>
                  </a:schemeClr>
                </a:solidFill>
                <a:latin typeface="Bookman Old Style" panose="02050604050505020204" pitchFamily="18" charset="0"/>
              </a:rPr>
              <a:t>– No exposure variable as it was not an interventional study </a:t>
            </a:r>
          </a:p>
          <a:p>
            <a:r>
              <a:rPr lang="en-US" sz="2000" b="1" dirty="0">
                <a:solidFill>
                  <a:schemeClr val="accent1">
                    <a:lumMod val="50000"/>
                  </a:schemeClr>
                </a:solidFill>
                <a:latin typeface="Bookman Old Style" panose="02050604050505020204" pitchFamily="18" charset="0"/>
              </a:rPr>
              <a:t>Outcome variable </a:t>
            </a:r>
            <a:r>
              <a:rPr lang="en-US" sz="2000" dirty="0">
                <a:solidFill>
                  <a:schemeClr val="accent1">
                    <a:lumMod val="50000"/>
                  </a:schemeClr>
                </a:solidFill>
                <a:latin typeface="Bookman Old Style" panose="02050604050505020204" pitchFamily="18" charset="0"/>
              </a:rPr>
              <a:t>– Based on the initial assessment, the critical gaps affecting service delivery were identified, and a list of priority actions for infection control, biomedical waste management, infrastructure and equipment availability and maintenance was developed. Interventions were planned to address and overcome these critical gaps.</a:t>
            </a:r>
          </a:p>
          <a:p>
            <a:pPr>
              <a:lnSpc>
                <a:spcPct val="150000"/>
              </a:lnSpc>
            </a:pPr>
            <a:r>
              <a:rPr lang="en-US" sz="2000" b="1" dirty="0">
                <a:solidFill>
                  <a:schemeClr val="accent1">
                    <a:lumMod val="50000"/>
                  </a:schemeClr>
                </a:solidFill>
                <a:latin typeface="Bookman Old Style" panose="02050604050505020204" pitchFamily="18" charset="0"/>
              </a:rPr>
              <a:t>Eligibility criteria:</a:t>
            </a:r>
          </a:p>
          <a:p>
            <a:r>
              <a:rPr lang="en-US" sz="2000" b="1" dirty="0">
                <a:solidFill>
                  <a:schemeClr val="accent1">
                    <a:lumMod val="50000"/>
                  </a:schemeClr>
                </a:solidFill>
                <a:latin typeface="Bookman Old Style" panose="02050604050505020204" pitchFamily="18" charset="0"/>
              </a:rPr>
              <a:t>Exclusion criteria </a:t>
            </a:r>
            <a:r>
              <a:rPr lang="en-US" sz="2000" dirty="0">
                <a:solidFill>
                  <a:schemeClr val="accent1">
                    <a:lumMod val="50000"/>
                  </a:schemeClr>
                </a:solidFill>
                <a:latin typeface="Bookman Old Style" panose="02050604050505020204" pitchFamily="18" charset="0"/>
              </a:rPr>
              <a:t>– Facilities which are not interested for baseline assessment of NQAS </a:t>
            </a:r>
          </a:p>
          <a:p>
            <a:r>
              <a:rPr lang="en-US" sz="2000" b="1" dirty="0">
                <a:solidFill>
                  <a:schemeClr val="accent1">
                    <a:lumMod val="50000"/>
                  </a:schemeClr>
                </a:solidFill>
                <a:latin typeface="Bookman Old Style" panose="02050604050505020204" pitchFamily="18" charset="0"/>
              </a:rPr>
              <a:t>Inclusion criteria </a:t>
            </a:r>
            <a:r>
              <a:rPr lang="en-US" sz="2000" dirty="0">
                <a:solidFill>
                  <a:schemeClr val="accent1">
                    <a:lumMod val="50000"/>
                  </a:schemeClr>
                </a:solidFill>
                <a:latin typeface="Bookman Old Style" panose="02050604050505020204" pitchFamily="18" charset="0"/>
              </a:rPr>
              <a:t>– Facilities who want to apply for NQAS assessment or want to improve their services and quality of care.</a:t>
            </a:r>
          </a:p>
        </p:txBody>
      </p:sp>
    </p:spTree>
    <p:extLst>
      <p:ext uri="{BB962C8B-B14F-4D97-AF65-F5344CB8AC3E}">
        <p14:creationId xmlns:p14="http://schemas.microsoft.com/office/powerpoint/2010/main" val="324068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D25624-331E-41C0-B90D-50FC145390E7}"/>
              </a:ext>
            </a:extLst>
          </p:cNvPr>
          <p:cNvGraphicFramePr>
            <a:graphicFrameLocks noGrp="1"/>
          </p:cNvGraphicFramePr>
          <p:nvPr>
            <p:extLst>
              <p:ext uri="{D42A27DB-BD31-4B8C-83A1-F6EECF244321}">
                <p14:modId xmlns:p14="http://schemas.microsoft.com/office/powerpoint/2010/main" val="4097196690"/>
              </p:ext>
            </p:extLst>
          </p:nvPr>
        </p:nvGraphicFramePr>
        <p:xfrm>
          <a:off x="1484242" y="1713578"/>
          <a:ext cx="9223513" cy="4275156"/>
        </p:xfrm>
        <a:graphic>
          <a:graphicData uri="http://schemas.openxmlformats.org/drawingml/2006/table">
            <a:tbl>
              <a:tblPr firstRow="1" bandRow="1">
                <a:tableStyleId>{21E4AEA4-8DFA-4A89-87EB-49C32662AFE0}</a:tableStyleId>
              </a:tblPr>
              <a:tblGrid>
                <a:gridCol w="2626697">
                  <a:extLst>
                    <a:ext uri="{9D8B030D-6E8A-4147-A177-3AD203B41FA5}">
                      <a16:colId xmlns:a16="http://schemas.microsoft.com/office/drawing/2014/main" val="1915351875"/>
                    </a:ext>
                  </a:extLst>
                </a:gridCol>
                <a:gridCol w="6596816">
                  <a:extLst>
                    <a:ext uri="{9D8B030D-6E8A-4147-A177-3AD203B41FA5}">
                      <a16:colId xmlns:a16="http://schemas.microsoft.com/office/drawing/2014/main" val="2450473148"/>
                    </a:ext>
                  </a:extLst>
                </a:gridCol>
              </a:tblGrid>
              <a:tr h="497565">
                <a:tc gridSpan="2">
                  <a:txBody>
                    <a:bodyPr/>
                    <a:lstStyle/>
                    <a:p>
                      <a:pPr algn="ctr"/>
                      <a:r>
                        <a:rPr lang="en-US" sz="2000" dirty="0">
                          <a:solidFill>
                            <a:schemeClr val="accent1">
                              <a:lumMod val="50000"/>
                            </a:schemeClr>
                          </a:solidFill>
                          <a:latin typeface="Bookman Old Style" panose="02050604050505020204" pitchFamily="18" charset="0"/>
                        </a:rPr>
                        <a:t>Method of data collection</a:t>
                      </a:r>
                      <a:endParaRPr lang="en-IN" sz="2000" dirty="0">
                        <a:solidFill>
                          <a:schemeClr val="accent1">
                            <a:lumMod val="50000"/>
                          </a:schemeClr>
                        </a:solidFill>
                        <a:latin typeface="Bookman Old Style" panose="02050604050505020204" pitchFamily="18" charset="0"/>
                      </a:endParaRPr>
                    </a:p>
                  </a:txBody>
                  <a:tcPr/>
                </a:tc>
                <a:tc hMerge="1">
                  <a:txBody>
                    <a:bodyPr/>
                    <a:lstStyle/>
                    <a:p>
                      <a:endParaRPr lang="en-IN" dirty="0"/>
                    </a:p>
                  </a:txBody>
                  <a:tcPr/>
                </a:tc>
                <a:extLst>
                  <a:ext uri="{0D108BD9-81ED-4DB2-BD59-A6C34878D82A}">
                    <a16:rowId xmlns:a16="http://schemas.microsoft.com/office/drawing/2014/main" val="782701717"/>
                  </a:ext>
                </a:extLst>
              </a:tr>
              <a:tr h="1148225">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Record review</a:t>
                      </a:r>
                      <a:endParaRPr lang="en-IN" dirty="0">
                        <a:solidFill>
                          <a:schemeClr val="accent1">
                            <a:lumMod val="50000"/>
                          </a:schemeClr>
                        </a:solidFill>
                        <a:latin typeface="Bookman Old Style" panose="02050604050505020204" pitchFamily="18" charset="0"/>
                      </a:endParaRPr>
                    </a:p>
                  </a:txBody>
                  <a:tcPr/>
                </a:tc>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Stock registers, human resources, admission registers, referral registers, immunization records etc. to check for implementation of services </a:t>
                      </a:r>
                      <a:endParaRPr lang="en-IN" dirty="0">
                        <a:solidFill>
                          <a:schemeClr val="accent1">
                            <a:lumMod val="50000"/>
                          </a:schemeClr>
                        </a:solidFill>
                        <a:latin typeface="Bookman Old Style" panose="02050604050505020204" pitchFamily="18" charset="0"/>
                      </a:endParaRPr>
                    </a:p>
                  </a:txBody>
                  <a:tcPr/>
                </a:tc>
                <a:extLst>
                  <a:ext uri="{0D108BD9-81ED-4DB2-BD59-A6C34878D82A}">
                    <a16:rowId xmlns:a16="http://schemas.microsoft.com/office/drawing/2014/main" val="1410978187"/>
                  </a:ext>
                </a:extLst>
              </a:tr>
              <a:tr h="566741">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Interview of Providers </a:t>
                      </a:r>
                      <a:endParaRPr lang="en-IN" dirty="0">
                        <a:solidFill>
                          <a:schemeClr val="accent1">
                            <a:lumMod val="50000"/>
                          </a:schemeClr>
                        </a:solidFill>
                        <a:latin typeface="Bookman Old Style" panose="02050604050505020204" pitchFamily="18" charset="0"/>
                      </a:endParaRPr>
                    </a:p>
                  </a:txBody>
                  <a:tcPr/>
                </a:tc>
                <a:tc>
                  <a:txBody>
                    <a:bodyPr/>
                    <a:lstStyle/>
                    <a:p>
                      <a:r>
                        <a:rPr lang="en-US">
                          <a:solidFill>
                            <a:schemeClr val="accent1">
                              <a:lumMod val="50000"/>
                            </a:schemeClr>
                          </a:solidFill>
                          <a:latin typeface="Bookman Old Style" panose="02050604050505020204" pitchFamily="18" charset="0"/>
                        </a:rPr>
                        <a:t>Staff and personal interview to assess knowledge </a:t>
                      </a:r>
                      <a:endParaRPr lang="en-IN">
                        <a:solidFill>
                          <a:schemeClr val="accent1">
                            <a:lumMod val="50000"/>
                          </a:schemeClr>
                        </a:solidFill>
                        <a:latin typeface="Bookman Old Style" panose="02050604050505020204" pitchFamily="18" charset="0"/>
                      </a:endParaRPr>
                    </a:p>
                  </a:txBody>
                  <a:tcPr/>
                </a:tc>
                <a:extLst>
                  <a:ext uri="{0D108BD9-81ED-4DB2-BD59-A6C34878D82A}">
                    <a16:rowId xmlns:a16="http://schemas.microsoft.com/office/drawing/2014/main" val="397461997"/>
                  </a:ext>
                </a:extLst>
              </a:tr>
              <a:tr h="1148225">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Observation</a:t>
                      </a:r>
                      <a:endParaRPr lang="en-IN" dirty="0">
                        <a:solidFill>
                          <a:schemeClr val="accent1">
                            <a:lumMod val="50000"/>
                          </a:schemeClr>
                        </a:solidFill>
                        <a:latin typeface="Bookman Old Style" panose="02050604050505020204" pitchFamily="18" charset="0"/>
                      </a:endParaRPr>
                    </a:p>
                  </a:txBody>
                  <a:tcPr/>
                </a:tc>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Facility readiness in terms of IEC, drugs, storage/ stocks., cold chain equipment as well demonstration of skills during provision of actual care </a:t>
                      </a:r>
                      <a:endParaRPr lang="en-IN" dirty="0">
                        <a:solidFill>
                          <a:schemeClr val="accent1">
                            <a:lumMod val="50000"/>
                          </a:schemeClr>
                        </a:solidFill>
                        <a:latin typeface="Bookman Old Style" panose="02050604050505020204" pitchFamily="18" charset="0"/>
                      </a:endParaRPr>
                    </a:p>
                  </a:txBody>
                  <a:tcPr/>
                </a:tc>
                <a:extLst>
                  <a:ext uri="{0D108BD9-81ED-4DB2-BD59-A6C34878D82A}">
                    <a16:rowId xmlns:a16="http://schemas.microsoft.com/office/drawing/2014/main" val="748735145"/>
                  </a:ext>
                </a:extLst>
              </a:tr>
              <a:tr h="809630">
                <a:tc>
                  <a:txBody>
                    <a:bodyPr/>
                    <a:lstStyle/>
                    <a:p>
                      <a:r>
                        <a:rPr lang="en-IN" sz="1800" kern="1200" dirty="0">
                          <a:solidFill>
                            <a:schemeClr val="accent1">
                              <a:lumMod val="50000"/>
                            </a:schemeClr>
                          </a:solidFill>
                          <a:effectLst/>
                          <a:latin typeface="Bookman Old Style" panose="02050604050505020204" pitchFamily="18" charset="0"/>
                          <a:ea typeface="+mn-ea"/>
                          <a:cs typeface="+mn-cs"/>
                        </a:rPr>
                        <a:t>Interviews with the patients and attendant</a:t>
                      </a:r>
                      <a:endParaRPr lang="en-IN" dirty="0">
                        <a:solidFill>
                          <a:schemeClr val="accent1">
                            <a:lumMod val="50000"/>
                          </a:schemeClr>
                        </a:solidFill>
                        <a:latin typeface="Bookman Old Style" panose="02050604050505020204" pitchFamily="18" charset="0"/>
                      </a:endParaRPr>
                    </a:p>
                  </a:txBody>
                  <a:tcPr/>
                </a:tc>
                <a:tc>
                  <a:txBody>
                    <a:bodyPr/>
                    <a:lstStyle/>
                    <a:p>
                      <a:r>
                        <a:rPr lang="en-US" sz="1800" kern="1200" dirty="0">
                          <a:solidFill>
                            <a:schemeClr val="accent1">
                              <a:lumMod val="50000"/>
                            </a:schemeClr>
                          </a:solidFill>
                          <a:effectLst/>
                          <a:latin typeface="Bookman Old Style" panose="02050604050505020204" pitchFamily="18" charset="0"/>
                          <a:ea typeface="+mn-ea"/>
                          <a:cs typeface="+mn-cs"/>
                        </a:rPr>
                        <a:t>To check patient satisfaction and quality of care provided as well problems faced by the patients </a:t>
                      </a:r>
                      <a:endParaRPr lang="en-IN" dirty="0">
                        <a:solidFill>
                          <a:schemeClr val="accent1">
                            <a:lumMod val="50000"/>
                          </a:schemeClr>
                        </a:solidFill>
                        <a:latin typeface="Bookman Old Style" panose="02050604050505020204" pitchFamily="18" charset="0"/>
                      </a:endParaRPr>
                    </a:p>
                  </a:txBody>
                  <a:tcPr/>
                </a:tc>
                <a:extLst>
                  <a:ext uri="{0D108BD9-81ED-4DB2-BD59-A6C34878D82A}">
                    <a16:rowId xmlns:a16="http://schemas.microsoft.com/office/drawing/2014/main" val="906982883"/>
                  </a:ext>
                </a:extLst>
              </a:tr>
            </a:tbl>
          </a:graphicData>
        </a:graphic>
      </p:graphicFrame>
      <p:sp>
        <p:nvSpPr>
          <p:cNvPr id="9" name="Title 1">
            <a:extLst>
              <a:ext uri="{FF2B5EF4-FFF2-40B4-BE49-F238E27FC236}">
                <a16:creationId xmlns:a16="http://schemas.microsoft.com/office/drawing/2014/main" id="{E2D014C6-2DE5-4478-AD9E-F0DF0F2FAF7C}"/>
              </a:ext>
            </a:extLst>
          </p:cNvPr>
          <p:cNvSpPr>
            <a:spLocks noGrp="1"/>
          </p:cNvSpPr>
          <p:nvPr>
            <p:ph type="title"/>
          </p:nvPr>
        </p:nvSpPr>
        <p:spPr>
          <a:xfrm>
            <a:off x="3950804" y="338621"/>
            <a:ext cx="4290390" cy="840823"/>
          </a:xfrm>
        </p:spPr>
        <p:txBody>
          <a:bodyPr/>
          <a:lstStyle/>
          <a:p>
            <a:pPr algn="ctr"/>
            <a:r>
              <a:rPr lang="en-US" b="1" dirty="0">
                <a:solidFill>
                  <a:schemeClr val="accent1">
                    <a:lumMod val="50000"/>
                  </a:schemeClr>
                </a:solidFill>
                <a:latin typeface="Bookman Old Style" panose="02050604050505020204" pitchFamily="18" charset="0"/>
              </a:rPr>
              <a:t>Methodology</a:t>
            </a:r>
            <a:endParaRPr lang="en-IN"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22130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2335</Words>
  <Application>Microsoft Office PowerPoint</Application>
  <PresentationFormat>Widescreen</PresentationFormat>
  <Paragraphs>367</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Objectives</vt:lpstr>
      <vt:lpstr>PowerPoint Presentation</vt:lpstr>
      <vt:lpstr>Methodology</vt:lpstr>
      <vt:lpstr>Methodology</vt:lpstr>
      <vt:lpstr>Methodology</vt:lpstr>
      <vt:lpstr>Results</vt:lpstr>
      <vt:lpstr>Results</vt:lpstr>
      <vt:lpstr>Results</vt:lpstr>
      <vt:lpstr>Results</vt:lpstr>
      <vt:lpstr>Results</vt:lpstr>
      <vt:lpstr>Results</vt:lpstr>
      <vt:lpstr>Results</vt:lpstr>
      <vt:lpstr>Results</vt:lpstr>
      <vt:lpstr>Results</vt:lpstr>
      <vt:lpstr>Results</vt:lpstr>
      <vt:lpstr>DISCUSSION</vt:lpstr>
      <vt:lpstr>PowerPoint Presentation</vt:lpstr>
      <vt:lpstr>Recommendation</vt:lpstr>
      <vt:lpstr>PowerPoint Presentation</vt:lpstr>
      <vt:lpstr>PowerPoint Presentation</vt:lpstr>
      <vt:lpstr>PowerPoint Presentation</vt:lpstr>
      <vt:lpstr>Conclusion</vt:lpstr>
      <vt:lpstr>References</vt:lpstr>
      <vt:lpstr>PowerPoint Presentation</vt:lpstr>
      <vt:lpstr>OUR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Raihan Ahmad</cp:lastModifiedBy>
  <cp:revision>1</cp:revision>
  <dcterms:modified xsi:type="dcterms:W3CDTF">2022-08-16T17:27:15Z</dcterms:modified>
</cp:coreProperties>
</file>