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664F3-DD32-4EAA-B037-96C81FF2880A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C7183-C03F-4AC9-B89C-F29928A27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4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4D40FB-8398-4C90-906C-C9755161D6CD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084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0242-045B-4BDE-B029-FB5D2DFD3D1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588B-AF72-4C66-B2C6-881072FF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1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0242-045B-4BDE-B029-FB5D2DFD3D1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588B-AF72-4C66-B2C6-881072FF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89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0242-045B-4BDE-B029-FB5D2DFD3D1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588B-AF72-4C66-B2C6-881072FF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31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926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0242-045B-4BDE-B029-FB5D2DFD3D1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588B-AF72-4C66-B2C6-881072FF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7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0242-045B-4BDE-B029-FB5D2DFD3D1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588B-AF72-4C66-B2C6-881072FF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5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0242-045B-4BDE-B029-FB5D2DFD3D1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588B-AF72-4C66-B2C6-881072FF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47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0242-045B-4BDE-B029-FB5D2DFD3D1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588B-AF72-4C66-B2C6-881072FF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91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0242-045B-4BDE-B029-FB5D2DFD3D1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588B-AF72-4C66-B2C6-881072FF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75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0242-045B-4BDE-B029-FB5D2DFD3D1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588B-AF72-4C66-B2C6-881072FF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7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0242-045B-4BDE-B029-FB5D2DFD3D1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588B-AF72-4C66-B2C6-881072FF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0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0242-045B-4BDE-B029-FB5D2DFD3D1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F588B-AF72-4C66-B2C6-881072FF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0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70242-045B-4BDE-B029-FB5D2DFD3D1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F588B-AF72-4C66-B2C6-881072FF5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62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79377"/>
            <a:ext cx="12192000" cy="816534"/>
          </a:xfrm>
          <a:prstGeom prst="roundRect">
            <a:avLst>
              <a:gd name="adj" fmla="val 10870"/>
            </a:avLst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320"/>
            <a:endParaRPr lang="en-US" sz="250">
              <a:solidFill>
                <a:schemeClr val="bg1"/>
              </a:solidFill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371600" y="128231"/>
            <a:ext cx="96169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Demi ITC" panose="020B0805030504020804" pitchFamily="34" charset="0"/>
              </a:rPr>
              <a:t>   </a:t>
            </a: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SATISFACTION SURVEY OF OPD ECHS PATIENTS</a:t>
            </a:r>
          </a:p>
          <a:p>
            <a:pPr algn="ctr" defTabSz="914320"/>
            <a:r>
              <a:rPr lang="en-US" sz="2400" b="1" u="sng" dirty="0" smtClean="0">
                <a:solidFill>
                  <a:srgbClr val="FFFF00"/>
                </a:solidFill>
                <a:latin typeface="Calibri" pitchFamily="34" charset="0"/>
              </a:rPr>
              <a:t>BY COL MANOJ SINGH &amp; COL ASHISH YADAV</a:t>
            </a:r>
            <a:endParaRPr lang="en-US" sz="2400" b="1" u="sng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2065" name="Rectangle 36">
            <a:extLst>
              <a:ext uri="{FF2B5EF4-FFF2-40B4-BE49-F238E27FC236}">
                <a16:creationId xmlns="" xmlns:a16="http://schemas.microsoft.com/office/drawing/2014/main" id="{22B78A9F-1F4B-4C38-9BB8-2B62909D5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18772"/>
            <a:ext cx="38537" cy="5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9525" rIns="19050" bIns="95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50"/>
          </a:p>
        </p:txBody>
      </p:sp>
      <p:sp>
        <p:nvSpPr>
          <p:cNvPr id="2066" name="Rectangle 42">
            <a:extLst>
              <a:ext uri="{FF2B5EF4-FFF2-40B4-BE49-F238E27FC236}">
                <a16:creationId xmlns="" xmlns:a16="http://schemas.microsoft.com/office/drawing/2014/main" id="{1E54F6EE-5C48-42BB-9E98-6F0794318E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66397"/>
            <a:ext cx="38537" cy="5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9050" tIns="9525" rIns="19050" bIns="952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50"/>
          </a:p>
        </p:txBody>
      </p:sp>
      <p:pic>
        <p:nvPicPr>
          <p:cNvPr id="81" name="Picture 80" descr="IIHMR-logo.jpg">
            <a:extLst>
              <a:ext uri="{FF2B5EF4-FFF2-40B4-BE49-F238E27FC236}">
                <a16:creationId xmlns="" xmlns:a16="http://schemas.microsoft.com/office/drawing/2014/main" id="{ACE44A73-5C41-4C29-A154-8794011C0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4" y="159401"/>
            <a:ext cx="1065870" cy="71823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F1C417C7-792D-44F3-9865-42484FACBBC5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29206" y="123971"/>
            <a:ext cx="862794" cy="66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-38965" y="976208"/>
            <a:ext cx="12301253" cy="5981989"/>
            <a:chOff x="1627690" y="1203340"/>
            <a:chExt cx="8983827" cy="5584844"/>
          </a:xfrm>
        </p:grpSpPr>
        <p:sp>
          <p:nvSpPr>
            <p:cNvPr id="20" name="AutoShape 30"/>
            <p:cNvSpPr>
              <a:spLocks noChangeArrowheads="1"/>
            </p:cNvSpPr>
            <p:nvPr/>
          </p:nvSpPr>
          <p:spPr bwMode="auto">
            <a:xfrm>
              <a:off x="8377211" y="1233273"/>
              <a:ext cx="2151985" cy="5413375"/>
            </a:xfrm>
            <a:prstGeom prst="roundRect">
              <a:avLst>
                <a:gd name="adj" fmla="val 7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50" dirty="0"/>
            </a:p>
          </p:txBody>
        </p:sp>
        <p:sp>
          <p:nvSpPr>
            <p:cNvPr id="21" name="AutoShape 29"/>
            <p:cNvSpPr>
              <a:spLocks noChangeArrowheads="1"/>
            </p:cNvSpPr>
            <p:nvPr/>
          </p:nvSpPr>
          <p:spPr bwMode="auto">
            <a:xfrm>
              <a:off x="3861656" y="1270001"/>
              <a:ext cx="2159000" cy="5413375"/>
            </a:xfrm>
            <a:prstGeom prst="roundRect">
              <a:avLst>
                <a:gd name="adj" fmla="val 7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50" dirty="0"/>
            </a:p>
          </p:txBody>
        </p:sp>
        <p:sp>
          <p:nvSpPr>
            <p:cNvPr id="22" name="AutoShape 31"/>
            <p:cNvSpPr>
              <a:spLocks noChangeArrowheads="1"/>
            </p:cNvSpPr>
            <p:nvPr/>
          </p:nvSpPr>
          <p:spPr bwMode="auto">
            <a:xfrm>
              <a:off x="6127750" y="1270001"/>
              <a:ext cx="2159000" cy="5413375"/>
            </a:xfrm>
            <a:prstGeom prst="roundRect">
              <a:avLst>
                <a:gd name="adj" fmla="val 7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50" dirty="0"/>
            </a:p>
          </p:txBody>
        </p:sp>
        <p:sp>
          <p:nvSpPr>
            <p:cNvPr id="23" name="AutoShape 4"/>
            <p:cNvSpPr>
              <a:spLocks noChangeArrowheads="1"/>
            </p:cNvSpPr>
            <p:nvPr/>
          </p:nvSpPr>
          <p:spPr bwMode="auto">
            <a:xfrm>
              <a:off x="1651000" y="1270001"/>
              <a:ext cx="2159000" cy="5413375"/>
            </a:xfrm>
            <a:prstGeom prst="roundRect">
              <a:avLst>
                <a:gd name="adj" fmla="val 7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50" dirty="0"/>
            </a:p>
          </p:txBody>
        </p:sp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1711854" y="1382530"/>
              <a:ext cx="2037292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>
                <a:lnSpc>
                  <a:spcPct val="100000"/>
                </a:lnSpc>
              </a:pPr>
              <a:r>
                <a:rPr lang="en-IN" sz="1000" dirty="0">
                  <a:latin typeface="Arial" pitchFamily="34" charset="0"/>
                  <a:cs typeface="Arial" pitchFamily="34" charset="0"/>
                </a:rPr>
                <a:t>ECHS Polyclinic, providing OPD care, specialist consultancy and diagnostic testing facilities to the veterans of the armed forces and their dependents. </a:t>
              </a:r>
              <a:endParaRPr lang="en-US" sz="1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just"/>
              <a:endParaRPr lang="en-IN" sz="1000" dirty="0"/>
            </a:p>
          </p:txBody>
        </p:sp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1656147" y="5487699"/>
              <a:ext cx="2047875" cy="284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320">
                <a:spcBef>
                  <a:spcPct val="50000"/>
                </a:spcBef>
              </a:pPr>
              <a:r>
                <a:rPr lang="en-US" sz="1250" b="1" u="sng" dirty="0"/>
                <a:t>ECHS ORGANISATION</a:t>
              </a:r>
            </a:p>
          </p:txBody>
        </p:sp>
        <p:sp>
          <p:nvSpPr>
            <p:cNvPr id="2059" name="Text Box 11"/>
            <p:cNvSpPr txBox="1">
              <a:spLocks noChangeArrowheads="1"/>
            </p:cNvSpPr>
            <p:nvPr/>
          </p:nvSpPr>
          <p:spPr bwMode="auto">
            <a:xfrm>
              <a:off x="8409905" y="2370667"/>
              <a:ext cx="2201612" cy="237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defTabSz="914320">
                <a:spcBef>
                  <a:spcPct val="50000"/>
                </a:spcBef>
              </a:pPr>
              <a:r>
                <a:rPr lang="en-IN" sz="105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SHORTCOMINGS </a:t>
              </a:r>
              <a:r>
                <a:rPr lang="en-IN" sz="105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&amp; SUGGESTIONS</a:t>
              </a:r>
              <a:endParaRPr lang="en-US" sz="1050" b="1" u="sng" dirty="0"/>
            </a:p>
          </p:txBody>
        </p:sp>
        <p:sp>
          <p:nvSpPr>
            <p:cNvPr id="2088" name="Text Box 40"/>
            <p:cNvSpPr txBox="1">
              <a:spLocks noChangeArrowheads="1"/>
            </p:cNvSpPr>
            <p:nvPr/>
          </p:nvSpPr>
          <p:spPr bwMode="auto">
            <a:xfrm>
              <a:off x="8408296" y="2545744"/>
              <a:ext cx="2132704" cy="2167087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  <a:effectLst/>
          </p:spPr>
          <p:txBody>
            <a:bodyPr wrap="square" lIns="12744" tIns="6372" rIns="12744" bIns="6372">
              <a:spAutoFit/>
            </a:bodyPr>
            <a:lstStyle/>
            <a:p>
              <a:pPr marL="0" indent="0" eaLnBrk="1" hangingPunct="1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altLang="en-US" sz="1000" dirty="0">
                  <a:solidFill>
                    <a:srgbClr val="C00000"/>
                  </a:solidFill>
                  <a:cs typeface="Arial" charset="0"/>
                </a:rPr>
                <a:t>Delay in release of  funds for settlement of medical bills </a:t>
              </a:r>
            </a:p>
            <a:p>
              <a:pPr marL="0" lvl="2" indent="0" eaLnBrk="1" hangingPunct="1">
                <a:lnSpc>
                  <a:spcPct val="100000"/>
                </a:lnSpc>
                <a:spcBef>
                  <a:spcPts val="0"/>
                </a:spcBef>
                <a:buNone/>
                <a:tabLst>
                  <a:tab pos="1371600" algn="l"/>
                </a:tabLst>
                <a:defRPr/>
              </a:pPr>
              <a:r>
                <a:rPr lang="en-US" altLang="en-US" sz="1000" dirty="0">
                  <a:solidFill>
                    <a:srgbClr val="C00000"/>
                  </a:solidFill>
                  <a:cs typeface="Arial" charset="0"/>
                </a:rPr>
                <a:t>  Current Pendency in terms of money - </a:t>
              </a:r>
              <a:r>
                <a:rPr lang="en-US" altLang="en-US" sz="1000" dirty="0" err="1">
                  <a:solidFill>
                    <a:srgbClr val="C00000"/>
                  </a:solidFill>
                  <a:cs typeface="Arial" charset="0"/>
                </a:rPr>
                <a:t>Approx</a:t>
              </a:r>
              <a:r>
                <a:rPr lang="en-US" altLang="en-US" sz="1000" dirty="0">
                  <a:solidFill>
                    <a:srgbClr val="C00000"/>
                  </a:solidFill>
                  <a:cs typeface="Arial" charset="0"/>
                </a:rPr>
                <a:t> 50 Cr</a:t>
              </a:r>
            </a:p>
            <a:p>
              <a:pPr marL="0" lvl="2" indent="0" eaLnBrk="1" hangingPunct="1">
                <a:lnSpc>
                  <a:spcPct val="100000"/>
                </a:lnSpc>
                <a:spcBef>
                  <a:spcPts val="0"/>
                </a:spcBef>
                <a:buNone/>
                <a:tabLst>
                  <a:tab pos="1371600" algn="l"/>
                </a:tabLst>
                <a:defRPr/>
              </a:pPr>
              <a:r>
                <a:rPr lang="en-US" altLang="en-US" sz="1000" dirty="0">
                  <a:solidFill>
                    <a:srgbClr val="C00000"/>
                  </a:solidFill>
                  <a:cs typeface="Arial" charset="0"/>
                </a:rPr>
                <a:t>Current Pendency in terms of time - 6 Months </a:t>
              </a:r>
            </a:p>
            <a:p>
              <a:pPr marL="0" lvl="2" indent="0" eaLnBrk="1" hangingPunct="1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altLang="en-US" sz="1000" dirty="0">
                  <a:cs typeface="Arial" charset="0"/>
                </a:rPr>
                <a:t>Availability of Medical Specialists</a:t>
              </a:r>
            </a:p>
            <a:p>
              <a:pPr marL="0" lvl="2" indent="0" eaLnBrk="1" hangingPunct="1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altLang="en-US" sz="1000" dirty="0">
                  <a:solidFill>
                    <a:srgbClr val="C00000"/>
                  </a:solidFill>
                  <a:cs typeface="Arial" charset="0"/>
                </a:rPr>
                <a:t>Frequent Policy changes</a:t>
              </a:r>
            </a:p>
            <a:p>
              <a:pPr marL="0" lvl="2" indent="0" eaLnBrk="1" hangingPunct="1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altLang="en-US" sz="1000" dirty="0">
                  <a:cs typeface="Arial" charset="0"/>
                </a:rPr>
                <a:t>General lack of awareness in ESM &amp; their dependents </a:t>
              </a:r>
              <a:r>
                <a:rPr lang="en-US" altLang="en-US" sz="1000" dirty="0" err="1">
                  <a:cs typeface="Arial" charset="0"/>
                </a:rPr>
                <a:t>wrt</a:t>
              </a:r>
              <a:r>
                <a:rPr lang="en-US" altLang="en-US" sz="1000" dirty="0">
                  <a:cs typeface="Arial" charset="0"/>
                </a:rPr>
                <a:t> documentation &amp; submission of claims</a:t>
              </a:r>
            </a:p>
            <a:p>
              <a:pPr marL="0" lvl="2" indent="0" eaLnBrk="1" hangingPunct="1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altLang="en-US" sz="1000" dirty="0">
                  <a:solidFill>
                    <a:srgbClr val="C00000"/>
                  </a:solidFill>
                  <a:cs typeface="Arial" charset="0"/>
                </a:rPr>
                <a:t>Installation of 64 KB Hardware and Software</a:t>
              </a:r>
            </a:p>
            <a:p>
              <a:pPr marL="0" indent="0" eaLnBrk="1" hangingPunct="1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altLang="en-US" sz="1000" dirty="0">
                  <a:solidFill>
                    <a:srgbClr val="C00000"/>
                  </a:solidFill>
                  <a:cs typeface="Arial" charset="0"/>
                </a:rPr>
                <a:t>Availability of infrastructure, ambulance, patient ferrying vehicle</a:t>
              </a:r>
            </a:p>
            <a:p>
              <a:pPr marL="0" lvl="2" indent="0" eaLnBrk="1" hangingPunct="1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altLang="en-US" sz="1000" dirty="0">
                  <a:cs typeface="Arial" charset="0"/>
                </a:rPr>
                <a:t>Modern Lab services</a:t>
              </a:r>
            </a:p>
            <a:p>
              <a:pPr marL="0" lvl="2" indent="0" eaLnBrk="1" hangingPunct="1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altLang="en-US" sz="1000" dirty="0">
                  <a:solidFill>
                    <a:srgbClr val="C00000"/>
                  </a:solidFill>
                  <a:cs typeface="Arial" charset="0"/>
                </a:rPr>
                <a:t>Availability of costly medicines</a:t>
              </a:r>
            </a:p>
            <a:p>
              <a:pPr marL="0" lvl="2" indent="0" eaLnBrk="1" hangingPunct="1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altLang="en-US" sz="1000" dirty="0">
                  <a:cs typeface="Arial" charset="0"/>
                </a:rPr>
                <a:t>Patient load in metro cities</a:t>
              </a:r>
            </a:p>
            <a:p>
              <a:pPr marL="0" lvl="2" indent="0">
                <a:lnSpc>
                  <a:spcPct val="100000"/>
                </a:lnSpc>
                <a:spcBef>
                  <a:spcPts val="0"/>
                </a:spcBef>
                <a:buNone/>
                <a:defRPr/>
              </a:pPr>
              <a:r>
                <a:rPr lang="en-US" altLang="en-US" sz="1000" dirty="0">
                  <a:solidFill>
                    <a:srgbClr val="C00000"/>
                  </a:solidFill>
                  <a:cs typeface="Arial" charset="0"/>
                </a:rPr>
                <a:t>Administrative inadequacies and training of newly posted personnel</a:t>
              </a:r>
            </a:p>
          </p:txBody>
        </p:sp>
        <p:sp>
          <p:nvSpPr>
            <p:cNvPr id="2090" name="Text Box 42"/>
            <p:cNvSpPr txBox="1">
              <a:spLocks noChangeArrowheads="1"/>
            </p:cNvSpPr>
            <p:nvPr/>
          </p:nvSpPr>
          <p:spPr bwMode="auto">
            <a:xfrm>
              <a:off x="1698626" y="1203340"/>
              <a:ext cx="2047875" cy="284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320">
                <a:spcBef>
                  <a:spcPct val="50000"/>
                </a:spcBef>
              </a:pPr>
              <a:r>
                <a:rPr lang="en-US" sz="1250" b="1" u="sng" dirty="0"/>
                <a:t>INTRODUCTION</a:t>
              </a:r>
            </a:p>
          </p:txBody>
        </p:sp>
        <p:sp>
          <p:nvSpPr>
            <p:cNvPr id="29" name="Text Box 42">
              <a:extLst>
                <a:ext uri="{FF2B5EF4-FFF2-40B4-BE49-F238E27FC236}">
                  <a16:creationId xmlns="" xmlns:a16="http://schemas.microsoft.com/office/drawing/2014/main" id="{D0417E06-E5CA-4F3A-8865-0717F1AC53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86388" y="1694250"/>
              <a:ext cx="2047875" cy="1496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320">
                <a:spcBef>
                  <a:spcPct val="50000"/>
                </a:spcBef>
              </a:pPr>
              <a:endParaRPr lang="en-US" sz="1250" b="1" dirty="0"/>
            </a:p>
            <a:p>
              <a:pPr defTabSz="914320">
                <a:spcBef>
                  <a:spcPct val="50000"/>
                </a:spcBef>
              </a:pPr>
              <a:r>
                <a:rPr lang="en-US" sz="1250" b="1" u="sng" dirty="0"/>
                <a:t>OBJECTIVES</a:t>
              </a:r>
            </a:p>
            <a:p>
              <a:pPr defTabSz="914320">
                <a:spcBef>
                  <a:spcPct val="50000"/>
                </a:spcBef>
              </a:pPr>
              <a:endParaRPr lang="en-US" sz="1250" b="1" u="sng" dirty="0"/>
            </a:p>
            <a:p>
              <a:pPr defTabSz="914320">
                <a:spcBef>
                  <a:spcPct val="50000"/>
                </a:spcBef>
              </a:pPr>
              <a:endParaRPr lang="en-US" sz="1250" b="1" u="sng" dirty="0"/>
            </a:p>
            <a:p>
              <a:pPr defTabSz="914320">
                <a:spcBef>
                  <a:spcPct val="50000"/>
                </a:spcBef>
              </a:pPr>
              <a:endParaRPr lang="en-US" sz="250" b="1" dirty="0"/>
            </a:p>
            <a:p>
              <a:pPr defTabSz="914320">
                <a:spcBef>
                  <a:spcPct val="50000"/>
                </a:spcBef>
              </a:pPr>
              <a:endParaRPr lang="en-US" sz="250" b="1" dirty="0"/>
            </a:p>
            <a:p>
              <a:pPr defTabSz="914320">
                <a:spcBef>
                  <a:spcPct val="50000"/>
                </a:spcBef>
              </a:pPr>
              <a:endParaRPr lang="en-US" sz="250" b="1" dirty="0"/>
            </a:p>
            <a:p>
              <a:pPr defTabSz="914320">
                <a:spcBef>
                  <a:spcPct val="50000"/>
                </a:spcBef>
              </a:pPr>
              <a:endParaRPr lang="en-US" sz="250" b="1" dirty="0"/>
            </a:p>
            <a:p>
              <a:pPr defTabSz="914320">
                <a:spcBef>
                  <a:spcPct val="50000"/>
                </a:spcBef>
              </a:pPr>
              <a:endParaRPr lang="en-US" sz="250" b="1" dirty="0"/>
            </a:p>
            <a:p>
              <a:pPr defTabSz="914320">
                <a:spcBef>
                  <a:spcPct val="50000"/>
                </a:spcBef>
              </a:pPr>
              <a:endParaRPr lang="en-US" sz="250" b="1" dirty="0"/>
            </a:p>
          </p:txBody>
        </p:sp>
        <p:sp>
          <p:nvSpPr>
            <p:cNvPr id="30" name="Text Box 9">
              <a:extLst>
                <a:ext uri="{FF2B5EF4-FFF2-40B4-BE49-F238E27FC236}">
                  <a16:creationId xmlns="" xmlns:a16="http://schemas.microsoft.com/office/drawing/2014/main" id="{498FAEDB-B340-41A1-8022-E4E9C6E6D4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9053" y="2134114"/>
              <a:ext cx="2208722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0" indent="0">
                <a:buNone/>
              </a:pPr>
              <a:r>
                <a:rPr lang="en-IN" sz="1000" b="1" u="sng" dirty="0">
                  <a:latin typeface="+mj-lt"/>
                </a:rPr>
                <a:t>Observational Learning</a:t>
              </a:r>
            </a:p>
            <a:p>
              <a:r>
                <a:rPr lang="en-IN" sz="1000" b="1" dirty="0">
                  <a:latin typeface="+mj-lt"/>
                  <a:cs typeface="Times New Roman" panose="02020603050405020304" pitchFamily="18" charset="0"/>
                </a:rPr>
                <a:t>Familiarisation with ECHS System</a:t>
              </a:r>
            </a:p>
            <a:p>
              <a:pPr lvl="1"/>
              <a:r>
                <a:rPr lang="en-IN" sz="1000" dirty="0">
                  <a:solidFill>
                    <a:srgbClr val="C00000"/>
                  </a:solidFill>
                  <a:latin typeface="+mj-lt"/>
                  <a:cs typeface="Times New Roman" panose="02020603050405020304" pitchFamily="18" charset="0"/>
                </a:rPr>
                <a:t> ECHS Organisation</a:t>
              </a:r>
            </a:p>
            <a:p>
              <a:pPr lvl="1"/>
              <a:r>
                <a:rPr lang="en-IN" sz="1000" dirty="0">
                  <a:latin typeface="+mj-lt"/>
                  <a:cs typeface="Times New Roman" panose="02020603050405020304" pitchFamily="18" charset="0"/>
                </a:rPr>
                <a:t> Functioning of ECHS System &amp; Polyclinics </a:t>
              </a:r>
            </a:p>
            <a:p>
              <a:pPr marL="0" indent="0">
                <a:buNone/>
              </a:pPr>
              <a:r>
                <a:rPr lang="en-IN" sz="1000" b="1" u="sng" dirty="0">
                  <a:solidFill>
                    <a:srgbClr val="C00000"/>
                  </a:solidFill>
                  <a:latin typeface="+mj-lt"/>
                  <a:cs typeface="Times New Roman" panose="02020603050405020304" pitchFamily="18" charset="0"/>
                </a:rPr>
                <a:t>Specific Findings</a:t>
              </a:r>
            </a:p>
            <a:p>
              <a:r>
                <a:rPr lang="en-IN" sz="1000" dirty="0">
                  <a:solidFill>
                    <a:srgbClr val="C00000"/>
                  </a:solidFill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en-IN" sz="900" b="1" dirty="0">
                  <a:solidFill>
                    <a:srgbClr val="C00000"/>
                  </a:solidFill>
                  <a:latin typeface="+mj-lt"/>
                  <a:cs typeface="Times New Roman" panose="02020603050405020304" pitchFamily="18" charset="0"/>
                </a:rPr>
                <a:t>Patient Satisfaction at ECHS Polyclinics</a:t>
              </a:r>
            </a:p>
            <a:p>
              <a:pPr lvl="1"/>
              <a:r>
                <a:rPr lang="en-IN" sz="900" dirty="0">
                  <a:latin typeface="+mj-lt"/>
                  <a:cs typeface="Times New Roman" panose="02020603050405020304" pitchFamily="18" charset="0"/>
                </a:rPr>
                <a:t> Reception </a:t>
              </a:r>
            </a:p>
            <a:p>
              <a:pPr lvl="1"/>
              <a:r>
                <a:rPr lang="en-IN" sz="900" dirty="0">
                  <a:solidFill>
                    <a:srgbClr val="C00000"/>
                  </a:solidFill>
                  <a:latin typeface="+mj-lt"/>
                  <a:cs typeface="Times New Roman" panose="02020603050405020304" pitchFamily="18" charset="0"/>
                </a:rPr>
                <a:t> Medical Consultation</a:t>
              </a:r>
            </a:p>
            <a:p>
              <a:pPr lvl="1"/>
              <a:r>
                <a:rPr lang="en-IN" sz="900" dirty="0">
                  <a:latin typeface="+mj-lt"/>
                  <a:cs typeface="Times New Roman" panose="02020603050405020304" pitchFamily="18" charset="0"/>
                </a:rPr>
                <a:t> Pharmacy</a:t>
              </a:r>
            </a:p>
            <a:p>
              <a:pPr lvl="1"/>
              <a:r>
                <a:rPr lang="en-IN" sz="900" dirty="0">
                  <a:solidFill>
                    <a:srgbClr val="C00000"/>
                  </a:solidFill>
                  <a:latin typeface="+mj-lt"/>
                  <a:cs typeface="Times New Roman" panose="02020603050405020304" pitchFamily="18" charset="0"/>
                </a:rPr>
                <a:t> Referral and passing of Bills/ Claim</a:t>
              </a:r>
            </a:p>
          </p:txBody>
        </p:sp>
        <p:sp>
          <p:nvSpPr>
            <p:cNvPr id="31" name="Text Box 9">
              <a:extLst>
                <a:ext uri="{FF2B5EF4-FFF2-40B4-BE49-F238E27FC236}">
                  <a16:creationId xmlns="" xmlns:a16="http://schemas.microsoft.com/office/drawing/2014/main" id="{03FEE2FA-8F06-4895-8E4B-8D36D325D9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7690" y="5670374"/>
              <a:ext cx="2259478" cy="94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altLang="en-US" sz="1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ECHS) partly financed by the </a:t>
              </a:r>
              <a:r>
                <a:rPr lang="en-US" altLang="en-US" sz="1000" b="1" dirty="0" err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GoI</a:t>
              </a:r>
              <a:r>
                <a:rPr lang="en-US" altLang="en-US" sz="10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launched on 01 Apr 2003 with an aim to provide comprehensive and cashless healthcare to all Ex Servicemen (ESM) and their dependents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altLang="en-US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Treatment </a:t>
              </a:r>
              <a:r>
                <a:rPr lang="en-US" alt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service hospitals as well as in those civil/private hospitals </a:t>
              </a:r>
              <a:r>
                <a:rPr lang="en-US" altLang="en-US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empaneled </a:t>
              </a:r>
              <a:r>
                <a:rPr lang="en-US" altLang="en-US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with the </a:t>
              </a:r>
              <a:r>
                <a:rPr lang="en-US" altLang="en-US" sz="1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ECHS</a:t>
              </a:r>
              <a:r>
                <a:rPr lang="en-US" altLang="en-US" sz="1000" b="1" dirty="0" smtClean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10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FE7E4D52-22B3-45FB-9F5F-A3FB2C522AE3}"/>
                </a:ext>
              </a:extLst>
            </p:cNvPr>
            <p:cNvSpPr txBox="1"/>
            <p:nvPr/>
          </p:nvSpPr>
          <p:spPr>
            <a:xfrm flipH="1">
              <a:off x="8348211" y="5839952"/>
              <a:ext cx="2140224" cy="948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u="sng" dirty="0"/>
                <a:t>BIBLIOGRAPHY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000" b="1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https://echs.gov.in/</a:t>
              </a:r>
              <a:r>
                <a:rPr lang="en-US" sz="1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2018. (COECHS, Editor, &amp; ECHS) 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000" b="1" i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http://desw.gov.in/</a:t>
              </a:r>
              <a:r>
                <a:rPr lang="en-US" sz="1000" b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(M. o. Department of</a:t>
              </a:r>
              <a:endParaRPr lang="en-US" sz="1000" b="1" u="sng" dirty="0"/>
            </a:p>
            <a:p>
              <a:endParaRPr lang="en-US" sz="1000" b="1" u="sng" dirty="0"/>
            </a:p>
            <a:p>
              <a:pPr algn="l"/>
              <a:endParaRPr lang="en-IN" sz="1000" b="1" u="sng" dirty="0"/>
            </a:p>
          </p:txBody>
        </p:sp>
        <p:sp>
          <p:nvSpPr>
            <p:cNvPr id="34" name="Text Box 9">
              <a:extLst>
                <a:ext uri="{FF2B5EF4-FFF2-40B4-BE49-F238E27FC236}">
                  <a16:creationId xmlns="" xmlns:a16="http://schemas.microsoft.com/office/drawing/2014/main" id="{E1969A16-95D7-2650-2FEB-F20AC4C56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9047" y="3716304"/>
              <a:ext cx="2248849" cy="1938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000" b="1" u="sng" dirty="0"/>
                <a:t>Study Area</a:t>
              </a:r>
              <a:r>
                <a:rPr lang="en-US" sz="1000" b="1" dirty="0"/>
                <a:t>: </a:t>
              </a:r>
              <a:r>
                <a:rPr lang="en-US" sz="1000" dirty="0"/>
                <a:t>ECHS Polyclinic, Base Hospital Delhi Cantt &amp; </a:t>
              </a:r>
              <a:r>
                <a:rPr lang="en-US" sz="1000" dirty="0" err="1"/>
                <a:t>Dundahera</a:t>
              </a:r>
              <a:r>
                <a:rPr lang="en-US" sz="1000" dirty="0"/>
                <a:t>, Gurugram</a:t>
              </a:r>
            </a:p>
            <a:p>
              <a:r>
                <a:rPr lang="en-US" sz="1000" b="1" u="sng" dirty="0">
                  <a:solidFill>
                    <a:srgbClr val="C00000"/>
                  </a:solidFill>
                </a:rPr>
                <a:t>Study Design</a:t>
              </a:r>
              <a:r>
                <a:rPr lang="en-US" sz="1000" b="1" dirty="0">
                  <a:solidFill>
                    <a:srgbClr val="C00000"/>
                  </a:solidFill>
                </a:rPr>
                <a:t>:  </a:t>
              </a:r>
              <a:r>
                <a:rPr lang="en-US" sz="1000" dirty="0">
                  <a:solidFill>
                    <a:srgbClr val="C00000"/>
                  </a:solidFill>
                </a:rPr>
                <a:t>Cross-sectional survey</a:t>
              </a:r>
              <a:endParaRPr lang="en-US" sz="1000" b="1" dirty="0">
                <a:solidFill>
                  <a:srgbClr val="C00000"/>
                </a:solidFill>
              </a:endParaRPr>
            </a:p>
            <a:p>
              <a:r>
                <a:rPr lang="en-US" sz="1000" b="1" u="sng" dirty="0"/>
                <a:t>Data Collection Tools</a:t>
              </a:r>
              <a:r>
                <a:rPr lang="en-US" sz="1000" b="1" dirty="0"/>
                <a:t>:   </a:t>
              </a:r>
              <a:r>
                <a:rPr lang="en-IN" sz="1000" dirty="0"/>
                <a:t>Semi structured questionnaire</a:t>
              </a:r>
              <a:endParaRPr lang="en-US" sz="1000" dirty="0"/>
            </a:p>
            <a:p>
              <a:r>
                <a:rPr lang="en-US" sz="1000" b="1" u="sng" dirty="0">
                  <a:solidFill>
                    <a:srgbClr val="C00000"/>
                  </a:solidFill>
                </a:rPr>
                <a:t>Study Population</a:t>
              </a:r>
              <a:r>
                <a:rPr lang="en-US" sz="1000" b="1" dirty="0">
                  <a:solidFill>
                    <a:srgbClr val="C00000"/>
                  </a:solidFill>
                </a:rPr>
                <a:t>: </a:t>
              </a:r>
              <a:r>
                <a:rPr lang="en-US" sz="1000" dirty="0">
                  <a:solidFill>
                    <a:srgbClr val="C00000"/>
                  </a:solidFill>
                </a:rPr>
                <a:t>ECHS  Patients &amp; Staff</a:t>
              </a:r>
            </a:p>
            <a:p>
              <a:r>
                <a:rPr lang="en-US" sz="1000" b="1" u="sng" dirty="0"/>
                <a:t>Sample Size</a:t>
              </a:r>
              <a:r>
                <a:rPr lang="en-US" sz="1000" b="1" dirty="0"/>
                <a:t>:  </a:t>
              </a:r>
              <a:r>
                <a:rPr lang="en-US" sz="1000" dirty="0"/>
                <a:t> 400 </a:t>
              </a:r>
            </a:p>
            <a:p>
              <a:r>
                <a:rPr lang="en-US" sz="1000" b="1" u="sng" dirty="0">
                  <a:solidFill>
                    <a:srgbClr val="C00000"/>
                  </a:solidFill>
                </a:rPr>
                <a:t>Sampling Method</a:t>
              </a:r>
              <a:r>
                <a:rPr lang="en-US" sz="1000" b="1" dirty="0">
                  <a:solidFill>
                    <a:srgbClr val="C00000"/>
                  </a:solidFill>
                </a:rPr>
                <a:t>: </a:t>
              </a:r>
              <a:r>
                <a:rPr lang="en-US" sz="1000" dirty="0">
                  <a:solidFill>
                    <a:srgbClr val="C00000"/>
                  </a:solidFill>
                </a:rPr>
                <a:t>Convenience</a:t>
              </a:r>
            </a:p>
            <a:p>
              <a:r>
                <a:rPr lang="en-US" sz="1000" b="1" u="sng" dirty="0"/>
                <a:t>Data Analysis Tool</a:t>
              </a:r>
              <a:r>
                <a:rPr lang="en-US" sz="1000" b="1" dirty="0"/>
                <a:t>: </a:t>
              </a:r>
              <a:r>
                <a:rPr lang="en-US" sz="1000" dirty="0"/>
                <a:t>Microsoft Excel</a:t>
              </a:r>
            </a:p>
            <a:p>
              <a:r>
                <a:rPr lang="en-US" sz="1000" b="1" u="sng" dirty="0"/>
                <a:t>Data Analysis Method</a:t>
              </a:r>
              <a:r>
                <a:rPr lang="en-US" sz="1000" b="1" dirty="0"/>
                <a:t> : </a:t>
              </a:r>
              <a:r>
                <a:rPr lang="en-US" sz="1000" dirty="0"/>
                <a:t>Descriptive analysis for summarizing the data collection</a:t>
              </a:r>
            </a:p>
            <a:p>
              <a:r>
                <a:rPr lang="en-US" sz="1000" b="1" u="sng" dirty="0"/>
                <a:t>Exclusion Criteria</a:t>
              </a:r>
              <a:r>
                <a:rPr lang="en-US" sz="1000" dirty="0"/>
                <a:t> - Consent not given/ unwilling</a:t>
              </a:r>
            </a:p>
            <a:p>
              <a:r>
                <a:rPr lang="en-US" sz="1000" b="1" u="sng" dirty="0"/>
                <a:t>Inclusion Criteria</a:t>
              </a:r>
              <a:r>
                <a:rPr lang="en-US" sz="1000" dirty="0"/>
                <a:t> - OPD</a:t>
              </a:r>
            </a:p>
          </p:txBody>
        </p:sp>
        <p:sp>
          <p:nvSpPr>
            <p:cNvPr id="35" name="Text Box 42">
              <a:extLst>
                <a:ext uri="{FF2B5EF4-FFF2-40B4-BE49-F238E27FC236}">
                  <a16:creationId xmlns="" xmlns:a16="http://schemas.microsoft.com/office/drawing/2014/main" id="{253E4D63-B872-856C-C0BC-13E9857861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60757" y="3287916"/>
              <a:ext cx="2047875" cy="1150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320">
                <a:spcBef>
                  <a:spcPct val="50000"/>
                </a:spcBef>
              </a:pPr>
              <a:endParaRPr lang="en-US" sz="1250" b="1" dirty="0"/>
            </a:p>
            <a:p>
              <a:pPr defTabSz="914320">
                <a:spcBef>
                  <a:spcPct val="50000"/>
                </a:spcBef>
              </a:pPr>
              <a:r>
                <a:rPr lang="en-US" sz="10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METHODOLOGY</a:t>
              </a:r>
              <a:endParaRPr lang="en-US" sz="1000" b="1" u="sng" dirty="0"/>
            </a:p>
            <a:p>
              <a:pPr defTabSz="914320">
                <a:spcBef>
                  <a:spcPct val="50000"/>
                </a:spcBef>
              </a:pPr>
              <a:endParaRPr lang="en-US" sz="1250" b="1" u="sng" dirty="0"/>
            </a:p>
            <a:p>
              <a:pPr defTabSz="914320">
                <a:spcBef>
                  <a:spcPct val="50000"/>
                </a:spcBef>
              </a:pPr>
              <a:endParaRPr lang="en-US" sz="250" b="1" dirty="0"/>
            </a:p>
            <a:p>
              <a:pPr defTabSz="914320">
                <a:spcBef>
                  <a:spcPct val="50000"/>
                </a:spcBef>
              </a:pPr>
              <a:endParaRPr lang="en-US" sz="250" b="1" dirty="0"/>
            </a:p>
            <a:p>
              <a:pPr defTabSz="914320">
                <a:spcBef>
                  <a:spcPct val="50000"/>
                </a:spcBef>
              </a:pPr>
              <a:endParaRPr lang="en-US" sz="250" b="1" dirty="0"/>
            </a:p>
            <a:p>
              <a:pPr defTabSz="914320">
                <a:spcBef>
                  <a:spcPct val="50000"/>
                </a:spcBef>
              </a:pPr>
              <a:endParaRPr lang="en-US" sz="250" b="1" dirty="0"/>
            </a:p>
            <a:p>
              <a:pPr defTabSz="914320">
                <a:spcBef>
                  <a:spcPct val="50000"/>
                </a:spcBef>
              </a:pPr>
              <a:endParaRPr lang="en-US" sz="250" b="1" dirty="0"/>
            </a:p>
            <a:p>
              <a:pPr defTabSz="914320">
                <a:spcBef>
                  <a:spcPct val="50000"/>
                </a:spcBef>
              </a:pPr>
              <a:endParaRPr lang="en-US" sz="250" b="1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D41BB1BF-BDA0-9E9E-CE19-69C83A791F85}"/>
                </a:ext>
              </a:extLst>
            </p:cNvPr>
            <p:cNvSpPr txBox="1"/>
            <p:nvPr/>
          </p:nvSpPr>
          <p:spPr>
            <a:xfrm flipH="1">
              <a:off x="8364139" y="4613518"/>
              <a:ext cx="2140224" cy="13936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u="sng" dirty="0"/>
                <a:t>Limitations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000" dirty="0">
                  <a:solidFill>
                    <a:srgbClr val="C00000"/>
                  </a:solidFill>
                </a:rPr>
                <a:t>Study undertaken at Two Polyclinics (PCs) in NCR region. (426 PCs) 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000" dirty="0"/>
                <a:t>Similar Facilities not available across the board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000" dirty="0">
                  <a:solidFill>
                    <a:srgbClr val="C00000"/>
                  </a:solidFill>
                </a:rPr>
                <a:t>Few Empaneled Hospitals  in backward areas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000" dirty="0"/>
                <a:t>Time Duration of Study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000" dirty="0">
                  <a:solidFill>
                    <a:srgbClr val="C00000"/>
                  </a:solidFill>
                </a:rPr>
                <a:t>Most Polyclinics in Non-Military Stations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</a:pPr>
              <a:r>
                <a:rPr lang="en-US" sz="1000" b="1" dirty="0"/>
                <a:t>Result of Study cannot be templated across all PCs</a:t>
              </a:r>
            </a:p>
            <a:p>
              <a:pPr algn="l"/>
              <a:endParaRPr lang="en-IN" sz="1000" b="1" u="sng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441A6338-6992-44CA-A22F-8D61B0ED3B2A}"/>
                </a:ext>
              </a:extLst>
            </p:cNvPr>
            <p:cNvSpPr txBox="1"/>
            <p:nvPr/>
          </p:nvSpPr>
          <p:spPr>
            <a:xfrm>
              <a:off x="3932008" y="1490614"/>
              <a:ext cx="2018297" cy="166658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  <a:tabLst>
                  <a:tab pos="5042297" algn="l"/>
                  <a:tab pos="5363766" algn="l"/>
                </a:tabLst>
              </a:pPr>
              <a:r>
                <a:rPr lang="en-US" sz="1000" b="1" dirty="0">
                  <a:solidFill>
                    <a:schemeClr val="accent6">
                      <a:lumMod val="50000"/>
                    </a:schemeClr>
                  </a:solidFill>
                </a:rPr>
                <a:t>Est  14 JAN 2004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  <a:tabLst>
                  <a:tab pos="5042297" algn="l"/>
                  <a:tab pos="5363766" algn="l"/>
                </a:tabLst>
              </a:pPr>
              <a:r>
                <a:rPr lang="en-US" sz="1000" b="1" dirty="0">
                  <a:solidFill>
                    <a:srgbClr val="C00000"/>
                  </a:solidFill>
                </a:rPr>
                <a:t>Cat -   Type ‘A’ Mil</a:t>
              </a:r>
              <a:endParaRPr lang="en-US" sz="1000" dirty="0">
                <a:solidFill>
                  <a:srgbClr val="C00000"/>
                </a:solidFill>
              </a:endParaRP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  <a:tabLst>
                  <a:tab pos="5042297" algn="l"/>
                  <a:tab pos="5363766" algn="l"/>
                </a:tabLst>
              </a:pPr>
              <a:r>
                <a:rPr lang="en-US" sz="1000" b="1" dirty="0">
                  <a:solidFill>
                    <a:schemeClr val="accent6">
                      <a:lumMod val="50000"/>
                    </a:schemeClr>
                  </a:solidFill>
                </a:rPr>
                <a:t>Designed capacity </a:t>
              </a:r>
              <a:r>
                <a:rPr lang="en-US" sz="10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n-US" sz="1000" b="1" dirty="0">
                  <a:solidFill>
                    <a:schemeClr val="accent6">
                      <a:lumMod val="50000"/>
                    </a:schemeClr>
                  </a:solidFill>
                </a:rPr>
                <a:t>20000 AFVs &amp; dependents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  <a:tabLst>
                  <a:tab pos="5042297" algn="l"/>
                  <a:tab pos="5363766" algn="l"/>
                </a:tabLst>
              </a:pPr>
              <a:r>
                <a:rPr lang="en-US" sz="1000" b="1" dirty="0" smtClean="0">
                  <a:solidFill>
                    <a:srgbClr val="C00000"/>
                  </a:solidFill>
                </a:rPr>
                <a:t>Beneficiaries      --      67,267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  <a:tabLst>
                  <a:tab pos="5042297" algn="l"/>
                  <a:tab pos="5363766" algn="l"/>
                </a:tabLst>
              </a:pPr>
              <a:r>
                <a:rPr lang="en-US" sz="1000" b="1" dirty="0" smtClean="0">
                  <a:solidFill>
                    <a:srgbClr val="C00000"/>
                  </a:solidFill>
                </a:rPr>
                <a:t>(Officers             –       </a:t>
              </a:r>
              <a:r>
                <a:rPr lang="en-US" sz="1000" b="1" dirty="0">
                  <a:solidFill>
                    <a:srgbClr val="C00000"/>
                  </a:solidFill>
                </a:rPr>
                <a:t>16,978  &amp; 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  <a:tabLst>
                  <a:tab pos="5042297" algn="l"/>
                  <a:tab pos="5363766" algn="l"/>
                </a:tabLst>
              </a:pPr>
              <a:r>
                <a:rPr lang="en-US" sz="1000" b="1" dirty="0">
                  <a:solidFill>
                    <a:srgbClr val="C00000"/>
                  </a:solidFill>
                </a:rPr>
                <a:t> </a:t>
              </a:r>
              <a:r>
                <a:rPr lang="en-US" sz="1000" b="1" dirty="0" smtClean="0">
                  <a:solidFill>
                    <a:srgbClr val="C00000"/>
                  </a:solidFill>
                </a:rPr>
                <a:t>JCOs/</a:t>
              </a:r>
              <a:r>
                <a:rPr lang="en-US" sz="1000" b="1" dirty="0" err="1" smtClean="0">
                  <a:solidFill>
                    <a:srgbClr val="C00000"/>
                  </a:solidFill>
                </a:rPr>
                <a:t>Ors</a:t>
              </a:r>
              <a:r>
                <a:rPr lang="en-US" sz="1000" b="1" dirty="0" smtClean="0">
                  <a:solidFill>
                    <a:srgbClr val="C00000"/>
                  </a:solidFill>
                </a:rPr>
                <a:t>           –        </a:t>
              </a:r>
              <a:r>
                <a:rPr lang="en-US" sz="1000" b="1" dirty="0">
                  <a:solidFill>
                    <a:srgbClr val="C00000"/>
                  </a:solidFill>
                </a:rPr>
                <a:t>50,189 )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  <a:tabLst>
                  <a:tab pos="5042297" algn="l"/>
                  <a:tab pos="5363766" algn="l"/>
                </a:tabLst>
              </a:pPr>
              <a:r>
                <a:rPr lang="en-US" sz="1000" b="1" dirty="0">
                  <a:solidFill>
                    <a:schemeClr val="accent6">
                      <a:lumMod val="50000"/>
                    </a:schemeClr>
                  </a:solidFill>
                </a:rPr>
                <a:t>Daily Footfall  -   300- 600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  <a:tabLst>
                  <a:tab pos="5042297" algn="l"/>
                  <a:tab pos="5363766" algn="l"/>
                </a:tabLst>
              </a:pPr>
              <a:r>
                <a:rPr lang="en-US" sz="1000" b="1" dirty="0">
                  <a:solidFill>
                    <a:srgbClr val="C00000"/>
                  </a:solidFill>
                </a:rPr>
                <a:t>Online Appointment System   -   ECHS App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  <a:tabLst>
                  <a:tab pos="5042297" algn="l"/>
                  <a:tab pos="5363766" algn="l"/>
                </a:tabLst>
              </a:pPr>
              <a:r>
                <a:rPr lang="en-US" sz="1000" b="1" dirty="0">
                  <a:solidFill>
                    <a:schemeClr val="accent6">
                      <a:lumMod val="50000"/>
                    </a:schemeClr>
                  </a:solidFill>
                </a:rPr>
                <a:t>Loc  -   </a:t>
              </a:r>
              <a:r>
                <a:rPr lang="en-US" sz="1000" b="1" dirty="0" err="1">
                  <a:solidFill>
                    <a:schemeClr val="accent6">
                      <a:lumMod val="50000"/>
                    </a:schemeClr>
                  </a:solidFill>
                </a:rPr>
                <a:t>Dudahera</a:t>
              </a:r>
              <a:r>
                <a:rPr lang="en-US" sz="1000" b="1" dirty="0">
                  <a:solidFill>
                    <a:schemeClr val="accent6">
                      <a:lumMod val="50000"/>
                    </a:schemeClr>
                  </a:solidFill>
                </a:rPr>
                <a:t> Military Station </a:t>
              </a:r>
            </a:p>
            <a:p>
              <a:pPr marL="0" indent="0">
                <a:lnSpc>
                  <a:spcPct val="100000"/>
                </a:lnSpc>
                <a:spcBef>
                  <a:spcPts val="0"/>
                </a:spcBef>
                <a:buNone/>
                <a:tabLst>
                  <a:tab pos="5042297" algn="l"/>
                  <a:tab pos="5363766" algn="l"/>
                </a:tabLst>
              </a:pPr>
              <a:r>
                <a:rPr lang="en-US" sz="1000" b="1" dirty="0">
                  <a:solidFill>
                    <a:schemeClr val="accent6">
                      <a:lumMod val="50000"/>
                    </a:schemeClr>
                  </a:solidFill>
                </a:rPr>
                <a:t>Dependency Area  -   Gurugram &amp; Faruk Nagar</a:t>
              </a:r>
            </a:p>
            <a:p>
              <a:pPr algn="l"/>
              <a:endParaRPr lang="en-IN" sz="1000" b="1" u="sng" dirty="0"/>
            </a:p>
          </p:txBody>
        </p:sp>
        <p:sp>
          <p:nvSpPr>
            <p:cNvPr id="53" name="Text Box 10">
              <a:extLst>
                <a:ext uri="{FF2B5EF4-FFF2-40B4-BE49-F238E27FC236}">
                  <a16:creationId xmlns="" xmlns:a16="http://schemas.microsoft.com/office/drawing/2014/main" id="{1DE959A6-EC40-ED56-E24A-3D460AD50B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11277" y="1287497"/>
              <a:ext cx="2047875" cy="28469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320">
                <a:spcBef>
                  <a:spcPct val="50000"/>
                </a:spcBef>
              </a:pPr>
              <a:r>
                <a:rPr lang="en-US" sz="1250" b="1" u="sng" dirty="0"/>
                <a:t>PC </a:t>
              </a:r>
              <a:r>
                <a:rPr lang="en-US" sz="1250" b="1" u="sng" dirty="0" err="1"/>
                <a:t>Dundahera</a:t>
              </a:r>
              <a:r>
                <a:rPr lang="en-US" sz="1250" b="1" u="sng" dirty="0"/>
                <a:t>, Gurugram</a:t>
              </a:r>
            </a:p>
          </p:txBody>
        </p:sp>
        <p:sp>
          <p:nvSpPr>
            <p:cNvPr id="55" name="Text Box 10">
              <a:extLst>
                <a:ext uri="{FF2B5EF4-FFF2-40B4-BE49-F238E27FC236}">
                  <a16:creationId xmlns="" xmlns:a16="http://schemas.microsoft.com/office/drawing/2014/main" id="{1DE959A6-EC40-ED56-E24A-3D460AD50B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2008" y="2955022"/>
              <a:ext cx="2047875" cy="28469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defTabSz="914320">
                <a:spcBef>
                  <a:spcPct val="50000"/>
                </a:spcBef>
              </a:pPr>
              <a:r>
                <a:rPr lang="en-US" sz="1250" b="1" u="sng" dirty="0" smtClean="0"/>
                <a:t>Facilities Available</a:t>
              </a:r>
              <a:endParaRPr lang="en-US" sz="1250" b="1" u="sng" dirty="0"/>
            </a:p>
          </p:txBody>
        </p:sp>
        <p:sp>
          <p:nvSpPr>
            <p:cNvPr id="56" name="Content Placeholder 2"/>
            <p:cNvSpPr txBox="1">
              <a:spLocks/>
            </p:cNvSpPr>
            <p:nvPr/>
          </p:nvSpPr>
          <p:spPr>
            <a:xfrm>
              <a:off x="3867723" y="3215157"/>
              <a:ext cx="2209236" cy="3358688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R="114300" algn="just">
                <a:lnSpc>
                  <a:spcPct val="110000"/>
                </a:lnSpc>
                <a:spcBef>
                  <a:spcPts val="0"/>
                </a:spcBef>
                <a:buClr>
                  <a:srgbClr val="000000"/>
                </a:buClr>
                <a:buSzPts val="1200"/>
                <a:buFont typeface="Wingdings" panose="05000000000000000000" pitchFamily="2" charset="2"/>
                <a:buChar char="§"/>
                <a:tabLst>
                  <a:tab pos="228600" algn="l"/>
                </a:tabLst>
              </a:pPr>
              <a:r>
                <a:rPr lang="en-US" sz="1000" u="sng" dirty="0" smtClean="0">
                  <a:uFill>
                    <a:solidFill>
                      <a:srgbClr val="000000"/>
                    </a:solidFill>
                  </a:uFill>
                  <a:ea typeface="Arial" panose="020B0604020202020204" pitchFamily="34" charset="0"/>
                  <a:cs typeface="Times New Roman" panose="02020603050405020304" pitchFamily="18" charset="0"/>
                </a:rPr>
                <a:t>Medical Facilities</a:t>
              </a:r>
              <a:r>
                <a:rPr lang="en-US" sz="1000" dirty="0" smtClean="0">
                  <a:uFill>
                    <a:solidFill>
                      <a:srgbClr val="000000"/>
                    </a:solidFill>
                  </a:uFill>
                  <a:ea typeface="Arial" panose="020B0604020202020204" pitchFamily="34" charset="0"/>
                  <a:cs typeface="Times New Roman" panose="02020603050405020304" pitchFamily="18" charset="0"/>
                </a:rPr>
                <a:t>. 02 Dental Chairs , 06 MOs, 01 </a:t>
              </a:r>
              <a:r>
                <a:rPr lang="en-US" sz="1000" dirty="0" err="1" smtClean="0">
                  <a:uFill>
                    <a:solidFill>
                      <a:srgbClr val="000000"/>
                    </a:solidFill>
                  </a:uFill>
                  <a:ea typeface="Arial" panose="020B0604020202020204" pitchFamily="34" charset="0"/>
                  <a:cs typeface="Times New Roman" panose="02020603050405020304" pitchFamily="18" charset="0"/>
                </a:rPr>
                <a:t>Gynae</a:t>
              </a:r>
              <a:r>
                <a:rPr lang="en-US" sz="1000" dirty="0" smtClean="0">
                  <a:uFill>
                    <a:solidFill>
                      <a:srgbClr val="000000"/>
                    </a:solidFill>
                  </a:uFill>
                  <a:ea typeface="Arial" panose="020B0604020202020204" pitchFamily="34" charset="0"/>
                  <a:cs typeface="Times New Roman" panose="02020603050405020304" pitchFamily="18" charset="0"/>
                </a:rPr>
                <a:t>, 01 Med </a:t>
              </a:r>
              <a:r>
                <a:rPr lang="en-US" sz="1000" dirty="0" err="1" smtClean="0">
                  <a:uFill>
                    <a:solidFill>
                      <a:srgbClr val="000000"/>
                    </a:solidFill>
                  </a:uFill>
                  <a:ea typeface="Arial" panose="020B0604020202020204" pitchFamily="34" charset="0"/>
                  <a:cs typeface="Times New Roman" panose="02020603050405020304" pitchFamily="18" charset="0"/>
                </a:rPr>
                <a:t>Spl</a:t>
              </a:r>
              <a:r>
                <a:rPr lang="en-US" sz="1000" dirty="0" smtClean="0">
                  <a:uFill>
                    <a:solidFill>
                      <a:srgbClr val="000000"/>
                    </a:solidFill>
                  </a:uFill>
                  <a:ea typeface="Arial" panose="020B0604020202020204" pitchFamily="34" charset="0"/>
                  <a:cs typeface="Times New Roman" panose="02020603050405020304" pitchFamily="18" charset="0"/>
                </a:rPr>
                <a:t> &amp; empaneled </a:t>
              </a:r>
              <a:r>
                <a:rPr lang="en-US" sz="1000" dirty="0" err="1" smtClean="0">
                  <a:uFill>
                    <a:solidFill>
                      <a:srgbClr val="000000"/>
                    </a:solidFill>
                  </a:uFill>
                  <a:ea typeface="Arial" panose="020B0604020202020204" pitchFamily="34" charset="0"/>
                  <a:cs typeface="Times New Roman" panose="02020603050405020304" pitchFamily="18" charset="0"/>
                </a:rPr>
                <a:t>centres</a:t>
              </a:r>
              <a:r>
                <a:rPr lang="en-US" sz="1000" dirty="0" smtClean="0">
                  <a:uFill>
                    <a:solidFill>
                      <a:srgbClr val="000000"/>
                    </a:solidFill>
                  </a:uFill>
                  <a:ea typeface="Arial" panose="020B0604020202020204" pitchFamily="34" charset="0"/>
                  <a:cs typeface="Times New Roman" panose="02020603050405020304" pitchFamily="18" charset="0"/>
                </a:rPr>
                <a:t>/ Hospital </a:t>
              </a:r>
            </a:p>
            <a:p>
              <a:pPr marR="114300" algn="just">
                <a:lnSpc>
                  <a:spcPct val="110000"/>
                </a:lnSpc>
                <a:spcBef>
                  <a:spcPts val="0"/>
                </a:spcBef>
                <a:buClr>
                  <a:srgbClr val="000000"/>
                </a:buClr>
                <a:buSzPts val="1200"/>
                <a:buFont typeface="Wingdings" panose="05000000000000000000" pitchFamily="2" charset="2"/>
                <a:buChar char="§"/>
                <a:tabLst>
                  <a:tab pos="228600" algn="l"/>
                </a:tabLst>
              </a:pPr>
              <a:r>
                <a:rPr lang="en-US" sz="1000" u="sng" dirty="0" smtClean="0">
                  <a:solidFill>
                    <a:srgbClr val="C00000"/>
                  </a:solidFill>
                  <a:uFill>
                    <a:solidFill>
                      <a:srgbClr val="000000"/>
                    </a:solidFill>
                  </a:uFill>
                  <a:ea typeface="Arial" panose="020B0604020202020204" pitchFamily="34" charset="0"/>
                  <a:cs typeface="Times New Roman" panose="02020603050405020304" pitchFamily="18" charset="0"/>
                </a:rPr>
                <a:t>Availability of MOs &amp; Staff</a:t>
              </a:r>
              <a:r>
                <a:rPr lang="en-US" sz="1000" dirty="0" smtClean="0">
                  <a:solidFill>
                    <a:srgbClr val="C00000"/>
                  </a:solidFill>
                  <a:uFill>
                    <a:solidFill>
                      <a:srgbClr val="000000"/>
                    </a:solidFill>
                  </a:uFill>
                  <a:ea typeface="Arial" panose="020B0604020202020204" pitchFamily="34" charset="0"/>
                  <a:cs typeface="Times New Roman" panose="02020603050405020304" pitchFamily="18" charset="0"/>
                </a:rPr>
                <a:t>. Adequate staff was available on duty for functioning including MOs &amp; Specialists</a:t>
              </a:r>
              <a:endParaRPr lang="en-US" sz="1000" u="sng" dirty="0" smtClean="0"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 marR="114300" algn="just">
                <a:lnSpc>
                  <a:spcPct val="110000"/>
                </a:lnSpc>
                <a:spcBef>
                  <a:spcPts val="0"/>
                </a:spcBef>
                <a:buClr>
                  <a:srgbClr val="000000"/>
                </a:buClr>
                <a:buSzPts val="1200"/>
                <a:buFont typeface="Wingdings" panose="05000000000000000000" pitchFamily="2" charset="2"/>
                <a:buChar char="§"/>
                <a:tabLst>
                  <a:tab pos="228600" algn="l"/>
                </a:tabLst>
              </a:pPr>
              <a:r>
                <a:rPr lang="en-US" sz="1000" u="sng" dirty="0" smtClean="0">
                  <a:uFill>
                    <a:solidFill>
                      <a:srgbClr val="000000"/>
                    </a:solidFill>
                  </a:uFill>
                  <a:ea typeface="Arial" panose="020B0604020202020204" pitchFamily="34" charset="0"/>
                  <a:cs typeface="Times New Roman" panose="02020603050405020304" pitchFamily="18" charset="0"/>
                </a:rPr>
                <a:t>Laboratory/ Diagnostic Services</a:t>
              </a:r>
              <a:r>
                <a:rPr lang="en-US" sz="1000" dirty="0" smtClean="0">
                  <a:uFill>
                    <a:solidFill>
                      <a:srgbClr val="000000"/>
                    </a:solidFill>
                  </a:uFill>
                  <a:ea typeface="Arial" panose="020B0604020202020204" pitchFamily="34" charset="0"/>
                  <a:cs typeface="Times New Roman" panose="02020603050405020304" pitchFamily="18" charset="0"/>
                </a:rPr>
                <a:t>. Routine tests are available, During COVID special counters for RT-PCR/ Rapid Antigen Tests were established</a:t>
              </a:r>
              <a:endParaRPr lang="en-US" sz="1000" u="sng" dirty="0" smtClean="0">
                <a:solidFill>
                  <a:srgbClr val="C00000"/>
                </a:solidFill>
                <a:uFill>
                  <a:solidFill>
                    <a:srgbClr val="000000"/>
                  </a:solidFill>
                </a:uFill>
                <a:ea typeface="Arial" panose="020B0604020202020204" pitchFamily="34" charset="0"/>
                <a:cs typeface="Times New Roman" panose="02020603050405020304" pitchFamily="18" charset="0"/>
              </a:endParaRPr>
            </a:p>
            <a:p>
              <a:pPr marR="114300" algn="just" fontAlgn="base">
                <a:lnSpc>
                  <a:spcPct val="110000"/>
                </a:lnSpc>
                <a:spcBef>
                  <a:spcPts val="0"/>
                </a:spcBef>
                <a:buClr>
                  <a:srgbClr val="000000"/>
                </a:buClr>
                <a:buSzPts val="1200"/>
                <a:buFont typeface="Wingdings" panose="05000000000000000000" pitchFamily="2" charset="2"/>
                <a:buChar char="§"/>
                <a:tabLst>
                  <a:tab pos="228600" algn="l"/>
                </a:tabLst>
              </a:pPr>
              <a:r>
                <a:rPr lang="en-US" sz="1000" u="sng" dirty="0" smtClean="0">
                  <a:solidFill>
                    <a:srgbClr val="C00000"/>
                  </a:solidFill>
                  <a:uFill>
                    <a:solidFill>
                      <a:srgbClr val="000000"/>
                    </a:solidFill>
                  </a:uFill>
                  <a:ea typeface="Arial" panose="020B0604020202020204" pitchFamily="34" charset="0"/>
                  <a:cs typeface="Times New Roman" panose="02020603050405020304" pitchFamily="18" charset="0"/>
                </a:rPr>
                <a:t>Medicines</a:t>
              </a:r>
              <a:r>
                <a:rPr lang="en-US" sz="1000" dirty="0" smtClean="0">
                  <a:solidFill>
                    <a:srgbClr val="C00000"/>
                  </a:solidFill>
                  <a:uFill>
                    <a:solidFill>
                      <a:srgbClr val="000000"/>
                    </a:solidFill>
                  </a:uFill>
                  <a:ea typeface="Arial" panose="020B0604020202020204" pitchFamily="34" charset="0"/>
                  <a:cs typeface="Times New Roman" panose="02020603050405020304" pitchFamily="18" charset="0"/>
                </a:rPr>
                <a:t>. The quality of medicines and their availability was also found to be satisfactory. Costly medicines at times are not available due to budgetary constraints</a:t>
              </a:r>
            </a:p>
            <a:p>
              <a:pPr marR="114300" algn="just">
                <a:lnSpc>
                  <a:spcPct val="110000"/>
                </a:lnSpc>
                <a:spcBef>
                  <a:spcPts val="0"/>
                </a:spcBef>
                <a:buClr>
                  <a:srgbClr val="000000"/>
                </a:buClr>
                <a:buSzPts val="1200"/>
                <a:buFont typeface="Wingdings" panose="05000000000000000000" pitchFamily="2" charset="2"/>
                <a:buChar char="§"/>
                <a:tabLst>
                  <a:tab pos="228600" algn="l"/>
                </a:tabLst>
              </a:pPr>
              <a:r>
                <a:rPr lang="en-US" sz="1000" u="sng" dirty="0" smtClean="0">
                  <a:uFill>
                    <a:solidFill>
                      <a:srgbClr val="000000"/>
                    </a:solidFill>
                  </a:uFill>
                  <a:ea typeface="Arial" panose="020B0604020202020204" pitchFamily="34" charset="0"/>
                  <a:cs typeface="Times New Roman" panose="02020603050405020304" pitchFamily="18" charset="0"/>
                </a:rPr>
                <a:t>Referrals</a:t>
              </a:r>
              <a:r>
                <a:rPr lang="en-US" sz="1000" dirty="0" smtClean="0">
                  <a:uFill>
                    <a:solidFill>
                      <a:srgbClr val="000000"/>
                    </a:solidFill>
                  </a:uFill>
                  <a:ea typeface="Arial" panose="020B0604020202020204" pitchFamily="34" charset="0"/>
                  <a:cs typeface="Times New Roman" panose="02020603050405020304" pitchFamily="18" charset="0"/>
                </a:rPr>
                <a:t>. Referrals are given based on requirement.</a:t>
              </a:r>
            </a:p>
            <a:p>
              <a:pPr marR="114300" algn="just">
                <a:lnSpc>
                  <a:spcPct val="110000"/>
                </a:lnSpc>
                <a:spcBef>
                  <a:spcPts val="0"/>
                </a:spcBef>
                <a:buClr>
                  <a:srgbClr val="000000"/>
                </a:buClr>
                <a:buSzPts val="1200"/>
                <a:buFont typeface="Wingdings" panose="05000000000000000000" pitchFamily="2" charset="2"/>
                <a:buChar char="§"/>
                <a:tabLst>
                  <a:tab pos="228600" algn="l"/>
                </a:tabLst>
              </a:pPr>
              <a:r>
                <a:rPr lang="en-US" sz="1000" u="sng" dirty="0" smtClean="0">
                  <a:solidFill>
                    <a:srgbClr val="C00000"/>
                  </a:solidFill>
                  <a:uFill>
                    <a:solidFill>
                      <a:srgbClr val="000000"/>
                    </a:solidFill>
                  </a:uFill>
                  <a:ea typeface="Arial" panose="020B0604020202020204" pitchFamily="34" charset="0"/>
                  <a:cs typeface="Times New Roman" panose="02020603050405020304" pitchFamily="18" charset="0"/>
                </a:rPr>
                <a:t>Hygiene and Cleanliness</a:t>
              </a:r>
              <a:r>
                <a:rPr lang="en-US" sz="1000" dirty="0" smtClean="0">
                  <a:solidFill>
                    <a:srgbClr val="C00000"/>
                  </a:solidFill>
                  <a:uFill>
                    <a:solidFill>
                      <a:srgbClr val="000000"/>
                    </a:solidFill>
                  </a:uFill>
                  <a:ea typeface="Arial" panose="020B0604020202020204" pitchFamily="34" charset="0"/>
                  <a:cs typeface="Times New Roman" panose="02020603050405020304" pitchFamily="18" charset="0"/>
                </a:rPr>
                <a:t>. It was ok at the polyclinic but could be improved further</a:t>
              </a:r>
            </a:p>
            <a:p>
              <a:pPr marR="114300" algn="just" fontAlgn="base">
                <a:lnSpc>
                  <a:spcPct val="110000"/>
                </a:lnSpc>
                <a:spcBef>
                  <a:spcPts val="0"/>
                </a:spcBef>
                <a:buClr>
                  <a:srgbClr val="000000"/>
                </a:buClr>
                <a:buSzPts val="1200"/>
                <a:buFont typeface="Wingdings" panose="05000000000000000000" pitchFamily="2" charset="2"/>
                <a:buChar char="§"/>
                <a:tabLst>
                  <a:tab pos="228600" algn="l"/>
                </a:tabLst>
              </a:pPr>
              <a:r>
                <a:rPr lang="en-US" sz="1000" u="sng" dirty="0" smtClean="0">
                  <a:uFill>
                    <a:solidFill>
                      <a:srgbClr val="000000"/>
                    </a:solidFill>
                  </a:uFill>
                  <a:ea typeface="Arial" panose="020B0604020202020204" pitchFamily="34" charset="0"/>
                  <a:cs typeface="Times New Roman" panose="02020603050405020304" pitchFamily="18" charset="0"/>
                </a:rPr>
                <a:t>Reimbursement</a:t>
              </a:r>
              <a:r>
                <a:rPr lang="en-US" sz="1000" dirty="0" smtClean="0">
                  <a:uFill>
                    <a:solidFill>
                      <a:srgbClr val="000000"/>
                    </a:solidFill>
                  </a:uFill>
                  <a:ea typeface="Arial" panose="020B0604020202020204" pitchFamily="34" charset="0"/>
                  <a:cs typeface="Times New Roman" panose="02020603050405020304" pitchFamily="18" charset="0"/>
                </a:rPr>
                <a:t>. The cases of reimbursement of medicines were constantly monitored by the OIC with the help of MIS</a:t>
              </a:r>
              <a:endParaRPr lang="en-US" sz="1200" dirty="0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56228" y="1272711"/>
              <a:ext cx="2105592" cy="210945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71619" y="3102269"/>
              <a:ext cx="1996516" cy="20019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02335" y="5185398"/>
              <a:ext cx="2068225" cy="122905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77211" y="1270472"/>
              <a:ext cx="2163789" cy="11467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419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557</Words>
  <Application>Microsoft Office PowerPoint</Application>
  <PresentationFormat>Widescreen</PresentationFormat>
  <Paragraphs>85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Eras Demi ITC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manoj singh</dc:creator>
  <cp:lastModifiedBy>manoj singh</cp:lastModifiedBy>
  <cp:revision>1</cp:revision>
  <dcterms:created xsi:type="dcterms:W3CDTF">2022-08-23T03:40:10Z</dcterms:created>
  <dcterms:modified xsi:type="dcterms:W3CDTF">2022-08-23T03:40:42Z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