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7"/>
  </p:notesMasterIdLst>
  <p:sldIdLst>
    <p:sldId id="445" r:id="rId3"/>
    <p:sldId id="1849" r:id="rId4"/>
    <p:sldId id="1834" r:id="rId5"/>
    <p:sldId id="260" r:id="rId6"/>
    <p:sldId id="1852" r:id="rId7"/>
    <p:sldId id="1850" r:id="rId8"/>
    <p:sldId id="1851" r:id="rId9"/>
    <p:sldId id="1853" r:id="rId10"/>
    <p:sldId id="1803" r:id="rId11"/>
    <p:sldId id="1728" r:id="rId12"/>
    <p:sldId id="1829" r:id="rId13"/>
    <p:sldId id="1804" r:id="rId14"/>
    <p:sldId id="1805" r:id="rId15"/>
    <p:sldId id="1806" r:id="rId16"/>
    <p:sldId id="1807" r:id="rId17"/>
    <p:sldId id="1833" r:id="rId18"/>
    <p:sldId id="1832" r:id="rId19"/>
    <p:sldId id="1712" r:id="rId20"/>
    <p:sldId id="1820" r:id="rId21"/>
    <p:sldId id="1835" r:id="rId22"/>
    <p:sldId id="257" r:id="rId23"/>
    <p:sldId id="258" r:id="rId24"/>
    <p:sldId id="1836" r:id="rId25"/>
    <p:sldId id="1837" r:id="rId26"/>
    <p:sldId id="735" r:id="rId27"/>
    <p:sldId id="432" r:id="rId28"/>
    <p:sldId id="754" r:id="rId29"/>
    <p:sldId id="736" r:id="rId30"/>
    <p:sldId id="279" r:id="rId31"/>
    <p:sldId id="798" r:id="rId32"/>
    <p:sldId id="1838" r:id="rId33"/>
    <p:sldId id="799" r:id="rId34"/>
    <p:sldId id="800" r:id="rId35"/>
    <p:sldId id="1854" r:id="rId36"/>
    <p:sldId id="1842" r:id="rId37"/>
    <p:sldId id="280" r:id="rId38"/>
    <p:sldId id="282" r:id="rId39"/>
    <p:sldId id="1855" r:id="rId40"/>
    <p:sldId id="1871" r:id="rId41"/>
    <p:sldId id="281" r:id="rId42"/>
    <p:sldId id="1856" r:id="rId43"/>
    <p:sldId id="1858" r:id="rId44"/>
    <p:sldId id="1825" r:id="rId45"/>
    <p:sldId id="1859" r:id="rId46"/>
    <p:sldId id="1860" r:id="rId47"/>
    <p:sldId id="1861" r:id="rId48"/>
    <p:sldId id="1862" r:id="rId49"/>
    <p:sldId id="1863" r:id="rId50"/>
    <p:sldId id="1864" r:id="rId51"/>
    <p:sldId id="1867" r:id="rId52"/>
    <p:sldId id="1868" r:id="rId53"/>
    <p:sldId id="1869" r:id="rId54"/>
    <p:sldId id="1870" r:id="rId55"/>
    <p:sldId id="1866" r:id="rId5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ikha.bassi shikha.bassi" initials="ss" lastIdx="6" clrIdx="0">
    <p:extLst>
      <p:ext uri="{19B8F6BF-5375-455C-9EA6-DF929625EA0E}">
        <p15:presenceInfo xmlns:p15="http://schemas.microsoft.com/office/powerpoint/2012/main" userId="bcc09d1cde5cc35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2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80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commentAuthors" Target="commentAuthors.xml"/><Relationship Id="rId5" Type="http://schemas.openxmlformats.org/officeDocument/2006/relationships/slide" Target="slides/slide3.xml"/><Relationship Id="rId61" Type="http://schemas.openxmlformats.org/officeDocument/2006/relationships/theme" Target="theme/theme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2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F:\HM%20MBA%20WK\internship%20echs\data%20echs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F:\HM%20MBA%20WK\internship%20echs\data%20ech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F:\HM%20MBA%20WK\internship%20echs\data%20ech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F:\HM%20MBA%20WK\internship%20echs\data%20ech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F:\HM%20MBA%20WK\internship%20echs\data%20ech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F:\HM%20MBA%20WK\internship%20echs\data%20ech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F:\HM%20MBA%20WK\internship%20echs\data%20ech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F:\HM%20MBA%20WK\internship%20echs\data%20echs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F:\HM%20MBA%20WK\internship%20echs\data%20echs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Dissatisfied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Quality of consultation and examination satisfaction</c:v>
                </c:pt>
                <c:pt idx="1">
                  <c:v>Availability of prescribed medicines </c:v>
                </c:pt>
                <c:pt idx="2">
                  <c:v>Procedure of getiing referrals to empanelled hospital</c:v>
                </c:pt>
                <c:pt idx="3">
                  <c:v>Treatment at empanelled hospital </c:v>
                </c:pt>
                <c:pt idx="4">
                  <c:v>Reimbursement procedures</c:v>
                </c:pt>
                <c:pt idx="5">
                  <c:v>Courteousness of staff and related facilities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0.02</c:v>
                </c:pt>
                <c:pt idx="1">
                  <c:v>0.05</c:v>
                </c:pt>
                <c:pt idx="2">
                  <c:v>0.01</c:v>
                </c:pt>
                <c:pt idx="3" formatCode="0.00%">
                  <c:v>2.7E-2</c:v>
                </c:pt>
                <c:pt idx="4" formatCode="0.00%">
                  <c:v>2.7E-2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F06-4A09-BF3A-1C97C70BDFF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Quality of consultation and examination satisfaction</c:v>
                </c:pt>
                <c:pt idx="1">
                  <c:v>Availability of prescribed medicines </c:v>
                </c:pt>
                <c:pt idx="2">
                  <c:v>Procedure of getiing referrals to empanelled hospital</c:v>
                </c:pt>
                <c:pt idx="3">
                  <c:v>Treatment at empanelled hospital </c:v>
                </c:pt>
                <c:pt idx="4">
                  <c:v>Reimbursement procedures</c:v>
                </c:pt>
                <c:pt idx="5">
                  <c:v>Courteousness of staff and related facilities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0.05</c:v>
                </c:pt>
                <c:pt idx="1">
                  <c:v>0.1</c:v>
                </c:pt>
                <c:pt idx="2">
                  <c:v>0.06</c:v>
                </c:pt>
                <c:pt idx="3" formatCode="0.00%">
                  <c:v>7.4999999999999997E-2</c:v>
                </c:pt>
                <c:pt idx="4" formatCode="0.00%">
                  <c:v>6.0999999999999999E-2</c:v>
                </c:pt>
                <c:pt idx="5" formatCode="0.00%">
                  <c:v>2.1999999999999999E-2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F06-4A09-BF3A-1C97C70BDFF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Satisfied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Quality of consultation and examination satisfaction</c:v>
                </c:pt>
                <c:pt idx="1">
                  <c:v>Availability of prescribed medicines </c:v>
                </c:pt>
                <c:pt idx="2">
                  <c:v>Procedure of getiing referrals to empanelled hospital</c:v>
                </c:pt>
                <c:pt idx="3">
                  <c:v>Treatment at empanelled hospital </c:v>
                </c:pt>
                <c:pt idx="4">
                  <c:v>Reimbursement procedures</c:v>
                </c:pt>
                <c:pt idx="5">
                  <c:v>Courteousness of staff and related facilities</c:v>
                </c:pt>
              </c:strCache>
            </c:strRef>
          </c:cat>
          <c:val>
            <c:numRef>
              <c:f>Sheet1!$D$2:$D$7</c:f>
              <c:numCache>
                <c:formatCode>0%</c:formatCode>
                <c:ptCount val="6"/>
                <c:pt idx="0">
                  <c:v>0.08</c:v>
                </c:pt>
                <c:pt idx="1">
                  <c:v>0.55000000000000004</c:v>
                </c:pt>
                <c:pt idx="2">
                  <c:v>0.78</c:v>
                </c:pt>
                <c:pt idx="3" formatCode="0.00%">
                  <c:v>0.746</c:v>
                </c:pt>
                <c:pt idx="4" formatCode="0.00%">
                  <c:v>0.73199999999999998</c:v>
                </c:pt>
                <c:pt idx="5" formatCode="0.00%">
                  <c:v>8.7999999999999995E-2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F06-4A09-BF3A-1C97C70BDFF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Highly Satisfied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Quality of consultation and examination satisfaction</c:v>
                </c:pt>
                <c:pt idx="1">
                  <c:v>Availability of prescribed medicines </c:v>
                </c:pt>
                <c:pt idx="2">
                  <c:v>Procedure of getiing referrals to empanelled hospital</c:v>
                </c:pt>
                <c:pt idx="3">
                  <c:v>Treatment at empanelled hospital </c:v>
                </c:pt>
                <c:pt idx="4">
                  <c:v>Reimbursement procedures</c:v>
                </c:pt>
                <c:pt idx="5">
                  <c:v>Courteousness of staff and related facilities</c:v>
                </c:pt>
              </c:strCache>
            </c:strRef>
          </c:cat>
          <c:val>
            <c:numRef>
              <c:f>Sheet1!$E$2:$E$7</c:f>
              <c:numCache>
                <c:formatCode>0%</c:formatCode>
                <c:ptCount val="6"/>
                <c:pt idx="0">
                  <c:v>0.85</c:v>
                </c:pt>
                <c:pt idx="1">
                  <c:v>0.3</c:v>
                </c:pt>
                <c:pt idx="2">
                  <c:v>0.15</c:v>
                </c:pt>
                <c:pt idx="3" formatCode="0.00%">
                  <c:v>0.152</c:v>
                </c:pt>
                <c:pt idx="4">
                  <c:v>0.18</c:v>
                </c:pt>
                <c:pt idx="5">
                  <c:v>0.89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F06-4A09-BF3A-1C97C70BDF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1369833712"/>
        <c:axId val="-1369821200"/>
      </c:barChart>
      <c:catAx>
        <c:axId val="-13698337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69821200"/>
        <c:crosses val="autoZero"/>
        <c:auto val="1"/>
        <c:lblAlgn val="ctr"/>
        <c:lblOffset val="100"/>
        <c:noMultiLvlLbl val="0"/>
      </c:catAx>
      <c:valAx>
        <c:axId val="-13698212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69833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sng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u="sng"/>
              <a:t>OOPE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sng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1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solidFill>
                <a:srgbClr val="FFFF0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Sheet2!$G$55:$G$57</c:f>
              <c:numCache>
                <c:formatCode>0</c:formatCode>
                <c:ptCount val="3"/>
                <c:pt idx="0">
                  <c:v>42.25</c:v>
                </c:pt>
                <c:pt idx="1">
                  <c:v>49.25</c:v>
                </c:pt>
                <c:pt idx="2">
                  <c:v>8.5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903821089127228E-2"/>
          <c:y val="0.90517299626814152"/>
          <c:w val="0.8169323708689058"/>
          <c:h val="6.995447543935753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u="sng"/>
              <a:t>RECEPTION/REGISTRATION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Sheet2!$B$15</c:f>
              <c:strCache>
                <c:ptCount val="1"/>
                <c:pt idx="0">
                  <c:v>Appt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BDE8ADBB-FA24-4FB4-B5AC-2C0542EAD2B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198D525C-F544-4BCE-8C87-6C6E8F5D462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77DC13F5-8D07-4FC1-8398-FE7D712F255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Sheet2!$C$14:$F$14</c:f>
              <c:strCache>
                <c:ptCount val="4"/>
                <c:pt idx="0">
                  <c:v>Excellent </c:v>
                </c:pt>
                <c:pt idx="1">
                  <c:v>Good</c:v>
                </c:pt>
                <c:pt idx="2">
                  <c:v>Fair </c:v>
                </c:pt>
                <c:pt idx="3">
                  <c:v>Poor</c:v>
                </c:pt>
              </c:strCache>
            </c:strRef>
          </c:cat>
          <c:val>
            <c:numRef>
              <c:f>Sheet2!$C$15:$F$15</c:f>
              <c:numCache>
                <c:formatCode>General</c:formatCode>
                <c:ptCount val="4"/>
                <c:pt idx="0">
                  <c:v>341</c:v>
                </c:pt>
                <c:pt idx="1">
                  <c:v>54</c:v>
                </c:pt>
                <c:pt idx="2">
                  <c:v>5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Sheet2!$C$15:$F$15</c15:f>
                <c15:dlblRangeCache>
                  <c:ptCount val="4"/>
                  <c:pt idx="0">
                    <c:v>341</c:v>
                  </c:pt>
                  <c:pt idx="1">
                    <c:v>54</c:v>
                  </c:pt>
                  <c:pt idx="2">
                    <c:v>5</c:v>
                  </c:pt>
                </c15:dlblRangeCache>
              </c15:datalabelsRange>
            </c:ext>
          </c:extLst>
        </c:ser>
        <c:ser>
          <c:idx val="1"/>
          <c:order val="1"/>
          <c:tx>
            <c:strRef>
              <c:f>Sheet2!$B$16</c:f>
              <c:strCache>
                <c:ptCount val="1"/>
                <c:pt idx="0">
                  <c:v>Rxn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Sheet2!$C$14:$F$14</c:f>
              <c:strCache>
                <c:ptCount val="4"/>
                <c:pt idx="0">
                  <c:v>Excellent </c:v>
                </c:pt>
                <c:pt idx="1">
                  <c:v>Good</c:v>
                </c:pt>
                <c:pt idx="2">
                  <c:v>Fair </c:v>
                </c:pt>
                <c:pt idx="3">
                  <c:v>Poor</c:v>
                </c:pt>
              </c:strCache>
            </c:strRef>
          </c:cat>
          <c:val>
            <c:numRef>
              <c:f>Sheet2!$C$16:$F$16</c:f>
              <c:numCache>
                <c:formatCode>General</c:formatCode>
                <c:ptCount val="4"/>
                <c:pt idx="0">
                  <c:v>207</c:v>
                </c:pt>
                <c:pt idx="1">
                  <c:v>166</c:v>
                </c:pt>
                <c:pt idx="2">
                  <c:v>16</c:v>
                </c:pt>
                <c:pt idx="3">
                  <c:v>11</c:v>
                </c:pt>
              </c:numCache>
            </c:numRef>
          </c:val>
        </c:ser>
        <c:ser>
          <c:idx val="2"/>
          <c:order val="2"/>
          <c:tx>
            <c:strRef>
              <c:f>Sheet2!$B$17</c:f>
              <c:strCache>
                <c:ptCount val="1"/>
                <c:pt idx="0">
                  <c:v>Staff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Sheet2!$C$14:$F$14</c:f>
              <c:strCache>
                <c:ptCount val="4"/>
                <c:pt idx="0">
                  <c:v>Excellent </c:v>
                </c:pt>
                <c:pt idx="1">
                  <c:v>Good</c:v>
                </c:pt>
                <c:pt idx="2">
                  <c:v>Fair </c:v>
                </c:pt>
                <c:pt idx="3">
                  <c:v>Poor</c:v>
                </c:pt>
              </c:strCache>
            </c:strRef>
          </c:cat>
          <c:val>
            <c:numRef>
              <c:f>Sheet2!$C$17:$F$17</c:f>
              <c:numCache>
                <c:formatCode>General</c:formatCode>
                <c:ptCount val="4"/>
                <c:pt idx="0">
                  <c:v>102</c:v>
                </c:pt>
                <c:pt idx="1">
                  <c:v>117</c:v>
                </c:pt>
                <c:pt idx="2">
                  <c:v>134</c:v>
                </c:pt>
                <c:pt idx="3">
                  <c:v>47</c:v>
                </c:pt>
              </c:numCache>
            </c:numRef>
          </c:val>
        </c:ser>
        <c:ser>
          <c:idx val="3"/>
          <c:order val="3"/>
          <c:tx>
            <c:strRef>
              <c:f>Sheet2!$B$18</c:f>
              <c:strCache>
                <c:ptCount val="1"/>
                <c:pt idx="0">
                  <c:v>Regn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Sheet2!$C$14:$F$14</c:f>
              <c:strCache>
                <c:ptCount val="4"/>
                <c:pt idx="0">
                  <c:v>Excellent </c:v>
                </c:pt>
                <c:pt idx="1">
                  <c:v>Good</c:v>
                </c:pt>
                <c:pt idx="2">
                  <c:v>Fair </c:v>
                </c:pt>
                <c:pt idx="3">
                  <c:v>Poor</c:v>
                </c:pt>
              </c:strCache>
            </c:strRef>
          </c:cat>
          <c:val>
            <c:numRef>
              <c:f>Sheet2!$C$18:$F$18</c:f>
              <c:numCache>
                <c:formatCode>General</c:formatCode>
                <c:ptCount val="4"/>
                <c:pt idx="0">
                  <c:v>126</c:v>
                </c:pt>
                <c:pt idx="1">
                  <c:v>145</c:v>
                </c:pt>
                <c:pt idx="2">
                  <c:v>78</c:v>
                </c:pt>
                <c:pt idx="3">
                  <c:v>51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1369826096"/>
        <c:axId val="-1369819568"/>
      </c:barChart>
      <c:lineChart>
        <c:grouping val="standard"/>
        <c:varyColors val="0"/>
        <c:ser>
          <c:idx val="4"/>
          <c:order val="4"/>
          <c:tx>
            <c:strRef>
              <c:f>Sheet2!$B$19</c:f>
              <c:strCache>
                <c:ptCount val="1"/>
                <c:pt idx="0">
                  <c:v>Avg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tx>
                <c:rich>
                  <a:bodyPr/>
                  <a:lstStyle/>
                  <a:p>
                    <a:fld id="{0FF390D6-A4E6-4AC7-A6AE-0F824B13C6A4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%,</a:t>
                    </a:r>
                    <a:fld id="{EBC2A0D6-42FF-40ED-8BE5-42B34D0FD9BB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%,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B8C0C9A8-FAE9-45AE-AA09-C2062F5B0AA6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%,</a:t>
                    </a:r>
                    <a:fld id="{B8AEFB0B-674A-491C-A97F-ECA9A2F00727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%,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676B417E-1479-42DF-83AD-E93EF626E6BE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%,</a:t>
                    </a:r>
                    <a:fld id="{778D6FCE-EFB5-4278-A8FF-D0B9178F9943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%,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F732E02E-8CF9-49FF-932D-0EFD3410D47A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%,</a:t>
                    </a:r>
                    <a:fld id="{6FA46238-2233-4816-A78D-09B52164834A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%,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spPr>
              <a:solidFill>
                <a:srgbClr val="FFFF0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%,</c:separator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Sheet2!$C$14:$F$14</c:f>
              <c:strCache>
                <c:ptCount val="4"/>
                <c:pt idx="0">
                  <c:v>Excellent </c:v>
                </c:pt>
                <c:pt idx="1">
                  <c:v>Good</c:v>
                </c:pt>
                <c:pt idx="2">
                  <c:v>Fair </c:v>
                </c:pt>
                <c:pt idx="3">
                  <c:v>Poor</c:v>
                </c:pt>
              </c:strCache>
            </c:strRef>
          </c:cat>
          <c:val>
            <c:numRef>
              <c:f>Sheet2!$C$19:$F$19</c:f>
              <c:numCache>
                <c:formatCode>0</c:formatCode>
                <c:ptCount val="4"/>
                <c:pt idx="0" formatCode="General">
                  <c:v>194</c:v>
                </c:pt>
                <c:pt idx="1">
                  <c:v>120.5</c:v>
                </c:pt>
                <c:pt idx="2">
                  <c:v>58.25</c:v>
                </c:pt>
                <c:pt idx="3">
                  <c:v>27.25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datalabelsRange>
                <c15:f>Sheet2!$K$19:$N$19</c15:f>
                <c15:dlblRangeCache>
                  <c:ptCount val="4"/>
                  <c:pt idx="0">
                    <c:v>49</c:v>
                  </c:pt>
                  <c:pt idx="1">
                    <c:v>30</c:v>
                  </c:pt>
                  <c:pt idx="2">
                    <c:v>15</c:v>
                  </c:pt>
                  <c:pt idx="3">
                    <c:v>7</c:v>
                  </c:pt>
                </c15:dlblRangeCache>
              </c15:datalabelsRange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-1369826096"/>
        <c:axId val="-1369819568"/>
      </c:lineChart>
      <c:catAx>
        <c:axId val="-1369826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69819568"/>
        <c:crosses val="autoZero"/>
        <c:auto val="1"/>
        <c:lblAlgn val="ctr"/>
        <c:lblOffset val="100"/>
        <c:noMultiLvlLbl val="0"/>
      </c:catAx>
      <c:valAx>
        <c:axId val="-1369819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69826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4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u="sng"/>
              <a:t>CONSULTATION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Sheet2!$B$23</c:f>
              <c:strCache>
                <c:ptCount val="1"/>
                <c:pt idx="0">
                  <c:v>Time*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Sheet2!$C$22:$F$22</c:f>
              <c:strCache>
                <c:ptCount val="4"/>
                <c:pt idx="0">
                  <c:v>Excellent </c:v>
                </c:pt>
                <c:pt idx="1">
                  <c:v>Good</c:v>
                </c:pt>
                <c:pt idx="2">
                  <c:v>Fair </c:v>
                </c:pt>
                <c:pt idx="3">
                  <c:v>Poor</c:v>
                </c:pt>
              </c:strCache>
            </c:strRef>
          </c:cat>
          <c:val>
            <c:numRef>
              <c:f>Sheet2!$C$23:$F$23</c:f>
              <c:numCache>
                <c:formatCode>General</c:formatCode>
                <c:ptCount val="4"/>
                <c:pt idx="0">
                  <c:v>81</c:v>
                </c:pt>
                <c:pt idx="1">
                  <c:v>128</c:v>
                </c:pt>
                <c:pt idx="2">
                  <c:v>179</c:v>
                </c:pt>
                <c:pt idx="3">
                  <c:v>12</c:v>
                </c:pt>
              </c:numCache>
            </c:numRef>
          </c:val>
        </c:ser>
        <c:ser>
          <c:idx val="1"/>
          <c:order val="1"/>
          <c:tx>
            <c:strRef>
              <c:f>Sheet2!$B$24</c:f>
              <c:strCache>
                <c:ptCount val="1"/>
                <c:pt idx="0">
                  <c:v>Attention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Sheet2!$C$22:$F$22</c:f>
              <c:strCache>
                <c:ptCount val="4"/>
                <c:pt idx="0">
                  <c:v>Excellent </c:v>
                </c:pt>
                <c:pt idx="1">
                  <c:v>Good</c:v>
                </c:pt>
                <c:pt idx="2">
                  <c:v>Fair </c:v>
                </c:pt>
                <c:pt idx="3">
                  <c:v>Poor</c:v>
                </c:pt>
              </c:strCache>
            </c:strRef>
          </c:cat>
          <c:val>
            <c:numRef>
              <c:f>Sheet2!$C$24:$F$24</c:f>
              <c:numCache>
                <c:formatCode>General</c:formatCode>
                <c:ptCount val="4"/>
                <c:pt idx="0">
                  <c:v>123</c:v>
                </c:pt>
                <c:pt idx="1">
                  <c:v>203</c:v>
                </c:pt>
                <c:pt idx="2">
                  <c:v>58</c:v>
                </c:pt>
                <c:pt idx="3">
                  <c:v>16</c:v>
                </c:pt>
              </c:numCache>
            </c:numRef>
          </c:val>
        </c:ser>
        <c:ser>
          <c:idx val="2"/>
          <c:order val="2"/>
          <c:tx>
            <c:strRef>
              <c:f>Sheet2!$B$25</c:f>
              <c:strCache>
                <c:ptCount val="1"/>
                <c:pt idx="0">
                  <c:v>Privacy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Sheet2!$C$22:$F$22</c:f>
              <c:strCache>
                <c:ptCount val="4"/>
                <c:pt idx="0">
                  <c:v>Excellent </c:v>
                </c:pt>
                <c:pt idx="1">
                  <c:v>Good</c:v>
                </c:pt>
                <c:pt idx="2">
                  <c:v>Fair </c:v>
                </c:pt>
                <c:pt idx="3">
                  <c:v>Poor</c:v>
                </c:pt>
              </c:strCache>
            </c:strRef>
          </c:cat>
          <c:val>
            <c:numRef>
              <c:f>Sheet2!$C$25:$F$25</c:f>
              <c:numCache>
                <c:formatCode>General</c:formatCode>
                <c:ptCount val="4"/>
                <c:pt idx="0">
                  <c:v>98</c:v>
                </c:pt>
                <c:pt idx="1">
                  <c:v>103</c:v>
                </c:pt>
                <c:pt idx="2">
                  <c:v>131</c:v>
                </c:pt>
                <c:pt idx="3">
                  <c:v>68</c:v>
                </c:pt>
              </c:numCache>
            </c:numRef>
          </c:val>
        </c:ser>
        <c:ser>
          <c:idx val="3"/>
          <c:order val="3"/>
          <c:tx>
            <c:strRef>
              <c:f>Sheet2!$B$26</c:f>
              <c:strCache>
                <c:ptCount val="1"/>
                <c:pt idx="0">
                  <c:v>Quality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Sheet2!$C$22:$F$22</c:f>
              <c:strCache>
                <c:ptCount val="4"/>
                <c:pt idx="0">
                  <c:v>Excellent </c:v>
                </c:pt>
                <c:pt idx="1">
                  <c:v>Good</c:v>
                </c:pt>
                <c:pt idx="2">
                  <c:v>Fair </c:v>
                </c:pt>
                <c:pt idx="3">
                  <c:v>Poor</c:v>
                </c:pt>
              </c:strCache>
            </c:strRef>
          </c:cat>
          <c:val>
            <c:numRef>
              <c:f>Sheet2!$C$26:$F$26</c:f>
              <c:numCache>
                <c:formatCode>General</c:formatCode>
                <c:ptCount val="4"/>
                <c:pt idx="0">
                  <c:v>158</c:v>
                </c:pt>
                <c:pt idx="1">
                  <c:v>145</c:v>
                </c:pt>
                <c:pt idx="2">
                  <c:v>78</c:v>
                </c:pt>
                <c:pt idx="3">
                  <c:v>51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1369832080"/>
        <c:axId val="-1369825552"/>
      </c:barChart>
      <c:lineChart>
        <c:grouping val="standard"/>
        <c:varyColors val="0"/>
        <c:ser>
          <c:idx val="4"/>
          <c:order val="4"/>
          <c:tx>
            <c:strRef>
              <c:f>Sheet2!$B$27</c:f>
              <c:strCache>
                <c:ptCount val="1"/>
                <c:pt idx="0">
                  <c:v>Avg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tx>
                <c:rich>
                  <a:bodyPr/>
                  <a:lstStyle/>
                  <a:p>
                    <a:fld id="{C9C4DDA7-CBFA-4908-A2CF-23F7C08FEB46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5BB7D05E-C0B0-4F86-87D7-5704CC560109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BA220662-E45E-4AA2-8C44-00BA7FF19C2A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7DB1184A-0A5B-4DE8-A0ED-9FA230F464B1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61D4153F-A0B2-4125-8930-8E14689C427E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93D9BCBA-4660-4888-A7BD-D61F65E5FD87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41309EC5-6DE3-47FB-A2D8-920AA6398089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F2548E4F-2851-4E9F-BD89-7EECE61CF96C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spPr>
              <a:solidFill>
                <a:srgbClr val="FFFF0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Sheet2!$C$22:$F$22</c:f>
              <c:strCache>
                <c:ptCount val="4"/>
                <c:pt idx="0">
                  <c:v>Excellent </c:v>
                </c:pt>
                <c:pt idx="1">
                  <c:v>Good</c:v>
                </c:pt>
                <c:pt idx="2">
                  <c:v>Fair </c:v>
                </c:pt>
                <c:pt idx="3">
                  <c:v>Poor</c:v>
                </c:pt>
              </c:strCache>
            </c:strRef>
          </c:cat>
          <c:val>
            <c:numRef>
              <c:f>Sheet2!$C$27:$F$27</c:f>
              <c:numCache>
                <c:formatCode>0</c:formatCode>
                <c:ptCount val="4"/>
                <c:pt idx="0" formatCode="General">
                  <c:v>115</c:v>
                </c:pt>
                <c:pt idx="1">
                  <c:v>144.75</c:v>
                </c:pt>
                <c:pt idx="2">
                  <c:v>111.5</c:v>
                </c:pt>
                <c:pt idx="3">
                  <c:v>36.75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datalabelsRange>
                <c15:f>Sheet2!$K$27:$N$27</c15:f>
                <c15:dlblRangeCache>
                  <c:ptCount val="4"/>
                  <c:pt idx="0">
                    <c:v>28</c:v>
                  </c:pt>
                  <c:pt idx="1">
                    <c:v>36</c:v>
                  </c:pt>
                  <c:pt idx="2">
                    <c:v>28</c:v>
                  </c:pt>
                  <c:pt idx="3">
                    <c:v>9</c:v>
                  </c:pt>
                </c15:dlblRangeCache>
              </c15:datalabelsRange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-1369832080"/>
        <c:axId val="-1369825552"/>
      </c:lineChart>
      <c:catAx>
        <c:axId val="-1369832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69825552"/>
        <c:crosses val="autoZero"/>
        <c:auto val="1"/>
        <c:lblAlgn val="ctr"/>
        <c:lblOffset val="100"/>
        <c:noMultiLvlLbl val="0"/>
      </c:catAx>
      <c:valAx>
        <c:axId val="-1369825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69832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4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sng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u="sng"/>
              <a:t>PHARMACY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sng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Sheet2!$B$39</c:f>
              <c:strCache>
                <c:ptCount val="1"/>
                <c:pt idx="0">
                  <c:v>Avaibility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Sheet2!$C$38:$F$38</c:f>
              <c:strCache>
                <c:ptCount val="4"/>
                <c:pt idx="0">
                  <c:v>Excellent </c:v>
                </c:pt>
                <c:pt idx="1">
                  <c:v>Good</c:v>
                </c:pt>
                <c:pt idx="2">
                  <c:v>Fair </c:v>
                </c:pt>
                <c:pt idx="3">
                  <c:v>Poor</c:v>
                </c:pt>
              </c:strCache>
            </c:strRef>
          </c:cat>
          <c:val>
            <c:numRef>
              <c:f>Sheet2!$C$39:$F$39</c:f>
              <c:numCache>
                <c:formatCode>General</c:formatCode>
                <c:ptCount val="4"/>
                <c:pt idx="0">
                  <c:v>41</c:v>
                </c:pt>
                <c:pt idx="1">
                  <c:v>117</c:v>
                </c:pt>
                <c:pt idx="2">
                  <c:v>228</c:v>
                </c:pt>
                <c:pt idx="3">
                  <c:v>14</c:v>
                </c:pt>
              </c:numCache>
            </c:numRef>
          </c:val>
        </c:ser>
        <c:ser>
          <c:idx val="1"/>
          <c:order val="1"/>
          <c:tx>
            <c:strRef>
              <c:f>Sheet2!$B$40</c:f>
              <c:strCache>
                <c:ptCount val="1"/>
                <c:pt idx="0">
                  <c:v>Expiry Dt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Sheet2!$C$38:$F$38</c:f>
              <c:strCache>
                <c:ptCount val="4"/>
                <c:pt idx="0">
                  <c:v>Excellent </c:v>
                </c:pt>
                <c:pt idx="1">
                  <c:v>Good</c:v>
                </c:pt>
                <c:pt idx="2">
                  <c:v>Fair </c:v>
                </c:pt>
                <c:pt idx="3">
                  <c:v>Poor</c:v>
                </c:pt>
              </c:strCache>
            </c:strRef>
          </c:cat>
          <c:val>
            <c:numRef>
              <c:f>Sheet2!$C$40:$F$40</c:f>
              <c:numCache>
                <c:formatCode>General</c:formatCode>
                <c:ptCount val="4"/>
                <c:pt idx="0">
                  <c:v>148</c:v>
                </c:pt>
                <c:pt idx="1">
                  <c:v>186</c:v>
                </c:pt>
                <c:pt idx="2">
                  <c:v>62</c:v>
                </c:pt>
                <c:pt idx="3">
                  <c:v>4</c:v>
                </c:pt>
              </c:numCache>
            </c:numRef>
          </c:val>
        </c:ser>
        <c:ser>
          <c:idx val="2"/>
          <c:order val="2"/>
          <c:tx>
            <c:strRef>
              <c:f>Sheet2!$B$41</c:f>
              <c:strCache>
                <c:ptCount val="1"/>
                <c:pt idx="0">
                  <c:v>Wait Time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Sheet2!$C$38:$F$38</c:f>
              <c:strCache>
                <c:ptCount val="4"/>
                <c:pt idx="0">
                  <c:v>Excellent </c:v>
                </c:pt>
                <c:pt idx="1">
                  <c:v>Good</c:v>
                </c:pt>
                <c:pt idx="2">
                  <c:v>Fair </c:v>
                </c:pt>
                <c:pt idx="3">
                  <c:v>Poor</c:v>
                </c:pt>
              </c:strCache>
            </c:strRef>
          </c:cat>
          <c:val>
            <c:numRef>
              <c:f>Sheet2!$C$41:$F$41</c:f>
              <c:numCache>
                <c:formatCode>General</c:formatCode>
                <c:ptCount val="4"/>
                <c:pt idx="0">
                  <c:v>131</c:v>
                </c:pt>
                <c:pt idx="1">
                  <c:v>154</c:v>
                </c:pt>
                <c:pt idx="2">
                  <c:v>76</c:v>
                </c:pt>
                <c:pt idx="3">
                  <c:v>39</c:v>
                </c:pt>
              </c:numCache>
            </c:numRef>
          </c:val>
        </c:ser>
        <c:ser>
          <c:idx val="3"/>
          <c:order val="3"/>
          <c:tx>
            <c:strRef>
              <c:f>Sheet2!$B$42</c:f>
              <c:strCache>
                <c:ptCount val="1"/>
                <c:pt idx="0">
                  <c:v>Explained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Sheet2!$C$38:$F$38</c:f>
              <c:strCache>
                <c:ptCount val="4"/>
                <c:pt idx="0">
                  <c:v>Excellent </c:v>
                </c:pt>
                <c:pt idx="1">
                  <c:v>Good</c:v>
                </c:pt>
                <c:pt idx="2">
                  <c:v>Fair </c:v>
                </c:pt>
                <c:pt idx="3">
                  <c:v>Poor</c:v>
                </c:pt>
              </c:strCache>
            </c:strRef>
          </c:cat>
          <c:val>
            <c:numRef>
              <c:f>Sheet2!$C$42:$F$42</c:f>
              <c:numCache>
                <c:formatCode>General</c:formatCode>
                <c:ptCount val="4"/>
                <c:pt idx="0">
                  <c:v>121</c:v>
                </c:pt>
                <c:pt idx="1">
                  <c:v>192</c:v>
                </c:pt>
                <c:pt idx="2">
                  <c:v>53</c:v>
                </c:pt>
                <c:pt idx="3">
                  <c:v>34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1369827728"/>
        <c:axId val="-1369830992"/>
      </c:barChart>
      <c:lineChart>
        <c:grouping val="standard"/>
        <c:varyColors val="0"/>
        <c:ser>
          <c:idx val="4"/>
          <c:order val="4"/>
          <c:tx>
            <c:strRef>
              <c:f>Sheet2!$B$43</c:f>
              <c:strCache>
                <c:ptCount val="1"/>
                <c:pt idx="0">
                  <c:v>Avg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tx>
                <c:rich>
                  <a:bodyPr/>
                  <a:lstStyle/>
                  <a:p>
                    <a:fld id="{B467F719-BB62-427C-8FCC-4E72239620BF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%  , </a:t>
                    </a:r>
                    <a:fld id="{E2DD9318-8B4A-4707-AD33-06D8D3100115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%  , 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C05B608F-3CB2-4279-89CA-65C9AA03437E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%  , </a:t>
                    </a:r>
                    <a:fld id="{A0775501-4474-4274-B399-A9AB63A2B727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%  , 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513AC20D-1078-4497-8426-7B77CED6195B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%  , </a:t>
                    </a:r>
                    <a:fld id="{B5E595FE-F8CB-4BA5-9F00-B59BC2382F15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%  , 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161B6E1B-55C9-4075-8733-4C839BD0F469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%  , </a:t>
                    </a:r>
                    <a:fld id="{E5CD1BE3-7FAD-47A4-BD55-3DDF2278D329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%  , 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spPr>
              <a:solidFill>
                <a:srgbClr val="FFFF0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%  , </c:separator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Sheet2!$C$38:$F$38</c:f>
              <c:strCache>
                <c:ptCount val="4"/>
                <c:pt idx="0">
                  <c:v>Excellent </c:v>
                </c:pt>
                <c:pt idx="1">
                  <c:v>Good</c:v>
                </c:pt>
                <c:pt idx="2">
                  <c:v>Fair </c:v>
                </c:pt>
                <c:pt idx="3">
                  <c:v>Poor</c:v>
                </c:pt>
              </c:strCache>
            </c:strRef>
          </c:cat>
          <c:val>
            <c:numRef>
              <c:f>Sheet2!$C$43:$F$43</c:f>
              <c:numCache>
                <c:formatCode>0</c:formatCode>
                <c:ptCount val="4"/>
                <c:pt idx="0">
                  <c:v>110.25</c:v>
                </c:pt>
                <c:pt idx="1">
                  <c:v>162.25</c:v>
                </c:pt>
                <c:pt idx="2">
                  <c:v>104.75</c:v>
                </c:pt>
                <c:pt idx="3">
                  <c:v>22.75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datalabelsRange>
                <c15:f>Sheet2!$K$43:$N$43</c15:f>
                <c15:dlblRangeCache>
                  <c:ptCount val="4"/>
                  <c:pt idx="0">
                    <c:v>28</c:v>
                  </c:pt>
                  <c:pt idx="1">
                    <c:v>41</c:v>
                  </c:pt>
                  <c:pt idx="2">
                    <c:v>26</c:v>
                  </c:pt>
                  <c:pt idx="3">
                    <c:v>6</c:v>
                  </c:pt>
                </c15:dlblRangeCache>
              </c15:datalabelsRange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-1369827728"/>
        <c:axId val="-1369830992"/>
      </c:lineChart>
      <c:catAx>
        <c:axId val="-1369827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69830992"/>
        <c:crosses val="autoZero"/>
        <c:auto val="1"/>
        <c:lblAlgn val="ctr"/>
        <c:lblOffset val="100"/>
        <c:noMultiLvlLbl val="0"/>
      </c:catAx>
      <c:valAx>
        <c:axId val="-1369830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69827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4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sng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u="sng"/>
              <a:t>SERVICES</a:t>
            </a:r>
            <a:r>
              <a:rPr lang="en-US" b="1" u="sng" baseline="0"/>
              <a:t> &amp; OTHER ASPECTS </a:t>
            </a:r>
            <a:endParaRPr lang="en-US" b="1" u="sng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sng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Sheet2!$B$31</c:f>
              <c:strCache>
                <c:ptCount val="1"/>
                <c:pt idx="0">
                  <c:v>Hygiene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Sheet2!$C$30:$F$30</c:f>
              <c:strCache>
                <c:ptCount val="4"/>
                <c:pt idx="0">
                  <c:v>Excellent </c:v>
                </c:pt>
                <c:pt idx="1">
                  <c:v>Good</c:v>
                </c:pt>
                <c:pt idx="2">
                  <c:v>Fair </c:v>
                </c:pt>
                <c:pt idx="3">
                  <c:v>Poor</c:v>
                </c:pt>
              </c:strCache>
            </c:strRef>
          </c:cat>
          <c:val>
            <c:numRef>
              <c:f>Sheet2!$C$31:$F$31</c:f>
              <c:numCache>
                <c:formatCode>General</c:formatCode>
                <c:ptCount val="4"/>
                <c:pt idx="0">
                  <c:v>78</c:v>
                </c:pt>
                <c:pt idx="1">
                  <c:v>112</c:v>
                </c:pt>
                <c:pt idx="2">
                  <c:v>181</c:v>
                </c:pt>
                <c:pt idx="3">
                  <c:v>29</c:v>
                </c:pt>
              </c:numCache>
            </c:numRef>
          </c:val>
        </c:ser>
        <c:ser>
          <c:idx val="1"/>
          <c:order val="1"/>
          <c:tx>
            <c:strRef>
              <c:f>Sheet2!$B$32</c:f>
              <c:strCache>
                <c:ptCount val="1"/>
                <c:pt idx="0">
                  <c:v>Lab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Sheet2!$C$30:$F$30</c:f>
              <c:strCache>
                <c:ptCount val="4"/>
                <c:pt idx="0">
                  <c:v>Excellent </c:v>
                </c:pt>
                <c:pt idx="1">
                  <c:v>Good</c:v>
                </c:pt>
                <c:pt idx="2">
                  <c:v>Fair </c:v>
                </c:pt>
                <c:pt idx="3">
                  <c:v>Poor</c:v>
                </c:pt>
              </c:strCache>
            </c:strRef>
          </c:cat>
          <c:val>
            <c:numRef>
              <c:f>Sheet2!$C$32:$F$32</c:f>
              <c:numCache>
                <c:formatCode>General</c:formatCode>
                <c:ptCount val="4"/>
                <c:pt idx="0">
                  <c:v>89</c:v>
                </c:pt>
                <c:pt idx="1">
                  <c:v>195</c:v>
                </c:pt>
                <c:pt idx="2">
                  <c:v>104</c:v>
                </c:pt>
                <c:pt idx="3">
                  <c:v>12</c:v>
                </c:pt>
              </c:numCache>
            </c:numRef>
          </c:val>
        </c:ser>
        <c:ser>
          <c:idx val="2"/>
          <c:order val="2"/>
          <c:tx>
            <c:strRef>
              <c:f>Sheet2!$B$33</c:f>
              <c:strCache>
                <c:ptCount val="1"/>
                <c:pt idx="0">
                  <c:v>Emergency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Sheet2!$C$30:$F$30</c:f>
              <c:strCache>
                <c:ptCount val="4"/>
                <c:pt idx="0">
                  <c:v>Excellent </c:v>
                </c:pt>
                <c:pt idx="1">
                  <c:v>Good</c:v>
                </c:pt>
                <c:pt idx="2">
                  <c:v>Fair </c:v>
                </c:pt>
                <c:pt idx="3">
                  <c:v>Poor</c:v>
                </c:pt>
              </c:strCache>
            </c:strRef>
          </c:cat>
          <c:val>
            <c:numRef>
              <c:f>Sheet2!$C$33:$F$33</c:f>
              <c:numCache>
                <c:formatCode>General</c:formatCode>
                <c:ptCount val="4"/>
                <c:pt idx="0">
                  <c:v>103</c:v>
                </c:pt>
                <c:pt idx="1">
                  <c:v>124</c:v>
                </c:pt>
                <c:pt idx="2">
                  <c:v>96</c:v>
                </c:pt>
                <c:pt idx="3">
                  <c:v>49</c:v>
                </c:pt>
              </c:numCache>
            </c:numRef>
          </c:val>
        </c:ser>
        <c:ser>
          <c:idx val="3"/>
          <c:order val="3"/>
          <c:tx>
            <c:strRef>
              <c:f>Sheet2!$B$34</c:f>
              <c:strCache>
                <c:ptCount val="1"/>
                <c:pt idx="0">
                  <c:v>Physiotherepy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Sheet2!$C$30:$F$30</c:f>
              <c:strCache>
                <c:ptCount val="4"/>
                <c:pt idx="0">
                  <c:v>Excellent </c:v>
                </c:pt>
                <c:pt idx="1">
                  <c:v>Good</c:v>
                </c:pt>
                <c:pt idx="2">
                  <c:v>Fair </c:v>
                </c:pt>
                <c:pt idx="3">
                  <c:v>Poor</c:v>
                </c:pt>
              </c:strCache>
            </c:strRef>
          </c:cat>
          <c:val>
            <c:numRef>
              <c:f>Sheet2!$C$34:$F$34</c:f>
              <c:numCache>
                <c:formatCode>General</c:formatCode>
                <c:ptCount val="4"/>
                <c:pt idx="0">
                  <c:v>118</c:v>
                </c:pt>
                <c:pt idx="1">
                  <c:v>163</c:v>
                </c:pt>
                <c:pt idx="2">
                  <c:v>83</c:v>
                </c:pt>
                <c:pt idx="3">
                  <c:v>36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1369824464"/>
        <c:axId val="-1369827184"/>
      </c:barChart>
      <c:lineChart>
        <c:grouping val="standard"/>
        <c:varyColors val="0"/>
        <c:ser>
          <c:idx val="4"/>
          <c:order val="4"/>
          <c:tx>
            <c:strRef>
              <c:f>Sheet2!$B$35</c:f>
              <c:strCache>
                <c:ptCount val="1"/>
                <c:pt idx="0">
                  <c:v>Avg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tx>
                <c:rich>
                  <a:bodyPr/>
                  <a:lstStyle/>
                  <a:p>
                    <a:fld id="{9E6FC9FB-4DC9-4584-923B-AC8A1A730906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% , </a:t>
                    </a:r>
                    <a:fld id="{9B2725A9-9417-4D45-B5AE-7CFD45A075A8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% , 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856F813D-79E6-4FEF-B61B-8BA3D4B180BD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% , </a:t>
                    </a:r>
                    <a:fld id="{68E5B85C-F3AB-4503-BFED-58132589A18C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% , 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5F6174ED-19CA-48F5-B845-D48906FF814A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% , </a:t>
                    </a:r>
                    <a:fld id="{E0F8DB70-AF66-4A75-BD00-516CFF91C1CB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% , 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1DB85409-043B-411D-B2EA-F7B6A55C11D4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% , </a:t>
                    </a:r>
                    <a:fld id="{C5A89594-6E64-45C9-AAE2-9E7F52B05185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% , 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spPr>
              <a:solidFill>
                <a:srgbClr val="FFFF0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% , </c:separator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Sheet2!$C$30:$F$30</c:f>
              <c:strCache>
                <c:ptCount val="4"/>
                <c:pt idx="0">
                  <c:v>Excellent </c:v>
                </c:pt>
                <c:pt idx="1">
                  <c:v>Good</c:v>
                </c:pt>
                <c:pt idx="2">
                  <c:v>Fair </c:v>
                </c:pt>
                <c:pt idx="3">
                  <c:v>Poor</c:v>
                </c:pt>
              </c:strCache>
            </c:strRef>
          </c:cat>
          <c:val>
            <c:numRef>
              <c:f>Sheet2!$C$35:$F$35</c:f>
              <c:numCache>
                <c:formatCode>0</c:formatCode>
                <c:ptCount val="4"/>
                <c:pt idx="0" formatCode="General">
                  <c:v>97</c:v>
                </c:pt>
                <c:pt idx="1">
                  <c:v>148.5</c:v>
                </c:pt>
                <c:pt idx="2">
                  <c:v>116</c:v>
                </c:pt>
                <c:pt idx="3">
                  <c:v>31.5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datalabelsRange>
                <c15:f>Sheet2!$K$35:$N$35</c15:f>
                <c15:dlblRangeCache>
                  <c:ptCount val="4"/>
                  <c:pt idx="0">
                    <c:v>24</c:v>
                  </c:pt>
                  <c:pt idx="1">
                    <c:v>37</c:v>
                  </c:pt>
                  <c:pt idx="2">
                    <c:v>29</c:v>
                  </c:pt>
                  <c:pt idx="3">
                    <c:v>8</c:v>
                  </c:pt>
                </c15:dlblRangeCache>
              </c15:datalabelsRange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-1369824464"/>
        <c:axId val="-1369827184"/>
      </c:lineChart>
      <c:catAx>
        <c:axId val="-1369824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69827184"/>
        <c:crosses val="autoZero"/>
        <c:auto val="1"/>
        <c:lblAlgn val="ctr"/>
        <c:lblOffset val="100"/>
        <c:noMultiLvlLbl val="0"/>
      </c:catAx>
      <c:valAx>
        <c:axId val="-1369827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69824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4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u="sng"/>
              <a:t>REFERRAL &amp; CLAIMS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Sheet2!$B$47</c:f>
              <c:strCache>
                <c:ptCount val="1"/>
                <c:pt idx="0">
                  <c:v>Referral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Sheet2!$C$46:$F$46</c:f>
              <c:strCache>
                <c:ptCount val="4"/>
                <c:pt idx="0">
                  <c:v>Excellent </c:v>
                </c:pt>
                <c:pt idx="1">
                  <c:v>Good</c:v>
                </c:pt>
                <c:pt idx="2">
                  <c:v>Fair </c:v>
                </c:pt>
                <c:pt idx="3">
                  <c:v>Poor</c:v>
                </c:pt>
              </c:strCache>
            </c:strRef>
          </c:cat>
          <c:val>
            <c:numRef>
              <c:f>Sheet2!$C$47:$F$47</c:f>
              <c:numCache>
                <c:formatCode>General</c:formatCode>
                <c:ptCount val="4"/>
                <c:pt idx="0">
                  <c:v>234</c:v>
                </c:pt>
                <c:pt idx="1">
                  <c:v>139</c:v>
                </c:pt>
                <c:pt idx="2">
                  <c:v>21</c:v>
                </c:pt>
                <c:pt idx="3">
                  <c:v>6</c:v>
                </c:pt>
              </c:numCache>
            </c:numRef>
          </c:val>
        </c:ser>
        <c:ser>
          <c:idx val="1"/>
          <c:order val="1"/>
          <c:tx>
            <c:strRef>
              <c:f>Sheet2!$B$48</c:f>
              <c:strCache>
                <c:ptCount val="1"/>
                <c:pt idx="0">
                  <c:v>Claims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Sheet2!$C$46:$F$46</c:f>
              <c:strCache>
                <c:ptCount val="4"/>
                <c:pt idx="0">
                  <c:v>Excellent </c:v>
                </c:pt>
                <c:pt idx="1">
                  <c:v>Good</c:v>
                </c:pt>
                <c:pt idx="2">
                  <c:v>Fair </c:v>
                </c:pt>
                <c:pt idx="3">
                  <c:v>Poor</c:v>
                </c:pt>
              </c:strCache>
            </c:strRef>
          </c:cat>
          <c:val>
            <c:numRef>
              <c:f>Sheet2!$C$48:$F$48</c:f>
              <c:numCache>
                <c:formatCode>General</c:formatCode>
                <c:ptCount val="4"/>
                <c:pt idx="0">
                  <c:v>265</c:v>
                </c:pt>
                <c:pt idx="1">
                  <c:v>124</c:v>
                </c:pt>
                <c:pt idx="2">
                  <c:v>7</c:v>
                </c:pt>
                <c:pt idx="3">
                  <c:v>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1358427712"/>
        <c:axId val="-1358432608"/>
      </c:barChart>
      <c:lineChart>
        <c:grouping val="standard"/>
        <c:varyColors val="0"/>
        <c:ser>
          <c:idx val="2"/>
          <c:order val="2"/>
          <c:tx>
            <c:strRef>
              <c:f>Sheet2!$B$49</c:f>
              <c:strCache>
                <c:ptCount val="1"/>
                <c:pt idx="0">
                  <c:v>Avg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tx>
                <c:rich>
                  <a:bodyPr/>
                  <a:lstStyle/>
                  <a:p>
                    <a:fld id="{00258572-41FC-41D3-AD6D-1A54463C8409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A22320E7-D79B-44CD-AC8B-8319A3DA4D62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ACCF24D9-B875-4866-945F-C5C9F493AB4F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9B550E5D-73D6-4246-B486-68B8CA9A09D6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3BED5943-B500-407A-8B7B-58C68665D66C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4229C5F7-B7E6-4C82-A48B-528D1549E09B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098B2E10-06EB-4AEA-AAF2-9AB2B747D695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73E21B5B-C57C-4968-AE16-D42CFF5F47B5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spPr>
              <a:solidFill>
                <a:srgbClr val="FFFF0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Sheet2!$C$46:$F$46</c:f>
              <c:strCache>
                <c:ptCount val="4"/>
                <c:pt idx="0">
                  <c:v>Excellent </c:v>
                </c:pt>
                <c:pt idx="1">
                  <c:v>Good</c:v>
                </c:pt>
                <c:pt idx="2">
                  <c:v>Fair </c:v>
                </c:pt>
                <c:pt idx="3">
                  <c:v>Poor</c:v>
                </c:pt>
              </c:strCache>
            </c:strRef>
          </c:cat>
          <c:val>
            <c:numRef>
              <c:f>Sheet2!$C$49:$F$49</c:f>
              <c:numCache>
                <c:formatCode>0</c:formatCode>
                <c:ptCount val="4"/>
                <c:pt idx="0">
                  <c:v>249.5</c:v>
                </c:pt>
                <c:pt idx="1">
                  <c:v>131.5</c:v>
                </c:pt>
                <c:pt idx="2">
                  <c:v>14</c:v>
                </c:pt>
                <c:pt idx="3">
                  <c:v>5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datalabelsRange>
                <c15:f>Sheet2!$K$49:$N$49</c15:f>
                <c15:dlblRangeCache>
                  <c:ptCount val="4"/>
                  <c:pt idx="0">
                    <c:v>62</c:v>
                  </c:pt>
                  <c:pt idx="1">
                    <c:v>33</c:v>
                  </c:pt>
                  <c:pt idx="2">
                    <c:v>4</c:v>
                  </c:pt>
                  <c:pt idx="3">
                    <c:v>1</c:v>
                  </c:pt>
                </c15:dlblRangeCache>
              </c15:datalabelsRange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-1358427712"/>
        <c:axId val="-1358432608"/>
      </c:lineChart>
      <c:catAx>
        <c:axId val="-1358427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58432608"/>
        <c:crosses val="autoZero"/>
        <c:auto val="1"/>
        <c:lblAlgn val="ctr"/>
        <c:lblOffset val="100"/>
        <c:noMultiLvlLbl val="0"/>
      </c:catAx>
      <c:valAx>
        <c:axId val="-1358432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58427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u="sng" dirty="0"/>
              <a:t>OVERALL AVG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Sheet2!$B$68</c:f>
              <c:strCache>
                <c:ptCount val="1"/>
                <c:pt idx="0">
                  <c:v>Reception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Sheet2!$C$67:$F$67</c:f>
              <c:strCache>
                <c:ptCount val="4"/>
                <c:pt idx="0">
                  <c:v>Excellent </c:v>
                </c:pt>
                <c:pt idx="1">
                  <c:v>Good</c:v>
                </c:pt>
                <c:pt idx="2">
                  <c:v>Fair </c:v>
                </c:pt>
                <c:pt idx="3">
                  <c:v>Poor</c:v>
                </c:pt>
              </c:strCache>
            </c:strRef>
          </c:cat>
          <c:val>
            <c:numRef>
              <c:f>Sheet2!$C$68:$F$68</c:f>
              <c:numCache>
                <c:formatCode>0</c:formatCode>
                <c:ptCount val="4"/>
                <c:pt idx="0">
                  <c:v>194</c:v>
                </c:pt>
                <c:pt idx="1">
                  <c:v>120.5</c:v>
                </c:pt>
                <c:pt idx="2">
                  <c:v>58.25</c:v>
                </c:pt>
                <c:pt idx="3">
                  <c:v>27.25</c:v>
                </c:pt>
              </c:numCache>
            </c:numRef>
          </c:val>
        </c:ser>
        <c:ser>
          <c:idx val="1"/>
          <c:order val="1"/>
          <c:tx>
            <c:strRef>
              <c:f>Sheet2!$B$69</c:f>
              <c:strCache>
                <c:ptCount val="1"/>
                <c:pt idx="0">
                  <c:v>Consultation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Sheet2!$C$67:$F$67</c:f>
              <c:strCache>
                <c:ptCount val="4"/>
                <c:pt idx="0">
                  <c:v>Excellent </c:v>
                </c:pt>
                <c:pt idx="1">
                  <c:v>Good</c:v>
                </c:pt>
                <c:pt idx="2">
                  <c:v>Fair </c:v>
                </c:pt>
                <c:pt idx="3">
                  <c:v>Poor</c:v>
                </c:pt>
              </c:strCache>
            </c:strRef>
          </c:cat>
          <c:val>
            <c:numRef>
              <c:f>Sheet2!$C$69:$F$69</c:f>
              <c:numCache>
                <c:formatCode>0</c:formatCode>
                <c:ptCount val="4"/>
                <c:pt idx="0">
                  <c:v>115</c:v>
                </c:pt>
                <c:pt idx="1">
                  <c:v>144.75</c:v>
                </c:pt>
                <c:pt idx="2">
                  <c:v>111.5</c:v>
                </c:pt>
                <c:pt idx="3">
                  <c:v>36.75</c:v>
                </c:pt>
              </c:numCache>
            </c:numRef>
          </c:val>
        </c:ser>
        <c:ser>
          <c:idx val="2"/>
          <c:order val="2"/>
          <c:tx>
            <c:strRef>
              <c:f>Sheet2!$B$70</c:f>
              <c:strCache>
                <c:ptCount val="1"/>
                <c:pt idx="0">
                  <c:v>Pharmacy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Sheet2!$C$67:$F$67</c:f>
              <c:strCache>
                <c:ptCount val="4"/>
                <c:pt idx="0">
                  <c:v>Excellent </c:v>
                </c:pt>
                <c:pt idx="1">
                  <c:v>Good</c:v>
                </c:pt>
                <c:pt idx="2">
                  <c:v>Fair </c:v>
                </c:pt>
                <c:pt idx="3">
                  <c:v>Poor</c:v>
                </c:pt>
              </c:strCache>
            </c:strRef>
          </c:cat>
          <c:val>
            <c:numRef>
              <c:f>Sheet2!$C$70:$F$70</c:f>
              <c:numCache>
                <c:formatCode>0</c:formatCode>
                <c:ptCount val="4"/>
                <c:pt idx="0">
                  <c:v>110.25</c:v>
                </c:pt>
                <c:pt idx="1">
                  <c:v>162.25</c:v>
                </c:pt>
                <c:pt idx="2">
                  <c:v>104.75</c:v>
                </c:pt>
                <c:pt idx="3">
                  <c:v>22.75</c:v>
                </c:pt>
              </c:numCache>
            </c:numRef>
          </c:val>
        </c:ser>
        <c:ser>
          <c:idx val="3"/>
          <c:order val="3"/>
          <c:tx>
            <c:strRef>
              <c:f>Sheet2!$B$71</c:f>
              <c:strCache>
                <c:ptCount val="1"/>
                <c:pt idx="0">
                  <c:v>Services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Sheet2!$C$67:$F$67</c:f>
              <c:strCache>
                <c:ptCount val="4"/>
                <c:pt idx="0">
                  <c:v>Excellent </c:v>
                </c:pt>
                <c:pt idx="1">
                  <c:v>Good</c:v>
                </c:pt>
                <c:pt idx="2">
                  <c:v>Fair </c:v>
                </c:pt>
                <c:pt idx="3">
                  <c:v>Poor</c:v>
                </c:pt>
              </c:strCache>
            </c:strRef>
          </c:cat>
          <c:val>
            <c:numRef>
              <c:f>Sheet2!$C$71:$F$71</c:f>
              <c:numCache>
                <c:formatCode>0</c:formatCode>
                <c:ptCount val="4"/>
                <c:pt idx="0">
                  <c:v>97</c:v>
                </c:pt>
                <c:pt idx="1">
                  <c:v>148.5</c:v>
                </c:pt>
                <c:pt idx="2">
                  <c:v>116</c:v>
                </c:pt>
                <c:pt idx="3">
                  <c:v>31.5</c:v>
                </c:pt>
              </c:numCache>
            </c:numRef>
          </c:val>
        </c:ser>
        <c:ser>
          <c:idx val="4"/>
          <c:order val="4"/>
          <c:tx>
            <c:strRef>
              <c:f>Sheet2!$B$72</c:f>
              <c:strCache>
                <c:ptCount val="1"/>
                <c:pt idx="0">
                  <c:v>Referral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Sheet2!$C$67:$F$67</c:f>
              <c:strCache>
                <c:ptCount val="4"/>
                <c:pt idx="0">
                  <c:v>Excellent </c:v>
                </c:pt>
                <c:pt idx="1">
                  <c:v>Good</c:v>
                </c:pt>
                <c:pt idx="2">
                  <c:v>Fair </c:v>
                </c:pt>
                <c:pt idx="3">
                  <c:v>Poor</c:v>
                </c:pt>
              </c:strCache>
            </c:strRef>
          </c:cat>
          <c:val>
            <c:numRef>
              <c:f>Sheet2!$C$72:$F$72</c:f>
              <c:numCache>
                <c:formatCode>0</c:formatCode>
                <c:ptCount val="4"/>
                <c:pt idx="0">
                  <c:v>249.5</c:v>
                </c:pt>
                <c:pt idx="1">
                  <c:v>131.5</c:v>
                </c:pt>
                <c:pt idx="2">
                  <c:v>14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1358435328"/>
        <c:axId val="-1358430432"/>
        <c:extLst>
          <c:ext xmlns:c15="http://schemas.microsoft.com/office/drawing/2012/chart" uri="{02D57815-91ED-43cb-92C2-25804820EDAC}">
            <c15:filteredBarSeries>
              <c15:ser>
                <c:idx val="5"/>
                <c:order val="5"/>
                <c:tx>
                  <c:strRef>
                    <c:extLst>
                      <c:ext uri="{02D57815-91ED-43cb-92C2-25804820EDAC}">
                        <c15:formulaRef>
                          <c15:sqref>Sheet2!$B$76</c15:sqref>
                        </c15:formulaRef>
                      </c:ext>
                    </c:extLst>
                    <c:strCache>
                      <c:ptCount val="1"/>
                      <c:pt idx="0">
                        <c:v>W/Time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Sheet2!$C$67:$F$67</c15:sqref>
                        </c15:formulaRef>
                      </c:ext>
                    </c:extLst>
                    <c:strCache>
                      <c:ptCount val="4"/>
                      <c:pt idx="0">
                        <c:v>Excellent </c:v>
                      </c:pt>
                      <c:pt idx="1">
                        <c:v>Good</c:v>
                      </c:pt>
                      <c:pt idx="2">
                        <c:v>Fair </c:v>
                      </c:pt>
                      <c:pt idx="3">
                        <c:v>Poor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Sheet2!$C$76:$F$76</c15:sqref>
                        </c15:formulaRef>
                      </c:ext>
                    </c:extLst>
                    <c:numCache>
                      <c:formatCode>0</c:formatCode>
                      <c:ptCount val="4"/>
                      <c:pt idx="0">
                        <c:v>200</c:v>
                      </c:pt>
                      <c:pt idx="1">
                        <c:v>190</c:v>
                      </c:pt>
                      <c:pt idx="2">
                        <c:v>10</c:v>
                      </c:pt>
                      <c:pt idx="3">
                        <c:v>0</c:v>
                      </c:pt>
                    </c:numCache>
                  </c:numRef>
                </c:val>
              </c15:ser>
            </c15:filteredBarSeries>
          </c:ext>
        </c:extLst>
      </c:barChart>
      <c:lineChart>
        <c:grouping val="standard"/>
        <c:varyColors val="0"/>
        <c:ser>
          <c:idx val="6"/>
          <c:order val="6"/>
          <c:tx>
            <c:strRef>
              <c:f>Sheet2!$B$74</c:f>
              <c:strCache>
                <c:ptCount val="1"/>
                <c:pt idx="0">
                  <c:v>Avg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tx>
                <c:rich>
                  <a:bodyPr/>
                  <a:lstStyle/>
                  <a:p>
                    <a:fld id="{B34EF3BC-D4A3-402F-9F9C-A95381F4B16E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% , </a:t>
                    </a:r>
                    <a:fld id="{B2218071-F20D-4355-88A2-A8518159839F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% , 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8D23C116-7022-4CEE-9166-46B31A57DB75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% , </a:t>
                    </a:r>
                    <a:fld id="{6299F951-7A47-457B-A9D0-EAF7D4C13902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% , 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8A1BA0DB-E684-41C2-89D6-D37A5055EDBA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% , </a:t>
                    </a:r>
                    <a:fld id="{97E127C4-E66A-4FF4-9EE0-5C6A525417E3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% , 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7310CC6C-30DC-4B2E-90A1-835FE8BA1FB9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% , </a:t>
                    </a:r>
                    <a:fld id="{7BD73404-AC29-412E-89C8-2405617DD899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% , 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spPr>
              <a:solidFill>
                <a:srgbClr val="FFFF0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% , </c:separator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Sheet2!$C$67:$F$67</c:f>
              <c:strCache>
                <c:ptCount val="4"/>
                <c:pt idx="0">
                  <c:v>Excellent </c:v>
                </c:pt>
                <c:pt idx="1">
                  <c:v>Good</c:v>
                </c:pt>
                <c:pt idx="2">
                  <c:v>Fair </c:v>
                </c:pt>
                <c:pt idx="3">
                  <c:v>Poor</c:v>
                </c:pt>
              </c:strCache>
            </c:strRef>
          </c:cat>
          <c:val>
            <c:numRef>
              <c:f>Sheet2!$C$74:$F$74</c:f>
              <c:numCache>
                <c:formatCode>0</c:formatCode>
                <c:ptCount val="4"/>
                <c:pt idx="0">
                  <c:v>153.15</c:v>
                </c:pt>
                <c:pt idx="1">
                  <c:v>141.5</c:v>
                </c:pt>
                <c:pt idx="2">
                  <c:v>80.900000000000006</c:v>
                </c:pt>
                <c:pt idx="3">
                  <c:v>24.65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datalabelsRange>
                <c15:f>Sheet2!$K$74:$N$74</c15:f>
                <c15:dlblRangeCache>
                  <c:ptCount val="4"/>
                  <c:pt idx="0">
                    <c:v>38</c:v>
                  </c:pt>
                  <c:pt idx="1">
                    <c:v>35</c:v>
                  </c:pt>
                  <c:pt idx="2">
                    <c:v>20</c:v>
                  </c:pt>
                  <c:pt idx="3">
                    <c:v>6</c:v>
                  </c:pt>
                </c15:dlblRangeCache>
              </c15:datalabelsRange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-1358435328"/>
        <c:axId val="-1358430432"/>
      </c:lineChart>
      <c:catAx>
        <c:axId val="-1358435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58430432"/>
        <c:crosses val="autoZero"/>
        <c:auto val="1"/>
        <c:lblAlgn val="ctr"/>
        <c:lblOffset val="100"/>
        <c:noMultiLvlLbl val="0"/>
      </c:catAx>
      <c:valAx>
        <c:axId val="-1358430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58435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5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u="sng" dirty="0" smtClean="0"/>
              <a:t>OVERLL RATING - SVY</a:t>
            </a:r>
            <a:endParaRPr lang="en-US" sz="1800" b="1" u="sng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Sheet2!$J$71:$M$71</c:f>
              <c:strCache>
                <c:ptCount val="4"/>
                <c:pt idx="0">
                  <c:v>Excellent </c:v>
                </c:pt>
                <c:pt idx="1">
                  <c:v>Good</c:v>
                </c:pt>
                <c:pt idx="2">
                  <c:v>Fair </c:v>
                </c:pt>
                <c:pt idx="3">
                  <c:v>Poor</c:v>
                </c:pt>
              </c:strCache>
            </c:strRef>
          </c:cat>
          <c:val>
            <c:numRef>
              <c:f>Sheet2!$J$72:$M$72</c:f>
              <c:numCache>
                <c:formatCode>General</c:formatCode>
                <c:ptCount val="4"/>
                <c:pt idx="0">
                  <c:v>36</c:v>
                </c:pt>
                <c:pt idx="1">
                  <c:v>44</c:v>
                </c:pt>
                <c:pt idx="2">
                  <c:v>17</c:v>
                </c:pt>
                <c:pt idx="3">
                  <c:v>3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182815305981491"/>
          <c:y val="0.8960466483186208"/>
          <c:w val="0.53634369388037018"/>
          <c:h val="8.403425927051422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u="sng" dirty="0" smtClean="0"/>
              <a:t>OVERLL RATING - AVG</a:t>
            </a:r>
            <a:endParaRPr lang="en-US" sz="1800" b="1" u="sng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39</a:t>
                    </a:r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Sheet2!$K$67:$N$67</c:f>
              <c:strCache>
                <c:ptCount val="4"/>
                <c:pt idx="0">
                  <c:v>Excellent </c:v>
                </c:pt>
                <c:pt idx="1">
                  <c:v>Good</c:v>
                </c:pt>
                <c:pt idx="2">
                  <c:v>Fair </c:v>
                </c:pt>
                <c:pt idx="3">
                  <c:v>Poor</c:v>
                </c:pt>
              </c:strCache>
            </c:strRef>
          </c:cat>
          <c:val>
            <c:numRef>
              <c:f>Sheet2!$K$68:$N$68</c:f>
              <c:numCache>
                <c:formatCode>0</c:formatCode>
                <c:ptCount val="4"/>
                <c:pt idx="0">
                  <c:v>38.287500000000001</c:v>
                </c:pt>
                <c:pt idx="1">
                  <c:v>35.375</c:v>
                </c:pt>
                <c:pt idx="2">
                  <c:v>20.225000000000001</c:v>
                </c:pt>
                <c:pt idx="3">
                  <c:v>6.1624999999999996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ED2909-F313-4B7C-AAEE-DE45AC40F996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F31291D-69E8-43DD-8EE4-8156F192A574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1600" dirty="0" smtClean="0">
              <a:latin typeface="+mn-lt"/>
            </a:rPr>
            <a:t>PATIENT SATISFACTION</a:t>
          </a:r>
          <a:endParaRPr lang="en-US" sz="1600" dirty="0">
            <a:latin typeface="+mn-lt"/>
          </a:endParaRPr>
        </a:p>
      </dgm:t>
    </dgm:pt>
    <dgm:pt modelId="{792F1334-9070-44DC-B0FF-850FEF36A0C8}" type="parTrans" cxnId="{6AAF095A-5927-4559-8226-9A4559C5BAAA}">
      <dgm:prSet/>
      <dgm:spPr/>
      <dgm:t>
        <a:bodyPr/>
        <a:lstStyle/>
        <a:p>
          <a:endParaRPr lang="en-US" sz="1600">
            <a:latin typeface="+mn-lt"/>
          </a:endParaRPr>
        </a:p>
      </dgm:t>
    </dgm:pt>
    <dgm:pt modelId="{A803CFDC-0F4A-47A6-B145-BA63508A2BFA}" type="sibTrans" cxnId="{6AAF095A-5927-4559-8226-9A4559C5BAAA}">
      <dgm:prSet/>
      <dgm:spPr/>
      <dgm:t>
        <a:bodyPr/>
        <a:lstStyle/>
        <a:p>
          <a:endParaRPr lang="en-US" sz="1600">
            <a:latin typeface="+mn-lt"/>
          </a:endParaRPr>
        </a:p>
      </dgm:t>
    </dgm:pt>
    <dgm:pt modelId="{397CA8F9-C69B-4AA9-9486-F780248C84B1}">
      <dgm:prSet phldrT="[Text]" custT="1"/>
      <dgm:spPr/>
      <dgm:t>
        <a:bodyPr/>
        <a:lstStyle/>
        <a:p>
          <a:r>
            <a:rPr lang="en-US" sz="1600" dirty="0" smtClean="0">
              <a:latin typeface="+mn-lt"/>
            </a:rPr>
            <a:t>APPOINTMENT</a:t>
          </a:r>
        </a:p>
        <a:p>
          <a:r>
            <a:rPr lang="en-US" sz="1600" dirty="0" smtClean="0">
              <a:latin typeface="+mn-lt"/>
            </a:rPr>
            <a:t>RECEPTION</a:t>
          </a:r>
          <a:endParaRPr lang="en-US" sz="1600" dirty="0">
            <a:latin typeface="+mn-lt"/>
          </a:endParaRPr>
        </a:p>
      </dgm:t>
    </dgm:pt>
    <dgm:pt modelId="{9BC21D85-030C-4B34-8DE4-D3A4EB401DA2}" type="parTrans" cxnId="{AAC7337A-37CE-420F-915C-B51A3E8863C5}">
      <dgm:prSet custT="1"/>
      <dgm:spPr/>
      <dgm:t>
        <a:bodyPr/>
        <a:lstStyle/>
        <a:p>
          <a:endParaRPr lang="en-US" sz="1600">
            <a:latin typeface="+mn-lt"/>
          </a:endParaRPr>
        </a:p>
      </dgm:t>
    </dgm:pt>
    <dgm:pt modelId="{4FBFC39E-2A73-49C9-9C92-CC4ADC3322D3}" type="sibTrans" cxnId="{AAC7337A-37CE-420F-915C-B51A3E8863C5}">
      <dgm:prSet/>
      <dgm:spPr/>
      <dgm:t>
        <a:bodyPr/>
        <a:lstStyle/>
        <a:p>
          <a:endParaRPr lang="en-US" sz="1600">
            <a:latin typeface="+mn-lt"/>
          </a:endParaRPr>
        </a:p>
      </dgm:t>
    </dgm:pt>
    <dgm:pt modelId="{7136AB8E-83D4-46C8-A98B-B1B88E2A40D6}">
      <dgm:prSet phldrT="[Text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sz="1600" dirty="0" smtClean="0">
              <a:latin typeface="+mn-lt"/>
            </a:rPr>
            <a:t>REGISTRATION</a:t>
          </a:r>
          <a:endParaRPr lang="en-US" sz="1600" dirty="0">
            <a:latin typeface="+mn-lt"/>
          </a:endParaRPr>
        </a:p>
      </dgm:t>
    </dgm:pt>
    <dgm:pt modelId="{4E2BE68D-664A-49B8-A109-FD96417350EE}" type="parTrans" cxnId="{E9004B25-AA5F-443A-842C-11120F90EE84}">
      <dgm:prSet custT="1"/>
      <dgm:spPr/>
      <dgm:t>
        <a:bodyPr/>
        <a:lstStyle/>
        <a:p>
          <a:endParaRPr lang="en-US" sz="1600">
            <a:latin typeface="+mn-lt"/>
          </a:endParaRPr>
        </a:p>
      </dgm:t>
    </dgm:pt>
    <dgm:pt modelId="{F8BC0242-001C-4636-B9F3-E09A78EB66FD}" type="sibTrans" cxnId="{E9004B25-AA5F-443A-842C-11120F90EE84}">
      <dgm:prSet/>
      <dgm:spPr/>
      <dgm:t>
        <a:bodyPr/>
        <a:lstStyle/>
        <a:p>
          <a:endParaRPr lang="en-US" sz="1600">
            <a:latin typeface="+mn-lt"/>
          </a:endParaRPr>
        </a:p>
      </dgm:t>
    </dgm:pt>
    <dgm:pt modelId="{B3D82118-DCD3-4618-808D-D1824A3D7B1B}">
      <dgm:prSet phldrT="[Text]" custT="1"/>
      <dgm:spPr/>
      <dgm:t>
        <a:bodyPr/>
        <a:lstStyle/>
        <a:p>
          <a:r>
            <a:rPr lang="en-US" sz="1600" dirty="0" smtClean="0">
              <a:latin typeface="+mn-lt"/>
            </a:rPr>
            <a:t>ALLIED</a:t>
          </a:r>
        </a:p>
        <a:p>
          <a:r>
            <a:rPr lang="en-US" sz="1600" dirty="0" smtClean="0">
              <a:latin typeface="+mn-lt"/>
            </a:rPr>
            <a:t>SERVICES</a:t>
          </a:r>
          <a:endParaRPr lang="en-US" sz="1600" dirty="0">
            <a:latin typeface="+mn-lt"/>
          </a:endParaRPr>
        </a:p>
      </dgm:t>
    </dgm:pt>
    <dgm:pt modelId="{1138E33D-250E-4229-82D4-4CFF4711122D}" type="parTrans" cxnId="{4DCE5F88-2C0F-4E48-894F-3312243F4E37}">
      <dgm:prSet custT="1"/>
      <dgm:spPr/>
      <dgm:t>
        <a:bodyPr/>
        <a:lstStyle/>
        <a:p>
          <a:endParaRPr lang="en-US" sz="1600">
            <a:latin typeface="+mn-lt"/>
          </a:endParaRPr>
        </a:p>
      </dgm:t>
    </dgm:pt>
    <dgm:pt modelId="{008C9DD4-AC3C-4AC8-B146-0F5EF9EA6990}" type="sibTrans" cxnId="{4DCE5F88-2C0F-4E48-894F-3312243F4E37}">
      <dgm:prSet/>
      <dgm:spPr/>
      <dgm:t>
        <a:bodyPr/>
        <a:lstStyle/>
        <a:p>
          <a:endParaRPr lang="en-US" sz="1600">
            <a:latin typeface="+mn-lt"/>
          </a:endParaRPr>
        </a:p>
      </dgm:t>
    </dgm:pt>
    <dgm:pt modelId="{8146CBAD-D4AA-4C98-A651-920D89301157}">
      <dgm:prSet phldrT="[Text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sz="1600" dirty="0" smtClean="0">
              <a:latin typeface="+mn-lt"/>
            </a:rPr>
            <a:t>HYGINE</a:t>
          </a:r>
        </a:p>
        <a:p>
          <a:r>
            <a:rPr lang="en-US" sz="1600" dirty="0" smtClean="0">
              <a:latin typeface="+mn-lt"/>
            </a:rPr>
            <a:t>SANITATION</a:t>
          </a:r>
          <a:endParaRPr lang="en-US" sz="1600" dirty="0">
            <a:latin typeface="+mn-lt"/>
          </a:endParaRPr>
        </a:p>
      </dgm:t>
    </dgm:pt>
    <dgm:pt modelId="{33989A63-80A7-4EB2-8500-3A0C8EEFF425}" type="parTrans" cxnId="{7D2CA969-1CA3-446D-AC0F-F58F4AA132F1}">
      <dgm:prSet custT="1"/>
      <dgm:spPr/>
      <dgm:t>
        <a:bodyPr/>
        <a:lstStyle/>
        <a:p>
          <a:endParaRPr lang="en-US" sz="1600">
            <a:latin typeface="+mn-lt"/>
          </a:endParaRPr>
        </a:p>
      </dgm:t>
    </dgm:pt>
    <dgm:pt modelId="{7ACB5C4F-D32C-46B4-A205-7D0BCDE7C660}" type="sibTrans" cxnId="{7D2CA969-1CA3-446D-AC0F-F58F4AA132F1}">
      <dgm:prSet/>
      <dgm:spPr/>
      <dgm:t>
        <a:bodyPr/>
        <a:lstStyle/>
        <a:p>
          <a:endParaRPr lang="en-US" sz="1600">
            <a:latin typeface="+mn-lt"/>
          </a:endParaRPr>
        </a:p>
      </dgm:t>
    </dgm:pt>
    <dgm:pt modelId="{48200BA1-5624-49CB-B9C9-B3A40DE79BF4}">
      <dgm:prSet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en-US" sz="1600" dirty="0" smtClean="0">
              <a:latin typeface="+mn-lt"/>
            </a:rPr>
            <a:t>TIMELY BILL CLEARANCE</a:t>
          </a:r>
          <a:endParaRPr lang="en-US" sz="1600" dirty="0">
            <a:latin typeface="+mn-lt"/>
          </a:endParaRPr>
        </a:p>
      </dgm:t>
    </dgm:pt>
    <dgm:pt modelId="{7BC3B833-127B-4168-8155-7BAAEA7BFBFC}" type="parTrans" cxnId="{6B70621C-F436-416C-80F5-B88D2AD25CF6}">
      <dgm:prSet custT="1"/>
      <dgm:spPr/>
      <dgm:t>
        <a:bodyPr/>
        <a:lstStyle/>
        <a:p>
          <a:endParaRPr lang="en-US" sz="1600">
            <a:latin typeface="+mn-lt"/>
          </a:endParaRPr>
        </a:p>
      </dgm:t>
    </dgm:pt>
    <dgm:pt modelId="{FC74518D-A75C-49A1-9D81-5FB6F7098A04}" type="sibTrans" cxnId="{6B70621C-F436-416C-80F5-B88D2AD25CF6}">
      <dgm:prSet/>
      <dgm:spPr/>
      <dgm:t>
        <a:bodyPr/>
        <a:lstStyle/>
        <a:p>
          <a:endParaRPr lang="en-US" sz="1600">
            <a:latin typeface="+mn-lt"/>
          </a:endParaRPr>
        </a:p>
      </dgm:t>
    </dgm:pt>
    <dgm:pt modelId="{E9F5A395-A865-4B0D-BFEF-6BCC2069F7FC}">
      <dgm:prSet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sz="1600" dirty="0" smtClean="0">
              <a:latin typeface="+mn-lt"/>
            </a:rPr>
            <a:t>QUALITY</a:t>
          </a:r>
          <a:endParaRPr lang="en-US" sz="1600" dirty="0">
            <a:latin typeface="+mn-lt"/>
          </a:endParaRPr>
        </a:p>
      </dgm:t>
    </dgm:pt>
    <dgm:pt modelId="{41FB71FB-68F5-4923-A02F-F20475D5BCB2}" type="parTrans" cxnId="{AD1B3559-D29C-48F2-9A39-42D358B56800}">
      <dgm:prSet custT="1"/>
      <dgm:spPr/>
      <dgm:t>
        <a:bodyPr/>
        <a:lstStyle/>
        <a:p>
          <a:endParaRPr lang="en-US" sz="1600">
            <a:latin typeface="+mn-lt"/>
          </a:endParaRPr>
        </a:p>
      </dgm:t>
    </dgm:pt>
    <dgm:pt modelId="{4D782F89-A448-4702-B273-C4658234B0EC}" type="sibTrans" cxnId="{AD1B3559-D29C-48F2-9A39-42D358B56800}">
      <dgm:prSet/>
      <dgm:spPr/>
      <dgm:t>
        <a:bodyPr/>
        <a:lstStyle/>
        <a:p>
          <a:endParaRPr lang="en-US" sz="1600">
            <a:latin typeface="+mn-lt"/>
          </a:endParaRPr>
        </a:p>
      </dgm:t>
    </dgm:pt>
    <dgm:pt modelId="{631956E1-F594-4E35-81B5-C989670A7094}">
      <dgm:prSet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sz="1600" dirty="0" smtClean="0">
              <a:latin typeface="+mn-lt"/>
            </a:rPr>
            <a:t>DOSAGE</a:t>
          </a:r>
        </a:p>
        <a:p>
          <a:r>
            <a:rPr lang="en-US" sz="1600" dirty="0" smtClean="0">
              <a:latin typeface="+mn-lt"/>
            </a:rPr>
            <a:t>EXPLAINATION</a:t>
          </a:r>
          <a:endParaRPr lang="en-US" sz="1600" dirty="0">
            <a:latin typeface="+mn-lt"/>
          </a:endParaRPr>
        </a:p>
      </dgm:t>
    </dgm:pt>
    <dgm:pt modelId="{6FDE1769-BF35-4020-92FA-72C4C386F40F}" type="parTrans" cxnId="{E81F3981-E2B8-415D-820A-D35F3D51D667}">
      <dgm:prSet custT="1"/>
      <dgm:spPr/>
      <dgm:t>
        <a:bodyPr/>
        <a:lstStyle/>
        <a:p>
          <a:endParaRPr lang="en-US" sz="1600">
            <a:latin typeface="+mn-lt"/>
          </a:endParaRPr>
        </a:p>
      </dgm:t>
    </dgm:pt>
    <dgm:pt modelId="{343C2C89-7E4C-49BE-8DE5-394226E2CD0A}" type="sibTrans" cxnId="{E81F3981-E2B8-415D-820A-D35F3D51D667}">
      <dgm:prSet/>
      <dgm:spPr/>
      <dgm:t>
        <a:bodyPr/>
        <a:lstStyle/>
        <a:p>
          <a:endParaRPr lang="en-US" sz="1600">
            <a:latin typeface="+mn-lt"/>
          </a:endParaRPr>
        </a:p>
      </dgm:t>
    </dgm:pt>
    <dgm:pt modelId="{F4AE17BA-8E2A-4C2B-9D4E-1D63997686BE}">
      <dgm:prSet custT="1"/>
      <dgm:spPr>
        <a:solidFill>
          <a:srgbClr val="00B050"/>
        </a:solidFill>
      </dgm:spPr>
      <dgm:t>
        <a:bodyPr/>
        <a:lstStyle/>
        <a:p>
          <a:r>
            <a:rPr lang="en-US" sz="1600" dirty="0" smtClean="0">
              <a:latin typeface="+mn-lt"/>
            </a:rPr>
            <a:t>EASE OF APPOINTMENT</a:t>
          </a:r>
          <a:endParaRPr lang="en-US" sz="1600" dirty="0">
            <a:latin typeface="+mn-lt"/>
          </a:endParaRPr>
        </a:p>
      </dgm:t>
    </dgm:pt>
    <dgm:pt modelId="{662348FC-ACB7-45E6-997A-DD2E9D532D13}" type="parTrans" cxnId="{F52D9F12-550F-40D0-B532-7505E2AB7D76}">
      <dgm:prSet custT="1"/>
      <dgm:spPr/>
      <dgm:t>
        <a:bodyPr/>
        <a:lstStyle/>
        <a:p>
          <a:endParaRPr lang="en-US" sz="1600">
            <a:latin typeface="+mn-lt"/>
          </a:endParaRPr>
        </a:p>
      </dgm:t>
    </dgm:pt>
    <dgm:pt modelId="{08D3DCEE-1C10-4ADE-9B9D-E35BD72E6F9E}" type="sibTrans" cxnId="{F52D9F12-550F-40D0-B532-7505E2AB7D76}">
      <dgm:prSet/>
      <dgm:spPr/>
      <dgm:t>
        <a:bodyPr/>
        <a:lstStyle/>
        <a:p>
          <a:endParaRPr lang="en-US" sz="1600">
            <a:latin typeface="+mn-lt"/>
          </a:endParaRPr>
        </a:p>
      </dgm:t>
    </dgm:pt>
    <dgm:pt modelId="{B4D0935B-C1EC-48B8-8913-2B7F0353E1C7}">
      <dgm:prSet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en-US" sz="1600" dirty="0" smtClean="0">
              <a:latin typeface="+mn-lt"/>
            </a:rPr>
            <a:t>RECEPTION</a:t>
          </a:r>
          <a:endParaRPr lang="en-US" sz="1600" dirty="0">
            <a:latin typeface="+mn-lt"/>
          </a:endParaRPr>
        </a:p>
      </dgm:t>
    </dgm:pt>
    <dgm:pt modelId="{F0DAC724-0146-4698-AA8F-3856D0F52299}" type="parTrans" cxnId="{AD026403-2805-47BE-A40D-D1DE36B5DBC9}">
      <dgm:prSet custT="1"/>
      <dgm:spPr/>
      <dgm:t>
        <a:bodyPr/>
        <a:lstStyle/>
        <a:p>
          <a:endParaRPr lang="en-US" sz="1600">
            <a:latin typeface="+mn-lt"/>
          </a:endParaRPr>
        </a:p>
      </dgm:t>
    </dgm:pt>
    <dgm:pt modelId="{E9B27C2D-46CD-4FBE-88BF-EAC3963A0CC9}" type="sibTrans" cxnId="{AD026403-2805-47BE-A40D-D1DE36B5DBC9}">
      <dgm:prSet/>
      <dgm:spPr/>
      <dgm:t>
        <a:bodyPr/>
        <a:lstStyle/>
        <a:p>
          <a:endParaRPr lang="en-US" sz="1600">
            <a:latin typeface="+mn-lt"/>
          </a:endParaRPr>
        </a:p>
      </dgm:t>
    </dgm:pt>
    <dgm:pt modelId="{4AE57274-3D63-40F8-85CD-294194D4FAB1}">
      <dgm:prSet custT="1"/>
      <dgm:spPr>
        <a:solidFill>
          <a:srgbClr val="FFC000"/>
        </a:solidFill>
      </dgm:spPr>
      <dgm:t>
        <a:bodyPr/>
        <a:lstStyle/>
        <a:p>
          <a:r>
            <a:rPr lang="en-US" sz="1600" dirty="0" smtClean="0">
              <a:solidFill>
                <a:schemeClr val="tx1"/>
              </a:solidFill>
              <a:latin typeface="+mn-lt"/>
            </a:rPr>
            <a:t>CONDUCT OF STAFF</a:t>
          </a:r>
          <a:endParaRPr lang="en-US" sz="1600" dirty="0">
            <a:solidFill>
              <a:schemeClr val="tx1"/>
            </a:solidFill>
            <a:latin typeface="+mn-lt"/>
          </a:endParaRPr>
        </a:p>
      </dgm:t>
    </dgm:pt>
    <dgm:pt modelId="{562DCDC2-1486-4781-BC86-05DFD14DE39B}" type="parTrans" cxnId="{91C5D4BD-F139-4CC6-8029-CB9701749765}">
      <dgm:prSet custT="1"/>
      <dgm:spPr/>
      <dgm:t>
        <a:bodyPr/>
        <a:lstStyle/>
        <a:p>
          <a:endParaRPr lang="en-US" sz="1600">
            <a:latin typeface="+mn-lt"/>
          </a:endParaRPr>
        </a:p>
      </dgm:t>
    </dgm:pt>
    <dgm:pt modelId="{8F5D9E98-8B22-4D72-9BFC-337DAFB483DF}" type="sibTrans" cxnId="{91C5D4BD-F139-4CC6-8029-CB9701749765}">
      <dgm:prSet/>
      <dgm:spPr/>
      <dgm:t>
        <a:bodyPr/>
        <a:lstStyle/>
        <a:p>
          <a:endParaRPr lang="en-US" sz="1600">
            <a:latin typeface="+mn-lt"/>
          </a:endParaRPr>
        </a:p>
      </dgm:t>
    </dgm:pt>
    <dgm:pt modelId="{DF06B4A2-F60C-4017-B851-F15FEE35B9C2}">
      <dgm:prSet custT="1"/>
      <dgm:spPr/>
      <dgm:t>
        <a:bodyPr/>
        <a:lstStyle/>
        <a:p>
          <a:r>
            <a:rPr lang="en-US" sz="1600" dirty="0" smtClean="0">
              <a:latin typeface="+mn-lt"/>
            </a:rPr>
            <a:t>CONSULTATION</a:t>
          </a:r>
          <a:endParaRPr lang="en-US" sz="1600" dirty="0">
            <a:latin typeface="+mn-lt"/>
          </a:endParaRPr>
        </a:p>
      </dgm:t>
    </dgm:pt>
    <dgm:pt modelId="{5F443BF6-6C4A-46E2-B309-9B267F9128F9}" type="parTrans" cxnId="{3373BA80-3544-4EE2-8F6B-23435184CFBB}">
      <dgm:prSet custT="1"/>
      <dgm:spPr/>
      <dgm:t>
        <a:bodyPr/>
        <a:lstStyle/>
        <a:p>
          <a:endParaRPr lang="en-US" sz="1600">
            <a:latin typeface="+mn-lt"/>
          </a:endParaRPr>
        </a:p>
      </dgm:t>
    </dgm:pt>
    <dgm:pt modelId="{2EF4C356-3779-4942-A5FB-59912B6BFB80}" type="sibTrans" cxnId="{3373BA80-3544-4EE2-8F6B-23435184CFBB}">
      <dgm:prSet/>
      <dgm:spPr/>
      <dgm:t>
        <a:bodyPr/>
        <a:lstStyle/>
        <a:p>
          <a:endParaRPr lang="en-US" sz="1600">
            <a:latin typeface="+mn-lt"/>
          </a:endParaRPr>
        </a:p>
      </dgm:t>
    </dgm:pt>
    <dgm:pt modelId="{FBB75D74-B741-43C2-BB94-78B0BD8CE324}">
      <dgm:prSet custT="1"/>
      <dgm:spPr>
        <a:solidFill>
          <a:srgbClr val="00B050"/>
        </a:solidFill>
      </dgm:spPr>
      <dgm:t>
        <a:bodyPr/>
        <a:lstStyle/>
        <a:p>
          <a:r>
            <a:rPr lang="en-US" sz="1600" dirty="0" smtClean="0">
              <a:latin typeface="+mn-lt"/>
            </a:rPr>
            <a:t>TIME</a:t>
          </a:r>
          <a:endParaRPr lang="en-US" sz="1600" dirty="0">
            <a:latin typeface="+mn-lt"/>
          </a:endParaRPr>
        </a:p>
      </dgm:t>
    </dgm:pt>
    <dgm:pt modelId="{A859AA86-9BE5-49C2-9189-481982313245}" type="parTrans" cxnId="{D6737B1D-4C2C-4181-89CC-A2B3530F6313}">
      <dgm:prSet custT="1"/>
      <dgm:spPr/>
      <dgm:t>
        <a:bodyPr/>
        <a:lstStyle/>
        <a:p>
          <a:endParaRPr lang="en-US" sz="1600">
            <a:latin typeface="+mn-lt"/>
          </a:endParaRPr>
        </a:p>
      </dgm:t>
    </dgm:pt>
    <dgm:pt modelId="{DF3129DB-FF4E-47FF-88DD-AF3A56B740A9}" type="sibTrans" cxnId="{D6737B1D-4C2C-4181-89CC-A2B3530F6313}">
      <dgm:prSet/>
      <dgm:spPr/>
      <dgm:t>
        <a:bodyPr/>
        <a:lstStyle/>
        <a:p>
          <a:endParaRPr lang="en-US" sz="1600">
            <a:latin typeface="+mn-lt"/>
          </a:endParaRPr>
        </a:p>
      </dgm:t>
    </dgm:pt>
    <dgm:pt modelId="{683591E8-6B47-4E4F-ABB6-A5648CEEE40F}">
      <dgm:prSet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en-US" sz="1600" dirty="0" smtClean="0">
              <a:latin typeface="+mn-lt"/>
            </a:rPr>
            <a:t>ATTENTION</a:t>
          </a:r>
          <a:endParaRPr lang="en-US" sz="1600" dirty="0">
            <a:latin typeface="+mn-lt"/>
          </a:endParaRPr>
        </a:p>
      </dgm:t>
    </dgm:pt>
    <dgm:pt modelId="{A9C3DA94-0EDA-4BD6-9B54-28CA18F8238D}" type="parTrans" cxnId="{C3AC9798-1B7C-4E6C-853E-26B756BEBABA}">
      <dgm:prSet custT="1"/>
      <dgm:spPr/>
      <dgm:t>
        <a:bodyPr/>
        <a:lstStyle/>
        <a:p>
          <a:endParaRPr lang="en-US" sz="1600">
            <a:latin typeface="+mn-lt"/>
          </a:endParaRPr>
        </a:p>
      </dgm:t>
    </dgm:pt>
    <dgm:pt modelId="{D7920985-829D-4FF3-8059-3D4FB985D099}" type="sibTrans" cxnId="{C3AC9798-1B7C-4E6C-853E-26B756BEBABA}">
      <dgm:prSet/>
      <dgm:spPr/>
      <dgm:t>
        <a:bodyPr/>
        <a:lstStyle/>
        <a:p>
          <a:endParaRPr lang="en-US" sz="1600">
            <a:latin typeface="+mn-lt"/>
          </a:endParaRPr>
        </a:p>
      </dgm:t>
    </dgm:pt>
    <dgm:pt modelId="{B8481583-12F1-4663-A824-0D76178944BF}">
      <dgm:prSet custT="1"/>
      <dgm:spPr>
        <a:solidFill>
          <a:srgbClr val="FFC000"/>
        </a:solidFill>
      </dgm:spPr>
      <dgm:t>
        <a:bodyPr/>
        <a:lstStyle/>
        <a:p>
          <a:r>
            <a:rPr lang="en-US" sz="1600" dirty="0" smtClean="0">
              <a:solidFill>
                <a:schemeClr val="tx1"/>
              </a:solidFill>
              <a:latin typeface="+mn-lt"/>
            </a:rPr>
            <a:t>PRIVACY</a:t>
          </a:r>
          <a:endParaRPr lang="en-US" sz="1600" dirty="0">
            <a:solidFill>
              <a:schemeClr val="tx1"/>
            </a:solidFill>
            <a:latin typeface="+mn-lt"/>
          </a:endParaRPr>
        </a:p>
      </dgm:t>
    </dgm:pt>
    <dgm:pt modelId="{9145464C-569C-404B-BBEF-AECEC0024697}" type="parTrans" cxnId="{CA41FE5C-B5EC-4528-84F4-631982722EA2}">
      <dgm:prSet custT="1"/>
      <dgm:spPr/>
      <dgm:t>
        <a:bodyPr/>
        <a:lstStyle/>
        <a:p>
          <a:endParaRPr lang="en-US" sz="1600">
            <a:latin typeface="+mn-lt"/>
          </a:endParaRPr>
        </a:p>
      </dgm:t>
    </dgm:pt>
    <dgm:pt modelId="{E6A476BF-35CA-432D-81FE-04056EC81FE7}" type="sibTrans" cxnId="{CA41FE5C-B5EC-4528-84F4-631982722EA2}">
      <dgm:prSet/>
      <dgm:spPr/>
      <dgm:t>
        <a:bodyPr/>
        <a:lstStyle/>
        <a:p>
          <a:endParaRPr lang="en-US" sz="1600">
            <a:latin typeface="+mn-lt"/>
          </a:endParaRPr>
        </a:p>
      </dgm:t>
    </dgm:pt>
    <dgm:pt modelId="{DBDE460B-4D8C-47B2-BCA5-C98F42464042}">
      <dgm:prSet custT="1"/>
      <dgm:spPr/>
      <dgm:t>
        <a:bodyPr/>
        <a:lstStyle/>
        <a:p>
          <a:r>
            <a:rPr lang="en-US" sz="1600" dirty="0" smtClean="0">
              <a:latin typeface="+mn-lt"/>
            </a:rPr>
            <a:t>PHARMACY</a:t>
          </a:r>
          <a:endParaRPr lang="en-US" sz="1600" dirty="0">
            <a:latin typeface="+mn-lt"/>
          </a:endParaRPr>
        </a:p>
      </dgm:t>
    </dgm:pt>
    <dgm:pt modelId="{8AE10155-3577-46A3-A934-8A8D25F2B754}" type="parTrans" cxnId="{75A3B5FF-51BF-4EFC-8E08-DA5E555673F4}">
      <dgm:prSet custT="1"/>
      <dgm:spPr/>
      <dgm:t>
        <a:bodyPr/>
        <a:lstStyle/>
        <a:p>
          <a:endParaRPr lang="en-US" sz="1600">
            <a:latin typeface="+mn-lt"/>
          </a:endParaRPr>
        </a:p>
      </dgm:t>
    </dgm:pt>
    <dgm:pt modelId="{9565EBDC-63E1-4F4E-B026-9642ACE5B511}" type="sibTrans" cxnId="{75A3B5FF-51BF-4EFC-8E08-DA5E555673F4}">
      <dgm:prSet/>
      <dgm:spPr/>
      <dgm:t>
        <a:bodyPr/>
        <a:lstStyle/>
        <a:p>
          <a:endParaRPr lang="en-US" sz="1600">
            <a:latin typeface="+mn-lt"/>
          </a:endParaRPr>
        </a:p>
      </dgm:t>
    </dgm:pt>
    <dgm:pt modelId="{32A55962-A3E3-4E3A-8DCA-0C00F5A20021}">
      <dgm:prSet custT="1"/>
      <dgm:spPr>
        <a:solidFill>
          <a:srgbClr val="00B050"/>
        </a:solidFill>
      </dgm:spPr>
      <dgm:t>
        <a:bodyPr/>
        <a:lstStyle/>
        <a:p>
          <a:r>
            <a:rPr lang="en-US" sz="1600" dirty="0" smtClean="0">
              <a:latin typeface="+mn-lt"/>
            </a:rPr>
            <a:t>AVAILABILITY</a:t>
          </a:r>
          <a:endParaRPr lang="en-US" sz="1600" dirty="0">
            <a:latin typeface="+mn-lt"/>
          </a:endParaRPr>
        </a:p>
      </dgm:t>
    </dgm:pt>
    <dgm:pt modelId="{6E14B8B6-2130-4BE8-BFBF-ABABA3932B23}" type="parTrans" cxnId="{F8686625-5CD1-4330-9815-02166B3EB9FD}">
      <dgm:prSet custT="1"/>
      <dgm:spPr/>
      <dgm:t>
        <a:bodyPr/>
        <a:lstStyle/>
        <a:p>
          <a:endParaRPr lang="en-US" sz="1600">
            <a:latin typeface="+mn-lt"/>
          </a:endParaRPr>
        </a:p>
      </dgm:t>
    </dgm:pt>
    <dgm:pt modelId="{5E665B24-86C4-4695-832E-F01359C427DA}" type="sibTrans" cxnId="{F8686625-5CD1-4330-9815-02166B3EB9FD}">
      <dgm:prSet/>
      <dgm:spPr/>
      <dgm:t>
        <a:bodyPr/>
        <a:lstStyle/>
        <a:p>
          <a:endParaRPr lang="en-US" sz="1600">
            <a:latin typeface="+mn-lt"/>
          </a:endParaRPr>
        </a:p>
      </dgm:t>
    </dgm:pt>
    <dgm:pt modelId="{F9006FBD-E800-4D55-B84A-36F45D028108}">
      <dgm:prSet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en-US" sz="1600" dirty="0" smtClean="0">
              <a:latin typeface="+mn-lt"/>
            </a:rPr>
            <a:t>EXPIRY DATE</a:t>
          </a:r>
          <a:endParaRPr lang="en-US" sz="1600" dirty="0">
            <a:latin typeface="+mn-lt"/>
          </a:endParaRPr>
        </a:p>
      </dgm:t>
    </dgm:pt>
    <dgm:pt modelId="{CFC8719E-2E77-491F-82B4-B7CB7C7EAC2F}" type="parTrans" cxnId="{77C8772F-F938-4349-872B-9E35A9CB8257}">
      <dgm:prSet custT="1"/>
      <dgm:spPr/>
      <dgm:t>
        <a:bodyPr/>
        <a:lstStyle/>
        <a:p>
          <a:endParaRPr lang="en-US" sz="1600">
            <a:latin typeface="+mn-lt"/>
          </a:endParaRPr>
        </a:p>
      </dgm:t>
    </dgm:pt>
    <dgm:pt modelId="{4F19F02B-21C8-419D-93C8-7BBC5511BE4F}" type="sibTrans" cxnId="{77C8772F-F938-4349-872B-9E35A9CB8257}">
      <dgm:prSet/>
      <dgm:spPr/>
      <dgm:t>
        <a:bodyPr/>
        <a:lstStyle/>
        <a:p>
          <a:endParaRPr lang="en-US" sz="1600">
            <a:latin typeface="+mn-lt"/>
          </a:endParaRPr>
        </a:p>
      </dgm:t>
    </dgm:pt>
    <dgm:pt modelId="{83A111E9-DA8F-4AEE-9DE8-483A71CDFC36}">
      <dgm:prSet custT="1"/>
      <dgm:spPr>
        <a:solidFill>
          <a:srgbClr val="FFC000"/>
        </a:solidFill>
      </dgm:spPr>
      <dgm:t>
        <a:bodyPr/>
        <a:lstStyle/>
        <a:p>
          <a:r>
            <a:rPr lang="en-US" sz="1600" dirty="0" smtClean="0">
              <a:solidFill>
                <a:schemeClr val="tx1"/>
              </a:solidFill>
              <a:latin typeface="+mn-lt"/>
            </a:rPr>
            <a:t>TIME</a:t>
          </a:r>
          <a:endParaRPr lang="en-US" sz="1600" dirty="0">
            <a:solidFill>
              <a:schemeClr val="tx1"/>
            </a:solidFill>
            <a:latin typeface="+mn-lt"/>
          </a:endParaRPr>
        </a:p>
      </dgm:t>
    </dgm:pt>
    <dgm:pt modelId="{32FB5A90-DEE8-4928-88CE-348B5953F8B5}" type="parTrans" cxnId="{2862D2D7-460A-4793-ADE1-3E960E0CB87B}">
      <dgm:prSet custT="1"/>
      <dgm:spPr/>
      <dgm:t>
        <a:bodyPr/>
        <a:lstStyle/>
        <a:p>
          <a:endParaRPr lang="en-US" sz="1600">
            <a:latin typeface="+mn-lt"/>
          </a:endParaRPr>
        </a:p>
      </dgm:t>
    </dgm:pt>
    <dgm:pt modelId="{6E5E241F-089C-43D4-88C1-ED039280D1E9}" type="sibTrans" cxnId="{2862D2D7-460A-4793-ADE1-3E960E0CB87B}">
      <dgm:prSet/>
      <dgm:spPr/>
      <dgm:t>
        <a:bodyPr/>
        <a:lstStyle/>
        <a:p>
          <a:endParaRPr lang="en-US" sz="1600">
            <a:latin typeface="+mn-lt"/>
          </a:endParaRPr>
        </a:p>
      </dgm:t>
    </dgm:pt>
    <dgm:pt modelId="{69CD9092-73FE-4A08-9EAD-25CC274509D5}">
      <dgm:prSet custT="1"/>
      <dgm:spPr>
        <a:solidFill>
          <a:srgbClr val="00B050"/>
        </a:solidFill>
      </dgm:spPr>
      <dgm:t>
        <a:bodyPr/>
        <a:lstStyle/>
        <a:p>
          <a:r>
            <a:rPr lang="en-US" sz="1600" dirty="0" smtClean="0">
              <a:latin typeface="+mn-lt"/>
            </a:rPr>
            <a:t>LAB SERVICE</a:t>
          </a:r>
          <a:endParaRPr lang="en-US" sz="1600" dirty="0">
            <a:latin typeface="+mn-lt"/>
          </a:endParaRPr>
        </a:p>
      </dgm:t>
    </dgm:pt>
    <dgm:pt modelId="{F3DA10D9-A120-4F57-93ED-12B2D46653CE}" type="parTrans" cxnId="{E4AF4D53-4D5C-470A-B204-2E83B814374D}">
      <dgm:prSet custT="1"/>
      <dgm:spPr/>
      <dgm:t>
        <a:bodyPr/>
        <a:lstStyle/>
        <a:p>
          <a:endParaRPr lang="en-US" sz="1600">
            <a:latin typeface="+mn-lt"/>
          </a:endParaRPr>
        </a:p>
      </dgm:t>
    </dgm:pt>
    <dgm:pt modelId="{7D4B5E42-1129-4E34-8A7B-F26B333574F5}" type="sibTrans" cxnId="{E4AF4D53-4D5C-470A-B204-2E83B814374D}">
      <dgm:prSet/>
      <dgm:spPr/>
      <dgm:t>
        <a:bodyPr/>
        <a:lstStyle/>
        <a:p>
          <a:endParaRPr lang="en-US" sz="1600">
            <a:latin typeface="+mn-lt"/>
          </a:endParaRPr>
        </a:p>
      </dgm:t>
    </dgm:pt>
    <dgm:pt modelId="{4CCEDB26-B230-49EE-9FF6-94C6338D54F3}">
      <dgm:prSet custT="1"/>
      <dgm:spPr>
        <a:solidFill>
          <a:srgbClr val="FFC000"/>
        </a:solidFill>
      </dgm:spPr>
      <dgm:t>
        <a:bodyPr/>
        <a:lstStyle/>
        <a:p>
          <a:r>
            <a:rPr lang="en-US" sz="1600" dirty="0" smtClean="0">
              <a:solidFill>
                <a:schemeClr val="tx1"/>
              </a:solidFill>
              <a:latin typeface="+mn-lt"/>
            </a:rPr>
            <a:t>EMERGENCY</a:t>
          </a:r>
          <a:endParaRPr lang="en-US" sz="1600" dirty="0">
            <a:solidFill>
              <a:schemeClr val="tx1"/>
            </a:solidFill>
            <a:latin typeface="+mn-lt"/>
          </a:endParaRPr>
        </a:p>
      </dgm:t>
    </dgm:pt>
    <dgm:pt modelId="{5C7E0027-FA89-4B3E-AD75-5BCD6FFE427E}" type="parTrans" cxnId="{E367815E-0C01-49C1-A0FA-ADC7C27EED65}">
      <dgm:prSet custT="1"/>
      <dgm:spPr/>
      <dgm:t>
        <a:bodyPr/>
        <a:lstStyle/>
        <a:p>
          <a:endParaRPr lang="en-US" sz="1600">
            <a:latin typeface="+mn-lt"/>
          </a:endParaRPr>
        </a:p>
      </dgm:t>
    </dgm:pt>
    <dgm:pt modelId="{704982CE-1145-4719-BF8D-0FD3B0E13591}" type="sibTrans" cxnId="{E367815E-0C01-49C1-A0FA-ADC7C27EED65}">
      <dgm:prSet/>
      <dgm:spPr/>
      <dgm:t>
        <a:bodyPr/>
        <a:lstStyle/>
        <a:p>
          <a:endParaRPr lang="en-US" sz="1600">
            <a:latin typeface="+mn-lt"/>
          </a:endParaRPr>
        </a:p>
      </dgm:t>
    </dgm:pt>
    <dgm:pt modelId="{A1EA81BD-03F4-4B9F-AEC5-5367858AC2B5}">
      <dgm:prSet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en-US" sz="1600" dirty="0" smtClean="0">
              <a:latin typeface="+mn-lt"/>
            </a:rPr>
            <a:t>PHYSIOTHERAPY</a:t>
          </a:r>
          <a:endParaRPr lang="en-US" sz="1600" dirty="0">
            <a:latin typeface="+mn-lt"/>
          </a:endParaRPr>
        </a:p>
      </dgm:t>
    </dgm:pt>
    <dgm:pt modelId="{FB843CE0-44C0-44FD-88C5-3EF13D2A8192}" type="sibTrans" cxnId="{FA766A4B-7EA4-44B8-831F-BD696F709C87}">
      <dgm:prSet/>
      <dgm:spPr/>
      <dgm:t>
        <a:bodyPr/>
        <a:lstStyle/>
        <a:p>
          <a:endParaRPr lang="en-US" sz="1600">
            <a:latin typeface="+mn-lt"/>
          </a:endParaRPr>
        </a:p>
      </dgm:t>
    </dgm:pt>
    <dgm:pt modelId="{B7962B6E-2D5F-47C9-B042-ED1C594DEED3}" type="parTrans" cxnId="{FA766A4B-7EA4-44B8-831F-BD696F709C87}">
      <dgm:prSet custT="1"/>
      <dgm:spPr/>
      <dgm:t>
        <a:bodyPr/>
        <a:lstStyle/>
        <a:p>
          <a:endParaRPr lang="en-US" sz="1600">
            <a:latin typeface="+mn-lt"/>
          </a:endParaRPr>
        </a:p>
      </dgm:t>
    </dgm:pt>
    <dgm:pt modelId="{447D5C94-8C55-4BB5-B56E-5553953A10DA}">
      <dgm:prSet custT="1"/>
      <dgm:spPr/>
      <dgm:t>
        <a:bodyPr/>
        <a:lstStyle/>
        <a:p>
          <a:r>
            <a:rPr lang="en-US" sz="1600" dirty="0" smtClean="0">
              <a:latin typeface="+mn-lt"/>
            </a:rPr>
            <a:t>REFERRAL/</a:t>
          </a:r>
        </a:p>
        <a:p>
          <a:r>
            <a:rPr lang="en-US" sz="1600" dirty="0" smtClean="0">
              <a:latin typeface="+mn-lt"/>
            </a:rPr>
            <a:t>BILL CLEARANCE</a:t>
          </a:r>
          <a:endParaRPr lang="en-US" sz="1600" dirty="0">
            <a:latin typeface="+mn-lt"/>
          </a:endParaRPr>
        </a:p>
      </dgm:t>
    </dgm:pt>
    <dgm:pt modelId="{605A52F7-E008-4777-BE08-D10193DC3E7B}" type="parTrans" cxnId="{F58E6511-E06C-4FB8-A731-C78DC5CC2D8B}">
      <dgm:prSet custT="1"/>
      <dgm:spPr/>
      <dgm:t>
        <a:bodyPr/>
        <a:lstStyle/>
        <a:p>
          <a:endParaRPr lang="en-US" sz="1600">
            <a:latin typeface="+mn-lt"/>
          </a:endParaRPr>
        </a:p>
      </dgm:t>
    </dgm:pt>
    <dgm:pt modelId="{71F2F8AF-92E2-469F-8910-DD722D0F76ED}" type="sibTrans" cxnId="{F58E6511-E06C-4FB8-A731-C78DC5CC2D8B}">
      <dgm:prSet/>
      <dgm:spPr/>
      <dgm:t>
        <a:bodyPr/>
        <a:lstStyle/>
        <a:p>
          <a:endParaRPr lang="en-US" sz="1600">
            <a:latin typeface="+mn-lt"/>
          </a:endParaRPr>
        </a:p>
      </dgm:t>
    </dgm:pt>
    <dgm:pt modelId="{93D304E9-05A6-49E9-80EC-52466178CAE2}">
      <dgm:prSet custT="1"/>
      <dgm:spPr>
        <a:solidFill>
          <a:srgbClr val="00B050"/>
        </a:solidFill>
      </dgm:spPr>
      <dgm:t>
        <a:bodyPr/>
        <a:lstStyle/>
        <a:p>
          <a:r>
            <a:rPr lang="en-US" sz="1600" dirty="0" smtClean="0">
              <a:latin typeface="+mn-lt"/>
            </a:rPr>
            <a:t>EASE OF </a:t>
          </a:r>
        </a:p>
        <a:p>
          <a:r>
            <a:rPr lang="en-US" sz="1600" dirty="0" smtClean="0">
              <a:latin typeface="+mn-lt"/>
            </a:rPr>
            <a:t>REFERRAL</a:t>
          </a:r>
          <a:endParaRPr lang="en-US" sz="1600" dirty="0">
            <a:latin typeface="+mn-lt"/>
          </a:endParaRPr>
        </a:p>
      </dgm:t>
    </dgm:pt>
    <dgm:pt modelId="{F15B26E0-BBD2-460F-8C09-C60C6BE67A2E}" type="parTrans" cxnId="{973D1929-67FF-4857-B1FF-2C7BD741B4EF}">
      <dgm:prSet custT="1"/>
      <dgm:spPr/>
      <dgm:t>
        <a:bodyPr/>
        <a:lstStyle/>
        <a:p>
          <a:endParaRPr lang="en-US" sz="1600">
            <a:latin typeface="+mn-lt"/>
          </a:endParaRPr>
        </a:p>
      </dgm:t>
    </dgm:pt>
    <dgm:pt modelId="{644E6239-301F-453B-94EB-D3DBD8E78B43}" type="sibTrans" cxnId="{973D1929-67FF-4857-B1FF-2C7BD741B4EF}">
      <dgm:prSet/>
      <dgm:spPr/>
      <dgm:t>
        <a:bodyPr/>
        <a:lstStyle/>
        <a:p>
          <a:endParaRPr lang="en-US" sz="1600">
            <a:latin typeface="+mn-lt"/>
          </a:endParaRPr>
        </a:p>
      </dgm:t>
    </dgm:pt>
    <dgm:pt modelId="{BB4D5C66-134A-42A4-AD8E-841D3A474F85}" type="pres">
      <dgm:prSet presAssocID="{C2ED2909-F313-4B7C-AAEE-DE45AC40F99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EC19CAE-0D68-47F6-A9A0-C17B6B7E7EBF}" type="pres">
      <dgm:prSet presAssocID="{8F31291D-69E8-43DD-8EE4-8156F192A574}" presName="root1" presStyleCnt="0"/>
      <dgm:spPr/>
    </dgm:pt>
    <dgm:pt modelId="{FCC78D33-2295-42D7-863E-5BBE18885AFA}" type="pres">
      <dgm:prSet presAssocID="{8F31291D-69E8-43DD-8EE4-8156F192A574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75A42D9-B987-4E44-ADA5-5E7A9D1ED762}" type="pres">
      <dgm:prSet presAssocID="{8F31291D-69E8-43DD-8EE4-8156F192A574}" presName="level2hierChild" presStyleCnt="0"/>
      <dgm:spPr/>
    </dgm:pt>
    <dgm:pt modelId="{D94B152E-AFEC-4426-816D-11BC7B279555}" type="pres">
      <dgm:prSet presAssocID="{9BC21D85-030C-4B34-8DE4-D3A4EB401DA2}" presName="conn2-1" presStyleLbl="parChTrans1D2" presStyleIdx="0" presStyleCnt="5"/>
      <dgm:spPr/>
      <dgm:t>
        <a:bodyPr/>
        <a:lstStyle/>
        <a:p>
          <a:endParaRPr lang="en-US"/>
        </a:p>
      </dgm:t>
    </dgm:pt>
    <dgm:pt modelId="{1F050090-106B-406B-8FCB-9F998740AF8D}" type="pres">
      <dgm:prSet presAssocID="{9BC21D85-030C-4B34-8DE4-D3A4EB401DA2}" presName="connTx" presStyleLbl="parChTrans1D2" presStyleIdx="0" presStyleCnt="5"/>
      <dgm:spPr/>
      <dgm:t>
        <a:bodyPr/>
        <a:lstStyle/>
        <a:p>
          <a:endParaRPr lang="en-US"/>
        </a:p>
      </dgm:t>
    </dgm:pt>
    <dgm:pt modelId="{39853648-ADFD-49FC-AA8C-4B762962EC81}" type="pres">
      <dgm:prSet presAssocID="{397CA8F9-C69B-4AA9-9486-F780248C84B1}" presName="root2" presStyleCnt="0"/>
      <dgm:spPr/>
    </dgm:pt>
    <dgm:pt modelId="{FD08A2B3-BA98-415A-A52B-DA3193EDA2F4}" type="pres">
      <dgm:prSet presAssocID="{397CA8F9-C69B-4AA9-9486-F780248C84B1}" presName="LevelTwoTextNode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8A60DE3-B787-44E0-B8E4-798440EFB5A7}" type="pres">
      <dgm:prSet presAssocID="{397CA8F9-C69B-4AA9-9486-F780248C84B1}" presName="level3hierChild" presStyleCnt="0"/>
      <dgm:spPr/>
    </dgm:pt>
    <dgm:pt modelId="{02A082D7-DBAF-4D01-B86D-2EF007573A24}" type="pres">
      <dgm:prSet presAssocID="{662348FC-ACB7-45E6-997A-DD2E9D532D13}" presName="conn2-1" presStyleLbl="parChTrans1D3" presStyleIdx="0" presStyleCnt="5"/>
      <dgm:spPr/>
      <dgm:t>
        <a:bodyPr/>
        <a:lstStyle/>
        <a:p>
          <a:endParaRPr lang="en-US"/>
        </a:p>
      </dgm:t>
    </dgm:pt>
    <dgm:pt modelId="{2D20E8C1-9C56-4B05-8390-BFE1ACE653C4}" type="pres">
      <dgm:prSet presAssocID="{662348FC-ACB7-45E6-997A-DD2E9D532D13}" presName="connTx" presStyleLbl="parChTrans1D3" presStyleIdx="0" presStyleCnt="5"/>
      <dgm:spPr/>
      <dgm:t>
        <a:bodyPr/>
        <a:lstStyle/>
        <a:p>
          <a:endParaRPr lang="en-US"/>
        </a:p>
      </dgm:t>
    </dgm:pt>
    <dgm:pt modelId="{2544DE6A-13D2-4273-829D-2C665707CDEF}" type="pres">
      <dgm:prSet presAssocID="{F4AE17BA-8E2A-4C2B-9D4E-1D63997686BE}" presName="root2" presStyleCnt="0"/>
      <dgm:spPr/>
    </dgm:pt>
    <dgm:pt modelId="{7FDE5438-8400-4A7D-AAE1-87421BC8FD94}" type="pres">
      <dgm:prSet presAssocID="{F4AE17BA-8E2A-4C2B-9D4E-1D63997686BE}" presName="LevelTwoTextNode" presStyleLbl="node3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444176B-58A6-4203-BF40-264AFC61F2B0}" type="pres">
      <dgm:prSet presAssocID="{F4AE17BA-8E2A-4C2B-9D4E-1D63997686BE}" presName="level3hierChild" presStyleCnt="0"/>
      <dgm:spPr/>
    </dgm:pt>
    <dgm:pt modelId="{AC8E9BF3-D17F-4B72-8D19-AE7F86FAE4D6}" type="pres">
      <dgm:prSet presAssocID="{F0DAC724-0146-4698-AA8F-3856D0F52299}" presName="conn2-1" presStyleLbl="parChTrans1D4" presStyleIdx="0" presStyleCnt="13"/>
      <dgm:spPr/>
      <dgm:t>
        <a:bodyPr/>
        <a:lstStyle/>
        <a:p>
          <a:endParaRPr lang="en-US"/>
        </a:p>
      </dgm:t>
    </dgm:pt>
    <dgm:pt modelId="{AF301AAD-4B67-47EF-A4F7-50DEFB3354E9}" type="pres">
      <dgm:prSet presAssocID="{F0DAC724-0146-4698-AA8F-3856D0F52299}" presName="connTx" presStyleLbl="parChTrans1D4" presStyleIdx="0" presStyleCnt="13"/>
      <dgm:spPr/>
      <dgm:t>
        <a:bodyPr/>
        <a:lstStyle/>
        <a:p>
          <a:endParaRPr lang="en-US"/>
        </a:p>
      </dgm:t>
    </dgm:pt>
    <dgm:pt modelId="{D5B28F9B-04FA-4EB1-8A71-D9E4B9352A13}" type="pres">
      <dgm:prSet presAssocID="{B4D0935B-C1EC-48B8-8913-2B7F0353E1C7}" presName="root2" presStyleCnt="0"/>
      <dgm:spPr/>
    </dgm:pt>
    <dgm:pt modelId="{ABC7DE11-D9BC-4685-AEDE-43075BF70B75}" type="pres">
      <dgm:prSet presAssocID="{B4D0935B-C1EC-48B8-8913-2B7F0353E1C7}" presName="LevelTwoTextNode" presStyleLbl="node4" presStyleIdx="0" presStyleCnt="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4740A1E-981D-4AC0-960D-DB1C15C4D840}" type="pres">
      <dgm:prSet presAssocID="{B4D0935B-C1EC-48B8-8913-2B7F0353E1C7}" presName="level3hierChild" presStyleCnt="0"/>
      <dgm:spPr/>
    </dgm:pt>
    <dgm:pt modelId="{10138920-4636-4E5D-B61F-83806DEA8ECA}" type="pres">
      <dgm:prSet presAssocID="{562DCDC2-1486-4781-BC86-05DFD14DE39B}" presName="conn2-1" presStyleLbl="parChTrans1D4" presStyleIdx="1" presStyleCnt="13"/>
      <dgm:spPr/>
      <dgm:t>
        <a:bodyPr/>
        <a:lstStyle/>
        <a:p>
          <a:endParaRPr lang="en-US"/>
        </a:p>
      </dgm:t>
    </dgm:pt>
    <dgm:pt modelId="{B577B281-20B1-4B67-84C9-8DB5CBE94519}" type="pres">
      <dgm:prSet presAssocID="{562DCDC2-1486-4781-BC86-05DFD14DE39B}" presName="connTx" presStyleLbl="parChTrans1D4" presStyleIdx="1" presStyleCnt="13"/>
      <dgm:spPr/>
      <dgm:t>
        <a:bodyPr/>
        <a:lstStyle/>
        <a:p>
          <a:endParaRPr lang="en-US"/>
        </a:p>
      </dgm:t>
    </dgm:pt>
    <dgm:pt modelId="{0BEDD34B-C286-476C-BEC7-948425EC5792}" type="pres">
      <dgm:prSet presAssocID="{4AE57274-3D63-40F8-85CD-294194D4FAB1}" presName="root2" presStyleCnt="0"/>
      <dgm:spPr/>
    </dgm:pt>
    <dgm:pt modelId="{5E783290-17CE-4493-A4BA-801942799E7B}" type="pres">
      <dgm:prSet presAssocID="{4AE57274-3D63-40F8-85CD-294194D4FAB1}" presName="LevelTwoTextNode" presStyleLbl="node4" presStyleIdx="1" presStyleCnt="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49754C9-0A01-4FDB-B491-D2D4DBDEEE69}" type="pres">
      <dgm:prSet presAssocID="{4AE57274-3D63-40F8-85CD-294194D4FAB1}" presName="level3hierChild" presStyleCnt="0"/>
      <dgm:spPr/>
    </dgm:pt>
    <dgm:pt modelId="{72615E4F-9CAC-4DE5-8C05-F597656DDA4B}" type="pres">
      <dgm:prSet presAssocID="{4E2BE68D-664A-49B8-A109-FD96417350EE}" presName="conn2-1" presStyleLbl="parChTrans1D4" presStyleIdx="2" presStyleCnt="13"/>
      <dgm:spPr/>
      <dgm:t>
        <a:bodyPr/>
        <a:lstStyle/>
        <a:p>
          <a:endParaRPr lang="en-US"/>
        </a:p>
      </dgm:t>
    </dgm:pt>
    <dgm:pt modelId="{E831A81B-8628-49F1-BBA9-275FE28C8E9D}" type="pres">
      <dgm:prSet presAssocID="{4E2BE68D-664A-49B8-A109-FD96417350EE}" presName="connTx" presStyleLbl="parChTrans1D4" presStyleIdx="2" presStyleCnt="13"/>
      <dgm:spPr/>
      <dgm:t>
        <a:bodyPr/>
        <a:lstStyle/>
        <a:p>
          <a:endParaRPr lang="en-US"/>
        </a:p>
      </dgm:t>
    </dgm:pt>
    <dgm:pt modelId="{5523FB48-D383-4B34-9090-CC4C4913F714}" type="pres">
      <dgm:prSet presAssocID="{7136AB8E-83D4-46C8-A98B-B1B88E2A40D6}" presName="root2" presStyleCnt="0"/>
      <dgm:spPr/>
    </dgm:pt>
    <dgm:pt modelId="{00130D54-9B0C-4FEA-856E-1F7A34337A9E}" type="pres">
      <dgm:prSet presAssocID="{7136AB8E-83D4-46C8-A98B-B1B88E2A40D6}" presName="LevelTwoTextNode" presStyleLbl="node4" presStyleIdx="2" presStyleCnt="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6AC7A6E-6210-4F91-B916-373C5AF87426}" type="pres">
      <dgm:prSet presAssocID="{7136AB8E-83D4-46C8-A98B-B1B88E2A40D6}" presName="level3hierChild" presStyleCnt="0"/>
      <dgm:spPr/>
    </dgm:pt>
    <dgm:pt modelId="{B9C33984-8C11-42F9-A1B0-304921001E9E}" type="pres">
      <dgm:prSet presAssocID="{5F443BF6-6C4A-46E2-B309-9B267F9128F9}" presName="conn2-1" presStyleLbl="parChTrans1D2" presStyleIdx="1" presStyleCnt="5"/>
      <dgm:spPr/>
      <dgm:t>
        <a:bodyPr/>
        <a:lstStyle/>
        <a:p>
          <a:endParaRPr lang="en-US"/>
        </a:p>
      </dgm:t>
    </dgm:pt>
    <dgm:pt modelId="{DE3712B1-5C87-40CF-8E31-83821AD570A2}" type="pres">
      <dgm:prSet presAssocID="{5F443BF6-6C4A-46E2-B309-9B267F9128F9}" presName="connTx" presStyleLbl="parChTrans1D2" presStyleIdx="1" presStyleCnt="5"/>
      <dgm:spPr/>
      <dgm:t>
        <a:bodyPr/>
        <a:lstStyle/>
        <a:p>
          <a:endParaRPr lang="en-US"/>
        </a:p>
      </dgm:t>
    </dgm:pt>
    <dgm:pt modelId="{8532FDA8-3CFD-4952-86A8-28C781554E55}" type="pres">
      <dgm:prSet presAssocID="{DF06B4A2-F60C-4017-B851-F15FEE35B9C2}" presName="root2" presStyleCnt="0"/>
      <dgm:spPr/>
    </dgm:pt>
    <dgm:pt modelId="{65A77624-3AC1-4EC8-8209-0A0EAA9FD878}" type="pres">
      <dgm:prSet presAssocID="{DF06B4A2-F60C-4017-B851-F15FEE35B9C2}" presName="LevelTwoTextNode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FD8D5F1-E618-41DA-B035-ED0F6AC02D03}" type="pres">
      <dgm:prSet presAssocID="{DF06B4A2-F60C-4017-B851-F15FEE35B9C2}" presName="level3hierChild" presStyleCnt="0"/>
      <dgm:spPr/>
    </dgm:pt>
    <dgm:pt modelId="{8379174B-D65B-43D6-8DC3-C28C43C0BDC0}" type="pres">
      <dgm:prSet presAssocID="{A859AA86-9BE5-49C2-9189-481982313245}" presName="conn2-1" presStyleLbl="parChTrans1D3" presStyleIdx="1" presStyleCnt="5"/>
      <dgm:spPr/>
      <dgm:t>
        <a:bodyPr/>
        <a:lstStyle/>
        <a:p>
          <a:endParaRPr lang="en-US"/>
        </a:p>
      </dgm:t>
    </dgm:pt>
    <dgm:pt modelId="{AC3890FB-D415-4B98-83E6-822C6CBE74E5}" type="pres">
      <dgm:prSet presAssocID="{A859AA86-9BE5-49C2-9189-481982313245}" presName="connTx" presStyleLbl="parChTrans1D3" presStyleIdx="1" presStyleCnt="5"/>
      <dgm:spPr/>
      <dgm:t>
        <a:bodyPr/>
        <a:lstStyle/>
        <a:p>
          <a:endParaRPr lang="en-US"/>
        </a:p>
      </dgm:t>
    </dgm:pt>
    <dgm:pt modelId="{76B1765C-5BDD-4B7A-B6A3-A6877B2836F2}" type="pres">
      <dgm:prSet presAssocID="{FBB75D74-B741-43C2-BB94-78B0BD8CE324}" presName="root2" presStyleCnt="0"/>
      <dgm:spPr/>
    </dgm:pt>
    <dgm:pt modelId="{EF9C9C9D-F7F8-401B-9D7A-1F316CA6C1C3}" type="pres">
      <dgm:prSet presAssocID="{FBB75D74-B741-43C2-BB94-78B0BD8CE324}" presName="LevelTwoTextNode" presStyleLbl="node3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A9769B6-A931-4FC5-BA37-483FABBD8452}" type="pres">
      <dgm:prSet presAssocID="{FBB75D74-B741-43C2-BB94-78B0BD8CE324}" presName="level3hierChild" presStyleCnt="0"/>
      <dgm:spPr/>
    </dgm:pt>
    <dgm:pt modelId="{5DCA6A57-186E-4D5D-A439-B0EAE1ED57AB}" type="pres">
      <dgm:prSet presAssocID="{A9C3DA94-0EDA-4BD6-9B54-28CA18F8238D}" presName="conn2-1" presStyleLbl="parChTrans1D4" presStyleIdx="3" presStyleCnt="13"/>
      <dgm:spPr/>
      <dgm:t>
        <a:bodyPr/>
        <a:lstStyle/>
        <a:p>
          <a:endParaRPr lang="en-US"/>
        </a:p>
      </dgm:t>
    </dgm:pt>
    <dgm:pt modelId="{C3D0A188-48D4-4E92-A53F-375D84F28800}" type="pres">
      <dgm:prSet presAssocID="{A9C3DA94-0EDA-4BD6-9B54-28CA18F8238D}" presName="connTx" presStyleLbl="parChTrans1D4" presStyleIdx="3" presStyleCnt="13"/>
      <dgm:spPr/>
      <dgm:t>
        <a:bodyPr/>
        <a:lstStyle/>
        <a:p>
          <a:endParaRPr lang="en-US"/>
        </a:p>
      </dgm:t>
    </dgm:pt>
    <dgm:pt modelId="{F4FFD0F7-964E-4610-907A-6097B437A9EE}" type="pres">
      <dgm:prSet presAssocID="{683591E8-6B47-4E4F-ABB6-A5648CEEE40F}" presName="root2" presStyleCnt="0"/>
      <dgm:spPr/>
    </dgm:pt>
    <dgm:pt modelId="{F814348D-45ED-48A3-8F2C-C58BB29739FC}" type="pres">
      <dgm:prSet presAssocID="{683591E8-6B47-4E4F-ABB6-A5648CEEE40F}" presName="LevelTwoTextNode" presStyleLbl="node4" presStyleIdx="3" presStyleCnt="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FCF51D0-0A7A-4E7B-8807-0CADBFA194B7}" type="pres">
      <dgm:prSet presAssocID="{683591E8-6B47-4E4F-ABB6-A5648CEEE40F}" presName="level3hierChild" presStyleCnt="0"/>
      <dgm:spPr/>
    </dgm:pt>
    <dgm:pt modelId="{CDEEE4A0-4927-499F-AA5A-205D30AF0FCF}" type="pres">
      <dgm:prSet presAssocID="{9145464C-569C-404B-BBEF-AECEC0024697}" presName="conn2-1" presStyleLbl="parChTrans1D4" presStyleIdx="4" presStyleCnt="13"/>
      <dgm:spPr/>
      <dgm:t>
        <a:bodyPr/>
        <a:lstStyle/>
        <a:p>
          <a:endParaRPr lang="en-US"/>
        </a:p>
      </dgm:t>
    </dgm:pt>
    <dgm:pt modelId="{1B111866-BDD3-47EA-B4FA-A1A6F76DABC2}" type="pres">
      <dgm:prSet presAssocID="{9145464C-569C-404B-BBEF-AECEC0024697}" presName="connTx" presStyleLbl="parChTrans1D4" presStyleIdx="4" presStyleCnt="13"/>
      <dgm:spPr/>
      <dgm:t>
        <a:bodyPr/>
        <a:lstStyle/>
        <a:p>
          <a:endParaRPr lang="en-US"/>
        </a:p>
      </dgm:t>
    </dgm:pt>
    <dgm:pt modelId="{3E208DF4-69C8-440C-9339-2FC96D17BA0F}" type="pres">
      <dgm:prSet presAssocID="{B8481583-12F1-4663-A824-0D76178944BF}" presName="root2" presStyleCnt="0"/>
      <dgm:spPr/>
    </dgm:pt>
    <dgm:pt modelId="{8ACEBDF6-ECE2-4895-8EE7-1FA0A3C1451A}" type="pres">
      <dgm:prSet presAssocID="{B8481583-12F1-4663-A824-0D76178944BF}" presName="LevelTwoTextNode" presStyleLbl="node4" presStyleIdx="4" presStyleCnt="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AF20694-B169-4B37-85E9-99709C976E1A}" type="pres">
      <dgm:prSet presAssocID="{B8481583-12F1-4663-A824-0D76178944BF}" presName="level3hierChild" presStyleCnt="0"/>
      <dgm:spPr/>
    </dgm:pt>
    <dgm:pt modelId="{9B5BD873-7483-4E8A-89F5-58C340A58D7D}" type="pres">
      <dgm:prSet presAssocID="{41FB71FB-68F5-4923-A02F-F20475D5BCB2}" presName="conn2-1" presStyleLbl="parChTrans1D4" presStyleIdx="5" presStyleCnt="13"/>
      <dgm:spPr/>
      <dgm:t>
        <a:bodyPr/>
        <a:lstStyle/>
        <a:p>
          <a:endParaRPr lang="en-US"/>
        </a:p>
      </dgm:t>
    </dgm:pt>
    <dgm:pt modelId="{0D691448-120E-4000-808E-1F7AEB0C0C1F}" type="pres">
      <dgm:prSet presAssocID="{41FB71FB-68F5-4923-A02F-F20475D5BCB2}" presName="connTx" presStyleLbl="parChTrans1D4" presStyleIdx="5" presStyleCnt="13"/>
      <dgm:spPr/>
      <dgm:t>
        <a:bodyPr/>
        <a:lstStyle/>
        <a:p>
          <a:endParaRPr lang="en-US"/>
        </a:p>
      </dgm:t>
    </dgm:pt>
    <dgm:pt modelId="{D6C12A0A-C4BA-49EE-9D3F-289B7668F49E}" type="pres">
      <dgm:prSet presAssocID="{E9F5A395-A865-4B0D-BFEF-6BCC2069F7FC}" presName="root2" presStyleCnt="0"/>
      <dgm:spPr/>
    </dgm:pt>
    <dgm:pt modelId="{1895B260-F844-4638-A982-DCC9B515D2D9}" type="pres">
      <dgm:prSet presAssocID="{E9F5A395-A865-4B0D-BFEF-6BCC2069F7FC}" presName="LevelTwoTextNode" presStyleLbl="node4" presStyleIdx="5" presStyleCnt="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FE86D09-7433-43B8-8C15-20F7F0F49FB9}" type="pres">
      <dgm:prSet presAssocID="{E9F5A395-A865-4B0D-BFEF-6BCC2069F7FC}" presName="level3hierChild" presStyleCnt="0"/>
      <dgm:spPr/>
    </dgm:pt>
    <dgm:pt modelId="{AEC62317-5159-445D-8AE0-034C455F7BBA}" type="pres">
      <dgm:prSet presAssocID="{8AE10155-3577-46A3-A934-8A8D25F2B754}" presName="conn2-1" presStyleLbl="parChTrans1D2" presStyleIdx="2" presStyleCnt="5"/>
      <dgm:spPr/>
      <dgm:t>
        <a:bodyPr/>
        <a:lstStyle/>
        <a:p>
          <a:endParaRPr lang="en-US"/>
        </a:p>
      </dgm:t>
    </dgm:pt>
    <dgm:pt modelId="{5DF00DAA-409C-443B-AFA3-0A90AF989B63}" type="pres">
      <dgm:prSet presAssocID="{8AE10155-3577-46A3-A934-8A8D25F2B754}" presName="connTx" presStyleLbl="parChTrans1D2" presStyleIdx="2" presStyleCnt="5"/>
      <dgm:spPr/>
      <dgm:t>
        <a:bodyPr/>
        <a:lstStyle/>
        <a:p>
          <a:endParaRPr lang="en-US"/>
        </a:p>
      </dgm:t>
    </dgm:pt>
    <dgm:pt modelId="{0616E207-2E02-4459-BD96-771F79F836AC}" type="pres">
      <dgm:prSet presAssocID="{DBDE460B-4D8C-47B2-BCA5-C98F42464042}" presName="root2" presStyleCnt="0"/>
      <dgm:spPr/>
    </dgm:pt>
    <dgm:pt modelId="{4EBE6D60-AF80-49B2-9049-B7030757BEB9}" type="pres">
      <dgm:prSet presAssocID="{DBDE460B-4D8C-47B2-BCA5-C98F42464042}" presName="LevelTwoTextNode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0A6ABBE-98CE-4997-BD46-0D38519F58A8}" type="pres">
      <dgm:prSet presAssocID="{DBDE460B-4D8C-47B2-BCA5-C98F42464042}" presName="level3hierChild" presStyleCnt="0"/>
      <dgm:spPr/>
    </dgm:pt>
    <dgm:pt modelId="{DE6ACD26-AEFD-4F9D-8362-AAA9F1BBE751}" type="pres">
      <dgm:prSet presAssocID="{6E14B8B6-2130-4BE8-BFBF-ABABA3932B23}" presName="conn2-1" presStyleLbl="parChTrans1D3" presStyleIdx="2" presStyleCnt="5"/>
      <dgm:spPr/>
      <dgm:t>
        <a:bodyPr/>
        <a:lstStyle/>
        <a:p>
          <a:endParaRPr lang="en-US"/>
        </a:p>
      </dgm:t>
    </dgm:pt>
    <dgm:pt modelId="{71DB28CB-6937-4D43-A89A-62EE966E3F84}" type="pres">
      <dgm:prSet presAssocID="{6E14B8B6-2130-4BE8-BFBF-ABABA3932B23}" presName="connTx" presStyleLbl="parChTrans1D3" presStyleIdx="2" presStyleCnt="5"/>
      <dgm:spPr/>
      <dgm:t>
        <a:bodyPr/>
        <a:lstStyle/>
        <a:p>
          <a:endParaRPr lang="en-US"/>
        </a:p>
      </dgm:t>
    </dgm:pt>
    <dgm:pt modelId="{7918F4E4-49FA-4AD1-AA0C-16DAC0C8DBC2}" type="pres">
      <dgm:prSet presAssocID="{32A55962-A3E3-4E3A-8DCA-0C00F5A20021}" presName="root2" presStyleCnt="0"/>
      <dgm:spPr/>
    </dgm:pt>
    <dgm:pt modelId="{6144B214-0132-4BC9-9ECA-A81928A68DCE}" type="pres">
      <dgm:prSet presAssocID="{32A55962-A3E3-4E3A-8DCA-0C00F5A20021}" presName="LevelTwoTextNode" presStyleLbl="node3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F5BB1A1-B027-4DBA-A8C5-BC9477FAC1B1}" type="pres">
      <dgm:prSet presAssocID="{32A55962-A3E3-4E3A-8DCA-0C00F5A20021}" presName="level3hierChild" presStyleCnt="0"/>
      <dgm:spPr/>
    </dgm:pt>
    <dgm:pt modelId="{DA18271E-81A2-4E4A-BF62-E678FFAFF904}" type="pres">
      <dgm:prSet presAssocID="{CFC8719E-2E77-491F-82B4-B7CB7C7EAC2F}" presName="conn2-1" presStyleLbl="parChTrans1D4" presStyleIdx="6" presStyleCnt="13"/>
      <dgm:spPr/>
      <dgm:t>
        <a:bodyPr/>
        <a:lstStyle/>
        <a:p>
          <a:endParaRPr lang="en-US"/>
        </a:p>
      </dgm:t>
    </dgm:pt>
    <dgm:pt modelId="{4DEA7AEB-8036-4887-A5BB-31709C54B345}" type="pres">
      <dgm:prSet presAssocID="{CFC8719E-2E77-491F-82B4-B7CB7C7EAC2F}" presName="connTx" presStyleLbl="parChTrans1D4" presStyleIdx="6" presStyleCnt="13"/>
      <dgm:spPr/>
      <dgm:t>
        <a:bodyPr/>
        <a:lstStyle/>
        <a:p>
          <a:endParaRPr lang="en-US"/>
        </a:p>
      </dgm:t>
    </dgm:pt>
    <dgm:pt modelId="{BE9AD109-A1A2-443B-BCD0-DA3B3D4E9F3C}" type="pres">
      <dgm:prSet presAssocID="{F9006FBD-E800-4D55-B84A-36F45D028108}" presName="root2" presStyleCnt="0"/>
      <dgm:spPr/>
    </dgm:pt>
    <dgm:pt modelId="{056555D3-A5AF-4407-85E3-7793DBBCCBBA}" type="pres">
      <dgm:prSet presAssocID="{F9006FBD-E800-4D55-B84A-36F45D028108}" presName="LevelTwoTextNode" presStyleLbl="node4" presStyleIdx="6" presStyleCnt="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4F28371-B5F9-40FB-A209-E102E77C0523}" type="pres">
      <dgm:prSet presAssocID="{F9006FBD-E800-4D55-B84A-36F45D028108}" presName="level3hierChild" presStyleCnt="0"/>
      <dgm:spPr/>
    </dgm:pt>
    <dgm:pt modelId="{46CD9C04-7A8D-445F-804A-5AC30F1D17EB}" type="pres">
      <dgm:prSet presAssocID="{32FB5A90-DEE8-4928-88CE-348B5953F8B5}" presName="conn2-1" presStyleLbl="parChTrans1D4" presStyleIdx="7" presStyleCnt="13"/>
      <dgm:spPr/>
      <dgm:t>
        <a:bodyPr/>
        <a:lstStyle/>
        <a:p>
          <a:endParaRPr lang="en-US"/>
        </a:p>
      </dgm:t>
    </dgm:pt>
    <dgm:pt modelId="{77A5623A-3A44-4978-92F6-28DDB07367E6}" type="pres">
      <dgm:prSet presAssocID="{32FB5A90-DEE8-4928-88CE-348B5953F8B5}" presName="connTx" presStyleLbl="parChTrans1D4" presStyleIdx="7" presStyleCnt="13"/>
      <dgm:spPr/>
      <dgm:t>
        <a:bodyPr/>
        <a:lstStyle/>
        <a:p>
          <a:endParaRPr lang="en-US"/>
        </a:p>
      </dgm:t>
    </dgm:pt>
    <dgm:pt modelId="{866D80F4-D8DC-4326-8B49-C94C933A608A}" type="pres">
      <dgm:prSet presAssocID="{83A111E9-DA8F-4AEE-9DE8-483A71CDFC36}" presName="root2" presStyleCnt="0"/>
      <dgm:spPr/>
    </dgm:pt>
    <dgm:pt modelId="{ECFE209A-9F17-40A5-95D1-F9D478D3890E}" type="pres">
      <dgm:prSet presAssocID="{83A111E9-DA8F-4AEE-9DE8-483A71CDFC36}" presName="LevelTwoTextNode" presStyleLbl="node4" presStyleIdx="7" presStyleCnt="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1940CB3-9BCC-4E4D-9904-08B7E0EDFA4D}" type="pres">
      <dgm:prSet presAssocID="{83A111E9-DA8F-4AEE-9DE8-483A71CDFC36}" presName="level3hierChild" presStyleCnt="0"/>
      <dgm:spPr/>
    </dgm:pt>
    <dgm:pt modelId="{628E247B-5DC1-4933-90A9-D506FF474D26}" type="pres">
      <dgm:prSet presAssocID="{6FDE1769-BF35-4020-92FA-72C4C386F40F}" presName="conn2-1" presStyleLbl="parChTrans1D4" presStyleIdx="8" presStyleCnt="13"/>
      <dgm:spPr/>
      <dgm:t>
        <a:bodyPr/>
        <a:lstStyle/>
        <a:p>
          <a:endParaRPr lang="en-US"/>
        </a:p>
      </dgm:t>
    </dgm:pt>
    <dgm:pt modelId="{F2799F16-B451-4774-8F1D-6570C068B307}" type="pres">
      <dgm:prSet presAssocID="{6FDE1769-BF35-4020-92FA-72C4C386F40F}" presName="connTx" presStyleLbl="parChTrans1D4" presStyleIdx="8" presStyleCnt="13"/>
      <dgm:spPr/>
      <dgm:t>
        <a:bodyPr/>
        <a:lstStyle/>
        <a:p>
          <a:endParaRPr lang="en-US"/>
        </a:p>
      </dgm:t>
    </dgm:pt>
    <dgm:pt modelId="{CE76ED06-3EF0-4AFA-B615-41460585CF1B}" type="pres">
      <dgm:prSet presAssocID="{631956E1-F594-4E35-81B5-C989670A7094}" presName="root2" presStyleCnt="0"/>
      <dgm:spPr/>
    </dgm:pt>
    <dgm:pt modelId="{835D7892-C0AA-4974-84FC-CDDEBCB07C2D}" type="pres">
      <dgm:prSet presAssocID="{631956E1-F594-4E35-81B5-C989670A7094}" presName="LevelTwoTextNode" presStyleLbl="node4" presStyleIdx="8" presStyleCnt="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65C2723-AAC2-4AA7-A9AA-1966B0921565}" type="pres">
      <dgm:prSet presAssocID="{631956E1-F594-4E35-81B5-C989670A7094}" presName="level3hierChild" presStyleCnt="0"/>
      <dgm:spPr/>
    </dgm:pt>
    <dgm:pt modelId="{49AAA28C-B70D-48B2-BD98-7E86B5711C52}" type="pres">
      <dgm:prSet presAssocID="{1138E33D-250E-4229-82D4-4CFF4711122D}" presName="conn2-1" presStyleLbl="parChTrans1D2" presStyleIdx="3" presStyleCnt="5"/>
      <dgm:spPr/>
      <dgm:t>
        <a:bodyPr/>
        <a:lstStyle/>
        <a:p>
          <a:endParaRPr lang="en-US"/>
        </a:p>
      </dgm:t>
    </dgm:pt>
    <dgm:pt modelId="{FE4ECFA8-CA32-4D0C-A26F-837C2F1A1403}" type="pres">
      <dgm:prSet presAssocID="{1138E33D-250E-4229-82D4-4CFF4711122D}" presName="connTx" presStyleLbl="parChTrans1D2" presStyleIdx="3" presStyleCnt="5"/>
      <dgm:spPr/>
      <dgm:t>
        <a:bodyPr/>
        <a:lstStyle/>
        <a:p>
          <a:endParaRPr lang="en-US"/>
        </a:p>
      </dgm:t>
    </dgm:pt>
    <dgm:pt modelId="{78DA5B65-F9E0-4CFC-A127-6C7D2F0D0299}" type="pres">
      <dgm:prSet presAssocID="{B3D82118-DCD3-4618-808D-D1824A3D7B1B}" presName="root2" presStyleCnt="0"/>
      <dgm:spPr/>
    </dgm:pt>
    <dgm:pt modelId="{F6844513-939C-46D6-A7FC-288763639A37}" type="pres">
      <dgm:prSet presAssocID="{B3D82118-DCD3-4618-808D-D1824A3D7B1B}" presName="LevelTwoTextNode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C4C7021-1E49-49AB-8326-1924B2D4D9BF}" type="pres">
      <dgm:prSet presAssocID="{B3D82118-DCD3-4618-808D-D1824A3D7B1B}" presName="level3hierChild" presStyleCnt="0"/>
      <dgm:spPr/>
    </dgm:pt>
    <dgm:pt modelId="{FB6E7379-93AE-4CD0-A29D-1A40F1B0CEA8}" type="pres">
      <dgm:prSet presAssocID="{F3DA10D9-A120-4F57-93ED-12B2D46653CE}" presName="conn2-1" presStyleLbl="parChTrans1D3" presStyleIdx="3" presStyleCnt="5"/>
      <dgm:spPr/>
      <dgm:t>
        <a:bodyPr/>
        <a:lstStyle/>
        <a:p>
          <a:endParaRPr lang="en-US"/>
        </a:p>
      </dgm:t>
    </dgm:pt>
    <dgm:pt modelId="{ACE60858-EFE2-41D6-ABE1-151A15B946F5}" type="pres">
      <dgm:prSet presAssocID="{F3DA10D9-A120-4F57-93ED-12B2D46653CE}" presName="connTx" presStyleLbl="parChTrans1D3" presStyleIdx="3" presStyleCnt="5"/>
      <dgm:spPr/>
      <dgm:t>
        <a:bodyPr/>
        <a:lstStyle/>
        <a:p>
          <a:endParaRPr lang="en-US"/>
        </a:p>
      </dgm:t>
    </dgm:pt>
    <dgm:pt modelId="{1B447A80-B5D5-40C9-BD02-FB4DD8D687E3}" type="pres">
      <dgm:prSet presAssocID="{69CD9092-73FE-4A08-9EAD-25CC274509D5}" presName="root2" presStyleCnt="0"/>
      <dgm:spPr/>
    </dgm:pt>
    <dgm:pt modelId="{2B803302-2BE5-428F-AF67-E9691271A5A6}" type="pres">
      <dgm:prSet presAssocID="{69CD9092-73FE-4A08-9EAD-25CC274509D5}" presName="LevelTwoTextNode" presStyleLbl="node3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B98439F-96B8-4639-BF68-C7F0C0821ED2}" type="pres">
      <dgm:prSet presAssocID="{69CD9092-73FE-4A08-9EAD-25CC274509D5}" presName="level3hierChild" presStyleCnt="0"/>
      <dgm:spPr/>
    </dgm:pt>
    <dgm:pt modelId="{F39D4A66-C473-49B1-8857-2731DD8C818C}" type="pres">
      <dgm:prSet presAssocID="{B7962B6E-2D5F-47C9-B042-ED1C594DEED3}" presName="conn2-1" presStyleLbl="parChTrans1D4" presStyleIdx="9" presStyleCnt="13"/>
      <dgm:spPr/>
      <dgm:t>
        <a:bodyPr/>
        <a:lstStyle/>
        <a:p>
          <a:endParaRPr lang="en-US"/>
        </a:p>
      </dgm:t>
    </dgm:pt>
    <dgm:pt modelId="{9D816850-EE84-4961-A4BE-3D4A29B1DC16}" type="pres">
      <dgm:prSet presAssocID="{B7962B6E-2D5F-47C9-B042-ED1C594DEED3}" presName="connTx" presStyleLbl="parChTrans1D4" presStyleIdx="9" presStyleCnt="13"/>
      <dgm:spPr/>
      <dgm:t>
        <a:bodyPr/>
        <a:lstStyle/>
        <a:p>
          <a:endParaRPr lang="en-US"/>
        </a:p>
      </dgm:t>
    </dgm:pt>
    <dgm:pt modelId="{A2A7F727-7B3A-4FE0-B804-1DFD3A0A325B}" type="pres">
      <dgm:prSet presAssocID="{A1EA81BD-03F4-4B9F-AEC5-5367858AC2B5}" presName="root2" presStyleCnt="0"/>
      <dgm:spPr/>
    </dgm:pt>
    <dgm:pt modelId="{7B5DD184-DC88-4A31-BB7D-CE9AFA5A58D0}" type="pres">
      <dgm:prSet presAssocID="{A1EA81BD-03F4-4B9F-AEC5-5367858AC2B5}" presName="LevelTwoTextNode" presStyleLbl="node4" presStyleIdx="9" presStyleCnt="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B0F0BFA-3DA1-4684-9066-788F073A5A5B}" type="pres">
      <dgm:prSet presAssocID="{A1EA81BD-03F4-4B9F-AEC5-5367858AC2B5}" presName="level3hierChild" presStyleCnt="0"/>
      <dgm:spPr/>
    </dgm:pt>
    <dgm:pt modelId="{EDAED8ED-3DEC-473F-BBF9-8DB7E30EE349}" type="pres">
      <dgm:prSet presAssocID="{5C7E0027-FA89-4B3E-AD75-5BCD6FFE427E}" presName="conn2-1" presStyleLbl="parChTrans1D4" presStyleIdx="10" presStyleCnt="13"/>
      <dgm:spPr/>
      <dgm:t>
        <a:bodyPr/>
        <a:lstStyle/>
        <a:p>
          <a:endParaRPr lang="en-US"/>
        </a:p>
      </dgm:t>
    </dgm:pt>
    <dgm:pt modelId="{436544BA-B2DC-412F-91DE-DE00FE95152A}" type="pres">
      <dgm:prSet presAssocID="{5C7E0027-FA89-4B3E-AD75-5BCD6FFE427E}" presName="connTx" presStyleLbl="parChTrans1D4" presStyleIdx="10" presStyleCnt="13"/>
      <dgm:spPr/>
      <dgm:t>
        <a:bodyPr/>
        <a:lstStyle/>
        <a:p>
          <a:endParaRPr lang="en-US"/>
        </a:p>
      </dgm:t>
    </dgm:pt>
    <dgm:pt modelId="{5140DCB3-779A-4984-AF7B-0AD8C617543E}" type="pres">
      <dgm:prSet presAssocID="{4CCEDB26-B230-49EE-9FF6-94C6338D54F3}" presName="root2" presStyleCnt="0"/>
      <dgm:spPr/>
    </dgm:pt>
    <dgm:pt modelId="{78C9C8C8-51A1-48B0-815D-51B00F4E35B4}" type="pres">
      <dgm:prSet presAssocID="{4CCEDB26-B230-49EE-9FF6-94C6338D54F3}" presName="LevelTwoTextNode" presStyleLbl="node4" presStyleIdx="10" presStyleCnt="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C8757D7-5254-4209-A422-E20C275ED2AA}" type="pres">
      <dgm:prSet presAssocID="{4CCEDB26-B230-49EE-9FF6-94C6338D54F3}" presName="level3hierChild" presStyleCnt="0"/>
      <dgm:spPr/>
    </dgm:pt>
    <dgm:pt modelId="{CCF5D045-0C99-42D5-BC23-D9CA936187A1}" type="pres">
      <dgm:prSet presAssocID="{33989A63-80A7-4EB2-8500-3A0C8EEFF425}" presName="conn2-1" presStyleLbl="parChTrans1D4" presStyleIdx="11" presStyleCnt="13"/>
      <dgm:spPr/>
      <dgm:t>
        <a:bodyPr/>
        <a:lstStyle/>
        <a:p>
          <a:endParaRPr lang="en-US"/>
        </a:p>
      </dgm:t>
    </dgm:pt>
    <dgm:pt modelId="{8DD3CF82-97B8-4200-8578-40F558B81732}" type="pres">
      <dgm:prSet presAssocID="{33989A63-80A7-4EB2-8500-3A0C8EEFF425}" presName="connTx" presStyleLbl="parChTrans1D4" presStyleIdx="11" presStyleCnt="13"/>
      <dgm:spPr/>
      <dgm:t>
        <a:bodyPr/>
        <a:lstStyle/>
        <a:p>
          <a:endParaRPr lang="en-US"/>
        </a:p>
      </dgm:t>
    </dgm:pt>
    <dgm:pt modelId="{E33F330E-0BEE-43EE-9D1E-A9CD4F94A923}" type="pres">
      <dgm:prSet presAssocID="{8146CBAD-D4AA-4C98-A651-920D89301157}" presName="root2" presStyleCnt="0"/>
      <dgm:spPr/>
    </dgm:pt>
    <dgm:pt modelId="{3A4BEAB6-EED3-41B5-83E7-7650617F45E6}" type="pres">
      <dgm:prSet presAssocID="{8146CBAD-D4AA-4C98-A651-920D89301157}" presName="LevelTwoTextNode" presStyleLbl="node4" presStyleIdx="11" presStyleCnt="13" custLinFactNeighborX="783" custLinFactNeighborY="313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EE9F598-C6AE-4CF4-A376-2B44F776FEEE}" type="pres">
      <dgm:prSet presAssocID="{8146CBAD-D4AA-4C98-A651-920D89301157}" presName="level3hierChild" presStyleCnt="0"/>
      <dgm:spPr/>
    </dgm:pt>
    <dgm:pt modelId="{B445D044-EE3D-44EB-A1BA-D6EF7B7B88EF}" type="pres">
      <dgm:prSet presAssocID="{605A52F7-E008-4777-BE08-D10193DC3E7B}" presName="conn2-1" presStyleLbl="parChTrans1D2" presStyleIdx="4" presStyleCnt="5"/>
      <dgm:spPr/>
      <dgm:t>
        <a:bodyPr/>
        <a:lstStyle/>
        <a:p>
          <a:endParaRPr lang="en-US"/>
        </a:p>
      </dgm:t>
    </dgm:pt>
    <dgm:pt modelId="{DC86BAA6-9AFB-4CD8-858B-413B089D9FAB}" type="pres">
      <dgm:prSet presAssocID="{605A52F7-E008-4777-BE08-D10193DC3E7B}" presName="connTx" presStyleLbl="parChTrans1D2" presStyleIdx="4" presStyleCnt="5"/>
      <dgm:spPr/>
      <dgm:t>
        <a:bodyPr/>
        <a:lstStyle/>
        <a:p>
          <a:endParaRPr lang="en-US"/>
        </a:p>
      </dgm:t>
    </dgm:pt>
    <dgm:pt modelId="{81D9CAA3-DBBF-4C68-8FAB-2F7F8253503A}" type="pres">
      <dgm:prSet presAssocID="{447D5C94-8C55-4BB5-B56E-5553953A10DA}" presName="root2" presStyleCnt="0"/>
      <dgm:spPr/>
    </dgm:pt>
    <dgm:pt modelId="{3F0870E6-AE4B-47BB-85A2-654BBE8E7CA3}" type="pres">
      <dgm:prSet presAssocID="{447D5C94-8C55-4BB5-B56E-5553953A10DA}" presName="LevelTwoTextNode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CFCDB60-7BD4-4338-BBFF-879213D3C13D}" type="pres">
      <dgm:prSet presAssocID="{447D5C94-8C55-4BB5-B56E-5553953A10DA}" presName="level3hierChild" presStyleCnt="0"/>
      <dgm:spPr/>
    </dgm:pt>
    <dgm:pt modelId="{DADA6B67-C404-4E2B-AF1C-B605952629BD}" type="pres">
      <dgm:prSet presAssocID="{F15B26E0-BBD2-460F-8C09-C60C6BE67A2E}" presName="conn2-1" presStyleLbl="parChTrans1D3" presStyleIdx="4" presStyleCnt="5"/>
      <dgm:spPr/>
      <dgm:t>
        <a:bodyPr/>
        <a:lstStyle/>
        <a:p>
          <a:endParaRPr lang="en-US"/>
        </a:p>
      </dgm:t>
    </dgm:pt>
    <dgm:pt modelId="{A61F3265-9952-4E0C-90A4-134AB7AFA7B5}" type="pres">
      <dgm:prSet presAssocID="{F15B26E0-BBD2-460F-8C09-C60C6BE67A2E}" presName="connTx" presStyleLbl="parChTrans1D3" presStyleIdx="4" presStyleCnt="5"/>
      <dgm:spPr/>
      <dgm:t>
        <a:bodyPr/>
        <a:lstStyle/>
        <a:p>
          <a:endParaRPr lang="en-US"/>
        </a:p>
      </dgm:t>
    </dgm:pt>
    <dgm:pt modelId="{3B2BFEF4-FD24-4A98-94D9-DBA75E6C93D2}" type="pres">
      <dgm:prSet presAssocID="{93D304E9-05A6-49E9-80EC-52466178CAE2}" presName="root2" presStyleCnt="0"/>
      <dgm:spPr/>
    </dgm:pt>
    <dgm:pt modelId="{4DA9D1AD-9671-4866-9AB1-E94DFA3FCA09}" type="pres">
      <dgm:prSet presAssocID="{93D304E9-05A6-49E9-80EC-52466178CAE2}" presName="LevelTwoTextNode" presStyleLbl="node3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D025E82-7B0B-451B-A617-79C3E70B39AD}" type="pres">
      <dgm:prSet presAssocID="{93D304E9-05A6-49E9-80EC-52466178CAE2}" presName="level3hierChild" presStyleCnt="0"/>
      <dgm:spPr/>
    </dgm:pt>
    <dgm:pt modelId="{86A73B82-D3FB-48EF-B0AA-BF08431E41EA}" type="pres">
      <dgm:prSet presAssocID="{7BC3B833-127B-4168-8155-7BAAEA7BFBFC}" presName="conn2-1" presStyleLbl="parChTrans1D4" presStyleIdx="12" presStyleCnt="13"/>
      <dgm:spPr/>
      <dgm:t>
        <a:bodyPr/>
        <a:lstStyle/>
        <a:p>
          <a:endParaRPr lang="en-US"/>
        </a:p>
      </dgm:t>
    </dgm:pt>
    <dgm:pt modelId="{20EBB966-6C56-4627-BED4-86A1333B0D53}" type="pres">
      <dgm:prSet presAssocID="{7BC3B833-127B-4168-8155-7BAAEA7BFBFC}" presName="connTx" presStyleLbl="parChTrans1D4" presStyleIdx="12" presStyleCnt="13"/>
      <dgm:spPr/>
      <dgm:t>
        <a:bodyPr/>
        <a:lstStyle/>
        <a:p>
          <a:endParaRPr lang="en-US"/>
        </a:p>
      </dgm:t>
    </dgm:pt>
    <dgm:pt modelId="{BBEF78EA-93F3-4C46-92BC-42636D596E59}" type="pres">
      <dgm:prSet presAssocID="{48200BA1-5624-49CB-B9C9-B3A40DE79BF4}" presName="root2" presStyleCnt="0"/>
      <dgm:spPr/>
    </dgm:pt>
    <dgm:pt modelId="{B823CA8F-E7C2-41A3-9698-4A9E8B8D182A}" type="pres">
      <dgm:prSet presAssocID="{48200BA1-5624-49CB-B9C9-B3A40DE79BF4}" presName="LevelTwoTextNode" presStyleLbl="node4" presStyleIdx="12" presStyleCnt="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BC6C6CA-17EB-413C-BDE1-1951C154DAF2}" type="pres">
      <dgm:prSet presAssocID="{48200BA1-5624-49CB-B9C9-B3A40DE79BF4}" presName="level3hierChild" presStyleCnt="0"/>
      <dgm:spPr/>
    </dgm:pt>
  </dgm:ptLst>
  <dgm:cxnLst>
    <dgm:cxn modelId="{4CF855CF-9E6B-434F-9F63-DB1882611CE3}" type="presOf" srcId="{A859AA86-9BE5-49C2-9189-481982313245}" destId="{8379174B-D65B-43D6-8DC3-C28C43C0BDC0}" srcOrd="0" destOrd="0" presId="urn:microsoft.com/office/officeart/2005/8/layout/hierarchy2"/>
    <dgm:cxn modelId="{D6BC0873-3672-4A7D-95A1-361D1BC6050E}" type="presOf" srcId="{5F443BF6-6C4A-46E2-B309-9B267F9128F9}" destId="{B9C33984-8C11-42F9-A1B0-304921001E9E}" srcOrd="0" destOrd="0" presId="urn:microsoft.com/office/officeart/2005/8/layout/hierarchy2"/>
    <dgm:cxn modelId="{AD1B3559-D29C-48F2-9A39-42D358B56800}" srcId="{B8481583-12F1-4663-A824-0D76178944BF}" destId="{E9F5A395-A865-4B0D-BFEF-6BCC2069F7FC}" srcOrd="0" destOrd="0" parTransId="{41FB71FB-68F5-4923-A02F-F20475D5BCB2}" sibTransId="{4D782F89-A448-4702-B273-C4658234B0EC}"/>
    <dgm:cxn modelId="{CA41FE5C-B5EC-4528-84F4-631982722EA2}" srcId="{683591E8-6B47-4E4F-ABB6-A5648CEEE40F}" destId="{B8481583-12F1-4663-A824-0D76178944BF}" srcOrd="0" destOrd="0" parTransId="{9145464C-569C-404B-BBEF-AECEC0024697}" sibTransId="{E6A476BF-35CA-432D-81FE-04056EC81FE7}"/>
    <dgm:cxn modelId="{912C3262-0060-485F-8A47-A5C6E8A02A30}" type="presOf" srcId="{B7962B6E-2D5F-47C9-B042-ED1C594DEED3}" destId="{9D816850-EE84-4961-A4BE-3D4A29B1DC16}" srcOrd="1" destOrd="0" presId="urn:microsoft.com/office/officeart/2005/8/layout/hierarchy2"/>
    <dgm:cxn modelId="{056426AE-D4BD-4A71-BFE2-341901C2C809}" type="presOf" srcId="{9BC21D85-030C-4B34-8DE4-D3A4EB401DA2}" destId="{1F050090-106B-406B-8FCB-9F998740AF8D}" srcOrd="1" destOrd="0" presId="urn:microsoft.com/office/officeart/2005/8/layout/hierarchy2"/>
    <dgm:cxn modelId="{7D2CA969-1CA3-446D-AC0F-F58F4AA132F1}" srcId="{4CCEDB26-B230-49EE-9FF6-94C6338D54F3}" destId="{8146CBAD-D4AA-4C98-A651-920D89301157}" srcOrd="0" destOrd="0" parTransId="{33989A63-80A7-4EB2-8500-3A0C8EEFF425}" sibTransId="{7ACB5C4F-D32C-46B4-A205-7D0BCDE7C660}"/>
    <dgm:cxn modelId="{E673D1D4-40B9-4430-BC54-1FD9B4DAC133}" type="presOf" srcId="{562DCDC2-1486-4781-BC86-05DFD14DE39B}" destId="{10138920-4636-4E5D-B61F-83806DEA8ECA}" srcOrd="0" destOrd="0" presId="urn:microsoft.com/office/officeart/2005/8/layout/hierarchy2"/>
    <dgm:cxn modelId="{BF6EAEFA-8EDE-4485-9C53-8A65BCE0E381}" type="presOf" srcId="{41FB71FB-68F5-4923-A02F-F20475D5BCB2}" destId="{9B5BD873-7483-4E8A-89F5-58C340A58D7D}" srcOrd="0" destOrd="0" presId="urn:microsoft.com/office/officeart/2005/8/layout/hierarchy2"/>
    <dgm:cxn modelId="{8B2BB3DE-59B9-4332-A8FB-0E7A9B3460DB}" type="presOf" srcId="{1138E33D-250E-4229-82D4-4CFF4711122D}" destId="{FE4ECFA8-CA32-4D0C-A26F-837C2F1A1403}" srcOrd="1" destOrd="0" presId="urn:microsoft.com/office/officeart/2005/8/layout/hierarchy2"/>
    <dgm:cxn modelId="{EE6C3F8F-ECC8-49B2-A27C-4E8E1762DA69}" type="presOf" srcId="{4E2BE68D-664A-49B8-A109-FD96417350EE}" destId="{72615E4F-9CAC-4DE5-8C05-F597656DDA4B}" srcOrd="0" destOrd="0" presId="urn:microsoft.com/office/officeart/2005/8/layout/hierarchy2"/>
    <dgm:cxn modelId="{E4AF4D53-4D5C-470A-B204-2E83B814374D}" srcId="{B3D82118-DCD3-4618-808D-D1824A3D7B1B}" destId="{69CD9092-73FE-4A08-9EAD-25CC274509D5}" srcOrd="0" destOrd="0" parTransId="{F3DA10D9-A120-4F57-93ED-12B2D46653CE}" sibTransId="{7D4B5E42-1129-4E34-8A7B-F26B333574F5}"/>
    <dgm:cxn modelId="{4DA82101-3B90-4686-B842-BBDF5A130EE6}" type="presOf" srcId="{41FB71FB-68F5-4923-A02F-F20475D5BCB2}" destId="{0D691448-120E-4000-808E-1F7AEB0C0C1F}" srcOrd="1" destOrd="0" presId="urn:microsoft.com/office/officeart/2005/8/layout/hierarchy2"/>
    <dgm:cxn modelId="{609EF956-92CF-4094-B873-0A554260A2EC}" type="presOf" srcId="{32A55962-A3E3-4E3A-8DCA-0C00F5A20021}" destId="{6144B214-0132-4BC9-9ECA-A81928A68DCE}" srcOrd="0" destOrd="0" presId="urn:microsoft.com/office/officeart/2005/8/layout/hierarchy2"/>
    <dgm:cxn modelId="{67BB72F1-8D59-4294-84BA-0919E0CFABD2}" type="presOf" srcId="{CFC8719E-2E77-491F-82B4-B7CB7C7EAC2F}" destId="{DA18271E-81A2-4E4A-BF62-E678FFAFF904}" srcOrd="0" destOrd="0" presId="urn:microsoft.com/office/officeart/2005/8/layout/hierarchy2"/>
    <dgm:cxn modelId="{AD026403-2805-47BE-A40D-D1DE36B5DBC9}" srcId="{F4AE17BA-8E2A-4C2B-9D4E-1D63997686BE}" destId="{B4D0935B-C1EC-48B8-8913-2B7F0353E1C7}" srcOrd="0" destOrd="0" parTransId="{F0DAC724-0146-4698-AA8F-3856D0F52299}" sibTransId="{E9B27C2D-46CD-4FBE-88BF-EAC3963A0CC9}"/>
    <dgm:cxn modelId="{6AAF095A-5927-4559-8226-9A4559C5BAAA}" srcId="{C2ED2909-F313-4B7C-AAEE-DE45AC40F996}" destId="{8F31291D-69E8-43DD-8EE4-8156F192A574}" srcOrd="0" destOrd="0" parTransId="{792F1334-9070-44DC-B0FF-850FEF36A0C8}" sibTransId="{A803CFDC-0F4A-47A6-B145-BA63508A2BFA}"/>
    <dgm:cxn modelId="{CFFC4988-3306-41DD-8F52-60D29DB9C2A1}" type="presOf" srcId="{A859AA86-9BE5-49C2-9189-481982313245}" destId="{AC3890FB-D415-4B98-83E6-822C6CBE74E5}" srcOrd="1" destOrd="0" presId="urn:microsoft.com/office/officeart/2005/8/layout/hierarchy2"/>
    <dgm:cxn modelId="{F5F87FC9-6761-453C-A6AC-7CB45C2D4ADB}" type="presOf" srcId="{B3D82118-DCD3-4618-808D-D1824A3D7B1B}" destId="{F6844513-939C-46D6-A7FC-288763639A37}" srcOrd="0" destOrd="0" presId="urn:microsoft.com/office/officeart/2005/8/layout/hierarchy2"/>
    <dgm:cxn modelId="{8221A317-40FD-49D0-9E03-F98C8BDA656A}" type="presOf" srcId="{32FB5A90-DEE8-4928-88CE-348B5953F8B5}" destId="{46CD9C04-7A8D-445F-804A-5AC30F1D17EB}" srcOrd="0" destOrd="0" presId="urn:microsoft.com/office/officeart/2005/8/layout/hierarchy2"/>
    <dgm:cxn modelId="{D6737B1D-4C2C-4181-89CC-A2B3530F6313}" srcId="{DF06B4A2-F60C-4017-B851-F15FEE35B9C2}" destId="{FBB75D74-B741-43C2-BB94-78B0BD8CE324}" srcOrd="0" destOrd="0" parTransId="{A859AA86-9BE5-49C2-9189-481982313245}" sibTransId="{DF3129DB-FF4E-47FF-88DD-AF3A56B740A9}"/>
    <dgm:cxn modelId="{E9004B25-AA5F-443A-842C-11120F90EE84}" srcId="{4AE57274-3D63-40F8-85CD-294194D4FAB1}" destId="{7136AB8E-83D4-46C8-A98B-B1B88E2A40D6}" srcOrd="0" destOrd="0" parTransId="{4E2BE68D-664A-49B8-A109-FD96417350EE}" sibTransId="{F8BC0242-001C-4636-B9F3-E09A78EB66FD}"/>
    <dgm:cxn modelId="{A83AA75E-1D28-436F-B956-78CC771E2A45}" type="presOf" srcId="{48200BA1-5624-49CB-B9C9-B3A40DE79BF4}" destId="{B823CA8F-E7C2-41A3-9698-4A9E8B8D182A}" srcOrd="0" destOrd="0" presId="urn:microsoft.com/office/officeart/2005/8/layout/hierarchy2"/>
    <dgm:cxn modelId="{4DCE5F88-2C0F-4E48-894F-3312243F4E37}" srcId="{8F31291D-69E8-43DD-8EE4-8156F192A574}" destId="{B3D82118-DCD3-4618-808D-D1824A3D7B1B}" srcOrd="3" destOrd="0" parTransId="{1138E33D-250E-4229-82D4-4CFF4711122D}" sibTransId="{008C9DD4-AC3C-4AC8-B146-0F5EF9EA6990}"/>
    <dgm:cxn modelId="{E81F3981-E2B8-415D-820A-D35F3D51D667}" srcId="{83A111E9-DA8F-4AEE-9DE8-483A71CDFC36}" destId="{631956E1-F594-4E35-81B5-C989670A7094}" srcOrd="0" destOrd="0" parTransId="{6FDE1769-BF35-4020-92FA-72C4C386F40F}" sibTransId="{343C2C89-7E4C-49BE-8DE5-394226E2CD0A}"/>
    <dgm:cxn modelId="{48861AAC-2E0C-40A4-BED2-9B678C5D6514}" type="presOf" srcId="{F0DAC724-0146-4698-AA8F-3856D0F52299}" destId="{AF301AAD-4B67-47EF-A4F7-50DEFB3354E9}" srcOrd="1" destOrd="0" presId="urn:microsoft.com/office/officeart/2005/8/layout/hierarchy2"/>
    <dgm:cxn modelId="{434C94F2-95F6-42F8-8FEB-AEB4BD0E0E20}" type="presOf" srcId="{DBDE460B-4D8C-47B2-BCA5-C98F42464042}" destId="{4EBE6D60-AF80-49B2-9049-B7030757BEB9}" srcOrd="0" destOrd="0" presId="urn:microsoft.com/office/officeart/2005/8/layout/hierarchy2"/>
    <dgm:cxn modelId="{0844381E-693C-4C95-9A3C-958BDF3E0879}" type="presOf" srcId="{32FB5A90-DEE8-4928-88CE-348B5953F8B5}" destId="{77A5623A-3A44-4978-92F6-28DDB07367E6}" srcOrd="1" destOrd="0" presId="urn:microsoft.com/office/officeart/2005/8/layout/hierarchy2"/>
    <dgm:cxn modelId="{6CCEDE59-49CC-40B4-A93E-EED22ABE9C82}" type="presOf" srcId="{93D304E9-05A6-49E9-80EC-52466178CAE2}" destId="{4DA9D1AD-9671-4866-9AB1-E94DFA3FCA09}" srcOrd="0" destOrd="0" presId="urn:microsoft.com/office/officeart/2005/8/layout/hierarchy2"/>
    <dgm:cxn modelId="{6AC19A00-8EA0-4D55-BC0D-C3E2B678F8D5}" type="presOf" srcId="{447D5C94-8C55-4BB5-B56E-5553953A10DA}" destId="{3F0870E6-AE4B-47BB-85A2-654BBE8E7CA3}" srcOrd="0" destOrd="0" presId="urn:microsoft.com/office/officeart/2005/8/layout/hierarchy2"/>
    <dgm:cxn modelId="{4A85B8A3-E572-4498-89EF-036982434400}" type="presOf" srcId="{F3DA10D9-A120-4F57-93ED-12B2D46653CE}" destId="{ACE60858-EFE2-41D6-ABE1-151A15B946F5}" srcOrd="1" destOrd="0" presId="urn:microsoft.com/office/officeart/2005/8/layout/hierarchy2"/>
    <dgm:cxn modelId="{4B053DCA-C636-4B4C-8392-051363F95744}" type="presOf" srcId="{F9006FBD-E800-4D55-B84A-36F45D028108}" destId="{056555D3-A5AF-4407-85E3-7793DBBCCBBA}" srcOrd="0" destOrd="0" presId="urn:microsoft.com/office/officeart/2005/8/layout/hierarchy2"/>
    <dgm:cxn modelId="{6B70621C-F436-416C-80F5-B88D2AD25CF6}" srcId="{93D304E9-05A6-49E9-80EC-52466178CAE2}" destId="{48200BA1-5624-49CB-B9C9-B3A40DE79BF4}" srcOrd="0" destOrd="0" parTransId="{7BC3B833-127B-4168-8155-7BAAEA7BFBFC}" sibTransId="{FC74518D-A75C-49A1-9D81-5FB6F7098A04}"/>
    <dgm:cxn modelId="{7B0845F8-BCE6-458E-9389-E78AC8721FE4}" type="presOf" srcId="{A9C3DA94-0EDA-4BD6-9B54-28CA18F8238D}" destId="{5DCA6A57-186E-4D5D-A439-B0EAE1ED57AB}" srcOrd="0" destOrd="0" presId="urn:microsoft.com/office/officeart/2005/8/layout/hierarchy2"/>
    <dgm:cxn modelId="{8C26392E-0E6E-47EA-93F8-5F94700EB13D}" type="presOf" srcId="{1138E33D-250E-4229-82D4-4CFF4711122D}" destId="{49AAA28C-B70D-48B2-BD98-7E86B5711C52}" srcOrd="0" destOrd="0" presId="urn:microsoft.com/office/officeart/2005/8/layout/hierarchy2"/>
    <dgm:cxn modelId="{3373BA80-3544-4EE2-8F6B-23435184CFBB}" srcId="{8F31291D-69E8-43DD-8EE4-8156F192A574}" destId="{DF06B4A2-F60C-4017-B851-F15FEE35B9C2}" srcOrd="1" destOrd="0" parTransId="{5F443BF6-6C4A-46E2-B309-9B267F9128F9}" sibTransId="{2EF4C356-3779-4942-A5FB-59912B6BFB80}"/>
    <dgm:cxn modelId="{F52D9F12-550F-40D0-B532-7505E2AB7D76}" srcId="{397CA8F9-C69B-4AA9-9486-F780248C84B1}" destId="{F4AE17BA-8E2A-4C2B-9D4E-1D63997686BE}" srcOrd="0" destOrd="0" parTransId="{662348FC-ACB7-45E6-997A-DD2E9D532D13}" sibTransId="{08D3DCEE-1C10-4ADE-9B9D-E35BD72E6F9E}"/>
    <dgm:cxn modelId="{FB6149E4-650C-4DCB-89B4-39AF481382C4}" type="presOf" srcId="{8F31291D-69E8-43DD-8EE4-8156F192A574}" destId="{FCC78D33-2295-42D7-863E-5BBE18885AFA}" srcOrd="0" destOrd="0" presId="urn:microsoft.com/office/officeart/2005/8/layout/hierarchy2"/>
    <dgm:cxn modelId="{16D596BE-2106-4093-B1EB-41F9795D146F}" type="presOf" srcId="{B7962B6E-2D5F-47C9-B042-ED1C594DEED3}" destId="{F39D4A66-C473-49B1-8857-2731DD8C818C}" srcOrd="0" destOrd="0" presId="urn:microsoft.com/office/officeart/2005/8/layout/hierarchy2"/>
    <dgm:cxn modelId="{FA766A4B-7EA4-44B8-831F-BD696F709C87}" srcId="{69CD9092-73FE-4A08-9EAD-25CC274509D5}" destId="{A1EA81BD-03F4-4B9F-AEC5-5367858AC2B5}" srcOrd="0" destOrd="0" parTransId="{B7962B6E-2D5F-47C9-B042-ED1C594DEED3}" sibTransId="{FB843CE0-44C0-44FD-88C5-3EF13D2A8192}"/>
    <dgm:cxn modelId="{77C8772F-F938-4349-872B-9E35A9CB8257}" srcId="{32A55962-A3E3-4E3A-8DCA-0C00F5A20021}" destId="{F9006FBD-E800-4D55-B84A-36F45D028108}" srcOrd="0" destOrd="0" parTransId="{CFC8719E-2E77-491F-82B4-B7CB7C7EAC2F}" sibTransId="{4F19F02B-21C8-419D-93C8-7BBC5511BE4F}"/>
    <dgm:cxn modelId="{597BC9A1-592B-43D0-B19E-3D3B8045FDD1}" type="presOf" srcId="{5C7E0027-FA89-4B3E-AD75-5BCD6FFE427E}" destId="{EDAED8ED-3DEC-473F-BBF9-8DB7E30EE349}" srcOrd="0" destOrd="0" presId="urn:microsoft.com/office/officeart/2005/8/layout/hierarchy2"/>
    <dgm:cxn modelId="{A85D2581-3286-4861-A34B-62E83E5D3691}" type="presOf" srcId="{B4D0935B-C1EC-48B8-8913-2B7F0353E1C7}" destId="{ABC7DE11-D9BC-4685-AEDE-43075BF70B75}" srcOrd="0" destOrd="0" presId="urn:microsoft.com/office/officeart/2005/8/layout/hierarchy2"/>
    <dgm:cxn modelId="{5EBFECD3-3002-46CA-B41C-6F58931E194E}" type="presOf" srcId="{9145464C-569C-404B-BBEF-AECEC0024697}" destId="{CDEEE4A0-4927-499F-AA5A-205D30AF0FCF}" srcOrd="0" destOrd="0" presId="urn:microsoft.com/office/officeart/2005/8/layout/hierarchy2"/>
    <dgm:cxn modelId="{75A3B5FF-51BF-4EFC-8E08-DA5E555673F4}" srcId="{8F31291D-69E8-43DD-8EE4-8156F192A574}" destId="{DBDE460B-4D8C-47B2-BCA5-C98F42464042}" srcOrd="2" destOrd="0" parTransId="{8AE10155-3577-46A3-A934-8A8D25F2B754}" sibTransId="{9565EBDC-63E1-4F4E-B026-9642ACE5B511}"/>
    <dgm:cxn modelId="{4BABE302-8DDC-48D9-8E0C-8C1EA41F0A4A}" type="presOf" srcId="{33989A63-80A7-4EB2-8500-3A0C8EEFF425}" destId="{CCF5D045-0C99-42D5-BC23-D9CA936187A1}" srcOrd="0" destOrd="0" presId="urn:microsoft.com/office/officeart/2005/8/layout/hierarchy2"/>
    <dgm:cxn modelId="{3A392F8E-A44B-4753-9B65-09759EDE1E12}" type="presOf" srcId="{69CD9092-73FE-4A08-9EAD-25CC274509D5}" destId="{2B803302-2BE5-428F-AF67-E9691271A5A6}" srcOrd="0" destOrd="0" presId="urn:microsoft.com/office/officeart/2005/8/layout/hierarchy2"/>
    <dgm:cxn modelId="{6879BF41-61A3-48A1-A5A4-B590CD7D5120}" type="presOf" srcId="{7136AB8E-83D4-46C8-A98B-B1B88E2A40D6}" destId="{00130D54-9B0C-4FEA-856E-1F7A34337A9E}" srcOrd="0" destOrd="0" presId="urn:microsoft.com/office/officeart/2005/8/layout/hierarchy2"/>
    <dgm:cxn modelId="{F8686625-5CD1-4330-9815-02166B3EB9FD}" srcId="{DBDE460B-4D8C-47B2-BCA5-C98F42464042}" destId="{32A55962-A3E3-4E3A-8DCA-0C00F5A20021}" srcOrd="0" destOrd="0" parTransId="{6E14B8B6-2130-4BE8-BFBF-ABABA3932B23}" sibTransId="{5E665B24-86C4-4695-832E-F01359C427DA}"/>
    <dgm:cxn modelId="{C3AC9798-1B7C-4E6C-853E-26B756BEBABA}" srcId="{FBB75D74-B741-43C2-BB94-78B0BD8CE324}" destId="{683591E8-6B47-4E4F-ABB6-A5648CEEE40F}" srcOrd="0" destOrd="0" parTransId="{A9C3DA94-0EDA-4BD6-9B54-28CA18F8238D}" sibTransId="{D7920985-829D-4FF3-8059-3D4FB985D099}"/>
    <dgm:cxn modelId="{660F81FD-C91D-415C-8CDE-B6BEB134634F}" type="presOf" srcId="{F3DA10D9-A120-4F57-93ED-12B2D46653CE}" destId="{FB6E7379-93AE-4CD0-A29D-1A40F1B0CEA8}" srcOrd="0" destOrd="0" presId="urn:microsoft.com/office/officeart/2005/8/layout/hierarchy2"/>
    <dgm:cxn modelId="{973D1929-67FF-4857-B1FF-2C7BD741B4EF}" srcId="{447D5C94-8C55-4BB5-B56E-5553953A10DA}" destId="{93D304E9-05A6-49E9-80EC-52466178CAE2}" srcOrd="0" destOrd="0" parTransId="{F15B26E0-BBD2-460F-8C09-C60C6BE67A2E}" sibTransId="{644E6239-301F-453B-94EB-D3DBD8E78B43}"/>
    <dgm:cxn modelId="{94FD5FFB-9714-4E7E-B1A1-B2A8442F9A1F}" type="presOf" srcId="{33989A63-80A7-4EB2-8500-3A0C8EEFF425}" destId="{8DD3CF82-97B8-4200-8578-40F558B81732}" srcOrd="1" destOrd="0" presId="urn:microsoft.com/office/officeart/2005/8/layout/hierarchy2"/>
    <dgm:cxn modelId="{21ECF49A-D0D6-4EE0-BCC2-B0A84A34DF82}" type="presOf" srcId="{7BC3B833-127B-4168-8155-7BAAEA7BFBFC}" destId="{20EBB966-6C56-4627-BED4-86A1333B0D53}" srcOrd="1" destOrd="0" presId="urn:microsoft.com/office/officeart/2005/8/layout/hierarchy2"/>
    <dgm:cxn modelId="{62C4DD5C-2F0F-4AFA-A189-CB97C9D70B77}" type="presOf" srcId="{E9F5A395-A865-4B0D-BFEF-6BCC2069F7FC}" destId="{1895B260-F844-4638-A982-DCC9B515D2D9}" srcOrd="0" destOrd="0" presId="urn:microsoft.com/office/officeart/2005/8/layout/hierarchy2"/>
    <dgm:cxn modelId="{550E02E4-2916-44FC-BDDA-0360CCFECA15}" type="presOf" srcId="{F15B26E0-BBD2-460F-8C09-C60C6BE67A2E}" destId="{A61F3265-9952-4E0C-90A4-134AB7AFA7B5}" srcOrd="1" destOrd="0" presId="urn:microsoft.com/office/officeart/2005/8/layout/hierarchy2"/>
    <dgm:cxn modelId="{E367815E-0C01-49C1-A0FA-ADC7C27EED65}" srcId="{A1EA81BD-03F4-4B9F-AEC5-5367858AC2B5}" destId="{4CCEDB26-B230-49EE-9FF6-94C6338D54F3}" srcOrd="0" destOrd="0" parTransId="{5C7E0027-FA89-4B3E-AD75-5BCD6FFE427E}" sibTransId="{704982CE-1145-4719-BF8D-0FD3B0E13591}"/>
    <dgm:cxn modelId="{2EB6C90C-1A23-470F-B5B0-AD13160F8021}" type="presOf" srcId="{6FDE1769-BF35-4020-92FA-72C4C386F40F}" destId="{628E247B-5DC1-4933-90A9-D506FF474D26}" srcOrd="0" destOrd="0" presId="urn:microsoft.com/office/officeart/2005/8/layout/hierarchy2"/>
    <dgm:cxn modelId="{5378FD46-1830-4727-A753-33163B9F62B2}" type="presOf" srcId="{CFC8719E-2E77-491F-82B4-B7CB7C7EAC2F}" destId="{4DEA7AEB-8036-4887-A5BB-31709C54B345}" srcOrd="1" destOrd="0" presId="urn:microsoft.com/office/officeart/2005/8/layout/hierarchy2"/>
    <dgm:cxn modelId="{B4C526D0-0472-4D6E-877F-B79990590731}" type="presOf" srcId="{6E14B8B6-2130-4BE8-BFBF-ABABA3932B23}" destId="{DE6ACD26-AEFD-4F9D-8362-AAA9F1BBE751}" srcOrd="0" destOrd="0" presId="urn:microsoft.com/office/officeart/2005/8/layout/hierarchy2"/>
    <dgm:cxn modelId="{2862D2D7-460A-4793-ADE1-3E960E0CB87B}" srcId="{F9006FBD-E800-4D55-B84A-36F45D028108}" destId="{83A111E9-DA8F-4AEE-9DE8-483A71CDFC36}" srcOrd="0" destOrd="0" parTransId="{32FB5A90-DEE8-4928-88CE-348B5953F8B5}" sibTransId="{6E5E241F-089C-43D4-88C1-ED039280D1E9}"/>
    <dgm:cxn modelId="{C4C167EF-062A-4085-8C2B-640ADF0269AE}" type="presOf" srcId="{FBB75D74-B741-43C2-BB94-78B0BD8CE324}" destId="{EF9C9C9D-F7F8-401B-9D7A-1F316CA6C1C3}" srcOrd="0" destOrd="0" presId="urn:microsoft.com/office/officeart/2005/8/layout/hierarchy2"/>
    <dgm:cxn modelId="{F2FA71B9-8251-45EC-B56F-08312CF8B267}" type="presOf" srcId="{B8481583-12F1-4663-A824-0D76178944BF}" destId="{8ACEBDF6-ECE2-4895-8EE7-1FA0A3C1451A}" srcOrd="0" destOrd="0" presId="urn:microsoft.com/office/officeart/2005/8/layout/hierarchy2"/>
    <dgm:cxn modelId="{651D72EB-2E36-4ECD-9DEC-260BAFFFBC37}" type="presOf" srcId="{DF06B4A2-F60C-4017-B851-F15FEE35B9C2}" destId="{65A77624-3AC1-4EC8-8209-0A0EAA9FD878}" srcOrd="0" destOrd="0" presId="urn:microsoft.com/office/officeart/2005/8/layout/hierarchy2"/>
    <dgm:cxn modelId="{8105C1D8-55A3-419B-BF88-B95B281F9089}" type="presOf" srcId="{7BC3B833-127B-4168-8155-7BAAEA7BFBFC}" destId="{86A73B82-D3FB-48EF-B0AA-BF08431E41EA}" srcOrd="0" destOrd="0" presId="urn:microsoft.com/office/officeart/2005/8/layout/hierarchy2"/>
    <dgm:cxn modelId="{CA620AFC-9370-49E8-B345-DDE9DE6E737C}" type="presOf" srcId="{397CA8F9-C69B-4AA9-9486-F780248C84B1}" destId="{FD08A2B3-BA98-415A-A52B-DA3193EDA2F4}" srcOrd="0" destOrd="0" presId="urn:microsoft.com/office/officeart/2005/8/layout/hierarchy2"/>
    <dgm:cxn modelId="{3A86A3B0-B1A4-4AFD-9F41-225C59854194}" type="presOf" srcId="{F4AE17BA-8E2A-4C2B-9D4E-1D63997686BE}" destId="{7FDE5438-8400-4A7D-AAE1-87421BC8FD94}" srcOrd="0" destOrd="0" presId="urn:microsoft.com/office/officeart/2005/8/layout/hierarchy2"/>
    <dgm:cxn modelId="{91C5D4BD-F139-4CC6-8029-CB9701749765}" srcId="{B4D0935B-C1EC-48B8-8913-2B7F0353E1C7}" destId="{4AE57274-3D63-40F8-85CD-294194D4FAB1}" srcOrd="0" destOrd="0" parTransId="{562DCDC2-1486-4781-BC86-05DFD14DE39B}" sibTransId="{8F5D9E98-8B22-4D72-9BFC-337DAFB483DF}"/>
    <dgm:cxn modelId="{C070C91A-D3F5-48B0-BA78-08B559ADB22F}" type="presOf" srcId="{605A52F7-E008-4777-BE08-D10193DC3E7B}" destId="{DC86BAA6-9AFB-4CD8-858B-413B089D9FAB}" srcOrd="1" destOrd="0" presId="urn:microsoft.com/office/officeart/2005/8/layout/hierarchy2"/>
    <dgm:cxn modelId="{568E0171-9C02-4035-B957-808EA71B45A5}" type="presOf" srcId="{562DCDC2-1486-4781-BC86-05DFD14DE39B}" destId="{B577B281-20B1-4B67-84C9-8DB5CBE94519}" srcOrd="1" destOrd="0" presId="urn:microsoft.com/office/officeart/2005/8/layout/hierarchy2"/>
    <dgm:cxn modelId="{E3B44B2A-DE9F-4C6A-9590-F3AEB06E1CD8}" type="presOf" srcId="{6FDE1769-BF35-4020-92FA-72C4C386F40F}" destId="{F2799F16-B451-4774-8F1D-6570C068B307}" srcOrd="1" destOrd="0" presId="urn:microsoft.com/office/officeart/2005/8/layout/hierarchy2"/>
    <dgm:cxn modelId="{0C3F9BF6-8425-4FB0-A477-5F3E9074E534}" type="presOf" srcId="{4CCEDB26-B230-49EE-9FF6-94C6338D54F3}" destId="{78C9C8C8-51A1-48B0-815D-51B00F4E35B4}" srcOrd="0" destOrd="0" presId="urn:microsoft.com/office/officeart/2005/8/layout/hierarchy2"/>
    <dgm:cxn modelId="{77390C5A-00D8-41DD-977B-C9C19F604839}" type="presOf" srcId="{F0DAC724-0146-4698-AA8F-3856D0F52299}" destId="{AC8E9BF3-D17F-4B72-8D19-AE7F86FAE4D6}" srcOrd="0" destOrd="0" presId="urn:microsoft.com/office/officeart/2005/8/layout/hierarchy2"/>
    <dgm:cxn modelId="{1A71465E-E944-4970-B812-5CEC44234F5F}" type="presOf" srcId="{4AE57274-3D63-40F8-85CD-294194D4FAB1}" destId="{5E783290-17CE-4493-A4BA-801942799E7B}" srcOrd="0" destOrd="0" presId="urn:microsoft.com/office/officeart/2005/8/layout/hierarchy2"/>
    <dgm:cxn modelId="{805ADC1B-58B0-4313-A16F-2A4B72CAC182}" type="presOf" srcId="{5C7E0027-FA89-4B3E-AD75-5BCD6FFE427E}" destId="{436544BA-B2DC-412F-91DE-DE00FE95152A}" srcOrd="1" destOrd="0" presId="urn:microsoft.com/office/officeart/2005/8/layout/hierarchy2"/>
    <dgm:cxn modelId="{A3F1BB71-F4A9-4E40-B386-30B1BA6284C0}" type="presOf" srcId="{662348FC-ACB7-45E6-997A-DD2E9D532D13}" destId="{02A082D7-DBAF-4D01-B86D-2EF007573A24}" srcOrd="0" destOrd="0" presId="urn:microsoft.com/office/officeart/2005/8/layout/hierarchy2"/>
    <dgm:cxn modelId="{F58E6511-E06C-4FB8-A731-C78DC5CC2D8B}" srcId="{8F31291D-69E8-43DD-8EE4-8156F192A574}" destId="{447D5C94-8C55-4BB5-B56E-5553953A10DA}" srcOrd="4" destOrd="0" parTransId="{605A52F7-E008-4777-BE08-D10193DC3E7B}" sibTransId="{71F2F8AF-92E2-469F-8910-DD722D0F76ED}"/>
    <dgm:cxn modelId="{7C306267-DC89-4436-AC01-1E8CCD36CE0F}" type="presOf" srcId="{631956E1-F594-4E35-81B5-C989670A7094}" destId="{835D7892-C0AA-4974-84FC-CDDEBCB07C2D}" srcOrd="0" destOrd="0" presId="urn:microsoft.com/office/officeart/2005/8/layout/hierarchy2"/>
    <dgm:cxn modelId="{79273AD7-51B4-4020-8125-65F8F885BE16}" type="presOf" srcId="{A9C3DA94-0EDA-4BD6-9B54-28CA18F8238D}" destId="{C3D0A188-48D4-4E92-A53F-375D84F28800}" srcOrd="1" destOrd="0" presId="urn:microsoft.com/office/officeart/2005/8/layout/hierarchy2"/>
    <dgm:cxn modelId="{7A1A03F8-0E56-4C50-8894-E671A10FD7BA}" type="presOf" srcId="{83A111E9-DA8F-4AEE-9DE8-483A71CDFC36}" destId="{ECFE209A-9F17-40A5-95D1-F9D478D3890E}" srcOrd="0" destOrd="0" presId="urn:microsoft.com/office/officeart/2005/8/layout/hierarchy2"/>
    <dgm:cxn modelId="{4E850AAD-3BBA-4F4D-95E4-610571BBDCFC}" type="presOf" srcId="{9BC21D85-030C-4B34-8DE4-D3A4EB401DA2}" destId="{D94B152E-AFEC-4426-816D-11BC7B279555}" srcOrd="0" destOrd="0" presId="urn:microsoft.com/office/officeart/2005/8/layout/hierarchy2"/>
    <dgm:cxn modelId="{A1679B28-5F41-4605-901C-BFE6225C5DA5}" type="presOf" srcId="{C2ED2909-F313-4B7C-AAEE-DE45AC40F996}" destId="{BB4D5C66-134A-42A4-AD8E-841D3A474F85}" srcOrd="0" destOrd="0" presId="urn:microsoft.com/office/officeart/2005/8/layout/hierarchy2"/>
    <dgm:cxn modelId="{0B268633-3FC7-4539-BF10-5196FE31C7D0}" type="presOf" srcId="{6E14B8B6-2130-4BE8-BFBF-ABABA3932B23}" destId="{71DB28CB-6937-4D43-A89A-62EE966E3F84}" srcOrd="1" destOrd="0" presId="urn:microsoft.com/office/officeart/2005/8/layout/hierarchy2"/>
    <dgm:cxn modelId="{87CEEF3D-E18E-43B5-94AA-EBA0BDC88A74}" type="presOf" srcId="{8AE10155-3577-46A3-A934-8A8D25F2B754}" destId="{5DF00DAA-409C-443B-AFA3-0A90AF989B63}" srcOrd="1" destOrd="0" presId="urn:microsoft.com/office/officeart/2005/8/layout/hierarchy2"/>
    <dgm:cxn modelId="{D22FF146-4381-461C-A2D7-75268155A933}" type="presOf" srcId="{F15B26E0-BBD2-460F-8C09-C60C6BE67A2E}" destId="{DADA6B67-C404-4E2B-AF1C-B605952629BD}" srcOrd="0" destOrd="0" presId="urn:microsoft.com/office/officeart/2005/8/layout/hierarchy2"/>
    <dgm:cxn modelId="{B98F538A-E340-408F-AB37-21FB8AA4554C}" type="presOf" srcId="{A1EA81BD-03F4-4B9F-AEC5-5367858AC2B5}" destId="{7B5DD184-DC88-4A31-BB7D-CE9AFA5A58D0}" srcOrd="0" destOrd="0" presId="urn:microsoft.com/office/officeart/2005/8/layout/hierarchy2"/>
    <dgm:cxn modelId="{3E7DDF7D-7BEF-4DCC-9FAA-F7B9F7DA98BA}" type="presOf" srcId="{5F443BF6-6C4A-46E2-B309-9B267F9128F9}" destId="{DE3712B1-5C87-40CF-8E31-83821AD570A2}" srcOrd="1" destOrd="0" presId="urn:microsoft.com/office/officeart/2005/8/layout/hierarchy2"/>
    <dgm:cxn modelId="{F93FEEC2-BF2D-47F4-BF49-D19CA2898416}" type="presOf" srcId="{8AE10155-3577-46A3-A934-8A8D25F2B754}" destId="{AEC62317-5159-445D-8AE0-034C455F7BBA}" srcOrd="0" destOrd="0" presId="urn:microsoft.com/office/officeart/2005/8/layout/hierarchy2"/>
    <dgm:cxn modelId="{BFA39BA1-E2E2-4424-B692-4120AF5AD041}" type="presOf" srcId="{8146CBAD-D4AA-4C98-A651-920D89301157}" destId="{3A4BEAB6-EED3-41B5-83E7-7650617F45E6}" srcOrd="0" destOrd="0" presId="urn:microsoft.com/office/officeart/2005/8/layout/hierarchy2"/>
    <dgm:cxn modelId="{AAC7337A-37CE-420F-915C-B51A3E8863C5}" srcId="{8F31291D-69E8-43DD-8EE4-8156F192A574}" destId="{397CA8F9-C69B-4AA9-9486-F780248C84B1}" srcOrd="0" destOrd="0" parTransId="{9BC21D85-030C-4B34-8DE4-D3A4EB401DA2}" sibTransId="{4FBFC39E-2A73-49C9-9C92-CC4ADC3322D3}"/>
    <dgm:cxn modelId="{E1763E64-F582-4547-AE01-D8BE1DD8540B}" type="presOf" srcId="{605A52F7-E008-4777-BE08-D10193DC3E7B}" destId="{B445D044-EE3D-44EB-A1BA-D6EF7B7B88EF}" srcOrd="0" destOrd="0" presId="urn:microsoft.com/office/officeart/2005/8/layout/hierarchy2"/>
    <dgm:cxn modelId="{F4358331-5414-46F7-8E2C-0DAA995CEF53}" type="presOf" srcId="{4E2BE68D-664A-49B8-A109-FD96417350EE}" destId="{E831A81B-8628-49F1-BBA9-275FE28C8E9D}" srcOrd="1" destOrd="0" presId="urn:microsoft.com/office/officeart/2005/8/layout/hierarchy2"/>
    <dgm:cxn modelId="{00B0CE15-7FFB-464B-BF94-AF2C860680A0}" type="presOf" srcId="{683591E8-6B47-4E4F-ABB6-A5648CEEE40F}" destId="{F814348D-45ED-48A3-8F2C-C58BB29739FC}" srcOrd="0" destOrd="0" presId="urn:microsoft.com/office/officeart/2005/8/layout/hierarchy2"/>
    <dgm:cxn modelId="{1D5CDA59-5DA2-49B2-86C5-B42ED52D2EA8}" type="presOf" srcId="{9145464C-569C-404B-BBEF-AECEC0024697}" destId="{1B111866-BDD3-47EA-B4FA-A1A6F76DABC2}" srcOrd="1" destOrd="0" presId="urn:microsoft.com/office/officeart/2005/8/layout/hierarchy2"/>
    <dgm:cxn modelId="{AA290F12-36BB-4318-AD63-64A7DA0EF98F}" type="presOf" srcId="{662348FC-ACB7-45E6-997A-DD2E9D532D13}" destId="{2D20E8C1-9C56-4B05-8390-BFE1ACE653C4}" srcOrd="1" destOrd="0" presId="urn:microsoft.com/office/officeart/2005/8/layout/hierarchy2"/>
    <dgm:cxn modelId="{6D0BD553-8783-44D7-8CB9-E6FA35AEDC57}" type="presParOf" srcId="{BB4D5C66-134A-42A4-AD8E-841D3A474F85}" destId="{3EC19CAE-0D68-47F6-A9A0-C17B6B7E7EBF}" srcOrd="0" destOrd="0" presId="urn:microsoft.com/office/officeart/2005/8/layout/hierarchy2"/>
    <dgm:cxn modelId="{20A2D91F-B042-4F25-AF91-38A70C2FA399}" type="presParOf" srcId="{3EC19CAE-0D68-47F6-A9A0-C17B6B7E7EBF}" destId="{FCC78D33-2295-42D7-863E-5BBE18885AFA}" srcOrd="0" destOrd="0" presId="urn:microsoft.com/office/officeart/2005/8/layout/hierarchy2"/>
    <dgm:cxn modelId="{CDD1A8FD-00A5-495A-98DE-2E460CB5A6B0}" type="presParOf" srcId="{3EC19CAE-0D68-47F6-A9A0-C17B6B7E7EBF}" destId="{575A42D9-B987-4E44-ADA5-5E7A9D1ED762}" srcOrd="1" destOrd="0" presId="urn:microsoft.com/office/officeart/2005/8/layout/hierarchy2"/>
    <dgm:cxn modelId="{7511C939-C28B-4AFE-AFDB-5A3CFF1486F5}" type="presParOf" srcId="{575A42D9-B987-4E44-ADA5-5E7A9D1ED762}" destId="{D94B152E-AFEC-4426-816D-11BC7B279555}" srcOrd="0" destOrd="0" presId="urn:microsoft.com/office/officeart/2005/8/layout/hierarchy2"/>
    <dgm:cxn modelId="{CB1C666C-7859-415C-ABA0-FDE0443BF3DF}" type="presParOf" srcId="{D94B152E-AFEC-4426-816D-11BC7B279555}" destId="{1F050090-106B-406B-8FCB-9F998740AF8D}" srcOrd="0" destOrd="0" presId="urn:microsoft.com/office/officeart/2005/8/layout/hierarchy2"/>
    <dgm:cxn modelId="{E21C206B-68F2-4418-9B81-461C46620F2C}" type="presParOf" srcId="{575A42D9-B987-4E44-ADA5-5E7A9D1ED762}" destId="{39853648-ADFD-49FC-AA8C-4B762962EC81}" srcOrd="1" destOrd="0" presId="urn:microsoft.com/office/officeart/2005/8/layout/hierarchy2"/>
    <dgm:cxn modelId="{7F046168-0228-44C1-970D-4501A104422D}" type="presParOf" srcId="{39853648-ADFD-49FC-AA8C-4B762962EC81}" destId="{FD08A2B3-BA98-415A-A52B-DA3193EDA2F4}" srcOrd="0" destOrd="0" presId="urn:microsoft.com/office/officeart/2005/8/layout/hierarchy2"/>
    <dgm:cxn modelId="{6B1E12A3-1EBF-4C61-A9C3-F49BE6A78D50}" type="presParOf" srcId="{39853648-ADFD-49FC-AA8C-4B762962EC81}" destId="{58A60DE3-B787-44E0-B8E4-798440EFB5A7}" srcOrd="1" destOrd="0" presId="urn:microsoft.com/office/officeart/2005/8/layout/hierarchy2"/>
    <dgm:cxn modelId="{971E84D9-2467-4678-B7AA-0363D91F243B}" type="presParOf" srcId="{58A60DE3-B787-44E0-B8E4-798440EFB5A7}" destId="{02A082D7-DBAF-4D01-B86D-2EF007573A24}" srcOrd="0" destOrd="0" presId="urn:microsoft.com/office/officeart/2005/8/layout/hierarchy2"/>
    <dgm:cxn modelId="{DCC0999D-9BA2-41E6-A83E-C9D23F338D79}" type="presParOf" srcId="{02A082D7-DBAF-4D01-B86D-2EF007573A24}" destId="{2D20E8C1-9C56-4B05-8390-BFE1ACE653C4}" srcOrd="0" destOrd="0" presId="urn:microsoft.com/office/officeart/2005/8/layout/hierarchy2"/>
    <dgm:cxn modelId="{9CED24BA-5302-4C68-AF9A-C3FCB66FDC70}" type="presParOf" srcId="{58A60DE3-B787-44E0-B8E4-798440EFB5A7}" destId="{2544DE6A-13D2-4273-829D-2C665707CDEF}" srcOrd="1" destOrd="0" presId="urn:microsoft.com/office/officeart/2005/8/layout/hierarchy2"/>
    <dgm:cxn modelId="{0C89D9F2-1CFC-406D-B367-856F058259F4}" type="presParOf" srcId="{2544DE6A-13D2-4273-829D-2C665707CDEF}" destId="{7FDE5438-8400-4A7D-AAE1-87421BC8FD94}" srcOrd="0" destOrd="0" presId="urn:microsoft.com/office/officeart/2005/8/layout/hierarchy2"/>
    <dgm:cxn modelId="{70E480AD-5042-4403-84E1-2AA37FD80458}" type="presParOf" srcId="{2544DE6A-13D2-4273-829D-2C665707CDEF}" destId="{2444176B-58A6-4203-BF40-264AFC61F2B0}" srcOrd="1" destOrd="0" presId="urn:microsoft.com/office/officeart/2005/8/layout/hierarchy2"/>
    <dgm:cxn modelId="{DAAFFB3B-ED04-4CA9-A7C9-0E3C50F117F1}" type="presParOf" srcId="{2444176B-58A6-4203-BF40-264AFC61F2B0}" destId="{AC8E9BF3-D17F-4B72-8D19-AE7F86FAE4D6}" srcOrd="0" destOrd="0" presId="urn:microsoft.com/office/officeart/2005/8/layout/hierarchy2"/>
    <dgm:cxn modelId="{F07356A3-817B-4092-A46D-F795006B4F31}" type="presParOf" srcId="{AC8E9BF3-D17F-4B72-8D19-AE7F86FAE4D6}" destId="{AF301AAD-4B67-47EF-A4F7-50DEFB3354E9}" srcOrd="0" destOrd="0" presId="urn:microsoft.com/office/officeart/2005/8/layout/hierarchy2"/>
    <dgm:cxn modelId="{6444A68E-6647-4C87-8923-0C91495E0D91}" type="presParOf" srcId="{2444176B-58A6-4203-BF40-264AFC61F2B0}" destId="{D5B28F9B-04FA-4EB1-8A71-D9E4B9352A13}" srcOrd="1" destOrd="0" presId="urn:microsoft.com/office/officeart/2005/8/layout/hierarchy2"/>
    <dgm:cxn modelId="{9593AB8F-E490-440A-97CE-41803C9B3684}" type="presParOf" srcId="{D5B28F9B-04FA-4EB1-8A71-D9E4B9352A13}" destId="{ABC7DE11-D9BC-4685-AEDE-43075BF70B75}" srcOrd="0" destOrd="0" presId="urn:microsoft.com/office/officeart/2005/8/layout/hierarchy2"/>
    <dgm:cxn modelId="{84841CAD-F2D7-472D-B9B0-F0CFAD845139}" type="presParOf" srcId="{D5B28F9B-04FA-4EB1-8A71-D9E4B9352A13}" destId="{34740A1E-981D-4AC0-960D-DB1C15C4D840}" srcOrd="1" destOrd="0" presId="urn:microsoft.com/office/officeart/2005/8/layout/hierarchy2"/>
    <dgm:cxn modelId="{66BEE171-84DF-4756-844C-118728F74801}" type="presParOf" srcId="{34740A1E-981D-4AC0-960D-DB1C15C4D840}" destId="{10138920-4636-4E5D-B61F-83806DEA8ECA}" srcOrd="0" destOrd="0" presId="urn:microsoft.com/office/officeart/2005/8/layout/hierarchy2"/>
    <dgm:cxn modelId="{78DF79C1-F3E9-46FD-8F90-2E39855E097B}" type="presParOf" srcId="{10138920-4636-4E5D-B61F-83806DEA8ECA}" destId="{B577B281-20B1-4B67-84C9-8DB5CBE94519}" srcOrd="0" destOrd="0" presId="urn:microsoft.com/office/officeart/2005/8/layout/hierarchy2"/>
    <dgm:cxn modelId="{5B775F82-C808-46C3-A618-1CF762F8799D}" type="presParOf" srcId="{34740A1E-981D-4AC0-960D-DB1C15C4D840}" destId="{0BEDD34B-C286-476C-BEC7-948425EC5792}" srcOrd="1" destOrd="0" presId="urn:microsoft.com/office/officeart/2005/8/layout/hierarchy2"/>
    <dgm:cxn modelId="{033A7096-3C58-4F8E-ACF9-8D7A81F222E5}" type="presParOf" srcId="{0BEDD34B-C286-476C-BEC7-948425EC5792}" destId="{5E783290-17CE-4493-A4BA-801942799E7B}" srcOrd="0" destOrd="0" presId="urn:microsoft.com/office/officeart/2005/8/layout/hierarchy2"/>
    <dgm:cxn modelId="{B3F848D4-2049-432F-8DEA-081F31FCFDEC}" type="presParOf" srcId="{0BEDD34B-C286-476C-BEC7-948425EC5792}" destId="{649754C9-0A01-4FDB-B491-D2D4DBDEEE69}" srcOrd="1" destOrd="0" presId="urn:microsoft.com/office/officeart/2005/8/layout/hierarchy2"/>
    <dgm:cxn modelId="{F74238D6-2DC4-414C-A901-24CFE7912A99}" type="presParOf" srcId="{649754C9-0A01-4FDB-B491-D2D4DBDEEE69}" destId="{72615E4F-9CAC-4DE5-8C05-F597656DDA4B}" srcOrd="0" destOrd="0" presId="urn:microsoft.com/office/officeart/2005/8/layout/hierarchy2"/>
    <dgm:cxn modelId="{7723A095-E88F-4FD2-B05C-A615FC1ADBA8}" type="presParOf" srcId="{72615E4F-9CAC-4DE5-8C05-F597656DDA4B}" destId="{E831A81B-8628-49F1-BBA9-275FE28C8E9D}" srcOrd="0" destOrd="0" presId="urn:microsoft.com/office/officeart/2005/8/layout/hierarchy2"/>
    <dgm:cxn modelId="{342B7FB0-6AEB-418A-83A9-409E59F07D64}" type="presParOf" srcId="{649754C9-0A01-4FDB-B491-D2D4DBDEEE69}" destId="{5523FB48-D383-4B34-9090-CC4C4913F714}" srcOrd="1" destOrd="0" presId="urn:microsoft.com/office/officeart/2005/8/layout/hierarchy2"/>
    <dgm:cxn modelId="{B0300257-8D05-4B37-8A06-14CF29D0C3E9}" type="presParOf" srcId="{5523FB48-D383-4B34-9090-CC4C4913F714}" destId="{00130D54-9B0C-4FEA-856E-1F7A34337A9E}" srcOrd="0" destOrd="0" presId="urn:microsoft.com/office/officeart/2005/8/layout/hierarchy2"/>
    <dgm:cxn modelId="{4732CEB9-A0DE-483F-AFCB-492AEDE4046E}" type="presParOf" srcId="{5523FB48-D383-4B34-9090-CC4C4913F714}" destId="{16AC7A6E-6210-4F91-B916-373C5AF87426}" srcOrd="1" destOrd="0" presId="urn:microsoft.com/office/officeart/2005/8/layout/hierarchy2"/>
    <dgm:cxn modelId="{80208EBD-BA12-4143-B5FC-A4E0548C8A3F}" type="presParOf" srcId="{575A42D9-B987-4E44-ADA5-5E7A9D1ED762}" destId="{B9C33984-8C11-42F9-A1B0-304921001E9E}" srcOrd="2" destOrd="0" presId="urn:microsoft.com/office/officeart/2005/8/layout/hierarchy2"/>
    <dgm:cxn modelId="{8DB0F1E5-C0EF-4C90-8770-8F735CF89D5C}" type="presParOf" srcId="{B9C33984-8C11-42F9-A1B0-304921001E9E}" destId="{DE3712B1-5C87-40CF-8E31-83821AD570A2}" srcOrd="0" destOrd="0" presId="urn:microsoft.com/office/officeart/2005/8/layout/hierarchy2"/>
    <dgm:cxn modelId="{CE19A5CA-0011-4881-945B-2321813AA3FA}" type="presParOf" srcId="{575A42D9-B987-4E44-ADA5-5E7A9D1ED762}" destId="{8532FDA8-3CFD-4952-86A8-28C781554E55}" srcOrd="3" destOrd="0" presId="urn:microsoft.com/office/officeart/2005/8/layout/hierarchy2"/>
    <dgm:cxn modelId="{524D14D8-AA04-44A3-AA9A-92C3CADFFD09}" type="presParOf" srcId="{8532FDA8-3CFD-4952-86A8-28C781554E55}" destId="{65A77624-3AC1-4EC8-8209-0A0EAA9FD878}" srcOrd="0" destOrd="0" presId="urn:microsoft.com/office/officeart/2005/8/layout/hierarchy2"/>
    <dgm:cxn modelId="{9860D0E3-F2EE-412E-86DC-0FB1D9F8CC9A}" type="presParOf" srcId="{8532FDA8-3CFD-4952-86A8-28C781554E55}" destId="{EFD8D5F1-E618-41DA-B035-ED0F6AC02D03}" srcOrd="1" destOrd="0" presId="urn:microsoft.com/office/officeart/2005/8/layout/hierarchy2"/>
    <dgm:cxn modelId="{5C9A2E55-FE16-4FCF-8B5B-12409057DA76}" type="presParOf" srcId="{EFD8D5F1-E618-41DA-B035-ED0F6AC02D03}" destId="{8379174B-D65B-43D6-8DC3-C28C43C0BDC0}" srcOrd="0" destOrd="0" presId="urn:microsoft.com/office/officeart/2005/8/layout/hierarchy2"/>
    <dgm:cxn modelId="{46FA444C-D741-4297-93C9-CEBB5ABFB690}" type="presParOf" srcId="{8379174B-D65B-43D6-8DC3-C28C43C0BDC0}" destId="{AC3890FB-D415-4B98-83E6-822C6CBE74E5}" srcOrd="0" destOrd="0" presId="urn:microsoft.com/office/officeart/2005/8/layout/hierarchy2"/>
    <dgm:cxn modelId="{3179FE7C-7620-4E0D-BB10-E892189EF7F1}" type="presParOf" srcId="{EFD8D5F1-E618-41DA-B035-ED0F6AC02D03}" destId="{76B1765C-5BDD-4B7A-B6A3-A6877B2836F2}" srcOrd="1" destOrd="0" presId="urn:microsoft.com/office/officeart/2005/8/layout/hierarchy2"/>
    <dgm:cxn modelId="{6DD4519E-345D-494E-A74D-F54883F6BCEE}" type="presParOf" srcId="{76B1765C-5BDD-4B7A-B6A3-A6877B2836F2}" destId="{EF9C9C9D-F7F8-401B-9D7A-1F316CA6C1C3}" srcOrd="0" destOrd="0" presId="urn:microsoft.com/office/officeart/2005/8/layout/hierarchy2"/>
    <dgm:cxn modelId="{06549155-2861-4996-8864-A723A00D70C6}" type="presParOf" srcId="{76B1765C-5BDD-4B7A-B6A3-A6877B2836F2}" destId="{FA9769B6-A931-4FC5-BA37-483FABBD8452}" srcOrd="1" destOrd="0" presId="urn:microsoft.com/office/officeart/2005/8/layout/hierarchy2"/>
    <dgm:cxn modelId="{21A8AA6D-19BD-4E39-AD57-D976A6ACAD12}" type="presParOf" srcId="{FA9769B6-A931-4FC5-BA37-483FABBD8452}" destId="{5DCA6A57-186E-4D5D-A439-B0EAE1ED57AB}" srcOrd="0" destOrd="0" presId="urn:microsoft.com/office/officeart/2005/8/layout/hierarchy2"/>
    <dgm:cxn modelId="{FF5AC735-9517-445B-AA3A-BC4410545E71}" type="presParOf" srcId="{5DCA6A57-186E-4D5D-A439-B0EAE1ED57AB}" destId="{C3D0A188-48D4-4E92-A53F-375D84F28800}" srcOrd="0" destOrd="0" presId="urn:microsoft.com/office/officeart/2005/8/layout/hierarchy2"/>
    <dgm:cxn modelId="{E5D4194F-BCB3-4A74-A6E7-86FF650BFC77}" type="presParOf" srcId="{FA9769B6-A931-4FC5-BA37-483FABBD8452}" destId="{F4FFD0F7-964E-4610-907A-6097B437A9EE}" srcOrd="1" destOrd="0" presId="urn:microsoft.com/office/officeart/2005/8/layout/hierarchy2"/>
    <dgm:cxn modelId="{250F32C2-C5E5-4348-833C-762225C20730}" type="presParOf" srcId="{F4FFD0F7-964E-4610-907A-6097B437A9EE}" destId="{F814348D-45ED-48A3-8F2C-C58BB29739FC}" srcOrd="0" destOrd="0" presId="urn:microsoft.com/office/officeart/2005/8/layout/hierarchy2"/>
    <dgm:cxn modelId="{E388A6C7-1376-4EA8-8E10-5BD811486E43}" type="presParOf" srcId="{F4FFD0F7-964E-4610-907A-6097B437A9EE}" destId="{4FCF51D0-0A7A-4E7B-8807-0CADBFA194B7}" srcOrd="1" destOrd="0" presId="urn:microsoft.com/office/officeart/2005/8/layout/hierarchy2"/>
    <dgm:cxn modelId="{123C0FCE-60A3-4183-9EC0-5BE09A194ABC}" type="presParOf" srcId="{4FCF51D0-0A7A-4E7B-8807-0CADBFA194B7}" destId="{CDEEE4A0-4927-499F-AA5A-205D30AF0FCF}" srcOrd="0" destOrd="0" presId="urn:microsoft.com/office/officeart/2005/8/layout/hierarchy2"/>
    <dgm:cxn modelId="{086E6170-508F-4932-B326-48A4FA02AC60}" type="presParOf" srcId="{CDEEE4A0-4927-499F-AA5A-205D30AF0FCF}" destId="{1B111866-BDD3-47EA-B4FA-A1A6F76DABC2}" srcOrd="0" destOrd="0" presId="urn:microsoft.com/office/officeart/2005/8/layout/hierarchy2"/>
    <dgm:cxn modelId="{6A8EA091-4116-45D9-9B79-1119EDEC5DE3}" type="presParOf" srcId="{4FCF51D0-0A7A-4E7B-8807-0CADBFA194B7}" destId="{3E208DF4-69C8-440C-9339-2FC96D17BA0F}" srcOrd="1" destOrd="0" presId="urn:microsoft.com/office/officeart/2005/8/layout/hierarchy2"/>
    <dgm:cxn modelId="{BFAE9046-2202-4B12-A572-F2AE2EE9DAC9}" type="presParOf" srcId="{3E208DF4-69C8-440C-9339-2FC96D17BA0F}" destId="{8ACEBDF6-ECE2-4895-8EE7-1FA0A3C1451A}" srcOrd="0" destOrd="0" presId="urn:microsoft.com/office/officeart/2005/8/layout/hierarchy2"/>
    <dgm:cxn modelId="{38002218-8414-4676-8F53-34CFF60F95B0}" type="presParOf" srcId="{3E208DF4-69C8-440C-9339-2FC96D17BA0F}" destId="{FAF20694-B169-4B37-85E9-99709C976E1A}" srcOrd="1" destOrd="0" presId="urn:microsoft.com/office/officeart/2005/8/layout/hierarchy2"/>
    <dgm:cxn modelId="{1066A08C-A31E-4CEC-8538-8E97B8012DCA}" type="presParOf" srcId="{FAF20694-B169-4B37-85E9-99709C976E1A}" destId="{9B5BD873-7483-4E8A-89F5-58C340A58D7D}" srcOrd="0" destOrd="0" presId="urn:microsoft.com/office/officeart/2005/8/layout/hierarchy2"/>
    <dgm:cxn modelId="{40D24483-63C7-4EB8-8004-28CF15404F05}" type="presParOf" srcId="{9B5BD873-7483-4E8A-89F5-58C340A58D7D}" destId="{0D691448-120E-4000-808E-1F7AEB0C0C1F}" srcOrd="0" destOrd="0" presId="urn:microsoft.com/office/officeart/2005/8/layout/hierarchy2"/>
    <dgm:cxn modelId="{39B0C248-95A1-4846-80CD-D007B75798D5}" type="presParOf" srcId="{FAF20694-B169-4B37-85E9-99709C976E1A}" destId="{D6C12A0A-C4BA-49EE-9D3F-289B7668F49E}" srcOrd="1" destOrd="0" presId="urn:microsoft.com/office/officeart/2005/8/layout/hierarchy2"/>
    <dgm:cxn modelId="{5ACA4DC6-0DB1-428B-BEB6-3B1ECA25C9AF}" type="presParOf" srcId="{D6C12A0A-C4BA-49EE-9D3F-289B7668F49E}" destId="{1895B260-F844-4638-A982-DCC9B515D2D9}" srcOrd="0" destOrd="0" presId="urn:microsoft.com/office/officeart/2005/8/layout/hierarchy2"/>
    <dgm:cxn modelId="{7992410A-CDE7-44FC-8FD0-19E7EA0B4D54}" type="presParOf" srcId="{D6C12A0A-C4BA-49EE-9D3F-289B7668F49E}" destId="{AFE86D09-7433-43B8-8C15-20F7F0F49FB9}" srcOrd="1" destOrd="0" presId="urn:microsoft.com/office/officeart/2005/8/layout/hierarchy2"/>
    <dgm:cxn modelId="{1D7DCBB4-83E8-425F-A873-CDF442512940}" type="presParOf" srcId="{575A42D9-B987-4E44-ADA5-5E7A9D1ED762}" destId="{AEC62317-5159-445D-8AE0-034C455F7BBA}" srcOrd="4" destOrd="0" presId="urn:microsoft.com/office/officeart/2005/8/layout/hierarchy2"/>
    <dgm:cxn modelId="{4A59E713-D83C-4080-97C5-3E6F57435A17}" type="presParOf" srcId="{AEC62317-5159-445D-8AE0-034C455F7BBA}" destId="{5DF00DAA-409C-443B-AFA3-0A90AF989B63}" srcOrd="0" destOrd="0" presId="urn:microsoft.com/office/officeart/2005/8/layout/hierarchy2"/>
    <dgm:cxn modelId="{17E048F6-5024-43DD-AAC1-AC187DCFC158}" type="presParOf" srcId="{575A42D9-B987-4E44-ADA5-5E7A9D1ED762}" destId="{0616E207-2E02-4459-BD96-771F79F836AC}" srcOrd="5" destOrd="0" presId="urn:microsoft.com/office/officeart/2005/8/layout/hierarchy2"/>
    <dgm:cxn modelId="{0C7FA287-0174-462B-81CA-A4BD65F0155E}" type="presParOf" srcId="{0616E207-2E02-4459-BD96-771F79F836AC}" destId="{4EBE6D60-AF80-49B2-9049-B7030757BEB9}" srcOrd="0" destOrd="0" presId="urn:microsoft.com/office/officeart/2005/8/layout/hierarchy2"/>
    <dgm:cxn modelId="{21DA32EA-3E76-4DD3-B8C5-0371A99AB937}" type="presParOf" srcId="{0616E207-2E02-4459-BD96-771F79F836AC}" destId="{F0A6ABBE-98CE-4997-BD46-0D38519F58A8}" srcOrd="1" destOrd="0" presId="urn:microsoft.com/office/officeart/2005/8/layout/hierarchy2"/>
    <dgm:cxn modelId="{45AB538D-7FE8-4D5B-A24E-30B325CB8575}" type="presParOf" srcId="{F0A6ABBE-98CE-4997-BD46-0D38519F58A8}" destId="{DE6ACD26-AEFD-4F9D-8362-AAA9F1BBE751}" srcOrd="0" destOrd="0" presId="urn:microsoft.com/office/officeart/2005/8/layout/hierarchy2"/>
    <dgm:cxn modelId="{5714383D-42FC-4657-A676-1242BB355267}" type="presParOf" srcId="{DE6ACD26-AEFD-4F9D-8362-AAA9F1BBE751}" destId="{71DB28CB-6937-4D43-A89A-62EE966E3F84}" srcOrd="0" destOrd="0" presId="urn:microsoft.com/office/officeart/2005/8/layout/hierarchy2"/>
    <dgm:cxn modelId="{95474591-DC68-4D10-AB85-6986FF447CBB}" type="presParOf" srcId="{F0A6ABBE-98CE-4997-BD46-0D38519F58A8}" destId="{7918F4E4-49FA-4AD1-AA0C-16DAC0C8DBC2}" srcOrd="1" destOrd="0" presId="urn:microsoft.com/office/officeart/2005/8/layout/hierarchy2"/>
    <dgm:cxn modelId="{51BE4CD8-99E5-45AF-9304-C59953EB2195}" type="presParOf" srcId="{7918F4E4-49FA-4AD1-AA0C-16DAC0C8DBC2}" destId="{6144B214-0132-4BC9-9ECA-A81928A68DCE}" srcOrd="0" destOrd="0" presId="urn:microsoft.com/office/officeart/2005/8/layout/hierarchy2"/>
    <dgm:cxn modelId="{A83A5752-2797-41A6-9B78-AB504EF474AB}" type="presParOf" srcId="{7918F4E4-49FA-4AD1-AA0C-16DAC0C8DBC2}" destId="{3F5BB1A1-B027-4DBA-A8C5-BC9477FAC1B1}" srcOrd="1" destOrd="0" presId="urn:microsoft.com/office/officeart/2005/8/layout/hierarchy2"/>
    <dgm:cxn modelId="{F8AB9EF1-DE73-4114-A5B0-39042C3FD73E}" type="presParOf" srcId="{3F5BB1A1-B027-4DBA-A8C5-BC9477FAC1B1}" destId="{DA18271E-81A2-4E4A-BF62-E678FFAFF904}" srcOrd="0" destOrd="0" presId="urn:microsoft.com/office/officeart/2005/8/layout/hierarchy2"/>
    <dgm:cxn modelId="{D9E4D3F7-E6FB-470E-BF28-756020FE0041}" type="presParOf" srcId="{DA18271E-81A2-4E4A-BF62-E678FFAFF904}" destId="{4DEA7AEB-8036-4887-A5BB-31709C54B345}" srcOrd="0" destOrd="0" presId="urn:microsoft.com/office/officeart/2005/8/layout/hierarchy2"/>
    <dgm:cxn modelId="{D7ECC829-6472-4263-B6C2-C95B43D8CF47}" type="presParOf" srcId="{3F5BB1A1-B027-4DBA-A8C5-BC9477FAC1B1}" destId="{BE9AD109-A1A2-443B-BCD0-DA3B3D4E9F3C}" srcOrd="1" destOrd="0" presId="urn:microsoft.com/office/officeart/2005/8/layout/hierarchy2"/>
    <dgm:cxn modelId="{C710563E-9A75-40E3-9C05-B1138363E8FC}" type="presParOf" srcId="{BE9AD109-A1A2-443B-BCD0-DA3B3D4E9F3C}" destId="{056555D3-A5AF-4407-85E3-7793DBBCCBBA}" srcOrd="0" destOrd="0" presId="urn:microsoft.com/office/officeart/2005/8/layout/hierarchy2"/>
    <dgm:cxn modelId="{972CA5B9-D4FC-418A-ACC2-74778B964A1A}" type="presParOf" srcId="{BE9AD109-A1A2-443B-BCD0-DA3B3D4E9F3C}" destId="{64F28371-B5F9-40FB-A209-E102E77C0523}" srcOrd="1" destOrd="0" presId="urn:microsoft.com/office/officeart/2005/8/layout/hierarchy2"/>
    <dgm:cxn modelId="{8FC653DF-80F8-41C2-94E9-BDACD76945E2}" type="presParOf" srcId="{64F28371-B5F9-40FB-A209-E102E77C0523}" destId="{46CD9C04-7A8D-445F-804A-5AC30F1D17EB}" srcOrd="0" destOrd="0" presId="urn:microsoft.com/office/officeart/2005/8/layout/hierarchy2"/>
    <dgm:cxn modelId="{95A7C31D-9A6C-406C-B217-044B6ED67E17}" type="presParOf" srcId="{46CD9C04-7A8D-445F-804A-5AC30F1D17EB}" destId="{77A5623A-3A44-4978-92F6-28DDB07367E6}" srcOrd="0" destOrd="0" presId="urn:microsoft.com/office/officeart/2005/8/layout/hierarchy2"/>
    <dgm:cxn modelId="{F344FE01-69EF-4BCF-B1B4-C4CFCCE1897C}" type="presParOf" srcId="{64F28371-B5F9-40FB-A209-E102E77C0523}" destId="{866D80F4-D8DC-4326-8B49-C94C933A608A}" srcOrd="1" destOrd="0" presId="urn:microsoft.com/office/officeart/2005/8/layout/hierarchy2"/>
    <dgm:cxn modelId="{7E0DADE9-6FA3-4CCB-AE9B-0DE059B62649}" type="presParOf" srcId="{866D80F4-D8DC-4326-8B49-C94C933A608A}" destId="{ECFE209A-9F17-40A5-95D1-F9D478D3890E}" srcOrd="0" destOrd="0" presId="urn:microsoft.com/office/officeart/2005/8/layout/hierarchy2"/>
    <dgm:cxn modelId="{C944FDF7-5351-4C59-851D-039CF095B5D7}" type="presParOf" srcId="{866D80F4-D8DC-4326-8B49-C94C933A608A}" destId="{A1940CB3-9BCC-4E4D-9904-08B7E0EDFA4D}" srcOrd="1" destOrd="0" presId="urn:microsoft.com/office/officeart/2005/8/layout/hierarchy2"/>
    <dgm:cxn modelId="{654F4B12-0547-468F-94B0-3137E671CA2E}" type="presParOf" srcId="{A1940CB3-9BCC-4E4D-9904-08B7E0EDFA4D}" destId="{628E247B-5DC1-4933-90A9-D506FF474D26}" srcOrd="0" destOrd="0" presId="urn:microsoft.com/office/officeart/2005/8/layout/hierarchy2"/>
    <dgm:cxn modelId="{8B6F9840-6623-4EF6-8D24-9A1308A31867}" type="presParOf" srcId="{628E247B-5DC1-4933-90A9-D506FF474D26}" destId="{F2799F16-B451-4774-8F1D-6570C068B307}" srcOrd="0" destOrd="0" presId="urn:microsoft.com/office/officeart/2005/8/layout/hierarchy2"/>
    <dgm:cxn modelId="{2645FCC6-F1AA-4D5F-98E7-05956564131B}" type="presParOf" srcId="{A1940CB3-9BCC-4E4D-9904-08B7E0EDFA4D}" destId="{CE76ED06-3EF0-4AFA-B615-41460585CF1B}" srcOrd="1" destOrd="0" presId="urn:microsoft.com/office/officeart/2005/8/layout/hierarchy2"/>
    <dgm:cxn modelId="{B62B0AD7-3D0E-4F26-BA93-12F615BAC88D}" type="presParOf" srcId="{CE76ED06-3EF0-4AFA-B615-41460585CF1B}" destId="{835D7892-C0AA-4974-84FC-CDDEBCB07C2D}" srcOrd="0" destOrd="0" presId="urn:microsoft.com/office/officeart/2005/8/layout/hierarchy2"/>
    <dgm:cxn modelId="{A53ED6D1-8B96-487A-A19C-8F7EC89BF11D}" type="presParOf" srcId="{CE76ED06-3EF0-4AFA-B615-41460585CF1B}" destId="{065C2723-AAC2-4AA7-A9AA-1966B0921565}" srcOrd="1" destOrd="0" presId="urn:microsoft.com/office/officeart/2005/8/layout/hierarchy2"/>
    <dgm:cxn modelId="{A3A96C64-6CA0-4DA6-AB03-BF40A2F84E24}" type="presParOf" srcId="{575A42D9-B987-4E44-ADA5-5E7A9D1ED762}" destId="{49AAA28C-B70D-48B2-BD98-7E86B5711C52}" srcOrd="6" destOrd="0" presId="urn:microsoft.com/office/officeart/2005/8/layout/hierarchy2"/>
    <dgm:cxn modelId="{CC0E7AB3-DA14-43FC-8A4F-FC2AFD596F22}" type="presParOf" srcId="{49AAA28C-B70D-48B2-BD98-7E86B5711C52}" destId="{FE4ECFA8-CA32-4D0C-A26F-837C2F1A1403}" srcOrd="0" destOrd="0" presId="urn:microsoft.com/office/officeart/2005/8/layout/hierarchy2"/>
    <dgm:cxn modelId="{8729C7DF-C58A-43B6-B24A-59A744EC801C}" type="presParOf" srcId="{575A42D9-B987-4E44-ADA5-5E7A9D1ED762}" destId="{78DA5B65-F9E0-4CFC-A127-6C7D2F0D0299}" srcOrd="7" destOrd="0" presId="urn:microsoft.com/office/officeart/2005/8/layout/hierarchy2"/>
    <dgm:cxn modelId="{00ACAE9A-B960-4144-BA3F-D43AE7122017}" type="presParOf" srcId="{78DA5B65-F9E0-4CFC-A127-6C7D2F0D0299}" destId="{F6844513-939C-46D6-A7FC-288763639A37}" srcOrd="0" destOrd="0" presId="urn:microsoft.com/office/officeart/2005/8/layout/hierarchy2"/>
    <dgm:cxn modelId="{91DBCF0B-E3EA-4179-812D-DFACD6B13805}" type="presParOf" srcId="{78DA5B65-F9E0-4CFC-A127-6C7D2F0D0299}" destId="{CC4C7021-1E49-49AB-8326-1924B2D4D9BF}" srcOrd="1" destOrd="0" presId="urn:microsoft.com/office/officeart/2005/8/layout/hierarchy2"/>
    <dgm:cxn modelId="{3C09EFB1-3B52-482C-840E-25095A44D78E}" type="presParOf" srcId="{CC4C7021-1E49-49AB-8326-1924B2D4D9BF}" destId="{FB6E7379-93AE-4CD0-A29D-1A40F1B0CEA8}" srcOrd="0" destOrd="0" presId="urn:microsoft.com/office/officeart/2005/8/layout/hierarchy2"/>
    <dgm:cxn modelId="{A12A1A06-F100-42A0-8989-381AB501F546}" type="presParOf" srcId="{FB6E7379-93AE-4CD0-A29D-1A40F1B0CEA8}" destId="{ACE60858-EFE2-41D6-ABE1-151A15B946F5}" srcOrd="0" destOrd="0" presId="urn:microsoft.com/office/officeart/2005/8/layout/hierarchy2"/>
    <dgm:cxn modelId="{FFF0336B-0DBA-4B13-833F-2D69917B76CD}" type="presParOf" srcId="{CC4C7021-1E49-49AB-8326-1924B2D4D9BF}" destId="{1B447A80-B5D5-40C9-BD02-FB4DD8D687E3}" srcOrd="1" destOrd="0" presId="urn:microsoft.com/office/officeart/2005/8/layout/hierarchy2"/>
    <dgm:cxn modelId="{AACBD014-2753-4F47-BE73-C844ECA5D3A2}" type="presParOf" srcId="{1B447A80-B5D5-40C9-BD02-FB4DD8D687E3}" destId="{2B803302-2BE5-428F-AF67-E9691271A5A6}" srcOrd="0" destOrd="0" presId="urn:microsoft.com/office/officeart/2005/8/layout/hierarchy2"/>
    <dgm:cxn modelId="{4F8F1B18-9A1F-47F2-A6B1-2E3C3024447F}" type="presParOf" srcId="{1B447A80-B5D5-40C9-BD02-FB4DD8D687E3}" destId="{AB98439F-96B8-4639-BF68-C7F0C0821ED2}" srcOrd="1" destOrd="0" presId="urn:microsoft.com/office/officeart/2005/8/layout/hierarchy2"/>
    <dgm:cxn modelId="{1D6974F7-D7D1-4E66-A629-CBD588ED8B33}" type="presParOf" srcId="{AB98439F-96B8-4639-BF68-C7F0C0821ED2}" destId="{F39D4A66-C473-49B1-8857-2731DD8C818C}" srcOrd="0" destOrd="0" presId="urn:microsoft.com/office/officeart/2005/8/layout/hierarchy2"/>
    <dgm:cxn modelId="{7CF19851-4525-4E9B-9267-A7B533BC9871}" type="presParOf" srcId="{F39D4A66-C473-49B1-8857-2731DD8C818C}" destId="{9D816850-EE84-4961-A4BE-3D4A29B1DC16}" srcOrd="0" destOrd="0" presId="urn:microsoft.com/office/officeart/2005/8/layout/hierarchy2"/>
    <dgm:cxn modelId="{4F854125-9453-4749-ABAC-8150FF106FDD}" type="presParOf" srcId="{AB98439F-96B8-4639-BF68-C7F0C0821ED2}" destId="{A2A7F727-7B3A-4FE0-B804-1DFD3A0A325B}" srcOrd="1" destOrd="0" presId="urn:microsoft.com/office/officeart/2005/8/layout/hierarchy2"/>
    <dgm:cxn modelId="{B0E0B9C9-6E07-4226-A5CE-1A29BFD10129}" type="presParOf" srcId="{A2A7F727-7B3A-4FE0-B804-1DFD3A0A325B}" destId="{7B5DD184-DC88-4A31-BB7D-CE9AFA5A58D0}" srcOrd="0" destOrd="0" presId="urn:microsoft.com/office/officeart/2005/8/layout/hierarchy2"/>
    <dgm:cxn modelId="{5FEE1E48-4260-448E-B01C-A411BB3361C6}" type="presParOf" srcId="{A2A7F727-7B3A-4FE0-B804-1DFD3A0A325B}" destId="{6B0F0BFA-3DA1-4684-9066-788F073A5A5B}" srcOrd="1" destOrd="0" presId="urn:microsoft.com/office/officeart/2005/8/layout/hierarchy2"/>
    <dgm:cxn modelId="{39992011-DD2C-4B6D-9CDA-48E60183DE8E}" type="presParOf" srcId="{6B0F0BFA-3DA1-4684-9066-788F073A5A5B}" destId="{EDAED8ED-3DEC-473F-BBF9-8DB7E30EE349}" srcOrd="0" destOrd="0" presId="urn:microsoft.com/office/officeart/2005/8/layout/hierarchy2"/>
    <dgm:cxn modelId="{E71C90A2-8D61-4150-A16F-7EB66C6C8EA8}" type="presParOf" srcId="{EDAED8ED-3DEC-473F-BBF9-8DB7E30EE349}" destId="{436544BA-B2DC-412F-91DE-DE00FE95152A}" srcOrd="0" destOrd="0" presId="urn:microsoft.com/office/officeart/2005/8/layout/hierarchy2"/>
    <dgm:cxn modelId="{E1B83B5F-C237-4C6A-B13A-B706C3005991}" type="presParOf" srcId="{6B0F0BFA-3DA1-4684-9066-788F073A5A5B}" destId="{5140DCB3-779A-4984-AF7B-0AD8C617543E}" srcOrd="1" destOrd="0" presId="urn:microsoft.com/office/officeart/2005/8/layout/hierarchy2"/>
    <dgm:cxn modelId="{8B8DDC06-3F8B-4210-9155-719275F87852}" type="presParOf" srcId="{5140DCB3-779A-4984-AF7B-0AD8C617543E}" destId="{78C9C8C8-51A1-48B0-815D-51B00F4E35B4}" srcOrd="0" destOrd="0" presId="urn:microsoft.com/office/officeart/2005/8/layout/hierarchy2"/>
    <dgm:cxn modelId="{410FE5E7-77B1-441A-B4D8-6A02E6C7EFDC}" type="presParOf" srcId="{5140DCB3-779A-4984-AF7B-0AD8C617543E}" destId="{5C8757D7-5254-4209-A422-E20C275ED2AA}" srcOrd="1" destOrd="0" presId="urn:microsoft.com/office/officeart/2005/8/layout/hierarchy2"/>
    <dgm:cxn modelId="{141872D8-6F90-46E6-8B34-27F380BFFBE8}" type="presParOf" srcId="{5C8757D7-5254-4209-A422-E20C275ED2AA}" destId="{CCF5D045-0C99-42D5-BC23-D9CA936187A1}" srcOrd="0" destOrd="0" presId="urn:microsoft.com/office/officeart/2005/8/layout/hierarchy2"/>
    <dgm:cxn modelId="{5A51FBAF-4145-40C7-A587-30A078DA9C13}" type="presParOf" srcId="{CCF5D045-0C99-42D5-BC23-D9CA936187A1}" destId="{8DD3CF82-97B8-4200-8578-40F558B81732}" srcOrd="0" destOrd="0" presId="urn:microsoft.com/office/officeart/2005/8/layout/hierarchy2"/>
    <dgm:cxn modelId="{CFDF0CB2-7947-49A5-8CF7-9B91AF406F1A}" type="presParOf" srcId="{5C8757D7-5254-4209-A422-E20C275ED2AA}" destId="{E33F330E-0BEE-43EE-9D1E-A9CD4F94A923}" srcOrd="1" destOrd="0" presId="urn:microsoft.com/office/officeart/2005/8/layout/hierarchy2"/>
    <dgm:cxn modelId="{3B84A7A4-53B9-4A01-A149-93C1B8B5F2C3}" type="presParOf" srcId="{E33F330E-0BEE-43EE-9D1E-A9CD4F94A923}" destId="{3A4BEAB6-EED3-41B5-83E7-7650617F45E6}" srcOrd="0" destOrd="0" presId="urn:microsoft.com/office/officeart/2005/8/layout/hierarchy2"/>
    <dgm:cxn modelId="{868F5F26-BC24-43A9-8701-65CB99049FEF}" type="presParOf" srcId="{E33F330E-0BEE-43EE-9D1E-A9CD4F94A923}" destId="{FEE9F598-C6AE-4CF4-A376-2B44F776FEEE}" srcOrd="1" destOrd="0" presId="urn:microsoft.com/office/officeart/2005/8/layout/hierarchy2"/>
    <dgm:cxn modelId="{3D5FCEFC-26F6-45DE-96BC-F7277047A64C}" type="presParOf" srcId="{575A42D9-B987-4E44-ADA5-5E7A9D1ED762}" destId="{B445D044-EE3D-44EB-A1BA-D6EF7B7B88EF}" srcOrd="8" destOrd="0" presId="urn:microsoft.com/office/officeart/2005/8/layout/hierarchy2"/>
    <dgm:cxn modelId="{8FEFAFDA-E5AD-4B10-9D6E-355C2AF4999F}" type="presParOf" srcId="{B445D044-EE3D-44EB-A1BA-D6EF7B7B88EF}" destId="{DC86BAA6-9AFB-4CD8-858B-413B089D9FAB}" srcOrd="0" destOrd="0" presId="urn:microsoft.com/office/officeart/2005/8/layout/hierarchy2"/>
    <dgm:cxn modelId="{97C064CE-2715-4A5B-ADC6-A2B890264AC1}" type="presParOf" srcId="{575A42D9-B987-4E44-ADA5-5E7A9D1ED762}" destId="{81D9CAA3-DBBF-4C68-8FAB-2F7F8253503A}" srcOrd="9" destOrd="0" presId="urn:microsoft.com/office/officeart/2005/8/layout/hierarchy2"/>
    <dgm:cxn modelId="{6C1D64EF-C2ED-4277-91ED-FE454FF49BC6}" type="presParOf" srcId="{81D9CAA3-DBBF-4C68-8FAB-2F7F8253503A}" destId="{3F0870E6-AE4B-47BB-85A2-654BBE8E7CA3}" srcOrd="0" destOrd="0" presId="urn:microsoft.com/office/officeart/2005/8/layout/hierarchy2"/>
    <dgm:cxn modelId="{6930E24E-31AD-4167-860E-F1385BB0F2B1}" type="presParOf" srcId="{81D9CAA3-DBBF-4C68-8FAB-2F7F8253503A}" destId="{3CFCDB60-7BD4-4338-BBFF-879213D3C13D}" srcOrd="1" destOrd="0" presId="urn:microsoft.com/office/officeart/2005/8/layout/hierarchy2"/>
    <dgm:cxn modelId="{4942BEF3-AEA9-4636-B18B-066980784762}" type="presParOf" srcId="{3CFCDB60-7BD4-4338-BBFF-879213D3C13D}" destId="{DADA6B67-C404-4E2B-AF1C-B605952629BD}" srcOrd="0" destOrd="0" presId="urn:microsoft.com/office/officeart/2005/8/layout/hierarchy2"/>
    <dgm:cxn modelId="{D907B8BB-F5FD-42BC-9EB5-4B3746ACBDC0}" type="presParOf" srcId="{DADA6B67-C404-4E2B-AF1C-B605952629BD}" destId="{A61F3265-9952-4E0C-90A4-134AB7AFA7B5}" srcOrd="0" destOrd="0" presId="urn:microsoft.com/office/officeart/2005/8/layout/hierarchy2"/>
    <dgm:cxn modelId="{FA7A3F77-3D7A-4D60-8F08-81CA13EC3AA2}" type="presParOf" srcId="{3CFCDB60-7BD4-4338-BBFF-879213D3C13D}" destId="{3B2BFEF4-FD24-4A98-94D9-DBA75E6C93D2}" srcOrd="1" destOrd="0" presId="urn:microsoft.com/office/officeart/2005/8/layout/hierarchy2"/>
    <dgm:cxn modelId="{6E0A3584-41E7-42AA-93E5-350F34D3DE93}" type="presParOf" srcId="{3B2BFEF4-FD24-4A98-94D9-DBA75E6C93D2}" destId="{4DA9D1AD-9671-4866-9AB1-E94DFA3FCA09}" srcOrd="0" destOrd="0" presId="urn:microsoft.com/office/officeart/2005/8/layout/hierarchy2"/>
    <dgm:cxn modelId="{3C3E71F3-5E29-47EB-AA04-B72D7A38E814}" type="presParOf" srcId="{3B2BFEF4-FD24-4A98-94D9-DBA75E6C93D2}" destId="{8D025E82-7B0B-451B-A617-79C3E70B39AD}" srcOrd="1" destOrd="0" presId="urn:microsoft.com/office/officeart/2005/8/layout/hierarchy2"/>
    <dgm:cxn modelId="{E359756A-F438-42EC-B76D-F64AFF8F5644}" type="presParOf" srcId="{8D025E82-7B0B-451B-A617-79C3E70B39AD}" destId="{86A73B82-D3FB-48EF-B0AA-BF08431E41EA}" srcOrd="0" destOrd="0" presId="urn:microsoft.com/office/officeart/2005/8/layout/hierarchy2"/>
    <dgm:cxn modelId="{39ADBE61-522A-457E-B699-D0D059EBFBB5}" type="presParOf" srcId="{86A73B82-D3FB-48EF-B0AA-BF08431E41EA}" destId="{20EBB966-6C56-4627-BED4-86A1333B0D53}" srcOrd="0" destOrd="0" presId="urn:microsoft.com/office/officeart/2005/8/layout/hierarchy2"/>
    <dgm:cxn modelId="{12B58F63-ACF9-42DB-8073-6DB2FC8AE913}" type="presParOf" srcId="{8D025E82-7B0B-451B-A617-79C3E70B39AD}" destId="{BBEF78EA-93F3-4C46-92BC-42636D596E59}" srcOrd="1" destOrd="0" presId="urn:microsoft.com/office/officeart/2005/8/layout/hierarchy2"/>
    <dgm:cxn modelId="{6F683D46-0862-4323-8D18-08B0E3DFCDFA}" type="presParOf" srcId="{BBEF78EA-93F3-4C46-92BC-42636D596E59}" destId="{B823CA8F-E7C2-41A3-9698-4A9E8B8D182A}" srcOrd="0" destOrd="0" presId="urn:microsoft.com/office/officeart/2005/8/layout/hierarchy2"/>
    <dgm:cxn modelId="{FA3F938A-582B-42A8-8808-845F1A4EF9DE}" type="presParOf" srcId="{BBEF78EA-93F3-4C46-92BC-42636D596E59}" destId="{2BC6C6CA-17EB-413C-BDE1-1951C154DAF2}" srcOrd="1" destOrd="0" presId="urn:microsoft.com/office/officeart/2005/8/layout/hierarchy2"/>
  </dgm:cxnLst>
  <dgm:bg/>
  <dgm:whole>
    <a:ln>
      <a:solidFill>
        <a:schemeClr val="tx1"/>
      </a:solidFill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487E30-116A-4BCD-BA6F-99FC4CE13985}" type="datetimeFigureOut">
              <a:rPr lang="en-IN" smtClean="0"/>
              <a:t>23-08-2022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EE49CA-D8CA-4CBD-8482-90356EC12DC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79440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35100" y="1063625"/>
            <a:ext cx="6018213" cy="33861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5266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="" xmlns:a16="http://schemas.microsoft.com/office/drawing/2014/main" id="{74867C06-F56E-BD4A-E899-0374678B8B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66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66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66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66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66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237A7B7-A31A-403D-B699-B832A22DA9F4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/>
              <a:t>24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243" name="Rectangle 7">
            <a:extLst>
              <a:ext uri="{FF2B5EF4-FFF2-40B4-BE49-F238E27FC236}">
                <a16:creationId xmlns="" xmlns:a16="http://schemas.microsoft.com/office/drawing/2014/main" id="{D052A6CD-7481-F018-CAC9-5793F6A7401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75" tIns="44137" rIns="88275" bIns="44137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B86C78B1-9A48-43E7-ADC7-73D904253641}" type="slidenum"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pPr algn="r"/>
              <a:t>24</a:t>
            </a:fld>
            <a:endParaRPr lang="en-US" altLang="en-US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44" name="Rectangle 2">
            <a:extLst>
              <a:ext uri="{FF2B5EF4-FFF2-40B4-BE49-F238E27FC236}">
                <a16:creationId xmlns="" xmlns:a16="http://schemas.microsoft.com/office/drawing/2014/main" id="{81EBBFA8-6846-A7DD-3701-4273120047D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2588" y="684213"/>
            <a:ext cx="6097587" cy="34305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Rectangle 3">
            <a:extLst>
              <a:ext uri="{FF2B5EF4-FFF2-40B4-BE49-F238E27FC236}">
                <a16:creationId xmlns="" xmlns:a16="http://schemas.microsoft.com/office/drawing/2014/main" id="{E50D763A-0C35-25A8-6E66-1D86C60413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923740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435100" y="1063625"/>
            <a:ext cx="6018213" cy="33861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7161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="" xmlns:a16="http://schemas.microsoft.com/office/drawing/2014/main" id="{74867C06-F56E-BD4A-E899-0374678B8B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66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66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66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66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66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237A7B7-A31A-403D-B699-B832A22DA9F4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/>
              <a:t>31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243" name="Rectangle 7">
            <a:extLst>
              <a:ext uri="{FF2B5EF4-FFF2-40B4-BE49-F238E27FC236}">
                <a16:creationId xmlns="" xmlns:a16="http://schemas.microsoft.com/office/drawing/2014/main" id="{D052A6CD-7481-F018-CAC9-5793F6A7401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75" tIns="44137" rIns="88275" bIns="44137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B86C78B1-9A48-43E7-ADC7-73D904253641}" type="slidenum"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pPr algn="r"/>
              <a:t>31</a:t>
            </a:fld>
            <a:endParaRPr lang="en-US" altLang="en-US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44" name="Rectangle 2">
            <a:extLst>
              <a:ext uri="{FF2B5EF4-FFF2-40B4-BE49-F238E27FC236}">
                <a16:creationId xmlns="" xmlns:a16="http://schemas.microsoft.com/office/drawing/2014/main" id="{81EBBFA8-6846-A7DD-3701-4273120047D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2588" y="684213"/>
            <a:ext cx="6097587" cy="34305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Rectangle 3">
            <a:extLst>
              <a:ext uri="{FF2B5EF4-FFF2-40B4-BE49-F238E27FC236}">
                <a16:creationId xmlns="" xmlns:a16="http://schemas.microsoft.com/office/drawing/2014/main" id="{E50D763A-0C35-25A8-6E66-1D86C60413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535739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="" xmlns:a16="http://schemas.microsoft.com/office/drawing/2014/main" id="{74867C06-F56E-BD4A-E899-0374678B8B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66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66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66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66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66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237A7B7-A31A-403D-B699-B832A22DA9F4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/>
              <a:t>35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243" name="Rectangle 7">
            <a:extLst>
              <a:ext uri="{FF2B5EF4-FFF2-40B4-BE49-F238E27FC236}">
                <a16:creationId xmlns="" xmlns:a16="http://schemas.microsoft.com/office/drawing/2014/main" id="{D052A6CD-7481-F018-CAC9-5793F6A7401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75" tIns="44137" rIns="88275" bIns="44137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B86C78B1-9A48-43E7-ADC7-73D904253641}" type="slidenum"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pPr algn="r"/>
              <a:t>35</a:t>
            </a:fld>
            <a:endParaRPr lang="en-US" altLang="en-US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44" name="Rectangle 2">
            <a:extLst>
              <a:ext uri="{FF2B5EF4-FFF2-40B4-BE49-F238E27FC236}">
                <a16:creationId xmlns="" xmlns:a16="http://schemas.microsoft.com/office/drawing/2014/main" id="{81EBBFA8-6846-A7DD-3701-4273120047D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2588" y="684213"/>
            <a:ext cx="6097587" cy="34305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Rectangle 3">
            <a:extLst>
              <a:ext uri="{FF2B5EF4-FFF2-40B4-BE49-F238E27FC236}">
                <a16:creationId xmlns="" xmlns:a16="http://schemas.microsoft.com/office/drawing/2014/main" id="{E50D763A-0C35-25A8-6E66-1D86C60413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202532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>
            <a:extLst>
              <a:ext uri="{FF2B5EF4-FFF2-40B4-BE49-F238E27FC236}">
                <a16:creationId xmlns="" xmlns:a16="http://schemas.microsoft.com/office/drawing/2014/main" id="{3AC8BB6C-952F-028B-FA48-753EB8B4D79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66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66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66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66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66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3FD7C0B-99A5-45DC-B49A-F3987F5016B2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/>
              <a:t>43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63491" name="Rectangle 7">
            <a:extLst>
              <a:ext uri="{FF2B5EF4-FFF2-40B4-BE49-F238E27FC236}">
                <a16:creationId xmlns="" xmlns:a16="http://schemas.microsoft.com/office/drawing/2014/main" id="{F04BE243-F563-48F0-F952-3F78347BFD2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75" tIns="44137" rIns="88275" bIns="44137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F118F5D9-F04D-4F4C-9E04-E8FB07B47684}" type="slidenum"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pPr algn="r"/>
              <a:t>43</a:t>
            </a:fld>
            <a:endParaRPr lang="en-US" altLang="en-US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3492" name="Rectangle 2">
            <a:extLst>
              <a:ext uri="{FF2B5EF4-FFF2-40B4-BE49-F238E27FC236}">
                <a16:creationId xmlns="" xmlns:a16="http://schemas.microsoft.com/office/drawing/2014/main" id="{3CEF2678-CC7F-2174-679D-F4820FE226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2588" y="684213"/>
            <a:ext cx="6097587" cy="34305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3" name="Rectangle 3">
            <a:extLst>
              <a:ext uri="{FF2B5EF4-FFF2-40B4-BE49-F238E27FC236}">
                <a16:creationId xmlns="" xmlns:a16="http://schemas.microsoft.com/office/drawing/2014/main" id="{87D85F45-5386-2714-CEE2-5933939F45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0147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4D40FB-8398-4C90-906C-C9755161D6CD}" type="slidenum">
              <a:rPr lang="en-US"/>
              <a:pPr/>
              <a:t>49</a:t>
            </a:fld>
            <a:endParaRPr 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6566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EE49CA-D8CA-4CBD-8482-90356EC12DC1}" type="slidenum">
              <a:rPr lang="en-IN" smtClean="0"/>
              <a:t>52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494109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EE49CA-D8CA-4CBD-8482-90356EC12DC1}" type="slidenum">
              <a:rPr lang="en-IN" smtClean="0"/>
              <a:t>53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34764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="" xmlns:a16="http://schemas.microsoft.com/office/drawing/2014/main" id="{74867C06-F56E-BD4A-E899-0374678B8B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66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66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66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66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66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237A7B7-A31A-403D-B699-B832A22DA9F4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/>
              <a:t>3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243" name="Rectangle 7">
            <a:extLst>
              <a:ext uri="{FF2B5EF4-FFF2-40B4-BE49-F238E27FC236}">
                <a16:creationId xmlns="" xmlns:a16="http://schemas.microsoft.com/office/drawing/2014/main" id="{D052A6CD-7481-F018-CAC9-5793F6A7401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75" tIns="44137" rIns="88275" bIns="44137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B86C78B1-9A48-43E7-ADC7-73D904253641}" type="slidenum"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pPr algn="r"/>
              <a:t>3</a:t>
            </a:fld>
            <a:endParaRPr lang="en-US" altLang="en-US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44" name="Rectangle 2">
            <a:extLst>
              <a:ext uri="{FF2B5EF4-FFF2-40B4-BE49-F238E27FC236}">
                <a16:creationId xmlns="" xmlns:a16="http://schemas.microsoft.com/office/drawing/2014/main" id="{81EBBFA8-6846-A7DD-3701-4273120047D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2588" y="684213"/>
            <a:ext cx="6097587" cy="34305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Rectangle 3">
            <a:extLst>
              <a:ext uri="{FF2B5EF4-FFF2-40B4-BE49-F238E27FC236}">
                <a16:creationId xmlns="" xmlns:a16="http://schemas.microsoft.com/office/drawing/2014/main" id="{E50D763A-0C35-25A8-6E66-1D86C60413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259035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="" xmlns:a16="http://schemas.microsoft.com/office/drawing/2014/main" id="{D271A77A-243F-7890-3F0D-5CE6F773BF2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="" xmlns:a16="http://schemas.microsoft.com/office/drawing/2014/main" id="{158BA272-C011-0586-4147-870E8D9222C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8436" name="Slide Number Placeholder 3">
            <a:extLst>
              <a:ext uri="{FF2B5EF4-FFF2-40B4-BE49-F238E27FC236}">
                <a16:creationId xmlns="" xmlns:a16="http://schemas.microsoft.com/office/drawing/2014/main" id="{15CD584B-FC4A-88DA-C052-B18CD1F669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CE357CD-FB2E-4EC9-B182-B0B5C74BA762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/>
              <a:t>10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1309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="" xmlns:a16="http://schemas.microsoft.com/office/drawing/2014/main" id="{BFBBAE9F-3F6E-0A77-AEFB-A4F7BC640E3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>
            <a:extLst>
              <a:ext uri="{FF2B5EF4-FFF2-40B4-BE49-F238E27FC236}">
                <a16:creationId xmlns="" xmlns:a16="http://schemas.microsoft.com/office/drawing/2014/main" id="{9F2F9677-3A9F-A216-129E-81BC4E41C91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3556" name="Slide Number Placeholder 3">
            <a:extLst>
              <a:ext uri="{FF2B5EF4-FFF2-40B4-BE49-F238E27FC236}">
                <a16:creationId xmlns="" xmlns:a16="http://schemas.microsoft.com/office/drawing/2014/main" id="{E5E79AAA-E451-D0A5-5821-015AF6C478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9FD449A-8773-4B48-8862-646F285A077E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/>
              <a:t>12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21180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="" xmlns:a16="http://schemas.microsoft.com/office/drawing/2014/main" id="{B0013EC9-031C-0043-D7B8-00DC27BE109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>
            <a:extLst>
              <a:ext uri="{FF2B5EF4-FFF2-40B4-BE49-F238E27FC236}">
                <a16:creationId xmlns="" xmlns:a16="http://schemas.microsoft.com/office/drawing/2014/main" id="{1117D2DF-3B2A-2512-62CE-E4CC590F752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6628" name="Slide Number Placeholder 3">
            <a:extLst>
              <a:ext uri="{FF2B5EF4-FFF2-40B4-BE49-F238E27FC236}">
                <a16:creationId xmlns="" xmlns:a16="http://schemas.microsoft.com/office/drawing/2014/main" id="{20963742-9F2C-D282-0349-6247AD94B1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993A959-7106-4BD2-8DF9-F0A8F69966C4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/>
              <a:t>14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25592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>
            <a:extLst>
              <a:ext uri="{FF2B5EF4-FFF2-40B4-BE49-F238E27FC236}">
                <a16:creationId xmlns="" xmlns:a16="http://schemas.microsoft.com/office/drawing/2014/main" id="{B46A4B2D-29DB-D0C6-9986-057CE9DC7C3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>
            <a:extLst>
              <a:ext uri="{FF2B5EF4-FFF2-40B4-BE49-F238E27FC236}">
                <a16:creationId xmlns="" xmlns:a16="http://schemas.microsoft.com/office/drawing/2014/main" id="{57CED909-56B1-48CD-BA68-1A24D689640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8676" name="Slide Number Placeholder 3">
            <a:extLst>
              <a:ext uri="{FF2B5EF4-FFF2-40B4-BE49-F238E27FC236}">
                <a16:creationId xmlns="" xmlns:a16="http://schemas.microsoft.com/office/drawing/2014/main" id="{1FFDC861-F5D0-CBC1-AD79-012509CE5B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70AE0F5-BCB2-4846-84CE-33A575F6148D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/>
              <a:t>15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142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>
            <a:extLst>
              <a:ext uri="{FF2B5EF4-FFF2-40B4-BE49-F238E27FC236}">
                <a16:creationId xmlns="" xmlns:a16="http://schemas.microsoft.com/office/drawing/2014/main" id="{BA6C079E-E5FD-2386-87DB-BD59F89A8FA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>
            <a:extLst>
              <a:ext uri="{FF2B5EF4-FFF2-40B4-BE49-F238E27FC236}">
                <a16:creationId xmlns="" xmlns:a16="http://schemas.microsoft.com/office/drawing/2014/main" id="{7D3326FA-211A-4587-EC51-DEE75A82002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2772" name="Slide Number Placeholder 3">
            <a:extLst>
              <a:ext uri="{FF2B5EF4-FFF2-40B4-BE49-F238E27FC236}">
                <a16:creationId xmlns="" xmlns:a16="http://schemas.microsoft.com/office/drawing/2014/main" id="{CCA92C71-8BBB-773C-A6AA-708622A035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F4CC913-715B-4B68-B895-BA1F8E742845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/>
              <a:t>18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2234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>
            <a:extLst>
              <a:ext uri="{FF2B5EF4-FFF2-40B4-BE49-F238E27FC236}">
                <a16:creationId xmlns="" xmlns:a16="http://schemas.microsoft.com/office/drawing/2014/main" id="{D896DAF4-884C-81E2-227A-8C9C4E9AC01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>
            <a:extLst>
              <a:ext uri="{FF2B5EF4-FFF2-40B4-BE49-F238E27FC236}">
                <a16:creationId xmlns="" xmlns:a16="http://schemas.microsoft.com/office/drawing/2014/main" id="{04340E22-2FA6-B9E3-FB76-C4B03767511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37892" name="Slide Number Placeholder 3">
            <a:extLst>
              <a:ext uri="{FF2B5EF4-FFF2-40B4-BE49-F238E27FC236}">
                <a16:creationId xmlns="" xmlns:a16="http://schemas.microsoft.com/office/drawing/2014/main" id="{040E390D-A90F-5523-AE58-AB8F80CAAD79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6" rIns="91433" bIns="45716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D4A7629C-29D0-4457-AFF1-7628CCFA9999}" type="slidenum">
              <a:rPr lang="en-US" altLang="en-US" sz="1200"/>
              <a:pPr algn="r"/>
              <a:t>19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4021112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="" xmlns:a16="http://schemas.microsoft.com/office/drawing/2014/main" id="{3C89982C-C517-3D4C-6AC0-BA84B07A10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66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66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66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66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66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C97FC0A-90D5-4E16-AEAE-F3AA4AC35D04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/>
              <a:t>20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1507" name="Rectangle 7">
            <a:extLst>
              <a:ext uri="{FF2B5EF4-FFF2-40B4-BE49-F238E27FC236}">
                <a16:creationId xmlns="" xmlns:a16="http://schemas.microsoft.com/office/drawing/2014/main" id="{89BB63A6-3ECE-D17C-C8EB-1BFEF94F9E2D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75" tIns="44137" rIns="88275" bIns="44137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BA986299-4B51-4753-B58D-242031AC0275}" type="slidenum"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pPr algn="r"/>
              <a:t>20</a:t>
            </a:fld>
            <a:endParaRPr lang="en-US" altLang="en-US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08" name="Rectangle 2">
            <a:extLst>
              <a:ext uri="{FF2B5EF4-FFF2-40B4-BE49-F238E27FC236}">
                <a16:creationId xmlns="" xmlns:a16="http://schemas.microsoft.com/office/drawing/2014/main" id="{E0DBC8F4-2C1A-2A2A-3880-7A8927B010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2588" y="684213"/>
            <a:ext cx="6097587" cy="34305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9" name="Rectangle 3">
            <a:extLst>
              <a:ext uri="{FF2B5EF4-FFF2-40B4-BE49-F238E27FC236}">
                <a16:creationId xmlns="" xmlns:a16="http://schemas.microsoft.com/office/drawing/2014/main" id="{8B65E3B8-73A9-F04A-8931-B67B68F6F6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10973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9A725B9-7F9A-7604-85AA-2FEB9BF63A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10FD40AD-7BC1-F562-3743-62AB82FE0B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062E634-90CB-916C-536A-F68841503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E9488-2EF9-489F-9B5E-FCFAA2A0AF15}" type="datetimeFigureOut">
              <a:rPr lang="en-IN" smtClean="0"/>
              <a:t>23-08-2022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0B45325-82E8-30A5-44E2-8F2FD10F7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E823BF7-7BBA-A20C-604B-BD3B6227C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9CD7B-1B99-4ED1-B0EC-89988246817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97437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35B489F-5251-79CC-A8D9-598B2B092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6823E7D-B0E1-574D-2661-02CDF266FA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AC89E93-2B05-F2D7-47EA-6B69EEE21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E9488-2EF9-489F-9B5E-FCFAA2A0AF15}" type="datetimeFigureOut">
              <a:rPr lang="en-IN" smtClean="0"/>
              <a:t>23-08-2022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75A7097-DDF8-690E-A010-DD56F7834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9BD2915-5647-43D8-38A1-64064ED4A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9CD7B-1B99-4ED1-B0EC-89988246817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6993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42A36806-8E17-9FB5-8021-A2CDB3B719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F8675A18-8AB0-EF35-D8C5-B4EF068A76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39847AA-57ED-7678-D94B-B962A3877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E9488-2EF9-489F-9B5E-FCFAA2A0AF15}" type="datetimeFigureOut">
              <a:rPr lang="en-IN" smtClean="0"/>
              <a:t>23-08-2022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335F1C4-0ECD-E1FD-9325-31F46C4CB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DC93A51-DF24-99FC-40BF-53CF78FBA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9CD7B-1B99-4ED1-B0EC-89988246817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16881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79887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10C47CB-FC55-CCE0-0C4E-D6AC519B73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69CAAFB3-4E3F-2BE8-B6EB-74EDB1A421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D200490-1C43-4612-5B3A-DE6AAFF5C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5A10D-ED58-425B-996A-56A1834F0D99}" type="datetimeFigureOut">
              <a:rPr lang="en-IN" smtClean="0"/>
              <a:t>23-08-2022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3ED2C33-D0D4-7DE7-4011-CF0DBF5A9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1A82AB9-552D-EA57-1F22-E9AF65ECA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7356A-A690-4C0B-8562-94464B747C3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092322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8308557-87D2-B5A4-B942-8E35A9C33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A048A6F-0E5D-C42E-97C7-738F254460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6D203E9-0928-8349-924A-E61582BC3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5A10D-ED58-425B-996A-56A1834F0D99}" type="datetimeFigureOut">
              <a:rPr lang="en-IN" smtClean="0"/>
              <a:t>23-08-2022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B6A0E95-5E9D-6F62-3BFE-DC3C4FB8E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5B3251B-44F9-84CF-5DD9-E17AB4AE3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7356A-A690-4C0B-8562-94464B747C3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11431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169E2F9-D477-9CAD-4E39-D28988FC8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A51EAF6-4566-9437-2B48-CC1E0B8623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DB8588A-A7AE-9626-1069-F422D5176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5A10D-ED58-425B-996A-56A1834F0D99}" type="datetimeFigureOut">
              <a:rPr lang="en-IN" smtClean="0"/>
              <a:t>23-08-2022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4776E5F-ACC4-8563-6BF2-8BBA46EFA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A40A7D0-C06F-A31B-AD26-6825E424D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7356A-A690-4C0B-8562-94464B747C3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833413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2572C08-BFDC-0433-6F9C-C98A67865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5A8E4F9-122C-04F3-B244-7B44A0B7F7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FF92314-AEBB-1AF8-B242-11A5C034DF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21289CF-22C8-7D52-2A6D-F917466CE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5A10D-ED58-425B-996A-56A1834F0D99}" type="datetimeFigureOut">
              <a:rPr lang="en-IN" smtClean="0"/>
              <a:t>23-08-2022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47C6173-D4E8-34B9-1BEE-99F747C1B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9B87372-D0DE-1BCF-7D53-786D31D09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7356A-A690-4C0B-8562-94464B747C3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22951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342E510-3403-0921-9E49-71292ADC3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6EA2B35-CEF8-1B61-9A74-96F16085B8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D230A5C-7713-B70C-AED5-4C70B679E7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EEA2CA63-DE05-B5D8-2D02-10A28E3377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2C650426-7EDA-D47E-EF85-78DBCB4FCF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D6586D03-0297-B800-FAE2-E3DCBAFCE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5A10D-ED58-425B-996A-56A1834F0D99}" type="datetimeFigureOut">
              <a:rPr lang="en-IN" smtClean="0"/>
              <a:t>23-08-2022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A8C4CEE8-78BF-CED6-9653-9ABBF5E37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EB956EBA-8359-4351-DAD0-C8EBB5F09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7356A-A690-4C0B-8562-94464B747C3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578227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8158ACD-D05B-B3B1-9E69-64FD44488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F83A78A5-022B-E3C9-E4EF-0DDC16320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5A10D-ED58-425B-996A-56A1834F0D99}" type="datetimeFigureOut">
              <a:rPr lang="en-IN" smtClean="0"/>
              <a:t>23-08-2022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E0E747D5-C2D2-7BF0-D324-449D41970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35625DA0-CFE7-AFA4-8516-2E779FD5E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7356A-A690-4C0B-8562-94464B747C3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46774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188C6150-B5BC-4050-FC2C-F682917A1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5A10D-ED58-425B-996A-56A1834F0D99}" type="datetimeFigureOut">
              <a:rPr lang="en-IN" smtClean="0"/>
              <a:t>23-08-2022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93F269A-FCD5-E442-5858-6BF3CA481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93B5125-8ABE-EB68-6154-610E411F3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7356A-A690-4C0B-8562-94464B747C3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17399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4BB454F-2E54-D7B9-FA1C-70D143702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6194514-440C-1F9B-23CA-3BCF460189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1258446-726A-C1AB-5CD3-C1CE3D5FF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E9488-2EF9-489F-9B5E-FCFAA2A0AF15}" type="datetimeFigureOut">
              <a:rPr lang="en-IN" smtClean="0"/>
              <a:t>23-08-2022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BF0BD6F-E768-F550-400E-B721D32B0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AF68261-9BC1-709E-BA25-2481DA9E2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9CD7B-1B99-4ED1-B0EC-89988246817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702013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D4A35B5-C726-9B35-4B44-4FF8794AE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AFE496E-B490-9EB0-1128-66900B78B5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102EB37-906F-05BC-79DE-8AA42A86EB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D857C21-FF72-41CE-19FB-F92A20C86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5A10D-ED58-425B-996A-56A1834F0D99}" type="datetimeFigureOut">
              <a:rPr lang="en-IN" smtClean="0"/>
              <a:t>23-08-2022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0F074DC-141E-03C0-DC08-30A41D15F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00D4641-0404-B51F-1552-5079F940B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7356A-A690-4C0B-8562-94464B747C3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535290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8181569-D299-C3F5-17D5-642B5451B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A7843697-9687-FA1F-4AFE-78886434B0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6C47580-5764-AD48-EF13-0EB0FDCA82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19324A9-2B06-7DB3-50C2-C2EB3267F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5A10D-ED58-425B-996A-56A1834F0D99}" type="datetimeFigureOut">
              <a:rPr lang="en-IN" smtClean="0"/>
              <a:t>23-08-2022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4928634-4B2A-11EC-EE59-EAB820218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93E8889-A6C8-49BC-85A5-3230401D3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7356A-A690-4C0B-8562-94464B747C3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30393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5CB2F3C-D31D-DE09-E426-024AAC5E6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473BF59-A8C0-04F5-8E7B-1384BE35A9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1A73305-4749-7E28-C8CC-4AD0C9F27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5A10D-ED58-425B-996A-56A1834F0D99}" type="datetimeFigureOut">
              <a:rPr lang="en-IN" smtClean="0"/>
              <a:t>23-08-2022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132DC65-2434-9209-DBE4-0FB1ED336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7009A4C-76D6-9B9C-4D50-63F8B1F17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7356A-A690-4C0B-8562-94464B747C3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668956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19D0A023-482B-7ECE-DE22-6728664444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579538AF-BF1E-D7A0-F439-99174806B2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C57529C-DDCE-DFAC-1263-3E82FF79B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5A10D-ED58-425B-996A-56A1834F0D99}" type="datetimeFigureOut">
              <a:rPr lang="en-IN" smtClean="0"/>
              <a:t>23-08-2022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107A646-323A-63D1-9E1D-F0C67147F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94ACEEF-30FC-DD87-5264-2D389DFAB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7356A-A690-4C0B-8562-94464B747C3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43129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C7A9876-5324-2EE7-B0DF-DFD0B8DAD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AA2561E-2B93-1E30-C7B5-ECB05981CD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2550C3C-4EB1-0868-660B-FEE6C18D2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E9488-2EF9-489F-9B5E-FCFAA2A0AF15}" type="datetimeFigureOut">
              <a:rPr lang="en-IN" smtClean="0"/>
              <a:t>23-08-2022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12CEBCE-E11B-AE2A-F50F-D4198BBBA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1318E0B-AB2D-5A00-5EE0-F11136C25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9CD7B-1B99-4ED1-B0EC-89988246817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58367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6E36946-87EE-99D4-1976-071658A5C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6F0BC69-F030-96A2-682D-15BADF3ED2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A67834F7-E21E-1291-1A41-8B476D5FC9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3787694-3455-68AA-EB18-591E8C2DC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E9488-2EF9-489F-9B5E-FCFAA2A0AF15}" type="datetimeFigureOut">
              <a:rPr lang="en-IN" smtClean="0"/>
              <a:t>23-08-2022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893C38D-E4CC-703E-4BE1-54DFF82B1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AE7FB20-62CF-C52D-86FC-70211E5B0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9CD7B-1B99-4ED1-B0EC-899882468174}" type="slidenum">
              <a:rPr lang="en-IN" smtClean="0"/>
              <a:t>‹#›</a:t>
            </a:fld>
            <a:endParaRPr lang="en-IN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A64696E1-509C-C564-1433-7BA1DC3048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814"/>
            <a:ext cx="1857080" cy="874126"/>
          </a:xfrm>
          <a:prstGeom prst="rect">
            <a:avLst/>
          </a:prstGeom>
        </p:spPr>
      </p:pic>
      <p:pic>
        <p:nvPicPr>
          <p:cNvPr id="9" name="Picture 4" descr="2.png">
            <a:extLst>
              <a:ext uri="{FF2B5EF4-FFF2-40B4-BE49-F238E27FC236}">
                <a16:creationId xmlns="" xmlns:a16="http://schemas.microsoft.com/office/drawing/2014/main" id="{10810977-D12E-23F5-D23A-86BCD3A1FC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 bwMode="auto">
          <a:xfrm>
            <a:off x="11191013" y="25409"/>
            <a:ext cx="949444" cy="896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71111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9E2B168-4AA7-0C37-7D20-47C2A8C6E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3F05DE4-2C2E-7A85-91FF-AA68798404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28D14DA-1EB3-D9E7-926B-715B14F3AE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A8BB591C-73D8-5353-D874-A4E006F5E8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A48EF597-EEE8-A17F-0D32-BF26FFF9F0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74DF5B07-C20E-AAC3-4837-5AA33DBD7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E9488-2EF9-489F-9B5E-FCFAA2A0AF15}" type="datetimeFigureOut">
              <a:rPr lang="en-IN" smtClean="0"/>
              <a:t>23-08-2022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22CCAFE8-AC3D-C0D0-B4E7-D2ABBC30F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F2BD8FF9-E73C-B0E2-4433-FE7D63EF8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9CD7B-1B99-4ED1-B0EC-89988246817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25721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4FA4C21-019C-0818-FADA-34FE0ADA5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676E584-F021-B877-DAED-A604ACD4A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E9488-2EF9-489F-9B5E-FCFAA2A0AF15}" type="datetimeFigureOut">
              <a:rPr lang="en-IN" smtClean="0"/>
              <a:t>23-08-2022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3BFCDC52-6E07-4A14-20BD-3303A36D4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2CFE6A0-0997-5817-D215-B4B5CAC27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9CD7B-1B99-4ED1-B0EC-89988246817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45763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7B0897BE-B8E4-DD1A-61B9-46D1F1BF9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E9488-2EF9-489F-9B5E-FCFAA2A0AF15}" type="datetimeFigureOut">
              <a:rPr lang="en-IN" smtClean="0"/>
              <a:t>23-08-2022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B1100943-E917-DBDE-CD24-91D896A9F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CB6078AA-37A3-C140-277E-B472D5272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9CD7B-1B99-4ED1-B0EC-89988246817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80562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73C402E-D523-01A8-EEE9-606187BB7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B6E361A-4C94-6D9F-4E7B-A3039E735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CC41EA9-A3CF-EFA8-5962-86E6C97523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BA2D88C-3E59-F388-A4F1-02DC4E554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E9488-2EF9-489F-9B5E-FCFAA2A0AF15}" type="datetimeFigureOut">
              <a:rPr lang="en-IN" smtClean="0"/>
              <a:t>23-08-2022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9D2CE8D-A2DF-E0FF-28C2-BAA084393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05C159C-5C80-71D8-DB00-05947CD34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9CD7B-1B99-4ED1-B0EC-89988246817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32351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046F42C-C2DC-2EBC-71AD-41D4DD695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192DC243-6E58-1BC0-AA37-0A92E4A493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DD653F8-363A-5409-8604-DBA495E7F8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5F3D057-3AA2-C89E-E099-EAE6FF264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E9488-2EF9-489F-9B5E-FCFAA2A0AF15}" type="datetimeFigureOut">
              <a:rPr lang="en-IN" smtClean="0"/>
              <a:t>23-08-2022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CDAA107-78CD-3996-7A36-F51241F82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773028C-7CB6-A88B-74CB-D24E3D5AF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9CD7B-1B99-4ED1-B0EC-89988246817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79708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46CFD876-ACCA-74DF-8989-F1C1D89EE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9C76E88-462C-4BC9-9A5F-906C925C76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91B3200-E435-26B6-10D2-FFD7411172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CE9488-2EF9-489F-9B5E-FCFAA2A0AF15}" type="datetimeFigureOut">
              <a:rPr lang="en-IN" smtClean="0"/>
              <a:t>23-08-2022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1A635E0-0F6C-D261-0691-6A11770386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8DBEF43-EA67-27FF-72D7-3F96505B91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9CD7B-1B99-4ED1-B0EC-89988246817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49101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0F91F0B5-D49F-0E02-E520-CE2AC8DFF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512BBC8-DD37-8DC8-3886-7C4A8B7EC9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ADEE737-CDC7-10F8-FAC9-08B1A1EE4C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D5A10D-ED58-425B-996A-56A1834F0D99}" type="datetimeFigureOut">
              <a:rPr lang="en-IN" smtClean="0"/>
              <a:t>23-08-2022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D1064E0-8353-6AFF-3846-34A747BFF6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EE86D72-9C28-1E1A-4455-1AC3905D5A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87356A-A690-4C0B-8562-94464B747C3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25223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image" Target="../media/image2.png"/><Relationship Id="rId7" Type="http://schemas.openxmlformats.org/officeDocument/2006/relationships/chart" Target="../charts/chart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Relationship Id="rId9" Type="http://schemas.openxmlformats.org/officeDocument/2006/relationships/chart" Target="../charts/char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974784" y="-17253"/>
            <a:ext cx="10264715" cy="856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43000"/>
              </a:srgbClr>
            </a:outerShdw>
          </a:effectLst>
        </p:spPr>
        <p:txBody>
          <a:bodyPr wrap="none" lIns="97967" tIns="48983" rIns="97967" bIns="48983" anchor="ctr"/>
          <a:lstStyle/>
          <a:p>
            <a:pPr algn="ctr" defTabSz="979290"/>
            <a:endParaRPr lang="en-US" sz="4500" b="1" dirty="0">
              <a:cs typeface="Arial" pitchFamily="34" charset="0"/>
            </a:endParaRPr>
          </a:p>
          <a:p>
            <a:pPr algn="ctr" defTabSz="979290"/>
            <a:endParaRPr lang="en-US" sz="4500" b="1" dirty="0"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A975577B-0C96-AFFE-0F1F-B16A711BD175}"/>
              </a:ext>
            </a:extLst>
          </p:cNvPr>
          <p:cNvSpPr txBox="1"/>
          <p:nvPr/>
        </p:nvSpPr>
        <p:spPr>
          <a:xfrm>
            <a:off x="186192" y="3546532"/>
            <a:ext cx="11841898" cy="2954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</a:p>
          <a:p>
            <a:pPr algn="ctr"/>
            <a:endParaRPr lang="en-IN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I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 Ashish Yadav - R No PG/016/21-23</a:t>
            </a:r>
          </a:p>
          <a:p>
            <a:pPr algn="ctr"/>
            <a:r>
              <a:rPr lang="en-I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 </a:t>
            </a:r>
            <a:r>
              <a:rPr lang="en-IN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Dhirender</a:t>
            </a:r>
            <a:r>
              <a:rPr lang="en-I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Malik, SM - R No PG/030/21-23</a:t>
            </a:r>
          </a:p>
          <a:p>
            <a:pPr algn="ctr"/>
            <a:r>
              <a:rPr lang="en-I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 Jitender Mann - R No PG/043/21-23 </a:t>
            </a:r>
          </a:p>
          <a:p>
            <a:pPr algn="ctr"/>
            <a:r>
              <a:rPr lang="en-I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 Manoj </a:t>
            </a:r>
            <a:r>
              <a:rPr lang="en-IN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Singh </a:t>
            </a:r>
            <a:r>
              <a:rPr lang="en-I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 No PG/056/21-23</a:t>
            </a:r>
          </a:p>
          <a:p>
            <a:pPr algn="ctr"/>
            <a:r>
              <a:rPr lang="en-I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 Ravinder Khatri - R No PG/080/21-23</a:t>
            </a:r>
          </a:p>
          <a:p>
            <a:pPr algn="ctr"/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</a:p>
          <a:p>
            <a:pPr algn="ctr"/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</a:t>
            </a:r>
            <a:r>
              <a:rPr lang="en-I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Mentor- Dr Vinay  Tripathi</a:t>
            </a:r>
            <a:endParaRPr lang="en-IN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IN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46EDD479-849A-5720-DF53-EA8A2E2EE724}"/>
              </a:ext>
            </a:extLst>
          </p:cNvPr>
          <p:cNvSpPr txBox="1"/>
          <p:nvPr/>
        </p:nvSpPr>
        <p:spPr>
          <a:xfrm>
            <a:off x="974783" y="1949583"/>
            <a:ext cx="10127413" cy="1349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79290"/>
            <a:r>
              <a:rPr lang="en-US" sz="4000" b="1" dirty="0">
                <a:solidFill>
                  <a:srgbClr val="FF0000"/>
                </a:solidFill>
                <a:effectLst>
                  <a:outerShdw blurRad="50800" dist="50800" dir="5400000" algn="ctr" rotWithShape="0">
                    <a:schemeClr val="accent6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EX-SERVICEMEN CONTRIBUTORY </a:t>
            </a:r>
          </a:p>
          <a:p>
            <a:pPr algn="ctr" defTabSz="979290"/>
            <a:r>
              <a:rPr lang="en-US" sz="4000" b="1" dirty="0">
                <a:solidFill>
                  <a:srgbClr val="FF0000"/>
                </a:solidFill>
                <a:effectLst>
                  <a:outerShdw blurRad="50800" dist="50800" dir="5400000" algn="ctr" rotWithShape="0">
                    <a:schemeClr val="accent6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HEALTH SCHEME (ECHS)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B18C955-C483-0492-7620-5D392B9CBE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5" y="22570"/>
            <a:ext cx="1857080" cy="874126"/>
          </a:xfrm>
          <a:prstGeom prst="rect">
            <a:avLst/>
          </a:prstGeom>
        </p:spPr>
      </p:pic>
      <p:pic>
        <p:nvPicPr>
          <p:cNvPr id="10" name="Picture 4" descr="2.png">
            <a:extLst>
              <a:ext uri="{FF2B5EF4-FFF2-40B4-BE49-F238E27FC236}">
                <a16:creationId xmlns="" xmlns:a16="http://schemas.microsoft.com/office/drawing/2014/main" id="{743FA8A8-67A4-8518-BB12-3C1AF55A49D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1167123" y="0"/>
            <a:ext cx="949444" cy="896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Slide Number Placeholder 11">
            <a:extLst>
              <a:ext uri="{FF2B5EF4-FFF2-40B4-BE49-F238E27FC236}">
                <a16:creationId xmlns="" xmlns:a16="http://schemas.microsoft.com/office/drawing/2014/main" id="{BFD51740-CFC7-CB50-C6AF-0B04B50D8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9F4A2A7-03E6-457F-AD95-5A592B33BFA8}" type="slidenum">
              <a:rPr lang="en-US" altLang="en-US" sz="120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17412" name="Content Placeholder 2">
            <a:extLst>
              <a:ext uri="{FF2B5EF4-FFF2-40B4-BE49-F238E27FC236}">
                <a16:creationId xmlns="" xmlns:a16="http://schemas.microsoft.com/office/drawing/2014/main" id="{C3C05D31-2351-D989-6956-FBBC80E22A38}"/>
              </a:ext>
            </a:extLst>
          </p:cNvPr>
          <p:cNvSpPr>
            <a:spLocks noGrp="1"/>
          </p:cNvSpPr>
          <p:nvPr/>
        </p:nvSpPr>
        <p:spPr bwMode="auto">
          <a:xfrm>
            <a:off x="155275" y="1492369"/>
            <a:ext cx="11835441" cy="5229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2000" b="1" dirty="0">
                <a:latin typeface="Arial" panose="020B0604020202020204" pitchFamily="34" charset="0"/>
              </a:rPr>
              <a:t> </a:t>
            </a:r>
            <a:r>
              <a:rPr lang="en-US" altLang="en-US" sz="2000" b="1" u="sng" dirty="0">
                <a:latin typeface="Arial" panose="020B0604020202020204" pitchFamily="34" charset="0"/>
              </a:rPr>
              <a:t>Eligibility for ECHS membership </a:t>
            </a:r>
            <a:r>
              <a:rPr lang="en-US" altLang="en-US" sz="2000" b="1" dirty="0">
                <a:latin typeface="Arial" panose="020B0604020202020204" pitchFamily="34" charset="0"/>
              </a:rPr>
              <a:t>:- 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000" b="1" dirty="0">
              <a:latin typeface="Arial" panose="020B0604020202020204" pitchFamily="34" charset="0"/>
            </a:endParaRPr>
          </a:p>
          <a:p>
            <a:pPr marL="800100" lvl="1" indent="-342900" algn="just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</a:rPr>
              <a:t>Ex-Servicemen drawing Pension</a:t>
            </a:r>
          </a:p>
          <a:p>
            <a:pPr marL="800100" lvl="1" indent="-342900" algn="just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altLang="en-US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Widows drawing Family Pension</a:t>
            </a:r>
          </a:p>
          <a:p>
            <a:pPr marL="800100" lvl="1" indent="-342900" algn="just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</a:rPr>
              <a:t>Spouse of pensioner</a:t>
            </a:r>
          </a:p>
          <a:p>
            <a:pPr marL="800100" lvl="1" indent="-342900" algn="just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altLang="en-US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Sons till they start earning or attains the age of 25 </a:t>
            </a:r>
            <a:r>
              <a:rPr lang="en-US" altLang="en-US" sz="2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yrs</a:t>
            </a:r>
            <a:r>
              <a:rPr lang="en-US" altLang="en-US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 or gets married whichever is earlier</a:t>
            </a:r>
          </a:p>
          <a:p>
            <a:pPr marL="800100" lvl="1" indent="-342900" algn="just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</a:rPr>
              <a:t>Unemployed/unmarried/divorced Daughters/Sister including widow/legally divorced irrespective of age</a:t>
            </a:r>
          </a:p>
          <a:p>
            <a:pPr marL="800100" lvl="1" indent="-342900" algn="just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altLang="en-US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Adopted children</a:t>
            </a:r>
          </a:p>
          <a:p>
            <a:pPr marL="800100" lvl="1" indent="-342900" algn="just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</a:rPr>
              <a:t>Dependent parents whose combined income does not exceed Rs 9000/- plus DA per month. </a:t>
            </a:r>
          </a:p>
          <a:p>
            <a:pPr marL="800100" lvl="1" indent="-342900" algn="just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altLang="en-US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Child/brother with permanent physical/mental disability (min 40%) irrespective of age</a:t>
            </a:r>
          </a:p>
          <a:p>
            <a:pPr marL="800100" lvl="1" indent="-342900" algn="just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</a:rPr>
              <a:t>Ex-Recruit medically boarded out during training and in receipt of Disability Pension</a:t>
            </a:r>
          </a:p>
          <a:p>
            <a:pPr marL="800100" lvl="1" indent="-342900" algn="just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altLang="en-US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APS persons are now eligible for ECHS Membership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4EF7262A-3FA4-4B05-B69F-95254A377545}"/>
              </a:ext>
            </a:extLst>
          </p:cNvPr>
          <p:cNvGrpSpPr/>
          <p:nvPr/>
        </p:nvGrpSpPr>
        <p:grpSpPr>
          <a:xfrm>
            <a:off x="843691" y="-11922"/>
            <a:ext cx="11225742" cy="968259"/>
            <a:chOff x="974783" y="3290181"/>
            <a:chExt cx="11151596" cy="896696"/>
          </a:xfrm>
        </p:grpSpPr>
        <p:pic>
          <p:nvPicPr>
            <p:cNvPr id="13" name="Picture 4" descr="2.png">
              <a:extLst>
                <a:ext uri="{FF2B5EF4-FFF2-40B4-BE49-F238E27FC236}">
                  <a16:creationId xmlns="" xmlns:a16="http://schemas.microsoft.com/office/drawing/2014/main" id="{46B32EAA-3CE9-3EBA-182F-3477E00B16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11176935" y="3290181"/>
              <a:ext cx="949444" cy="896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0B457FC8-7C4B-588E-66A4-F930D4CC5769}"/>
                </a:ext>
              </a:extLst>
            </p:cNvPr>
            <p:cNvSpPr txBox="1"/>
            <p:nvPr/>
          </p:nvSpPr>
          <p:spPr>
            <a:xfrm>
              <a:off x="974783" y="3364292"/>
              <a:ext cx="10127413" cy="6555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979290"/>
              <a:r>
                <a:rPr lang="en-US" sz="4000" b="1" u="sng" dirty="0">
                  <a:latin typeface="Arial Rounded MT Bold" pitchFamily="34" charset="0"/>
                  <a:cs typeface="Arial" pitchFamily="34" charset="0"/>
                </a:rPr>
                <a:t>ECHS : ELIGIBILITY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39638576-5A4E-0E24-032D-EF3E8813CA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814"/>
            <a:ext cx="1857080" cy="874126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Content Placeholder 7">
            <a:extLst>
              <a:ext uri="{FF2B5EF4-FFF2-40B4-BE49-F238E27FC236}">
                <a16:creationId xmlns="" xmlns:a16="http://schemas.microsoft.com/office/drawing/2014/main" id="{DCEC6CB9-EF6F-F55A-D914-D95EE96522B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716657" y="1293962"/>
            <a:ext cx="8798943" cy="845389"/>
          </a:xfrm>
        </p:spPr>
        <p:txBody>
          <a:bodyPr/>
          <a:lstStyle/>
          <a:p>
            <a:pPr eaLnBrk="1" hangingPunct="1"/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Prior To 01 Jan 1996 	-    No Subs</a:t>
            </a:r>
          </a:p>
          <a:p>
            <a:pPr eaLnBrk="1" hangingPunct="1"/>
            <a:r>
              <a:rPr lang="en-US" alt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 Jun 2009 Onwards   	-    As per table below</a:t>
            </a:r>
          </a:p>
        </p:txBody>
      </p:sp>
      <p:sp>
        <p:nvSpPr>
          <p:cNvPr id="19460" name="Slide Number Placeholder 5">
            <a:extLst>
              <a:ext uri="{FF2B5EF4-FFF2-40B4-BE49-F238E27FC236}">
                <a16:creationId xmlns="" xmlns:a16="http://schemas.microsoft.com/office/drawing/2014/main" id="{9C5A968D-6D0D-3492-E6D7-B228E6978F93}"/>
              </a:ext>
            </a:extLst>
          </p:cNvPr>
          <p:cNvSpPr txBox="1">
            <a:spLocks noGrp="1"/>
          </p:cNvSpPr>
          <p:nvPr/>
        </p:nvSpPr>
        <p:spPr bwMode="auto">
          <a:xfrm>
            <a:off x="8077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9D4F13A8-60CF-4835-85B8-6F80D5893697}" type="slidenum">
              <a:rPr lang="en-US" altLang="en-US" sz="1400">
                <a:solidFill>
                  <a:srgbClr val="FFFFFF"/>
                </a:solidFill>
                <a:latin typeface="Times New Roman" panose="02020603050405020304" pitchFamily="18" charset="0"/>
              </a:rPr>
              <a:pPr algn="r"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61" name="Rectangle 4">
            <a:extLst>
              <a:ext uri="{FF2B5EF4-FFF2-40B4-BE49-F238E27FC236}">
                <a16:creationId xmlns="" xmlns:a16="http://schemas.microsoft.com/office/drawing/2014/main" id="{CB3F8BE5-722D-9385-6289-184A28BB91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3780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 b="1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1301" name="Group 37">
            <a:extLst>
              <a:ext uri="{FF2B5EF4-FFF2-40B4-BE49-F238E27FC236}">
                <a16:creationId xmlns="" xmlns:a16="http://schemas.microsoft.com/office/drawing/2014/main" id="{C4F636CA-1C2B-EC86-D49A-49B284DA24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1369548"/>
              </p:ext>
            </p:extLst>
          </p:nvPr>
        </p:nvGraphicFramePr>
        <p:xfrm>
          <a:off x="1425975" y="2606675"/>
          <a:ext cx="9380306" cy="3141301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80299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26644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431087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6935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Grade Pay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(Per Month)</a:t>
                      </a:r>
                    </a:p>
                  </a:txBody>
                  <a:tcPr marL="91433" marR="91433" marT="45705" marB="45705" horzOverflow="overflow">
                    <a:solidFill>
                      <a:srgbClr val="92D050">
                        <a:alpha val="3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Contribution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05" marB="45705" horzOverflow="overflow">
                    <a:solidFill>
                      <a:srgbClr val="92D050">
                        <a:alpha val="3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Rank </a:t>
                      </a:r>
                    </a:p>
                  </a:txBody>
                  <a:tcPr marL="91433" marR="91433" marT="45705" marB="45705" horzOverflow="overflow">
                    <a:solidFill>
                      <a:srgbClr val="92D050">
                        <a:alpha val="34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3805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Rs 1,800/- to 2,800/- 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3" marR="91433" marT="45705" marB="45705" horzOverflow="overflow">
                    <a:solidFill>
                      <a:srgbClr val="92D050">
                        <a:alpha val="1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Rs</a:t>
                      </a: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30,000/-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05" marB="45705" horzOverflow="overflow">
                    <a:solidFill>
                      <a:srgbClr val="92D050">
                        <a:alpha val="1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Sepoy to Havildar</a:t>
                      </a:r>
                    </a:p>
                  </a:txBody>
                  <a:tcPr marL="91433" marR="91433" marT="45705" marB="45705" horzOverflow="overflow">
                    <a:solidFill>
                      <a:srgbClr val="92D050">
                        <a:alpha val="12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3358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Rs 4,200/-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05" marB="45705" horzOverflow="overflow">
                    <a:solidFill>
                      <a:srgbClr val="92D050">
                        <a:alpha val="1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Rs</a:t>
                      </a: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67,000/-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05" marB="45705" horzOverflow="overflow">
                    <a:solidFill>
                      <a:srgbClr val="92D050">
                        <a:alpha val="1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Naib Subedar</a:t>
                      </a:r>
                    </a:p>
                  </a:txBody>
                  <a:tcPr marL="91433" marR="91433" marT="45705" marB="45705" horzOverflow="overflow">
                    <a:solidFill>
                      <a:srgbClr val="92D050">
                        <a:alpha val="12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380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Rs 4,600/- to  6600/-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05" marB="45705" horzOverflow="overflow">
                    <a:solidFill>
                      <a:srgbClr val="92D050">
                        <a:alpha val="1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Rs</a:t>
                      </a: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67,000/-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05" marB="45705" horzOverflow="overflow">
                    <a:solidFill>
                      <a:srgbClr val="92D050">
                        <a:alpha val="1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Subedar to  Subedar Major</a:t>
                      </a:r>
                    </a:p>
                  </a:txBody>
                  <a:tcPr marL="91433" marR="91433" marT="45705" marB="45705" horzOverflow="overflow">
                    <a:solidFill>
                      <a:srgbClr val="92D050">
                        <a:alpha val="12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3805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Rs 7,500/- &amp; Above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05" marB="45705" horzOverflow="overflow">
                    <a:solidFill>
                      <a:srgbClr val="92D050">
                        <a:alpha val="1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Rs</a:t>
                      </a: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1,20,000/-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05" marB="45705" horzOverflow="overflow">
                    <a:solidFill>
                      <a:srgbClr val="92D050">
                        <a:alpha val="1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Officers</a:t>
                      </a:r>
                    </a:p>
                  </a:txBody>
                  <a:tcPr marL="91433" marR="91433" marT="45705" marB="45705" horzOverflow="overflow">
                    <a:solidFill>
                      <a:srgbClr val="92D050">
                        <a:alpha val="12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B2091F03-094F-C236-826B-D1114B748318}"/>
              </a:ext>
            </a:extLst>
          </p:cNvPr>
          <p:cNvGrpSpPr/>
          <p:nvPr/>
        </p:nvGrpSpPr>
        <p:grpSpPr>
          <a:xfrm>
            <a:off x="949518" y="112143"/>
            <a:ext cx="11137168" cy="983411"/>
            <a:chOff x="974783" y="3290181"/>
            <a:chExt cx="11151596" cy="896696"/>
          </a:xfrm>
        </p:grpSpPr>
        <p:pic>
          <p:nvPicPr>
            <p:cNvPr id="18" name="Picture 4" descr="2.png">
              <a:extLst>
                <a:ext uri="{FF2B5EF4-FFF2-40B4-BE49-F238E27FC236}">
                  <a16:creationId xmlns="" xmlns:a16="http://schemas.microsoft.com/office/drawing/2014/main" id="{806B88E4-57F9-1209-AC0A-645E5AF8AB4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11176935" y="3290181"/>
              <a:ext cx="949444" cy="896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1EE401D6-F27F-FD06-5223-B41BA83A0239}"/>
                </a:ext>
              </a:extLst>
            </p:cNvPr>
            <p:cNvSpPr txBox="1"/>
            <p:nvPr/>
          </p:nvSpPr>
          <p:spPr>
            <a:xfrm>
              <a:off x="974783" y="3364290"/>
              <a:ext cx="10127413" cy="6555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979290"/>
              <a:r>
                <a:rPr lang="en-US" sz="4000" b="1" u="sng" dirty="0">
                  <a:latin typeface="Arial Rounded MT Bold" pitchFamily="34" charset="0"/>
                  <a:cs typeface="Arial" pitchFamily="34" charset="0"/>
                </a:rPr>
                <a:t>ECHS : CONTIBUTION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F999FAF2-06A3-3E5A-1970-A340686A3F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814"/>
            <a:ext cx="1857080" cy="87412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Slide Number Placeholder 34">
            <a:extLst>
              <a:ext uri="{FF2B5EF4-FFF2-40B4-BE49-F238E27FC236}">
                <a16:creationId xmlns="" xmlns:a16="http://schemas.microsoft.com/office/drawing/2014/main" id="{95215F33-7E3C-7EB2-E5C9-9ECD9B522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580920C-A8BC-4464-94EF-F13C321BAC3A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grpSp>
        <p:nvGrpSpPr>
          <p:cNvPr id="22533" name="Group 3">
            <a:extLst>
              <a:ext uri="{FF2B5EF4-FFF2-40B4-BE49-F238E27FC236}">
                <a16:creationId xmlns="" xmlns:a16="http://schemas.microsoft.com/office/drawing/2014/main" id="{39E3897E-76C1-3C06-A4C9-2FC97250AB81}"/>
              </a:ext>
            </a:extLst>
          </p:cNvPr>
          <p:cNvGrpSpPr>
            <a:grpSpLocks/>
          </p:cNvGrpSpPr>
          <p:nvPr/>
        </p:nvGrpSpPr>
        <p:grpSpPr bwMode="auto">
          <a:xfrm>
            <a:off x="1889126" y="1269756"/>
            <a:ext cx="8501063" cy="5110163"/>
            <a:chOff x="364455" y="1578236"/>
            <a:chExt cx="8501062" cy="5110496"/>
          </a:xfrm>
        </p:grpSpPr>
        <p:sp>
          <p:nvSpPr>
            <p:cNvPr id="16" name="Rounded Rectangle 15">
              <a:extLst>
                <a:ext uri="{FF2B5EF4-FFF2-40B4-BE49-F238E27FC236}">
                  <a16:creationId xmlns="" xmlns:a16="http://schemas.microsoft.com/office/drawing/2014/main" id="{B91C96CA-9B33-93EF-04A7-1E1AD2ADEE26}"/>
                </a:ext>
              </a:extLst>
            </p:cNvPr>
            <p:cNvSpPr/>
            <p:nvPr/>
          </p:nvSpPr>
          <p:spPr bwMode="auto">
            <a:xfrm>
              <a:off x="3194066" y="1578236"/>
              <a:ext cx="2836686" cy="81004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800" b="1" dirty="0">
                  <a:solidFill>
                    <a:prstClr val="white"/>
                  </a:solidFill>
                </a:rPr>
                <a:t>RM</a:t>
              </a:r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="" xmlns:a16="http://schemas.microsoft.com/office/drawing/2014/main" id="{33CE9A21-31D2-77A0-A463-83A6E6BE5547}"/>
                </a:ext>
              </a:extLst>
            </p:cNvPr>
            <p:cNvSpPr/>
            <p:nvPr/>
          </p:nvSpPr>
          <p:spPr bwMode="auto">
            <a:xfrm>
              <a:off x="3211457" y="2632489"/>
              <a:ext cx="2794830" cy="604235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prstClr val="white"/>
                  </a:solidFill>
                </a:rPr>
                <a:t>RRM</a:t>
              </a:r>
            </a:p>
          </p:txBody>
        </p:sp>
        <p:sp>
          <p:nvSpPr>
            <p:cNvPr id="18" name="Down Arrow 17">
              <a:extLst>
                <a:ext uri="{FF2B5EF4-FFF2-40B4-BE49-F238E27FC236}">
                  <a16:creationId xmlns="" xmlns:a16="http://schemas.microsoft.com/office/drawing/2014/main" id="{9575BBA7-CC93-B3F5-E986-54FBE71C7DEA}"/>
                </a:ext>
              </a:extLst>
            </p:cNvPr>
            <p:cNvSpPr/>
            <p:nvPr/>
          </p:nvSpPr>
          <p:spPr bwMode="auto">
            <a:xfrm>
              <a:off x="4447665" y="2380080"/>
              <a:ext cx="321265" cy="216000"/>
            </a:xfrm>
            <a:prstGeom prst="downArrow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800" dirty="0">
                <a:solidFill>
                  <a:prstClr val="white"/>
                </a:solidFill>
              </a:endParaRPr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="" xmlns:a16="http://schemas.microsoft.com/office/drawing/2014/main" id="{258D909A-ADCE-9232-9002-F6C356D89C14}"/>
                </a:ext>
              </a:extLst>
            </p:cNvPr>
            <p:cNvSpPr/>
            <p:nvPr/>
          </p:nvSpPr>
          <p:spPr bwMode="auto">
            <a:xfrm>
              <a:off x="364455" y="3394579"/>
              <a:ext cx="2829611" cy="799099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spc="50" dirty="0">
                  <a:ln w="9525" cmpd="sng">
                    <a:solidFill>
                      <a:srgbClr val="A5B592"/>
                    </a:solidFill>
                    <a:prstDash val="solid"/>
                  </a:ln>
                  <a:solidFill>
                    <a:schemeClr val="tx1"/>
                  </a:solidFill>
                  <a:effectLst>
                    <a:glow rad="38100">
                      <a:srgbClr val="A5B592">
                        <a:alpha val="40000"/>
                      </a:srgb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Chiefs of Staff Committee (COSC)</a:t>
              </a:r>
            </a:p>
          </p:txBody>
        </p:sp>
        <p:sp>
          <p:nvSpPr>
            <p:cNvPr id="20" name="Bent-Up Arrow 19">
              <a:extLst>
                <a:ext uri="{FF2B5EF4-FFF2-40B4-BE49-F238E27FC236}">
                  <a16:creationId xmlns="" xmlns:a16="http://schemas.microsoft.com/office/drawing/2014/main" id="{C66880F8-207A-AB72-C9DD-4ECB73B41AFF}"/>
                </a:ext>
              </a:extLst>
            </p:cNvPr>
            <p:cNvSpPr/>
            <p:nvPr/>
          </p:nvSpPr>
          <p:spPr bwMode="auto">
            <a:xfrm flipV="1">
              <a:off x="6259602" y="2868480"/>
              <a:ext cx="1334984" cy="435209"/>
            </a:xfrm>
            <a:prstGeom prst="bentUpArrow">
              <a:avLst/>
            </a:prstGeom>
            <a:solidFill>
              <a:schemeClr val="tx1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800" dirty="0">
                <a:solidFill>
                  <a:prstClr val="white"/>
                </a:solidFill>
              </a:endParaRPr>
            </a:p>
          </p:txBody>
        </p:sp>
        <p:sp>
          <p:nvSpPr>
            <p:cNvPr id="21" name="Bent-Up Arrow 20">
              <a:extLst>
                <a:ext uri="{FF2B5EF4-FFF2-40B4-BE49-F238E27FC236}">
                  <a16:creationId xmlns="" xmlns:a16="http://schemas.microsoft.com/office/drawing/2014/main" id="{F5AAF876-D51D-2F07-445A-4C195C4F9205}"/>
                </a:ext>
              </a:extLst>
            </p:cNvPr>
            <p:cNvSpPr/>
            <p:nvPr/>
          </p:nvSpPr>
          <p:spPr bwMode="auto">
            <a:xfrm flipH="1" flipV="1">
              <a:off x="1628024" y="2868480"/>
              <a:ext cx="1330118" cy="435209"/>
            </a:xfrm>
            <a:prstGeom prst="bentUpArrow">
              <a:avLst/>
            </a:prstGeom>
            <a:solidFill>
              <a:schemeClr val="tx1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800" dirty="0">
                <a:solidFill>
                  <a:prstClr val="white"/>
                </a:solidFill>
              </a:endParaRPr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="" xmlns:a16="http://schemas.microsoft.com/office/drawing/2014/main" id="{184C2183-6443-21C9-B0B3-091BAB8F994A}"/>
                </a:ext>
              </a:extLst>
            </p:cNvPr>
            <p:cNvSpPr/>
            <p:nvPr/>
          </p:nvSpPr>
          <p:spPr bwMode="auto">
            <a:xfrm>
              <a:off x="364455" y="4523251"/>
              <a:ext cx="2829611" cy="799099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spc="50" dirty="0">
                  <a:ln w="9525" cmpd="sng">
                    <a:solidFill>
                      <a:srgbClr val="A5B592"/>
                    </a:solidFill>
                    <a:prstDash val="solid"/>
                  </a:ln>
                  <a:solidFill>
                    <a:schemeClr val="tx1"/>
                  </a:solidFill>
                  <a:effectLst>
                    <a:glow rad="38100">
                      <a:srgbClr val="A5B592">
                        <a:alpha val="40000"/>
                      </a:srgb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Principle Pers Offrs’ Committee (PPOC)</a:t>
              </a:r>
            </a:p>
          </p:txBody>
        </p:sp>
        <p:sp>
          <p:nvSpPr>
            <p:cNvPr id="23" name="Down Arrow 22">
              <a:extLst>
                <a:ext uri="{FF2B5EF4-FFF2-40B4-BE49-F238E27FC236}">
                  <a16:creationId xmlns="" xmlns:a16="http://schemas.microsoft.com/office/drawing/2014/main" id="{4D24B8AE-1B99-8011-FAAA-1C4CB7B47DDC}"/>
                </a:ext>
              </a:extLst>
            </p:cNvPr>
            <p:cNvSpPr/>
            <p:nvPr/>
          </p:nvSpPr>
          <p:spPr bwMode="auto">
            <a:xfrm>
              <a:off x="1628024" y="5332588"/>
              <a:ext cx="216000" cy="329574"/>
            </a:xfrm>
            <a:prstGeom prst="downArrow">
              <a:avLst/>
            </a:prstGeom>
            <a:solidFill>
              <a:schemeClr val="tx1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800" dirty="0">
                <a:solidFill>
                  <a:prstClr val="white"/>
                </a:solidFill>
              </a:endParaRPr>
            </a:p>
          </p:txBody>
        </p:sp>
        <p:sp>
          <p:nvSpPr>
            <p:cNvPr id="33" name="Rounded Rectangle 32">
              <a:extLst>
                <a:ext uri="{FF2B5EF4-FFF2-40B4-BE49-F238E27FC236}">
                  <a16:creationId xmlns="" xmlns:a16="http://schemas.microsoft.com/office/drawing/2014/main" id="{D38EB6BC-9AF8-768E-EF72-D0C2B2EC1360}"/>
                </a:ext>
              </a:extLst>
            </p:cNvPr>
            <p:cNvSpPr/>
            <p:nvPr/>
          </p:nvSpPr>
          <p:spPr bwMode="auto">
            <a:xfrm>
              <a:off x="6022530" y="3611207"/>
              <a:ext cx="2829611" cy="445273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spc="50" dirty="0">
                  <a:ln w="9525" cmpd="sng">
                    <a:solidFill>
                      <a:srgbClr val="A5B592"/>
                    </a:solidFill>
                    <a:prstDash val="solid"/>
                  </a:ln>
                  <a:solidFill>
                    <a:schemeClr val="tx1"/>
                  </a:solidFill>
                  <a:effectLst>
                    <a:glow rad="38100">
                      <a:srgbClr val="A5B592">
                        <a:alpha val="40000"/>
                      </a:srgb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Secy ESW</a:t>
              </a:r>
            </a:p>
          </p:txBody>
        </p:sp>
        <p:sp>
          <p:nvSpPr>
            <p:cNvPr id="34" name="Rounded Rectangle 33">
              <a:extLst>
                <a:ext uri="{FF2B5EF4-FFF2-40B4-BE49-F238E27FC236}">
                  <a16:creationId xmlns="" xmlns:a16="http://schemas.microsoft.com/office/drawing/2014/main" id="{7CE5070E-D5ED-A52B-59A3-35F2DCFA5732}"/>
                </a:ext>
              </a:extLst>
            </p:cNvPr>
            <p:cNvSpPr/>
            <p:nvPr/>
          </p:nvSpPr>
          <p:spPr bwMode="auto">
            <a:xfrm>
              <a:off x="364455" y="5640060"/>
              <a:ext cx="2829611" cy="354681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spc="50" dirty="0">
                  <a:ln w="9525" cmpd="sng">
                    <a:solidFill>
                      <a:srgbClr val="A5B592"/>
                    </a:solidFill>
                    <a:prstDash val="solid"/>
                  </a:ln>
                  <a:solidFill>
                    <a:schemeClr val="tx1"/>
                  </a:solidFill>
                  <a:effectLst>
                    <a:glow rad="38100">
                      <a:srgbClr val="A5B592">
                        <a:alpha val="40000"/>
                      </a:srgb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AG</a:t>
              </a:r>
            </a:p>
          </p:txBody>
        </p:sp>
        <p:sp>
          <p:nvSpPr>
            <p:cNvPr id="36" name="Rounded Rectangle 35">
              <a:extLst>
                <a:ext uri="{FF2B5EF4-FFF2-40B4-BE49-F238E27FC236}">
                  <a16:creationId xmlns="" xmlns:a16="http://schemas.microsoft.com/office/drawing/2014/main" id="{66155BA0-72F6-7785-1E17-B0447FB5E279}"/>
                </a:ext>
              </a:extLst>
            </p:cNvPr>
            <p:cNvSpPr/>
            <p:nvPr/>
          </p:nvSpPr>
          <p:spPr bwMode="auto">
            <a:xfrm>
              <a:off x="364455" y="6334051"/>
              <a:ext cx="2829611" cy="354681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spc="50" dirty="0">
                  <a:ln w="9525" cmpd="sng">
                    <a:solidFill>
                      <a:srgbClr val="A5B592"/>
                    </a:solidFill>
                    <a:prstDash val="solid"/>
                  </a:ln>
                  <a:solidFill>
                    <a:schemeClr val="tx1"/>
                  </a:solidFill>
                  <a:effectLst>
                    <a:glow rad="38100">
                      <a:srgbClr val="A5B592">
                        <a:alpha val="40000"/>
                      </a:srgb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DG DC &amp; W</a:t>
              </a:r>
            </a:p>
          </p:txBody>
        </p:sp>
        <p:sp>
          <p:nvSpPr>
            <p:cNvPr id="37" name="Rounded Rectangle 36">
              <a:extLst>
                <a:ext uri="{FF2B5EF4-FFF2-40B4-BE49-F238E27FC236}">
                  <a16:creationId xmlns="" xmlns:a16="http://schemas.microsoft.com/office/drawing/2014/main" id="{44E8FF6D-C3BA-CE57-DFF3-64674215E6FF}"/>
                </a:ext>
              </a:extLst>
            </p:cNvPr>
            <p:cNvSpPr/>
            <p:nvPr/>
          </p:nvSpPr>
          <p:spPr bwMode="auto">
            <a:xfrm>
              <a:off x="6022529" y="6189357"/>
              <a:ext cx="2842988" cy="457923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spc="50" dirty="0">
                  <a:ln w="9525" cmpd="sng">
                    <a:solidFill>
                      <a:srgbClr val="A5B592"/>
                    </a:solidFill>
                    <a:prstDash val="solid"/>
                  </a:ln>
                  <a:solidFill>
                    <a:schemeClr val="tx1"/>
                  </a:solidFill>
                  <a:effectLst>
                    <a:glow rad="38100">
                      <a:srgbClr val="A5B592">
                        <a:alpha val="40000"/>
                      </a:srgb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Jt Secy ESW</a:t>
              </a:r>
            </a:p>
          </p:txBody>
        </p:sp>
        <p:sp>
          <p:nvSpPr>
            <p:cNvPr id="38" name="Down Arrow 37">
              <a:extLst>
                <a:ext uri="{FF2B5EF4-FFF2-40B4-BE49-F238E27FC236}">
                  <a16:creationId xmlns="" xmlns:a16="http://schemas.microsoft.com/office/drawing/2014/main" id="{15FC060F-A16E-466B-E455-F5A1359F148E}"/>
                </a:ext>
              </a:extLst>
            </p:cNvPr>
            <p:cNvSpPr/>
            <p:nvPr/>
          </p:nvSpPr>
          <p:spPr bwMode="auto">
            <a:xfrm>
              <a:off x="7391400" y="4132680"/>
              <a:ext cx="228600" cy="1828800"/>
            </a:xfrm>
            <a:prstGeom prst="downArrow">
              <a:avLst/>
            </a:prstGeom>
            <a:solidFill>
              <a:schemeClr val="tx1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800" dirty="0">
                <a:solidFill>
                  <a:prstClr val="white"/>
                </a:solidFill>
              </a:endParaRPr>
            </a:p>
          </p:txBody>
        </p:sp>
        <p:sp>
          <p:nvSpPr>
            <p:cNvPr id="39" name="Down Arrow 38">
              <a:extLst>
                <a:ext uri="{FF2B5EF4-FFF2-40B4-BE49-F238E27FC236}">
                  <a16:creationId xmlns="" xmlns:a16="http://schemas.microsoft.com/office/drawing/2014/main" id="{823F9B55-17A8-D5CF-7813-4FA8E305BD4C}"/>
                </a:ext>
              </a:extLst>
            </p:cNvPr>
            <p:cNvSpPr/>
            <p:nvPr/>
          </p:nvSpPr>
          <p:spPr bwMode="auto">
            <a:xfrm>
              <a:off x="1628024" y="6012238"/>
              <a:ext cx="216000" cy="329574"/>
            </a:xfrm>
            <a:prstGeom prst="downArrow">
              <a:avLst/>
            </a:prstGeom>
            <a:solidFill>
              <a:schemeClr val="tx1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800" dirty="0">
                <a:solidFill>
                  <a:prstClr val="white"/>
                </a:solidFill>
              </a:endParaRPr>
            </a:p>
          </p:txBody>
        </p:sp>
        <p:sp>
          <p:nvSpPr>
            <p:cNvPr id="40" name="Down Arrow 39">
              <a:extLst>
                <a:ext uri="{FF2B5EF4-FFF2-40B4-BE49-F238E27FC236}">
                  <a16:creationId xmlns="" xmlns:a16="http://schemas.microsoft.com/office/drawing/2014/main" id="{1D322CA5-5AF2-5E9D-78B4-871DAB07E234}"/>
                </a:ext>
              </a:extLst>
            </p:cNvPr>
            <p:cNvSpPr/>
            <p:nvPr/>
          </p:nvSpPr>
          <p:spPr bwMode="auto">
            <a:xfrm>
              <a:off x="1628024" y="4217425"/>
              <a:ext cx="216000" cy="329574"/>
            </a:xfrm>
            <a:prstGeom prst="downArrow">
              <a:avLst/>
            </a:prstGeom>
            <a:solidFill>
              <a:schemeClr val="tx1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800" dirty="0">
                <a:solidFill>
                  <a:prstClr val="white"/>
                </a:solidFill>
              </a:endParaRPr>
            </a:p>
          </p:txBody>
        </p:sp>
        <p:sp>
          <p:nvSpPr>
            <p:cNvPr id="41" name="Snip Diagonal Corner Rectangle 40">
              <a:extLst>
                <a:ext uri="{FF2B5EF4-FFF2-40B4-BE49-F238E27FC236}">
                  <a16:creationId xmlns="" xmlns:a16="http://schemas.microsoft.com/office/drawing/2014/main" id="{CBD4E04F-4C9B-3254-B22D-749F592B6419}"/>
                </a:ext>
              </a:extLst>
            </p:cNvPr>
            <p:cNvSpPr/>
            <p:nvPr/>
          </p:nvSpPr>
          <p:spPr bwMode="auto">
            <a:xfrm>
              <a:off x="3415906" y="4388819"/>
              <a:ext cx="2384784" cy="1274076"/>
            </a:xfrm>
            <a:prstGeom prst="snip2DiagRect">
              <a:avLst>
                <a:gd name="adj1" fmla="val 17094"/>
                <a:gd name="adj2" fmla="val 16667"/>
              </a:avLst>
            </a:prstGeom>
            <a:solidFill>
              <a:srgbClr val="FFC000"/>
            </a:solidFill>
            <a:ln>
              <a:solidFill>
                <a:srgbClr val="003300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>
                  <a:ln w="0">
                    <a:noFill/>
                  </a:ln>
                  <a:solidFill>
                    <a:schemeClr val="tx1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Central Org ECHS</a:t>
              </a:r>
            </a:p>
          </p:txBody>
        </p:sp>
      </p:grpSp>
      <p:sp>
        <p:nvSpPr>
          <p:cNvPr id="22534" name="TextBox 2">
            <a:extLst>
              <a:ext uri="{FF2B5EF4-FFF2-40B4-BE49-F238E27FC236}">
                <a16:creationId xmlns="" xmlns:a16="http://schemas.microsoft.com/office/drawing/2014/main" id="{D91BE437-66D4-C8CA-C13E-895692D1AD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5926" y="2067072"/>
            <a:ext cx="24848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N" altLang="en-US" sz="2400" b="1" dirty="0"/>
              <a:t>Executive Control</a:t>
            </a:r>
          </a:p>
        </p:txBody>
      </p:sp>
      <p:sp>
        <p:nvSpPr>
          <p:cNvPr id="22535" name="TextBox 58">
            <a:extLst>
              <a:ext uri="{FF2B5EF4-FFF2-40B4-BE49-F238E27FC236}">
                <a16:creationId xmlns="" xmlns:a16="http://schemas.microsoft.com/office/drawing/2014/main" id="{47526899-6D4A-BD4F-B1E3-A5E19C20CB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8945" y="2054832"/>
            <a:ext cx="22678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N" altLang="en-US" sz="2400" b="1" dirty="0"/>
              <a:t>Admin Control</a:t>
            </a:r>
          </a:p>
        </p:txBody>
      </p:sp>
      <p:sp>
        <p:nvSpPr>
          <p:cNvPr id="66" name="Bent-Up Arrow 65">
            <a:extLst>
              <a:ext uri="{FF2B5EF4-FFF2-40B4-BE49-F238E27FC236}">
                <a16:creationId xmlns="" xmlns:a16="http://schemas.microsoft.com/office/drawing/2014/main" id="{3FF935FF-7952-B42A-50E3-14F603E9185D}"/>
              </a:ext>
            </a:extLst>
          </p:cNvPr>
          <p:cNvSpPr/>
          <p:nvPr/>
        </p:nvSpPr>
        <p:spPr>
          <a:xfrm>
            <a:off x="4696437" y="5791737"/>
            <a:ext cx="1371600" cy="457200"/>
          </a:xfrm>
          <a:prstGeom prst="bent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8" name="Bent-Up Arrow 67">
            <a:extLst>
              <a:ext uri="{FF2B5EF4-FFF2-40B4-BE49-F238E27FC236}">
                <a16:creationId xmlns="" xmlns:a16="http://schemas.microsoft.com/office/drawing/2014/main" id="{03B9F1EB-9F2B-B328-FE5F-5AE7344EC5E9}"/>
              </a:ext>
            </a:extLst>
          </p:cNvPr>
          <p:cNvSpPr/>
          <p:nvPr/>
        </p:nvSpPr>
        <p:spPr bwMode="auto">
          <a:xfrm rot="10800000" flipV="1">
            <a:off x="6220438" y="5791738"/>
            <a:ext cx="1334985" cy="457199"/>
          </a:xfrm>
          <a:prstGeom prst="bentUpArrow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800" dirty="0">
              <a:solidFill>
                <a:prstClr val="white"/>
              </a:solidFill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DF94CB8F-3609-A212-5C2A-305CC4B838FE}"/>
              </a:ext>
            </a:extLst>
          </p:cNvPr>
          <p:cNvGrpSpPr/>
          <p:nvPr/>
        </p:nvGrpSpPr>
        <p:grpSpPr>
          <a:xfrm>
            <a:off x="909680" y="-11922"/>
            <a:ext cx="11159753" cy="968259"/>
            <a:chOff x="1040338" y="3290181"/>
            <a:chExt cx="11086041" cy="896696"/>
          </a:xfrm>
        </p:grpSpPr>
        <p:pic>
          <p:nvPicPr>
            <p:cNvPr id="32" name="Picture 4" descr="2.png">
              <a:extLst>
                <a:ext uri="{FF2B5EF4-FFF2-40B4-BE49-F238E27FC236}">
                  <a16:creationId xmlns="" xmlns:a16="http://schemas.microsoft.com/office/drawing/2014/main" id="{4104A8F2-0342-6406-4957-595C655067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11176935" y="3290181"/>
              <a:ext cx="949444" cy="896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id="{88ED38C7-032C-1579-F268-09F9C8F41259}"/>
                </a:ext>
              </a:extLst>
            </p:cNvPr>
            <p:cNvSpPr txBox="1"/>
            <p:nvPr/>
          </p:nvSpPr>
          <p:spPr>
            <a:xfrm>
              <a:off x="1040338" y="3364292"/>
              <a:ext cx="10127413" cy="6555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979290"/>
              <a:r>
                <a:rPr lang="en-US" sz="4000" b="1" u="sng" dirty="0">
                  <a:latin typeface="Arial Rounded MT Bold" pitchFamily="34" charset="0"/>
                  <a:cs typeface="Arial" pitchFamily="34" charset="0"/>
                </a:rPr>
                <a:t>COMMMAND &amp; CONTROL : ECHS</a:t>
              </a:r>
            </a:p>
          </p:txBody>
        </p:sp>
      </p:grpSp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BDC6997E-BE32-0380-D5F2-843A9180AF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814"/>
            <a:ext cx="1857080" cy="874126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>
            <a:extLst>
              <a:ext uri="{FF2B5EF4-FFF2-40B4-BE49-F238E27FC236}">
                <a16:creationId xmlns="" xmlns:a16="http://schemas.microsoft.com/office/drawing/2014/main" id="{68158E77-D3BE-23F7-E5C4-3EC76F9AA0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9337" y="1227139"/>
            <a:ext cx="4909104" cy="51768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273050" indent="-2730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207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ctr">
              <a:spcBef>
                <a:spcPts val="600"/>
              </a:spcBef>
              <a:buSzPct val="73000"/>
              <a:buNone/>
            </a:pPr>
            <a:r>
              <a:rPr lang="en-US" altLang="en-US" sz="28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 of ESW</a:t>
            </a:r>
          </a:p>
          <a:p>
            <a:pPr lvl="1">
              <a:spcBef>
                <a:spcPts val="500"/>
              </a:spcBef>
              <a:buSzPct val="80000"/>
              <a:buFont typeface="Wingdings" panose="05000000000000000000" pitchFamily="2" charset="2"/>
              <a:buChar char="v"/>
            </a:pPr>
            <a:r>
              <a:rPr lang="en-US" alt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Policy formulation and issue of Govt Orders</a:t>
            </a:r>
          </a:p>
          <a:p>
            <a:pPr lvl="1">
              <a:spcBef>
                <a:spcPts val="500"/>
              </a:spcBef>
              <a:buSzPct val="80000"/>
              <a:buFont typeface="Wingdings" panose="05000000000000000000" pitchFamily="2" charset="2"/>
              <a:buChar char="v"/>
            </a:pPr>
            <a:r>
              <a:rPr lang="en-US" alt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Expansion of scheme and Eligibility Criteria</a:t>
            </a:r>
          </a:p>
          <a:p>
            <a:pPr lvl="1">
              <a:spcBef>
                <a:spcPts val="500"/>
              </a:spcBef>
              <a:buSzPct val="80000"/>
              <a:buFont typeface="Wingdings" panose="05000000000000000000" pitchFamily="2" charset="2"/>
              <a:buChar char="v"/>
            </a:pPr>
            <a:r>
              <a:rPr lang="en-US" alt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sanctions which have financial implications</a:t>
            </a:r>
          </a:p>
          <a:p>
            <a:pPr lvl="1">
              <a:spcBef>
                <a:spcPts val="500"/>
              </a:spcBef>
              <a:buSzPct val="80000"/>
              <a:buFont typeface="Wingdings" panose="05000000000000000000" pitchFamily="2" charset="2"/>
              <a:buChar char="v"/>
            </a:pPr>
            <a:r>
              <a:rPr lang="en-US" alt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Empanelment of medical facilities</a:t>
            </a:r>
          </a:p>
          <a:p>
            <a:pPr lvl="1">
              <a:lnSpc>
                <a:spcPct val="150000"/>
              </a:lnSpc>
              <a:spcBef>
                <a:spcPts val="500"/>
              </a:spcBef>
              <a:buSzPct val="80000"/>
              <a:buFont typeface="Wingdings" panose="05000000000000000000" pitchFamily="2" charset="2"/>
              <a:buChar char="v"/>
            </a:pPr>
            <a:endParaRPr lang="en-US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  <a:spcBef>
                <a:spcPts val="500"/>
              </a:spcBef>
              <a:buSzPct val="80000"/>
              <a:buFont typeface="Wingdings" panose="05000000000000000000" pitchFamily="2" charset="2"/>
              <a:buChar char="v"/>
            </a:pPr>
            <a:endParaRPr lang="en-US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buSzPct val="73000"/>
              <a:buFont typeface="Wingdings" panose="05000000000000000000" pitchFamily="2" charset="2"/>
              <a:buChar char="Ø"/>
            </a:pPr>
            <a:endParaRPr lang="en-US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buSzPct val="73000"/>
              <a:buNone/>
            </a:pPr>
            <a:endParaRPr lang="en-US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81" name="Rectangle 2">
            <a:extLst>
              <a:ext uri="{FF2B5EF4-FFF2-40B4-BE49-F238E27FC236}">
                <a16:creationId xmlns="" xmlns:a16="http://schemas.microsoft.com/office/drawing/2014/main" id="{0F252285-DA38-E2C5-FFA3-BA402D7991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967" y="1247692"/>
            <a:ext cx="5176109" cy="51688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273050" indent="-2730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0250" indent="-2730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ctr">
              <a:spcBef>
                <a:spcPts val="600"/>
              </a:spcBef>
              <a:buSzPct val="73000"/>
              <a:buNone/>
            </a:pPr>
            <a:r>
              <a:rPr lang="en-US" alt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 HQs</a:t>
            </a:r>
            <a:endParaRPr lang="en-US" altLang="en-US" sz="1900" b="1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600"/>
              </a:spcBef>
              <a:buSzPct val="73000"/>
              <a:buFont typeface="Wingdings" panose="05000000000000000000" pitchFamily="2" charset="2"/>
              <a:buChar char="v"/>
            </a:pPr>
            <a:r>
              <a:rPr lang="en-US" alt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Provision of service manpower</a:t>
            </a:r>
          </a:p>
          <a:p>
            <a:pPr lvl="1">
              <a:spcBef>
                <a:spcPts val="600"/>
              </a:spcBef>
              <a:buSzPct val="73000"/>
              <a:buFont typeface="Wingdings" panose="05000000000000000000" pitchFamily="2" charset="2"/>
              <a:buChar char="v"/>
            </a:pPr>
            <a:r>
              <a:rPr lang="en-US" alt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Acquisition of land</a:t>
            </a:r>
          </a:p>
          <a:p>
            <a:pPr lvl="1">
              <a:spcBef>
                <a:spcPts val="600"/>
              </a:spcBef>
              <a:buSzPct val="73000"/>
              <a:buFont typeface="Wingdings" panose="05000000000000000000" pitchFamily="2" charset="2"/>
              <a:buChar char="v"/>
            </a:pPr>
            <a:r>
              <a:rPr lang="en-US" alt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Construction of Polyclinic  Buildings </a:t>
            </a:r>
          </a:p>
          <a:p>
            <a:pPr lvl="1">
              <a:spcBef>
                <a:spcPts val="600"/>
              </a:spcBef>
              <a:buSzPct val="73000"/>
              <a:buFont typeface="Wingdings" panose="05000000000000000000" pitchFamily="2" charset="2"/>
              <a:buChar char="v"/>
            </a:pPr>
            <a:r>
              <a:rPr lang="en-US" alt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Hiring of buildings for use as ECHS Polyclinics(DGDE)</a:t>
            </a:r>
          </a:p>
          <a:p>
            <a:pPr lvl="1">
              <a:spcBef>
                <a:spcPts val="600"/>
              </a:spcBef>
              <a:buSzPct val="73000"/>
              <a:buFont typeface="Wingdings" panose="05000000000000000000" pitchFamily="2" charset="2"/>
              <a:buChar char="v"/>
            </a:pPr>
            <a:r>
              <a:rPr lang="en-US" alt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Procurement of medicines, medical Equipment,  vehicles </a:t>
            </a:r>
            <a:r>
              <a:rPr lang="en-US" alt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n-US" alt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(DGAFMS/MGO)</a:t>
            </a:r>
          </a:p>
          <a:p>
            <a:pPr lvl="1">
              <a:spcBef>
                <a:spcPts val="600"/>
              </a:spcBef>
              <a:buSzPct val="73000"/>
              <a:buFont typeface="Wingdings" panose="05000000000000000000" pitchFamily="2" charset="2"/>
              <a:buChar char="v"/>
            </a:pPr>
            <a:r>
              <a:rPr lang="en-US" alt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 and Technical  control</a:t>
            </a:r>
          </a:p>
          <a:p>
            <a:pPr lvl="1">
              <a:spcBef>
                <a:spcPts val="600"/>
              </a:spcBef>
              <a:buSzPct val="73000"/>
              <a:buFont typeface="Wingdings" panose="05000000000000000000" pitchFamily="2" charset="2"/>
              <a:buChar char="v"/>
            </a:pPr>
            <a:r>
              <a:rPr lang="en-US" alt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Provision of budget</a:t>
            </a:r>
          </a:p>
          <a:p>
            <a:pPr lvl="1">
              <a:spcBef>
                <a:spcPts val="600"/>
              </a:spcBef>
              <a:buSzPct val="73000"/>
              <a:buFont typeface="Wingdings" panose="05000000000000000000" pitchFamily="2" charset="2"/>
              <a:buChar char="v"/>
            </a:pPr>
            <a:endParaRPr lang="en-US" altLang="en-US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600"/>
              </a:spcBef>
              <a:buSzPct val="73000"/>
              <a:buNone/>
            </a:pPr>
            <a:r>
              <a:rPr lang="en-US" alt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A0CC01B2-9E31-843B-45CE-39D635A3BC94}"/>
              </a:ext>
            </a:extLst>
          </p:cNvPr>
          <p:cNvGrpSpPr/>
          <p:nvPr/>
        </p:nvGrpSpPr>
        <p:grpSpPr>
          <a:xfrm>
            <a:off x="843691" y="-11922"/>
            <a:ext cx="11225742" cy="968259"/>
            <a:chOff x="974783" y="3290181"/>
            <a:chExt cx="11151596" cy="896696"/>
          </a:xfrm>
        </p:grpSpPr>
        <p:pic>
          <p:nvPicPr>
            <p:cNvPr id="9" name="Picture 4" descr="2.png">
              <a:extLst>
                <a:ext uri="{FF2B5EF4-FFF2-40B4-BE49-F238E27FC236}">
                  <a16:creationId xmlns="" xmlns:a16="http://schemas.microsoft.com/office/drawing/2014/main" id="{C4625FE9-8BB7-779A-6311-F4FFFCB9DE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11176935" y="3290181"/>
              <a:ext cx="949444" cy="896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93D742C2-8069-3A0A-6243-83B06F016334}"/>
                </a:ext>
              </a:extLst>
            </p:cNvPr>
            <p:cNvSpPr txBox="1"/>
            <p:nvPr/>
          </p:nvSpPr>
          <p:spPr>
            <a:xfrm>
              <a:off x="974783" y="3364292"/>
              <a:ext cx="10127413" cy="6555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979290"/>
              <a:r>
                <a:rPr lang="en-US" sz="4000" b="1" u="sng" dirty="0">
                  <a:latin typeface="Arial Rounded MT Bold" pitchFamily="34" charset="0"/>
                  <a:cs typeface="Arial" pitchFamily="34" charset="0"/>
                </a:rPr>
                <a:t>CONTROL OF ECHS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2D4390B4-3FCF-F11D-928F-39A4061A3B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814"/>
            <a:ext cx="1857080" cy="874126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Slide Number Placeholder 34">
            <a:extLst>
              <a:ext uri="{FF2B5EF4-FFF2-40B4-BE49-F238E27FC236}">
                <a16:creationId xmlns="" xmlns:a16="http://schemas.microsoft.com/office/drawing/2014/main" id="{7EED0FFC-BEF5-62F6-C9D7-B12E562F6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73424AE-00B3-4C13-A9C2-3928B14624BC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33" name="Freeform 32">
            <a:extLst>
              <a:ext uri="{FF2B5EF4-FFF2-40B4-BE49-F238E27FC236}">
                <a16:creationId xmlns="" xmlns:a16="http://schemas.microsoft.com/office/drawing/2014/main" id="{8467E1E9-4A63-D69C-E9A8-0BA224BB4999}"/>
              </a:ext>
            </a:extLst>
          </p:cNvPr>
          <p:cNvSpPr/>
          <p:nvPr/>
        </p:nvSpPr>
        <p:spPr>
          <a:xfrm>
            <a:off x="5084763" y="1579164"/>
            <a:ext cx="2197100" cy="554436"/>
          </a:xfrm>
          <a:custGeom>
            <a:avLst/>
            <a:gdLst>
              <a:gd name="connsiteX0" fmla="*/ 0 w 1280156"/>
              <a:gd name="connsiteY0" fmla="*/ 60633 h 606328"/>
              <a:gd name="connsiteX1" fmla="*/ 60633 w 1280156"/>
              <a:gd name="connsiteY1" fmla="*/ 0 h 606328"/>
              <a:gd name="connsiteX2" fmla="*/ 1219523 w 1280156"/>
              <a:gd name="connsiteY2" fmla="*/ 0 h 606328"/>
              <a:gd name="connsiteX3" fmla="*/ 1280156 w 1280156"/>
              <a:gd name="connsiteY3" fmla="*/ 60633 h 606328"/>
              <a:gd name="connsiteX4" fmla="*/ 1280156 w 1280156"/>
              <a:gd name="connsiteY4" fmla="*/ 545695 h 606328"/>
              <a:gd name="connsiteX5" fmla="*/ 1219523 w 1280156"/>
              <a:gd name="connsiteY5" fmla="*/ 606328 h 606328"/>
              <a:gd name="connsiteX6" fmla="*/ 60633 w 1280156"/>
              <a:gd name="connsiteY6" fmla="*/ 606328 h 606328"/>
              <a:gd name="connsiteX7" fmla="*/ 0 w 1280156"/>
              <a:gd name="connsiteY7" fmla="*/ 545695 h 606328"/>
              <a:gd name="connsiteX8" fmla="*/ 0 w 1280156"/>
              <a:gd name="connsiteY8" fmla="*/ 60633 h 606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80156" h="606328">
                <a:moveTo>
                  <a:pt x="0" y="60633"/>
                </a:moveTo>
                <a:cubicBezTo>
                  <a:pt x="0" y="27146"/>
                  <a:pt x="27146" y="0"/>
                  <a:pt x="60633" y="0"/>
                </a:cubicBezTo>
                <a:lnTo>
                  <a:pt x="1219523" y="0"/>
                </a:lnTo>
                <a:cubicBezTo>
                  <a:pt x="1253010" y="0"/>
                  <a:pt x="1280156" y="27146"/>
                  <a:pt x="1280156" y="60633"/>
                </a:cubicBezTo>
                <a:lnTo>
                  <a:pt x="1280156" y="545695"/>
                </a:lnTo>
                <a:cubicBezTo>
                  <a:pt x="1280156" y="579182"/>
                  <a:pt x="1253010" y="606328"/>
                  <a:pt x="1219523" y="606328"/>
                </a:cubicBezTo>
                <a:lnTo>
                  <a:pt x="60633" y="606328"/>
                </a:lnTo>
                <a:cubicBezTo>
                  <a:pt x="27146" y="606328"/>
                  <a:pt x="0" y="579182"/>
                  <a:pt x="0" y="545695"/>
                </a:cubicBezTo>
                <a:lnTo>
                  <a:pt x="0" y="60633"/>
                </a:lnTo>
                <a:close/>
              </a:path>
            </a:pathLst>
          </a:custGeom>
          <a:solidFill>
            <a:srgbClr val="C00000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09199" tIns="109199" rIns="109199" bIns="109199" spcCol="1270" anchor="ctr"/>
          <a:lstStyle/>
          <a:p>
            <a:pPr algn="ctr" defTabSz="10668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AG</a:t>
            </a:r>
          </a:p>
        </p:txBody>
      </p:sp>
      <p:sp>
        <p:nvSpPr>
          <p:cNvPr id="34" name="Freeform 33">
            <a:extLst>
              <a:ext uri="{FF2B5EF4-FFF2-40B4-BE49-F238E27FC236}">
                <a16:creationId xmlns="" xmlns:a16="http://schemas.microsoft.com/office/drawing/2014/main" id="{44303E2D-AC0B-6100-5131-FC2289FD6A15}"/>
              </a:ext>
            </a:extLst>
          </p:cNvPr>
          <p:cNvSpPr/>
          <p:nvPr/>
        </p:nvSpPr>
        <p:spPr>
          <a:xfrm>
            <a:off x="6084888" y="2116139"/>
            <a:ext cx="163512" cy="242887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242531"/>
                </a:ln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6" name="Freeform 35">
            <a:extLst>
              <a:ext uri="{FF2B5EF4-FFF2-40B4-BE49-F238E27FC236}">
                <a16:creationId xmlns="" xmlns:a16="http://schemas.microsoft.com/office/drawing/2014/main" id="{F02A6B83-4302-9732-EF8B-48A646201F18}"/>
              </a:ext>
            </a:extLst>
          </p:cNvPr>
          <p:cNvSpPr/>
          <p:nvPr/>
        </p:nvSpPr>
        <p:spPr>
          <a:xfrm>
            <a:off x="5084763" y="2326086"/>
            <a:ext cx="2197100" cy="620840"/>
          </a:xfrm>
          <a:custGeom>
            <a:avLst/>
            <a:gdLst>
              <a:gd name="connsiteX0" fmla="*/ 0 w 1097284"/>
              <a:gd name="connsiteY0" fmla="*/ 60633 h 606328"/>
              <a:gd name="connsiteX1" fmla="*/ 60633 w 1097284"/>
              <a:gd name="connsiteY1" fmla="*/ 0 h 606328"/>
              <a:gd name="connsiteX2" fmla="*/ 1036651 w 1097284"/>
              <a:gd name="connsiteY2" fmla="*/ 0 h 606328"/>
              <a:gd name="connsiteX3" fmla="*/ 1097284 w 1097284"/>
              <a:gd name="connsiteY3" fmla="*/ 60633 h 606328"/>
              <a:gd name="connsiteX4" fmla="*/ 1097284 w 1097284"/>
              <a:gd name="connsiteY4" fmla="*/ 545695 h 606328"/>
              <a:gd name="connsiteX5" fmla="*/ 1036651 w 1097284"/>
              <a:gd name="connsiteY5" fmla="*/ 606328 h 606328"/>
              <a:gd name="connsiteX6" fmla="*/ 60633 w 1097284"/>
              <a:gd name="connsiteY6" fmla="*/ 606328 h 606328"/>
              <a:gd name="connsiteX7" fmla="*/ 0 w 1097284"/>
              <a:gd name="connsiteY7" fmla="*/ 545695 h 606328"/>
              <a:gd name="connsiteX8" fmla="*/ 0 w 1097284"/>
              <a:gd name="connsiteY8" fmla="*/ 60633 h 606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7284" h="606328">
                <a:moveTo>
                  <a:pt x="0" y="60633"/>
                </a:moveTo>
                <a:cubicBezTo>
                  <a:pt x="0" y="27146"/>
                  <a:pt x="27146" y="0"/>
                  <a:pt x="60633" y="0"/>
                </a:cubicBezTo>
                <a:lnTo>
                  <a:pt x="1036651" y="0"/>
                </a:lnTo>
                <a:cubicBezTo>
                  <a:pt x="1070138" y="0"/>
                  <a:pt x="1097284" y="27146"/>
                  <a:pt x="1097284" y="60633"/>
                </a:cubicBezTo>
                <a:lnTo>
                  <a:pt x="1097284" y="545695"/>
                </a:lnTo>
                <a:cubicBezTo>
                  <a:pt x="1097284" y="579182"/>
                  <a:pt x="1070138" y="606328"/>
                  <a:pt x="1036651" y="606328"/>
                </a:cubicBezTo>
                <a:lnTo>
                  <a:pt x="60633" y="606328"/>
                </a:lnTo>
                <a:cubicBezTo>
                  <a:pt x="27146" y="606328"/>
                  <a:pt x="0" y="579182"/>
                  <a:pt x="0" y="545695"/>
                </a:cubicBezTo>
                <a:lnTo>
                  <a:pt x="0" y="60633"/>
                </a:lnTo>
                <a:close/>
              </a:path>
            </a:pathLst>
          </a:custGeom>
          <a:solidFill>
            <a:srgbClr val="C00000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3959" tIns="93959" rIns="93959" bIns="93959" spcCol="1270" anchor="ctr"/>
          <a:lstStyle/>
          <a:p>
            <a:pPr algn="ctr" defTabSz="8890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DG (DC&amp;W)</a:t>
            </a:r>
          </a:p>
        </p:txBody>
      </p:sp>
      <p:grpSp>
        <p:nvGrpSpPr>
          <p:cNvPr id="25612" name="Group 70">
            <a:extLst>
              <a:ext uri="{FF2B5EF4-FFF2-40B4-BE49-F238E27FC236}">
                <a16:creationId xmlns="" xmlns:a16="http://schemas.microsoft.com/office/drawing/2014/main" id="{9008C289-5399-143A-2965-506A65C84147}"/>
              </a:ext>
            </a:extLst>
          </p:cNvPr>
          <p:cNvGrpSpPr>
            <a:grpSpLocks/>
          </p:cNvGrpSpPr>
          <p:nvPr/>
        </p:nvGrpSpPr>
        <p:grpSpPr bwMode="auto">
          <a:xfrm>
            <a:off x="2530475" y="2965451"/>
            <a:ext cx="1625600" cy="3152775"/>
            <a:chOff x="1006646" y="2854633"/>
            <a:chExt cx="1625571" cy="3152907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38" name="Freeform 37">
              <a:extLst>
                <a:ext uri="{FF2B5EF4-FFF2-40B4-BE49-F238E27FC236}">
                  <a16:creationId xmlns="" xmlns:a16="http://schemas.microsoft.com/office/drawing/2014/main" id="{0553FCA5-2A70-B8F2-218E-075D39E168BC}"/>
                </a:ext>
              </a:extLst>
            </p:cNvPr>
            <p:cNvSpPr/>
            <p:nvPr/>
          </p:nvSpPr>
          <p:spPr>
            <a:xfrm>
              <a:off x="1738471" y="5170893"/>
              <a:ext cx="161922" cy="24131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242531"/>
                  </a:lnTo>
                </a:path>
              </a:pathLst>
            </a:custGeom>
            <a:grpFill/>
            <a:ln w="38100">
              <a:headEnd type="none" w="med" len="med"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9" name="Freeform 38">
              <a:extLst>
                <a:ext uri="{FF2B5EF4-FFF2-40B4-BE49-F238E27FC236}">
                  <a16:creationId xmlns="" xmlns:a16="http://schemas.microsoft.com/office/drawing/2014/main" id="{AB7724BF-AD82-C753-A272-22B652DD2E20}"/>
                </a:ext>
              </a:extLst>
            </p:cNvPr>
            <p:cNvSpPr/>
            <p:nvPr/>
          </p:nvSpPr>
          <p:spPr>
            <a:xfrm>
              <a:off x="1006646" y="2854633"/>
              <a:ext cx="1625571" cy="606450"/>
            </a:xfrm>
            <a:custGeom>
              <a:avLst/>
              <a:gdLst>
                <a:gd name="connsiteX0" fmla="*/ 0 w 909492"/>
                <a:gd name="connsiteY0" fmla="*/ 60633 h 606328"/>
                <a:gd name="connsiteX1" fmla="*/ 60633 w 909492"/>
                <a:gd name="connsiteY1" fmla="*/ 0 h 606328"/>
                <a:gd name="connsiteX2" fmla="*/ 848859 w 909492"/>
                <a:gd name="connsiteY2" fmla="*/ 0 h 606328"/>
                <a:gd name="connsiteX3" fmla="*/ 909492 w 909492"/>
                <a:gd name="connsiteY3" fmla="*/ 60633 h 606328"/>
                <a:gd name="connsiteX4" fmla="*/ 909492 w 909492"/>
                <a:gd name="connsiteY4" fmla="*/ 545695 h 606328"/>
                <a:gd name="connsiteX5" fmla="*/ 848859 w 909492"/>
                <a:gd name="connsiteY5" fmla="*/ 606328 h 606328"/>
                <a:gd name="connsiteX6" fmla="*/ 60633 w 909492"/>
                <a:gd name="connsiteY6" fmla="*/ 606328 h 606328"/>
                <a:gd name="connsiteX7" fmla="*/ 0 w 909492"/>
                <a:gd name="connsiteY7" fmla="*/ 545695 h 606328"/>
                <a:gd name="connsiteX8" fmla="*/ 0 w 909492"/>
                <a:gd name="connsiteY8" fmla="*/ 60633 h 606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9492" h="606328">
                  <a:moveTo>
                    <a:pt x="0" y="60633"/>
                  </a:moveTo>
                  <a:cubicBezTo>
                    <a:pt x="0" y="27146"/>
                    <a:pt x="27146" y="0"/>
                    <a:pt x="60633" y="0"/>
                  </a:cubicBezTo>
                  <a:lnTo>
                    <a:pt x="848859" y="0"/>
                  </a:lnTo>
                  <a:cubicBezTo>
                    <a:pt x="882346" y="0"/>
                    <a:pt x="909492" y="27146"/>
                    <a:pt x="909492" y="60633"/>
                  </a:cubicBezTo>
                  <a:lnTo>
                    <a:pt x="909492" y="545695"/>
                  </a:lnTo>
                  <a:cubicBezTo>
                    <a:pt x="909492" y="579182"/>
                    <a:pt x="882346" y="606328"/>
                    <a:pt x="848859" y="606328"/>
                  </a:cubicBezTo>
                  <a:lnTo>
                    <a:pt x="60633" y="606328"/>
                  </a:lnTo>
                  <a:cubicBezTo>
                    <a:pt x="27146" y="606328"/>
                    <a:pt x="0" y="579182"/>
                    <a:pt x="0" y="545695"/>
                  </a:cubicBezTo>
                  <a:lnTo>
                    <a:pt x="0" y="60633"/>
                  </a:lnTo>
                  <a:close/>
                </a:path>
              </a:pathLst>
            </a:cu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78719" tIns="78719" rIns="78719" bIns="78719" spcCol="1270" anchor="ctr"/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0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Comd HQ</a:t>
              </a:r>
            </a:p>
          </p:txBody>
        </p:sp>
        <p:sp>
          <p:nvSpPr>
            <p:cNvPr id="40" name="Freeform 39">
              <a:extLst>
                <a:ext uri="{FF2B5EF4-FFF2-40B4-BE49-F238E27FC236}">
                  <a16:creationId xmlns="" xmlns:a16="http://schemas.microsoft.com/office/drawing/2014/main" id="{E9852606-A41E-30E6-113D-47971885724E}"/>
                </a:ext>
              </a:extLst>
            </p:cNvPr>
            <p:cNvSpPr/>
            <p:nvPr/>
          </p:nvSpPr>
          <p:spPr>
            <a:xfrm>
              <a:off x="1738471" y="3461083"/>
              <a:ext cx="161922" cy="24289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242531"/>
                  </a:lnTo>
                </a:path>
              </a:pathLst>
            </a:custGeom>
            <a:grpFill/>
            <a:ln w="38100">
              <a:headEnd type="none" w="med" len="med"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1" name="Freeform 40">
              <a:extLst>
                <a:ext uri="{FF2B5EF4-FFF2-40B4-BE49-F238E27FC236}">
                  <a16:creationId xmlns="" xmlns:a16="http://schemas.microsoft.com/office/drawing/2014/main" id="{3AB7C71F-710E-555B-F556-434CB4262EE6}"/>
                </a:ext>
              </a:extLst>
            </p:cNvPr>
            <p:cNvSpPr/>
            <p:nvPr/>
          </p:nvSpPr>
          <p:spPr>
            <a:xfrm>
              <a:off x="1006646" y="3703982"/>
              <a:ext cx="1625571" cy="606450"/>
            </a:xfrm>
            <a:custGeom>
              <a:avLst/>
              <a:gdLst>
                <a:gd name="connsiteX0" fmla="*/ 0 w 909492"/>
                <a:gd name="connsiteY0" fmla="*/ 60633 h 606328"/>
                <a:gd name="connsiteX1" fmla="*/ 60633 w 909492"/>
                <a:gd name="connsiteY1" fmla="*/ 0 h 606328"/>
                <a:gd name="connsiteX2" fmla="*/ 848859 w 909492"/>
                <a:gd name="connsiteY2" fmla="*/ 0 h 606328"/>
                <a:gd name="connsiteX3" fmla="*/ 909492 w 909492"/>
                <a:gd name="connsiteY3" fmla="*/ 60633 h 606328"/>
                <a:gd name="connsiteX4" fmla="*/ 909492 w 909492"/>
                <a:gd name="connsiteY4" fmla="*/ 545695 h 606328"/>
                <a:gd name="connsiteX5" fmla="*/ 848859 w 909492"/>
                <a:gd name="connsiteY5" fmla="*/ 606328 h 606328"/>
                <a:gd name="connsiteX6" fmla="*/ 60633 w 909492"/>
                <a:gd name="connsiteY6" fmla="*/ 606328 h 606328"/>
                <a:gd name="connsiteX7" fmla="*/ 0 w 909492"/>
                <a:gd name="connsiteY7" fmla="*/ 545695 h 606328"/>
                <a:gd name="connsiteX8" fmla="*/ 0 w 909492"/>
                <a:gd name="connsiteY8" fmla="*/ 60633 h 606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9492" h="606328">
                  <a:moveTo>
                    <a:pt x="0" y="60633"/>
                  </a:moveTo>
                  <a:cubicBezTo>
                    <a:pt x="0" y="27146"/>
                    <a:pt x="27146" y="0"/>
                    <a:pt x="60633" y="0"/>
                  </a:cubicBezTo>
                  <a:lnTo>
                    <a:pt x="848859" y="0"/>
                  </a:lnTo>
                  <a:cubicBezTo>
                    <a:pt x="882346" y="0"/>
                    <a:pt x="909492" y="27146"/>
                    <a:pt x="909492" y="60633"/>
                  </a:cubicBezTo>
                  <a:lnTo>
                    <a:pt x="909492" y="545695"/>
                  </a:lnTo>
                  <a:cubicBezTo>
                    <a:pt x="909492" y="579182"/>
                    <a:pt x="882346" y="606328"/>
                    <a:pt x="848859" y="606328"/>
                  </a:cubicBezTo>
                  <a:lnTo>
                    <a:pt x="60633" y="606328"/>
                  </a:lnTo>
                  <a:cubicBezTo>
                    <a:pt x="27146" y="606328"/>
                    <a:pt x="0" y="579182"/>
                    <a:pt x="0" y="545695"/>
                  </a:cubicBezTo>
                  <a:lnTo>
                    <a:pt x="0" y="60633"/>
                  </a:lnTo>
                  <a:close/>
                </a:path>
              </a:pathLst>
            </a:cu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78719" tIns="78719" rIns="78719" bIns="78719" spcCol="1270" anchor="ctr"/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0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Area HQ</a:t>
              </a:r>
            </a:p>
          </p:txBody>
        </p:sp>
        <p:sp>
          <p:nvSpPr>
            <p:cNvPr id="42" name="Freeform 41">
              <a:extLst>
                <a:ext uri="{FF2B5EF4-FFF2-40B4-BE49-F238E27FC236}">
                  <a16:creationId xmlns="" xmlns:a16="http://schemas.microsoft.com/office/drawing/2014/main" id="{868882ED-5276-5BD3-3F88-0BFE6CAAAB4B}"/>
                </a:ext>
              </a:extLst>
            </p:cNvPr>
            <p:cNvSpPr/>
            <p:nvPr/>
          </p:nvSpPr>
          <p:spPr>
            <a:xfrm>
              <a:off x="1738471" y="4310432"/>
              <a:ext cx="161922" cy="24131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242531"/>
                  </a:lnTo>
                </a:path>
              </a:pathLst>
            </a:custGeom>
            <a:grpFill/>
            <a:ln w="38100">
              <a:headEnd type="none" w="med" len="med"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3" name="Freeform 42">
              <a:extLst>
                <a:ext uri="{FF2B5EF4-FFF2-40B4-BE49-F238E27FC236}">
                  <a16:creationId xmlns="" xmlns:a16="http://schemas.microsoft.com/office/drawing/2014/main" id="{69372CCC-C57F-AEB5-B10F-0B315A0E8C04}"/>
                </a:ext>
              </a:extLst>
            </p:cNvPr>
            <p:cNvSpPr/>
            <p:nvPr/>
          </p:nvSpPr>
          <p:spPr>
            <a:xfrm>
              <a:off x="1006646" y="4551742"/>
              <a:ext cx="1625571" cy="606450"/>
            </a:xfrm>
            <a:custGeom>
              <a:avLst/>
              <a:gdLst>
                <a:gd name="connsiteX0" fmla="*/ 0 w 909492"/>
                <a:gd name="connsiteY0" fmla="*/ 60633 h 606328"/>
                <a:gd name="connsiteX1" fmla="*/ 60633 w 909492"/>
                <a:gd name="connsiteY1" fmla="*/ 0 h 606328"/>
                <a:gd name="connsiteX2" fmla="*/ 848859 w 909492"/>
                <a:gd name="connsiteY2" fmla="*/ 0 h 606328"/>
                <a:gd name="connsiteX3" fmla="*/ 909492 w 909492"/>
                <a:gd name="connsiteY3" fmla="*/ 60633 h 606328"/>
                <a:gd name="connsiteX4" fmla="*/ 909492 w 909492"/>
                <a:gd name="connsiteY4" fmla="*/ 545695 h 606328"/>
                <a:gd name="connsiteX5" fmla="*/ 848859 w 909492"/>
                <a:gd name="connsiteY5" fmla="*/ 606328 h 606328"/>
                <a:gd name="connsiteX6" fmla="*/ 60633 w 909492"/>
                <a:gd name="connsiteY6" fmla="*/ 606328 h 606328"/>
                <a:gd name="connsiteX7" fmla="*/ 0 w 909492"/>
                <a:gd name="connsiteY7" fmla="*/ 545695 h 606328"/>
                <a:gd name="connsiteX8" fmla="*/ 0 w 909492"/>
                <a:gd name="connsiteY8" fmla="*/ 60633 h 606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9492" h="606328">
                  <a:moveTo>
                    <a:pt x="0" y="60633"/>
                  </a:moveTo>
                  <a:cubicBezTo>
                    <a:pt x="0" y="27146"/>
                    <a:pt x="27146" y="0"/>
                    <a:pt x="60633" y="0"/>
                  </a:cubicBezTo>
                  <a:lnTo>
                    <a:pt x="848859" y="0"/>
                  </a:lnTo>
                  <a:cubicBezTo>
                    <a:pt x="882346" y="0"/>
                    <a:pt x="909492" y="27146"/>
                    <a:pt x="909492" y="60633"/>
                  </a:cubicBezTo>
                  <a:lnTo>
                    <a:pt x="909492" y="545695"/>
                  </a:lnTo>
                  <a:cubicBezTo>
                    <a:pt x="909492" y="579182"/>
                    <a:pt x="882346" y="606328"/>
                    <a:pt x="848859" y="606328"/>
                  </a:cubicBezTo>
                  <a:lnTo>
                    <a:pt x="60633" y="606328"/>
                  </a:lnTo>
                  <a:cubicBezTo>
                    <a:pt x="27146" y="606328"/>
                    <a:pt x="0" y="579182"/>
                    <a:pt x="0" y="545695"/>
                  </a:cubicBezTo>
                  <a:lnTo>
                    <a:pt x="0" y="60633"/>
                  </a:lnTo>
                  <a:close/>
                </a:path>
              </a:pathLst>
            </a:cu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78719" tIns="78719" rIns="78719" bIns="78719" spcCol="1270" anchor="ctr"/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0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Sub Area HQ</a:t>
              </a:r>
            </a:p>
          </p:txBody>
        </p:sp>
        <p:sp>
          <p:nvSpPr>
            <p:cNvPr id="44" name="Freeform 43">
              <a:extLst>
                <a:ext uri="{FF2B5EF4-FFF2-40B4-BE49-F238E27FC236}">
                  <a16:creationId xmlns="" xmlns:a16="http://schemas.microsoft.com/office/drawing/2014/main" id="{06890BAA-EF53-580E-9184-314866417A43}"/>
                </a:ext>
              </a:extLst>
            </p:cNvPr>
            <p:cNvSpPr/>
            <p:nvPr/>
          </p:nvSpPr>
          <p:spPr>
            <a:xfrm>
              <a:off x="1006646" y="5401090"/>
              <a:ext cx="1625571" cy="606450"/>
            </a:xfrm>
            <a:custGeom>
              <a:avLst/>
              <a:gdLst>
                <a:gd name="connsiteX0" fmla="*/ 0 w 909492"/>
                <a:gd name="connsiteY0" fmla="*/ 60633 h 606328"/>
                <a:gd name="connsiteX1" fmla="*/ 60633 w 909492"/>
                <a:gd name="connsiteY1" fmla="*/ 0 h 606328"/>
                <a:gd name="connsiteX2" fmla="*/ 848859 w 909492"/>
                <a:gd name="connsiteY2" fmla="*/ 0 h 606328"/>
                <a:gd name="connsiteX3" fmla="*/ 909492 w 909492"/>
                <a:gd name="connsiteY3" fmla="*/ 60633 h 606328"/>
                <a:gd name="connsiteX4" fmla="*/ 909492 w 909492"/>
                <a:gd name="connsiteY4" fmla="*/ 545695 h 606328"/>
                <a:gd name="connsiteX5" fmla="*/ 848859 w 909492"/>
                <a:gd name="connsiteY5" fmla="*/ 606328 h 606328"/>
                <a:gd name="connsiteX6" fmla="*/ 60633 w 909492"/>
                <a:gd name="connsiteY6" fmla="*/ 606328 h 606328"/>
                <a:gd name="connsiteX7" fmla="*/ 0 w 909492"/>
                <a:gd name="connsiteY7" fmla="*/ 545695 h 606328"/>
                <a:gd name="connsiteX8" fmla="*/ 0 w 909492"/>
                <a:gd name="connsiteY8" fmla="*/ 60633 h 606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9492" h="606328">
                  <a:moveTo>
                    <a:pt x="0" y="60633"/>
                  </a:moveTo>
                  <a:cubicBezTo>
                    <a:pt x="0" y="27146"/>
                    <a:pt x="27146" y="0"/>
                    <a:pt x="60633" y="0"/>
                  </a:cubicBezTo>
                  <a:lnTo>
                    <a:pt x="848859" y="0"/>
                  </a:lnTo>
                  <a:cubicBezTo>
                    <a:pt x="882346" y="0"/>
                    <a:pt x="909492" y="27146"/>
                    <a:pt x="909492" y="60633"/>
                  </a:cubicBezTo>
                  <a:lnTo>
                    <a:pt x="909492" y="545695"/>
                  </a:lnTo>
                  <a:cubicBezTo>
                    <a:pt x="909492" y="579182"/>
                    <a:pt x="882346" y="606328"/>
                    <a:pt x="848859" y="606328"/>
                  </a:cubicBezTo>
                  <a:lnTo>
                    <a:pt x="60633" y="606328"/>
                  </a:lnTo>
                  <a:cubicBezTo>
                    <a:pt x="27146" y="606328"/>
                    <a:pt x="0" y="579182"/>
                    <a:pt x="0" y="545695"/>
                  </a:cubicBezTo>
                  <a:lnTo>
                    <a:pt x="0" y="60633"/>
                  </a:lnTo>
                  <a:close/>
                </a:path>
              </a:pathLst>
            </a:cu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78719" tIns="78719" rIns="78719" bIns="78719" spcCol="1270" anchor="ctr"/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000" b="1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Stn</a:t>
              </a:r>
              <a:r>
                <a:rPr lang="en-US" sz="20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HQ/ SEMO</a:t>
              </a:r>
            </a:p>
          </p:txBody>
        </p:sp>
      </p:grpSp>
      <p:sp>
        <p:nvSpPr>
          <p:cNvPr id="45" name="Freeform 44">
            <a:extLst>
              <a:ext uri="{FF2B5EF4-FFF2-40B4-BE49-F238E27FC236}">
                <a16:creationId xmlns="" xmlns:a16="http://schemas.microsoft.com/office/drawing/2014/main" id="{388DF23D-6BC3-8BFF-9192-B4F5B88DA223}"/>
              </a:ext>
            </a:extLst>
          </p:cNvPr>
          <p:cNvSpPr/>
          <p:nvPr/>
        </p:nvSpPr>
        <p:spPr>
          <a:xfrm>
            <a:off x="7939088" y="3818337"/>
            <a:ext cx="1625600" cy="606425"/>
          </a:xfrm>
          <a:custGeom>
            <a:avLst/>
            <a:gdLst>
              <a:gd name="connsiteX0" fmla="*/ 0 w 909492"/>
              <a:gd name="connsiteY0" fmla="*/ 60633 h 606328"/>
              <a:gd name="connsiteX1" fmla="*/ 60633 w 909492"/>
              <a:gd name="connsiteY1" fmla="*/ 0 h 606328"/>
              <a:gd name="connsiteX2" fmla="*/ 848859 w 909492"/>
              <a:gd name="connsiteY2" fmla="*/ 0 h 606328"/>
              <a:gd name="connsiteX3" fmla="*/ 909492 w 909492"/>
              <a:gd name="connsiteY3" fmla="*/ 60633 h 606328"/>
              <a:gd name="connsiteX4" fmla="*/ 909492 w 909492"/>
              <a:gd name="connsiteY4" fmla="*/ 545695 h 606328"/>
              <a:gd name="connsiteX5" fmla="*/ 848859 w 909492"/>
              <a:gd name="connsiteY5" fmla="*/ 606328 h 606328"/>
              <a:gd name="connsiteX6" fmla="*/ 60633 w 909492"/>
              <a:gd name="connsiteY6" fmla="*/ 606328 h 606328"/>
              <a:gd name="connsiteX7" fmla="*/ 0 w 909492"/>
              <a:gd name="connsiteY7" fmla="*/ 545695 h 606328"/>
              <a:gd name="connsiteX8" fmla="*/ 0 w 909492"/>
              <a:gd name="connsiteY8" fmla="*/ 60633 h 606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9492" h="606328">
                <a:moveTo>
                  <a:pt x="0" y="60633"/>
                </a:moveTo>
                <a:cubicBezTo>
                  <a:pt x="0" y="27146"/>
                  <a:pt x="27146" y="0"/>
                  <a:pt x="60633" y="0"/>
                </a:cubicBezTo>
                <a:lnTo>
                  <a:pt x="848859" y="0"/>
                </a:lnTo>
                <a:cubicBezTo>
                  <a:pt x="882346" y="0"/>
                  <a:pt x="909492" y="27146"/>
                  <a:pt x="909492" y="60633"/>
                </a:cubicBezTo>
                <a:lnTo>
                  <a:pt x="909492" y="545695"/>
                </a:lnTo>
                <a:cubicBezTo>
                  <a:pt x="909492" y="579182"/>
                  <a:pt x="882346" y="606328"/>
                  <a:pt x="848859" y="606328"/>
                </a:cubicBezTo>
                <a:lnTo>
                  <a:pt x="60633" y="606328"/>
                </a:lnTo>
                <a:cubicBezTo>
                  <a:pt x="27146" y="606328"/>
                  <a:pt x="0" y="579182"/>
                  <a:pt x="0" y="545695"/>
                </a:cubicBezTo>
                <a:lnTo>
                  <a:pt x="0" y="60633"/>
                </a:lnTo>
                <a:close/>
              </a:path>
            </a:pathLst>
          </a:custGeom>
          <a:solidFill>
            <a:srgbClr val="006600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78719" tIns="78719" rIns="78719" bIns="78719" spcCol="1270" anchor="ctr"/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Central Org</a:t>
            </a:r>
          </a:p>
        </p:txBody>
      </p:sp>
      <p:sp>
        <p:nvSpPr>
          <p:cNvPr id="47" name="Freeform 46">
            <a:extLst>
              <a:ext uri="{FF2B5EF4-FFF2-40B4-BE49-F238E27FC236}">
                <a16:creationId xmlns="" xmlns:a16="http://schemas.microsoft.com/office/drawing/2014/main" id="{33759403-9281-8C00-BF0B-BD31BFA1E0C3}"/>
              </a:ext>
            </a:extLst>
          </p:cNvPr>
          <p:cNvSpPr/>
          <p:nvPr/>
        </p:nvSpPr>
        <p:spPr>
          <a:xfrm>
            <a:off x="4676632" y="6238564"/>
            <a:ext cx="3398066" cy="596375"/>
          </a:xfrm>
          <a:custGeom>
            <a:avLst/>
            <a:gdLst>
              <a:gd name="connsiteX0" fmla="*/ 0 w 1350598"/>
              <a:gd name="connsiteY0" fmla="*/ 85763 h 857630"/>
              <a:gd name="connsiteX1" fmla="*/ 85763 w 1350598"/>
              <a:gd name="connsiteY1" fmla="*/ 0 h 857630"/>
              <a:gd name="connsiteX2" fmla="*/ 1264835 w 1350598"/>
              <a:gd name="connsiteY2" fmla="*/ 0 h 857630"/>
              <a:gd name="connsiteX3" fmla="*/ 1350598 w 1350598"/>
              <a:gd name="connsiteY3" fmla="*/ 85763 h 857630"/>
              <a:gd name="connsiteX4" fmla="*/ 1350598 w 1350598"/>
              <a:gd name="connsiteY4" fmla="*/ 771867 h 857630"/>
              <a:gd name="connsiteX5" fmla="*/ 1264835 w 1350598"/>
              <a:gd name="connsiteY5" fmla="*/ 857630 h 857630"/>
              <a:gd name="connsiteX6" fmla="*/ 85763 w 1350598"/>
              <a:gd name="connsiteY6" fmla="*/ 857630 h 857630"/>
              <a:gd name="connsiteX7" fmla="*/ 0 w 1350598"/>
              <a:gd name="connsiteY7" fmla="*/ 771867 h 857630"/>
              <a:gd name="connsiteX8" fmla="*/ 0 w 1350598"/>
              <a:gd name="connsiteY8" fmla="*/ 85763 h 857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50598" h="857630">
                <a:moveTo>
                  <a:pt x="0" y="85763"/>
                </a:moveTo>
                <a:cubicBezTo>
                  <a:pt x="0" y="38397"/>
                  <a:pt x="38397" y="0"/>
                  <a:pt x="85763" y="0"/>
                </a:cubicBezTo>
                <a:lnTo>
                  <a:pt x="1264835" y="0"/>
                </a:lnTo>
                <a:cubicBezTo>
                  <a:pt x="1312201" y="0"/>
                  <a:pt x="1350598" y="38397"/>
                  <a:pt x="1350598" y="85763"/>
                </a:cubicBezTo>
                <a:lnTo>
                  <a:pt x="1350598" y="771867"/>
                </a:lnTo>
                <a:cubicBezTo>
                  <a:pt x="1350598" y="819233"/>
                  <a:pt x="1312201" y="857630"/>
                  <a:pt x="1264835" y="857630"/>
                </a:cubicBezTo>
                <a:lnTo>
                  <a:pt x="85763" y="857630"/>
                </a:lnTo>
                <a:cubicBezTo>
                  <a:pt x="38397" y="857630"/>
                  <a:pt x="0" y="819233"/>
                  <a:pt x="0" y="771867"/>
                </a:cubicBezTo>
                <a:lnTo>
                  <a:pt x="0" y="85763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dk2">
              <a:hueOff val="0"/>
              <a:satOff val="0"/>
              <a:lumOff val="0"/>
              <a:alphaOff val="0"/>
            </a:schemeClr>
          </a:lnRef>
          <a:fillRef idx="1">
            <a:schemeClr val="lt2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2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47039" tIns="147039" rIns="147039" bIns="147039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ECHS 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Polyclinics</a:t>
            </a:r>
            <a:endParaRPr lang="en-US" sz="2000" b="1" dirty="0">
              <a:ln w="0"/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Freeform 47">
            <a:extLst>
              <a:ext uri="{FF2B5EF4-FFF2-40B4-BE49-F238E27FC236}">
                <a16:creationId xmlns="" xmlns:a16="http://schemas.microsoft.com/office/drawing/2014/main" id="{E30BBBFD-6FFF-2833-EA52-589CBE048DB5}"/>
              </a:ext>
            </a:extLst>
          </p:cNvPr>
          <p:cNvSpPr/>
          <p:nvPr/>
        </p:nvSpPr>
        <p:spPr>
          <a:xfrm>
            <a:off x="7302501" y="2565400"/>
            <a:ext cx="1584325" cy="1193800"/>
          </a:xfrm>
          <a:custGeom>
            <a:avLst/>
            <a:gdLst>
              <a:gd name="connsiteX0" fmla="*/ 0 w 1841157"/>
              <a:gd name="connsiteY0" fmla="*/ 0 h 1482811"/>
              <a:gd name="connsiteX1" fmla="*/ 1841157 w 1841157"/>
              <a:gd name="connsiteY1" fmla="*/ 12357 h 1482811"/>
              <a:gd name="connsiteX2" fmla="*/ 1841157 w 1841157"/>
              <a:gd name="connsiteY2" fmla="*/ 1482811 h 1482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41157" h="1482811">
                <a:moveTo>
                  <a:pt x="0" y="0"/>
                </a:moveTo>
                <a:lnTo>
                  <a:pt x="1841157" y="12357"/>
                </a:lnTo>
                <a:lnTo>
                  <a:pt x="1841157" y="1482811"/>
                </a:lnTo>
              </a:path>
            </a:pathLst>
          </a:custGeom>
          <a:noFill/>
          <a:ln w="57150"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>
              <a:defRPr/>
            </a:pPr>
            <a:endParaRPr lang="en-US" sz="24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sp>
        <p:nvSpPr>
          <p:cNvPr id="49" name="Freeform 48">
            <a:extLst>
              <a:ext uri="{FF2B5EF4-FFF2-40B4-BE49-F238E27FC236}">
                <a16:creationId xmlns="" xmlns:a16="http://schemas.microsoft.com/office/drawing/2014/main" id="{53E16C4B-2DFE-5191-2080-1B88978A9E51}"/>
              </a:ext>
            </a:extLst>
          </p:cNvPr>
          <p:cNvSpPr/>
          <p:nvPr/>
        </p:nvSpPr>
        <p:spPr>
          <a:xfrm>
            <a:off x="3348039" y="2632076"/>
            <a:ext cx="1692275" cy="333375"/>
          </a:xfrm>
          <a:custGeom>
            <a:avLst/>
            <a:gdLst>
              <a:gd name="connsiteX0" fmla="*/ 1692876 w 1692876"/>
              <a:gd name="connsiteY0" fmla="*/ 0 h 333633"/>
              <a:gd name="connsiteX1" fmla="*/ 0 w 1692876"/>
              <a:gd name="connsiteY1" fmla="*/ 12357 h 333633"/>
              <a:gd name="connsiteX2" fmla="*/ 12357 w 1692876"/>
              <a:gd name="connsiteY2" fmla="*/ 333633 h 333633"/>
              <a:gd name="connsiteX0" fmla="*/ 1697452 w 1697452"/>
              <a:gd name="connsiteY0" fmla="*/ 0 h 333633"/>
              <a:gd name="connsiteX1" fmla="*/ 4576 w 1697452"/>
              <a:gd name="connsiteY1" fmla="*/ 12357 h 333633"/>
              <a:gd name="connsiteX2" fmla="*/ 0 w 1697452"/>
              <a:gd name="connsiteY2" fmla="*/ 333633 h 333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97452" h="333633">
                <a:moveTo>
                  <a:pt x="1697452" y="0"/>
                </a:moveTo>
                <a:lnTo>
                  <a:pt x="4576" y="12357"/>
                </a:lnTo>
                <a:cubicBezTo>
                  <a:pt x="3051" y="119449"/>
                  <a:pt x="1525" y="226541"/>
                  <a:pt x="0" y="333633"/>
                </a:cubicBezTo>
              </a:path>
            </a:pathLst>
          </a:custGeom>
          <a:noFill/>
          <a:ln w="57150"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>
              <a:defRPr/>
            </a:pPr>
            <a:endParaRPr lang="en-US" sz="24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grpSp>
        <p:nvGrpSpPr>
          <p:cNvPr id="25619" name="Group 84">
            <a:extLst>
              <a:ext uri="{FF2B5EF4-FFF2-40B4-BE49-F238E27FC236}">
                <a16:creationId xmlns="" xmlns:a16="http://schemas.microsoft.com/office/drawing/2014/main" id="{70F99903-CECA-C19A-1C8B-9FD7D2B4A5E9}"/>
              </a:ext>
            </a:extLst>
          </p:cNvPr>
          <p:cNvGrpSpPr>
            <a:grpSpLocks/>
          </p:cNvGrpSpPr>
          <p:nvPr/>
        </p:nvGrpSpPr>
        <p:grpSpPr bwMode="auto">
          <a:xfrm>
            <a:off x="4156075" y="3268663"/>
            <a:ext cx="749300" cy="2559050"/>
            <a:chOff x="2632217" y="3157797"/>
            <a:chExt cx="749856" cy="2558965"/>
          </a:xfrm>
        </p:grpSpPr>
        <p:cxnSp>
          <p:nvCxnSpPr>
            <p:cNvPr id="51" name="Straight Arrow Connector 50">
              <a:extLst>
                <a:ext uri="{FF2B5EF4-FFF2-40B4-BE49-F238E27FC236}">
                  <a16:creationId xmlns="" xmlns:a16="http://schemas.microsoft.com/office/drawing/2014/main" id="{5D04D2E7-A8AC-3331-EB34-5D67B3CFA0FC}"/>
                </a:ext>
              </a:extLst>
            </p:cNvPr>
            <p:cNvCxnSpPr/>
            <p:nvPr/>
          </p:nvCxnSpPr>
          <p:spPr>
            <a:xfrm>
              <a:off x="2632217" y="3173671"/>
              <a:ext cx="749856" cy="0"/>
            </a:xfrm>
            <a:prstGeom prst="straightConnector1">
              <a:avLst/>
            </a:prstGeom>
            <a:ln w="38100">
              <a:solidFill>
                <a:srgbClr val="006600"/>
              </a:solidFill>
              <a:headEnd type="triangle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="" xmlns:a16="http://schemas.microsoft.com/office/drawing/2014/main" id="{544BB7D8-C652-5B0E-56DC-32B18241323A}"/>
                </a:ext>
              </a:extLst>
            </p:cNvPr>
            <p:cNvCxnSpPr/>
            <p:nvPr/>
          </p:nvCxnSpPr>
          <p:spPr>
            <a:xfrm>
              <a:off x="2632217" y="4003906"/>
              <a:ext cx="749856" cy="0"/>
            </a:xfrm>
            <a:prstGeom prst="straightConnector1">
              <a:avLst/>
            </a:prstGeom>
            <a:ln w="38100">
              <a:solidFill>
                <a:srgbClr val="006600"/>
              </a:solidFill>
              <a:headEnd type="triangle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="" xmlns:a16="http://schemas.microsoft.com/office/drawing/2014/main" id="{8444FD93-4B84-9824-E695-537D7381959D}"/>
                </a:ext>
              </a:extLst>
            </p:cNvPr>
            <p:cNvCxnSpPr/>
            <p:nvPr/>
          </p:nvCxnSpPr>
          <p:spPr>
            <a:xfrm>
              <a:off x="2632217" y="4872240"/>
              <a:ext cx="749856" cy="0"/>
            </a:xfrm>
            <a:prstGeom prst="straightConnector1">
              <a:avLst/>
            </a:prstGeom>
            <a:ln w="38100">
              <a:solidFill>
                <a:srgbClr val="006600"/>
              </a:solidFill>
              <a:headEnd type="triangle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="" xmlns:a16="http://schemas.microsoft.com/office/drawing/2014/main" id="{2F7D7479-4EE2-E7A1-5CA4-FABC76A5835C}"/>
                </a:ext>
              </a:extLst>
            </p:cNvPr>
            <p:cNvCxnSpPr/>
            <p:nvPr/>
          </p:nvCxnSpPr>
          <p:spPr>
            <a:xfrm>
              <a:off x="2632217" y="5704062"/>
              <a:ext cx="749856" cy="0"/>
            </a:xfrm>
            <a:prstGeom prst="straightConnector1">
              <a:avLst/>
            </a:prstGeom>
            <a:ln w="38100">
              <a:solidFill>
                <a:srgbClr val="006600"/>
              </a:solidFill>
              <a:headEnd type="triangle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="" xmlns:a16="http://schemas.microsoft.com/office/drawing/2014/main" id="{4C8E58D0-5A7D-CEC4-7525-DBD205F0EFC0}"/>
                </a:ext>
              </a:extLst>
            </p:cNvPr>
            <p:cNvCxnSpPr/>
            <p:nvPr/>
          </p:nvCxnSpPr>
          <p:spPr>
            <a:xfrm>
              <a:off x="3382073" y="3157797"/>
              <a:ext cx="0" cy="2558965"/>
            </a:xfrm>
            <a:prstGeom prst="line">
              <a:avLst/>
            </a:prstGeom>
            <a:ln w="38100">
              <a:solidFill>
                <a:srgbClr val="006600"/>
              </a:solidFill>
              <a:headEnd type="none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56" name="Straight Arrow Connector 55">
            <a:extLst>
              <a:ext uri="{FF2B5EF4-FFF2-40B4-BE49-F238E27FC236}">
                <a16:creationId xmlns="" xmlns:a16="http://schemas.microsoft.com/office/drawing/2014/main" id="{0EC20A8C-1DBC-BA19-612C-E1A0778012AC}"/>
              </a:ext>
            </a:extLst>
          </p:cNvPr>
          <p:cNvCxnSpPr/>
          <p:nvPr/>
        </p:nvCxnSpPr>
        <p:spPr>
          <a:xfrm flipH="1">
            <a:off x="4905376" y="4265613"/>
            <a:ext cx="3033713" cy="0"/>
          </a:xfrm>
          <a:prstGeom prst="straightConnector1">
            <a:avLst/>
          </a:prstGeom>
          <a:ln w="38100">
            <a:solidFill>
              <a:srgbClr val="006600"/>
            </a:solidFill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7" name="Freeform 56">
            <a:extLst>
              <a:ext uri="{FF2B5EF4-FFF2-40B4-BE49-F238E27FC236}">
                <a16:creationId xmlns="" xmlns:a16="http://schemas.microsoft.com/office/drawing/2014/main" id="{061C3DA7-DC70-ECCC-80D3-711950824C79}"/>
              </a:ext>
            </a:extLst>
          </p:cNvPr>
          <p:cNvSpPr/>
          <p:nvPr/>
        </p:nvSpPr>
        <p:spPr>
          <a:xfrm>
            <a:off x="8058150" y="5673725"/>
            <a:ext cx="762000" cy="914400"/>
          </a:xfrm>
          <a:custGeom>
            <a:avLst/>
            <a:gdLst>
              <a:gd name="connsiteX0" fmla="*/ 774700 w 774700"/>
              <a:gd name="connsiteY0" fmla="*/ 0 h 1854200"/>
              <a:gd name="connsiteX1" fmla="*/ 774700 w 774700"/>
              <a:gd name="connsiteY1" fmla="*/ 1854200 h 1854200"/>
              <a:gd name="connsiteX2" fmla="*/ 0 w 774700"/>
              <a:gd name="connsiteY2" fmla="*/ 1841500 h 185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74700" h="1854200">
                <a:moveTo>
                  <a:pt x="774700" y="0"/>
                </a:moveTo>
                <a:lnTo>
                  <a:pt x="774700" y="1854200"/>
                </a:lnTo>
                <a:lnTo>
                  <a:pt x="0" y="1841500"/>
                </a:lnTo>
              </a:path>
            </a:pathLst>
          </a:custGeom>
          <a:noFill/>
          <a:ln w="38100"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>
              <a:defRPr/>
            </a:pPr>
            <a:endParaRPr lang="en-US" sz="24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="" xmlns:a16="http://schemas.microsoft.com/office/drawing/2014/main" id="{2410B4D0-90BB-2018-D94C-DBBFE5B61D3F}"/>
              </a:ext>
            </a:extLst>
          </p:cNvPr>
          <p:cNvSpPr/>
          <p:nvPr/>
        </p:nvSpPr>
        <p:spPr>
          <a:xfrm>
            <a:off x="5930633" y="3849689"/>
            <a:ext cx="12591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0066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Advice</a:t>
            </a:r>
          </a:p>
        </p:txBody>
      </p:sp>
      <p:sp>
        <p:nvSpPr>
          <p:cNvPr id="25623" name="Rectangle 89">
            <a:extLst>
              <a:ext uri="{FF2B5EF4-FFF2-40B4-BE49-F238E27FC236}">
                <a16:creationId xmlns="" xmlns:a16="http://schemas.microsoft.com/office/drawing/2014/main" id="{E184C1D6-589A-2068-2409-A2556CCABE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25499" y="6069385"/>
            <a:ext cx="15366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</a:t>
            </a:r>
          </a:p>
        </p:txBody>
      </p:sp>
      <p:sp>
        <p:nvSpPr>
          <p:cNvPr id="60" name="Freeform 59">
            <a:extLst>
              <a:ext uri="{FF2B5EF4-FFF2-40B4-BE49-F238E27FC236}">
                <a16:creationId xmlns="" xmlns:a16="http://schemas.microsoft.com/office/drawing/2014/main" id="{A58D5D63-C29A-0840-7A0F-33E4479972B9}"/>
              </a:ext>
            </a:extLst>
          </p:cNvPr>
          <p:cNvSpPr/>
          <p:nvPr/>
        </p:nvSpPr>
        <p:spPr>
          <a:xfrm>
            <a:off x="3340100" y="6105525"/>
            <a:ext cx="1206500" cy="431800"/>
          </a:xfrm>
          <a:custGeom>
            <a:avLst/>
            <a:gdLst>
              <a:gd name="connsiteX0" fmla="*/ 0 w 1206500"/>
              <a:gd name="connsiteY0" fmla="*/ 0 h 431800"/>
              <a:gd name="connsiteX1" fmla="*/ 0 w 1206500"/>
              <a:gd name="connsiteY1" fmla="*/ 0 h 431800"/>
              <a:gd name="connsiteX2" fmla="*/ 0 w 1206500"/>
              <a:gd name="connsiteY2" fmla="*/ 431800 h 431800"/>
              <a:gd name="connsiteX3" fmla="*/ 1206500 w 1206500"/>
              <a:gd name="connsiteY3" fmla="*/ 431800 h 43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6500" h="431800">
                <a:moveTo>
                  <a:pt x="0" y="0"/>
                </a:moveTo>
                <a:lnTo>
                  <a:pt x="0" y="0"/>
                </a:lnTo>
                <a:lnTo>
                  <a:pt x="0" y="431800"/>
                </a:lnTo>
                <a:lnTo>
                  <a:pt x="1206500" y="431800"/>
                </a:lnTo>
              </a:path>
            </a:pathLst>
          </a:custGeom>
          <a:noFill/>
          <a:ln w="38100"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>
              <a:defRPr/>
            </a:pPr>
            <a:endParaRPr lang="en-US" sz="24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="" xmlns:a16="http://schemas.microsoft.com/office/drawing/2014/main" id="{C29D77FC-DA61-3F5A-8457-776EF29ED78F}"/>
              </a:ext>
            </a:extLst>
          </p:cNvPr>
          <p:cNvSpPr/>
          <p:nvPr/>
        </p:nvSpPr>
        <p:spPr>
          <a:xfrm>
            <a:off x="1789972" y="3115617"/>
            <a:ext cx="553998" cy="2990306"/>
          </a:xfrm>
          <a:prstGeom prst="rect">
            <a:avLst/>
          </a:prstGeom>
          <a:solidFill>
            <a:schemeClr val="tx1"/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en-US" sz="2400" b="1" spc="3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 Cont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="" xmlns:a16="http://schemas.microsoft.com/office/drawing/2014/main" id="{9CC0EECA-9108-5D74-C62A-11CB20D38B42}"/>
              </a:ext>
            </a:extLst>
          </p:cNvPr>
          <p:cNvSpPr/>
          <p:nvPr/>
        </p:nvSpPr>
        <p:spPr>
          <a:xfrm>
            <a:off x="10002379" y="3115617"/>
            <a:ext cx="553998" cy="2990306"/>
          </a:xfrm>
          <a:prstGeom prst="rect">
            <a:avLst/>
          </a:prstGeom>
          <a:solidFill>
            <a:schemeClr val="tx1"/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en-US" sz="2400" b="1" spc="3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 Cont</a:t>
            </a:r>
          </a:p>
        </p:txBody>
      </p:sp>
      <p:sp>
        <p:nvSpPr>
          <p:cNvPr id="63" name="Freeform 62">
            <a:extLst>
              <a:ext uri="{FF2B5EF4-FFF2-40B4-BE49-F238E27FC236}">
                <a16:creationId xmlns="" xmlns:a16="http://schemas.microsoft.com/office/drawing/2014/main" id="{CCB14191-727D-E8EA-D393-FE89AB3892DF}"/>
              </a:ext>
            </a:extLst>
          </p:cNvPr>
          <p:cNvSpPr/>
          <p:nvPr/>
        </p:nvSpPr>
        <p:spPr>
          <a:xfrm>
            <a:off x="7996238" y="4999437"/>
            <a:ext cx="1625600" cy="606425"/>
          </a:xfrm>
          <a:custGeom>
            <a:avLst/>
            <a:gdLst>
              <a:gd name="connsiteX0" fmla="*/ 0 w 909492"/>
              <a:gd name="connsiteY0" fmla="*/ 60633 h 606328"/>
              <a:gd name="connsiteX1" fmla="*/ 60633 w 909492"/>
              <a:gd name="connsiteY1" fmla="*/ 0 h 606328"/>
              <a:gd name="connsiteX2" fmla="*/ 848859 w 909492"/>
              <a:gd name="connsiteY2" fmla="*/ 0 h 606328"/>
              <a:gd name="connsiteX3" fmla="*/ 909492 w 909492"/>
              <a:gd name="connsiteY3" fmla="*/ 60633 h 606328"/>
              <a:gd name="connsiteX4" fmla="*/ 909492 w 909492"/>
              <a:gd name="connsiteY4" fmla="*/ 545695 h 606328"/>
              <a:gd name="connsiteX5" fmla="*/ 848859 w 909492"/>
              <a:gd name="connsiteY5" fmla="*/ 606328 h 606328"/>
              <a:gd name="connsiteX6" fmla="*/ 60633 w 909492"/>
              <a:gd name="connsiteY6" fmla="*/ 606328 h 606328"/>
              <a:gd name="connsiteX7" fmla="*/ 0 w 909492"/>
              <a:gd name="connsiteY7" fmla="*/ 545695 h 606328"/>
              <a:gd name="connsiteX8" fmla="*/ 0 w 909492"/>
              <a:gd name="connsiteY8" fmla="*/ 60633 h 606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9492" h="606328">
                <a:moveTo>
                  <a:pt x="0" y="60633"/>
                </a:moveTo>
                <a:cubicBezTo>
                  <a:pt x="0" y="27146"/>
                  <a:pt x="27146" y="0"/>
                  <a:pt x="60633" y="0"/>
                </a:cubicBezTo>
                <a:lnTo>
                  <a:pt x="848859" y="0"/>
                </a:lnTo>
                <a:cubicBezTo>
                  <a:pt x="882346" y="0"/>
                  <a:pt x="909492" y="27146"/>
                  <a:pt x="909492" y="60633"/>
                </a:cubicBezTo>
                <a:lnTo>
                  <a:pt x="909492" y="545695"/>
                </a:lnTo>
                <a:cubicBezTo>
                  <a:pt x="909492" y="579182"/>
                  <a:pt x="882346" y="606328"/>
                  <a:pt x="848859" y="606328"/>
                </a:cubicBezTo>
                <a:lnTo>
                  <a:pt x="60633" y="606328"/>
                </a:lnTo>
                <a:cubicBezTo>
                  <a:pt x="27146" y="606328"/>
                  <a:pt x="0" y="579182"/>
                  <a:pt x="0" y="545695"/>
                </a:cubicBezTo>
                <a:lnTo>
                  <a:pt x="0" y="60633"/>
                </a:lnTo>
                <a:close/>
              </a:path>
            </a:pathLst>
          </a:custGeom>
          <a:solidFill>
            <a:srgbClr val="006600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78719" tIns="78719" rIns="78719" bIns="78719" spcCol="1270" anchor="ctr"/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Regional </a:t>
            </a:r>
            <a:r>
              <a:rPr lang="en-US" sz="2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Centres</a:t>
            </a:r>
            <a:endParaRPr lang="en-US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="" xmlns:a16="http://schemas.microsoft.com/office/drawing/2014/main" id="{CB80E2CB-D985-4952-BFC7-3F01A6566CC1}"/>
              </a:ext>
            </a:extLst>
          </p:cNvPr>
          <p:cNvCxnSpPr/>
          <p:nvPr/>
        </p:nvCxnSpPr>
        <p:spPr>
          <a:xfrm>
            <a:off x="8839200" y="4435475"/>
            <a:ext cx="0" cy="533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oup 45">
            <a:extLst>
              <a:ext uri="{FF2B5EF4-FFF2-40B4-BE49-F238E27FC236}">
                <a16:creationId xmlns="" xmlns:a16="http://schemas.microsoft.com/office/drawing/2014/main" id="{6A9096FA-E437-2357-95EC-030FBABBA4E2}"/>
              </a:ext>
            </a:extLst>
          </p:cNvPr>
          <p:cNvGrpSpPr/>
          <p:nvPr/>
        </p:nvGrpSpPr>
        <p:grpSpPr>
          <a:xfrm>
            <a:off x="1282996" y="-11922"/>
            <a:ext cx="10786440" cy="968259"/>
            <a:chOff x="1411179" y="3290181"/>
            <a:chExt cx="10715200" cy="896696"/>
          </a:xfrm>
        </p:grpSpPr>
        <p:pic>
          <p:nvPicPr>
            <p:cNvPr id="50" name="Picture 4" descr="2.png">
              <a:extLst>
                <a:ext uri="{FF2B5EF4-FFF2-40B4-BE49-F238E27FC236}">
                  <a16:creationId xmlns="" xmlns:a16="http://schemas.microsoft.com/office/drawing/2014/main" id="{480E49EB-0616-94FC-B4D1-0BB75CABC95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11176935" y="3290181"/>
              <a:ext cx="949444" cy="896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9" name="TextBox 58">
              <a:extLst>
                <a:ext uri="{FF2B5EF4-FFF2-40B4-BE49-F238E27FC236}">
                  <a16:creationId xmlns="" xmlns:a16="http://schemas.microsoft.com/office/drawing/2014/main" id="{628EA566-6E91-F567-CD94-450BF9166C9B}"/>
                </a:ext>
              </a:extLst>
            </p:cNvPr>
            <p:cNvSpPr txBox="1"/>
            <p:nvPr/>
          </p:nvSpPr>
          <p:spPr>
            <a:xfrm>
              <a:off x="1411179" y="3364291"/>
              <a:ext cx="10159235" cy="59856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979290"/>
              <a:r>
                <a:rPr lang="en-US" sz="3600" b="1" u="sng" dirty="0">
                  <a:latin typeface="Arial Rounded MT Bold" pitchFamily="34" charset="0"/>
                  <a:cs typeface="Arial" pitchFamily="34" charset="0"/>
                </a:rPr>
                <a:t>ECHS : ADMIN &amp; TECHNICAL CONTROL</a:t>
              </a:r>
            </a:p>
          </p:txBody>
        </p:sp>
      </p:grpSp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5090FDB4-81A1-52EA-AF44-22377693A2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814"/>
            <a:ext cx="1857080" cy="874126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Slide Number Placeholder 34">
            <a:extLst>
              <a:ext uri="{FF2B5EF4-FFF2-40B4-BE49-F238E27FC236}">
                <a16:creationId xmlns="" xmlns:a16="http://schemas.microsoft.com/office/drawing/2014/main" id="{94623837-82B7-426E-9A87-E90D50D42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DCE9CCF-D73F-4726-9936-C14512BDCE77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grpSp>
        <p:nvGrpSpPr>
          <p:cNvPr id="3" name="Group 19">
            <a:extLst>
              <a:ext uri="{FF2B5EF4-FFF2-40B4-BE49-F238E27FC236}">
                <a16:creationId xmlns="" xmlns:a16="http://schemas.microsoft.com/office/drawing/2014/main" id="{B4566CD5-ED46-A784-F9FA-B5FD51C64703}"/>
              </a:ext>
            </a:extLst>
          </p:cNvPr>
          <p:cNvGrpSpPr/>
          <p:nvPr/>
        </p:nvGrpSpPr>
        <p:grpSpPr>
          <a:xfrm>
            <a:off x="1664413" y="1739417"/>
            <a:ext cx="10089223" cy="4987445"/>
            <a:chOff x="66499" y="1524567"/>
            <a:chExt cx="10089223" cy="4319854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sp>
          <p:nvSpPr>
            <p:cNvPr id="25" name="Bent-Up Arrow 24">
              <a:extLst>
                <a:ext uri="{FF2B5EF4-FFF2-40B4-BE49-F238E27FC236}">
                  <a16:creationId xmlns="" xmlns:a16="http://schemas.microsoft.com/office/drawing/2014/main" id="{88251D1E-4E99-483D-A406-572CB79868A7}"/>
                </a:ext>
              </a:extLst>
            </p:cNvPr>
            <p:cNvSpPr/>
            <p:nvPr/>
          </p:nvSpPr>
          <p:spPr>
            <a:xfrm rot="5400000">
              <a:off x="516014" y="2776289"/>
              <a:ext cx="1129182" cy="1285534"/>
            </a:xfrm>
            <a:prstGeom prst="bentUpArrow">
              <a:avLst>
                <a:gd name="adj1" fmla="val 32840"/>
                <a:gd name="adj2" fmla="val 25000"/>
                <a:gd name="adj3" fmla="val 35780"/>
              </a:avLst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IN" dirty="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="" xmlns:a16="http://schemas.microsoft.com/office/drawing/2014/main" id="{9F915A9E-07A0-8D8D-F3EC-6BF140F37621}"/>
                </a:ext>
              </a:extLst>
            </p:cNvPr>
            <p:cNvSpPr/>
            <p:nvPr/>
          </p:nvSpPr>
          <p:spPr>
            <a:xfrm>
              <a:off x="66499" y="1524567"/>
              <a:ext cx="2051228" cy="1330553"/>
            </a:xfrm>
            <a:custGeom>
              <a:avLst/>
              <a:gdLst>
                <a:gd name="connsiteX0" fmla="*/ 0 w 1900878"/>
                <a:gd name="connsiteY0" fmla="*/ 221803 h 1330553"/>
                <a:gd name="connsiteX1" fmla="*/ 221803 w 1900878"/>
                <a:gd name="connsiteY1" fmla="*/ 0 h 1330553"/>
                <a:gd name="connsiteX2" fmla="*/ 1679075 w 1900878"/>
                <a:gd name="connsiteY2" fmla="*/ 0 h 1330553"/>
                <a:gd name="connsiteX3" fmla="*/ 1900878 w 1900878"/>
                <a:gd name="connsiteY3" fmla="*/ 221803 h 1330553"/>
                <a:gd name="connsiteX4" fmla="*/ 1900878 w 1900878"/>
                <a:gd name="connsiteY4" fmla="*/ 1108750 h 1330553"/>
                <a:gd name="connsiteX5" fmla="*/ 1679075 w 1900878"/>
                <a:gd name="connsiteY5" fmla="*/ 1330553 h 1330553"/>
                <a:gd name="connsiteX6" fmla="*/ 221803 w 1900878"/>
                <a:gd name="connsiteY6" fmla="*/ 1330553 h 1330553"/>
                <a:gd name="connsiteX7" fmla="*/ 0 w 1900878"/>
                <a:gd name="connsiteY7" fmla="*/ 1108750 h 1330553"/>
                <a:gd name="connsiteX8" fmla="*/ 0 w 1900878"/>
                <a:gd name="connsiteY8" fmla="*/ 221803 h 1330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0878" h="1330553">
                  <a:moveTo>
                    <a:pt x="0" y="221803"/>
                  </a:moveTo>
                  <a:cubicBezTo>
                    <a:pt x="0" y="99305"/>
                    <a:pt x="99305" y="0"/>
                    <a:pt x="221803" y="0"/>
                  </a:cubicBezTo>
                  <a:lnTo>
                    <a:pt x="1679075" y="0"/>
                  </a:lnTo>
                  <a:cubicBezTo>
                    <a:pt x="1801573" y="0"/>
                    <a:pt x="1900878" y="99305"/>
                    <a:pt x="1900878" y="221803"/>
                  </a:cubicBezTo>
                  <a:lnTo>
                    <a:pt x="1900878" y="1108750"/>
                  </a:lnTo>
                  <a:cubicBezTo>
                    <a:pt x="1900878" y="1231248"/>
                    <a:pt x="1801573" y="1330553"/>
                    <a:pt x="1679075" y="1330553"/>
                  </a:cubicBezTo>
                  <a:lnTo>
                    <a:pt x="221803" y="1330553"/>
                  </a:lnTo>
                  <a:cubicBezTo>
                    <a:pt x="99305" y="1330553"/>
                    <a:pt x="0" y="1231248"/>
                    <a:pt x="0" y="1108750"/>
                  </a:cubicBezTo>
                  <a:lnTo>
                    <a:pt x="0" y="221803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56404" tIns="156404" rIns="156404" bIns="156404" spcCol="1270" anchor="ctr"/>
            <a:lstStyle/>
            <a:p>
              <a:pPr algn="ctr"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400" dirty="0">
                  <a:ln w="0"/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Central </a:t>
              </a:r>
              <a:r>
                <a:rPr lang="en-US" sz="2400" dirty="0" err="1">
                  <a:ln w="0"/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Organisation</a:t>
              </a:r>
              <a:endParaRPr lang="en-US" sz="240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400" b="1" dirty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(16,05,38)</a:t>
              </a:r>
            </a:p>
          </p:txBody>
        </p:sp>
        <p:sp>
          <p:nvSpPr>
            <p:cNvPr id="27" name="Freeform 26">
              <a:extLst>
                <a:ext uri="{FF2B5EF4-FFF2-40B4-BE49-F238E27FC236}">
                  <a16:creationId xmlns="" xmlns:a16="http://schemas.microsoft.com/office/drawing/2014/main" id="{DF96FA0F-1756-1C80-AB81-F7313B0413FC}"/>
                </a:ext>
              </a:extLst>
            </p:cNvPr>
            <p:cNvSpPr/>
            <p:nvPr/>
          </p:nvSpPr>
          <p:spPr>
            <a:xfrm>
              <a:off x="2195902" y="1710377"/>
              <a:ext cx="4014450" cy="1075411"/>
            </a:xfrm>
            <a:custGeom>
              <a:avLst/>
              <a:gdLst>
                <a:gd name="connsiteX0" fmla="*/ 0 w 4102940"/>
                <a:gd name="connsiteY0" fmla="*/ 0 h 1075411"/>
                <a:gd name="connsiteX1" fmla="*/ 4102940 w 4102940"/>
                <a:gd name="connsiteY1" fmla="*/ 0 h 1075411"/>
                <a:gd name="connsiteX2" fmla="*/ 4102940 w 4102940"/>
                <a:gd name="connsiteY2" fmla="*/ 1075411 h 1075411"/>
                <a:gd name="connsiteX3" fmla="*/ 0 w 4102940"/>
                <a:gd name="connsiteY3" fmla="*/ 1075411 h 1075411"/>
                <a:gd name="connsiteX4" fmla="*/ 0 w 4102940"/>
                <a:gd name="connsiteY4" fmla="*/ 0 h 1075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02940" h="1075411">
                  <a:moveTo>
                    <a:pt x="0" y="0"/>
                  </a:moveTo>
                  <a:lnTo>
                    <a:pt x="4102940" y="0"/>
                  </a:lnTo>
                  <a:lnTo>
                    <a:pt x="4102940" y="1075411"/>
                  </a:lnTo>
                  <a:lnTo>
                    <a:pt x="0" y="10754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7F7F7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76200" tIns="76200" rIns="76200" bIns="76200" spcCol="1270" anchor="ctr"/>
            <a:lstStyle/>
            <a:p>
              <a:pPr marL="228600" lvl="1" indent="-228600" defTabSz="8890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IN" sz="2000" b="1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Apex Body</a:t>
              </a:r>
              <a:endParaRPr lang="en-US" sz="2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lvl="1" indent="-228600" defTabSz="8890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IN" sz="2000" b="1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Tri Service staffing</a:t>
              </a:r>
            </a:p>
            <a:p>
              <a:pPr marL="228600" lvl="1" indent="-228600" defTabSz="8890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IN" sz="2000" b="1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Manned by serving personnel</a:t>
              </a:r>
            </a:p>
          </p:txBody>
        </p:sp>
        <p:sp>
          <p:nvSpPr>
            <p:cNvPr id="28" name="Bent-Up Arrow 27">
              <a:extLst>
                <a:ext uri="{FF2B5EF4-FFF2-40B4-BE49-F238E27FC236}">
                  <a16:creationId xmlns="" xmlns:a16="http://schemas.microsoft.com/office/drawing/2014/main" id="{B6E317D7-0047-DA22-0571-8304DBD6CBD6}"/>
                </a:ext>
              </a:extLst>
            </p:cNvPr>
            <p:cNvSpPr/>
            <p:nvPr/>
          </p:nvSpPr>
          <p:spPr>
            <a:xfrm rot="5400000">
              <a:off x="2349522" y="4270939"/>
              <a:ext cx="1129182" cy="1285534"/>
            </a:xfrm>
            <a:prstGeom prst="bentUpArrow">
              <a:avLst>
                <a:gd name="adj1" fmla="val 32840"/>
                <a:gd name="adj2" fmla="val 25000"/>
                <a:gd name="adj3" fmla="val 35780"/>
              </a:avLst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Freeform 28">
              <a:extLst>
                <a:ext uri="{FF2B5EF4-FFF2-40B4-BE49-F238E27FC236}">
                  <a16:creationId xmlns="" xmlns:a16="http://schemas.microsoft.com/office/drawing/2014/main" id="{4AA471F1-DE1E-17E4-CF81-A8A6F41BEFA9}"/>
                </a:ext>
              </a:extLst>
            </p:cNvPr>
            <p:cNvSpPr/>
            <p:nvPr/>
          </p:nvSpPr>
          <p:spPr>
            <a:xfrm>
              <a:off x="1791092" y="3019218"/>
              <a:ext cx="1900878" cy="1330553"/>
            </a:xfrm>
            <a:custGeom>
              <a:avLst/>
              <a:gdLst>
                <a:gd name="connsiteX0" fmla="*/ 0 w 1900878"/>
                <a:gd name="connsiteY0" fmla="*/ 221803 h 1330553"/>
                <a:gd name="connsiteX1" fmla="*/ 221803 w 1900878"/>
                <a:gd name="connsiteY1" fmla="*/ 0 h 1330553"/>
                <a:gd name="connsiteX2" fmla="*/ 1679075 w 1900878"/>
                <a:gd name="connsiteY2" fmla="*/ 0 h 1330553"/>
                <a:gd name="connsiteX3" fmla="*/ 1900878 w 1900878"/>
                <a:gd name="connsiteY3" fmla="*/ 221803 h 1330553"/>
                <a:gd name="connsiteX4" fmla="*/ 1900878 w 1900878"/>
                <a:gd name="connsiteY4" fmla="*/ 1108750 h 1330553"/>
                <a:gd name="connsiteX5" fmla="*/ 1679075 w 1900878"/>
                <a:gd name="connsiteY5" fmla="*/ 1330553 h 1330553"/>
                <a:gd name="connsiteX6" fmla="*/ 221803 w 1900878"/>
                <a:gd name="connsiteY6" fmla="*/ 1330553 h 1330553"/>
                <a:gd name="connsiteX7" fmla="*/ 0 w 1900878"/>
                <a:gd name="connsiteY7" fmla="*/ 1108750 h 1330553"/>
                <a:gd name="connsiteX8" fmla="*/ 0 w 1900878"/>
                <a:gd name="connsiteY8" fmla="*/ 221803 h 1330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0878" h="1330553">
                  <a:moveTo>
                    <a:pt x="0" y="221803"/>
                  </a:moveTo>
                  <a:cubicBezTo>
                    <a:pt x="0" y="99305"/>
                    <a:pt x="99305" y="0"/>
                    <a:pt x="221803" y="0"/>
                  </a:cubicBezTo>
                  <a:lnTo>
                    <a:pt x="1679075" y="0"/>
                  </a:lnTo>
                  <a:cubicBezTo>
                    <a:pt x="1801573" y="0"/>
                    <a:pt x="1900878" y="99305"/>
                    <a:pt x="1900878" y="221803"/>
                  </a:cubicBezTo>
                  <a:lnTo>
                    <a:pt x="1900878" y="1108750"/>
                  </a:lnTo>
                  <a:cubicBezTo>
                    <a:pt x="1900878" y="1231248"/>
                    <a:pt x="1801573" y="1330553"/>
                    <a:pt x="1679075" y="1330553"/>
                  </a:cubicBezTo>
                  <a:lnTo>
                    <a:pt x="221803" y="1330553"/>
                  </a:lnTo>
                  <a:cubicBezTo>
                    <a:pt x="99305" y="1330553"/>
                    <a:pt x="0" y="1231248"/>
                    <a:pt x="0" y="1108750"/>
                  </a:cubicBezTo>
                  <a:lnTo>
                    <a:pt x="0" y="221803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56404" tIns="156404" rIns="156404" bIns="156404" spcCol="1270" anchor="ctr"/>
            <a:lstStyle/>
            <a:p>
              <a:pPr algn="ctr"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400" dirty="0">
                  <a:ln w="0"/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Regional </a:t>
              </a:r>
              <a:r>
                <a:rPr lang="en-US" sz="2400" dirty="0" err="1">
                  <a:ln w="0"/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Centres</a:t>
              </a:r>
              <a:endParaRPr lang="en-US" sz="240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400" b="1" dirty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(04,01,16)</a:t>
              </a:r>
            </a:p>
          </p:txBody>
        </p:sp>
        <p:sp>
          <p:nvSpPr>
            <p:cNvPr id="30" name="Freeform 29">
              <a:extLst>
                <a:ext uri="{FF2B5EF4-FFF2-40B4-BE49-F238E27FC236}">
                  <a16:creationId xmlns="" xmlns:a16="http://schemas.microsoft.com/office/drawing/2014/main" id="{B7F790A3-6760-2C67-02E8-C415AB642608}"/>
                </a:ext>
              </a:extLst>
            </p:cNvPr>
            <p:cNvSpPr/>
            <p:nvPr/>
          </p:nvSpPr>
          <p:spPr>
            <a:xfrm>
              <a:off x="3767942" y="3146116"/>
              <a:ext cx="4240482" cy="1075411"/>
            </a:xfrm>
            <a:custGeom>
              <a:avLst/>
              <a:gdLst>
                <a:gd name="connsiteX0" fmla="*/ 0 w 3271867"/>
                <a:gd name="connsiteY0" fmla="*/ 0 h 1075411"/>
                <a:gd name="connsiteX1" fmla="*/ 3271867 w 3271867"/>
                <a:gd name="connsiteY1" fmla="*/ 0 h 1075411"/>
                <a:gd name="connsiteX2" fmla="*/ 3271867 w 3271867"/>
                <a:gd name="connsiteY2" fmla="*/ 1075411 h 1075411"/>
                <a:gd name="connsiteX3" fmla="*/ 0 w 3271867"/>
                <a:gd name="connsiteY3" fmla="*/ 1075411 h 1075411"/>
                <a:gd name="connsiteX4" fmla="*/ 0 w 3271867"/>
                <a:gd name="connsiteY4" fmla="*/ 0 h 1075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71867" h="1075411">
                  <a:moveTo>
                    <a:pt x="0" y="0"/>
                  </a:moveTo>
                  <a:lnTo>
                    <a:pt x="3271867" y="0"/>
                  </a:lnTo>
                  <a:lnTo>
                    <a:pt x="3271867" y="1075411"/>
                  </a:lnTo>
                  <a:lnTo>
                    <a:pt x="0" y="10754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7F7F7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68580" tIns="68580" rIns="68580" bIns="68580" spcCol="1270" anchor="ctr"/>
            <a:lstStyle/>
            <a:p>
              <a:pPr marL="171450" lvl="1" indent="-171450" defTabSz="8001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IN" sz="2000" b="1" dirty="0">
                  <a:ln w="0"/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28 Regional Centres</a:t>
              </a:r>
              <a:endParaRPr lang="en-US" sz="2000" b="1" dirty="0">
                <a:ln w="0"/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1450" lvl="1" indent="-171450" defTabSz="8001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IN" sz="2000" b="1" dirty="0">
                  <a:ln w="0"/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Manned by serving Personnel</a:t>
              </a:r>
            </a:p>
            <a:p>
              <a:pPr marL="171450" lvl="1" indent="-171450" defTabSz="8001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IN" sz="2000" b="1" dirty="0">
                  <a:ln w="0"/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Each Regional Centre controls </a:t>
              </a:r>
            </a:p>
            <a:p>
              <a:pPr marL="173038" lvl="1" defTabSz="800100">
                <a:lnSpc>
                  <a:spcPct val="90000"/>
                </a:lnSpc>
                <a:spcAft>
                  <a:spcPct val="15000"/>
                </a:spcAft>
                <a:defRPr/>
              </a:pPr>
              <a:r>
                <a:rPr lang="en-IN" sz="2000" b="1" dirty="0">
                  <a:ln w="0"/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10 - 15 Polyclinics</a:t>
              </a:r>
            </a:p>
          </p:txBody>
        </p:sp>
        <p:sp>
          <p:nvSpPr>
            <p:cNvPr id="31" name="Freeform 30">
              <a:extLst>
                <a:ext uri="{FF2B5EF4-FFF2-40B4-BE49-F238E27FC236}">
                  <a16:creationId xmlns="" xmlns:a16="http://schemas.microsoft.com/office/drawing/2014/main" id="{E5F92C17-965C-A45E-CC32-ADEF2F176C15}"/>
                </a:ext>
              </a:extLst>
            </p:cNvPr>
            <p:cNvSpPr/>
            <p:nvPr/>
          </p:nvSpPr>
          <p:spPr>
            <a:xfrm>
              <a:off x="3599728" y="4513868"/>
              <a:ext cx="1900878" cy="1330553"/>
            </a:xfrm>
            <a:custGeom>
              <a:avLst/>
              <a:gdLst>
                <a:gd name="connsiteX0" fmla="*/ 0 w 1900878"/>
                <a:gd name="connsiteY0" fmla="*/ 221803 h 1330553"/>
                <a:gd name="connsiteX1" fmla="*/ 221803 w 1900878"/>
                <a:gd name="connsiteY1" fmla="*/ 0 h 1330553"/>
                <a:gd name="connsiteX2" fmla="*/ 1679075 w 1900878"/>
                <a:gd name="connsiteY2" fmla="*/ 0 h 1330553"/>
                <a:gd name="connsiteX3" fmla="*/ 1900878 w 1900878"/>
                <a:gd name="connsiteY3" fmla="*/ 221803 h 1330553"/>
                <a:gd name="connsiteX4" fmla="*/ 1900878 w 1900878"/>
                <a:gd name="connsiteY4" fmla="*/ 1108750 h 1330553"/>
                <a:gd name="connsiteX5" fmla="*/ 1679075 w 1900878"/>
                <a:gd name="connsiteY5" fmla="*/ 1330553 h 1330553"/>
                <a:gd name="connsiteX6" fmla="*/ 221803 w 1900878"/>
                <a:gd name="connsiteY6" fmla="*/ 1330553 h 1330553"/>
                <a:gd name="connsiteX7" fmla="*/ 0 w 1900878"/>
                <a:gd name="connsiteY7" fmla="*/ 1108750 h 1330553"/>
                <a:gd name="connsiteX8" fmla="*/ 0 w 1900878"/>
                <a:gd name="connsiteY8" fmla="*/ 221803 h 1330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0878" h="1330553">
                  <a:moveTo>
                    <a:pt x="0" y="221803"/>
                  </a:moveTo>
                  <a:cubicBezTo>
                    <a:pt x="0" y="99305"/>
                    <a:pt x="99305" y="0"/>
                    <a:pt x="221803" y="0"/>
                  </a:cubicBezTo>
                  <a:lnTo>
                    <a:pt x="1679075" y="0"/>
                  </a:lnTo>
                  <a:cubicBezTo>
                    <a:pt x="1801573" y="0"/>
                    <a:pt x="1900878" y="99305"/>
                    <a:pt x="1900878" y="221803"/>
                  </a:cubicBezTo>
                  <a:lnTo>
                    <a:pt x="1900878" y="1108750"/>
                  </a:lnTo>
                  <a:cubicBezTo>
                    <a:pt x="1900878" y="1231248"/>
                    <a:pt x="1801573" y="1330553"/>
                    <a:pt x="1679075" y="1330553"/>
                  </a:cubicBezTo>
                  <a:lnTo>
                    <a:pt x="221803" y="1330553"/>
                  </a:lnTo>
                  <a:cubicBezTo>
                    <a:pt x="99305" y="1330553"/>
                    <a:pt x="0" y="1231248"/>
                    <a:pt x="0" y="1108750"/>
                  </a:cubicBezTo>
                  <a:lnTo>
                    <a:pt x="0" y="221803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56404" tIns="156404" rIns="156404" bIns="156404" spcCol="1270" anchor="ctr"/>
            <a:lstStyle/>
            <a:p>
              <a:pPr algn="ctr"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400" dirty="0">
                  <a:ln w="0"/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Polyclinics</a:t>
              </a:r>
            </a:p>
            <a:p>
              <a:pPr algn="ctr"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000" b="1" dirty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(Based on Type)</a:t>
              </a:r>
            </a:p>
          </p:txBody>
        </p:sp>
        <p:sp>
          <p:nvSpPr>
            <p:cNvPr id="32" name="Freeform 31">
              <a:extLst>
                <a:ext uri="{FF2B5EF4-FFF2-40B4-BE49-F238E27FC236}">
                  <a16:creationId xmlns="" xmlns:a16="http://schemas.microsoft.com/office/drawing/2014/main" id="{F467C530-8F6A-5BE3-7533-294EBDE2BE6D}"/>
                </a:ext>
              </a:extLst>
            </p:cNvPr>
            <p:cNvSpPr/>
            <p:nvPr/>
          </p:nvSpPr>
          <p:spPr>
            <a:xfrm>
              <a:off x="5564886" y="4640767"/>
              <a:ext cx="4590836" cy="1075411"/>
            </a:xfrm>
            <a:custGeom>
              <a:avLst/>
              <a:gdLst>
                <a:gd name="connsiteX0" fmla="*/ 0 w 2727473"/>
                <a:gd name="connsiteY0" fmla="*/ 0 h 1075411"/>
                <a:gd name="connsiteX1" fmla="*/ 2727473 w 2727473"/>
                <a:gd name="connsiteY1" fmla="*/ 0 h 1075411"/>
                <a:gd name="connsiteX2" fmla="*/ 2727473 w 2727473"/>
                <a:gd name="connsiteY2" fmla="*/ 1075411 h 1075411"/>
                <a:gd name="connsiteX3" fmla="*/ 0 w 2727473"/>
                <a:gd name="connsiteY3" fmla="*/ 1075411 h 1075411"/>
                <a:gd name="connsiteX4" fmla="*/ 0 w 2727473"/>
                <a:gd name="connsiteY4" fmla="*/ 0 h 1075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27473" h="1075411">
                  <a:moveTo>
                    <a:pt x="0" y="0"/>
                  </a:moveTo>
                  <a:lnTo>
                    <a:pt x="2727473" y="0"/>
                  </a:lnTo>
                  <a:lnTo>
                    <a:pt x="2727473" y="1075411"/>
                  </a:lnTo>
                  <a:lnTo>
                    <a:pt x="0" y="10754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7F7F7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68580" tIns="68580" rIns="68580" bIns="68580" spcCol="1270" anchor="ctr"/>
            <a:lstStyle/>
            <a:p>
              <a:pPr marL="171450" lvl="1" indent="-171450" defTabSz="8001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IN" sz="2000" b="1" dirty="0">
                  <a:ln w="0"/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Manned by Contractual Staff only</a:t>
              </a:r>
              <a:endParaRPr lang="en-US" sz="2000" b="1" dirty="0">
                <a:ln w="0"/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1450" lvl="1" indent="-171450" defTabSz="8001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IN" sz="2000" b="1" dirty="0">
                  <a:ln w="0"/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Type ‘A’ to ‘E’</a:t>
              </a:r>
            </a:p>
            <a:p>
              <a:pPr marL="171450" lvl="1" indent="-171450" defTabSz="8001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IN" sz="2000" b="1" dirty="0">
                  <a:ln w="0"/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Mil/ Non-Mil</a:t>
              </a:r>
              <a:endParaRPr lang="en-IN" sz="4000" b="1" dirty="0">
                <a:ln w="0"/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98951586-284D-27AD-49E1-4E9DDE05CDFC}"/>
              </a:ext>
            </a:extLst>
          </p:cNvPr>
          <p:cNvGrpSpPr/>
          <p:nvPr/>
        </p:nvGrpSpPr>
        <p:grpSpPr>
          <a:xfrm>
            <a:off x="1240099" y="-11922"/>
            <a:ext cx="10829331" cy="968259"/>
            <a:chOff x="1368577" y="3290181"/>
            <a:chExt cx="10757802" cy="896696"/>
          </a:xfrm>
        </p:grpSpPr>
        <p:pic>
          <p:nvPicPr>
            <p:cNvPr id="19" name="Picture 4" descr="2.png">
              <a:extLst>
                <a:ext uri="{FF2B5EF4-FFF2-40B4-BE49-F238E27FC236}">
                  <a16:creationId xmlns="" xmlns:a16="http://schemas.microsoft.com/office/drawing/2014/main" id="{CEC90F5F-79A0-1814-960D-5DD1245E6F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11176935" y="3290181"/>
              <a:ext cx="949444" cy="896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DEC1F513-F64E-D7DD-DA51-0B8AFE5185E0}"/>
                </a:ext>
              </a:extLst>
            </p:cNvPr>
            <p:cNvSpPr txBox="1"/>
            <p:nvPr/>
          </p:nvSpPr>
          <p:spPr>
            <a:xfrm>
              <a:off x="1368577" y="3364292"/>
              <a:ext cx="10108203" cy="59856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979290"/>
              <a:r>
                <a:rPr lang="en-US" sz="3600" b="1" u="sng" dirty="0">
                  <a:latin typeface="Arial Rounded MT Bold" pitchFamily="34" charset="0"/>
                  <a:cs typeface="Arial" pitchFamily="34" charset="0"/>
                </a:rPr>
                <a:t>ECHS : ORGANISATIONAL STRUCTURE</a:t>
              </a: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05BD5DA6-9E0D-0F25-8E42-CBDCDC5D5D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814"/>
            <a:ext cx="1857080" cy="874126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44443D19-0EDA-9CEA-EE76-30768844E6EA}"/>
              </a:ext>
            </a:extLst>
          </p:cNvPr>
          <p:cNvCxnSpPr>
            <a:cxnSpLocks/>
          </p:cNvCxnSpPr>
          <p:nvPr/>
        </p:nvCxnSpPr>
        <p:spPr>
          <a:xfrm>
            <a:off x="1948657" y="1392865"/>
            <a:ext cx="725421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="" xmlns:a16="http://schemas.microsoft.com/office/drawing/2014/main" id="{BFD75873-9CB2-84E9-AFF0-BBFC85675E36}"/>
              </a:ext>
            </a:extLst>
          </p:cNvPr>
          <p:cNvCxnSpPr/>
          <p:nvPr/>
        </p:nvCxnSpPr>
        <p:spPr>
          <a:xfrm rot="5400000">
            <a:off x="1782291" y="1594568"/>
            <a:ext cx="381000" cy="1588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01" name="TextBox 8">
            <a:extLst>
              <a:ext uri="{FF2B5EF4-FFF2-40B4-BE49-F238E27FC236}">
                <a16:creationId xmlns="" xmlns:a16="http://schemas.microsoft.com/office/drawing/2014/main" id="{922AE79F-9B03-B933-60BE-1A96A2A0C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740" y="1849352"/>
            <a:ext cx="3294062" cy="4370427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u="sng" dirty="0" err="1">
                <a:latin typeface="Arial" panose="020B0604020202020204" pitchFamily="34" charset="0"/>
              </a:rPr>
              <a:t>Jt</a:t>
            </a:r>
            <a:r>
              <a:rPr lang="en-US" altLang="en-US" sz="2400" b="1" u="sng" dirty="0">
                <a:latin typeface="Arial" panose="020B0604020202020204" pitchFamily="34" charset="0"/>
              </a:rPr>
              <a:t> Dir (</a:t>
            </a:r>
            <a:r>
              <a:rPr lang="en-US" altLang="en-US" sz="2400" b="1" u="sng" dirty="0" err="1">
                <a:latin typeface="Arial" panose="020B0604020202020204" pitchFamily="34" charset="0"/>
              </a:rPr>
              <a:t>Estblishment</a:t>
            </a:r>
            <a:r>
              <a:rPr lang="en-US" altLang="en-US" sz="2400" b="1" u="sng" dirty="0">
                <a:latin typeface="Arial" panose="020B0604020202020204" pitchFamily="34" charset="0"/>
              </a:rPr>
              <a:t>)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en-US" altLang="en-US" sz="1800" b="1" dirty="0"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</a:pPr>
            <a:r>
              <a:rPr lang="en-US" altLang="en-US" sz="1800" b="1" dirty="0">
                <a:solidFill>
                  <a:srgbClr val="C00000"/>
                </a:solidFill>
                <a:latin typeface="Arial" panose="020B0604020202020204" pitchFamily="34" charset="0"/>
              </a:rPr>
              <a:t>   Administration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en-US" altLang="en-US" sz="1800" b="1" dirty="0"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</a:pPr>
            <a:r>
              <a:rPr lang="en-US" altLang="en-US" sz="1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   Personnel management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en-US" altLang="en-US" sz="1800" b="1" dirty="0"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</a:pPr>
            <a:r>
              <a:rPr lang="en-US" altLang="en-US" sz="1800" b="1" dirty="0">
                <a:solidFill>
                  <a:srgbClr val="C00000"/>
                </a:solidFill>
                <a:latin typeface="Arial" panose="020B0604020202020204" pitchFamily="34" charset="0"/>
              </a:rPr>
              <a:t>   Office management 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en-US" altLang="en-US" sz="1800" b="1" dirty="0"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</a:pPr>
            <a:r>
              <a:rPr lang="en-US" altLang="en-US" sz="1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   Discipline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en-US" altLang="en-US" sz="1800" b="1" dirty="0"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</a:pPr>
            <a:r>
              <a:rPr lang="en-US" altLang="en-US" sz="1800" b="1" dirty="0">
                <a:solidFill>
                  <a:srgbClr val="C00000"/>
                </a:solidFill>
                <a:latin typeface="Arial" panose="020B0604020202020204" pitchFamily="34" charset="0"/>
              </a:rPr>
              <a:t>   Smart Cards</a:t>
            </a:r>
          </a:p>
          <a:p>
            <a:pPr algn="just">
              <a:spcBef>
                <a:spcPct val="0"/>
              </a:spcBef>
            </a:pPr>
            <a:endParaRPr lang="en-US" altLang="en-US" sz="1800" b="1" dirty="0"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</a:pPr>
            <a:r>
              <a:rPr lang="en-US" altLang="en-US" sz="1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   Transport</a:t>
            </a:r>
          </a:p>
          <a:p>
            <a:pPr algn="just">
              <a:spcBef>
                <a:spcPct val="0"/>
              </a:spcBef>
            </a:pPr>
            <a:endParaRPr lang="en-US" altLang="en-US" sz="18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</a:pPr>
            <a:endParaRPr lang="en-US" altLang="en-US" sz="2000" b="1" dirty="0">
              <a:latin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31BE6A80-C2DD-6B9C-E554-E9CD26F299FD}"/>
              </a:ext>
            </a:extLst>
          </p:cNvPr>
          <p:cNvSpPr txBox="1"/>
          <p:nvPr/>
        </p:nvSpPr>
        <p:spPr>
          <a:xfrm>
            <a:off x="4187826" y="1848925"/>
            <a:ext cx="3294063" cy="4809009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u="sng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Jt</a:t>
            </a:r>
            <a:r>
              <a:rPr lang="en-US" sz="2400" b="1" u="sng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u="sng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</a:t>
            </a:r>
            <a:r>
              <a:rPr lang="en-US" sz="2400" b="1" u="sng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(HS)</a:t>
            </a:r>
            <a:endParaRPr lang="en-US" sz="11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Arial" pitchFamily="34" charset="0"/>
              <a:buChar char="•"/>
              <a:defRPr/>
            </a:pP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Technical advisor</a:t>
            </a:r>
          </a:p>
          <a:p>
            <a:pPr algn="just">
              <a:buFont typeface="Arial" pitchFamily="34" charset="0"/>
              <a:buChar char="•"/>
              <a:defRPr/>
            </a:pPr>
            <a:endParaRPr lang="en-US" sz="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Tech control over all PCs</a:t>
            </a:r>
          </a:p>
          <a:p>
            <a:pPr algn="just">
              <a:buFont typeface="Arial" pitchFamily="34" charset="0"/>
              <a:buChar char="•"/>
              <a:defRPr/>
            </a:pPr>
            <a:endParaRPr lang="en-US" sz="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Arial" pitchFamily="34" charset="0"/>
              <a:buChar char="•"/>
              <a:defRPr/>
            </a:pP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Visit PC on behalf of Dir</a:t>
            </a:r>
          </a:p>
          <a:p>
            <a:pPr algn="just">
              <a:defRPr/>
            </a:pPr>
            <a:endParaRPr lang="en-US" sz="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Monitor census and morbidity rate</a:t>
            </a:r>
          </a:p>
          <a:p>
            <a:pPr algn="just">
              <a:buFont typeface="Arial" pitchFamily="34" charset="0"/>
              <a:buChar char="•"/>
              <a:defRPr/>
            </a:pPr>
            <a:endParaRPr lang="en-US" sz="1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Arial" pitchFamily="34" charset="0"/>
              <a:buChar char="•"/>
              <a:defRPr/>
            </a:pP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Periodic and surprise checks at PC and empaneled hospitals</a:t>
            </a:r>
          </a:p>
          <a:p>
            <a:pPr algn="just">
              <a:buFont typeface="Arial" pitchFamily="34" charset="0"/>
              <a:buChar char="•"/>
              <a:defRPr/>
            </a:pPr>
            <a:endParaRPr lang="en-US" sz="9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Maintenance of referral data to empaneled hospitals</a:t>
            </a:r>
          </a:p>
          <a:p>
            <a:pPr algn="just">
              <a:buFont typeface="Arial" pitchFamily="34" charset="0"/>
              <a:buChar char="•"/>
              <a:defRPr/>
            </a:pPr>
            <a:endParaRPr lang="en-US" sz="105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Arial" pitchFamily="34" charset="0"/>
              <a:buChar char="•"/>
              <a:defRPr/>
            </a:pP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Statistical analysis of prevalence of diseases in Area of Responsibility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B840A458-3835-29D2-4334-0583545E7DA3}"/>
              </a:ext>
            </a:extLst>
          </p:cNvPr>
          <p:cNvSpPr txBox="1"/>
          <p:nvPr/>
        </p:nvSpPr>
        <p:spPr>
          <a:xfrm>
            <a:off x="7839182" y="1890449"/>
            <a:ext cx="3514618" cy="4893647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Jt</a:t>
            </a:r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 Dir (A &amp; A Mgt)</a:t>
            </a:r>
          </a:p>
          <a:p>
            <a:pPr algn="just">
              <a:defRPr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Arial" pitchFamily="34" charset="0"/>
              <a:buChar char="•"/>
              <a:defRPr/>
            </a:pP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Finance &amp;   assets management</a:t>
            </a:r>
          </a:p>
          <a:p>
            <a:pPr algn="just">
              <a:buFont typeface="Arial" pitchFamily="34" charset="0"/>
              <a:buChar char="•"/>
              <a:defRPr/>
            </a:pPr>
            <a:endParaRPr lang="en-US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Maintenance of equipment &amp; stores</a:t>
            </a:r>
          </a:p>
          <a:p>
            <a:pPr algn="just">
              <a:buFont typeface="Arial" pitchFamily="34" charset="0"/>
              <a:buChar char="•"/>
              <a:defRPr/>
            </a:pPr>
            <a:endParaRPr lang="en-US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Arial" pitchFamily="34" charset="0"/>
              <a:buChar char="•"/>
              <a:defRPr/>
            </a:pP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Periodic and surprise checks of accts at RC</a:t>
            </a:r>
          </a:p>
          <a:p>
            <a:pPr algn="just">
              <a:defRPr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Payment of medical bills for hospitals</a:t>
            </a:r>
          </a:p>
          <a:p>
            <a:pPr algn="just">
              <a:buFont typeface="Arial" pitchFamily="34" charset="0"/>
              <a:buChar char="•"/>
              <a:defRPr/>
            </a:pPr>
            <a:endParaRPr lang="en-US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Arial" pitchFamily="34" charset="0"/>
              <a:buChar char="•"/>
              <a:defRPr/>
            </a:pP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TDS payment</a:t>
            </a:r>
          </a:p>
          <a:p>
            <a:pPr algn="just">
              <a:buFont typeface="Arial" pitchFamily="34" charset="0"/>
              <a:buChar char="•"/>
              <a:defRPr/>
            </a:pPr>
            <a:endParaRPr lang="en-US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Recovery</a:t>
            </a:r>
          </a:p>
        </p:txBody>
      </p:sp>
      <p:sp>
        <p:nvSpPr>
          <p:cNvPr id="29704" name="Slide Number Placeholder 14">
            <a:extLst>
              <a:ext uri="{FF2B5EF4-FFF2-40B4-BE49-F238E27FC236}">
                <a16:creationId xmlns="" xmlns:a16="http://schemas.microsoft.com/office/drawing/2014/main" id="{3939A01B-96F7-9D68-5B35-3FE373A58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03FEC85-0765-4618-9B98-976BBEF28A63}" type="slidenum">
              <a:rPr lang="en-US" altLang="en-US" sz="120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9E5277A3-BFE4-5A1F-2314-DD21E39D3A2A}"/>
              </a:ext>
            </a:extLst>
          </p:cNvPr>
          <p:cNvSpPr txBox="1"/>
          <p:nvPr/>
        </p:nvSpPr>
        <p:spPr>
          <a:xfrm>
            <a:off x="3739793" y="1006867"/>
            <a:ext cx="4566007" cy="461665"/>
          </a:xfrm>
          <a:prstGeom prst="rect">
            <a:avLst/>
          </a:prstGeom>
          <a:solidFill>
            <a:schemeClr val="tx1"/>
          </a:solidFill>
          <a:ln w="28575"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Director 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="" xmlns:a16="http://schemas.microsoft.com/office/drawing/2014/main" id="{2F01B1AB-117D-6640-B176-99F1BA646AC4}"/>
              </a:ext>
            </a:extLst>
          </p:cNvPr>
          <p:cNvCxnSpPr/>
          <p:nvPr/>
        </p:nvCxnSpPr>
        <p:spPr>
          <a:xfrm rot="5400000">
            <a:off x="9013162" y="1588708"/>
            <a:ext cx="381000" cy="1588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="" xmlns:a16="http://schemas.microsoft.com/office/drawing/2014/main" id="{D30FC91A-2426-52BE-447D-C2BE5397264B}"/>
              </a:ext>
            </a:extLst>
          </p:cNvPr>
          <p:cNvCxnSpPr/>
          <p:nvPr/>
        </p:nvCxnSpPr>
        <p:spPr>
          <a:xfrm rot="5400000">
            <a:off x="5623647" y="1591571"/>
            <a:ext cx="381000" cy="1588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0029CF9E-C65E-E12D-5A94-8EEB27CF8701}"/>
              </a:ext>
            </a:extLst>
          </p:cNvPr>
          <p:cNvGrpSpPr/>
          <p:nvPr/>
        </p:nvGrpSpPr>
        <p:grpSpPr>
          <a:xfrm>
            <a:off x="1230187" y="-11922"/>
            <a:ext cx="10839243" cy="968259"/>
            <a:chOff x="1358729" y="3290181"/>
            <a:chExt cx="10767650" cy="896696"/>
          </a:xfrm>
        </p:grpSpPr>
        <p:pic>
          <p:nvPicPr>
            <p:cNvPr id="15" name="Picture 4" descr="2.png">
              <a:extLst>
                <a:ext uri="{FF2B5EF4-FFF2-40B4-BE49-F238E27FC236}">
                  <a16:creationId xmlns="" xmlns:a16="http://schemas.microsoft.com/office/drawing/2014/main" id="{684B6F65-90DA-D0EA-0A1E-106EBDDCF1C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11176935" y="3290181"/>
              <a:ext cx="949444" cy="896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6DF1B193-E97B-7EA9-B142-89824A3502BF}"/>
                </a:ext>
              </a:extLst>
            </p:cNvPr>
            <p:cNvSpPr txBox="1"/>
            <p:nvPr/>
          </p:nvSpPr>
          <p:spPr>
            <a:xfrm>
              <a:off x="1358729" y="3364292"/>
              <a:ext cx="10127413" cy="59856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979290"/>
              <a:r>
                <a:rPr lang="en-US" sz="3600" b="1" u="sng" dirty="0">
                  <a:latin typeface="Arial Rounded MT Bold" pitchFamily="34" charset="0"/>
                  <a:cs typeface="Arial" pitchFamily="34" charset="0"/>
                </a:rPr>
                <a:t>ORGANISATION: REGIONAL CENTRES</a:t>
              </a: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FDD0BE4C-119E-81FF-526E-671F57398F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814"/>
            <a:ext cx="1857080" cy="8741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Group 12">
            <a:extLst>
              <a:ext uri="{FF2B5EF4-FFF2-40B4-BE49-F238E27FC236}">
                <a16:creationId xmlns="" xmlns:a16="http://schemas.microsoft.com/office/drawing/2014/main" id="{4A541056-AB4B-87EB-0C42-1E605C125DBE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732889"/>
            <a:ext cx="4787900" cy="6047589"/>
            <a:chOff x="0" y="836806"/>
            <a:chExt cx="4787791" cy="5737026"/>
          </a:xfrm>
        </p:grpSpPr>
        <p:grpSp>
          <p:nvGrpSpPr>
            <p:cNvPr id="30745" name="Group 15">
              <a:extLst>
                <a:ext uri="{FF2B5EF4-FFF2-40B4-BE49-F238E27FC236}">
                  <a16:creationId xmlns="" xmlns:a16="http://schemas.microsoft.com/office/drawing/2014/main" id="{2FDDF8C4-673E-D1F0-A786-BA1DAD1FB37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836806"/>
              <a:ext cx="4787791" cy="5711325"/>
              <a:chOff x="0" y="836806"/>
              <a:chExt cx="4787791" cy="5711325"/>
            </a:xfrm>
          </p:grpSpPr>
          <p:pic>
            <p:nvPicPr>
              <p:cNvPr id="71" name="Picture 70">
                <a:extLst>
                  <a:ext uri="{FF2B5EF4-FFF2-40B4-BE49-F238E27FC236}">
                    <a16:creationId xmlns="" xmlns:a16="http://schemas.microsoft.com/office/drawing/2014/main" id="{EA94E157-A19F-B91B-E016-6EF504BE83B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rcRect l="22464" t="8290" r="16192" b="2468"/>
              <a:stretch/>
            </p:blipFill>
            <p:spPr>
              <a:xfrm>
                <a:off x="0" y="836806"/>
                <a:ext cx="4787791" cy="5711325"/>
              </a:xfrm>
              <a:prstGeom prst="rect">
                <a:avLst/>
              </a:prstGeom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</p:pic>
          <p:pic>
            <p:nvPicPr>
              <p:cNvPr id="72" name="Picture 71">
                <a:extLst>
                  <a:ext uri="{FF2B5EF4-FFF2-40B4-BE49-F238E27FC236}">
                    <a16:creationId xmlns="" xmlns:a16="http://schemas.microsoft.com/office/drawing/2014/main" id="{AFF11996-6B2B-53C5-1287-82898B62D1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566591" y="2388679"/>
                <a:ext cx="414564" cy="323116"/>
              </a:xfrm>
              <a:prstGeom prst="rect">
                <a:avLst/>
              </a:prstGeom>
            </p:spPr>
          </p:pic>
        </p:grpSp>
        <p:sp>
          <p:nvSpPr>
            <p:cNvPr id="13" name="8-Point Star 12">
              <a:extLst>
                <a:ext uri="{FF2B5EF4-FFF2-40B4-BE49-F238E27FC236}">
                  <a16:creationId xmlns="" xmlns:a16="http://schemas.microsoft.com/office/drawing/2014/main" id="{DAA15C91-680A-8C5F-C152-60465CC7D502}"/>
                </a:ext>
              </a:extLst>
            </p:cNvPr>
            <p:cNvSpPr/>
            <p:nvPr/>
          </p:nvSpPr>
          <p:spPr>
            <a:xfrm>
              <a:off x="1250680" y="1629621"/>
              <a:ext cx="137160" cy="137160"/>
            </a:xfrm>
            <a:prstGeom prst="star8">
              <a:avLst/>
            </a:prstGeom>
            <a:solidFill>
              <a:srgbClr val="00B0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rgbClr val="C00000"/>
                  </a:solidFill>
                </a:ln>
              </a:endParaRPr>
            </a:p>
          </p:txBody>
        </p:sp>
        <p:sp>
          <p:nvSpPr>
            <p:cNvPr id="14" name="8-Point Star 13">
              <a:extLst>
                <a:ext uri="{FF2B5EF4-FFF2-40B4-BE49-F238E27FC236}">
                  <a16:creationId xmlns="" xmlns:a16="http://schemas.microsoft.com/office/drawing/2014/main" id="{D977742E-1F6B-C826-E778-8F582EA77BF4}"/>
                </a:ext>
              </a:extLst>
            </p:cNvPr>
            <p:cNvSpPr/>
            <p:nvPr/>
          </p:nvSpPr>
          <p:spPr>
            <a:xfrm>
              <a:off x="3231880" y="3822604"/>
              <a:ext cx="137160" cy="137160"/>
            </a:xfrm>
            <a:prstGeom prst="star8">
              <a:avLst/>
            </a:prstGeom>
            <a:solidFill>
              <a:srgbClr val="00B0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rgbClr val="C00000"/>
                  </a:solidFill>
                </a:ln>
              </a:endParaRPr>
            </a:p>
          </p:txBody>
        </p:sp>
        <p:sp>
          <p:nvSpPr>
            <p:cNvPr id="15" name="8-Point Star 14">
              <a:extLst>
                <a:ext uri="{FF2B5EF4-FFF2-40B4-BE49-F238E27FC236}">
                  <a16:creationId xmlns="" xmlns:a16="http://schemas.microsoft.com/office/drawing/2014/main" id="{168E9132-0034-6ACF-BCC5-3B48C9038D61}"/>
                </a:ext>
              </a:extLst>
            </p:cNvPr>
            <p:cNvSpPr/>
            <p:nvPr/>
          </p:nvSpPr>
          <p:spPr>
            <a:xfrm>
              <a:off x="3781609" y="2905195"/>
              <a:ext cx="137160" cy="137160"/>
            </a:xfrm>
            <a:prstGeom prst="star8">
              <a:avLst/>
            </a:prstGeom>
            <a:solidFill>
              <a:srgbClr val="00B0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rgbClr val="C00000"/>
                  </a:solidFill>
                </a:ln>
              </a:endParaRPr>
            </a:p>
          </p:txBody>
        </p:sp>
        <p:sp>
          <p:nvSpPr>
            <p:cNvPr id="17" name="8-Point Star 16">
              <a:extLst>
                <a:ext uri="{FF2B5EF4-FFF2-40B4-BE49-F238E27FC236}">
                  <a16:creationId xmlns="" xmlns:a16="http://schemas.microsoft.com/office/drawing/2014/main" id="{CA5A5C95-A41F-0473-51BB-7FF50A5CE21A}"/>
                </a:ext>
              </a:extLst>
            </p:cNvPr>
            <p:cNvSpPr/>
            <p:nvPr/>
          </p:nvSpPr>
          <p:spPr>
            <a:xfrm>
              <a:off x="2752060" y="3626993"/>
              <a:ext cx="137160" cy="137160"/>
            </a:xfrm>
            <a:prstGeom prst="star8">
              <a:avLst/>
            </a:prstGeom>
            <a:solidFill>
              <a:srgbClr val="00B0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rgbClr val="C00000"/>
                  </a:solidFill>
                </a:ln>
              </a:endParaRPr>
            </a:p>
          </p:txBody>
        </p:sp>
        <p:sp>
          <p:nvSpPr>
            <p:cNvPr id="18" name="8-Point Star 17">
              <a:extLst>
                <a:ext uri="{FF2B5EF4-FFF2-40B4-BE49-F238E27FC236}">
                  <a16:creationId xmlns="" xmlns:a16="http://schemas.microsoft.com/office/drawing/2014/main" id="{8CE05905-FD0E-D382-D4F7-4BFEB560E448}"/>
                </a:ext>
              </a:extLst>
            </p:cNvPr>
            <p:cNvSpPr/>
            <p:nvPr/>
          </p:nvSpPr>
          <p:spPr>
            <a:xfrm>
              <a:off x="1767819" y="4985893"/>
              <a:ext cx="137160" cy="137160"/>
            </a:xfrm>
            <a:prstGeom prst="star8">
              <a:avLst/>
            </a:prstGeom>
            <a:solidFill>
              <a:srgbClr val="00B0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rgbClr val="C00000"/>
                  </a:solidFill>
                </a:ln>
              </a:endParaRPr>
            </a:p>
          </p:txBody>
        </p:sp>
        <p:sp>
          <p:nvSpPr>
            <p:cNvPr id="19" name="8-Point Star 18">
              <a:extLst>
                <a:ext uri="{FF2B5EF4-FFF2-40B4-BE49-F238E27FC236}">
                  <a16:creationId xmlns="" xmlns:a16="http://schemas.microsoft.com/office/drawing/2014/main" id="{4FF424DF-C97B-E803-BB44-7DA62EE29255}"/>
                </a:ext>
              </a:extLst>
            </p:cNvPr>
            <p:cNvSpPr/>
            <p:nvPr/>
          </p:nvSpPr>
          <p:spPr>
            <a:xfrm>
              <a:off x="1315325" y="5481193"/>
              <a:ext cx="137160" cy="137160"/>
            </a:xfrm>
            <a:prstGeom prst="star8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rgbClr val="C00000"/>
                  </a:solidFill>
                </a:ln>
              </a:endParaRPr>
            </a:p>
          </p:txBody>
        </p:sp>
        <p:sp>
          <p:nvSpPr>
            <p:cNvPr id="20" name="8-Point Star 19">
              <a:extLst>
                <a:ext uri="{FF2B5EF4-FFF2-40B4-BE49-F238E27FC236}">
                  <a16:creationId xmlns="" xmlns:a16="http://schemas.microsoft.com/office/drawing/2014/main" id="{F6E94EFE-4281-D132-B1D7-E45778AFA42B}"/>
                </a:ext>
              </a:extLst>
            </p:cNvPr>
            <p:cNvSpPr/>
            <p:nvPr/>
          </p:nvSpPr>
          <p:spPr>
            <a:xfrm>
              <a:off x="1266769" y="6381017"/>
              <a:ext cx="137160" cy="137160"/>
            </a:xfrm>
            <a:prstGeom prst="star8">
              <a:avLst/>
            </a:prstGeom>
            <a:solidFill>
              <a:srgbClr val="00B0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rgbClr val="C00000"/>
                  </a:solidFill>
                </a:ln>
              </a:endParaRPr>
            </a:p>
          </p:txBody>
        </p:sp>
        <p:sp>
          <p:nvSpPr>
            <p:cNvPr id="21" name="8-Point Star 20">
              <a:extLst>
                <a:ext uri="{FF2B5EF4-FFF2-40B4-BE49-F238E27FC236}">
                  <a16:creationId xmlns="" xmlns:a16="http://schemas.microsoft.com/office/drawing/2014/main" id="{CC4244E2-2A41-4E2F-0E82-1214FA60ADFA}"/>
                </a:ext>
              </a:extLst>
            </p:cNvPr>
            <p:cNvSpPr/>
            <p:nvPr/>
          </p:nvSpPr>
          <p:spPr>
            <a:xfrm>
              <a:off x="1146235" y="6069313"/>
              <a:ext cx="137160" cy="137160"/>
            </a:xfrm>
            <a:prstGeom prst="star8">
              <a:avLst/>
            </a:prstGeom>
            <a:solidFill>
              <a:srgbClr val="FF99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rgbClr val="C00000"/>
                  </a:solidFill>
                </a:ln>
              </a:endParaRPr>
            </a:p>
          </p:txBody>
        </p:sp>
        <p:sp>
          <p:nvSpPr>
            <p:cNvPr id="22" name="8-Point Star 21">
              <a:extLst>
                <a:ext uri="{FF2B5EF4-FFF2-40B4-BE49-F238E27FC236}">
                  <a16:creationId xmlns="" xmlns:a16="http://schemas.microsoft.com/office/drawing/2014/main" id="{365F8202-B617-3A06-A8E5-5EBFEE20A89E}"/>
                </a:ext>
              </a:extLst>
            </p:cNvPr>
            <p:cNvSpPr/>
            <p:nvPr/>
          </p:nvSpPr>
          <p:spPr>
            <a:xfrm>
              <a:off x="1789317" y="5770727"/>
              <a:ext cx="137160" cy="137160"/>
            </a:xfrm>
            <a:prstGeom prst="star8">
              <a:avLst/>
            </a:prstGeom>
            <a:solidFill>
              <a:srgbClr val="00B0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rgbClr val="C00000"/>
                  </a:solidFill>
                </a:ln>
              </a:endParaRPr>
            </a:p>
          </p:txBody>
        </p:sp>
        <p:sp>
          <p:nvSpPr>
            <p:cNvPr id="23" name="8-Point Star 22">
              <a:extLst>
                <a:ext uri="{FF2B5EF4-FFF2-40B4-BE49-F238E27FC236}">
                  <a16:creationId xmlns="" xmlns:a16="http://schemas.microsoft.com/office/drawing/2014/main" id="{A5A4FB95-DE78-0162-3EF5-0A1715FF997C}"/>
                </a:ext>
              </a:extLst>
            </p:cNvPr>
            <p:cNvSpPr/>
            <p:nvPr/>
          </p:nvSpPr>
          <p:spPr>
            <a:xfrm>
              <a:off x="775235" y="4543933"/>
              <a:ext cx="137160" cy="137160"/>
            </a:xfrm>
            <a:prstGeom prst="star8">
              <a:avLst/>
            </a:prstGeom>
            <a:solidFill>
              <a:srgbClr val="00B0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rgbClr val="C00000"/>
                  </a:solidFill>
                </a:ln>
              </a:endParaRPr>
            </a:p>
          </p:txBody>
        </p:sp>
        <p:sp>
          <p:nvSpPr>
            <p:cNvPr id="24" name="8-Point Star 23">
              <a:extLst>
                <a:ext uri="{FF2B5EF4-FFF2-40B4-BE49-F238E27FC236}">
                  <a16:creationId xmlns="" xmlns:a16="http://schemas.microsoft.com/office/drawing/2014/main" id="{15B6D2C2-0714-E313-2F90-421B94816779}"/>
                </a:ext>
              </a:extLst>
            </p:cNvPr>
            <p:cNvSpPr/>
            <p:nvPr/>
          </p:nvSpPr>
          <p:spPr>
            <a:xfrm>
              <a:off x="1566681" y="4141315"/>
              <a:ext cx="137160" cy="137160"/>
            </a:xfrm>
            <a:prstGeom prst="star8">
              <a:avLst/>
            </a:prstGeom>
            <a:solidFill>
              <a:schemeClr val="accent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rgbClr val="C00000"/>
                  </a:solidFill>
                </a:ln>
              </a:endParaRPr>
            </a:p>
          </p:txBody>
        </p:sp>
        <p:sp>
          <p:nvSpPr>
            <p:cNvPr id="25" name="8-Point Star 24">
              <a:extLst>
                <a:ext uri="{FF2B5EF4-FFF2-40B4-BE49-F238E27FC236}">
                  <a16:creationId xmlns="" xmlns:a16="http://schemas.microsoft.com/office/drawing/2014/main" id="{38BB88B2-FC3F-4E81-F800-D1AEFF2A5D4B}"/>
                </a:ext>
              </a:extLst>
            </p:cNvPr>
            <p:cNvSpPr/>
            <p:nvPr/>
          </p:nvSpPr>
          <p:spPr>
            <a:xfrm>
              <a:off x="2092986" y="3927636"/>
              <a:ext cx="137160" cy="137160"/>
            </a:xfrm>
            <a:prstGeom prst="star8">
              <a:avLst/>
            </a:prstGeom>
            <a:solidFill>
              <a:srgbClr val="00B0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rgbClr val="C00000"/>
                  </a:solidFill>
                </a:ln>
              </a:endParaRPr>
            </a:p>
          </p:txBody>
        </p:sp>
        <p:sp>
          <p:nvSpPr>
            <p:cNvPr id="26" name="8-Point Star 25">
              <a:extLst>
                <a:ext uri="{FF2B5EF4-FFF2-40B4-BE49-F238E27FC236}">
                  <a16:creationId xmlns="" xmlns:a16="http://schemas.microsoft.com/office/drawing/2014/main" id="{EF0992F1-3168-94F5-9323-A18A071D2AEB}"/>
                </a:ext>
              </a:extLst>
            </p:cNvPr>
            <p:cNvSpPr/>
            <p:nvPr/>
          </p:nvSpPr>
          <p:spPr>
            <a:xfrm>
              <a:off x="2013889" y="2696958"/>
              <a:ext cx="137160" cy="137160"/>
            </a:xfrm>
            <a:prstGeom prst="star8">
              <a:avLst/>
            </a:prstGeom>
            <a:solidFill>
              <a:srgbClr val="00B0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rgbClr val="C00000"/>
                  </a:solidFill>
                </a:ln>
              </a:endParaRPr>
            </a:p>
          </p:txBody>
        </p:sp>
        <p:sp>
          <p:nvSpPr>
            <p:cNvPr id="27" name="8-Point Star 26">
              <a:extLst>
                <a:ext uri="{FF2B5EF4-FFF2-40B4-BE49-F238E27FC236}">
                  <a16:creationId xmlns="" xmlns:a16="http://schemas.microsoft.com/office/drawing/2014/main" id="{8B37D2B0-3854-F8B9-84DF-2D2F0EE9F3D3}"/>
                </a:ext>
              </a:extLst>
            </p:cNvPr>
            <p:cNvSpPr/>
            <p:nvPr/>
          </p:nvSpPr>
          <p:spPr>
            <a:xfrm>
              <a:off x="914379" y="2499597"/>
              <a:ext cx="137160" cy="137160"/>
            </a:xfrm>
            <a:prstGeom prst="star8">
              <a:avLst/>
            </a:prstGeom>
            <a:solidFill>
              <a:srgbClr val="00B0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rgbClr val="C00000"/>
                  </a:solidFill>
                </a:ln>
              </a:endParaRPr>
            </a:p>
          </p:txBody>
        </p:sp>
        <p:sp>
          <p:nvSpPr>
            <p:cNvPr id="28" name="8-Point Star 27">
              <a:extLst>
                <a:ext uri="{FF2B5EF4-FFF2-40B4-BE49-F238E27FC236}">
                  <a16:creationId xmlns="" xmlns:a16="http://schemas.microsoft.com/office/drawing/2014/main" id="{6210823C-6A03-3FFC-29E7-6DBE2289DD9B}"/>
                </a:ext>
              </a:extLst>
            </p:cNvPr>
            <p:cNvSpPr/>
            <p:nvPr/>
          </p:nvSpPr>
          <p:spPr>
            <a:xfrm>
              <a:off x="675389" y="3587890"/>
              <a:ext cx="137160" cy="137160"/>
            </a:xfrm>
            <a:prstGeom prst="star8">
              <a:avLst/>
            </a:prstGeom>
            <a:solidFill>
              <a:schemeClr val="accent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rgbClr val="C00000"/>
                  </a:solidFill>
                </a:ln>
              </a:endParaRPr>
            </a:p>
          </p:txBody>
        </p:sp>
        <p:sp>
          <p:nvSpPr>
            <p:cNvPr id="29" name="8-Point Star 28">
              <a:extLst>
                <a:ext uri="{FF2B5EF4-FFF2-40B4-BE49-F238E27FC236}">
                  <a16:creationId xmlns="" xmlns:a16="http://schemas.microsoft.com/office/drawing/2014/main" id="{CF6CC801-3819-4749-73F0-67873A0F8A81}"/>
                </a:ext>
              </a:extLst>
            </p:cNvPr>
            <p:cNvSpPr/>
            <p:nvPr/>
          </p:nvSpPr>
          <p:spPr>
            <a:xfrm>
              <a:off x="1187724" y="2104916"/>
              <a:ext cx="137160" cy="137160"/>
            </a:xfrm>
            <a:prstGeom prst="star8">
              <a:avLst/>
            </a:prstGeom>
            <a:solidFill>
              <a:srgbClr val="00B0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rgbClr val="C00000"/>
                  </a:solidFill>
                </a:ln>
              </a:endParaRPr>
            </a:p>
          </p:txBody>
        </p:sp>
        <p:sp>
          <p:nvSpPr>
            <p:cNvPr id="30" name="8-Point Star 29">
              <a:extLst>
                <a:ext uri="{FF2B5EF4-FFF2-40B4-BE49-F238E27FC236}">
                  <a16:creationId xmlns="" xmlns:a16="http://schemas.microsoft.com/office/drawing/2014/main" id="{2DEB029C-6FA1-9192-82A2-54A524B18460}"/>
                </a:ext>
              </a:extLst>
            </p:cNvPr>
            <p:cNvSpPr/>
            <p:nvPr/>
          </p:nvSpPr>
          <p:spPr>
            <a:xfrm>
              <a:off x="1384462" y="2090778"/>
              <a:ext cx="137160" cy="137160"/>
            </a:xfrm>
            <a:prstGeom prst="star8">
              <a:avLst/>
            </a:prstGeom>
            <a:solidFill>
              <a:srgbClr val="00B0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rgbClr val="C00000"/>
                  </a:solidFill>
                </a:ln>
              </a:endParaRPr>
            </a:p>
          </p:txBody>
        </p:sp>
        <p:sp>
          <p:nvSpPr>
            <p:cNvPr id="31" name="8-Point Star 30">
              <a:extLst>
                <a:ext uri="{FF2B5EF4-FFF2-40B4-BE49-F238E27FC236}">
                  <a16:creationId xmlns="" xmlns:a16="http://schemas.microsoft.com/office/drawing/2014/main" id="{34C77FDA-EBC2-6F9E-A3C5-E155248B699D}"/>
                </a:ext>
              </a:extLst>
            </p:cNvPr>
            <p:cNvSpPr/>
            <p:nvPr/>
          </p:nvSpPr>
          <p:spPr>
            <a:xfrm>
              <a:off x="1515406" y="2438593"/>
              <a:ext cx="137160" cy="137160"/>
            </a:xfrm>
            <a:prstGeom prst="star8">
              <a:avLst/>
            </a:prstGeom>
            <a:solidFill>
              <a:srgbClr val="00B0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rgbClr val="C00000"/>
                  </a:solidFill>
                </a:ln>
              </a:endParaRPr>
            </a:p>
          </p:txBody>
        </p:sp>
        <p:sp>
          <p:nvSpPr>
            <p:cNvPr id="32" name="8-Point Star 31">
              <a:extLst>
                <a:ext uri="{FF2B5EF4-FFF2-40B4-BE49-F238E27FC236}">
                  <a16:creationId xmlns="" xmlns:a16="http://schemas.microsoft.com/office/drawing/2014/main" id="{4D460F7B-A12C-1E51-1186-7DEBBDAAF0D7}"/>
                </a:ext>
              </a:extLst>
            </p:cNvPr>
            <p:cNvSpPr/>
            <p:nvPr/>
          </p:nvSpPr>
          <p:spPr>
            <a:xfrm>
              <a:off x="1839349" y="2539578"/>
              <a:ext cx="137160" cy="137160"/>
            </a:xfrm>
            <a:prstGeom prst="star8">
              <a:avLst/>
            </a:prstGeom>
            <a:solidFill>
              <a:srgbClr val="00B0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rgbClr val="C00000"/>
                  </a:solidFill>
                </a:ln>
              </a:endParaRPr>
            </a:p>
          </p:txBody>
        </p:sp>
        <p:sp>
          <p:nvSpPr>
            <p:cNvPr id="30803" name="Rectangle 38">
              <a:extLst>
                <a:ext uri="{FF2B5EF4-FFF2-40B4-BE49-F238E27FC236}">
                  <a16:creationId xmlns="" xmlns:a16="http://schemas.microsoft.com/office/drawing/2014/main" id="{56700F7A-D85C-16D6-4313-C56F7FA468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0963" y="1337419"/>
              <a:ext cx="700817" cy="291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latin typeface="Arial Narrow" panose="020B0606020202030204" pitchFamily="34" charset="0"/>
                </a:rPr>
                <a:t>Jammu</a:t>
              </a:r>
            </a:p>
          </p:txBody>
        </p:sp>
        <p:sp>
          <p:nvSpPr>
            <p:cNvPr id="34" name="8-Point Star 33">
              <a:extLst>
                <a:ext uri="{FF2B5EF4-FFF2-40B4-BE49-F238E27FC236}">
                  <a16:creationId xmlns="" xmlns:a16="http://schemas.microsoft.com/office/drawing/2014/main" id="{ECBEDE85-2B4D-E2E4-AC02-31379A3C2729}"/>
                </a:ext>
              </a:extLst>
            </p:cNvPr>
            <p:cNvSpPr/>
            <p:nvPr/>
          </p:nvSpPr>
          <p:spPr>
            <a:xfrm>
              <a:off x="1312931" y="5956515"/>
              <a:ext cx="137160" cy="137160"/>
            </a:xfrm>
            <a:prstGeom prst="star8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rgbClr val="C00000"/>
                  </a:solidFill>
                </a:ln>
              </a:endParaRPr>
            </a:p>
          </p:txBody>
        </p:sp>
        <p:sp>
          <p:nvSpPr>
            <p:cNvPr id="30807" name="Rectangle 40">
              <a:extLst>
                <a:ext uri="{FF2B5EF4-FFF2-40B4-BE49-F238E27FC236}">
                  <a16:creationId xmlns="" xmlns:a16="http://schemas.microsoft.com/office/drawing/2014/main" id="{21561DE3-B824-3733-8802-68108EAA44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9041" y="4163724"/>
              <a:ext cx="699214" cy="291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latin typeface="Arial Narrow" panose="020B0606020202030204" pitchFamily="34" charset="0"/>
                </a:rPr>
                <a:t>Nagpur</a:t>
              </a:r>
            </a:p>
          </p:txBody>
        </p:sp>
        <p:sp>
          <p:nvSpPr>
            <p:cNvPr id="30808" name="Rectangle 41">
              <a:extLst>
                <a:ext uri="{FF2B5EF4-FFF2-40B4-BE49-F238E27FC236}">
                  <a16:creationId xmlns="" xmlns:a16="http://schemas.microsoft.com/office/drawing/2014/main" id="{8EA11877-2E24-82F7-5B8E-48C1213448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085" y="4025585"/>
              <a:ext cx="742494" cy="2920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solidFill>
                    <a:schemeClr val="tx2"/>
                  </a:solidFill>
                  <a:latin typeface="Arial Narrow" panose="020B0606020202030204" pitchFamily="34" charset="0"/>
                </a:rPr>
                <a:t>Mumbai</a:t>
              </a:r>
            </a:p>
          </p:txBody>
        </p:sp>
        <p:sp>
          <p:nvSpPr>
            <p:cNvPr id="30809" name="Rectangle 42">
              <a:extLst>
                <a:ext uri="{FF2B5EF4-FFF2-40B4-BE49-F238E27FC236}">
                  <a16:creationId xmlns="" xmlns:a16="http://schemas.microsoft.com/office/drawing/2014/main" id="{31F538C2-0C0D-BEC0-F8CB-92C1F9DDAB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2496" y="4595736"/>
              <a:ext cx="543727" cy="291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  <a:latin typeface="Arial Narrow" panose="020B0606020202030204" pitchFamily="34" charset="0"/>
                </a:rPr>
                <a:t>Pune</a:t>
              </a:r>
            </a:p>
          </p:txBody>
        </p:sp>
        <p:sp>
          <p:nvSpPr>
            <p:cNvPr id="30810" name="Rectangle 43">
              <a:extLst>
                <a:ext uri="{FF2B5EF4-FFF2-40B4-BE49-F238E27FC236}">
                  <a16:creationId xmlns="" xmlns:a16="http://schemas.microsoft.com/office/drawing/2014/main" id="{AB42DA35-B67C-FCCA-0CF5-DE6E692EFE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8261" y="5810477"/>
              <a:ext cx="764936" cy="291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  <a:latin typeface="Arial Narrow" panose="020B0606020202030204" pitchFamily="34" charset="0"/>
                </a:rPr>
                <a:t>Chennai</a:t>
              </a:r>
            </a:p>
          </p:txBody>
        </p:sp>
        <p:sp>
          <p:nvSpPr>
            <p:cNvPr id="30811" name="Rectangle 44">
              <a:extLst>
                <a:ext uri="{FF2B5EF4-FFF2-40B4-BE49-F238E27FC236}">
                  <a16:creationId xmlns="" xmlns:a16="http://schemas.microsoft.com/office/drawing/2014/main" id="{33F9E9C6-F316-3843-F4B0-95A2637EA1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2257" y="3612441"/>
              <a:ext cx="798599" cy="291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  <a:latin typeface="Arial Narrow" panose="020B0606020202030204" pitchFamily="34" charset="0"/>
                </a:rPr>
                <a:t>Jabalpur</a:t>
              </a:r>
            </a:p>
          </p:txBody>
        </p:sp>
        <p:sp>
          <p:nvSpPr>
            <p:cNvPr id="30812" name="Rectangle 45">
              <a:extLst>
                <a:ext uri="{FF2B5EF4-FFF2-40B4-BE49-F238E27FC236}">
                  <a16:creationId xmlns="" xmlns:a16="http://schemas.microsoft.com/office/drawing/2014/main" id="{4EDFF776-9BDD-6CB3-7BA2-80DCD970EB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9878" y="3005664"/>
              <a:ext cx="585404" cy="291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  <a:latin typeface="Arial Narrow" panose="020B0606020202030204" pitchFamily="34" charset="0"/>
                </a:rPr>
                <a:t>Patna</a:t>
              </a:r>
            </a:p>
          </p:txBody>
        </p:sp>
        <p:sp>
          <p:nvSpPr>
            <p:cNvPr id="41" name="8-Point Star 40">
              <a:extLst>
                <a:ext uri="{FF2B5EF4-FFF2-40B4-BE49-F238E27FC236}">
                  <a16:creationId xmlns="" xmlns:a16="http://schemas.microsoft.com/office/drawing/2014/main" id="{F2F8C6A0-928E-8588-134A-6C6AEF14C600}"/>
                </a:ext>
              </a:extLst>
            </p:cNvPr>
            <p:cNvSpPr/>
            <p:nvPr/>
          </p:nvSpPr>
          <p:spPr>
            <a:xfrm>
              <a:off x="1720737" y="2256366"/>
              <a:ext cx="137160" cy="137160"/>
            </a:xfrm>
            <a:prstGeom prst="star8">
              <a:avLst/>
            </a:prstGeom>
            <a:solidFill>
              <a:srgbClr val="00B0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rgbClr val="C00000"/>
                  </a:solidFill>
                </a:ln>
              </a:endParaRPr>
            </a:p>
          </p:txBody>
        </p:sp>
        <p:sp>
          <p:nvSpPr>
            <p:cNvPr id="30816" name="Rectangle 47">
              <a:extLst>
                <a:ext uri="{FF2B5EF4-FFF2-40B4-BE49-F238E27FC236}">
                  <a16:creationId xmlns="" xmlns:a16="http://schemas.microsoft.com/office/drawing/2014/main" id="{8139F3F8-FF2E-03E8-5770-A438C5120D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2489" y="2121146"/>
              <a:ext cx="870731" cy="291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  <a:latin typeface="Arial Narrow" panose="020B0606020202030204" pitchFamily="34" charset="0"/>
                </a:rPr>
                <a:t>Dehradun</a:t>
              </a:r>
            </a:p>
          </p:txBody>
        </p:sp>
        <p:sp>
          <p:nvSpPr>
            <p:cNvPr id="30817" name="Rectangle 48">
              <a:extLst>
                <a:ext uri="{FF2B5EF4-FFF2-40B4-BE49-F238E27FC236}">
                  <a16:creationId xmlns="" xmlns:a16="http://schemas.microsoft.com/office/drawing/2014/main" id="{0FF7DF8C-B53E-BC3B-E741-44FEA1865C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672" y="5354482"/>
              <a:ext cx="904394" cy="291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  <a:latin typeface="Arial Narrow" panose="020B0606020202030204" pitchFamily="34" charset="0"/>
                </a:rPr>
                <a:t>Bangalore</a:t>
              </a:r>
            </a:p>
          </p:txBody>
        </p:sp>
        <p:sp>
          <p:nvSpPr>
            <p:cNvPr id="30818" name="Rectangle 49">
              <a:extLst>
                <a:ext uri="{FF2B5EF4-FFF2-40B4-BE49-F238E27FC236}">
                  <a16:creationId xmlns="" xmlns:a16="http://schemas.microsoft.com/office/drawing/2014/main" id="{994CF6E8-0D5C-CD93-0F50-C371AAEA15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9541" y="5964365"/>
              <a:ext cx="593418" cy="291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latin typeface="Arial Narrow" panose="020B0606020202030204" pitchFamily="34" charset="0"/>
                </a:rPr>
                <a:t>Kochi</a:t>
              </a:r>
            </a:p>
          </p:txBody>
        </p:sp>
        <p:sp>
          <p:nvSpPr>
            <p:cNvPr id="30819" name="Rectangle 50">
              <a:extLst>
                <a:ext uri="{FF2B5EF4-FFF2-40B4-BE49-F238E27FC236}">
                  <a16:creationId xmlns="" xmlns:a16="http://schemas.microsoft.com/office/drawing/2014/main" id="{05209B71-1AEF-BBE7-5EA7-0596B444AB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194" y="6281860"/>
              <a:ext cx="987684" cy="291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latin typeface="Arial Narrow" panose="020B0606020202030204" pitchFamily="34" charset="0"/>
                </a:rPr>
                <a:t>Trivandrum</a:t>
              </a:r>
            </a:p>
          </p:txBody>
        </p:sp>
        <p:sp>
          <p:nvSpPr>
            <p:cNvPr id="30820" name="Rectangle 51">
              <a:extLst>
                <a:ext uri="{FF2B5EF4-FFF2-40B4-BE49-F238E27FC236}">
                  <a16:creationId xmlns="" xmlns:a16="http://schemas.microsoft.com/office/drawing/2014/main" id="{26C0FFAF-5517-5B2B-D1C8-3F7D35A18B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9405" y="5036623"/>
              <a:ext cx="944467" cy="291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latin typeface="Arial Narrow" panose="020B0606020202030204" pitchFamily="34" charset="0"/>
                </a:rPr>
                <a:t>Hyderabad</a:t>
              </a:r>
            </a:p>
          </p:txBody>
        </p:sp>
        <p:sp>
          <p:nvSpPr>
            <p:cNvPr id="30821" name="Rectangle 52">
              <a:extLst>
                <a:ext uri="{FF2B5EF4-FFF2-40B4-BE49-F238E27FC236}">
                  <a16:creationId xmlns="" xmlns:a16="http://schemas.microsoft.com/office/drawing/2014/main" id="{3A7A13C4-1F5A-9B24-E31A-31EA888816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7044" y="2861073"/>
              <a:ext cx="627081" cy="291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  <a:latin typeface="Arial Narrow" panose="020B0606020202030204" pitchFamily="34" charset="0"/>
                </a:rPr>
                <a:t>Jaipur</a:t>
              </a:r>
            </a:p>
          </p:txBody>
        </p:sp>
        <p:sp>
          <p:nvSpPr>
            <p:cNvPr id="30822" name="Rectangle 53">
              <a:extLst>
                <a:ext uri="{FF2B5EF4-FFF2-40B4-BE49-F238E27FC236}">
                  <a16:creationId xmlns="" xmlns:a16="http://schemas.microsoft.com/office/drawing/2014/main" id="{FC5383FE-A5AF-38F1-F871-FE399AABE5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997" y="3626700"/>
              <a:ext cx="1026220" cy="291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latin typeface="Arial Narrow" panose="020B0606020202030204" pitchFamily="34" charset="0"/>
                </a:rPr>
                <a:t>Ahmedabad</a:t>
              </a:r>
            </a:p>
          </p:txBody>
        </p:sp>
        <p:sp>
          <p:nvSpPr>
            <p:cNvPr id="30823" name="Rectangle 54">
              <a:extLst>
                <a:ext uri="{FF2B5EF4-FFF2-40B4-BE49-F238E27FC236}">
                  <a16:creationId xmlns="" xmlns:a16="http://schemas.microsoft.com/office/drawing/2014/main" id="{864E1805-2F72-6EE0-9A12-839636A2F6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7480" y="2933368"/>
              <a:ext cx="846688" cy="291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  <a:latin typeface="Arial Narrow" panose="020B0606020202030204" pitchFamily="34" charset="0"/>
                </a:rPr>
                <a:t>Guwahati</a:t>
              </a:r>
            </a:p>
          </p:txBody>
        </p:sp>
        <p:sp>
          <p:nvSpPr>
            <p:cNvPr id="30824" name="Rectangle 55">
              <a:extLst>
                <a:ext uri="{FF2B5EF4-FFF2-40B4-BE49-F238E27FC236}">
                  <a16:creationId xmlns="" xmlns:a16="http://schemas.microsoft.com/office/drawing/2014/main" id="{43650E63-AC5A-B6B1-4BEC-9315F744E1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6563" y="3637725"/>
              <a:ext cx="716847" cy="291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  <a:latin typeface="Arial Narrow" panose="020B0606020202030204" pitchFamily="34" charset="0"/>
                </a:rPr>
                <a:t>Kolkata</a:t>
              </a:r>
            </a:p>
          </p:txBody>
        </p:sp>
        <p:sp>
          <p:nvSpPr>
            <p:cNvPr id="30825" name="Rectangle 56">
              <a:extLst>
                <a:ext uri="{FF2B5EF4-FFF2-40B4-BE49-F238E27FC236}">
                  <a16:creationId xmlns="" xmlns:a16="http://schemas.microsoft.com/office/drawing/2014/main" id="{3EFEFAC2-3704-EDB6-D32F-9D6ACA2A34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8432" y="3420839"/>
              <a:ext cx="675170" cy="291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  <a:latin typeface="Arial Narrow" panose="020B0606020202030204" pitchFamily="34" charset="0"/>
                </a:rPr>
                <a:t>Ranchi</a:t>
              </a:r>
            </a:p>
          </p:txBody>
        </p:sp>
        <p:sp>
          <p:nvSpPr>
            <p:cNvPr id="52" name="8-Point Star 51">
              <a:extLst>
                <a:ext uri="{FF2B5EF4-FFF2-40B4-BE49-F238E27FC236}">
                  <a16:creationId xmlns="" xmlns:a16="http://schemas.microsoft.com/office/drawing/2014/main" id="{4946B21E-1D7F-C517-9052-1FEF731CD3D6}"/>
                </a:ext>
              </a:extLst>
            </p:cNvPr>
            <p:cNvSpPr/>
            <p:nvPr/>
          </p:nvSpPr>
          <p:spPr>
            <a:xfrm>
              <a:off x="2301219" y="2950254"/>
              <a:ext cx="137160" cy="137160"/>
            </a:xfrm>
            <a:prstGeom prst="star8">
              <a:avLst/>
            </a:prstGeom>
            <a:solidFill>
              <a:srgbClr val="00B0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rgbClr val="C00000"/>
                  </a:solidFill>
                </a:ln>
              </a:endParaRPr>
            </a:p>
          </p:txBody>
        </p:sp>
        <p:sp>
          <p:nvSpPr>
            <p:cNvPr id="30829" name="Rectangle 58">
              <a:extLst>
                <a:ext uri="{FF2B5EF4-FFF2-40B4-BE49-F238E27FC236}">
                  <a16:creationId xmlns="" xmlns:a16="http://schemas.microsoft.com/office/drawing/2014/main" id="{37FB4C04-8F43-35BC-7AB2-AFE71756D3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8157" y="3138274"/>
              <a:ext cx="888365" cy="291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latin typeface="Arial Narrow" panose="020B0606020202030204" pitchFamily="34" charset="0"/>
                </a:rPr>
                <a:t>Allahabad</a:t>
              </a:r>
            </a:p>
          </p:txBody>
        </p:sp>
        <p:sp>
          <p:nvSpPr>
            <p:cNvPr id="30830" name="Rectangle 59">
              <a:extLst>
                <a:ext uri="{FF2B5EF4-FFF2-40B4-BE49-F238E27FC236}">
                  <a16:creationId xmlns="" xmlns:a16="http://schemas.microsoft.com/office/drawing/2014/main" id="{88F25D23-20B1-EE16-903F-3D225EF080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1285" y="2861073"/>
              <a:ext cx="821040" cy="291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latin typeface="Arial Narrow" panose="020B0606020202030204" pitchFamily="34" charset="0"/>
                </a:rPr>
                <a:t>Lucknow</a:t>
              </a:r>
            </a:p>
          </p:txBody>
        </p:sp>
        <p:sp>
          <p:nvSpPr>
            <p:cNvPr id="30831" name="Rectangle 60">
              <a:extLst>
                <a:ext uri="{FF2B5EF4-FFF2-40B4-BE49-F238E27FC236}">
                  <a16:creationId xmlns="" xmlns:a16="http://schemas.microsoft.com/office/drawing/2014/main" id="{09FE3FA9-2A93-707A-EDC7-7594C35A2F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7146" y="5976768"/>
              <a:ext cx="1003778" cy="291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  <a:latin typeface="Arial Narrow" panose="020B0606020202030204" pitchFamily="34" charset="0"/>
                </a:rPr>
                <a:t>Coimbatore</a:t>
              </a:r>
            </a:p>
          </p:txBody>
        </p:sp>
        <p:sp>
          <p:nvSpPr>
            <p:cNvPr id="30832" name="Rectangle 61">
              <a:extLst>
                <a:ext uri="{FF2B5EF4-FFF2-40B4-BE49-F238E27FC236}">
                  <a16:creationId xmlns="" xmlns:a16="http://schemas.microsoft.com/office/drawing/2014/main" id="{3C948213-A4A6-5419-E5AE-C2B404F6E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063" y="2282711"/>
              <a:ext cx="635096" cy="291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  <a:latin typeface="Arial Narrow" panose="020B0606020202030204" pitchFamily="34" charset="0"/>
                </a:rPr>
                <a:t>Hissar</a:t>
              </a:r>
            </a:p>
          </p:txBody>
        </p:sp>
        <p:sp>
          <p:nvSpPr>
            <p:cNvPr id="57" name="8-Point Star 56">
              <a:extLst>
                <a:ext uri="{FF2B5EF4-FFF2-40B4-BE49-F238E27FC236}">
                  <a16:creationId xmlns="" xmlns:a16="http://schemas.microsoft.com/office/drawing/2014/main" id="{98C241D0-E532-C43D-EAB5-8905654B009E}"/>
                </a:ext>
              </a:extLst>
            </p:cNvPr>
            <p:cNvSpPr/>
            <p:nvPr/>
          </p:nvSpPr>
          <p:spPr>
            <a:xfrm>
              <a:off x="1313342" y="2516036"/>
              <a:ext cx="137160" cy="137160"/>
            </a:xfrm>
            <a:prstGeom prst="star8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rgbClr val="C00000"/>
                  </a:solidFill>
                </a:ln>
                <a:solidFill>
                  <a:srgbClr val="FFC000"/>
                </a:solidFill>
              </a:endParaRPr>
            </a:p>
          </p:txBody>
        </p:sp>
        <p:sp>
          <p:nvSpPr>
            <p:cNvPr id="30836" name="Rectangle 63">
              <a:extLst>
                <a:ext uri="{FF2B5EF4-FFF2-40B4-BE49-F238E27FC236}">
                  <a16:creationId xmlns="" xmlns:a16="http://schemas.microsoft.com/office/drawing/2014/main" id="{E2AD29AF-A88B-44C6-94FD-05A6197519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1155" y="2552154"/>
              <a:ext cx="718466" cy="291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latin typeface="Arial Narrow" panose="020B0606020202030204" pitchFamily="34" charset="0"/>
                </a:rPr>
                <a:t>Bareilly</a:t>
              </a:r>
            </a:p>
          </p:txBody>
        </p:sp>
        <p:sp>
          <p:nvSpPr>
            <p:cNvPr id="59" name="8-Point Star 58">
              <a:extLst>
                <a:ext uri="{FF2B5EF4-FFF2-40B4-BE49-F238E27FC236}">
                  <a16:creationId xmlns="" xmlns:a16="http://schemas.microsoft.com/office/drawing/2014/main" id="{C924756A-AB6F-E23F-53E8-2C9FF9903363}"/>
                </a:ext>
              </a:extLst>
            </p:cNvPr>
            <p:cNvSpPr/>
            <p:nvPr/>
          </p:nvSpPr>
          <p:spPr>
            <a:xfrm>
              <a:off x="1471863" y="2287517"/>
              <a:ext cx="137160" cy="137160"/>
            </a:xfrm>
            <a:prstGeom prst="star8">
              <a:avLst/>
            </a:prstGeom>
            <a:solidFill>
              <a:srgbClr val="00B0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rgbClr val="C00000"/>
                  </a:solidFill>
                </a:ln>
                <a:solidFill>
                  <a:srgbClr val="FFC000"/>
                </a:solidFill>
              </a:endParaRPr>
            </a:p>
          </p:txBody>
        </p:sp>
        <p:sp>
          <p:nvSpPr>
            <p:cNvPr id="30840" name="Rectangle 66">
              <a:extLst>
                <a:ext uri="{FF2B5EF4-FFF2-40B4-BE49-F238E27FC236}">
                  <a16:creationId xmlns="" xmlns:a16="http://schemas.microsoft.com/office/drawing/2014/main" id="{7F516EEF-215B-8F18-0BAA-15D0566E1E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002" y="2015997"/>
              <a:ext cx="880349" cy="291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  <a:latin typeface="Arial Narrow" panose="020B0606020202030204" pitchFamily="34" charset="0"/>
                </a:rPr>
                <a:t>Jalandhar</a:t>
              </a:r>
            </a:p>
          </p:txBody>
        </p:sp>
        <p:sp>
          <p:nvSpPr>
            <p:cNvPr id="30841" name="Rectangle 67">
              <a:extLst>
                <a:ext uri="{FF2B5EF4-FFF2-40B4-BE49-F238E27FC236}">
                  <a16:creationId xmlns="" xmlns:a16="http://schemas.microsoft.com/office/drawing/2014/main" id="{30B09855-34B0-57E3-96B2-57D6FB035B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3744" y="1864901"/>
              <a:ext cx="1175295" cy="291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  <a:latin typeface="Arial Narrow" panose="020B0606020202030204" pitchFamily="34" charset="0"/>
                </a:rPr>
                <a:t>Chandimandir</a:t>
              </a:r>
            </a:p>
          </p:txBody>
        </p:sp>
        <p:sp>
          <p:nvSpPr>
            <p:cNvPr id="30842" name="Rectangle 68">
              <a:extLst>
                <a:ext uri="{FF2B5EF4-FFF2-40B4-BE49-F238E27FC236}">
                  <a16:creationId xmlns="" xmlns:a16="http://schemas.microsoft.com/office/drawing/2014/main" id="{4DA3629B-F03C-8680-9041-C181833182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989" y="2186584"/>
              <a:ext cx="716847" cy="291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latin typeface="Arial Narrow" panose="020B0606020202030204" pitchFamily="34" charset="0"/>
                </a:rPr>
                <a:t>Ambala</a:t>
              </a:r>
            </a:p>
          </p:txBody>
        </p:sp>
        <p:sp>
          <p:nvSpPr>
            <p:cNvPr id="30843" name="Rectangle 69">
              <a:extLst>
                <a:ext uri="{FF2B5EF4-FFF2-40B4-BE49-F238E27FC236}">
                  <a16:creationId xmlns="" xmlns:a16="http://schemas.microsoft.com/office/drawing/2014/main" id="{5603B393-0255-EB54-7C61-05A365AD39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5180" y="2370156"/>
              <a:ext cx="628684" cy="291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  <a:latin typeface="Arial Narrow" panose="020B0606020202030204" pitchFamily="34" charset="0"/>
                </a:rPr>
                <a:t>Delhi I</a:t>
              </a:r>
            </a:p>
          </p:txBody>
        </p:sp>
        <p:sp>
          <p:nvSpPr>
            <p:cNvPr id="30844" name="Rectangle 70">
              <a:extLst>
                <a:ext uri="{FF2B5EF4-FFF2-40B4-BE49-F238E27FC236}">
                  <a16:creationId xmlns="" xmlns:a16="http://schemas.microsoft.com/office/drawing/2014/main" id="{41121221-E74E-5C6B-3C48-97B47FF446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0164" y="2299148"/>
              <a:ext cx="670361" cy="291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latin typeface="Arial Narrow" panose="020B0606020202030204" pitchFamily="34" charset="0"/>
                </a:rPr>
                <a:t>Delhi II</a:t>
              </a:r>
            </a:p>
          </p:txBody>
        </p:sp>
        <p:sp>
          <p:nvSpPr>
            <p:cNvPr id="65" name="8-Point Star 64">
              <a:extLst>
                <a:ext uri="{FF2B5EF4-FFF2-40B4-BE49-F238E27FC236}">
                  <a16:creationId xmlns="" xmlns:a16="http://schemas.microsoft.com/office/drawing/2014/main" id="{5BD3E8F3-8E66-0BA9-69CE-A22D03E95ECC}"/>
                </a:ext>
              </a:extLst>
            </p:cNvPr>
            <p:cNvSpPr/>
            <p:nvPr/>
          </p:nvSpPr>
          <p:spPr>
            <a:xfrm>
              <a:off x="1403283" y="1810327"/>
              <a:ext cx="137160" cy="137160"/>
            </a:xfrm>
            <a:prstGeom prst="star8">
              <a:avLst/>
            </a:prstGeom>
            <a:solidFill>
              <a:srgbClr val="000099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rgbClr val="C00000"/>
                  </a:solidFill>
                </a:ln>
              </a:endParaRPr>
            </a:p>
          </p:txBody>
        </p:sp>
        <p:sp>
          <p:nvSpPr>
            <p:cNvPr id="30848" name="Rectangle 72">
              <a:extLst>
                <a:ext uri="{FF2B5EF4-FFF2-40B4-BE49-F238E27FC236}">
                  <a16:creationId xmlns="" xmlns:a16="http://schemas.microsoft.com/office/drawing/2014/main" id="{00D4D8AE-5448-6CF3-344B-CFB5D7E8EF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5888" y="1728040"/>
              <a:ext cx="403115" cy="291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solidFill>
                    <a:srgbClr val="000099"/>
                  </a:solidFill>
                  <a:latin typeface="Arial Narrow" panose="020B0606020202030204" pitchFamily="34" charset="0"/>
                </a:rPr>
                <a:t>Yol</a:t>
              </a:r>
            </a:p>
          </p:txBody>
        </p:sp>
        <p:sp>
          <p:nvSpPr>
            <p:cNvPr id="67" name="8-Point Star 66">
              <a:extLst>
                <a:ext uri="{FF2B5EF4-FFF2-40B4-BE49-F238E27FC236}">
                  <a16:creationId xmlns="" xmlns:a16="http://schemas.microsoft.com/office/drawing/2014/main" id="{C8D7AFF5-9C34-B39C-5863-AB43328F931E}"/>
                </a:ext>
              </a:extLst>
            </p:cNvPr>
            <p:cNvSpPr/>
            <p:nvPr/>
          </p:nvSpPr>
          <p:spPr>
            <a:xfrm>
              <a:off x="2834033" y="4154033"/>
              <a:ext cx="137160" cy="137160"/>
            </a:xfrm>
            <a:prstGeom prst="star8">
              <a:avLst/>
            </a:prstGeom>
            <a:solidFill>
              <a:srgbClr val="000099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rgbClr val="C00000"/>
                  </a:solidFill>
                </a:ln>
              </a:endParaRPr>
            </a:p>
          </p:txBody>
        </p:sp>
        <p:sp>
          <p:nvSpPr>
            <p:cNvPr id="30852" name="Rectangle 75">
              <a:extLst>
                <a:ext uri="{FF2B5EF4-FFF2-40B4-BE49-F238E27FC236}">
                  <a16:creationId xmlns="" xmlns:a16="http://schemas.microsoft.com/office/drawing/2014/main" id="{C39E9764-7221-6971-1F9D-44A16FC283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4951" y="3934477"/>
              <a:ext cx="1156060" cy="291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solidFill>
                    <a:srgbClr val="000099"/>
                  </a:solidFill>
                  <a:latin typeface="Arial Narrow" panose="020B0606020202030204" pitchFamily="34" charset="0"/>
                </a:rPr>
                <a:t>Bhubneshwar</a:t>
              </a:r>
            </a:p>
          </p:txBody>
        </p:sp>
        <p:pic>
          <p:nvPicPr>
            <p:cNvPr id="30853" name="Picture 77">
              <a:extLst>
                <a:ext uri="{FF2B5EF4-FFF2-40B4-BE49-F238E27FC236}">
                  <a16:creationId xmlns="" xmlns:a16="http://schemas.microsoft.com/office/drawing/2014/main" id="{8D9BB47E-0E1B-DDDE-295C-C79E36ED78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9781" y="1422892"/>
              <a:ext cx="2446519" cy="371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854" name="Rectangle 78">
              <a:extLst>
                <a:ext uri="{FF2B5EF4-FFF2-40B4-BE49-F238E27FC236}">
                  <a16:creationId xmlns="" xmlns:a16="http://schemas.microsoft.com/office/drawing/2014/main" id="{C70F623C-FD3B-6AF3-B111-306BE87A1C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8159" y="4754138"/>
              <a:ext cx="566809" cy="291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  <a:latin typeface="Arial Narrow" panose="020B0606020202030204" pitchFamily="34" charset="0"/>
                </a:rPr>
                <a:t>Vizag</a:t>
              </a:r>
            </a:p>
          </p:txBody>
        </p:sp>
      </p:grpSp>
      <p:sp>
        <p:nvSpPr>
          <p:cNvPr id="30723" name="Slide Number Placeholder 7">
            <a:extLst>
              <a:ext uri="{FF2B5EF4-FFF2-40B4-BE49-F238E27FC236}">
                <a16:creationId xmlns="" xmlns:a16="http://schemas.microsoft.com/office/drawing/2014/main" id="{EE3F87DA-DFA0-80E9-D85C-ED4ED3338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2A468ED-6009-4D57-8C47-FC009C536774}" type="slidenum">
              <a:rPr lang="en-US" altLang="en-US" sz="120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30726" name="TextBox 78">
            <a:extLst>
              <a:ext uri="{FF2B5EF4-FFF2-40B4-BE49-F238E27FC236}">
                <a16:creationId xmlns="" xmlns:a16="http://schemas.microsoft.com/office/drawing/2014/main" id="{C4CD8B39-0570-DBA5-3D07-D42140E219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8078" y="964916"/>
            <a:ext cx="4206875" cy="2554288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IN" altLang="en-US" sz="1600">
                <a:latin typeface="Arial" panose="020B0604020202020204" pitchFamily="34" charset="0"/>
              </a:rPr>
              <a:t>                 </a:t>
            </a:r>
            <a:r>
              <a:rPr lang="en-IN" altLang="en-US" sz="1600" b="1" u="sng">
                <a:latin typeface="Arial" panose="020B0604020202020204" pitchFamily="34" charset="0"/>
              </a:rPr>
              <a:t>Sanctioned / Functional</a:t>
            </a:r>
          </a:p>
          <a:p>
            <a:pPr>
              <a:spcBef>
                <a:spcPct val="0"/>
              </a:spcBef>
              <a:buFontTx/>
              <a:buNone/>
            </a:pPr>
            <a:endParaRPr lang="en-IN" altLang="en-US" sz="1600" b="1" u="sng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IN" altLang="en-US" sz="1600" b="1">
                <a:latin typeface="Arial" panose="020B0604020202020204" pitchFamily="34" charset="0"/>
              </a:rPr>
              <a:t> Regional Centres -        28              28</a:t>
            </a:r>
          </a:p>
          <a:p>
            <a:pPr>
              <a:spcBef>
                <a:spcPct val="0"/>
              </a:spcBef>
            </a:pPr>
            <a:endParaRPr lang="en-IN" altLang="en-US" sz="1600" b="1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IN" altLang="en-US" sz="1600" b="1">
                <a:solidFill>
                  <a:srgbClr val="C00000"/>
                </a:solidFill>
                <a:latin typeface="Arial" panose="020B0604020202020204" pitchFamily="34" charset="0"/>
              </a:rPr>
              <a:t> Polyclinics             -     426              420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IN" altLang="en-US" sz="1600" b="1">
                <a:solidFill>
                  <a:srgbClr val="C00000"/>
                </a:solidFill>
                <a:latin typeface="Arial" panose="020B0604020202020204" pitchFamily="34" charset="0"/>
              </a:rPr>
              <a:t>   (India)</a:t>
            </a:r>
          </a:p>
          <a:p>
            <a:pPr>
              <a:spcBef>
                <a:spcPct val="0"/>
              </a:spcBef>
              <a:buFontTx/>
              <a:buNone/>
            </a:pPr>
            <a:endParaRPr lang="en-IN" altLang="en-US" sz="1600" b="1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IN" altLang="en-US" sz="1600" b="1">
                <a:latin typeface="Arial" panose="020B0604020202020204" pitchFamily="34" charset="0"/>
              </a:rPr>
              <a:t>  Polyclinics           -       6                  3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IN" altLang="en-US" sz="1600" b="1">
                <a:latin typeface="Arial" panose="020B0604020202020204" pitchFamily="34" charset="0"/>
              </a:rPr>
              <a:t>    (Nepal)	</a:t>
            </a:r>
          </a:p>
        </p:txBody>
      </p:sp>
      <p:sp>
        <p:nvSpPr>
          <p:cNvPr id="30727" name="TextBox 78">
            <a:extLst>
              <a:ext uri="{FF2B5EF4-FFF2-40B4-BE49-F238E27FC236}">
                <a16:creationId xmlns="" xmlns:a16="http://schemas.microsoft.com/office/drawing/2014/main" id="{1B20C573-F26F-4839-7B32-825E2407A5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7746" y="3662327"/>
            <a:ext cx="4054475" cy="1192212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IN" altLang="en-US" sz="1600">
                <a:latin typeface="Arial" panose="020B0604020202020204" pitchFamily="34" charset="0"/>
              </a:rPr>
              <a:t>                     </a:t>
            </a:r>
            <a:r>
              <a:rPr lang="en-IN" altLang="en-US" sz="1600" b="1" u="sng">
                <a:latin typeface="Arial" panose="020B0604020202020204" pitchFamily="34" charset="0"/>
              </a:rPr>
              <a:t>Regional Centres -28</a:t>
            </a:r>
          </a:p>
          <a:p>
            <a:pPr>
              <a:spcBef>
                <a:spcPct val="0"/>
              </a:spcBef>
            </a:pPr>
            <a:r>
              <a:rPr lang="en-IN" altLang="en-US" sz="1600" b="1">
                <a:solidFill>
                  <a:srgbClr val="0066FF"/>
                </a:solidFill>
                <a:latin typeface="Arial" panose="020B0604020202020204" pitchFamily="34" charset="0"/>
              </a:rPr>
              <a:t> IN   -   03</a:t>
            </a:r>
          </a:p>
          <a:p>
            <a:pPr>
              <a:spcBef>
                <a:spcPct val="0"/>
              </a:spcBef>
            </a:pPr>
            <a:r>
              <a:rPr lang="en-IN" altLang="en-US" sz="1600" b="1">
                <a:solidFill>
                  <a:srgbClr val="C00000"/>
                </a:solidFill>
                <a:latin typeface="Arial" panose="020B0604020202020204" pitchFamily="34" charset="0"/>
              </a:rPr>
              <a:t> IAF  -  04</a:t>
            </a:r>
          </a:p>
          <a:p>
            <a:pPr>
              <a:spcBef>
                <a:spcPct val="0"/>
              </a:spcBef>
            </a:pPr>
            <a:r>
              <a:rPr lang="en-IN" altLang="en-US" sz="1600" b="1">
                <a:solidFill>
                  <a:srgbClr val="00B050"/>
                </a:solidFill>
                <a:latin typeface="Arial" panose="020B0604020202020204" pitchFamily="34" charset="0"/>
              </a:rPr>
              <a:t> IA    -  21</a:t>
            </a:r>
            <a:r>
              <a:rPr lang="en-IN" altLang="en-US" sz="1600" b="1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endParaRPr lang="en-IN" altLang="en-US" sz="1600" b="1">
              <a:latin typeface="Arial" panose="020B0604020202020204" pitchFamily="34" charset="0"/>
            </a:endParaRPr>
          </a:p>
        </p:txBody>
      </p:sp>
      <p:sp>
        <p:nvSpPr>
          <p:cNvPr id="77" name="8-Point Star 76">
            <a:extLst>
              <a:ext uri="{FF2B5EF4-FFF2-40B4-BE49-F238E27FC236}">
                <a16:creationId xmlns="" xmlns:a16="http://schemas.microsoft.com/office/drawing/2014/main" id="{F41BA328-023E-1B9B-9783-29D28C0D3C9C}"/>
              </a:ext>
            </a:extLst>
          </p:cNvPr>
          <p:cNvSpPr/>
          <p:nvPr/>
        </p:nvSpPr>
        <p:spPr bwMode="auto">
          <a:xfrm>
            <a:off x="3843590" y="4800677"/>
            <a:ext cx="137163" cy="144568"/>
          </a:xfrm>
          <a:prstGeom prst="star8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n>
                <a:solidFill>
                  <a:srgbClr val="C00000"/>
                </a:solidFill>
              </a:ln>
            </a:endParaRPr>
          </a:p>
        </p:txBody>
      </p:sp>
      <p:sp>
        <p:nvSpPr>
          <p:cNvPr id="78" name="8-Point Star 77">
            <a:extLst>
              <a:ext uri="{FF2B5EF4-FFF2-40B4-BE49-F238E27FC236}">
                <a16:creationId xmlns="" xmlns:a16="http://schemas.microsoft.com/office/drawing/2014/main" id="{E4276CD4-EE9E-8278-42AB-5B70F30B0386}"/>
              </a:ext>
            </a:extLst>
          </p:cNvPr>
          <p:cNvSpPr/>
          <p:nvPr/>
        </p:nvSpPr>
        <p:spPr bwMode="auto">
          <a:xfrm>
            <a:off x="2741754" y="2946021"/>
            <a:ext cx="137163" cy="144568"/>
          </a:xfrm>
          <a:prstGeom prst="star8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n>
                <a:solidFill>
                  <a:srgbClr val="C00000"/>
                </a:solidFill>
              </a:ln>
            </a:endParaRPr>
          </a:p>
        </p:txBody>
      </p:sp>
      <p:sp>
        <p:nvSpPr>
          <p:cNvPr id="79" name="8-Point Star 78">
            <a:extLst>
              <a:ext uri="{FF2B5EF4-FFF2-40B4-BE49-F238E27FC236}">
                <a16:creationId xmlns="" xmlns:a16="http://schemas.microsoft.com/office/drawing/2014/main" id="{8E08EDDF-AA94-631C-9932-C76430B302EC}"/>
              </a:ext>
            </a:extLst>
          </p:cNvPr>
          <p:cNvSpPr/>
          <p:nvPr/>
        </p:nvSpPr>
        <p:spPr bwMode="auto">
          <a:xfrm>
            <a:off x="3788307" y="3025776"/>
            <a:ext cx="137163" cy="144568"/>
          </a:xfrm>
          <a:prstGeom prst="star8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n>
                <a:solidFill>
                  <a:srgbClr val="C00000"/>
                </a:solidFill>
              </a:ln>
            </a:endParaRPr>
          </a:p>
        </p:txBody>
      </p:sp>
      <p:sp>
        <p:nvSpPr>
          <p:cNvPr id="80" name="8-Point Star 79">
            <a:extLst>
              <a:ext uri="{FF2B5EF4-FFF2-40B4-BE49-F238E27FC236}">
                <a16:creationId xmlns="" xmlns:a16="http://schemas.microsoft.com/office/drawing/2014/main" id="{DB3F128C-24E6-5CE6-2540-363221EFF225}"/>
              </a:ext>
            </a:extLst>
          </p:cNvPr>
          <p:cNvSpPr/>
          <p:nvPr/>
        </p:nvSpPr>
        <p:spPr bwMode="auto">
          <a:xfrm>
            <a:off x="4373922" y="3104825"/>
            <a:ext cx="137163" cy="144568"/>
          </a:xfrm>
          <a:prstGeom prst="star8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n>
                <a:solidFill>
                  <a:srgbClr val="C00000"/>
                </a:solidFill>
              </a:ln>
            </a:endParaRPr>
          </a:p>
        </p:txBody>
      </p:sp>
      <p:sp>
        <p:nvSpPr>
          <p:cNvPr id="81" name="8-Point Star 80">
            <a:extLst>
              <a:ext uri="{FF2B5EF4-FFF2-40B4-BE49-F238E27FC236}">
                <a16:creationId xmlns="" xmlns:a16="http://schemas.microsoft.com/office/drawing/2014/main" id="{C1A2D91D-0B99-7A79-0828-FEC6FD60976C}"/>
              </a:ext>
            </a:extLst>
          </p:cNvPr>
          <p:cNvSpPr/>
          <p:nvPr/>
        </p:nvSpPr>
        <p:spPr bwMode="auto">
          <a:xfrm>
            <a:off x="2329804" y="3967416"/>
            <a:ext cx="137163" cy="144568"/>
          </a:xfrm>
          <a:prstGeom prst="star8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n>
                <a:solidFill>
                  <a:srgbClr val="C00000"/>
                </a:solidFill>
              </a:ln>
            </a:endParaRPr>
          </a:p>
        </p:txBody>
      </p:sp>
      <p:grpSp>
        <p:nvGrpSpPr>
          <p:cNvPr id="75" name="Group 74">
            <a:extLst>
              <a:ext uri="{FF2B5EF4-FFF2-40B4-BE49-F238E27FC236}">
                <a16:creationId xmlns="" xmlns:a16="http://schemas.microsoft.com/office/drawing/2014/main" id="{D76BB58B-FDD5-F71D-2A39-1DECDE2FCA2C}"/>
              </a:ext>
            </a:extLst>
          </p:cNvPr>
          <p:cNvGrpSpPr/>
          <p:nvPr/>
        </p:nvGrpSpPr>
        <p:grpSpPr>
          <a:xfrm>
            <a:off x="843691" y="-11922"/>
            <a:ext cx="11225742" cy="968259"/>
            <a:chOff x="974783" y="3290181"/>
            <a:chExt cx="11151596" cy="896696"/>
          </a:xfrm>
        </p:grpSpPr>
        <p:pic>
          <p:nvPicPr>
            <p:cNvPr id="76" name="Picture 4" descr="2.png">
              <a:extLst>
                <a:ext uri="{FF2B5EF4-FFF2-40B4-BE49-F238E27FC236}">
                  <a16:creationId xmlns="" xmlns:a16="http://schemas.microsoft.com/office/drawing/2014/main" id="{9F25E350-60C0-F9FB-0FC4-5418B0C8AA6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11176935" y="3290181"/>
              <a:ext cx="949444" cy="896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" name="TextBox 81">
              <a:extLst>
                <a:ext uri="{FF2B5EF4-FFF2-40B4-BE49-F238E27FC236}">
                  <a16:creationId xmlns="" xmlns:a16="http://schemas.microsoft.com/office/drawing/2014/main" id="{069A38AC-366F-1BFE-08BF-622058631F85}"/>
                </a:ext>
              </a:extLst>
            </p:cNvPr>
            <p:cNvSpPr txBox="1"/>
            <p:nvPr/>
          </p:nvSpPr>
          <p:spPr>
            <a:xfrm>
              <a:off x="974783" y="3364292"/>
              <a:ext cx="10127413" cy="6555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979290"/>
              <a:r>
                <a:rPr lang="en-US" sz="4000" b="1" u="sng" dirty="0">
                  <a:latin typeface="Arial Rounded MT Bold" pitchFamily="34" charset="0"/>
                  <a:cs typeface="Arial" pitchFamily="34" charset="0"/>
                </a:rPr>
                <a:t>ECHS : CURRENT STATUS</a:t>
              </a:r>
            </a:p>
          </p:txBody>
        </p:sp>
      </p:grpSp>
      <p:pic>
        <p:nvPicPr>
          <p:cNvPr id="84" name="Picture 83">
            <a:extLst>
              <a:ext uri="{FF2B5EF4-FFF2-40B4-BE49-F238E27FC236}">
                <a16:creationId xmlns="" xmlns:a16="http://schemas.microsoft.com/office/drawing/2014/main" id="{0F3D17A0-0115-7488-6747-BA2EA798C8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814"/>
            <a:ext cx="1857080" cy="874126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Slide Number Placeholder 11">
            <a:extLst>
              <a:ext uri="{FF2B5EF4-FFF2-40B4-BE49-F238E27FC236}">
                <a16:creationId xmlns="" xmlns:a16="http://schemas.microsoft.com/office/drawing/2014/main" id="{94A3C224-7D60-1A9F-C000-22EFA6E85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6C7C158-781D-4401-BF05-D6AA87DAAA9B}" type="slidenum">
              <a:rPr lang="en-US" altLang="en-US" sz="120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31748" name="Rectangle 12">
            <a:extLst>
              <a:ext uri="{FF2B5EF4-FFF2-40B4-BE49-F238E27FC236}">
                <a16:creationId xmlns="" xmlns:a16="http://schemas.microsoft.com/office/drawing/2014/main" id="{0E916792-1F84-A4FD-10A9-ECA6AC6343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854" y="1263722"/>
            <a:ext cx="11599524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2200" b="1" dirty="0">
                <a:latin typeface="Arial" panose="020B0604020202020204" pitchFamily="34" charset="0"/>
              </a:rPr>
              <a:t>	Polyclinics are categorized as Type A to E based on the number of ESM dependent on the PC. They are further sub categorized as Military/Non-Military PCs based on whether or not a service hospital is located in its close proximity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n-US" sz="2200" b="1" dirty="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2200" b="1" dirty="0">
                <a:latin typeface="Arial" panose="020B0604020202020204" pitchFamily="34" charset="0"/>
              </a:rPr>
              <a:t>	</a:t>
            </a:r>
            <a:r>
              <a:rPr lang="en-US" altLang="en-US" sz="2200" b="1" u="sng" dirty="0">
                <a:latin typeface="Arial" panose="020B0604020202020204" pitchFamily="34" charset="0"/>
              </a:rPr>
              <a:t>Categorization of PCs </a:t>
            </a:r>
            <a:r>
              <a:rPr lang="en-US" altLang="en-US" sz="2200" b="1" dirty="0">
                <a:latin typeface="Arial" panose="020B0604020202020204" pitchFamily="34" charset="0"/>
              </a:rPr>
              <a:t>:-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n-US" sz="2200" b="1" dirty="0">
              <a:latin typeface="Arial" panose="020B0604020202020204" pitchFamily="34" charset="0"/>
            </a:endParaRPr>
          </a:p>
          <a:p>
            <a:pPr marL="1257300" lvl="2" indent="-342900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altLang="en-US" sz="2200" b="1" dirty="0">
                <a:solidFill>
                  <a:srgbClr val="C00000"/>
                </a:solidFill>
                <a:latin typeface="Arial" panose="020B0604020202020204" pitchFamily="34" charset="0"/>
              </a:rPr>
              <a:t>	Type A 		- Above - 20,000 ESM</a:t>
            </a:r>
          </a:p>
          <a:p>
            <a:pPr marL="1257300" lvl="2" indent="-342900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altLang="en-US" sz="2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	Type B			- 10,000 - 20,000 ESM</a:t>
            </a:r>
          </a:p>
          <a:p>
            <a:pPr marL="1257300" lvl="2" indent="-342900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altLang="en-US" sz="2200" b="1" dirty="0">
                <a:solidFill>
                  <a:srgbClr val="C00000"/>
                </a:solidFill>
                <a:latin typeface="Arial" panose="020B0604020202020204" pitchFamily="34" charset="0"/>
              </a:rPr>
              <a:t>	Type C			- 5,000   - 10,000 ESM</a:t>
            </a:r>
          </a:p>
          <a:p>
            <a:pPr marL="1257300" lvl="2" indent="-342900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altLang="en-US" sz="2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   	Type D			- 1,500   - 5,000   ESM</a:t>
            </a:r>
          </a:p>
          <a:p>
            <a:pPr marL="1257300" lvl="2" indent="-342900"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altLang="en-US" sz="2200" b="1" dirty="0">
                <a:solidFill>
                  <a:srgbClr val="C00000"/>
                </a:solidFill>
                <a:latin typeface="Arial" panose="020B0604020202020204" pitchFamily="34" charset="0"/>
              </a:rPr>
              <a:t>	Type E (Mobile) 	- Above - 800 ESM</a:t>
            </a:r>
          </a:p>
          <a:p>
            <a:pPr lvl="2" eaLnBrk="1" hangingPunct="1">
              <a:spcBef>
                <a:spcPct val="0"/>
              </a:spcBef>
              <a:buNone/>
            </a:pPr>
            <a:r>
              <a:rPr lang="en-US" altLang="en-US" sz="2200" b="1" dirty="0">
                <a:solidFill>
                  <a:srgbClr val="C00000"/>
                </a:solidFill>
                <a:latin typeface="Arial" panose="020B0604020202020204" pitchFamily="34" charset="0"/>
              </a:rPr>
              <a:t>				 (for remote  areas)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F1CC23FA-CF52-94BE-8A06-FE828DD34894}"/>
              </a:ext>
            </a:extLst>
          </p:cNvPr>
          <p:cNvGrpSpPr/>
          <p:nvPr/>
        </p:nvGrpSpPr>
        <p:grpSpPr>
          <a:xfrm>
            <a:off x="947388" y="-32470"/>
            <a:ext cx="11122045" cy="968259"/>
            <a:chOff x="1077798" y="3290181"/>
            <a:chExt cx="11048581" cy="896696"/>
          </a:xfrm>
        </p:grpSpPr>
        <p:pic>
          <p:nvPicPr>
            <p:cNvPr id="13" name="Picture 4" descr="2.png">
              <a:extLst>
                <a:ext uri="{FF2B5EF4-FFF2-40B4-BE49-F238E27FC236}">
                  <a16:creationId xmlns="" xmlns:a16="http://schemas.microsoft.com/office/drawing/2014/main" id="{FDFEB39E-62B6-6835-4876-E8C2678D20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11176935" y="3290181"/>
              <a:ext cx="949444" cy="896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6A1B05FD-1415-BD52-838A-E7145689307B}"/>
                </a:ext>
              </a:extLst>
            </p:cNvPr>
            <p:cNvSpPr txBox="1"/>
            <p:nvPr/>
          </p:nvSpPr>
          <p:spPr>
            <a:xfrm>
              <a:off x="1077798" y="3364292"/>
              <a:ext cx="10127413" cy="6555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979290"/>
              <a:r>
                <a:rPr lang="en-US" sz="4000" b="1" u="sng" dirty="0">
                  <a:latin typeface="Arial Rounded MT Bold" pitchFamily="34" charset="0"/>
                  <a:cs typeface="Arial" pitchFamily="34" charset="0"/>
                </a:rPr>
                <a:t>ECHS : CLASSIFICATION OF PCs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826FB4CE-02B2-554C-B59E-73075A01A8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814"/>
            <a:ext cx="1857080" cy="87412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6">
            <a:extLst>
              <a:ext uri="{FF2B5EF4-FFF2-40B4-BE49-F238E27FC236}">
                <a16:creationId xmlns="" xmlns:a16="http://schemas.microsoft.com/office/drawing/2014/main" id="{1FD0114F-F646-069E-B237-85B9A57A2A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9782" y="1904999"/>
            <a:ext cx="1921986" cy="58771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REGIONAL CENTRE  ECHS</a:t>
            </a:r>
          </a:p>
        </p:txBody>
      </p:sp>
      <p:sp>
        <p:nvSpPr>
          <p:cNvPr id="36868" name="Rectangle 7">
            <a:extLst>
              <a:ext uri="{FF2B5EF4-FFF2-40B4-BE49-F238E27FC236}">
                <a16:creationId xmlns="" xmlns:a16="http://schemas.microsoft.com/office/drawing/2014/main" id="{6B406C9F-AE19-1B01-451D-02215F1708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1904999"/>
            <a:ext cx="1417768" cy="5916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b="1">
                <a:latin typeface="Arial" panose="020B0604020202020204" pitchFamily="34" charset="0"/>
                <a:cs typeface="Arial" panose="020B0604020202020204" pitchFamily="34" charset="0"/>
              </a:rPr>
              <a:t>CENT ORG ECHS</a:t>
            </a:r>
          </a:p>
        </p:txBody>
      </p:sp>
      <p:sp>
        <p:nvSpPr>
          <p:cNvPr id="36869" name="Rectangle 8">
            <a:extLst>
              <a:ext uri="{FF2B5EF4-FFF2-40B4-BE49-F238E27FC236}">
                <a16:creationId xmlns="" xmlns:a16="http://schemas.microsoft.com/office/drawing/2014/main" id="{B6690BD4-A74E-EE08-118E-CA78E619F7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39200" y="1904999"/>
            <a:ext cx="1417768" cy="5857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b="1">
                <a:latin typeface="Arial" panose="020B0604020202020204" pitchFamily="34" charset="0"/>
                <a:cs typeface="Arial" panose="020B0604020202020204" pitchFamily="34" charset="0"/>
              </a:rPr>
              <a:t>NABH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b="1">
                <a:latin typeface="Arial" panose="020B0604020202020204" pitchFamily="34" charset="0"/>
                <a:cs typeface="Arial" panose="020B0604020202020204" pitchFamily="34" charset="0"/>
              </a:rPr>
              <a:t>QCI INSP</a:t>
            </a:r>
          </a:p>
        </p:txBody>
      </p:sp>
      <p:sp>
        <p:nvSpPr>
          <p:cNvPr id="36870" name="Rectangle 10">
            <a:extLst>
              <a:ext uri="{FF2B5EF4-FFF2-40B4-BE49-F238E27FC236}">
                <a16:creationId xmlns="" xmlns:a16="http://schemas.microsoft.com/office/drawing/2014/main" id="{390681FC-85CB-162D-DD3D-36DDBDDF02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5500" y="1925547"/>
            <a:ext cx="1417768" cy="5916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PRIVATE HOSPITAL</a:t>
            </a:r>
          </a:p>
        </p:txBody>
      </p:sp>
      <p:sp>
        <p:nvSpPr>
          <p:cNvPr id="36872" name="Rectangle 12">
            <a:extLst>
              <a:ext uri="{FF2B5EF4-FFF2-40B4-BE49-F238E27FC236}">
                <a16:creationId xmlns="" xmlns:a16="http://schemas.microsoft.com/office/drawing/2014/main" id="{3E5FBA78-D76F-B591-30F7-035650886E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3886199"/>
            <a:ext cx="1641626" cy="5916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b="1">
                <a:latin typeface="Arial" panose="020B0604020202020204" pitchFamily="34" charset="0"/>
                <a:cs typeface="Arial" panose="020B0604020202020204" pitchFamily="34" charset="0"/>
              </a:rPr>
              <a:t>CENT ORG ECHS</a:t>
            </a:r>
          </a:p>
        </p:txBody>
      </p:sp>
      <p:cxnSp>
        <p:nvCxnSpPr>
          <p:cNvPr id="36873" name="Straight Arrow Connector 22">
            <a:extLst>
              <a:ext uri="{FF2B5EF4-FFF2-40B4-BE49-F238E27FC236}">
                <a16:creationId xmlns="" xmlns:a16="http://schemas.microsoft.com/office/drawing/2014/main" id="{8C963076-7FE1-A26A-23B9-C459E7496D5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464125" y="2108770"/>
            <a:ext cx="304800" cy="1588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74" name="Straight Arrow Connector 33">
            <a:extLst>
              <a:ext uri="{FF2B5EF4-FFF2-40B4-BE49-F238E27FC236}">
                <a16:creationId xmlns="" xmlns:a16="http://schemas.microsoft.com/office/drawing/2014/main" id="{7D81F6AD-7208-A111-161A-0EBE0E5BF96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781800" y="2057400"/>
            <a:ext cx="304800" cy="1588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75" name="Straight Arrow Connector 34">
            <a:extLst>
              <a:ext uri="{FF2B5EF4-FFF2-40B4-BE49-F238E27FC236}">
                <a16:creationId xmlns="" xmlns:a16="http://schemas.microsoft.com/office/drawing/2014/main" id="{848A080C-C49C-CBFE-C041-7D94662714A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534400" y="2057400"/>
            <a:ext cx="304800" cy="1588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76" name="Straight Connector 61">
            <a:extLst>
              <a:ext uri="{FF2B5EF4-FFF2-40B4-BE49-F238E27FC236}">
                <a16:creationId xmlns="" xmlns:a16="http://schemas.microsoft.com/office/drawing/2014/main" id="{840D818D-3FC6-9BD7-C0D8-CADAD863435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0287000" y="2057400"/>
            <a:ext cx="304800" cy="1588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77" name="Straight Connector 65">
            <a:extLst>
              <a:ext uri="{FF2B5EF4-FFF2-40B4-BE49-F238E27FC236}">
                <a16:creationId xmlns="" xmlns:a16="http://schemas.microsoft.com/office/drawing/2014/main" id="{FF2438C4-939C-37AB-55FD-1E9835CEB6E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981200" y="3198814"/>
            <a:ext cx="8610600" cy="1587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78" name="Straight Connector 68">
            <a:extLst>
              <a:ext uri="{FF2B5EF4-FFF2-40B4-BE49-F238E27FC236}">
                <a16:creationId xmlns="" xmlns:a16="http://schemas.microsoft.com/office/drawing/2014/main" id="{507EC690-C043-74D9-15DD-FA705BAEDAAA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979614" y="3200401"/>
            <a:ext cx="3175" cy="91440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2" name="TextBox 71">
            <a:extLst>
              <a:ext uri="{FF2B5EF4-FFF2-40B4-BE49-F238E27FC236}">
                <a16:creationId xmlns="" xmlns:a16="http://schemas.microsoft.com/office/drawing/2014/main" id="{027A0497-1FE2-8F8B-FA81-479A7784E67C}"/>
              </a:ext>
            </a:extLst>
          </p:cNvPr>
          <p:cNvSpPr txBox="1"/>
          <p:nvPr/>
        </p:nvSpPr>
        <p:spPr>
          <a:xfrm>
            <a:off x="207071" y="5702156"/>
            <a:ext cx="11612132" cy="461665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NOTE: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APPROX  6 MONTHS FOR INITIAL PROCESS OF EMPANELMENT</a:t>
            </a:r>
          </a:p>
        </p:txBody>
      </p:sp>
      <p:cxnSp>
        <p:nvCxnSpPr>
          <p:cNvPr id="36880" name="Straight Arrow Connector 35">
            <a:extLst>
              <a:ext uri="{FF2B5EF4-FFF2-40B4-BE49-F238E27FC236}">
                <a16:creationId xmlns="" xmlns:a16="http://schemas.microsoft.com/office/drawing/2014/main" id="{EEFC9AA3-6652-64CB-4AFE-AAF96FDA9B9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981200" y="4113214"/>
            <a:ext cx="762000" cy="1587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882" name="TextBox 30">
            <a:extLst>
              <a:ext uri="{FF2B5EF4-FFF2-40B4-BE49-F238E27FC236}">
                <a16:creationId xmlns="" xmlns:a16="http://schemas.microsoft.com/office/drawing/2014/main" id="{E6749641-58D7-936C-F1E3-F31A2C560D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15043" y="2500045"/>
            <a:ext cx="133833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ONE WEEK</a:t>
            </a:r>
          </a:p>
        </p:txBody>
      </p:sp>
      <p:sp>
        <p:nvSpPr>
          <p:cNvPr id="36883" name="TextBox 34">
            <a:extLst>
              <a:ext uri="{FF2B5EF4-FFF2-40B4-BE49-F238E27FC236}">
                <a16:creationId xmlns="" xmlns:a16="http://schemas.microsoft.com/office/drawing/2014/main" id="{DB86992C-3F1A-3718-D741-8FAB0A602E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3197226"/>
            <a:ext cx="40386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WITH IN 45 DAYS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="" xmlns:a16="http://schemas.microsoft.com/office/drawing/2014/main" id="{C96D8FF6-4B18-86F2-4759-D9DAE3EF53C8}"/>
              </a:ext>
            </a:extLst>
          </p:cNvPr>
          <p:cNvCxnSpPr/>
          <p:nvPr/>
        </p:nvCxnSpPr>
        <p:spPr>
          <a:xfrm flipH="1">
            <a:off x="10590214" y="2057401"/>
            <a:ext cx="1587" cy="1143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85" name="Rectangle 11">
            <a:extLst>
              <a:ext uri="{FF2B5EF4-FFF2-40B4-BE49-F238E27FC236}">
                <a16:creationId xmlns="" xmlns:a16="http://schemas.microsoft.com/office/drawing/2014/main" id="{F6AE2C7D-4341-B29F-B2B5-2EBF4D634F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0" y="3860799"/>
            <a:ext cx="1940103" cy="6902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b="1">
                <a:latin typeface="Arial" panose="020B0604020202020204" pitchFamily="34" charset="0"/>
                <a:cs typeface="Arial" panose="020B0604020202020204" pitchFamily="34" charset="0"/>
              </a:rPr>
              <a:t>DIRNS FOR EMP (CENT ORG)</a:t>
            </a:r>
          </a:p>
        </p:txBody>
      </p:sp>
      <p:cxnSp>
        <p:nvCxnSpPr>
          <p:cNvPr id="36886" name="Straight Arrow Connector 35">
            <a:extLst>
              <a:ext uri="{FF2B5EF4-FFF2-40B4-BE49-F238E27FC236}">
                <a16:creationId xmlns="" xmlns:a16="http://schemas.microsoft.com/office/drawing/2014/main" id="{C36A1178-FFD2-C8D8-DE99-3AE3250BC54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379611" y="4114800"/>
            <a:ext cx="762000" cy="1588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87" name="Straight Arrow Connector 35">
            <a:extLst>
              <a:ext uri="{FF2B5EF4-FFF2-40B4-BE49-F238E27FC236}">
                <a16:creationId xmlns="" xmlns:a16="http://schemas.microsoft.com/office/drawing/2014/main" id="{FA7ED384-BCB4-6B85-D4C4-1664BC8D57B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373668" y="4165599"/>
            <a:ext cx="762000" cy="1588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888" name="Rectangle 11">
            <a:extLst>
              <a:ext uri="{FF2B5EF4-FFF2-40B4-BE49-F238E27FC236}">
                <a16:creationId xmlns="" xmlns:a16="http://schemas.microsoft.com/office/drawing/2014/main" id="{2A08B434-F51B-9960-DBB8-6FDB1B370C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04200" y="4687887"/>
            <a:ext cx="1940103" cy="690225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b="1">
                <a:latin typeface="Arial" panose="020B0604020202020204" pitchFamily="34" charset="0"/>
                <a:cs typeface="Arial" panose="020B0604020202020204" pitchFamily="34" charset="0"/>
              </a:rPr>
              <a:t>RC (SIGNING OF MOA)</a:t>
            </a:r>
          </a:p>
        </p:txBody>
      </p:sp>
      <p:cxnSp>
        <p:nvCxnSpPr>
          <p:cNvPr id="36889" name="Straight Arrow Connector 34">
            <a:extLst>
              <a:ext uri="{FF2B5EF4-FFF2-40B4-BE49-F238E27FC236}">
                <a16:creationId xmlns="" xmlns:a16="http://schemas.microsoft.com/office/drawing/2014/main" id="{9757400A-0B08-F032-16A3-C8F78C43E56C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9212264" y="4379914"/>
            <a:ext cx="1587" cy="30480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890" name="Rectangle 11">
            <a:extLst>
              <a:ext uri="{FF2B5EF4-FFF2-40B4-BE49-F238E27FC236}">
                <a16:creationId xmlns="" xmlns:a16="http://schemas.microsoft.com/office/drawing/2014/main" id="{390627FA-BAE1-E924-EE7D-1B0ED51FAE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4698999"/>
            <a:ext cx="1940103" cy="6902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b="1">
                <a:latin typeface="Arial" panose="020B0604020202020204" pitchFamily="34" charset="0"/>
                <a:cs typeface="Arial" panose="020B0604020202020204" pitchFamily="34" charset="0"/>
              </a:rPr>
              <a:t>COPY OF MOA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b="1">
                <a:latin typeface="Arial" panose="020B0604020202020204" pitchFamily="34" charset="0"/>
                <a:cs typeface="Arial" panose="020B0604020202020204" pitchFamily="34" charset="0"/>
              </a:rPr>
              <a:t>(CENT ORG)</a:t>
            </a:r>
          </a:p>
        </p:txBody>
      </p:sp>
      <p:cxnSp>
        <p:nvCxnSpPr>
          <p:cNvPr id="36891" name="Straight Arrow Connector 35">
            <a:extLst>
              <a:ext uri="{FF2B5EF4-FFF2-40B4-BE49-F238E27FC236}">
                <a16:creationId xmlns="" xmlns:a16="http://schemas.microsoft.com/office/drawing/2014/main" id="{37D4D8C4-67D3-3DB5-5747-8D5BA601906F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7312025" y="4984750"/>
            <a:ext cx="838200" cy="1588"/>
          </a:xfrm>
          <a:prstGeom prst="straightConnector1">
            <a:avLst/>
          </a:prstGeom>
          <a:noFill/>
          <a:ln w="28575" algn="ctr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47" name="Group 46">
            <a:extLst>
              <a:ext uri="{FF2B5EF4-FFF2-40B4-BE49-F238E27FC236}">
                <a16:creationId xmlns="" xmlns:a16="http://schemas.microsoft.com/office/drawing/2014/main" id="{A7A06324-FA2F-8FB8-FD48-75CFA7F9912C}"/>
              </a:ext>
            </a:extLst>
          </p:cNvPr>
          <p:cNvGrpSpPr/>
          <p:nvPr/>
        </p:nvGrpSpPr>
        <p:grpSpPr>
          <a:xfrm>
            <a:off x="843691" y="-11922"/>
            <a:ext cx="11225742" cy="968259"/>
            <a:chOff x="974783" y="3290181"/>
            <a:chExt cx="11151596" cy="896696"/>
          </a:xfrm>
        </p:grpSpPr>
        <p:pic>
          <p:nvPicPr>
            <p:cNvPr id="48" name="Picture 4" descr="2.png">
              <a:extLst>
                <a:ext uri="{FF2B5EF4-FFF2-40B4-BE49-F238E27FC236}">
                  <a16:creationId xmlns="" xmlns:a16="http://schemas.microsoft.com/office/drawing/2014/main" id="{DB7E257D-ECB7-6B4E-58B3-306729EE40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11176935" y="3290181"/>
              <a:ext cx="949444" cy="896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9" name="TextBox 48">
              <a:extLst>
                <a:ext uri="{FF2B5EF4-FFF2-40B4-BE49-F238E27FC236}">
                  <a16:creationId xmlns="" xmlns:a16="http://schemas.microsoft.com/office/drawing/2014/main" id="{0F83D45F-4AF5-7538-3DFD-5AC4B1FC4880}"/>
                </a:ext>
              </a:extLst>
            </p:cNvPr>
            <p:cNvSpPr txBox="1"/>
            <p:nvPr/>
          </p:nvSpPr>
          <p:spPr>
            <a:xfrm>
              <a:off x="974783" y="3364292"/>
              <a:ext cx="10127413" cy="6555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979290"/>
              <a:r>
                <a:rPr lang="en-US" sz="4000" b="1" u="sng" dirty="0">
                  <a:latin typeface="Arial Rounded MT Bold" pitchFamily="34" charset="0"/>
                  <a:cs typeface="Arial" pitchFamily="34" charset="0"/>
                </a:rPr>
                <a:t>EMPANELMENT OF HOSPITALS</a:t>
              </a:r>
            </a:p>
          </p:txBody>
        </p:sp>
      </p:grpSp>
      <p:sp>
        <p:nvSpPr>
          <p:cNvPr id="36871" name="Rectangle 11">
            <a:extLst>
              <a:ext uri="{FF2B5EF4-FFF2-40B4-BE49-F238E27FC236}">
                <a16:creationId xmlns="" xmlns:a16="http://schemas.microsoft.com/office/drawing/2014/main" id="{6FC4127D-579F-9B11-AF8E-47ED2F2279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6496" y="3886199"/>
            <a:ext cx="2456380" cy="6902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EMPOWERED COMMITTEE OF MOD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F1AD6010-BBBF-F139-62F7-5C856D3250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814"/>
            <a:ext cx="1857080" cy="87412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A4904D3-A247-E528-2115-156C18874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905"/>
            <a:ext cx="12192000" cy="1067751"/>
          </a:xfrm>
          <a:solidFill>
            <a:srgbClr val="C00000"/>
          </a:solidFill>
        </p:spPr>
        <p:txBody>
          <a:bodyPr/>
          <a:lstStyle/>
          <a:p>
            <a:pPr algn="ctr" defTabSz="979290"/>
            <a:r>
              <a:rPr lang="en-US" sz="44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C6D7DE2-7518-3B77-F975-509EE81FC9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349377"/>
            <a:ext cx="12191999" cy="5372097"/>
          </a:xfrm>
        </p:spPr>
        <p:txBody>
          <a:bodyPr>
            <a:normAutofit fontScale="77500" lnSpcReduction="20000"/>
          </a:bodyPr>
          <a:lstStyle/>
          <a:p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I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  <a:p>
            <a:pPr lvl="1" algn="just"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IN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Organisational &amp; Functional details</a:t>
            </a:r>
          </a:p>
          <a:p>
            <a:pPr lvl="1" algn="just"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I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Treatment process/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referral procedure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ECHS</a:t>
            </a:r>
            <a:endParaRPr lang="en-I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Poly-Clinic (PC), Base Hospital, Delhi Cantt</a:t>
            </a:r>
          </a:p>
          <a:p>
            <a:pPr lvl="1" algn="just"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Poly-Clinic (PC), Dharuhera, Gurugram</a:t>
            </a:r>
            <a:endParaRPr lang="en-I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IN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Organizational Challenges </a:t>
            </a:r>
          </a:p>
          <a:p>
            <a:pPr lvl="1" algn="just"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I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Limitations of Study</a:t>
            </a:r>
          </a:p>
          <a:p>
            <a:pPr lvl="1" algn="just"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IN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Conclusion</a:t>
            </a:r>
          </a:p>
          <a:p>
            <a:pPr marL="457200" lvl="1" indent="0">
              <a:buNone/>
            </a:pPr>
            <a:endParaRPr lang="en-IN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96429B0-60CE-36A6-DD5A-4112E4534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2</a:t>
            </a:fld>
            <a:endParaRPr lang="en-IN"/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2CC26295-8479-A14D-091A-39151FF23D06}"/>
              </a:ext>
            </a:extLst>
          </p:cNvPr>
          <p:cNvGrpSpPr/>
          <p:nvPr/>
        </p:nvGrpSpPr>
        <p:grpSpPr>
          <a:xfrm>
            <a:off x="1" y="23814"/>
            <a:ext cx="12107140" cy="898935"/>
            <a:chOff x="1" y="23814"/>
            <a:chExt cx="12107140" cy="898935"/>
          </a:xfrm>
        </p:grpSpPr>
        <p:pic>
          <p:nvPicPr>
            <p:cNvPr id="8" name="Picture 4" descr="2.png">
              <a:extLst>
                <a:ext uri="{FF2B5EF4-FFF2-40B4-BE49-F238E27FC236}">
                  <a16:creationId xmlns="" xmlns:a16="http://schemas.microsoft.com/office/drawing/2014/main" id="{6BBBD18E-CCF9-1B2F-A5EC-6B80647AB1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11157697" y="26053"/>
              <a:ext cx="949444" cy="896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83452B6C-9970-A01F-310C-B4FED741E4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23814"/>
              <a:ext cx="1857080" cy="8741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44015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>
            <a:extLst>
              <a:ext uri="{FF2B5EF4-FFF2-40B4-BE49-F238E27FC236}">
                <a16:creationId xmlns="" xmlns:a16="http://schemas.microsoft.com/office/drawing/2014/main" id="{1117591E-7183-11F9-6223-B7D01DF651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5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0484" name="Rectangle 3">
            <a:extLst>
              <a:ext uri="{FF2B5EF4-FFF2-40B4-BE49-F238E27FC236}">
                <a16:creationId xmlns="" xmlns:a16="http://schemas.microsoft.com/office/drawing/2014/main" id="{794E772F-23F2-9954-7EB8-AC6F98C38C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5029200"/>
            <a:ext cx="914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u="sng">
                <a:solidFill>
                  <a:srgbClr val="FFCC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u="sng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altLang="en-US" sz="3600">
              <a:solidFill>
                <a:srgbClr val="464646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3F48A1A-E298-3BF8-0AD1-3D729F012365}"/>
              </a:ext>
            </a:extLst>
          </p:cNvPr>
          <p:cNvSpPr txBox="1"/>
          <p:nvPr/>
        </p:nvSpPr>
        <p:spPr>
          <a:xfrm>
            <a:off x="1049815" y="3353206"/>
            <a:ext cx="10127413" cy="707886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 defTabSz="979290"/>
            <a:r>
              <a:rPr lang="en-US" sz="4000" b="1" u="sng" dirty="0">
                <a:solidFill>
                  <a:srgbClr val="FFFF00"/>
                </a:solidFill>
                <a:latin typeface="Arial Rounded MT Bold" pitchFamily="34" charset="0"/>
                <a:cs typeface="Arial" pitchFamily="34" charset="0"/>
              </a:rPr>
              <a:t>TREATMENT/REFERRAL PROCESS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5170F10B-A7BF-9EF3-9E65-71E8A16ACF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57080" cy="874126"/>
          </a:xfrm>
          <a:prstGeom prst="rect">
            <a:avLst/>
          </a:prstGeom>
        </p:spPr>
      </p:pic>
      <p:pic>
        <p:nvPicPr>
          <p:cNvPr id="12" name="Picture 4" descr="2.png">
            <a:extLst>
              <a:ext uri="{FF2B5EF4-FFF2-40B4-BE49-F238E27FC236}">
                <a16:creationId xmlns="" xmlns:a16="http://schemas.microsoft.com/office/drawing/2014/main" id="{B705D5B6-00E4-8480-7F30-4FA876FA3F4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1167123" y="0"/>
            <a:ext cx="949444" cy="1001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35347164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815EC797-F6BA-D025-A3E0-2AA62D0706EC}"/>
              </a:ext>
            </a:extLst>
          </p:cNvPr>
          <p:cNvGrpSpPr/>
          <p:nvPr/>
        </p:nvGrpSpPr>
        <p:grpSpPr>
          <a:xfrm>
            <a:off x="1019607" y="-10273"/>
            <a:ext cx="11049826" cy="1045696"/>
            <a:chOff x="1207350" y="3290181"/>
            <a:chExt cx="10919029" cy="896696"/>
          </a:xfrm>
        </p:grpSpPr>
        <p:pic>
          <p:nvPicPr>
            <p:cNvPr id="3" name="Picture 4" descr="2.png">
              <a:extLst>
                <a:ext uri="{FF2B5EF4-FFF2-40B4-BE49-F238E27FC236}">
                  <a16:creationId xmlns="" xmlns:a16="http://schemas.microsoft.com/office/drawing/2014/main" id="{9DB59486-DC43-D3E3-3B9A-8F4541F0F4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11176935" y="3290181"/>
              <a:ext cx="949444" cy="896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C2148CD5-88B9-5B34-35AA-E233FFA72103}"/>
                </a:ext>
              </a:extLst>
            </p:cNvPr>
            <p:cNvSpPr txBox="1"/>
            <p:nvPr/>
          </p:nvSpPr>
          <p:spPr>
            <a:xfrm>
              <a:off x="1207350" y="3339280"/>
              <a:ext cx="10118409" cy="4486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979290"/>
              <a:r>
                <a:rPr lang="en-US" sz="2800" b="1" u="sng" dirty="0">
                  <a:latin typeface="Arial Rounded MT Bold" pitchFamily="34" charset="0"/>
                  <a:cs typeface="Arial" pitchFamily="34" charset="0"/>
                </a:rPr>
                <a:t>TREATMENT/REFERRAL PROCESS IN ECHS PCs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38AADAB-8CF5-E68F-FB43-90D6A74B5253}"/>
              </a:ext>
            </a:extLst>
          </p:cNvPr>
          <p:cNvSpPr txBox="1"/>
          <p:nvPr/>
        </p:nvSpPr>
        <p:spPr>
          <a:xfrm>
            <a:off x="4157938" y="965191"/>
            <a:ext cx="4188620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ESM goes to ECHS Poly-clinic (PC)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DDF2A91-EF0F-083F-61C3-4BBA6D1C042F}"/>
              </a:ext>
            </a:extLst>
          </p:cNvPr>
          <p:cNvSpPr txBox="1"/>
          <p:nvPr/>
        </p:nvSpPr>
        <p:spPr>
          <a:xfrm>
            <a:off x="750013" y="1571944"/>
            <a:ext cx="10962526" cy="37731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Registers with Smart card at Reception &amp; is allocated a doctor/goes to collect repeat medicine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0B41673-CA9F-5351-B734-9632AE42CE9C}"/>
              </a:ext>
            </a:extLst>
          </p:cNvPr>
          <p:cNvSpPr txBox="1"/>
          <p:nvPr/>
        </p:nvSpPr>
        <p:spPr>
          <a:xfrm>
            <a:off x="739740" y="2360760"/>
            <a:ext cx="486995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ESM goes to Pharmacy &amp; collect medicine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A2F47EF5-9698-28C9-5EDB-9763435059D5}"/>
              </a:ext>
            </a:extLst>
          </p:cNvPr>
          <p:cNvSpPr txBox="1"/>
          <p:nvPr/>
        </p:nvSpPr>
        <p:spPr>
          <a:xfrm>
            <a:off x="5887092" y="2360758"/>
            <a:ext cx="400775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ESM goes to Medical Officer (MO)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7BF1DD4-E914-B6D2-DEB6-782FF90249A0}"/>
              </a:ext>
            </a:extLst>
          </p:cNvPr>
          <p:cNvSpPr txBox="1"/>
          <p:nvPr/>
        </p:nvSpPr>
        <p:spPr>
          <a:xfrm>
            <a:off x="4310339" y="2946383"/>
            <a:ext cx="2861024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MO prescribes medicine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8ACC26F-82AB-0A48-AA01-1FE30AFBA531}"/>
              </a:ext>
            </a:extLst>
          </p:cNvPr>
          <p:cNvSpPr txBox="1"/>
          <p:nvPr/>
        </p:nvSpPr>
        <p:spPr>
          <a:xfrm>
            <a:off x="7269293" y="2966939"/>
            <a:ext cx="2162383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MO refers ESM to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E689B1C7-7F31-9F5A-8777-97D4F444B9BE}"/>
              </a:ext>
            </a:extLst>
          </p:cNvPr>
          <p:cNvSpPr txBox="1"/>
          <p:nvPr/>
        </p:nvSpPr>
        <p:spPr>
          <a:xfrm>
            <a:off x="523983" y="3687756"/>
            <a:ext cx="2465798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Service Hospital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C1AB291C-221F-C1C2-054F-C7BF8AFD181B}"/>
              </a:ext>
            </a:extLst>
          </p:cNvPr>
          <p:cNvSpPr txBox="1"/>
          <p:nvPr/>
        </p:nvSpPr>
        <p:spPr>
          <a:xfrm>
            <a:off x="8233350" y="3684415"/>
            <a:ext cx="2564789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Empanelled Hospital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0A3BBE92-19BC-E4E5-CD78-0843FC327ABC}"/>
              </a:ext>
            </a:extLst>
          </p:cNvPr>
          <p:cNvSpPr txBox="1"/>
          <p:nvPr/>
        </p:nvSpPr>
        <p:spPr>
          <a:xfrm>
            <a:off x="143838" y="4318766"/>
            <a:ext cx="3595955" cy="1200329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MO at Service Hospital treats ESM as OPD/IPD patient (If no bed available ESM referred back to PC for referral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EF823FCE-87C6-A0BC-62AF-4A1BF5063534}"/>
              </a:ext>
            </a:extLst>
          </p:cNvPr>
          <p:cNvSpPr txBox="1"/>
          <p:nvPr/>
        </p:nvSpPr>
        <p:spPr>
          <a:xfrm>
            <a:off x="4157330" y="3687448"/>
            <a:ext cx="3870251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To a PC which has Empanelled Hospital &amp; is suitable to the ESM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2415D8D3-8A2D-ECB0-101F-020A9AEC9C34}"/>
              </a:ext>
            </a:extLst>
          </p:cNvPr>
          <p:cNvSpPr txBox="1"/>
          <p:nvPr/>
        </p:nvSpPr>
        <p:spPr>
          <a:xfrm>
            <a:off x="6698751" y="4993238"/>
            <a:ext cx="3866629" cy="936684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ESM reports to the Empanelled Hospital with the referral &amp; gets treated on cashless basis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5CCF7A1C-1A30-6BC0-17AE-572182C1975E}"/>
              </a:ext>
            </a:extLst>
          </p:cNvPr>
          <p:cNvSpPr txBox="1"/>
          <p:nvPr/>
        </p:nvSpPr>
        <p:spPr>
          <a:xfrm>
            <a:off x="5716939" y="6154921"/>
            <a:ext cx="5081200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ESM gets discharged &amp; Empanelled Hospital processes claim online/manually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F25AF8B1-AE80-D865-4DDA-1936C3A9DAA8}"/>
              </a:ext>
            </a:extLst>
          </p:cNvPr>
          <p:cNvSpPr txBox="1"/>
          <p:nvPr/>
        </p:nvSpPr>
        <p:spPr>
          <a:xfrm>
            <a:off x="139256" y="5764407"/>
            <a:ext cx="3595955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ESM goes to PC &amp; gets Referral to Empanelled Hospital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="" xmlns:a16="http://schemas.microsoft.com/office/drawing/2014/main" id="{178F105C-0706-6F68-2061-489F51CAE19C}"/>
              </a:ext>
            </a:extLst>
          </p:cNvPr>
          <p:cNvCxnSpPr>
            <a:cxnSpLocks/>
          </p:cNvCxnSpPr>
          <p:nvPr/>
        </p:nvCxnSpPr>
        <p:spPr>
          <a:xfrm>
            <a:off x="1661308" y="3489686"/>
            <a:ext cx="0" cy="207396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="" xmlns:a16="http://schemas.microsoft.com/office/drawing/2014/main" id="{0D359579-F64D-DAC0-928F-0B58A1FE964E}"/>
              </a:ext>
            </a:extLst>
          </p:cNvPr>
          <p:cNvCxnSpPr>
            <a:cxnSpLocks/>
          </p:cNvCxnSpPr>
          <p:nvPr/>
        </p:nvCxnSpPr>
        <p:spPr>
          <a:xfrm>
            <a:off x="5635698" y="3467428"/>
            <a:ext cx="0" cy="207396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="" xmlns:a16="http://schemas.microsoft.com/office/drawing/2014/main" id="{F6A000EC-AF1F-16BA-8835-60DBC2BDCAF8}"/>
              </a:ext>
            </a:extLst>
          </p:cNvPr>
          <p:cNvCxnSpPr>
            <a:cxnSpLocks/>
          </p:cNvCxnSpPr>
          <p:nvPr/>
        </p:nvCxnSpPr>
        <p:spPr>
          <a:xfrm>
            <a:off x="9026186" y="3477702"/>
            <a:ext cx="0" cy="207396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="" xmlns:a16="http://schemas.microsoft.com/office/drawing/2014/main" id="{F433812D-8B95-4417-7A74-B56941D64791}"/>
              </a:ext>
            </a:extLst>
          </p:cNvPr>
          <p:cNvCxnSpPr>
            <a:cxnSpLocks/>
          </p:cNvCxnSpPr>
          <p:nvPr/>
        </p:nvCxnSpPr>
        <p:spPr>
          <a:xfrm>
            <a:off x="1630486" y="3487976"/>
            <a:ext cx="742651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="" xmlns:a16="http://schemas.microsoft.com/office/drawing/2014/main" id="{FB225537-D13C-E0DC-16AF-8CFAF5EE032F}"/>
              </a:ext>
            </a:extLst>
          </p:cNvPr>
          <p:cNvCxnSpPr>
            <a:cxnSpLocks/>
          </p:cNvCxnSpPr>
          <p:nvPr/>
        </p:nvCxnSpPr>
        <p:spPr>
          <a:xfrm>
            <a:off x="5974746" y="1364548"/>
            <a:ext cx="0" cy="207396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="" xmlns:a16="http://schemas.microsoft.com/office/drawing/2014/main" id="{8E055CA8-2373-9222-91D9-EB53DFACDFE9}"/>
              </a:ext>
            </a:extLst>
          </p:cNvPr>
          <p:cNvCxnSpPr>
            <a:cxnSpLocks/>
          </p:cNvCxnSpPr>
          <p:nvPr/>
        </p:nvCxnSpPr>
        <p:spPr>
          <a:xfrm>
            <a:off x="3036330" y="2152338"/>
            <a:ext cx="0" cy="207396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="" xmlns:a16="http://schemas.microsoft.com/office/drawing/2014/main" id="{5711CD22-6B2F-70A3-BBDA-0449D4E7ED73}"/>
              </a:ext>
            </a:extLst>
          </p:cNvPr>
          <p:cNvCxnSpPr>
            <a:cxnSpLocks/>
          </p:cNvCxnSpPr>
          <p:nvPr/>
        </p:nvCxnSpPr>
        <p:spPr>
          <a:xfrm>
            <a:off x="8038155" y="2119806"/>
            <a:ext cx="0" cy="207396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="" xmlns:a16="http://schemas.microsoft.com/office/drawing/2014/main" id="{97545F85-0686-E243-224D-09BE68664CA2}"/>
              </a:ext>
            </a:extLst>
          </p:cNvPr>
          <p:cNvCxnSpPr>
            <a:cxnSpLocks/>
          </p:cNvCxnSpPr>
          <p:nvPr/>
        </p:nvCxnSpPr>
        <p:spPr>
          <a:xfrm flipV="1">
            <a:off x="3026056" y="2130080"/>
            <a:ext cx="4991541" cy="190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="" xmlns:a16="http://schemas.microsoft.com/office/drawing/2014/main" id="{B0729946-11C3-98C1-112A-E9387BE12A2B}"/>
              </a:ext>
            </a:extLst>
          </p:cNvPr>
          <p:cNvCxnSpPr>
            <a:cxnSpLocks/>
          </p:cNvCxnSpPr>
          <p:nvPr/>
        </p:nvCxnSpPr>
        <p:spPr>
          <a:xfrm>
            <a:off x="5428507" y="1934859"/>
            <a:ext cx="0" cy="207396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="" xmlns:a16="http://schemas.microsoft.com/office/drawing/2014/main" id="{C464735E-6047-F92A-3956-5ED618612C3D}"/>
              </a:ext>
            </a:extLst>
          </p:cNvPr>
          <p:cNvCxnSpPr>
            <a:cxnSpLocks/>
          </p:cNvCxnSpPr>
          <p:nvPr/>
        </p:nvCxnSpPr>
        <p:spPr>
          <a:xfrm>
            <a:off x="8243622" y="3311598"/>
            <a:ext cx="0" cy="207396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="" xmlns:a16="http://schemas.microsoft.com/office/drawing/2014/main" id="{71903DA2-5215-2022-564E-A8A18ACCBE44}"/>
              </a:ext>
            </a:extLst>
          </p:cNvPr>
          <p:cNvCxnSpPr>
            <a:cxnSpLocks/>
          </p:cNvCxnSpPr>
          <p:nvPr/>
        </p:nvCxnSpPr>
        <p:spPr>
          <a:xfrm flipH="1">
            <a:off x="6585735" y="2715696"/>
            <a:ext cx="1010613" cy="207396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="" xmlns:a16="http://schemas.microsoft.com/office/drawing/2014/main" id="{3041DFEE-2C75-98DD-B49D-2F5513DA5888}"/>
              </a:ext>
            </a:extLst>
          </p:cNvPr>
          <p:cNvCxnSpPr>
            <a:cxnSpLocks/>
            <a:endCxn id="12" idx="0"/>
          </p:cNvCxnSpPr>
          <p:nvPr/>
        </p:nvCxnSpPr>
        <p:spPr>
          <a:xfrm>
            <a:off x="7600096" y="2715696"/>
            <a:ext cx="750389" cy="216824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="" xmlns:a16="http://schemas.microsoft.com/office/drawing/2014/main" id="{FE5310FD-5E31-5550-30D5-3FD382E284BF}"/>
              </a:ext>
            </a:extLst>
          </p:cNvPr>
          <p:cNvCxnSpPr>
            <a:cxnSpLocks/>
          </p:cNvCxnSpPr>
          <p:nvPr/>
        </p:nvCxnSpPr>
        <p:spPr>
          <a:xfrm>
            <a:off x="1649324" y="4083870"/>
            <a:ext cx="0" cy="207396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="" xmlns:a16="http://schemas.microsoft.com/office/drawing/2014/main" id="{EE4AA74E-1E2E-E8F5-5610-025CBC2ADBFC}"/>
              </a:ext>
            </a:extLst>
          </p:cNvPr>
          <p:cNvCxnSpPr>
            <a:cxnSpLocks/>
          </p:cNvCxnSpPr>
          <p:nvPr/>
        </p:nvCxnSpPr>
        <p:spPr>
          <a:xfrm>
            <a:off x="1669872" y="5511978"/>
            <a:ext cx="0" cy="207396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="" xmlns:a16="http://schemas.microsoft.com/office/drawing/2014/main" id="{290F4FDB-78E8-3D08-9DBB-A8114FF136CF}"/>
              </a:ext>
            </a:extLst>
          </p:cNvPr>
          <p:cNvCxnSpPr>
            <a:cxnSpLocks/>
          </p:cNvCxnSpPr>
          <p:nvPr/>
        </p:nvCxnSpPr>
        <p:spPr>
          <a:xfrm flipH="1">
            <a:off x="8763856" y="4061619"/>
            <a:ext cx="609926" cy="944973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="" xmlns:a16="http://schemas.microsoft.com/office/drawing/2014/main" id="{F9A56572-B712-49EF-B668-30F42B54638A}"/>
              </a:ext>
            </a:extLst>
          </p:cNvPr>
          <p:cNvCxnSpPr>
            <a:cxnSpLocks/>
          </p:cNvCxnSpPr>
          <p:nvPr/>
        </p:nvCxnSpPr>
        <p:spPr>
          <a:xfrm>
            <a:off x="6585735" y="4305073"/>
            <a:ext cx="1305236" cy="683373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="" xmlns:a16="http://schemas.microsoft.com/office/drawing/2014/main" id="{18B12A1C-A8EE-A62D-191E-2F3684F983DA}"/>
              </a:ext>
            </a:extLst>
          </p:cNvPr>
          <p:cNvCxnSpPr>
            <a:cxnSpLocks/>
          </p:cNvCxnSpPr>
          <p:nvPr/>
        </p:nvCxnSpPr>
        <p:spPr>
          <a:xfrm>
            <a:off x="8375474" y="5950340"/>
            <a:ext cx="0" cy="207396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or: Elbow 61">
            <a:extLst>
              <a:ext uri="{FF2B5EF4-FFF2-40B4-BE49-F238E27FC236}">
                <a16:creationId xmlns="" xmlns:a16="http://schemas.microsoft.com/office/drawing/2014/main" id="{CC81343C-57AB-E603-75AC-1383ABF60C19}"/>
              </a:ext>
            </a:extLst>
          </p:cNvPr>
          <p:cNvCxnSpPr>
            <a:cxnSpLocks/>
            <a:stCxn id="19" idx="3"/>
            <a:endCxn id="17" idx="1"/>
          </p:cNvCxnSpPr>
          <p:nvPr/>
        </p:nvCxnSpPr>
        <p:spPr>
          <a:xfrm flipV="1">
            <a:off x="3760396" y="5367612"/>
            <a:ext cx="2911275" cy="633914"/>
          </a:xfrm>
          <a:prstGeom prst="bentConnector3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BB044282-F81E-E8A4-BA52-86FF6FEE267E}"/>
              </a:ext>
            </a:extLst>
          </p:cNvPr>
          <p:cNvSpPr txBox="1"/>
          <p:nvPr/>
        </p:nvSpPr>
        <p:spPr>
          <a:xfrm>
            <a:off x="739739" y="2361471"/>
            <a:ext cx="4869950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ESM goes to Pharmacy &amp; collect medicine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31E89ACD-6103-647D-C779-A4FEC6BC405F}"/>
              </a:ext>
            </a:extLst>
          </p:cNvPr>
          <p:cNvSpPr txBox="1"/>
          <p:nvPr/>
        </p:nvSpPr>
        <p:spPr>
          <a:xfrm>
            <a:off x="5887091" y="2361469"/>
            <a:ext cx="4007759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ESM goes to Medical Officer (MO)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15AA3591-5B05-857A-19BC-9F4099B322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814"/>
            <a:ext cx="1857080" cy="874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4138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6D1ECE6-F0F3-79DA-58DF-0113B0C758D2}"/>
              </a:ext>
            </a:extLst>
          </p:cNvPr>
          <p:cNvSpPr txBox="1"/>
          <p:nvPr/>
        </p:nvSpPr>
        <p:spPr>
          <a:xfrm>
            <a:off x="1460640" y="1510300"/>
            <a:ext cx="9132481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ESM reports to Empanelled hospital in Emergency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C7D72C5-8ABB-165D-5C88-D0AEB399F018}"/>
              </a:ext>
            </a:extLst>
          </p:cNvPr>
          <p:cNvSpPr txBox="1"/>
          <p:nvPr/>
        </p:nvSpPr>
        <p:spPr>
          <a:xfrm>
            <a:off x="1458930" y="2393875"/>
            <a:ext cx="9144000" cy="64633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Empanelled hospital assesses the Emergency &amp; generates an Emergency Information Report(EIR) within 48 hours &amp; sends it to the dependent PC online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4CD7A8CF-D08F-E73B-706E-190636D24AA7}"/>
              </a:ext>
            </a:extLst>
          </p:cNvPr>
          <p:cNvSpPr txBox="1"/>
          <p:nvPr/>
        </p:nvSpPr>
        <p:spPr>
          <a:xfrm>
            <a:off x="1469204" y="3532602"/>
            <a:ext cx="9132481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PC issues an online Referral for the Empanelled Hospital based on the EIR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AF72F577-2542-BE1E-0BE3-9A2C9675B745}"/>
              </a:ext>
            </a:extLst>
          </p:cNvPr>
          <p:cNvSpPr txBox="1"/>
          <p:nvPr/>
        </p:nvSpPr>
        <p:spPr>
          <a:xfrm>
            <a:off x="1469203" y="4395623"/>
            <a:ext cx="9132483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Empanelled Hospital treats the ESM on Cashless basis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8A255FDD-0BF0-C96F-BDDF-3A4B658154BE}"/>
              </a:ext>
            </a:extLst>
          </p:cNvPr>
          <p:cNvSpPr txBox="1"/>
          <p:nvPr/>
        </p:nvSpPr>
        <p:spPr>
          <a:xfrm>
            <a:off x="1458930" y="5248389"/>
            <a:ext cx="9132481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ESM discharged after treatment &amp; Empanelled Hospital processes the claim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="" xmlns:a16="http://schemas.microsoft.com/office/drawing/2014/main" id="{22E13A7D-9BE1-96C3-9BCF-1D4FA54D2E96}"/>
              </a:ext>
            </a:extLst>
          </p:cNvPr>
          <p:cNvCxnSpPr>
            <a:cxnSpLocks/>
          </p:cNvCxnSpPr>
          <p:nvPr/>
        </p:nvCxnSpPr>
        <p:spPr>
          <a:xfrm>
            <a:off x="5841180" y="1879632"/>
            <a:ext cx="0" cy="370405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="" xmlns:a16="http://schemas.microsoft.com/office/drawing/2014/main" id="{8B4428A7-C27F-7C9B-B7FB-B2C4286668C4}"/>
              </a:ext>
            </a:extLst>
          </p:cNvPr>
          <p:cNvCxnSpPr>
            <a:cxnSpLocks/>
          </p:cNvCxnSpPr>
          <p:nvPr/>
        </p:nvCxnSpPr>
        <p:spPr>
          <a:xfrm>
            <a:off x="5860018" y="3028625"/>
            <a:ext cx="0" cy="370405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="" xmlns:a16="http://schemas.microsoft.com/office/drawing/2014/main" id="{452A4011-53D4-AE7F-3372-4D437D6E9E97}"/>
              </a:ext>
            </a:extLst>
          </p:cNvPr>
          <p:cNvCxnSpPr>
            <a:cxnSpLocks/>
          </p:cNvCxnSpPr>
          <p:nvPr/>
        </p:nvCxnSpPr>
        <p:spPr>
          <a:xfrm>
            <a:off x="5860018" y="3901934"/>
            <a:ext cx="0" cy="370405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="" xmlns:a16="http://schemas.microsoft.com/office/drawing/2014/main" id="{4B1F44F2-1F71-B046-0F37-8E3393FD30AE}"/>
              </a:ext>
            </a:extLst>
          </p:cNvPr>
          <p:cNvCxnSpPr>
            <a:cxnSpLocks/>
          </p:cNvCxnSpPr>
          <p:nvPr/>
        </p:nvCxnSpPr>
        <p:spPr>
          <a:xfrm>
            <a:off x="5860018" y="4764955"/>
            <a:ext cx="0" cy="370405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A6D7FF3D-21B1-11B9-CE99-36A48E6CF65B}"/>
              </a:ext>
            </a:extLst>
          </p:cNvPr>
          <p:cNvGrpSpPr/>
          <p:nvPr/>
        </p:nvGrpSpPr>
        <p:grpSpPr>
          <a:xfrm>
            <a:off x="794117" y="-11920"/>
            <a:ext cx="11275316" cy="1172900"/>
            <a:chOff x="993994" y="3290181"/>
            <a:chExt cx="11132385" cy="1046701"/>
          </a:xfrm>
        </p:grpSpPr>
        <p:pic>
          <p:nvPicPr>
            <p:cNvPr id="20" name="Picture 4" descr="2.png">
              <a:extLst>
                <a:ext uri="{FF2B5EF4-FFF2-40B4-BE49-F238E27FC236}">
                  <a16:creationId xmlns="" xmlns:a16="http://schemas.microsoft.com/office/drawing/2014/main" id="{1BF9EC32-A847-C2FA-A771-C971DF080D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11176935" y="3290181"/>
              <a:ext cx="949444" cy="896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7F5E33CC-880F-3381-A644-96D12BC47EB3}"/>
                </a:ext>
              </a:extLst>
            </p:cNvPr>
            <p:cNvSpPr txBox="1"/>
            <p:nvPr/>
          </p:nvSpPr>
          <p:spPr>
            <a:xfrm>
              <a:off x="993994" y="3339280"/>
              <a:ext cx="10108203" cy="99760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979290"/>
              <a:r>
                <a:rPr lang="en-US" sz="3200" b="1" u="sng" dirty="0">
                  <a:latin typeface="Arial Rounded MT Bold" pitchFamily="34" charset="0"/>
                  <a:cs typeface="Arial" pitchFamily="34" charset="0"/>
                </a:rPr>
                <a:t>EMERGENCY TREATMENT IN</a:t>
              </a:r>
            </a:p>
            <a:p>
              <a:pPr algn="ctr" defTabSz="979290"/>
              <a:r>
                <a:rPr lang="en-US" sz="3200" b="1" u="sng" dirty="0">
                  <a:latin typeface="Arial Rounded MT Bold" pitchFamily="34" charset="0"/>
                  <a:cs typeface="Arial" pitchFamily="34" charset="0"/>
                </a:rPr>
                <a:t>EMPANELLED HOSPITAL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45EA0AB8-98FD-0039-02E8-93587EAB0D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814"/>
            <a:ext cx="1857080" cy="874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4550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99FF69B2-C6F5-A6E9-5CF6-82FE9290C47D}"/>
              </a:ext>
            </a:extLst>
          </p:cNvPr>
          <p:cNvGrpSpPr/>
          <p:nvPr/>
        </p:nvGrpSpPr>
        <p:grpSpPr>
          <a:xfrm>
            <a:off x="794117" y="-11920"/>
            <a:ext cx="11275316" cy="1172900"/>
            <a:chOff x="993994" y="3290181"/>
            <a:chExt cx="11132385" cy="1046701"/>
          </a:xfrm>
        </p:grpSpPr>
        <p:pic>
          <p:nvPicPr>
            <p:cNvPr id="3" name="Picture 4" descr="2.png">
              <a:extLst>
                <a:ext uri="{FF2B5EF4-FFF2-40B4-BE49-F238E27FC236}">
                  <a16:creationId xmlns="" xmlns:a16="http://schemas.microsoft.com/office/drawing/2014/main" id="{6A03BC7F-E8BA-D761-2FAF-D513BD9FA3A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11176935" y="3290181"/>
              <a:ext cx="949444" cy="896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25622BD7-5C26-3593-FC68-4B6ED5759778}"/>
                </a:ext>
              </a:extLst>
            </p:cNvPr>
            <p:cNvSpPr txBox="1"/>
            <p:nvPr/>
          </p:nvSpPr>
          <p:spPr>
            <a:xfrm>
              <a:off x="993994" y="3339280"/>
              <a:ext cx="10108203" cy="99760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979290"/>
              <a:r>
                <a:rPr lang="en-US" sz="3200" b="1" u="sng" dirty="0">
                  <a:latin typeface="Arial Rounded MT Bold" pitchFamily="34" charset="0"/>
                  <a:cs typeface="Arial" pitchFamily="34" charset="0"/>
                </a:rPr>
                <a:t>EMERGENCY TREATMENT IN</a:t>
              </a:r>
            </a:p>
            <a:p>
              <a:pPr algn="ctr" defTabSz="979290"/>
              <a:r>
                <a:rPr lang="en-US" sz="3200" b="1" u="sng" dirty="0">
                  <a:latin typeface="Arial Rounded MT Bold" pitchFamily="34" charset="0"/>
                  <a:cs typeface="Arial" pitchFamily="34" charset="0"/>
                </a:rPr>
                <a:t>NON-EMPANELLED HOSPITAL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6D1ECE6-F0F3-79DA-58DF-0113B0C758D2}"/>
              </a:ext>
            </a:extLst>
          </p:cNvPr>
          <p:cNvSpPr txBox="1"/>
          <p:nvPr/>
        </p:nvSpPr>
        <p:spPr>
          <a:xfrm>
            <a:off x="1460640" y="1510300"/>
            <a:ext cx="9132481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ESM reports to Non-Empanelled hospital in an emergency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C7D72C5-8ABB-165D-5C88-D0AEB399F018}"/>
              </a:ext>
            </a:extLst>
          </p:cNvPr>
          <p:cNvSpPr txBox="1"/>
          <p:nvPr/>
        </p:nvSpPr>
        <p:spPr>
          <a:xfrm>
            <a:off x="1458930" y="2393875"/>
            <a:ext cx="9144000" cy="64633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Non-Empanelled hospital assesses the Emergency &amp; commences treatment of the ESM on Payment basis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4CD7A8CF-D08F-E73B-706E-190636D24AA7}"/>
              </a:ext>
            </a:extLst>
          </p:cNvPr>
          <p:cNvSpPr txBox="1"/>
          <p:nvPr/>
        </p:nvSpPr>
        <p:spPr>
          <a:xfrm>
            <a:off x="1479836" y="3532602"/>
            <a:ext cx="9132481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ESM/ relative of the ESM reports the admission to Parent PC by any means within 48 hours &amp; gets a Reference to process the Re-imbursement Claim later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AF72F577-2542-BE1E-0BE3-9A2C9675B745}"/>
              </a:ext>
            </a:extLst>
          </p:cNvPr>
          <p:cNvSpPr txBox="1"/>
          <p:nvPr/>
        </p:nvSpPr>
        <p:spPr>
          <a:xfrm>
            <a:off x="1469203" y="4662747"/>
            <a:ext cx="9132483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Non-Empanelled Hospital treats the ESM on Payment basis &amp; discharge the ESM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8A255FDD-0BF0-C96F-BDDF-3A4B658154BE}"/>
              </a:ext>
            </a:extLst>
          </p:cNvPr>
          <p:cNvSpPr txBox="1"/>
          <p:nvPr/>
        </p:nvSpPr>
        <p:spPr>
          <a:xfrm>
            <a:off x="1458930" y="5515513"/>
            <a:ext cx="9132481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ESM submits the Re-imbursement claim at Parent PC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="" xmlns:a16="http://schemas.microsoft.com/office/drawing/2014/main" id="{22E13A7D-9BE1-96C3-9BCF-1D4FA54D2E96}"/>
              </a:ext>
            </a:extLst>
          </p:cNvPr>
          <p:cNvCxnSpPr>
            <a:cxnSpLocks/>
          </p:cNvCxnSpPr>
          <p:nvPr/>
        </p:nvCxnSpPr>
        <p:spPr>
          <a:xfrm>
            <a:off x="5841180" y="1879632"/>
            <a:ext cx="0" cy="370405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="" xmlns:a16="http://schemas.microsoft.com/office/drawing/2014/main" id="{8B4428A7-C27F-7C9B-B7FB-B2C4286668C4}"/>
              </a:ext>
            </a:extLst>
          </p:cNvPr>
          <p:cNvCxnSpPr>
            <a:cxnSpLocks/>
          </p:cNvCxnSpPr>
          <p:nvPr/>
        </p:nvCxnSpPr>
        <p:spPr>
          <a:xfrm>
            <a:off x="5860018" y="3038899"/>
            <a:ext cx="0" cy="370405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="" xmlns:a16="http://schemas.microsoft.com/office/drawing/2014/main" id="{452A4011-53D4-AE7F-3372-4D437D6E9E97}"/>
              </a:ext>
            </a:extLst>
          </p:cNvPr>
          <p:cNvCxnSpPr>
            <a:cxnSpLocks/>
          </p:cNvCxnSpPr>
          <p:nvPr/>
        </p:nvCxnSpPr>
        <p:spPr>
          <a:xfrm>
            <a:off x="5860018" y="4169058"/>
            <a:ext cx="0" cy="370405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="" xmlns:a16="http://schemas.microsoft.com/office/drawing/2014/main" id="{4B1F44F2-1F71-B046-0F37-8E3393FD30AE}"/>
              </a:ext>
            </a:extLst>
          </p:cNvPr>
          <p:cNvCxnSpPr>
            <a:cxnSpLocks/>
          </p:cNvCxnSpPr>
          <p:nvPr/>
        </p:nvCxnSpPr>
        <p:spPr>
          <a:xfrm>
            <a:off x="5860018" y="5032079"/>
            <a:ext cx="0" cy="370405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3FE67842-B7B5-0099-BF62-408369CE2E1A}"/>
              </a:ext>
            </a:extLst>
          </p:cNvPr>
          <p:cNvSpPr txBox="1"/>
          <p:nvPr/>
        </p:nvSpPr>
        <p:spPr>
          <a:xfrm>
            <a:off x="1488558" y="6359579"/>
            <a:ext cx="9117024" cy="36879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Parent PC processes the claim online/manually &amp; the cheque is issued to the ESM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="" xmlns:a16="http://schemas.microsoft.com/office/drawing/2014/main" id="{1CF6AFA1-62D2-FE71-5C8C-B44BB2CBF916}"/>
              </a:ext>
            </a:extLst>
          </p:cNvPr>
          <p:cNvCxnSpPr>
            <a:cxnSpLocks/>
          </p:cNvCxnSpPr>
          <p:nvPr/>
        </p:nvCxnSpPr>
        <p:spPr>
          <a:xfrm>
            <a:off x="5874189" y="5875605"/>
            <a:ext cx="0" cy="370405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51681881-0ECE-B212-3324-12BA2EE70E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814"/>
            <a:ext cx="1857080" cy="874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9843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>
            <a:extLst>
              <a:ext uri="{FF2B5EF4-FFF2-40B4-BE49-F238E27FC236}">
                <a16:creationId xmlns="" xmlns:a16="http://schemas.microsoft.com/office/drawing/2014/main" id="{CB03906D-EB79-B71C-E44D-ACE20A27D3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5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220" name="Rectangle 3">
            <a:extLst>
              <a:ext uri="{FF2B5EF4-FFF2-40B4-BE49-F238E27FC236}">
                <a16:creationId xmlns="" xmlns:a16="http://schemas.microsoft.com/office/drawing/2014/main" id="{7223CEC6-C582-2159-B2AA-CD5C3E34E5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5029200"/>
            <a:ext cx="914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u="sng">
                <a:solidFill>
                  <a:srgbClr val="FFCC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u="sng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altLang="en-US" sz="3600">
              <a:solidFill>
                <a:srgbClr val="464646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8DBC9F38-EF27-B32B-9365-D4FE556BB2EC}"/>
              </a:ext>
            </a:extLst>
          </p:cNvPr>
          <p:cNvGrpSpPr/>
          <p:nvPr/>
        </p:nvGrpSpPr>
        <p:grpSpPr>
          <a:xfrm>
            <a:off x="917837" y="25924"/>
            <a:ext cx="11170450" cy="3660157"/>
            <a:chOff x="974783" y="412021"/>
            <a:chExt cx="11170450" cy="3660157"/>
          </a:xfrm>
        </p:grpSpPr>
        <p:pic>
          <p:nvPicPr>
            <p:cNvPr id="8" name="Picture 4" descr="2.png">
              <a:extLst>
                <a:ext uri="{FF2B5EF4-FFF2-40B4-BE49-F238E27FC236}">
                  <a16:creationId xmlns="" xmlns:a16="http://schemas.microsoft.com/office/drawing/2014/main" id="{45B226C9-913F-E9BE-7353-CDB0B4000C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11195789" y="412021"/>
              <a:ext cx="949444" cy="896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0213AA1E-60BB-2D18-FDCC-9E0CE8130590}"/>
                </a:ext>
              </a:extLst>
            </p:cNvPr>
            <p:cNvSpPr txBox="1"/>
            <p:nvPr/>
          </p:nvSpPr>
          <p:spPr>
            <a:xfrm>
              <a:off x="974783" y="3364292"/>
              <a:ext cx="10127413" cy="707886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>
              <a:spAutoFit/>
            </a:bodyPr>
            <a:lstStyle/>
            <a:p>
              <a:pPr algn="ctr" defTabSz="979290"/>
              <a:r>
                <a:rPr lang="en-US" sz="4000" b="1" u="sng" dirty="0">
                  <a:latin typeface="Arial Rounded MT Bold" pitchFamily="34" charset="0"/>
                  <a:cs typeface="Arial" pitchFamily="34" charset="0"/>
                </a:rPr>
                <a:t>PC, BASE HOSPITAL DELHI CANTT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A0CD134F-6EBF-A241-A466-F30EA6767D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857080" cy="874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029927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ChangeArrowheads="1"/>
          </p:cNvSpPr>
          <p:nvPr/>
        </p:nvSpPr>
        <p:spPr bwMode="auto">
          <a:xfrm>
            <a:off x="952500" y="0"/>
            <a:ext cx="10287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7967" tIns="48983" rIns="97967" bIns="48983" anchor="ctr"/>
          <a:lstStyle/>
          <a:p>
            <a:pPr defTabSz="979290"/>
            <a:endParaRPr lang="en-US" sz="3375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54" name="Rectangle 2"/>
          <p:cNvSpPr>
            <a:spLocks noChangeArrowheads="1"/>
          </p:cNvSpPr>
          <p:nvPr/>
        </p:nvSpPr>
        <p:spPr bwMode="auto">
          <a:xfrm>
            <a:off x="952500" y="1"/>
            <a:ext cx="10287000" cy="839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7967" tIns="48983" rIns="97967" bIns="48983" anchor="ctr"/>
          <a:lstStyle/>
          <a:p>
            <a:pPr algn="ctr" defTabSz="979290"/>
            <a:endParaRPr lang="en-US" sz="5063" b="1" dirty="0">
              <a:solidFill>
                <a:srgbClr val="00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9" name="TextBox 13"/>
          <p:cNvSpPr txBox="1">
            <a:spLocks noChangeArrowheads="1"/>
          </p:cNvSpPr>
          <p:nvPr/>
        </p:nvSpPr>
        <p:spPr bwMode="auto">
          <a:xfrm>
            <a:off x="952500" y="1839595"/>
            <a:ext cx="10287000" cy="4696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7967" tIns="48983" rIns="97967" bIns="48983">
            <a:spAutoFit/>
          </a:bodyPr>
          <a:lstStyle/>
          <a:p>
            <a:pPr marL="425649" indent="-425649">
              <a:spcBef>
                <a:spcPts val="1125"/>
              </a:spcBef>
              <a:buFont typeface="Arial" pitchFamily="34" charset="0"/>
              <a:buChar char="•"/>
              <a:tabLst>
                <a:tab pos="5042297" algn="l"/>
                <a:tab pos="5363766" algn="l"/>
              </a:tabLst>
            </a:pPr>
            <a:r>
              <a:rPr lang="en-US" sz="2438" b="1" dirty="0">
                <a:solidFill>
                  <a:schemeClr val="accent6">
                    <a:lumMod val="50000"/>
                  </a:schemeClr>
                </a:solidFill>
              </a:rPr>
              <a:t>Est 	-	05 JAN 2004</a:t>
            </a:r>
          </a:p>
          <a:p>
            <a:pPr marL="425649" indent="-425649">
              <a:spcBef>
                <a:spcPts val="1125"/>
              </a:spcBef>
              <a:buFont typeface="Arial" pitchFamily="34" charset="0"/>
              <a:buChar char="•"/>
              <a:tabLst>
                <a:tab pos="5042297" algn="l"/>
                <a:tab pos="5363766" algn="l"/>
              </a:tabLst>
            </a:pPr>
            <a:r>
              <a:rPr lang="en-US" sz="2438" b="1" dirty="0">
                <a:solidFill>
                  <a:srgbClr val="C00000"/>
                </a:solidFill>
              </a:rPr>
              <a:t>Cat	-   Type ‘A’ Mil</a:t>
            </a:r>
            <a:endParaRPr lang="en-US" sz="2438" dirty="0">
              <a:solidFill>
                <a:srgbClr val="C00000"/>
              </a:solidFill>
            </a:endParaRPr>
          </a:p>
          <a:p>
            <a:pPr marL="425649" indent="-425649">
              <a:spcBef>
                <a:spcPts val="1125"/>
              </a:spcBef>
              <a:buFont typeface="Arial" pitchFamily="34" charset="0"/>
              <a:buChar char="•"/>
              <a:tabLst>
                <a:tab pos="5042297" algn="l"/>
                <a:tab pos="5363766" algn="l"/>
              </a:tabLst>
            </a:pPr>
            <a:r>
              <a:rPr lang="en-US" sz="2438" b="1" dirty="0">
                <a:solidFill>
                  <a:schemeClr val="accent6">
                    <a:lumMod val="50000"/>
                  </a:schemeClr>
                </a:solidFill>
              </a:rPr>
              <a:t>Designed capacity </a:t>
            </a:r>
            <a:r>
              <a:rPr lang="en-US" sz="2438" dirty="0">
                <a:solidFill>
                  <a:schemeClr val="accent6">
                    <a:lumMod val="50000"/>
                  </a:schemeClr>
                </a:solidFill>
              </a:rPr>
              <a:t> 	</a:t>
            </a:r>
            <a:r>
              <a:rPr lang="en-US" sz="2438" b="1" dirty="0">
                <a:solidFill>
                  <a:schemeClr val="accent6">
                    <a:lumMod val="50000"/>
                  </a:schemeClr>
                </a:solidFill>
              </a:rPr>
              <a:t>-  	20000 AFVs &amp; dependents</a:t>
            </a:r>
          </a:p>
          <a:p>
            <a:pPr marL="425649" indent="-425649">
              <a:spcBef>
                <a:spcPts val="1125"/>
              </a:spcBef>
              <a:buFont typeface="Arial" pitchFamily="34" charset="0"/>
              <a:buChar char="•"/>
              <a:tabLst>
                <a:tab pos="5042297" algn="l"/>
                <a:tab pos="5363766" algn="l"/>
              </a:tabLst>
            </a:pPr>
            <a:r>
              <a:rPr lang="en-US" sz="2438" b="1" dirty="0" err="1">
                <a:solidFill>
                  <a:srgbClr val="C00000"/>
                </a:solidFill>
              </a:rPr>
              <a:t>Regd</a:t>
            </a:r>
            <a:r>
              <a:rPr lang="en-US" sz="2438" b="1" dirty="0">
                <a:solidFill>
                  <a:srgbClr val="C00000"/>
                </a:solidFill>
              </a:rPr>
              <a:t>  beneficiaries	- 	3,76,630(Polyclinic with max </a:t>
            </a:r>
            <a:r>
              <a:rPr lang="en-US" sz="2438" b="1" dirty="0" err="1">
                <a:solidFill>
                  <a:srgbClr val="C00000"/>
                </a:solidFill>
              </a:rPr>
              <a:t>wk</a:t>
            </a:r>
            <a:r>
              <a:rPr lang="en-US" sz="2438" b="1" dirty="0">
                <a:solidFill>
                  <a:srgbClr val="C00000"/>
                </a:solidFill>
              </a:rPr>
              <a:t> 	load in the country)</a:t>
            </a:r>
          </a:p>
          <a:p>
            <a:pPr marL="425649" indent="-425649">
              <a:spcBef>
                <a:spcPts val="1125"/>
              </a:spcBef>
              <a:buFont typeface="Arial" pitchFamily="34" charset="0"/>
              <a:buChar char="•"/>
              <a:tabLst>
                <a:tab pos="5042297" algn="l"/>
                <a:tab pos="5363766" algn="l"/>
              </a:tabLst>
            </a:pPr>
            <a:r>
              <a:rPr lang="en-US" sz="2438" b="1" dirty="0">
                <a:solidFill>
                  <a:schemeClr val="accent6">
                    <a:lumMod val="50000"/>
                  </a:schemeClr>
                </a:solidFill>
              </a:rPr>
              <a:t>Daily footfall 	- 1000 to 1100</a:t>
            </a:r>
          </a:p>
          <a:p>
            <a:pPr marL="425649" indent="-425649">
              <a:spcBef>
                <a:spcPts val="1125"/>
              </a:spcBef>
              <a:buFont typeface="Arial" pitchFamily="34" charset="0"/>
              <a:buChar char="•"/>
              <a:tabLst>
                <a:tab pos="5042297" algn="l"/>
                <a:tab pos="5363766" algn="l"/>
              </a:tabLst>
            </a:pPr>
            <a:r>
              <a:rPr lang="en-US" sz="2438" b="1" dirty="0">
                <a:solidFill>
                  <a:srgbClr val="C00000"/>
                </a:solidFill>
              </a:rPr>
              <a:t>Online Appt sys 	- ECHS App</a:t>
            </a:r>
          </a:p>
          <a:p>
            <a:pPr marL="425649" indent="-425649">
              <a:spcBef>
                <a:spcPts val="1125"/>
              </a:spcBef>
              <a:buFont typeface="Arial" pitchFamily="34" charset="0"/>
              <a:buChar char="•"/>
              <a:tabLst>
                <a:tab pos="5042297" algn="l"/>
                <a:tab pos="5363766" algn="l"/>
              </a:tabLst>
            </a:pPr>
            <a:r>
              <a:rPr lang="en-US" sz="2438" b="1" dirty="0">
                <a:solidFill>
                  <a:schemeClr val="accent6">
                    <a:lumMod val="50000"/>
                  </a:schemeClr>
                </a:solidFill>
              </a:rPr>
              <a:t>Four Dental Chairs , 11 MOs, One Gynae. Dependent upon empaneled </a:t>
            </a:r>
            <a:r>
              <a:rPr lang="en-US" sz="2438" b="1" dirty="0" err="1">
                <a:solidFill>
                  <a:schemeClr val="accent6">
                    <a:lumMod val="50000"/>
                  </a:schemeClr>
                </a:solidFill>
              </a:rPr>
              <a:t>centres</a:t>
            </a:r>
            <a:r>
              <a:rPr lang="en-US" sz="2438" b="1" dirty="0">
                <a:solidFill>
                  <a:schemeClr val="accent6">
                    <a:lumMod val="50000"/>
                  </a:schemeClr>
                </a:solidFill>
              </a:rPr>
              <a:t>/ Hosp &amp; BH Delhi Cantt for specialist consultation and diagnostic services</a:t>
            </a:r>
            <a:r>
              <a:rPr lang="en-US" sz="2438" b="1" dirty="0">
                <a:solidFill>
                  <a:srgbClr val="FF0000"/>
                </a:solidFill>
              </a:rPr>
              <a:t>	</a:t>
            </a:r>
            <a:endParaRPr lang="en-IN" sz="2438" dirty="0">
              <a:solidFill>
                <a:srgbClr val="FF0000"/>
              </a:solidFill>
            </a:endParaRPr>
          </a:p>
        </p:txBody>
      </p:sp>
      <p:sp>
        <p:nvSpPr>
          <p:cNvPr id="2060" name="Text Box 13"/>
          <p:cNvSpPr txBox="1">
            <a:spLocks noChangeArrowheads="1"/>
          </p:cNvSpPr>
          <p:nvPr/>
        </p:nvSpPr>
        <p:spPr bwMode="auto">
          <a:xfrm>
            <a:off x="1903446" y="0"/>
            <a:ext cx="8193054" cy="791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7967" tIns="48983" rIns="97967" bIns="48983">
            <a:spAutoFit/>
          </a:bodyPr>
          <a:lstStyle/>
          <a:p>
            <a:pPr algn="ctr" defTabSz="979290">
              <a:spcBef>
                <a:spcPct val="50000"/>
              </a:spcBef>
            </a:pPr>
            <a:r>
              <a:rPr lang="en-US" sz="4500" b="1" u="sng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POLYCLINIC, BH DELHI CANTT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F4078776-23BF-C246-62E5-9EE6CFCFC5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814"/>
            <a:ext cx="1857080" cy="874126"/>
          </a:xfrm>
          <a:prstGeom prst="rect">
            <a:avLst/>
          </a:prstGeom>
        </p:spPr>
      </p:pic>
      <p:pic>
        <p:nvPicPr>
          <p:cNvPr id="7" name="Picture 4" descr="2.png">
            <a:extLst>
              <a:ext uri="{FF2B5EF4-FFF2-40B4-BE49-F238E27FC236}">
                <a16:creationId xmlns="" xmlns:a16="http://schemas.microsoft.com/office/drawing/2014/main" id="{BC1AEE35-9097-820B-A857-2783923752E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1138843" y="25924"/>
            <a:ext cx="949444" cy="896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3447" y="1243174"/>
            <a:ext cx="9557431" cy="5757702"/>
          </a:xfrm>
        </p:spPr>
        <p:txBody>
          <a:bodyPr>
            <a:normAutofit/>
          </a:bodyPr>
          <a:lstStyle/>
          <a:p>
            <a:pPr algn="just">
              <a:spcBef>
                <a:spcPts val="1500"/>
              </a:spcBef>
              <a:buClr>
                <a:srgbClr val="FF0000"/>
              </a:buClr>
              <a:buFont typeface="Wingdings" pitchFamily="2" charset="2"/>
              <a:buChar char="v"/>
            </a:pPr>
            <a:r>
              <a:rPr lang="en-US" b="1" dirty="0">
                <a:latin typeface="Arial" pitchFamily="34" charset="0"/>
                <a:cs typeface="Arial" pitchFamily="34" charset="0"/>
              </a:rPr>
              <a:t>Consultation by MOs</a:t>
            </a:r>
          </a:p>
          <a:p>
            <a:pPr algn="just">
              <a:spcBef>
                <a:spcPts val="1500"/>
              </a:spcBef>
              <a:buClr>
                <a:srgbClr val="FF0000"/>
              </a:buClr>
              <a:buFont typeface="Wingdings" pitchFamily="2" charset="2"/>
              <a:buChar char="v"/>
            </a:pP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Consultation by Medical Specialists</a:t>
            </a:r>
          </a:p>
          <a:p>
            <a:pPr algn="just">
              <a:spcBef>
                <a:spcPts val="1500"/>
              </a:spcBef>
              <a:buClr>
                <a:srgbClr val="FF0000"/>
              </a:buClr>
              <a:buFont typeface="Wingdings" pitchFamily="2" charset="2"/>
              <a:buChar char="v"/>
            </a:pP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Pharmacy</a:t>
            </a:r>
          </a:p>
          <a:p>
            <a:pPr algn="just">
              <a:spcBef>
                <a:spcPts val="1500"/>
              </a:spcBef>
              <a:buClr>
                <a:srgbClr val="FF0000"/>
              </a:buClr>
              <a:buFont typeface="Wingdings" pitchFamily="2" charset="2"/>
              <a:buChar char="v"/>
            </a:pP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Dental treatment</a:t>
            </a:r>
          </a:p>
          <a:p>
            <a:pPr>
              <a:spcBef>
                <a:spcPts val="1500"/>
              </a:spcBef>
              <a:buClr>
                <a:srgbClr val="FF0000"/>
              </a:buClr>
              <a:buFont typeface="Wingdings" pitchFamily="2" charset="2"/>
              <a:buChar char="v"/>
            </a:pP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Issue of medical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equipments</a:t>
            </a: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1500"/>
              </a:spcBef>
              <a:buClr>
                <a:srgbClr val="FF0000"/>
              </a:buClr>
              <a:buFont typeface="Wingdings" pitchFamily="2" charset="2"/>
              <a:buChar char="v"/>
            </a:pP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Referral to service/empaneled hospitals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57BFBFF6-6336-776D-84A5-EDF01C0471C4}"/>
              </a:ext>
            </a:extLst>
          </p:cNvPr>
          <p:cNvGrpSpPr/>
          <p:nvPr/>
        </p:nvGrpSpPr>
        <p:grpSpPr>
          <a:xfrm>
            <a:off x="793362" y="-10273"/>
            <a:ext cx="11276071" cy="1045696"/>
            <a:chOff x="983787" y="3290181"/>
            <a:chExt cx="11142592" cy="896696"/>
          </a:xfrm>
        </p:grpSpPr>
        <p:pic>
          <p:nvPicPr>
            <p:cNvPr id="9" name="Picture 4" descr="2.png">
              <a:extLst>
                <a:ext uri="{FF2B5EF4-FFF2-40B4-BE49-F238E27FC236}">
                  <a16:creationId xmlns="" xmlns:a16="http://schemas.microsoft.com/office/drawing/2014/main" id="{C1BEC080-46A5-DCF2-C633-D583A8157C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11176935" y="3290181"/>
              <a:ext cx="949444" cy="896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7BA25A8F-AFC0-2241-8802-1E1E2EB3DC02}"/>
                </a:ext>
              </a:extLst>
            </p:cNvPr>
            <p:cNvSpPr txBox="1"/>
            <p:nvPr/>
          </p:nvSpPr>
          <p:spPr>
            <a:xfrm>
              <a:off x="983787" y="3339280"/>
              <a:ext cx="10118409" cy="4486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979290"/>
              <a:r>
                <a:rPr lang="en-US" sz="2800" b="1" u="sng" dirty="0">
                  <a:latin typeface="Arial Rounded MT Bold" pitchFamily="34" charset="0"/>
                  <a:cs typeface="Arial" pitchFamily="34" charset="0"/>
                </a:rPr>
                <a:t>FACILITIES AT ECHS, PC, DELHI CANTT</a:t>
              </a:r>
            </a:p>
          </p:txBody>
        </p:sp>
      </p:grpSp>
      <p:pic>
        <p:nvPicPr>
          <p:cNvPr id="7" name="Picture 4" descr="2.png">
            <a:extLst>
              <a:ext uri="{FF2B5EF4-FFF2-40B4-BE49-F238E27FC236}">
                <a16:creationId xmlns="" xmlns:a16="http://schemas.microsoft.com/office/drawing/2014/main" id="{6A28877E-959C-1548-DB27-F25267CC840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1138843" y="25924"/>
            <a:ext cx="949444" cy="896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EEAF6C0D-074D-41D6-435E-B820F70068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857080" cy="874126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72611" y="1140432"/>
            <a:ext cx="11322121" cy="529119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spcBef>
                <a:spcPts val="750"/>
              </a:spcBef>
              <a:buClr>
                <a:srgbClr val="C00000"/>
              </a:buClr>
              <a:buNone/>
              <a:tabLst>
                <a:tab pos="863203" algn="l"/>
                <a:tab pos="1494234" algn="l"/>
              </a:tabLst>
            </a:pPr>
            <a:r>
              <a:rPr lang="en-US" sz="2400" b="1" u="sng" dirty="0">
                <a:latin typeface="Arial" pitchFamily="34" charset="0"/>
                <a:cs typeface="Arial" pitchFamily="34" charset="0"/>
              </a:rPr>
              <a:t>Support Services</a:t>
            </a:r>
          </a:p>
          <a:p>
            <a:pPr algn="just">
              <a:lnSpc>
                <a:spcPct val="110000"/>
              </a:lnSpc>
              <a:spcBef>
                <a:spcPts val="750"/>
              </a:spcBef>
              <a:buFont typeface="Wingdings" panose="05000000000000000000" pitchFamily="2" charset="2"/>
              <a:buChar char="Ø"/>
              <a:tabLst>
                <a:tab pos="863203" algn="l"/>
                <a:tab pos="1494234" algn="l"/>
              </a:tabLst>
            </a:pP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40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Transport Facilities</a:t>
            </a:r>
          </a:p>
          <a:p>
            <a:pPr marL="0" indent="0" algn="just">
              <a:lnSpc>
                <a:spcPct val="110000"/>
              </a:lnSpc>
              <a:spcBef>
                <a:spcPts val="750"/>
              </a:spcBef>
              <a:buNone/>
              <a:tabLst>
                <a:tab pos="863203" algn="l"/>
                <a:tab pos="1494234" algn="l"/>
              </a:tabLst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(a) 	Maruti Van</a:t>
            </a:r>
          </a:p>
          <a:p>
            <a:pPr marL="0" indent="0" algn="just">
              <a:lnSpc>
                <a:spcPct val="110000"/>
              </a:lnSpc>
              <a:spcBef>
                <a:spcPts val="750"/>
              </a:spcBef>
              <a:buNone/>
              <a:tabLst>
                <a:tab pos="863203" algn="l"/>
                <a:tab pos="1494234" algn="l"/>
              </a:tabLst>
            </a:pP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	(b) 	Two golf carts to ferry patient to Base Hospital</a:t>
            </a:r>
          </a:p>
          <a:p>
            <a:pPr algn="just">
              <a:lnSpc>
                <a:spcPct val="110000"/>
              </a:lnSpc>
              <a:spcBef>
                <a:spcPts val="750"/>
              </a:spcBef>
              <a:buFont typeface="Wingdings" panose="05000000000000000000" pitchFamily="2" charset="2"/>
              <a:buChar char="Ø"/>
              <a:tabLst>
                <a:tab pos="863203" algn="l"/>
                <a:tab pos="1494234" algn="l"/>
              </a:tabLst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	</a:t>
            </a:r>
            <a:r>
              <a:rPr lang="en-US" sz="2400" b="1" u="sng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Communication Facilities</a:t>
            </a:r>
          </a:p>
          <a:p>
            <a:pPr marL="0" indent="0" algn="just">
              <a:lnSpc>
                <a:spcPct val="110000"/>
              </a:lnSpc>
              <a:spcBef>
                <a:spcPts val="750"/>
              </a:spcBef>
              <a:buClr>
                <a:srgbClr val="C00000"/>
              </a:buClr>
              <a:buNone/>
              <a:tabLst>
                <a:tab pos="863203" algn="l"/>
                <a:tab pos="1494234" algn="l"/>
              </a:tabLst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       	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(a) 	Phone No of OIC on website, Referral, Google 	and Just Dial</a:t>
            </a:r>
          </a:p>
          <a:p>
            <a:pPr marL="0" indent="0" algn="just">
              <a:lnSpc>
                <a:spcPct val="110000"/>
              </a:lnSpc>
              <a:spcBef>
                <a:spcPts val="750"/>
              </a:spcBef>
              <a:buClr>
                <a:srgbClr val="C00000"/>
              </a:buClr>
              <a:buNone/>
              <a:tabLst>
                <a:tab pos="863203" algn="l"/>
                <a:tab pos="1494234" algn="l"/>
              </a:tabLst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	(b) 	Medicine enquiry Mob No to all patients</a:t>
            </a:r>
          </a:p>
          <a:p>
            <a:pPr marL="0" indent="0" algn="just">
              <a:lnSpc>
                <a:spcPct val="110000"/>
              </a:lnSpc>
              <a:spcBef>
                <a:spcPts val="750"/>
              </a:spcBef>
              <a:buClr>
                <a:srgbClr val="C00000"/>
              </a:buClr>
              <a:buNone/>
              <a:tabLst>
                <a:tab pos="863203" algn="l"/>
                <a:tab pos="1494234" algn="l"/>
              </a:tabLst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	(c) 	Bulk SMS for ECHS Card Collection and  intimation regarding 	receipt of  Local Purchase of Medicines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525125" y="1"/>
            <a:ext cx="2828925" cy="288924"/>
          </a:xfrm>
        </p:spPr>
        <p:txBody>
          <a:bodyPr/>
          <a:lstStyle/>
          <a:p>
            <a:pPr>
              <a:defRPr/>
            </a:pPr>
            <a:fld id="{C9BA1B77-D2D3-456F-B042-F8C204D37B45}" type="datetime1">
              <a:rPr lang="en-US"/>
              <a:pPr>
                <a:defRPr/>
              </a:pPr>
              <a:t>8/23/2022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5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6EA2400B-0EF6-7CFF-24F2-7DB5404C3B70}"/>
              </a:ext>
            </a:extLst>
          </p:cNvPr>
          <p:cNvGrpSpPr/>
          <p:nvPr/>
        </p:nvGrpSpPr>
        <p:grpSpPr>
          <a:xfrm>
            <a:off x="793362" y="-10273"/>
            <a:ext cx="11276071" cy="1045696"/>
            <a:chOff x="983787" y="3290181"/>
            <a:chExt cx="11142592" cy="896696"/>
          </a:xfrm>
        </p:grpSpPr>
        <p:pic>
          <p:nvPicPr>
            <p:cNvPr id="10" name="Picture 4" descr="2.png">
              <a:extLst>
                <a:ext uri="{FF2B5EF4-FFF2-40B4-BE49-F238E27FC236}">
                  <a16:creationId xmlns="" xmlns:a16="http://schemas.microsoft.com/office/drawing/2014/main" id="{F0C195CD-121D-A6F2-EA98-E0C16FE728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11176935" y="3290181"/>
              <a:ext cx="949444" cy="896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8B36AA46-EEE5-F206-2CFE-33A3C29F1E63}"/>
                </a:ext>
              </a:extLst>
            </p:cNvPr>
            <p:cNvSpPr txBox="1"/>
            <p:nvPr/>
          </p:nvSpPr>
          <p:spPr>
            <a:xfrm>
              <a:off x="983787" y="3339280"/>
              <a:ext cx="10118409" cy="4486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979290"/>
              <a:r>
                <a:rPr lang="en-US" sz="2800" b="1" u="sng" dirty="0">
                  <a:latin typeface="Arial Rounded MT Bold" pitchFamily="34" charset="0"/>
                  <a:cs typeface="Arial" pitchFamily="34" charset="0"/>
                </a:rPr>
                <a:t>FACILITIES AT ECHS, PC, DELHI CANTT</a:t>
              </a: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FBD0CC9E-8B11-D51E-7963-5709B7305E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814"/>
            <a:ext cx="1857080" cy="874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128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238250" y="1325853"/>
            <a:ext cx="9286875" cy="4799913"/>
          </a:xfrm>
        </p:spPr>
        <p:txBody>
          <a:bodyPr/>
          <a:lstStyle/>
          <a:p>
            <a:pPr marL="624364" indent="-535781" algn="ctr">
              <a:spcBef>
                <a:spcPts val="649"/>
              </a:spcBef>
              <a:buSzPct val="100000"/>
              <a:buNone/>
              <a:defRPr/>
            </a:pPr>
            <a:r>
              <a:rPr lang="en-US" sz="45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en-US" sz="4500" b="1" u="sng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624364" indent="-535781" algn="just">
              <a:spcBef>
                <a:spcPts val="0"/>
              </a:spcBef>
              <a:buSzPct val="100000"/>
              <a:buNone/>
              <a:defRPr/>
            </a:pPr>
            <a:endParaRPr lang="en-US" sz="4500" dirty="0"/>
          </a:p>
          <a:p>
            <a:pPr marL="624364" indent="-535781" algn="just">
              <a:spcBef>
                <a:spcPts val="0"/>
              </a:spcBef>
              <a:buSzPct val="100000"/>
              <a:buNone/>
              <a:defRPr/>
            </a:pPr>
            <a:endParaRPr lang="en-US" sz="4500" dirty="0"/>
          </a:p>
          <a:p>
            <a:pPr marL="88583" indent="0" algn="just">
              <a:spcBef>
                <a:spcPts val="0"/>
              </a:spcBef>
              <a:buSzPct val="100000"/>
              <a:buNone/>
              <a:defRPr/>
            </a:pPr>
            <a:endParaRPr lang="en-US" sz="2438" dirty="0"/>
          </a:p>
          <a:p>
            <a:pPr marL="624364" indent="-535781" algn="just">
              <a:spcBef>
                <a:spcPts val="0"/>
              </a:spcBef>
              <a:buSzPct val="100000"/>
              <a:defRPr/>
            </a:pPr>
            <a:endParaRPr lang="en-US" sz="2438" dirty="0"/>
          </a:p>
          <a:p>
            <a:pPr marL="391633" indent="-303051" algn="just">
              <a:spcBef>
                <a:spcPts val="649"/>
              </a:spcBef>
              <a:buSzPct val="100000"/>
              <a:defRPr/>
            </a:pP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6459753"/>
              </p:ext>
            </p:extLst>
          </p:nvPr>
        </p:nvGraphicFramePr>
        <p:xfrm>
          <a:off x="1263720" y="1304818"/>
          <a:ext cx="9404277" cy="50192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49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18182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36751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763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800" b="1" kern="1200" dirty="0">
                          <a:solidFill>
                            <a:schemeClr val="dk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1.</a:t>
                      </a:r>
                    </a:p>
                  </a:txBody>
                  <a:tcPr marL="128588" marR="128588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800" b="1" kern="1200" dirty="0">
                          <a:solidFill>
                            <a:schemeClr val="dk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ESM</a:t>
                      </a:r>
                    </a:p>
                  </a:txBody>
                  <a:tcPr marL="128588" marR="12858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800" b="1" kern="1200" dirty="0">
                          <a:solidFill>
                            <a:schemeClr val="dk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1,34,908</a:t>
                      </a:r>
                    </a:p>
                  </a:txBody>
                  <a:tcPr marL="128588" marR="128588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763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800" b="0" kern="1200" dirty="0">
                          <a:solidFill>
                            <a:schemeClr val="dk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2.</a:t>
                      </a:r>
                    </a:p>
                  </a:txBody>
                  <a:tcPr marL="128588" marR="128588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800" b="0" kern="1200" dirty="0">
                          <a:solidFill>
                            <a:schemeClr val="dk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Father</a:t>
                      </a:r>
                    </a:p>
                  </a:txBody>
                  <a:tcPr marL="128588" marR="1285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800" b="0" kern="1200" dirty="0">
                          <a:solidFill>
                            <a:schemeClr val="dk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25,162</a:t>
                      </a:r>
                    </a:p>
                  </a:txBody>
                  <a:tcPr marL="128588" marR="128588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763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800" b="0" kern="1200" dirty="0">
                          <a:solidFill>
                            <a:schemeClr val="dk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3.</a:t>
                      </a:r>
                    </a:p>
                  </a:txBody>
                  <a:tcPr marL="128588" marR="128588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800" b="0" kern="1200" dirty="0">
                          <a:solidFill>
                            <a:schemeClr val="dk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Mother</a:t>
                      </a:r>
                    </a:p>
                  </a:txBody>
                  <a:tcPr marL="128588" marR="1285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800" b="0" kern="1200" dirty="0">
                          <a:solidFill>
                            <a:schemeClr val="dk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23,343</a:t>
                      </a:r>
                    </a:p>
                  </a:txBody>
                  <a:tcPr marL="128588" marR="128588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763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800" b="0" kern="1200" dirty="0">
                          <a:solidFill>
                            <a:schemeClr val="dk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4.</a:t>
                      </a:r>
                    </a:p>
                  </a:txBody>
                  <a:tcPr marL="128588" marR="128588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800" b="0" kern="1200" dirty="0">
                          <a:solidFill>
                            <a:schemeClr val="dk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Spouse</a:t>
                      </a:r>
                    </a:p>
                  </a:txBody>
                  <a:tcPr marL="128588" marR="1285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800" b="0" kern="1200" dirty="0">
                          <a:solidFill>
                            <a:schemeClr val="dk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1,13,694</a:t>
                      </a:r>
                    </a:p>
                  </a:txBody>
                  <a:tcPr marL="128588" marR="128588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763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800" b="0" kern="1200" dirty="0">
                          <a:solidFill>
                            <a:schemeClr val="dk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5.</a:t>
                      </a:r>
                    </a:p>
                  </a:txBody>
                  <a:tcPr marL="128588" marR="128588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800" b="0" kern="1200" dirty="0">
                          <a:solidFill>
                            <a:schemeClr val="dk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Daughter</a:t>
                      </a:r>
                    </a:p>
                  </a:txBody>
                  <a:tcPr marL="128588" marR="1285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800" b="0" kern="1200" dirty="0">
                          <a:solidFill>
                            <a:schemeClr val="dk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38,345</a:t>
                      </a:r>
                    </a:p>
                  </a:txBody>
                  <a:tcPr marL="128588" marR="128588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763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800" b="0" kern="1200" dirty="0">
                          <a:solidFill>
                            <a:schemeClr val="dk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6.</a:t>
                      </a:r>
                    </a:p>
                  </a:txBody>
                  <a:tcPr marL="128588" marR="128588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800" b="0" kern="1200" dirty="0">
                          <a:solidFill>
                            <a:schemeClr val="dk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Son</a:t>
                      </a:r>
                    </a:p>
                  </a:txBody>
                  <a:tcPr marL="128588" marR="1285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800" b="0" kern="1200" dirty="0">
                          <a:solidFill>
                            <a:schemeClr val="dk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41,178</a:t>
                      </a:r>
                    </a:p>
                  </a:txBody>
                  <a:tcPr marL="128588" marR="128588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85993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800" b="1" kern="1200" dirty="0">
                          <a:solidFill>
                            <a:schemeClr val="dk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7.</a:t>
                      </a:r>
                    </a:p>
                  </a:txBody>
                  <a:tcPr marL="128588" marR="128588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800" b="1" kern="1200" dirty="0">
                          <a:solidFill>
                            <a:schemeClr val="dk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Total Dependents</a:t>
                      </a:r>
                    </a:p>
                  </a:txBody>
                  <a:tcPr marL="128588" marR="1285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800" b="1" kern="1200" dirty="0">
                          <a:solidFill>
                            <a:schemeClr val="dk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2,41,722</a:t>
                      </a:r>
                    </a:p>
                  </a:txBody>
                  <a:tcPr marL="128588" marR="128588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70110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en-US" sz="2800" b="1" kern="1200" dirty="0">
                        <a:solidFill>
                          <a:schemeClr val="dk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28588" marR="12858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800" b="1" kern="1200" dirty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Grand Total (Ser1+ Ser 7)</a:t>
                      </a:r>
                    </a:p>
                  </a:txBody>
                  <a:tcPr marL="128588" marR="1285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800" b="1" kern="1200" dirty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3,76,630</a:t>
                      </a:r>
                    </a:p>
                  </a:txBody>
                  <a:tcPr marL="128588" marR="128588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8E96E070-8BDD-C782-A38D-DD16FED8A4ED}"/>
              </a:ext>
            </a:extLst>
          </p:cNvPr>
          <p:cNvGrpSpPr/>
          <p:nvPr/>
        </p:nvGrpSpPr>
        <p:grpSpPr>
          <a:xfrm>
            <a:off x="793362" y="-10273"/>
            <a:ext cx="11276071" cy="1045696"/>
            <a:chOff x="983787" y="3290181"/>
            <a:chExt cx="11142592" cy="896696"/>
          </a:xfrm>
        </p:grpSpPr>
        <p:pic>
          <p:nvPicPr>
            <p:cNvPr id="8" name="Picture 4" descr="2.png">
              <a:extLst>
                <a:ext uri="{FF2B5EF4-FFF2-40B4-BE49-F238E27FC236}">
                  <a16:creationId xmlns="" xmlns:a16="http://schemas.microsoft.com/office/drawing/2014/main" id="{3AA79AF9-BD09-46C4-6DB9-BF10EFC844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11176935" y="3290181"/>
              <a:ext cx="949444" cy="896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4C04C7B7-CEEE-D8E8-1D7C-CFBD77359A68}"/>
                </a:ext>
              </a:extLst>
            </p:cNvPr>
            <p:cNvSpPr txBox="1"/>
            <p:nvPr/>
          </p:nvSpPr>
          <p:spPr>
            <a:xfrm>
              <a:off x="983787" y="3339280"/>
              <a:ext cx="10118409" cy="4486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979290"/>
              <a:r>
                <a:rPr lang="en-US" sz="2800" b="1" u="sng" dirty="0">
                  <a:latin typeface="Arial Rounded MT Bold" pitchFamily="34" charset="0"/>
                  <a:cs typeface="Arial" pitchFamily="34" charset="0"/>
                </a:rPr>
                <a:t>DEPENDENCY AT ECHS, PC, DELHI CANTT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3FEE5511-AF48-E764-066D-C35ECD17BC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814"/>
            <a:ext cx="1857080" cy="874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243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A9672BA-4BE1-529E-07EC-8F4A53233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279" y="32067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IN" sz="2800" b="1" u="sng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ECHS POLYCLINIC – DELHI CANTT</a:t>
            </a:r>
            <a:br>
              <a:rPr lang="en-IN" sz="2800" b="1" u="sng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N" sz="2800" b="1" u="sng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DEPENDENCY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69F77E6-6698-55B6-C98F-1338F8539D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16095"/>
            <a:ext cx="10515600" cy="4351338"/>
          </a:xfrm>
        </p:spPr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Ø"/>
            </a:pPr>
            <a:r>
              <a:rPr lang="en-IN" b="1" dirty="0">
                <a:solidFill>
                  <a:srgbClr val="C00000"/>
                </a:solidFill>
              </a:rPr>
              <a:t>ESM				- 1,34,908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IN" b="1" dirty="0"/>
              <a:t>Spouse				-1,13,694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IN" b="1" dirty="0">
                <a:solidFill>
                  <a:srgbClr val="C00000"/>
                </a:solidFill>
              </a:rPr>
              <a:t>Dependent parents		- 48,505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IN" b="1" dirty="0"/>
              <a:t>Dependent children		- 79,523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IN" b="1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IN" b="1" dirty="0">
                <a:solidFill>
                  <a:srgbClr val="C00000"/>
                </a:solidFill>
              </a:rPr>
              <a:t>Total				- 3,76,630 ( as against capacity of 20,000)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IN" b="1" dirty="0"/>
          </a:p>
          <a:p>
            <a:pPr lvl="1">
              <a:buFont typeface="Wingdings" panose="05000000000000000000" pitchFamily="2" charset="2"/>
              <a:buChar char="Ø"/>
            </a:pPr>
            <a:endParaRPr lang="en-IN" b="1" dirty="0"/>
          </a:p>
          <a:p>
            <a:pPr>
              <a:buFont typeface="Wingdings" panose="05000000000000000000" pitchFamily="2" charset="2"/>
              <a:buChar char="Ø"/>
            </a:pPr>
            <a:endParaRPr lang="en-IN" b="1" dirty="0"/>
          </a:p>
          <a:p>
            <a:pPr>
              <a:buFont typeface="Wingdings" panose="05000000000000000000" pitchFamily="2" charset="2"/>
              <a:buChar char="Ø"/>
            </a:pPr>
            <a:endParaRPr lang="en-IN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EF90905-61DD-7573-FB83-64447E29A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29</a:t>
            </a:fld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23C7820-7F81-FE7F-A965-AF05430713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2095"/>
            <a:ext cx="1857080" cy="874126"/>
          </a:xfrm>
          <a:prstGeom prst="rect">
            <a:avLst/>
          </a:prstGeom>
        </p:spPr>
      </p:pic>
      <p:pic>
        <p:nvPicPr>
          <p:cNvPr id="6" name="Picture 4" descr="2.png">
            <a:extLst>
              <a:ext uri="{FF2B5EF4-FFF2-40B4-BE49-F238E27FC236}">
                <a16:creationId xmlns="" xmlns:a16="http://schemas.microsoft.com/office/drawing/2014/main" id="{AFB9B06D-7B6C-A696-D8FB-C12A7E39430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1167123" y="0"/>
            <a:ext cx="949444" cy="896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38777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>
            <a:extLst>
              <a:ext uri="{FF2B5EF4-FFF2-40B4-BE49-F238E27FC236}">
                <a16:creationId xmlns="" xmlns:a16="http://schemas.microsoft.com/office/drawing/2014/main" id="{CB03906D-EB79-B71C-E44D-ACE20A27D3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5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220" name="Rectangle 3">
            <a:extLst>
              <a:ext uri="{FF2B5EF4-FFF2-40B4-BE49-F238E27FC236}">
                <a16:creationId xmlns="" xmlns:a16="http://schemas.microsoft.com/office/drawing/2014/main" id="{7223CEC6-C582-2159-B2AA-CD5C3E34E5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5029200"/>
            <a:ext cx="914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u="sng">
                <a:solidFill>
                  <a:srgbClr val="FFCC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u="sng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altLang="en-US" sz="3600">
              <a:solidFill>
                <a:srgbClr val="464646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213AA1E-60BB-2D18-FDCC-9E0CE8130590}"/>
              </a:ext>
            </a:extLst>
          </p:cNvPr>
          <p:cNvSpPr txBox="1"/>
          <p:nvPr/>
        </p:nvSpPr>
        <p:spPr>
          <a:xfrm>
            <a:off x="1" y="3002009"/>
            <a:ext cx="12192000" cy="707886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 defTabSz="979290"/>
            <a:r>
              <a:rPr lang="en-US" sz="40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A22FAF73-FB14-86AE-E214-B0D04E49A957}"/>
              </a:ext>
            </a:extLst>
          </p:cNvPr>
          <p:cNvGrpSpPr/>
          <p:nvPr/>
        </p:nvGrpSpPr>
        <p:grpSpPr>
          <a:xfrm>
            <a:off x="1" y="23814"/>
            <a:ext cx="12107140" cy="898935"/>
            <a:chOff x="1" y="23814"/>
            <a:chExt cx="12107140" cy="898935"/>
          </a:xfrm>
        </p:grpSpPr>
        <p:pic>
          <p:nvPicPr>
            <p:cNvPr id="12" name="Picture 4" descr="2.png">
              <a:extLst>
                <a:ext uri="{FF2B5EF4-FFF2-40B4-BE49-F238E27FC236}">
                  <a16:creationId xmlns="" xmlns:a16="http://schemas.microsoft.com/office/drawing/2014/main" id="{43F2A4DB-7223-2AAA-5522-4541471624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11157697" y="26053"/>
              <a:ext cx="949444" cy="896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2">
              <a:extLst>
                <a:ext uri="{FF2B5EF4-FFF2-40B4-BE49-F238E27FC236}">
                  <a16:creationId xmlns="" xmlns:a16="http://schemas.microsoft.com/office/drawing/2014/main" id="{BBD71DA9-3D15-FBDA-CEC3-C44EE39E2D1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23814"/>
              <a:ext cx="1857080" cy="874126"/>
            </a:xfrm>
            <a:prstGeom prst="rect">
              <a:avLst/>
            </a:prstGeom>
          </p:spPr>
        </p:pic>
      </p:grp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238250" y="285751"/>
            <a:ext cx="9286875" cy="5840016"/>
          </a:xfrm>
        </p:spPr>
        <p:txBody>
          <a:bodyPr/>
          <a:lstStyle/>
          <a:p>
            <a:pPr marL="624364" indent="-535781" algn="ctr">
              <a:spcBef>
                <a:spcPts val="649"/>
              </a:spcBef>
              <a:buSzPct val="100000"/>
              <a:buNone/>
              <a:defRPr/>
            </a:pPr>
            <a:r>
              <a:rPr lang="en-US" sz="45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500" b="1" u="sng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MLY FOOTFALL</a:t>
            </a:r>
          </a:p>
          <a:p>
            <a:pPr marL="624364" indent="-535781" algn="just">
              <a:spcBef>
                <a:spcPts val="0"/>
              </a:spcBef>
              <a:buSzPct val="100000"/>
              <a:buNone/>
              <a:defRPr/>
            </a:pPr>
            <a:endParaRPr lang="en-US" sz="4500" dirty="0"/>
          </a:p>
          <a:p>
            <a:pPr marL="624364" indent="-535781" algn="just">
              <a:spcBef>
                <a:spcPts val="0"/>
              </a:spcBef>
              <a:buSzPct val="100000"/>
              <a:buNone/>
              <a:defRPr/>
            </a:pPr>
            <a:endParaRPr lang="en-US" sz="4500" dirty="0"/>
          </a:p>
          <a:p>
            <a:pPr marL="88583" indent="0" algn="just">
              <a:spcBef>
                <a:spcPts val="0"/>
              </a:spcBef>
              <a:buSzPct val="100000"/>
              <a:buNone/>
              <a:defRPr/>
            </a:pPr>
            <a:endParaRPr lang="en-US" sz="2438" dirty="0"/>
          </a:p>
          <a:p>
            <a:pPr marL="624364" indent="-535781" algn="just">
              <a:spcBef>
                <a:spcPts val="0"/>
              </a:spcBef>
              <a:buSzPct val="100000"/>
              <a:defRPr/>
            </a:pPr>
            <a:endParaRPr lang="en-US" sz="2438" dirty="0"/>
          </a:p>
          <a:p>
            <a:pPr marL="391633" indent="-303051" algn="just">
              <a:spcBef>
                <a:spcPts val="649"/>
              </a:spcBef>
              <a:buSzPct val="100000"/>
              <a:defRPr/>
            </a:pP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238250" y="1285871"/>
          <a:ext cx="9715500" cy="471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763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4409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6086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53290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096560"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3000" b="1" kern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Ser No</a:t>
                      </a:r>
                    </a:p>
                  </a:txBody>
                  <a:tcPr marL="128588" marR="128588" marT="0" marB="0" anchor="ctr"/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3000" b="1" kern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Month</a:t>
                      </a:r>
                    </a:p>
                  </a:txBody>
                  <a:tcPr marL="128588" marR="1285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3000" b="1" kern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OPD</a:t>
                      </a:r>
                      <a:r>
                        <a:rPr kumimoji="0" lang="en-US" sz="3000" b="1" kern="1200" baseline="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kumimoji="0" lang="en-US" sz="3000" b="1" kern="1200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28588" marR="1285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3000" b="1" kern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Referral</a:t>
                      </a:r>
                    </a:p>
                  </a:txBody>
                  <a:tcPr marL="128588" marR="128588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236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30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1.</a:t>
                      </a:r>
                    </a:p>
                  </a:txBody>
                  <a:tcPr marL="128588" marR="128588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30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Jan 2022</a:t>
                      </a:r>
                    </a:p>
                  </a:txBody>
                  <a:tcPr marL="128588" marR="1285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30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18,565</a:t>
                      </a:r>
                    </a:p>
                  </a:txBody>
                  <a:tcPr marL="128588" marR="1285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30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7,793</a:t>
                      </a:r>
                    </a:p>
                  </a:txBody>
                  <a:tcPr marL="128588" marR="128588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236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3000" b="1" kern="1200" dirty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2.</a:t>
                      </a:r>
                    </a:p>
                  </a:txBody>
                  <a:tcPr marL="128588" marR="128588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3000" b="1" kern="1200" dirty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Feb 2022</a:t>
                      </a:r>
                    </a:p>
                  </a:txBody>
                  <a:tcPr marL="128588" marR="1285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3000" b="1" kern="1200" dirty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22,724</a:t>
                      </a:r>
                    </a:p>
                  </a:txBody>
                  <a:tcPr marL="128588" marR="1285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3000" b="1" kern="1200" dirty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7,917</a:t>
                      </a:r>
                    </a:p>
                  </a:txBody>
                  <a:tcPr marL="128588" marR="128588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236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30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3.</a:t>
                      </a:r>
                    </a:p>
                  </a:txBody>
                  <a:tcPr marL="128588" marR="128588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30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Mar 2022</a:t>
                      </a:r>
                    </a:p>
                  </a:txBody>
                  <a:tcPr marL="128588" marR="1285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30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28,063</a:t>
                      </a:r>
                    </a:p>
                  </a:txBody>
                  <a:tcPr marL="128588" marR="1285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30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8,569</a:t>
                      </a:r>
                    </a:p>
                  </a:txBody>
                  <a:tcPr marL="128588" marR="128588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236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3000" b="1" kern="1200" dirty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4.</a:t>
                      </a:r>
                    </a:p>
                  </a:txBody>
                  <a:tcPr marL="128588" marR="128588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3000" b="1" kern="1200" dirty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Apr 2022</a:t>
                      </a:r>
                    </a:p>
                  </a:txBody>
                  <a:tcPr marL="128588" marR="1285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3000" b="1" kern="1200" dirty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24,100</a:t>
                      </a:r>
                    </a:p>
                  </a:txBody>
                  <a:tcPr marL="128588" marR="1285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3000" b="1" kern="1200" dirty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11,189</a:t>
                      </a:r>
                    </a:p>
                  </a:txBody>
                  <a:tcPr marL="128588" marR="128588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236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30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5.</a:t>
                      </a:r>
                    </a:p>
                  </a:txBody>
                  <a:tcPr marL="128588" marR="128588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30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May 2022</a:t>
                      </a:r>
                    </a:p>
                  </a:txBody>
                  <a:tcPr marL="128588" marR="1285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30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20,275</a:t>
                      </a:r>
                    </a:p>
                  </a:txBody>
                  <a:tcPr marL="128588" marR="1285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30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10,310</a:t>
                      </a:r>
                    </a:p>
                  </a:txBody>
                  <a:tcPr marL="128588" marR="128588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5589471-0E02-37B7-C74A-2035337D46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3270"/>
            <a:ext cx="1857080" cy="874126"/>
          </a:xfrm>
          <a:prstGeom prst="rect">
            <a:avLst/>
          </a:prstGeom>
        </p:spPr>
      </p:pic>
      <p:pic>
        <p:nvPicPr>
          <p:cNvPr id="6" name="Picture 4" descr="2.png">
            <a:extLst>
              <a:ext uri="{FF2B5EF4-FFF2-40B4-BE49-F238E27FC236}">
                <a16:creationId xmlns="" xmlns:a16="http://schemas.microsoft.com/office/drawing/2014/main" id="{1BCC00EF-7423-5B8E-B13F-140C5F1F775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1167123" y="9427"/>
            <a:ext cx="949444" cy="896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315010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>
            <a:extLst>
              <a:ext uri="{FF2B5EF4-FFF2-40B4-BE49-F238E27FC236}">
                <a16:creationId xmlns="" xmlns:a16="http://schemas.microsoft.com/office/drawing/2014/main" id="{CB03906D-EB79-B71C-E44D-ACE20A27D3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5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220" name="Rectangle 3">
            <a:extLst>
              <a:ext uri="{FF2B5EF4-FFF2-40B4-BE49-F238E27FC236}">
                <a16:creationId xmlns="" xmlns:a16="http://schemas.microsoft.com/office/drawing/2014/main" id="{7223CEC6-C582-2159-B2AA-CD5C3E34E5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5029200"/>
            <a:ext cx="914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u="sng">
                <a:solidFill>
                  <a:srgbClr val="FFCC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u="sng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altLang="en-US" sz="3600">
              <a:solidFill>
                <a:srgbClr val="464646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213AA1E-60BB-2D18-FDCC-9E0CE8130590}"/>
              </a:ext>
            </a:extLst>
          </p:cNvPr>
          <p:cNvSpPr txBox="1"/>
          <p:nvPr/>
        </p:nvSpPr>
        <p:spPr>
          <a:xfrm>
            <a:off x="917837" y="3002009"/>
            <a:ext cx="1012741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79290"/>
            <a:r>
              <a:rPr lang="en-US" sz="4000" b="1" u="sng" dirty="0">
                <a:latin typeface="Arial Rounded MT Bold" pitchFamily="34" charset="0"/>
                <a:cs typeface="Arial" pitchFamily="34" charset="0"/>
              </a:rPr>
              <a:t>PATIENT SATISFACTION AT PC, </a:t>
            </a:r>
          </a:p>
          <a:p>
            <a:pPr algn="ctr" defTabSz="979290"/>
            <a:r>
              <a:rPr lang="en-US" sz="4000" b="1" u="sng" dirty="0">
                <a:latin typeface="Arial Rounded MT Bold" pitchFamily="34" charset="0"/>
                <a:cs typeface="Arial" pitchFamily="34" charset="0"/>
              </a:rPr>
              <a:t>DELHI CANTT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64D1D7B1-6295-C994-C2C1-0D71810470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814"/>
            <a:ext cx="1857080" cy="874126"/>
          </a:xfrm>
          <a:prstGeom prst="rect">
            <a:avLst/>
          </a:prstGeom>
        </p:spPr>
      </p:pic>
      <p:pic>
        <p:nvPicPr>
          <p:cNvPr id="12" name="Picture 4" descr="2.png">
            <a:extLst>
              <a:ext uri="{FF2B5EF4-FFF2-40B4-BE49-F238E27FC236}">
                <a16:creationId xmlns="" xmlns:a16="http://schemas.microsoft.com/office/drawing/2014/main" id="{89605E20-05D8-F49F-56DA-F59B3DF2F7E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1167123" y="0"/>
            <a:ext cx="949444" cy="896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96965433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A9672BA-4BE1-529E-07EC-8F4A53233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873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IN" sz="3200" b="1" u="sng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ECHS POLYCLINIC – DELHI CANTT</a:t>
            </a:r>
            <a:br>
              <a:rPr lang="en-IN" sz="3200" b="1" u="sng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N" sz="3200" b="1" u="sng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 SATISFACTION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69F77E6-6698-55B6-C98F-1338F8539D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7850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IN" b="1" dirty="0">
                <a:solidFill>
                  <a:srgbClr val="C00000"/>
                </a:solidFill>
              </a:rPr>
              <a:t>Study involved 50 patients over three weeks. Veterans and dependents both included.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IN" b="1" u="sng" dirty="0"/>
              <a:t>Findings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IN" b="1" dirty="0">
                <a:solidFill>
                  <a:srgbClr val="C00000"/>
                </a:solidFill>
              </a:rPr>
              <a:t>Wide satisfaction </a:t>
            </a:r>
            <a:r>
              <a:rPr lang="en-IN" b="1" dirty="0" err="1">
                <a:solidFill>
                  <a:srgbClr val="C00000"/>
                </a:solidFill>
              </a:rPr>
              <a:t>wrt</a:t>
            </a:r>
            <a:r>
              <a:rPr lang="en-IN" b="1" dirty="0">
                <a:solidFill>
                  <a:srgbClr val="C00000"/>
                </a:solidFill>
              </a:rPr>
              <a:t> the facilities and consultation procedure.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IN" b="1" dirty="0"/>
              <a:t>Quality of consultation and examination		- Very high 										satisfaction(85%)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IN" b="1" dirty="0">
                <a:solidFill>
                  <a:srgbClr val="C00000"/>
                </a:solidFill>
              </a:rPr>
              <a:t>Availability of prescribed medicines			-</a:t>
            </a:r>
            <a:r>
              <a:rPr lang="en-IN" b="1" dirty="0" err="1">
                <a:solidFill>
                  <a:srgbClr val="C00000"/>
                </a:solidFill>
              </a:rPr>
              <a:t>Avg</a:t>
            </a:r>
            <a:r>
              <a:rPr lang="en-IN" b="1" dirty="0">
                <a:solidFill>
                  <a:srgbClr val="C00000"/>
                </a:solidFill>
              </a:rPr>
              <a:t> satisfaction (55%)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IN" b="1" dirty="0"/>
              <a:t>Procedure of getting referral to empanelled </a:t>
            </a:r>
            <a:r>
              <a:rPr lang="en-IN" b="1" dirty="0" err="1"/>
              <a:t>hosp</a:t>
            </a:r>
            <a:r>
              <a:rPr lang="en-IN" b="1" dirty="0"/>
              <a:t>	-High satisfaction(78%)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en-IN" b="1" dirty="0"/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ü"/>
            </a:pPr>
            <a:endParaRPr lang="en-IN" b="1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endParaRPr lang="en-IN" b="1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endParaRPr lang="en-IN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EF90905-61DD-7573-FB83-64447E29A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32</a:t>
            </a:fld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16389BA-58BF-8750-1EF6-BFB591E315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814"/>
            <a:ext cx="1857080" cy="874126"/>
          </a:xfrm>
          <a:prstGeom prst="rect">
            <a:avLst/>
          </a:prstGeom>
        </p:spPr>
      </p:pic>
      <p:pic>
        <p:nvPicPr>
          <p:cNvPr id="6" name="Picture 4" descr="2.png">
            <a:extLst>
              <a:ext uri="{FF2B5EF4-FFF2-40B4-BE49-F238E27FC236}">
                <a16:creationId xmlns="" xmlns:a16="http://schemas.microsoft.com/office/drawing/2014/main" id="{B61D9D91-5B04-7BD2-A727-38076BF5D3E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1167123" y="0"/>
            <a:ext cx="949444" cy="896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043248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A9672BA-4BE1-529E-07EC-8F4A53233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873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IN" sz="3200" b="1" u="sng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ECHS POLYCLINIC – DELHI CANTT</a:t>
            </a:r>
            <a:br>
              <a:rPr lang="en-IN" sz="3200" b="1" u="sng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N" sz="3200" b="1" u="sng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 SATISFACTION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69F77E6-6698-55B6-C98F-1338F8539D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42579"/>
            <a:ext cx="10515600" cy="4351338"/>
          </a:xfrm>
        </p:spPr>
        <p:txBody>
          <a:bodyPr>
            <a:normAutofit fontScale="92500"/>
          </a:bodyPr>
          <a:lstStyle/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en-IN" b="1" dirty="0"/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IN" b="1" dirty="0">
                <a:solidFill>
                  <a:srgbClr val="C00000"/>
                </a:solidFill>
              </a:rPr>
              <a:t>Treatment at empanelled </a:t>
            </a:r>
            <a:r>
              <a:rPr lang="en-IN" b="1" dirty="0" err="1">
                <a:solidFill>
                  <a:srgbClr val="C00000"/>
                </a:solidFill>
              </a:rPr>
              <a:t>hosp</a:t>
            </a:r>
            <a:r>
              <a:rPr lang="en-IN" b="1" dirty="0">
                <a:solidFill>
                  <a:srgbClr val="C00000"/>
                </a:solidFill>
              </a:rPr>
              <a:t>			-High satisfaction(74.6%)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en-IN" b="1" dirty="0">
              <a:solidFill>
                <a:srgbClr val="C00000"/>
              </a:solidFill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IN" b="1" dirty="0"/>
              <a:t>Reimbursement procedure 			-High satisfaction (73.2 %)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en-IN" b="1" dirty="0"/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IN" b="1" dirty="0">
                <a:solidFill>
                  <a:srgbClr val="C00000"/>
                </a:solidFill>
              </a:rPr>
              <a:t>Courteousness of staff and related facilities	-Very high satisfaction (89 %)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en-IN" b="1" dirty="0">
              <a:solidFill>
                <a:srgbClr val="C00000"/>
              </a:solidFill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IN" b="1" dirty="0"/>
              <a:t>Workload v/s capacity				- Need for capacity building in 								terms of infrastructure and staff 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en-IN" b="1" dirty="0"/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IN" b="1" dirty="0">
                <a:solidFill>
                  <a:srgbClr val="C00000"/>
                </a:solidFill>
              </a:rPr>
              <a:t>Budgetary constraints for LP of medicines NA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en-IN" b="1" dirty="0"/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ü"/>
            </a:pPr>
            <a:endParaRPr lang="en-IN" b="1" dirty="0"/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ü"/>
            </a:pPr>
            <a:endParaRPr lang="en-IN" b="1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endParaRPr lang="en-IN" b="1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endParaRPr lang="en-IN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EF90905-61DD-7573-FB83-64447E29A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33</a:t>
            </a:fld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F22613D-4FDE-FB30-17BE-2C6F06B2B7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814"/>
            <a:ext cx="1857080" cy="874126"/>
          </a:xfrm>
          <a:prstGeom prst="rect">
            <a:avLst/>
          </a:prstGeom>
        </p:spPr>
      </p:pic>
      <p:pic>
        <p:nvPicPr>
          <p:cNvPr id="6" name="Picture 4" descr="2.png">
            <a:extLst>
              <a:ext uri="{FF2B5EF4-FFF2-40B4-BE49-F238E27FC236}">
                <a16:creationId xmlns="" xmlns:a16="http://schemas.microsoft.com/office/drawing/2014/main" id="{45372886-514F-7263-8BBD-0739BE01D5A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1167123" y="-18854"/>
            <a:ext cx="949444" cy="896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581971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="" xmlns:a16="http://schemas.microsoft.com/office/drawing/2014/main" id="{26D7C613-1DCD-AF1F-547D-1CFF725FD4AC}"/>
              </a:ext>
            </a:extLst>
          </p:cNvPr>
          <p:cNvGraphicFramePr>
            <a:graphicFrameLocks/>
          </p:cNvGraphicFramePr>
          <p:nvPr/>
        </p:nvGraphicFramePr>
        <p:xfrm>
          <a:off x="717175" y="528917"/>
          <a:ext cx="10676965" cy="58091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D74A921-0E62-E664-B390-5027850925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814"/>
            <a:ext cx="1857080" cy="874126"/>
          </a:xfrm>
          <a:prstGeom prst="rect">
            <a:avLst/>
          </a:prstGeom>
        </p:spPr>
      </p:pic>
      <p:pic>
        <p:nvPicPr>
          <p:cNvPr id="5" name="Picture 4" descr="2.png">
            <a:extLst>
              <a:ext uri="{FF2B5EF4-FFF2-40B4-BE49-F238E27FC236}">
                <a16:creationId xmlns="" xmlns:a16="http://schemas.microsoft.com/office/drawing/2014/main" id="{0A45F967-64ED-49CC-D747-CAB05A67F5E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1167123" y="-28185"/>
            <a:ext cx="949444" cy="896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260808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>
            <a:extLst>
              <a:ext uri="{FF2B5EF4-FFF2-40B4-BE49-F238E27FC236}">
                <a16:creationId xmlns="" xmlns:a16="http://schemas.microsoft.com/office/drawing/2014/main" id="{CB03906D-EB79-B71C-E44D-ACE20A27D3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5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220" name="Rectangle 3">
            <a:extLst>
              <a:ext uri="{FF2B5EF4-FFF2-40B4-BE49-F238E27FC236}">
                <a16:creationId xmlns="" xmlns:a16="http://schemas.microsoft.com/office/drawing/2014/main" id="{7223CEC6-C582-2159-B2AA-CD5C3E34E5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5029200"/>
            <a:ext cx="914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u="sng">
                <a:solidFill>
                  <a:srgbClr val="FFCC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u="sng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altLang="en-US" sz="3600">
              <a:solidFill>
                <a:srgbClr val="464646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213AA1E-60BB-2D18-FDCC-9E0CE8130590}"/>
              </a:ext>
            </a:extLst>
          </p:cNvPr>
          <p:cNvSpPr txBox="1"/>
          <p:nvPr/>
        </p:nvSpPr>
        <p:spPr>
          <a:xfrm>
            <a:off x="1354174" y="2868414"/>
            <a:ext cx="1012741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79290"/>
            <a:r>
              <a:rPr lang="en-US" sz="4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PC, DUNDAHERA</a:t>
            </a:r>
            <a:r>
              <a:rPr lang="en-IN" sz="4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GURUGRAM</a:t>
            </a:r>
            <a:endParaRPr lang="en-US" sz="4400" b="1" u="sng" dirty="0">
              <a:effectLst>
                <a:outerShdw blurRad="50800" dist="50800" dir="5400000" algn="ctr" rotWithShape="0">
                  <a:schemeClr val="accent6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D83D0A24-539F-EFD4-984F-7DF75F3FE3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814"/>
            <a:ext cx="1857080" cy="874126"/>
          </a:xfrm>
          <a:prstGeom prst="rect">
            <a:avLst/>
          </a:prstGeom>
        </p:spPr>
      </p:pic>
      <p:pic>
        <p:nvPicPr>
          <p:cNvPr id="12" name="Picture 4" descr="2.png">
            <a:extLst>
              <a:ext uri="{FF2B5EF4-FFF2-40B4-BE49-F238E27FC236}">
                <a16:creationId xmlns="" xmlns:a16="http://schemas.microsoft.com/office/drawing/2014/main" id="{D5B6B0BB-8B13-7F49-659B-7716C849710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1167123" y="0"/>
            <a:ext cx="949444" cy="896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23812796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A9672BA-4BE1-529E-07EC-8F4A53233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9" y="25761"/>
            <a:ext cx="11406553" cy="1325563"/>
          </a:xfrm>
        </p:spPr>
        <p:txBody>
          <a:bodyPr>
            <a:normAutofit/>
          </a:bodyPr>
          <a:lstStyle/>
          <a:p>
            <a:pPr algn="ctr"/>
            <a:r>
              <a:rPr lang="en-IN" sz="4000" b="1" u="sng" dirty="0">
                <a:latin typeface="+mn-lt"/>
              </a:rPr>
              <a:t>OBSERVATIONAL LEARNING</a:t>
            </a:r>
            <a:br>
              <a:rPr lang="en-IN" sz="4000" b="1" u="sng" dirty="0">
                <a:latin typeface="+mn-lt"/>
              </a:rPr>
            </a:br>
            <a:r>
              <a:rPr lang="en-IN" sz="4000" b="1" u="sng" dirty="0">
                <a:latin typeface="+mn-lt"/>
              </a:rPr>
              <a:t>GENERAL INFORMATION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EF90905-61DD-7573-FB83-64447E29A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36</a:t>
            </a:fld>
            <a:endParaRPr lang="en-IN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390E69E7-4513-F82D-F710-F0D47FE5F1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814"/>
            <a:ext cx="1857080" cy="874126"/>
          </a:xfrm>
          <a:prstGeom prst="rect">
            <a:avLst/>
          </a:prstGeom>
        </p:spPr>
      </p:pic>
      <p:pic>
        <p:nvPicPr>
          <p:cNvPr id="9" name="Picture 4" descr="2.png">
            <a:extLst>
              <a:ext uri="{FF2B5EF4-FFF2-40B4-BE49-F238E27FC236}">
                <a16:creationId xmlns="" xmlns:a16="http://schemas.microsoft.com/office/drawing/2014/main" id="{455BA00C-364A-EB58-FC4B-B602219F0BB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1167123" y="0"/>
            <a:ext cx="949444" cy="896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13"/>
          <p:cNvSpPr txBox="1">
            <a:spLocks noChangeArrowheads="1"/>
          </p:cNvSpPr>
          <p:nvPr/>
        </p:nvSpPr>
        <p:spPr bwMode="auto">
          <a:xfrm>
            <a:off x="952500" y="1652027"/>
            <a:ext cx="10287000" cy="46039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97967" tIns="48983" rIns="97967" bIns="48983">
            <a:spAutoFit/>
          </a:bodyPr>
          <a:lstStyle/>
          <a:p>
            <a:pPr marL="425649" indent="-425649">
              <a:spcBef>
                <a:spcPts val="1125"/>
              </a:spcBef>
              <a:buFont typeface="Arial" pitchFamily="34" charset="0"/>
              <a:buChar char="•"/>
              <a:tabLst>
                <a:tab pos="5042297" algn="l"/>
                <a:tab pos="5363766" algn="l"/>
              </a:tabLst>
            </a:pPr>
            <a:r>
              <a:rPr lang="en-US" sz="2438" b="1" dirty="0">
                <a:solidFill>
                  <a:schemeClr val="accent6">
                    <a:lumMod val="50000"/>
                  </a:schemeClr>
                </a:solidFill>
              </a:rPr>
              <a:t>Est 	-	14 JAN 2004</a:t>
            </a:r>
          </a:p>
          <a:p>
            <a:pPr marL="425649" indent="-425649">
              <a:spcBef>
                <a:spcPts val="1125"/>
              </a:spcBef>
              <a:buFont typeface="Arial" pitchFamily="34" charset="0"/>
              <a:buChar char="•"/>
              <a:tabLst>
                <a:tab pos="5042297" algn="l"/>
                <a:tab pos="5363766" algn="l"/>
              </a:tabLst>
            </a:pPr>
            <a:r>
              <a:rPr lang="en-US" sz="2438" b="1" dirty="0">
                <a:solidFill>
                  <a:srgbClr val="C00000"/>
                </a:solidFill>
              </a:rPr>
              <a:t>Cat	-   Type ‘A’ Mil</a:t>
            </a:r>
            <a:endParaRPr lang="en-US" sz="2438" dirty="0">
              <a:solidFill>
                <a:srgbClr val="C00000"/>
              </a:solidFill>
            </a:endParaRPr>
          </a:p>
          <a:p>
            <a:pPr marL="425649" indent="-425649">
              <a:spcBef>
                <a:spcPts val="1125"/>
              </a:spcBef>
              <a:buFont typeface="Arial" pitchFamily="34" charset="0"/>
              <a:buChar char="•"/>
              <a:tabLst>
                <a:tab pos="5042297" algn="l"/>
                <a:tab pos="5363766" algn="l"/>
              </a:tabLst>
            </a:pPr>
            <a:r>
              <a:rPr lang="en-US" sz="2438" b="1" dirty="0">
                <a:solidFill>
                  <a:schemeClr val="accent6">
                    <a:lumMod val="50000"/>
                  </a:schemeClr>
                </a:solidFill>
              </a:rPr>
              <a:t>Designed capacity </a:t>
            </a:r>
            <a:r>
              <a:rPr lang="en-US" sz="2438" dirty="0">
                <a:solidFill>
                  <a:schemeClr val="accent6">
                    <a:lumMod val="50000"/>
                  </a:schemeClr>
                </a:solidFill>
              </a:rPr>
              <a:t> 	</a:t>
            </a:r>
            <a:r>
              <a:rPr lang="en-US" sz="2438" b="1" dirty="0">
                <a:solidFill>
                  <a:schemeClr val="accent6">
                    <a:lumMod val="50000"/>
                  </a:schemeClr>
                </a:solidFill>
              </a:rPr>
              <a:t>-  	20000 AFVs &amp; dependents</a:t>
            </a:r>
          </a:p>
          <a:p>
            <a:pPr marL="425649" indent="-425649">
              <a:spcBef>
                <a:spcPts val="1125"/>
              </a:spcBef>
              <a:buFont typeface="Arial" pitchFamily="34" charset="0"/>
              <a:buChar char="•"/>
              <a:tabLst>
                <a:tab pos="5042297" algn="l"/>
                <a:tab pos="5363766" algn="l"/>
              </a:tabLst>
            </a:pPr>
            <a:r>
              <a:rPr lang="en-US" sz="2438" b="1" dirty="0" err="1">
                <a:solidFill>
                  <a:srgbClr val="C00000"/>
                </a:solidFill>
              </a:rPr>
              <a:t>Regd</a:t>
            </a:r>
            <a:r>
              <a:rPr lang="en-US" sz="2438" b="1" dirty="0">
                <a:solidFill>
                  <a:srgbClr val="C00000"/>
                </a:solidFill>
              </a:rPr>
              <a:t>  Beneficiaries	- 	67,267(Officers – 16,978  &amp; </a:t>
            </a:r>
          </a:p>
          <a:p>
            <a:pPr>
              <a:spcBef>
                <a:spcPts val="1125"/>
              </a:spcBef>
              <a:tabLst>
                <a:tab pos="5042297" algn="l"/>
                <a:tab pos="5363766" algn="l"/>
              </a:tabLst>
            </a:pPr>
            <a:r>
              <a:rPr lang="en-US" sz="2438" b="1" dirty="0">
                <a:solidFill>
                  <a:srgbClr val="C00000"/>
                </a:solidFill>
              </a:rPr>
              <a:t>	     JCOs/ORs – 50,189 )</a:t>
            </a:r>
          </a:p>
          <a:p>
            <a:pPr marL="425649" indent="-425649">
              <a:spcBef>
                <a:spcPts val="1125"/>
              </a:spcBef>
              <a:buFont typeface="Arial" pitchFamily="34" charset="0"/>
              <a:buChar char="•"/>
              <a:tabLst>
                <a:tab pos="5042297" algn="l"/>
                <a:tab pos="5363766" algn="l"/>
              </a:tabLst>
            </a:pPr>
            <a:r>
              <a:rPr lang="en-US" sz="2438" b="1" dirty="0">
                <a:solidFill>
                  <a:schemeClr val="accent6">
                    <a:lumMod val="50000"/>
                  </a:schemeClr>
                </a:solidFill>
              </a:rPr>
              <a:t>Daily Footfall 	 -   300- 600</a:t>
            </a:r>
          </a:p>
          <a:p>
            <a:pPr marL="425649" indent="-425649">
              <a:spcBef>
                <a:spcPts val="1125"/>
              </a:spcBef>
              <a:buFont typeface="Arial" pitchFamily="34" charset="0"/>
              <a:buChar char="•"/>
              <a:tabLst>
                <a:tab pos="5042297" algn="l"/>
                <a:tab pos="5363766" algn="l"/>
              </a:tabLst>
            </a:pPr>
            <a:r>
              <a:rPr lang="en-US" sz="2438" b="1" dirty="0">
                <a:solidFill>
                  <a:srgbClr val="C00000"/>
                </a:solidFill>
              </a:rPr>
              <a:t>Online Appointment System 	 -   ECHS App</a:t>
            </a:r>
          </a:p>
          <a:p>
            <a:pPr marL="425649" indent="-425649">
              <a:spcBef>
                <a:spcPts val="1125"/>
              </a:spcBef>
              <a:buFont typeface="Arial" pitchFamily="34" charset="0"/>
              <a:buChar char="•"/>
              <a:tabLst>
                <a:tab pos="5042297" algn="l"/>
                <a:tab pos="5363766" algn="l"/>
              </a:tabLst>
            </a:pPr>
            <a:r>
              <a:rPr lang="en-US" sz="2438" b="1" dirty="0" err="1">
                <a:solidFill>
                  <a:schemeClr val="accent6">
                    <a:lumMod val="50000"/>
                  </a:schemeClr>
                </a:solidFill>
              </a:rPr>
              <a:t>Loc</a:t>
            </a:r>
            <a:r>
              <a:rPr lang="en-US" sz="2438" b="1" dirty="0">
                <a:solidFill>
                  <a:schemeClr val="accent6">
                    <a:lumMod val="50000"/>
                  </a:schemeClr>
                </a:solidFill>
              </a:rPr>
              <a:t> 	 -   </a:t>
            </a:r>
            <a:r>
              <a:rPr lang="en-US" sz="2438" b="1" dirty="0" err="1">
                <a:solidFill>
                  <a:schemeClr val="accent6">
                    <a:lumMod val="50000"/>
                  </a:schemeClr>
                </a:solidFill>
              </a:rPr>
              <a:t>Dudahera</a:t>
            </a:r>
            <a:r>
              <a:rPr lang="en-US" sz="2438" b="1" dirty="0">
                <a:solidFill>
                  <a:schemeClr val="accent6">
                    <a:lumMod val="50000"/>
                  </a:schemeClr>
                </a:solidFill>
              </a:rPr>
              <a:t> Military Station </a:t>
            </a:r>
          </a:p>
          <a:p>
            <a:pPr marL="425649" indent="-425649">
              <a:spcBef>
                <a:spcPts val="1125"/>
              </a:spcBef>
              <a:buFont typeface="Arial" pitchFamily="34" charset="0"/>
              <a:buChar char="•"/>
              <a:tabLst>
                <a:tab pos="5042297" algn="l"/>
                <a:tab pos="5363766" algn="l"/>
              </a:tabLst>
            </a:pPr>
            <a:r>
              <a:rPr lang="en-US" sz="2438" b="1" dirty="0">
                <a:solidFill>
                  <a:schemeClr val="accent6">
                    <a:lumMod val="50000"/>
                  </a:schemeClr>
                </a:solidFill>
              </a:rPr>
              <a:t>Dependency Area	 -   </a:t>
            </a:r>
            <a:r>
              <a:rPr lang="en-US" sz="2438" b="1" dirty="0" err="1">
                <a:solidFill>
                  <a:schemeClr val="accent6">
                    <a:lumMod val="50000"/>
                  </a:schemeClr>
                </a:solidFill>
              </a:rPr>
              <a:t>Gurugram</a:t>
            </a:r>
            <a:r>
              <a:rPr lang="en-US" sz="2438" b="1" dirty="0">
                <a:solidFill>
                  <a:schemeClr val="accent6">
                    <a:lumMod val="50000"/>
                  </a:schemeClr>
                </a:solidFill>
              </a:rPr>
              <a:t> &amp; </a:t>
            </a:r>
            <a:r>
              <a:rPr lang="en-US" sz="2438" b="1" dirty="0" err="1">
                <a:solidFill>
                  <a:schemeClr val="accent6">
                    <a:lumMod val="50000"/>
                  </a:schemeClr>
                </a:solidFill>
              </a:rPr>
              <a:t>Faruk</a:t>
            </a:r>
            <a:r>
              <a:rPr lang="en-US" sz="2438" b="1" dirty="0">
                <a:solidFill>
                  <a:schemeClr val="accent6">
                    <a:lumMod val="50000"/>
                  </a:schemeClr>
                </a:solidFill>
              </a:rPr>
              <a:t> Nagar</a:t>
            </a:r>
          </a:p>
        </p:txBody>
      </p:sp>
    </p:spTree>
    <p:extLst>
      <p:ext uri="{BB962C8B-B14F-4D97-AF65-F5344CB8AC3E}">
        <p14:creationId xmlns:p14="http://schemas.microsoft.com/office/powerpoint/2010/main" val="20972215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EF90905-61DD-7573-FB83-64447E29A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37</a:t>
            </a:fld>
            <a:endParaRPr lang="en-IN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928541" y="1377085"/>
            <a:ext cx="2415160" cy="3358688"/>
          </a:xfrm>
        </p:spPr>
        <p:txBody>
          <a:bodyPr>
            <a:normAutofit fontScale="32500" lnSpcReduction="20000"/>
          </a:bodyPr>
          <a:lstStyle/>
          <a:p>
            <a:pPr marR="114300" lvl="0" algn="just">
              <a:lnSpc>
                <a:spcPct val="110000"/>
              </a:lnSpc>
              <a:spcBef>
                <a:spcPts val="0"/>
              </a:spcBef>
              <a:buClr>
                <a:srgbClr val="000000"/>
              </a:buClr>
              <a:buSzPts val="1200"/>
              <a:buFont typeface="Wingdings" panose="05000000000000000000" pitchFamily="2" charset="2"/>
              <a:buChar char="§"/>
              <a:tabLst>
                <a:tab pos="228600" algn="l"/>
              </a:tabLst>
            </a:pPr>
            <a:r>
              <a:rPr lang="en-US" sz="2400" u="sng" dirty="0">
                <a:uFill>
                  <a:solidFill>
                    <a:srgbClr val="000000"/>
                  </a:solidFill>
                </a:uFill>
                <a:ea typeface="Arial" panose="020B0604020202020204" pitchFamily="34" charset="0"/>
                <a:cs typeface="Times New Roman" panose="02020603050405020304" pitchFamily="18" charset="0"/>
              </a:rPr>
              <a:t>Medical Facilities</a:t>
            </a:r>
            <a:r>
              <a:rPr lang="en-US" sz="2400" dirty="0">
                <a:uFill>
                  <a:solidFill>
                    <a:srgbClr val="000000"/>
                  </a:solidFill>
                </a:uFill>
                <a:ea typeface="Arial" panose="020B0604020202020204" pitchFamily="34" charset="0"/>
                <a:cs typeface="Times New Roman" panose="02020603050405020304" pitchFamily="18" charset="0"/>
              </a:rPr>
              <a:t>. 02 Dental Chairs , 06 MOs, 01 </a:t>
            </a:r>
            <a:r>
              <a:rPr lang="en-US" sz="2400" dirty="0" err="1">
                <a:uFill>
                  <a:solidFill>
                    <a:srgbClr val="000000"/>
                  </a:solidFill>
                </a:uFill>
                <a:ea typeface="Arial" panose="020B0604020202020204" pitchFamily="34" charset="0"/>
                <a:cs typeface="Times New Roman" panose="02020603050405020304" pitchFamily="18" charset="0"/>
              </a:rPr>
              <a:t>Gynae</a:t>
            </a:r>
            <a:r>
              <a:rPr lang="en-US" sz="2400" dirty="0">
                <a:uFill>
                  <a:solidFill>
                    <a:srgbClr val="000000"/>
                  </a:solidFill>
                </a:uFill>
                <a:ea typeface="Arial" panose="020B0604020202020204" pitchFamily="34" charset="0"/>
                <a:cs typeface="Times New Roman" panose="02020603050405020304" pitchFamily="18" charset="0"/>
              </a:rPr>
              <a:t>, 01 Med </a:t>
            </a:r>
            <a:r>
              <a:rPr lang="en-US" sz="2400" dirty="0" err="1">
                <a:uFill>
                  <a:solidFill>
                    <a:srgbClr val="000000"/>
                  </a:solidFill>
                </a:uFill>
                <a:ea typeface="Arial" panose="020B0604020202020204" pitchFamily="34" charset="0"/>
                <a:cs typeface="Times New Roman" panose="02020603050405020304" pitchFamily="18" charset="0"/>
              </a:rPr>
              <a:t>Spl</a:t>
            </a:r>
            <a:r>
              <a:rPr lang="en-US" sz="2400" dirty="0">
                <a:uFill>
                  <a:solidFill>
                    <a:srgbClr val="000000"/>
                  </a:solidFill>
                </a:uFill>
                <a:ea typeface="Arial" panose="020B0604020202020204" pitchFamily="34" charset="0"/>
                <a:cs typeface="Times New Roman" panose="02020603050405020304" pitchFamily="18" charset="0"/>
              </a:rPr>
              <a:t> &amp; empaneled </a:t>
            </a:r>
            <a:r>
              <a:rPr lang="en-US" sz="2400" dirty="0" err="1">
                <a:uFill>
                  <a:solidFill>
                    <a:srgbClr val="000000"/>
                  </a:solidFill>
                </a:uFill>
                <a:ea typeface="Arial" panose="020B0604020202020204" pitchFamily="34" charset="0"/>
                <a:cs typeface="Times New Roman" panose="02020603050405020304" pitchFamily="18" charset="0"/>
              </a:rPr>
              <a:t>centres</a:t>
            </a:r>
            <a:r>
              <a:rPr lang="en-US" sz="2400" dirty="0">
                <a:uFill>
                  <a:solidFill>
                    <a:srgbClr val="000000"/>
                  </a:solidFill>
                </a:uFill>
                <a:ea typeface="Arial" panose="020B0604020202020204" pitchFamily="34" charset="0"/>
                <a:cs typeface="Times New Roman" panose="02020603050405020304" pitchFamily="18" charset="0"/>
              </a:rPr>
              <a:t>/ Hospital </a:t>
            </a:r>
            <a:endParaRPr lang="en-US" sz="2400" dirty="0" smtClean="0">
              <a:uFill>
                <a:solidFill>
                  <a:srgbClr val="000000"/>
                </a:solidFill>
              </a:uFill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R="114300" lvl="0" algn="just">
              <a:lnSpc>
                <a:spcPct val="110000"/>
              </a:lnSpc>
              <a:spcBef>
                <a:spcPts val="0"/>
              </a:spcBef>
              <a:buClr>
                <a:srgbClr val="000000"/>
              </a:buClr>
              <a:buSzPts val="1200"/>
              <a:buFont typeface="Wingdings" panose="05000000000000000000" pitchFamily="2" charset="2"/>
              <a:buChar char="§"/>
              <a:tabLst>
                <a:tab pos="228600" algn="l"/>
              </a:tabLst>
            </a:pPr>
            <a:r>
              <a:rPr lang="en-US" sz="2400" u="sng" dirty="0" smtClean="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ea typeface="Arial" panose="020B0604020202020204" pitchFamily="34" charset="0"/>
                <a:cs typeface="Times New Roman" panose="02020603050405020304" pitchFamily="18" charset="0"/>
              </a:rPr>
              <a:t>Availability of MOs &amp; Staff</a:t>
            </a:r>
            <a:r>
              <a:rPr lang="en-US" sz="2400" dirty="0" smtClean="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ea typeface="Arial" panose="020B0604020202020204" pitchFamily="34" charset="0"/>
                <a:cs typeface="Times New Roman" panose="02020603050405020304" pitchFamily="18" charset="0"/>
              </a:rPr>
              <a:t>. Adequate staff was available on duty for functioning including MOs &amp; Specialists</a:t>
            </a:r>
            <a:endParaRPr lang="en-US" sz="2400" u="sng" dirty="0" smtClean="0">
              <a:uFill>
                <a:solidFill>
                  <a:srgbClr val="000000"/>
                </a:solidFill>
              </a:uFill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R="114300" algn="just">
              <a:lnSpc>
                <a:spcPct val="110000"/>
              </a:lnSpc>
              <a:spcBef>
                <a:spcPts val="0"/>
              </a:spcBef>
              <a:buClr>
                <a:srgbClr val="000000"/>
              </a:buClr>
              <a:buSzPts val="1200"/>
              <a:buFont typeface="Wingdings" panose="05000000000000000000" pitchFamily="2" charset="2"/>
              <a:buChar char="§"/>
              <a:tabLst>
                <a:tab pos="228600" algn="l"/>
              </a:tabLst>
            </a:pPr>
            <a:r>
              <a:rPr lang="en-US" sz="2400" u="sng" dirty="0" smtClean="0">
                <a:uFill>
                  <a:solidFill>
                    <a:srgbClr val="000000"/>
                  </a:solidFill>
                </a:uFill>
                <a:ea typeface="Arial" panose="020B0604020202020204" pitchFamily="34" charset="0"/>
                <a:cs typeface="Times New Roman" panose="02020603050405020304" pitchFamily="18" charset="0"/>
              </a:rPr>
              <a:t>Laboratory</a:t>
            </a:r>
            <a:r>
              <a:rPr lang="en-US" sz="2400" u="sng" dirty="0">
                <a:uFill>
                  <a:solidFill>
                    <a:srgbClr val="000000"/>
                  </a:solidFill>
                </a:uFill>
                <a:ea typeface="Arial" panose="020B0604020202020204" pitchFamily="34" charset="0"/>
                <a:cs typeface="Times New Roman" panose="02020603050405020304" pitchFamily="18" charset="0"/>
              </a:rPr>
              <a:t>/ Diagnostic Services</a:t>
            </a:r>
            <a:r>
              <a:rPr lang="en-US" sz="2400" dirty="0">
                <a:uFill>
                  <a:solidFill>
                    <a:srgbClr val="000000"/>
                  </a:solidFill>
                </a:uFill>
                <a:ea typeface="Arial" panose="020B0604020202020204" pitchFamily="34" charset="0"/>
                <a:cs typeface="Times New Roman" panose="02020603050405020304" pitchFamily="18" charset="0"/>
              </a:rPr>
              <a:t>. Routine tests are available, During COVID special counters for RT-PCR/ Rapid Antigen Tests were established</a:t>
            </a:r>
            <a:endParaRPr lang="en-US" sz="2400" u="sng" strike="noStrike" dirty="0">
              <a:solidFill>
                <a:srgbClr val="C00000"/>
              </a:solidFill>
              <a:effectLst/>
              <a:uFill>
                <a:solidFill>
                  <a:srgbClr val="000000"/>
                </a:solidFill>
              </a:uFill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R="114300" lvl="0" algn="just" fontAlgn="base">
              <a:lnSpc>
                <a:spcPct val="110000"/>
              </a:lnSpc>
              <a:spcBef>
                <a:spcPts val="0"/>
              </a:spcBef>
              <a:buClr>
                <a:srgbClr val="000000"/>
              </a:buClr>
              <a:buSzPts val="1200"/>
              <a:buFont typeface="Wingdings" panose="05000000000000000000" pitchFamily="2" charset="2"/>
              <a:buChar char="§"/>
              <a:tabLst>
                <a:tab pos="228600" algn="l"/>
              </a:tabLst>
            </a:pPr>
            <a:r>
              <a:rPr lang="en-US" sz="2400" u="sng" strike="noStrike" dirty="0">
                <a:solidFill>
                  <a:srgbClr val="C00000"/>
                </a:solidFill>
                <a:effectLst/>
                <a:uFill>
                  <a:solidFill>
                    <a:srgbClr val="000000"/>
                  </a:solidFill>
                </a:uFill>
                <a:ea typeface="Arial" panose="020B0604020202020204" pitchFamily="34" charset="0"/>
                <a:cs typeface="Times New Roman" panose="02020603050405020304" pitchFamily="18" charset="0"/>
              </a:rPr>
              <a:t>Medicines</a:t>
            </a:r>
            <a:r>
              <a:rPr lang="en-US" sz="2400" u="none" strike="noStrike" dirty="0">
                <a:solidFill>
                  <a:srgbClr val="C00000"/>
                </a:solidFill>
                <a:effectLst/>
                <a:uFill>
                  <a:solidFill>
                    <a:srgbClr val="000000"/>
                  </a:solidFill>
                </a:uFill>
                <a:ea typeface="Arial" panose="020B0604020202020204" pitchFamily="34" charset="0"/>
                <a:cs typeface="Times New Roman" panose="02020603050405020304" pitchFamily="18" charset="0"/>
              </a:rPr>
              <a:t>. The quality of medicines and their availability was also found to be satisfactory. Costly medicines at times are not available due to budgetary constraints</a:t>
            </a:r>
          </a:p>
          <a:p>
            <a:pPr marR="114300" algn="just">
              <a:lnSpc>
                <a:spcPct val="110000"/>
              </a:lnSpc>
              <a:spcBef>
                <a:spcPts val="0"/>
              </a:spcBef>
              <a:buClr>
                <a:srgbClr val="000000"/>
              </a:buClr>
              <a:buSzPts val="1200"/>
              <a:buFont typeface="Wingdings" panose="05000000000000000000" pitchFamily="2" charset="2"/>
              <a:buChar char="§"/>
              <a:tabLst>
                <a:tab pos="228600" algn="l"/>
              </a:tabLst>
            </a:pPr>
            <a:r>
              <a:rPr lang="en-US" sz="2400" u="sng" strike="noStrike" dirty="0">
                <a:effectLst/>
                <a:uFill>
                  <a:solidFill>
                    <a:srgbClr val="000000"/>
                  </a:solidFill>
                </a:uFill>
                <a:ea typeface="Arial" panose="020B0604020202020204" pitchFamily="34" charset="0"/>
                <a:cs typeface="Times New Roman" panose="02020603050405020304" pitchFamily="18" charset="0"/>
              </a:rPr>
              <a:t>Referrals</a:t>
            </a:r>
            <a:r>
              <a:rPr lang="en-US" sz="2400" u="none" strike="noStrike" dirty="0">
                <a:effectLst/>
                <a:uFill>
                  <a:solidFill>
                    <a:srgbClr val="000000"/>
                  </a:solidFill>
                </a:uFill>
                <a:ea typeface="Arial" panose="020B0604020202020204" pitchFamily="34" charset="0"/>
                <a:cs typeface="Times New Roman" panose="02020603050405020304" pitchFamily="18" charset="0"/>
              </a:rPr>
              <a:t>. Referrals are given based on requirement.</a:t>
            </a:r>
          </a:p>
          <a:p>
            <a:pPr marR="114300" algn="just">
              <a:lnSpc>
                <a:spcPct val="110000"/>
              </a:lnSpc>
              <a:spcBef>
                <a:spcPts val="0"/>
              </a:spcBef>
              <a:buClr>
                <a:srgbClr val="000000"/>
              </a:buClr>
              <a:buSzPts val="1200"/>
              <a:buFont typeface="Wingdings" panose="05000000000000000000" pitchFamily="2" charset="2"/>
              <a:buChar char="§"/>
              <a:tabLst>
                <a:tab pos="228600" algn="l"/>
              </a:tabLst>
            </a:pPr>
            <a:r>
              <a:rPr lang="en-US" sz="2400" u="sng" dirty="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ea typeface="Arial" panose="020B0604020202020204" pitchFamily="34" charset="0"/>
                <a:cs typeface="Times New Roman" panose="02020603050405020304" pitchFamily="18" charset="0"/>
              </a:rPr>
              <a:t>Hygiene and Cleanliness</a:t>
            </a:r>
            <a:r>
              <a:rPr lang="en-US" sz="2400" dirty="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ea typeface="Arial" panose="020B0604020202020204" pitchFamily="34" charset="0"/>
                <a:cs typeface="Times New Roman" panose="02020603050405020304" pitchFamily="18" charset="0"/>
              </a:rPr>
              <a:t>. It was ok at the polyclinic but could be improved further</a:t>
            </a:r>
          </a:p>
          <a:p>
            <a:pPr marR="114300" lvl="0" algn="just" fontAlgn="base">
              <a:lnSpc>
                <a:spcPct val="110000"/>
              </a:lnSpc>
              <a:spcBef>
                <a:spcPts val="0"/>
              </a:spcBef>
              <a:buClr>
                <a:srgbClr val="000000"/>
              </a:buClr>
              <a:buSzPts val="1200"/>
              <a:buFont typeface="Wingdings" panose="05000000000000000000" pitchFamily="2" charset="2"/>
              <a:buChar char="§"/>
              <a:tabLst>
                <a:tab pos="228600" algn="l"/>
              </a:tabLst>
            </a:pPr>
            <a:r>
              <a:rPr lang="en-US" sz="2400" u="sng" dirty="0">
                <a:uFill>
                  <a:solidFill>
                    <a:srgbClr val="000000"/>
                  </a:solidFill>
                </a:uFill>
                <a:ea typeface="Arial" panose="020B0604020202020204" pitchFamily="34" charset="0"/>
                <a:cs typeface="Times New Roman" panose="02020603050405020304" pitchFamily="18" charset="0"/>
              </a:rPr>
              <a:t>Reimbursement</a:t>
            </a:r>
            <a:r>
              <a:rPr lang="en-US" sz="2400" dirty="0">
                <a:uFill>
                  <a:solidFill>
                    <a:srgbClr val="000000"/>
                  </a:solidFill>
                </a:uFill>
                <a:ea typeface="Arial" panose="020B0604020202020204" pitchFamily="34" charset="0"/>
                <a:cs typeface="Times New Roman" panose="02020603050405020304" pitchFamily="18" charset="0"/>
              </a:rPr>
              <a:t>. The cases of reimbursement of medicines were constantly monitored by the OIC with the help of MIS</a:t>
            </a:r>
            <a:endParaRPr lang="en-US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28FAF538-D5B4-05C5-36C0-217A14195B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814"/>
            <a:ext cx="1857080" cy="874126"/>
          </a:xfrm>
          <a:prstGeom prst="rect">
            <a:avLst/>
          </a:prstGeom>
        </p:spPr>
      </p:pic>
      <p:pic>
        <p:nvPicPr>
          <p:cNvPr id="8" name="Picture 4" descr="2.png">
            <a:extLst>
              <a:ext uri="{FF2B5EF4-FFF2-40B4-BE49-F238E27FC236}">
                <a16:creationId xmlns="" xmlns:a16="http://schemas.microsoft.com/office/drawing/2014/main" id="{7EC64169-4D36-EEF5-8F5F-AF61DA9C5E1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1167123" y="0"/>
            <a:ext cx="949444" cy="896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>
            <a:extLst>
              <a:ext uri="{FF2B5EF4-FFF2-40B4-BE49-F238E27FC236}">
                <a16:creationId xmlns="" xmlns:a16="http://schemas.microsoft.com/office/drawing/2014/main" id="{DA9672BA-4BE1-529E-07EC-8F4A53233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9" y="25761"/>
            <a:ext cx="11406553" cy="1325563"/>
          </a:xfrm>
        </p:spPr>
        <p:txBody>
          <a:bodyPr>
            <a:normAutofit/>
          </a:bodyPr>
          <a:lstStyle/>
          <a:p>
            <a:pPr algn="ctr"/>
            <a:r>
              <a:rPr lang="en-IN" sz="4000" b="1" u="sng" dirty="0">
                <a:latin typeface="+mn-lt"/>
              </a:rPr>
              <a:t>OBSERVATIONAL LEARNING</a:t>
            </a:r>
            <a:br>
              <a:rPr lang="en-IN" sz="4000" b="1" u="sng" dirty="0">
                <a:latin typeface="+mn-lt"/>
              </a:rPr>
            </a:br>
            <a:r>
              <a:rPr lang="en-US" sz="4000" b="1" u="sng" dirty="0">
                <a:uFill>
                  <a:solidFill>
                    <a:srgbClr val="000000"/>
                  </a:solidFill>
                </a:uFill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FACILITIES AVAILABLE</a:t>
            </a:r>
            <a:endParaRPr lang="en-IN" sz="4000" b="1" u="sng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22618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238250" y="74737"/>
            <a:ext cx="9286875" cy="5840016"/>
          </a:xfrm>
        </p:spPr>
        <p:txBody>
          <a:bodyPr>
            <a:normAutofit/>
          </a:bodyPr>
          <a:lstStyle/>
          <a:p>
            <a:pPr marL="624364" indent="-535781" algn="ctr">
              <a:spcBef>
                <a:spcPts val="649"/>
              </a:spcBef>
              <a:buSzPct val="100000"/>
              <a:buNone/>
              <a:defRPr/>
            </a:pPr>
            <a:r>
              <a:rPr lang="en-US" sz="4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en-IN" sz="4000" b="1" u="sng" dirty="0"/>
              <a:t>OBSERVATIONAL LEARNING</a:t>
            </a:r>
            <a:br>
              <a:rPr lang="en-IN" sz="4000" b="1" u="sng" dirty="0"/>
            </a:br>
            <a:r>
              <a:rPr lang="en-US" sz="4000" b="1" u="sng" dirty="0">
                <a:uFill>
                  <a:solidFill>
                    <a:srgbClr val="000000"/>
                  </a:solidFill>
                </a:uFill>
                <a:ea typeface="Arial" panose="020B0604020202020204" pitchFamily="34" charset="0"/>
                <a:cs typeface="Times New Roman" panose="02020603050405020304" pitchFamily="18" charset="0"/>
              </a:rPr>
              <a:t>FACILITIES AVAILABLE</a:t>
            </a:r>
            <a:endParaRPr lang="en-US" sz="4000" b="1" dirty="0"/>
          </a:p>
          <a:p>
            <a:pPr marL="624364" indent="-535781" algn="just">
              <a:spcBef>
                <a:spcPts val="0"/>
              </a:spcBef>
              <a:buSzPct val="100000"/>
              <a:buNone/>
              <a:defRPr/>
            </a:pPr>
            <a:endParaRPr lang="en-US" sz="4000" b="1" dirty="0"/>
          </a:p>
          <a:p>
            <a:pPr marL="88583" indent="0" algn="just">
              <a:spcBef>
                <a:spcPts val="0"/>
              </a:spcBef>
              <a:buSzPct val="100000"/>
              <a:buNone/>
              <a:defRPr/>
            </a:pPr>
            <a:endParaRPr lang="en-US" sz="2400" dirty="0"/>
          </a:p>
          <a:p>
            <a:pPr marL="624364" indent="-535781" algn="just">
              <a:spcBef>
                <a:spcPts val="0"/>
              </a:spcBef>
              <a:buSzPct val="100000"/>
              <a:defRPr/>
            </a:pPr>
            <a:endParaRPr lang="en-US" sz="2400" dirty="0"/>
          </a:p>
          <a:p>
            <a:pPr marL="391633" indent="-303051" algn="just">
              <a:spcBef>
                <a:spcPts val="649"/>
              </a:spcBef>
              <a:buSzPct val="100000"/>
              <a:defRPr/>
            </a:pPr>
            <a:endParaRPr lang="en-US" sz="24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2108815"/>
              </p:ext>
            </p:extLst>
          </p:nvPr>
        </p:nvGraphicFramePr>
        <p:xfrm>
          <a:off x="1238250" y="1625838"/>
          <a:ext cx="9715500" cy="471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763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4409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6086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53290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096560"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3000" b="1" kern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Ser No</a:t>
                      </a:r>
                    </a:p>
                  </a:txBody>
                  <a:tcPr marL="128588" marR="128588" marT="0" marB="0" anchor="ctr"/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3000" b="1" kern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Month</a:t>
                      </a:r>
                    </a:p>
                  </a:txBody>
                  <a:tcPr marL="128588" marR="1285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3000" b="1" kern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OPD</a:t>
                      </a:r>
                      <a:r>
                        <a:rPr kumimoji="0" lang="en-US" sz="3000" b="1" kern="1200" baseline="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kumimoji="0" lang="en-US" sz="3000" b="1" kern="1200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28588" marR="1285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3000" b="1" kern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Referral</a:t>
                      </a:r>
                    </a:p>
                  </a:txBody>
                  <a:tcPr marL="128588" marR="128588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236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30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1.</a:t>
                      </a:r>
                    </a:p>
                  </a:txBody>
                  <a:tcPr marL="128588" marR="128588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30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Jan 2022</a:t>
                      </a:r>
                    </a:p>
                  </a:txBody>
                  <a:tcPr marL="128588" marR="1285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3000" b="1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16,565</a:t>
                      </a:r>
                    </a:p>
                  </a:txBody>
                  <a:tcPr marL="128588" marR="1285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3000" b="1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5,864</a:t>
                      </a:r>
                    </a:p>
                  </a:txBody>
                  <a:tcPr marL="128588" marR="128588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236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3000" b="1" kern="1200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2.</a:t>
                      </a:r>
                    </a:p>
                  </a:txBody>
                  <a:tcPr marL="128588" marR="128588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3000" b="1" kern="1200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Feb 2022</a:t>
                      </a:r>
                    </a:p>
                  </a:txBody>
                  <a:tcPr marL="128588" marR="1285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3000" b="1" kern="1200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15,724</a:t>
                      </a:r>
                    </a:p>
                  </a:txBody>
                  <a:tcPr marL="128588" marR="1285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3000" b="1" kern="1200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6,917</a:t>
                      </a:r>
                    </a:p>
                  </a:txBody>
                  <a:tcPr marL="128588" marR="128588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236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30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3.</a:t>
                      </a:r>
                    </a:p>
                  </a:txBody>
                  <a:tcPr marL="128588" marR="128588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30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Mar 2022</a:t>
                      </a:r>
                    </a:p>
                  </a:txBody>
                  <a:tcPr marL="128588" marR="1285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3000" b="1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12,063</a:t>
                      </a:r>
                    </a:p>
                  </a:txBody>
                  <a:tcPr marL="128588" marR="1285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3000" b="1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5,866</a:t>
                      </a:r>
                    </a:p>
                  </a:txBody>
                  <a:tcPr marL="128588" marR="128588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236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3000" b="1" kern="1200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4.</a:t>
                      </a:r>
                    </a:p>
                  </a:txBody>
                  <a:tcPr marL="128588" marR="128588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3000" b="1" kern="1200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Apr 2022</a:t>
                      </a:r>
                    </a:p>
                  </a:txBody>
                  <a:tcPr marL="128588" marR="1285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3000" b="1" kern="1200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13,100</a:t>
                      </a:r>
                    </a:p>
                  </a:txBody>
                  <a:tcPr marL="128588" marR="1285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3000" b="1" kern="1200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6,189</a:t>
                      </a:r>
                    </a:p>
                  </a:txBody>
                  <a:tcPr marL="128588" marR="128588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236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3000" b="1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5.</a:t>
                      </a:r>
                    </a:p>
                  </a:txBody>
                  <a:tcPr marL="128588" marR="128588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3000" b="1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May 2022</a:t>
                      </a:r>
                    </a:p>
                  </a:txBody>
                  <a:tcPr marL="128588" marR="1285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3000" b="1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15,275</a:t>
                      </a:r>
                    </a:p>
                  </a:txBody>
                  <a:tcPr marL="128588" marR="12858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3000" b="1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7,010</a:t>
                      </a:r>
                    </a:p>
                  </a:txBody>
                  <a:tcPr marL="128588" marR="128588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5589471-0E02-37B7-C74A-2035337D46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3270"/>
            <a:ext cx="1857080" cy="874126"/>
          </a:xfrm>
          <a:prstGeom prst="rect">
            <a:avLst/>
          </a:prstGeom>
        </p:spPr>
      </p:pic>
      <p:pic>
        <p:nvPicPr>
          <p:cNvPr id="6" name="Picture 4" descr="2.png">
            <a:extLst>
              <a:ext uri="{FF2B5EF4-FFF2-40B4-BE49-F238E27FC236}">
                <a16:creationId xmlns="" xmlns:a16="http://schemas.microsoft.com/office/drawing/2014/main" id="{1BCC00EF-7423-5B8E-B13F-140C5F1F775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1167123" y="9427"/>
            <a:ext cx="949444" cy="896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6622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" y="74737"/>
            <a:ext cx="12191999" cy="842659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pPr marL="624364" indent="-535781" algn="ctr">
              <a:spcBef>
                <a:spcPts val="649"/>
              </a:spcBef>
              <a:buSzPct val="100000"/>
              <a:buNone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SPECIFIC LEARNING </a:t>
            </a:r>
          </a:p>
          <a:p>
            <a:pPr marL="624364" indent="-535781" algn="ctr">
              <a:spcBef>
                <a:spcPts val="649"/>
              </a:spcBef>
              <a:buSzPct val="100000"/>
              <a:buNone/>
              <a:defRPr/>
            </a:pPr>
            <a:r>
              <a:rPr lang="en-US" sz="3200" b="1" u="sng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OPD PROCESS &amp; PATIENT SATISFACTION</a:t>
            </a:r>
            <a:endParaRPr lang="en-US" sz="3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5589471-0E02-37B7-C74A-2035337D46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3270"/>
            <a:ext cx="1857080" cy="874126"/>
          </a:xfrm>
          <a:prstGeom prst="rect">
            <a:avLst/>
          </a:prstGeom>
        </p:spPr>
      </p:pic>
      <p:pic>
        <p:nvPicPr>
          <p:cNvPr id="6" name="Picture 4" descr="2.png">
            <a:extLst>
              <a:ext uri="{FF2B5EF4-FFF2-40B4-BE49-F238E27FC236}">
                <a16:creationId xmlns:a16="http://schemas.microsoft.com/office/drawing/2014/main" xmlns="" id="{1BCC00EF-7423-5B8E-B13F-140C5F1F775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1167123" y="9427"/>
            <a:ext cx="949444" cy="896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54303072"/>
              </p:ext>
            </p:extLst>
          </p:nvPr>
        </p:nvGraphicFramePr>
        <p:xfrm>
          <a:off x="320427" y="1282370"/>
          <a:ext cx="11472987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251881" y="1296537"/>
            <a:ext cx="1596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FACTORS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297606" y="1296537"/>
            <a:ext cx="1596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SUB  FACTORS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4012442" y="1296537"/>
            <a:ext cx="81886" cy="54454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524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A4904D3-A247-E528-2115-156C18874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906"/>
            <a:ext cx="12192000" cy="1105458"/>
          </a:xfrm>
          <a:solidFill>
            <a:srgbClr val="C00000"/>
          </a:solidFill>
        </p:spPr>
        <p:txBody>
          <a:bodyPr>
            <a:normAutofit/>
          </a:bodyPr>
          <a:lstStyle/>
          <a:p>
            <a:pPr algn="ctr"/>
            <a:r>
              <a:rPr lang="en-IN" sz="40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OBJECTIVES OF INTERNSHIP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C6D7DE2-7518-3B77-F975-509EE81FC9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6854"/>
            <a:ext cx="10515600" cy="454287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IN" b="1" u="sng" dirty="0">
                <a:latin typeface="+mj-lt"/>
              </a:rPr>
              <a:t>Observational Learning</a:t>
            </a:r>
          </a:p>
          <a:p>
            <a:r>
              <a:rPr lang="en-IN" b="1" dirty="0">
                <a:latin typeface="+mj-lt"/>
                <a:cs typeface="Times New Roman" panose="02020603050405020304" pitchFamily="18" charset="0"/>
              </a:rPr>
              <a:t>Familiarisation with ECHS System</a:t>
            </a:r>
          </a:p>
          <a:p>
            <a:pPr lvl="1"/>
            <a:r>
              <a:rPr lang="en-IN" sz="28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ECHS Organisation</a:t>
            </a:r>
          </a:p>
          <a:p>
            <a:pPr lvl="1"/>
            <a:r>
              <a:rPr lang="en-IN" sz="2800" dirty="0">
                <a:latin typeface="+mj-lt"/>
                <a:cs typeface="Times New Roman" panose="02020603050405020304" pitchFamily="18" charset="0"/>
              </a:rPr>
              <a:t> Functioning of ECHS System &amp; Polyclinics </a:t>
            </a:r>
          </a:p>
          <a:p>
            <a:pPr marL="457200" lvl="1" indent="0">
              <a:buNone/>
            </a:pPr>
            <a:endParaRPr lang="en-IN" sz="2800" dirty="0">
              <a:latin typeface="+mj-lt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IN" b="1" u="sng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Specific Findings</a:t>
            </a:r>
          </a:p>
          <a:p>
            <a:r>
              <a:rPr lang="en-IN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IN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Patient Satisfaction at ECHS Polyclinics</a:t>
            </a:r>
          </a:p>
          <a:p>
            <a:pPr lvl="1"/>
            <a:r>
              <a:rPr lang="en-IN" sz="2800" dirty="0">
                <a:latin typeface="+mj-lt"/>
                <a:cs typeface="Times New Roman" panose="02020603050405020304" pitchFamily="18" charset="0"/>
              </a:rPr>
              <a:t> Reception </a:t>
            </a:r>
          </a:p>
          <a:p>
            <a:pPr lvl="1"/>
            <a:r>
              <a:rPr lang="en-IN" sz="28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Medical Consultation</a:t>
            </a:r>
          </a:p>
          <a:p>
            <a:pPr lvl="1"/>
            <a:r>
              <a:rPr lang="en-IN" sz="2800" dirty="0">
                <a:latin typeface="+mj-lt"/>
                <a:cs typeface="Times New Roman" panose="02020603050405020304" pitchFamily="18" charset="0"/>
              </a:rPr>
              <a:t> Pharmacy</a:t>
            </a:r>
          </a:p>
          <a:p>
            <a:pPr lvl="1"/>
            <a:r>
              <a:rPr lang="en-IN" sz="28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Referral and passing of Bills/ Claims</a:t>
            </a:r>
          </a:p>
          <a:p>
            <a:pPr lvl="1"/>
            <a:endParaRPr lang="en-IN" sz="2800" dirty="0">
              <a:latin typeface="+mj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96429B0-60CE-36A6-DD5A-4112E4534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4</a:t>
            </a:fld>
            <a:endParaRPr lang="en-IN"/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2CC26295-8479-A14D-091A-39151FF23D06}"/>
              </a:ext>
            </a:extLst>
          </p:cNvPr>
          <p:cNvGrpSpPr/>
          <p:nvPr/>
        </p:nvGrpSpPr>
        <p:grpSpPr>
          <a:xfrm>
            <a:off x="1" y="23814"/>
            <a:ext cx="12107140" cy="898935"/>
            <a:chOff x="1" y="23814"/>
            <a:chExt cx="12107140" cy="898935"/>
          </a:xfrm>
        </p:grpSpPr>
        <p:pic>
          <p:nvPicPr>
            <p:cNvPr id="8" name="Picture 4" descr="2.png">
              <a:extLst>
                <a:ext uri="{FF2B5EF4-FFF2-40B4-BE49-F238E27FC236}">
                  <a16:creationId xmlns="" xmlns:a16="http://schemas.microsoft.com/office/drawing/2014/main" id="{6BBBD18E-CCF9-1B2F-A5EC-6B80647AB1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11157697" y="26053"/>
              <a:ext cx="949444" cy="896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83452B6C-9970-A01F-310C-B4FED741E4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23814"/>
              <a:ext cx="1857080" cy="8741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4468784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A9672BA-4BE1-529E-07EC-8F4A53233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034" y="133114"/>
            <a:ext cx="10515600" cy="1325563"/>
          </a:xfrm>
        </p:spPr>
        <p:txBody>
          <a:bodyPr>
            <a:normAutofit fontScale="90000"/>
          </a:bodyPr>
          <a:lstStyle/>
          <a:p>
            <a:pPr marL="624364" indent="-535781" algn="ctr">
              <a:spcBef>
                <a:spcPts val="649"/>
              </a:spcBef>
              <a:buSzPct val="100000"/>
              <a:defRPr/>
            </a:pPr>
            <a:r>
              <a:rPr lang="en-IN" u="sng" dirty="0">
                <a:latin typeface="+mn-lt"/>
              </a:rPr>
              <a:t>SPECIFIC LEARNING</a:t>
            </a:r>
            <a:br>
              <a:rPr lang="en-IN" u="sng" dirty="0">
                <a:latin typeface="+mn-lt"/>
              </a:rPr>
            </a:br>
            <a:r>
              <a:rPr lang="en-US" u="sng" dirty="0">
                <a:uFill>
                  <a:solidFill>
                    <a:srgbClr val="000000"/>
                  </a:solidFill>
                </a:uFill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PATIENT </a:t>
            </a:r>
            <a:r>
              <a:rPr lang="en-US" u="sng" dirty="0" smtClean="0">
                <a:uFill>
                  <a:solidFill>
                    <a:srgbClr val="000000"/>
                  </a:solidFill>
                </a:uFill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SATISFACTION : ANALYSIS</a:t>
            </a:r>
            <a:r>
              <a:rPr lang="en-US" dirty="0">
                <a:latin typeface="+mn-lt"/>
              </a:rPr>
              <a:t/>
            </a:r>
            <a:br>
              <a:rPr lang="en-US" dirty="0">
                <a:latin typeface="+mn-lt"/>
              </a:rPr>
            </a:br>
            <a:endParaRPr lang="en-US" dirty="0">
              <a:latin typeface="+mn-lt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AE590819-6942-3C7A-0B87-8C620C506F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814"/>
            <a:ext cx="1857080" cy="874126"/>
          </a:xfrm>
          <a:prstGeom prst="rect">
            <a:avLst/>
          </a:prstGeom>
        </p:spPr>
      </p:pic>
      <p:pic>
        <p:nvPicPr>
          <p:cNvPr id="15" name="Picture 4" descr="2.png">
            <a:extLst>
              <a:ext uri="{FF2B5EF4-FFF2-40B4-BE49-F238E27FC236}">
                <a16:creationId xmlns="" xmlns:a16="http://schemas.microsoft.com/office/drawing/2014/main" id="{23A3D8D2-07B5-6404-E9E1-7FDDA8D6315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1167123" y="0"/>
            <a:ext cx="949444" cy="896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4254191"/>
              </p:ext>
            </p:extLst>
          </p:nvPr>
        </p:nvGraphicFramePr>
        <p:xfrm>
          <a:off x="1" y="1458677"/>
          <a:ext cx="4247475" cy="25445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7209132"/>
              </p:ext>
            </p:extLst>
          </p:nvPr>
        </p:nvGraphicFramePr>
        <p:xfrm>
          <a:off x="4092390" y="1458677"/>
          <a:ext cx="4055323" cy="25947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9837459"/>
              </p:ext>
            </p:extLst>
          </p:nvPr>
        </p:nvGraphicFramePr>
        <p:xfrm>
          <a:off x="8036595" y="1458677"/>
          <a:ext cx="4079972" cy="24718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1801987"/>
              </p:ext>
            </p:extLst>
          </p:nvPr>
        </p:nvGraphicFramePr>
        <p:xfrm>
          <a:off x="1" y="4162567"/>
          <a:ext cx="4435521" cy="24460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8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4642457"/>
              </p:ext>
            </p:extLst>
          </p:nvPr>
        </p:nvGraphicFramePr>
        <p:xfrm>
          <a:off x="4260377" y="4189863"/>
          <a:ext cx="3846393" cy="2361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4" name="Chart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9060616"/>
              </p:ext>
            </p:extLst>
          </p:nvPr>
        </p:nvGraphicFramePr>
        <p:xfrm>
          <a:off x="7897565" y="4148919"/>
          <a:ext cx="4426364" cy="24293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122079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238250" y="74737"/>
            <a:ext cx="9286875" cy="1484432"/>
          </a:xfrm>
        </p:spPr>
        <p:txBody>
          <a:bodyPr>
            <a:normAutofit/>
          </a:bodyPr>
          <a:lstStyle/>
          <a:p>
            <a:pPr marL="624364" indent="-535781" algn="ctr">
              <a:spcBef>
                <a:spcPts val="649"/>
              </a:spcBef>
              <a:buSzPct val="100000"/>
              <a:buNone/>
              <a:defRPr/>
            </a:pPr>
            <a:r>
              <a:rPr lang="en-US" sz="4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 </a:t>
            </a:r>
            <a:r>
              <a:rPr lang="en-IN" sz="4000" b="1" u="sng" dirty="0">
                <a:latin typeface="+mj-lt"/>
              </a:rPr>
              <a:t>SPECIFIC LEARNING</a:t>
            </a:r>
            <a:br>
              <a:rPr lang="en-IN" sz="4000" b="1" u="sng" dirty="0">
                <a:latin typeface="+mj-lt"/>
              </a:rPr>
            </a:br>
            <a:r>
              <a:rPr lang="en-US" sz="4000" b="1" u="sng" dirty="0">
                <a:uFill>
                  <a:solidFill>
                    <a:srgbClr val="000000"/>
                  </a:solidFill>
                </a:u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PATIENT SATISFACTION</a:t>
            </a:r>
            <a:endParaRPr lang="en-US" sz="4000" b="1" dirty="0">
              <a:latin typeface="+mj-lt"/>
            </a:endParaRPr>
          </a:p>
          <a:p>
            <a:pPr marL="624364" indent="-535781" algn="just">
              <a:spcBef>
                <a:spcPts val="0"/>
              </a:spcBef>
              <a:buSzPct val="100000"/>
              <a:buNone/>
              <a:defRPr/>
            </a:pPr>
            <a:endParaRPr lang="en-US" sz="4000" b="1" dirty="0">
              <a:latin typeface="+mj-lt"/>
            </a:endParaRPr>
          </a:p>
          <a:p>
            <a:pPr marL="88583" indent="0" algn="just">
              <a:spcBef>
                <a:spcPts val="0"/>
              </a:spcBef>
              <a:buSzPct val="100000"/>
              <a:buNone/>
              <a:defRPr/>
            </a:pPr>
            <a:endParaRPr lang="en-US" sz="4000" b="1" dirty="0">
              <a:latin typeface="+mj-lt"/>
            </a:endParaRPr>
          </a:p>
          <a:p>
            <a:pPr marL="624364" indent="-535781" algn="just">
              <a:spcBef>
                <a:spcPts val="0"/>
              </a:spcBef>
              <a:buSzPct val="100000"/>
              <a:defRPr/>
            </a:pPr>
            <a:endParaRPr lang="en-US" sz="4000" b="1" dirty="0">
              <a:latin typeface="+mj-lt"/>
            </a:endParaRPr>
          </a:p>
          <a:p>
            <a:pPr marL="391633" indent="-303051" algn="just">
              <a:spcBef>
                <a:spcPts val="649"/>
              </a:spcBef>
              <a:buSzPct val="100000"/>
              <a:defRPr/>
            </a:pPr>
            <a:endParaRPr lang="en-US" sz="4000" b="1" dirty="0"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5589471-0E02-37B7-C74A-2035337D46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3270"/>
            <a:ext cx="1857080" cy="874126"/>
          </a:xfrm>
          <a:prstGeom prst="rect">
            <a:avLst/>
          </a:prstGeom>
        </p:spPr>
      </p:pic>
      <p:pic>
        <p:nvPicPr>
          <p:cNvPr id="6" name="Picture 4" descr="2.png">
            <a:extLst>
              <a:ext uri="{FF2B5EF4-FFF2-40B4-BE49-F238E27FC236}">
                <a16:creationId xmlns="" xmlns:a16="http://schemas.microsoft.com/office/drawing/2014/main" id="{1BCC00EF-7423-5B8E-B13F-140C5F1F775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1167123" y="9427"/>
            <a:ext cx="949444" cy="896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3052934"/>
              </p:ext>
            </p:extLst>
          </p:nvPr>
        </p:nvGraphicFramePr>
        <p:xfrm>
          <a:off x="7724633" y="1559169"/>
          <a:ext cx="4391933" cy="28354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0215337"/>
              </p:ext>
            </p:extLst>
          </p:nvPr>
        </p:nvGraphicFramePr>
        <p:xfrm>
          <a:off x="151059" y="1559169"/>
          <a:ext cx="4011508" cy="26870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4491571"/>
              </p:ext>
            </p:extLst>
          </p:nvPr>
        </p:nvGraphicFramePr>
        <p:xfrm>
          <a:off x="4831308" y="3046413"/>
          <a:ext cx="2511189" cy="7658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37063"/>
                <a:gridCol w="837063"/>
                <a:gridCol w="837063"/>
              </a:tblGrid>
              <a:tr h="255270">
                <a:tc>
                  <a:txBody>
                    <a:bodyPr/>
                    <a:lstStyle/>
                    <a:p>
                      <a:pPr algn="ctr" fontAlgn="b"/>
                      <a:endParaRPr lang="en-US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AVG</a:t>
                      </a:r>
                      <a:endParaRPr lang="en-US" sz="1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Svy</a:t>
                      </a:r>
                      <a:endParaRPr lang="en-US" sz="1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5527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AVG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5527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Svy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0.963978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831305" y="2538484"/>
            <a:ext cx="2688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CORELATION COFFICIENT*</a:t>
            </a:r>
            <a:endParaRPr lang="en-US" u="sng" dirty="0"/>
          </a:p>
        </p:txBody>
      </p:sp>
      <p:sp>
        <p:nvSpPr>
          <p:cNvPr id="12" name="TextBox 11"/>
          <p:cNvSpPr txBox="1"/>
          <p:nvPr/>
        </p:nvSpPr>
        <p:spPr>
          <a:xfrm>
            <a:off x="641444" y="4749421"/>
            <a:ext cx="8038531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 smtClean="0"/>
              <a:t>More than 70% patients extremely happy with functioning of Polyclinic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002060"/>
                </a:solidFill>
              </a:rPr>
              <a:t>Factor having Highest satisfaction – Referral &amp; Claims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002060"/>
                </a:solidFill>
              </a:rPr>
              <a:t>Sub Factor having highest satisfaction – Appointment(Reception)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FF0000"/>
                </a:solidFill>
              </a:rPr>
              <a:t>Factor with Lowest satisfaction – Consultation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FF0000"/>
                </a:solidFill>
              </a:rPr>
              <a:t>Sub Factor with lowest satisfaction – Privacy during consultation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 smtClean="0"/>
              <a:t>Factors selected for Survey were correct*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0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4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238250" y="74737"/>
            <a:ext cx="9286875" cy="1484432"/>
          </a:xfrm>
        </p:spPr>
        <p:txBody>
          <a:bodyPr/>
          <a:lstStyle/>
          <a:p>
            <a:pPr marL="624364" indent="-535781" algn="ctr">
              <a:spcBef>
                <a:spcPts val="649"/>
              </a:spcBef>
              <a:buSzPct val="100000"/>
              <a:buNone/>
              <a:defRPr/>
            </a:pPr>
            <a:r>
              <a:rPr lang="en-US" sz="45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IN" sz="4800" b="1" u="sng" dirty="0"/>
              <a:t>ADDITIONAL LEARNING</a:t>
            </a:r>
            <a:br>
              <a:rPr lang="en-IN" sz="4800" b="1" u="sng" dirty="0"/>
            </a:br>
            <a:r>
              <a:rPr lang="en-US" sz="4800" b="1" u="sng" dirty="0">
                <a:uFill>
                  <a:solidFill>
                    <a:srgbClr val="000000"/>
                  </a:solidFill>
                </a:uFill>
                <a:ea typeface="Arial" panose="020B0604020202020204" pitchFamily="34" charset="0"/>
                <a:cs typeface="Times New Roman" panose="02020603050405020304" pitchFamily="18" charset="0"/>
              </a:rPr>
              <a:t>OOPE</a:t>
            </a:r>
            <a:endParaRPr lang="en-US" sz="4500" dirty="0"/>
          </a:p>
          <a:p>
            <a:pPr marL="624364" indent="-535781" algn="just">
              <a:spcBef>
                <a:spcPts val="0"/>
              </a:spcBef>
              <a:buSzPct val="100000"/>
              <a:buNone/>
              <a:defRPr/>
            </a:pPr>
            <a:endParaRPr lang="en-US" sz="4500" dirty="0"/>
          </a:p>
          <a:p>
            <a:pPr marL="88583" indent="0" algn="just">
              <a:spcBef>
                <a:spcPts val="0"/>
              </a:spcBef>
              <a:buSzPct val="100000"/>
              <a:buNone/>
              <a:defRPr/>
            </a:pPr>
            <a:endParaRPr lang="en-US" sz="2438" dirty="0"/>
          </a:p>
          <a:p>
            <a:pPr marL="624364" indent="-535781" algn="just">
              <a:spcBef>
                <a:spcPts val="0"/>
              </a:spcBef>
              <a:buSzPct val="100000"/>
              <a:defRPr/>
            </a:pPr>
            <a:endParaRPr lang="en-US" sz="2438" dirty="0"/>
          </a:p>
          <a:p>
            <a:pPr marL="391633" indent="-303051" algn="just">
              <a:spcBef>
                <a:spcPts val="649"/>
              </a:spcBef>
              <a:buSzPct val="100000"/>
              <a:defRPr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5589471-0E02-37B7-C74A-2035337D46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3270"/>
            <a:ext cx="1857080" cy="874126"/>
          </a:xfrm>
          <a:prstGeom prst="rect">
            <a:avLst/>
          </a:prstGeom>
        </p:spPr>
      </p:pic>
      <p:pic>
        <p:nvPicPr>
          <p:cNvPr id="6" name="Picture 4" descr="2.png">
            <a:extLst>
              <a:ext uri="{FF2B5EF4-FFF2-40B4-BE49-F238E27FC236}">
                <a16:creationId xmlns="" xmlns:a16="http://schemas.microsoft.com/office/drawing/2014/main" id="{1BCC00EF-7423-5B8E-B13F-140C5F1F775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1167123" y="9427"/>
            <a:ext cx="949444" cy="896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8771567"/>
              </p:ext>
            </p:extLst>
          </p:nvPr>
        </p:nvGraphicFramePr>
        <p:xfrm>
          <a:off x="1378425" y="1559169"/>
          <a:ext cx="5923128" cy="30636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424686" y="1590636"/>
            <a:ext cx="4217159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 smtClean="0"/>
              <a:t>1 = less than </a:t>
            </a:r>
            <a:r>
              <a:rPr lang="en-US" sz="2000" dirty="0" err="1" smtClean="0"/>
              <a:t>Rs</a:t>
            </a:r>
            <a:r>
              <a:rPr lang="en-US" sz="2000" dirty="0" smtClean="0"/>
              <a:t>  1000 (</a:t>
            </a:r>
            <a:r>
              <a:rPr lang="en-US" sz="2000" dirty="0"/>
              <a:t>Negligible</a:t>
            </a:r>
            <a:r>
              <a:rPr lang="en-US" sz="2000" dirty="0" smtClean="0"/>
              <a:t>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/>
              <a:t>2</a:t>
            </a:r>
            <a:r>
              <a:rPr lang="en-US" sz="2000" dirty="0" smtClean="0"/>
              <a:t>= </a:t>
            </a:r>
            <a:r>
              <a:rPr lang="en-US" sz="2000" dirty="0"/>
              <a:t>less than </a:t>
            </a:r>
            <a:r>
              <a:rPr lang="en-US" sz="2000" dirty="0" err="1"/>
              <a:t>Rs</a:t>
            </a:r>
            <a:r>
              <a:rPr lang="en-US" sz="2000" dirty="0"/>
              <a:t>  </a:t>
            </a:r>
            <a:r>
              <a:rPr lang="en-US" sz="2000" dirty="0" smtClean="0"/>
              <a:t>5000 (Moderate)</a:t>
            </a: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/>
              <a:t>3</a:t>
            </a:r>
            <a:r>
              <a:rPr lang="en-US" sz="2000" dirty="0" smtClean="0"/>
              <a:t>= More </a:t>
            </a:r>
            <a:r>
              <a:rPr lang="en-US" sz="2000" dirty="0"/>
              <a:t>than </a:t>
            </a:r>
            <a:r>
              <a:rPr lang="en-US" sz="2000" dirty="0" err="1"/>
              <a:t>Rs</a:t>
            </a:r>
            <a:r>
              <a:rPr lang="en-US" sz="2000" dirty="0"/>
              <a:t>  </a:t>
            </a:r>
            <a:r>
              <a:rPr lang="en-US" sz="2000" dirty="0" smtClean="0"/>
              <a:t>5000 (High)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4102905"/>
              </p:ext>
            </p:extLst>
          </p:nvPr>
        </p:nvGraphicFramePr>
        <p:xfrm>
          <a:off x="7820167" y="3549873"/>
          <a:ext cx="3562067" cy="11353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53801"/>
                <a:gridCol w="1053801"/>
                <a:gridCol w="746442"/>
                <a:gridCol w="708023"/>
              </a:tblGrid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Rank</a:t>
                      </a:r>
                      <a:endParaRPr lang="en-US" sz="18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Income</a:t>
                      </a:r>
                      <a:endParaRPr lang="en-US" sz="18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OOPE</a:t>
                      </a:r>
                      <a:endParaRPr lang="en-US" sz="18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Rank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Income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0.870827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OOPE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0.685191</a:t>
                      </a:r>
                      <a:endParaRPr lang="en-US" sz="1800" b="0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0.645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724631" y="3106146"/>
            <a:ext cx="2688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CORELATION COFFICIENT</a:t>
            </a:r>
            <a:endParaRPr lang="en-US" u="sng" dirty="0"/>
          </a:p>
        </p:txBody>
      </p:sp>
      <p:sp>
        <p:nvSpPr>
          <p:cNvPr id="11" name="TextBox 10"/>
          <p:cNvSpPr txBox="1"/>
          <p:nvPr/>
        </p:nvSpPr>
        <p:spPr>
          <a:xfrm>
            <a:off x="641444" y="4749421"/>
            <a:ext cx="8038531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/>
              <a:t>Summary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 smtClean="0"/>
              <a:t>Pension is major component of Income for ESM(0.87)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FF0000"/>
                </a:solidFill>
              </a:rPr>
              <a:t>OOPE is +</a:t>
            </a:r>
            <a:r>
              <a:rPr lang="en-US" sz="2000" dirty="0" err="1" smtClean="0">
                <a:solidFill>
                  <a:srgbClr val="FF0000"/>
                </a:solidFill>
              </a:rPr>
              <a:t>ve</a:t>
            </a:r>
            <a:r>
              <a:rPr lang="en-US" sz="2000" dirty="0" smtClean="0">
                <a:solidFill>
                  <a:srgbClr val="FF0000"/>
                </a:solidFill>
              </a:rPr>
              <a:t> related to Income(0.65)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02060"/>
                </a:solidFill>
              </a:rPr>
              <a:t>OOPE is +</a:t>
            </a:r>
            <a:r>
              <a:rPr lang="en-US" sz="2000" dirty="0" err="1">
                <a:solidFill>
                  <a:srgbClr val="002060"/>
                </a:solidFill>
              </a:rPr>
              <a:t>ve</a:t>
            </a:r>
            <a:r>
              <a:rPr lang="en-US" sz="2000" dirty="0">
                <a:solidFill>
                  <a:srgbClr val="002060"/>
                </a:solidFill>
              </a:rPr>
              <a:t> related to </a:t>
            </a:r>
            <a:r>
              <a:rPr lang="en-US" sz="2000" dirty="0" smtClean="0">
                <a:solidFill>
                  <a:srgbClr val="002060"/>
                </a:solidFill>
              </a:rPr>
              <a:t>Rank(0.69)</a:t>
            </a:r>
            <a:endParaRPr lang="en-US" sz="2000" dirty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b="1" u="sng" dirty="0" smtClean="0"/>
              <a:t>OOPE is low among ESM due to ECHS System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28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2">
            <a:extLst>
              <a:ext uri="{FF2B5EF4-FFF2-40B4-BE49-F238E27FC236}">
                <a16:creationId xmlns="" xmlns:a16="http://schemas.microsoft.com/office/drawing/2014/main" id="{48943F9B-4DAE-4D82-F63D-4B6D7E2918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5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2468" name="Rectangle 3">
            <a:extLst>
              <a:ext uri="{FF2B5EF4-FFF2-40B4-BE49-F238E27FC236}">
                <a16:creationId xmlns="" xmlns:a16="http://schemas.microsoft.com/office/drawing/2014/main" id="{82835481-204D-3504-4768-2F5BDB5E90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5029200"/>
            <a:ext cx="914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u="sng">
                <a:solidFill>
                  <a:srgbClr val="FFCC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u="sng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altLang="en-US" sz="3600">
              <a:solidFill>
                <a:srgbClr val="464646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3C49F49D-A99B-E38A-3FB5-ACD2499E3593}"/>
              </a:ext>
            </a:extLst>
          </p:cNvPr>
          <p:cNvSpPr txBox="1"/>
          <p:nvPr/>
        </p:nvSpPr>
        <p:spPr>
          <a:xfrm>
            <a:off x="917837" y="3002009"/>
            <a:ext cx="1012741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79290"/>
            <a:r>
              <a:rPr lang="en-US" sz="4000" b="1" u="sng" dirty="0">
                <a:latin typeface="Arial Rounded MT Bold" pitchFamily="34" charset="0"/>
                <a:cs typeface="Arial" pitchFamily="34" charset="0"/>
              </a:rPr>
              <a:t>ORGANIZATIONAL CHALLENGES AT ECHS PC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ED833A8-6229-8070-7559-858629D985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814"/>
            <a:ext cx="1857080" cy="874126"/>
          </a:xfrm>
          <a:prstGeom prst="rect">
            <a:avLst/>
          </a:prstGeom>
        </p:spPr>
      </p:pic>
      <p:pic>
        <p:nvPicPr>
          <p:cNvPr id="12" name="Picture 4" descr="2.png">
            <a:extLst>
              <a:ext uri="{FF2B5EF4-FFF2-40B4-BE49-F238E27FC236}">
                <a16:creationId xmlns="" xmlns:a16="http://schemas.microsoft.com/office/drawing/2014/main" id="{00D55779-BDBA-A325-3640-5355823FBA8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1167123" y="0"/>
            <a:ext cx="949444" cy="896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="" xmlns:a16="http://schemas.microsoft.com/office/drawing/2014/main" id="{5719E132-068A-047C-E704-8726C5359D99}"/>
              </a:ext>
            </a:extLst>
          </p:cNvPr>
          <p:cNvSpPr txBox="1">
            <a:spLocks/>
          </p:cNvSpPr>
          <p:nvPr/>
        </p:nvSpPr>
        <p:spPr>
          <a:xfrm>
            <a:off x="0" y="6905"/>
            <a:ext cx="12192000" cy="1020617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N" sz="36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DISCUSSION</a:t>
            </a:r>
            <a:r>
              <a:rPr lang="en-IN" sz="3600" b="1" u="sng" dirty="0">
                <a:solidFill>
                  <a:srgbClr val="FFFF00"/>
                </a:solidFill>
              </a:rPr>
              <a:t/>
            </a:r>
            <a:br>
              <a:rPr lang="en-IN" sz="3600" b="1" u="sng" dirty="0">
                <a:solidFill>
                  <a:srgbClr val="FFFF00"/>
                </a:solidFill>
              </a:rPr>
            </a:br>
            <a:r>
              <a:rPr lang="en-IN" sz="3600" b="1" dirty="0">
                <a:solidFill>
                  <a:srgbClr val="FFFF00"/>
                </a:solidFill>
              </a:rPr>
              <a:t>       </a:t>
            </a:r>
            <a:r>
              <a:rPr lang="en-IN" sz="36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SHORTCOMINGS &amp; SUGGESTIONS ECHS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1486BD3-7B28-3873-3378-A9DBB9E3B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44</a:t>
            </a:fld>
            <a:endParaRPr lang="en-IN"/>
          </a:p>
        </p:txBody>
      </p:sp>
      <p:sp>
        <p:nvSpPr>
          <p:cNvPr id="7" name="TextBox 14">
            <a:extLst>
              <a:ext uri="{FF2B5EF4-FFF2-40B4-BE49-F238E27FC236}">
                <a16:creationId xmlns="" xmlns:a16="http://schemas.microsoft.com/office/drawing/2014/main" id="{37F40AC4-2FDB-A447-F3CF-1A72DCBBD1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5940" y="1500996"/>
            <a:ext cx="8442380" cy="4553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altLang="en-US" sz="2000" b="1" dirty="0">
                <a:solidFill>
                  <a:srgbClr val="C00000"/>
                </a:solidFill>
                <a:cs typeface="Arial" charset="0"/>
              </a:rPr>
              <a:t>	Delay in release of  funds for settlement of medical bills </a:t>
            </a:r>
          </a:p>
          <a:p>
            <a:pPr lvl="2" algn="just" eaLnBrk="1" hangingPunct="1">
              <a:lnSpc>
                <a:spcPct val="150000"/>
              </a:lnSpc>
              <a:buFont typeface="Wingdings" pitchFamily="2" charset="2"/>
              <a:buChar char="v"/>
              <a:tabLst>
                <a:tab pos="1371600" algn="l"/>
              </a:tabLst>
              <a:defRPr/>
            </a:pPr>
            <a:r>
              <a:rPr lang="en-US" altLang="en-US" sz="2000" b="1" dirty="0">
                <a:solidFill>
                  <a:srgbClr val="C00000"/>
                </a:solidFill>
                <a:cs typeface="Arial" charset="0"/>
              </a:rPr>
              <a:t>	Current Pendency in terms of money	- </a:t>
            </a:r>
            <a:r>
              <a:rPr lang="en-US" altLang="en-US" sz="2000" b="1" dirty="0" err="1">
                <a:solidFill>
                  <a:srgbClr val="C00000"/>
                </a:solidFill>
                <a:cs typeface="Arial" charset="0"/>
              </a:rPr>
              <a:t>Approx</a:t>
            </a:r>
            <a:r>
              <a:rPr lang="en-US" altLang="en-US" sz="2000" b="1" dirty="0">
                <a:solidFill>
                  <a:srgbClr val="C00000"/>
                </a:solidFill>
                <a:cs typeface="Arial" charset="0"/>
              </a:rPr>
              <a:t> 50 Cr</a:t>
            </a:r>
          </a:p>
          <a:p>
            <a:pPr lvl="2" algn="just" eaLnBrk="1" hangingPunct="1">
              <a:lnSpc>
                <a:spcPct val="150000"/>
              </a:lnSpc>
              <a:buFont typeface="Wingdings" pitchFamily="2" charset="2"/>
              <a:buChar char="v"/>
              <a:tabLst>
                <a:tab pos="1371600" algn="l"/>
              </a:tabLst>
              <a:defRPr/>
            </a:pPr>
            <a:r>
              <a:rPr lang="en-US" altLang="en-US" sz="2000" b="1" dirty="0">
                <a:solidFill>
                  <a:srgbClr val="C00000"/>
                </a:solidFill>
                <a:cs typeface="Arial" charset="0"/>
              </a:rPr>
              <a:t>	Current Pendency in terms of time	- 6 Months </a:t>
            </a:r>
          </a:p>
          <a:p>
            <a:pPr lvl="2" indent="-914400" algn="just"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altLang="en-US" sz="2000" b="1" dirty="0">
                <a:cs typeface="Arial" charset="0"/>
              </a:rPr>
              <a:t>Availability of Medical Specialists</a:t>
            </a:r>
          </a:p>
          <a:p>
            <a:pPr lvl="2" indent="-914400" algn="just"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altLang="en-US" sz="2000" b="1" dirty="0">
                <a:solidFill>
                  <a:srgbClr val="C00000"/>
                </a:solidFill>
                <a:cs typeface="Arial" charset="0"/>
              </a:rPr>
              <a:t>Frequent Policy changes</a:t>
            </a:r>
          </a:p>
          <a:p>
            <a:pPr lvl="2" indent="-914400" algn="just"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altLang="en-US" sz="2000" b="1" dirty="0">
                <a:cs typeface="Arial" charset="0"/>
              </a:rPr>
              <a:t>General lack of awareness in ESM &amp; their dependents </a:t>
            </a:r>
            <a:r>
              <a:rPr lang="en-US" altLang="en-US" sz="2000" b="1" dirty="0" err="1">
                <a:cs typeface="Arial" charset="0"/>
              </a:rPr>
              <a:t>wrt</a:t>
            </a:r>
            <a:r>
              <a:rPr lang="en-US" altLang="en-US" sz="2000" b="1" dirty="0">
                <a:cs typeface="Arial" charset="0"/>
              </a:rPr>
              <a:t> documentation &amp; submission of claims</a:t>
            </a:r>
          </a:p>
          <a:p>
            <a:pPr lvl="2" indent="-855663" algn="just" eaLnBrk="1" hangingPunct="1">
              <a:defRPr/>
            </a:pPr>
            <a:endParaRPr lang="en-US" altLang="en-US" sz="1100" b="1" dirty="0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pPr lvl="2" indent="-855663" algn="just" eaLnBrk="1" hangingPunct="1">
              <a:buFont typeface="Wingdings" pitchFamily="2" charset="2"/>
              <a:buChar char="Ø"/>
              <a:defRPr/>
            </a:pPr>
            <a:r>
              <a:rPr lang="en-US" altLang="en-US" sz="2000" b="1" dirty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000" b="1" dirty="0">
                <a:solidFill>
                  <a:srgbClr val="C00000"/>
                </a:solidFill>
                <a:cs typeface="Arial" charset="0"/>
              </a:rPr>
              <a:t>Installation of 64 KB Hardware and Software</a:t>
            </a:r>
          </a:p>
          <a:p>
            <a:pPr lvl="2" indent="-855663" algn="just" eaLnBrk="1" hangingPunct="1">
              <a:defRPr/>
            </a:pPr>
            <a:endParaRPr lang="en-US" altLang="en-US" sz="1100" b="1" dirty="0">
              <a:solidFill>
                <a:srgbClr val="C00000"/>
              </a:solidFill>
              <a:cs typeface="Arial" charset="0"/>
            </a:endParaRPr>
          </a:p>
          <a:p>
            <a:pPr lvl="2" indent="-855663" algn="just" eaLnBrk="1" hangingPunct="1">
              <a:defRPr/>
            </a:pPr>
            <a:endParaRPr lang="en-US" altLang="en-US" sz="1100" b="1" dirty="0">
              <a:solidFill>
                <a:srgbClr val="C00000"/>
              </a:solidFill>
              <a:cs typeface="Arial" charset="0"/>
            </a:endParaRPr>
          </a:p>
          <a:p>
            <a:pPr lvl="2" indent="-855663" algn="just"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endParaRPr lang="en-US" altLang="en-US" sz="2000" b="1" dirty="0">
              <a:solidFill>
                <a:srgbClr val="C00000"/>
              </a:solidFill>
              <a:cs typeface="Arial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7E6859FE-81B7-1C14-537E-8BFF26176C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814"/>
            <a:ext cx="1857080" cy="874126"/>
          </a:xfrm>
          <a:prstGeom prst="rect">
            <a:avLst/>
          </a:prstGeom>
        </p:spPr>
      </p:pic>
      <p:pic>
        <p:nvPicPr>
          <p:cNvPr id="9" name="Picture 4" descr="2.png">
            <a:extLst>
              <a:ext uri="{FF2B5EF4-FFF2-40B4-BE49-F238E27FC236}">
                <a16:creationId xmlns="" xmlns:a16="http://schemas.microsoft.com/office/drawing/2014/main" id="{D76E576A-FB2A-5C95-2A49-DB85D537D79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1167123" y="0"/>
            <a:ext cx="949444" cy="896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2030141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="" xmlns:a16="http://schemas.microsoft.com/office/drawing/2014/main" id="{A49546AA-A7FD-06BB-D2A9-D12C40AF03E9}"/>
              </a:ext>
            </a:extLst>
          </p:cNvPr>
          <p:cNvSpPr txBox="1">
            <a:spLocks/>
          </p:cNvSpPr>
          <p:nvPr/>
        </p:nvSpPr>
        <p:spPr>
          <a:xfrm>
            <a:off x="0" y="6905"/>
            <a:ext cx="12192000" cy="1020617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N" sz="36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DISCUSSION</a:t>
            </a:r>
            <a:r>
              <a:rPr lang="en-IN" sz="3600" b="1" u="sng" dirty="0">
                <a:solidFill>
                  <a:srgbClr val="FFFF00"/>
                </a:solidFill>
              </a:rPr>
              <a:t/>
            </a:r>
            <a:br>
              <a:rPr lang="en-IN" sz="3600" b="1" u="sng" dirty="0">
                <a:solidFill>
                  <a:srgbClr val="FFFF00"/>
                </a:solidFill>
              </a:rPr>
            </a:br>
            <a:r>
              <a:rPr lang="en-IN" sz="3600" b="1" dirty="0">
                <a:solidFill>
                  <a:srgbClr val="FFFF00"/>
                </a:solidFill>
              </a:rPr>
              <a:t>        </a:t>
            </a:r>
            <a:r>
              <a:rPr lang="en-IN" sz="36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SHORTCOMINGS &amp; SUGGESTIONS ECHS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55A2AEE-BCF7-2356-2A0D-334825D42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45</a:t>
            </a:fld>
            <a:endParaRPr lang="en-IN"/>
          </a:p>
        </p:txBody>
      </p:sp>
      <p:sp>
        <p:nvSpPr>
          <p:cNvPr id="8" name="TextBox 14">
            <a:extLst>
              <a:ext uri="{FF2B5EF4-FFF2-40B4-BE49-F238E27FC236}">
                <a16:creationId xmlns="" xmlns:a16="http://schemas.microsoft.com/office/drawing/2014/main" id="{8C20B85B-F701-AA28-5ED1-B67E74F7BF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5940" y="1552755"/>
            <a:ext cx="8442380" cy="3276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altLang="en-US" sz="2000" b="1" dirty="0">
                <a:solidFill>
                  <a:srgbClr val="C00000"/>
                </a:solidFill>
                <a:cs typeface="Arial" charset="0"/>
              </a:rPr>
              <a:t>	Availability of infrastructure, ambulance, patient ferrying vehicle</a:t>
            </a:r>
          </a:p>
          <a:p>
            <a:pPr lvl="2" indent="-914400" algn="just"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altLang="en-US" sz="2000" b="1" dirty="0">
                <a:cs typeface="Arial" charset="0"/>
              </a:rPr>
              <a:t>Modern Lab services</a:t>
            </a:r>
          </a:p>
          <a:p>
            <a:pPr lvl="2" indent="-914400" algn="just"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altLang="en-US" sz="2000" b="1" dirty="0">
                <a:solidFill>
                  <a:srgbClr val="C00000"/>
                </a:solidFill>
                <a:cs typeface="Arial" charset="0"/>
              </a:rPr>
              <a:t>Availability of costly medicines</a:t>
            </a:r>
          </a:p>
          <a:p>
            <a:pPr lvl="2" indent="-914400" algn="just"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altLang="en-US" sz="2000" b="1" dirty="0">
                <a:cs typeface="Arial" charset="0"/>
              </a:rPr>
              <a:t>Patient load in metro cities</a:t>
            </a:r>
          </a:p>
          <a:p>
            <a:pPr lvl="2" indent="-914400" algn="just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altLang="en-US" sz="2000" b="1" dirty="0">
                <a:solidFill>
                  <a:srgbClr val="C00000"/>
                </a:solidFill>
                <a:cs typeface="Arial" charset="0"/>
              </a:rPr>
              <a:t>Administrative inadequacies and training of newly posted personnel</a:t>
            </a:r>
          </a:p>
          <a:p>
            <a:pPr lvl="2" indent="-914400" algn="just"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endParaRPr lang="en-US" altLang="en-US" sz="2000" b="1" dirty="0">
              <a:cs typeface="Arial" charset="0"/>
            </a:endParaRPr>
          </a:p>
          <a:p>
            <a:pPr lvl="2" indent="-855663" algn="just"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endParaRPr lang="en-US" altLang="en-US" sz="2000" b="1" dirty="0">
              <a:solidFill>
                <a:srgbClr val="C00000"/>
              </a:solidFill>
              <a:cs typeface="Arial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D2CFA876-9D20-F305-9159-D8540CD387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814"/>
            <a:ext cx="1857080" cy="874126"/>
          </a:xfrm>
          <a:prstGeom prst="rect">
            <a:avLst/>
          </a:prstGeom>
        </p:spPr>
      </p:pic>
      <p:pic>
        <p:nvPicPr>
          <p:cNvPr id="9" name="Picture 4" descr="2.png">
            <a:extLst>
              <a:ext uri="{FF2B5EF4-FFF2-40B4-BE49-F238E27FC236}">
                <a16:creationId xmlns="" xmlns:a16="http://schemas.microsoft.com/office/drawing/2014/main" id="{875D9D71-B007-0AE8-7185-F3F2900615B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1167123" y="0"/>
            <a:ext cx="949444" cy="896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0996762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="" xmlns:a16="http://schemas.microsoft.com/office/drawing/2014/main" id="{30B95F8E-A233-07B0-4C91-42427187869D}"/>
              </a:ext>
            </a:extLst>
          </p:cNvPr>
          <p:cNvSpPr txBox="1">
            <a:spLocks/>
          </p:cNvSpPr>
          <p:nvPr/>
        </p:nvSpPr>
        <p:spPr>
          <a:xfrm>
            <a:off x="0" y="6905"/>
            <a:ext cx="12192000" cy="1020617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N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LIMITATIONS OF STUDY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BB9456F-9885-DEFB-B811-6559C179D2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Study undertaken at Two Polyclinics (PCs) in NCR region. (426 PCs) </a:t>
            </a:r>
          </a:p>
          <a:p>
            <a:r>
              <a:rPr lang="en-US" dirty="0"/>
              <a:t>Similar Facilities not available across the board</a:t>
            </a:r>
          </a:p>
          <a:p>
            <a:r>
              <a:rPr lang="en-US" dirty="0">
                <a:solidFill>
                  <a:srgbClr val="C00000"/>
                </a:solidFill>
              </a:rPr>
              <a:t>Few Empaneled Hospitals  in backward areas</a:t>
            </a:r>
          </a:p>
          <a:p>
            <a:r>
              <a:rPr lang="en-US" dirty="0"/>
              <a:t>Time Duration of Study</a:t>
            </a:r>
          </a:p>
          <a:p>
            <a:r>
              <a:rPr lang="en-US" dirty="0">
                <a:solidFill>
                  <a:srgbClr val="C00000"/>
                </a:solidFill>
              </a:rPr>
              <a:t>Most Polyclinics in Non-Military Stations</a:t>
            </a:r>
          </a:p>
          <a:p>
            <a:r>
              <a:rPr lang="en-US" b="1" dirty="0"/>
              <a:t>Result of Study cannot be templated across all PCs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FC51D6A2-A91D-A976-4466-676056EBC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46</a:t>
            </a:fld>
            <a:endParaRPr lang="en-IN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D237DD4-242C-75DD-E2A2-50D3379816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814"/>
            <a:ext cx="1857080" cy="874126"/>
          </a:xfrm>
          <a:prstGeom prst="rect">
            <a:avLst/>
          </a:prstGeom>
        </p:spPr>
      </p:pic>
      <p:pic>
        <p:nvPicPr>
          <p:cNvPr id="8" name="Picture 4" descr="2.png">
            <a:extLst>
              <a:ext uri="{FF2B5EF4-FFF2-40B4-BE49-F238E27FC236}">
                <a16:creationId xmlns="" xmlns:a16="http://schemas.microsoft.com/office/drawing/2014/main" id="{B73969DE-2DE7-4CA0-A7A8-7A881D1D823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1167123" y="0"/>
            <a:ext cx="949444" cy="896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5782282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="" xmlns:a16="http://schemas.microsoft.com/office/drawing/2014/main" id="{A6EC5AEA-728D-3ED6-ADFD-3AAD0BB91867}"/>
              </a:ext>
            </a:extLst>
          </p:cNvPr>
          <p:cNvSpPr txBox="1">
            <a:spLocks/>
          </p:cNvSpPr>
          <p:nvPr/>
        </p:nvSpPr>
        <p:spPr>
          <a:xfrm>
            <a:off x="0" y="6905"/>
            <a:ext cx="12192000" cy="1020617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N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20413FC-7659-4BBD-06AF-798C6C1C0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47</a:t>
            </a:fld>
            <a:endParaRPr lang="en-IN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sz="2800" dirty="0">
                <a:solidFill>
                  <a:srgbClr val="C00000"/>
                </a:solidFill>
              </a:rPr>
              <a:t>ECHS providing quality Medical Facilities for retired Service personnel &amp; their dependents</a:t>
            </a:r>
          </a:p>
          <a:p>
            <a:r>
              <a:rPr lang="en-US" dirty="0"/>
              <a:t>426 Polyclinics, Service Hospitals &amp; </a:t>
            </a:r>
            <a:r>
              <a:rPr lang="en-US" dirty="0" err="1"/>
              <a:t>approx</a:t>
            </a:r>
            <a:r>
              <a:rPr lang="en-US" dirty="0"/>
              <a:t> 2000 Empaneled Hospitals</a:t>
            </a:r>
          </a:p>
          <a:p>
            <a:pPr lvl="0"/>
            <a:r>
              <a:rPr lang="en-US" dirty="0" err="1"/>
              <a:t>Approx</a:t>
            </a:r>
            <a:r>
              <a:rPr lang="en-US" dirty="0"/>
              <a:t> 90 Lakh Ex Serviceman &amp; their dependents, growing at an average rate of 2.5 lacs every year</a:t>
            </a:r>
          </a:p>
          <a:p>
            <a:pPr lvl="0"/>
            <a:r>
              <a:rPr lang="en-US" sz="2800" dirty="0">
                <a:solidFill>
                  <a:srgbClr val="C00000"/>
                </a:solidFill>
              </a:rPr>
              <a:t>Additional load without corresponding increase in budget and facilities</a:t>
            </a:r>
          </a:p>
          <a:p>
            <a:pPr lvl="0"/>
            <a:r>
              <a:rPr lang="en-US" sz="2800" dirty="0"/>
              <a:t>Patient Satisfaction Above Average</a:t>
            </a:r>
          </a:p>
          <a:p>
            <a:pPr lvl="0"/>
            <a:r>
              <a:rPr lang="en-US" sz="2800" dirty="0">
                <a:solidFill>
                  <a:srgbClr val="C00000"/>
                </a:solidFill>
              </a:rPr>
              <a:t>Good availability of Medical Facilities through Service/ Empaneled Hospitals especially in Metro/ Developed areas</a:t>
            </a:r>
          </a:p>
          <a:p>
            <a:pPr lvl="0"/>
            <a:endParaRPr lang="en-US" sz="2800" dirty="0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F92FEB0A-6BA6-B29E-E448-17345FCEA5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814"/>
            <a:ext cx="1857080" cy="874126"/>
          </a:xfrm>
          <a:prstGeom prst="rect">
            <a:avLst/>
          </a:prstGeom>
        </p:spPr>
      </p:pic>
      <p:pic>
        <p:nvPicPr>
          <p:cNvPr id="9" name="Picture 4" descr="2.png">
            <a:extLst>
              <a:ext uri="{FF2B5EF4-FFF2-40B4-BE49-F238E27FC236}">
                <a16:creationId xmlns="" xmlns:a16="http://schemas.microsoft.com/office/drawing/2014/main" id="{497C3608-B11D-233B-D7C7-E1994065403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1167123" y="0"/>
            <a:ext cx="949444" cy="896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3296560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="" xmlns:a16="http://schemas.microsoft.com/office/drawing/2014/main" id="{036356F3-82DA-EB78-C77D-2F1F960689BF}"/>
              </a:ext>
            </a:extLst>
          </p:cNvPr>
          <p:cNvSpPr txBox="1">
            <a:spLocks/>
          </p:cNvSpPr>
          <p:nvPr/>
        </p:nvSpPr>
        <p:spPr>
          <a:xfrm>
            <a:off x="0" y="6905"/>
            <a:ext cx="12192000" cy="1020617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N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E6CD5A5-350C-07B1-88E3-70F677EEF1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5235" indent="-95235">
              <a:lnSpc>
                <a:spcPct val="115000"/>
              </a:lnSpc>
              <a:spcAft>
                <a:spcPts val="208"/>
              </a:spcAft>
            </a:pP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COECHS. (2022, JUNE 21). </a:t>
            </a:r>
            <a:r>
              <a:rPr lang="en-US" sz="20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https://echs.gov.in/</a:t>
            </a: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2018. (COECHS, Editor, &amp; ECHS) Retrieved from Official ECHS Web Portal, maintained &amp; managed by the COECHS | All Rights Reserved © 2018Last updated on:21/Jun/2022: https://echs.gov.in/</a:t>
            </a:r>
            <a:endParaRPr lang="en-IN" sz="20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5235" indent="-95235">
              <a:lnSpc>
                <a:spcPct val="115000"/>
              </a:lnSpc>
              <a:spcAft>
                <a:spcPts val="208"/>
              </a:spcAft>
            </a:pP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Department of Ex-servicemen Welfare, Ministry of </a:t>
            </a:r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Defence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GoI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(2022, June 24). </a:t>
            </a:r>
            <a:r>
              <a:rPr lang="en-US" sz="2000" b="1" i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http://desw.gov.in/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(M. o. Department of Ex-servicemen Welfare, Editor, &amp; N. I. ), Producer) Retrieved from Department of Ex-Servicemen welfare: http://desw.gov.in/</a:t>
            </a:r>
            <a:endParaRPr lang="en-IN" sz="2000" b="1" dirty="0">
              <a:solidFill>
                <a:srgbClr val="C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BA6BC351-F8F3-57C7-6516-D8352B33A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5778F48-EED0-0966-D30D-CA2F4B9E8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48</a:t>
            </a:fld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92DEE84A-5BEA-FE36-AEF2-5527586AE4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814"/>
            <a:ext cx="1857080" cy="874126"/>
          </a:xfrm>
          <a:prstGeom prst="rect">
            <a:avLst/>
          </a:prstGeom>
        </p:spPr>
      </p:pic>
      <p:pic>
        <p:nvPicPr>
          <p:cNvPr id="7" name="Picture 4" descr="2.png">
            <a:extLst>
              <a:ext uri="{FF2B5EF4-FFF2-40B4-BE49-F238E27FC236}">
                <a16:creationId xmlns="" xmlns:a16="http://schemas.microsoft.com/office/drawing/2014/main" id="{15D4E229-A170-68F0-0387-753267C7349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1167123" y="0"/>
            <a:ext cx="949444" cy="896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9500563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1" name="AutoShape 13"/>
          <p:cNvSpPr>
            <a:spLocks noChangeArrowheads="1"/>
          </p:cNvSpPr>
          <p:nvPr/>
        </p:nvSpPr>
        <p:spPr bwMode="auto">
          <a:xfrm>
            <a:off x="0" y="79377"/>
            <a:ext cx="12192000" cy="816534"/>
          </a:xfrm>
          <a:prstGeom prst="roundRect">
            <a:avLst>
              <a:gd name="adj" fmla="val 10870"/>
            </a:avLst>
          </a:prstGeom>
          <a:solidFill>
            <a:srgbClr val="C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14320"/>
            <a:endParaRPr lang="en-US" sz="250">
              <a:solidFill>
                <a:schemeClr val="bg1"/>
              </a:solidFill>
            </a:endParaRPr>
          </a:p>
        </p:txBody>
      </p:sp>
      <p:sp>
        <p:nvSpPr>
          <p:cNvPr id="2062" name="Text Box 14"/>
          <p:cNvSpPr txBox="1">
            <a:spLocks noChangeArrowheads="1"/>
          </p:cNvSpPr>
          <p:nvPr/>
        </p:nvSpPr>
        <p:spPr bwMode="auto">
          <a:xfrm>
            <a:off x="1371600" y="128231"/>
            <a:ext cx="961696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   </a:t>
            </a:r>
            <a:r>
              <a:rPr lang="en-US" sz="2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PATIENT</a:t>
            </a:r>
            <a:r>
              <a:rPr lang="en-US" sz="2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SATISFACTION SURVEY OF OPD ECHS PATIENTS</a:t>
            </a:r>
          </a:p>
          <a:p>
            <a:pPr algn="ctr" defTabSz="914320"/>
            <a:r>
              <a:rPr lang="en-US" sz="2400" b="1" u="sng" dirty="0" smtClean="0">
                <a:solidFill>
                  <a:srgbClr val="FFFF00"/>
                </a:solidFill>
                <a:latin typeface="Calibri" pitchFamily="34" charset="0"/>
              </a:rPr>
              <a:t>BY COL MANOJ SINGH &amp; COL ASHISH YADAV</a:t>
            </a:r>
            <a:endParaRPr lang="en-US" sz="2400" b="1" u="sng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2065" name="Rectangle 36">
            <a:extLst>
              <a:ext uri="{FF2B5EF4-FFF2-40B4-BE49-F238E27FC236}">
                <a16:creationId xmlns="" xmlns:a16="http://schemas.microsoft.com/office/drawing/2014/main" id="{22B78A9F-1F4B-4C38-9BB8-2B62909D55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18772"/>
            <a:ext cx="38537" cy="57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9050" tIns="9525" rIns="19050" bIns="9525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sz="250"/>
          </a:p>
        </p:txBody>
      </p:sp>
      <p:sp>
        <p:nvSpPr>
          <p:cNvPr id="2066" name="Rectangle 42">
            <a:extLst>
              <a:ext uri="{FF2B5EF4-FFF2-40B4-BE49-F238E27FC236}">
                <a16:creationId xmlns="" xmlns:a16="http://schemas.microsoft.com/office/drawing/2014/main" id="{1E54F6EE-5C48-42BB-9E98-6F0794318E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66397"/>
            <a:ext cx="38537" cy="57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9050" tIns="9525" rIns="19050" bIns="9525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sz="250"/>
          </a:p>
        </p:txBody>
      </p:sp>
      <p:pic>
        <p:nvPicPr>
          <p:cNvPr id="81" name="Picture 80" descr="IIHMR-logo.jpg">
            <a:extLst>
              <a:ext uri="{FF2B5EF4-FFF2-40B4-BE49-F238E27FC236}">
                <a16:creationId xmlns="" xmlns:a16="http://schemas.microsoft.com/office/drawing/2014/main" id="{ACE44A73-5C41-4C29-A154-8794011C05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4" y="159401"/>
            <a:ext cx="1065870" cy="718235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F1C417C7-792D-44F3-9865-42484FACBBC5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329206" y="123971"/>
            <a:ext cx="862794" cy="663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Group 11"/>
          <p:cNvGrpSpPr/>
          <p:nvPr/>
        </p:nvGrpSpPr>
        <p:grpSpPr>
          <a:xfrm>
            <a:off x="-38965" y="976208"/>
            <a:ext cx="12301253" cy="5981989"/>
            <a:chOff x="1627690" y="1203340"/>
            <a:chExt cx="8983827" cy="5584844"/>
          </a:xfrm>
        </p:grpSpPr>
        <p:sp>
          <p:nvSpPr>
            <p:cNvPr id="20" name="AutoShape 30"/>
            <p:cNvSpPr>
              <a:spLocks noChangeArrowheads="1"/>
            </p:cNvSpPr>
            <p:nvPr/>
          </p:nvSpPr>
          <p:spPr bwMode="auto">
            <a:xfrm>
              <a:off x="8377211" y="1233273"/>
              <a:ext cx="2151985" cy="5413375"/>
            </a:xfrm>
            <a:prstGeom prst="roundRect">
              <a:avLst>
                <a:gd name="adj" fmla="val 7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50" dirty="0"/>
            </a:p>
          </p:txBody>
        </p:sp>
        <p:sp>
          <p:nvSpPr>
            <p:cNvPr id="21" name="AutoShape 29"/>
            <p:cNvSpPr>
              <a:spLocks noChangeArrowheads="1"/>
            </p:cNvSpPr>
            <p:nvPr/>
          </p:nvSpPr>
          <p:spPr bwMode="auto">
            <a:xfrm>
              <a:off x="3861656" y="1270001"/>
              <a:ext cx="2159000" cy="5413375"/>
            </a:xfrm>
            <a:prstGeom prst="roundRect">
              <a:avLst>
                <a:gd name="adj" fmla="val 7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50" dirty="0"/>
            </a:p>
          </p:txBody>
        </p:sp>
        <p:sp>
          <p:nvSpPr>
            <p:cNvPr id="22" name="AutoShape 31"/>
            <p:cNvSpPr>
              <a:spLocks noChangeArrowheads="1"/>
            </p:cNvSpPr>
            <p:nvPr/>
          </p:nvSpPr>
          <p:spPr bwMode="auto">
            <a:xfrm>
              <a:off x="6127750" y="1270001"/>
              <a:ext cx="2159000" cy="5413375"/>
            </a:xfrm>
            <a:prstGeom prst="roundRect">
              <a:avLst>
                <a:gd name="adj" fmla="val 7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50" dirty="0"/>
            </a:p>
          </p:txBody>
        </p:sp>
        <p:sp>
          <p:nvSpPr>
            <p:cNvPr id="23" name="AutoShape 4"/>
            <p:cNvSpPr>
              <a:spLocks noChangeArrowheads="1"/>
            </p:cNvSpPr>
            <p:nvPr/>
          </p:nvSpPr>
          <p:spPr bwMode="auto">
            <a:xfrm>
              <a:off x="1651000" y="1270001"/>
              <a:ext cx="2159000" cy="5413375"/>
            </a:xfrm>
            <a:prstGeom prst="roundRect">
              <a:avLst>
                <a:gd name="adj" fmla="val 7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50" dirty="0"/>
            </a:p>
          </p:txBody>
        </p:sp>
        <p:sp>
          <p:nvSpPr>
            <p:cNvPr id="2057" name="Text Box 9"/>
            <p:cNvSpPr txBox="1">
              <a:spLocks noChangeArrowheads="1"/>
            </p:cNvSpPr>
            <p:nvPr/>
          </p:nvSpPr>
          <p:spPr bwMode="auto">
            <a:xfrm>
              <a:off x="1711854" y="1382530"/>
              <a:ext cx="2037292" cy="8617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just">
                <a:lnSpc>
                  <a:spcPct val="100000"/>
                </a:lnSpc>
              </a:pPr>
              <a:r>
                <a:rPr lang="en-IN" sz="1000" dirty="0">
                  <a:latin typeface="Arial" pitchFamily="34" charset="0"/>
                  <a:cs typeface="Arial" pitchFamily="34" charset="0"/>
                </a:rPr>
                <a:t>ECHS Polyclinic, providing OPD care, specialist consultancy and diagnostic testing facilities to the veterans of the armed forces and their dependents. </a:t>
              </a:r>
              <a:endParaRPr lang="en-US" sz="1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en-IN" sz="1000" dirty="0"/>
            </a:p>
          </p:txBody>
        </p:sp>
        <p:sp>
          <p:nvSpPr>
            <p:cNvPr id="2058" name="Text Box 10"/>
            <p:cNvSpPr txBox="1">
              <a:spLocks noChangeArrowheads="1"/>
            </p:cNvSpPr>
            <p:nvPr/>
          </p:nvSpPr>
          <p:spPr bwMode="auto">
            <a:xfrm>
              <a:off x="1656147" y="5487699"/>
              <a:ext cx="2047875" cy="2846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914320">
                <a:spcBef>
                  <a:spcPct val="50000"/>
                </a:spcBef>
              </a:pPr>
              <a:r>
                <a:rPr lang="en-US" sz="1250" b="1" u="sng" dirty="0"/>
                <a:t>ECHS ORGANISATION</a:t>
              </a:r>
            </a:p>
          </p:txBody>
        </p:sp>
        <p:sp>
          <p:nvSpPr>
            <p:cNvPr id="2059" name="Text Box 11"/>
            <p:cNvSpPr txBox="1">
              <a:spLocks noChangeArrowheads="1"/>
            </p:cNvSpPr>
            <p:nvPr/>
          </p:nvSpPr>
          <p:spPr bwMode="auto">
            <a:xfrm>
              <a:off x="8409905" y="2370667"/>
              <a:ext cx="2201612" cy="2370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defTabSz="914320">
                <a:spcBef>
                  <a:spcPct val="50000"/>
                </a:spcBef>
              </a:pPr>
              <a:r>
                <a:rPr lang="en-IN" sz="105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SHORTCOMINGS </a:t>
              </a:r>
              <a:r>
                <a:rPr lang="en-IN" sz="105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&amp; SUGGESTIONS</a:t>
              </a:r>
              <a:endParaRPr lang="en-US" sz="1050" b="1" u="sng" dirty="0"/>
            </a:p>
          </p:txBody>
        </p:sp>
        <p:sp>
          <p:nvSpPr>
            <p:cNvPr id="2088" name="Text Box 40"/>
            <p:cNvSpPr txBox="1">
              <a:spLocks noChangeArrowheads="1"/>
            </p:cNvSpPr>
            <p:nvPr/>
          </p:nvSpPr>
          <p:spPr bwMode="auto">
            <a:xfrm>
              <a:off x="8408296" y="2545744"/>
              <a:ext cx="2132704" cy="2167087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  <a:effectLst/>
          </p:spPr>
          <p:txBody>
            <a:bodyPr wrap="square" lIns="12744" tIns="6372" rIns="12744" bIns="6372">
              <a:spAutoFit/>
            </a:bodyPr>
            <a:lstStyle/>
            <a:p>
              <a:pPr marL="0" indent="0" eaLnBrk="1" hangingPunct="1">
                <a:lnSpc>
                  <a:spcPct val="100000"/>
                </a:lnSpc>
                <a:spcBef>
                  <a:spcPts val="0"/>
                </a:spcBef>
                <a:buNone/>
                <a:defRPr/>
              </a:pPr>
              <a:r>
                <a:rPr lang="en-US" altLang="en-US" sz="1000" dirty="0">
                  <a:solidFill>
                    <a:srgbClr val="C00000"/>
                  </a:solidFill>
                  <a:cs typeface="Arial" charset="0"/>
                </a:rPr>
                <a:t>Delay in release of  funds for settlement of medical bills </a:t>
              </a:r>
            </a:p>
            <a:p>
              <a:pPr marL="0" lvl="2" indent="0" eaLnBrk="1" hangingPunct="1">
                <a:lnSpc>
                  <a:spcPct val="100000"/>
                </a:lnSpc>
                <a:spcBef>
                  <a:spcPts val="0"/>
                </a:spcBef>
                <a:buNone/>
                <a:tabLst>
                  <a:tab pos="1371600" algn="l"/>
                </a:tabLst>
                <a:defRPr/>
              </a:pPr>
              <a:r>
                <a:rPr lang="en-US" altLang="en-US" sz="1000" dirty="0">
                  <a:solidFill>
                    <a:srgbClr val="C00000"/>
                  </a:solidFill>
                  <a:cs typeface="Arial" charset="0"/>
                </a:rPr>
                <a:t>  Current Pendency in terms of money - </a:t>
              </a:r>
              <a:r>
                <a:rPr lang="en-US" altLang="en-US" sz="1000" dirty="0" err="1">
                  <a:solidFill>
                    <a:srgbClr val="C00000"/>
                  </a:solidFill>
                  <a:cs typeface="Arial" charset="0"/>
                </a:rPr>
                <a:t>Approx</a:t>
              </a:r>
              <a:r>
                <a:rPr lang="en-US" altLang="en-US" sz="1000" dirty="0">
                  <a:solidFill>
                    <a:srgbClr val="C00000"/>
                  </a:solidFill>
                  <a:cs typeface="Arial" charset="0"/>
                </a:rPr>
                <a:t> 50 Cr</a:t>
              </a:r>
            </a:p>
            <a:p>
              <a:pPr marL="0" lvl="2" indent="0" eaLnBrk="1" hangingPunct="1">
                <a:lnSpc>
                  <a:spcPct val="100000"/>
                </a:lnSpc>
                <a:spcBef>
                  <a:spcPts val="0"/>
                </a:spcBef>
                <a:buNone/>
                <a:tabLst>
                  <a:tab pos="1371600" algn="l"/>
                </a:tabLst>
                <a:defRPr/>
              </a:pPr>
              <a:r>
                <a:rPr lang="en-US" altLang="en-US" sz="1000" dirty="0">
                  <a:solidFill>
                    <a:srgbClr val="C00000"/>
                  </a:solidFill>
                  <a:cs typeface="Arial" charset="0"/>
                </a:rPr>
                <a:t>Current Pendency in terms of time - 6 Months </a:t>
              </a:r>
            </a:p>
            <a:p>
              <a:pPr marL="0" lvl="2" indent="0" eaLnBrk="1" hangingPunct="1">
                <a:lnSpc>
                  <a:spcPct val="100000"/>
                </a:lnSpc>
                <a:spcBef>
                  <a:spcPts val="0"/>
                </a:spcBef>
                <a:buNone/>
                <a:defRPr/>
              </a:pPr>
              <a:r>
                <a:rPr lang="en-US" altLang="en-US" sz="1000" dirty="0">
                  <a:cs typeface="Arial" charset="0"/>
                </a:rPr>
                <a:t>Availability of Medical Specialists</a:t>
              </a:r>
            </a:p>
            <a:p>
              <a:pPr marL="0" lvl="2" indent="0" eaLnBrk="1" hangingPunct="1">
                <a:lnSpc>
                  <a:spcPct val="100000"/>
                </a:lnSpc>
                <a:spcBef>
                  <a:spcPts val="0"/>
                </a:spcBef>
                <a:buNone/>
                <a:defRPr/>
              </a:pPr>
              <a:r>
                <a:rPr lang="en-US" altLang="en-US" sz="1000" dirty="0">
                  <a:solidFill>
                    <a:srgbClr val="C00000"/>
                  </a:solidFill>
                  <a:cs typeface="Arial" charset="0"/>
                </a:rPr>
                <a:t>Frequent Policy changes</a:t>
              </a:r>
            </a:p>
            <a:p>
              <a:pPr marL="0" lvl="2" indent="0" eaLnBrk="1" hangingPunct="1">
                <a:lnSpc>
                  <a:spcPct val="100000"/>
                </a:lnSpc>
                <a:spcBef>
                  <a:spcPts val="0"/>
                </a:spcBef>
                <a:buNone/>
                <a:defRPr/>
              </a:pPr>
              <a:r>
                <a:rPr lang="en-US" altLang="en-US" sz="1000" dirty="0">
                  <a:cs typeface="Arial" charset="0"/>
                </a:rPr>
                <a:t>General lack of awareness in ESM &amp; their dependents </a:t>
              </a:r>
              <a:r>
                <a:rPr lang="en-US" altLang="en-US" sz="1000" dirty="0" err="1">
                  <a:cs typeface="Arial" charset="0"/>
                </a:rPr>
                <a:t>wrt</a:t>
              </a:r>
              <a:r>
                <a:rPr lang="en-US" altLang="en-US" sz="1000" dirty="0">
                  <a:cs typeface="Arial" charset="0"/>
                </a:rPr>
                <a:t> documentation &amp; submission of claims</a:t>
              </a:r>
            </a:p>
            <a:p>
              <a:pPr marL="0" lvl="2" indent="0" eaLnBrk="1" hangingPunct="1">
                <a:lnSpc>
                  <a:spcPct val="100000"/>
                </a:lnSpc>
                <a:spcBef>
                  <a:spcPts val="0"/>
                </a:spcBef>
                <a:buNone/>
                <a:defRPr/>
              </a:pPr>
              <a:r>
                <a:rPr lang="en-US" altLang="en-US" sz="1000" dirty="0">
                  <a:solidFill>
                    <a:srgbClr val="C00000"/>
                  </a:solidFill>
                  <a:cs typeface="Arial" charset="0"/>
                </a:rPr>
                <a:t>Installation of 64 KB Hardware and Software</a:t>
              </a:r>
            </a:p>
            <a:p>
              <a:pPr marL="0" indent="0" eaLnBrk="1" hangingPunct="1">
                <a:lnSpc>
                  <a:spcPct val="100000"/>
                </a:lnSpc>
                <a:spcBef>
                  <a:spcPts val="0"/>
                </a:spcBef>
                <a:buNone/>
                <a:defRPr/>
              </a:pPr>
              <a:r>
                <a:rPr lang="en-US" altLang="en-US" sz="1000" dirty="0">
                  <a:solidFill>
                    <a:srgbClr val="C00000"/>
                  </a:solidFill>
                  <a:cs typeface="Arial" charset="0"/>
                </a:rPr>
                <a:t>Availability of infrastructure, ambulance, patient ferrying vehicle</a:t>
              </a:r>
            </a:p>
            <a:p>
              <a:pPr marL="0" lvl="2" indent="0" eaLnBrk="1" hangingPunct="1">
                <a:lnSpc>
                  <a:spcPct val="100000"/>
                </a:lnSpc>
                <a:spcBef>
                  <a:spcPts val="0"/>
                </a:spcBef>
                <a:buNone/>
                <a:defRPr/>
              </a:pPr>
              <a:r>
                <a:rPr lang="en-US" altLang="en-US" sz="1000" dirty="0">
                  <a:cs typeface="Arial" charset="0"/>
                </a:rPr>
                <a:t>Modern Lab services</a:t>
              </a:r>
            </a:p>
            <a:p>
              <a:pPr marL="0" lvl="2" indent="0" eaLnBrk="1" hangingPunct="1">
                <a:lnSpc>
                  <a:spcPct val="100000"/>
                </a:lnSpc>
                <a:spcBef>
                  <a:spcPts val="0"/>
                </a:spcBef>
                <a:buNone/>
                <a:defRPr/>
              </a:pPr>
              <a:r>
                <a:rPr lang="en-US" altLang="en-US" sz="1000" dirty="0">
                  <a:solidFill>
                    <a:srgbClr val="C00000"/>
                  </a:solidFill>
                  <a:cs typeface="Arial" charset="0"/>
                </a:rPr>
                <a:t>Availability of costly medicines</a:t>
              </a:r>
            </a:p>
            <a:p>
              <a:pPr marL="0" lvl="2" indent="0" eaLnBrk="1" hangingPunct="1">
                <a:lnSpc>
                  <a:spcPct val="100000"/>
                </a:lnSpc>
                <a:spcBef>
                  <a:spcPts val="0"/>
                </a:spcBef>
                <a:buNone/>
                <a:defRPr/>
              </a:pPr>
              <a:r>
                <a:rPr lang="en-US" altLang="en-US" sz="1000" dirty="0">
                  <a:cs typeface="Arial" charset="0"/>
                </a:rPr>
                <a:t>Patient load in metro cities</a:t>
              </a:r>
            </a:p>
            <a:p>
              <a:pPr marL="0" lvl="2" indent="0">
                <a:lnSpc>
                  <a:spcPct val="100000"/>
                </a:lnSpc>
                <a:spcBef>
                  <a:spcPts val="0"/>
                </a:spcBef>
                <a:buNone/>
                <a:defRPr/>
              </a:pPr>
              <a:r>
                <a:rPr lang="en-US" altLang="en-US" sz="1000" dirty="0">
                  <a:solidFill>
                    <a:srgbClr val="C00000"/>
                  </a:solidFill>
                  <a:cs typeface="Arial" charset="0"/>
                </a:rPr>
                <a:t>Administrative inadequacies and training of newly posted personnel</a:t>
              </a:r>
            </a:p>
          </p:txBody>
        </p:sp>
        <p:sp>
          <p:nvSpPr>
            <p:cNvPr id="2090" name="Text Box 42"/>
            <p:cNvSpPr txBox="1">
              <a:spLocks noChangeArrowheads="1"/>
            </p:cNvSpPr>
            <p:nvPr/>
          </p:nvSpPr>
          <p:spPr bwMode="auto">
            <a:xfrm>
              <a:off x="1698626" y="1203340"/>
              <a:ext cx="2047875" cy="2846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914320">
                <a:spcBef>
                  <a:spcPct val="50000"/>
                </a:spcBef>
              </a:pPr>
              <a:r>
                <a:rPr lang="en-US" sz="1250" b="1" u="sng" dirty="0"/>
                <a:t>INTRODUCTION</a:t>
              </a:r>
            </a:p>
          </p:txBody>
        </p:sp>
        <p:sp>
          <p:nvSpPr>
            <p:cNvPr id="29" name="Text Box 42">
              <a:extLst>
                <a:ext uri="{FF2B5EF4-FFF2-40B4-BE49-F238E27FC236}">
                  <a16:creationId xmlns="" xmlns:a16="http://schemas.microsoft.com/office/drawing/2014/main" id="{D0417E06-E5CA-4F3A-8865-0717F1AC53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86388" y="1694250"/>
              <a:ext cx="2047875" cy="14965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914320">
                <a:spcBef>
                  <a:spcPct val="50000"/>
                </a:spcBef>
              </a:pPr>
              <a:endParaRPr lang="en-US" sz="1250" b="1" dirty="0"/>
            </a:p>
            <a:p>
              <a:pPr defTabSz="914320">
                <a:spcBef>
                  <a:spcPct val="50000"/>
                </a:spcBef>
              </a:pPr>
              <a:r>
                <a:rPr lang="en-US" sz="1250" b="1" u="sng" dirty="0"/>
                <a:t>OBJECTIVES</a:t>
              </a:r>
            </a:p>
            <a:p>
              <a:pPr defTabSz="914320">
                <a:spcBef>
                  <a:spcPct val="50000"/>
                </a:spcBef>
              </a:pPr>
              <a:endParaRPr lang="en-US" sz="1250" b="1" u="sng" dirty="0"/>
            </a:p>
            <a:p>
              <a:pPr defTabSz="914320">
                <a:spcBef>
                  <a:spcPct val="50000"/>
                </a:spcBef>
              </a:pPr>
              <a:endParaRPr lang="en-US" sz="1250" b="1" u="sng" dirty="0"/>
            </a:p>
            <a:p>
              <a:pPr defTabSz="914320">
                <a:spcBef>
                  <a:spcPct val="50000"/>
                </a:spcBef>
              </a:pPr>
              <a:endParaRPr lang="en-US" sz="250" b="1" dirty="0"/>
            </a:p>
            <a:p>
              <a:pPr defTabSz="914320">
                <a:spcBef>
                  <a:spcPct val="50000"/>
                </a:spcBef>
              </a:pPr>
              <a:endParaRPr lang="en-US" sz="250" b="1" dirty="0"/>
            </a:p>
            <a:p>
              <a:pPr defTabSz="914320">
                <a:spcBef>
                  <a:spcPct val="50000"/>
                </a:spcBef>
              </a:pPr>
              <a:endParaRPr lang="en-US" sz="250" b="1" dirty="0"/>
            </a:p>
            <a:p>
              <a:pPr defTabSz="914320">
                <a:spcBef>
                  <a:spcPct val="50000"/>
                </a:spcBef>
              </a:pPr>
              <a:endParaRPr lang="en-US" sz="250" b="1" dirty="0"/>
            </a:p>
            <a:p>
              <a:pPr defTabSz="914320">
                <a:spcBef>
                  <a:spcPct val="50000"/>
                </a:spcBef>
              </a:pPr>
              <a:endParaRPr lang="en-US" sz="250" b="1" dirty="0"/>
            </a:p>
            <a:p>
              <a:pPr defTabSz="914320">
                <a:spcBef>
                  <a:spcPct val="50000"/>
                </a:spcBef>
              </a:pPr>
              <a:endParaRPr lang="en-US" sz="250" b="1" dirty="0"/>
            </a:p>
          </p:txBody>
        </p:sp>
        <p:sp>
          <p:nvSpPr>
            <p:cNvPr id="30" name="Text Box 9">
              <a:extLst>
                <a:ext uri="{FF2B5EF4-FFF2-40B4-BE49-F238E27FC236}">
                  <a16:creationId xmlns="" xmlns:a16="http://schemas.microsoft.com/office/drawing/2014/main" id="{498FAEDB-B340-41A1-8022-E4E9C6E6D4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053" y="2134114"/>
              <a:ext cx="2208722" cy="15696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indent="0">
                <a:buNone/>
              </a:pPr>
              <a:r>
                <a:rPr lang="en-IN" sz="1000" b="1" u="sng" dirty="0">
                  <a:latin typeface="+mj-lt"/>
                </a:rPr>
                <a:t>Observational Learning</a:t>
              </a:r>
            </a:p>
            <a:p>
              <a:r>
                <a:rPr lang="en-IN" sz="1000" b="1" dirty="0">
                  <a:latin typeface="+mj-lt"/>
                  <a:cs typeface="Times New Roman" panose="02020603050405020304" pitchFamily="18" charset="0"/>
                </a:rPr>
                <a:t>Familiarisation with ECHS System</a:t>
              </a:r>
            </a:p>
            <a:p>
              <a:pPr lvl="1"/>
              <a:r>
                <a:rPr lang="en-IN" sz="1000" dirty="0">
                  <a:solidFill>
                    <a:srgbClr val="C00000"/>
                  </a:solidFill>
                  <a:latin typeface="+mj-lt"/>
                  <a:cs typeface="Times New Roman" panose="02020603050405020304" pitchFamily="18" charset="0"/>
                </a:rPr>
                <a:t> ECHS Organisation</a:t>
              </a:r>
            </a:p>
            <a:p>
              <a:pPr lvl="1"/>
              <a:r>
                <a:rPr lang="en-IN" sz="1000" dirty="0">
                  <a:latin typeface="+mj-lt"/>
                  <a:cs typeface="Times New Roman" panose="02020603050405020304" pitchFamily="18" charset="0"/>
                </a:rPr>
                <a:t> Functioning of ECHS System &amp; Polyclinics </a:t>
              </a:r>
            </a:p>
            <a:p>
              <a:pPr marL="0" indent="0">
                <a:buNone/>
              </a:pPr>
              <a:r>
                <a:rPr lang="en-IN" sz="1000" b="1" u="sng" dirty="0">
                  <a:solidFill>
                    <a:srgbClr val="C00000"/>
                  </a:solidFill>
                  <a:latin typeface="+mj-lt"/>
                  <a:cs typeface="Times New Roman" panose="02020603050405020304" pitchFamily="18" charset="0"/>
                </a:rPr>
                <a:t>Specific Findings</a:t>
              </a:r>
            </a:p>
            <a:p>
              <a:r>
                <a:rPr lang="en-IN" sz="1000" dirty="0">
                  <a:solidFill>
                    <a:srgbClr val="C00000"/>
                  </a:solidFill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IN" sz="900" b="1" dirty="0">
                  <a:solidFill>
                    <a:srgbClr val="C00000"/>
                  </a:solidFill>
                  <a:latin typeface="+mj-lt"/>
                  <a:cs typeface="Times New Roman" panose="02020603050405020304" pitchFamily="18" charset="0"/>
                </a:rPr>
                <a:t>Patient Satisfaction at ECHS Polyclinics</a:t>
              </a:r>
            </a:p>
            <a:p>
              <a:pPr lvl="1"/>
              <a:r>
                <a:rPr lang="en-IN" sz="900" dirty="0">
                  <a:latin typeface="+mj-lt"/>
                  <a:cs typeface="Times New Roman" panose="02020603050405020304" pitchFamily="18" charset="0"/>
                </a:rPr>
                <a:t> Reception </a:t>
              </a:r>
            </a:p>
            <a:p>
              <a:pPr lvl="1"/>
              <a:r>
                <a:rPr lang="en-IN" sz="900" dirty="0">
                  <a:solidFill>
                    <a:srgbClr val="C00000"/>
                  </a:solidFill>
                  <a:latin typeface="+mj-lt"/>
                  <a:cs typeface="Times New Roman" panose="02020603050405020304" pitchFamily="18" charset="0"/>
                </a:rPr>
                <a:t> Medical Consultation</a:t>
              </a:r>
            </a:p>
            <a:p>
              <a:pPr lvl="1"/>
              <a:r>
                <a:rPr lang="en-IN" sz="900" dirty="0">
                  <a:latin typeface="+mj-lt"/>
                  <a:cs typeface="Times New Roman" panose="02020603050405020304" pitchFamily="18" charset="0"/>
                </a:rPr>
                <a:t> Pharmacy</a:t>
              </a:r>
            </a:p>
            <a:p>
              <a:pPr lvl="1"/>
              <a:r>
                <a:rPr lang="en-IN" sz="900" dirty="0">
                  <a:solidFill>
                    <a:srgbClr val="C00000"/>
                  </a:solidFill>
                  <a:latin typeface="+mj-lt"/>
                  <a:cs typeface="Times New Roman" panose="02020603050405020304" pitchFamily="18" charset="0"/>
                </a:rPr>
                <a:t> Referral and passing of Bills/ Claim</a:t>
              </a:r>
            </a:p>
          </p:txBody>
        </p:sp>
        <p:sp>
          <p:nvSpPr>
            <p:cNvPr id="31" name="Text Box 9">
              <a:extLst>
                <a:ext uri="{FF2B5EF4-FFF2-40B4-BE49-F238E27FC236}">
                  <a16:creationId xmlns="" xmlns:a16="http://schemas.microsoft.com/office/drawing/2014/main" id="{03FEE2FA-8F06-4895-8E4B-8D36D325D9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27690" y="5670374"/>
              <a:ext cx="2259478" cy="948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altLang="en-US" sz="10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ECHS) partly financed by the </a:t>
              </a:r>
              <a:r>
                <a:rPr lang="en-US" altLang="en-US" sz="10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GoI</a:t>
              </a:r>
              <a:r>
                <a:rPr lang="en-US" altLang="en-US" sz="10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launched on 01 Apr 2003 with an aim to provide comprehensive and cashless healthcare to all Ex Servicemen (ESM) and their dependents</a:t>
              </a:r>
            </a:p>
            <a:p>
              <a:pPr eaLnBrk="1" hangingPunct="1">
                <a:spcBef>
                  <a:spcPct val="0"/>
                </a:spcBef>
              </a:pPr>
              <a:r>
                <a:rPr lang="en-US" altLang="en-US" sz="1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Treatment </a:t>
              </a:r>
              <a:r>
                <a:rPr lang="en-US" altLang="en-US" sz="1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 service hospitals as well as in those civil/private hospitals </a:t>
              </a:r>
              <a:r>
                <a:rPr lang="en-US" altLang="en-US" sz="1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empaneled </a:t>
              </a:r>
              <a:r>
                <a:rPr lang="en-US" altLang="en-US" sz="1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with the </a:t>
              </a:r>
              <a:r>
                <a:rPr lang="en-US" altLang="en-US" sz="1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ECHS</a:t>
              </a:r>
              <a:r>
                <a:rPr lang="en-US" altLang="en-US" sz="10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1000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FE7E4D52-22B3-45FB-9F5F-A3FB2C522AE3}"/>
                </a:ext>
              </a:extLst>
            </p:cNvPr>
            <p:cNvSpPr txBox="1"/>
            <p:nvPr/>
          </p:nvSpPr>
          <p:spPr>
            <a:xfrm flipH="1">
              <a:off x="8348211" y="5839952"/>
              <a:ext cx="2140224" cy="948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u="sng" dirty="0"/>
                <a:t>BIBLIOGRAPHY</a:t>
              </a:r>
            </a:p>
            <a:p>
              <a:pPr marL="0" indent="0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en-US" sz="1000" b="1" i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https://echs.gov.in/</a:t>
              </a:r>
              <a:r>
                <a:rPr lang="en-US" sz="1000" b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, 2018. (COECHS, Editor, &amp; ECHS) </a:t>
              </a:r>
            </a:p>
            <a:p>
              <a:pPr marL="0" indent="0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en-US" sz="1000" b="1" i="1" dirty="0">
                  <a:solidFill>
                    <a:srgbClr val="C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http://desw.gov.in/</a:t>
              </a:r>
              <a:r>
                <a:rPr lang="en-US" sz="1000" b="1" dirty="0">
                  <a:solidFill>
                    <a:srgbClr val="C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 (M. o. Department of</a:t>
              </a:r>
              <a:endParaRPr lang="en-US" sz="1000" b="1" u="sng" dirty="0"/>
            </a:p>
            <a:p>
              <a:endParaRPr lang="en-US" sz="1000" b="1" u="sng" dirty="0"/>
            </a:p>
            <a:p>
              <a:pPr algn="l"/>
              <a:endParaRPr lang="en-IN" sz="1000" b="1" u="sng" dirty="0"/>
            </a:p>
          </p:txBody>
        </p:sp>
        <p:sp>
          <p:nvSpPr>
            <p:cNvPr id="34" name="Text Box 9">
              <a:extLst>
                <a:ext uri="{FF2B5EF4-FFF2-40B4-BE49-F238E27FC236}">
                  <a16:creationId xmlns="" xmlns:a16="http://schemas.microsoft.com/office/drawing/2014/main" id="{E1969A16-95D7-2650-2FEB-F20AC4C564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59047" y="3716304"/>
              <a:ext cx="2248849" cy="19389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1000" b="1" u="sng" dirty="0"/>
                <a:t>Study Area</a:t>
              </a:r>
              <a:r>
                <a:rPr lang="en-US" sz="1000" b="1" dirty="0"/>
                <a:t>: </a:t>
              </a:r>
              <a:r>
                <a:rPr lang="en-US" sz="1000" dirty="0"/>
                <a:t>ECHS Polyclinic, Base Hospital Delhi Cantt &amp; </a:t>
              </a:r>
              <a:r>
                <a:rPr lang="en-US" sz="1000" dirty="0" err="1"/>
                <a:t>Dundahera</a:t>
              </a:r>
              <a:r>
                <a:rPr lang="en-US" sz="1000" dirty="0"/>
                <a:t>, Gurugram</a:t>
              </a:r>
            </a:p>
            <a:p>
              <a:r>
                <a:rPr lang="en-US" sz="1000" b="1" u="sng" dirty="0">
                  <a:solidFill>
                    <a:srgbClr val="C00000"/>
                  </a:solidFill>
                </a:rPr>
                <a:t>Study Design</a:t>
              </a:r>
              <a:r>
                <a:rPr lang="en-US" sz="1000" b="1" dirty="0">
                  <a:solidFill>
                    <a:srgbClr val="C00000"/>
                  </a:solidFill>
                </a:rPr>
                <a:t>:  </a:t>
              </a:r>
              <a:r>
                <a:rPr lang="en-US" sz="1000" dirty="0">
                  <a:solidFill>
                    <a:srgbClr val="C00000"/>
                  </a:solidFill>
                </a:rPr>
                <a:t>Cross-sectional survey</a:t>
              </a:r>
              <a:endParaRPr lang="en-US" sz="1000" b="1" dirty="0">
                <a:solidFill>
                  <a:srgbClr val="C00000"/>
                </a:solidFill>
              </a:endParaRPr>
            </a:p>
            <a:p>
              <a:r>
                <a:rPr lang="en-US" sz="1000" b="1" u="sng" dirty="0"/>
                <a:t>Data Collection Tools</a:t>
              </a:r>
              <a:r>
                <a:rPr lang="en-US" sz="1000" b="1" dirty="0"/>
                <a:t>:   </a:t>
              </a:r>
              <a:r>
                <a:rPr lang="en-IN" sz="1000" dirty="0"/>
                <a:t>Semi structured questionnaire</a:t>
              </a:r>
              <a:endParaRPr lang="en-US" sz="1000" dirty="0"/>
            </a:p>
            <a:p>
              <a:r>
                <a:rPr lang="en-US" sz="1000" b="1" u="sng" dirty="0">
                  <a:solidFill>
                    <a:srgbClr val="C00000"/>
                  </a:solidFill>
                </a:rPr>
                <a:t>Study Population</a:t>
              </a:r>
              <a:r>
                <a:rPr lang="en-US" sz="1000" b="1" dirty="0">
                  <a:solidFill>
                    <a:srgbClr val="C00000"/>
                  </a:solidFill>
                </a:rPr>
                <a:t>: </a:t>
              </a:r>
              <a:r>
                <a:rPr lang="en-US" sz="1000" dirty="0">
                  <a:solidFill>
                    <a:srgbClr val="C00000"/>
                  </a:solidFill>
                </a:rPr>
                <a:t>ECHS  Patients &amp; Staff</a:t>
              </a:r>
            </a:p>
            <a:p>
              <a:r>
                <a:rPr lang="en-US" sz="1000" b="1" u="sng" dirty="0"/>
                <a:t>Sample Size</a:t>
              </a:r>
              <a:r>
                <a:rPr lang="en-US" sz="1000" b="1" dirty="0"/>
                <a:t>:  </a:t>
              </a:r>
              <a:r>
                <a:rPr lang="en-US" sz="1000" dirty="0"/>
                <a:t> 400 </a:t>
              </a:r>
            </a:p>
            <a:p>
              <a:r>
                <a:rPr lang="en-US" sz="1000" b="1" u="sng" dirty="0">
                  <a:solidFill>
                    <a:srgbClr val="C00000"/>
                  </a:solidFill>
                </a:rPr>
                <a:t>Sampling Method</a:t>
              </a:r>
              <a:r>
                <a:rPr lang="en-US" sz="1000" b="1" dirty="0">
                  <a:solidFill>
                    <a:srgbClr val="C00000"/>
                  </a:solidFill>
                </a:rPr>
                <a:t>: </a:t>
              </a:r>
              <a:r>
                <a:rPr lang="en-US" sz="1000" dirty="0">
                  <a:solidFill>
                    <a:srgbClr val="C00000"/>
                  </a:solidFill>
                </a:rPr>
                <a:t>Convenience</a:t>
              </a:r>
            </a:p>
            <a:p>
              <a:r>
                <a:rPr lang="en-US" sz="1000" b="1" u="sng" dirty="0"/>
                <a:t>Data Analysis Tool</a:t>
              </a:r>
              <a:r>
                <a:rPr lang="en-US" sz="1000" b="1" dirty="0"/>
                <a:t>: </a:t>
              </a:r>
              <a:r>
                <a:rPr lang="en-US" sz="1000" dirty="0"/>
                <a:t>Microsoft Excel</a:t>
              </a:r>
            </a:p>
            <a:p>
              <a:r>
                <a:rPr lang="en-US" sz="1000" b="1" u="sng" dirty="0"/>
                <a:t>Data Analysis Method</a:t>
              </a:r>
              <a:r>
                <a:rPr lang="en-US" sz="1000" b="1" dirty="0"/>
                <a:t> : </a:t>
              </a:r>
              <a:r>
                <a:rPr lang="en-US" sz="1000" dirty="0"/>
                <a:t>Descriptive analysis for summarizing the data collection</a:t>
              </a:r>
            </a:p>
            <a:p>
              <a:r>
                <a:rPr lang="en-US" sz="1000" b="1" u="sng" dirty="0"/>
                <a:t>Exclusion Criteria</a:t>
              </a:r>
              <a:r>
                <a:rPr lang="en-US" sz="1000" dirty="0"/>
                <a:t> - Consent not given/ unwilling</a:t>
              </a:r>
            </a:p>
            <a:p>
              <a:r>
                <a:rPr lang="en-US" sz="1000" b="1" u="sng" dirty="0"/>
                <a:t>Inclusion Criteria</a:t>
              </a:r>
              <a:r>
                <a:rPr lang="en-US" sz="1000" dirty="0"/>
                <a:t> - OPD</a:t>
              </a:r>
            </a:p>
          </p:txBody>
        </p:sp>
        <p:sp>
          <p:nvSpPr>
            <p:cNvPr id="35" name="Text Box 42">
              <a:extLst>
                <a:ext uri="{FF2B5EF4-FFF2-40B4-BE49-F238E27FC236}">
                  <a16:creationId xmlns="" xmlns:a16="http://schemas.microsoft.com/office/drawing/2014/main" id="{253E4D63-B872-856C-C0BC-13E9857861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0757" y="3287916"/>
              <a:ext cx="2047875" cy="1150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914320">
                <a:spcBef>
                  <a:spcPct val="50000"/>
                </a:spcBef>
              </a:pPr>
              <a:endParaRPr lang="en-US" sz="1250" b="1" dirty="0"/>
            </a:p>
            <a:p>
              <a:pPr defTabSz="914320">
                <a:spcBef>
                  <a:spcPct val="50000"/>
                </a:spcBef>
              </a:pPr>
              <a:r>
                <a:rPr lang="en-US" sz="10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METHODOLOGY</a:t>
              </a:r>
              <a:endParaRPr lang="en-US" sz="1000" b="1" u="sng" dirty="0"/>
            </a:p>
            <a:p>
              <a:pPr defTabSz="914320">
                <a:spcBef>
                  <a:spcPct val="50000"/>
                </a:spcBef>
              </a:pPr>
              <a:endParaRPr lang="en-US" sz="1250" b="1" u="sng" dirty="0"/>
            </a:p>
            <a:p>
              <a:pPr defTabSz="914320">
                <a:spcBef>
                  <a:spcPct val="50000"/>
                </a:spcBef>
              </a:pPr>
              <a:endParaRPr lang="en-US" sz="250" b="1" dirty="0"/>
            </a:p>
            <a:p>
              <a:pPr defTabSz="914320">
                <a:spcBef>
                  <a:spcPct val="50000"/>
                </a:spcBef>
              </a:pPr>
              <a:endParaRPr lang="en-US" sz="250" b="1" dirty="0"/>
            </a:p>
            <a:p>
              <a:pPr defTabSz="914320">
                <a:spcBef>
                  <a:spcPct val="50000"/>
                </a:spcBef>
              </a:pPr>
              <a:endParaRPr lang="en-US" sz="250" b="1" dirty="0"/>
            </a:p>
            <a:p>
              <a:pPr defTabSz="914320">
                <a:spcBef>
                  <a:spcPct val="50000"/>
                </a:spcBef>
              </a:pPr>
              <a:endParaRPr lang="en-US" sz="250" b="1" dirty="0"/>
            </a:p>
            <a:p>
              <a:pPr defTabSz="914320">
                <a:spcBef>
                  <a:spcPct val="50000"/>
                </a:spcBef>
              </a:pPr>
              <a:endParaRPr lang="en-US" sz="250" b="1" dirty="0"/>
            </a:p>
            <a:p>
              <a:pPr defTabSz="914320">
                <a:spcBef>
                  <a:spcPct val="50000"/>
                </a:spcBef>
              </a:pPr>
              <a:endParaRPr lang="en-US" sz="250" b="1" dirty="0"/>
            </a:p>
          </p:txBody>
        </p:sp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D41BB1BF-BDA0-9E9E-CE19-69C83A791F85}"/>
                </a:ext>
              </a:extLst>
            </p:cNvPr>
            <p:cNvSpPr txBox="1"/>
            <p:nvPr/>
          </p:nvSpPr>
          <p:spPr>
            <a:xfrm flipH="1">
              <a:off x="8364139" y="4613518"/>
              <a:ext cx="2140224" cy="13936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u="sng" dirty="0"/>
                <a:t>Limitations</a:t>
              </a:r>
            </a:p>
            <a:p>
              <a:pPr marL="0" indent="0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en-US" sz="1000" dirty="0">
                  <a:solidFill>
                    <a:srgbClr val="C00000"/>
                  </a:solidFill>
                </a:rPr>
                <a:t>Study undertaken at Two Polyclinics (PCs) in NCR region. (426 PCs) </a:t>
              </a:r>
            </a:p>
            <a:p>
              <a:pPr marL="0" indent="0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en-US" sz="1000" dirty="0"/>
                <a:t>Similar Facilities not available across the board</a:t>
              </a:r>
            </a:p>
            <a:p>
              <a:pPr marL="0" indent="0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en-US" sz="1000" dirty="0">
                  <a:solidFill>
                    <a:srgbClr val="C00000"/>
                  </a:solidFill>
                </a:rPr>
                <a:t>Few Empaneled Hospitals  in backward areas</a:t>
              </a:r>
            </a:p>
            <a:p>
              <a:pPr marL="0" indent="0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en-US" sz="1000" dirty="0"/>
                <a:t>Time Duration of Study</a:t>
              </a:r>
            </a:p>
            <a:p>
              <a:pPr marL="0" indent="0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en-US" sz="1000" dirty="0">
                  <a:solidFill>
                    <a:srgbClr val="C00000"/>
                  </a:solidFill>
                </a:rPr>
                <a:t>Most Polyclinics in Non-Military Stations</a:t>
              </a:r>
            </a:p>
            <a:p>
              <a:pPr marL="0" indent="0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en-US" sz="1000" b="1" dirty="0"/>
                <a:t>Result of Study cannot be templated across all PCs</a:t>
              </a:r>
            </a:p>
            <a:p>
              <a:pPr algn="l"/>
              <a:endParaRPr lang="en-IN" sz="1000" b="1" u="sng" dirty="0"/>
            </a:p>
          </p:txBody>
        </p:sp>
        <p:sp>
          <p:nvSpPr>
            <p:cNvPr id="47" name="TextBox 46">
              <a:extLst>
                <a:ext uri="{FF2B5EF4-FFF2-40B4-BE49-F238E27FC236}">
                  <a16:creationId xmlns="" xmlns:a16="http://schemas.microsoft.com/office/drawing/2014/main" id="{441A6338-6992-44CA-A22F-8D61B0ED3B2A}"/>
                </a:ext>
              </a:extLst>
            </p:cNvPr>
            <p:cNvSpPr txBox="1"/>
            <p:nvPr/>
          </p:nvSpPr>
          <p:spPr>
            <a:xfrm>
              <a:off x="3932008" y="1490614"/>
              <a:ext cx="2018297" cy="16665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indent="0">
                <a:lnSpc>
                  <a:spcPct val="100000"/>
                </a:lnSpc>
                <a:spcBef>
                  <a:spcPts val="0"/>
                </a:spcBef>
                <a:buNone/>
                <a:tabLst>
                  <a:tab pos="5042297" algn="l"/>
                  <a:tab pos="5363766" algn="l"/>
                </a:tabLst>
              </a:pPr>
              <a:r>
                <a:rPr lang="en-US" sz="1000" b="1" dirty="0">
                  <a:solidFill>
                    <a:schemeClr val="accent6">
                      <a:lumMod val="50000"/>
                    </a:schemeClr>
                  </a:solidFill>
                </a:rPr>
                <a:t>Est  14 JAN 2004</a:t>
              </a:r>
            </a:p>
            <a:p>
              <a:pPr marL="0" indent="0">
                <a:lnSpc>
                  <a:spcPct val="100000"/>
                </a:lnSpc>
                <a:spcBef>
                  <a:spcPts val="0"/>
                </a:spcBef>
                <a:buNone/>
                <a:tabLst>
                  <a:tab pos="5042297" algn="l"/>
                  <a:tab pos="5363766" algn="l"/>
                </a:tabLst>
              </a:pPr>
              <a:r>
                <a:rPr lang="en-US" sz="1000" b="1" dirty="0">
                  <a:solidFill>
                    <a:srgbClr val="C00000"/>
                  </a:solidFill>
                </a:rPr>
                <a:t>Cat -   Type ‘A’ Mil</a:t>
              </a:r>
              <a:endParaRPr lang="en-US" sz="1000" dirty="0">
                <a:solidFill>
                  <a:srgbClr val="C00000"/>
                </a:solidFill>
              </a:endParaRPr>
            </a:p>
            <a:p>
              <a:pPr marL="0" indent="0">
                <a:lnSpc>
                  <a:spcPct val="100000"/>
                </a:lnSpc>
                <a:spcBef>
                  <a:spcPts val="0"/>
                </a:spcBef>
                <a:buNone/>
                <a:tabLst>
                  <a:tab pos="5042297" algn="l"/>
                  <a:tab pos="5363766" algn="l"/>
                </a:tabLst>
              </a:pPr>
              <a:r>
                <a:rPr lang="en-US" sz="1000" b="1" dirty="0">
                  <a:solidFill>
                    <a:schemeClr val="accent6">
                      <a:lumMod val="50000"/>
                    </a:schemeClr>
                  </a:solidFill>
                </a:rPr>
                <a:t>Designed capacity </a:t>
              </a:r>
              <a:r>
                <a:rPr lang="en-US" sz="1000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en-US" sz="1000" b="1" dirty="0">
                  <a:solidFill>
                    <a:schemeClr val="accent6">
                      <a:lumMod val="50000"/>
                    </a:schemeClr>
                  </a:solidFill>
                </a:rPr>
                <a:t>20000 AFVs &amp; dependents</a:t>
              </a:r>
            </a:p>
            <a:p>
              <a:pPr marL="0" indent="0">
                <a:lnSpc>
                  <a:spcPct val="100000"/>
                </a:lnSpc>
                <a:spcBef>
                  <a:spcPts val="0"/>
                </a:spcBef>
                <a:buNone/>
                <a:tabLst>
                  <a:tab pos="5042297" algn="l"/>
                  <a:tab pos="5363766" algn="l"/>
                </a:tabLst>
              </a:pPr>
              <a:r>
                <a:rPr lang="en-US" sz="1000" b="1" dirty="0" smtClean="0">
                  <a:solidFill>
                    <a:srgbClr val="C00000"/>
                  </a:solidFill>
                </a:rPr>
                <a:t>Beneficiaries      --      67,267</a:t>
              </a:r>
            </a:p>
            <a:p>
              <a:pPr marL="0" indent="0">
                <a:lnSpc>
                  <a:spcPct val="100000"/>
                </a:lnSpc>
                <a:spcBef>
                  <a:spcPts val="0"/>
                </a:spcBef>
                <a:buNone/>
                <a:tabLst>
                  <a:tab pos="5042297" algn="l"/>
                  <a:tab pos="5363766" algn="l"/>
                </a:tabLst>
              </a:pPr>
              <a:r>
                <a:rPr lang="en-US" sz="1000" b="1" dirty="0" smtClean="0">
                  <a:solidFill>
                    <a:srgbClr val="C00000"/>
                  </a:solidFill>
                </a:rPr>
                <a:t>(Officers             –       </a:t>
              </a:r>
              <a:r>
                <a:rPr lang="en-US" sz="1000" b="1" dirty="0">
                  <a:solidFill>
                    <a:srgbClr val="C00000"/>
                  </a:solidFill>
                </a:rPr>
                <a:t>16,978  &amp; </a:t>
              </a:r>
            </a:p>
            <a:p>
              <a:pPr marL="0" indent="0">
                <a:lnSpc>
                  <a:spcPct val="100000"/>
                </a:lnSpc>
                <a:spcBef>
                  <a:spcPts val="0"/>
                </a:spcBef>
                <a:buNone/>
                <a:tabLst>
                  <a:tab pos="5042297" algn="l"/>
                  <a:tab pos="5363766" algn="l"/>
                </a:tabLst>
              </a:pPr>
              <a:r>
                <a:rPr lang="en-US" sz="1000" b="1" dirty="0">
                  <a:solidFill>
                    <a:srgbClr val="C00000"/>
                  </a:solidFill>
                </a:rPr>
                <a:t> </a:t>
              </a:r>
              <a:r>
                <a:rPr lang="en-US" sz="1000" b="1" dirty="0" smtClean="0">
                  <a:solidFill>
                    <a:srgbClr val="C00000"/>
                  </a:solidFill>
                </a:rPr>
                <a:t>JCOs/</a:t>
              </a:r>
              <a:r>
                <a:rPr lang="en-US" sz="1000" b="1" dirty="0" err="1" smtClean="0">
                  <a:solidFill>
                    <a:srgbClr val="C00000"/>
                  </a:solidFill>
                </a:rPr>
                <a:t>Ors</a:t>
              </a:r>
              <a:r>
                <a:rPr lang="en-US" sz="1000" b="1" dirty="0" smtClean="0">
                  <a:solidFill>
                    <a:srgbClr val="C00000"/>
                  </a:solidFill>
                </a:rPr>
                <a:t>           –        </a:t>
              </a:r>
              <a:r>
                <a:rPr lang="en-US" sz="1000" b="1" dirty="0">
                  <a:solidFill>
                    <a:srgbClr val="C00000"/>
                  </a:solidFill>
                </a:rPr>
                <a:t>50,189 )</a:t>
              </a:r>
            </a:p>
            <a:p>
              <a:pPr marL="0" indent="0">
                <a:lnSpc>
                  <a:spcPct val="100000"/>
                </a:lnSpc>
                <a:spcBef>
                  <a:spcPts val="0"/>
                </a:spcBef>
                <a:buNone/>
                <a:tabLst>
                  <a:tab pos="5042297" algn="l"/>
                  <a:tab pos="5363766" algn="l"/>
                </a:tabLst>
              </a:pPr>
              <a:r>
                <a:rPr lang="en-US" sz="1000" b="1" dirty="0">
                  <a:solidFill>
                    <a:schemeClr val="accent6">
                      <a:lumMod val="50000"/>
                    </a:schemeClr>
                  </a:solidFill>
                </a:rPr>
                <a:t>Daily Footfall  -   300- 600</a:t>
              </a:r>
            </a:p>
            <a:p>
              <a:pPr marL="0" indent="0">
                <a:lnSpc>
                  <a:spcPct val="100000"/>
                </a:lnSpc>
                <a:spcBef>
                  <a:spcPts val="0"/>
                </a:spcBef>
                <a:buNone/>
                <a:tabLst>
                  <a:tab pos="5042297" algn="l"/>
                  <a:tab pos="5363766" algn="l"/>
                </a:tabLst>
              </a:pPr>
              <a:r>
                <a:rPr lang="en-US" sz="1000" b="1" dirty="0">
                  <a:solidFill>
                    <a:srgbClr val="C00000"/>
                  </a:solidFill>
                </a:rPr>
                <a:t>Online Appointment System   -   ECHS App</a:t>
              </a:r>
            </a:p>
            <a:p>
              <a:pPr marL="0" indent="0">
                <a:lnSpc>
                  <a:spcPct val="100000"/>
                </a:lnSpc>
                <a:spcBef>
                  <a:spcPts val="0"/>
                </a:spcBef>
                <a:buNone/>
                <a:tabLst>
                  <a:tab pos="5042297" algn="l"/>
                  <a:tab pos="5363766" algn="l"/>
                </a:tabLst>
              </a:pPr>
              <a:r>
                <a:rPr lang="en-US" sz="1000" b="1" dirty="0">
                  <a:solidFill>
                    <a:schemeClr val="accent6">
                      <a:lumMod val="50000"/>
                    </a:schemeClr>
                  </a:solidFill>
                </a:rPr>
                <a:t>Loc  -   </a:t>
              </a:r>
              <a:r>
                <a:rPr lang="en-US" sz="1000" b="1" dirty="0" err="1">
                  <a:solidFill>
                    <a:schemeClr val="accent6">
                      <a:lumMod val="50000"/>
                    </a:schemeClr>
                  </a:solidFill>
                </a:rPr>
                <a:t>Dudahera</a:t>
              </a:r>
              <a:r>
                <a:rPr lang="en-US" sz="1000" b="1" dirty="0">
                  <a:solidFill>
                    <a:schemeClr val="accent6">
                      <a:lumMod val="50000"/>
                    </a:schemeClr>
                  </a:solidFill>
                </a:rPr>
                <a:t> Military Station </a:t>
              </a:r>
            </a:p>
            <a:p>
              <a:pPr marL="0" indent="0">
                <a:lnSpc>
                  <a:spcPct val="100000"/>
                </a:lnSpc>
                <a:spcBef>
                  <a:spcPts val="0"/>
                </a:spcBef>
                <a:buNone/>
                <a:tabLst>
                  <a:tab pos="5042297" algn="l"/>
                  <a:tab pos="5363766" algn="l"/>
                </a:tabLst>
              </a:pPr>
              <a:r>
                <a:rPr lang="en-US" sz="1000" b="1" dirty="0">
                  <a:solidFill>
                    <a:schemeClr val="accent6">
                      <a:lumMod val="50000"/>
                    </a:schemeClr>
                  </a:solidFill>
                </a:rPr>
                <a:t>Dependency Area  -   Gurugram &amp; Faruk Nagar</a:t>
              </a:r>
            </a:p>
            <a:p>
              <a:pPr algn="l"/>
              <a:endParaRPr lang="en-IN" sz="1000" b="1" u="sng" dirty="0"/>
            </a:p>
          </p:txBody>
        </p:sp>
        <p:sp>
          <p:nvSpPr>
            <p:cNvPr id="53" name="Text Box 10">
              <a:extLst>
                <a:ext uri="{FF2B5EF4-FFF2-40B4-BE49-F238E27FC236}">
                  <a16:creationId xmlns="" xmlns:a16="http://schemas.microsoft.com/office/drawing/2014/main" id="{1DE959A6-EC40-ED56-E24A-3D460AD50B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11277" y="1287497"/>
              <a:ext cx="2047875" cy="28469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914320">
                <a:spcBef>
                  <a:spcPct val="50000"/>
                </a:spcBef>
              </a:pPr>
              <a:r>
                <a:rPr lang="en-US" sz="1250" b="1" u="sng" dirty="0"/>
                <a:t>PC </a:t>
              </a:r>
              <a:r>
                <a:rPr lang="en-US" sz="1250" b="1" u="sng" dirty="0" err="1"/>
                <a:t>Dundahera</a:t>
              </a:r>
              <a:r>
                <a:rPr lang="en-US" sz="1250" b="1" u="sng" dirty="0"/>
                <a:t>, Gurugram</a:t>
              </a:r>
            </a:p>
          </p:txBody>
        </p:sp>
        <p:sp>
          <p:nvSpPr>
            <p:cNvPr id="55" name="Text Box 10">
              <a:extLst>
                <a:ext uri="{FF2B5EF4-FFF2-40B4-BE49-F238E27FC236}">
                  <a16:creationId xmlns="" xmlns:a16="http://schemas.microsoft.com/office/drawing/2014/main" id="{1DE959A6-EC40-ED56-E24A-3D460AD50B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2008" y="2955022"/>
              <a:ext cx="2047875" cy="28469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914320">
                <a:spcBef>
                  <a:spcPct val="50000"/>
                </a:spcBef>
              </a:pPr>
              <a:r>
                <a:rPr lang="en-US" sz="1250" b="1" u="sng" dirty="0" smtClean="0"/>
                <a:t>Facilities Available</a:t>
              </a:r>
              <a:endParaRPr lang="en-US" sz="1250" b="1" u="sng" dirty="0"/>
            </a:p>
          </p:txBody>
        </p:sp>
        <p:sp>
          <p:nvSpPr>
            <p:cNvPr id="56" name="Content Placeholder 2"/>
            <p:cNvSpPr txBox="1">
              <a:spLocks/>
            </p:cNvSpPr>
            <p:nvPr/>
          </p:nvSpPr>
          <p:spPr>
            <a:xfrm>
              <a:off x="3867723" y="3215157"/>
              <a:ext cx="2209236" cy="3358688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R="114300" algn="just">
                <a:lnSpc>
                  <a:spcPct val="110000"/>
                </a:lnSpc>
                <a:spcBef>
                  <a:spcPts val="0"/>
                </a:spcBef>
                <a:buClr>
                  <a:srgbClr val="000000"/>
                </a:buClr>
                <a:buSzPts val="1200"/>
                <a:buFont typeface="Wingdings" panose="05000000000000000000" pitchFamily="2" charset="2"/>
                <a:buChar char="§"/>
                <a:tabLst>
                  <a:tab pos="228600" algn="l"/>
                </a:tabLst>
              </a:pPr>
              <a:r>
                <a:rPr lang="en-US" sz="1000" u="sng" dirty="0" smtClean="0">
                  <a:uFill>
                    <a:solidFill>
                      <a:srgbClr val="000000"/>
                    </a:solidFill>
                  </a:uFill>
                  <a:ea typeface="Arial" panose="020B0604020202020204" pitchFamily="34" charset="0"/>
                  <a:cs typeface="Times New Roman" panose="02020603050405020304" pitchFamily="18" charset="0"/>
                </a:rPr>
                <a:t>Medical Facilities</a:t>
              </a:r>
              <a:r>
                <a:rPr lang="en-US" sz="1000" dirty="0" smtClean="0">
                  <a:uFill>
                    <a:solidFill>
                      <a:srgbClr val="000000"/>
                    </a:solidFill>
                  </a:uFill>
                  <a:ea typeface="Arial" panose="020B0604020202020204" pitchFamily="34" charset="0"/>
                  <a:cs typeface="Times New Roman" panose="02020603050405020304" pitchFamily="18" charset="0"/>
                </a:rPr>
                <a:t>. 02 Dental Chairs , 06 MOs, 01 </a:t>
              </a:r>
              <a:r>
                <a:rPr lang="en-US" sz="1000" dirty="0" err="1" smtClean="0">
                  <a:uFill>
                    <a:solidFill>
                      <a:srgbClr val="000000"/>
                    </a:solidFill>
                  </a:uFill>
                  <a:ea typeface="Arial" panose="020B0604020202020204" pitchFamily="34" charset="0"/>
                  <a:cs typeface="Times New Roman" panose="02020603050405020304" pitchFamily="18" charset="0"/>
                </a:rPr>
                <a:t>Gynae</a:t>
              </a:r>
              <a:r>
                <a:rPr lang="en-US" sz="1000" dirty="0" smtClean="0">
                  <a:uFill>
                    <a:solidFill>
                      <a:srgbClr val="000000"/>
                    </a:solidFill>
                  </a:uFill>
                  <a:ea typeface="Arial" panose="020B0604020202020204" pitchFamily="34" charset="0"/>
                  <a:cs typeface="Times New Roman" panose="02020603050405020304" pitchFamily="18" charset="0"/>
                </a:rPr>
                <a:t>, 01 Med </a:t>
              </a:r>
              <a:r>
                <a:rPr lang="en-US" sz="1000" dirty="0" err="1" smtClean="0">
                  <a:uFill>
                    <a:solidFill>
                      <a:srgbClr val="000000"/>
                    </a:solidFill>
                  </a:uFill>
                  <a:ea typeface="Arial" panose="020B0604020202020204" pitchFamily="34" charset="0"/>
                  <a:cs typeface="Times New Roman" panose="02020603050405020304" pitchFamily="18" charset="0"/>
                </a:rPr>
                <a:t>Spl</a:t>
              </a:r>
              <a:r>
                <a:rPr lang="en-US" sz="1000" dirty="0" smtClean="0">
                  <a:uFill>
                    <a:solidFill>
                      <a:srgbClr val="000000"/>
                    </a:solidFill>
                  </a:uFill>
                  <a:ea typeface="Arial" panose="020B0604020202020204" pitchFamily="34" charset="0"/>
                  <a:cs typeface="Times New Roman" panose="02020603050405020304" pitchFamily="18" charset="0"/>
                </a:rPr>
                <a:t> &amp; empaneled </a:t>
              </a:r>
              <a:r>
                <a:rPr lang="en-US" sz="1000" dirty="0" err="1" smtClean="0">
                  <a:uFill>
                    <a:solidFill>
                      <a:srgbClr val="000000"/>
                    </a:solidFill>
                  </a:uFill>
                  <a:ea typeface="Arial" panose="020B0604020202020204" pitchFamily="34" charset="0"/>
                  <a:cs typeface="Times New Roman" panose="02020603050405020304" pitchFamily="18" charset="0"/>
                </a:rPr>
                <a:t>centres</a:t>
              </a:r>
              <a:r>
                <a:rPr lang="en-US" sz="1000" dirty="0" smtClean="0">
                  <a:uFill>
                    <a:solidFill>
                      <a:srgbClr val="000000"/>
                    </a:solidFill>
                  </a:uFill>
                  <a:ea typeface="Arial" panose="020B0604020202020204" pitchFamily="34" charset="0"/>
                  <a:cs typeface="Times New Roman" panose="02020603050405020304" pitchFamily="18" charset="0"/>
                </a:rPr>
                <a:t>/ Hospital </a:t>
              </a:r>
            </a:p>
            <a:p>
              <a:pPr marR="114300" algn="just">
                <a:lnSpc>
                  <a:spcPct val="110000"/>
                </a:lnSpc>
                <a:spcBef>
                  <a:spcPts val="0"/>
                </a:spcBef>
                <a:buClr>
                  <a:srgbClr val="000000"/>
                </a:buClr>
                <a:buSzPts val="1200"/>
                <a:buFont typeface="Wingdings" panose="05000000000000000000" pitchFamily="2" charset="2"/>
                <a:buChar char="§"/>
                <a:tabLst>
                  <a:tab pos="228600" algn="l"/>
                </a:tabLst>
              </a:pPr>
              <a:r>
                <a:rPr lang="en-US" sz="1000" u="sng" dirty="0" smtClean="0">
                  <a:solidFill>
                    <a:srgbClr val="C00000"/>
                  </a:solidFill>
                  <a:uFill>
                    <a:solidFill>
                      <a:srgbClr val="000000"/>
                    </a:solidFill>
                  </a:uFill>
                  <a:ea typeface="Arial" panose="020B0604020202020204" pitchFamily="34" charset="0"/>
                  <a:cs typeface="Times New Roman" panose="02020603050405020304" pitchFamily="18" charset="0"/>
                </a:rPr>
                <a:t>Availability of MOs &amp; Staff</a:t>
              </a:r>
              <a:r>
                <a:rPr lang="en-US" sz="1000" dirty="0" smtClean="0">
                  <a:solidFill>
                    <a:srgbClr val="C00000"/>
                  </a:solidFill>
                  <a:uFill>
                    <a:solidFill>
                      <a:srgbClr val="000000"/>
                    </a:solidFill>
                  </a:uFill>
                  <a:ea typeface="Arial" panose="020B0604020202020204" pitchFamily="34" charset="0"/>
                  <a:cs typeface="Times New Roman" panose="02020603050405020304" pitchFamily="18" charset="0"/>
                </a:rPr>
                <a:t>. Adequate staff was available on duty for functioning including MOs &amp; Specialists</a:t>
              </a:r>
              <a:endParaRPr lang="en-US" sz="1000" u="sng" dirty="0" smtClean="0">
                <a:uFill>
                  <a:solidFill>
                    <a:srgbClr val="000000"/>
                  </a:solidFill>
                </a:uFill>
                <a:ea typeface="Arial" panose="020B0604020202020204" pitchFamily="34" charset="0"/>
                <a:cs typeface="Times New Roman" panose="02020603050405020304" pitchFamily="18" charset="0"/>
              </a:endParaRPr>
            </a:p>
            <a:p>
              <a:pPr marR="114300" algn="just">
                <a:lnSpc>
                  <a:spcPct val="110000"/>
                </a:lnSpc>
                <a:spcBef>
                  <a:spcPts val="0"/>
                </a:spcBef>
                <a:buClr>
                  <a:srgbClr val="000000"/>
                </a:buClr>
                <a:buSzPts val="1200"/>
                <a:buFont typeface="Wingdings" panose="05000000000000000000" pitchFamily="2" charset="2"/>
                <a:buChar char="§"/>
                <a:tabLst>
                  <a:tab pos="228600" algn="l"/>
                </a:tabLst>
              </a:pPr>
              <a:r>
                <a:rPr lang="en-US" sz="1000" u="sng" dirty="0" smtClean="0">
                  <a:uFill>
                    <a:solidFill>
                      <a:srgbClr val="000000"/>
                    </a:solidFill>
                  </a:uFill>
                  <a:ea typeface="Arial" panose="020B0604020202020204" pitchFamily="34" charset="0"/>
                  <a:cs typeface="Times New Roman" panose="02020603050405020304" pitchFamily="18" charset="0"/>
                </a:rPr>
                <a:t>Laboratory/ Diagnostic Services</a:t>
              </a:r>
              <a:r>
                <a:rPr lang="en-US" sz="1000" dirty="0" smtClean="0">
                  <a:uFill>
                    <a:solidFill>
                      <a:srgbClr val="000000"/>
                    </a:solidFill>
                  </a:uFill>
                  <a:ea typeface="Arial" panose="020B0604020202020204" pitchFamily="34" charset="0"/>
                  <a:cs typeface="Times New Roman" panose="02020603050405020304" pitchFamily="18" charset="0"/>
                </a:rPr>
                <a:t>. Routine tests are available, During COVID special counters for RT-PCR/ Rapid Antigen Tests were established</a:t>
              </a:r>
              <a:endParaRPr lang="en-US" sz="1000" u="sng" dirty="0" smtClean="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ea typeface="Arial" panose="020B0604020202020204" pitchFamily="34" charset="0"/>
                <a:cs typeface="Times New Roman" panose="02020603050405020304" pitchFamily="18" charset="0"/>
              </a:endParaRPr>
            </a:p>
            <a:p>
              <a:pPr marR="114300" algn="just" fontAlgn="base">
                <a:lnSpc>
                  <a:spcPct val="110000"/>
                </a:lnSpc>
                <a:spcBef>
                  <a:spcPts val="0"/>
                </a:spcBef>
                <a:buClr>
                  <a:srgbClr val="000000"/>
                </a:buClr>
                <a:buSzPts val="1200"/>
                <a:buFont typeface="Wingdings" panose="05000000000000000000" pitchFamily="2" charset="2"/>
                <a:buChar char="§"/>
                <a:tabLst>
                  <a:tab pos="228600" algn="l"/>
                </a:tabLst>
              </a:pPr>
              <a:r>
                <a:rPr lang="en-US" sz="1000" u="sng" dirty="0" smtClean="0">
                  <a:solidFill>
                    <a:srgbClr val="C00000"/>
                  </a:solidFill>
                  <a:uFill>
                    <a:solidFill>
                      <a:srgbClr val="000000"/>
                    </a:solidFill>
                  </a:uFill>
                  <a:ea typeface="Arial" panose="020B0604020202020204" pitchFamily="34" charset="0"/>
                  <a:cs typeface="Times New Roman" panose="02020603050405020304" pitchFamily="18" charset="0"/>
                </a:rPr>
                <a:t>Medicines</a:t>
              </a:r>
              <a:r>
                <a:rPr lang="en-US" sz="1000" dirty="0" smtClean="0">
                  <a:solidFill>
                    <a:srgbClr val="C00000"/>
                  </a:solidFill>
                  <a:uFill>
                    <a:solidFill>
                      <a:srgbClr val="000000"/>
                    </a:solidFill>
                  </a:uFill>
                  <a:ea typeface="Arial" panose="020B0604020202020204" pitchFamily="34" charset="0"/>
                  <a:cs typeface="Times New Roman" panose="02020603050405020304" pitchFamily="18" charset="0"/>
                </a:rPr>
                <a:t>. The quality of medicines and their availability was also found to be satisfactory. Costly medicines at times are not available due to budgetary constraints</a:t>
              </a:r>
            </a:p>
            <a:p>
              <a:pPr marR="114300" algn="just">
                <a:lnSpc>
                  <a:spcPct val="110000"/>
                </a:lnSpc>
                <a:spcBef>
                  <a:spcPts val="0"/>
                </a:spcBef>
                <a:buClr>
                  <a:srgbClr val="000000"/>
                </a:buClr>
                <a:buSzPts val="1200"/>
                <a:buFont typeface="Wingdings" panose="05000000000000000000" pitchFamily="2" charset="2"/>
                <a:buChar char="§"/>
                <a:tabLst>
                  <a:tab pos="228600" algn="l"/>
                </a:tabLst>
              </a:pPr>
              <a:r>
                <a:rPr lang="en-US" sz="1000" u="sng" dirty="0" smtClean="0">
                  <a:uFill>
                    <a:solidFill>
                      <a:srgbClr val="000000"/>
                    </a:solidFill>
                  </a:uFill>
                  <a:ea typeface="Arial" panose="020B0604020202020204" pitchFamily="34" charset="0"/>
                  <a:cs typeface="Times New Roman" panose="02020603050405020304" pitchFamily="18" charset="0"/>
                </a:rPr>
                <a:t>Referrals</a:t>
              </a:r>
              <a:r>
                <a:rPr lang="en-US" sz="1000" dirty="0" smtClean="0">
                  <a:uFill>
                    <a:solidFill>
                      <a:srgbClr val="000000"/>
                    </a:solidFill>
                  </a:uFill>
                  <a:ea typeface="Arial" panose="020B0604020202020204" pitchFamily="34" charset="0"/>
                  <a:cs typeface="Times New Roman" panose="02020603050405020304" pitchFamily="18" charset="0"/>
                </a:rPr>
                <a:t>. Referrals are given based on requirement.</a:t>
              </a:r>
            </a:p>
            <a:p>
              <a:pPr marR="114300" algn="just">
                <a:lnSpc>
                  <a:spcPct val="110000"/>
                </a:lnSpc>
                <a:spcBef>
                  <a:spcPts val="0"/>
                </a:spcBef>
                <a:buClr>
                  <a:srgbClr val="000000"/>
                </a:buClr>
                <a:buSzPts val="1200"/>
                <a:buFont typeface="Wingdings" panose="05000000000000000000" pitchFamily="2" charset="2"/>
                <a:buChar char="§"/>
                <a:tabLst>
                  <a:tab pos="228600" algn="l"/>
                </a:tabLst>
              </a:pPr>
              <a:r>
                <a:rPr lang="en-US" sz="1000" u="sng" dirty="0" smtClean="0">
                  <a:solidFill>
                    <a:srgbClr val="C00000"/>
                  </a:solidFill>
                  <a:uFill>
                    <a:solidFill>
                      <a:srgbClr val="000000"/>
                    </a:solidFill>
                  </a:uFill>
                  <a:ea typeface="Arial" panose="020B0604020202020204" pitchFamily="34" charset="0"/>
                  <a:cs typeface="Times New Roman" panose="02020603050405020304" pitchFamily="18" charset="0"/>
                </a:rPr>
                <a:t>Hygiene and Cleanliness</a:t>
              </a:r>
              <a:r>
                <a:rPr lang="en-US" sz="1000" dirty="0" smtClean="0">
                  <a:solidFill>
                    <a:srgbClr val="C00000"/>
                  </a:solidFill>
                  <a:uFill>
                    <a:solidFill>
                      <a:srgbClr val="000000"/>
                    </a:solidFill>
                  </a:uFill>
                  <a:ea typeface="Arial" panose="020B0604020202020204" pitchFamily="34" charset="0"/>
                  <a:cs typeface="Times New Roman" panose="02020603050405020304" pitchFamily="18" charset="0"/>
                </a:rPr>
                <a:t>. It was ok at the polyclinic but could be improved further</a:t>
              </a:r>
            </a:p>
            <a:p>
              <a:pPr marR="114300" algn="just" fontAlgn="base">
                <a:lnSpc>
                  <a:spcPct val="110000"/>
                </a:lnSpc>
                <a:spcBef>
                  <a:spcPts val="0"/>
                </a:spcBef>
                <a:buClr>
                  <a:srgbClr val="000000"/>
                </a:buClr>
                <a:buSzPts val="1200"/>
                <a:buFont typeface="Wingdings" panose="05000000000000000000" pitchFamily="2" charset="2"/>
                <a:buChar char="§"/>
                <a:tabLst>
                  <a:tab pos="228600" algn="l"/>
                </a:tabLst>
              </a:pPr>
              <a:r>
                <a:rPr lang="en-US" sz="1000" u="sng" dirty="0" smtClean="0">
                  <a:uFill>
                    <a:solidFill>
                      <a:srgbClr val="000000"/>
                    </a:solidFill>
                  </a:uFill>
                  <a:ea typeface="Arial" panose="020B0604020202020204" pitchFamily="34" charset="0"/>
                  <a:cs typeface="Times New Roman" panose="02020603050405020304" pitchFamily="18" charset="0"/>
                </a:rPr>
                <a:t>Reimbursement</a:t>
              </a:r>
              <a:r>
                <a:rPr lang="en-US" sz="1000" dirty="0" smtClean="0">
                  <a:uFill>
                    <a:solidFill>
                      <a:srgbClr val="000000"/>
                    </a:solidFill>
                  </a:uFill>
                  <a:ea typeface="Arial" panose="020B0604020202020204" pitchFamily="34" charset="0"/>
                  <a:cs typeface="Times New Roman" panose="02020603050405020304" pitchFamily="18" charset="0"/>
                </a:rPr>
                <a:t>. The cases of reimbursement of medicines were constantly monitored by the OIC with the help of MIS</a:t>
              </a:r>
              <a:endParaRPr lang="en-US" sz="1200" dirty="0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156228" y="1272711"/>
              <a:ext cx="2105592" cy="2109456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271619" y="3102269"/>
              <a:ext cx="1996516" cy="200198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202335" y="5185398"/>
              <a:ext cx="2068225" cy="1229054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77211" y="1270472"/>
              <a:ext cx="2163789" cy="11467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87469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A4904D3-A247-E528-2115-156C18874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906"/>
            <a:ext cx="12192000" cy="1039470"/>
          </a:xfrm>
          <a:solidFill>
            <a:srgbClr val="C00000"/>
          </a:solidFill>
        </p:spPr>
        <p:txBody>
          <a:bodyPr/>
          <a:lstStyle/>
          <a:p>
            <a:pPr algn="ctr"/>
            <a:r>
              <a:rPr lang="en-US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METHODLOGY</a:t>
            </a:r>
            <a:endParaRPr lang="en-IN" b="1" u="sng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C6D7DE2-7518-3B77-F975-509EE81FC9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98636"/>
            <a:ext cx="10515600" cy="5429055"/>
          </a:xfrm>
        </p:spPr>
        <p:txBody>
          <a:bodyPr>
            <a:normAutofit lnSpcReduction="10000"/>
          </a:bodyPr>
          <a:lstStyle/>
          <a:p>
            <a:r>
              <a:rPr lang="en-US" b="1" u="sng" dirty="0"/>
              <a:t>Study Area</a:t>
            </a:r>
            <a:r>
              <a:rPr lang="en-US" b="1" dirty="0"/>
              <a:t>: </a:t>
            </a:r>
            <a:r>
              <a:rPr lang="en-US" dirty="0"/>
              <a:t>ECHS Polyclinic, Base Hospital Delhi Cantt &amp; </a:t>
            </a:r>
            <a:r>
              <a:rPr lang="en-US" dirty="0" err="1"/>
              <a:t>Dundahera</a:t>
            </a:r>
            <a:r>
              <a:rPr lang="en-US" dirty="0"/>
              <a:t>, Gurugram</a:t>
            </a:r>
          </a:p>
          <a:p>
            <a:r>
              <a:rPr lang="en-US" b="1" u="sng" dirty="0">
                <a:solidFill>
                  <a:srgbClr val="C00000"/>
                </a:solidFill>
              </a:rPr>
              <a:t>Study Design</a:t>
            </a:r>
            <a:r>
              <a:rPr lang="en-US" b="1" dirty="0">
                <a:solidFill>
                  <a:srgbClr val="C00000"/>
                </a:solidFill>
              </a:rPr>
              <a:t>:  </a:t>
            </a:r>
            <a:r>
              <a:rPr lang="en-US" dirty="0">
                <a:solidFill>
                  <a:srgbClr val="C00000"/>
                </a:solidFill>
              </a:rPr>
              <a:t>Cross-sectional survey</a:t>
            </a:r>
            <a:endParaRPr lang="en-US" b="1" dirty="0">
              <a:solidFill>
                <a:srgbClr val="C00000"/>
              </a:solidFill>
            </a:endParaRPr>
          </a:p>
          <a:p>
            <a:r>
              <a:rPr lang="en-US" b="1" u="sng" dirty="0"/>
              <a:t>Data Collection Tools</a:t>
            </a:r>
            <a:r>
              <a:rPr lang="en-US" b="1" dirty="0"/>
              <a:t>:   </a:t>
            </a:r>
            <a:r>
              <a:rPr lang="en-IN" dirty="0"/>
              <a:t>Semi structured questionnaire</a:t>
            </a:r>
            <a:endParaRPr lang="en-US" dirty="0"/>
          </a:p>
          <a:p>
            <a:r>
              <a:rPr lang="en-US" b="1" u="sng" dirty="0">
                <a:solidFill>
                  <a:srgbClr val="C00000"/>
                </a:solidFill>
              </a:rPr>
              <a:t>Study Population</a:t>
            </a:r>
            <a:r>
              <a:rPr lang="en-US" b="1" dirty="0">
                <a:solidFill>
                  <a:srgbClr val="C00000"/>
                </a:solidFill>
              </a:rPr>
              <a:t>: </a:t>
            </a:r>
            <a:r>
              <a:rPr lang="en-US" dirty="0">
                <a:solidFill>
                  <a:srgbClr val="C00000"/>
                </a:solidFill>
              </a:rPr>
              <a:t>ECHS  Patients </a:t>
            </a:r>
          </a:p>
          <a:p>
            <a:r>
              <a:rPr lang="en-US" b="1" u="sng" dirty="0"/>
              <a:t>Sample Size</a:t>
            </a:r>
            <a:r>
              <a:rPr lang="en-US" b="1" dirty="0"/>
              <a:t>:  </a:t>
            </a:r>
            <a:r>
              <a:rPr lang="en-US" dirty="0"/>
              <a:t> 400 </a:t>
            </a:r>
          </a:p>
          <a:p>
            <a:r>
              <a:rPr lang="en-US" b="1" u="sng" dirty="0">
                <a:solidFill>
                  <a:srgbClr val="C00000"/>
                </a:solidFill>
              </a:rPr>
              <a:t>Sampling Method</a:t>
            </a:r>
            <a:r>
              <a:rPr lang="en-US" b="1" dirty="0">
                <a:solidFill>
                  <a:srgbClr val="C00000"/>
                </a:solidFill>
              </a:rPr>
              <a:t>: </a:t>
            </a:r>
            <a:r>
              <a:rPr lang="en-US" dirty="0">
                <a:solidFill>
                  <a:srgbClr val="C00000"/>
                </a:solidFill>
              </a:rPr>
              <a:t>Convenience</a:t>
            </a:r>
          </a:p>
          <a:p>
            <a:r>
              <a:rPr lang="en-US" b="1" u="sng" dirty="0"/>
              <a:t>Data Analysis Tool</a:t>
            </a:r>
            <a:r>
              <a:rPr lang="en-US" b="1" dirty="0"/>
              <a:t>: </a:t>
            </a:r>
            <a:r>
              <a:rPr lang="en-US" dirty="0"/>
              <a:t>Microsoft Excel</a:t>
            </a:r>
          </a:p>
          <a:p>
            <a:r>
              <a:rPr lang="en-US" b="1" u="sng" dirty="0"/>
              <a:t>Data Analysis Method</a:t>
            </a:r>
            <a:r>
              <a:rPr lang="en-US" b="1" dirty="0"/>
              <a:t> : </a:t>
            </a:r>
            <a:r>
              <a:rPr lang="en-US" dirty="0"/>
              <a:t>Descriptive analysis for summarizing the data collection</a:t>
            </a:r>
          </a:p>
          <a:p>
            <a:r>
              <a:rPr lang="en-US" b="1" u="sng" dirty="0"/>
              <a:t>Exclusion Criteria</a:t>
            </a:r>
            <a:r>
              <a:rPr lang="en-US" dirty="0"/>
              <a:t> - Consent not given/ unwilling</a:t>
            </a:r>
          </a:p>
          <a:p>
            <a:r>
              <a:rPr lang="en-US" b="1" u="sng" dirty="0"/>
              <a:t>Inclusion Criteria</a:t>
            </a:r>
            <a:r>
              <a:rPr lang="en-US" dirty="0"/>
              <a:t> - OPD</a:t>
            </a:r>
          </a:p>
          <a:p>
            <a:endParaRPr lang="en-US" dirty="0"/>
          </a:p>
          <a:p>
            <a:endParaRPr lang="en-US" dirty="0"/>
          </a:p>
          <a:p>
            <a:pPr marL="457200" lvl="1" indent="0">
              <a:buNone/>
            </a:pP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96429B0-60CE-36A6-DD5A-4112E4534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5</a:t>
            </a:fld>
            <a:endParaRPr lang="en-IN"/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2CC26295-8479-A14D-091A-39151FF23D06}"/>
              </a:ext>
            </a:extLst>
          </p:cNvPr>
          <p:cNvGrpSpPr/>
          <p:nvPr/>
        </p:nvGrpSpPr>
        <p:grpSpPr>
          <a:xfrm>
            <a:off x="1" y="23814"/>
            <a:ext cx="12107140" cy="898935"/>
            <a:chOff x="1" y="23814"/>
            <a:chExt cx="12107140" cy="898935"/>
          </a:xfrm>
        </p:grpSpPr>
        <p:pic>
          <p:nvPicPr>
            <p:cNvPr id="8" name="Picture 4" descr="2.png">
              <a:extLst>
                <a:ext uri="{FF2B5EF4-FFF2-40B4-BE49-F238E27FC236}">
                  <a16:creationId xmlns="" xmlns:a16="http://schemas.microsoft.com/office/drawing/2014/main" id="{6BBBD18E-CCF9-1B2F-A5EC-6B80647AB1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11157697" y="26053"/>
              <a:ext cx="949444" cy="896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83452B6C-9970-A01F-310C-B4FED741E4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23814"/>
              <a:ext cx="1857080" cy="8741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294695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="" xmlns:a16="http://schemas.microsoft.com/office/drawing/2014/main" id="{530E5F8B-AB14-7560-FA2C-63E37F369A99}"/>
              </a:ext>
            </a:extLst>
          </p:cNvPr>
          <p:cNvSpPr txBox="1">
            <a:spLocks/>
          </p:cNvSpPr>
          <p:nvPr/>
        </p:nvSpPr>
        <p:spPr>
          <a:xfrm>
            <a:off x="0" y="6905"/>
            <a:ext cx="12192000" cy="1020617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N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INTERNSHIP EXPERIENCES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A343B33-0785-BB70-4B48-ACB56F0A21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IN" sz="32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</a:t>
            </a:r>
            <a:endParaRPr lang="en-IN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45FC99C5-3553-395D-3229-C978899DC06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Functioning of ECHS PCs</a:t>
            </a:r>
          </a:p>
          <a:p>
            <a:r>
              <a:rPr lang="en-IN" dirty="0">
                <a:solidFill>
                  <a:srgbClr val="C00000"/>
                </a:solidFill>
              </a:rPr>
              <a:t>Treatment Process</a:t>
            </a:r>
          </a:p>
          <a:p>
            <a:r>
              <a:rPr lang="en-IN" dirty="0"/>
              <a:t>Organisational Issues</a:t>
            </a:r>
          </a:p>
          <a:p>
            <a:r>
              <a:rPr lang="en-IN" dirty="0">
                <a:solidFill>
                  <a:srgbClr val="C00000"/>
                </a:solidFill>
              </a:rPr>
              <a:t>Interaction with Patients</a:t>
            </a:r>
          </a:p>
          <a:p>
            <a:r>
              <a:rPr lang="en-IN" dirty="0"/>
              <a:t>Procedures</a:t>
            </a:r>
          </a:p>
          <a:p>
            <a:r>
              <a:rPr lang="en-IN" dirty="0">
                <a:solidFill>
                  <a:srgbClr val="C00000"/>
                </a:solidFill>
              </a:rPr>
              <a:t>Medicine Demand &amp; Disbursal procedure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58C1A877-582B-AFBD-F61A-6CF91B9C8E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en-IN" sz="32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OVERALL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F5C77B51-5E77-C0CF-A1AC-D310D2F1CF1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Good Learning Experience</a:t>
            </a:r>
          </a:p>
          <a:p>
            <a:r>
              <a:rPr lang="en-US" dirty="0">
                <a:solidFill>
                  <a:srgbClr val="C00000"/>
                </a:solidFill>
              </a:rPr>
              <a:t>Exposure to Hospital Functioning</a:t>
            </a:r>
          </a:p>
          <a:p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4929AB7-CA6F-0C11-C641-1E492E7E5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50</a:t>
            </a:fld>
            <a:endParaRPr lang="en-IN"/>
          </a:p>
        </p:txBody>
      </p:sp>
      <p:pic>
        <p:nvPicPr>
          <p:cNvPr id="10" name="Picture 4" descr="2.png">
            <a:extLst>
              <a:ext uri="{FF2B5EF4-FFF2-40B4-BE49-F238E27FC236}">
                <a16:creationId xmlns="" xmlns:a16="http://schemas.microsoft.com/office/drawing/2014/main" id="{741970EB-E5DC-60B7-DA28-2C49453C36E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1167123" y="0"/>
            <a:ext cx="949444" cy="896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C8049C59-AED2-E77A-B5BC-9FEA04F902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814"/>
            <a:ext cx="1857080" cy="874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65980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39ACF08-0C6E-193F-3657-D74358585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/>
              <a:t>Suggestions Given to Organisation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9422733-B7F1-425D-B028-4AA9132AFB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72BD9938-85BC-B17F-0351-5385D968D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51</a:t>
            </a:fld>
            <a:endParaRPr lang="en-IN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2482A949-FB7A-E637-805A-09CC168BDC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814"/>
            <a:ext cx="1857080" cy="874126"/>
          </a:xfrm>
          <a:prstGeom prst="rect">
            <a:avLst/>
          </a:prstGeom>
        </p:spPr>
      </p:pic>
      <p:pic>
        <p:nvPicPr>
          <p:cNvPr id="8" name="Picture 4" descr="2.png">
            <a:extLst>
              <a:ext uri="{FF2B5EF4-FFF2-40B4-BE49-F238E27FC236}">
                <a16:creationId xmlns="" xmlns:a16="http://schemas.microsoft.com/office/drawing/2014/main" id="{65F1BE73-0641-7674-AB03-7A5BE2554DB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1167123" y="0"/>
            <a:ext cx="949444" cy="896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55517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A picture containing text, tree, outdoor, sign&#10;&#10;Description automatically generated">
            <a:extLst>
              <a:ext uri="{FF2B5EF4-FFF2-40B4-BE49-F238E27FC236}">
                <a16:creationId xmlns="" xmlns:a16="http://schemas.microsoft.com/office/drawing/2014/main" id="{80180BE8-FD64-DF51-2475-F01695DB3E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81" y="-1"/>
            <a:ext cx="5829663" cy="4863753"/>
          </a:xfrm>
        </p:spPr>
      </p:pic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B27019A-DBE3-DD9F-379F-7EBC515DB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52</a:t>
            </a:fld>
            <a:endParaRPr lang="en-IN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216FB906-7949-2EC2-4344-02415803ED4E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79232" y="0"/>
            <a:ext cx="6912768" cy="298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A picture containing text, floor, indoor, kitchen&#10;&#10;Description automatically generated">
            <a:extLst>
              <a:ext uri="{FF2B5EF4-FFF2-40B4-BE49-F238E27FC236}">
                <a16:creationId xmlns="" xmlns:a16="http://schemas.microsoft.com/office/drawing/2014/main" id="{8E543E2D-00AB-1B79-2CE2-0A7FC3EE61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382" y="2908570"/>
            <a:ext cx="6370179" cy="391179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567" y="2908571"/>
            <a:ext cx="6007510" cy="39494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206567" y="6451028"/>
            <a:ext cx="1542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DUNDAHERA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465667" y="2431875"/>
            <a:ext cx="1542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DELHI CANTT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08414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F7512292-B42A-7AC1-7086-3818B43D0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53</a:t>
            </a:fld>
            <a:endParaRPr lang="en-IN"/>
          </a:p>
        </p:txBody>
      </p:sp>
      <p:pic>
        <p:nvPicPr>
          <p:cNvPr id="7" name="Picture 3" descr="C:\Users\Office\Desktop\Psn\pics\WhatsApp Image 2021-04-19 at 12.52.06.jpeg">
            <a:extLst>
              <a:ext uri="{FF2B5EF4-FFF2-40B4-BE49-F238E27FC236}">
                <a16:creationId xmlns="" xmlns:a16="http://schemas.microsoft.com/office/drawing/2014/main" id="{6930F4D9-39EF-D5DC-DBC7-B6FB474255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560860" y="3284831"/>
            <a:ext cx="4631140" cy="356405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9" name="Title 8">
            <a:extLst>
              <a:ext uri="{FF2B5EF4-FFF2-40B4-BE49-F238E27FC236}">
                <a16:creationId xmlns="" xmlns:a16="http://schemas.microsoft.com/office/drawing/2014/main" id="{3790F853-B78B-FFED-3AEC-D032F753A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" name="Picture 9" descr="C:\Users\Office\Desktop\Psn\pics\WhatsApp Image 2021-04-19 at 12.52.06.jpeg">
            <a:extLst>
              <a:ext uri="{FF2B5EF4-FFF2-40B4-BE49-F238E27FC236}">
                <a16:creationId xmlns="" xmlns:a16="http://schemas.microsoft.com/office/drawing/2014/main" id="{D5844151-6EE0-F94E-83CC-80105E4019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-2449" y="40261"/>
            <a:ext cx="4155413" cy="320528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11" name="Picture 3" descr="C:\Users\Office\Desktop\Psn\pics\WhatsApp Image 2021-04-19 at 12.52.06.jpeg">
            <a:extLst>
              <a:ext uri="{FF2B5EF4-FFF2-40B4-BE49-F238E27FC236}">
                <a16:creationId xmlns="" xmlns:a16="http://schemas.microsoft.com/office/drawing/2014/main" id="{DFF6C460-7B83-6699-F5E9-4B4913122A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4152964" y="44332"/>
            <a:ext cx="4000436" cy="320528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12" name="Picture 3" descr="C:\Users\Office\Desktop\Psn\pics\WhatsApp Image 2021-04-19 at 12.52.06.jpeg">
            <a:extLst>
              <a:ext uri="{FF2B5EF4-FFF2-40B4-BE49-F238E27FC236}">
                <a16:creationId xmlns="" xmlns:a16="http://schemas.microsoft.com/office/drawing/2014/main" id="{91398C67-51B2-FFB4-16EE-7B80E4D3D0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8183440" y="9114"/>
            <a:ext cx="3961543" cy="327571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18" name="Content Placeholder 17" descr="A person standing outside a building&#10;&#10;Description automatically generated with medium confidence">
            <a:extLst>
              <a:ext uri="{FF2B5EF4-FFF2-40B4-BE49-F238E27FC236}">
                <a16:creationId xmlns="" xmlns:a16="http://schemas.microsoft.com/office/drawing/2014/main" id="{010A08B1-BB0E-3392-EEE4-5CEF130622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24"/>
          <a:stretch/>
        </p:blipFill>
        <p:spPr>
          <a:xfrm>
            <a:off x="3859869" y="3310935"/>
            <a:ext cx="3700991" cy="3573169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49" y="3271646"/>
            <a:ext cx="3853218" cy="3612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50580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F7A40DA-CCAF-AA4D-F02C-E8A499F3A7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3C20748-CF29-ED49-B8D8-5DEBC4A53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54</a:t>
            </a:fld>
            <a:endParaRPr lang="en-IN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AD187A4-AA0D-94D7-17C2-EB1E6CA356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814"/>
            <a:ext cx="1857080" cy="874126"/>
          </a:xfrm>
          <a:prstGeom prst="rect">
            <a:avLst/>
          </a:prstGeom>
        </p:spPr>
      </p:pic>
      <p:pic>
        <p:nvPicPr>
          <p:cNvPr id="8" name="Picture 4" descr="2.png">
            <a:extLst>
              <a:ext uri="{FF2B5EF4-FFF2-40B4-BE49-F238E27FC236}">
                <a16:creationId xmlns="" xmlns:a16="http://schemas.microsoft.com/office/drawing/2014/main" id="{EDE82067-EECE-6FC7-4BE6-B6FAAD72049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1167123" y="0"/>
            <a:ext cx="949444" cy="896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47679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A4904D3-A247-E528-2115-156C18874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2834946"/>
            <a:ext cx="12192000" cy="1325563"/>
          </a:xfrm>
          <a:solidFill>
            <a:srgbClr val="C00000"/>
          </a:solidFill>
        </p:spPr>
        <p:txBody>
          <a:bodyPr>
            <a:normAutofit/>
          </a:bodyPr>
          <a:lstStyle/>
          <a:p>
            <a:pPr algn="ctr"/>
            <a:r>
              <a:rPr lang="en-IN" altLang="en-US" sz="44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ECHS : ORGANISATIONAL &amp; FUNCTIONAL</a:t>
            </a:r>
            <a:br>
              <a:rPr lang="en-IN" altLang="en-US" sz="44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altLang="en-US" sz="44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DETAILS</a:t>
            </a:r>
            <a:endParaRPr lang="en-IN" b="1" u="sng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96429B0-60CE-36A6-DD5A-4112E4534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6</a:t>
            </a:fld>
            <a:endParaRPr lang="en-IN"/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2CC26295-8479-A14D-091A-39151FF23D06}"/>
              </a:ext>
            </a:extLst>
          </p:cNvPr>
          <p:cNvGrpSpPr/>
          <p:nvPr/>
        </p:nvGrpSpPr>
        <p:grpSpPr>
          <a:xfrm>
            <a:off x="1" y="23814"/>
            <a:ext cx="12107140" cy="898935"/>
            <a:chOff x="1" y="23814"/>
            <a:chExt cx="12107140" cy="898935"/>
          </a:xfrm>
        </p:grpSpPr>
        <p:pic>
          <p:nvPicPr>
            <p:cNvPr id="8" name="Picture 4" descr="2.png">
              <a:extLst>
                <a:ext uri="{FF2B5EF4-FFF2-40B4-BE49-F238E27FC236}">
                  <a16:creationId xmlns="" xmlns:a16="http://schemas.microsoft.com/office/drawing/2014/main" id="{6BBBD18E-CCF9-1B2F-A5EC-6B80647AB1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11157697" y="26053"/>
              <a:ext cx="949444" cy="896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83452B6C-9970-A01F-310C-B4FED741E4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23814"/>
              <a:ext cx="1857080" cy="8741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22993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A4904D3-A247-E528-2115-156C18874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905"/>
            <a:ext cx="12192000" cy="1020617"/>
          </a:xfrm>
          <a:solidFill>
            <a:srgbClr val="C00000"/>
          </a:solidFill>
        </p:spPr>
        <p:txBody>
          <a:bodyPr/>
          <a:lstStyle/>
          <a:p>
            <a:pPr algn="ctr"/>
            <a:r>
              <a:rPr lang="en-IN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OBJECTIVES OF </a:t>
            </a:r>
            <a:r>
              <a:rPr lang="en-US" sz="44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ECHS</a:t>
            </a:r>
            <a:endParaRPr lang="en-IN" b="1" u="sng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96429B0-60CE-36A6-DD5A-4112E4534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7</a:t>
            </a:fld>
            <a:endParaRPr lang="en-IN"/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2CC26295-8479-A14D-091A-39151FF23D06}"/>
              </a:ext>
            </a:extLst>
          </p:cNvPr>
          <p:cNvGrpSpPr/>
          <p:nvPr/>
        </p:nvGrpSpPr>
        <p:grpSpPr>
          <a:xfrm>
            <a:off x="1" y="23814"/>
            <a:ext cx="12107140" cy="898935"/>
            <a:chOff x="1" y="23814"/>
            <a:chExt cx="12107140" cy="898935"/>
          </a:xfrm>
        </p:grpSpPr>
        <p:pic>
          <p:nvPicPr>
            <p:cNvPr id="8" name="Picture 4" descr="2.png">
              <a:extLst>
                <a:ext uri="{FF2B5EF4-FFF2-40B4-BE49-F238E27FC236}">
                  <a16:creationId xmlns="" xmlns:a16="http://schemas.microsoft.com/office/drawing/2014/main" id="{6BBBD18E-CCF9-1B2F-A5EC-6B80647AB1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11157697" y="26053"/>
              <a:ext cx="949444" cy="896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83452B6C-9970-A01F-310C-B4FED741E4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23814"/>
              <a:ext cx="1857080" cy="874126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DC3CCD28-C8B6-5C29-2DBA-B072F300C09D}"/>
              </a:ext>
            </a:extLst>
          </p:cNvPr>
          <p:cNvSpPr txBox="1"/>
          <p:nvPr/>
        </p:nvSpPr>
        <p:spPr>
          <a:xfrm>
            <a:off x="122565" y="2261560"/>
            <a:ext cx="11946867" cy="248266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3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 provide comprehensive, quality and timely medical care for all possible diseases to veterans  and their dependents</a:t>
            </a:r>
          </a:p>
        </p:txBody>
      </p:sp>
    </p:spTree>
    <p:extLst>
      <p:ext uri="{BB962C8B-B14F-4D97-AF65-F5344CB8AC3E}">
        <p14:creationId xmlns:p14="http://schemas.microsoft.com/office/powerpoint/2010/main" val="27590777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A4904D3-A247-E528-2115-156C18874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905"/>
            <a:ext cx="12192000" cy="1077177"/>
          </a:xfrm>
          <a:solidFill>
            <a:srgbClr val="C00000"/>
          </a:solidFill>
        </p:spPr>
        <p:txBody>
          <a:bodyPr/>
          <a:lstStyle/>
          <a:p>
            <a:pPr algn="ctr" defTabSz="979290"/>
            <a:r>
              <a:rPr lang="en-US" sz="44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ECHS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96429B0-60CE-36A6-DD5A-4112E4534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8</a:t>
            </a:fld>
            <a:endParaRPr lang="en-IN"/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2CC26295-8479-A14D-091A-39151FF23D06}"/>
              </a:ext>
            </a:extLst>
          </p:cNvPr>
          <p:cNvGrpSpPr/>
          <p:nvPr/>
        </p:nvGrpSpPr>
        <p:grpSpPr>
          <a:xfrm>
            <a:off x="1" y="23814"/>
            <a:ext cx="12107140" cy="898935"/>
            <a:chOff x="1" y="23814"/>
            <a:chExt cx="12107140" cy="898935"/>
          </a:xfrm>
        </p:grpSpPr>
        <p:pic>
          <p:nvPicPr>
            <p:cNvPr id="8" name="Picture 4" descr="2.png">
              <a:extLst>
                <a:ext uri="{FF2B5EF4-FFF2-40B4-BE49-F238E27FC236}">
                  <a16:creationId xmlns="" xmlns:a16="http://schemas.microsoft.com/office/drawing/2014/main" id="{6BBBD18E-CCF9-1B2F-A5EC-6B80647AB1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11157697" y="26053"/>
              <a:ext cx="949444" cy="896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83452B6C-9970-A01F-310C-B4FED741E4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23814"/>
              <a:ext cx="1857080" cy="874126"/>
            </a:xfrm>
            <a:prstGeom prst="rect">
              <a:avLst/>
            </a:prstGeom>
          </p:spPr>
        </p:pic>
      </p:grpSp>
      <p:sp>
        <p:nvSpPr>
          <p:cNvPr id="10" name="Subtitle 2">
            <a:extLst>
              <a:ext uri="{FF2B5EF4-FFF2-40B4-BE49-F238E27FC236}">
                <a16:creationId xmlns="" xmlns:a16="http://schemas.microsoft.com/office/drawing/2014/main" id="{3606FC23-5FED-B7C2-D051-3944FD85CAAD}"/>
              </a:ext>
            </a:extLst>
          </p:cNvPr>
          <p:cNvSpPr>
            <a:spLocks noGrp="1"/>
          </p:cNvSpPr>
          <p:nvPr/>
        </p:nvSpPr>
        <p:spPr bwMode="auto">
          <a:xfrm>
            <a:off x="122566" y="1417951"/>
            <a:ext cx="11946867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Ex-servicemen Contributory Health Scheme (ECHS), partly financed by the </a:t>
            </a:r>
            <a:r>
              <a:rPr lang="en-US" alt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GoI</a:t>
            </a: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launched on </a:t>
            </a:r>
            <a:b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 Apr 2003 with an aim to provide comprehensive and cashless healthcare to all Ex Servicemen (ESM) and their dependents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Authorised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treatment in service hospitals as well as in those civil/private hospitals which are specifically empaneled with the ECHS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ECHS Central Organization is located at Delhi Cantt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Functions under the Chief of Staff Committee (COSC) through AG’s Branch at Army HQ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Headed by Managing Director, ECHS (serving Major General)                </a:t>
            </a: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en-US" altLang="en-US" sz="1800" b="1" dirty="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en-US" altLang="en-US" sz="1800" b="1" dirty="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en-US" altLang="en-US" sz="1800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6486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BBC6317C-4E24-84FC-644B-EBDE55CFFA94}"/>
              </a:ext>
            </a:extLst>
          </p:cNvPr>
          <p:cNvSpPr/>
          <p:nvPr/>
        </p:nvSpPr>
        <p:spPr>
          <a:xfrm>
            <a:off x="2462416" y="4355797"/>
            <a:ext cx="4318845" cy="87277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400" b="1" u="sng" dirty="0">
                <a:solidFill>
                  <a:prstClr val="white"/>
                </a:solidFill>
              </a:rPr>
              <a:t>Incl treatment for</a:t>
            </a:r>
            <a:r>
              <a:rPr lang="en-US" sz="1400" b="1" dirty="0">
                <a:solidFill>
                  <a:prstClr val="white"/>
                </a:solidFill>
              </a:rPr>
              <a:t>:  Leprosy/Tuberculosis, Malignancies</a:t>
            </a:r>
          </a:p>
          <a:p>
            <a:pPr>
              <a:defRPr/>
            </a:pPr>
            <a:r>
              <a:rPr lang="en-US" sz="1400" b="1" dirty="0">
                <a:solidFill>
                  <a:prstClr val="white"/>
                </a:solidFill>
              </a:rPr>
              <a:t>Psychiatric illnesses. Organ Transplant facilities,               Prosthodontics and other super  specialty dental services</a:t>
            </a:r>
            <a:endParaRPr lang="en-IN" sz="1400" b="1" dirty="0">
              <a:solidFill>
                <a:prstClr val="white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8720C406-F36A-D2F5-9412-62B40D72DA83}"/>
              </a:ext>
            </a:extLst>
          </p:cNvPr>
          <p:cNvSpPr/>
          <p:nvPr/>
        </p:nvSpPr>
        <p:spPr>
          <a:xfrm>
            <a:off x="211289" y="5892058"/>
            <a:ext cx="1790142" cy="75460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solidFill>
                  <a:prstClr val="white"/>
                </a:solidFill>
              </a:rPr>
              <a:t>18 Oct 2010</a:t>
            </a:r>
          </a:p>
          <a:p>
            <a:pPr algn="ctr">
              <a:defRPr/>
            </a:pPr>
            <a:r>
              <a:rPr lang="en-US" sz="1400" b="1" dirty="0">
                <a:solidFill>
                  <a:prstClr val="white"/>
                </a:solidFill>
              </a:rPr>
              <a:t>Expansion of ECHS</a:t>
            </a:r>
            <a:endParaRPr lang="en-IN" sz="1400" b="1" dirty="0">
              <a:solidFill>
                <a:prstClr val="white"/>
              </a:solidFill>
            </a:endParaRPr>
          </a:p>
        </p:txBody>
      </p:sp>
      <p:sp>
        <p:nvSpPr>
          <p:cNvPr id="14" name="Down Arrow 13">
            <a:extLst>
              <a:ext uri="{FF2B5EF4-FFF2-40B4-BE49-F238E27FC236}">
                <a16:creationId xmlns="" xmlns:a16="http://schemas.microsoft.com/office/drawing/2014/main" id="{A935BB3F-C2FB-652C-0BFA-E963E329E051}"/>
              </a:ext>
            </a:extLst>
          </p:cNvPr>
          <p:cNvSpPr/>
          <p:nvPr/>
        </p:nvSpPr>
        <p:spPr>
          <a:xfrm>
            <a:off x="916875" y="5348240"/>
            <a:ext cx="328767" cy="42979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 sz="1400">
              <a:solidFill>
                <a:prstClr val="white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A2B6E9D9-49C3-431B-65E0-D1F414840644}"/>
              </a:ext>
            </a:extLst>
          </p:cNvPr>
          <p:cNvSpPr/>
          <p:nvPr/>
        </p:nvSpPr>
        <p:spPr>
          <a:xfrm>
            <a:off x="2462416" y="5883338"/>
            <a:ext cx="3296622" cy="82379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1400" b="1" dirty="0">
                <a:solidFill>
                  <a:prstClr val="white"/>
                </a:solidFill>
              </a:rPr>
              <a:t>28 Regional Centers,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1400" b="1" dirty="0">
                <a:solidFill>
                  <a:prstClr val="white"/>
                </a:solidFill>
              </a:rPr>
              <a:t>426 Polyclinics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1400" b="1" dirty="0">
                <a:solidFill>
                  <a:prstClr val="white"/>
                </a:solidFill>
              </a:rPr>
              <a:t>17 Mobile Clinics,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F7BA2CC-220B-8F4D-F049-BE937C1A9A9B}"/>
              </a:ext>
            </a:extLst>
          </p:cNvPr>
          <p:cNvSpPr txBox="1"/>
          <p:nvPr/>
        </p:nvSpPr>
        <p:spPr>
          <a:xfrm>
            <a:off x="7276283" y="4334665"/>
            <a:ext cx="3966589" cy="138499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b="1" u="sng" dirty="0">
                <a:solidFill>
                  <a:prstClr val="white"/>
                </a:solidFill>
              </a:rPr>
              <a:t>Dependency enhanced to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1400" b="1" dirty="0">
                <a:solidFill>
                  <a:prstClr val="white"/>
                </a:solidFill>
              </a:rPr>
              <a:t>Spouse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1400" b="1" dirty="0">
                <a:solidFill>
                  <a:prstClr val="white"/>
                </a:solidFill>
              </a:rPr>
              <a:t>Wholly dependent unmarried children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1400" b="1" dirty="0">
                <a:solidFill>
                  <a:prstClr val="white"/>
                </a:solidFill>
              </a:rPr>
              <a:t>Wholly dependent parents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1400" b="1" dirty="0">
                <a:solidFill>
                  <a:prstClr val="white"/>
                </a:solidFill>
              </a:rPr>
              <a:t>Divorced dependent daughters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1400" b="1" dirty="0">
                <a:solidFill>
                  <a:prstClr val="white"/>
                </a:solidFill>
              </a:rPr>
              <a:t>Disabled dependent children of any age</a:t>
            </a:r>
            <a:endParaRPr lang="en-IN" sz="1400" b="1" dirty="0">
              <a:solidFill>
                <a:prstClr val="white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D246B68F-9FBD-AF40-0EB5-167496AA0836}"/>
              </a:ext>
            </a:extLst>
          </p:cNvPr>
          <p:cNvSpPr/>
          <p:nvPr/>
        </p:nvSpPr>
        <p:spPr>
          <a:xfrm>
            <a:off x="211289" y="4376048"/>
            <a:ext cx="1790142" cy="508513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solidFill>
                  <a:prstClr val="white"/>
                </a:solidFill>
              </a:rPr>
              <a:t>01 Apr 2003</a:t>
            </a:r>
          </a:p>
          <a:p>
            <a:pPr algn="ctr">
              <a:defRPr/>
            </a:pPr>
            <a:r>
              <a:rPr lang="en-US" sz="1400" b="1" dirty="0">
                <a:solidFill>
                  <a:prstClr val="white"/>
                </a:solidFill>
              </a:rPr>
              <a:t>ECHS launched</a:t>
            </a:r>
            <a:endParaRPr lang="en-IN" sz="1400" b="1" dirty="0">
              <a:solidFill>
                <a:prstClr val="white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B4DB6D12-6A76-9D7A-5DCB-C7F2AE4852D7}"/>
              </a:ext>
            </a:extLst>
          </p:cNvPr>
          <p:cNvSpPr/>
          <p:nvPr/>
        </p:nvSpPr>
        <p:spPr>
          <a:xfrm>
            <a:off x="213767" y="1669349"/>
            <a:ext cx="1826558" cy="458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solidFill>
                  <a:prstClr val="white"/>
                </a:solidFill>
              </a:rPr>
              <a:t>Post- Independence</a:t>
            </a:r>
            <a:endParaRPr lang="en-IN" sz="1400" b="1" dirty="0">
              <a:solidFill>
                <a:prstClr val="white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8F2494F3-6451-3768-B07F-CC49DB1180F6}"/>
              </a:ext>
            </a:extLst>
          </p:cNvPr>
          <p:cNvSpPr/>
          <p:nvPr/>
        </p:nvSpPr>
        <p:spPr>
          <a:xfrm>
            <a:off x="2462416" y="1691479"/>
            <a:ext cx="4805241" cy="458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400" b="1" dirty="0">
                <a:solidFill>
                  <a:prstClr val="white"/>
                </a:solidFill>
              </a:rPr>
              <a:t>No formal entitlement  for treatment of ESM in service hospital</a:t>
            </a:r>
            <a:endParaRPr lang="en-IN" sz="1400" b="1" dirty="0">
              <a:solidFill>
                <a:prstClr val="white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3E4971A3-5F3F-6C95-C12B-8A1211F8106A}"/>
              </a:ext>
            </a:extLst>
          </p:cNvPr>
          <p:cNvSpPr/>
          <p:nvPr/>
        </p:nvSpPr>
        <p:spPr>
          <a:xfrm>
            <a:off x="211289" y="2813435"/>
            <a:ext cx="1790142" cy="418527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solidFill>
                  <a:prstClr val="white"/>
                </a:solidFill>
              </a:rPr>
              <a:t>1966</a:t>
            </a:r>
            <a:endParaRPr lang="en-IN" sz="1400" b="1" dirty="0">
              <a:solidFill>
                <a:prstClr val="white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89B8AE2D-3A2C-EB60-C4A0-F04972F049A8}"/>
              </a:ext>
            </a:extLst>
          </p:cNvPr>
          <p:cNvSpPr/>
          <p:nvPr/>
        </p:nvSpPr>
        <p:spPr>
          <a:xfrm>
            <a:off x="2462416" y="2786232"/>
            <a:ext cx="4369711" cy="707886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US" sz="1400" b="1" dirty="0">
                <a:solidFill>
                  <a:prstClr val="white"/>
                </a:solidFill>
              </a:rPr>
              <a:t>ESM pensioners &amp; their families extended treatment facilities in MHs restricted to available local facilities.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D63EE44F-9F65-1B94-D8AA-8877A1C1151D}"/>
              </a:ext>
            </a:extLst>
          </p:cNvPr>
          <p:cNvSpPr/>
          <p:nvPr/>
        </p:nvSpPr>
        <p:spPr>
          <a:xfrm>
            <a:off x="7254524" y="2780778"/>
            <a:ext cx="2616419" cy="1092927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400" b="1" u="sng" dirty="0">
                <a:solidFill>
                  <a:prstClr val="white"/>
                </a:solidFill>
              </a:rPr>
              <a:t>Dependency limited to</a:t>
            </a:r>
            <a:r>
              <a:rPr lang="en-US" sz="1400" b="1" dirty="0">
                <a:solidFill>
                  <a:prstClr val="white"/>
                </a:solidFill>
              </a:rPr>
              <a:t>: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1400" b="1" dirty="0">
                <a:solidFill>
                  <a:prstClr val="white"/>
                </a:solidFill>
              </a:rPr>
              <a:t>Spouse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1400" b="1" dirty="0">
                <a:solidFill>
                  <a:prstClr val="white"/>
                </a:solidFill>
              </a:rPr>
              <a:t>Wholly dependent unmarried children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8A1F32EC-259C-F66D-D23B-1B8CE08A231B}"/>
              </a:ext>
            </a:extLst>
          </p:cNvPr>
          <p:cNvSpPr txBox="1"/>
          <p:nvPr/>
        </p:nvSpPr>
        <p:spPr>
          <a:xfrm>
            <a:off x="0" y="27499"/>
            <a:ext cx="12192000" cy="1138773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 defTabSz="979290"/>
            <a:r>
              <a:rPr lang="en-US" sz="44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EVOLUTION OF ECHS</a:t>
            </a:r>
          </a:p>
          <a:p>
            <a:pPr algn="ctr" defTabSz="979290"/>
            <a:endParaRPr lang="en-US" sz="2400" b="1" u="sng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Down Arrow 13">
            <a:extLst>
              <a:ext uri="{FF2B5EF4-FFF2-40B4-BE49-F238E27FC236}">
                <a16:creationId xmlns="" xmlns:a16="http://schemas.microsoft.com/office/drawing/2014/main" id="{506FF1B5-718A-B156-FCD2-ED6C2120A7D5}"/>
              </a:ext>
            </a:extLst>
          </p:cNvPr>
          <p:cNvSpPr/>
          <p:nvPr/>
        </p:nvSpPr>
        <p:spPr>
          <a:xfrm>
            <a:off x="896755" y="3490688"/>
            <a:ext cx="328767" cy="42979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 sz="1400">
              <a:solidFill>
                <a:prstClr val="white"/>
              </a:solidFill>
            </a:endParaRPr>
          </a:p>
        </p:txBody>
      </p:sp>
      <p:sp>
        <p:nvSpPr>
          <p:cNvPr id="38" name="Down Arrow 13">
            <a:extLst>
              <a:ext uri="{FF2B5EF4-FFF2-40B4-BE49-F238E27FC236}">
                <a16:creationId xmlns="" xmlns:a16="http://schemas.microsoft.com/office/drawing/2014/main" id="{A0A77C20-7AC2-C22D-16EB-9E3E102BF419}"/>
              </a:ext>
            </a:extLst>
          </p:cNvPr>
          <p:cNvSpPr/>
          <p:nvPr/>
        </p:nvSpPr>
        <p:spPr>
          <a:xfrm>
            <a:off x="896749" y="2179474"/>
            <a:ext cx="328767" cy="42979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 sz="1400">
              <a:solidFill>
                <a:prstClr val="white"/>
              </a:solidFill>
            </a:endParaRPr>
          </a:p>
        </p:txBody>
      </p:sp>
      <p:sp>
        <p:nvSpPr>
          <p:cNvPr id="39" name="Down Arrow 13">
            <a:extLst>
              <a:ext uri="{FF2B5EF4-FFF2-40B4-BE49-F238E27FC236}">
                <a16:creationId xmlns="" xmlns:a16="http://schemas.microsoft.com/office/drawing/2014/main" id="{4C076D79-88DC-CDC1-F981-E98BEFD784C5}"/>
              </a:ext>
            </a:extLst>
          </p:cNvPr>
          <p:cNvSpPr/>
          <p:nvPr/>
        </p:nvSpPr>
        <p:spPr>
          <a:xfrm rot="16200000">
            <a:off x="2119092" y="1760146"/>
            <a:ext cx="236199" cy="3151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 sz="1400">
              <a:solidFill>
                <a:prstClr val="white"/>
              </a:solidFill>
            </a:endParaRPr>
          </a:p>
        </p:txBody>
      </p:sp>
      <p:sp>
        <p:nvSpPr>
          <p:cNvPr id="40" name="Down Arrow 13">
            <a:extLst>
              <a:ext uri="{FF2B5EF4-FFF2-40B4-BE49-F238E27FC236}">
                <a16:creationId xmlns="" xmlns:a16="http://schemas.microsoft.com/office/drawing/2014/main" id="{C7B171CB-8BEC-CBB2-F6EE-F9FE78FD2A8D}"/>
              </a:ext>
            </a:extLst>
          </p:cNvPr>
          <p:cNvSpPr/>
          <p:nvPr/>
        </p:nvSpPr>
        <p:spPr>
          <a:xfrm rot="16200000">
            <a:off x="2142103" y="2852816"/>
            <a:ext cx="236199" cy="3151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 sz="1400">
              <a:solidFill>
                <a:prstClr val="white"/>
              </a:solidFill>
            </a:endParaRPr>
          </a:p>
        </p:txBody>
      </p:sp>
      <p:sp>
        <p:nvSpPr>
          <p:cNvPr id="41" name="Down Arrow 13">
            <a:extLst>
              <a:ext uri="{FF2B5EF4-FFF2-40B4-BE49-F238E27FC236}">
                <a16:creationId xmlns="" xmlns:a16="http://schemas.microsoft.com/office/drawing/2014/main" id="{7D0EE06F-2B54-02F5-419C-AE60FCC43BF5}"/>
              </a:ext>
            </a:extLst>
          </p:cNvPr>
          <p:cNvSpPr/>
          <p:nvPr/>
        </p:nvSpPr>
        <p:spPr>
          <a:xfrm rot="16200000">
            <a:off x="6921110" y="2921827"/>
            <a:ext cx="236199" cy="3151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 sz="1400">
              <a:solidFill>
                <a:prstClr val="white"/>
              </a:solidFill>
            </a:endParaRPr>
          </a:p>
        </p:txBody>
      </p:sp>
      <p:sp>
        <p:nvSpPr>
          <p:cNvPr id="42" name="Down Arrow 13">
            <a:extLst>
              <a:ext uri="{FF2B5EF4-FFF2-40B4-BE49-F238E27FC236}">
                <a16:creationId xmlns="" xmlns:a16="http://schemas.microsoft.com/office/drawing/2014/main" id="{F4DD58B0-69BC-2A77-8393-2D6A50A26464}"/>
              </a:ext>
            </a:extLst>
          </p:cNvPr>
          <p:cNvSpPr/>
          <p:nvPr/>
        </p:nvSpPr>
        <p:spPr>
          <a:xfrm rot="16200000">
            <a:off x="2142106" y="2852816"/>
            <a:ext cx="236199" cy="315172"/>
          </a:xfrm>
          <a:prstGeom prst="downArrow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 sz="1400">
              <a:solidFill>
                <a:prstClr val="white"/>
              </a:solidFill>
            </a:endParaRPr>
          </a:p>
        </p:txBody>
      </p:sp>
      <p:sp>
        <p:nvSpPr>
          <p:cNvPr id="43" name="Down Arrow 13">
            <a:extLst>
              <a:ext uri="{FF2B5EF4-FFF2-40B4-BE49-F238E27FC236}">
                <a16:creationId xmlns="" xmlns:a16="http://schemas.microsoft.com/office/drawing/2014/main" id="{3552E7AD-9CF1-A9C5-65AC-63497B91627D}"/>
              </a:ext>
            </a:extLst>
          </p:cNvPr>
          <p:cNvSpPr/>
          <p:nvPr/>
        </p:nvSpPr>
        <p:spPr>
          <a:xfrm rot="16200000">
            <a:off x="6921112" y="2921827"/>
            <a:ext cx="236199" cy="315172"/>
          </a:xfrm>
          <a:prstGeom prst="downArrow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 sz="1400">
              <a:solidFill>
                <a:prstClr val="white"/>
              </a:solidFill>
            </a:endParaRPr>
          </a:p>
        </p:txBody>
      </p:sp>
      <p:sp>
        <p:nvSpPr>
          <p:cNvPr id="44" name="Down Arrow 13">
            <a:extLst>
              <a:ext uri="{FF2B5EF4-FFF2-40B4-BE49-F238E27FC236}">
                <a16:creationId xmlns="" xmlns:a16="http://schemas.microsoft.com/office/drawing/2014/main" id="{94FF9B58-D40B-87EB-B0E6-9DD32228214C}"/>
              </a:ext>
            </a:extLst>
          </p:cNvPr>
          <p:cNvSpPr/>
          <p:nvPr/>
        </p:nvSpPr>
        <p:spPr>
          <a:xfrm rot="16200000">
            <a:off x="2147865" y="4540714"/>
            <a:ext cx="236199" cy="315172"/>
          </a:xfrm>
          <a:prstGeom prst="down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 sz="1400">
              <a:solidFill>
                <a:prstClr val="white"/>
              </a:solidFill>
            </a:endParaRPr>
          </a:p>
        </p:txBody>
      </p:sp>
      <p:sp>
        <p:nvSpPr>
          <p:cNvPr id="45" name="Down Arrow 13">
            <a:extLst>
              <a:ext uri="{FF2B5EF4-FFF2-40B4-BE49-F238E27FC236}">
                <a16:creationId xmlns="" xmlns:a16="http://schemas.microsoft.com/office/drawing/2014/main" id="{CCDA343E-BCE9-A659-0AB2-283D602E9535}"/>
              </a:ext>
            </a:extLst>
          </p:cNvPr>
          <p:cNvSpPr/>
          <p:nvPr/>
        </p:nvSpPr>
        <p:spPr>
          <a:xfrm rot="16200000">
            <a:off x="6926870" y="4609725"/>
            <a:ext cx="236199" cy="315172"/>
          </a:xfrm>
          <a:prstGeom prst="down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 sz="1400">
              <a:solidFill>
                <a:prstClr val="white"/>
              </a:solidFill>
            </a:endParaRPr>
          </a:p>
        </p:txBody>
      </p:sp>
      <p:sp>
        <p:nvSpPr>
          <p:cNvPr id="46" name="Down Arrow 13">
            <a:extLst>
              <a:ext uri="{FF2B5EF4-FFF2-40B4-BE49-F238E27FC236}">
                <a16:creationId xmlns="" xmlns:a16="http://schemas.microsoft.com/office/drawing/2014/main" id="{36223B14-E3F9-BC1D-2FEC-622CD1AAFEA9}"/>
              </a:ext>
            </a:extLst>
          </p:cNvPr>
          <p:cNvSpPr/>
          <p:nvPr/>
        </p:nvSpPr>
        <p:spPr>
          <a:xfrm rot="16200000">
            <a:off x="2144997" y="6081952"/>
            <a:ext cx="236199" cy="315172"/>
          </a:xfrm>
          <a:prstGeom prst="down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 sz="1400">
              <a:solidFill>
                <a:prstClr val="white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C3892A5C-82E7-B630-7C59-70E9320CD021}"/>
              </a:ext>
            </a:extLst>
          </p:cNvPr>
          <p:cNvSpPr/>
          <p:nvPr/>
        </p:nvSpPr>
        <p:spPr>
          <a:xfrm>
            <a:off x="9523562" y="2776509"/>
            <a:ext cx="2495916" cy="1097197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400" b="1" u="sng" dirty="0">
                <a:solidFill>
                  <a:prstClr val="white"/>
                </a:solidFill>
              </a:rPr>
              <a:t>Not entitled for treatment of </a:t>
            </a:r>
            <a:r>
              <a:rPr lang="en-US" sz="1400" b="1" dirty="0">
                <a:solidFill>
                  <a:prstClr val="white"/>
                </a:solidFill>
              </a:rPr>
              <a:t>- Malignancies, Organ transplant, </a:t>
            </a:r>
            <a:r>
              <a:rPr lang="en-US" sz="1400" b="1" dirty="0" err="1">
                <a:solidFill>
                  <a:prstClr val="white"/>
                </a:solidFill>
              </a:rPr>
              <a:t>Psy</a:t>
            </a:r>
            <a:r>
              <a:rPr lang="en-US" sz="1400" b="1" dirty="0">
                <a:solidFill>
                  <a:prstClr val="white"/>
                </a:solidFill>
              </a:rPr>
              <a:t> illness, Leprosy / TB, Prosthodontics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706E31F8-E626-559A-C6B7-96F2453C4B26}"/>
              </a:ext>
            </a:extLst>
          </p:cNvPr>
          <p:cNvGrpSpPr/>
          <p:nvPr/>
        </p:nvGrpSpPr>
        <p:grpSpPr>
          <a:xfrm>
            <a:off x="0" y="260421"/>
            <a:ext cx="12107140" cy="898935"/>
            <a:chOff x="1" y="23814"/>
            <a:chExt cx="12107140" cy="898935"/>
          </a:xfrm>
          <a:solidFill>
            <a:schemeClr val="bg1"/>
          </a:solidFill>
        </p:grpSpPr>
        <p:pic>
          <p:nvPicPr>
            <p:cNvPr id="34" name="Picture 4" descr="2.png">
              <a:extLst>
                <a:ext uri="{FF2B5EF4-FFF2-40B4-BE49-F238E27FC236}">
                  <a16:creationId xmlns="" xmlns:a16="http://schemas.microsoft.com/office/drawing/2014/main" id="{ABB4BBC9-D5CC-B25D-39CB-509C077FFB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11157697" y="26053"/>
              <a:ext cx="949444" cy="89669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pic>
          <p:nvPicPr>
            <p:cNvPr id="35" name="Picture 34">
              <a:extLst>
                <a:ext uri="{FF2B5EF4-FFF2-40B4-BE49-F238E27FC236}">
                  <a16:creationId xmlns="" xmlns:a16="http://schemas.microsoft.com/office/drawing/2014/main" id="{F8ABBD52-5852-7CD2-E351-D1710D20C9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23814"/>
              <a:ext cx="1857080" cy="874126"/>
            </a:xfrm>
            <a:prstGeom prst="rect">
              <a:avLst/>
            </a:prstGeom>
            <a:grpFill/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1516</TotalTime>
  <Words>2693</Words>
  <Application>Microsoft Office PowerPoint</Application>
  <PresentationFormat>Widescreen</PresentationFormat>
  <Paragraphs>762</Paragraphs>
  <Slides>54</Slides>
  <Notes>17</Notes>
  <HiddenSlides>5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54</vt:i4>
      </vt:variant>
    </vt:vector>
  </HeadingPairs>
  <TitlesOfParts>
    <vt:vector size="64" baseType="lpstr">
      <vt:lpstr>Arial</vt:lpstr>
      <vt:lpstr>Arial Narrow</vt:lpstr>
      <vt:lpstr>Arial Rounded MT Bold</vt:lpstr>
      <vt:lpstr>Calibri</vt:lpstr>
      <vt:lpstr>Calibri Light</vt:lpstr>
      <vt:lpstr>Eras Demi ITC</vt:lpstr>
      <vt:lpstr>Times New Roman</vt:lpstr>
      <vt:lpstr>Wingdings</vt:lpstr>
      <vt:lpstr>Office Theme</vt:lpstr>
      <vt:lpstr>Custom Design</vt:lpstr>
      <vt:lpstr>PowerPoint Presentation</vt:lpstr>
      <vt:lpstr>PREVIEW</vt:lpstr>
      <vt:lpstr>PowerPoint Presentation</vt:lpstr>
      <vt:lpstr>OBJECTIVES OF INTERNSHIP</vt:lpstr>
      <vt:lpstr>METHODLOGY</vt:lpstr>
      <vt:lpstr>ECHS : ORGANISATIONAL &amp; FUNCTIONAL  DETAILS</vt:lpstr>
      <vt:lpstr>OBJECTIVES OF ECHS</vt:lpstr>
      <vt:lpstr>ECHS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ECHS POLYCLINIC – DELHI CANTT DEPENDENCY</vt:lpstr>
      <vt:lpstr>PowerPoint Presentation</vt:lpstr>
      <vt:lpstr>PowerPoint Presentation</vt:lpstr>
      <vt:lpstr>ECHS POLYCLINIC – DELHI CANTT PATIENT SATISFACTION</vt:lpstr>
      <vt:lpstr>ECHS POLYCLINIC – DELHI CANTT PT SATISFACTION</vt:lpstr>
      <vt:lpstr>PowerPoint Presentation</vt:lpstr>
      <vt:lpstr>PowerPoint Presentation</vt:lpstr>
      <vt:lpstr>OBSERVATIONAL LEARNING GENERAL INFORMATION</vt:lpstr>
      <vt:lpstr>OBSERVATIONAL LEARNING FACILITIES AVAILABLE</vt:lpstr>
      <vt:lpstr>PowerPoint Presentation</vt:lpstr>
      <vt:lpstr>PowerPoint Presentation</vt:lpstr>
      <vt:lpstr>SPECIFIC LEARNING PATIENT SATISFACTION : ANALYSIS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Suggestions Given to Organisation </vt:lpstr>
      <vt:lpstr>PowerPoint Presentation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Jitender Mann</dc:creator>
  <cp:lastModifiedBy>manoj singh</cp:lastModifiedBy>
  <cp:revision>89</cp:revision>
  <dcterms:created xsi:type="dcterms:W3CDTF">2022-06-20T12:51:09Z</dcterms:created>
  <dcterms:modified xsi:type="dcterms:W3CDTF">2022-08-23T03:43:18Z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