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ell\Desktop\FMRI\Compiled%20data%20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ell\Desktop\FMRI\CPR%20Compiled%20data%20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ell\Desktop\FMRI\CPR%20Compiled%20data%20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ell\Desktop\FMRI\CPR%20Compiled%20data%20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ell\Desktop\FMRI\Copy%20of%20ACLS%20Status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ell\Desktop\FMRI\CPR%20Compiled%20data%20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autoTitleDeleted val="1"/>
    <c:plotArea>
      <c:layout>
        <c:manualLayout>
          <c:layoutTarget val="inner"/>
          <c:xMode val="edge"/>
          <c:yMode val="edge"/>
          <c:x val="7.2541255863219689E-2"/>
          <c:y val="6.3390651126806544E-2"/>
          <c:w val="0.57223068773137797"/>
          <c:h val="0.88962885176916073"/>
        </c:manualLayout>
      </c:layout>
      <c:doughnutChart>
        <c:varyColors val="1"/>
        <c:ser>
          <c:idx val="0"/>
          <c:order val="0"/>
          <c:explosion val="25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GB" sz="2400" b="1"/>
                </a:pPr>
                <a:endParaRPr lang="en-US"/>
              </a:p>
            </c:txPr>
            <c:showPercent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'FINAL OUTOME'!$A$3:$A$4</c:f>
              <c:strCache>
                <c:ptCount val="2"/>
                <c:pt idx="0">
                  <c:v>EXPIRED</c:v>
                </c:pt>
                <c:pt idx="1">
                  <c:v>ALIVE</c:v>
                </c:pt>
              </c:strCache>
            </c:strRef>
          </c:cat>
          <c:val>
            <c:numRef>
              <c:f>'FINAL OUTOME'!$B$3:$B$4</c:f>
              <c:numCache>
                <c:formatCode>General</c:formatCode>
                <c:ptCount val="2"/>
                <c:pt idx="0">
                  <c:v>58</c:v>
                </c:pt>
                <c:pt idx="1">
                  <c:v>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9AD-4CE7-A513-155EB835E63E}"/>
            </c:ext>
          </c:extLst>
        </c:ser>
        <c:dLbls>
          <c:showPercent val="1"/>
        </c:dLbls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65647858418269689"/>
          <c:y val="0.33059856363158246"/>
          <c:w val="0.28952757519553751"/>
          <c:h val="0.42734590523654475"/>
        </c:manualLayout>
      </c:layout>
      <c:txPr>
        <a:bodyPr/>
        <a:lstStyle/>
        <a:p>
          <a:pPr>
            <a:defRPr lang="en-GB" sz="2000"/>
          </a:pPr>
          <a:endParaRPr lang="en-US"/>
        </a:p>
      </c:txPr>
    </c:legend>
    <c:plotVisOnly val="1"/>
    <c:dispBlanksAs val="zero"/>
  </c:chart>
  <c:spPr>
    <a:solidFill>
      <a:schemeClr val="bg1">
        <a:lumMod val="95000"/>
      </a:schemeClr>
    </a:solidFill>
    <a:ln>
      <a:solidFill>
        <a:schemeClr val="tx1"/>
      </a:solidFill>
    </a:ln>
  </c:sp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/>
      <c:barChart>
        <c:barDir val="bar"/>
        <c:grouping val="clustered"/>
        <c:ser>
          <c:idx val="0"/>
          <c:order val="0"/>
          <c:tx>
            <c:v>CPR COUNTS</c:v>
          </c:tx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GB" sz="2000" b="1"/>
                </a:pPr>
                <a:endParaRPr lang="en-US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'LOCATION OF CPR'!$A$2:$A$12</c:f>
              <c:strCache>
                <c:ptCount val="11"/>
                <c:pt idx="0">
                  <c:v>ER</c:v>
                </c:pt>
                <c:pt idx="1">
                  <c:v>ICU 4</c:v>
                </c:pt>
                <c:pt idx="2">
                  <c:v>ICU 5</c:v>
                </c:pt>
                <c:pt idx="3">
                  <c:v>ICU 6</c:v>
                </c:pt>
                <c:pt idx="4">
                  <c:v>ICU 7</c:v>
                </c:pt>
                <c:pt idx="5">
                  <c:v>ICU 9</c:v>
                </c:pt>
                <c:pt idx="6">
                  <c:v>PICU</c:v>
                </c:pt>
                <c:pt idx="7">
                  <c:v>NICU</c:v>
                </c:pt>
                <c:pt idx="8">
                  <c:v>3RF FLOOR</c:v>
                </c:pt>
                <c:pt idx="9">
                  <c:v>4TH FLOOR</c:v>
                </c:pt>
                <c:pt idx="10">
                  <c:v>NUCLEAR MEDICINE</c:v>
                </c:pt>
              </c:strCache>
            </c:strRef>
          </c:cat>
          <c:val>
            <c:numRef>
              <c:f>'LOCATION OF CPR'!$B$2:$B$12</c:f>
              <c:numCache>
                <c:formatCode>General</c:formatCode>
                <c:ptCount val="11"/>
                <c:pt idx="0">
                  <c:v>7</c:v>
                </c:pt>
                <c:pt idx="1">
                  <c:v>4</c:v>
                </c:pt>
                <c:pt idx="2">
                  <c:v>11</c:v>
                </c:pt>
                <c:pt idx="3">
                  <c:v>1</c:v>
                </c:pt>
                <c:pt idx="4">
                  <c:v>33</c:v>
                </c:pt>
                <c:pt idx="5">
                  <c:v>2</c:v>
                </c:pt>
                <c:pt idx="6">
                  <c:v>3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D7F-A34E-89D9-1FA63C2F2081}"/>
            </c:ext>
          </c:extLst>
        </c:ser>
        <c:dLbls>
          <c:showVal val="1"/>
        </c:dLbls>
        <c:gapWidth val="75"/>
        <c:axId val="87996288"/>
        <c:axId val="87997824"/>
      </c:barChart>
      <c:catAx>
        <c:axId val="87996288"/>
        <c:scaling>
          <c:orientation val="minMax"/>
        </c:scaling>
        <c:axPos val="l"/>
        <c:numFmt formatCode="General" sourceLinked="0"/>
        <c:majorTickMark val="none"/>
        <c:tickLblPos val="nextTo"/>
        <c:txPr>
          <a:bodyPr/>
          <a:lstStyle/>
          <a:p>
            <a:pPr>
              <a:defRPr lang="en-GB" sz="1200" b="1"/>
            </a:pPr>
            <a:endParaRPr lang="en-US"/>
          </a:p>
        </c:txPr>
        <c:crossAx val="87997824"/>
        <c:crosses val="autoZero"/>
        <c:auto val="1"/>
        <c:lblAlgn val="ctr"/>
        <c:lblOffset val="100"/>
      </c:catAx>
      <c:valAx>
        <c:axId val="87997824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/>
          <a:lstStyle/>
          <a:p>
            <a:pPr>
              <a:defRPr lang="en-GB" b="1"/>
            </a:pPr>
            <a:endParaRPr lang="en-US"/>
          </a:p>
        </c:txPr>
        <c:crossAx val="87996288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74410242966984863"/>
          <c:y val="6.1357502118291433E-2"/>
          <c:w val="0.1979120175024473"/>
          <c:h val="7.159263713715501E-2"/>
        </c:manualLayout>
      </c:layout>
      <c:txPr>
        <a:bodyPr/>
        <a:lstStyle/>
        <a:p>
          <a:pPr>
            <a:defRPr lang="en-GB" b="1" i="0"/>
          </a:pPr>
          <a:endParaRPr lang="en-US"/>
        </a:p>
      </c:txPr>
    </c:legend>
    <c:plotVisOnly val="1"/>
    <c:dispBlanksAs val="gap"/>
  </c:chart>
  <c:spPr>
    <a:solidFill>
      <a:schemeClr val="bg1">
        <a:lumMod val="95000"/>
      </a:schemeClr>
    </a:solidFill>
    <a:ln>
      <a:solidFill>
        <a:schemeClr val="tx1"/>
      </a:solidFill>
    </a:ln>
  </c:sp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view3D>
      <c:rotX val="30"/>
      <c:depthPercent val="80"/>
      <c:perspective val="30"/>
    </c:view3D>
    <c:plotArea>
      <c:layout>
        <c:manualLayout>
          <c:layoutTarget val="inner"/>
          <c:xMode val="edge"/>
          <c:yMode val="edge"/>
          <c:x val="5.3489753047268572E-2"/>
          <c:y val="9.2368009542137128E-2"/>
          <c:w val="0.89902717740503235"/>
          <c:h val="0.63812927349325566"/>
        </c:manualLayout>
      </c:layout>
      <c:pie3DChart>
        <c:varyColors val="1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GB" sz="1800" b="1"/>
                </a:pPr>
                <a:endParaRPr lang="en-US"/>
              </a:p>
            </c:txPr>
            <c:showPercent val="1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Sheet2!$I$2:$I$5</c:f>
              <c:strCache>
                <c:ptCount val="4"/>
                <c:pt idx="0">
                  <c:v>BMT </c:v>
                </c:pt>
                <c:pt idx="1">
                  <c:v>CARDIOLOGY</c:v>
                </c:pt>
                <c:pt idx="2">
                  <c:v>NEUROSURGERY</c:v>
                </c:pt>
                <c:pt idx="3">
                  <c:v>SURGICAL ONCOLOGY</c:v>
                </c:pt>
              </c:strCache>
            </c:strRef>
          </c:cat>
          <c:val>
            <c:numRef>
              <c:f>Sheet2!$J$2:$J$5</c:f>
              <c:numCache>
                <c:formatCode>General</c:formatCode>
                <c:ptCount val="4"/>
                <c:pt idx="0">
                  <c:v>3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6E8-4859-892B-D9A7BB6DE02E}"/>
            </c:ext>
          </c:extLst>
        </c:ser>
      </c:pie3DChart>
    </c:plotArea>
    <c:legend>
      <c:legendPos val="b"/>
      <c:layout>
        <c:manualLayout>
          <c:xMode val="edge"/>
          <c:yMode val="edge"/>
          <c:x val="9.0328932137010404E-2"/>
          <c:y val="0.71611989258219089"/>
          <c:w val="0.83135526624151823"/>
          <c:h val="0.25476772560090133"/>
        </c:manualLayout>
      </c:layout>
      <c:txPr>
        <a:bodyPr/>
        <a:lstStyle/>
        <a:p>
          <a:pPr>
            <a:defRPr lang="en-GB" sz="1400"/>
          </a:pPr>
          <a:endParaRPr lang="en-US"/>
        </a:p>
      </c:txPr>
    </c:legend>
    <c:plotVisOnly val="1"/>
    <c:dispBlanksAs val="zero"/>
  </c:chart>
  <c:spPr>
    <a:solidFill>
      <a:schemeClr val="bg1">
        <a:lumMod val="95000"/>
      </a:schemeClr>
    </a:solidFill>
    <a:ln>
      <a:solidFill>
        <a:schemeClr val="tx1"/>
      </a:solidFill>
    </a:ln>
  </c:sp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0.26461373979628694"/>
          <c:y val="6.3116608781902464E-2"/>
          <c:w val="0.69118447350044565"/>
          <c:h val="0.76417535441993434"/>
        </c:manualLayout>
      </c:layout>
      <c:barChart>
        <c:barDir val="bar"/>
        <c:grouping val="clustered"/>
        <c:ser>
          <c:idx val="0"/>
          <c:order val="0"/>
          <c:tx>
            <c:v>CPR COUNT</c:v>
          </c:tx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GB" sz="1800" b="1"/>
                </a:pPr>
                <a:endParaRPr lang="en-US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Sheet3!$A$2:$A$18</c:f>
              <c:strCache>
                <c:ptCount val="17"/>
                <c:pt idx="0">
                  <c:v>BMT</c:v>
                </c:pt>
                <c:pt idx="1">
                  <c:v>CARDIOLOGY</c:v>
                </c:pt>
                <c:pt idx="2">
                  <c:v>CRITICAL CARE </c:v>
                </c:pt>
                <c:pt idx="3">
                  <c:v>CTVS</c:v>
                </c:pt>
                <c:pt idx="4">
                  <c:v>ER </c:v>
                </c:pt>
                <c:pt idx="5">
                  <c:v>GASTROENTEROLOGY</c:v>
                </c:pt>
                <c:pt idx="6">
                  <c:v>INTERNAL MEDICINE</c:v>
                </c:pt>
                <c:pt idx="7">
                  <c:v>LTP</c:v>
                </c:pt>
                <c:pt idx="8">
                  <c:v>MEDICAL ONCOLOGY</c:v>
                </c:pt>
                <c:pt idx="9">
                  <c:v>NEONATOLOGY</c:v>
                </c:pt>
                <c:pt idx="10">
                  <c:v>NEPHROLOGY</c:v>
                </c:pt>
                <c:pt idx="11">
                  <c:v>NEUROLOGY</c:v>
                </c:pt>
                <c:pt idx="12">
                  <c:v>NEUROSURGERY</c:v>
                </c:pt>
                <c:pt idx="13">
                  <c:v>ONCOLOGY</c:v>
                </c:pt>
                <c:pt idx="14">
                  <c:v>PAEDIATRIC</c:v>
                </c:pt>
                <c:pt idx="15">
                  <c:v>PULMONOLOGY</c:v>
                </c:pt>
                <c:pt idx="16">
                  <c:v>SURGICAL ONCOLOGY</c:v>
                </c:pt>
              </c:strCache>
            </c:strRef>
          </c:cat>
          <c:val>
            <c:numRef>
              <c:f>Sheet3!$B$2:$B$18</c:f>
              <c:numCache>
                <c:formatCode>General</c:formatCode>
                <c:ptCount val="17"/>
                <c:pt idx="0">
                  <c:v>12</c:v>
                </c:pt>
                <c:pt idx="1">
                  <c:v>5</c:v>
                </c:pt>
                <c:pt idx="2">
                  <c:v>5</c:v>
                </c:pt>
                <c:pt idx="3">
                  <c:v>1</c:v>
                </c:pt>
                <c:pt idx="4">
                  <c:v>6</c:v>
                </c:pt>
                <c:pt idx="5">
                  <c:v>4</c:v>
                </c:pt>
                <c:pt idx="6">
                  <c:v>1</c:v>
                </c:pt>
                <c:pt idx="7">
                  <c:v>3</c:v>
                </c:pt>
                <c:pt idx="8">
                  <c:v>7</c:v>
                </c:pt>
                <c:pt idx="9">
                  <c:v>1</c:v>
                </c:pt>
                <c:pt idx="10">
                  <c:v>1</c:v>
                </c:pt>
                <c:pt idx="11">
                  <c:v>7</c:v>
                </c:pt>
                <c:pt idx="12">
                  <c:v>3</c:v>
                </c:pt>
                <c:pt idx="13">
                  <c:v>1</c:v>
                </c:pt>
                <c:pt idx="14">
                  <c:v>2</c:v>
                </c:pt>
                <c:pt idx="15">
                  <c:v>3</c:v>
                </c:pt>
                <c:pt idx="16">
                  <c:v>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01B-C04F-9D16-BC916683ED70}"/>
            </c:ext>
          </c:extLst>
        </c:ser>
        <c:dLbls>
          <c:showVal val="1"/>
        </c:dLbls>
        <c:gapWidth val="75"/>
        <c:axId val="105298560"/>
        <c:axId val="105304448"/>
      </c:barChart>
      <c:catAx>
        <c:axId val="105298560"/>
        <c:scaling>
          <c:orientation val="minMax"/>
        </c:scaling>
        <c:axPos val="l"/>
        <c:numFmt formatCode="General" sourceLinked="0"/>
        <c:majorTickMark val="none"/>
        <c:tickLblPos val="nextTo"/>
        <c:txPr>
          <a:bodyPr/>
          <a:lstStyle/>
          <a:p>
            <a:pPr>
              <a:defRPr lang="en-GB" sz="1000" b="1"/>
            </a:pPr>
            <a:endParaRPr lang="en-US"/>
          </a:p>
        </c:txPr>
        <c:crossAx val="105304448"/>
        <c:crosses val="autoZero"/>
        <c:auto val="1"/>
        <c:lblAlgn val="ctr"/>
        <c:lblOffset val="100"/>
      </c:catAx>
      <c:valAx>
        <c:axId val="105304448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/>
          <a:lstStyle/>
          <a:p>
            <a:pPr>
              <a:defRPr lang="en-GB"/>
            </a:pPr>
            <a:endParaRPr lang="en-US"/>
          </a:p>
        </c:txPr>
        <c:crossAx val="105298560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8007355768718516"/>
          <c:y val="0.34092393785642938"/>
          <c:w val="0.14482521250913341"/>
          <c:h val="5.3907446595002274E-2"/>
        </c:manualLayout>
      </c:layout>
      <c:txPr>
        <a:bodyPr/>
        <a:lstStyle/>
        <a:p>
          <a:pPr>
            <a:defRPr lang="en-GB"/>
          </a:pPr>
          <a:endParaRPr lang="en-US"/>
        </a:p>
      </c:txPr>
    </c:legend>
    <c:plotVisOnly val="1"/>
    <c:dispBlanksAs val="gap"/>
  </c:chart>
  <c:spPr>
    <a:solidFill>
      <a:schemeClr val="bg1">
        <a:lumMod val="95000"/>
      </a:schemeClr>
    </a:solidFill>
    <a:ln>
      <a:solidFill>
        <a:schemeClr val="tx1"/>
      </a:solidFill>
    </a:ln>
  </c:sp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view3D>
      <c:rotX val="60"/>
      <c:rotY val="160"/>
      <c:perspective val="30"/>
    </c:view3D>
    <c:plotArea>
      <c:layout>
        <c:manualLayout>
          <c:layoutTarget val="inner"/>
          <c:xMode val="edge"/>
          <c:yMode val="edge"/>
          <c:x val="2.1364844491166411E-3"/>
          <c:y val="0.11170207585210189"/>
          <c:w val="0.76037099717522161"/>
          <c:h val="0.81462566558455074"/>
        </c:manualLayout>
      </c:layout>
      <c:pie3DChart>
        <c:varyColors val="1"/>
        <c:ser>
          <c:idx val="0"/>
          <c:order val="0"/>
          <c:tx>
            <c:strRef>
              <c:f>Sheet1!$Q$1</c:f>
              <c:strCache>
                <c:ptCount val="1"/>
                <c:pt idx="0">
                  <c:v>NO. OF DOCTORS</c:v>
                </c:pt>
              </c:strCache>
            </c:strRef>
          </c:tx>
          <c:dLbls>
            <c:dLbl>
              <c:idx val="0"/>
              <c:layout>
                <c:manualLayout>
                  <c:x val="0.14877876670660406"/>
                  <c:y val="-4.9466970448682965E-2"/>
                </c:manualLayout>
              </c:layout>
              <c:tx>
                <c:rich>
                  <a:bodyPr/>
                  <a:lstStyle/>
                  <a:p>
                    <a:r>
                      <a:rPr lang="en-US" sz="2400" b="1"/>
                      <a:t>61%</a:t>
                    </a:r>
                  </a:p>
                </c:rich>
              </c:tx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C131-4287-9581-97EE76F25A79}"/>
                </c:ext>
              </c:extLst>
            </c:dLbl>
            <c:dLbl>
              <c:idx val="1"/>
              <c:layout>
                <c:manualLayout>
                  <c:x val="-0.14691424968450492"/>
                  <c:y val="-3.1682835991426031E-2"/>
                </c:manualLayout>
              </c:layout>
              <c:tx>
                <c:rich>
                  <a:bodyPr/>
                  <a:lstStyle/>
                  <a:p>
                    <a:r>
                      <a:rPr lang="en-US" sz="2400" b="1"/>
                      <a:t>39%</a:t>
                    </a:r>
                  </a:p>
                </c:rich>
              </c:tx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C131-4287-9581-97EE76F25A7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GB" sz="2400" b="1"/>
                </a:pPr>
                <a:endParaRPr lang="en-US"/>
              </a:p>
            </c:txPr>
            <c:showPercent val="1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Sheet1!$P$2:$P$3</c:f>
              <c:strCache>
                <c:ptCount val="2"/>
                <c:pt idx="0">
                  <c:v>CERTIFIED </c:v>
                </c:pt>
                <c:pt idx="1">
                  <c:v>NOT CERTIFIED</c:v>
                </c:pt>
              </c:strCache>
            </c:strRef>
          </c:cat>
          <c:val>
            <c:numRef>
              <c:f>Sheet1!$Q$2:$Q$3</c:f>
              <c:numCache>
                <c:formatCode>General</c:formatCode>
                <c:ptCount val="2"/>
                <c:pt idx="0">
                  <c:v>36</c:v>
                </c:pt>
                <c:pt idx="1">
                  <c:v>23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C131-4287-9581-97EE76F25A79}"/>
            </c:ext>
          </c:extLst>
        </c:ser>
      </c:pie3DChart>
    </c:plotArea>
    <c:legend>
      <c:legendPos val="r"/>
      <c:layout>
        <c:manualLayout>
          <c:xMode val="edge"/>
          <c:yMode val="edge"/>
          <c:x val="0.70476038786912587"/>
          <c:y val="0.3151108502343794"/>
          <c:w val="0.2823322408932703"/>
          <c:h val="0.51203090664846573"/>
        </c:manualLayout>
      </c:layout>
      <c:txPr>
        <a:bodyPr/>
        <a:lstStyle/>
        <a:p>
          <a:pPr>
            <a:defRPr lang="en-GB" sz="1600"/>
          </a:pPr>
          <a:endParaRPr lang="en-US"/>
        </a:p>
      </c:txPr>
    </c:legend>
    <c:plotVisOnly val="1"/>
    <c:dispBlanksAs val="zero"/>
  </c:chart>
  <c:spPr>
    <a:solidFill>
      <a:schemeClr val="bg1">
        <a:lumMod val="95000"/>
      </a:schemeClr>
    </a:solidFill>
    <a:ln>
      <a:solidFill>
        <a:schemeClr val="tx1"/>
      </a:solidFill>
    </a:ln>
  </c:spPr>
  <c:txPr>
    <a:bodyPr/>
    <a:lstStyle/>
    <a:p>
      <a:pPr>
        <a:defRPr sz="1800"/>
      </a:pPr>
      <a:endParaRPr lang="en-US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view3D>
      <c:rotX val="60"/>
      <c:depthPercent val="100"/>
      <c:perspective val="0"/>
    </c:view3D>
    <c:plotArea>
      <c:layout>
        <c:manualLayout>
          <c:layoutTarget val="inner"/>
          <c:xMode val="edge"/>
          <c:yMode val="edge"/>
          <c:x val="2.5327375607832391E-2"/>
          <c:y val="0.1197746247638625"/>
          <c:w val="0.52451276580011719"/>
          <c:h val="0.76045075047227573"/>
        </c:manualLayout>
      </c:layout>
      <c:pie3DChart>
        <c:varyColors val="1"/>
        <c:ser>
          <c:idx val="0"/>
          <c:order val="0"/>
          <c:dLbls>
            <c:dLbl>
              <c:idx val="2"/>
              <c:layout>
                <c:manualLayout>
                  <c:x val="-5.5504417161779299E-2"/>
                  <c:y val="-9.8083845013762536E-2"/>
                </c:manualLayout>
              </c:layout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83F-A644-92F7-FC924AFC089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GB" sz="1800" b="1"/>
                </a:pPr>
                <a:endParaRPr lang="en-US"/>
              </a:p>
            </c:txPr>
            <c:showPercent val="1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Sheet7!$A$2:$A$7</c:f>
              <c:strCache>
                <c:ptCount val="6"/>
                <c:pt idx="0">
                  <c:v>No Dedicated TL/Recorder</c:v>
                </c:pt>
                <c:pt idx="1">
                  <c:v>Pre arrrest status not recorded</c:v>
                </c:pt>
                <c:pt idx="2">
                  <c:v>Final outcome not recorded</c:v>
                </c:pt>
                <c:pt idx="3">
                  <c:v>Location not recorded</c:v>
                </c:pt>
                <c:pt idx="4">
                  <c:v>Death decleration time &amp; signature not collaborating</c:v>
                </c:pt>
                <c:pt idx="5">
                  <c:v>Adrenaline adminstration not as per ACLS protocol</c:v>
                </c:pt>
              </c:strCache>
            </c:strRef>
          </c:cat>
          <c:val>
            <c:numRef>
              <c:f>Sheet7!$B$2:$B$7</c:f>
              <c:numCache>
                <c:formatCode>General</c:formatCode>
                <c:ptCount val="6"/>
                <c:pt idx="0">
                  <c:v>6</c:v>
                </c:pt>
                <c:pt idx="1">
                  <c:v>2</c:v>
                </c:pt>
                <c:pt idx="2">
                  <c:v>1</c:v>
                </c:pt>
                <c:pt idx="3">
                  <c:v>5</c:v>
                </c:pt>
                <c:pt idx="4">
                  <c:v>6</c:v>
                </c:pt>
                <c:pt idx="5">
                  <c:v>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0B3-418E-A751-8B1DF0E870D6}"/>
            </c:ext>
          </c:extLst>
        </c:ser>
      </c:pie3DChart>
    </c:plotArea>
    <c:legend>
      <c:legendPos val="r"/>
      <c:layout>
        <c:manualLayout>
          <c:xMode val="edge"/>
          <c:yMode val="edge"/>
          <c:x val="0.56693197725284361"/>
          <c:y val="3.1123298804785111E-2"/>
          <c:w val="0.42751246719160413"/>
          <c:h val="0.93813185208707373"/>
        </c:manualLayout>
      </c:layout>
      <c:txPr>
        <a:bodyPr/>
        <a:lstStyle/>
        <a:p>
          <a:pPr>
            <a:defRPr lang="en-GB" sz="1400"/>
          </a:pPr>
          <a:endParaRPr lang="en-US"/>
        </a:p>
      </c:txPr>
    </c:legend>
    <c:plotVisOnly val="1"/>
    <c:dispBlanksAs val="zero"/>
  </c:chart>
  <c:spPr>
    <a:solidFill>
      <a:schemeClr val="bg1">
        <a:lumMod val="95000"/>
      </a:schemeClr>
    </a:solidFill>
    <a:ln>
      <a:solidFill>
        <a:schemeClr val="tx1"/>
      </a:solidFill>
    </a:ln>
  </c:sp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6E6934-11BB-460E-80AA-114B203F7261}" type="datetimeFigureOut">
              <a:rPr lang="en-US" smtClean="0"/>
              <a:pPr/>
              <a:t>8/8/2022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0C1C0C-5312-4D13-9F26-FE8C267DEC0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7BCBBF-3B14-49EE-839D-F9D0F54BECC4}" type="slidenum">
              <a:rPr lang="en-IN" smtClean="0"/>
              <a:pPr/>
              <a:t>3</a:t>
            </a:fld>
            <a:endParaRPr lang="en-I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A181E-5791-4166-9A44-6718CFB5ECD7}" type="datetimeFigureOut">
              <a:rPr lang="en-US" smtClean="0"/>
              <a:pPr/>
              <a:t>8/8/2022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CF8F2-3B2A-4BEA-BA9E-9E7B6CC3E3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A181E-5791-4166-9A44-6718CFB5ECD7}" type="datetimeFigureOut">
              <a:rPr lang="en-US" smtClean="0"/>
              <a:pPr/>
              <a:t>8/8/2022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CF8F2-3B2A-4BEA-BA9E-9E7B6CC3E3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A181E-5791-4166-9A44-6718CFB5ECD7}" type="datetimeFigureOut">
              <a:rPr lang="en-US" smtClean="0"/>
              <a:pPr/>
              <a:t>8/8/2022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CF8F2-3B2A-4BEA-BA9E-9E7B6CC3E3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A181E-5791-4166-9A44-6718CFB5ECD7}" type="datetimeFigureOut">
              <a:rPr lang="en-US" smtClean="0"/>
              <a:pPr/>
              <a:t>8/8/2022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CF8F2-3B2A-4BEA-BA9E-9E7B6CC3E3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A181E-5791-4166-9A44-6718CFB5ECD7}" type="datetimeFigureOut">
              <a:rPr lang="en-US" smtClean="0"/>
              <a:pPr/>
              <a:t>8/8/2022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CF8F2-3B2A-4BEA-BA9E-9E7B6CC3E3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A181E-5791-4166-9A44-6718CFB5ECD7}" type="datetimeFigureOut">
              <a:rPr lang="en-US" smtClean="0"/>
              <a:pPr/>
              <a:t>8/8/2022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CF8F2-3B2A-4BEA-BA9E-9E7B6CC3E3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A181E-5791-4166-9A44-6718CFB5ECD7}" type="datetimeFigureOut">
              <a:rPr lang="en-US" smtClean="0"/>
              <a:pPr/>
              <a:t>8/8/2022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CF8F2-3B2A-4BEA-BA9E-9E7B6CC3E3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A181E-5791-4166-9A44-6718CFB5ECD7}" type="datetimeFigureOut">
              <a:rPr lang="en-US" smtClean="0"/>
              <a:pPr/>
              <a:t>8/8/2022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CF8F2-3B2A-4BEA-BA9E-9E7B6CC3E3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A181E-5791-4166-9A44-6718CFB5ECD7}" type="datetimeFigureOut">
              <a:rPr lang="en-US" smtClean="0"/>
              <a:pPr/>
              <a:t>8/8/2022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CF8F2-3B2A-4BEA-BA9E-9E7B6CC3E3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A181E-5791-4166-9A44-6718CFB5ECD7}" type="datetimeFigureOut">
              <a:rPr lang="en-US" smtClean="0"/>
              <a:pPr/>
              <a:t>8/8/2022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CF8F2-3B2A-4BEA-BA9E-9E7B6CC3E3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A181E-5791-4166-9A44-6718CFB5ECD7}" type="datetimeFigureOut">
              <a:rPr lang="en-US" smtClean="0"/>
              <a:pPr/>
              <a:t>8/8/2022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CF8F2-3B2A-4BEA-BA9E-9E7B6CC3E3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7A181E-5791-4166-9A44-6718CFB5ECD7}" type="datetimeFigureOut">
              <a:rPr lang="en-US" smtClean="0"/>
              <a:pPr/>
              <a:t>8/8/2022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1CF8F2-3B2A-4BEA-BA9E-9E7B6CC3E33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png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2.xml"/><Relationship Id="rId5" Type="http://schemas.openxmlformats.org/officeDocument/2006/relationships/image" Target="../media/image2.png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10.png"/><Relationship Id="rId7" Type="http://schemas.openxmlformats.org/officeDocument/2006/relationships/image" Target="../media/image13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 are not allowed to add slides to this presentation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pPr/>
              <a:t>1</a:t>
            </a:fld>
            <a:endParaRPr lang="en-IN"/>
          </a:p>
        </p:txBody>
      </p:sp>
      <p:pic>
        <p:nvPicPr>
          <p:cNvPr id="6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3999" cy="6858000"/>
          </a:xfrm>
          <a:prstGeom prst="rect">
            <a:avLst/>
          </a:prstGeom>
        </p:spPr>
      </p:pic>
      <p:pic>
        <p:nvPicPr>
          <p:cNvPr id="7" name="Picture 6" descr="C:\Users\hp\Downloads\1 SUMMER INTERNSHIP PROJECT FORTIS HOSPITAL,GURGAON\3 CONTENTS MATERIAL\images.pn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8643" y="589935"/>
            <a:ext cx="2622709" cy="1306195"/>
          </a:xfrm>
          <a:prstGeom prst="rect">
            <a:avLst/>
          </a:prstGeom>
          <a:noFill/>
          <a:ln w="9525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>
            <a:outerShdw blurRad="50800" dist="50800" dir="5400000" algn="ctr" rotWithShape="0">
              <a:srgbClr val="000000"/>
            </a:outerShdw>
          </a:effectLst>
        </p:spPr>
      </p:pic>
      <p:sp>
        <p:nvSpPr>
          <p:cNvPr id="8" name="TextBox 7"/>
          <p:cNvSpPr txBox="1"/>
          <p:nvPr/>
        </p:nvSpPr>
        <p:spPr>
          <a:xfrm>
            <a:off x="381000" y="2514600"/>
            <a:ext cx="6186948" cy="218521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b="1" u="sng" dirty="0"/>
              <a:t>Department- Medical Administration</a:t>
            </a:r>
          </a:p>
          <a:p>
            <a:pPr algn="ctr"/>
            <a:r>
              <a:rPr lang="en-US" sz="3600" b="1" dirty="0" smtClean="0"/>
              <a:t>Topic: </a:t>
            </a:r>
          </a:p>
          <a:p>
            <a:pPr algn="ctr"/>
            <a:r>
              <a:rPr lang="en-US" sz="3600" b="1" dirty="0" smtClean="0"/>
              <a:t> </a:t>
            </a:r>
            <a:r>
              <a:rPr lang="en-IN" sz="3600" b="1" dirty="0">
                <a:solidFill>
                  <a:srgbClr val="FF0000"/>
                </a:solidFill>
              </a:rPr>
              <a:t>A study on effectiveness of </a:t>
            </a:r>
            <a:r>
              <a:rPr lang="en-IN" sz="3600" b="1" dirty="0" smtClean="0">
                <a:solidFill>
                  <a:srgbClr val="FF0000"/>
                </a:solidFill>
              </a:rPr>
              <a:t>CPR</a:t>
            </a:r>
            <a:endParaRPr lang="en-IN" sz="3600" b="1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63E1AFC-9CD1-08C8-0F87-3A71E5733E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6930" y="1061885"/>
            <a:ext cx="4508116" cy="855405"/>
          </a:xfrm>
        </p:spPr>
        <p:txBody>
          <a:bodyPr>
            <a:normAutofit/>
          </a:bodyPr>
          <a:lstStyle/>
          <a:p>
            <a:pPr algn="ctr"/>
            <a:r>
              <a:rPr lang="en-IN" sz="4000" b="1" u="sng" dirty="0"/>
              <a:t>Recommendations</a:t>
            </a:r>
            <a:r>
              <a:rPr lang="en-IN" b="1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2DD0E2DC-1F64-6150-E936-2EFC08A56F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0495" y="2079519"/>
            <a:ext cx="4015248" cy="4365523"/>
          </a:xfrm>
          <a:ln>
            <a:solidFill>
              <a:schemeClr val="tx1"/>
            </a:solidFill>
          </a:ln>
        </p:spPr>
        <p:txBody>
          <a:bodyPr>
            <a:normAutofit fontScale="92500" lnSpcReduction="20000"/>
          </a:bodyPr>
          <a:lstStyle/>
          <a:p>
            <a:pPr>
              <a:buNone/>
            </a:pPr>
            <a:endParaRPr lang="en-US" sz="2400" dirty="0"/>
          </a:p>
          <a:p>
            <a:r>
              <a:rPr lang="en-US" sz="2400" dirty="0"/>
              <a:t>Regular monitoring and special nursing care to BMT patients</a:t>
            </a:r>
          </a:p>
          <a:p>
            <a:r>
              <a:rPr lang="en-US" sz="2400" dirty="0"/>
              <a:t>Regular trainings</a:t>
            </a:r>
          </a:p>
          <a:p>
            <a:r>
              <a:rPr lang="en-US" sz="2400" dirty="0"/>
              <a:t>Rechecking and signed by designated staff  </a:t>
            </a:r>
          </a:p>
          <a:p>
            <a:r>
              <a:rPr lang="en-US" sz="2400" dirty="0"/>
              <a:t>In-house ACLS training of the doctors </a:t>
            </a:r>
          </a:p>
          <a:p>
            <a:r>
              <a:rPr lang="en-US" sz="2400" dirty="0"/>
              <a:t>Periodic audits </a:t>
            </a:r>
          </a:p>
          <a:p>
            <a:r>
              <a:rPr lang="en-US" sz="2400" dirty="0"/>
              <a:t>Monthly CPR committee meetings</a:t>
            </a:r>
          </a:p>
          <a:p>
            <a:r>
              <a:rPr lang="en-US" sz="2400" dirty="0"/>
              <a:t>Mock drills</a:t>
            </a:r>
          </a:p>
          <a:p>
            <a:pPr>
              <a:buNone/>
            </a:pPr>
            <a:endParaRPr lang="en-IN" dirty="0"/>
          </a:p>
        </p:txBody>
      </p:sp>
      <p:pic>
        <p:nvPicPr>
          <p:cNvPr id="6" name="Picture 5">
            <a:extLst>
              <a:ext uri="{FF2B5EF4-FFF2-40B4-BE49-F238E27FC236}">
                <a16:creationId xmlns="" xmlns:a16="http://schemas.microsoft.com/office/drawing/2014/main" id="{DB668B9E-FFED-72D7-8936-12D60B63DD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23814"/>
            <a:ext cx="1368798" cy="859056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0E19EAEB-2335-49A9-A16D-C8A719F60C4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1143000"/>
            <a:ext cx="494503" cy="659337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2" name="Picture 11" descr="C:\Users\hp\Downloads\1 SUMMER INTERNSHIP PROJECT FORTIS HOSPITAL,GURGAON\3 CONTENTS MATERIAL\images.png">
            <a:extLst>
              <a:ext uri="{FF2B5EF4-FFF2-40B4-BE49-F238E27FC236}">
                <a16:creationId xmlns="" xmlns:a16="http://schemas.microsoft.com/office/drawing/2014/main" id="{3894F81C-1F14-4E37-8159-97F9176E34A6}"/>
              </a:ext>
            </a:extLst>
          </p:cNvPr>
          <p:cNvPicPr/>
          <p:nvPr/>
        </p:nvPicPr>
        <p:blipFill>
          <a:blip r:embed="rId4"/>
          <a:srcRect r="72842"/>
          <a:stretch>
            <a:fillRect/>
          </a:stretch>
        </p:blipFill>
        <p:spPr bwMode="auto">
          <a:xfrm>
            <a:off x="8572500" y="28138"/>
            <a:ext cx="571500" cy="755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extBox 12"/>
          <p:cNvSpPr txBox="1"/>
          <p:nvPr/>
        </p:nvSpPr>
        <p:spPr>
          <a:xfrm>
            <a:off x="4844846" y="2099861"/>
            <a:ext cx="3901583" cy="458587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endParaRPr lang="en-US" sz="2800" dirty="0"/>
          </a:p>
          <a:p>
            <a:pPr>
              <a:buFont typeface="Arial" pitchFamily="34" charset="0"/>
              <a:buChar char="•"/>
            </a:pPr>
            <a:endParaRPr lang="en-US" sz="2800" dirty="0"/>
          </a:p>
          <a:p>
            <a:pPr>
              <a:buFont typeface="Arial" pitchFamily="34" charset="0"/>
              <a:buChar char="•"/>
            </a:pPr>
            <a:r>
              <a:rPr lang="en-US" sz="2400" dirty="0"/>
              <a:t> Short time frame 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/>
              <a:t> Limited size of sample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/>
              <a:t> Manual form of documentation</a:t>
            </a:r>
          </a:p>
          <a:p>
            <a:pPr>
              <a:buFont typeface="Arial" pitchFamily="34" charset="0"/>
              <a:buChar char="•"/>
            </a:pPr>
            <a:endParaRPr lang="en-US" sz="2800" dirty="0"/>
          </a:p>
          <a:p>
            <a:endParaRPr lang="en-US" sz="2800" dirty="0"/>
          </a:p>
          <a:p>
            <a:pPr>
              <a:buFont typeface="Arial" pitchFamily="34" charset="0"/>
              <a:buChar char="•"/>
            </a:pPr>
            <a:endParaRPr lang="en-US" sz="2800" dirty="0"/>
          </a:p>
          <a:p>
            <a:pPr>
              <a:buFont typeface="Arial" pitchFamily="34" charset="0"/>
              <a:buChar char="•"/>
            </a:pPr>
            <a:endParaRPr lang="en-US" sz="2800" dirty="0"/>
          </a:p>
          <a:p>
            <a:pPr>
              <a:buFont typeface="Arial" pitchFamily="34" charset="0"/>
              <a:buChar char="•"/>
            </a:pPr>
            <a:endParaRPr lang="en-US" sz="2800" dirty="0"/>
          </a:p>
        </p:txBody>
      </p:sp>
      <p:sp>
        <p:nvSpPr>
          <p:cNvPr id="14" name="TextBox 13"/>
          <p:cNvSpPr txBox="1"/>
          <p:nvPr/>
        </p:nvSpPr>
        <p:spPr>
          <a:xfrm>
            <a:off x="5152411" y="1145794"/>
            <a:ext cx="35235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u="sng" dirty="0">
                <a:latin typeface="+mj-lt"/>
                <a:ea typeface="+mj-ea"/>
                <a:cs typeface="+mj-cs"/>
              </a:rPr>
              <a:t>Limitations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="" xmlns:a16="http://schemas.microsoft.com/office/drawing/2014/main" id="{41BA3E1B-465C-4ADC-9DE8-803C4172D35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57800" y="1219200"/>
            <a:ext cx="480903" cy="641204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="" xmlns:p14="http://schemas.microsoft.com/office/powerpoint/2010/main" val="14986132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9876" y="379873"/>
            <a:ext cx="7886700" cy="1325563"/>
          </a:xfrm>
        </p:spPr>
        <p:txBody>
          <a:bodyPr/>
          <a:lstStyle/>
          <a:p>
            <a:pPr algn="ctr"/>
            <a:r>
              <a:rPr lang="en-US" b="1" u="sng" dirty="0"/>
              <a:t>Additional Learning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3110" y="1825626"/>
            <a:ext cx="6327058" cy="4044233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Functioning of all the ICUs</a:t>
            </a:r>
          </a:p>
          <a:p>
            <a:r>
              <a:rPr lang="en-US" dirty="0"/>
              <a:t>Functioning of MRD department</a:t>
            </a:r>
          </a:p>
          <a:p>
            <a:r>
              <a:rPr lang="en-US" dirty="0"/>
              <a:t>Discharge process and cross referrals </a:t>
            </a:r>
          </a:p>
          <a:p>
            <a:r>
              <a:rPr lang="en-US" dirty="0"/>
              <a:t>Documentation in ICUs</a:t>
            </a:r>
          </a:p>
          <a:p>
            <a:r>
              <a:rPr lang="en-US" dirty="0"/>
              <a:t>Monthly Mortality screenings</a:t>
            </a:r>
          </a:p>
          <a:p>
            <a:r>
              <a:rPr lang="en-US" dirty="0"/>
              <a:t>Supply chain management in Pharmacy</a:t>
            </a:r>
          </a:p>
          <a:p>
            <a:r>
              <a:rPr lang="en-US" dirty="0"/>
              <a:t>Learned about hospital committees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="" xmlns:a16="http://schemas.microsoft.com/office/drawing/2014/main" id="{DB668B9E-FFED-72D7-8936-12D60B63DD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23814"/>
            <a:ext cx="1368798" cy="859056"/>
          </a:xfrm>
          <a:prstGeom prst="rect">
            <a:avLst/>
          </a:prstGeom>
        </p:spPr>
      </p:pic>
      <p:pic>
        <p:nvPicPr>
          <p:cNvPr id="7" name="Picture 6" descr="C:\Users\hp\Downloads\1 SUMMER INTERNSHIP PROJECT FORTIS HOSPITAL,GURGAON\3 CONTENTS MATERIAL\images.png">
            <a:extLst>
              <a:ext uri="{FF2B5EF4-FFF2-40B4-BE49-F238E27FC236}">
                <a16:creationId xmlns="" xmlns:a16="http://schemas.microsoft.com/office/drawing/2014/main" id="{3894F81C-1F14-4E37-8159-97F9176E34A6}"/>
              </a:ext>
            </a:extLst>
          </p:cNvPr>
          <p:cNvPicPr/>
          <p:nvPr/>
        </p:nvPicPr>
        <p:blipFill>
          <a:blip r:embed="rId3"/>
          <a:srcRect r="72842"/>
          <a:stretch>
            <a:fillRect/>
          </a:stretch>
        </p:blipFill>
        <p:spPr bwMode="auto">
          <a:xfrm>
            <a:off x="8572500" y="28138"/>
            <a:ext cx="571500" cy="755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828800" y="609600"/>
            <a:ext cx="596119" cy="79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="" xmlns:a16="http://schemas.microsoft.com/office/drawing/2014/main" id="{35B43D20-8761-60F6-6608-4B5B1BCFB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 are not allowed to add slides to this presentation</a:t>
            </a:r>
            <a:endParaRPr lang="en-IN"/>
          </a:p>
        </p:txBody>
      </p:sp>
      <p:sp>
        <p:nvSpPr>
          <p:cNvPr id="3" name="Slide Number Placeholder 2">
            <a:extLst>
              <a:ext uri="{FF2B5EF4-FFF2-40B4-BE49-F238E27FC236}">
                <a16:creationId xmlns="" xmlns:a16="http://schemas.microsoft.com/office/drawing/2014/main" id="{B961F04C-6315-7811-62A9-95BCC6689F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pPr/>
              <a:t>12</a:t>
            </a:fld>
            <a:endParaRPr lang="en-IN"/>
          </a:p>
        </p:txBody>
      </p:sp>
      <p:pic>
        <p:nvPicPr>
          <p:cNvPr id="3074" name="Picture 2" descr="C:\Users\Dell\Downloads\WhatsApp Image 2022-06-27 at 8.49.31 PM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7474" y="0"/>
            <a:ext cx="7765027" cy="6858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24707787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43200"/>
            <a:ext cx="8229600" cy="1143000"/>
          </a:xfrm>
        </p:spPr>
        <p:txBody>
          <a:bodyPr>
            <a:noAutofit/>
          </a:bodyPr>
          <a:lstStyle/>
          <a:p>
            <a:r>
              <a:rPr lang="en-US" sz="8800" dirty="0" smtClean="0">
                <a:latin typeface="Britannic Bold" pitchFamily="34" charset="0"/>
              </a:rPr>
              <a:t>THANK YOU</a:t>
            </a:r>
            <a:endParaRPr lang="en-US" sz="8800" dirty="0">
              <a:latin typeface="Britannic Bold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189BD04-9EFD-5298-48E0-BBFFD10429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07528" y="897759"/>
            <a:ext cx="6858000" cy="2387600"/>
          </a:xfrm>
        </p:spPr>
        <p:txBody>
          <a:bodyPr/>
          <a:lstStyle/>
          <a:p>
            <a:r>
              <a:rPr lang="en-IN" dirty="0"/>
              <a:t>A study on effectiveness of CPR in FMRI, Gurugram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7673AE62-677A-E7A9-D759-F10B648DEE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460144"/>
            <a:ext cx="6858000" cy="1774003"/>
          </a:xfrm>
        </p:spPr>
        <p:txBody>
          <a:bodyPr>
            <a:normAutofit fontScale="92500" lnSpcReduction="20000"/>
          </a:bodyPr>
          <a:lstStyle/>
          <a:p>
            <a:r>
              <a:rPr lang="en-IN" dirty="0">
                <a:solidFill>
                  <a:srgbClr val="FF0000"/>
                </a:solidFill>
              </a:rPr>
              <a:t>Dr. </a:t>
            </a:r>
            <a:r>
              <a:rPr lang="en-IN" dirty="0" err="1">
                <a:solidFill>
                  <a:srgbClr val="FF0000"/>
                </a:solidFill>
              </a:rPr>
              <a:t>Malvika</a:t>
            </a:r>
            <a:r>
              <a:rPr lang="en-IN" dirty="0">
                <a:solidFill>
                  <a:srgbClr val="FF0000"/>
                </a:solidFill>
              </a:rPr>
              <a:t> </a:t>
            </a:r>
            <a:r>
              <a:rPr lang="en-IN" dirty="0" err="1" smtClean="0">
                <a:solidFill>
                  <a:srgbClr val="FF0000"/>
                </a:solidFill>
              </a:rPr>
              <a:t>Lodhi</a:t>
            </a:r>
            <a:endParaRPr lang="en-IN" dirty="0">
              <a:solidFill>
                <a:srgbClr val="FF0000"/>
              </a:solidFill>
            </a:endParaRPr>
          </a:p>
          <a:p>
            <a:r>
              <a:rPr lang="en-IN" sz="1800" dirty="0"/>
              <a:t>Under the guidance of</a:t>
            </a:r>
          </a:p>
          <a:p>
            <a:r>
              <a:rPr lang="en-IN" dirty="0"/>
              <a:t>Dr. NIKITA SABHERWAL </a:t>
            </a:r>
          </a:p>
          <a:p>
            <a:r>
              <a:rPr lang="en-IN" dirty="0"/>
              <a:t>IIHMR Delhi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40197BFF-5EB9-4347-6E13-67AD995EB8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pPr/>
              <a:t>2</a:t>
            </a:fld>
            <a:endParaRPr lang="en-IN"/>
          </a:p>
        </p:txBody>
      </p:sp>
      <p:pic>
        <p:nvPicPr>
          <p:cNvPr id="7" name="Picture 6">
            <a:extLst>
              <a:ext uri="{FF2B5EF4-FFF2-40B4-BE49-F238E27FC236}">
                <a16:creationId xmlns="" xmlns:a16="http://schemas.microsoft.com/office/drawing/2014/main" id="{6A5D235C-68B3-B360-0BE2-EE01D32938F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23814"/>
            <a:ext cx="1143000" cy="717345"/>
          </a:xfrm>
          <a:prstGeom prst="rect">
            <a:avLst/>
          </a:prstGeom>
        </p:spPr>
      </p:pic>
      <p:pic>
        <p:nvPicPr>
          <p:cNvPr id="8" name="Picture 7" descr="C:\Users\hp\Downloads\1 SUMMER INTERNSHIP PROJECT FORTIS HOSPITAL,GURGAON\3 CONTENTS MATERIAL\images.pn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130580" y="5124969"/>
            <a:ext cx="2622709" cy="13061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: Rounded Corners 4">
            <a:extLst>
              <a:ext uri="{FF2B5EF4-FFF2-40B4-BE49-F238E27FC236}">
                <a16:creationId xmlns="" xmlns:a16="http://schemas.microsoft.com/office/drawing/2014/main" id="{A979531B-65ED-482F-A6F6-F911223FBE5F}"/>
              </a:ext>
            </a:extLst>
          </p:cNvPr>
          <p:cNvSpPr/>
          <p:nvPr/>
        </p:nvSpPr>
        <p:spPr>
          <a:xfrm>
            <a:off x="1318847" y="1434900"/>
            <a:ext cx="6478172" cy="1828291"/>
          </a:xfrm>
          <a:prstGeom prst="roundRect">
            <a:avLst/>
          </a:prstGeom>
          <a:noFill/>
          <a:ln w="3492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31992254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0D59676-68AE-B31D-2B17-777B3CE4CB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0773" y="103236"/>
            <a:ext cx="7886700" cy="1325563"/>
          </a:xfrm>
        </p:spPr>
        <p:txBody>
          <a:bodyPr/>
          <a:lstStyle/>
          <a:p>
            <a:pPr algn="ctr"/>
            <a:r>
              <a:rPr lang="en-IN" sz="4800" b="1" u="sng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069AE405-828D-19A8-A3BF-17A9B1F9E3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2282" y="1973110"/>
            <a:ext cx="4625463" cy="4351338"/>
          </a:xfrm>
        </p:spPr>
        <p:txBody>
          <a:bodyPr>
            <a:normAutofit lnSpcReduction="10000"/>
          </a:bodyPr>
          <a:lstStyle/>
          <a:p>
            <a:r>
              <a:rPr lang="en-IN" dirty="0"/>
              <a:t>Cardiac arrest – a leading cause of mortality</a:t>
            </a:r>
          </a:p>
          <a:p>
            <a:r>
              <a:rPr lang="en-IN" dirty="0"/>
              <a:t>CPR - </a:t>
            </a:r>
            <a:r>
              <a:rPr lang="en-US" dirty="0"/>
              <a:t>An emergency lifesaving procedure</a:t>
            </a:r>
          </a:p>
          <a:p>
            <a:r>
              <a:rPr lang="en-US" dirty="0"/>
              <a:t>Immediate CPR can double or triple chances of survival after cardiac arrest. (AHA)</a:t>
            </a:r>
          </a:p>
          <a:p>
            <a:endParaRPr lang="en-US" dirty="0"/>
          </a:p>
          <a:p>
            <a:pPr>
              <a:buNone/>
            </a:pPr>
            <a:endParaRPr lang="en-IN" dirty="0"/>
          </a:p>
          <a:p>
            <a:endParaRPr lang="en-IN" dirty="0"/>
          </a:p>
        </p:txBody>
      </p:sp>
      <p:sp>
        <p:nvSpPr>
          <p:cNvPr id="7" name="TextBox 6"/>
          <p:cNvSpPr txBox="1"/>
          <p:nvPr/>
        </p:nvSpPr>
        <p:spPr>
          <a:xfrm>
            <a:off x="5884601" y="1324325"/>
            <a:ext cx="2499852" cy="30162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Healthcare providers and those trained  </a:t>
            </a:r>
          </a:p>
          <a:p>
            <a:pPr algn="ctr"/>
            <a:endParaRPr lang="en-US" sz="2000" dirty="0"/>
          </a:p>
          <a:p>
            <a:pPr algn="ctr"/>
            <a:endParaRPr lang="en-US" sz="2000" dirty="0"/>
          </a:p>
          <a:p>
            <a:pPr algn="ctr"/>
            <a:r>
              <a:rPr lang="en-US" sz="2000" b="1" dirty="0"/>
              <a:t>Conventional CPR </a:t>
            </a:r>
          </a:p>
          <a:p>
            <a:pPr algn="ctr"/>
            <a:r>
              <a:rPr lang="en-US" dirty="0"/>
              <a:t>30:2 compressions-to-breaths </a:t>
            </a:r>
          </a:p>
          <a:p>
            <a:pPr algn="ctr"/>
            <a:r>
              <a:rPr lang="en-US" dirty="0"/>
              <a:t> Rate - 100 to 120/min </a:t>
            </a:r>
          </a:p>
          <a:p>
            <a:pPr algn="ctr"/>
            <a:r>
              <a:rPr lang="en-US" dirty="0"/>
              <a:t> Depth of at least 2 inches</a:t>
            </a:r>
          </a:p>
        </p:txBody>
      </p:sp>
      <p:sp>
        <p:nvSpPr>
          <p:cNvPr id="8" name="Down Arrow 7"/>
          <p:cNvSpPr/>
          <p:nvPr/>
        </p:nvSpPr>
        <p:spPr>
          <a:xfrm>
            <a:off x="6946474" y="2020525"/>
            <a:ext cx="298655" cy="57518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42" name="Picture 2" descr="illustration showing hand placement on chest"/>
          <p:cNvPicPr>
            <a:picLocks noChangeAspect="1" noChangeArrowheads="1"/>
          </p:cNvPicPr>
          <p:nvPr/>
        </p:nvPicPr>
        <p:blipFill>
          <a:blip r:embed="rId3"/>
          <a:srcRect r="3109" b="28123"/>
          <a:stretch>
            <a:fillRect/>
          </a:stretch>
        </p:blipFill>
        <p:spPr bwMode="auto">
          <a:xfrm>
            <a:off x="5638800" y="4419600"/>
            <a:ext cx="3044399" cy="222700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10" name="Picture 9" descr="C:\Users\hp\Downloads\1 SUMMER INTERNSHIP PROJECT FORTIS HOSPITAL,GURGAON\3 CONTENTS MATERIAL\images.png">
            <a:extLst>
              <a:ext uri="{FF2B5EF4-FFF2-40B4-BE49-F238E27FC236}">
                <a16:creationId xmlns="" xmlns:a16="http://schemas.microsoft.com/office/drawing/2014/main" id="{3894F81C-1F14-4E37-8159-97F9176E34A6}"/>
              </a:ext>
            </a:extLst>
          </p:cNvPr>
          <p:cNvPicPr/>
          <p:nvPr/>
        </p:nvPicPr>
        <p:blipFill>
          <a:blip r:embed="rId4"/>
          <a:srcRect r="72842"/>
          <a:stretch>
            <a:fillRect/>
          </a:stretch>
        </p:blipFill>
        <p:spPr bwMode="auto">
          <a:xfrm>
            <a:off x="8572500" y="28138"/>
            <a:ext cx="571500" cy="755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10">
            <a:extLst>
              <a:ext uri="{FF2B5EF4-FFF2-40B4-BE49-F238E27FC236}">
                <a16:creationId xmlns="" xmlns:a16="http://schemas.microsoft.com/office/drawing/2014/main" id="{DB668B9E-FFED-72D7-8936-12D60B63DDB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8137"/>
            <a:ext cx="1368798" cy="859056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052916" y="533400"/>
            <a:ext cx="353961" cy="5137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3" name="Rounded Rectangular Callout 12"/>
          <p:cNvSpPr/>
          <p:nvPr/>
        </p:nvSpPr>
        <p:spPr>
          <a:xfrm>
            <a:off x="5597011" y="1268362"/>
            <a:ext cx="3019733" cy="2728452"/>
          </a:xfrm>
          <a:prstGeom prst="wedgeRoundRectCallout">
            <a:avLst>
              <a:gd name="adj1" fmla="val -9478"/>
              <a:gd name="adj2" fmla="val 61959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3883681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A4904D3-A247-E528-2115-156C188742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14268" y="990690"/>
            <a:ext cx="2823059" cy="851338"/>
          </a:xfrm>
        </p:spPr>
        <p:txBody>
          <a:bodyPr>
            <a:normAutofit/>
          </a:bodyPr>
          <a:lstStyle/>
          <a:p>
            <a:r>
              <a:rPr lang="en-IN" sz="3600" b="1" u="sng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C6D7DE2-7518-3B77-F975-509EE81FC9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159877"/>
            <a:ext cx="3651688" cy="4288221"/>
          </a:xfr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IN" sz="2400" b="1" dirty="0">
                <a:solidFill>
                  <a:schemeClr val="bg2">
                    <a:lumMod val="10000"/>
                  </a:schemeClr>
                </a:solidFill>
              </a:rPr>
              <a:t> </a:t>
            </a:r>
          </a:p>
          <a:p>
            <a:pPr marL="0" indent="0">
              <a:buNone/>
            </a:pPr>
            <a:r>
              <a:rPr lang="en-IN" sz="2400" b="1" dirty="0">
                <a:solidFill>
                  <a:schemeClr val="bg2">
                    <a:lumMod val="10000"/>
                  </a:schemeClr>
                </a:solidFill>
              </a:rPr>
              <a:t> Primary objective:</a:t>
            </a:r>
          </a:p>
          <a:p>
            <a:pPr lvl="1">
              <a:buFont typeface="Wingdings" pitchFamily="2" charset="2"/>
              <a:buChar char="Ø"/>
            </a:pPr>
            <a:r>
              <a:rPr lang="en-IN" dirty="0">
                <a:solidFill>
                  <a:schemeClr val="bg2">
                    <a:lumMod val="10000"/>
                  </a:schemeClr>
                </a:solidFill>
              </a:rPr>
              <a:t>To review the success rate of CPR given in FMRI hospital.</a:t>
            </a:r>
          </a:p>
          <a:p>
            <a:pPr lvl="1">
              <a:buFont typeface="Wingdings" pitchFamily="2" charset="2"/>
              <a:buChar char="Ø"/>
            </a:pPr>
            <a:endParaRPr lang="en-IN" dirty="0">
              <a:solidFill>
                <a:schemeClr val="bg2">
                  <a:lumMod val="10000"/>
                </a:schemeClr>
              </a:solidFill>
            </a:endParaRPr>
          </a:p>
          <a:p>
            <a:pPr marL="0" indent="0">
              <a:buNone/>
            </a:pPr>
            <a:r>
              <a:rPr lang="en-IN" sz="2400" b="1" dirty="0">
                <a:solidFill>
                  <a:schemeClr val="bg2">
                    <a:lumMod val="10000"/>
                  </a:schemeClr>
                </a:solidFill>
              </a:rPr>
              <a:t>  Secondary objective:</a:t>
            </a:r>
          </a:p>
          <a:p>
            <a:pPr lvl="1">
              <a:buFont typeface="Wingdings" pitchFamily="2" charset="2"/>
              <a:buChar char="Ø"/>
            </a:pPr>
            <a:r>
              <a:rPr lang="en-IN" dirty="0">
                <a:solidFill>
                  <a:schemeClr val="bg2">
                    <a:lumMod val="10000"/>
                  </a:schemeClr>
                </a:solidFill>
              </a:rPr>
              <a:t>To evaluate the gaps in CPR documentation.</a:t>
            </a:r>
            <a:endParaRPr lang="en-US" dirty="0">
              <a:solidFill>
                <a:schemeClr val="bg2">
                  <a:lumMod val="10000"/>
                </a:schemeClr>
              </a:solidFill>
            </a:endParaRPr>
          </a:p>
          <a:p>
            <a:pPr lvl="1">
              <a:buFont typeface="Wingdings" pitchFamily="2" charset="2"/>
              <a:buChar char="Ø"/>
            </a:pPr>
            <a:r>
              <a:rPr lang="en-IN" dirty="0">
                <a:solidFill>
                  <a:schemeClr val="bg2">
                    <a:lumMod val="10000"/>
                  </a:schemeClr>
                </a:solidFill>
              </a:rPr>
              <a:t>To review the ACLS-trained staff</a:t>
            </a:r>
            <a:endParaRPr lang="en-US" dirty="0">
              <a:solidFill>
                <a:schemeClr val="bg2">
                  <a:lumMod val="10000"/>
                </a:schemeClr>
              </a:solidFill>
            </a:endParaRPr>
          </a:p>
          <a:p>
            <a:endParaRPr lang="en-IN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731837" y="1057144"/>
            <a:ext cx="38073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u="sng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Methodology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="" xmlns:a16="http://schemas.microsoft.com/office/drawing/2014/main" id="{740B59DC-5E0A-415A-9039-6F111AC83EF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37882"/>
            <a:ext cx="1143000" cy="71734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="" xmlns:a16="http://schemas.microsoft.com/office/drawing/2014/main" id="{5040ED27-DC07-4617-9EAA-20673B4971D5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74215" y="1122990"/>
            <a:ext cx="408971" cy="545294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4" name="Rectangle 13">
            <a:extLst>
              <a:ext uri="{FF2B5EF4-FFF2-40B4-BE49-F238E27FC236}">
                <a16:creationId xmlns="" xmlns:a16="http://schemas.microsoft.com/office/drawing/2014/main" id="{68F2BCA4-BA79-4269-A318-8FCD8534FE83}"/>
              </a:ext>
            </a:extLst>
          </p:cNvPr>
          <p:cNvSpPr/>
          <p:nvPr/>
        </p:nvSpPr>
        <p:spPr>
          <a:xfrm>
            <a:off x="4572000" y="2159877"/>
            <a:ext cx="4122684" cy="428822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5" name="TextBox 14">
            <a:extLst>
              <a:ext uri="{FF2B5EF4-FFF2-40B4-BE49-F238E27FC236}">
                <a16:creationId xmlns="" xmlns:a16="http://schemas.microsoft.com/office/drawing/2014/main" id="{BA18F29A-4BFD-4210-A230-B192A0F84297}"/>
              </a:ext>
            </a:extLst>
          </p:cNvPr>
          <p:cNvSpPr txBox="1"/>
          <p:nvPr/>
        </p:nvSpPr>
        <p:spPr>
          <a:xfrm>
            <a:off x="4707979" y="2159877"/>
            <a:ext cx="3807372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en-IN" sz="2000" b="1" dirty="0">
                <a:solidFill>
                  <a:schemeClr val="bg2">
                    <a:lumMod val="10000"/>
                  </a:schemeClr>
                </a:solidFill>
              </a:rPr>
              <a:t>Study design </a:t>
            </a:r>
            <a:r>
              <a:rPr lang="en-IN" b="1" dirty="0">
                <a:solidFill>
                  <a:schemeClr val="bg2">
                    <a:lumMod val="10000"/>
                  </a:schemeClr>
                </a:solidFill>
              </a:rPr>
              <a:t>- </a:t>
            </a:r>
            <a:r>
              <a:rPr lang="en-IN" dirty="0">
                <a:solidFill>
                  <a:schemeClr val="bg2">
                    <a:lumMod val="10000"/>
                  </a:schemeClr>
                </a:solidFill>
              </a:rPr>
              <a:t>Observational study</a:t>
            </a:r>
            <a:endParaRPr lang="en-US" dirty="0">
              <a:solidFill>
                <a:schemeClr val="bg2">
                  <a:lumMod val="10000"/>
                </a:schemeClr>
              </a:solidFill>
            </a:endParaRPr>
          </a:p>
          <a:p>
            <a:pPr lvl="0" algn="just"/>
            <a:r>
              <a:rPr lang="en-IN" sz="2000" b="1" dirty="0">
                <a:solidFill>
                  <a:schemeClr val="bg2">
                    <a:lumMod val="10000"/>
                  </a:schemeClr>
                </a:solidFill>
              </a:rPr>
              <a:t>Study setting  </a:t>
            </a:r>
            <a:r>
              <a:rPr lang="en-IN" b="1" dirty="0">
                <a:solidFill>
                  <a:schemeClr val="bg2">
                    <a:lumMod val="10000"/>
                  </a:schemeClr>
                </a:solidFill>
              </a:rPr>
              <a:t>- </a:t>
            </a:r>
            <a:r>
              <a:rPr lang="en-IN" dirty="0">
                <a:solidFill>
                  <a:schemeClr val="bg2">
                    <a:lumMod val="10000"/>
                  </a:schemeClr>
                </a:solidFill>
              </a:rPr>
              <a:t>FMRI hospital, Gurugram</a:t>
            </a:r>
            <a:endParaRPr lang="en-US" dirty="0">
              <a:solidFill>
                <a:schemeClr val="bg2">
                  <a:lumMod val="10000"/>
                </a:schemeClr>
              </a:solidFill>
            </a:endParaRPr>
          </a:p>
          <a:p>
            <a:pPr lvl="0" algn="just"/>
            <a:r>
              <a:rPr lang="en-IN" sz="2000" b="1" dirty="0">
                <a:solidFill>
                  <a:schemeClr val="bg2">
                    <a:lumMod val="10000"/>
                  </a:schemeClr>
                </a:solidFill>
              </a:rPr>
              <a:t>Duration of study </a:t>
            </a:r>
            <a:r>
              <a:rPr lang="en-IN" b="1" dirty="0">
                <a:solidFill>
                  <a:schemeClr val="bg2">
                    <a:lumMod val="10000"/>
                  </a:schemeClr>
                </a:solidFill>
              </a:rPr>
              <a:t>-</a:t>
            </a:r>
            <a:r>
              <a:rPr lang="en-IN" dirty="0">
                <a:solidFill>
                  <a:schemeClr val="bg2">
                    <a:lumMod val="10000"/>
                  </a:schemeClr>
                </a:solidFill>
              </a:rPr>
              <a:t>2 months</a:t>
            </a:r>
            <a:endParaRPr lang="en-US" dirty="0">
              <a:solidFill>
                <a:schemeClr val="bg2">
                  <a:lumMod val="10000"/>
                </a:schemeClr>
              </a:solidFill>
            </a:endParaRPr>
          </a:p>
          <a:p>
            <a:pPr lvl="0" algn="just"/>
            <a:r>
              <a:rPr lang="en-IN" sz="2000" b="1" dirty="0">
                <a:solidFill>
                  <a:schemeClr val="bg2">
                    <a:lumMod val="10000"/>
                  </a:schemeClr>
                </a:solidFill>
              </a:rPr>
              <a:t>Study population - </a:t>
            </a:r>
            <a:r>
              <a:rPr lang="en-IN" dirty="0">
                <a:solidFill>
                  <a:schemeClr val="bg2">
                    <a:lumMod val="10000"/>
                  </a:schemeClr>
                </a:solidFill>
              </a:rPr>
              <a:t>Patients in IPD, OPD &amp; ER </a:t>
            </a:r>
            <a:endParaRPr lang="en-US" dirty="0">
              <a:solidFill>
                <a:schemeClr val="bg2">
                  <a:lumMod val="10000"/>
                </a:schemeClr>
              </a:solidFill>
            </a:endParaRPr>
          </a:p>
          <a:p>
            <a:pPr lvl="0" algn="just"/>
            <a:r>
              <a:rPr lang="en-IN" sz="2000" b="1" dirty="0">
                <a:solidFill>
                  <a:schemeClr val="bg2">
                    <a:lumMod val="10000"/>
                  </a:schemeClr>
                </a:solidFill>
              </a:rPr>
              <a:t>Sample size - </a:t>
            </a:r>
            <a:r>
              <a:rPr lang="en-IN" dirty="0">
                <a:solidFill>
                  <a:schemeClr val="bg2">
                    <a:lumMod val="10000"/>
                  </a:schemeClr>
                </a:solidFill>
              </a:rPr>
              <a:t>65</a:t>
            </a:r>
            <a:endParaRPr lang="en-US" dirty="0">
              <a:solidFill>
                <a:schemeClr val="bg2">
                  <a:lumMod val="10000"/>
                </a:schemeClr>
              </a:solidFill>
            </a:endParaRPr>
          </a:p>
          <a:p>
            <a:pPr lvl="0" algn="just"/>
            <a:r>
              <a:rPr lang="en-IN" sz="2000" b="1" dirty="0">
                <a:solidFill>
                  <a:schemeClr val="bg2">
                    <a:lumMod val="10000"/>
                  </a:schemeClr>
                </a:solidFill>
              </a:rPr>
              <a:t>Sampling technique</a:t>
            </a:r>
            <a:r>
              <a:rPr lang="en-IN" b="1" dirty="0">
                <a:solidFill>
                  <a:schemeClr val="bg2">
                    <a:lumMod val="10000"/>
                  </a:schemeClr>
                </a:solidFill>
              </a:rPr>
              <a:t>- </a:t>
            </a:r>
            <a:r>
              <a:rPr lang="en-IN" dirty="0">
                <a:solidFill>
                  <a:schemeClr val="bg2">
                    <a:lumMod val="10000"/>
                  </a:schemeClr>
                </a:solidFill>
              </a:rPr>
              <a:t>Simple Random Sampling </a:t>
            </a:r>
          </a:p>
          <a:p>
            <a:pPr lvl="0" algn="just"/>
            <a:r>
              <a:rPr lang="en-IN" sz="2000" b="1" dirty="0">
                <a:solidFill>
                  <a:schemeClr val="bg2">
                    <a:lumMod val="10000"/>
                  </a:schemeClr>
                </a:solidFill>
              </a:rPr>
              <a:t>Method of data collection </a:t>
            </a:r>
            <a:r>
              <a:rPr lang="en-IN" b="1" dirty="0">
                <a:solidFill>
                  <a:schemeClr val="bg2">
                    <a:lumMod val="10000"/>
                  </a:schemeClr>
                </a:solidFill>
              </a:rPr>
              <a:t>- </a:t>
            </a:r>
            <a:r>
              <a:rPr lang="en-IN" dirty="0">
                <a:solidFill>
                  <a:schemeClr val="bg2">
                    <a:lumMod val="10000"/>
                  </a:schemeClr>
                </a:solidFill>
              </a:rPr>
              <a:t>CPR record forms which were filled by CPR team in ICUs, Wards, OPD and ER at  FMRI hospital during period of 2 months</a:t>
            </a:r>
            <a:endParaRPr lang="en-US" dirty="0">
              <a:solidFill>
                <a:schemeClr val="bg2">
                  <a:lumMod val="10000"/>
                </a:schemeClr>
              </a:solidFill>
            </a:endParaRPr>
          </a:p>
          <a:p>
            <a:pPr algn="just"/>
            <a:endParaRPr lang="en-IN" dirty="0"/>
          </a:p>
        </p:txBody>
      </p:sp>
      <p:pic>
        <p:nvPicPr>
          <p:cNvPr id="17" name="Picture 16">
            <a:extLst>
              <a:ext uri="{FF2B5EF4-FFF2-40B4-BE49-F238E27FC236}">
                <a16:creationId xmlns="" xmlns:a16="http://schemas.microsoft.com/office/drawing/2014/main" id="{A56435A6-DC91-46B1-B024-B1B7D6801F3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59892" y="1192569"/>
            <a:ext cx="356786" cy="475714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8" name="Picture 17" descr="C:\Users\hp\Downloads\1 SUMMER INTERNSHIP PROJECT FORTIS HOSPITAL,GURGAON\3 CONTENTS MATERIAL\images.png">
            <a:extLst>
              <a:ext uri="{FF2B5EF4-FFF2-40B4-BE49-F238E27FC236}">
                <a16:creationId xmlns="" xmlns:a16="http://schemas.microsoft.com/office/drawing/2014/main" id="{D0CA7A37-7225-4E2E-84F3-73DCF47012A8}"/>
              </a:ext>
            </a:extLst>
          </p:cNvPr>
          <p:cNvPicPr/>
          <p:nvPr/>
        </p:nvPicPr>
        <p:blipFill>
          <a:blip r:embed="rId5"/>
          <a:srcRect r="72842"/>
          <a:stretch>
            <a:fillRect/>
          </a:stretch>
        </p:blipFill>
        <p:spPr bwMode="auto">
          <a:xfrm>
            <a:off x="8572500" y="28138"/>
            <a:ext cx="571500" cy="755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35446878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Dell\Downloads\WhatsApp Image 2022-06-20 at 1.28.26 PM (2).jpe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491525" y="0"/>
            <a:ext cx="3813410" cy="681346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63E1AFC-9CD1-08C8-0F87-3A71E5733E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99640" y="291919"/>
            <a:ext cx="4895193" cy="978722"/>
          </a:xfrm>
        </p:spPr>
        <p:txBody>
          <a:bodyPr>
            <a:normAutofit fontScale="90000"/>
          </a:bodyPr>
          <a:lstStyle/>
          <a:p>
            <a:pPr algn="ctr"/>
            <a:r>
              <a:rPr lang="en-IN" b="1" u="sng" dirty="0"/>
              <a:t>Results &amp; Discussion</a:t>
            </a:r>
            <a:r>
              <a:rPr lang="en-IN" b="1" dirty="0"/>
              <a:t> 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474173" y="1500654"/>
          <a:ext cx="3751241" cy="32188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8" name="TextBox 27"/>
          <p:cNvSpPr txBox="1"/>
          <p:nvPr/>
        </p:nvSpPr>
        <p:spPr>
          <a:xfrm>
            <a:off x="1359776" y="4731714"/>
            <a:ext cx="20337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FINAL OUTCOME OF CPR</a:t>
            </a:r>
            <a:endParaRPr lang="en-US" dirty="0"/>
          </a:p>
        </p:txBody>
      </p:sp>
      <p:pic>
        <p:nvPicPr>
          <p:cNvPr id="12" name="Picture 11">
            <a:extLst>
              <a:ext uri="{FF2B5EF4-FFF2-40B4-BE49-F238E27FC236}">
                <a16:creationId xmlns="" xmlns:a16="http://schemas.microsoft.com/office/drawing/2014/main" id="{FDE056D7-024E-A9C1-BBD7-5EE6669F64B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23814"/>
            <a:ext cx="1368797" cy="859056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45617735-476A-4591-BD1C-A6954147487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60534" y="462466"/>
            <a:ext cx="501504" cy="668672"/>
          </a:xfrm>
          <a:prstGeom prst="rect">
            <a:avLst/>
          </a:prstGeom>
        </p:spPr>
      </p:pic>
      <p:pic>
        <p:nvPicPr>
          <p:cNvPr id="13" name="Picture 12" descr="C:\Users\hp\Downloads\1 SUMMER INTERNSHIP PROJECT FORTIS HOSPITAL,GURGAON\3 CONTENTS MATERIAL\images.png">
            <a:extLst>
              <a:ext uri="{FF2B5EF4-FFF2-40B4-BE49-F238E27FC236}">
                <a16:creationId xmlns="" xmlns:a16="http://schemas.microsoft.com/office/drawing/2014/main" id="{D9C20EA6-7E52-479C-A95A-E33B1DE44B9B}"/>
              </a:ext>
            </a:extLst>
          </p:cNvPr>
          <p:cNvPicPr/>
          <p:nvPr/>
        </p:nvPicPr>
        <p:blipFill>
          <a:blip r:embed="rId5"/>
          <a:srcRect r="72842"/>
          <a:stretch>
            <a:fillRect/>
          </a:stretch>
        </p:blipFill>
        <p:spPr bwMode="auto">
          <a:xfrm>
            <a:off x="8572500" y="28138"/>
            <a:ext cx="571500" cy="755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4" name="Chart 13"/>
          <p:cNvGraphicFramePr/>
          <p:nvPr/>
        </p:nvGraphicFramePr>
        <p:xfrm>
          <a:off x="4513007" y="1482214"/>
          <a:ext cx="4085303" cy="32077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5663381" y="4704746"/>
            <a:ext cx="23560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LOCATION WISE CPR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294170" y="5344735"/>
            <a:ext cx="711241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dirty="0"/>
              <a:t>Maximum number of CPR in ICU-7 </a:t>
            </a:r>
            <a:r>
              <a:rPr lang="en-US" sz="2000" b="1" dirty="0"/>
              <a:t>(Medical ICU) </a:t>
            </a:r>
            <a:r>
              <a:rPr lang="en-US" sz="2000" dirty="0"/>
              <a:t>followed by ICU-5 </a:t>
            </a:r>
            <a:r>
              <a:rPr lang="en-US" sz="2000" b="1" dirty="0"/>
              <a:t>(Medical &amp; Surgical) </a:t>
            </a:r>
            <a:r>
              <a:rPr lang="en-US" sz="2000" dirty="0"/>
              <a:t>and Emergency. </a:t>
            </a:r>
          </a:p>
        </p:txBody>
      </p:sp>
    </p:spTree>
    <p:extLst>
      <p:ext uri="{BB962C8B-B14F-4D97-AF65-F5344CB8AC3E}">
        <p14:creationId xmlns="" xmlns:p14="http://schemas.microsoft.com/office/powerpoint/2010/main" val="13733061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="" xmlns:a16="http://schemas.microsoft.com/office/drawing/2014/main" id="{FDE056D7-024E-A9C1-BBD7-5EE6669F64B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23814"/>
            <a:ext cx="1368797" cy="859056"/>
          </a:xfrm>
          <a:prstGeom prst="rect">
            <a:avLst/>
          </a:prstGeom>
        </p:spPr>
      </p:pic>
      <p:pic>
        <p:nvPicPr>
          <p:cNvPr id="8" name="Picture 7" descr="C:\Users\hp\Downloads\1 SUMMER INTERNSHIP PROJECT FORTIS HOSPITAL,GURGAON\3 CONTENTS MATERIAL\images.png">
            <a:extLst>
              <a:ext uri="{FF2B5EF4-FFF2-40B4-BE49-F238E27FC236}">
                <a16:creationId xmlns="" xmlns:a16="http://schemas.microsoft.com/office/drawing/2014/main" id="{BC589477-30DA-40A2-BAE0-4B8C41DC2F56}"/>
              </a:ext>
            </a:extLst>
          </p:cNvPr>
          <p:cNvPicPr/>
          <p:nvPr/>
        </p:nvPicPr>
        <p:blipFill>
          <a:blip r:embed="rId3"/>
          <a:srcRect r="72842"/>
          <a:stretch>
            <a:fillRect/>
          </a:stretch>
        </p:blipFill>
        <p:spPr bwMode="auto">
          <a:xfrm>
            <a:off x="8572500" y="28138"/>
            <a:ext cx="571500" cy="755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9" name="Chart 8"/>
          <p:cNvGraphicFramePr/>
          <p:nvPr>
            <p:extLst>
              <p:ext uri="{D42A27DB-BD31-4B8C-83A1-F6EECF244321}">
                <p14:modId xmlns="" xmlns:p14="http://schemas.microsoft.com/office/powerpoint/2010/main" val="2061893310"/>
              </p:ext>
            </p:extLst>
          </p:nvPr>
        </p:nvGraphicFramePr>
        <p:xfrm>
          <a:off x="5190184" y="1183945"/>
          <a:ext cx="3636726" cy="37862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5344213" y="5101406"/>
            <a:ext cx="33344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 PATIENT’S WITH LOW CHANCES OF ARREST</a:t>
            </a:r>
            <a:endParaRPr lang="en-US" dirty="0"/>
          </a:p>
        </p:txBody>
      </p:sp>
      <p:graphicFrame>
        <p:nvGraphicFramePr>
          <p:cNvPr id="11" name="Chart 10"/>
          <p:cNvGraphicFramePr/>
          <p:nvPr/>
        </p:nvGraphicFramePr>
        <p:xfrm>
          <a:off x="254410" y="1196776"/>
          <a:ext cx="4645742" cy="37881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519880" y="5043968"/>
            <a:ext cx="33847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CPR SPECIALITY WISE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039762" y="5465943"/>
            <a:ext cx="659252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Font typeface="Wingdings" pitchFamily="2" charset="2"/>
              <a:buChar char="Ø"/>
            </a:pPr>
            <a:r>
              <a:rPr lang="en-US" dirty="0"/>
              <a:t> Maximum number of CPR under BMT Specialty, followed by the Neurology and medical   oncology</a:t>
            </a:r>
          </a:p>
          <a:p>
            <a:pPr algn="ctr">
              <a:buFont typeface="Wingdings" pitchFamily="2" charset="2"/>
              <a:buChar char="Ø"/>
            </a:pPr>
            <a:r>
              <a:rPr lang="en-US" dirty="0"/>
              <a:t> 50% of the total patients were from BMT specialty were at low risk of arrest and still required CPR </a:t>
            </a:r>
          </a:p>
        </p:txBody>
      </p:sp>
    </p:spTree>
    <p:extLst>
      <p:ext uri="{BB962C8B-B14F-4D97-AF65-F5344CB8AC3E}">
        <p14:creationId xmlns="" xmlns:p14="http://schemas.microsoft.com/office/powerpoint/2010/main" val="19112767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ontent Placeholder 6"/>
          <p:cNvGraphicFramePr>
            <a:graphicFrameLocks noGrp="1"/>
          </p:cNvGraphicFramePr>
          <p:nvPr>
            <p:ph idx="1"/>
          </p:nvPr>
        </p:nvGraphicFramePr>
        <p:xfrm>
          <a:off x="309717" y="1194620"/>
          <a:ext cx="3993125" cy="36870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Chart 9"/>
          <p:cNvGraphicFramePr/>
          <p:nvPr/>
        </p:nvGraphicFramePr>
        <p:xfrm>
          <a:off x="4712110" y="1209369"/>
          <a:ext cx="4015248" cy="36723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980642" y="4938177"/>
            <a:ext cx="26604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ACLS CERTIFICATION OF DOCTORS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5730893" y="4910581"/>
            <a:ext cx="17026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GAPS IN CPR FORMS</a:t>
            </a:r>
            <a:endParaRPr lang="en-US" dirty="0"/>
          </a:p>
        </p:txBody>
      </p:sp>
      <p:pic>
        <p:nvPicPr>
          <p:cNvPr id="13" name="Picture 12">
            <a:extLst>
              <a:ext uri="{FF2B5EF4-FFF2-40B4-BE49-F238E27FC236}">
                <a16:creationId xmlns="" xmlns:a16="http://schemas.microsoft.com/office/drawing/2014/main" id="{FDE056D7-024E-A9C1-BBD7-5EE6669F64B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23814"/>
            <a:ext cx="1368797" cy="859056"/>
          </a:xfrm>
          <a:prstGeom prst="rect">
            <a:avLst/>
          </a:prstGeom>
        </p:spPr>
      </p:pic>
      <p:pic>
        <p:nvPicPr>
          <p:cNvPr id="14" name="Picture 13" descr="C:\Users\hp\Downloads\1 SUMMER INTERNSHIP PROJECT FORTIS HOSPITAL,GURGAON\3 CONTENTS MATERIAL\images.png">
            <a:extLst>
              <a:ext uri="{FF2B5EF4-FFF2-40B4-BE49-F238E27FC236}">
                <a16:creationId xmlns="" xmlns:a16="http://schemas.microsoft.com/office/drawing/2014/main" id="{BC589477-30DA-40A2-BAE0-4B8C41DC2F56}"/>
              </a:ext>
            </a:extLst>
          </p:cNvPr>
          <p:cNvPicPr/>
          <p:nvPr/>
        </p:nvPicPr>
        <p:blipFill>
          <a:blip r:embed="rId5"/>
          <a:srcRect r="72842"/>
          <a:stretch>
            <a:fillRect/>
          </a:stretch>
        </p:blipFill>
        <p:spPr bwMode="auto">
          <a:xfrm>
            <a:off x="8572500" y="28138"/>
            <a:ext cx="571500" cy="755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TextBox 14"/>
          <p:cNvSpPr txBox="1"/>
          <p:nvPr/>
        </p:nvSpPr>
        <p:spPr>
          <a:xfrm>
            <a:off x="838200" y="5638799"/>
            <a:ext cx="7315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dirty="0"/>
              <a:t> Only 61% of doctors were found to be ACLS certified.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 24% of forms were found to be having no dedicated TL/Recorder and death declaration time &amp; signature were not collaborating 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20% of forms were lacking location of the CPR.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0D59676-68AE-B31D-2B17-777B3CE4CB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08172" y="300533"/>
            <a:ext cx="3983908" cy="1325563"/>
          </a:xfrm>
        </p:spPr>
        <p:txBody>
          <a:bodyPr/>
          <a:lstStyle/>
          <a:p>
            <a:pPr algn="ctr"/>
            <a:r>
              <a:rPr lang="en-IN" b="1" u="sng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069AE405-828D-19A8-A3BF-17A9B1F9E3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5351" y="1799303"/>
            <a:ext cx="4955459" cy="4572001"/>
          </a:xfrm>
          <a:ln>
            <a:noFill/>
          </a:ln>
        </p:spPr>
        <p:txBody>
          <a:bodyPr>
            <a:normAutofit fontScale="92500" lnSpcReduction="20000"/>
          </a:bodyPr>
          <a:lstStyle/>
          <a:p>
            <a:endParaRPr lang="en-US" sz="2400" dirty="0"/>
          </a:p>
          <a:p>
            <a:r>
              <a:rPr lang="en-US" sz="2400" dirty="0"/>
              <a:t>Overburdened Staff </a:t>
            </a:r>
          </a:p>
          <a:p>
            <a:r>
              <a:rPr lang="en-US" sz="2400" dirty="0"/>
              <a:t>Majority of the patients who needed CPR were from BMT due to severity of disease and nature of disease progression. </a:t>
            </a:r>
          </a:p>
          <a:p>
            <a:r>
              <a:rPr lang="en-US" sz="2400" dirty="0"/>
              <a:t>Negligence in recording pre-arrest status of patient as highest number of patients with low risk of arrest were from BMT.</a:t>
            </a:r>
          </a:p>
          <a:p>
            <a:r>
              <a:rPr lang="en-US" sz="2400" dirty="0"/>
              <a:t>Doctors were not found to be certified with ACLS training.</a:t>
            </a:r>
          </a:p>
          <a:p>
            <a:r>
              <a:rPr lang="en-US" sz="2400" dirty="0"/>
              <a:t>Partial compliance in documentation due undertrained staff.</a:t>
            </a:r>
            <a:endParaRPr lang="en-IN" sz="2400" dirty="0"/>
          </a:p>
        </p:txBody>
      </p:sp>
      <p:pic>
        <p:nvPicPr>
          <p:cNvPr id="8" name="Picture 7">
            <a:extLst>
              <a:ext uri="{FF2B5EF4-FFF2-40B4-BE49-F238E27FC236}">
                <a16:creationId xmlns="" xmlns:a16="http://schemas.microsoft.com/office/drawing/2014/main" id="{FDE056D7-024E-A9C1-BBD7-5EE6669F64B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23814"/>
            <a:ext cx="1368797" cy="859056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BC370707-6958-4694-9422-245D3E8854B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43200" y="685800"/>
            <a:ext cx="494183" cy="658911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9" name="Picture 8" descr="C:\Users\hp\Downloads\1 SUMMER INTERNSHIP PROJECT FORTIS HOSPITAL,GURGAON\3 CONTENTS MATERIAL\images.png">
            <a:extLst>
              <a:ext uri="{FF2B5EF4-FFF2-40B4-BE49-F238E27FC236}">
                <a16:creationId xmlns="" xmlns:a16="http://schemas.microsoft.com/office/drawing/2014/main" id="{4C3FCE1A-1A76-4256-BEF7-42CB2D346B52}"/>
              </a:ext>
            </a:extLst>
          </p:cNvPr>
          <p:cNvPicPr/>
          <p:nvPr/>
        </p:nvPicPr>
        <p:blipFill>
          <a:blip r:embed="rId4"/>
          <a:srcRect r="72842"/>
          <a:stretch>
            <a:fillRect/>
          </a:stretch>
        </p:blipFill>
        <p:spPr bwMode="auto">
          <a:xfrm>
            <a:off x="8572500" y="28138"/>
            <a:ext cx="571500" cy="755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Oval 11"/>
          <p:cNvSpPr/>
          <p:nvPr/>
        </p:nvSpPr>
        <p:spPr>
          <a:xfrm>
            <a:off x="6559345" y="2802199"/>
            <a:ext cx="1791929" cy="2654709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747387" y="4115674"/>
            <a:ext cx="607719" cy="8102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757797" y="3215153"/>
            <a:ext cx="584405" cy="779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" name="Picture 5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532739" y="4145172"/>
            <a:ext cx="594813" cy="7930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6" name="Picture 6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554862" y="3245520"/>
            <a:ext cx="572691" cy="763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26162708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498</Words>
  <Application>Microsoft Office PowerPoint</Application>
  <PresentationFormat>On-screen Show (4:3)</PresentationFormat>
  <Paragraphs>92</Paragraphs>
  <Slides>13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Slide 1</vt:lpstr>
      <vt:lpstr>A study on effectiveness of CPR in FMRI, Gurugram</vt:lpstr>
      <vt:lpstr>Introduction</vt:lpstr>
      <vt:lpstr>Objectives</vt:lpstr>
      <vt:lpstr>Slide 5</vt:lpstr>
      <vt:lpstr>Results &amp; Discussion </vt:lpstr>
      <vt:lpstr>Slide 7</vt:lpstr>
      <vt:lpstr>Slide 8</vt:lpstr>
      <vt:lpstr>Conclusion</vt:lpstr>
      <vt:lpstr>Recommendations </vt:lpstr>
      <vt:lpstr>Additional Learning</vt:lpstr>
      <vt:lpstr>Slide 12</vt:lpstr>
      <vt:lpstr>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Dell</dc:creator>
  <cp:lastModifiedBy>Dell</cp:lastModifiedBy>
  <cp:revision>2</cp:revision>
  <dcterms:created xsi:type="dcterms:W3CDTF">2022-08-08T16:18:55Z</dcterms:created>
  <dcterms:modified xsi:type="dcterms:W3CDTF">2022-08-08T17:54:15Z</dcterms:modified>
</cp:coreProperties>
</file>