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4"/>
  </p:notesMasterIdLst>
  <p:sldIdLst>
    <p:sldId id="304" r:id="rId5"/>
    <p:sldId id="305" r:id="rId6"/>
    <p:sldId id="259" r:id="rId7"/>
    <p:sldId id="260" r:id="rId8"/>
    <p:sldId id="269" r:id="rId9"/>
    <p:sldId id="271" r:id="rId10"/>
    <p:sldId id="303" r:id="rId11"/>
    <p:sldId id="286" r:id="rId12"/>
    <p:sldId id="319" r:id="rId13"/>
    <p:sldId id="321" r:id="rId14"/>
    <p:sldId id="322" r:id="rId15"/>
    <p:sldId id="285" r:id="rId16"/>
    <p:sldId id="277" r:id="rId17"/>
    <p:sldId id="317" r:id="rId18"/>
    <p:sldId id="318" r:id="rId19"/>
    <p:sldId id="275" r:id="rId20"/>
    <p:sldId id="276" r:id="rId21"/>
    <p:sldId id="306" r:id="rId22"/>
    <p:sldId id="280" r:id="rId23"/>
    <p:sldId id="281" r:id="rId24"/>
    <p:sldId id="287" r:id="rId25"/>
    <p:sldId id="288" r:id="rId26"/>
    <p:sldId id="291" r:id="rId27"/>
    <p:sldId id="284" r:id="rId28"/>
    <p:sldId id="262" r:id="rId29"/>
    <p:sldId id="264" r:id="rId30"/>
    <p:sldId id="266" r:id="rId31"/>
    <p:sldId id="267" r:id="rId32"/>
    <p:sldId id="299" r:id="rId33"/>
    <p:sldId id="301" r:id="rId34"/>
    <p:sldId id="292" r:id="rId35"/>
    <p:sldId id="293" r:id="rId36"/>
    <p:sldId id="302" r:id="rId37"/>
    <p:sldId id="309" r:id="rId38"/>
    <p:sldId id="310" r:id="rId39"/>
    <p:sldId id="256" r:id="rId40"/>
    <p:sldId id="313" r:id="rId41"/>
    <p:sldId id="316" r:id="rId42"/>
    <p:sldId id="31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FC15AC-0AAB-252A-AEE4-CC9E10A7DC7A}" v="12" dt="2022-06-27T03:23:31.505"/>
    <p1510:client id="{32E3DAB6-0F08-453B-AC5C-DB1AF399D9F9}" v="6" dt="2022-06-27T00:50:48.714"/>
    <p1510:client id="{4DF12624-7F36-32B0-0A75-C057FAB16EF3}" v="209" dt="2022-06-27T05:40:39.8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snapToGrid="0">
      <p:cViewPr varScale="1">
        <p:scale>
          <a:sx n="68" d="100"/>
          <a:sy n="68" d="100"/>
        </p:scale>
        <p:origin x="79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r>
              <a:rPr lang="en-IN"/>
              <a:t>Percentage</a:t>
            </a:r>
            <a:r>
              <a:rPr lang="en-IN" baseline="0"/>
              <a:t> Comparison of three groups</a:t>
            </a:r>
            <a:endParaRPr lang="en-IN"/>
          </a:p>
        </c:rich>
      </c:tx>
      <c:overlay val="0"/>
      <c:spPr>
        <a:noFill/>
        <a:ln>
          <a:noFill/>
        </a:ln>
        <a:effectLst/>
      </c:spPr>
      <c:txPr>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ln w="19050">
              <a:solidFill>
                <a:schemeClr val="tx1">
                  <a:lumMod val="95000"/>
                  <a:lumOff val="5000"/>
                </a:schemeClr>
              </a:solidFill>
            </a:ln>
          </c:spPr>
          <c:dPt>
            <c:idx val="0"/>
            <c:bubble3D val="0"/>
            <c:spPr>
              <a:solidFill>
                <a:schemeClr val="accent5">
                  <a:lumMod val="40000"/>
                  <a:lumOff val="60000"/>
                </a:schemeClr>
              </a:solidFill>
              <a:ln w="19050">
                <a:solidFill>
                  <a:schemeClr val="tx1">
                    <a:lumMod val="95000"/>
                    <a:lumOff val="5000"/>
                  </a:schemeClr>
                </a:solidFill>
              </a:ln>
              <a:effectLst/>
            </c:spPr>
            <c:extLst>
              <c:ext xmlns:c16="http://schemas.microsoft.com/office/drawing/2014/chart" uri="{C3380CC4-5D6E-409C-BE32-E72D297353CC}">
                <c16:uniqueId val="{00000001-3041-4315-9F33-881D17670A3F}"/>
              </c:ext>
            </c:extLst>
          </c:dPt>
          <c:dPt>
            <c:idx val="1"/>
            <c:bubble3D val="0"/>
            <c:spPr>
              <a:solidFill>
                <a:srgbClr val="FFFF00"/>
              </a:solidFill>
              <a:ln w="19050">
                <a:solidFill>
                  <a:schemeClr val="tx1">
                    <a:lumMod val="95000"/>
                    <a:lumOff val="5000"/>
                  </a:schemeClr>
                </a:solidFill>
              </a:ln>
              <a:effectLst/>
            </c:spPr>
            <c:extLst>
              <c:ext xmlns:c16="http://schemas.microsoft.com/office/drawing/2014/chart" uri="{C3380CC4-5D6E-409C-BE32-E72D297353CC}">
                <c16:uniqueId val="{00000003-3041-4315-9F33-881D17670A3F}"/>
              </c:ext>
            </c:extLst>
          </c:dPt>
          <c:dPt>
            <c:idx val="2"/>
            <c:bubble3D val="0"/>
            <c:spPr>
              <a:solidFill>
                <a:schemeClr val="accent6">
                  <a:lumMod val="60000"/>
                  <a:lumOff val="40000"/>
                </a:schemeClr>
              </a:solidFill>
              <a:ln w="19050">
                <a:solidFill>
                  <a:schemeClr val="tx1">
                    <a:lumMod val="95000"/>
                    <a:lumOff val="5000"/>
                  </a:schemeClr>
                </a:solidFill>
              </a:ln>
              <a:effectLst/>
            </c:spPr>
            <c:extLst>
              <c:ext xmlns:c16="http://schemas.microsoft.com/office/drawing/2014/chart" uri="{C3380CC4-5D6E-409C-BE32-E72D297353CC}">
                <c16:uniqueId val="{00000005-3041-4315-9F33-881D17670A3F}"/>
              </c:ext>
            </c:extLst>
          </c:dPt>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Sheet12!$A$2:$A$4</c:f>
              <c:strCache>
                <c:ptCount val="3"/>
                <c:pt idx="0">
                  <c:v>Hypertension in Younger Adults</c:v>
                </c:pt>
                <c:pt idx="1">
                  <c:v>Hypertension in Middle Age Adults</c:v>
                </c:pt>
                <c:pt idx="2">
                  <c:v>Hypertension in Older Adults</c:v>
                </c:pt>
              </c:strCache>
            </c:strRef>
          </c:cat>
          <c:val>
            <c:numRef>
              <c:f>Sheet12!$C$2:$C$4</c:f>
              <c:numCache>
                <c:formatCode>0.00%</c:formatCode>
                <c:ptCount val="3"/>
                <c:pt idx="0">
                  <c:v>0.109</c:v>
                </c:pt>
                <c:pt idx="1">
                  <c:v>0.20749999999999999</c:v>
                </c:pt>
                <c:pt idx="2">
                  <c:v>0.47910000000000003</c:v>
                </c:pt>
              </c:numCache>
            </c:numRef>
          </c:val>
          <c:extLst>
            <c:ext xmlns:c16="http://schemas.microsoft.com/office/drawing/2014/chart" uri="{C3380CC4-5D6E-409C-BE32-E72D297353CC}">
              <c16:uniqueId val="{00000006-3041-4315-9F33-881D17670A3F}"/>
            </c:ext>
          </c:extLst>
        </c:ser>
        <c:dLbls>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en-US"/>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r>
              <a:rPr lang="en-IN"/>
              <a:t>Population</a:t>
            </a:r>
            <a:r>
              <a:rPr lang="en-IN" baseline="0"/>
              <a:t> affected with Hypertension</a:t>
            </a:r>
            <a:endParaRPr lang="en-IN"/>
          </a:p>
        </c:rich>
      </c:tx>
      <c:overlay val="0"/>
      <c:spPr>
        <a:noFill/>
        <a:ln>
          <a:noFill/>
        </a:ln>
        <a:effectLst/>
      </c:spPr>
      <c:txPr>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9691101890271999E-2"/>
          <c:y val="0.145801526717557"/>
          <c:w val="0.92305209774089403"/>
          <c:h val="0.80937404580152705"/>
        </c:manualLayout>
      </c:layout>
      <c:barChart>
        <c:barDir val="col"/>
        <c:grouping val="clustered"/>
        <c:varyColors val="0"/>
        <c:ser>
          <c:idx val="0"/>
          <c:order val="0"/>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Sheet12!$A$2:$A$4</c:f>
              <c:strCache>
                <c:ptCount val="3"/>
                <c:pt idx="0">
                  <c:v>Hypertension in Younger Adults</c:v>
                </c:pt>
                <c:pt idx="1">
                  <c:v>Hypertension in Middle Age Adults</c:v>
                </c:pt>
                <c:pt idx="2">
                  <c:v>Hypertension in Older Adults</c:v>
                </c:pt>
              </c:strCache>
            </c:strRef>
          </c:cat>
          <c:val>
            <c:numRef>
              <c:f>Sheet12!$B$2:$B$4</c:f>
              <c:numCache>
                <c:formatCode>General</c:formatCode>
                <c:ptCount val="3"/>
                <c:pt idx="0">
                  <c:v>14</c:v>
                </c:pt>
                <c:pt idx="1">
                  <c:v>22</c:v>
                </c:pt>
                <c:pt idx="2">
                  <c:v>23</c:v>
                </c:pt>
              </c:numCache>
            </c:numRef>
          </c:val>
          <c:extLst>
            <c:ext xmlns:c16="http://schemas.microsoft.com/office/drawing/2014/chart" uri="{C3380CC4-5D6E-409C-BE32-E72D297353CC}">
              <c16:uniqueId val="{00000000-D7F7-44CA-B768-574E8F283D72}"/>
            </c:ext>
          </c:extLst>
        </c:ser>
        <c:dLbls>
          <c:showLegendKey val="0"/>
          <c:showVal val="0"/>
          <c:showCatName val="0"/>
          <c:showSerName val="0"/>
          <c:showPercent val="0"/>
          <c:showBubbleSize val="0"/>
        </c:dLbls>
        <c:gapWidth val="219"/>
        <c:overlap val="-27"/>
        <c:axId val="281891704"/>
        <c:axId val="348831064"/>
      </c:barChart>
      <c:catAx>
        <c:axId val="281891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348831064"/>
        <c:crosses val="autoZero"/>
        <c:auto val="1"/>
        <c:lblAlgn val="ctr"/>
        <c:lblOffset val="100"/>
        <c:noMultiLvlLbl val="0"/>
      </c:catAx>
      <c:valAx>
        <c:axId val="348831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28189170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en-US"/>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ln>
                  <a:noFill/>
                </a:ln>
                <a:solidFill>
                  <a:schemeClr val="tx1"/>
                </a:solidFill>
                <a:latin typeface="+mn-lt"/>
                <a:ea typeface="+mn-ea"/>
                <a:cs typeface="+mn-cs"/>
              </a:defRPr>
            </a:pPr>
            <a:r>
              <a:rPr lang="en-US"/>
              <a:t>Add salt always or often before eating or while eating</a:t>
            </a:r>
            <a:endParaRPr lang="en-IN"/>
          </a:p>
        </c:rich>
      </c:tx>
      <c:overlay val="0"/>
      <c:spPr>
        <a:noFill/>
        <a:ln>
          <a:noFill/>
        </a:ln>
        <a:effectLst/>
      </c:spPr>
      <c:txPr>
        <a:bodyPr rot="0" spcFirstLastPara="1" vertOverflow="ellipsis" vert="horz" wrap="square" anchor="ctr" anchorCtr="1"/>
        <a:lstStyle/>
        <a:p>
          <a:pPr>
            <a:defRPr sz="1400" b="0" i="0" u="none" strike="noStrike" kern="1200" spc="0" baseline="0">
              <a:ln>
                <a:noFill/>
              </a:ln>
              <a:solidFill>
                <a:schemeClr val="tx1"/>
              </a:solidFill>
              <a:latin typeface="+mn-lt"/>
              <a:ea typeface="+mn-ea"/>
              <a:cs typeface="+mn-cs"/>
            </a:defRPr>
          </a:pPr>
          <a:endParaRPr lang="en-US"/>
        </a:p>
      </c:txPr>
    </c:title>
    <c:autoTitleDeleted val="0"/>
    <c:plotArea>
      <c:layout/>
      <c:pieChart>
        <c:varyColors val="1"/>
        <c:ser>
          <c:idx val="0"/>
          <c:order val="0"/>
          <c:spPr>
            <a:ln>
              <a:solidFill>
                <a:schemeClr val="tx1"/>
              </a:solidFill>
            </a:ln>
          </c:spPr>
          <c:dPt>
            <c:idx val="0"/>
            <c:bubble3D val="0"/>
            <c:spPr>
              <a:solidFill>
                <a:schemeClr val="accent1"/>
              </a:solidFill>
              <a:ln w="19050">
                <a:solidFill>
                  <a:schemeClr val="tx1"/>
                </a:solidFill>
              </a:ln>
              <a:effectLst/>
            </c:spPr>
            <c:extLst>
              <c:ext xmlns:c16="http://schemas.microsoft.com/office/drawing/2014/chart" uri="{C3380CC4-5D6E-409C-BE32-E72D297353CC}">
                <c16:uniqueId val="{00000001-5935-4AC9-9E01-AC4CA7D3F02A}"/>
              </c:ext>
            </c:extLst>
          </c:dPt>
          <c:dPt>
            <c:idx val="1"/>
            <c:bubble3D val="0"/>
            <c:spPr>
              <a:solidFill>
                <a:schemeClr val="accent2"/>
              </a:solidFill>
              <a:ln w="19050">
                <a:solidFill>
                  <a:schemeClr val="tx1"/>
                </a:solidFill>
              </a:ln>
              <a:effectLst/>
            </c:spPr>
            <c:extLst>
              <c:ext xmlns:c16="http://schemas.microsoft.com/office/drawing/2014/chart" uri="{C3380CC4-5D6E-409C-BE32-E72D297353CC}">
                <c16:uniqueId val="{00000003-5935-4AC9-9E01-AC4CA7D3F02A}"/>
              </c:ext>
            </c:extLst>
          </c:dPt>
          <c:dPt>
            <c:idx val="2"/>
            <c:bubble3D val="0"/>
            <c:spPr>
              <a:solidFill>
                <a:schemeClr val="accent3"/>
              </a:solidFill>
              <a:ln w="19050">
                <a:solidFill>
                  <a:schemeClr val="tx1"/>
                </a:solidFill>
              </a:ln>
              <a:effectLst/>
            </c:spPr>
            <c:extLst>
              <c:ext xmlns:c16="http://schemas.microsoft.com/office/drawing/2014/chart" uri="{C3380CC4-5D6E-409C-BE32-E72D297353CC}">
                <c16:uniqueId val="{00000005-5935-4AC9-9E01-AC4CA7D3F02A}"/>
              </c:ext>
            </c:extLst>
          </c:dPt>
          <c:dPt>
            <c:idx val="3"/>
            <c:bubble3D val="0"/>
            <c:spPr>
              <a:solidFill>
                <a:schemeClr val="accent4"/>
              </a:solidFill>
              <a:ln w="19050">
                <a:solidFill>
                  <a:schemeClr val="tx1"/>
                </a:solidFill>
              </a:ln>
              <a:effectLst/>
            </c:spPr>
            <c:extLst>
              <c:ext xmlns:c16="http://schemas.microsoft.com/office/drawing/2014/chart" uri="{C3380CC4-5D6E-409C-BE32-E72D297353CC}">
                <c16:uniqueId val="{00000007-5935-4AC9-9E01-AC4CA7D3F02A}"/>
              </c:ext>
            </c:extLst>
          </c:dPt>
          <c:dLbls>
            <c:spPr>
              <a:noFill/>
              <a:ln>
                <a:noFill/>
              </a:ln>
              <a:effectLst/>
            </c:spPr>
            <c:txPr>
              <a:bodyPr rot="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Sheet1!$A$6:$A$9</c:f>
              <c:strCache>
                <c:ptCount val="4"/>
                <c:pt idx="0">
                  <c:v> Never</c:v>
                </c:pt>
                <c:pt idx="1">
                  <c:v> Often</c:v>
                </c:pt>
                <c:pt idx="2">
                  <c:v>Sometimes</c:v>
                </c:pt>
                <c:pt idx="3">
                  <c:v>Hardly</c:v>
                </c:pt>
              </c:strCache>
            </c:strRef>
          </c:cat>
          <c:val>
            <c:numRef>
              <c:f>Sheet1!$B$6:$B$9</c:f>
              <c:numCache>
                <c:formatCode>General</c:formatCode>
                <c:ptCount val="4"/>
                <c:pt idx="0">
                  <c:v>97</c:v>
                </c:pt>
                <c:pt idx="1">
                  <c:v>38</c:v>
                </c:pt>
                <c:pt idx="2">
                  <c:v>70</c:v>
                </c:pt>
                <c:pt idx="3">
                  <c:v>86</c:v>
                </c:pt>
              </c:numCache>
            </c:numRef>
          </c:val>
          <c:extLst>
            <c:ext xmlns:c16="http://schemas.microsoft.com/office/drawing/2014/chart" uri="{C3380CC4-5D6E-409C-BE32-E72D297353CC}">
              <c16:uniqueId val="{00000008-5935-4AC9-9E01-AC4CA7D3F02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n>
            <a:noFill/>
          </a:ln>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Salt intake and hypertension</a:t>
            </a:r>
            <a:endParaRPr lang="en-I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Sheet3!$B$1:$B$2</c:f>
              <c:strCache>
                <c:ptCount val="2"/>
                <c:pt idx="0">
                  <c:v>Hypertensive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Sheet3!$A$3:$A$4</c:f>
              <c:strCache>
                <c:ptCount val="2"/>
                <c:pt idx="1">
                  <c:v>Never add salt</c:v>
                </c:pt>
              </c:strCache>
            </c:strRef>
          </c:cat>
          <c:val>
            <c:numRef>
              <c:f>Sheet3!$B$3:$B$4</c:f>
              <c:numCache>
                <c:formatCode>General</c:formatCode>
                <c:ptCount val="2"/>
                <c:pt idx="0">
                  <c:v>57</c:v>
                </c:pt>
                <c:pt idx="1">
                  <c:v>3</c:v>
                </c:pt>
              </c:numCache>
            </c:numRef>
          </c:val>
          <c:extLst>
            <c:ext xmlns:c16="http://schemas.microsoft.com/office/drawing/2014/chart" uri="{C3380CC4-5D6E-409C-BE32-E72D297353CC}">
              <c16:uniqueId val="{00000000-4EC8-41B0-8EAB-BB7C962139F5}"/>
            </c:ext>
          </c:extLst>
        </c:ser>
        <c:ser>
          <c:idx val="1"/>
          <c:order val="1"/>
          <c:tx>
            <c:strRef>
              <c:f>Sheet3!$C$1:$C$2</c:f>
              <c:strCache>
                <c:ptCount val="2"/>
                <c:pt idx="0">
                  <c:v>Non-Hypertensive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Sheet3!$A$3:$A$4</c:f>
              <c:strCache>
                <c:ptCount val="2"/>
                <c:pt idx="1">
                  <c:v>Never add salt</c:v>
                </c:pt>
              </c:strCache>
            </c:strRef>
          </c:cat>
          <c:val>
            <c:numRef>
              <c:f>Sheet3!$C$3:$C$4</c:f>
              <c:numCache>
                <c:formatCode>General</c:formatCode>
                <c:ptCount val="2"/>
                <c:pt idx="0">
                  <c:v>223</c:v>
                </c:pt>
                <c:pt idx="1">
                  <c:v>8</c:v>
                </c:pt>
              </c:numCache>
            </c:numRef>
          </c:val>
          <c:extLst>
            <c:ext xmlns:c16="http://schemas.microsoft.com/office/drawing/2014/chart" uri="{C3380CC4-5D6E-409C-BE32-E72D297353CC}">
              <c16:uniqueId val="{00000001-4EC8-41B0-8EAB-BB7C962139F5}"/>
            </c:ext>
          </c:extLst>
        </c:ser>
        <c:dLbls>
          <c:dLblPos val="inEnd"/>
          <c:showLegendKey val="0"/>
          <c:showVal val="1"/>
          <c:showCatName val="0"/>
          <c:showSerName val="0"/>
          <c:showPercent val="0"/>
          <c:showBubbleSize val="0"/>
        </c:dLbls>
        <c:gapWidth val="219"/>
        <c:overlap val="-27"/>
        <c:axId val="348832632"/>
        <c:axId val="348830280"/>
      </c:barChart>
      <c:catAx>
        <c:axId val="348832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8830280"/>
        <c:crosses val="autoZero"/>
        <c:auto val="1"/>
        <c:lblAlgn val="ctr"/>
        <c:lblOffset val="100"/>
        <c:noMultiLvlLbl val="0"/>
      </c:catAx>
      <c:valAx>
        <c:axId val="348830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8832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baseline="0"/>
              <a:t>Dietary pattern </a:t>
            </a:r>
            <a:endParaRPr lang="en-I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Sheet1!$A$32:$A$38</c:f>
              <c:strCache>
                <c:ptCount val="7"/>
                <c:pt idx="0">
                  <c:v>Cereals</c:v>
                </c:pt>
                <c:pt idx="1">
                  <c:v>Green Vegetables</c:v>
                </c:pt>
                <c:pt idx="2">
                  <c:v>Egg</c:v>
                </c:pt>
                <c:pt idx="3">
                  <c:v>Fish</c:v>
                </c:pt>
                <c:pt idx="4">
                  <c:v>Meat</c:v>
                </c:pt>
                <c:pt idx="5">
                  <c:v>Vegetables oils and fat</c:v>
                </c:pt>
                <c:pt idx="6">
                  <c:v>Processed food</c:v>
                </c:pt>
              </c:strCache>
            </c:strRef>
          </c:cat>
          <c:val>
            <c:numRef>
              <c:f>Sheet1!$B$32:$B$38</c:f>
              <c:numCache>
                <c:formatCode>0.00%</c:formatCode>
                <c:ptCount val="7"/>
                <c:pt idx="0" formatCode="0%">
                  <c:v>0.97</c:v>
                </c:pt>
                <c:pt idx="1">
                  <c:v>0.3</c:v>
                </c:pt>
                <c:pt idx="2" formatCode="0%">
                  <c:v>0.03</c:v>
                </c:pt>
                <c:pt idx="3" formatCode="0%">
                  <c:v>0</c:v>
                </c:pt>
                <c:pt idx="4">
                  <c:v>6.0000000000000001E-3</c:v>
                </c:pt>
                <c:pt idx="5" formatCode="0%">
                  <c:v>0.67</c:v>
                </c:pt>
                <c:pt idx="6">
                  <c:v>6.0000000000000001E-3</c:v>
                </c:pt>
              </c:numCache>
            </c:numRef>
          </c:val>
          <c:extLst>
            <c:ext xmlns:c16="http://schemas.microsoft.com/office/drawing/2014/chart" uri="{C3380CC4-5D6E-409C-BE32-E72D297353CC}">
              <c16:uniqueId val="{00000000-800B-46CB-9B93-78104D9B39B9}"/>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Sheet1!$A$32:$A$38</c:f>
              <c:strCache>
                <c:ptCount val="7"/>
                <c:pt idx="0">
                  <c:v>Cereals</c:v>
                </c:pt>
                <c:pt idx="1">
                  <c:v>Green Vegetables</c:v>
                </c:pt>
                <c:pt idx="2">
                  <c:v>Egg</c:v>
                </c:pt>
                <c:pt idx="3">
                  <c:v>Fish</c:v>
                </c:pt>
                <c:pt idx="4">
                  <c:v>Meat</c:v>
                </c:pt>
                <c:pt idx="5">
                  <c:v>Vegetables oils and fat</c:v>
                </c:pt>
                <c:pt idx="6">
                  <c:v>Processed food</c:v>
                </c:pt>
              </c:strCache>
            </c:strRef>
          </c:cat>
          <c:val>
            <c:numRef>
              <c:f>Sheet1!$C$32:$C$38</c:f>
              <c:numCache>
                <c:formatCode>0%</c:formatCode>
                <c:ptCount val="7"/>
                <c:pt idx="0" formatCode="0.00%">
                  <c:v>2.0000000000000001E-4</c:v>
                </c:pt>
                <c:pt idx="1">
                  <c:v>0.5</c:v>
                </c:pt>
                <c:pt idx="2" formatCode="0.00%">
                  <c:v>0.312</c:v>
                </c:pt>
                <c:pt idx="3">
                  <c:v>0.5</c:v>
                </c:pt>
                <c:pt idx="4">
                  <c:v>0.21</c:v>
                </c:pt>
                <c:pt idx="5">
                  <c:v>0.12</c:v>
                </c:pt>
                <c:pt idx="6" formatCode="0.00%">
                  <c:v>0.14399999999999999</c:v>
                </c:pt>
              </c:numCache>
            </c:numRef>
          </c:val>
          <c:extLst>
            <c:ext xmlns:c16="http://schemas.microsoft.com/office/drawing/2014/chart" uri="{C3380CC4-5D6E-409C-BE32-E72D297353CC}">
              <c16:uniqueId val="{00000001-800B-46CB-9B93-78104D9B39B9}"/>
            </c:ext>
          </c:extLst>
        </c:ser>
        <c:dLbls>
          <c:dLblPos val="outEnd"/>
          <c:showLegendKey val="0"/>
          <c:showVal val="1"/>
          <c:showCatName val="0"/>
          <c:showSerName val="0"/>
          <c:showPercent val="0"/>
          <c:showBubbleSize val="0"/>
        </c:dLbls>
        <c:gapWidth val="219"/>
        <c:overlap val="-27"/>
        <c:axId val="348829104"/>
        <c:axId val="348833808"/>
      </c:barChart>
      <c:catAx>
        <c:axId val="348829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8833808"/>
        <c:crosses val="autoZero"/>
        <c:auto val="1"/>
        <c:lblAlgn val="ctr"/>
        <c:lblOffset val="100"/>
        <c:noMultiLvlLbl val="0"/>
      </c:catAx>
      <c:valAx>
        <c:axId val="348833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8829104"/>
        <c:crosses val="autoZero"/>
        <c:crossBetween val="between"/>
      </c:valAx>
      <c:spPr>
        <a:noFill/>
        <a:ln>
          <a:noFill/>
        </a:ln>
        <a:effectLst/>
      </c:spPr>
    </c:plotArea>
    <c:legend>
      <c:legendPos val="b"/>
      <c:layout>
        <c:manualLayout>
          <c:xMode val="edge"/>
          <c:yMode val="edge"/>
          <c:x val="0.41190299340112851"/>
          <c:y val="0.91982728787543444"/>
          <c:w val="0.32396729254996975"/>
          <c:h val="5.914391260408841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IN" sz="1000"/>
              <a:t>Sex and Age distribution</a:t>
            </a:r>
          </a:p>
        </c:rich>
      </c:tx>
      <c:layout>
        <c:manualLayout>
          <c:xMode val="edge"/>
          <c:yMode val="edge"/>
          <c:x val="0.24472337126206956"/>
          <c:y val="2.0227720649803309E-2"/>
        </c:manualLayout>
      </c:layout>
      <c:overlay val="0"/>
      <c:spPr>
        <a:noFill/>
        <a:ln>
          <a:noFill/>
        </a:ln>
        <a:effectLst/>
      </c:spPr>
      <c:txPr>
        <a:bodyPr rot="0" spcFirstLastPara="1" vertOverflow="ellipsis" vert="horz" wrap="square" anchor="ctr" anchorCtr="1"/>
        <a:lstStyle/>
        <a:p>
          <a:pPr>
            <a:defRPr sz="1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Sheet1!$B$1:$B$3</c:f>
              <c:strCache>
                <c:ptCount val="3"/>
                <c:pt idx="0">
                  <c:v>MEN</c:v>
                </c:pt>
                <c:pt idx="2">
                  <c:v>        %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Sheet1!$A$4:$A$6</c:f>
              <c:strCache>
                <c:ptCount val="3"/>
                <c:pt idx="0">
                  <c:v>15-29</c:v>
                </c:pt>
                <c:pt idx="1">
                  <c:v>30-44</c:v>
                </c:pt>
                <c:pt idx="2">
                  <c:v>44-87</c:v>
                </c:pt>
              </c:strCache>
            </c:strRef>
          </c:cat>
          <c:val>
            <c:numRef>
              <c:f>Sheet1!$B$4:$B$6</c:f>
              <c:numCache>
                <c:formatCode>0.00%</c:formatCode>
                <c:ptCount val="3"/>
                <c:pt idx="0">
                  <c:v>0.214</c:v>
                </c:pt>
                <c:pt idx="1">
                  <c:v>0.39200000000000002</c:v>
                </c:pt>
                <c:pt idx="2">
                  <c:v>0.38300000000000001</c:v>
                </c:pt>
              </c:numCache>
            </c:numRef>
          </c:val>
          <c:extLst>
            <c:ext xmlns:c16="http://schemas.microsoft.com/office/drawing/2014/chart" uri="{C3380CC4-5D6E-409C-BE32-E72D297353CC}">
              <c16:uniqueId val="{00000000-86B9-4330-A079-8AC4A8F11DFE}"/>
            </c:ext>
          </c:extLst>
        </c:ser>
        <c:ser>
          <c:idx val="1"/>
          <c:order val="1"/>
          <c:tx>
            <c:strRef>
              <c:f>Sheet1!$C$1:$C$3</c:f>
              <c:strCache>
                <c:ptCount val="3"/>
                <c:pt idx="0">
                  <c:v>WOMEN</c:v>
                </c:pt>
                <c:pt idx="2">
                  <c:v>   %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Sheet1!$A$4:$A$6</c:f>
              <c:strCache>
                <c:ptCount val="3"/>
                <c:pt idx="0">
                  <c:v>15-29</c:v>
                </c:pt>
                <c:pt idx="1">
                  <c:v>30-44</c:v>
                </c:pt>
                <c:pt idx="2">
                  <c:v>44-87</c:v>
                </c:pt>
              </c:strCache>
            </c:strRef>
          </c:cat>
          <c:val>
            <c:numRef>
              <c:f>Sheet1!$C$4:$C$6</c:f>
              <c:numCache>
                <c:formatCode>0.00%</c:formatCode>
                <c:ptCount val="3"/>
                <c:pt idx="0">
                  <c:v>0.23599999999999999</c:v>
                </c:pt>
                <c:pt idx="1">
                  <c:v>0.36499999999999999</c:v>
                </c:pt>
                <c:pt idx="2">
                  <c:v>0.39700000000000002</c:v>
                </c:pt>
              </c:numCache>
            </c:numRef>
          </c:val>
          <c:extLst>
            <c:ext xmlns:c16="http://schemas.microsoft.com/office/drawing/2014/chart" uri="{C3380CC4-5D6E-409C-BE32-E72D297353CC}">
              <c16:uniqueId val="{00000001-86B9-4330-A079-8AC4A8F11DFE}"/>
            </c:ext>
          </c:extLst>
        </c:ser>
        <c:dLbls>
          <c:showLegendKey val="0"/>
          <c:showVal val="0"/>
          <c:showCatName val="0"/>
          <c:showSerName val="0"/>
          <c:showPercent val="0"/>
          <c:showBubbleSize val="0"/>
        </c:dLbls>
        <c:gapWidth val="100"/>
        <c:overlap val="-24"/>
        <c:axId val="350639832"/>
        <c:axId val="350643752"/>
      </c:barChart>
      <c:catAx>
        <c:axId val="35063983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50643752"/>
        <c:crosses val="autoZero"/>
        <c:auto val="1"/>
        <c:lblAlgn val="ctr"/>
        <c:lblOffset val="100"/>
        <c:noMultiLvlLbl val="0"/>
      </c:catAx>
      <c:valAx>
        <c:axId val="35064375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50639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00E3A1-B68B-4CA9-8744-1985367BA951}" type="doc">
      <dgm:prSet loTypeId="urn:microsoft.com/office/officeart/2005/8/layout/hList1" loCatId="list" qsTypeId="urn:microsoft.com/office/officeart/2005/8/quickstyle/3d2" qsCatId="3D" csTypeId="urn:microsoft.com/office/officeart/2005/8/colors/accent0_3" csCatId="mainScheme" phldr="1"/>
      <dgm:spPr/>
      <dgm:t>
        <a:bodyPr/>
        <a:lstStyle/>
        <a:p>
          <a:endParaRPr lang="en-US"/>
        </a:p>
      </dgm:t>
    </dgm:pt>
    <dgm:pt modelId="{EB7B1B18-9AC6-4FC7-B8CF-E0DF8C06DC46}">
      <dgm:prSet phldrT="[Text]" phldr="0"/>
      <dgm:spPr/>
      <dgm:t>
        <a:bodyPr/>
        <a:lstStyle/>
        <a:p>
          <a:pPr rtl="0"/>
          <a:r>
            <a:rPr lang="en-US" dirty="0">
              <a:latin typeface="Calibri Light" panose="020F0302020204030204"/>
            </a:rPr>
            <a:t>Study Design</a:t>
          </a:r>
          <a:endParaRPr lang="en-US" dirty="0"/>
        </a:p>
      </dgm:t>
    </dgm:pt>
    <dgm:pt modelId="{3E387C80-8DD5-424B-B3BB-D3BF823BE527}" type="parTrans" cxnId="{B3F8AB1B-91B4-4036-A658-91BC5BCA0F0B}">
      <dgm:prSet/>
      <dgm:spPr/>
      <dgm:t>
        <a:bodyPr/>
        <a:lstStyle/>
        <a:p>
          <a:endParaRPr lang="en-US"/>
        </a:p>
      </dgm:t>
    </dgm:pt>
    <dgm:pt modelId="{4804F514-668B-459A-A8B1-F1E96A89558C}" type="sibTrans" cxnId="{B3F8AB1B-91B4-4036-A658-91BC5BCA0F0B}">
      <dgm:prSet/>
      <dgm:spPr/>
      <dgm:t>
        <a:bodyPr/>
        <a:lstStyle/>
        <a:p>
          <a:endParaRPr lang="en-US"/>
        </a:p>
      </dgm:t>
    </dgm:pt>
    <dgm:pt modelId="{F0292C03-CC72-4B5C-8323-AFAB1237A5C8}">
      <dgm:prSet phldrT="[Text]" phldr="0"/>
      <dgm:spPr/>
      <dgm:t>
        <a:bodyPr/>
        <a:lstStyle/>
        <a:p>
          <a:pPr rtl="0"/>
          <a:r>
            <a:rPr lang="en-US" dirty="0">
              <a:latin typeface="Calibri Light" panose="020F0302020204030204"/>
            </a:rPr>
            <a:t>Cross-sectional study</a:t>
          </a:r>
          <a:endParaRPr lang="en-US" dirty="0"/>
        </a:p>
      </dgm:t>
    </dgm:pt>
    <dgm:pt modelId="{1A37879D-3802-44F0-A8BD-64F084A60375}" type="parTrans" cxnId="{E779E654-B207-47F4-9CA2-56E1DF13A4B8}">
      <dgm:prSet/>
      <dgm:spPr/>
      <dgm:t>
        <a:bodyPr/>
        <a:lstStyle/>
        <a:p>
          <a:endParaRPr lang="en-US"/>
        </a:p>
      </dgm:t>
    </dgm:pt>
    <dgm:pt modelId="{2474A74C-20ED-4E03-8B4A-0E44F102F052}" type="sibTrans" cxnId="{E779E654-B207-47F4-9CA2-56E1DF13A4B8}">
      <dgm:prSet/>
      <dgm:spPr/>
      <dgm:t>
        <a:bodyPr/>
        <a:lstStyle/>
        <a:p>
          <a:endParaRPr lang="en-US"/>
        </a:p>
      </dgm:t>
    </dgm:pt>
    <dgm:pt modelId="{8B9A749D-CA85-4B73-B730-22B393E15061}">
      <dgm:prSet phldrT="[Text]" phldr="0"/>
      <dgm:spPr/>
      <dgm:t>
        <a:bodyPr/>
        <a:lstStyle/>
        <a:p>
          <a:pPr rtl="0"/>
          <a:r>
            <a:rPr lang="en-US" dirty="0">
              <a:latin typeface="Calibri Light" panose="020F0302020204030204"/>
            </a:rPr>
            <a:t>Convenient Sampling</a:t>
          </a:r>
          <a:endParaRPr lang="en-US" dirty="0"/>
        </a:p>
      </dgm:t>
    </dgm:pt>
    <dgm:pt modelId="{3ACF868B-A7E1-4394-9FF3-BF0831EEABB1}" type="parTrans" cxnId="{659381F5-0D0D-4558-992D-DB0FDD40DC4A}">
      <dgm:prSet/>
      <dgm:spPr/>
      <dgm:t>
        <a:bodyPr/>
        <a:lstStyle/>
        <a:p>
          <a:endParaRPr lang="en-US"/>
        </a:p>
      </dgm:t>
    </dgm:pt>
    <dgm:pt modelId="{D47A51CD-D625-45CF-AC54-9EE6927FCAF8}" type="sibTrans" cxnId="{659381F5-0D0D-4558-992D-DB0FDD40DC4A}">
      <dgm:prSet/>
      <dgm:spPr/>
      <dgm:t>
        <a:bodyPr/>
        <a:lstStyle/>
        <a:p>
          <a:endParaRPr lang="en-US"/>
        </a:p>
      </dgm:t>
    </dgm:pt>
    <dgm:pt modelId="{48845044-5331-4FD9-96DD-260AD2A6C1C6}">
      <dgm:prSet phldrT="[Text]" phldr="0"/>
      <dgm:spPr/>
      <dgm:t>
        <a:bodyPr/>
        <a:lstStyle/>
        <a:p>
          <a:pPr rtl="0"/>
          <a:r>
            <a:rPr lang="en-US" dirty="0">
              <a:latin typeface="Calibri Light" panose="020F0302020204030204"/>
            </a:rPr>
            <a:t>Eligibility Criteria</a:t>
          </a:r>
          <a:endParaRPr lang="en-IN" dirty="0">
            <a:latin typeface="Calibri Light" panose="020F0302020204030204"/>
          </a:endParaRPr>
        </a:p>
      </dgm:t>
    </dgm:pt>
    <dgm:pt modelId="{3087AC56-D2D8-4FC5-8DDF-ACB957DAB7D3}" type="parTrans" cxnId="{00977AEE-E344-4DCB-8CDB-E48318CCA7FE}">
      <dgm:prSet/>
      <dgm:spPr/>
      <dgm:t>
        <a:bodyPr/>
        <a:lstStyle/>
        <a:p>
          <a:endParaRPr lang="en-US"/>
        </a:p>
      </dgm:t>
    </dgm:pt>
    <dgm:pt modelId="{7D5AED88-7AB3-4ADE-9FE9-63A30AC8D470}" type="sibTrans" cxnId="{00977AEE-E344-4DCB-8CDB-E48318CCA7FE}">
      <dgm:prSet/>
      <dgm:spPr/>
      <dgm:t>
        <a:bodyPr/>
        <a:lstStyle/>
        <a:p>
          <a:endParaRPr lang="en-US"/>
        </a:p>
      </dgm:t>
    </dgm:pt>
    <dgm:pt modelId="{A0B93F2C-8719-495E-8F61-1015CBDD5D8B}">
      <dgm:prSet phldrT="[Text]" phldr="0"/>
      <dgm:spPr/>
      <dgm:t>
        <a:bodyPr/>
        <a:lstStyle/>
        <a:p>
          <a:pPr algn="l" rtl="0"/>
          <a:r>
            <a:rPr lang="en-US" dirty="0">
              <a:latin typeface="Calibri Light" panose="020F0302020204030204"/>
            </a:rPr>
            <a:t>Inclusion criteria: Men, women above 15 years of age</a:t>
          </a:r>
          <a:endParaRPr lang="en-US" dirty="0"/>
        </a:p>
      </dgm:t>
    </dgm:pt>
    <dgm:pt modelId="{D0B68F4C-17FC-414F-A561-4C630E6843ED}" type="parTrans" cxnId="{97393F0D-71C3-42D7-A7AB-EBC1B4454AF3}">
      <dgm:prSet/>
      <dgm:spPr/>
      <dgm:t>
        <a:bodyPr/>
        <a:lstStyle/>
        <a:p>
          <a:endParaRPr lang="en-US"/>
        </a:p>
      </dgm:t>
    </dgm:pt>
    <dgm:pt modelId="{9BD91E78-D546-462D-8C95-27798C7B0835}" type="sibTrans" cxnId="{97393F0D-71C3-42D7-A7AB-EBC1B4454AF3}">
      <dgm:prSet/>
      <dgm:spPr/>
      <dgm:t>
        <a:bodyPr/>
        <a:lstStyle/>
        <a:p>
          <a:endParaRPr lang="en-US"/>
        </a:p>
      </dgm:t>
    </dgm:pt>
    <dgm:pt modelId="{80850565-97F9-4149-8008-1C0D350530A0}">
      <dgm:prSet phldrT="[Text]" phldr="0"/>
      <dgm:spPr/>
      <dgm:t>
        <a:bodyPr/>
        <a:lstStyle/>
        <a:p>
          <a:pPr rtl="0"/>
          <a:r>
            <a:rPr lang="en-US" dirty="0">
              <a:latin typeface="Calibri Light" panose="020F0302020204030204"/>
            </a:rPr>
            <a:t>Exclusion criteria: Pregnant women. Individuals undergoing treatment other than for CVD</a:t>
          </a:r>
        </a:p>
      </dgm:t>
    </dgm:pt>
    <dgm:pt modelId="{14DD3F56-2CB0-48DD-B126-B66FE6209D87}" type="parTrans" cxnId="{1ACA6562-4A31-443B-8832-24EAD5EE6E63}">
      <dgm:prSet/>
      <dgm:spPr/>
      <dgm:t>
        <a:bodyPr/>
        <a:lstStyle/>
        <a:p>
          <a:endParaRPr lang="en-US"/>
        </a:p>
      </dgm:t>
    </dgm:pt>
    <dgm:pt modelId="{0567E35C-6EDE-4E27-AAC9-F386ABA59055}" type="sibTrans" cxnId="{1ACA6562-4A31-443B-8832-24EAD5EE6E63}">
      <dgm:prSet/>
      <dgm:spPr/>
      <dgm:t>
        <a:bodyPr/>
        <a:lstStyle/>
        <a:p>
          <a:endParaRPr lang="en-US"/>
        </a:p>
      </dgm:t>
    </dgm:pt>
    <dgm:pt modelId="{0447318E-1A30-4071-9ADA-0AAE66FEA516}">
      <dgm:prSet phldr="0"/>
      <dgm:spPr/>
      <dgm:t>
        <a:bodyPr/>
        <a:lstStyle/>
        <a:p>
          <a:pPr rtl="0"/>
          <a:r>
            <a:rPr lang="en-US" dirty="0">
              <a:latin typeface="Calibri Light" panose="020F0302020204030204"/>
            </a:rPr>
            <a:t>Study area</a:t>
          </a:r>
        </a:p>
      </dgm:t>
    </dgm:pt>
    <dgm:pt modelId="{C5875DD0-78FD-4995-9D24-CD3CA7B0E928}" type="parTrans" cxnId="{EBB10634-AB75-4687-B702-9DED08EF2780}">
      <dgm:prSet/>
      <dgm:spPr/>
      <dgm:t>
        <a:bodyPr/>
        <a:lstStyle/>
        <a:p>
          <a:endParaRPr lang="en-IN"/>
        </a:p>
      </dgm:t>
    </dgm:pt>
    <dgm:pt modelId="{18A3DD1B-7CF7-4EEF-8816-1D0E43E53C7E}" type="sibTrans" cxnId="{EBB10634-AB75-4687-B702-9DED08EF2780}">
      <dgm:prSet/>
      <dgm:spPr/>
      <dgm:t>
        <a:bodyPr/>
        <a:lstStyle/>
        <a:p>
          <a:endParaRPr lang="en-IN"/>
        </a:p>
      </dgm:t>
    </dgm:pt>
    <dgm:pt modelId="{4DA45882-1EB4-4689-A663-FFED1ECAC4A1}">
      <dgm:prSet phldr="0"/>
      <dgm:spPr/>
      <dgm:t>
        <a:bodyPr/>
        <a:lstStyle/>
        <a:p>
          <a:pPr rtl="0"/>
          <a:r>
            <a:rPr lang="en-IN" dirty="0"/>
            <a:t>Procedure</a:t>
          </a:r>
          <a:endParaRPr lang="en-US" dirty="0"/>
        </a:p>
      </dgm:t>
    </dgm:pt>
    <dgm:pt modelId="{05B93946-AA43-4704-8F2E-C40F1D7A8780}" type="parTrans" cxnId="{93920D59-1290-4395-B224-B3B8262E9F0E}">
      <dgm:prSet/>
      <dgm:spPr/>
      <dgm:t>
        <a:bodyPr/>
        <a:lstStyle/>
        <a:p>
          <a:endParaRPr lang="en-IN"/>
        </a:p>
      </dgm:t>
    </dgm:pt>
    <dgm:pt modelId="{491484F4-551A-489A-B917-90E1156A5E31}" type="sibTrans" cxnId="{93920D59-1290-4395-B224-B3B8262E9F0E}">
      <dgm:prSet/>
      <dgm:spPr/>
      <dgm:t>
        <a:bodyPr/>
        <a:lstStyle/>
        <a:p>
          <a:endParaRPr lang="en-IN"/>
        </a:p>
      </dgm:t>
    </dgm:pt>
    <dgm:pt modelId="{E00C220D-C7CA-4326-875A-C0C0B3083222}">
      <dgm:prSet phldr="0"/>
      <dgm:spPr/>
      <dgm:t>
        <a:bodyPr/>
        <a:lstStyle/>
        <a:p>
          <a:r>
            <a:rPr lang="en-US" dirty="0"/>
            <a:t>Step 1: Census Questionnaire</a:t>
          </a:r>
        </a:p>
      </dgm:t>
    </dgm:pt>
    <dgm:pt modelId="{9A44536D-FFB8-4897-A8A7-2F12E8467A00}" type="parTrans" cxnId="{9F4D1547-1B43-4743-BB86-44CAA300F14B}">
      <dgm:prSet/>
      <dgm:spPr/>
      <dgm:t>
        <a:bodyPr/>
        <a:lstStyle/>
        <a:p>
          <a:endParaRPr lang="en-IN"/>
        </a:p>
      </dgm:t>
    </dgm:pt>
    <dgm:pt modelId="{F285827D-7339-4A9E-AABD-7ED234D8239A}" type="sibTrans" cxnId="{9F4D1547-1B43-4743-BB86-44CAA300F14B}">
      <dgm:prSet/>
      <dgm:spPr/>
      <dgm:t>
        <a:bodyPr/>
        <a:lstStyle/>
        <a:p>
          <a:endParaRPr lang="en-IN"/>
        </a:p>
      </dgm:t>
    </dgm:pt>
    <dgm:pt modelId="{A797CCBB-8E10-4518-A74D-C12C8E6EA605}">
      <dgm:prSet phldr="0"/>
      <dgm:spPr/>
      <dgm:t>
        <a:bodyPr/>
        <a:lstStyle/>
        <a:p>
          <a:r>
            <a:rPr lang="en-US" dirty="0"/>
            <a:t>Step 2: Physical Measurements</a:t>
          </a:r>
        </a:p>
      </dgm:t>
    </dgm:pt>
    <dgm:pt modelId="{472DFEE0-6D32-432D-AB15-5427FE5AEE59}" type="parTrans" cxnId="{14B5E970-ACD2-42F4-83BB-25EA82C68480}">
      <dgm:prSet/>
      <dgm:spPr/>
      <dgm:t>
        <a:bodyPr/>
        <a:lstStyle/>
        <a:p>
          <a:endParaRPr lang="en-IN"/>
        </a:p>
      </dgm:t>
    </dgm:pt>
    <dgm:pt modelId="{350D2FF6-05A8-45BC-B64D-957C8F10E3C8}" type="sibTrans" cxnId="{14B5E970-ACD2-42F4-83BB-25EA82C68480}">
      <dgm:prSet/>
      <dgm:spPr/>
      <dgm:t>
        <a:bodyPr/>
        <a:lstStyle/>
        <a:p>
          <a:endParaRPr lang="en-IN"/>
        </a:p>
      </dgm:t>
    </dgm:pt>
    <dgm:pt modelId="{0F6F5267-99B0-40B7-9485-FCF3A0D1EADA}">
      <dgm:prSet phldr="0"/>
      <dgm:spPr/>
      <dgm:t>
        <a:bodyPr/>
        <a:lstStyle/>
        <a:p>
          <a:pPr rtl="0"/>
          <a:r>
            <a:rPr lang="en-US" dirty="0">
              <a:latin typeface="Calibri Light" panose="020F0302020204030204"/>
            </a:rPr>
            <a:t>Area served by 1 ASHA (Mrs. Kavita Sharma)</a:t>
          </a:r>
        </a:p>
      </dgm:t>
    </dgm:pt>
    <dgm:pt modelId="{2FFC18D8-7CAA-436F-AA3C-6B893B559899}" type="parTrans" cxnId="{E94005A9-F0C9-44E0-B29F-26B46C29755F}">
      <dgm:prSet/>
      <dgm:spPr/>
      <dgm:t>
        <a:bodyPr/>
        <a:lstStyle/>
        <a:p>
          <a:endParaRPr lang="en-IN"/>
        </a:p>
      </dgm:t>
    </dgm:pt>
    <dgm:pt modelId="{4AD9F125-17AE-4C61-865D-B08C35337DCC}" type="sibTrans" cxnId="{E94005A9-F0C9-44E0-B29F-26B46C29755F}">
      <dgm:prSet/>
      <dgm:spPr/>
      <dgm:t>
        <a:bodyPr/>
        <a:lstStyle/>
        <a:p>
          <a:endParaRPr lang="en-IN"/>
        </a:p>
      </dgm:t>
    </dgm:pt>
    <dgm:pt modelId="{5ACCF4A0-B021-4B4E-9B11-D86E8BE03055}">
      <dgm:prSet phldr="0"/>
      <dgm:spPr/>
      <dgm:t>
        <a:bodyPr/>
        <a:lstStyle/>
        <a:p>
          <a:pPr rtl="0"/>
          <a:r>
            <a:rPr lang="en-US" dirty="0" err="1">
              <a:latin typeface="Calibri Light" panose="020F0302020204030204"/>
            </a:rPr>
            <a:t>Goyala</a:t>
          </a:r>
          <a:r>
            <a:rPr lang="en-US" dirty="0">
              <a:latin typeface="Calibri Light" panose="020F0302020204030204"/>
            </a:rPr>
            <a:t> Vihar, New Delhi</a:t>
          </a:r>
          <a:endParaRPr lang="en-US" dirty="0"/>
        </a:p>
      </dgm:t>
    </dgm:pt>
    <dgm:pt modelId="{45593BC2-2A9A-409A-8AC8-71A8353C76B9}" type="parTrans" cxnId="{6763BEB5-596F-40F4-954B-48FC0702E6B5}">
      <dgm:prSet/>
      <dgm:spPr/>
      <dgm:t>
        <a:bodyPr/>
        <a:lstStyle/>
        <a:p>
          <a:endParaRPr lang="en-IN"/>
        </a:p>
      </dgm:t>
    </dgm:pt>
    <dgm:pt modelId="{C85C254D-5F5F-462E-B6C0-16FBE01DEEF5}" type="sibTrans" cxnId="{6763BEB5-596F-40F4-954B-48FC0702E6B5}">
      <dgm:prSet/>
      <dgm:spPr/>
      <dgm:t>
        <a:bodyPr/>
        <a:lstStyle/>
        <a:p>
          <a:endParaRPr lang="en-IN"/>
        </a:p>
      </dgm:t>
    </dgm:pt>
    <dgm:pt modelId="{4F3FBBAE-071B-4B53-B746-DB6C4BBF8999}" type="pres">
      <dgm:prSet presAssocID="{8D00E3A1-B68B-4CA9-8744-1985367BA951}" presName="Name0" presStyleCnt="0">
        <dgm:presLayoutVars>
          <dgm:dir/>
          <dgm:animLvl val="lvl"/>
          <dgm:resizeHandles val="exact"/>
        </dgm:presLayoutVars>
      </dgm:prSet>
      <dgm:spPr/>
    </dgm:pt>
    <dgm:pt modelId="{82196B27-F9B3-4CEF-9A6A-BD9CC957FBDA}" type="pres">
      <dgm:prSet presAssocID="{EB7B1B18-9AC6-4FC7-B8CF-E0DF8C06DC46}" presName="composite" presStyleCnt="0"/>
      <dgm:spPr/>
    </dgm:pt>
    <dgm:pt modelId="{57275012-108E-43F2-BA0F-D4D4449192D7}" type="pres">
      <dgm:prSet presAssocID="{EB7B1B18-9AC6-4FC7-B8CF-E0DF8C06DC46}" presName="parTx" presStyleLbl="alignNode1" presStyleIdx="0" presStyleCnt="4" custLinFactNeighborY="-2652">
        <dgm:presLayoutVars>
          <dgm:chMax val="0"/>
          <dgm:chPref val="0"/>
          <dgm:bulletEnabled val="1"/>
        </dgm:presLayoutVars>
      </dgm:prSet>
      <dgm:spPr/>
    </dgm:pt>
    <dgm:pt modelId="{ABE1A6AD-7F4E-49A5-8B19-8665380B48C9}" type="pres">
      <dgm:prSet presAssocID="{EB7B1B18-9AC6-4FC7-B8CF-E0DF8C06DC46}" presName="desTx" presStyleLbl="alignAccFollowNode1" presStyleIdx="0" presStyleCnt="4" custLinFactNeighborY="1769">
        <dgm:presLayoutVars>
          <dgm:bulletEnabled val="1"/>
        </dgm:presLayoutVars>
      </dgm:prSet>
      <dgm:spPr/>
    </dgm:pt>
    <dgm:pt modelId="{097CC0F9-2FC5-474B-9A6B-CBAD7612D766}" type="pres">
      <dgm:prSet presAssocID="{4804F514-668B-459A-A8B1-F1E96A89558C}" presName="space" presStyleCnt="0"/>
      <dgm:spPr/>
    </dgm:pt>
    <dgm:pt modelId="{0132595A-D170-4166-BD7C-726766391482}" type="pres">
      <dgm:prSet presAssocID="{48845044-5331-4FD9-96DD-260AD2A6C1C6}" presName="composite" presStyleCnt="0"/>
      <dgm:spPr/>
    </dgm:pt>
    <dgm:pt modelId="{A0A46AF2-E22F-4129-BD8F-C22BF017C214}" type="pres">
      <dgm:prSet presAssocID="{48845044-5331-4FD9-96DD-260AD2A6C1C6}" presName="parTx" presStyleLbl="alignNode1" presStyleIdx="1" presStyleCnt="4" custLinFactX="14847" custLinFactNeighborX="100000" custLinFactNeighborY="-2652">
        <dgm:presLayoutVars>
          <dgm:chMax val="0"/>
          <dgm:chPref val="0"/>
          <dgm:bulletEnabled val="1"/>
        </dgm:presLayoutVars>
      </dgm:prSet>
      <dgm:spPr/>
    </dgm:pt>
    <dgm:pt modelId="{AD05F0AA-CABC-4922-BF11-93578ACCA9D4}" type="pres">
      <dgm:prSet presAssocID="{48845044-5331-4FD9-96DD-260AD2A6C1C6}" presName="desTx" presStyleLbl="alignAccFollowNode1" presStyleIdx="1" presStyleCnt="4" custLinFactX="14847" custLinFactNeighborX="100000" custLinFactNeighborY="1327">
        <dgm:presLayoutVars>
          <dgm:bulletEnabled val="1"/>
        </dgm:presLayoutVars>
      </dgm:prSet>
      <dgm:spPr/>
    </dgm:pt>
    <dgm:pt modelId="{A2C3B813-BAA9-4A8D-8B14-319F6AF50AB4}" type="pres">
      <dgm:prSet presAssocID="{7D5AED88-7AB3-4ADE-9FE9-63A30AC8D470}" presName="space" presStyleCnt="0"/>
      <dgm:spPr/>
    </dgm:pt>
    <dgm:pt modelId="{693BD510-F14B-44D7-8F28-B3C773273BA6}" type="pres">
      <dgm:prSet presAssocID="{4DA45882-1EB4-4689-A663-FFED1ECAC4A1}" presName="composite" presStyleCnt="0"/>
      <dgm:spPr/>
    </dgm:pt>
    <dgm:pt modelId="{DC5821E9-B3E2-45D2-A34D-D598BBF8DE08}" type="pres">
      <dgm:prSet presAssocID="{4DA45882-1EB4-4689-A663-FFED1ECAC4A1}" presName="parTx" presStyleLbl="alignNode1" presStyleIdx="2" presStyleCnt="4" custLinFactX="11868" custLinFactNeighborX="100000" custLinFactNeighborY="-602">
        <dgm:presLayoutVars>
          <dgm:chMax val="0"/>
          <dgm:chPref val="0"/>
          <dgm:bulletEnabled val="1"/>
        </dgm:presLayoutVars>
      </dgm:prSet>
      <dgm:spPr/>
    </dgm:pt>
    <dgm:pt modelId="{28A074A0-484D-4A8B-BAC3-50A1EEACA4CB}" type="pres">
      <dgm:prSet presAssocID="{4DA45882-1EB4-4689-A663-FFED1ECAC4A1}" presName="desTx" presStyleLbl="alignAccFollowNode1" presStyleIdx="2" presStyleCnt="4" custLinFactX="11868" custLinFactNeighborX="100000" custLinFactNeighborY="1533">
        <dgm:presLayoutVars>
          <dgm:bulletEnabled val="1"/>
        </dgm:presLayoutVars>
      </dgm:prSet>
      <dgm:spPr/>
    </dgm:pt>
    <dgm:pt modelId="{F0D488B0-8B6E-43A6-A318-5129E5BE84E7}" type="pres">
      <dgm:prSet presAssocID="{491484F4-551A-489A-B917-90E1156A5E31}" presName="space" presStyleCnt="0"/>
      <dgm:spPr/>
    </dgm:pt>
    <dgm:pt modelId="{317D2E0F-4F0C-429F-B3E9-0934B798AE99}" type="pres">
      <dgm:prSet presAssocID="{0447318E-1A30-4071-9ADA-0AAE66FEA516}" presName="composite" presStyleCnt="0"/>
      <dgm:spPr/>
    </dgm:pt>
    <dgm:pt modelId="{8CA149BB-8094-45FE-B7D3-5F916CAA9079}" type="pres">
      <dgm:prSet presAssocID="{0447318E-1A30-4071-9ADA-0AAE66FEA516}" presName="parTx" presStyleLbl="alignNode1" presStyleIdx="3" presStyleCnt="4" custLinFactX="-100000" custLinFactNeighborX="-122814" custLinFactNeighborY="-5305">
        <dgm:presLayoutVars>
          <dgm:chMax val="0"/>
          <dgm:chPref val="0"/>
          <dgm:bulletEnabled val="1"/>
        </dgm:presLayoutVars>
      </dgm:prSet>
      <dgm:spPr/>
    </dgm:pt>
    <dgm:pt modelId="{1D17CA22-8EC9-49C4-B002-E0F8AC5744D4}" type="pres">
      <dgm:prSet presAssocID="{0447318E-1A30-4071-9ADA-0AAE66FEA516}" presName="desTx" presStyleLbl="alignAccFollowNode1" presStyleIdx="3" presStyleCnt="4" custLinFactX="-100000" custLinFactNeighborX="-122814" custLinFactNeighborY="1823">
        <dgm:presLayoutVars>
          <dgm:bulletEnabled val="1"/>
        </dgm:presLayoutVars>
      </dgm:prSet>
      <dgm:spPr/>
    </dgm:pt>
  </dgm:ptLst>
  <dgm:cxnLst>
    <dgm:cxn modelId="{97393F0D-71C3-42D7-A7AB-EBC1B4454AF3}" srcId="{48845044-5331-4FD9-96DD-260AD2A6C1C6}" destId="{A0B93F2C-8719-495E-8F61-1015CBDD5D8B}" srcOrd="0" destOrd="0" parTransId="{D0B68F4C-17FC-414F-A561-4C630E6843ED}" sibTransId="{9BD91E78-D546-462D-8C95-27798C7B0835}"/>
    <dgm:cxn modelId="{FB1B3C0F-45CA-4D82-ADCC-E35F6640C836}" type="presOf" srcId="{4DA45882-1EB4-4689-A663-FFED1ECAC4A1}" destId="{DC5821E9-B3E2-45D2-A34D-D598BBF8DE08}" srcOrd="0" destOrd="0" presId="urn:microsoft.com/office/officeart/2005/8/layout/hList1"/>
    <dgm:cxn modelId="{B3F8AB1B-91B4-4036-A658-91BC5BCA0F0B}" srcId="{8D00E3A1-B68B-4CA9-8744-1985367BA951}" destId="{EB7B1B18-9AC6-4FC7-B8CF-E0DF8C06DC46}" srcOrd="0" destOrd="0" parTransId="{3E387C80-8DD5-424B-B3BB-D3BF823BE527}" sibTransId="{4804F514-668B-459A-A8B1-F1E96A89558C}"/>
    <dgm:cxn modelId="{EBB10634-AB75-4687-B702-9DED08EF2780}" srcId="{8D00E3A1-B68B-4CA9-8744-1985367BA951}" destId="{0447318E-1A30-4071-9ADA-0AAE66FEA516}" srcOrd="3" destOrd="0" parTransId="{C5875DD0-78FD-4995-9D24-CD3CA7B0E928}" sibTransId="{18A3DD1B-7CF7-4EEF-8816-1D0E43E53C7E}"/>
    <dgm:cxn modelId="{72790C5B-12AE-463A-A807-16A4C053BC07}" type="presOf" srcId="{0F6F5267-99B0-40B7-9485-FCF3A0D1EADA}" destId="{1D17CA22-8EC9-49C4-B002-E0F8AC5744D4}" srcOrd="0" destOrd="1" presId="urn:microsoft.com/office/officeart/2005/8/layout/hList1"/>
    <dgm:cxn modelId="{D4EB8761-CDE0-4365-94B9-CDA7EC082555}" type="presOf" srcId="{8B9A749D-CA85-4B73-B730-22B393E15061}" destId="{ABE1A6AD-7F4E-49A5-8B19-8665380B48C9}" srcOrd="0" destOrd="1" presId="urn:microsoft.com/office/officeart/2005/8/layout/hList1"/>
    <dgm:cxn modelId="{1ACA6562-4A31-443B-8832-24EAD5EE6E63}" srcId="{48845044-5331-4FD9-96DD-260AD2A6C1C6}" destId="{80850565-97F9-4149-8008-1C0D350530A0}" srcOrd="1" destOrd="0" parTransId="{14DD3F56-2CB0-48DD-B126-B66FE6209D87}" sibTransId="{0567E35C-6EDE-4E27-AAC9-F386ABA59055}"/>
    <dgm:cxn modelId="{9F4D1547-1B43-4743-BB86-44CAA300F14B}" srcId="{4DA45882-1EB4-4689-A663-FFED1ECAC4A1}" destId="{E00C220D-C7CA-4326-875A-C0C0B3083222}" srcOrd="0" destOrd="0" parTransId="{9A44536D-FFB8-4897-A8A7-2F12E8467A00}" sibTransId="{F285827D-7339-4A9E-AABD-7ED234D8239A}"/>
    <dgm:cxn modelId="{ABF4256B-8C54-4C41-BA71-91A829D96DFF}" type="presOf" srcId="{A0B93F2C-8719-495E-8F61-1015CBDD5D8B}" destId="{AD05F0AA-CABC-4922-BF11-93578ACCA9D4}" srcOrd="0" destOrd="0" presId="urn:microsoft.com/office/officeart/2005/8/layout/hList1"/>
    <dgm:cxn modelId="{44BA2E6D-F2B7-4199-9DAD-5DE47C2673ED}" type="presOf" srcId="{E00C220D-C7CA-4326-875A-C0C0B3083222}" destId="{28A074A0-484D-4A8B-BAC3-50A1EEACA4CB}" srcOrd="0" destOrd="0" presId="urn:microsoft.com/office/officeart/2005/8/layout/hList1"/>
    <dgm:cxn modelId="{14B5E970-ACD2-42F4-83BB-25EA82C68480}" srcId="{4DA45882-1EB4-4689-A663-FFED1ECAC4A1}" destId="{A797CCBB-8E10-4518-A74D-C12C8E6EA605}" srcOrd="1" destOrd="0" parTransId="{472DFEE0-6D32-432D-AB15-5427FE5AEE59}" sibTransId="{350D2FF6-05A8-45BC-B64D-957C8F10E3C8}"/>
    <dgm:cxn modelId="{E779E654-B207-47F4-9CA2-56E1DF13A4B8}" srcId="{EB7B1B18-9AC6-4FC7-B8CF-E0DF8C06DC46}" destId="{F0292C03-CC72-4B5C-8323-AFAB1237A5C8}" srcOrd="0" destOrd="0" parTransId="{1A37879D-3802-44F0-A8BD-64F084A60375}" sibTransId="{2474A74C-20ED-4E03-8B4A-0E44F102F052}"/>
    <dgm:cxn modelId="{93920D59-1290-4395-B224-B3B8262E9F0E}" srcId="{8D00E3A1-B68B-4CA9-8744-1985367BA951}" destId="{4DA45882-1EB4-4689-A663-FFED1ECAC4A1}" srcOrd="2" destOrd="0" parTransId="{05B93946-AA43-4704-8F2E-C40F1D7A8780}" sibTransId="{491484F4-551A-489A-B917-90E1156A5E31}"/>
    <dgm:cxn modelId="{33DD927A-A3F5-4DF5-9762-90777B3C35AC}" type="presOf" srcId="{5ACCF4A0-B021-4B4E-9B11-D86E8BE03055}" destId="{1D17CA22-8EC9-49C4-B002-E0F8AC5744D4}" srcOrd="0" destOrd="0" presId="urn:microsoft.com/office/officeart/2005/8/layout/hList1"/>
    <dgm:cxn modelId="{E7E4ED82-2018-4F71-AC5E-52DD6DE1F900}" type="presOf" srcId="{80850565-97F9-4149-8008-1C0D350530A0}" destId="{AD05F0AA-CABC-4922-BF11-93578ACCA9D4}" srcOrd="0" destOrd="1" presId="urn:microsoft.com/office/officeart/2005/8/layout/hList1"/>
    <dgm:cxn modelId="{CF8D9197-B586-46CF-9511-C1AEEDC42D08}" type="presOf" srcId="{A797CCBB-8E10-4518-A74D-C12C8E6EA605}" destId="{28A074A0-484D-4A8B-BAC3-50A1EEACA4CB}" srcOrd="0" destOrd="1" presId="urn:microsoft.com/office/officeart/2005/8/layout/hList1"/>
    <dgm:cxn modelId="{E94005A9-F0C9-44E0-B29F-26B46C29755F}" srcId="{0447318E-1A30-4071-9ADA-0AAE66FEA516}" destId="{0F6F5267-99B0-40B7-9485-FCF3A0D1EADA}" srcOrd="1" destOrd="0" parTransId="{2FFC18D8-7CAA-436F-AA3C-6B893B559899}" sibTransId="{4AD9F125-17AE-4C61-865D-B08C35337DCC}"/>
    <dgm:cxn modelId="{6763BEB5-596F-40F4-954B-48FC0702E6B5}" srcId="{0447318E-1A30-4071-9ADA-0AAE66FEA516}" destId="{5ACCF4A0-B021-4B4E-9B11-D86E8BE03055}" srcOrd="0" destOrd="0" parTransId="{45593BC2-2A9A-409A-8AC8-71A8353C76B9}" sibTransId="{C85C254D-5F5F-462E-B6C0-16FBE01DEEF5}"/>
    <dgm:cxn modelId="{FB59C9B6-8F63-4C75-8F59-A633C4E9FBB9}" type="presOf" srcId="{0447318E-1A30-4071-9ADA-0AAE66FEA516}" destId="{8CA149BB-8094-45FE-B7D3-5F916CAA9079}" srcOrd="0" destOrd="0" presId="urn:microsoft.com/office/officeart/2005/8/layout/hList1"/>
    <dgm:cxn modelId="{808635DC-8A76-468E-8E67-6CC7EB191326}" type="presOf" srcId="{48845044-5331-4FD9-96DD-260AD2A6C1C6}" destId="{A0A46AF2-E22F-4129-BD8F-C22BF017C214}" srcOrd="0" destOrd="0" presId="urn:microsoft.com/office/officeart/2005/8/layout/hList1"/>
    <dgm:cxn modelId="{1DAE04ED-7DD3-4F45-BDA9-75F7037EC7F4}" type="presOf" srcId="{8D00E3A1-B68B-4CA9-8744-1985367BA951}" destId="{4F3FBBAE-071B-4B53-B746-DB6C4BBF8999}" srcOrd="0" destOrd="0" presId="urn:microsoft.com/office/officeart/2005/8/layout/hList1"/>
    <dgm:cxn modelId="{00977AEE-E344-4DCB-8CDB-E48318CCA7FE}" srcId="{8D00E3A1-B68B-4CA9-8744-1985367BA951}" destId="{48845044-5331-4FD9-96DD-260AD2A6C1C6}" srcOrd="1" destOrd="0" parTransId="{3087AC56-D2D8-4FC5-8DDF-ACB957DAB7D3}" sibTransId="{7D5AED88-7AB3-4ADE-9FE9-63A30AC8D470}"/>
    <dgm:cxn modelId="{16D42BF5-2167-4223-A82F-F4EA6CE2C2BE}" type="presOf" srcId="{F0292C03-CC72-4B5C-8323-AFAB1237A5C8}" destId="{ABE1A6AD-7F4E-49A5-8B19-8665380B48C9}" srcOrd="0" destOrd="0" presId="urn:microsoft.com/office/officeart/2005/8/layout/hList1"/>
    <dgm:cxn modelId="{659381F5-0D0D-4558-992D-DB0FDD40DC4A}" srcId="{EB7B1B18-9AC6-4FC7-B8CF-E0DF8C06DC46}" destId="{8B9A749D-CA85-4B73-B730-22B393E15061}" srcOrd="1" destOrd="0" parTransId="{3ACF868B-A7E1-4394-9FF3-BF0831EEABB1}" sibTransId="{D47A51CD-D625-45CF-AC54-9EE6927FCAF8}"/>
    <dgm:cxn modelId="{05D3E0F8-FD7A-4FF1-BF60-32128FDDA90E}" type="presOf" srcId="{EB7B1B18-9AC6-4FC7-B8CF-E0DF8C06DC46}" destId="{57275012-108E-43F2-BA0F-D4D4449192D7}" srcOrd="0" destOrd="0" presId="urn:microsoft.com/office/officeart/2005/8/layout/hList1"/>
    <dgm:cxn modelId="{870F0C8A-9008-4416-B8AB-CCBAF09C21A8}" type="presParOf" srcId="{4F3FBBAE-071B-4B53-B746-DB6C4BBF8999}" destId="{82196B27-F9B3-4CEF-9A6A-BD9CC957FBDA}" srcOrd="0" destOrd="0" presId="urn:microsoft.com/office/officeart/2005/8/layout/hList1"/>
    <dgm:cxn modelId="{3D670275-38EF-4CEF-BE36-6E30E86A6AC3}" type="presParOf" srcId="{82196B27-F9B3-4CEF-9A6A-BD9CC957FBDA}" destId="{57275012-108E-43F2-BA0F-D4D4449192D7}" srcOrd="0" destOrd="0" presId="urn:microsoft.com/office/officeart/2005/8/layout/hList1"/>
    <dgm:cxn modelId="{2DED78CC-4FDF-4821-B5ED-38528E7F3643}" type="presParOf" srcId="{82196B27-F9B3-4CEF-9A6A-BD9CC957FBDA}" destId="{ABE1A6AD-7F4E-49A5-8B19-8665380B48C9}" srcOrd="1" destOrd="0" presId="urn:microsoft.com/office/officeart/2005/8/layout/hList1"/>
    <dgm:cxn modelId="{C1F519E3-5BFE-416C-BD1F-F82F8DDD9CBE}" type="presParOf" srcId="{4F3FBBAE-071B-4B53-B746-DB6C4BBF8999}" destId="{097CC0F9-2FC5-474B-9A6B-CBAD7612D766}" srcOrd="1" destOrd="0" presId="urn:microsoft.com/office/officeart/2005/8/layout/hList1"/>
    <dgm:cxn modelId="{A6E9B73C-AC02-4781-8CDC-AE66B4659E2B}" type="presParOf" srcId="{4F3FBBAE-071B-4B53-B746-DB6C4BBF8999}" destId="{0132595A-D170-4166-BD7C-726766391482}" srcOrd="2" destOrd="0" presId="urn:microsoft.com/office/officeart/2005/8/layout/hList1"/>
    <dgm:cxn modelId="{F9062BC6-3C51-422D-87DB-5B0CEC4DD60E}" type="presParOf" srcId="{0132595A-D170-4166-BD7C-726766391482}" destId="{A0A46AF2-E22F-4129-BD8F-C22BF017C214}" srcOrd="0" destOrd="0" presId="urn:microsoft.com/office/officeart/2005/8/layout/hList1"/>
    <dgm:cxn modelId="{34E2B386-D8D5-472D-9035-59C7E0084FE8}" type="presParOf" srcId="{0132595A-D170-4166-BD7C-726766391482}" destId="{AD05F0AA-CABC-4922-BF11-93578ACCA9D4}" srcOrd="1" destOrd="0" presId="urn:microsoft.com/office/officeart/2005/8/layout/hList1"/>
    <dgm:cxn modelId="{553325AE-C7B4-413C-A2D1-D39E5CCDAD12}" type="presParOf" srcId="{4F3FBBAE-071B-4B53-B746-DB6C4BBF8999}" destId="{A2C3B813-BAA9-4A8D-8B14-319F6AF50AB4}" srcOrd="3" destOrd="0" presId="urn:microsoft.com/office/officeart/2005/8/layout/hList1"/>
    <dgm:cxn modelId="{4BA387A0-BDBF-4A31-9329-7D97D6FA1D87}" type="presParOf" srcId="{4F3FBBAE-071B-4B53-B746-DB6C4BBF8999}" destId="{693BD510-F14B-44D7-8F28-B3C773273BA6}" srcOrd="4" destOrd="0" presId="urn:microsoft.com/office/officeart/2005/8/layout/hList1"/>
    <dgm:cxn modelId="{5AB032BC-4C4A-4281-AA45-5745FB19D9F9}" type="presParOf" srcId="{693BD510-F14B-44D7-8F28-B3C773273BA6}" destId="{DC5821E9-B3E2-45D2-A34D-D598BBF8DE08}" srcOrd="0" destOrd="0" presId="urn:microsoft.com/office/officeart/2005/8/layout/hList1"/>
    <dgm:cxn modelId="{813889A2-FFDA-4F12-8BCB-CCF667BCA004}" type="presParOf" srcId="{693BD510-F14B-44D7-8F28-B3C773273BA6}" destId="{28A074A0-484D-4A8B-BAC3-50A1EEACA4CB}" srcOrd="1" destOrd="0" presId="urn:microsoft.com/office/officeart/2005/8/layout/hList1"/>
    <dgm:cxn modelId="{6B2A16F4-116F-499E-97FF-30A116D3E632}" type="presParOf" srcId="{4F3FBBAE-071B-4B53-B746-DB6C4BBF8999}" destId="{F0D488B0-8B6E-43A6-A318-5129E5BE84E7}" srcOrd="5" destOrd="0" presId="urn:microsoft.com/office/officeart/2005/8/layout/hList1"/>
    <dgm:cxn modelId="{EBB5DFB0-C685-42F2-B5AC-F1AC6ADD75C1}" type="presParOf" srcId="{4F3FBBAE-071B-4B53-B746-DB6C4BBF8999}" destId="{317D2E0F-4F0C-429F-B3E9-0934B798AE99}" srcOrd="6" destOrd="0" presId="urn:microsoft.com/office/officeart/2005/8/layout/hList1"/>
    <dgm:cxn modelId="{CD6ADB89-C4E1-442C-BFFD-F92DCE281938}" type="presParOf" srcId="{317D2E0F-4F0C-429F-B3E9-0934B798AE99}" destId="{8CA149BB-8094-45FE-B7D3-5F916CAA9079}" srcOrd="0" destOrd="0" presId="urn:microsoft.com/office/officeart/2005/8/layout/hList1"/>
    <dgm:cxn modelId="{0727D39D-A0C2-442B-AB2B-E3DF1D8AB616}" type="presParOf" srcId="{317D2E0F-4F0C-429F-B3E9-0934B798AE99}" destId="{1D17CA22-8EC9-49C4-B002-E0F8AC5744D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D248B7-89B1-824A-BDFB-5DB0A3F2235A}"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GB"/>
        </a:p>
      </dgm:t>
    </dgm:pt>
    <dgm:pt modelId="{A0E2C1C9-A35A-6C46-A4E4-E61797DCFEC9}">
      <dgm:prSet phldrT="[Text]"/>
      <dgm:spPr/>
      <dgm:t>
        <a:bodyPr/>
        <a:lstStyle/>
        <a:p>
          <a:r>
            <a:rPr lang="en-GB"/>
            <a:t>AGE</a:t>
          </a:r>
        </a:p>
      </dgm:t>
    </dgm:pt>
    <dgm:pt modelId="{E2BA7C91-552D-574A-BD72-8CB7FD246D78}" type="parTrans" cxnId="{A943CF96-9890-FA4D-839F-11C067EB0D53}">
      <dgm:prSet/>
      <dgm:spPr/>
      <dgm:t>
        <a:bodyPr/>
        <a:lstStyle/>
        <a:p>
          <a:endParaRPr lang="en-GB"/>
        </a:p>
      </dgm:t>
    </dgm:pt>
    <dgm:pt modelId="{6D099B6D-B306-DD42-9943-3B39BD0D34E3}" type="sibTrans" cxnId="{A943CF96-9890-FA4D-839F-11C067EB0D53}">
      <dgm:prSet/>
      <dgm:spPr/>
      <dgm:t>
        <a:bodyPr/>
        <a:lstStyle/>
        <a:p>
          <a:endParaRPr lang="en-GB"/>
        </a:p>
      </dgm:t>
    </dgm:pt>
    <dgm:pt modelId="{D4723352-7C8B-B44C-B8B4-7F416A0A68F0}">
      <dgm:prSet phldrT="[Text]"/>
      <dgm:spPr/>
      <dgm:t>
        <a:bodyPr/>
        <a:lstStyle/>
        <a:p>
          <a:pPr>
            <a:buFont typeface="Arial" panose="020B0604020202020204" pitchFamily="34" charset="0"/>
            <a:buChar char="•"/>
          </a:pPr>
          <a:r>
            <a:rPr lang="en-US" b="0">
              <a:effectLst/>
              <a:latin typeface="Times New Roman"/>
              <a:ea typeface="SimSun"/>
              <a:cs typeface="Times New Roman"/>
            </a:rPr>
            <a:t>The significant association of hypertension in middle age group and older adults was found.</a:t>
          </a:r>
          <a:endParaRPr lang="en-GB" b="0">
            <a:latin typeface="Times New Roman"/>
            <a:ea typeface="SimSun"/>
            <a:cs typeface="Times New Roman"/>
          </a:endParaRPr>
        </a:p>
      </dgm:t>
    </dgm:pt>
    <dgm:pt modelId="{C567EF04-FE36-6440-9B75-F0E586A18EBF}" type="parTrans" cxnId="{4E1A43A8-F396-A849-88F5-DF979D1FF911}">
      <dgm:prSet/>
      <dgm:spPr/>
      <dgm:t>
        <a:bodyPr/>
        <a:lstStyle/>
        <a:p>
          <a:endParaRPr lang="en-GB"/>
        </a:p>
      </dgm:t>
    </dgm:pt>
    <dgm:pt modelId="{96537D3C-4874-504D-A880-A97792A2B049}" type="sibTrans" cxnId="{4E1A43A8-F396-A849-88F5-DF979D1FF911}">
      <dgm:prSet/>
      <dgm:spPr/>
      <dgm:t>
        <a:bodyPr/>
        <a:lstStyle/>
        <a:p>
          <a:endParaRPr lang="en-GB"/>
        </a:p>
      </dgm:t>
    </dgm:pt>
    <dgm:pt modelId="{151003C9-0828-1944-B0D3-691D06387955}">
      <dgm:prSet phldrT="[Text]"/>
      <dgm:spPr/>
      <dgm:t>
        <a:bodyPr/>
        <a:lstStyle/>
        <a:p>
          <a:r>
            <a:rPr lang="en-GB"/>
            <a:t>PHYSICAL ACTIVITY</a:t>
          </a:r>
        </a:p>
      </dgm:t>
    </dgm:pt>
    <dgm:pt modelId="{8E56DDF7-4CF0-B449-B657-B11600712FA0}" type="parTrans" cxnId="{9E112BF8-245F-AE4B-9C5A-A2BF1C61C5FA}">
      <dgm:prSet/>
      <dgm:spPr/>
      <dgm:t>
        <a:bodyPr/>
        <a:lstStyle/>
        <a:p>
          <a:endParaRPr lang="en-GB"/>
        </a:p>
      </dgm:t>
    </dgm:pt>
    <dgm:pt modelId="{3BF2D962-3478-874A-9CDB-C3752E8CA225}" type="sibTrans" cxnId="{9E112BF8-245F-AE4B-9C5A-A2BF1C61C5FA}">
      <dgm:prSet/>
      <dgm:spPr/>
      <dgm:t>
        <a:bodyPr/>
        <a:lstStyle/>
        <a:p>
          <a:endParaRPr lang="en-GB"/>
        </a:p>
      </dgm:t>
    </dgm:pt>
    <dgm:pt modelId="{16939827-2320-0A4E-B81E-2E1DD61D6127}">
      <dgm:prSet phldrT="[Text]"/>
      <dgm:spPr/>
      <dgm:t>
        <a:bodyPr/>
        <a:lstStyle/>
        <a:p>
          <a:r>
            <a:rPr lang="en-GB"/>
            <a:t>MENOPAUSE</a:t>
          </a:r>
        </a:p>
      </dgm:t>
    </dgm:pt>
    <dgm:pt modelId="{ED3029C6-D337-AA49-9680-0B073D9BCC2E}" type="parTrans" cxnId="{21DC6917-A7B1-D046-A361-D81D883F6D1E}">
      <dgm:prSet/>
      <dgm:spPr/>
      <dgm:t>
        <a:bodyPr/>
        <a:lstStyle/>
        <a:p>
          <a:endParaRPr lang="en-GB"/>
        </a:p>
      </dgm:t>
    </dgm:pt>
    <dgm:pt modelId="{B951DCBD-4E55-0E41-ABDB-DF9175F81AD7}" type="sibTrans" cxnId="{21DC6917-A7B1-D046-A361-D81D883F6D1E}">
      <dgm:prSet/>
      <dgm:spPr/>
      <dgm:t>
        <a:bodyPr/>
        <a:lstStyle/>
        <a:p>
          <a:endParaRPr lang="en-GB"/>
        </a:p>
      </dgm:t>
    </dgm:pt>
    <dgm:pt modelId="{F1627E93-DE79-EC44-A360-68847B22981B}">
      <dgm:prSet phldrT="[Text]"/>
      <dgm:spPr/>
      <dgm:t>
        <a:bodyPr/>
        <a:lstStyle/>
        <a:p>
          <a:endParaRPr lang="en-GB"/>
        </a:p>
      </dgm:t>
    </dgm:pt>
    <dgm:pt modelId="{00B7CAA9-1F98-3E46-A4D2-A6E7F8A0CFD7}" type="parTrans" cxnId="{CC6A46EB-6313-094F-8D1F-4DCBE5199DB7}">
      <dgm:prSet/>
      <dgm:spPr/>
      <dgm:t>
        <a:bodyPr/>
        <a:lstStyle/>
        <a:p>
          <a:endParaRPr lang="en-GB"/>
        </a:p>
      </dgm:t>
    </dgm:pt>
    <dgm:pt modelId="{5962FB19-5CCC-A243-ACFB-83B4B1CCCC35}" type="sibTrans" cxnId="{CC6A46EB-6313-094F-8D1F-4DCBE5199DB7}">
      <dgm:prSet/>
      <dgm:spPr/>
      <dgm:t>
        <a:bodyPr/>
        <a:lstStyle/>
        <a:p>
          <a:endParaRPr lang="en-GB"/>
        </a:p>
      </dgm:t>
    </dgm:pt>
    <dgm:pt modelId="{13B6DAE2-5D7B-9348-9D19-90030EA97A8D}">
      <dgm:prSet/>
      <dgm:spPr/>
      <dgm:t>
        <a:bodyPr/>
        <a:lstStyle/>
        <a:p>
          <a:r>
            <a:rPr lang="en-IN" b="0" i="0" u="none">
              <a:latin typeface="Times New Roman" panose="02020603050405020304" pitchFamily="18" charset="0"/>
              <a:cs typeface="Times New Roman" panose="02020603050405020304" pitchFamily="18" charset="0"/>
            </a:rPr>
            <a:t>According to WHO an estimated 1.28 billion adults worldwide have hypertension, age is risk factor of hypertension.(1)</a:t>
          </a:r>
          <a:endParaRPr lang="en-IN" b="0">
            <a:latin typeface="Times New Roman" panose="02020603050405020304" pitchFamily="18" charset="0"/>
            <a:cs typeface="Times New Roman" panose="02020603050405020304" pitchFamily="18" charset="0"/>
          </a:endParaRPr>
        </a:p>
      </dgm:t>
    </dgm:pt>
    <dgm:pt modelId="{B01BE579-4495-FB47-8F69-E9B1AA432B8C}" type="parTrans" cxnId="{EA63451D-0C54-9946-84EE-0CD2C11F2097}">
      <dgm:prSet/>
      <dgm:spPr/>
      <dgm:t>
        <a:bodyPr/>
        <a:lstStyle/>
        <a:p>
          <a:endParaRPr lang="en-GB"/>
        </a:p>
      </dgm:t>
    </dgm:pt>
    <dgm:pt modelId="{E8449162-EFFF-D44C-A217-407D0F43A5A2}" type="sibTrans" cxnId="{EA63451D-0C54-9946-84EE-0CD2C11F2097}">
      <dgm:prSet/>
      <dgm:spPr/>
      <dgm:t>
        <a:bodyPr/>
        <a:lstStyle/>
        <a:p>
          <a:endParaRPr lang="en-GB"/>
        </a:p>
      </dgm:t>
    </dgm:pt>
    <dgm:pt modelId="{F3F55F29-9B3F-0645-B136-CE54746CC986}">
      <dgm:prSet phldrT="[Text]"/>
      <dgm:spPr/>
      <dgm:t>
        <a:bodyPr/>
        <a:lstStyle/>
        <a:p>
          <a:endParaRPr lang="en-GB"/>
        </a:p>
      </dgm:t>
    </dgm:pt>
    <dgm:pt modelId="{73BA2782-E5D8-DF4D-8BC2-D66E32D7DF4D}" type="parTrans" cxnId="{25EB77C8-3A53-2D49-96DE-66AEECE8B635}">
      <dgm:prSet/>
      <dgm:spPr/>
      <dgm:t>
        <a:bodyPr/>
        <a:lstStyle/>
        <a:p>
          <a:endParaRPr lang="en-GB"/>
        </a:p>
      </dgm:t>
    </dgm:pt>
    <dgm:pt modelId="{A9C2399D-83A0-0045-9B5F-119C82B0F3AA}" type="sibTrans" cxnId="{25EB77C8-3A53-2D49-96DE-66AEECE8B635}">
      <dgm:prSet/>
      <dgm:spPr/>
      <dgm:t>
        <a:bodyPr/>
        <a:lstStyle/>
        <a:p>
          <a:endParaRPr lang="en-GB"/>
        </a:p>
      </dgm:t>
    </dgm:pt>
    <dgm:pt modelId="{A86BCB78-67F4-4648-B46E-87D315B4CDEB}">
      <dgm:prSet phldrT="[Text]"/>
      <dgm:spPr/>
      <dgm:t>
        <a:bodyPr/>
        <a:lstStyle/>
        <a:p>
          <a:pPr rtl="0"/>
          <a:r>
            <a:rPr lang="en-GB">
              <a:latin typeface="Calibri Light" panose="020F0302020204030204"/>
            </a:rPr>
            <a:t>A significant difference was seen in the diastolic Blood pressure among the regular PA and No </a:t>
          </a:r>
          <a:r>
            <a:rPr lang="en-IN">
              <a:latin typeface="Calibri Light" panose="020F0302020204030204"/>
            </a:rPr>
            <a:t>Regular </a:t>
          </a:r>
          <a:r>
            <a:rPr lang="en-GB">
              <a:latin typeface="Calibri Light" panose="020F0302020204030204"/>
            </a:rPr>
            <a:t>PA group.  </a:t>
          </a:r>
          <a:endParaRPr lang="en-GB"/>
        </a:p>
      </dgm:t>
    </dgm:pt>
    <dgm:pt modelId="{3CC94F3E-ADBD-1F46-8EA8-E3BD079976A9}" type="sibTrans" cxnId="{96E13251-790A-A941-B79E-2EC93DD53BD0}">
      <dgm:prSet/>
      <dgm:spPr/>
      <dgm:t>
        <a:bodyPr/>
        <a:lstStyle/>
        <a:p>
          <a:endParaRPr lang="en-GB"/>
        </a:p>
      </dgm:t>
    </dgm:pt>
    <dgm:pt modelId="{6626E002-5258-DB4A-98DE-985B3E331555}" type="parTrans" cxnId="{96E13251-790A-A941-B79E-2EC93DD53BD0}">
      <dgm:prSet/>
      <dgm:spPr/>
      <dgm:t>
        <a:bodyPr/>
        <a:lstStyle/>
        <a:p>
          <a:endParaRPr lang="en-GB"/>
        </a:p>
      </dgm:t>
    </dgm:pt>
    <dgm:pt modelId="{DD0550B2-A060-4E6F-8AD2-06A0E39B3C92}">
      <dgm:prSet/>
      <dgm:spPr/>
      <dgm:t>
        <a:bodyPr/>
        <a:lstStyle/>
        <a:p>
          <a:pPr rtl="0"/>
          <a:r>
            <a:rPr lang="en-GB" b="0"/>
            <a:t>In adults, physical activity confers benefits for the </a:t>
          </a:r>
          <a:r>
            <a:rPr lang="en-GB" b="0">
              <a:latin typeface="Calibri Light" panose="020F0302020204030204"/>
            </a:rPr>
            <a:t>several health</a:t>
          </a:r>
          <a:r>
            <a:rPr lang="en-GB" b="0"/>
            <a:t> </a:t>
          </a:r>
          <a:r>
            <a:rPr lang="en-GB" b="0">
              <a:latin typeface="Calibri Light" panose="020F0302020204030204"/>
            </a:rPr>
            <a:t>outcomes including cardiovascular</a:t>
          </a:r>
          <a:r>
            <a:rPr lang="en-GB" b="0"/>
            <a:t> disease mortality</a:t>
          </a:r>
          <a:r>
            <a:rPr lang="en-GB" b="0">
              <a:latin typeface="Calibri Light" panose="020F0302020204030204"/>
            </a:rPr>
            <a:t> and</a:t>
          </a:r>
          <a:r>
            <a:rPr lang="en-GB" b="0"/>
            <a:t> incident </a:t>
          </a:r>
          <a:r>
            <a:rPr lang="en-GB" b="0">
              <a:latin typeface="Calibri Light" panose="020F0302020204030204"/>
            </a:rPr>
            <a:t>hypertension(2)</a:t>
          </a:r>
          <a:endParaRPr lang="en-GB" b="0" baseline="30000"/>
        </a:p>
      </dgm:t>
    </dgm:pt>
    <dgm:pt modelId="{5473EB76-19E4-4C5C-8E30-1DF212B6F9C2}" type="parTrans" cxnId="{2ABBD136-0AED-4F59-B44B-37623DA921F7}">
      <dgm:prSet/>
      <dgm:spPr/>
      <dgm:t>
        <a:bodyPr/>
        <a:lstStyle/>
        <a:p>
          <a:endParaRPr lang="en-IN"/>
        </a:p>
      </dgm:t>
    </dgm:pt>
    <dgm:pt modelId="{16B42D74-97DC-45BA-BE48-C6774FE461D7}" type="sibTrans" cxnId="{2ABBD136-0AED-4F59-B44B-37623DA921F7}">
      <dgm:prSet/>
      <dgm:spPr/>
      <dgm:t>
        <a:bodyPr/>
        <a:lstStyle/>
        <a:p>
          <a:endParaRPr lang="en-IN"/>
        </a:p>
      </dgm:t>
    </dgm:pt>
    <dgm:pt modelId="{06013A39-A8EC-45CD-8C88-7FCC45D85FBE}">
      <dgm:prSet/>
      <dgm:spPr/>
      <dgm:t>
        <a:bodyPr/>
        <a:lstStyle/>
        <a:p>
          <a:r>
            <a:rPr lang="en-IN"/>
            <a:t> A comparative study showed prevalence of abnormality of systolic and diastolic bp was significantly higher in the postmenopausal females (37.5% and 28.13%, respectively), compared to 4.3% and 7.4% in the premenopausal group. Both BMI and waist/hip ratio showed a significant It was concluded that the both systolic and diastolic blood pressure are higher in the postmenopausal Saudi females(3)</a:t>
          </a:r>
        </a:p>
      </dgm:t>
    </dgm:pt>
    <dgm:pt modelId="{C89865BF-26DC-4B19-9C00-9F2EA70821F2}" type="parTrans" cxnId="{97193835-EF0A-41D1-97EB-7A1BDE1BA2D2}">
      <dgm:prSet/>
      <dgm:spPr/>
      <dgm:t>
        <a:bodyPr/>
        <a:lstStyle/>
        <a:p>
          <a:endParaRPr lang="en-IN"/>
        </a:p>
      </dgm:t>
    </dgm:pt>
    <dgm:pt modelId="{1E055E9E-F61E-44DE-B9E1-3E9F055B266D}" type="sibTrans" cxnId="{97193835-EF0A-41D1-97EB-7A1BDE1BA2D2}">
      <dgm:prSet/>
      <dgm:spPr/>
      <dgm:t>
        <a:bodyPr/>
        <a:lstStyle/>
        <a:p>
          <a:endParaRPr lang="en-IN"/>
        </a:p>
      </dgm:t>
    </dgm:pt>
    <dgm:pt modelId="{5CDDBC2C-37E6-4B3F-A72A-188C9D796B9C}" type="pres">
      <dgm:prSet presAssocID="{06D248B7-89B1-824A-BDFB-5DB0A3F2235A}" presName="Name0" presStyleCnt="0">
        <dgm:presLayoutVars>
          <dgm:dir/>
          <dgm:animLvl val="lvl"/>
          <dgm:resizeHandles val="exact"/>
        </dgm:presLayoutVars>
      </dgm:prSet>
      <dgm:spPr/>
    </dgm:pt>
    <dgm:pt modelId="{0F02B6F6-DB2E-47A6-AA66-B88E6BD233F1}" type="pres">
      <dgm:prSet presAssocID="{A0E2C1C9-A35A-6C46-A4E4-E61797DCFEC9}" presName="composite" presStyleCnt="0"/>
      <dgm:spPr/>
    </dgm:pt>
    <dgm:pt modelId="{8BC8C445-12CE-415D-9965-A6F6475D1DF4}" type="pres">
      <dgm:prSet presAssocID="{A0E2C1C9-A35A-6C46-A4E4-E61797DCFEC9}" presName="parTx" presStyleLbl="alignNode1" presStyleIdx="0" presStyleCnt="3">
        <dgm:presLayoutVars>
          <dgm:chMax val="0"/>
          <dgm:chPref val="0"/>
          <dgm:bulletEnabled val="1"/>
        </dgm:presLayoutVars>
      </dgm:prSet>
      <dgm:spPr/>
    </dgm:pt>
    <dgm:pt modelId="{5DC09F8E-11C6-4040-9074-69AC0491D332}" type="pres">
      <dgm:prSet presAssocID="{A0E2C1C9-A35A-6C46-A4E4-E61797DCFEC9}" presName="desTx" presStyleLbl="alignAccFollowNode1" presStyleIdx="0" presStyleCnt="3">
        <dgm:presLayoutVars>
          <dgm:bulletEnabled val="1"/>
        </dgm:presLayoutVars>
      </dgm:prSet>
      <dgm:spPr/>
    </dgm:pt>
    <dgm:pt modelId="{4A0097D8-5FC9-47CD-80F2-671C2FA48AFD}" type="pres">
      <dgm:prSet presAssocID="{6D099B6D-B306-DD42-9943-3B39BD0D34E3}" presName="space" presStyleCnt="0"/>
      <dgm:spPr/>
    </dgm:pt>
    <dgm:pt modelId="{A0E6A46E-0C2E-4E07-9F21-D7FD822C4D4A}" type="pres">
      <dgm:prSet presAssocID="{151003C9-0828-1944-B0D3-691D06387955}" presName="composite" presStyleCnt="0"/>
      <dgm:spPr/>
    </dgm:pt>
    <dgm:pt modelId="{CC4A01BD-97B1-4D7D-A645-DE983FD2148B}" type="pres">
      <dgm:prSet presAssocID="{151003C9-0828-1944-B0D3-691D06387955}" presName="parTx" presStyleLbl="alignNode1" presStyleIdx="1" presStyleCnt="3">
        <dgm:presLayoutVars>
          <dgm:chMax val="0"/>
          <dgm:chPref val="0"/>
          <dgm:bulletEnabled val="1"/>
        </dgm:presLayoutVars>
      </dgm:prSet>
      <dgm:spPr/>
    </dgm:pt>
    <dgm:pt modelId="{2D0831D5-3F45-4E81-BEE5-98F6448A39F0}" type="pres">
      <dgm:prSet presAssocID="{151003C9-0828-1944-B0D3-691D06387955}" presName="desTx" presStyleLbl="alignAccFollowNode1" presStyleIdx="1" presStyleCnt="3">
        <dgm:presLayoutVars>
          <dgm:bulletEnabled val="1"/>
        </dgm:presLayoutVars>
      </dgm:prSet>
      <dgm:spPr/>
    </dgm:pt>
    <dgm:pt modelId="{9CA5E881-CD3D-4805-AFB5-F1D3B842B726}" type="pres">
      <dgm:prSet presAssocID="{3BF2D962-3478-874A-9CDB-C3752E8CA225}" presName="space" presStyleCnt="0"/>
      <dgm:spPr/>
    </dgm:pt>
    <dgm:pt modelId="{68B071B9-7E05-41E3-B38B-E86C14F71B3A}" type="pres">
      <dgm:prSet presAssocID="{16939827-2320-0A4E-B81E-2E1DD61D6127}" presName="composite" presStyleCnt="0"/>
      <dgm:spPr/>
    </dgm:pt>
    <dgm:pt modelId="{6400C39E-C1C7-4956-8654-56AF63583F40}" type="pres">
      <dgm:prSet presAssocID="{16939827-2320-0A4E-B81E-2E1DD61D6127}" presName="parTx" presStyleLbl="alignNode1" presStyleIdx="2" presStyleCnt="3">
        <dgm:presLayoutVars>
          <dgm:chMax val="0"/>
          <dgm:chPref val="0"/>
          <dgm:bulletEnabled val="1"/>
        </dgm:presLayoutVars>
      </dgm:prSet>
      <dgm:spPr/>
    </dgm:pt>
    <dgm:pt modelId="{1EB07257-B3F7-4125-A80A-14807D8CB76D}" type="pres">
      <dgm:prSet presAssocID="{16939827-2320-0A4E-B81E-2E1DD61D6127}" presName="desTx" presStyleLbl="alignAccFollowNode1" presStyleIdx="2" presStyleCnt="3">
        <dgm:presLayoutVars>
          <dgm:bulletEnabled val="1"/>
        </dgm:presLayoutVars>
      </dgm:prSet>
      <dgm:spPr/>
    </dgm:pt>
  </dgm:ptLst>
  <dgm:cxnLst>
    <dgm:cxn modelId="{70A10501-660A-4C27-933B-8FDD6211E750}" type="presOf" srcId="{F1627E93-DE79-EC44-A360-68847B22981B}" destId="{1EB07257-B3F7-4125-A80A-14807D8CB76D}" srcOrd="0" destOrd="0" presId="urn:microsoft.com/office/officeart/2005/8/layout/hList1"/>
    <dgm:cxn modelId="{21DC6917-A7B1-D046-A361-D81D883F6D1E}" srcId="{06D248B7-89B1-824A-BDFB-5DB0A3F2235A}" destId="{16939827-2320-0A4E-B81E-2E1DD61D6127}" srcOrd="2" destOrd="0" parTransId="{ED3029C6-D337-AA49-9680-0B073D9BCC2E}" sibTransId="{B951DCBD-4E55-0E41-ABDB-DF9175F81AD7}"/>
    <dgm:cxn modelId="{EA63451D-0C54-9946-84EE-0CD2C11F2097}" srcId="{A0E2C1C9-A35A-6C46-A4E4-E61797DCFEC9}" destId="{13B6DAE2-5D7B-9348-9D19-90030EA97A8D}" srcOrd="1" destOrd="0" parTransId="{B01BE579-4495-FB47-8F69-E9B1AA432B8C}" sibTransId="{E8449162-EFFF-D44C-A217-407D0F43A5A2}"/>
    <dgm:cxn modelId="{D669AC33-AC18-4344-AEF4-99540DCC5009}" type="presOf" srcId="{06013A39-A8EC-45CD-8C88-7FCC45D85FBE}" destId="{1EB07257-B3F7-4125-A80A-14807D8CB76D}" srcOrd="0" destOrd="1" presId="urn:microsoft.com/office/officeart/2005/8/layout/hList1"/>
    <dgm:cxn modelId="{97193835-EF0A-41D1-97EB-7A1BDE1BA2D2}" srcId="{16939827-2320-0A4E-B81E-2E1DD61D6127}" destId="{06013A39-A8EC-45CD-8C88-7FCC45D85FBE}" srcOrd="1" destOrd="0" parTransId="{C89865BF-26DC-4B19-9C00-9F2EA70821F2}" sibTransId="{1E055E9E-F61E-44DE-B9E1-3E9F055B266D}"/>
    <dgm:cxn modelId="{2ABBD136-0AED-4F59-B44B-37623DA921F7}" srcId="{151003C9-0828-1944-B0D3-691D06387955}" destId="{DD0550B2-A060-4E6F-8AD2-06A0E39B3C92}" srcOrd="1" destOrd="0" parTransId="{5473EB76-19E4-4C5C-8E30-1DF212B6F9C2}" sibTransId="{16B42D74-97DC-45BA-BE48-C6774FE461D7}"/>
    <dgm:cxn modelId="{AE55ED61-23E1-4F87-8281-6F826FADBBB0}" type="presOf" srcId="{13B6DAE2-5D7B-9348-9D19-90030EA97A8D}" destId="{5DC09F8E-11C6-4040-9074-69AC0491D332}" srcOrd="0" destOrd="1" presId="urn:microsoft.com/office/officeart/2005/8/layout/hList1"/>
    <dgm:cxn modelId="{11A7C662-1F5B-4040-9CE2-9A0846471408}" type="presOf" srcId="{06D248B7-89B1-824A-BDFB-5DB0A3F2235A}" destId="{5CDDBC2C-37E6-4B3F-A72A-188C9D796B9C}" srcOrd="0" destOrd="0" presId="urn:microsoft.com/office/officeart/2005/8/layout/hList1"/>
    <dgm:cxn modelId="{4B5BC149-E49F-4968-8753-962894099023}" type="presOf" srcId="{D4723352-7C8B-B44C-B8B4-7F416A0A68F0}" destId="{5DC09F8E-11C6-4040-9074-69AC0491D332}" srcOrd="0" destOrd="0" presId="urn:microsoft.com/office/officeart/2005/8/layout/hList1"/>
    <dgm:cxn modelId="{96E13251-790A-A941-B79E-2EC93DD53BD0}" srcId="{151003C9-0828-1944-B0D3-691D06387955}" destId="{A86BCB78-67F4-4648-B46E-87D315B4CDEB}" srcOrd="0" destOrd="0" parTransId="{6626E002-5258-DB4A-98DE-985B3E331555}" sibTransId="{3CC94F3E-ADBD-1F46-8EA8-E3BD079976A9}"/>
    <dgm:cxn modelId="{ECE6DD52-3B82-4A79-8DAF-DC3A67722039}" type="presOf" srcId="{A0E2C1C9-A35A-6C46-A4E4-E61797DCFEC9}" destId="{8BC8C445-12CE-415D-9965-A6F6475D1DF4}" srcOrd="0" destOrd="0" presId="urn:microsoft.com/office/officeart/2005/8/layout/hList1"/>
    <dgm:cxn modelId="{9F3B9F93-81F6-4C57-879C-55D59B22C170}" type="presOf" srcId="{16939827-2320-0A4E-B81E-2E1DD61D6127}" destId="{6400C39E-C1C7-4956-8654-56AF63583F40}" srcOrd="0" destOrd="0" presId="urn:microsoft.com/office/officeart/2005/8/layout/hList1"/>
    <dgm:cxn modelId="{A943CF96-9890-FA4D-839F-11C067EB0D53}" srcId="{06D248B7-89B1-824A-BDFB-5DB0A3F2235A}" destId="{A0E2C1C9-A35A-6C46-A4E4-E61797DCFEC9}" srcOrd="0" destOrd="0" parTransId="{E2BA7C91-552D-574A-BD72-8CB7FD246D78}" sibTransId="{6D099B6D-B306-DD42-9943-3B39BD0D34E3}"/>
    <dgm:cxn modelId="{D5639C9F-7B5C-48E4-9887-A3BA1A760993}" type="presOf" srcId="{DD0550B2-A060-4E6F-8AD2-06A0E39B3C92}" destId="{2D0831D5-3F45-4E81-BEE5-98F6448A39F0}" srcOrd="0" destOrd="1" presId="urn:microsoft.com/office/officeart/2005/8/layout/hList1"/>
    <dgm:cxn modelId="{4E1A43A8-F396-A849-88F5-DF979D1FF911}" srcId="{A0E2C1C9-A35A-6C46-A4E4-E61797DCFEC9}" destId="{D4723352-7C8B-B44C-B8B4-7F416A0A68F0}" srcOrd="0" destOrd="0" parTransId="{C567EF04-FE36-6440-9B75-F0E586A18EBF}" sibTransId="{96537D3C-4874-504D-A880-A97792A2B049}"/>
    <dgm:cxn modelId="{A8EF2FB4-9244-4336-A59F-6BF0B3AE34B9}" type="presOf" srcId="{A86BCB78-67F4-4648-B46E-87D315B4CDEB}" destId="{2D0831D5-3F45-4E81-BEE5-98F6448A39F0}" srcOrd="0" destOrd="0" presId="urn:microsoft.com/office/officeart/2005/8/layout/hList1"/>
    <dgm:cxn modelId="{205052BB-DE6A-4C01-B7DC-0E3C109E4CCE}" type="presOf" srcId="{151003C9-0828-1944-B0D3-691D06387955}" destId="{CC4A01BD-97B1-4D7D-A645-DE983FD2148B}" srcOrd="0" destOrd="0" presId="urn:microsoft.com/office/officeart/2005/8/layout/hList1"/>
    <dgm:cxn modelId="{25EB77C8-3A53-2D49-96DE-66AEECE8B635}" srcId="{16939827-2320-0A4E-B81E-2E1DD61D6127}" destId="{F3F55F29-9B3F-0645-B136-CE54746CC986}" srcOrd="2" destOrd="0" parTransId="{73BA2782-E5D8-DF4D-8BC2-D66E32D7DF4D}" sibTransId="{A9C2399D-83A0-0045-9B5F-119C82B0F3AA}"/>
    <dgm:cxn modelId="{141638DC-62CE-4391-981F-AD7122A26DE9}" type="presOf" srcId="{F3F55F29-9B3F-0645-B136-CE54746CC986}" destId="{1EB07257-B3F7-4125-A80A-14807D8CB76D}" srcOrd="0" destOrd="2" presId="urn:microsoft.com/office/officeart/2005/8/layout/hList1"/>
    <dgm:cxn modelId="{CC6A46EB-6313-094F-8D1F-4DCBE5199DB7}" srcId="{16939827-2320-0A4E-B81E-2E1DD61D6127}" destId="{F1627E93-DE79-EC44-A360-68847B22981B}" srcOrd="0" destOrd="0" parTransId="{00B7CAA9-1F98-3E46-A4D2-A6E7F8A0CFD7}" sibTransId="{5962FB19-5CCC-A243-ACFB-83B4B1CCCC35}"/>
    <dgm:cxn modelId="{9E112BF8-245F-AE4B-9C5A-A2BF1C61C5FA}" srcId="{06D248B7-89B1-824A-BDFB-5DB0A3F2235A}" destId="{151003C9-0828-1944-B0D3-691D06387955}" srcOrd="1" destOrd="0" parTransId="{8E56DDF7-4CF0-B449-B657-B11600712FA0}" sibTransId="{3BF2D962-3478-874A-9CDB-C3752E8CA225}"/>
    <dgm:cxn modelId="{8B3040B5-A57B-47BC-9B9D-096693C526E5}" type="presParOf" srcId="{5CDDBC2C-37E6-4B3F-A72A-188C9D796B9C}" destId="{0F02B6F6-DB2E-47A6-AA66-B88E6BD233F1}" srcOrd="0" destOrd="0" presId="urn:microsoft.com/office/officeart/2005/8/layout/hList1"/>
    <dgm:cxn modelId="{FD53FB25-5B9E-4739-9CF3-C6E8B509BEAA}" type="presParOf" srcId="{0F02B6F6-DB2E-47A6-AA66-B88E6BD233F1}" destId="{8BC8C445-12CE-415D-9965-A6F6475D1DF4}" srcOrd="0" destOrd="0" presId="urn:microsoft.com/office/officeart/2005/8/layout/hList1"/>
    <dgm:cxn modelId="{6780ABFA-CB52-45A7-9337-5E19F5109694}" type="presParOf" srcId="{0F02B6F6-DB2E-47A6-AA66-B88E6BD233F1}" destId="{5DC09F8E-11C6-4040-9074-69AC0491D332}" srcOrd="1" destOrd="0" presId="urn:microsoft.com/office/officeart/2005/8/layout/hList1"/>
    <dgm:cxn modelId="{3AFC2EE5-59D7-4FE7-804B-FAC8FEEB9ADA}" type="presParOf" srcId="{5CDDBC2C-37E6-4B3F-A72A-188C9D796B9C}" destId="{4A0097D8-5FC9-47CD-80F2-671C2FA48AFD}" srcOrd="1" destOrd="0" presId="urn:microsoft.com/office/officeart/2005/8/layout/hList1"/>
    <dgm:cxn modelId="{55123295-DDB9-4DBF-B9B4-2389CC9F956B}" type="presParOf" srcId="{5CDDBC2C-37E6-4B3F-A72A-188C9D796B9C}" destId="{A0E6A46E-0C2E-4E07-9F21-D7FD822C4D4A}" srcOrd="2" destOrd="0" presId="urn:microsoft.com/office/officeart/2005/8/layout/hList1"/>
    <dgm:cxn modelId="{DDFCD0BE-B374-41D6-B63C-EA0AC3187993}" type="presParOf" srcId="{A0E6A46E-0C2E-4E07-9F21-D7FD822C4D4A}" destId="{CC4A01BD-97B1-4D7D-A645-DE983FD2148B}" srcOrd="0" destOrd="0" presId="urn:microsoft.com/office/officeart/2005/8/layout/hList1"/>
    <dgm:cxn modelId="{FA303566-BC52-4312-9CA9-6B5860454353}" type="presParOf" srcId="{A0E6A46E-0C2E-4E07-9F21-D7FD822C4D4A}" destId="{2D0831D5-3F45-4E81-BEE5-98F6448A39F0}" srcOrd="1" destOrd="0" presId="urn:microsoft.com/office/officeart/2005/8/layout/hList1"/>
    <dgm:cxn modelId="{921CA471-03D4-4E7E-8DE0-2091D85E0BCD}" type="presParOf" srcId="{5CDDBC2C-37E6-4B3F-A72A-188C9D796B9C}" destId="{9CA5E881-CD3D-4805-AFB5-F1D3B842B726}" srcOrd="3" destOrd="0" presId="urn:microsoft.com/office/officeart/2005/8/layout/hList1"/>
    <dgm:cxn modelId="{D8D2DB72-203E-4BE5-B519-471755D269CC}" type="presParOf" srcId="{5CDDBC2C-37E6-4B3F-A72A-188C9D796B9C}" destId="{68B071B9-7E05-41E3-B38B-E86C14F71B3A}" srcOrd="4" destOrd="0" presId="urn:microsoft.com/office/officeart/2005/8/layout/hList1"/>
    <dgm:cxn modelId="{98049769-6D53-45DB-8DEA-690988FAC6EC}" type="presParOf" srcId="{68B071B9-7E05-41E3-B38B-E86C14F71B3A}" destId="{6400C39E-C1C7-4956-8654-56AF63583F40}" srcOrd="0" destOrd="0" presId="urn:microsoft.com/office/officeart/2005/8/layout/hList1"/>
    <dgm:cxn modelId="{BC8BF30A-D2C1-46D7-A4E0-761C1D68B70E}" type="presParOf" srcId="{68B071B9-7E05-41E3-B38B-E86C14F71B3A}" destId="{1EB07257-B3F7-4125-A80A-14807D8CB76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D248B7-89B1-824A-BDFB-5DB0A3F2235A}"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GB"/>
        </a:p>
      </dgm:t>
    </dgm:pt>
    <dgm:pt modelId="{A0E2C1C9-A35A-6C46-A4E4-E61797DCFEC9}">
      <dgm:prSet phldrT="[Text]"/>
      <dgm:spPr/>
      <dgm:t>
        <a:bodyPr/>
        <a:lstStyle/>
        <a:p>
          <a:r>
            <a:rPr lang="en-GB" dirty="0"/>
            <a:t>STRESS</a:t>
          </a:r>
        </a:p>
      </dgm:t>
    </dgm:pt>
    <dgm:pt modelId="{E2BA7C91-552D-574A-BD72-8CB7FD246D78}" type="parTrans" cxnId="{A943CF96-9890-FA4D-839F-11C067EB0D53}">
      <dgm:prSet/>
      <dgm:spPr/>
      <dgm:t>
        <a:bodyPr/>
        <a:lstStyle/>
        <a:p>
          <a:endParaRPr lang="en-GB"/>
        </a:p>
      </dgm:t>
    </dgm:pt>
    <dgm:pt modelId="{6D099B6D-B306-DD42-9943-3B39BD0D34E3}" type="sibTrans" cxnId="{A943CF96-9890-FA4D-839F-11C067EB0D53}">
      <dgm:prSet/>
      <dgm:spPr/>
      <dgm:t>
        <a:bodyPr/>
        <a:lstStyle/>
        <a:p>
          <a:endParaRPr lang="en-GB"/>
        </a:p>
      </dgm:t>
    </dgm:pt>
    <dgm:pt modelId="{D4723352-7C8B-B44C-B8B4-7F416A0A68F0}">
      <dgm:prSet phldrT="[Text]"/>
      <dgm:spPr/>
      <dgm:t>
        <a:bodyPr/>
        <a:lstStyle/>
        <a:p>
          <a:pPr rtl="0">
            <a:buFont typeface="Arial" panose="020B0604020202020204" pitchFamily="34" charset="0"/>
            <a:buChar char="•"/>
          </a:pPr>
          <a:r>
            <a:rPr lang="en-IN" dirty="0"/>
            <a:t>In the present study, Stress was found to be risk factors for hypertension among the study subjects (p&lt;0.05).</a:t>
          </a:r>
          <a:r>
            <a:rPr lang="en-IN" dirty="0">
              <a:latin typeface="Calibri Light" panose="020F0302020204030204"/>
            </a:rPr>
            <a:t> </a:t>
          </a:r>
          <a:endParaRPr lang="en-GB" dirty="0"/>
        </a:p>
      </dgm:t>
    </dgm:pt>
    <dgm:pt modelId="{C567EF04-FE36-6440-9B75-F0E586A18EBF}" type="parTrans" cxnId="{4E1A43A8-F396-A849-88F5-DF979D1FF911}">
      <dgm:prSet/>
      <dgm:spPr/>
      <dgm:t>
        <a:bodyPr/>
        <a:lstStyle/>
        <a:p>
          <a:endParaRPr lang="en-GB"/>
        </a:p>
      </dgm:t>
    </dgm:pt>
    <dgm:pt modelId="{96537D3C-4874-504D-A880-A97792A2B049}" type="sibTrans" cxnId="{4E1A43A8-F396-A849-88F5-DF979D1FF911}">
      <dgm:prSet/>
      <dgm:spPr/>
      <dgm:t>
        <a:bodyPr/>
        <a:lstStyle/>
        <a:p>
          <a:endParaRPr lang="en-GB"/>
        </a:p>
      </dgm:t>
    </dgm:pt>
    <dgm:pt modelId="{151003C9-0828-1944-B0D3-691D06387955}">
      <dgm:prSet phldrT="[Text]"/>
      <dgm:spPr/>
      <dgm:t>
        <a:bodyPr/>
        <a:lstStyle/>
        <a:p>
          <a:r>
            <a:rPr lang="en-GB" dirty="0"/>
            <a:t>TOBACCO</a:t>
          </a:r>
        </a:p>
      </dgm:t>
    </dgm:pt>
    <dgm:pt modelId="{8E56DDF7-4CF0-B449-B657-B11600712FA0}" type="parTrans" cxnId="{9E112BF8-245F-AE4B-9C5A-A2BF1C61C5FA}">
      <dgm:prSet/>
      <dgm:spPr/>
      <dgm:t>
        <a:bodyPr/>
        <a:lstStyle/>
        <a:p>
          <a:endParaRPr lang="en-GB"/>
        </a:p>
      </dgm:t>
    </dgm:pt>
    <dgm:pt modelId="{3BF2D962-3478-874A-9CDB-C3752E8CA225}" type="sibTrans" cxnId="{9E112BF8-245F-AE4B-9C5A-A2BF1C61C5FA}">
      <dgm:prSet/>
      <dgm:spPr/>
      <dgm:t>
        <a:bodyPr/>
        <a:lstStyle/>
        <a:p>
          <a:endParaRPr lang="en-GB"/>
        </a:p>
      </dgm:t>
    </dgm:pt>
    <dgm:pt modelId="{16939827-2320-0A4E-B81E-2E1DD61D6127}">
      <dgm:prSet phldrT="[Text]"/>
      <dgm:spPr/>
      <dgm:t>
        <a:bodyPr/>
        <a:lstStyle/>
        <a:p>
          <a:r>
            <a:rPr lang="en-GB" dirty="0"/>
            <a:t>DIET</a:t>
          </a:r>
        </a:p>
      </dgm:t>
    </dgm:pt>
    <dgm:pt modelId="{ED3029C6-D337-AA49-9680-0B073D9BCC2E}" type="parTrans" cxnId="{21DC6917-A7B1-D046-A361-D81D883F6D1E}">
      <dgm:prSet/>
      <dgm:spPr/>
      <dgm:t>
        <a:bodyPr/>
        <a:lstStyle/>
        <a:p>
          <a:endParaRPr lang="en-GB"/>
        </a:p>
      </dgm:t>
    </dgm:pt>
    <dgm:pt modelId="{B951DCBD-4E55-0E41-ABDB-DF9175F81AD7}" type="sibTrans" cxnId="{21DC6917-A7B1-D046-A361-D81D883F6D1E}">
      <dgm:prSet/>
      <dgm:spPr/>
      <dgm:t>
        <a:bodyPr/>
        <a:lstStyle/>
        <a:p>
          <a:endParaRPr lang="en-GB"/>
        </a:p>
      </dgm:t>
    </dgm:pt>
    <dgm:pt modelId="{F1627E93-DE79-EC44-A360-68847B22981B}">
      <dgm:prSet phldrT="[Text]"/>
      <dgm:spPr/>
      <dgm:t>
        <a:bodyPr/>
        <a:lstStyle/>
        <a:p>
          <a:pPr rtl="0"/>
          <a:r>
            <a:rPr lang="en-GB" dirty="0"/>
            <a:t>No significant relation</a:t>
          </a:r>
          <a:r>
            <a:rPr lang="en-GB" dirty="0">
              <a:latin typeface="Calibri Light" panose="020F0302020204030204"/>
            </a:rPr>
            <a:t> </a:t>
          </a:r>
          <a:r>
            <a:rPr lang="en-GB" dirty="0"/>
            <a:t> was found between diet and hypertension.</a:t>
          </a:r>
        </a:p>
      </dgm:t>
    </dgm:pt>
    <dgm:pt modelId="{00B7CAA9-1F98-3E46-A4D2-A6E7F8A0CFD7}" type="parTrans" cxnId="{CC6A46EB-6313-094F-8D1F-4DCBE5199DB7}">
      <dgm:prSet/>
      <dgm:spPr/>
      <dgm:t>
        <a:bodyPr/>
        <a:lstStyle/>
        <a:p>
          <a:endParaRPr lang="en-GB"/>
        </a:p>
      </dgm:t>
    </dgm:pt>
    <dgm:pt modelId="{5962FB19-5CCC-A243-ACFB-83B4B1CCCC35}" type="sibTrans" cxnId="{CC6A46EB-6313-094F-8D1F-4DCBE5199DB7}">
      <dgm:prSet/>
      <dgm:spPr/>
      <dgm:t>
        <a:bodyPr/>
        <a:lstStyle/>
        <a:p>
          <a:endParaRPr lang="en-GB"/>
        </a:p>
      </dgm:t>
    </dgm:pt>
    <dgm:pt modelId="{B9F658A4-819B-B840-A842-C80E8B7BA43A}">
      <dgm:prSet phldrT="[Text]"/>
      <dgm:spPr/>
      <dgm:t>
        <a:bodyPr/>
        <a:lstStyle/>
        <a:p>
          <a:pPr rtl="0"/>
          <a:r>
            <a:rPr lang="en-IN" dirty="0"/>
            <a:t>A cross-sectional survey in Greater Tunis. observed no associations were</a:t>
          </a:r>
          <a:r>
            <a:rPr lang="en-IN" dirty="0">
              <a:latin typeface="Calibri Light" panose="020F0302020204030204"/>
            </a:rPr>
            <a:t> </a:t>
          </a:r>
          <a:r>
            <a:rPr lang="en-IN" dirty="0"/>
            <a:t> between hypertension and DASH diet components.</a:t>
          </a:r>
          <a:endParaRPr lang="en-GB" dirty="0"/>
        </a:p>
      </dgm:t>
    </dgm:pt>
    <dgm:pt modelId="{E318367F-FF10-4C4C-A00D-3F3D4860B233}" type="parTrans" cxnId="{83004AC9-AFD4-8C44-AD02-B3982E4287BC}">
      <dgm:prSet/>
      <dgm:spPr/>
      <dgm:t>
        <a:bodyPr/>
        <a:lstStyle/>
        <a:p>
          <a:endParaRPr lang="en-GB"/>
        </a:p>
      </dgm:t>
    </dgm:pt>
    <dgm:pt modelId="{8E3DC5DD-4413-4A47-A2FA-FB361978ACCF}" type="sibTrans" cxnId="{83004AC9-AFD4-8C44-AD02-B3982E4287BC}">
      <dgm:prSet/>
      <dgm:spPr/>
      <dgm:t>
        <a:bodyPr/>
        <a:lstStyle/>
        <a:p>
          <a:endParaRPr lang="en-GB"/>
        </a:p>
      </dgm:t>
    </dgm:pt>
    <dgm:pt modelId="{13B6DAE2-5D7B-9348-9D19-90030EA97A8D}">
      <dgm:prSet/>
      <dgm:spPr/>
      <dgm:t>
        <a:bodyPr/>
        <a:lstStyle/>
        <a:p>
          <a:pPr rtl="0"/>
          <a:r>
            <a:rPr lang="en-IN" dirty="0"/>
            <a:t>stress and high blood pressure association was also found In a study conducted by Dr Alberto(4</a:t>
          </a:r>
          <a:r>
            <a:rPr lang="en-IN" dirty="0">
              <a:latin typeface="Calibri Light" panose="020F0302020204030204"/>
            </a:rPr>
            <a:t>) </a:t>
          </a:r>
          <a:r>
            <a:rPr lang="en-IN" dirty="0"/>
            <a:t> while another study by Carmilla M.M Licht</a:t>
          </a:r>
          <a:r>
            <a:rPr lang="en-IN" baseline="30000" dirty="0"/>
            <a:t>2</a:t>
          </a:r>
          <a:r>
            <a:rPr lang="en-IN" dirty="0"/>
            <a:t> found that subjects with depression have a significantly lower BP</a:t>
          </a:r>
        </a:p>
      </dgm:t>
    </dgm:pt>
    <dgm:pt modelId="{B01BE579-4495-FB47-8F69-E9B1AA432B8C}" type="parTrans" cxnId="{EA63451D-0C54-9946-84EE-0CD2C11F2097}">
      <dgm:prSet/>
      <dgm:spPr/>
      <dgm:t>
        <a:bodyPr/>
        <a:lstStyle/>
        <a:p>
          <a:endParaRPr lang="en-GB"/>
        </a:p>
      </dgm:t>
    </dgm:pt>
    <dgm:pt modelId="{E8449162-EFFF-D44C-A217-407D0F43A5A2}" type="sibTrans" cxnId="{EA63451D-0C54-9946-84EE-0CD2C11F2097}">
      <dgm:prSet/>
      <dgm:spPr/>
      <dgm:t>
        <a:bodyPr/>
        <a:lstStyle/>
        <a:p>
          <a:endParaRPr lang="en-GB"/>
        </a:p>
      </dgm:t>
    </dgm:pt>
    <dgm:pt modelId="{F3F55F29-9B3F-0645-B136-CE54746CC986}">
      <dgm:prSet phldrT="[Text]"/>
      <dgm:spPr/>
      <dgm:t>
        <a:bodyPr/>
        <a:lstStyle/>
        <a:p>
          <a:r>
            <a:rPr lang="en-GB" dirty="0"/>
            <a:t>However many studies states DASH type dietary plan important for reduction of high BP</a:t>
          </a:r>
          <a:r>
            <a:rPr lang="en-GB" dirty="0">
              <a:latin typeface="Calibri Light" panose="020F0302020204030204"/>
            </a:rPr>
            <a:t>.(6)</a:t>
          </a:r>
          <a:endParaRPr lang="en-GB" dirty="0"/>
        </a:p>
      </dgm:t>
    </dgm:pt>
    <dgm:pt modelId="{73BA2782-E5D8-DF4D-8BC2-D66E32D7DF4D}" type="parTrans" cxnId="{25EB77C8-3A53-2D49-96DE-66AEECE8B635}">
      <dgm:prSet/>
      <dgm:spPr/>
      <dgm:t>
        <a:bodyPr/>
        <a:lstStyle/>
        <a:p>
          <a:endParaRPr lang="en-GB"/>
        </a:p>
      </dgm:t>
    </dgm:pt>
    <dgm:pt modelId="{A9C2399D-83A0-0045-9B5F-119C82B0F3AA}" type="sibTrans" cxnId="{25EB77C8-3A53-2D49-96DE-66AEECE8B635}">
      <dgm:prSet/>
      <dgm:spPr/>
      <dgm:t>
        <a:bodyPr/>
        <a:lstStyle/>
        <a:p>
          <a:endParaRPr lang="en-GB"/>
        </a:p>
      </dgm:t>
    </dgm:pt>
    <dgm:pt modelId="{A86BCB78-67F4-4648-B46E-87D315B4CDEB}">
      <dgm:prSet phldrT="[Text]"/>
      <dgm:spPr/>
      <dgm:t>
        <a:bodyPr/>
        <a:lstStyle/>
        <a:p>
          <a:r>
            <a:rPr lang="en-GB" dirty="0"/>
            <a:t>Tobacco</a:t>
          </a:r>
          <a:r>
            <a:rPr lang="en-GB" baseline="0" dirty="0"/>
            <a:t> was found risk factor of hypertension with odds ratio of 1.9.</a:t>
          </a:r>
          <a:endParaRPr lang="en-GB" dirty="0"/>
        </a:p>
      </dgm:t>
    </dgm:pt>
    <dgm:pt modelId="{3CC94F3E-ADBD-1F46-8EA8-E3BD079976A9}" type="sibTrans" cxnId="{96E13251-790A-A941-B79E-2EC93DD53BD0}">
      <dgm:prSet/>
      <dgm:spPr/>
      <dgm:t>
        <a:bodyPr/>
        <a:lstStyle/>
        <a:p>
          <a:endParaRPr lang="en-GB"/>
        </a:p>
      </dgm:t>
    </dgm:pt>
    <dgm:pt modelId="{6626E002-5258-DB4A-98DE-985B3E331555}" type="parTrans" cxnId="{96E13251-790A-A941-B79E-2EC93DD53BD0}">
      <dgm:prSet/>
      <dgm:spPr/>
      <dgm:t>
        <a:bodyPr/>
        <a:lstStyle/>
        <a:p>
          <a:endParaRPr lang="en-GB"/>
        </a:p>
      </dgm:t>
    </dgm:pt>
    <dgm:pt modelId="{F9BA6F97-D459-5C42-AF16-8E3E2F50467E}">
      <dgm:prSet phldrT="[Text]"/>
      <dgm:spPr/>
      <dgm:t>
        <a:bodyPr/>
        <a:lstStyle/>
        <a:p>
          <a:r>
            <a:rPr lang="en-GB" dirty="0"/>
            <a:t>WHO also state tobacco as risk factor of hypertension.(5)</a:t>
          </a:r>
        </a:p>
      </dgm:t>
    </dgm:pt>
    <dgm:pt modelId="{F62ED9AD-530A-714A-9417-2CDF003494BC}" type="sibTrans" cxnId="{E061219D-E8F3-A745-B7DB-EF9DE4CE291B}">
      <dgm:prSet/>
      <dgm:spPr/>
      <dgm:t>
        <a:bodyPr/>
        <a:lstStyle/>
        <a:p>
          <a:endParaRPr lang="en-GB"/>
        </a:p>
      </dgm:t>
    </dgm:pt>
    <dgm:pt modelId="{07181E79-47D0-AF4C-8EE4-0AE0F40DDF33}" type="parTrans" cxnId="{E061219D-E8F3-A745-B7DB-EF9DE4CE291B}">
      <dgm:prSet/>
      <dgm:spPr/>
      <dgm:t>
        <a:bodyPr/>
        <a:lstStyle/>
        <a:p>
          <a:endParaRPr lang="en-GB"/>
        </a:p>
      </dgm:t>
    </dgm:pt>
    <dgm:pt modelId="{4158ACEC-2B60-4BEC-8A1E-C53A78E9D7CE}" type="pres">
      <dgm:prSet presAssocID="{06D248B7-89B1-824A-BDFB-5DB0A3F2235A}" presName="Name0" presStyleCnt="0">
        <dgm:presLayoutVars>
          <dgm:dir/>
          <dgm:animLvl val="lvl"/>
          <dgm:resizeHandles val="exact"/>
        </dgm:presLayoutVars>
      </dgm:prSet>
      <dgm:spPr/>
    </dgm:pt>
    <dgm:pt modelId="{9C25E80A-B9FE-4799-AAAC-D6798D9CD3CC}" type="pres">
      <dgm:prSet presAssocID="{A0E2C1C9-A35A-6C46-A4E4-E61797DCFEC9}" presName="composite" presStyleCnt="0"/>
      <dgm:spPr/>
    </dgm:pt>
    <dgm:pt modelId="{F86E8381-4F2D-4E18-8A93-DB3BD8A46191}" type="pres">
      <dgm:prSet presAssocID="{A0E2C1C9-A35A-6C46-A4E4-E61797DCFEC9}" presName="parTx" presStyleLbl="alignNode1" presStyleIdx="0" presStyleCnt="3">
        <dgm:presLayoutVars>
          <dgm:chMax val="0"/>
          <dgm:chPref val="0"/>
          <dgm:bulletEnabled val="1"/>
        </dgm:presLayoutVars>
      </dgm:prSet>
      <dgm:spPr/>
    </dgm:pt>
    <dgm:pt modelId="{2E4BAB7D-0765-40E1-BE62-3FA3899402FE}" type="pres">
      <dgm:prSet presAssocID="{A0E2C1C9-A35A-6C46-A4E4-E61797DCFEC9}" presName="desTx" presStyleLbl="alignAccFollowNode1" presStyleIdx="0" presStyleCnt="3">
        <dgm:presLayoutVars>
          <dgm:bulletEnabled val="1"/>
        </dgm:presLayoutVars>
      </dgm:prSet>
      <dgm:spPr/>
    </dgm:pt>
    <dgm:pt modelId="{1DAF22E0-0765-4234-B753-CE3C00986061}" type="pres">
      <dgm:prSet presAssocID="{6D099B6D-B306-DD42-9943-3B39BD0D34E3}" presName="space" presStyleCnt="0"/>
      <dgm:spPr/>
    </dgm:pt>
    <dgm:pt modelId="{E272903A-24E7-421F-816C-2D7F7098DC14}" type="pres">
      <dgm:prSet presAssocID="{151003C9-0828-1944-B0D3-691D06387955}" presName="composite" presStyleCnt="0"/>
      <dgm:spPr/>
    </dgm:pt>
    <dgm:pt modelId="{15FD82C8-A4DA-4AC9-9C80-18628E50F436}" type="pres">
      <dgm:prSet presAssocID="{151003C9-0828-1944-B0D3-691D06387955}" presName="parTx" presStyleLbl="alignNode1" presStyleIdx="1" presStyleCnt="3">
        <dgm:presLayoutVars>
          <dgm:chMax val="0"/>
          <dgm:chPref val="0"/>
          <dgm:bulletEnabled val="1"/>
        </dgm:presLayoutVars>
      </dgm:prSet>
      <dgm:spPr/>
    </dgm:pt>
    <dgm:pt modelId="{A7441185-4C4C-4E01-B3AA-015C5C137482}" type="pres">
      <dgm:prSet presAssocID="{151003C9-0828-1944-B0D3-691D06387955}" presName="desTx" presStyleLbl="alignAccFollowNode1" presStyleIdx="1" presStyleCnt="3">
        <dgm:presLayoutVars>
          <dgm:bulletEnabled val="1"/>
        </dgm:presLayoutVars>
      </dgm:prSet>
      <dgm:spPr/>
    </dgm:pt>
    <dgm:pt modelId="{0F905EA4-819A-4546-B02F-0FD93829C802}" type="pres">
      <dgm:prSet presAssocID="{3BF2D962-3478-874A-9CDB-C3752E8CA225}" presName="space" presStyleCnt="0"/>
      <dgm:spPr/>
    </dgm:pt>
    <dgm:pt modelId="{61FB03F3-4E2C-4E9A-9211-F77D999057F2}" type="pres">
      <dgm:prSet presAssocID="{16939827-2320-0A4E-B81E-2E1DD61D6127}" presName="composite" presStyleCnt="0"/>
      <dgm:spPr/>
    </dgm:pt>
    <dgm:pt modelId="{7BFC13A9-FB11-4D9E-A0C6-F6EE0A89939A}" type="pres">
      <dgm:prSet presAssocID="{16939827-2320-0A4E-B81E-2E1DD61D6127}" presName="parTx" presStyleLbl="alignNode1" presStyleIdx="2" presStyleCnt="3">
        <dgm:presLayoutVars>
          <dgm:chMax val="0"/>
          <dgm:chPref val="0"/>
          <dgm:bulletEnabled val="1"/>
        </dgm:presLayoutVars>
      </dgm:prSet>
      <dgm:spPr/>
    </dgm:pt>
    <dgm:pt modelId="{E2F0978B-0BA3-4A31-B944-01B8865BC9BC}" type="pres">
      <dgm:prSet presAssocID="{16939827-2320-0A4E-B81E-2E1DD61D6127}" presName="desTx" presStyleLbl="alignAccFollowNode1" presStyleIdx="2" presStyleCnt="3">
        <dgm:presLayoutVars>
          <dgm:bulletEnabled val="1"/>
        </dgm:presLayoutVars>
      </dgm:prSet>
      <dgm:spPr/>
    </dgm:pt>
  </dgm:ptLst>
  <dgm:cxnLst>
    <dgm:cxn modelId="{21DC6917-A7B1-D046-A361-D81D883F6D1E}" srcId="{06D248B7-89B1-824A-BDFB-5DB0A3F2235A}" destId="{16939827-2320-0A4E-B81E-2E1DD61D6127}" srcOrd="2" destOrd="0" parTransId="{ED3029C6-D337-AA49-9680-0B073D9BCC2E}" sibTransId="{B951DCBD-4E55-0E41-ABDB-DF9175F81AD7}"/>
    <dgm:cxn modelId="{EA63451D-0C54-9946-84EE-0CD2C11F2097}" srcId="{A0E2C1C9-A35A-6C46-A4E4-E61797DCFEC9}" destId="{13B6DAE2-5D7B-9348-9D19-90030EA97A8D}" srcOrd="1" destOrd="0" parTransId="{B01BE579-4495-FB47-8F69-E9B1AA432B8C}" sibTransId="{E8449162-EFFF-D44C-A217-407D0F43A5A2}"/>
    <dgm:cxn modelId="{323D4B1D-EEC0-4429-A998-BB500F8002B6}" type="presOf" srcId="{F3F55F29-9B3F-0645-B136-CE54746CC986}" destId="{E2F0978B-0BA3-4A31-B944-01B8865BC9BC}" srcOrd="0" destOrd="2" presId="urn:microsoft.com/office/officeart/2005/8/layout/hList1"/>
    <dgm:cxn modelId="{21DFF65D-D633-4E55-A4E6-CAE3A97B2812}" type="presOf" srcId="{A0E2C1C9-A35A-6C46-A4E4-E61797DCFEC9}" destId="{F86E8381-4F2D-4E18-8A93-DB3BD8A46191}" srcOrd="0" destOrd="0" presId="urn:microsoft.com/office/officeart/2005/8/layout/hList1"/>
    <dgm:cxn modelId="{D7555046-0287-483B-9F63-FABBF4A11F1D}" type="presOf" srcId="{16939827-2320-0A4E-B81E-2E1DD61D6127}" destId="{7BFC13A9-FB11-4D9E-A0C6-F6EE0A89939A}" srcOrd="0" destOrd="0" presId="urn:microsoft.com/office/officeart/2005/8/layout/hList1"/>
    <dgm:cxn modelId="{96E13251-790A-A941-B79E-2EC93DD53BD0}" srcId="{151003C9-0828-1944-B0D3-691D06387955}" destId="{A86BCB78-67F4-4648-B46E-87D315B4CDEB}" srcOrd="0" destOrd="0" parTransId="{6626E002-5258-DB4A-98DE-985B3E331555}" sibTransId="{3CC94F3E-ADBD-1F46-8EA8-E3BD079976A9}"/>
    <dgm:cxn modelId="{A54C5655-094F-4C05-9BD4-EF2F80714813}" type="presOf" srcId="{F1627E93-DE79-EC44-A360-68847B22981B}" destId="{E2F0978B-0BA3-4A31-B944-01B8865BC9BC}" srcOrd="0" destOrd="0" presId="urn:microsoft.com/office/officeart/2005/8/layout/hList1"/>
    <dgm:cxn modelId="{43412E59-519C-45DF-8874-52F01C30E8A9}" type="presOf" srcId="{06D248B7-89B1-824A-BDFB-5DB0A3F2235A}" destId="{4158ACEC-2B60-4BEC-8A1E-C53A78E9D7CE}" srcOrd="0" destOrd="0" presId="urn:microsoft.com/office/officeart/2005/8/layout/hList1"/>
    <dgm:cxn modelId="{13E25385-0D4F-4B10-BCDC-11EFBB1EFC8A}" type="presOf" srcId="{F9BA6F97-D459-5C42-AF16-8E3E2F50467E}" destId="{A7441185-4C4C-4E01-B3AA-015C5C137482}" srcOrd="0" destOrd="1" presId="urn:microsoft.com/office/officeart/2005/8/layout/hList1"/>
    <dgm:cxn modelId="{A943CF96-9890-FA4D-839F-11C067EB0D53}" srcId="{06D248B7-89B1-824A-BDFB-5DB0A3F2235A}" destId="{A0E2C1C9-A35A-6C46-A4E4-E61797DCFEC9}" srcOrd="0" destOrd="0" parTransId="{E2BA7C91-552D-574A-BD72-8CB7FD246D78}" sibTransId="{6D099B6D-B306-DD42-9943-3B39BD0D34E3}"/>
    <dgm:cxn modelId="{E061219D-E8F3-A745-B7DB-EF9DE4CE291B}" srcId="{151003C9-0828-1944-B0D3-691D06387955}" destId="{F9BA6F97-D459-5C42-AF16-8E3E2F50467E}" srcOrd="1" destOrd="0" parTransId="{07181E79-47D0-AF4C-8EE4-0AE0F40DDF33}" sibTransId="{F62ED9AD-530A-714A-9417-2CDF003494BC}"/>
    <dgm:cxn modelId="{4E1A43A8-F396-A849-88F5-DF979D1FF911}" srcId="{A0E2C1C9-A35A-6C46-A4E4-E61797DCFEC9}" destId="{D4723352-7C8B-B44C-B8B4-7F416A0A68F0}" srcOrd="0" destOrd="0" parTransId="{C567EF04-FE36-6440-9B75-F0E586A18EBF}" sibTransId="{96537D3C-4874-504D-A880-A97792A2B049}"/>
    <dgm:cxn modelId="{1EB0A5BD-2B9A-4CA4-BD92-C21947BC8F8B}" type="presOf" srcId="{B9F658A4-819B-B840-A842-C80E8B7BA43A}" destId="{E2F0978B-0BA3-4A31-B944-01B8865BC9BC}" srcOrd="0" destOrd="1" presId="urn:microsoft.com/office/officeart/2005/8/layout/hList1"/>
    <dgm:cxn modelId="{25EB77C8-3A53-2D49-96DE-66AEECE8B635}" srcId="{16939827-2320-0A4E-B81E-2E1DD61D6127}" destId="{F3F55F29-9B3F-0645-B136-CE54746CC986}" srcOrd="2" destOrd="0" parTransId="{73BA2782-E5D8-DF4D-8BC2-D66E32D7DF4D}" sibTransId="{A9C2399D-83A0-0045-9B5F-119C82B0F3AA}"/>
    <dgm:cxn modelId="{83004AC9-AFD4-8C44-AD02-B3982E4287BC}" srcId="{16939827-2320-0A4E-B81E-2E1DD61D6127}" destId="{B9F658A4-819B-B840-A842-C80E8B7BA43A}" srcOrd="1" destOrd="0" parTransId="{E318367F-FF10-4C4C-A00D-3F3D4860B233}" sibTransId="{8E3DC5DD-4413-4A47-A2FA-FB361978ACCF}"/>
    <dgm:cxn modelId="{86DBC5DD-2E0A-4CD0-A131-478BF8D9A2BF}" type="presOf" srcId="{A86BCB78-67F4-4648-B46E-87D315B4CDEB}" destId="{A7441185-4C4C-4E01-B3AA-015C5C137482}" srcOrd="0" destOrd="0" presId="urn:microsoft.com/office/officeart/2005/8/layout/hList1"/>
    <dgm:cxn modelId="{38045FDE-41C6-4CE0-8053-7C222EDEBBA9}" type="presOf" srcId="{13B6DAE2-5D7B-9348-9D19-90030EA97A8D}" destId="{2E4BAB7D-0765-40E1-BE62-3FA3899402FE}" srcOrd="0" destOrd="1" presId="urn:microsoft.com/office/officeart/2005/8/layout/hList1"/>
    <dgm:cxn modelId="{C0985DE7-548C-4E4D-8C32-BE90C852D5AE}" type="presOf" srcId="{151003C9-0828-1944-B0D3-691D06387955}" destId="{15FD82C8-A4DA-4AC9-9C80-18628E50F436}" srcOrd="0" destOrd="0" presId="urn:microsoft.com/office/officeart/2005/8/layout/hList1"/>
    <dgm:cxn modelId="{CC6A46EB-6313-094F-8D1F-4DCBE5199DB7}" srcId="{16939827-2320-0A4E-B81E-2E1DD61D6127}" destId="{F1627E93-DE79-EC44-A360-68847B22981B}" srcOrd="0" destOrd="0" parTransId="{00B7CAA9-1F98-3E46-A4D2-A6E7F8A0CFD7}" sibTransId="{5962FB19-5CCC-A243-ACFB-83B4B1CCCC35}"/>
    <dgm:cxn modelId="{9E112BF8-245F-AE4B-9C5A-A2BF1C61C5FA}" srcId="{06D248B7-89B1-824A-BDFB-5DB0A3F2235A}" destId="{151003C9-0828-1944-B0D3-691D06387955}" srcOrd="1" destOrd="0" parTransId="{8E56DDF7-4CF0-B449-B657-B11600712FA0}" sibTransId="{3BF2D962-3478-874A-9CDB-C3752E8CA225}"/>
    <dgm:cxn modelId="{F70557FB-9C71-44EB-AA96-063B5EA710D8}" type="presOf" srcId="{D4723352-7C8B-B44C-B8B4-7F416A0A68F0}" destId="{2E4BAB7D-0765-40E1-BE62-3FA3899402FE}" srcOrd="0" destOrd="0" presId="urn:microsoft.com/office/officeart/2005/8/layout/hList1"/>
    <dgm:cxn modelId="{08D642DE-D317-4DD8-A95E-10BC8C351C3A}" type="presParOf" srcId="{4158ACEC-2B60-4BEC-8A1E-C53A78E9D7CE}" destId="{9C25E80A-B9FE-4799-AAAC-D6798D9CD3CC}" srcOrd="0" destOrd="0" presId="urn:microsoft.com/office/officeart/2005/8/layout/hList1"/>
    <dgm:cxn modelId="{BF8FE69A-F8D0-4D90-BACE-35FDEFF83EC2}" type="presParOf" srcId="{9C25E80A-B9FE-4799-AAAC-D6798D9CD3CC}" destId="{F86E8381-4F2D-4E18-8A93-DB3BD8A46191}" srcOrd="0" destOrd="0" presId="urn:microsoft.com/office/officeart/2005/8/layout/hList1"/>
    <dgm:cxn modelId="{5C9F49DE-81F6-4D5A-B032-2CB158C6B227}" type="presParOf" srcId="{9C25E80A-B9FE-4799-AAAC-D6798D9CD3CC}" destId="{2E4BAB7D-0765-40E1-BE62-3FA3899402FE}" srcOrd="1" destOrd="0" presId="urn:microsoft.com/office/officeart/2005/8/layout/hList1"/>
    <dgm:cxn modelId="{541B6583-7480-494E-892B-84E6208CA967}" type="presParOf" srcId="{4158ACEC-2B60-4BEC-8A1E-C53A78E9D7CE}" destId="{1DAF22E0-0765-4234-B753-CE3C00986061}" srcOrd="1" destOrd="0" presId="urn:microsoft.com/office/officeart/2005/8/layout/hList1"/>
    <dgm:cxn modelId="{C4BA96F1-0BAC-4B9C-9D34-A737C81FF101}" type="presParOf" srcId="{4158ACEC-2B60-4BEC-8A1E-C53A78E9D7CE}" destId="{E272903A-24E7-421F-816C-2D7F7098DC14}" srcOrd="2" destOrd="0" presId="urn:microsoft.com/office/officeart/2005/8/layout/hList1"/>
    <dgm:cxn modelId="{31D0D379-8038-4469-BFE6-DED14E13DAA1}" type="presParOf" srcId="{E272903A-24E7-421F-816C-2D7F7098DC14}" destId="{15FD82C8-A4DA-4AC9-9C80-18628E50F436}" srcOrd="0" destOrd="0" presId="urn:microsoft.com/office/officeart/2005/8/layout/hList1"/>
    <dgm:cxn modelId="{7E62C7E7-4DEF-4B36-97FE-712BD39EFD24}" type="presParOf" srcId="{E272903A-24E7-421F-816C-2D7F7098DC14}" destId="{A7441185-4C4C-4E01-B3AA-015C5C137482}" srcOrd="1" destOrd="0" presId="urn:microsoft.com/office/officeart/2005/8/layout/hList1"/>
    <dgm:cxn modelId="{51667189-0E38-45F5-8137-68BE2D0051D1}" type="presParOf" srcId="{4158ACEC-2B60-4BEC-8A1E-C53A78E9D7CE}" destId="{0F905EA4-819A-4546-B02F-0FD93829C802}" srcOrd="3" destOrd="0" presId="urn:microsoft.com/office/officeart/2005/8/layout/hList1"/>
    <dgm:cxn modelId="{DC7EEF8D-0964-4072-9FF3-3D87D78365CD}" type="presParOf" srcId="{4158ACEC-2B60-4BEC-8A1E-C53A78E9D7CE}" destId="{61FB03F3-4E2C-4E9A-9211-F77D999057F2}" srcOrd="4" destOrd="0" presId="urn:microsoft.com/office/officeart/2005/8/layout/hList1"/>
    <dgm:cxn modelId="{44EEDA77-A6F8-4F5B-9B40-4CBC8C636F78}" type="presParOf" srcId="{61FB03F3-4E2C-4E9A-9211-F77D999057F2}" destId="{7BFC13A9-FB11-4D9E-A0C6-F6EE0A89939A}" srcOrd="0" destOrd="0" presId="urn:microsoft.com/office/officeart/2005/8/layout/hList1"/>
    <dgm:cxn modelId="{84F7DC51-F727-4C55-A742-96D2075B1E99}" type="presParOf" srcId="{61FB03F3-4E2C-4E9A-9211-F77D999057F2}" destId="{E2F0978B-0BA3-4A31-B944-01B8865BC9B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DE4DB2-D74E-4327-872B-8E92AD9D2BE7}"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321F212-3648-4253-ACFE-1D32B0D0207D}">
      <dgm:prSet/>
      <dgm:spPr/>
      <dgm:t>
        <a:bodyPr/>
        <a:lstStyle/>
        <a:p>
          <a:pPr>
            <a:defRPr cap="all"/>
          </a:pPr>
          <a:r>
            <a:rPr lang="en-US"/>
            <a:t>1) digital data collection using kobo toolbox and kobo collect Mobile application</a:t>
          </a:r>
        </a:p>
      </dgm:t>
    </dgm:pt>
    <dgm:pt modelId="{0178D56E-19C4-4F6D-8B47-196DC057455A}" type="parTrans" cxnId="{FF8893C9-2557-4109-B7FD-EBB86F8352AA}">
      <dgm:prSet/>
      <dgm:spPr/>
      <dgm:t>
        <a:bodyPr/>
        <a:lstStyle/>
        <a:p>
          <a:endParaRPr lang="en-US"/>
        </a:p>
      </dgm:t>
    </dgm:pt>
    <dgm:pt modelId="{9AAA2825-3564-4968-869C-84226B4F49B4}" type="sibTrans" cxnId="{FF8893C9-2557-4109-B7FD-EBB86F8352AA}">
      <dgm:prSet/>
      <dgm:spPr/>
      <dgm:t>
        <a:bodyPr/>
        <a:lstStyle/>
        <a:p>
          <a:endParaRPr lang="en-US"/>
        </a:p>
      </dgm:t>
    </dgm:pt>
    <dgm:pt modelId="{B77CED69-4BC2-4C1B-B87B-C9D62A0813C1}">
      <dgm:prSet/>
      <dgm:spPr/>
      <dgm:t>
        <a:bodyPr/>
        <a:lstStyle/>
        <a:p>
          <a:pPr>
            <a:defRPr cap="all"/>
          </a:pPr>
          <a:r>
            <a:rPr lang="en-US"/>
            <a:t>2) community interaction skills and data collection.</a:t>
          </a:r>
        </a:p>
      </dgm:t>
    </dgm:pt>
    <dgm:pt modelId="{15532508-66DF-43D4-8C4D-8677646B3C37}" type="parTrans" cxnId="{3733BD92-CCE8-4CA8-9456-7EF64F0C88D4}">
      <dgm:prSet/>
      <dgm:spPr/>
      <dgm:t>
        <a:bodyPr/>
        <a:lstStyle/>
        <a:p>
          <a:endParaRPr lang="en-US"/>
        </a:p>
      </dgm:t>
    </dgm:pt>
    <dgm:pt modelId="{C8E03D61-0AA1-4F53-B3C4-8A410D77D261}" type="sibTrans" cxnId="{3733BD92-CCE8-4CA8-9456-7EF64F0C88D4}">
      <dgm:prSet/>
      <dgm:spPr/>
      <dgm:t>
        <a:bodyPr/>
        <a:lstStyle/>
        <a:p>
          <a:endParaRPr lang="en-US"/>
        </a:p>
      </dgm:t>
    </dgm:pt>
    <dgm:pt modelId="{AD7C6B57-068D-4F2C-85E5-1BD6690F4ED1}">
      <dgm:prSet/>
      <dgm:spPr/>
      <dgm:t>
        <a:bodyPr/>
        <a:lstStyle/>
        <a:p>
          <a:pPr>
            <a:defRPr cap="all"/>
          </a:pPr>
          <a:r>
            <a:rPr lang="en-US"/>
            <a:t>3) general learnings about problems faced by the people of the community regarding health, water and sanitation.</a:t>
          </a:r>
        </a:p>
      </dgm:t>
    </dgm:pt>
    <dgm:pt modelId="{C9FC6CDD-0DA0-48B7-A70A-183603356613}" type="parTrans" cxnId="{F70A4083-5476-4E66-A746-71A345749DB3}">
      <dgm:prSet/>
      <dgm:spPr/>
      <dgm:t>
        <a:bodyPr/>
        <a:lstStyle/>
        <a:p>
          <a:endParaRPr lang="en-US"/>
        </a:p>
      </dgm:t>
    </dgm:pt>
    <dgm:pt modelId="{A2A2D839-3AF0-4A8F-8B93-0338E63A3E81}" type="sibTrans" cxnId="{F70A4083-5476-4E66-A746-71A345749DB3}">
      <dgm:prSet/>
      <dgm:spPr/>
      <dgm:t>
        <a:bodyPr/>
        <a:lstStyle/>
        <a:p>
          <a:endParaRPr lang="en-US"/>
        </a:p>
      </dgm:t>
    </dgm:pt>
    <dgm:pt modelId="{68266C5C-88E6-44C9-A17A-AA0F2311E981}" type="pres">
      <dgm:prSet presAssocID="{6EDE4DB2-D74E-4327-872B-8E92AD9D2BE7}" presName="root" presStyleCnt="0">
        <dgm:presLayoutVars>
          <dgm:dir/>
          <dgm:resizeHandles val="exact"/>
        </dgm:presLayoutVars>
      </dgm:prSet>
      <dgm:spPr/>
    </dgm:pt>
    <dgm:pt modelId="{09272F77-102E-4C50-B048-DE1AF1EF9FAA}" type="pres">
      <dgm:prSet presAssocID="{4321F212-3648-4253-ACFE-1D32B0D0207D}" presName="compNode" presStyleCnt="0"/>
      <dgm:spPr/>
    </dgm:pt>
    <dgm:pt modelId="{9CBE24CF-A9CC-4257-A568-F613606911F4}" type="pres">
      <dgm:prSet presAssocID="{4321F212-3648-4253-ACFE-1D32B0D0207D}" presName="iconBgRect" presStyleLbl="bgShp" presStyleIdx="0" presStyleCnt="3"/>
      <dgm:spPr/>
    </dgm:pt>
    <dgm:pt modelId="{191C01FA-4331-4233-80F4-587A206DC115}" type="pres">
      <dgm:prSet presAssocID="{4321F212-3648-4253-ACFE-1D32B0D0207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0CD86688-1525-48D0-A89A-A7467FD27B3E}" type="pres">
      <dgm:prSet presAssocID="{4321F212-3648-4253-ACFE-1D32B0D0207D}" presName="spaceRect" presStyleCnt="0"/>
      <dgm:spPr/>
    </dgm:pt>
    <dgm:pt modelId="{CBC2D628-C02D-4A92-8F02-4392052D8232}" type="pres">
      <dgm:prSet presAssocID="{4321F212-3648-4253-ACFE-1D32B0D0207D}" presName="textRect" presStyleLbl="revTx" presStyleIdx="0" presStyleCnt="3">
        <dgm:presLayoutVars>
          <dgm:chMax val="1"/>
          <dgm:chPref val="1"/>
        </dgm:presLayoutVars>
      </dgm:prSet>
      <dgm:spPr/>
    </dgm:pt>
    <dgm:pt modelId="{DB7FC1FA-6471-42A2-B195-6968658B239F}" type="pres">
      <dgm:prSet presAssocID="{9AAA2825-3564-4968-869C-84226B4F49B4}" presName="sibTrans" presStyleCnt="0"/>
      <dgm:spPr/>
    </dgm:pt>
    <dgm:pt modelId="{07F05FA6-C499-4D43-AC2A-E975FA5F7141}" type="pres">
      <dgm:prSet presAssocID="{B77CED69-4BC2-4C1B-B87B-C9D62A0813C1}" presName="compNode" presStyleCnt="0"/>
      <dgm:spPr/>
    </dgm:pt>
    <dgm:pt modelId="{CE21170C-6C64-48C5-93BB-7B90B6D7FDB1}" type="pres">
      <dgm:prSet presAssocID="{B77CED69-4BC2-4C1B-B87B-C9D62A0813C1}" presName="iconBgRect" presStyleLbl="bgShp" presStyleIdx="1" presStyleCnt="3"/>
      <dgm:spPr/>
    </dgm:pt>
    <dgm:pt modelId="{9E45C93A-9869-4432-8A52-D6965B953B8F}" type="pres">
      <dgm:prSet presAssocID="{B77CED69-4BC2-4C1B-B87B-C9D62A0813C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A3E80DB2-633F-49D6-8860-630F2B1EF77E}" type="pres">
      <dgm:prSet presAssocID="{B77CED69-4BC2-4C1B-B87B-C9D62A0813C1}" presName="spaceRect" presStyleCnt="0"/>
      <dgm:spPr/>
    </dgm:pt>
    <dgm:pt modelId="{2F55F524-95F3-4987-B38B-7633E3ABC9F0}" type="pres">
      <dgm:prSet presAssocID="{B77CED69-4BC2-4C1B-B87B-C9D62A0813C1}" presName="textRect" presStyleLbl="revTx" presStyleIdx="1" presStyleCnt="3">
        <dgm:presLayoutVars>
          <dgm:chMax val="1"/>
          <dgm:chPref val="1"/>
        </dgm:presLayoutVars>
      </dgm:prSet>
      <dgm:spPr/>
    </dgm:pt>
    <dgm:pt modelId="{18B0C8B0-8E7C-4F82-8508-BDB14B5DE0FE}" type="pres">
      <dgm:prSet presAssocID="{C8E03D61-0AA1-4F53-B3C4-8A410D77D261}" presName="sibTrans" presStyleCnt="0"/>
      <dgm:spPr/>
    </dgm:pt>
    <dgm:pt modelId="{C1D09BBE-E321-4274-9E1F-2D0ACE39529A}" type="pres">
      <dgm:prSet presAssocID="{AD7C6B57-068D-4F2C-85E5-1BD6690F4ED1}" presName="compNode" presStyleCnt="0"/>
      <dgm:spPr/>
    </dgm:pt>
    <dgm:pt modelId="{91F18E5D-6094-49BB-82E1-6A9387A1CC61}" type="pres">
      <dgm:prSet presAssocID="{AD7C6B57-068D-4F2C-85E5-1BD6690F4ED1}" presName="iconBgRect" presStyleLbl="bgShp" presStyleIdx="2" presStyleCnt="3"/>
      <dgm:spPr/>
    </dgm:pt>
    <dgm:pt modelId="{F426CF4D-FE66-42EE-8F94-DB81B9043BCA}" type="pres">
      <dgm:prSet presAssocID="{AD7C6B57-068D-4F2C-85E5-1BD6690F4ED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76141E1F-1FAD-47B9-BC6C-BB6D7B34B339}" type="pres">
      <dgm:prSet presAssocID="{AD7C6B57-068D-4F2C-85E5-1BD6690F4ED1}" presName="spaceRect" presStyleCnt="0"/>
      <dgm:spPr/>
    </dgm:pt>
    <dgm:pt modelId="{9F6FEE73-BBE8-44DD-943D-6B5A107EC3F4}" type="pres">
      <dgm:prSet presAssocID="{AD7C6B57-068D-4F2C-85E5-1BD6690F4ED1}" presName="textRect" presStyleLbl="revTx" presStyleIdx="2" presStyleCnt="3">
        <dgm:presLayoutVars>
          <dgm:chMax val="1"/>
          <dgm:chPref val="1"/>
        </dgm:presLayoutVars>
      </dgm:prSet>
      <dgm:spPr/>
    </dgm:pt>
  </dgm:ptLst>
  <dgm:cxnLst>
    <dgm:cxn modelId="{3FB2092B-ADCC-4865-BC81-DCF4433099C7}" type="presOf" srcId="{6EDE4DB2-D74E-4327-872B-8E92AD9D2BE7}" destId="{68266C5C-88E6-44C9-A17A-AA0F2311E981}" srcOrd="0" destOrd="0" presId="urn:microsoft.com/office/officeart/2018/5/layout/IconCircleLabelList"/>
    <dgm:cxn modelId="{F70A4083-5476-4E66-A746-71A345749DB3}" srcId="{6EDE4DB2-D74E-4327-872B-8E92AD9D2BE7}" destId="{AD7C6B57-068D-4F2C-85E5-1BD6690F4ED1}" srcOrd="2" destOrd="0" parTransId="{C9FC6CDD-0DA0-48B7-A70A-183603356613}" sibTransId="{A2A2D839-3AF0-4A8F-8B93-0338E63A3E81}"/>
    <dgm:cxn modelId="{3733BD92-CCE8-4CA8-9456-7EF64F0C88D4}" srcId="{6EDE4DB2-D74E-4327-872B-8E92AD9D2BE7}" destId="{B77CED69-4BC2-4C1B-B87B-C9D62A0813C1}" srcOrd="1" destOrd="0" parTransId="{15532508-66DF-43D4-8C4D-8677646B3C37}" sibTransId="{C8E03D61-0AA1-4F53-B3C4-8A410D77D261}"/>
    <dgm:cxn modelId="{0CE1BAB2-3899-4C67-9E34-DD1A10955B31}" type="presOf" srcId="{AD7C6B57-068D-4F2C-85E5-1BD6690F4ED1}" destId="{9F6FEE73-BBE8-44DD-943D-6B5A107EC3F4}" srcOrd="0" destOrd="0" presId="urn:microsoft.com/office/officeart/2018/5/layout/IconCircleLabelList"/>
    <dgm:cxn modelId="{98CA9AB8-21A9-4418-8D1A-FE0957A8E4FB}" type="presOf" srcId="{B77CED69-4BC2-4C1B-B87B-C9D62A0813C1}" destId="{2F55F524-95F3-4987-B38B-7633E3ABC9F0}" srcOrd="0" destOrd="0" presId="urn:microsoft.com/office/officeart/2018/5/layout/IconCircleLabelList"/>
    <dgm:cxn modelId="{FF8893C9-2557-4109-B7FD-EBB86F8352AA}" srcId="{6EDE4DB2-D74E-4327-872B-8E92AD9D2BE7}" destId="{4321F212-3648-4253-ACFE-1D32B0D0207D}" srcOrd="0" destOrd="0" parTransId="{0178D56E-19C4-4F6D-8B47-196DC057455A}" sibTransId="{9AAA2825-3564-4968-869C-84226B4F49B4}"/>
    <dgm:cxn modelId="{239898CB-2FE3-42D8-A9A8-3465F6809886}" type="presOf" srcId="{4321F212-3648-4253-ACFE-1D32B0D0207D}" destId="{CBC2D628-C02D-4A92-8F02-4392052D8232}" srcOrd="0" destOrd="0" presId="urn:microsoft.com/office/officeart/2018/5/layout/IconCircleLabelList"/>
    <dgm:cxn modelId="{42AB8E39-0BE1-45BB-8484-0BF730EE111F}" type="presParOf" srcId="{68266C5C-88E6-44C9-A17A-AA0F2311E981}" destId="{09272F77-102E-4C50-B048-DE1AF1EF9FAA}" srcOrd="0" destOrd="0" presId="urn:microsoft.com/office/officeart/2018/5/layout/IconCircleLabelList"/>
    <dgm:cxn modelId="{2B42E269-EEA6-4CF8-98CB-9DD7A8DF03B2}" type="presParOf" srcId="{09272F77-102E-4C50-B048-DE1AF1EF9FAA}" destId="{9CBE24CF-A9CC-4257-A568-F613606911F4}" srcOrd="0" destOrd="0" presId="urn:microsoft.com/office/officeart/2018/5/layout/IconCircleLabelList"/>
    <dgm:cxn modelId="{CF082450-0987-48A7-8C07-EBEA4DACA1FE}" type="presParOf" srcId="{09272F77-102E-4C50-B048-DE1AF1EF9FAA}" destId="{191C01FA-4331-4233-80F4-587A206DC115}" srcOrd="1" destOrd="0" presId="urn:microsoft.com/office/officeart/2018/5/layout/IconCircleLabelList"/>
    <dgm:cxn modelId="{72B73AF1-B244-45AF-A275-BA060C342107}" type="presParOf" srcId="{09272F77-102E-4C50-B048-DE1AF1EF9FAA}" destId="{0CD86688-1525-48D0-A89A-A7467FD27B3E}" srcOrd="2" destOrd="0" presId="urn:microsoft.com/office/officeart/2018/5/layout/IconCircleLabelList"/>
    <dgm:cxn modelId="{6C487C3C-F907-4DDD-995A-EC6DB55E9C30}" type="presParOf" srcId="{09272F77-102E-4C50-B048-DE1AF1EF9FAA}" destId="{CBC2D628-C02D-4A92-8F02-4392052D8232}" srcOrd="3" destOrd="0" presId="urn:microsoft.com/office/officeart/2018/5/layout/IconCircleLabelList"/>
    <dgm:cxn modelId="{CDBF9AF9-D394-4637-9F76-488E697A5282}" type="presParOf" srcId="{68266C5C-88E6-44C9-A17A-AA0F2311E981}" destId="{DB7FC1FA-6471-42A2-B195-6968658B239F}" srcOrd="1" destOrd="0" presId="urn:microsoft.com/office/officeart/2018/5/layout/IconCircleLabelList"/>
    <dgm:cxn modelId="{37561AB0-4F6E-4CBF-915A-7C69F749D4DC}" type="presParOf" srcId="{68266C5C-88E6-44C9-A17A-AA0F2311E981}" destId="{07F05FA6-C499-4D43-AC2A-E975FA5F7141}" srcOrd="2" destOrd="0" presId="urn:microsoft.com/office/officeart/2018/5/layout/IconCircleLabelList"/>
    <dgm:cxn modelId="{7AF96DFC-D6AD-4EFE-B135-4EBFA3B0193E}" type="presParOf" srcId="{07F05FA6-C499-4D43-AC2A-E975FA5F7141}" destId="{CE21170C-6C64-48C5-93BB-7B90B6D7FDB1}" srcOrd="0" destOrd="0" presId="urn:microsoft.com/office/officeart/2018/5/layout/IconCircleLabelList"/>
    <dgm:cxn modelId="{FE61B9E4-14FB-4877-9DE9-E87E18FC166B}" type="presParOf" srcId="{07F05FA6-C499-4D43-AC2A-E975FA5F7141}" destId="{9E45C93A-9869-4432-8A52-D6965B953B8F}" srcOrd="1" destOrd="0" presId="urn:microsoft.com/office/officeart/2018/5/layout/IconCircleLabelList"/>
    <dgm:cxn modelId="{B33BDA58-56BB-447A-A516-299A9C4D9AF0}" type="presParOf" srcId="{07F05FA6-C499-4D43-AC2A-E975FA5F7141}" destId="{A3E80DB2-633F-49D6-8860-630F2B1EF77E}" srcOrd="2" destOrd="0" presId="urn:microsoft.com/office/officeart/2018/5/layout/IconCircleLabelList"/>
    <dgm:cxn modelId="{A5AE3379-B8CC-46F0-B12F-11C32D082304}" type="presParOf" srcId="{07F05FA6-C499-4D43-AC2A-E975FA5F7141}" destId="{2F55F524-95F3-4987-B38B-7633E3ABC9F0}" srcOrd="3" destOrd="0" presId="urn:microsoft.com/office/officeart/2018/5/layout/IconCircleLabelList"/>
    <dgm:cxn modelId="{9E7D7906-77C6-41F2-A2C9-52F196CA3CD5}" type="presParOf" srcId="{68266C5C-88E6-44C9-A17A-AA0F2311E981}" destId="{18B0C8B0-8E7C-4F82-8508-BDB14B5DE0FE}" srcOrd="3" destOrd="0" presId="urn:microsoft.com/office/officeart/2018/5/layout/IconCircleLabelList"/>
    <dgm:cxn modelId="{3D008765-A8A4-4354-BC44-C7F8F27042C4}" type="presParOf" srcId="{68266C5C-88E6-44C9-A17A-AA0F2311E981}" destId="{C1D09BBE-E321-4274-9E1F-2D0ACE39529A}" srcOrd="4" destOrd="0" presId="urn:microsoft.com/office/officeart/2018/5/layout/IconCircleLabelList"/>
    <dgm:cxn modelId="{335127FF-1FFE-4B00-B7A3-35930CA8E998}" type="presParOf" srcId="{C1D09BBE-E321-4274-9E1F-2D0ACE39529A}" destId="{91F18E5D-6094-49BB-82E1-6A9387A1CC61}" srcOrd="0" destOrd="0" presId="urn:microsoft.com/office/officeart/2018/5/layout/IconCircleLabelList"/>
    <dgm:cxn modelId="{1F0E1DB2-9E76-478C-9768-5D7CE12D3093}" type="presParOf" srcId="{C1D09BBE-E321-4274-9E1F-2D0ACE39529A}" destId="{F426CF4D-FE66-42EE-8F94-DB81B9043BCA}" srcOrd="1" destOrd="0" presId="urn:microsoft.com/office/officeart/2018/5/layout/IconCircleLabelList"/>
    <dgm:cxn modelId="{FD2684F0-89CA-4F79-842E-4B0A5A42548A}" type="presParOf" srcId="{C1D09BBE-E321-4274-9E1F-2D0ACE39529A}" destId="{76141E1F-1FAD-47B9-BC6C-BB6D7B34B339}" srcOrd="2" destOrd="0" presId="urn:microsoft.com/office/officeart/2018/5/layout/IconCircleLabelList"/>
    <dgm:cxn modelId="{21F2230F-AFA6-4DCB-8119-299D1AF65E11}" type="presParOf" srcId="{C1D09BBE-E321-4274-9E1F-2D0ACE39529A}" destId="{9F6FEE73-BBE8-44DD-943D-6B5A107EC3F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75012-108E-43F2-BA0F-D4D4449192D7}">
      <dsp:nvSpPr>
        <dsp:cNvPr id="0" name=""/>
        <dsp:cNvSpPr/>
      </dsp:nvSpPr>
      <dsp:spPr>
        <a:xfrm>
          <a:off x="3953" y="43213"/>
          <a:ext cx="2377306" cy="60480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Calibri Light" panose="020F0302020204030204"/>
            </a:rPr>
            <a:t>Study Design</a:t>
          </a:r>
          <a:endParaRPr lang="en-US" sz="2100" kern="1200" dirty="0"/>
        </a:p>
      </dsp:txBody>
      <dsp:txXfrm>
        <a:off x="3953" y="43213"/>
        <a:ext cx="2377306" cy="604800"/>
      </dsp:txXfrm>
    </dsp:sp>
    <dsp:sp modelId="{ABE1A6AD-7F4E-49A5-8B19-8665380B48C9}">
      <dsp:nvSpPr>
        <dsp:cNvPr id="0" name=""/>
        <dsp:cNvSpPr/>
      </dsp:nvSpPr>
      <dsp:spPr>
        <a:xfrm>
          <a:off x="3953" y="723305"/>
          <a:ext cx="2377306" cy="3628032"/>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kern="1200" dirty="0">
              <a:latin typeface="Calibri Light" panose="020F0302020204030204"/>
            </a:rPr>
            <a:t>Cross-sectional study</a:t>
          </a:r>
          <a:endParaRPr lang="en-US" sz="2100" kern="1200" dirty="0"/>
        </a:p>
        <a:p>
          <a:pPr marL="228600" lvl="1" indent="-228600" algn="l" defTabSz="933450" rtl="0">
            <a:lnSpc>
              <a:spcPct val="90000"/>
            </a:lnSpc>
            <a:spcBef>
              <a:spcPct val="0"/>
            </a:spcBef>
            <a:spcAft>
              <a:spcPct val="15000"/>
            </a:spcAft>
            <a:buChar char="•"/>
          </a:pPr>
          <a:r>
            <a:rPr lang="en-US" sz="2100" kern="1200" dirty="0">
              <a:latin typeface="Calibri Light" panose="020F0302020204030204"/>
            </a:rPr>
            <a:t>Convenient Sampling</a:t>
          </a:r>
          <a:endParaRPr lang="en-US" sz="2100" kern="1200" dirty="0"/>
        </a:p>
      </dsp:txBody>
      <dsp:txXfrm>
        <a:off x="3953" y="723305"/>
        <a:ext cx="2377306" cy="3628032"/>
      </dsp:txXfrm>
    </dsp:sp>
    <dsp:sp modelId="{A0A46AF2-E22F-4129-BD8F-C22BF017C214}">
      <dsp:nvSpPr>
        <dsp:cNvPr id="0" name=""/>
        <dsp:cNvSpPr/>
      </dsp:nvSpPr>
      <dsp:spPr>
        <a:xfrm>
          <a:off x="5444347" y="43213"/>
          <a:ext cx="2377306" cy="60480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Calibri Light" panose="020F0302020204030204"/>
            </a:rPr>
            <a:t>Eligibility Criteria</a:t>
          </a:r>
          <a:endParaRPr lang="en-IN" sz="2100" kern="1200" dirty="0">
            <a:latin typeface="Calibri Light" panose="020F0302020204030204"/>
          </a:endParaRPr>
        </a:p>
      </dsp:txBody>
      <dsp:txXfrm>
        <a:off x="5444347" y="43213"/>
        <a:ext cx="2377306" cy="604800"/>
      </dsp:txXfrm>
    </dsp:sp>
    <dsp:sp modelId="{AD05F0AA-CABC-4922-BF11-93578ACCA9D4}">
      <dsp:nvSpPr>
        <dsp:cNvPr id="0" name=""/>
        <dsp:cNvSpPr/>
      </dsp:nvSpPr>
      <dsp:spPr>
        <a:xfrm>
          <a:off x="5444347" y="712196"/>
          <a:ext cx="2377306" cy="3628032"/>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kern="1200" dirty="0">
              <a:latin typeface="Calibri Light" panose="020F0302020204030204"/>
            </a:rPr>
            <a:t>Inclusion criteria: Men, women above 15 years of age</a:t>
          </a:r>
          <a:endParaRPr lang="en-US" sz="2100" kern="1200" dirty="0"/>
        </a:p>
        <a:p>
          <a:pPr marL="228600" lvl="1" indent="-228600" algn="l" defTabSz="933450" rtl="0">
            <a:lnSpc>
              <a:spcPct val="90000"/>
            </a:lnSpc>
            <a:spcBef>
              <a:spcPct val="0"/>
            </a:spcBef>
            <a:spcAft>
              <a:spcPct val="15000"/>
            </a:spcAft>
            <a:buChar char="•"/>
          </a:pPr>
          <a:r>
            <a:rPr lang="en-US" sz="2100" kern="1200" dirty="0">
              <a:latin typeface="Calibri Light" panose="020F0302020204030204"/>
            </a:rPr>
            <a:t>Exclusion criteria: Pregnant women. Individuals undergoing treatment other than for CVD</a:t>
          </a:r>
        </a:p>
      </dsp:txBody>
      <dsp:txXfrm>
        <a:off x="5444347" y="712196"/>
        <a:ext cx="2377306" cy="3628032"/>
      </dsp:txXfrm>
    </dsp:sp>
    <dsp:sp modelId="{DC5821E9-B3E2-45D2-A34D-D598BBF8DE08}">
      <dsp:nvSpPr>
        <dsp:cNvPr id="0" name=""/>
        <dsp:cNvSpPr/>
      </dsp:nvSpPr>
      <dsp:spPr>
        <a:xfrm>
          <a:off x="8083656" y="55612"/>
          <a:ext cx="2377306" cy="60480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n-IN" sz="2100" kern="1200" dirty="0"/>
            <a:t>Procedure</a:t>
          </a:r>
          <a:endParaRPr lang="en-US" sz="2100" kern="1200" dirty="0"/>
        </a:p>
      </dsp:txBody>
      <dsp:txXfrm>
        <a:off x="8083656" y="55612"/>
        <a:ext cx="2377306" cy="604800"/>
      </dsp:txXfrm>
    </dsp:sp>
    <dsp:sp modelId="{28A074A0-484D-4A8B-BAC3-50A1EEACA4CB}">
      <dsp:nvSpPr>
        <dsp:cNvPr id="0" name=""/>
        <dsp:cNvSpPr/>
      </dsp:nvSpPr>
      <dsp:spPr>
        <a:xfrm>
          <a:off x="8083656" y="719670"/>
          <a:ext cx="2377306" cy="3628032"/>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Step 1: Census Questionnaire</a:t>
          </a:r>
        </a:p>
        <a:p>
          <a:pPr marL="228600" lvl="1" indent="-228600" algn="l" defTabSz="933450">
            <a:lnSpc>
              <a:spcPct val="90000"/>
            </a:lnSpc>
            <a:spcBef>
              <a:spcPct val="0"/>
            </a:spcBef>
            <a:spcAft>
              <a:spcPct val="15000"/>
            </a:spcAft>
            <a:buChar char="•"/>
          </a:pPr>
          <a:r>
            <a:rPr lang="en-US" sz="2100" kern="1200" dirty="0"/>
            <a:t>Step 2: Physical Measurements</a:t>
          </a:r>
        </a:p>
      </dsp:txBody>
      <dsp:txXfrm>
        <a:off x="8083656" y="719670"/>
        <a:ext cx="2377306" cy="3628032"/>
      </dsp:txXfrm>
    </dsp:sp>
    <dsp:sp modelId="{8CA149BB-8094-45FE-B7D3-5F916CAA9079}">
      <dsp:nvSpPr>
        <dsp:cNvPr id="0" name=""/>
        <dsp:cNvSpPr/>
      </dsp:nvSpPr>
      <dsp:spPr>
        <a:xfrm>
          <a:off x="2837369" y="27168"/>
          <a:ext cx="2377306" cy="60480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Calibri Light" panose="020F0302020204030204"/>
            </a:rPr>
            <a:t>Study area</a:t>
          </a:r>
        </a:p>
      </dsp:txBody>
      <dsp:txXfrm>
        <a:off x="2837369" y="27168"/>
        <a:ext cx="2377306" cy="604800"/>
      </dsp:txXfrm>
    </dsp:sp>
    <dsp:sp modelId="{1D17CA22-8EC9-49C4-B002-E0F8AC5744D4}">
      <dsp:nvSpPr>
        <dsp:cNvPr id="0" name=""/>
        <dsp:cNvSpPr/>
      </dsp:nvSpPr>
      <dsp:spPr>
        <a:xfrm>
          <a:off x="2837369" y="723305"/>
          <a:ext cx="2377306" cy="3628032"/>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kern="1200" dirty="0" err="1">
              <a:latin typeface="Calibri Light" panose="020F0302020204030204"/>
            </a:rPr>
            <a:t>Goyala</a:t>
          </a:r>
          <a:r>
            <a:rPr lang="en-US" sz="2100" kern="1200" dirty="0">
              <a:latin typeface="Calibri Light" panose="020F0302020204030204"/>
            </a:rPr>
            <a:t> Vihar, New Delhi</a:t>
          </a:r>
          <a:endParaRPr lang="en-US" sz="2100" kern="1200" dirty="0"/>
        </a:p>
        <a:p>
          <a:pPr marL="228600" lvl="1" indent="-228600" algn="l" defTabSz="933450" rtl="0">
            <a:lnSpc>
              <a:spcPct val="90000"/>
            </a:lnSpc>
            <a:spcBef>
              <a:spcPct val="0"/>
            </a:spcBef>
            <a:spcAft>
              <a:spcPct val="15000"/>
            </a:spcAft>
            <a:buChar char="•"/>
          </a:pPr>
          <a:r>
            <a:rPr lang="en-US" sz="2100" kern="1200" dirty="0">
              <a:latin typeface="Calibri Light" panose="020F0302020204030204"/>
            </a:rPr>
            <a:t>Area served by 1 ASHA (Mrs. Kavita Sharma)</a:t>
          </a:r>
        </a:p>
      </dsp:txBody>
      <dsp:txXfrm>
        <a:off x="2837369" y="723305"/>
        <a:ext cx="2377306" cy="36280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8C445-12CE-415D-9965-A6F6475D1DF4}">
      <dsp:nvSpPr>
        <dsp:cNvPr id="0" name=""/>
        <dsp:cNvSpPr/>
      </dsp:nvSpPr>
      <dsp:spPr>
        <a:xfrm>
          <a:off x="3414" y="28568"/>
          <a:ext cx="3329572" cy="460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AGE</a:t>
          </a:r>
        </a:p>
      </dsp:txBody>
      <dsp:txXfrm>
        <a:off x="3414" y="28568"/>
        <a:ext cx="3329572" cy="460800"/>
      </dsp:txXfrm>
    </dsp:sp>
    <dsp:sp modelId="{5DC09F8E-11C6-4040-9074-69AC0491D332}">
      <dsp:nvSpPr>
        <dsp:cNvPr id="0" name=""/>
        <dsp:cNvSpPr/>
      </dsp:nvSpPr>
      <dsp:spPr>
        <a:xfrm>
          <a:off x="3414" y="489368"/>
          <a:ext cx="3329572" cy="367486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b="0" kern="1200">
              <a:effectLst/>
              <a:latin typeface="Times New Roman"/>
              <a:ea typeface="SimSun"/>
              <a:cs typeface="Times New Roman"/>
            </a:rPr>
            <a:t>The significant association of hypertension in middle age group and older adults was found.</a:t>
          </a:r>
          <a:endParaRPr lang="en-GB" sz="1600" b="0" kern="1200">
            <a:latin typeface="Times New Roman"/>
            <a:ea typeface="SimSun"/>
            <a:cs typeface="Times New Roman"/>
          </a:endParaRPr>
        </a:p>
        <a:p>
          <a:pPr marL="171450" lvl="1" indent="-171450" algn="l" defTabSz="711200">
            <a:lnSpc>
              <a:spcPct val="90000"/>
            </a:lnSpc>
            <a:spcBef>
              <a:spcPct val="0"/>
            </a:spcBef>
            <a:spcAft>
              <a:spcPct val="15000"/>
            </a:spcAft>
            <a:buChar char="•"/>
          </a:pPr>
          <a:r>
            <a:rPr lang="en-IN" sz="1600" b="0" i="0" u="none" kern="1200">
              <a:latin typeface="Times New Roman" panose="02020603050405020304" pitchFamily="18" charset="0"/>
              <a:cs typeface="Times New Roman" panose="02020603050405020304" pitchFamily="18" charset="0"/>
            </a:rPr>
            <a:t>According to WHO an estimated 1.28 billion adults worldwide have hypertension, age is risk factor of hypertension.(1)</a:t>
          </a:r>
          <a:endParaRPr lang="en-IN" sz="1600" b="0" kern="1200">
            <a:latin typeface="Times New Roman" panose="02020603050405020304" pitchFamily="18" charset="0"/>
            <a:cs typeface="Times New Roman" panose="02020603050405020304" pitchFamily="18" charset="0"/>
          </a:endParaRPr>
        </a:p>
      </dsp:txBody>
      <dsp:txXfrm>
        <a:off x="3414" y="489368"/>
        <a:ext cx="3329572" cy="3674868"/>
      </dsp:txXfrm>
    </dsp:sp>
    <dsp:sp modelId="{CC4A01BD-97B1-4D7D-A645-DE983FD2148B}">
      <dsp:nvSpPr>
        <dsp:cNvPr id="0" name=""/>
        <dsp:cNvSpPr/>
      </dsp:nvSpPr>
      <dsp:spPr>
        <a:xfrm>
          <a:off x="3799128" y="28568"/>
          <a:ext cx="3329572" cy="460800"/>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PHYSICAL ACTIVITY</a:t>
          </a:r>
        </a:p>
      </dsp:txBody>
      <dsp:txXfrm>
        <a:off x="3799128" y="28568"/>
        <a:ext cx="3329572" cy="460800"/>
      </dsp:txXfrm>
    </dsp:sp>
    <dsp:sp modelId="{2D0831D5-3F45-4E81-BEE5-98F6448A39F0}">
      <dsp:nvSpPr>
        <dsp:cNvPr id="0" name=""/>
        <dsp:cNvSpPr/>
      </dsp:nvSpPr>
      <dsp:spPr>
        <a:xfrm>
          <a:off x="3799128" y="489368"/>
          <a:ext cx="3329572" cy="3674868"/>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GB" sz="1600" kern="1200">
              <a:latin typeface="Calibri Light" panose="020F0302020204030204"/>
            </a:rPr>
            <a:t>A significant difference was seen in the diastolic Blood pressure among the regular PA and No </a:t>
          </a:r>
          <a:r>
            <a:rPr lang="en-IN" sz="1600" kern="1200">
              <a:latin typeface="Calibri Light" panose="020F0302020204030204"/>
            </a:rPr>
            <a:t>Regular </a:t>
          </a:r>
          <a:r>
            <a:rPr lang="en-GB" sz="1600" kern="1200">
              <a:latin typeface="Calibri Light" panose="020F0302020204030204"/>
            </a:rPr>
            <a:t>PA group.  </a:t>
          </a:r>
          <a:endParaRPr lang="en-GB" sz="1600" kern="1200"/>
        </a:p>
        <a:p>
          <a:pPr marL="171450" lvl="1" indent="-171450" algn="l" defTabSz="711200" rtl="0">
            <a:lnSpc>
              <a:spcPct val="90000"/>
            </a:lnSpc>
            <a:spcBef>
              <a:spcPct val="0"/>
            </a:spcBef>
            <a:spcAft>
              <a:spcPct val="15000"/>
            </a:spcAft>
            <a:buChar char="•"/>
          </a:pPr>
          <a:r>
            <a:rPr lang="en-GB" sz="1600" b="0" kern="1200"/>
            <a:t>In adults, physical activity confers benefits for the </a:t>
          </a:r>
          <a:r>
            <a:rPr lang="en-GB" sz="1600" b="0" kern="1200">
              <a:latin typeface="Calibri Light" panose="020F0302020204030204"/>
            </a:rPr>
            <a:t>several health</a:t>
          </a:r>
          <a:r>
            <a:rPr lang="en-GB" sz="1600" b="0" kern="1200"/>
            <a:t> </a:t>
          </a:r>
          <a:r>
            <a:rPr lang="en-GB" sz="1600" b="0" kern="1200">
              <a:latin typeface="Calibri Light" panose="020F0302020204030204"/>
            </a:rPr>
            <a:t>outcomes including cardiovascular</a:t>
          </a:r>
          <a:r>
            <a:rPr lang="en-GB" sz="1600" b="0" kern="1200"/>
            <a:t> disease mortality</a:t>
          </a:r>
          <a:r>
            <a:rPr lang="en-GB" sz="1600" b="0" kern="1200">
              <a:latin typeface="Calibri Light" panose="020F0302020204030204"/>
            </a:rPr>
            <a:t> and</a:t>
          </a:r>
          <a:r>
            <a:rPr lang="en-GB" sz="1600" b="0" kern="1200"/>
            <a:t> incident </a:t>
          </a:r>
          <a:r>
            <a:rPr lang="en-GB" sz="1600" b="0" kern="1200">
              <a:latin typeface="Calibri Light" panose="020F0302020204030204"/>
            </a:rPr>
            <a:t>hypertension(2)</a:t>
          </a:r>
          <a:endParaRPr lang="en-GB" sz="1600" b="0" kern="1200" baseline="30000"/>
        </a:p>
      </dsp:txBody>
      <dsp:txXfrm>
        <a:off x="3799128" y="489368"/>
        <a:ext cx="3329572" cy="3674868"/>
      </dsp:txXfrm>
    </dsp:sp>
    <dsp:sp modelId="{6400C39E-C1C7-4956-8654-56AF63583F40}">
      <dsp:nvSpPr>
        <dsp:cNvPr id="0" name=""/>
        <dsp:cNvSpPr/>
      </dsp:nvSpPr>
      <dsp:spPr>
        <a:xfrm>
          <a:off x="7594841" y="28568"/>
          <a:ext cx="3329572" cy="46080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MENOPAUSE</a:t>
          </a:r>
        </a:p>
      </dsp:txBody>
      <dsp:txXfrm>
        <a:off x="7594841" y="28568"/>
        <a:ext cx="3329572" cy="460800"/>
      </dsp:txXfrm>
    </dsp:sp>
    <dsp:sp modelId="{1EB07257-B3F7-4125-A80A-14807D8CB76D}">
      <dsp:nvSpPr>
        <dsp:cNvPr id="0" name=""/>
        <dsp:cNvSpPr/>
      </dsp:nvSpPr>
      <dsp:spPr>
        <a:xfrm>
          <a:off x="7594841" y="489368"/>
          <a:ext cx="3329572" cy="3674868"/>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endParaRPr lang="en-GB" sz="1600" kern="1200"/>
        </a:p>
        <a:p>
          <a:pPr marL="171450" lvl="1" indent="-171450" algn="l" defTabSz="711200">
            <a:lnSpc>
              <a:spcPct val="90000"/>
            </a:lnSpc>
            <a:spcBef>
              <a:spcPct val="0"/>
            </a:spcBef>
            <a:spcAft>
              <a:spcPct val="15000"/>
            </a:spcAft>
            <a:buChar char="•"/>
          </a:pPr>
          <a:r>
            <a:rPr lang="en-IN" sz="1600" kern="1200"/>
            <a:t> A comparative study showed prevalence of abnormality of systolic and diastolic bp was significantly higher in the postmenopausal females (37.5% and 28.13%, respectively), compared to 4.3% and 7.4% in the premenopausal group. Both BMI and waist/hip ratio showed a significant It was concluded that the both systolic and diastolic blood pressure are higher in the postmenopausal Saudi females(3)</a:t>
          </a:r>
        </a:p>
        <a:p>
          <a:pPr marL="171450" lvl="1" indent="-171450" algn="l" defTabSz="711200">
            <a:lnSpc>
              <a:spcPct val="90000"/>
            </a:lnSpc>
            <a:spcBef>
              <a:spcPct val="0"/>
            </a:spcBef>
            <a:spcAft>
              <a:spcPct val="15000"/>
            </a:spcAft>
            <a:buChar char="•"/>
          </a:pPr>
          <a:endParaRPr lang="en-GB" sz="1600" kern="1200"/>
        </a:p>
      </dsp:txBody>
      <dsp:txXfrm>
        <a:off x="7594841" y="489368"/>
        <a:ext cx="3329572" cy="36748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E8381-4F2D-4E18-8A93-DB3BD8A46191}">
      <dsp:nvSpPr>
        <dsp:cNvPr id="0" name=""/>
        <dsp:cNvSpPr/>
      </dsp:nvSpPr>
      <dsp:spPr>
        <a:xfrm>
          <a:off x="3286" y="24489"/>
          <a:ext cx="3203971" cy="547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STRESS</a:t>
          </a:r>
        </a:p>
      </dsp:txBody>
      <dsp:txXfrm>
        <a:off x="3286" y="24489"/>
        <a:ext cx="3203971" cy="547200"/>
      </dsp:txXfrm>
    </dsp:sp>
    <dsp:sp modelId="{2E4BAB7D-0765-40E1-BE62-3FA3899402FE}">
      <dsp:nvSpPr>
        <dsp:cNvPr id="0" name=""/>
        <dsp:cNvSpPr/>
      </dsp:nvSpPr>
      <dsp:spPr>
        <a:xfrm>
          <a:off x="3286" y="571689"/>
          <a:ext cx="3203971" cy="375515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Font typeface="Arial" panose="020B0604020202020204" pitchFamily="34" charset="0"/>
            <a:buChar char="•"/>
          </a:pPr>
          <a:r>
            <a:rPr lang="en-IN" sz="1900" kern="1200" dirty="0"/>
            <a:t>In the present study, Stress was found to be risk factors for hypertension among the study subjects (p&lt;0.05).</a:t>
          </a:r>
          <a:r>
            <a:rPr lang="en-IN" sz="1900" kern="1200" dirty="0">
              <a:latin typeface="Calibri Light" panose="020F0302020204030204"/>
            </a:rPr>
            <a:t> </a:t>
          </a:r>
          <a:endParaRPr lang="en-GB" sz="1900" kern="1200" dirty="0"/>
        </a:p>
        <a:p>
          <a:pPr marL="171450" lvl="1" indent="-171450" algn="l" defTabSz="844550" rtl="0">
            <a:lnSpc>
              <a:spcPct val="90000"/>
            </a:lnSpc>
            <a:spcBef>
              <a:spcPct val="0"/>
            </a:spcBef>
            <a:spcAft>
              <a:spcPct val="15000"/>
            </a:spcAft>
            <a:buChar char="•"/>
          </a:pPr>
          <a:r>
            <a:rPr lang="en-IN" sz="1900" kern="1200" dirty="0"/>
            <a:t>stress and high blood pressure association was also found In a study conducted by Dr Alberto(4</a:t>
          </a:r>
          <a:r>
            <a:rPr lang="en-IN" sz="1900" kern="1200" dirty="0">
              <a:latin typeface="Calibri Light" panose="020F0302020204030204"/>
            </a:rPr>
            <a:t>) </a:t>
          </a:r>
          <a:r>
            <a:rPr lang="en-IN" sz="1900" kern="1200" dirty="0"/>
            <a:t> while another study by Carmilla M.M Licht</a:t>
          </a:r>
          <a:r>
            <a:rPr lang="en-IN" sz="1900" kern="1200" baseline="30000" dirty="0"/>
            <a:t>2</a:t>
          </a:r>
          <a:r>
            <a:rPr lang="en-IN" sz="1900" kern="1200" dirty="0"/>
            <a:t> found that subjects with depression have a significantly lower BP</a:t>
          </a:r>
        </a:p>
      </dsp:txBody>
      <dsp:txXfrm>
        <a:off x="3286" y="571689"/>
        <a:ext cx="3203971" cy="3755159"/>
      </dsp:txXfrm>
    </dsp:sp>
    <dsp:sp modelId="{15FD82C8-A4DA-4AC9-9C80-18628E50F436}">
      <dsp:nvSpPr>
        <dsp:cNvPr id="0" name=""/>
        <dsp:cNvSpPr/>
      </dsp:nvSpPr>
      <dsp:spPr>
        <a:xfrm>
          <a:off x="3655814" y="24489"/>
          <a:ext cx="3203971" cy="547200"/>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TOBACCO</a:t>
          </a:r>
        </a:p>
      </dsp:txBody>
      <dsp:txXfrm>
        <a:off x="3655814" y="24489"/>
        <a:ext cx="3203971" cy="547200"/>
      </dsp:txXfrm>
    </dsp:sp>
    <dsp:sp modelId="{A7441185-4C4C-4E01-B3AA-015C5C137482}">
      <dsp:nvSpPr>
        <dsp:cNvPr id="0" name=""/>
        <dsp:cNvSpPr/>
      </dsp:nvSpPr>
      <dsp:spPr>
        <a:xfrm>
          <a:off x="3655814" y="571689"/>
          <a:ext cx="3203971" cy="3755159"/>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Tobacco</a:t>
          </a:r>
          <a:r>
            <a:rPr lang="en-GB" sz="1900" kern="1200" baseline="0" dirty="0"/>
            <a:t> was found risk factor of hypertension with odds ratio of 1.9.</a:t>
          </a:r>
          <a:endParaRPr lang="en-GB" sz="1900" kern="1200" dirty="0"/>
        </a:p>
        <a:p>
          <a:pPr marL="171450" lvl="1" indent="-171450" algn="l" defTabSz="844550">
            <a:lnSpc>
              <a:spcPct val="90000"/>
            </a:lnSpc>
            <a:spcBef>
              <a:spcPct val="0"/>
            </a:spcBef>
            <a:spcAft>
              <a:spcPct val="15000"/>
            </a:spcAft>
            <a:buChar char="•"/>
          </a:pPr>
          <a:r>
            <a:rPr lang="en-GB" sz="1900" kern="1200" dirty="0"/>
            <a:t>WHO also state tobacco as risk factor of hypertension.(5)</a:t>
          </a:r>
        </a:p>
      </dsp:txBody>
      <dsp:txXfrm>
        <a:off x="3655814" y="571689"/>
        <a:ext cx="3203971" cy="3755159"/>
      </dsp:txXfrm>
    </dsp:sp>
    <dsp:sp modelId="{7BFC13A9-FB11-4D9E-A0C6-F6EE0A89939A}">
      <dsp:nvSpPr>
        <dsp:cNvPr id="0" name=""/>
        <dsp:cNvSpPr/>
      </dsp:nvSpPr>
      <dsp:spPr>
        <a:xfrm>
          <a:off x="7308342" y="24489"/>
          <a:ext cx="3203971" cy="54720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DIET</a:t>
          </a:r>
        </a:p>
      </dsp:txBody>
      <dsp:txXfrm>
        <a:off x="7308342" y="24489"/>
        <a:ext cx="3203971" cy="547200"/>
      </dsp:txXfrm>
    </dsp:sp>
    <dsp:sp modelId="{E2F0978B-0BA3-4A31-B944-01B8865BC9BC}">
      <dsp:nvSpPr>
        <dsp:cNvPr id="0" name=""/>
        <dsp:cNvSpPr/>
      </dsp:nvSpPr>
      <dsp:spPr>
        <a:xfrm>
          <a:off x="7308342" y="571689"/>
          <a:ext cx="3203971" cy="3755159"/>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n-GB" sz="1900" kern="1200" dirty="0"/>
            <a:t>No significant relation</a:t>
          </a:r>
          <a:r>
            <a:rPr lang="en-GB" sz="1900" kern="1200" dirty="0">
              <a:latin typeface="Calibri Light" panose="020F0302020204030204"/>
            </a:rPr>
            <a:t> </a:t>
          </a:r>
          <a:r>
            <a:rPr lang="en-GB" sz="1900" kern="1200" dirty="0"/>
            <a:t> was found between diet and hypertension.</a:t>
          </a:r>
        </a:p>
        <a:p>
          <a:pPr marL="171450" lvl="1" indent="-171450" algn="l" defTabSz="844550" rtl="0">
            <a:lnSpc>
              <a:spcPct val="90000"/>
            </a:lnSpc>
            <a:spcBef>
              <a:spcPct val="0"/>
            </a:spcBef>
            <a:spcAft>
              <a:spcPct val="15000"/>
            </a:spcAft>
            <a:buChar char="•"/>
          </a:pPr>
          <a:r>
            <a:rPr lang="en-IN" sz="1900" kern="1200" dirty="0"/>
            <a:t>A cross-sectional survey in Greater Tunis. observed no associations were</a:t>
          </a:r>
          <a:r>
            <a:rPr lang="en-IN" sz="1900" kern="1200" dirty="0">
              <a:latin typeface="Calibri Light" panose="020F0302020204030204"/>
            </a:rPr>
            <a:t> </a:t>
          </a:r>
          <a:r>
            <a:rPr lang="en-IN" sz="1900" kern="1200" dirty="0"/>
            <a:t> between hypertension and DASH diet components.</a:t>
          </a:r>
          <a:endParaRPr lang="en-GB" sz="1900" kern="1200" dirty="0"/>
        </a:p>
        <a:p>
          <a:pPr marL="171450" lvl="1" indent="-171450" algn="l" defTabSz="844550">
            <a:lnSpc>
              <a:spcPct val="90000"/>
            </a:lnSpc>
            <a:spcBef>
              <a:spcPct val="0"/>
            </a:spcBef>
            <a:spcAft>
              <a:spcPct val="15000"/>
            </a:spcAft>
            <a:buChar char="•"/>
          </a:pPr>
          <a:r>
            <a:rPr lang="en-GB" sz="1900" kern="1200" dirty="0"/>
            <a:t>However many studies states DASH type dietary plan important for reduction of high BP</a:t>
          </a:r>
          <a:r>
            <a:rPr lang="en-GB" sz="1900" kern="1200" dirty="0">
              <a:latin typeface="Calibri Light" panose="020F0302020204030204"/>
            </a:rPr>
            <a:t>.(6)</a:t>
          </a:r>
          <a:endParaRPr lang="en-GB" sz="1900" kern="1200" dirty="0"/>
        </a:p>
      </dsp:txBody>
      <dsp:txXfrm>
        <a:off x="7308342" y="571689"/>
        <a:ext cx="3203971" cy="37551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E24CF-A9CC-4257-A568-F613606911F4}">
      <dsp:nvSpPr>
        <dsp:cNvPr id="0" name=""/>
        <dsp:cNvSpPr/>
      </dsp:nvSpPr>
      <dsp:spPr>
        <a:xfrm>
          <a:off x="718664" y="453902"/>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1C01FA-4331-4233-80F4-587A206DC115}">
      <dsp:nvSpPr>
        <dsp:cNvPr id="0" name=""/>
        <dsp:cNvSpPr/>
      </dsp:nvSpPr>
      <dsp:spPr>
        <a:xfrm>
          <a:off x="1135476" y="87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C2D628-C02D-4A92-8F02-4392052D8232}">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1) digital data collection using kobo toolbox and kobo collect Mobile application</a:t>
          </a:r>
        </a:p>
      </dsp:txBody>
      <dsp:txXfrm>
        <a:off x="93445" y="3018902"/>
        <a:ext cx="3206250" cy="720000"/>
      </dsp:txXfrm>
    </dsp:sp>
    <dsp:sp modelId="{CE21170C-6C64-48C5-93BB-7B90B6D7FDB1}">
      <dsp:nvSpPr>
        <dsp:cNvPr id="0" name=""/>
        <dsp:cNvSpPr/>
      </dsp:nvSpPr>
      <dsp:spPr>
        <a:xfrm>
          <a:off x="4486008" y="453902"/>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45C93A-9869-4432-8A52-D6965B953B8F}">
      <dsp:nvSpPr>
        <dsp:cNvPr id="0" name=""/>
        <dsp:cNvSpPr/>
      </dsp:nvSpPr>
      <dsp:spPr>
        <a:xfrm>
          <a:off x="4902820" y="87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55F524-95F3-4987-B38B-7633E3ABC9F0}">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2) community interaction skills and data collection.</a:t>
          </a:r>
        </a:p>
      </dsp:txBody>
      <dsp:txXfrm>
        <a:off x="3860789" y="3018902"/>
        <a:ext cx="3206250" cy="720000"/>
      </dsp:txXfrm>
    </dsp:sp>
    <dsp:sp modelId="{91F18E5D-6094-49BB-82E1-6A9387A1CC61}">
      <dsp:nvSpPr>
        <dsp:cNvPr id="0" name=""/>
        <dsp:cNvSpPr/>
      </dsp:nvSpPr>
      <dsp:spPr>
        <a:xfrm>
          <a:off x="8253352" y="453902"/>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26CF4D-FE66-42EE-8F94-DB81B9043BCA}">
      <dsp:nvSpPr>
        <dsp:cNvPr id="0" name=""/>
        <dsp:cNvSpPr/>
      </dsp:nvSpPr>
      <dsp:spPr>
        <a:xfrm>
          <a:off x="8670164" y="87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6FEE73-BBE8-44DD-943D-6B5A107EC3F4}">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3) general learnings about problems faced by the people of the community regarding health, water and sanitation.</a:t>
          </a:r>
        </a:p>
      </dsp:txBody>
      <dsp:txXfrm>
        <a:off x="7628133" y="3018902"/>
        <a:ext cx="32062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cdr:x>
      <cdr:y>0.91363</cdr:y>
    </cdr:from>
    <cdr:to>
      <cdr:x>0.59803</cdr:x>
      <cdr:y>0.95832</cdr:y>
    </cdr:to>
    <cdr:sp macro="" textlink="">
      <cdr:nvSpPr>
        <cdr:cNvPr id="2" name="Rectangle 1">
          <a:extLst xmlns:a="http://schemas.openxmlformats.org/drawingml/2006/main">
            <a:ext uri="{FF2B5EF4-FFF2-40B4-BE49-F238E27FC236}">
              <a16:creationId xmlns:a16="http://schemas.microsoft.com/office/drawing/2014/main" id="{25CAC558-7E51-C1E1-EFD2-25E70ED3E583}"/>
            </a:ext>
          </a:extLst>
        </cdr:cNvPr>
        <cdr:cNvSpPr/>
      </cdr:nvSpPr>
      <cdr:spPr>
        <a:xfrm xmlns:a="http://schemas.openxmlformats.org/drawingml/2006/main">
          <a:off x="3776209" y="3310638"/>
          <a:ext cx="740391" cy="161925"/>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800" dirty="0">
              <a:solidFill>
                <a:schemeClr val="tx1"/>
              </a:solidFill>
            </a:rPr>
            <a:t>everyday</a:t>
          </a:r>
        </a:p>
      </cdr:txBody>
    </cdr:sp>
  </cdr:relSizeAnchor>
  <cdr:relSizeAnchor xmlns:cdr="http://schemas.openxmlformats.org/drawingml/2006/chartDrawing">
    <cdr:from>
      <cdr:x>0.62233</cdr:x>
      <cdr:y>0.911</cdr:y>
    </cdr:from>
    <cdr:to>
      <cdr:x>0.70735</cdr:x>
      <cdr:y>0.96883</cdr:y>
    </cdr:to>
    <cdr:sp macro="" textlink="">
      <cdr:nvSpPr>
        <cdr:cNvPr id="3" name="Rectangle: Rounded Corners 2">
          <a:extLst xmlns:a="http://schemas.openxmlformats.org/drawingml/2006/main">
            <a:ext uri="{FF2B5EF4-FFF2-40B4-BE49-F238E27FC236}">
              <a16:creationId xmlns:a16="http://schemas.microsoft.com/office/drawing/2014/main" id="{CA86A1F4-D4AD-B155-C0E6-1F1747610274}"/>
            </a:ext>
          </a:extLst>
        </cdr:cNvPr>
        <cdr:cNvSpPr/>
      </cdr:nvSpPr>
      <cdr:spPr>
        <a:xfrm xmlns:a="http://schemas.openxmlformats.org/drawingml/2006/main">
          <a:off x="3904343" y="3301112"/>
          <a:ext cx="533400" cy="209551"/>
        </a:xfrm>
        <a:prstGeom xmlns:a="http://schemas.openxmlformats.org/drawingml/2006/main" prst="round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800" dirty="0">
              <a:solidFill>
                <a:schemeClr val="tx1"/>
              </a:solidFill>
            </a:rPr>
            <a:t>weekly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D5B48B-518E-4D23-9DE0-91E325527880}" type="datetimeFigureOut">
              <a:rPr lang="en-IN" smtClean="0"/>
              <a:t>09-08-2022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27175-D456-4AEE-94CA-EA60F3500BFC}" type="slidenum">
              <a:rPr lang="en-IN" smtClean="0"/>
              <a:t>‹#›</a:t>
            </a:fld>
            <a:endParaRPr lang="en-IN"/>
          </a:p>
        </p:txBody>
      </p:sp>
    </p:spTree>
    <p:extLst>
      <p:ext uri="{BB962C8B-B14F-4D97-AF65-F5344CB8AC3E}">
        <p14:creationId xmlns:p14="http://schemas.microsoft.com/office/powerpoint/2010/main" val="3349410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0A6F29-A53D-3540-BEBD-190927AE555A}" type="slidenum">
              <a:rPr lang="en-US" smtClean="0"/>
              <a:t>24</a:t>
            </a:fld>
            <a:endParaRPr lang="en-US"/>
          </a:p>
        </p:txBody>
      </p:sp>
    </p:spTree>
    <p:extLst>
      <p:ext uri="{BB962C8B-B14F-4D97-AF65-F5344CB8AC3E}">
        <p14:creationId xmlns:p14="http://schemas.microsoft.com/office/powerpoint/2010/main" val="2615532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FEF74-DCAE-D579-BEC2-7FFDAA2A9F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F68B2A5-6C8A-865F-CC45-8527CBABF2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AC14FDC-DA31-997C-9928-2A360FF9BAFE}"/>
              </a:ext>
            </a:extLst>
          </p:cNvPr>
          <p:cNvSpPr>
            <a:spLocks noGrp="1"/>
          </p:cNvSpPr>
          <p:nvPr>
            <p:ph type="dt" sz="half" idx="10"/>
          </p:nvPr>
        </p:nvSpPr>
        <p:spPr/>
        <p:txBody>
          <a:bodyPr/>
          <a:lstStyle/>
          <a:p>
            <a:fld id="{D81BA114-44ED-4EE3-B7AD-54F98E016A02}" type="datetimeFigureOut">
              <a:rPr lang="en-IN" smtClean="0"/>
              <a:t>09-08-2022</a:t>
            </a:fld>
            <a:endParaRPr lang="en-IN"/>
          </a:p>
        </p:txBody>
      </p:sp>
      <p:sp>
        <p:nvSpPr>
          <p:cNvPr id="5" name="Footer Placeholder 4">
            <a:extLst>
              <a:ext uri="{FF2B5EF4-FFF2-40B4-BE49-F238E27FC236}">
                <a16:creationId xmlns:a16="http://schemas.microsoft.com/office/drawing/2014/main" id="{E1FB6C6C-77E2-0FE9-8B2B-59775AFD0E3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30BACE5-3BD2-090D-66E9-07D5DBF13AAC}"/>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298653327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1E48-ADC2-9690-CB26-B55B8436629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37E38E8-69C1-2831-450C-7C9F7EBF79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3173296-548C-BC9A-EFAD-19431D590A63}"/>
              </a:ext>
            </a:extLst>
          </p:cNvPr>
          <p:cNvSpPr>
            <a:spLocks noGrp="1"/>
          </p:cNvSpPr>
          <p:nvPr>
            <p:ph type="dt" sz="half" idx="10"/>
          </p:nvPr>
        </p:nvSpPr>
        <p:spPr/>
        <p:txBody>
          <a:bodyPr/>
          <a:lstStyle/>
          <a:p>
            <a:fld id="{D81BA114-44ED-4EE3-B7AD-54F98E016A02}" type="datetimeFigureOut">
              <a:rPr lang="en-IN" smtClean="0"/>
              <a:t>09-08-2022</a:t>
            </a:fld>
            <a:endParaRPr lang="en-IN"/>
          </a:p>
        </p:txBody>
      </p:sp>
      <p:sp>
        <p:nvSpPr>
          <p:cNvPr id="5" name="Footer Placeholder 4">
            <a:extLst>
              <a:ext uri="{FF2B5EF4-FFF2-40B4-BE49-F238E27FC236}">
                <a16:creationId xmlns:a16="http://schemas.microsoft.com/office/drawing/2014/main" id="{2078E7A4-EB9E-48E9-EC04-5C8671934D7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E415F58-EC70-98CB-901A-4445617C6B48}"/>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319678840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F331DD-5D1B-E7A7-F7FB-48E78A41D8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FB65300-FC39-5386-0BDC-5A84F863E6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1FB99AB-A339-06D2-9932-B07D6A51C234}"/>
              </a:ext>
            </a:extLst>
          </p:cNvPr>
          <p:cNvSpPr>
            <a:spLocks noGrp="1"/>
          </p:cNvSpPr>
          <p:nvPr>
            <p:ph type="dt" sz="half" idx="10"/>
          </p:nvPr>
        </p:nvSpPr>
        <p:spPr/>
        <p:txBody>
          <a:bodyPr/>
          <a:lstStyle/>
          <a:p>
            <a:fld id="{D81BA114-44ED-4EE3-B7AD-54F98E016A02}" type="datetimeFigureOut">
              <a:rPr lang="en-IN" smtClean="0"/>
              <a:t>09-08-2022</a:t>
            </a:fld>
            <a:endParaRPr lang="en-IN"/>
          </a:p>
        </p:txBody>
      </p:sp>
      <p:sp>
        <p:nvSpPr>
          <p:cNvPr id="5" name="Footer Placeholder 4">
            <a:extLst>
              <a:ext uri="{FF2B5EF4-FFF2-40B4-BE49-F238E27FC236}">
                <a16:creationId xmlns:a16="http://schemas.microsoft.com/office/drawing/2014/main" id="{469C3478-3998-72A5-69AC-82905CA75AE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4B9623E-F874-955E-2063-9512F868144A}"/>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27856083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906BF-6AE8-C83C-FD15-3885C02370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22F7BAFD-D91B-CA78-54FF-ED7BCB5008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29C2597-F1CE-FAD1-9698-7662B25C6943}"/>
              </a:ext>
            </a:extLst>
          </p:cNvPr>
          <p:cNvSpPr>
            <a:spLocks noGrp="1"/>
          </p:cNvSpPr>
          <p:nvPr>
            <p:ph type="dt" sz="half" idx="10"/>
          </p:nvPr>
        </p:nvSpPr>
        <p:spPr/>
        <p:txBody>
          <a:bodyPr/>
          <a:lstStyle/>
          <a:p>
            <a:fld id="{FAF03F4D-0745-444B-87FE-90DE9E075355}" type="datetimeFigureOut">
              <a:rPr lang="en-IN" smtClean="0"/>
              <a:t>09-08-2022</a:t>
            </a:fld>
            <a:endParaRPr lang="en-IN"/>
          </a:p>
        </p:txBody>
      </p:sp>
      <p:sp>
        <p:nvSpPr>
          <p:cNvPr id="5" name="Footer Placeholder 4">
            <a:extLst>
              <a:ext uri="{FF2B5EF4-FFF2-40B4-BE49-F238E27FC236}">
                <a16:creationId xmlns:a16="http://schemas.microsoft.com/office/drawing/2014/main" id="{F0A9D4F6-F0B2-4620-58E1-AA2A0722142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0318B5F-2463-3994-90BC-9F59FB55D471}"/>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291184665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25D12-B69C-8AF7-5F88-A9A8BB3FED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C62A9E6-55C0-6E35-DE66-7C45822FE2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6D3CB47-B2FC-9426-1728-EF1A14ACB1E9}"/>
              </a:ext>
            </a:extLst>
          </p:cNvPr>
          <p:cNvSpPr>
            <a:spLocks noGrp="1"/>
          </p:cNvSpPr>
          <p:nvPr>
            <p:ph type="dt" sz="half" idx="10"/>
          </p:nvPr>
        </p:nvSpPr>
        <p:spPr/>
        <p:txBody>
          <a:bodyPr/>
          <a:lstStyle/>
          <a:p>
            <a:fld id="{FAF03F4D-0745-444B-87FE-90DE9E075355}" type="datetimeFigureOut">
              <a:rPr lang="en-IN" smtClean="0"/>
              <a:t>09-08-2022</a:t>
            </a:fld>
            <a:endParaRPr lang="en-IN"/>
          </a:p>
        </p:txBody>
      </p:sp>
      <p:sp>
        <p:nvSpPr>
          <p:cNvPr id="5" name="Footer Placeholder 4">
            <a:extLst>
              <a:ext uri="{FF2B5EF4-FFF2-40B4-BE49-F238E27FC236}">
                <a16:creationId xmlns:a16="http://schemas.microsoft.com/office/drawing/2014/main" id="{48352A8F-AEA8-A325-2392-552DA0AAC37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ED8F37F-653F-8128-9356-EEAF766616F1}"/>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349735890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FAB30-4432-ED5F-7D32-7F7E243322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E8E576F2-EF8B-5F3A-DF77-6CB6255509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6EAC79-A889-539B-F640-37E2F583D055}"/>
              </a:ext>
            </a:extLst>
          </p:cNvPr>
          <p:cNvSpPr>
            <a:spLocks noGrp="1"/>
          </p:cNvSpPr>
          <p:nvPr>
            <p:ph type="dt" sz="half" idx="10"/>
          </p:nvPr>
        </p:nvSpPr>
        <p:spPr/>
        <p:txBody>
          <a:bodyPr/>
          <a:lstStyle/>
          <a:p>
            <a:fld id="{FAF03F4D-0745-444B-87FE-90DE9E075355}" type="datetimeFigureOut">
              <a:rPr lang="en-IN" smtClean="0"/>
              <a:t>09-08-2022</a:t>
            </a:fld>
            <a:endParaRPr lang="en-IN"/>
          </a:p>
        </p:txBody>
      </p:sp>
      <p:sp>
        <p:nvSpPr>
          <p:cNvPr id="5" name="Footer Placeholder 4">
            <a:extLst>
              <a:ext uri="{FF2B5EF4-FFF2-40B4-BE49-F238E27FC236}">
                <a16:creationId xmlns:a16="http://schemas.microsoft.com/office/drawing/2014/main" id="{B2A2987E-E766-1571-7F80-FB11A44587D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94A1658-7FE6-5DA6-1240-57468AC349E3}"/>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290193152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2B5F-120B-0BB8-48BA-9DA4925921B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84E60BB-C533-9ADE-57BB-9B52F9FC1B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26C1ABAE-384D-AB03-7849-F979F8E08F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05DF371-11F3-D7DA-6B29-7C9F8CDB3785}"/>
              </a:ext>
            </a:extLst>
          </p:cNvPr>
          <p:cNvSpPr>
            <a:spLocks noGrp="1"/>
          </p:cNvSpPr>
          <p:nvPr>
            <p:ph type="dt" sz="half" idx="10"/>
          </p:nvPr>
        </p:nvSpPr>
        <p:spPr/>
        <p:txBody>
          <a:bodyPr/>
          <a:lstStyle/>
          <a:p>
            <a:fld id="{FAF03F4D-0745-444B-87FE-90DE9E075355}" type="datetimeFigureOut">
              <a:rPr lang="en-IN" smtClean="0"/>
              <a:t>09-08-2022</a:t>
            </a:fld>
            <a:endParaRPr lang="en-IN"/>
          </a:p>
        </p:txBody>
      </p:sp>
      <p:sp>
        <p:nvSpPr>
          <p:cNvPr id="6" name="Footer Placeholder 5">
            <a:extLst>
              <a:ext uri="{FF2B5EF4-FFF2-40B4-BE49-F238E27FC236}">
                <a16:creationId xmlns:a16="http://schemas.microsoft.com/office/drawing/2014/main" id="{7C7B5185-4CE2-A7AD-38F9-557F89E3E50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A1EA93C-E675-E1A6-83BB-62B033F7A6D5}"/>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363239825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C68F-BBF3-0118-C34C-D879525693A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BFE528C-C19A-27BD-73FA-FB2CC1B8CC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DBCB93-A9EE-093D-B0AE-E42B67D8CA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18FE953-04A0-83B3-E244-9C63067E2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BEB0E7-7D1F-5D80-98AC-73CEF91149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F83CE32-8630-D8A2-5998-958840F48BF7}"/>
              </a:ext>
            </a:extLst>
          </p:cNvPr>
          <p:cNvSpPr>
            <a:spLocks noGrp="1"/>
          </p:cNvSpPr>
          <p:nvPr>
            <p:ph type="dt" sz="half" idx="10"/>
          </p:nvPr>
        </p:nvSpPr>
        <p:spPr/>
        <p:txBody>
          <a:bodyPr/>
          <a:lstStyle/>
          <a:p>
            <a:fld id="{FAF03F4D-0745-444B-87FE-90DE9E075355}" type="datetimeFigureOut">
              <a:rPr lang="en-IN" smtClean="0"/>
              <a:t>09-08-2022</a:t>
            </a:fld>
            <a:endParaRPr lang="en-IN"/>
          </a:p>
        </p:txBody>
      </p:sp>
      <p:sp>
        <p:nvSpPr>
          <p:cNvPr id="8" name="Footer Placeholder 7">
            <a:extLst>
              <a:ext uri="{FF2B5EF4-FFF2-40B4-BE49-F238E27FC236}">
                <a16:creationId xmlns:a16="http://schemas.microsoft.com/office/drawing/2014/main" id="{0DE5BE82-B913-94AB-0A74-25CCD9878C3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D8C7BDC-70F0-263D-60F0-0F0E31ADB0CB}"/>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16193443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3B1F-CE97-48DF-343D-4E2646572AD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579A521-8AA5-6CB3-EFB9-A4D83790C6C8}"/>
              </a:ext>
            </a:extLst>
          </p:cNvPr>
          <p:cNvSpPr>
            <a:spLocks noGrp="1"/>
          </p:cNvSpPr>
          <p:nvPr>
            <p:ph type="dt" sz="half" idx="10"/>
          </p:nvPr>
        </p:nvSpPr>
        <p:spPr/>
        <p:txBody>
          <a:bodyPr/>
          <a:lstStyle/>
          <a:p>
            <a:fld id="{FAF03F4D-0745-444B-87FE-90DE9E075355}" type="datetimeFigureOut">
              <a:rPr lang="en-IN" smtClean="0"/>
              <a:t>09-08-2022</a:t>
            </a:fld>
            <a:endParaRPr lang="en-IN"/>
          </a:p>
        </p:txBody>
      </p:sp>
      <p:sp>
        <p:nvSpPr>
          <p:cNvPr id="4" name="Footer Placeholder 3">
            <a:extLst>
              <a:ext uri="{FF2B5EF4-FFF2-40B4-BE49-F238E27FC236}">
                <a16:creationId xmlns:a16="http://schemas.microsoft.com/office/drawing/2014/main" id="{58FD9335-8E18-F626-6DF6-95AB536DF12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BB486577-D2C5-93BF-62C8-0DACF7BACF56}"/>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135258109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4B429-AA45-F5FD-2D83-59CB101AC364}"/>
              </a:ext>
            </a:extLst>
          </p:cNvPr>
          <p:cNvSpPr>
            <a:spLocks noGrp="1"/>
          </p:cNvSpPr>
          <p:nvPr>
            <p:ph type="dt" sz="half" idx="10"/>
          </p:nvPr>
        </p:nvSpPr>
        <p:spPr/>
        <p:txBody>
          <a:bodyPr/>
          <a:lstStyle/>
          <a:p>
            <a:fld id="{FAF03F4D-0745-444B-87FE-90DE9E075355}" type="datetimeFigureOut">
              <a:rPr lang="en-IN" smtClean="0"/>
              <a:t>09-08-2022</a:t>
            </a:fld>
            <a:endParaRPr lang="en-IN"/>
          </a:p>
        </p:txBody>
      </p:sp>
      <p:sp>
        <p:nvSpPr>
          <p:cNvPr id="3" name="Footer Placeholder 2">
            <a:extLst>
              <a:ext uri="{FF2B5EF4-FFF2-40B4-BE49-F238E27FC236}">
                <a16:creationId xmlns:a16="http://schemas.microsoft.com/office/drawing/2014/main" id="{D1FF9CBF-1E59-8828-CFD8-A63C4D6EC14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E6771534-BB90-3FF8-5D97-EC76D84710C0}"/>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118821257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6477-6D34-E617-6313-D70D7E025F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B371BD8E-E843-4F24-A43D-DA34BB66C0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21523E4-C7FE-D96B-C350-43B55F8055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A9DC1-4D59-810E-AE10-E99BC9D510A5}"/>
              </a:ext>
            </a:extLst>
          </p:cNvPr>
          <p:cNvSpPr>
            <a:spLocks noGrp="1"/>
          </p:cNvSpPr>
          <p:nvPr>
            <p:ph type="dt" sz="half" idx="10"/>
          </p:nvPr>
        </p:nvSpPr>
        <p:spPr/>
        <p:txBody>
          <a:bodyPr/>
          <a:lstStyle/>
          <a:p>
            <a:fld id="{FAF03F4D-0745-444B-87FE-90DE9E075355}" type="datetimeFigureOut">
              <a:rPr lang="en-IN" smtClean="0"/>
              <a:t>09-08-2022</a:t>
            </a:fld>
            <a:endParaRPr lang="en-IN"/>
          </a:p>
        </p:txBody>
      </p:sp>
      <p:sp>
        <p:nvSpPr>
          <p:cNvPr id="6" name="Footer Placeholder 5">
            <a:extLst>
              <a:ext uri="{FF2B5EF4-FFF2-40B4-BE49-F238E27FC236}">
                <a16:creationId xmlns:a16="http://schemas.microsoft.com/office/drawing/2014/main" id="{2CEE0682-E925-56DB-87BD-3C913082570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01528F8-10CC-AC66-F79A-F46BB2591AA7}"/>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22823603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20099-4274-190A-7EFD-6762DF770F2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54FB238-C573-4DFC-BD43-EC7FB2B772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D9F3AA1-F6CF-BEC2-3A71-CA4EC39FA422}"/>
              </a:ext>
            </a:extLst>
          </p:cNvPr>
          <p:cNvSpPr>
            <a:spLocks noGrp="1"/>
          </p:cNvSpPr>
          <p:nvPr>
            <p:ph type="dt" sz="half" idx="10"/>
          </p:nvPr>
        </p:nvSpPr>
        <p:spPr/>
        <p:txBody>
          <a:bodyPr/>
          <a:lstStyle/>
          <a:p>
            <a:fld id="{D81BA114-44ED-4EE3-B7AD-54F98E016A02}" type="datetimeFigureOut">
              <a:rPr lang="en-IN" smtClean="0"/>
              <a:t>09-08-2022</a:t>
            </a:fld>
            <a:endParaRPr lang="en-IN"/>
          </a:p>
        </p:txBody>
      </p:sp>
      <p:sp>
        <p:nvSpPr>
          <p:cNvPr id="5" name="Footer Placeholder 4">
            <a:extLst>
              <a:ext uri="{FF2B5EF4-FFF2-40B4-BE49-F238E27FC236}">
                <a16:creationId xmlns:a16="http://schemas.microsoft.com/office/drawing/2014/main" id="{22199DB2-7AAE-117A-A667-3EB78A6DEAB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EED66CF-E684-17D8-E147-CB50BA43BDC2}"/>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10624452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EB59-79F8-0937-6BFE-0B14AE1948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D3E86AA-D3C7-444D-E5A8-33CB55295A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4E42B6CE-DBD5-2B85-9764-223592E50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3F245-55F2-A2A2-38AF-E755ADA11D80}"/>
              </a:ext>
            </a:extLst>
          </p:cNvPr>
          <p:cNvSpPr>
            <a:spLocks noGrp="1"/>
          </p:cNvSpPr>
          <p:nvPr>
            <p:ph type="dt" sz="half" idx="10"/>
          </p:nvPr>
        </p:nvSpPr>
        <p:spPr/>
        <p:txBody>
          <a:bodyPr/>
          <a:lstStyle/>
          <a:p>
            <a:fld id="{FAF03F4D-0745-444B-87FE-90DE9E075355}" type="datetimeFigureOut">
              <a:rPr lang="en-IN" smtClean="0"/>
              <a:t>09-08-2022</a:t>
            </a:fld>
            <a:endParaRPr lang="en-IN"/>
          </a:p>
        </p:txBody>
      </p:sp>
      <p:sp>
        <p:nvSpPr>
          <p:cNvPr id="6" name="Footer Placeholder 5">
            <a:extLst>
              <a:ext uri="{FF2B5EF4-FFF2-40B4-BE49-F238E27FC236}">
                <a16:creationId xmlns:a16="http://schemas.microsoft.com/office/drawing/2014/main" id="{49D00E7B-9BB8-B8B6-0D29-8F2B96C3AE1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621D958-A102-3613-3360-00B51807F102}"/>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284015381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3E02A-5C91-CB77-62D4-05B6735EC30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E0175D5-0FB4-09DD-D66C-D7974EC4F6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F713E42-4BB0-B900-523C-C0F7FC39C84D}"/>
              </a:ext>
            </a:extLst>
          </p:cNvPr>
          <p:cNvSpPr>
            <a:spLocks noGrp="1"/>
          </p:cNvSpPr>
          <p:nvPr>
            <p:ph type="dt" sz="half" idx="10"/>
          </p:nvPr>
        </p:nvSpPr>
        <p:spPr/>
        <p:txBody>
          <a:bodyPr/>
          <a:lstStyle/>
          <a:p>
            <a:fld id="{FAF03F4D-0745-444B-87FE-90DE9E075355}" type="datetimeFigureOut">
              <a:rPr lang="en-IN" smtClean="0"/>
              <a:t>09-08-2022</a:t>
            </a:fld>
            <a:endParaRPr lang="en-IN"/>
          </a:p>
        </p:txBody>
      </p:sp>
      <p:sp>
        <p:nvSpPr>
          <p:cNvPr id="5" name="Footer Placeholder 4">
            <a:extLst>
              <a:ext uri="{FF2B5EF4-FFF2-40B4-BE49-F238E27FC236}">
                <a16:creationId xmlns:a16="http://schemas.microsoft.com/office/drawing/2014/main" id="{5DCF3402-0374-882C-9875-CEC85D621C9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6989B1A-E697-B205-61C6-03E86399D406}"/>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109206777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024A8E-E45D-DEBC-DE83-9E0BD948B0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C7B7AE9-2ECA-BC48-8B58-937D30F9C6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031B031-7155-5B62-564C-37D9C83086A8}"/>
              </a:ext>
            </a:extLst>
          </p:cNvPr>
          <p:cNvSpPr>
            <a:spLocks noGrp="1"/>
          </p:cNvSpPr>
          <p:nvPr>
            <p:ph type="dt" sz="half" idx="10"/>
          </p:nvPr>
        </p:nvSpPr>
        <p:spPr/>
        <p:txBody>
          <a:bodyPr/>
          <a:lstStyle/>
          <a:p>
            <a:fld id="{FAF03F4D-0745-444B-87FE-90DE9E075355}" type="datetimeFigureOut">
              <a:rPr lang="en-IN" smtClean="0"/>
              <a:t>09-08-2022</a:t>
            </a:fld>
            <a:endParaRPr lang="en-IN"/>
          </a:p>
        </p:txBody>
      </p:sp>
      <p:sp>
        <p:nvSpPr>
          <p:cNvPr id="5" name="Footer Placeholder 4">
            <a:extLst>
              <a:ext uri="{FF2B5EF4-FFF2-40B4-BE49-F238E27FC236}">
                <a16:creationId xmlns:a16="http://schemas.microsoft.com/office/drawing/2014/main" id="{EF8853E9-49CC-0FF0-5EDD-C7479AB27D5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F2238F8-537D-B33B-C6C8-9C1B0F3DD82C}"/>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78495136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B5FA44AE-F1E2-412A-970B-F18B07CBF1BE}" type="datetimeFigureOut">
              <a:rPr lang="en-IN" smtClean="0"/>
              <a:t>09-08-2022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83436807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5FA44AE-F1E2-412A-970B-F18B07CBF1BE}" type="datetimeFigureOut">
              <a:rPr lang="en-IN" smtClean="0"/>
              <a:t>09-08-2022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349756230"/>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FA44AE-F1E2-412A-970B-F18B07CBF1BE}" type="datetimeFigureOut">
              <a:rPr lang="en-IN" smtClean="0"/>
              <a:t>09-08-2022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78831786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B5FA44AE-F1E2-412A-970B-F18B07CBF1BE}" type="datetimeFigureOut">
              <a:rPr lang="en-IN" smtClean="0"/>
              <a:t>09-08-2022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95257113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B5FA44AE-F1E2-412A-970B-F18B07CBF1BE}" type="datetimeFigureOut">
              <a:rPr lang="en-IN" smtClean="0"/>
              <a:t>09-08-2022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375382490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B5FA44AE-F1E2-412A-970B-F18B07CBF1BE}" type="datetimeFigureOut">
              <a:rPr lang="en-IN" smtClean="0"/>
              <a:t>09-08-2022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34114346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A44AE-F1E2-412A-970B-F18B07CBF1BE}" type="datetimeFigureOut">
              <a:rPr lang="en-IN" smtClean="0"/>
              <a:t>09-08-2022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301489694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24D5-8F10-B1F3-2685-E67275959C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9B66401-66AE-37C5-1D0F-22BAF75CB3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8BBFF8-B563-870F-8BA6-35420EAC2162}"/>
              </a:ext>
            </a:extLst>
          </p:cNvPr>
          <p:cNvSpPr>
            <a:spLocks noGrp="1"/>
          </p:cNvSpPr>
          <p:nvPr>
            <p:ph type="dt" sz="half" idx="10"/>
          </p:nvPr>
        </p:nvSpPr>
        <p:spPr/>
        <p:txBody>
          <a:bodyPr/>
          <a:lstStyle/>
          <a:p>
            <a:fld id="{D81BA114-44ED-4EE3-B7AD-54F98E016A02}" type="datetimeFigureOut">
              <a:rPr lang="en-IN" smtClean="0"/>
              <a:t>09-08-2022</a:t>
            </a:fld>
            <a:endParaRPr lang="en-IN"/>
          </a:p>
        </p:txBody>
      </p:sp>
      <p:sp>
        <p:nvSpPr>
          <p:cNvPr id="5" name="Footer Placeholder 4">
            <a:extLst>
              <a:ext uri="{FF2B5EF4-FFF2-40B4-BE49-F238E27FC236}">
                <a16:creationId xmlns:a16="http://schemas.microsoft.com/office/drawing/2014/main" id="{A6FC1556-BB85-E0DE-E145-3EF8A270A2E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898A49B-5347-A8CC-B961-7CDAA43213E9}"/>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1881051602"/>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FA44AE-F1E2-412A-970B-F18B07CBF1BE}" type="datetimeFigureOut">
              <a:rPr lang="en-IN" smtClean="0"/>
              <a:t>09-08-2022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399562138"/>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FA44AE-F1E2-412A-970B-F18B07CBF1BE}" type="datetimeFigureOut">
              <a:rPr lang="en-IN" smtClean="0"/>
              <a:t>09-08-2022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324095436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5FA44AE-F1E2-412A-970B-F18B07CBF1BE}" type="datetimeFigureOut">
              <a:rPr lang="en-IN" smtClean="0"/>
              <a:t>09-08-2022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474644805"/>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5FA44AE-F1E2-412A-970B-F18B07CBF1BE}" type="datetimeFigureOut">
              <a:rPr lang="en-IN" smtClean="0"/>
              <a:t>09-08-2022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664194487"/>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E27C-C0DF-8F1E-D86F-C66E7BDA1B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548D7DE-C345-E1B2-70C3-3BCA5EC77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9F58714-CF90-A8BB-E4F8-AE6C8F113826}"/>
              </a:ext>
            </a:extLst>
          </p:cNvPr>
          <p:cNvSpPr>
            <a:spLocks noGrp="1"/>
          </p:cNvSpPr>
          <p:nvPr>
            <p:ph type="dt" sz="half" idx="10"/>
          </p:nvPr>
        </p:nvSpPr>
        <p:spPr/>
        <p:txBody>
          <a:bodyPr/>
          <a:lstStyle/>
          <a:p>
            <a:fld id="{9E6905E2-70D1-4A3D-9E00-AAF400F0212C}" type="datetimeFigureOut">
              <a:rPr lang="en-IN" smtClean="0"/>
              <a:t>09-08-2022</a:t>
            </a:fld>
            <a:endParaRPr lang="en-IN"/>
          </a:p>
        </p:txBody>
      </p:sp>
      <p:sp>
        <p:nvSpPr>
          <p:cNvPr id="5" name="Footer Placeholder 4">
            <a:extLst>
              <a:ext uri="{FF2B5EF4-FFF2-40B4-BE49-F238E27FC236}">
                <a16:creationId xmlns:a16="http://schemas.microsoft.com/office/drawing/2014/main" id="{A6C6EE58-AB98-3F4B-D671-F25E16F751C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7FFF29C-49AD-60EF-D5D7-A0D286F7FC5D}"/>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1752952213"/>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FA20-ED7C-DFFC-A7C2-BE93F4EFA07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1DC596A-AB36-0C10-B026-E7EB2A923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502B49C-0533-A067-3AD7-E5BA2286C30C}"/>
              </a:ext>
            </a:extLst>
          </p:cNvPr>
          <p:cNvSpPr>
            <a:spLocks noGrp="1"/>
          </p:cNvSpPr>
          <p:nvPr>
            <p:ph type="dt" sz="half" idx="10"/>
          </p:nvPr>
        </p:nvSpPr>
        <p:spPr/>
        <p:txBody>
          <a:bodyPr/>
          <a:lstStyle/>
          <a:p>
            <a:fld id="{9E6905E2-70D1-4A3D-9E00-AAF400F0212C}" type="datetimeFigureOut">
              <a:rPr lang="en-IN" smtClean="0"/>
              <a:t>09-08-2022</a:t>
            </a:fld>
            <a:endParaRPr lang="en-IN"/>
          </a:p>
        </p:txBody>
      </p:sp>
      <p:sp>
        <p:nvSpPr>
          <p:cNvPr id="5" name="Footer Placeholder 4">
            <a:extLst>
              <a:ext uri="{FF2B5EF4-FFF2-40B4-BE49-F238E27FC236}">
                <a16:creationId xmlns:a16="http://schemas.microsoft.com/office/drawing/2014/main" id="{2CBB97AA-DD44-B97F-D299-7AE8C5F5669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3F7FB63-1898-BEC5-CB3B-CE3048B87C5A}"/>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747656141"/>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2BDDE-A8F3-8495-9C6C-1379722350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45B3B4D-C621-5B1C-D7DF-63F0875F6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B1CAE-976F-7EC2-CDFF-B4F14D5A3CCE}"/>
              </a:ext>
            </a:extLst>
          </p:cNvPr>
          <p:cNvSpPr>
            <a:spLocks noGrp="1"/>
          </p:cNvSpPr>
          <p:nvPr>
            <p:ph type="dt" sz="half" idx="10"/>
          </p:nvPr>
        </p:nvSpPr>
        <p:spPr/>
        <p:txBody>
          <a:bodyPr/>
          <a:lstStyle/>
          <a:p>
            <a:fld id="{9E6905E2-70D1-4A3D-9E00-AAF400F0212C}" type="datetimeFigureOut">
              <a:rPr lang="en-IN" smtClean="0"/>
              <a:t>09-08-2022</a:t>
            </a:fld>
            <a:endParaRPr lang="en-IN"/>
          </a:p>
        </p:txBody>
      </p:sp>
      <p:sp>
        <p:nvSpPr>
          <p:cNvPr id="5" name="Footer Placeholder 4">
            <a:extLst>
              <a:ext uri="{FF2B5EF4-FFF2-40B4-BE49-F238E27FC236}">
                <a16:creationId xmlns:a16="http://schemas.microsoft.com/office/drawing/2014/main" id="{B36A013E-0D66-E4AE-696F-967558CEAF1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0865D1C-3FB4-F7D1-4755-D5A6B24A7254}"/>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2458404800"/>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08F6F-E0FA-21D1-37C0-83EA77A790F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C6E43F1-64E4-4693-754B-F63E9F8210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694C531-3845-3842-332F-398A60607D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0139974-34C1-F188-3A1F-371437B68A5B}"/>
              </a:ext>
            </a:extLst>
          </p:cNvPr>
          <p:cNvSpPr>
            <a:spLocks noGrp="1"/>
          </p:cNvSpPr>
          <p:nvPr>
            <p:ph type="dt" sz="half" idx="10"/>
          </p:nvPr>
        </p:nvSpPr>
        <p:spPr/>
        <p:txBody>
          <a:bodyPr/>
          <a:lstStyle/>
          <a:p>
            <a:fld id="{9E6905E2-70D1-4A3D-9E00-AAF400F0212C}" type="datetimeFigureOut">
              <a:rPr lang="en-IN" smtClean="0"/>
              <a:t>09-08-2022</a:t>
            </a:fld>
            <a:endParaRPr lang="en-IN"/>
          </a:p>
        </p:txBody>
      </p:sp>
      <p:sp>
        <p:nvSpPr>
          <p:cNvPr id="6" name="Footer Placeholder 5">
            <a:extLst>
              <a:ext uri="{FF2B5EF4-FFF2-40B4-BE49-F238E27FC236}">
                <a16:creationId xmlns:a16="http://schemas.microsoft.com/office/drawing/2014/main" id="{80C28F4D-EFA5-ABE6-00F7-0D1C189F72C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9B2B6FD-57AE-ADCF-E40F-63C97D0CE7C0}"/>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37335924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EFC77-0B4C-28D3-B030-67910CD25EAF}"/>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A7E9094-BA9B-58F8-49C0-D283D16AF2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949D4A-3616-432D-2DEE-D7C9DC4D0E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5D85D948-D54B-8BDC-4BA7-6010D26E40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E10CDD-20E4-3D05-8E69-EC6D75D86A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52CB650-05F5-16FB-3151-3F63BB4D7028}"/>
              </a:ext>
            </a:extLst>
          </p:cNvPr>
          <p:cNvSpPr>
            <a:spLocks noGrp="1"/>
          </p:cNvSpPr>
          <p:nvPr>
            <p:ph type="dt" sz="half" idx="10"/>
          </p:nvPr>
        </p:nvSpPr>
        <p:spPr/>
        <p:txBody>
          <a:bodyPr/>
          <a:lstStyle/>
          <a:p>
            <a:fld id="{9E6905E2-70D1-4A3D-9E00-AAF400F0212C}" type="datetimeFigureOut">
              <a:rPr lang="en-IN" smtClean="0"/>
              <a:t>09-08-2022</a:t>
            </a:fld>
            <a:endParaRPr lang="en-IN"/>
          </a:p>
        </p:txBody>
      </p:sp>
      <p:sp>
        <p:nvSpPr>
          <p:cNvPr id="8" name="Footer Placeholder 7">
            <a:extLst>
              <a:ext uri="{FF2B5EF4-FFF2-40B4-BE49-F238E27FC236}">
                <a16:creationId xmlns:a16="http://schemas.microsoft.com/office/drawing/2014/main" id="{89FE886A-5A52-92D5-647E-2AE32E6C8585}"/>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04C0E864-CC97-F7C2-77F6-6DDBABDF1894}"/>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2702370433"/>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CD01-1E08-BFC9-352B-A8663DD3046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743180B-7746-B72A-F095-685CC31AA3CE}"/>
              </a:ext>
            </a:extLst>
          </p:cNvPr>
          <p:cNvSpPr>
            <a:spLocks noGrp="1"/>
          </p:cNvSpPr>
          <p:nvPr>
            <p:ph type="dt" sz="half" idx="10"/>
          </p:nvPr>
        </p:nvSpPr>
        <p:spPr/>
        <p:txBody>
          <a:bodyPr/>
          <a:lstStyle/>
          <a:p>
            <a:fld id="{9E6905E2-70D1-4A3D-9E00-AAF400F0212C}" type="datetimeFigureOut">
              <a:rPr lang="en-IN" smtClean="0"/>
              <a:t>09-08-2022</a:t>
            </a:fld>
            <a:endParaRPr lang="en-IN"/>
          </a:p>
        </p:txBody>
      </p:sp>
      <p:sp>
        <p:nvSpPr>
          <p:cNvPr id="4" name="Footer Placeholder 3">
            <a:extLst>
              <a:ext uri="{FF2B5EF4-FFF2-40B4-BE49-F238E27FC236}">
                <a16:creationId xmlns:a16="http://schemas.microsoft.com/office/drawing/2014/main" id="{A22AC00F-37DF-2D52-9C02-09CCBF39D59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6D14A22-2BCD-FAC3-CC3A-81DD5D34FB6C}"/>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108739703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7B0F-9A63-C0DD-92D2-CD425B5BE94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A4C088B-A36F-1C9D-2802-43125B5DC4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72FC833-5E7A-6241-F78F-BE0431B2EF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B5A22CF-05B5-0263-9C22-D1A16D731827}"/>
              </a:ext>
            </a:extLst>
          </p:cNvPr>
          <p:cNvSpPr>
            <a:spLocks noGrp="1"/>
          </p:cNvSpPr>
          <p:nvPr>
            <p:ph type="dt" sz="half" idx="10"/>
          </p:nvPr>
        </p:nvSpPr>
        <p:spPr/>
        <p:txBody>
          <a:bodyPr/>
          <a:lstStyle/>
          <a:p>
            <a:fld id="{D81BA114-44ED-4EE3-B7AD-54F98E016A02}" type="datetimeFigureOut">
              <a:rPr lang="en-IN" smtClean="0"/>
              <a:t>09-08-2022</a:t>
            </a:fld>
            <a:endParaRPr lang="en-IN"/>
          </a:p>
        </p:txBody>
      </p:sp>
      <p:sp>
        <p:nvSpPr>
          <p:cNvPr id="6" name="Footer Placeholder 5">
            <a:extLst>
              <a:ext uri="{FF2B5EF4-FFF2-40B4-BE49-F238E27FC236}">
                <a16:creationId xmlns:a16="http://schemas.microsoft.com/office/drawing/2014/main" id="{1DF702F8-BC48-4222-3000-84677B8D153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C12625C-EE99-3E53-9710-72E915D4BF70}"/>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48841426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C2288-65B8-A33B-35AE-B72B16172E28}"/>
              </a:ext>
            </a:extLst>
          </p:cNvPr>
          <p:cNvSpPr>
            <a:spLocks noGrp="1"/>
          </p:cNvSpPr>
          <p:nvPr>
            <p:ph type="dt" sz="half" idx="10"/>
          </p:nvPr>
        </p:nvSpPr>
        <p:spPr/>
        <p:txBody>
          <a:bodyPr/>
          <a:lstStyle/>
          <a:p>
            <a:fld id="{9E6905E2-70D1-4A3D-9E00-AAF400F0212C}" type="datetimeFigureOut">
              <a:rPr lang="en-IN" smtClean="0"/>
              <a:t>09-08-2022</a:t>
            </a:fld>
            <a:endParaRPr lang="en-IN"/>
          </a:p>
        </p:txBody>
      </p:sp>
      <p:sp>
        <p:nvSpPr>
          <p:cNvPr id="3" name="Footer Placeholder 2">
            <a:extLst>
              <a:ext uri="{FF2B5EF4-FFF2-40B4-BE49-F238E27FC236}">
                <a16:creationId xmlns:a16="http://schemas.microsoft.com/office/drawing/2014/main" id="{1C7393F6-17DB-01D6-0F6A-AD8339FB82A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7E531E3-AF8D-3E67-48DB-F91B7F5B7E25}"/>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398039255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53E20-6824-3F31-B5C4-D3F2DEDDDF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FE2236D-1E74-F57A-D51E-94EC2C6EE5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CCBE0DB-FB25-C674-BF16-3F56B1DDFA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CA84C-8211-3E91-0D1C-B08E5E05F996}"/>
              </a:ext>
            </a:extLst>
          </p:cNvPr>
          <p:cNvSpPr>
            <a:spLocks noGrp="1"/>
          </p:cNvSpPr>
          <p:nvPr>
            <p:ph type="dt" sz="half" idx="10"/>
          </p:nvPr>
        </p:nvSpPr>
        <p:spPr/>
        <p:txBody>
          <a:bodyPr/>
          <a:lstStyle/>
          <a:p>
            <a:fld id="{9E6905E2-70D1-4A3D-9E00-AAF400F0212C}" type="datetimeFigureOut">
              <a:rPr lang="en-IN" smtClean="0"/>
              <a:t>09-08-2022</a:t>
            </a:fld>
            <a:endParaRPr lang="en-IN"/>
          </a:p>
        </p:txBody>
      </p:sp>
      <p:sp>
        <p:nvSpPr>
          <p:cNvPr id="6" name="Footer Placeholder 5">
            <a:extLst>
              <a:ext uri="{FF2B5EF4-FFF2-40B4-BE49-F238E27FC236}">
                <a16:creationId xmlns:a16="http://schemas.microsoft.com/office/drawing/2014/main" id="{0F16DDC9-FB92-1BD8-AF1F-823E1F06E07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7F95D51-8DB0-871F-AF0B-0048EBD3303E}"/>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6144776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5E03E-44EA-7E7D-B4BC-B8241D2D0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6141D6CC-0FA0-FED2-ED5B-DFE0306B53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8B9F80DA-360E-A2DA-75FC-51B3E3EF26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249411-F57F-A828-7E2F-D9698352283F}"/>
              </a:ext>
            </a:extLst>
          </p:cNvPr>
          <p:cNvSpPr>
            <a:spLocks noGrp="1"/>
          </p:cNvSpPr>
          <p:nvPr>
            <p:ph type="dt" sz="half" idx="10"/>
          </p:nvPr>
        </p:nvSpPr>
        <p:spPr/>
        <p:txBody>
          <a:bodyPr/>
          <a:lstStyle/>
          <a:p>
            <a:fld id="{9E6905E2-70D1-4A3D-9E00-AAF400F0212C}" type="datetimeFigureOut">
              <a:rPr lang="en-IN" smtClean="0"/>
              <a:t>09-08-2022</a:t>
            </a:fld>
            <a:endParaRPr lang="en-IN"/>
          </a:p>
        </p:txBody>
      </p:sp>
      <p:sp>
        <p:nvSpPr>
          <p:cNvPr id="6" name="Footer Placeholder 5">
            <a:extLst>
              <a:ext uri="{FF2B5EF4-FFF2-40B4-BE49-F238E27FC236}">
                <a16:creationId xmlns:a16="http://schemas.microsoft.com/office/drawing/2014/main" id="{DAE201E5-EE18-6A25-E6A5-57C17AD9DE7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CFDBB15-ACE4-6406-F821-666915D8F7DB}"/>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2609049312"/>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F8B79-EC2A-B395-9A5C-1696FA52187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CDBAE23-F965-27D4-B554-6AD490CE96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8EA3B88-6068-8D1F-7433-DD2D9B9983CF}"/>
              </a:ext>
            </a:extLst>
          </p:cNvPr>
          <p:cNvSpPr>
            <a:spLocks noGrp="1"/>
          </p:cNvSpPr>
          <p:nvPr>
            <p:ph type="dt" sz="half" idx="10"/>
          </p:nvPr>
        </p:nvSpPr>
        <p:spPr/>
        <p:txBody>
          <a:bodyPr/>
          <a:lstStyle/>
          <a:p>
            <a:fld id="{9E6905E2-70D1-4A3D-9E00-AAF400F0212C}" type="datetimeFigureOut">
              <a:rPr lang="en-IN" smtClean="0"/>
              <a:t>09-08-2022</a:t>
            </a:fld>
            <a:endParaRPr lang="en-IN"/>
          </a:p>
        </p:txBody>
      </p:sp>
      <p:sp>
        <p:nvSpPr>
          <p:cNvPr id="5" name="Footer Placeholder 4">
            <a:extLst>
              <a:ext uri="{FF2B5EF4-FFF2-40B4-BE49-F238E27FC236}">
                <a16:creationId xmlns:a16="http://schemas.microsoft.com/office/drawing/2014/main" id="{36A41F57-C489-9102-C730-4A0C8E8E762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21BE08C-574F-1DA6-D828-5703DE29FA0F}"/>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488524411"/>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01CD22-2DB7-CFAC-955C-35F7697E0D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C9A3E82-5904-5108-C844-54AC0FA1B4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537954A-0084-F188-0F4A-F093D89C601E}"/>
              </a:ext>
            </a:extLst>
          </p:cNvPr>
          <p:cNvSpPr>
            <a:spLocks noGrp="1"/>
          </p:cNvSpPr>
          <p:nvPr>
            <p:ph type="dt" sz="half" idx="10"/>
          </p:nvPr>
        </p:nvSpPr>
        <p:spPr/>
        <p:txBody>
          <a:bodyPr/>
          <a:lstStyle/>
          <a:p>
            <a:fld id="{9E6905E2-70D1-4A3D-9E00-AAF400F0212C}" type="datetimeFigureOut">
              <a:rPr lang="en-IN" smtClean="0"/>
              <a:t>09-08-2022</a:t>
            </a:fld>
            <a:endParaRPr lang="en-IN"/>
          </a:p>
        </p:txBody>
      </p:sp>
      <p:sp>
        <p:nvSpPr>
          <p:cNvPr id="5" name="Footer Placeholder 4">
            <a:extLst>
              <a:ext uri="{FF2B5EF4-FFF2-40B4-BE49-F238E27FC236}">
                <a16:creationId xmlns:a16="http://schemas.microsoft.com/office/drawing/2014/main" id="{D749C016-8B1F-35F2-9E95-E7D4369E283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97FB2A1-6362-7901-D8EB-08B42489A473}"/>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161629513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BA87-82C1-CE66-9F3B-BD8AA7ADA0F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F027D80-F4F1-F7F2-6B36-F52AFB21E5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EFA84-B48C-0025-6C6F-326CA62C3F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D866ECB-0A46-6A9A-7B7B-5C5AC431F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74EAD3-E995-96E1-14E0-50754264F1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331E09D-BD99-804C-A669-E56C0D882402}"/>
              </a:ext>
            </a:extLst>
          </p:cNvPr>
          <p:cNvSpPr>
            <a:spLocks noGrp="1"/>
          </p:cNvSpPr>
          <p:nvPr>
            <p:ph type="dt" sz="half" idx="10"/>
          </p:nvPr>
        </p:nvSpPr>
        <p:spPr/>
        <p:txBody>
          <a:bodyPr/>
          <a:lstStyle/>
          <a:p>
            <a:fld id="{D81BA114-44ED-4EE3-B7AD-54F98E016A02}" type="datetimeFigureOut">
              <a:rPr lang="en-IN" smtClean="0"/>
              <a:t>09-08-2022</a:t>
            </a:fld>
            <a:endParaRPr lang="en-IN"/>
          </a:p>
        </p:txBody>
      </p:sp>
      <p:sp>
        <p:nvSpPr>
          <p:cNvPr id="8" name="Footer Placeholder 7">
            <a:extLst>
              <a:ext uri="{FF2B5EF4-FFF2-40B4-BE49-F238E27FC236}">
                <a16:creationId xmlns:a16="http://schemas.microsoft.com/office/drawing/2014/main" id="{78E2923D-7EC3-A292-5CE4-F20E02A615B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FAE62382-65C7-F981-9F46-C92516F24130}"/>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27234401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3AF5-B55A-3D1D-60DB-E8DB71C5719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F423EE3-C0AF-7607-E91E-E71831A468AA}"/>
              </a:ext>
            </a:extLst>
          </p:cNvPr>
          <p:cNvSpPr>
            <a:spLocks noGrp="1"/>
          </p:cNvSpPr>
          <p:nvPr>
            <p:ph type="dt" sz="half" idx="10"/>
          </p:nvPr>
        </p:nvSpPr>
        <p:spPr/>
        <p:txBody>
          <a:bodyPr/>
          <a:lstStyle/>
          <a:p>
            <a:fld id="{D81BA114-44ED-4EE3-B7AD-54F98E016A02}" type="datetimeFigureOut">
              <a:rPr lang="en-IN" smtClean="0"/>
              <a:t>09-08-2022</a:t>
            </a:fld>
            <a:endParaRPr lang="en-IN"/>
          </a:p>
        </p:txBody>
      </p:sp>
      <p:sp>
        <p:nvSpPr>
          <p:cNvPr id="4" name="Footer Placeholder 3">
            <a:extLst>
              <a:ext uri="{FF2B5EF4-FFF2-40B4-BE49-F238E27FC236}">
                <a16:creationId xmlns:a16="http://schemas.microsoft.com/office/drawing/2014/main" id="{5E6CF28B-F3E0-12E7-45E9-6A8A18C31B24}"/>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B118C8E4-9ECD-A91A-8681-DF233CDA1258}"/>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62380950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2DE229-78C6-6DE3-CC7D-0CD55CCD536B}"/>
              </a:ext>
            </a:extLst>
          </p:cNvPr>
          <p:cNvSpPr>
            <a:spLocks noGrp="1"/>
          </p:cNvSpPr>
          <p:nvPr>
            <p:ph type="dt" sz="half" idx="10"/>
          </p:nvPr>
        </p:nvSpPr>
        <p:spPr/>
        <p:txBody>
          <a:bodyPr/>
          <a:lstStyle/>
          <a:p>
            <a:fld id="{D81BA114-44ED-4EE3-B7AD-54F98E016A02}" type="datetimeFigureOut">
              <a:rPr lang="en-IN" smtClean="0"/>
              <a:t>09-08-2022</a:t>
            </a:fld>
            <a:endParaRPr lang="en-IN"/>
          </a:p>
        </p:txBody>
      </p:sp>
      <p:sp>
        <p:nvSpPr>
          <p:cNvPr id="3" name="Footer Placeholder 2">
            <a:extLst>
              <a:ext uri="{FF2B5EF4-FFF2-40B4-BE49-F238E27FC236}">
                <a16:creationId xmlns:a16="http://schemas.microsoft.com/office/drawing/2014/main" id="{FEEC51C9-FB1E-B120-E9B2-DEBBE17B800C}"/>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DDAC6A6-F2E3-1F1F-803C-4BF9679A0541}"/>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264678736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AFFB-1A90-71FF-4239-F74E27917A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5B1B36B-6FE8-579C-7092-28E2EBAD96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0FC5F38-D202-66D7-1BB1-0E85B3D07C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231C49-5AD0-AC34-0091-A6EC29FD8F64}"/>
              </a:ext>
            </a:extLst>
          </p:cNvPr>
          <p:cNvSpPr>
            <a:spLocks noGrp="1"/>
          </p:cNvSpPr>
          <p:nvPr>
            <p:ph type="dt" sz="half" idx="10"/>
          </p:nvPr>
        </p:nvSpPr>
        <p:spPr/>
        <p:txBody>
          <a:bodyPr/>
          <a:lstStyle/>
          <a:p>
            <a:fld id="{D81BA114-44ED-4EE3-B7AD-54F98E016A02}" type="datetimeFigureOut">
              <a:rPr lang="en-IN" smtClean="0"/>
              <a:t>09-08-2022</a:t>
            </a:fld>
            <a:endParaRPr lang="en-IN"/>
          </a:p>
        </p:txBody>
      </p:sp>
      <p:sp>
        <p:nvSpPr>
          <p:cNvPr id="6" name="Footer Placeholder 5">
            <a:extLst>
              <a:ext uri="{FF2B5EF4-FFF2-40B4-BE49-F238E27FC236}">
                <a16:creationId xmlns:a16="http://schemas.microsoft.com/office/drawing/2014/main" id="{7BC82BE4-BAD8-D5A8-D131-23399B140AE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AE3A45B-F926-2C1E-0A24-3C333C479874}"/>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325187096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A6F20-6860-F4B1-72DB-DC9AA38814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A09262F-0DFD-4A7E-14CF-CC68C24193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8B901B8-CA24-4C56-A21B-6C47CB764A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78CEFE-333B-1DCE-072D-17EA3D239DE8}"/>
              </a:ext>
            </a:extLst>
          </p:cNvPr>
          <p:cNvSpPr>
            <a:spLocks noGrp="1"/>
          </p:cNvSpPr>
          <p:nvPr>
            <p:ph type="dt" sz="half" idx="10"/>
          </p:nvPr>
        </p:nvSpPr>
        <p:spPr/>
        <p:txBody>
          <a:bodyPr/>
          <a:lstStyle/>
          <a:p>
            <a:fld id="{D81BA114-44ED-4EE3-B7AD-54F98E016A02}" type="datetimeFigureOut">
              <a:rPr lang="en-IN" smtClean="0"/>
              <a:t>09-08-2022</a:t>
            </a:fld>
            <a:endParaRPr lang="en-IN"/>
          </a:p>
        </p:txBody>
      </p:sp>
      <p:sp>
        <p:nvSpPr>
          <p:cNvPr id="6" name="Footer Placeholder 5">
            <a:extLst>
              <a:ext uri="{FF2B5EF4-FFF2-40B4-BE49-F238E27FC236}">
                <a16:creationId xmlns:a16="http://schemas.microsoft.com/office/drawing/2014/main" id="{B3269B2C-5D43-EDE0-DCA0-E7CEFC17D10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2CBED27-55C6-2D24-1477-A5DBE6AC2511}"/>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393372229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F534A6-F2DB-A16E-0573-87D7DB6A47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93EFF8D-249F-768A-33AA-B9412BDD4A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7FBD910-A582-6DF6-28D3-A6D6EEFF40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BA114-44ED-4EE3-B7AD-54F98E016A02}" type="datetimeFigureOut">
              <a:rPr lang="en-IN" smtClean="0"/>
              <a:t>09-08-2022</a:t>
            </a:fld>
            <a:endParaRPr lang="en-IN"/>
          </a:p>
        </p:txBody>
      </p:sp>
      <p:sp>
        <p:nvSpPr>
          <p:cNvPr id="5" name="Footer Placeholder 4">
            <a:extLst>
              <a:ext uri="{FF2B5EF4-FFF2-40B4-BE49-F238E27FC236}">
                <a16:creationId xmlns:a16="http://schemas.microsoft.com/office/drawing/2014/main" id="{3BAE93E6-E96C-A603-7B1F-155AB8FF7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95EFF87B-49E8-07FA-B434-D7945B2029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1943B-99D3-4907-A157-9A85CEC08489}" type="slidenum">
              <a:rPr lang="en-IN" smtClean="0"/>
              <a:t>‹#›</a:t>
            </a:fld>
            <a:endParaRPr lang="en-IN"/>
          </a:p>
        </p:txBody>
      </p:sp>
    </p:spTree>
    <p:extLst>
      <p:ext uri="{BB962C8B-B14F-4D97-AF65-F5344CB8AC3E}">
        <p14:creationId xmlns:p14="http://schemas.microsoft.com/office/powerpoint/2010/main" val="1915552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23527A-EB0C-D66E-3B3D-E93EEA6855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24F1BE7-F53A-21FA-CDAD-8EA04996ED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E0CDDFE-E9D9-3206-8F9C-42B7ACCE0C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03F4D-0745-444B-87FE-90DE9E075355}" type="datetimeFigureOut">
              <a:rPr lang="en-IN" smtClean="0"/>
              <a:t>09-08-2022</a:t>
            </a:fld>
            <a:endParaRPr lang="en-IN"/>
          </a:p>
        </p:txBody>
      </p:sp>
      <p:sp>
        <p:nvSpPr>
          <p:cNvPr id="5" name="Footer Placeholder 4">
            <a:extLst>
              <a:ext uri="{FF2B5EF4-FFF2-40B4-BE49-F238E27FC236}">
                <a16:creationId xmlns:a16="http://schemas.microsoft.com/office/drawing/2014/main" id="{02C50853-B54B-0084-C855-D9F9D9096F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775B13B-3F66-5C6B-87E9-4860E5283F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A0B2F9-AA73-4EF8-AE89-0B7215162189}" type="slidenum">
              <a:rPr lang="en-IN" smtClean="0"/>
              <a:t>‹#›</a:t>
            </a:fld>
            <a:endParaRPr lang="en-IN"/>
          </a:p>
        </p:txBody>
      </p:sp>
    </p:spTree>
    <p:extLst>
      <p:ext uri="{BB962C8B-B14F-4D97-AF65-F5344CB8AC3E}">
        <p14:creationId xmlns:p14="http://schemas.microsoft.com/office/powerpoint/2010/main" val="4278197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A44AE-F1E2-412A-970B-F18B07CBF1BE}" type="datetimeFigureOut">
              <a:rPr lang="en-IN" smtClean="0"/>
              <a:t>09-08-2022</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4ECBC-3128-49C7-B440-D65E10BDB9AC}" type="slidenum">
              <a:rPr lang="en-IN" smtClean="0"/>
              <a:t>‹#›</a:t>
            </a:fld>
            <a:endParaRPr lang="en-IN"/>
          </a:p>
        </p:txBody>
      </p:sp>
    </p:spTree>
    <p:extLst>
      <p:ext uri="{BB962C8B-B14F-4D97-AF65-F5344CB8AC3E}">
        <p14:creationId xmlns:p14="http://schemas.microsoft.com/office/powerpoint/2010/main" val="3891099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3F619A-F3AD-2F5C-30F7-A0CD5C159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16060B1-4A5E-0BB3-6038-0963B3E40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68F7E27-1F88-2F34-8FA9-DD6EB5A91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905E2-70D1-4A3D-9E00-AAF400F0212C}" type="datetimeFigureOut">
              <a:rPr lang="en-IN" smtClean="0"/>
              <a:t>09-08-2022</a:t>
            </a:fld>
            <a:endParaRPr lang="en-IN"/>
          </a:p>
        </p:txBody>
      </p:sp>
      <p:sp>
        <p:nvSpPr>
          <p:cNvPr id="5" name="Footer Placeholder 4">
            <a:extLst>
              <a:ext uri="{FF2B5EF4-FFF2-40B4-BE49-F238E27FC236}">
                <a16:creationId xmlns:a16="http://schemas.microsoft.com/office/drawing/2014/main" id="{A1155D9B-64D8-A123-EA30-EBC9191A91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C581CEA0-35EF-2CCD-3592-2220DDB1D2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45F24-36FA-44EB-B0BA-DD080C55EEE0}" type="slidenum">
              <a:rPr lang="en-IN" smtClean="0"/>
              <a:t>‹#›</a:t>
            </a:fld>
            <a:endParaRPr lang="en-IN"/>
          </a:p>
        </p:txBody>
      </p:sp>
    </p:spTree>
    <p:extLst>
      <p:ext uri="{BB962C8B-B14F-4D97-AF65-F5344CB8AC3E}">
        <p14:creationId xmlns:p14="http://schemas.microsoft.com/office/powerpoint/2010/main" val="39134650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7.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7.png"/><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doi.org/10.1007/s11906-009-0084-8"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3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chart" Target="../charts/chart6.xml"/><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29.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55F7CD-996F-F9E7-2547-E130AE2E50B3}"/>
              </a:ext>
            </a:extLst>
          </p:cNvPr>
          <p:cNvSpPr>
            <a:spLocks noGrp="1"/>
          </p:cNvSpPr>
          <p:nvPr>
            <p:ph type="title"/>
          </p:nvPr>
        </p:nvSpPr>
        <p:spPr>
          <a:xfrm>
            <a:off x="178279" y="6992"/>
            <a:ext cx="10715459" cy="1594384"/>
          </a:xfrm>
        </p:spPr>
        <p:txBody>
          <a:bodyPr>
            <a:noAutofit/>
          </a:bodyPr>
          <a:lstStyle/>
          <a:p>
            <a:r>
              <a:rPr lang="en-US" sz="2800" b="1" dirty="0">
                <a:solidFill>
                  <a:srgbClr val="FFFFFF"/>
                </a:solidFill>
                <a:latin typeface="Times New Roman"/>
                <a:cs typeface="Calibri Light"/>
              </a:rPr>
              <a:t>UNDER: </a:t>
            </a:r>
            <a:r>
              <a:rPr lang="en-IN" sz="2800" b="1" dirty="0">
                <a:solidFill>
                  <a:srgbClr val="FFFFFF"/>
                </a:solidFill>
                <a:latin typeface="Times New Roman"/>
                <a:cs typeface="Times New Roman"/>
              </a:rPr>
              <a:t>LIFESTYLE INTERVENTION TO REDUCE THE RISK AND PREVALENCE OF  HYPERTENSION AMONG URBAN POOR OF DELHI: QUASI-EXPERIMENTAL STUDY</a:t>
            </a:r>
            <a:endParaRPr lang="en-US" sz="2800" b="1" dirty="0">
              <a:solidFill>
                <a:srgbClr val="FFFFFF"/>
              </a:solidFill>
              <a:latin typeface="Times New Roman"/>
              <a:cs typeface="Times New Roman"/>
            </a:endParaRPr>
          </a:p>
        </p:txBody>
      </p:sp>
      <p:sp>
        <p:nvSpPr>
          <p:cNvPr id="3" name="Content Placeholder 2">
            <a:extLst>
              <a:ext uri="{FF2B5EF4-FFF2-40B4-BE49-F238E27FC236}">
                <a16:creationId xmlns:a16="http://schemas.microsoft.com/office/drawing/2014/main" id="{E6D7F7E4-405A-F2FE-D9EF-E8DC28F0022C}"/>
              </a:ext>
            </a:extLst>
          </p:cNvPr>
          <p:cNvSpPr>
            <a:spLocks noGrp="1"/>
          </p:cNvSpPr>
          <p:nvPr>
            <p:ph idx="1"/>
          </p:nvPr>
        </p:nvSpPr>
        <p:spPr>
          <a:xfrm>
            <a:off x="1371599" y="1714348"/>
            <a:ext cx="9724031" cy="4962942"/>
          </a:xfrm>
        </p:spPr>
        <p:txBody>
          <a:bodyPr vert="horz" lIns="91440" tIns="45720" rIns="91440" bIns="45720" rtlCol="0" anchor="t">
            <a:normAutofit/>
          </a:bodyPr>
          <a:lstStyle/>
          <a:p>
            <a:pPr marL="0" indent="0" algn="ctr">
              <a:buNone/>
            </a:pPr>
            <a:r>
              <a:rPr lang="en-IN" sz="2000" b="1" dirty="0">
                <a:latin typeface="Times New Roman"/>
                <a:cs typeface="Times New Roman"/>
              </a:rPr>
              <a:t>Implemented by IIHMR, Delhi supported by ICMR, DELHI</a:t>
            </a:r>
            <a:br>
              <a:rPr lang="en-IN" sz="2000" b="1" dirty="0">
                <a:latin typeface="Times New Roman"/>
                <a:cs typeface="Times New Roman"/>
              </a:rPr>
            </a:br>
            <a:r>
              <a:rPr lang="en-IN" sz="2000" b="1" dirty="0">
                <a:latin typeface="Times New Roman"/>
                <a:cs typeface="Times New Roman"/>
              </a:rPr>
              <a:t>                   (18</a:t>
            </a:r>
            <a:r>
              <a:rPr lang="en-IN" sz="2000" b="1" baseline="30000" dirty="0">
                <a:latin typeface="Times New Roman"/>
                <a:cs typeface="Times New Roman"/>
              </a:rPr>
              <a:t>TH </a:t>
            </a:r>
            <a:r>
              <a:rPr lang="en-IN" sz="2000" b="1" dirty="0">
                <a:latin typeface="Times New Roman"/>
                <a:cs typeface="Times New Roman"/>
              </a:rPr>
              <a:t>April 2022 to 17</a:t>
            </a:r>
            <a:r>
              <a:rPr lang="en-IN" sz="2000" b="1" baseline="30000" dirty="0">
                <a:latin typeface="Times New Roman"/>
                <a:cs typeface="Times New Roman"/>
              </a:rPr>
              <a:t>TH</a:t>
            </a:r>
            <a:r>
              <a:rPr lang="en-IN" sz="2000" b="1" dirty="0">
                <a:latin typeface="Times New Roman"/>
                <a:cs typeface="Times New Roman"/>
              </a:rPr>
              <a:t> June 2022)</a:t>
            </a:r>
            <a:endParaRPr lang="en-US" sz="2000" dirty="0">
              <a:latin typeface="Times New Roman"/>
              <a:cs typeface="Calibri" panose="020F0502020204030204"/>
            </a:endParaRPr>
          </a:p>
          <a:p>
            <a:pPr marL="0" indent="0" algn="ctr">
              <a:buNone/>
            </a:pPr>
            <a:br>
              <a:rPr lang="en-IN" sz="2400" b="1" dirty="0">
                <a:latin typeface="Times New Roman"/>
                <a:cs typeface="Times New Roman"/>
              </a:rPr>
            </a:br>
            <a:r>
              <a:rPr lang="en-IN" sz="2000" b="1" dirty="0">
                <a:latin typeface="Times New Roman"/>
                <a:ea typeface="+mn-lt"/>
                <a:cs typeface="+mn-lt"/>
              </a:rPr>
              <a:t>PROJECT HEAD- </a:t>
            </a:r>
            <a:r>
              <a:rPr lang="en-IN" sz="2000" b="1" dirty="0" err="1">
                <a:latin typeface="Times New Roman"/>
                <a:ea typeface="+mn-lt"/>
                <a:cs typeface="+mn-lt"/>
              </a:rPr>
              <a:t>Dr.</a:t>
            </a:r>
            <a:r>
              <a:rPr lang="en-IN" sz="2000" b="1" dirty="0">
                <a:latin typeface="Times New Roman"/>
                <a:ea typeface="+mn-lt"/>
                <a:cs typeface="+mn-lt"/>
              </a:rPr>
              <a:t> B.S Singh ( Associate Professor, IIHMR Delhi)</a:t>
            </a:r>
            <a:endParaRPr lang="en-US" sz="2000" dirty="0">
              <a:latin typeface="Times New Roman"/>
              <a:ea typeface="+mn-lt"/>
              <a:cs typeface="+mn-lt"/>
            </a:endParaRPr>
          </a:p>
          <a:p>
            <a:pPr marL="0" indent="0" algn="ctr">
              <a:buNone/>
            </a:pPr>
            <a:endParaRPr lang="en-IN" sz="2000" b="1" dirty="0">
              <a:latin typeface="Times New Roman"/>
              <a:ea typeface="+mn-lt"/>
              <a:cs typeface="+mn-lt"/>
            </a:endParaRPr>
          </a:p>
          <a:p>
            <a:pPr marL="0" indent="0" algn="ctr">
              <a:spcBef>
                <a:spcPts val="0"/>
              </a:spcBef>
              <a:buNone/>
            </a:pPr>
            <a:r>
              <a:rPr lang="en-IN" sz="2000" b="1" dirty="0">
                <a:latin typeface="Times New Roman"/>
                <a:ea typeface="+mn-lt"/>
                <a:cs typeface="+mn-lt"/>
              </a:rPr>
              <a:t>FACULTY MENTOR- </a:t>
            </a:r>
            <a:r>
              <a:rPr lang="en-IN" sz="2000" b="1" dirty="0" err="1">
                <a:latin typeface="Times New Roman"/>
                <a:ea typeface="+mn-lt"/>
                <a:cs typeface="+mn-lt"/>
              </a:rPr>
              <a:t>Dr.</a:t>
            </a:r>
            <a:r>
              <a:rPr lang="en-IN" sz="2000" b="1" dirty="0">
                <a:latin typeface="Times New Roman"/>
                <a:ea typeface="+mn-lt"/>
                <a:cs typeface="+mn-lt"/>
              </a:rPr>
              <a:t> Pankaj Talreja (Assistant professor, IIHMR Delhi)</a:t>
            </a:r>
            <a:endParaRPr lang="en-US" sz="2000" dirty="0">
              <a:latin typeface="Times New Roman"/>
              <a:ea typeface="+mn-lt"/>
              <a:cs typeface="+mn-lt"/>
            </a:endParaRPr>
          </a:p>
          <a:p>
            <a:endParaRPr lang="en-US" sz="2400" dirty="0">
              <a:cs typeface="Calibri"/>
            </a:endParaRPr>
          </a:p>
        </p:txBody>
      </p:sp>
      <p:sp>
        <p:nvSpPr>
          <p:cNvPr id="5" name="TextBox 4">
            <a:extLst>
              <a:ext uri="{FF2B5EF4-FFF2-40B4-BE49-F238E27FC236}">
                <a16:creationId xmlns:a16="http://schemas.microsoft.com/office/drawing/2014/main" id="{43364CA6-6E22-9D4D-272C-6E3B4A326CFA}"/>
              </a:ext>
            </a:extLst>
          </p:cNvPr>
          <p:cNvSpPr txBox="1"/>
          <p:nvPr/>
        </p:nvSpPr>
        <p:spPr>
          <a:xfrm>
            <a:off x="4582988" y="3867470"/>
            <a:ext cx="3500475" cy="1967746"/>
          </a:xfrm>
          <a:prstGeom prst="rect">
            <a:avLst/>
          </a:prstGeom>
          <a:solidFill>
            <a:schemeClr val="accent1">
              <a:lumMod val="20000"/>
              <a:lumOff val="80000"/>
            </a:schemeClr>
          </a:solidFill>
          <a:ln w="1270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45720" rIns="91440" bIns="45720" rtlCol="0" anchor="ctr">
            <a:spAutoFit/>
          </a:bodyPr>
          <a:lstStyle/>
          <a:p>
            <a:r>
              <a:rPr lang="en-IN" sz="2000" b="1" dirty="0">
                <a:latin typeface="Times New Roman"/>
                <a:cs typeface="Times New Roman"/>
              </a:rPr>
              <a:t>Dr. Aarushi Khosla</a:t>
            </a:r>
          </a:p>
          <a:p>
            <a:r>
              <a:rPr lang="en-IN" sz="2000" b="1" dirty="0">
                <a:latin typeface="Times New Roman"/>
                <a:cs typeface="Times New Roman"/>
              </a:rPr>
              <a:t>Dr. Disha </a:t>
            </a:r>
            <a:r>
              <a:rPr lang="en-IN" sz="2000" b="1" dirty="0" err="1">
                <a:latin typeface="Times New Roman"/>
                <a:cs typeface="Times New Roman"/>
              </a:rPr>
              <a:t>Bakshi</a:t>
            </a:r>
            <a:endParaRPr lang="en-IN" sz="2000" b="1" dirty="0">
              <a:latin typeface="Times New Roman"/>
              <a:cs typeface="Times New Roman"/>
            </a:endParaRPr>
          </a:p>
          <a:p>
            <a:r>
              <a:rPr lang="en-IN" sz="2000" b="1" dirty="0">
                <a:latin typeface="Times New Roman"/>
                <a:cs typeface="Times New Roman"/>
              </a:rPr>
              <a:t>Dr. Maitri Mishra</a:t>
            </a:r>
          </a:p>
          <a:p>
            <a:r>
              <a:rPr lang="en-IN" sz="2000" b="1" dirty="0">
                <a:latin typeface="Times New Roman"/>
                <a:cs typeface="Times New Roman"/>
              </a:rPr>
              <a:t>Dr. </a:t>
            </a:r>
            <a:r>
              <a:rPr lang="en-IN" sz="2000" b="1" dirty="0" err="1">
                <a:latin typeface="Times New Roman"/>
                <a:cs typeface="Times New Roman"/>
              </a:rPr>
              <a:t>Shama</a:t>
            </a:r>
            <a:r>
              <a:rPr lang="en-IN" sz="2000" b="1" dirty="0">
                <a:latin typeface="Times New Roman"/>
                <a:cs typeface="Times New Roman"/>
              </a:rPr>
              <a:t> </a:t>
            </a:r>
            <a:r>
              <a:rPr lang="en-IN" sz="2000" b="1" dirty="0" err="1">
                <a:latin typeface="Times New Roman"/>
                <a:cs typeface="Times New Roman"/>
              </a:rPr>
              <a:t>Bhati</a:t>
            </a:r>
            <a:endParaRPr lang="en-IN" sz="2000" b="1" dirty="0">
              <a:latin typeface="Times New Roman"/>
              <a:cs typeface="Times New Roman"/>
            </a:endParaRPr>
          </a:p>
          <a:p>
            <a:r>
              <a:rPr lang="en-IN" sz="2000" b="1" dirty="0">
                <a:latin typeface="Times New Roman"/>
                <a:cs typeface="Times New Roman"/>
              </a:rPr>
              <a:t>Mrs. Pooja Shankar</a:t>
            </a:r>
          </a:p>
          <a:p>
            <a:r>
              <a:rPr lang="en-IN" sz="2000" b="1" dirty="0">
                <a:latin typeface="Times New Roman"/>
                <a:cs typeface="Times New Roman"/>
              </a:rPr>
              <a:t>Ms. Jyoti Yadav</a:t>
            </a:r>
          </a:p>
        </p:txBody>
      </p:sp>
      <p:sp>
        <p:nvSpPr>
          <p:cNvPr id="6" name="TextBox 5">
            <a:extLst>
              <a:ext uri="{FF2B5EF4-FFF2-40B4-BE49-F238E27FC236}">
                <a16:creationId xmlns:a16="http://schemas.microsoft.com/office/drawing/2014/main" id="{D546AF49-9BAF-E4B6-115A-A006666EDB47}"/>
              </a:ext>
            </a:extLst>
          </p:cNvPr>
          <p:cNvSpPr txBox="1"/>
          <p:nvPr/>
        </p:nvSpPr>
        <p:spPr>
          <a:xfrm>
            <a:off x="4666892" y="5975231"/>
            <a:ext cx="3505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N" b="1">
                <a:latin typeface="Times New Roman"/>
              </a:rPr>
              <a:t>PGDM BATCH (2021-2023)</a:t>
            </a:r>
            <a:endParaRPr lang="en-US">
              <a:latin typeface="Times New Roman"/>
              <a:cs typeface="Times New Roman"/>
            </a:endParaRPr>
          </a:p>
        </p:txBody>
      </p:sp>
      <p:pic>
        <p:nvPicPr>
          <p:cNvPr id="11" name="Picture 10" descr="Text&#10;&#10;Description automatically generated">
            <a:extLst>
              <a:ext uri="{FF2B5EF4-FFF2-40B4-BE49-F238E27FC236}">
                <a16:creationId xmlns:a16="http://schemas.microsoft.com/office/drawing/2014/main" id="{103938EF-EC93-CB99-DBC2-9F0AE3D4E9E7}"/>
              </a:ext>
            </a:extLst>
          </p:cNvPr>
          <p:cNvPicPr>
            <a:picLocks noChangeAspect="1"/>
          </p:cNvPicPr>
          <p:nvPr/>
        </p:nvPicPr>
        <p:blipFill>
          <a:blip r:embed="rId2"/>
          <a:stretch>
            <a:fillRect/>
          </a:stretch>
        </p:blipFill>
        <p:spPr>
          <a:xfrm>
            <a:off x="11105276" y="0"/>
            <a:ext cx="1086724" cy="788907"/>
          </a:xfrm>
          <a:prstGeom prst="rect">
            <a:avLst/>
          </a:prstGeom>
        </p:spPr>
      </p:pic>
    </p:spTree>
    <p:extLst>
      <p:ext uri="{BB962C8B-B14F-4D97-AF65-F5344CB8AC3E}">
        <p14:creationId xmlns:p14="http://schemas.microsoft.com/office/powerpoint/2010/main" val="202970292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B080FE-068C-5C76-27B2-925819A4DAA3}"/>
              </a:ext>
            </a:extLst>
          </p:cNvPr>
          <p:cNvSpPr>
            <a:spLocks noGrp="1"/>
          </p:cNvSpPr>
          <p:nvPr>
            <p:ph idx="1"/>
          </p:nvPr>
        </p:nvSpPr>
        <p:spPr>
          <a:xfrm>
            <a:off x="838199" y="717452"/>
            <a:ext cx="10261209" cy="5775423"/>
          </a:xfrm>
        </p:spPr>
        <p:txBody>
          <a:bodyPr>
            <a:normAutofit/>
          </a:bodyPr>
          <a:lstStyle/>
          <a:p>
            <a:endParaRPr lang="en-US" sz="2000" dirty="0">
              <a:latin typeface="Times New Roman" panose="02020603050405020304" pitchFamily="18" charset="0"/>
              <a:cs typeface="Times New Roman" panose="02020603050405020304" pitchFamily="18" charset="0"/>
            </a:endParaRPr>
          </a:p>
          <a:p>
            <a:pPr marL="0" indent="0">
              <a:buNone/>
            </a:pPr>
            <a:r>
              <a:rPr lang="en-US" sz="2000" b="1" u="sng" dirty="0">
                <a:latin typeface="Times New Roman" panose="02020603050405020304" pitchFamily="18" charset="0"/>
                <a:cs typeface="Times New Roman" panose="02020603050405020304" pitchFamily="18" charset="0"/>
              </a:rPr>
              <a:t>OBJECTIVE :</a:t>
            </a:r>
          </a:p>
          <a:p>
            <a:pPr marL="0" indent="0">
              <a:buNone/>
            </a:pPr>
            <a:r>
              <a:rPr lang="en-US" sz="2000" i="0" dirty="0">
                <a:effectLst/>
                <a:latin typeface="Times New Roman" panose="02020603050405020304" pitchFamily="18" charset="0"/>
                <a:ea typeface="Calibri" panose="020F0502020204030204" pitchFamily="34" charset="0"/>
                <a:cs typeface="Times New Roman" panose="02020603050405020304" pitchFamily="18" charset="0"/>
              </a:rPr>
              <a:t>To compare the risk of hypertension in different age groups </a:t>
            </a:r>
            <a:r>
              <a:rPr lang="en-US" sz="2000" i="0" dirty="0">
                <a:effectLst/>
                <a:latin typeface="Times New Roman" panose="02020603050405020304" pitchFamily="18" charset="0"/>
                <a:ea typeface="SimSun" panose="02010600030101010101" pitchFamily="2" charset="-122"/>
                <a:cs typeface="Times New Roman" panose="02020603050405020304" pitchFamily="18" charset="0"/>
              </a:rPr>
              <a:t>in</a:t>
            </a:r>
            <a:r>
              <a:rPr lang="en-US" sz="20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urban poor area of </a:t>
            </a:r>
            <a:r>
              <a:rPr lang="en-US" sz="20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Goyala</a:t>
            </a:r>
            <a:r>
              <a:rPr lang="en-US" sz="20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vihar</a:t>
            </a:r>
            <a:r>
              <a:rPr lang="en-US" sz="20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Delhi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0000"/>
              </a:lnSpc>
              <a:spcBef>
                <a:spcPts val="2000"/>
              </a:spcBef>
              <a:spcAft>
                <a:spcPts val="2000"/>
              </a:spcAft>
              <a:buNone/>
            </a:pPr>
            <a:r>
              <a:rPr lang="en-US" sz="2000" b="1" i="0" spc="-1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NEED FOR STUDY</a:t>
            </a:r>
          </a:p>
          <a:p>
            <a:pPr marL="0" indent="0">
              <a:lnSpc>
                <a:spcPct val="100000"/>
              </a:lnSpc>
              <a:spcBef>
                <a:spcPts val="2000"/>
              </a:spcBef>
              <a:spcAft>
                <a:spcPts val="2000"/>
              </a:spcAft>
              <a:buNone/>
            </a:pPr>
            <a:r>
              <a:rPr lang="en-US" sz="2000" i="0" kern="0" spc="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Hypertension is a major risk factor for cardiovascular disease, which is the leading cause of death in India.</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0000"/>
              </a:lnSpc>
              <a:spcBef>
                <a:spcPts val="2000"/>
              </a:spcBef>
              <a:spcAft>
                <a:spcPts val="2000"/>
              </a:spcAft>
              <a:buNone/>
            </a:pPr>
            <a:r>
              <a:rPr lang="en-US" sz="2000" i="0" kern="0" spc="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The cascade of care for some chronic diseases—i.e., the proportion with age related hypertension—is a useful concept to inform intervention design and assess health system performance.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val="192002885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0C21450-9826-1205-315C-AE6F4E7F3775}"/>
              </a:ext>
            </a:extLst>
          </p:cNvPr>
          <p:cNvGraphicFramePr>
            <a:graphicFrameLocks noGrp="1"/>
          </p:cNvGraphicFramePr>
          <p:nvPr>
            <p:ph idx="1"/>
            <p:extLst>
              <p:ext uri="{D42A27DB-BD31-4B8C-83A1-F6EECF244321}">
                <p14:modId xmlns:p14="http://schemas.microsoft.com/office/powerpoint/2010/main" val="1379068305"/>
              </p:ext>
            </p:extLst>
          </p:nvPr>
        </p:nvGraphicFramePr>
        <p:xfrm>
          <a:off x="4909625" y="404087"/>
          <a:ext cx="7005710" cy="4586067"/>
        </p:xfrm>
        <a:graphic>
          <a:graphicData uri="http://schemas.openxmlformats.org/drawingml/2006/table">
            <a:tbl>
              <a:tblPr>
                <a:tableStyleId>{5C22544A-7EE6-4342-B048-85BDC9FD1C3A}</a:tableStyleId>
              </a:tblPr>
              <a:tblGrid>
                <a:gridCol w="2575308">
                  <a:extLst>
                    <a:ext uri="{9D8B030D-6E8A-4147-A177-3AD203B41FA5}">
                      <a16:colId xmlns:a16="http://schemas.microsoft.com/office/drawing/2014/main" val="4195871918"/>
                    </a:ext>
                  </a:extLst>
                </a:gridCol>
                <a:gridCol w="1658672">
                  <a:extLst>
                    <a:ext uri="{9D8B030D-6E8A-4147-A177-3AD203B41FA5}">
                      <a16:colId xmlns:a16="http://schemas.microsoft.com/office/drawing/2014/main" val="1658519402"/>
                    </a:ext>
                  </a:extLst>
                </a:gridCol>
                <a:gridCol w="1385865">
                  <a:extLst>
                    <a:ext uri="{9D8B030D-6E8A-4147-A177-3AD203B41FA5}">
                      <a16:colId xmlns:a16="http://schemas.microsoft.com/office/drawing/2014/main" val="1660825730"/>
                    </a:ext>
                  </a:extLst>
                </a:gridCol>
                <a:gridCol w="1385865">
                  <a:extLst>
                    <a:ext uri="{9D8B030D-6E8A-4147-A177-3AD203B41FA5}">
                      <a16:colId xmlns:a16="http://schemas.microsoft.com/office/drawing/2014/main" val="772010172"/>
                    </a:ext>
                  </a:extLst>
                </a:gridCol>
              </a:tblGrid>
              <a:tr h="1301004">
                <a:tc>
                  <a:txBody>
                    <a:bodyPr/>
                    <a:lstStyle/>
                    <a:p>
                      <a:pPr algn="ctr" fontAlgn="b">
                        <a:lnSpc>
                          <a:spcPct val="106000"/>
                        </a:lnSpc>
                        <a:spcBef>
                          <a:spcPts val="500"/>
                        </a:spcBef>
                        <a:spcAft>
                          <a:spcPts val="800"/>
                        </a:spcAft>
                      </a:pPr>
                      <a:r>
                        <a:rPr lang="en-IN" sz="1800" dirty="0">
                          <a:effectLst/>
                        </a:rPr>
                        <a:t>DIFFERENT AGE GROUPS</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ctr" fontAlgn="b">
                        <a:lnSpc>
                          <a:spcPct val="106000"/>
                        </a:lnSpc>
                        <a:spcBef>
                          <a:spcPts val="500"/>
                        </a:spcBef>
                        <a:spcAft>
                          <a:spcPts val="800"/>
                        </a:spcAft>
                      </a:pPr>
                      <a:r>
                        <a:rPr lang="en-IN" sz="1800">
                          <a:effectLst/>
                        </a:rPr>
                        <a:t>INDIVIDUALS HAVING HYPERTENSION</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ctr" fontAlgn="b">
                        <a:lnSpc>
                          <a:spcPct val="106000"/>
                        </a:lnSpc>
                        <a:spcBef>
                          <a:spcPts val="500"/>
                        </a:spcBef>
                        <a:spcAft>
                          <a:spcPts val="800"/>
                        </a:spcAft>
                      </a:pPr>
                      <a:r>
                        <a:rPr lang="en-IN" sz="1800">
                          <a:effectLst/>
                        </a:rPr>
                        <a:t>INDIVIDUALS EXAMINED</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ctr" fontAlgn="b">
                        <a:lnSpc>
                          <a:spcPct val="106000"/>
                        </a:lnSpc>
                        <a:spcBef>
                          <a:spcPts val="500"/>
                        </a:spcBef>
                        <a:spcAft>
                          <a:spcPts val="800"/>
                        </a:spcAft>
                      </a:pPr>
                      <a:r>
                        <a:rPr lang="en-IN" sz="1800">
                          <a:effectLst/>
                        </a:rPr>
                        <a:t>PERCENTAGE</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extLst>
                  <a:ext uri="{0D108BD9-81ED-4DB2-BD59-A6C34878D82A}">
                    <a16:rowId xmlns:a16="http://schemas.microsoft.com/office/drawing/2014/main" val="2956407176"/>
                  </a:ext>
                </a:extLst>
              </a:tr>
              <a:tr h="901782">
                <a:tc>
                  <a:txBody>
                    <a:bodyPr/>
                    <a:lstStyle/>
                    <a:p>
                      <a:pPr algn="l" fontAlgn="b">
                        <a:lnSpc>
                          <a:spcPct val="106000"/>
                        </a:lnSpc>
                        <a:spcBef>
                          <a:spcPts val="500"/>
                        </a:spcBef>
                        <a:spcAft>
                          <a:spcPts val="800"/>
                        </a:spcAft>
                      </a:pPr>
                      <a:r>
                        <a:rPr lang="en-IN" sz="1800" kern="0">
                          <a:effectLst/>
                        </a:rPr>
                        <a:t>Hypertension in Younger Adults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06000"/>
                        </a:lnSpc>
                        <a:spcBef>
                          <a:spcPts val="500"/>
                        </a:spcBef>
                        <a:spcAft>
                          <a:spcPts val="800"/>
                        </a:spcAft>
                      </a:pPr>
                      <a:r>
                        <a:rPr lang="en-IN" sz="1800" kern="0" dirty="0">
                          <a:effectLst/>
                        </a:rPr>
                        <a:t>14</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06000"/>
                        </a:lnSpc>
                        <a:spcBef>
                          <a:spcPts val="500"/>
                        </a:spcBef>
                        <a:spcAft>
                          <a:spcPts val="800"/>
                        </a:spcAft>
                      </a:pPr>
                      <a:r>
                        <a:rPr lang="en-IN" sz="1800">
                          <a:effectLst/>
                        </a:rPr>
                        <a:t>128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06000"/>
                        </a:lnSpc>
                        <a:spcBef>
                          <a:spcPts val="500"/>
                        </a:spcBef>
                        <a:spcAft>
                          <a:spcPts val="800"/>
                        </a:spcAft>
                      </a:pPr>
                      <a:r>
                        <a:rPr lang="en-IN" sz="1800" kern="0" dirty="0">
                          <a:effectLst/>
                        </a:rPr>
                        <a:t>10.90%</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extLst>
                  <a:ext uri="{0D108BD9-81ED-4DB2-BD59-A6C34878D82A}">
                    <a16:rowId xmlns:a16="http://schemas.microsoft.com/office/drawing/2014/main" val="3153159480"/>
                  </a:ext>
                </a:extLst>
              </a:tr>
              <a:tr h="1191665">
                <a:tc>
                  <a:txBody>
                    <a:bodyPr/>
                    <a:lstStyle/>
                    <a:p>
                      <a:pPr algn="l" fontAlgn="b">
                        <a:lnSpc>
                          <a:spcPct val="150000"/>
                        </a:lnSpc>
                        <a:spcBef>
                          <a:spcPts val="500"/>
                        </a:spcBef>
                        <a:spcAft>
                          <a:spcPts val="800"/>
                        </a:spcAft>
                      </a:pPr>
                      <a:r>
                        <a:rPr lang="en-US" sz="1800" kern="0">
                          <a:effectLst/>
                        </a:rPr>
                        <a:t>Hypertension in Middle Age Adults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50000"/>
                        </a:lnSpc>
                        <a:spcBef>
                          <a:spcPts val="500"/>
                        </a:spcBef>
                        <a:spcAft>
                          <a:spcPts val="800"/>
                        </a:spcAft>
                      </a:pPr>
                      <a:r>
                        <a:rPr lang="en-IN" sz="1800" kern="0">
                          <a:effectLst/>
                        </a:rPr>
                        <a:t>22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50000"/>
                        </a:lnSpc>
                        <a:spcBef>
                          <a:spcPts val="500"/>
                        </a:spcBef>
                        <a:spcAft>
                          <a:spcPts val="800"/>
                        </a:spcAft>
                      </a:pPr>
                      <a:r>
                        <a:rPr lang="en-IN" sz="1800">
                          <a:effectLst/>
                        </a:rPr>
                        <a:t>106</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50000"/>
                        </a:lnSpc>
                        <a:spcBef>
                          <a:spcPts val="500"/>
                        </a:spcBef>
                        <a:spcAft>
                          <a:spcPts val="800"/>
                        </a:spcAft>
                      </a:pPr>
                      <a:r>
                        <a:rPr lang="en-IN" sz="1800" kern="0" dirty="0">
                          <a:effectLst/>
                        </a:rPr>
                        <a:t>20.75%</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extLst>
                  <a:ext uri="{0D108BD9-81ED-4DB2-BD59-A6C34878D82A}">
                    <a16:rowId xmlns:a16="http://schemas.microsoft.com/office/drawing/2014/main" val="263057552"/>
                  </a:ext>
                </a:extLst>
              </a:tr>
              <a:tr h="1191616">
                <a:tc>
                  <a:txBody>
                    <a:bodyPr/>
                    <a:lstStyle/>
                    <a:p>
                      <a:pPr algn="l" fontAlgn="b">
                        <a:lnSpc>
                          <a:spcPct val="150000"/>
                        </a:lnSpc>
                        <a:spcBef>
                          <a:spcPts val="500"/>
                        </a:spcBef>
                        <a:spcAft>
                          <a:spcPts val="800"/>
                        </a:spcAft>
                      </a:pPr>
                      <a:r>
                        <a:rPr lang="en-IN" sz="1800" kern="0">
                          <a:effectLst/>
                        </a:rPr>
                        <a:t>Hypertension in Older Adults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50000"/>
                        </a:lnSpc>
                        <a:spcBef>
                          <a:spcPts val="500"/>
                        </a:spcBef>
                        <a:spcAft>
                          <a:spcPts val="800"/>
                        </a:spcAft>
                      </a:pPr>
                      <a:r>
                        <a:rPr lang="en-IN" sz="1800" kern="0">
                          <a:effectLst/>
                        </a:rPr>
                        <a:t>23</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50000"/>
                        </a:lnSpc>
                        <a:spcBef>
                          <a:spcPts val="500"/>
                        </a:spcBef>
                        <a:spcAft>
                          <a:spcPts val="800"/>
                        </a:spcAft>
                      </a:pPr>
                      <a:r>
                        <a:rPr lang="en-IN" sz="1800">
                          <a:effectLst/>
                        </a:rPr>
                        <a:t>48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tc>
                  <a:txBody>
                    <a:bodyPr/>
                    <a:lstStyle/>
                    <a:p>
                      <a:pPr algn="r" fontAlgn="b">
                        <a:lnSpc>
                          <a:spcPct val="150000"/>
                        </a:lnSpc>
                        <a:spcBef>
                          <a:spcPts val="500"/>
                        </a:spcBef>
                        <a:spcAft>
                          <a:spcPts val="800"/>
                        </a:spcAft>
                      </a:pPr>
                      <a:r>
                        <a:rPr lang="en-IN" sz="1800" kern="0" dirty="0">
                          <a:effectLst/>
                        </a:rPr>
                        <a:t>47.91%</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978" marR="48978" marT="32652" marB="32652" anchor="b"/>
                </a:tc>
                <a:extLst>
                  <a:ext uri="{0D108BD9-81ED-4DB2-BD59-A6C34878D82A}">
                    <a16:rowId xmlns:a16="http://schemas.microsoft.com/office/drawing/2014/main" val="1990722727"/>
                  </a:ext>
                </a:extLst>
              </a:tr>
            </a:tbl>
          </a:graphicData>
        </a:graphic>
      </p:graphicFrame>
      <p:sp>
        <p:nvSpPr>
          <p:cNvPr id="6" name="TextBox 5">
            <a:extLst>
              <a:ext uri="{FF2B5EF4-FFF2-40B4-BE49-F238E27FC236}">
                <a16:creationId xmlns:a16="http://schemas.microsoft.com/office/drawing/2014/main" id="{9B84AE32-FCC5-7931-2DE8-EFECBCB40D9F}"/>
              </a:ext>
            </a:extLst>
          </p:cNvPr>
          <p:cNvSpPr txBox="1"/>
          <p:nvPr/>
        </p:nvSpPr>
        <p:spPr>
          <a:xfrm>
            <a:off x="276665" y="404087"/>
            <a:ext cx="4534486" cy="7387985"/>
          </a:xfrm>
          <a:prstGeom prst="rect">
            <a:avLst/>
          </a:prstGeom>
          <a:noFill/>
        </p:spPr>
        <p:txBody>
          <a:bodyPr wrap="square">
            <a:spAutoFit/>
          </a:bodyPr>
          <a:lstStyle/>
          <a:p>
            <a:pPr>
              <a:lnSpc>
                <a:spcPct val="200000"/>
              </a:lnSpc>
              <a:spcBef>
                <a:spcPts val="500"/>
              </a:spcBef>
              <a:spcAft>
                <a:spcPts val="800"/>
              </a:spcAft>
            </a:pPr>
            <a:r>
              <a:rPr lang="en-US" sz="1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ANTHROPOMETRIC MEASUREMENTS TAKEN WERE: </a:t>
            </a:r>
            <a:endParaRPr lang="en-US" sz="14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algn="l">
              <a:lnSpc>
                <a:spcPct val="106000"/>
              </a:lnSpc>
              <a:spcBef>
                <a:spcPts val="500"/>
              </a:spcBef>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Blood pressure measured using digital apparatus in sitting and relaxed position. Three readings were taken and average was calculated.</a:t>
            </a:r>
          </a:p>
          <a:p>
            <a:pPr>
              <a:lnSpc>
                <a:spcPct val="200000"/>
              </a:lnSpc>
              <a:spcBef>
                <a:spcPts val="500"/>
              </a:spcBef>
              <a:spcAft>
                <a:spcPts val="800"/>
              </a:spcAft>
            </a:pPr>
            <a:r>
              <a:rPr lang="en-US" sz="1600" dirty="0">
                <a:solidFill>
                  <a:srgbClr val="1F2023"/>
                </a:solidFill>
                <a:effectLst/>
                <a:latin typeface="Times New Roman" panose="02020603050405020304" pitchFamily="18" charset="0"/>
                <a:ea typeface="Times New Roman" panose="02020603050405020304" pitchFamily="18" charset="0"/>
                <a:cs typeface="Times New Roman" panose="02020603050405020304" pitchFamily="18" charset="0"/>
              </a:rPr>
              <a:t>The readings were recorded as per WHO guidelines.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200000"/>
              </a:lnSpc>
              <a:spcBef>
                <a:spcPts val="500"/>
              </a:spcBef>
              <a:spcAft>
                <a:spcPts val="800"/>
              </a:spcAft>
            </a:pPr>
            <a:r>
              <a:rPr lang="en-US" sz="1600" i="0" spc="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Raised BP was defined as having a mean systolic BP ≥ 140 mm Hg or a mean diastolic BP ≥ 90 mm Hg</a:t>
            </a:r>
          </a:p>
          <a:p>
            <a:pPr>
              <a:lnSpc>
                <a:spcPct val="200000"/>
              </a:lnSpc>
              <a:spcBef>
                <a:spcPts val="500"/>
              </a:spcBef>
              <a:spcAft>
                <a:spcPts val="800"/>
              </a:spcAft>
            </a:pPr>
            <a:r>
              <a:rPr lang="en-US" sz="16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Age groups defined by </a:t>
            </a:r>
            <a:r>
              <a:rPr lang="en-US" sz="1600" b="1" i="0" spc="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National Health and Nutrition Examination Survey </a:t>
            </a:r>
            <a:r>
              <a:rPr lang="en-US" sz="1600" b="0" i="0" spc="0" dirty="0">
                <a:solidFill>
                  <a:srgbClr val="212529"/>
                </a:solidFill>
                <a:effectLst/>
                <a:latin typeface="Times New Roman" panose="02020603050405020304" pitchFamily="18" charset="0"/>
                <a:ea typeface="Segoe UI" panose="020B0502040204020203" pitchFamily="34" charset="0"/>
                <a:cs typeface="Times New Roman" panose="02020603050405020304" pitchFamily="18" charset="0"/>
              </a:rPr>
              <a:t>in three categories young adults (18-39) middle age adults (40-59) and older adults. (60 and over)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200000"/>
              </a:lnSpc>
              <a:spcBef>
                <a:spcPts val="500"/>
              </a:spcBef>
              <a:spcAft>
                <a:spcPts val="800"/>
              </a:spcAft>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lnSpc>
                <a:spcPct val="106000"/>
              </a:lnSpc>
              <a:spcBef>
                <a:spcPts val="500"/>
              </a:spcBef>
              <a:spcAft>
                <a:spcPts val="800"/>
              </a:spcAft>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B00EEB-983B-A155-0D06-5CFF9E76D421}"/>
              </a:ext>
            </a:extLst>
          </p:cNvPr>
          <p:cNvSpPr txBox="1"/>
          <p:nvPr/>
        </p:nvSpPr>
        <p:spPr>
          <a:xfrm>
            <a:off x="5159325" y="5159520"/>
            <a:ext cx="6756010" cy="878895"/>
          </a:xfrm>
          <a:prstGeom prst="rect">
            <a:avLst/>
          </a:prstGeom>
          <a:noFill/>
        </p:spPr>
        <p:txBody>
          <a:bodyPr wrap="square">
            <a:spAutoFit/>
          </a:bodyPr>
          <a:lstStyle/>
          <a:p>
            <a:pPr>
              <a:lnSpc>
                <a:spcPct val="150000"/>
              </a:lnSpc>
              <a:spcBef>
                <a:spcPts val="500"/>
              </a:spcBef>
              <a:spcAft>
                <a:spcPts val="800"/>
              </a:spcAft>
            </a:pPr>
            <a:r>
              <a:rPr lang="en-US"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TABLE 1- Descriptive statistics for different age groups of individuals having hypertension in urban poor area </a:t>
            </a:r>
            <a:r>
              <a:rPr lang="en-US" sz="18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Goyala</a:t>
            </a:r>
            <a:r>
              <a:rPr lang="en-US"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Vihar</a:t>
            </a:r>
            <a:r>
              <a:rPr lang="en-US"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Delhi.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383868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EE8882-6FB0-C233-948F-44646FD7FAD7}"/>
              </a:ext>
            </a:extLst>
          </p:cNvPr>
          <p:cNvSpPr>
            <a:spLocks noGrp="1"/>
          </p:cNvSpPr>
          <p:nvPr>
            <p:ph type="ctrTitle"/>
          </p:nvPr>
        </p:nvSpPr>
        <p:spPr>
          <a:xfrm>
            <a:off x="826396" y="586855"/>
            <a:ext cx="4230100" cy="1964139"/>
          </a:xfrm>
        </p:spPr>
        <p:txBody>
          <a:bodyPr vert="horz" lIns="91440" tIns="45720" rIns="91440" bIns="45720" rtlCol="0" anchor="t">
            <a:normAutofit/>
          </a:bodyPr>
          <a:lstStyle/>
          <a:p>
            <a:r>
              <a:rPr lang="en-US" sz="4000" b="1" kern="1200" dirty="0">
                <a:solidFill>
                  <a:srgbClr val="FFFFFF"/>
                </a:solidFill>
                <a:effectLst>
                  <a:outerShdw blurRad="38100" dist="38100" dir="2700000" algn="tl">
                    <a:srgbClr val="000000">
                      <a:alpha val="43137"/>
                    </a:srgbClr>
                  </a:outerShdw>
                </a:effectLst>
                <a:latin typeface="Times New Roman"/>
                <a:cs typeface="Times New Roman"/>
              </a:rPr>
              <a:t>AGE AND HYPERTENSION</a:t>
            </a:r>
          </a:p>
        </p:txBody>
      </p:sp>
      <p:sp>
        <p:nvSpPr>
          <p:cNvPr id="7" name="TextBox 6">
            <a:extLst>
              <a:ext uri="{FF2B5EF4-FFF2-40B4-BE49-F238E27FC236}">
                <a16:creationId xmlns:a16="http://schemas.microsoft.com/office/drawing/2014/main" id="{5C600B69-E479-0BDA-981B-3A44790716F4}"/>
              </a:ext>
            </a:extLst>
          </p:cNvPr>
          <p:cNvSpPr txBox="1"/>
          <p:nvPr/>
        </p:nvSpPr>
        <p:spPr>
          <a:xfrm>
            <a:off x="335271" y="2647932"/>
            <a:ext cx="4862447" cy="3087519"/>
          </a:xfrm>
          <a:prstGeom prst="rect">
            <a:avLst/>
          </a:prstGeom>
        </p:spPr>
        <p:txBody>
          <a:bodyPr vert="horz" lIns="91440" tIns="45720" rIns="91440" bIns="45720" rtlCol="0" anchor="ctr">
            <a:normAutofit/>
          </a:bodyPr>
          <a:lstStyle/>
          <a:p>
            <a:pPr marL="228600" indent="-228600">
              <a:lnSpc>
                <a:spcPct val="90000"/>
              </a:lnSpc>
              <a:spcBef>
                <a:spcPts val="500"/>
              </a:spcBef>
              <a:spcAft>
                <a:spcPts val="500"/>
              </a:spcAft>
              <a:buFont typeface="Arial" panose="020B0604020202020204" pitchFamily="34" charset="0"/>
              <a:buChar char="•"/>
            </a:pPr>
            <a:r>
              <a:rPr lang="en-US" sz="2000">
                <a:solidFill>
                  <a:srgbClr val="FFFFFF"/>
                </a:solidFill>
                <a:effectLst/>
                <a:latin typeface="Times New Roman"/>
                <a:cs typeface="Times New Roman"/>
              </a:rPr>
              <a:t>After the data analysis, it was found that 10.9% of the younger adults, 20.75% of the middle age group, and 47.91% of the older adults were affected by hypertension.</a:t>
            </a:r>
            <a:endParaRPr lang="en-US">
              <a:latin typeface="Times New Roman"/>
              <a:cs typeface="Times New Roman"/>
            </a:endParaRPr>
          </a:p>
          <a:p>
            <a:pPr marL="228600" indent="-228600">
              <a:lnSpc>
                <a:spcPct val="90000"/>
              </a:lnSpc>
              <a:spcBef>
                <a:spcPts val="500"/>
              </a:spcBef>
              <a:spcAft>
                <a:spcPts val="500"/>
              </a:spcAft>
              <a:buFont typeface="Arial" panose="020B0604020202020204" pitchFamily="34" charset="0"/>
              <a:buChar char="•"/>
            </a:pPr>
            <a:r>
              <a:rPr lang="en-US" sz="2000">
                <a:solidFill>
                  <a:srgbClr val="FFFFFF"/>
                </a:solidFill>
                <a:latin typeface="Times New Roman"/>
                <a:cs typeface="Times New Roman"/>
              </a:rPr>
              <a:t> </a:t>
            </a:r>
            <a:r>
              <a:rPr lang="en-US" sz="2000">
                <a:solidFill>
                  <a:srgbClr val="FFFFFF"/>
                </a:solidFill>
                <a:effectLst/>
                <a:latin typeface="Times New Roman"/>
                <a:cs typeface="Times New Roman"/>
              </a:rPr>
              <a:t>Chi square test is performed to check the</a:t>
            </a:r>
            <a:r>
              <a:rPr lang="en-US" sz="2000">
                <a:solidFill>
                  <a:srgbClr val="FFFFFF"/>
                </a:solidFill>
                <a:latin typeface="Times New Roman"/>
                <a:cs typeface="Times New Roman"/>
              </a:rPr>
              <a:t> </a:t>
            </a:r>
            <a:r>
              <a:rPr lang="en-US" sz="2000">
                <a:solidFill>
                  <a:srgbClr val="FFFFFF"/>
                </a:solidFill>
                <a:effectLst/>
                <a:latin typeface="Times New Roman"/>
                <a:cs typeface="Times New Roman"/>
              </a:rPr>
              <a:t> association of hypertension in middle age group and older adults</a:t>
            </a:r>
            <a:r>
              <a:rPr lang="en-US" sz="2000" b="1">
                <a:solidFill>
                  <a:srgbClr val="FFFFFF"/>
                </a:solidFill>
                <a:effectLst/>
                <a:latin typeface="Times New Roman"/>
                <a:cs typeface="Times New Roman"/>
              </a:rPr>
              <a:t>. The p-value came out to be .000597. Significant at p &lt; .05 so we reject null hypothesis.</a:t>
            </a:r>
            <a:endParaRPr lang="en-US">
              <a:latin typeface="Times New Roman"/>
              <a:cs typeface="Times New Roman"/>
            </a:endParaRPr>
          </a:p>
        </p:txBody>
      </p:sp>
      <p:graphicFrame>
        <p:nvGraphicFramePr>
          <p:cNvPr id="3" name="Chart 2">
            <a:extLst>
              <a:ext uri="{FF2B5EF4-FFF2-40B4-BE49-F238E27FC236}">
                <a16:creationId xmlns:a16="http://schemas.microsoft.com/office/drawing/2014/main" id="{17C6AA17-39DF-1E2B-664A-5D1231A6A635}"/>
              </a:ext>
            </a:extLst>
          </p:cNvPr>
          <p:cNvGraphicFramePr/>
          <p:nvPr>
            <p:extLst>
              <p:ext uri="{D42A27DB-BD31-4B8C-83A1-F6EECF244321}">
                <p14:modId xmlns:p14="http://schemas.microsoft.com/office/powerpoint/2010/main" val="2007188504"/>
              </p:ext>
            </p:extLst>
          </p:nvPr>
        </p:nvGraphicFramePr>
        <p:xfrm>
          <a:off x="6092408" y="647910"/>
          <a:ext cx="5289550" cy="30460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6589DE21-2C0A-CA07-95D4-869E5B38540A}"/>
              </a:ext>
            </a:extLst>
          </p:cNvPr>
          <p:cNvGraphicFramePr/>
          <p:nvPr>
            <p:extLst>
              <p:ext uri="{D42A27DB-BD31-4B8C-83A1-F6EECF244321}">
                <p14:modId xmlns:p14="http://schemas.microsoft.com/office/powerpoint/2010/main" val="2178010246"/>
              </p:ext>
            </p:extLst>
          </p:nvPr>
        </p:nvGraphicFramePr>
        <p:xfrm>
          <a:off x="6095603" y="3882816"/>
          <a:ext cx="5337991" cy="2834653"/>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EDD57C3E-1079-8DC6-7BCB-BA4F61074DD1}"/>
              </a:ext>
            </a:extLst>
          </p:cNvPr>
          <p:cNvPicPr>
            <a:picLocks noChangeAspect="1"/>
          </p:cNvPicPr>
          <p:nvPr/>
        </p:nvPicPr>
        <p:blipFill>
          <a:blip r:embed="rId4"/>
          <a:stretch>
            <a:fillRect/>
          </a:stretch>
        </p:blipFill>
        <p:spPr>
          <a:xfrm>
            <a:off x="11220559" y="4313"/>
            <a:ext cx="970619" cy="637495"/>
          </a:xfrm>
          <a:prstGeom prst="rect">
            <a:avLst/>
          </a:prstGeom>
        </p:spPr>
      </p:pic>
    </p:spTree>
    <p:extLst>
      <p:ext uri="{BB962C8B-B14F-4D97-AF65-F5344CB8AC3E}">
        <p14:creationId xmlns:p14="http://schemas.microsoft.com/office/powerpoint/2010/main" val="397789268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DC38CF0F-9920-957F-19F4-520D2E3A832B}"/>
              </a:ext>
            </a:extLst>
          </p:cNvPr>
          <p:cNvSpPr>
            <a:spLocks noGrp="1"/>
          </p:cNvSpPr>
          <p:nvPr>
            <p:ph type="title"/>
          </p:nvPr>
        </p:nvSpPr>
        <p:spPr>
          <a:xfrm>
            <a:off x="840371" y="490691"/>
            <a:ext cx="10053763" cy="2928470"/>
          </a:xfrm>
        </p:spPr>
        <p:txBody>
          <a:bodyPr vert="horz" lIns="91440" tIns="45720" rIns="91440" bIns="45720" rtlCol="0" anchor="b">
            <a:normAutofit/>
          </a:bodyPr>
          <a:lstStyle/>
          <a:p>
            <a:r>
              <a:rPr lang="en-US" sz="4000" b="1" kern="1200" dirty="0">
                <a:solidFill>
                  <a:srgbClr val="FFFFFF"/>
                </a:solidFill>
                <a:latin typeface="Times New Roman"/>
                <a:cs typeface="Times New Roman"/>
              </a:rPr>
              <a:t>TOBACCO AS </a:t>
            </a:r>
            <a:r>
              <a:rPr lang="en-US" sz="4000" b="1" dirty="0">
                <a:solidFill>
                  <a:srgbClr val="FFFFFF"/>
                </a:solidFill>
                <a:latin typeface="Times New Roman"/>
                <a:cs typeface="Times New Roman"/>
              </a:rPr>
              <a:t>A</a:t>
            </a:r>
            <a:r>
              <a:rPr lang="en-US" sz="4000" b="1" kern="1200" dirty="0">
                <a:solidFill>
                  <a:srgbClr val="FFFFFF"/>
                </a:solidFill>
                <a:latin typeface="Times New Roman"/>
                <a:cs typeface="Times New Roman"/>
              </a:rPr>
              <a:t> RISK FACTOR </a:t>
            </a:r>
            <a:r>
              <a:rPr lang="en-US" sz="4000" b="1" dirty="0">
                <a:solidFill>
                  <a:srgbClr val="FFFFFF"/>
                </a:solidFill>
                <a:latin typeface="Times New Roman"/>
                <a:cs typeface="Times New Roman"/>
              </a:rPr>
              <a:t>FOR  </a:t>
            </a:r>
            <a:r>
              <a:rPr lang="en-US" sz="4000" b="1" kern="1200" dirty="0">
                <a:solidFill>
                  <a:srgbClr val="FFFFFF"/>
                </a:solidFill>
                <a:latin typeface="Times New Roman"/>
                <a:cs typeface="Times New Roman"/>
              </a:rPr>
              <a:t>HYPERTENSION IN</a:t>
            </a:r>
            <a:r>
              <a:rPr lang="en-US" sz="4000" b="1" dirty="0">
                <a:solidFill>
                  <a:srgbClr val="FFFFFF"/>
                </a:solidFill>
                <a:latin typeface="Times New Roman"/>
                <a:cs typeface="Times New Roman"/>
              </a:rPr>
              <a:t> THE STUDY POPULATION OF GOYLA</a:t>
            </a:r>
            <a:r>
              <a:rPr lang="en-US" sz="4000" b="1" kern="1200" dirty="0">
                <a:solidFill>
                  <a:srgbClr val="FFFFFF"/>
                </a:solidFill>
                <a:latin typeface="Times New Roman"/>
                <a:cs typeface="Times New Roman"/>
              </a:rPr>
              <a:t> VIHAR</a:t>
            </a:r>
            <a:r>
              <a:rPr lang="en-US" sz="4000" b="1" dirty="0">
                <a:solidFill>
                  <a:srgbClr val="FFFFFF"/>
                </a:solidFill>
                <a:latin typeface="Times New Roman"/>
                <a:cs typeface="Times New Roman"/>
              </a:rPr>
              <a:t> (</a:t>
            </a:r>
            <a:r>
              <a:rPr lang="en-US" sz="4000" b="1" kern="1200" dirty="0">
                <a:solidFill>
                  <a:srgbClr val="FFFFFF"/>
                </a:solidFill>
                <a:latin typeface="Times New Roman"/>
                <a:cs typeface="Times New Roman"/>
              </a:rPr>
              <a:t>SOUTHWEST REGION OF DWARKA</a:t>
            </a:r>
            <a:r>
              <a:rPr lang="en-US" sz="4000" b="1" dirty="0">
                <a:solidFill>
                  <a:srgbClr val="FFFFFF"/>
                </a:solidFill>
                <a:latin typeface="Times New Roman"/>
                <a:cs typeface="Times New Roman"/>
              </a:rPr>
              <a:t>)</a:t>
            </a:r>
            <a:endParaRPr lang="en-US" sz="4000" kern="1200" dirty="0">
              <a:solidFill>
                <a:srgbClr val="FFFFFF"/>
              </a:solidFill>
              <a:latin typeface="Times New Roman"/>
              <a:cs typeface="Times New Roman"/>
            </a:endParaRPr>
          </a:p>
        </p:txBody>
      </p:sp>
      <p:pic>
        <p:nvPicPr>
          <p:cNvPr id="7" name="Picture 8" descr="A picture containing text, close, blurry&#10;&#10;Description automatically generated">
            <a:extLst>
              <a:ext uri="{FF2B5EF4-FFF2-40B4-BE49-F238E27FC236}">
                <a16:creationId xmlns:a16="http://schemas.microsoft.com/office/drawing/2014/main" id="{553BCEE5-529C-F6AF-6CE4-396BDCBD06DE}"/>
              </a:ext>
            </a:extLst>
          </p:cNvPr>
          <p:cNvPicPr>
            <a:picLocks noChangeAspect="1"/>
          </p:cNvPicPr>
          <p:nvPr/>
        </p:nvPicPr>
        <p:blipFill>
          <a:blip r:embed="rId2"/>
          <a:stretch>
            <a:fillRect/>
          </a:stretch>
        </p:blipFill>
        <p:spPr>
          <a:xfrm>
            <a:off x="1048559" y="4856043"/>
            <a:ext cx="2733675" cy="1171575"/>
          </a:xfrm>
          <a:prstGeom prst="rect">
            <a:avLst/>
          </a:prstGeom>
        </p:spPr>
      </p:pic>
      <p:sp>
        <p:nvSpPr>
          <p:cNvPr id="9" name="TextBox 8">
            <a:extLst>
              <a:ext uri="{FF2B5EF4-FFF2-40B4-BE49-F238E27FC236}">
                <a16:creationId xmlns:a16="http://schemas.microsoft.com/office/drawing/2014/main" id="{D97C40E3-B650-6B07-3AF7-D6E6072A2AFD}"/>
              </a:ext>
            </a:extLst>
          </p:cNvPr>
          <p:cNvSpPr txBox="1"/>
          <p:nvPr/>
        </p:nvSpPr>
        <p:spPr>
          <a:xfrm>
            <a:off x="8390627" y="4853795"/>
            <a:ext cx="2743200" cy="400110"/>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Dr. Aarushi Khosla</a:t>
            </a:r>
          </a:p>
        </p:txBody>
      </p:sp>
      <p:pic>
        <p:nvPicPr>
          <p:cNvPr id="12" name="Picture 11">
            <a:extLst>
              <a:ext uri="{FF2B5EF4-FFF2-40B4-BE49-F238E27FC236}">
                <a16:creationId xmlns:a16="http://schemas.microsoft.com/office/drawing/2014/main" id="{F3629D76-0AF6-36FB-555F-F3701B03ADD4}"/>
              </a:ext>
            </a:extLst>
          </p:cNvPr>
          <p:cNvPicPr>
            <a:picLocks noChangeAspect="1"/>
          </p:cNvPicPr>
          <p:nvPr/>
        </p:nvPicPr>
        <p:blipFill>
          <a:blip r:embed="rId3"/>
          <a:stretch>
            <a:fillRect/>
          </a:stretch>
        </p:blipFill>
        <p:spPr>
          <a:xfrm>
            <a:off x="11220559" y="4313"/>
            <a:ext cx="970619" cy="637495"/>
          </a:xfrm>
          <a:prstGeom prst="rect">
            <a:avLst/>
          </a:prstGeom>
        </p:spPr>
      </p:pic>
    </p:spTree>
    <p:extLst>
      <p:ext uri="{BB962C8B-B14F-4D97-AF65-F5344CB8AC3E}">
        <p14:creationId xmlns:p14="http://schemas.microsoft.com/office/powerpoint/2010/main" val="279440137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180" y="0"/>
            <a:ext cx="5786651"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ffectLst/>
            </a:endParaRPr>
          </a:p>
        </p:txBody>
      </p:sp>
      <p:sp>
        <p:nvSpPr>
          <p:cNvPr id="3" name="TextBox 2"/>
          <p:cNvSpPr txBox="1"/>
          <p:nvPr/>
        </p:nvSpPr>
        <p:spPr>
          <a:xfrm>
            <a:off x="232010" y="423081"/>
            <a:ext cx="5663821" cy="5909310"/>
          </a:xfrm>
          <a:prstGeom prst="rect">
            <a:avLst/>
          </a:prstGeom>
          <a:noFill/>
        </p:spPr>
        <p:txBody>
          <a:bodyPr wrap="square" rtlCol="0">
            <a:spAutoFit/>
          </a:bodyPr>
          <a:lstStyle/>
          <a:p>
            <a:r>
              <a:rPr lang="en-US" sz="4000" u="sng" dirty="0">
                <a:solidFill>
                  <a:schemeClr val="bg1"/>
                </a:solidFill>
                <a:latin typeface="Times New Roman" panose="02020603050405020304" pitchFamily="18" charset="0"/>
                <a:cs typeface="Times New Roman" panose="02020603050405020304" pitchFamily="18" charset="0"/>
              </a:rPr>
              <a:t>TOBACCO IN HYPERTENSION</a:t>
            </a:r>
          </a:p>
          <a:p>
            <a:endParaRPr lang="en-US" sz="2800"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a:solidFill>
                  <a:schemeClr val="bg1"/>
                </a:solidFill>
                <a:latin typeface="Times New Roman" panose="02020603050405020304" pitchFamily="18" charset="0"/>
                <a:cs typeface="Times New Roman" panose="02020603050405020304" pitchFamily="18" charset="0"/>
              </a:rPr>
              <a:t>India is 3</a:t>
            </a:r>
            <a:r>
              <a:rPr lang="en-US" baseline="30000" dirty="0">
                <a:solidFill>
                  <a:schemeClr val="bg1"/>
                </a:solidFill>
                <a:latin typeface="Times New Roman" panose="02020603050405020304" pitchFamily="18" charset="0"/>
                <a:cs typeface="Times New Roman" panose="02020603050405020304" pitchFamily="18" charset="0"/>
              </a:rPr>
              <a:t>rd</a:t>
            </a:r>
            <a:r>
              <a:rPr lang="en-US" dirty="0">
                <a:solidFill>
                  <a:schemeClr val="bg1"/>
                </a:solidFill>
                <a:latin typeface="Times New Roman" panose="02020603050405020304" pitchFamily="18" charset="0"/>
                <a:cs typeface="Times New Roman" panose="02020603050405020304" pitchFamily="18" charset="0"/>
              </a:rPr>
              <a:t> largest consumer and producer of tobacco.</a:t>
            </a:r>
          </a:p>
          <a:p>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a:solidFill>
                  <a:schemeClr val="bg1"/>
                </a:solidFill>
                <a:latin typeface="Times New Roman" panose="02020603050405020304" pitchFamily="18" charset="0"/>
                <a:cs typeface="Times New Roman" panose="02020603050405020304" pitchFamily="18" charset="0"/>
              </a:rPr>
              <a:t>Nicotine – Major component of tobacco </a:t>
            </a:r>
          </a:p>
          <a:p>
            <a:pPr marL="285750" indent="-285750">
              <a:buFont typeface="Wingdings" panose="05000000000000000000" pitchFamily="2" charset="2"/>
              <a:buChar char="q"/>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a:solidFill>
                  <a:schemeClr val="bg1"/>
                </a:solidFill>
                <a:latin typeface="Times New Roman" panose="02020603050405020304" pitchFamily="18" charset="0"/>
                <a:cs typeface="Times New Roman" panose="02020603050405020304" pitchFamily="18" charset="0"/>
              </a:rPr>
              <a:t>Tobacco is main causative factor in cardiovascular diseases </a:t>
            </a:r>
          </a:p>
          <a:p>
            <a:pPr marL="285750" indent="-285750">
              <a:buFont typeface="Wingdings" panose="05000000000000000000" pitchFamily="2" charset="2"/>
              <a:buChar char="q"/>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a:solidFill>
                  <a:schemeClr val="bg1"/>
                </a:solidFill>
                <a:latin typeface="Times New Roman" panose="02020603050405020304" pitchFamily="18" charset="0"/>
                <a:cs typeface="Times New Roman" panose="02020603050405020304" pitchFamily="18" charset="0"/>
              </a:rPr>
              <a:t>Tobacco is consumed  in smokeless and smoking form</a:t>
            </a:r>
          </a:p>
          <a:p>
            <a:pPr marL="285750" indent="-285750">
              <a:buFont typeface="Wingdings" panose="05000000000000000000" pitchFamily="2" charset="2"/>
              <a:buChar char="q"/>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a:solidFill>
                  <a:schemeClr val="bg1"/>
                </a:solidFill>
                <a:latin typeface="Times New Roman" panose="02020603050405020304" pitchFamily="18" charset="0"/>
                <a:cs typeface="Times New Roman" panose="02020603050405020304" pitchFamily="18" charset="0"/>
              </a:rPr>
              <a:t>Smoked form contains – Bidi , Cigarettes and other devices like hookah , </a:t>
            </a:r>
            <a:r>
              <a:rPr lang="en-US" dirty="0" err="1">
                <a:solidFill>
                  <a:schemeClr val="bg1"/>
                </a:solidFill>
                <a:latin typeface="Times New Roman" panose="02020603050405020304" pitchFamily="18" charset="0"/>
                <a:cs typeface="Times New Roman" panose="02020603050405020304" pitchFamily="18" charset="0"/>
              </a:rPr>
              <a:t>dhumti</a:t>
            </a:r>
            <a:r>
              <a:rPr lang="en-US" dirty="0">
                <a:solidFill>
                  <a:schemeClr val="bg1"/>
                </a:solidFill>
                <a:latin typeface="Times New Roman" panose="02020603050405020304" pitchFamily="18" charset="0"/>
                <a:cs typeface="Times New Roman" panose="02020603050405020304" pitchFamily="18" charset="0"/>
              </a:rPr>
              <a:t> , chillum</a:t>
            </a:r>
          </a:p>
          <a:p>
            <a:pPr marL="285750" indent="-285750">
              <a:buFont typeface="Wingdings" panose="05000000000000000000" pitchFamily="2" charset="2"/>
              <a:buChar char="q"/>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a:solidFill>
                  <a:schemeClr val="bg1"/>
                </a:solidFill>
                <a:latin typeface="Times New Roman" panose="02020603050405020304" pitchFamily="18" charset="0"/>
                <a:cs typeface="Times New Roman" panose="02020603050405020304" pitchFamily="18" charset="0"/>
              </a:rPr>
              <a:t>Smokeless form contains- </a:t>
            </a:r>
            <a:r>
              <a:rPr lang="en-US" dirty="0" err="1">
                <a:solidFill>
                  <a:schemeClr val="bg1"/>
                </a:solidFill>
                <a:latin typeface="Times New Roman" panose="02020603050405020304" pitchFamily="18" charset="0"/>
                <a:cs typeface="Times New Roman" panose="02020603050405020304" pitchFamily="18" charset="0"/>
              </a:rPr>
              <a:t>Khaini</a:t>
            </a:r>
            <a:r>
              <a:rPr lang="en-US" dirty="0">
                <a:solidFill>
                  <a:schemeClr val="bg1"/>
                </a:solidFill>
                <a:latin typeface="Times New Roman" panose="02020603050405020304" pitchFamily="18" charset="0"/>
                <a:cs typeface="Times New Roman" panose="02020603050405020304" pitchFamily="18" charset="0"/>
              </a:rPr>
              <a:t> , </a:t>
            </a:r>
            <a:r>
              <a:rPr lang="en-US" dirty="0" err="1">
                <a:solidFill>
                  <a:schemeClr val="bg1"/>
                </a:solidFill>
                <a:latin typeface="Times New Roman" panose="02020603050405020304" pitchFamily="18" charset="0"/>
                <a:cs typeface="Times New Roman" panose="02020603050405020304" pitchFamily="18" charset="0"/>
              </a:rPr>
              <a:t>Gutka</a:t>
            </a:r>
            <a:r>
              <a:rPr lang="en-US" dirty="0">
                <a:solidFill>
                  <a:schemeClr val="bg1"/>
                </a:solidFill>
                <a:latin typeface="Times New Roman" panose="02020603050405020304" pitchFamily="18" charset="0"/>
                <a:cs typeface="Times New Roman" panose="02020603050405020304" pitchFamily="18" charset="0"/>
              </a:rPr>
              <a:t> , </a:t>
            </a:r>
            <a:r>
              <a:rPr lang="en-US" dirty="0" err="1">
                <a:solidFill>
                  <a:schemeClr val="bg1"/>
                </a:solidFill>
                <a:latin typeface="Times New Roman" panose="02020603050405020304" pitchFamily="18" charset="0"/>
                <a:cs typeface="Times New Roman" panose="02020603050405020304" pitchFamily="18" charset="0"/>
              </a:rPr>
              <a:t>Paan</a:t>
            </a:r>
            <a:r>
              <a:rPr lang="en-US" dirty="0">
                <a:solidFill>
                  <a:schemeClr val="bg1"/>
                </a:solidFill>
                <a:latin typeface="Times New Roman" panose="02020603050405020304" pitchFamily="18" charset="0"/>
                <a:cs typeface="Times New Roman" panose="02020603050405020304" pitchFamily="18" charset="0"/>
              </a:rPr>
              <a:t> Masala  </a:t>
            </a:r>
          </a:p>
          <a:p>
            <a:pPr marL="285750" indent="-285750">
              <a:buFont typeface="Courier New" panose="02070309020205020404" pitchFamily="49" charset="0"/>
              <a:buChar char="o"/>
            </a:pPr>
            <a:endParaRPr lang="en-US" dirty="0">
              <a:solidFill>
                <a:schemeClr val="bg1"/>
              </a:solidFill>
              <a:latin typeface="Times New Roman" panose="02020603050405020304" pitchFamily="18" charset="0"/>
              <a:cs typeface="Times New Roman" panose="02020603050405020304" pitchFamily="18" charset="0"/>
            </a:endParaRPr>
          </a:p>
          <a:p>
            <a:endParaRPr lang="en-IN"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398523" y="790931"/>
            <a:ext cx="4899546" cy="2075099"/>
          </a:xfrm>
          <a:prstGeom prst="rect">
            <a:avLst/>
          </a:prstGeom>
        </p:spPr>
      </p:pic>
      <p:sp>
        <p:nvSpPr>
          <p:cNvPr id="7" name="Rectangle 6"/>
          <p:cNvSpPr/>
          <p:nvPr/>
        </p:nvSpPr>
        <p:spPr>
          <a:xfrm>
            <a:off x="5895832" y="3016155"/>
            <a:ext cx="6296167" cy="384184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p:cNvPicPr>
            <a:picLocks noChangeAspect="1"/>
          </p:cNvPicPr>
          <p:nvPr/>
        </p:nvPicPr>
        <p:blipFill>
          <a:blip r:embed="rId3"/>
          <a:stretch>
            <a:fillRect/>
          </a:stretch>
        </p:blipFill>
        <p:spPr>
          <a:xfrm>
            <a:off x="6307539" y="3429000"/>
            <a:ext cx="5472752" cy="3120257"/>
          </a:xfrm>
          <a:prstGeom prst="rect">
            <a:avLst/>
          </a:prstGeom>
        </p:spPr>
      </p:pic>
      <p:pic>
        <p:nvPicPr>
          <p:cNvPr id="9" name="Picture 8"/>
          <p:cNvPicPr>
            <a:picLocks noChangeAspect="1"/>
          </p:cNvPicPr>
          <p:nvPr/>
        </p:nvPicPr>
        <p:blipFill>
          <a:blip r:embed="rId4"/>
          <a:stretch>
            <a:fillRect/>
          </a:stretch>
        </p:blipFill>
        <p:spPr>
          <a:xfrm>
            <a:off x="11222651" y="81829"/>
            <a:ext cx="969348" cy="634039"/>
          </a:xfrm>
          <a:prstGeom prst="rect">
            <a:avLst/>
          </a:prstGeom>
        </p:spPr>
      </p:pic>
    </p:spTree>
    <p:extLst>
      <p:ext uri="{BB962C8B-B14F-4D97-AF65-F5344CB8AC3E}">
        <p14:creationId xmlns:p14="http://schemas.microsoft.com/office/powerpoint/2010/main" val="123683706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Callout 8"/>
          <p:cNvSpPr/>
          <p:nvPr/>
        </p:nvSpPr>
        <p:spPr>
          <a:xfrm>
            <a:off x="0" y="982638"/>
            <a:ext cx="5622878" cy="5875361"/>
          </a:xfrm>
          <a:prstGeom prst="rightArrowCallout">
            <a:avLst>
              <a:gd name="adj1" fmla="val 0"/>
              <a:gd name="adj2" fmla="val 25000"/>
              <a:gd name="adj3" fmla="val 25000"/>
              <a:gd name="adj4" fmla="val 6497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109182" y="1269242"/>
            <a:ext cx="3384645" cy="538609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u="sng" dirty="0">
                <a:latin typeface="Times New Roman" panose="02020603050405020304" pitchFamily="18" charset="0"/>
                <a:cs typeface="Times New Roman" panose="02020603050405020304" pitchFamily="18" charset="0"/>
              </a:rPr>
              <a:t>AIM</a:t>
            </a:r>
            <a:r>
              <a:rPr lang="en-US" b="1"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The aim of this study is to find the Association  of tobacco as risk factor in hypertensive population in urban population of </a:t>
            </a:r>
            <a:r>
              <a:rPr lang="en-IN" dirty="0" err="1">
                <a:latin typeface="Times New Roman" panose="02020603050405020304" pitchFamily="18" charset="0"/>
                <a:cs typeface="Times New Roman" panose="02020603050405020304" pitchFamily="18" charset="0"/>
              </a:rPr>
              <a:t>Goyla</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Vihar</a:t>
            </a:r>
            <a:r>
              <a:rPr lang="en-IN"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cs typeface="Times New Roman" panose="02020603050405020304" pitchFamily="18" charset="0"/>
              </a:rPr>
              <a:t>OBJECTIVE :</a:t>
            </a:r>
            <a:endParaRPr lang="en-IN" b="1" u="sng"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1-</a:t>
            </a:r>
            <a:r>
              <a:rPr lang="en-IN" dirty="0"/>
              <a:t>To study the association between tobacco consumption and hypertension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2-</a:t>
            </a:r>
            <a:r>
              <a:rPr lang="en-IN" dirty="0"/>
              <a:t>To understand the types of tobacco products consumed in </a:t>
            </a:r>
            <a:r>
              <a:rPr lang="en-IN" dirty="0" err="1"/>
              <a:t>Goyla</a:t>
            </a:r>
            <a:r>
              <a:rPr lang="en-IN" dirty="0"/>
              <a:t> </a:t>
            </a:r>
            <a:r>
              <a:rPr lang="en-IN" dirty="0" err="1"/>
              <a:t>Vihar</a:t>
            </a:r>
            <a:r>
              <a:rPr lang="en-IN" dirty="0"/>
              <a:t> </a:t>
            </a:r>
          </a:p>
          <a:p>
            <a:endParaRPr lang="en-IN" dirty="0">
              <a:latin typeface="Times New Roman" panose="02020603050405020304" pitchFamily="18" charset="0"/>
              <a:cs typeface="Times New Roman" panose="02020603050405020304" pitchFamily="18" charset="0"/>
            </a:endParaRPr>
          </a:p>
        </p:txBody>
      </p:sp>
      <p:sp>
        <p:nvSpPr>
          <p:cNvPr id="11" name="Left Arrow Callout 10"/>
          <p:cNvSpPr/>
          <p:nvPr/>
        </p:nvSpPr>
        <p:spPr>
          <a:xfrm>
            <a:off x="6237028" y="982638"/>
            <a:ext cx="5813946" cy="5875362"/>
          </a:xfrm>
          <a:prstGeom prst="leftArrowCallout">
            <a:avLst>
              <a:gd name="adj1" fmla="val 0"/>
              <a:gd name="adj2" fmla="val 25000"/>
              <a:gd name="adj3" fmla="val 25000"/>
              <a:gd name="adj4" fmla="val 6497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p:cNvSpPr txBox="1"/>
          <p:nvPr/>
        </p:nvSpPr>
        <p:spPr>
          <a:xfrm>
            <a:off x="8379726" y="1269242"/>
            <a:ext cx="3384644" cy="5355312"/>
          </a:xfrm>
          <a:prstGeom prst="rect">
            <a:avLst/>
          </a:prstGeom>
          <a:solidFill>
            <a:schemeClr val="bg1"/>
          </a:solidFill>
        </p:spPr>
        <p:txBody>
          <a:bodyPr wrap="square" rtlCol="0">
            <a:spAutoFit/>
          </a:bodyPr>
          <a:lstStyle/>
          <a:p>
            <a:r>
              <a:rPr lang="en-US" b="1" u="sng" dirty="0">
                <a:latin typeface="Times New Roman" panose="02020603050405020304" pitchFamily="18" charset="0"/>
                <a:cs typeface="Times New Roman" panose="02020603050405020304" pitchFamily="18" charset="0"/>
              </a:rPr>
              <a:t>METHODOLOGY</a:t>
            </a:r>
          </a:p>
          <a:p>
            <a:endParaRPr lang="en-US" b="1" u="sng"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STUDY TYPE –</a:t>
            </a:r>
            <a:r>
              <a:rPr lang="en-US" dirty="0">
                <a:latin typeface="Times New Roman" panose="02020603050405020304" pitchFamily="18" charset="0"/>
                <a:cs typeface="Times New Roman" panose="02020603050405020304" pitchFamily="18" charset="0"/>
              </a:rPr>
              <a:t>Cross sectional </a:t>
            </a:r>
          </a:p>
          <a:p>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STUDY POPULATION – </a:t>
            </a:r>
            <a:r>
              <a:rPr lang="en-US" dirty="0">
                <a:latin typeface="Times New Roman" panose="02020603050405020304" pitchFamily="18" charset="0"/>
                <a:cs typeface="Times New Roman" panose="02020603050405020304" pitchFamily="18" charset="0"/>
              </a:rPr>
              <a:t>Males above 15 years of </a:t>
            </a:r>
            <a:r>
              <a:rPr lang="en-US" dirty="0" err="1">
                <a:latin typeface="Times New Roman" panose="02020603050405020304" pitchFamily="18" charset="0"/>
                <a:cs typeface="Times New Roman" panose="02020603050405020304" pitchFamily="18" charset="0"/>
              </a:rPr>
              <a:t>goyla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vihar</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SAMPLING METHOD – </a:t>
            </a:r>
            <a:r>
              <a:rPr lang="en-US" dirty="0">
                <a:latin typeface="Times New Roman" panose="02020603050405020304" pitchFamily="18" charset="0"/>
                <a:cs typeface="Times New Roman" panose="02020603050405020304" pitchFamily="18" charset="0"/>
              </a:rPr>
              <a:t>Convenience sampling </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STUDY TOOL </a:t>
            </a:r>
            <a:r>
              <a:rPr lang="en-US" dirty="0"/>
              <a:t>– Questionnaire </a:t>
            </a:r>
          </a:p>
          <a:p>
            <a:r>
              <a:rPr lang="en-US" dirty="0"/>
              <a:t>&amp; anthropometric measurements </a:t>
            </a:r>
          </a:p>
          <a:p>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IN" dirty="0"/>
          </a:p>
        </p:txBody>
      </p:sp>
      <p:pic>
        <p:nvPicPr>
          <p:cNvPr id="14" name="Picture 13"/>
          <p:cNvPicPr>
            <a:picLocks noChangeAspect="1"/>
          </p:cNvPicPr>
          <p:nvPr/>
        </p:nvPicPr>
        <p:blipFill>
          <a:blip r:embed="rId2"/>
          <a:stretch>
            <a:fillRect/>
          </a:stretch>
        </p:blipFill>
        <p:spPr>
          <a:xfrm>
            <a:off x="11081626" y="174882"/>
            <a:ext cx="969348" cy="634039"/>
          </a:xfrm>
          <a:prstGeom prst="rect">
            <a:avLst/>
          </a:prstGeom>
        </p:spPr>
      </p:pic>
      <p:pic>
        <p:nvPicPr>
          <p:cNvPr id="15" name="Picture 14"/>
          <p:cNvPicPr>
            <a:picLocks noChangeAspect="1"/>
          </p:cNvPicPr>
          <p:nvPr/>
        </p:nvPicPr>
        <p:blipFill>
          <a:blip r:embed="rId3"/>
          <a:stretch>
            <a:fillRect/>
          </a:stretch>
        </p:blipFill>
        <p:spPr>
          <a:xfrm>
            <a:off x="1834" y="59365"/>
            <a:ext cx="1799670" cy="1066575"/>
          </a:xfrm>
          <a:prstGeom prst="rect">
            <a:avLst/>
          </a:prstGeom>
        </p:spPr>
      </p:pic>
      <p:pic>
        <p:nvPicPr>
          <p:cNvPr id="16" name="Picture 15"/>
          <p:cNvPicPr>
            <a:picLocks noChangeAspect="1"/>
          </p:cNvPicPr>
          <p:nvPr/>
        </p:nvPicPr>
        <p:blipFill>
          <a:blip r:embed="rId4"/>
          <a:stretch>
            <a:fillRect/>
          </a:stretch>
        </p:blipFill>
        <p:spPr>
          <a:xfrm>
            <a:off x="3603009" y="5743148"/>
            <a:ext cx="1672278" cy="1114852"/>
          </a:xfrm>
          <a:prstGeom prst="rect">
            <a:avLst/>
          </a:prstGeom>
        </p:spPr>
      </p:pic>
      <p:pic>
        <p:nvPicPr>
          <p:cNvPr id="17" name="Picture 16"/>
          <p:cNvPicPr>
            <a:picLocks noChangeAspect="1"/>
          </p:cNvPicPr>
          <p:nvPr/>
        </p:nvPicPr>
        <p:blipFill>
          <a:blip r:embed="rId5"/>
          <a:stretch>
            <a:fillRect/>
          </a:stretch>
        </p:blipFill>
        <p:spPr>
          <a:xfrm>
            <a:off x="5095165" y="127602"/>
            <a:ext cx="2438400" cy="2260756"/>
          </a:xfrm>
          <a:prstGeom prst="rect">
            <a:avLst/>
          </a:prstGeom>
        </p:spPr>
      </p:pic>
    </p:spTree>
    <p:extLst>
      <p:ext uri="{BB962C8B-B14F-4D97-AF65-F5344CB8AC3E}">
        <p14:creationId xmlns:p14="http://schemas.microsoft.com/office/powerpoint/2010/main" val="177405167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136477" y="0"/>
            <a:ext cx="5308980" cy="1105469"/>
          </a:xfrm>
          <a:prstGeom prst="horizontalScroll">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a:t>OBJECTIVE 1- TO CHECK THE ASSOCIATION OF TOBACCO AND HYPERTENSION </a:t>
            </a:r>
            <a:endParaRPr lang="en-IN"/>
          </a:p>
        </p:txBody>
      </p:sp>
      <p:sp>
        <p:nvSpPr>
          <p:cNvPr id="4" name="TextBox 3"/>
          <p:cNvSpPr txBox="1"/>
          <p:nvPr/>
        </p:nvSpPr>
        <p:spPr>
          <a:xfrm>
            <a:off x="7635925" y="183402"/>
            <a:ext cx="4913194" cy="369332"/>
          </a:xfrm>
          <a:prstGeom prst="rect">
            <a:avLst/>
          </a:prstGeom>
          <a:noFill/>
        </p:spPr>
        <p:txBody>
          <a:bodyPr wrap="square" rtlCol="0">
            <a:spAutoFit/>
          </a:bodyPr>
          <a:lstStyle/>
          <a:p>
            <a:r>
              <a:rPr lang="en-US" b="1">
                <a:solidFill>
                  <a:schemeClr val="tx1">
                    <a:lumMod val="50000"/>
                    <a:lumOff val="50000"/>
                  </a:schemeClr>
                </a:solidFill>
                <a:latin typeface="Times New Roman" panose="02020603050405020304" pitchFamily="18" charset="0"/>
                <a:cs typeface="Times New Roman" panose="02020603050405020304" pitchFamily="18" charset="0"/>
              </a:rPr>
              <a:t>TOTAL MALES – 120 </a:t>
            </a:r>
            <a:endParaRPr lang="en-IN" b="1">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893101" y="2078839"/>
            <a:ext cx="3016156" cy="646331"/>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TOBACCO-CONSUMERS</a:t>
            </a:r>
          </a:p>
          <a:p>
            <a:pPr algn="ctr"/>
            <a:r>
              <a:rPr lang="en-US" b="1">
                <a:latin typeface="Times New Roman" panose="02020603050405020304" pitchFamily="18" charset="0"/>
                <a:cs typeface="Times New Roman" panose="02020603050405020304" pitchFamily="18" charset="0"/>
              </a:rPr>
              <a:t>34</a:t>
            </a:r>
            <a:endParaRPr lang="en-IN" b="1">
              <a:latin typeface="Times New Roman" panose="02020603050405020304" pitchFamily="18" charset="0"/>
              <a:cs typeface="Times New Roman" panose="02020603050405020304" pitchFamily="18" charset="0"/>
            </a:endParaRPr>
          </a:p>
        </p:txBody>
      </p:sp>
      <p:sp>
        <p:nvSpPr>
          <p:cNvPr id="13" name="TextBox 12"/>
          <p:cNvSpPr txBox="1"/>
          <p:nvPr/>
        </p:nvSpPr>
        <p:spPr>
          <a:xfrm>
            <a:off x="8786883" y="2078840"/>
            <a:ext cx="3609834" cy="646331"/>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NON TOBACCO CONSUMERS </a:t>
            </a:r>
          </a:p>
          <a:p>
            <a:pPr algn="ctr"/>
            <a:r>
              <a:rPr lang="en-US" b="1">
                <a:latin typeface="Times New Roman" panose="02020603050405020304" pitchFamily="18" charset="0"/>
                <a:cs typeface="Times New Roman" panose="02020603050405020304" pitchFamily="18" charset="0"/>
              </a:rPr>
              <a:t>64</a:t>
            </a:r>
            <a:endParaRPr lang="en-IN" b="1">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6014337" y="2889911"/>
            <a:ext cx="5789839" cy="3879277"/>
          </a:xfrm>
          <a:prstGeom prst="rect">
            <a:avLst/>
          </a:prstGeom>
          <a:ln w="88900" cap="sq" cmpd="thickThin">
            <a:solidFill>
              <a:srgbClr val="000000"/>
            </a:solidFill>
            <a:prstDash val="solid"/>
            <a:miter lim="800000"/>
          </a:ln>
          <a:effectLst>
            <a:innerShdw blurRad="76200">
              <a:srgbClr val="000000"/>
            </a:innerShdw>
          </a:effectLst>
        </p:spPr>
      </p:pic>
      <p:cxnSp>
        <p:nvCxnSpPr>
          <p:cNvPr id="16" name="Straight Connector 15"/>
          <p:cNvCxnSpPr/>
          <p:nvPr/>
        </p:nvCxnSpPr>
        <p:spPr>
          <a:xfrm flipH="1">
            <a:off x="7014949" y="552734"/>
            <a:ext cx="1091822" cy="1361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007522" y="552734"/>
            <a:ext cx="1289717" cy="1520998"/>
          </a:xfrm>
          <a:prstGeom prst="line">
            <a:avLst/>
          </a:prstGeom>
        </p:spPr>
        <p:style>
          <a:lnRef idx="1">
            <a:schemeClr val="accent1"/>
          </a:lnRef>
          <a:fillRef idx="0">
            <a:schemeClr val="accent1"/>
          </a:fillRef>
          <a:effectRef idx="0">
            <a:schemeClr val="accent1"/>
          </a:effectRef>
          <a:fontRef idx="minor">
            <a:schemeClr val="tx1"/>
          </a:fontRef>
        </p:style>
      </p:cxnSp>
      <p:sp>
        <p:nvSpPr>
          <p:cNvPr id="22" name="Round Same Side Corner Rectangle 21"/>
          <p:cNvSpPr/>
          <p:nvPr/>
        </p:nvSpPr>
        <p:spPr>
          <a:xfrm>
            <a:off x="270681" y="1257914"/>
            <a:ext cx="5377218" cy="5600086"/>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N"/>
          </a:p>
        </p:txBody>
      </p:sp>
      <p:pic>
        <p:nvPicPr>
          <p:cNvPr id="23" name="Picture 22"/>
          <p:cNvPicPr>
            <a:picLocks noChangeAspect="1"/>
          </p:cNvPicPr>
          <p:nvPr/>
        </p:nvPicPr>
        <p:blipFill>
          <a:blip r:embed="rId3"/>
          <a:stretch>
            <a:fillRect/>
          </a:stretch>
        </p:blipFill>
        <p:spPr>
          <a:xfrm>
            <a:off x="838656" y="1982789"/>
            <a:ext cx="4241267" cy="1589091"/>
          </a:xfrm>
          <a:prstGeom prst="rect">
            <a:avLst/>
          </a:prstGeom>
        </p:spPr>
      </p:pic>
      <p:sp>
        <p:nvSpPr>
          <p:cNvPr id="26" name="TextBox 25"/>
          <p:cNvSpPr txBox="1"/>
          <p:nvPr/>
        </p:nvSpPr>
        <p:spPr>
          <a:xfrm>
            <a:off x="838656" y="1403400"/>
            <a:ext cx="4241267"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AFTER CALCULATING ODDS RATIO</a:t>
            </a:r>
            <a:endParaRPr lang="en-IN" b="1">
              <a:latin typeface="Times New Roman" panose="02020603050405020304" pitchFamily="18" charset="0"/>
              <a:cs typeface="Times New Roman" panose="02020603050405020304" pitchFamily="18" charset="0"/>
            </a:endParaRPr>
          </a:p>
        </p:txBody>
      </p:sp>
      <p:sp>
        <p:nvSpPr>
          <p:cNvPr id="27" name="TextBox 26"/>
          <p:cNvSpPr txBox="1"/>
          <p:nvPr/>
        </p:nvSpPr>
        <p:spPr>
          <a:xfrm>
            <a:off x="270681" y="3781937"/>
            <a:ext cx="5377217" cy="3231654"/>
          </a:xfrm>
          <a:prstGeom prst="rect">
            <a:avLst/>
          </a:prstGeom>
          <a:solidFill>
            <a:schemeClr val="accent6">
              <a:lumMod val="40000"/>
              <a:lumOff val="60000"/>
            </a:schemeClr>
          </a:solidFill>
        </p:spPr>
        <p:txBody>
          <a:bodyPr wrap="square" rtlCol="0">
            <a:spAutoFit/>
          </a:bodyPr>
          <a:lstStyle/>
          <a:p>
            <a:r>
              <a:rPr lang="en-US" b="1" dirty="0">
                <a:latin typeface="Times New Roman" panose="02020603050405020304" pitchFamily="18" charset="0"/>
                <a:cs typeface="Times New Roman" panose="02020603050405020304" pitchFamily="18" charset="0"/>
              </a:rPr>
              <a:t>ODDS RATIO = 1.90</a:t>
            </a:r>
          </a:p>
          <a:p>
            <a:pPr marL="285750" indent="-285750">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IT DEPICTS THAT TOBACCO IS A RISK FACTOR FOR HYPERTENSION</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INTERPRETATION </a:t>
            </a:r>
          </a:p>
          <a:p>
            <a:pPr marL="285750" indent="-285750">
              <a:buFont typeface="Wingdings" panose="05000000000000000000" pitchFamily="2" charset="2"/>
              <a:buChar char="ü"/>
            </a:pPr>
            <a:r>
              <a:rPr lang="en-IN" sz="1600" dirty="0">
                <a:latin typeface="Times New Roman" panose="02020603050405020304" pitchFamily="18" charset="0"/>
                <a:cs typeface="Times New Roman" panose="02020603050405020304" pitchFamily="18" charset="0"/>
              </a:rPr>
              <a:t>If odds ratio is  =1 then there is no association between disease and exposure</a:t>
            </a:r>
          </a:p>
          <a:p>
            <a:pPr marL="285750" lvl="0" indent="-285750">
              <a:buFont typeface="Wingdings" panose="05000000000000000000" pitchFamily="2" charset="2"/>
              <a:buChar char="ü"/>
            </a:pPr>
            <a:r>
              <a:rPr lang="en-IN" sz="1600" dirty="0">
                <a:latin typeface="Times New Roman" panose="02020603050405020304" pitchFamily="18" charset="0"/>
                <a:cs typeface="Times New Roman" panose="02020603050405020304" pitchFamily="18" charset="0"/>
              </a:rPr>
              <a:t>If odds ratio is  &lt;1 then a negative and protective association between disease and exposure</a:t>
            </a:r>
          </a:p>
          <a:p>
            <a:pPr marL="285750" lvl="0" indent="-285750">
              <a:buFont typeface="Wingdings" panose="05000000000000000000" pitchFamily="2" charset="2"/>
              <a:buChar char="ü"/>
            </a:pPr>
            <a:r>
              <a:rPr lang="en-IN" sz="1600" dirty="0">
                <a:latin typeface="Times New Roman" panose="02020603050405020304" pitchFamily="18" charset="0"/>
                <a:cs typeface="Times New Roman" panose="02020603050405020304" pitchFamily="18" charset="0"/>
              </a:rPr>
              <a:t>If odds ratio is &gt;1 then a positive association between disease and exposure its a risk factor.</a:t>
            </a:r>
          </a:p>
          <a:p>
            <a:endParaRPr lang="en-IN" dirty="0">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4"/>
          <a:stretch>
            <a:fillRect/>
          </a:stretch>
        </p:blipFill>
        <p:spPr>
          <a:xfrm>
            <a:off x="10903415" y="1530"/>
            <a:ext cx="1288585" cy="559870"/>
          </a:xfrm>
          <a:prstGeom prst="rect">
            <a:avLst/>
          </a:prstGeom>
        </p:spPr>
      </p:pic>
    </p:spTree>
    <p:extLst>
      <p:ext uri="{BB962C8B-B14F-4D97-AF65-F5344CB8AC3E}">
        <p14:creationId xmlns:p14="http://schemas.microsoft.com/office/powerpoint/2010/main" val="376734580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1188128" y="0"/>
            <a:ext cx="1006092" cy="545493"/>
          </a:xfrm>
          <a:prstGeom prst="rect">
            <a:avLst/>
          </a:prstGeom>
        </p:spPr>
      </p:pic>
      <p:sp>
        <p:nvSpPr>
          <p:cNvPr id="18" name="Horizontal Scroll 17"/>
          <p:cNvSpPr/>
          <p:nvPr/>
        </p:nvSpPr>
        <p:spPr>
          <a:xfrm>
            <a:off x="300250" y="0"/>
            <a:ext cx="7383440" cy="1173707"/>
          </a:xfrm>
          <a:prstGeom prst="horizontalScroll">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50000"/>
                    <a:lumOff val="50000"/>
                  </a:schemeClr>
                </a:solidFill>
                <a:latin typeface="Times New Roman" panose="02020603050405020304" pitchFamily="18" charset="0"/>
                <a:cs typeface="Times New Roman" panose="02020603050405020304" pitchFamily="18" charset="0"/>
              </a:rPr>
              <a:t>OBJECTIVE 2- TO STUDY THE TYPE OF TOBACCO PRODUCTS IN GOYLA VIHAR </a:t>
            </a:r>
            <a:endParaRPr lang="en-IN" b="1"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9" name="Left Arrow 18"/>
          <p:cNvSpPr/>
          <p:nvPr/>
        </p:nvSpPr>
        <p:spPr>
          <a:xfrm>
            <a:off x="6197002" y="1581930"/>
            <a:ext cx="5254388" cy="1773601"/>
          </a:xfrm>
          <a:prstGeom prst="leftArrow">
            <a:avLst>
              <a:gd name="adj1" fmla="val 50000"/>
              <a:gd name="adj2" fmla="val 486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50000"/>
                    <a:lumOff val="50000"/>
                  </a:schemeClr>
                </a:solidFill>
                <a:latin typeface="Times New Roman" panose="02020603050405020304" pitchFamily="18" charset="0"/>
                <a:cs typeface="Times New Roman" panose="02020603050405020304" pitchFamily="18" charset="0"/>
              </a:rPr>
              <a:t>IT WAS OBSERVED THAT SMOKELESS FORM OF TOBACCO WAS MORE CONSUMED THAN SMOKING FORM  </a:t>
            </a:r>
            <a:endParaRPr lang="en-IN" b="1">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0EBD113-0A46-0467-D82E-9B7C5BF7F67C}"/>
              </a:ext>
            </a:extLst>
          </p:cNvPr>
          <p:cNvSpPr txBox="1"/>
          <p:nvPr/>
        </p:nvSpPr>
        <p:spPr>
          <a:xfrm rot="-5400000">
            <a:off x="4602577" y="5369810"/>
            <a:ext cx="16073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latin typeface="Times New Roman"/>
                <a:cs typeface="Calibri"/>
              </a:rPr>
              <a:t>PERCENTAGE</a:t>
            </a:r>
          </a:p>
        </p:txBody>
      </p:sp>
      <p:sp>
        <p:nvSpPr>
          <p:cNvPr id="11" name="Rectangle 10"/>
          <p:cNvSpPr/>
          <p:nvPr/>
        </p:nvSpPr>
        <p:spPr>
          <a:xfrm>
            <a:off x="324377" y="1324137"/>
            <a:ext cx="5238273" cy="327121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5562648" y="3480179"/>
            <a:ext cx="6631571" cy="334933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5" name="Picture 14"/>
          <p:cNvPicPr>
            <a:picLocks noChangeAspect="1"/>
          </p:cNvPicPr>
          <p:nvPr/>
        </p:nvPicPr>
        <p:blipFill>
          <a:blip r:embed="rId3"/>
          <a:stretch>
            <a:fillRect/>
          </a:stretch>
        </p:blipFill>
        <p:spPr>
          <a:xfrm>
            <a:off x="5851381" y="3672629"/>
            <a:ext cx="6072142" cy="3017782"/>
          </a:xfrm>
          <a:prstGeom prst="rect">
            <a:avLst/>
          </a:prstGeom>
        </p:spPr>
      </p:pic>
      <p:pic>
        <p:nvPicPr>
          <p:cNvPr id="17" name="Picture 16"/>
          <p:cNvPicPr>
            <a:picLocks noChangeAspect="1"/>
          </p:cNvPicPr>
          <p:nvPr/>
        </p:nvPicPr>
        <p:blipFill>
          <a:blip r:embed="rId4"/>
          <a:stretch>
            <a:fillRect/>
          </a:stretch>
        </p:blipFill>
        <p:spPr>
          <a:xfrm>
            <a:off x="11112741" y="5611795"/>
            <a:ext cx="566977" cy="304826"/>
          </a:xfrm>
          <a:prstGeom prst="rect">
            <a:avLst/>
          </a:prstGeom>
        </p:spPr>
      </p:pic>
      <p:pic>
        <p:nvPicPr>
          <p:cNvPr id="20" name="Picture 19"/>
          <p:cNvPicPr>
            <a:picLocks noChangeAspect="1"/>
          </p:cNvPicPr>
          <p:nvPr/>
        </p:nvPicPr>
        <p:blipFill>
          <a:blip r:embed="rId5"/>
          <a:stretch>
            <a:fillRect/>
          </a:stretch>
        </p:blipFill>
        <p:spPr>
          <a:xfrm>
            <a:off x="9576955" y="5764208"/>
            <a:ext cx="1408298" cy="304826"/>
          </a:xfrm>
          <a:prstGeom prst="rect">
            <a:avLst/>
          </a:prstGeom>
        </p:spPr>
      </p:pic>
      <p:pic>
        <p:nvPicPr>
          <p:cNvPr id="21" name="Picture 20"/>
          <p:cNvPicPr>
            <a:picLocks noChangeAspect="1"/>
          </p:cNvPicPr>
          <p:nvPr/>
        </p:nvPicPr>
        <p:blipFill>
          <a:blip r:embed="rId6"/>
          <a:stretch>
            <a:fillRect/>
          </a:stretch>
        </p:blipFill>
        <p:spPr>
          <a:xfrm>
            <a:off x="8737046" y="5662003"/>
            <a:ext cx="548688" cy="304826"/>
          </a:xfrm>
          <a:prstGeom prst="rect">
            <a:avLst/>
          </a:prstGeom>
        </p:spPr>
      </p:pic>
      <p:pic>
        <p:nvPicPr>
          <p:cNvPr id="22" name="Picture 21"/>
          <p:cNvPicPr>
            <a:picLocks noChangeAspect="1"/>
          </p:cNvPicPr>
          <p:nvPr/>
        </p:nvPicPr>
        <p:blipFill>
          <a:blip r:embed="rId7"/>
          <a:stretch>
            <a:fillRect/>
          </a:stretch>
        </p:blipFill>
        <p:spPr>
          <a:xfrm>
            <a:off x="7945925" y="4290530"/>
            <a:ext cx="640135" cy="304826"/>
          </a:xfrm>
          <a:prstGeom prst="rect">
            <a:avLst/>
          </a:prstGeom>
        </p:spPr>
      </p:pic>
      <p:pic>
        <p:nvPicPr>
          <p:cNvPr id="23" name="Picture 22"/>
          <p:cNvPicPr>
            <a:picLocks noChangeAspect="1"/>
          </p:cNvPicPr>
          <p:nvPr/>
        </p:nvPicPr>
        <p:blipFill>
          <a:blip r:embed="rId8"/>
          <a:stretch>
            <a:fillRect/>
          </a:stretch>
        </p:blipFill>
        <p:spPr>
          <a:xfrm>
            <a:off x="6403503" y="5586069"/>
            <a:ext cx="1542422" cy="329213"/>
          </a:xfrm>
          <a:prstGeom prst="rect">
            <a:avLst/>
          </a:prstGeom>
        </p:spPr>
      </p:pic>
      <p:sp>
        <p:nvSpPr>
          <p:cNvPr id="24" name="Rectangle 23"/>
          <p:cNvSpPr/>
          <p:nvPr/>
        </p:nvSpPr>
        <p:spPr>
          <a:xfrm rot="20636092">
            <a:off x="-3695" y="5090221"/>
            <a:ext cx="4769254" cy="646331"/>
          </a:xfrm>
          <a:prstGeom prst="rect">
            <a:avLst/>
          </a:prstGeom>
          <a:solidFill>
            <a:schemeClr val="tx1"/>
          </a:solidFill>
        </p:spPr>
        <p:txBody>
          <a:bodyPr wrap="none" lIns="91440" tIns="45720" rIns="91440" bIns="45720">
            <a:spAutoFit/>
          </a:bodyPr>
          <a:lstStyle/>
          <a:p>
            <a:pPr algn="ctr"/>
            <a:r>
              <a:rPr lang="en-US" sz="36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Smoking vs smokeless </a:t>
            </a:r>
          </a:p>
        </p:txBody>
      </p:sp>
      <p:pic>
        <p:nvPicPr>
          <p:cNvPr id="25" name="Picture 24"/>
          <p:cNvPicPr>
            <a:picLocks noChangeAspect="1"/>
          </p:cNvPicPr>
          <p:nvPr/>
        </p:nvPicPr>
        <p:blipFill>
          <a:blip r:embed="rId9"/>
          <a:stretch>
            <a:fillRect/>
          </a:stretch>
        </p:blipFill>
        <p:spPr>
          <a:xfrm rot="20603377">
            <a:off x="3776503" y="5441034"/>
            <a:ext cx="1347099" cy="1347099"/>
          </a:xfrm>
          <a:prstGeom prst="rect">
            <a:avLst/>
          </a:prstGeom>
        </p:spPr>
      </p:pic>
      <p:pic>
        <p:nvPicPr>
          <p:cNvPr id="27" name="Picture 26"/>
          <p:cNvPicPr>
            <a:picLocks noChangeAspect="1"/>
          </p:cNvPicPr>
          <p:nvPr/>
        </p:nvPicPr>
        <p:blipFill>
          <a:blip r:embed="rId10"/>
          <a:stretch>
            <a:fillRect/>
          </a:stretch>
        </p:blipFill>
        <p:spPr>
          <a:xfrm>
            <a:off x="703449" y="1612097"/>
            <a:ext cx="4584589" cy="2755631"/>
          </a:xfrm>
          <a:prstGeom prst="rect">
            <a:avLst/>
          </a:prstGeom>
        </p:spPr>
      </p:pic>
    </p:spTree>
    <p:extLst>
      <p:ext uri="{BB962C8B-B14F-4D97-AF65-F5344CB8AC3E}">
        <p14:creationId xmlns:p14="http://schemas.microsoft.com/office/powerpoint/2010/main" val="427407047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FB151B9-35CC-419E-A1F7-27F57307479B}"/>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000" b="1" kern="1200">
                <a:solidFill>
                  <a:srgbClr val="FFFFFF"/>
                </a:solidFill>
                <a:latin typeface="Times New Roman"/>
                <a:cs typeface="Times New Roman"/>
              </a:rPr>
              <a:t>UNHEALTHY DIET AS A RISK FACTOR OF HYPERTENSION IN SOUTHWEST REGION OF NEW DELHI</a:t>
            </a:r>
          </a:p>
        </p:txBody>
      </p:sp>
      <p:sp>
        <p:nvSpPr>
          <p:cNvPr id="5" name="TextBox 4">
            <a:extLst>
              <a:ext uri="{FF2B5EF4-FFF2-40B4-BE49-F238E27FC236}">
                <a16:creationId xmlns:a16="http://schemas.microsoft.com/office/drawing/2014/main" id="{A1D70FCB-3CE8-0945-2F19-163D264C096C}"/>
              </a:ext>
            </a:extLst>
          </p:cNvPr>
          <p:cNvSpPr txBox="1"/>
          <p:nvPr/>
        </p:nvSpPr>
        <p:spPr>
          <a:xfrm>
            <a:off x="8390627" y="4853795"/>
            <a:ext cx="2743200" cy="400110"/>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Dr. Disha Bakshi</a:t>
            </a:r>
          </a:p>
        </p:txBody>
      </p:sp>
      <p:pic>
        <p:nvPicPr>
          <p:cNvPr id="7" name="Picture 6">
            <a:extLst>
              <a:ext uri="{FF2B5EF4-FFF2-40B4-BE49-F238E27FC236}">
                <a16:creationId xmlns:a16="http://schemas.microsoft.com/office/drawing/2014/main" id="{05C1A45B-7F67-0A3B-B1ED-C04A375E4A6E}"/>
              </a:ext>
            </a:extLst>
          </p:cNvPr>
          <p:cNvPicPr>
            <a:picLocks noChangeAspect="1"/>
          </p:cNvPicPr>
          <p:nvPr/>
        </p:nvPicPr>
        <p:blipFill>
          <a:blip r:embed="rId2"/>
          <a:stretch>
            <a:fillRect/>
          </a:stretch>
        </p:blipFill>
        <p:spPr>
          <a:xfrm>
            <a:off x="10903415" y="1530"/>
            <a:ext cx="1288585" cy="559870"/>
          </a:xfrm>
          <a:prstGeom prst="rect">
            <a:avLst/>
          </a:prstGeom>
        </p:spPr>
      </p:pic>
      <p:pic>
        <p:nvPicPr>
          <p:cNvPr id="3" name="Picture 3" descr="A picture containing map&#10;&#10;Description automatically generated">
            <a:extLst>
              <a:ext uri="{FF2B5EF4-FFF2-40B4-BE49-F238E27FC236}">
                <a16:creationId xmlns:a16="http://schemas.microsoft.com/office/drawing/2014/main" id="{69AB6099-6F96-20D5-F77B-9BFC095A41B4}"/>
              </a:ext>
            </a:extLst>
          </p:cNvPr>
          <p:cNvPicPr>
            <a:picLocks noChangeAspect="1"/>
          </p:cNvPicPr>
          <p:nvPr/>
        </p:nvPicPr>
        <p:blipFill>
          <a:blip r:embed="rId3"/>
          <a:stretch>
            <a:fillRect/>
          </a:stretch>
        </p:blipFill>
        <p:spPr>
          <a:xfrm>
            <a:off x="1310376" y="4712215"/>
            <a:ext cx="2743200" cy="1479176"/>
          </a:xfrm>
          <a:prstGeom prst="rect">
            <a:avLst/>
          </a:prstGeom>
        </p:spPr>
      </p:pic>
    </p:spTree>
    <p:extLst>
      <p:ext uri="{BB962C8B-B14F-4D97-AF65-F5344CB8AC3E}">
        <p14:creationId xmlns:p14="http://schemas.microsoft.com/office/powerpoint/2010/main" val="316115609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9EDFBB-8927-0111-5A7E-BB1BD2F90AB0}"/>
              </a:ext>
            </a:extLst>
          </p:cNvPr>
          <p:cNvSpPr>
            <a:spLocks noGrp="1"/>
          </p:cNvSpPr>
          <p:nvPr>
            <p:ph type="title"/>
          </p:nvPr>
        </p:nvSpPr>
        <p:spPr>
          <a:xfrm>
            <a:off x="1557068" y="206975"/>
            <a:ext cx="8730343" cy="527504"/>
          </a:xfrm>
          <a:solidFill>
            <a:schemeClr val="accent1">
              <a:lumMod val="20000"/>
              <a:lumOff val="80000"/>
            </a:schemeClr>
          </a:solidFill>
        </p:spPr>
        <p:txBody>
          <a:bodyPr anchor="t">
            <a:normAutofit fontScale="90000"/>
          </a:bodyPr>
          <a:lstStyle/>
          <a:p>
            <a:pPr algn="ctr"/>
            <a:r>
              <a:rPr lang="en-US" sz="2800" b="1">
                <a:effectLst/>
                <a:latin typeface="Times New Roman" panose="02020603050405020304" pitchFamily="18" charset="0"/>
                <a:ea typeface="Calibri" panose="020F0502020204030204" pitchFamily="34" charset="0"/>
              </a:rPr>
              <a:t>Dietary habits and hypertension</a:t>
            </a:r>
            <a:br>
              <a:rPr lang="en-US" sz="2800" b="1">
                <a:effectLst/>
                <a:latin typeface="Times New Roman" panose="02020603050405020304" pitchFamily="18" charset="0"/>
                <a:ea typeface="Calibri" panose="020F0502020204030204" pitchFamily="34" charset="0"/>
              </a:rPr>
            </a:br>
            <a:r>
              <a:rPr lang="en-US" sz="2800" b="1">
                <a:effectLst/>
                <a:latin typeface="Times New Roman" panose="02020603050405020304" pitchFamily="18" charset="0"/>
                <a:ea typeface="Calibri" panose="020F0502020204030204" pitchFamily="34" charset="0"/>
              </a:rPr>
              <a:t> </a:t>
            </a:r>
            <a:endParaRPr lang="en-IN" sz="2800" b="1"/>
          </a:p>
        </p:txBody>
      </p:sp>
      <p:sp>
        <p:nvSpPr>
          <p:cNvPr id="5" name="Content Placeholder 4">
            <a:extLst>
              <a:ext uri="{FF2B5EF4-FFF2-40B4-BE49-F238E27FC236}">
                <a16:creationId xmlns:a16="http://schemas.microsoft.com/office/drawing/2014/main" id="{7C524571-CB76-2FB7-D424-C36A7488267A}"/>
              </a:ext>
            </a:extLst>
          </p:cNvPr>
          <p:cNvSpPr>
            <a:spLocks noGrp="1"/>
          </p:cNvSpPr>
          <p:nvPr>
            <p:ph idx="1"/>
          </p:nvPr>
        </p:nvSpPr>
        <p:spPr>
          <a:xfrm>
            <a:off x="265471" y="811160"/>
            <a:ext cx="11636477" cy="5884607"/>
          </a:xfrm>
        </p:spPr>
        <p:txBody>
          <a:bodyPr/>
          <a:lstStyle/>
          <a:p>
            <a:pPr marL="514350" indent="-514350">
              <a:buFont typeface="+mj-lt"/>
              <a:buAutoNum type="alphaUcPeriod"/>
            </a:pPr>
            <a:r>
              <a:rPr lang="en-US"/>
              <a:t>Dietary salt: knowledge, attitudes and practices:</a:t>
            </a:r>
          </a:p>
          <a:p>
            <a:pPr marL="514350" indent="-514350">
              <a:buFont typeface="+mj-lt"/>
              <a:buAutoNum type="alphaUcPeriod"/>
            </a:pPr>
            <a:endParaRPr lang="en-US"/>
          </a:p>
          <a:p>
            <a:pPr marL="514350" indent="-514350">
              <a:buFont typeface="+mj-lt"/>
              <a:buAutoNum type="alphaUcPeriod"/>
            </a:pPr>
            <a:endParaRPr lang="en-US"/>
          </a:p>
          <a:p>
            <a:pPr marL="514350" indent="-514350">
              <a:buFont typeface="+mj-lt"/>
              <a:buAutoNum type="alphaUcPeriod"/>
            </a:pPr>
            <a:endParaRPr lang="en-US"/>
          </a:p>
          <a:p>
            <a:pPr marL="514350" indent="-514350">
              <a:buFont typeface="+mj-lt"/>
              <a:buAutoNum type="alphaUcPeriod"/>
            </a:pPr>
            <a:endParaRPr lang="en-US"/>
          </a:p>
          <a:p>
            <a:pPr marL="514350" indent="-514350">
              <a:buFont typeface="+mj-lt"/>
              <a:buAutoNum type="alphaUcPeriod"/>
            </a:pPr>
            <a:endParaRPr lang="en-US"/>
          </a:p>
          <a:p>
            <a:pPr marL="0" indent="0">
              <a:buNone/>
            </a:pPr>
            <a:endParaRPr lang="en-US"/>
          </a:p>
          <a:p>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sz="1800" b="1">
                <a:solidFill>
                  <a:srgbClr val="000000"/>
                </a:solidFill>
                <a:latin typeface="Calibri" panose="020F0502020204030204" pitchFamily="34" charset="0"/>
                <a:ea typeface="Calibri" panose="020F0502020204030204" pitchFamily="34" charset="0"/>
                <a:cs typeface="Calibri" panose="020F0502020204030204" pitchFamily="34" charset="0"/>
              </a:rPr>
              <a:t>P=0.578128 </a:t>
            </a:r>
            <a:r>
              <a:rPr lang="en-US" sz="1800" b="1" err="1">
                <a:solidFill>
                  <a:srgbClr val="000000"/>
                </a:solidFill>
                <a:latin typeface="Calibri" panose="020F0502020204030204" pitchFamily="34" charset="0"/>
                <a:ea typeface="Calibri" panose="020F0502020204030204" pitchFamily="34" charset="0"/>
                <a:cs typeface="Calibri" panose="020F0502020204030204" pitchFamily="34" charset="0"/>
              </a:rPr>
              <a:t>i.e</a:t>
            </a:r>
            <a:r>
              <a:rPr lang="en-US" sz="1800" b="1">
                <a:solidFill>
                  <a:srgbClr val="000000"/>
                </a:solidFill>
                <a:latin typeface="Calibri" panose="020F0502020204030204" pitchFamily="34" charset="0"/>
                <a:ea typeface="Calibri" panose="020F0502020204030204" pitchFamily="34" charset="0"/>
                <a:cs typeface="Calibri" panose="020F0502020204030204" pitchFamily="34" charset="0"/>
              </a:rPr>
              <a:t> more than 0.05 hence we accept the null hypothesis that there is no association.</a:t>
            </a:r>
          </a:p>
          <a:p>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13% of respondents felt they consumed too much salt or far too much salt (38/293=12.9%).</a:t>
            </a:r>
            <a:endParaRPr lang="en-IN" sz="1800">
              <a:effectLst/>
              <a:latin typeface="Calibri" panose="020F0502020204030204" pitchFamily="34" charset="0"/>
              <a:ea typeface="Calibri" panose="020F0502020204030204" pitchFamily="34" charset="0"/>
              <a:cs typeface="Mangal" panose="02040503050203030202" pitchFamily="18" charset="0"/>
            </a:endParaRPr>
          </a:p>
          <a:p>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More than half acknowledged that consuming too much salt could cause serious health problems (157/293=53.5%). </a:t>
            </a:r>
          </a:p>
          <a:p>
            <a:pPr marL="0" indent="0">
              <a:buNone/>
            </a:pPr>
            <a:endParaRPr lang="en-IN" sz="3200">
              <a:effectLst/>
              <a:latin typeface="Calibri" panose="020F0502020204030204" pitchFamily="34" charset="0"/>
              <a:ea typeface="Calibri" panose="020F0502020204030204" pitchFamily="34" charset="0"/>
              <a:cs typeface="Mangal" panose="02040503050203030202" pitchFamily="18" charset="0"/>
            </a:endParaRPr>
          </a:p>
          <a:p>
            <a:endParaRPr lang="en-US"/>
          </a:p>
        </p:txBody>
      </p:sp>
      <p:graphicFrame>
        <p:nvGraphicFramePr>
          <p:cNvPr id="6" name="Chart 5">
            <a:extLst>
              <a:ext uri="{FF2B5EF4-FFF2-40B4-BE49-F238E27FC236}">
                <a16:creationId xmlns:a16="http://schemas.microsoft.com/office/drawing/2014/main" id="{68B608E2-3274-C63A-6F68-B838D784EAF1}"/>
              </a:ext>
            </a:extLst>
          </p:cNvPr>
          <p:cNvGraphicFramePr>
            <a:graphicFrameLocks/>
          </p:cNvGraphicFramePr>
          <p:nvPr/>
        </p:nvGraphicFramePr>
        <p:xfrm>
          <a:off x="0" y="1567015"/>
          <a:ext cx="5283200" cy="3237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9608CC51-097B-E939-7625-C207FBA87B15}"/>
              </a:ext>
            </a:extLst>
          </p:cNvPr>
          <p:cNvGraphicFramePr>
            <a:graphicFrameLocks/>
          </p:cNvGraphicFramePr>
          <p:nvPr/>
        </p:nvGraphicFramePr>
        <p:xfrm>
          <a:off x="5930888" y="1452716"/>
          <a:ext cx="5695055" cy="3351512"/>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41B328DA-AF3F-A2F4-508F-52CBCD06369B}"/>
              </a:ext>
            </a:extLst>
          </p:cNvPr>
          <p:cNvPicPr>
            <a:picLocks noChangeAspect="1"/>
          </p:cNvPicPr>
          <p:nvPr/>
        </p:nvPicPr>
        <p:blipFill>
          <a:blip r:embed="rId4"/>
          <a:stretch>
            <a:fillRect/>
          </a:stretch>
        </p:blipFill>
        <p:spPr>
          <a:xfrm>
            <a:off x="11190924" y="5826"/>
            <a:ext cx="1001076" cy="467600"/>
          </a:xfrm>
          <a:prstGeom prst="rect">
            <a:avLst/>
          </a:prstGeom>
        </p:spPr>
      </p:pic>
    </p:spTree>
    <p:extLst>
      <p:ext uri="{BB962C8B-B14F-4D97-AF65-F5344CB8AC3E}">
        <p14:creationId xmlns:p14="http://schemas.microsoft.com/office/powerpoint/2010/main" val="47372329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D38C8-BE87-591C-FF16-1C9765CE0D53}"/>
              </a:ext>
            </a:extLst>
          </p:cNvPr>
          <p:cNvSpPr>
            <a:spLocks noGrp="1"/>
          </p:cNvSpPr>
          <p:nvPr>
            <p:ph type="title"/>
          </p:nvPr>
        </p:nvSpPr>
        <p:spPr>
          <a:xfrm>
            <a:off x="552090" y="237029"/>
            <a:ext cx="9895951" cy="1033669"/>
          </a:xfrm>
        </p:spPr>
        <p:txBody>
          <a:bodyPr>
            <a:normAutofit/>
          </a:bodyPr>
          <a:lstStyle/>
          <a:p>
            <a:r>
              <a:rPr lang="en-US" sz="4000" b="1">
                <a:solidFill>
                  <a:srgbClr val="FFFFFF"/>
                </a:solidFill>
                <a:latin typeface="Times New Roman"/>
                <a:cs typeface="Calibri Light"/>
              </a:rPr>
              <a:t>APPROVAL</a:t>
            </a:r>
            <a:endParaRPr lang="en-US" sz="4000" b="1">
              <a:solidFill>
                <a:srgbClr val="FFFFFF"/>
              </a:solidFill>
              <a:latin typeface="Times New Roman"/>
              <a:cs typeface="Times New Roman"/>
            </a:endParaRPr>
          </a:p>
        </p:txBody>
      </p:sp>
      <p:pic>
        <p:nvPicPr>
          <p:cNvPr id="5" name="Picture 4" descr="Text&#10;&#10;Description automatically generated">
            <a:extLst>
              <a:ext uri="{FF2B5EF4-FFF2-40B4-BE49-F238E27FC236}">
                <a16:creationId xmlns:a16="http://schemas.microsoft.com/office/drawing/2014/main" id="{7059CEC8-658C-816A-66ED-435AEA5A1015}"/>
              </a:ext>
            </a:extLst>
          </p:cNvPr>
          <p:cNvPicPr>
            <a:picLocks noChangeAspect="1"/>
          </p:cNvPicPr>
          <p:nvPr/>
        </p:nvPicPr>
        <p:blipFill>
          <a:blip r:embed="rId2"/>
          <a:stretch>
            <a:fillRect/>
          </a:stretch>
        </p:blipFill>
        <p:spPr>
          <a:xfrm>
            <a:off x="10918371" y="0"/>
            <a:ext cx="1273629" cy="947057"/>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FA55B735-E48B-C86E-D5E7-3733A46E4E84}"/>
              </a:ext>
            </a:extLst>
          </p:cNvPr>
          <p:cNvPicPr>
            <a:picLocks noChangeAspect="1"/>
          </p:cNvPicPr>
          <p:nvPr/>
        </p:nvPicPr>
        <p:blipFill>
          <a:blip r:embed="rId3"/>
          <a:stretch>
            <a:fillRect/>
          </a:stretch>
        </p:blipFill>
        <p:spPr>
          <a:xfrm>
            <a:off x="52299" y="1776220"/>
            <a:ext cx="2418685" cy="2752332"/>
          </a:xfrm>
          <a:prstGeom prst="rect">
            <a:avLst/>
          </a:prstGeom>
        </p:spPr>
      </p:pic>
      <p:pic>
        <p:nvPicPr>
          <p:cNvPr id="9" name="Picture 10" descr="Graphical user interface, text, application&#10;&#10;Description automatically generated">
            <a:extLst>
              <a:ext uri="{FF2B5EF4-FFF2-40B4-BE49-F238E27FC236}">
                <a16:creationId xmlns:a16="http://schemas.microsoft.com/office/drawing/2014/main" id="{6BD944C2-913A-5125-A161-189F332CFCF3}"/>
              </a:ext>
            </a:extLst>
          </p:cNvPr>
          <p:cNvPicPr>
            <a:picLocks noChangeAspect="1"/>
          </p:cNvPicPr>
          <p:nvPr/>
        </p:nvPicPr>
        <p:blipFill>
          <a:blip r:embed="rId4"/>
          <a:stretch>
            <a:fillRect/>
          </a:stretch>
        </p:blipFill>
        <p:spPr>
          <a:xfrm>
            <a:off x="2898475" y="1840941"/>
            <a:ext cx="3016369" cy="2931702"/>
          </a:xfrm>
          <a:prstGeom prst="rect">
            <a:avLst/>
          </a:prstGeom>
        </p:spPr>
      </p:pic>
      <p:pic>
        <p:nvPicPr>
          <p:cNvPr id="13" name="Picture 12" descr="Graphical user interface, text, application, Teams&#10;&#10;Description automatically generated">
            <a:extLst>
              <a:ext uri="{FF2B5EF4-FFF2-40B4-BE49-F238E27FC236}">
                <a16:creationId xmlns:a16="http://schemas.microsoft.com/office/drawing/2014/main" id="{23050860-B9E2-844B-9E41-7099BA6C2041}"/>
              </a:ext>
            </a:extLst>
          </p:cNvPr>
          <p:cNvPicPr>
            <a:picLocks noChangeAspect="1"/>
          </p:cNvPicPr>
          <p:nvPr/>
        </p:nvPicPr>
        <p:blipFill>
          <a:blip r:embed="rId5"/>
          <a:stretch>
            <a:fillRect/>
          </a:stretch>
        </p:blipFill>
        <p:spPr>
          <a:xfrm>
            <a:off x="6156489" y="1836194"/>
            <a:ext cx="2247898" cy="3033710"/>
          </a:xfrm>
          <a:prstGeom prst="rect">
            <a:avLst/>
          </a:prstGeom>
        </p:spPr>
      </p:pic>
      <p:pic>
        <p:nvPicPr>
          <p:cNvPr id="17" name="Picture 16" descr="Graphical user interface, text, application, email&#10;&#10;Description automatically generated">
            <a:extLst>
              <a:ext uri="{FF2B5EF4-FFF2-40B4-BE49-F238E27FC236}">
                <a16:creationId xmlns:a16="http://schemas.microsoft.com/office/drawing/2014/main" id="{22E96325-EA46-297C-A371-8CBB67100B63}"/>
              </a:ext>
            </a:extLst>
          </p:cNvPr>
          <p:cNvPicPr>
            <a:picLocks noChangeAspect="1"/>
          </p:cNvPicPr>
          <p:nvPr/>
        </p:nvPicPr>
        <p:blipFill>
          <a:blip r:embed="rId6"/>
          <a:stretch>
            <a:fillRect/>
          </a:stretch>
        </p:blipFill>
        <p:spPr>
          <a:xfrm>
            <a:off x="8827492" y="1845128"/>
            <a:ext cx="2892877" cy="2898775"/>
          </a:xfrm>
          <a:prstGeom prst="rect">
            <a:avLst/>
          </a:prstGeom>
        </p:spPr>
      </p:pic>
      <p:pic>
        <p:nvPicPr>
          <p:cNvPr id="19" name="Content Placeholder 4" descr="Graphical user interface, text, application&#10;&#10;Description automatically generated">
            <a:extLst>
              <a:ext uri="{FF2B5EF4-FFF2-40B4-BE49-F238E27FC236}">
                <a16:creationId xmlns:a16="http://schemas.microsoft.com/office/drawing/2014/main" id="{6FCAC424-D2DC-1B10-4006-52EC5D7F5B8C}"/>
              </a:ext>
            </a:extLst>
          </p:cNvPr>
          <p:cNvPicPr>
            <a:picLocks noGrp="1" noChangeAspect="1"/>
          </p:cNvPicPr>
          <p:nvPr>
            <p:ph idx="1"/>
          </p:nvPr>
        </p:nvPicPr>
        <p:blipFill rotWithShape="1">
          <a:blip r:embed="rId7"/>
          <a:srcRect l="64231"/>
          <a:stretch/>
        </p:blipFill>
        <p:spPr>
          <a:xfrm>
            <a:off x="2616631" y="4229091"/>
            <a:ext cx="2155988" cy="2347217"/>
          </a:xfrm>
        </p:spPr>
      </p:pic>
      <p:pic>
        <p:nvPicPr>
          <p:cNvPr id="21" name="Picture 20" descr="Graphical user interface, text, application, email&#10;&#10;Description automatically generated">
            <a:extLst>
              <a:ext uri="{FF2B5EF4-FFF2-40B4-BE49-F238E27FC236}">
                <a16:creationId xmlns:a16="http://schemas.microsoft.com/office/drawing/2014/main" id="{493B5189-145A-35B2-41C3-593842C6DC1F}"/>
              </a:ext>
            </a:extLst>
          </p:cNvPr>
          <p:cNvPicPr>
            <a:picLocks noChangeAspect="1"/>
          </p:cNvPicPr>
          <p:nvPr/>
        </p:nvPicPr>
        <p:blipFill>
          <a:blip r:embed="rId8"/>
          <a:stretch>
            <a:fillRect/>
          </a:stretch>
        </p:blipFill>
        <p:spPr>
          <a:xfrm>
            <a:off x="6095336" y="4027807"/>
            <a:ext cx="2841685" cy="2606009"/>
          </a:xfrm>
          <a:prstGeom prst="rect">
            <a:avLst/>
          </a:prstGeom>
        </p:spPr>
      </p:pic>
    </p:spTree>
    <p:extLst>
      <p:ext uri="{BB962C8B-B14F-4D97-AF65-F5344CB8AC3E}">
        <p14:creationId xmlns:p14="http://schemas.microsoft.com/office/powerpoint/2010/main" val="317108286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699B07-E297-5C61-0BE3-D41EAE438219}"/>
              </a:ext>
            </a:extLst>
          </p:cNvPr>
          <p:cNvSpPr>
            <a:spLocks noGrp="1"/>
          </p:cNvSpPr>
          <p:nvPr>
            <p:ph type="title"/>
          </p:nvPr>
        </p:nvSpPr>
        <p:spPr>
          <a:xfrm>
            <a:off x="362857" y="365125"/>
            <a:ext cx="10990943" cy="6209846"/>
          </a:xfrm>
        </p:spPr>
        <p:txBody>
          <a:bodyPr anchor="t"/>
          <a:lstStyle/>
          <a:p>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B. Food Consumption:</a:t>
            </a:r>
            <a:br>
              <a:rPr lang="en-IN" sz="4400" dirty="0">
                <a:effectLst/>
                <a:latin typeface="Calibri" panose="020F0502020204030204" pitchFamily="34" charset="0"/>
                <a:ea typeface="Calibri" panose="020F0502020204030204" pitchFamily="34" charset="0"/>
                <a:cs typeface="Mangal" panose="02040503050203030202" pitchFamily="18" charset="0"/>
              </a:rPr>
            </a:br>
            <a:endParaRPr lang="en-IN" dirty="0"/>
          </a:p>
        </p:txBody>
      </p:sp>
      <p:pic>
        <p:nvPicPr>
          <p:cNvPr id="2" name="Picture 1">
            <a:extLst>
              <a:ext uri="{FF2B5EF4-FFF2-40B4-BE49-F238E27FC236}">
                <a16:creationId xmlns:a16="http://schemas.microsoft.com/office/drawing/2014/main" id="{0CD2360A-33F5-0706-77A2-217C61F9759F}"/>
              </a:ext>
            </a:extLst>
          </p:cNvPr>
          <p:cNvPicPr>
            <a:picLocks noChangeAspect="1"/>
          </p:cNvPicPr>
          <p:nvPr/>
        </p:nvPicPr>
        <p:blipFill>
          <a:blip r:embed="rId2"/>
          <a:stretch>
            <a:fillRect/>
          </a:stretch>
        </p:blipFill>
        <p:spPr>
          <a:xfrm>
            <a:off x="11133826" y="-2669"/>
            <a:ext cx="1058174" cy="533760"/>
          </a:xfrm>
          <a:prstGeom prst="rect">
            <a:avLst/>
          </a:prstGeom>
        </p:spPr>
      </p:pic>
      <p:graphicFrame>
        <p:nvGraphicFramePr>
          <p:cNvPr id="5" name="Chart 4">
            <a:extLst>
              <a:ext uri="{FF2B5EF4-FFF2-40B4-BE49-F238E27FC236}">
                <a16:creationId xmlns:a16="http://schemas.microsoft.com/office/drawing/2014/main" id="{8F5B112F-3C4B-6710-D5C2-7834C3C48AC4}"/>
              </a:ext>
            </a:extLst>
          </p:cNvPr>
          <p:cNvGraphicFramePr>
            <a:graphicFrameLocks/>
          </p:cNvGraphicFramePr>
          <p:nvPr>
            <p:extLst>
              <p:ext uri="{D42A27DB-BD31-4B8C-83A1-F6EECF244321}">
                <p14:modId xmlns:p14="http://schemas.microsoft.com/office/powerpoint/2010/main" val="3485758168"/>
              </p:ext>
            </p:extLst>
          </p:nvPr>
        </p:nvGraphicFramePr>
        <p:xfrm>
          <a:off x="800100" y="962912"/>
          <a:ext cx="10032999" cy="464874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Rounded Corners 2">
            <a:extLst>
              <a:ext uri="{FF2B5EF4-FFF2-40B4-BE49-F238E27FC236}">
                <a16:creationId xmlns:a16="http://schemas.microsoft.com/office/drawing/2014/main" id="{1727D269-D325-DEDF-F869-763B139847FD}"/>
              </a:ext>
            </a:extLst>
          </p:cNvPr>
          <p:cNvSpPr/>
          <p:nvPr/>
        </p:nvSpPr>
        <p:spPr>
          <a:xfrm>
            <a:off x="5868837" y="5243422"/>
            <a:ext cx="877018" cy="273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cs typeface="Calibri"/>
              </a:rPr>
              <a:t>EVERYDAY</a:t>
            </a:r>
            <a:endParaRPr lang="en-US" sz="800" dirty="0"/>
          </a:p>
        </p:txBody>
      </p:sp>
      <p:sp>
        <p:nvSpPr>
          <p:cNvPr id="6" name="Rectangle: Rounded Corners 5">
            <a:extLst>
              <a:ext uri="{FF2B5EF4-FFF2-40B4-BE49-F238E27FC236}">
                <a16:creationId xmlns:a16="http://schemas.microsoft.com/office/drawing/2014/main" id="{BA42BE76-3F34-D249-0EBE-4C509862C308}"/>
              </a:ext>
            </a:extLst>
          </p:cNvPr>
          <p:cNvSpPr/>
          <p:nvPr/>
        </p:nvSpPr>
        <p:spPr>
          <a:xfrm>
            <a:off x="7076535" y="5243421"/>
            <a:ext cx="877018" cy="27317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dirty="0">
                <a:cs typeface="Calibri"/>
              </a:rPr>
              <a:t>WEEKLY</a:t>
            </a:r>
          </a:p>
        </p:txBody>
      </p:sp>
    </p:spTree>
    <p:extLst>
      <p:ext uri="{BB962C8B-B14F-4D97-AF65-F5344CB8AC3E}">
        <p14:creationId xmlns:p14="http://schemas.microsoft.com/office/powerpoint/2010/main" val="354791278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85A712A-7A3E-40F2-E341-97D317AAEB4C}"/>
              </a:ext>
            </a:extLst>
          </p:cNvPr>
          <p:cNvSpPr>
            <a:spLocks noGrp="1"/>
          </p:cNvSpPr>
          <p:nvPr>
            <p:ph type="title"/>
          </p:nvPr>
        </p:nvSpPr>
        <p:spPr>
          <a:xfrm>
            <a:off x="452182" y="965144"/>
            <a:ext cx="10053763" cy="2928470"/>
          </a:xfrm>
        </p:spPr>
        <p:txBody>
          <a:bodyPr vert="horz" lIns="91440" tIns="45720" rIns="91440" bIns="45720" rtlCol="0" anchor="b">
            <a:normAutofit/>
          </a:bodyPr>
          <a:lstStyle/>
          <a:p>
            <a:r>
              <a:rPr lang="en-US" sz="3200" b="1" dirty="0">
                <a:solidFill>
                  <a:srgbClr val="FFFFFF"/>
                </a:solidFill>
                <a:latin typeface="Times New Roman"/>
                <a:cs typeface="Times New Roman"/>
              </a:rPr>
              <a:t>A COMPARATIVE STUDY ON BLOOD PRESSURE AND </a:t>
            </a:r>
            <a:r>
              <a:rPr lang="en-US" sz="3200" b="1" kern="1200" dirty="0">
                <a:solidFill>
                  <a:srgbClr val="FFFFFF"/>
                </a:solidFill>
                <a:latin typeface="Times New Roman"/>
                <a:cs typeface="Times New Roman"/>
              </a:rPr>
              <a:t>BMI </a:t>
            </a:r>
            <a:r>
              <a:rPr lang="en-US" sz="3200" b="1" dirty="0">
                <a:solidFill>
                  <a:srgbClr val="FFFFFF"/>
                </a:solidFill>
                <a:latin typeface="Times New Roman"/>
                <a:cs typeface="Times New Roman"/>
              </a:rPr>
              <a:t>LEVELS OF INDIVIDUALS PERFORMING REGULAR PHYSICAL ACTIVITY AND INDIVIDUALS PERFORMING NO REGULAR PHYSICAL ACTIVITY.</a:t>
            </a:r>
            <a:endParaRPr lang="en-US" sz="3200" b="1" kern="1200" dirty="0">
              <a:solidFill>
                <a:srgbClr val="FFFFFF"/>
              </a:solidFill>
              <a:latin typeface="Times New Roman"/>
              <a:cs typeface="Times New Roman"/>
            </a:endParaRPr>
          </a:p>
        </p:txBody>
      </p:sp>
      <p:sp>
        <p:nvSpPr>
          <p:cNvPr id="14" name="TextBox 13">
            <a:extLst>
              <a:ext uri="{FF2B5EF4-FFF2-40B4-BE49-F238E27FC236}">
                <a16:creationId xmlns:a16="http://schemas.microsoft.com/office/drawing/2014/main" id="{F3DD226A-28B1-4A6F-A14F-4D18C16B4AE0}"/>
              </a:ext>
            </a:extLst>
          </p:cNvPr>
          <p:cNvSpPr txBox="1"/>
          <p:nvPr/>
        </p:nvSpPr>
        <p:spPr>
          <a:xfrm>
            <a:off x="8433758" y="4882551"/>
            <a:ext cx="2743200" cy="400110"/>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a:cs typeface="Calibri"/>
              </a:rPr>
              <a:t>Mrs. Pooja Shankar</a:t>
            </a:r>
          </a:p>
        </p:txBody>
      </p:sp>
      <p:pic>
        <p:nvPicPr>
          <p:cNvPr id="5" name="Picture 5">
            <a:extLst>
              <a:ext uri="{FF2B5EF4-FFF2-40B4-BE49-F238E27FC236}">
                <a16:creationId xmlns:a16="http://schemas.microsoft.com/office/drawing/2014/main" id="{3E912B0C-AC36-A9EF-3EC9-5D0014AF9D48}"/>
              </a:ext>
            </a:extLst>
          </p:cNvPr>
          <p:cNvPicPr>
            <a:picLocks noChangeAspect="1"/>
          </p:cNvPicPr>
          <p:nvPr/>
        </p:nvPicPr>
        <p:blipFill>
          <a:blip r:embed="rId2"/>
          <a:stretch>
            <a:fillRect/>
          </a:stretch>
        </p:blipFill>
        <p:spPr>
          <a:xfrm>
            <a:off x="1374475" y="4470203"/>
            <a:ext cx="2743200" cy="2259557"/>
          </a:xfrm>
          <a:prstGeom prst="rect">
            <a:avLst/>
          </a:prstGeom>
        </p:spPr>
      </p:pic>
      <p:pic>
        <p:nvPicPr>
          <p:cNvPr id="9" name="Picture 8">
            <a:extLst>
              <a:ext uri="{FF2B5EF4-FFF2-40B4-BE49-F238E27FC236}">
                <a16:creationId xmlns:a16="http://schemas.microsoft.com/office/drawing/2014/main" id="{59BE555A-5648-82E7-BF50-33734B219A75}"/>
              </a:ext>
            </a:extLst>
          </p:cNvPr>
          <p:cNvPicPr>
            <a:picLocks noChangeAspect="1"/>
          </p:cNvPicPr>
          <p:nvPr/>
        </p:nvPicPr>
        <p:blipFill>
          <a:blip r:embed="rId3"/>
          <a:stretch>
            <a:fillRect/>
          </a:stretch>
        </p:blipFill>
        <p:spPr>
          <a:xfrm>
            <a:off x="11230183" y="0"/>
            <a:ext cx="956242" cy="637495"/>
          </a:xfrm>
          <a:prstGeom prst="rect">
            <a:avLst/>
          </a:prstGeom>
        </p:spPr>
      </p:pic>
    </p:spTree>
    <p:extLst>
      <p:ext uri="{BB962C8B-B14F-4D97-AF65-F5344CB8AC3E}">
        <p14:creationId xmlns:p14="http://schemas.microsoft.com/office/powerpoint/2010/main" val="243652989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1967" y="4078201"/>
            <a:ext cx="9798682" cy="941936"/>
          </a:xfrm>
        </p:spPr>
        <p:txBody>
          <a:bodyPr vert="horz" lIns="91440" tIns="45720" rIns="91440" bIns="45720" rtlCol="0" anchor="ctr">
            <a:normAutofit/>
          </a:bodyPr>
          <a:lstStyle/>
          <a:p>
            <a:pPr algn="ctr"/>
            <a:r>
              <a:rPr lang="en-US" sz="2000" kern="1200">
                <a:latin typeface="Times New Roman"/>
                <a:cs typeface="Times New Roman"/>
              </a:rPr>
              <a:t>Independent T test results (Comparing BP, BMI in </a:t>
            </a:r>
            <a:r>
              <a:rPr lang="en-US" sz="2000">
                <a:latin typeface="Times New Roman"/>
                <a:cs typeface="Times New Roman"/>
              </a:rPr>
              <a:t>individuals </a:t>
            </a:r>
            <a:r>
              <a:rPr lang="en-US" sz="2000" kern="1200">
                <a:latin typeface="Times New Roman"/>
                <a:cs typeface="Times New Roman"/>
              </a:rPr>
              <a:t>performing Regular physical activity (PA) and those who do not perform regular PA</a:t>
            </a:r>
          </a:p>
        </p:txBody>
      </p:sp>
      <p:sp>
        <p:nvSpPr>
          <p:cNvPr id="7" name="TextBox 6">
            <a:extLst>
              <a:ext uri="{FF2B5EF4-FFF2-40B4-BE49-F238E27FC236}">
                <a16:creationId xmlns:a16="http://schemas.microsoft.com/office/drawing/2014/main" id="{94868A18-246A-3CA6-1848-16C1B36D51E5}"/>
              </a:ext>
            </a:extLst>
          </p:cNvPr>
          <p:cNvSpPr txBox="1"/>
          <p:nvPr/>
        </p:nvSpPr>
        <p:spPr>
          <a:xfrm>
            <a:off x="1200711" y="5184644"/>
            <a:ext cx="9789937" cy="94733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gn="ctr">
              <a:lnSpc>
                <a:spcPct val="90000"/>
              </a:lnSpc>
              <a:spcAft>
                <a:spcPts val="600"/>
              </a:spcAft>
              <a:buFont typeface="Arial" panose="020B0604020202020204" pitchFamily="34" charset="0"/>
              <a:buChar char="•"/>
            </a:pPr>
            <a:r>
              <a:rPr lang="en-US" sz="2000">
                <a:latin typeface="Times New Roman"/>
                <a:cs typeface="Times New Roman"/>
              </a:rPr>
              <a:t>H0 : There is no significant difference in the means of the two groups</a:t>
            </a:r>
          </a:p>
          <a:p>
            <a:pPr indent="-228600" algn="ctr">
              <a:lnSpc>
                <a:spcPct val="90000"/>
              </a:lnSpc>
              <a:spcAft>
                <a:spcPts val="600"/>
              </a:spcAft>
              <a:buFont typeface="Arial" panose="020B0604020202020204" pitchFamily="34" charset="0"/>
              <a:buChar char="•"/>
            </a:pPr>
            <a:r>
              <a:rPr lang="en-US" sz="2000">
                <a:latin typeface="Times New Roman"/>
                <a:cs typeface="Times New Roman"/>
              </a:rPr>
              <a:t>H1: There is a significant difference in the means of the two groups.</a:t>
            </a:r>
          </a:p>
        </p:txBody>
      </p:sp>
      <p:pic>
        <p:nvPicPr>
          <p:cNvPr id="3" name="Picture 2">
            <a:extLst>
              <a:ext uri="{FF2B5EF4-FFF2-40B4-BE49-F238E27FC236}">
                <a16:creationId xmlns:a16="http://schemas.microsoft.com/office/drawing/2014/main" id="{554189AE-6738-89ED-651C-32A973D73506}"/>
              </a:ext>
            </a:extLst>
          </p:cNvPr>
          <p:cNvPicPr>
            <a:picLocks noChangeAspect="1"/>
          </p:cNvPicPr>
          <p:nvPr/>
        </p:nvPicPr>
        <p:blipFill>
          <a:blip r:embed="rId2"/>
          <a:stretch>
            <a:fillRect/>
          </a:stretch>
        </p:blipFill>
        <p:spPr>
          <a:xfrm>
            <a:off x="11230183" y="0"/>
            <a:ext cx="956242" cy="637495"/>
          </a:xfrm>
          <a:prstGeom prst="rect">
            <a:avLst/>
          </a:prstGeom>
        </p:spPr>
      </p:pic>
      <p:graphicFrame>
        <p:nvGraphicFramePr>
          <p:cNvPr id="5" name="Content Placeholder 4">
            <a:extLst>
              <a:ext uri="{FF2B5EF4-FFF2-40B4-BE49-F238E27FC236}">
                <a16:creationId xmlns:a16="http://schemas.microsoft.com/office/drawing/2014/main" id="{7E67A361-A7B2-F53A-82F4-C34854EA3404}"/>
              </a:ext>
            </a:extLst>
          </p:cNvPr>
          <p:cNvGraphicFramePr>
            <a:graphicFrameLocks noGrp="1"/>
          </p:cNvGraphicFramePr>
          <p:nvPr>
            <p:ph idx="1"/>
            <p:extLst>
              <p:ext uri="{D42A27DB-BD31-4B8C-83A1-F6EECF244321}">
                <p14:modId xmlns:p14="http://schemas.microsoft.com/office/powerpoint/2010/main" val="1451710178"/>
              </p:ext>
            </p:extLst>
          </p:nvPr>
        </p:nvGraphicFramePr>
        <p:xfrm>
          <a:off x="835180" y="679119"/>
          <a:ext cx="10515550" cy="3017043"/>
        </p:xfrm>
        <a:graphic>
          <a:graphicData uri="http://schemas.openxmlformats.org/drawingml/2006/table">
            <a:tbl>
              <a:tblPr firstRow="1" bandRow="1">
                <a:tableStyleId>{5C22544A-7EE6-4342-B048-85BDC9FD1C3A}</a:tableStyleId>
              </a:tblPr>
              <a:tblGrid>
                <a:gridCol w="1737523">
                  <a:extLst>
                    <a:ext uri="{9D8B030D-6E8A-4147-A177-3AD203B41FA5}">
                      <a16:colId xmlns:a16="http://schemas.microsoft.com/office/drawing/2014/main" val="3769578875"/>
                    </a:ext>
                  </a:extLst>
                </a:gridCol>
                <a:gridCol w="1595685">
                  <a:extLst>
                    <a:ext uri="{9D8B030D-6E8A-4147-A177-3AD203B41FA5}">
                      <a16:colId xmlns:a16="http://schemas.microsoft.com/office/drawing/2014/main" val="891982639"/>
                    </a:ext>
                  </a:extLst>
                </a:gridCol>
                <a:gridCol w="1223358">
                  <a:extLst>
                    <a:ext uri="{9D8B030D-6E8A-4147-A177-3AD203B41FA5}">
                      <a16:colId xmlns:a16="http://schemas.microsoft.com/office/drawing/2014/main" val="1716222906"/>
                    </a:ext>
                  </a:extLst>
                </a:gridCol>
                <a:gridCol w="1507036">
                  <a:extLst>
                    <a:ext uri="{9D8B030D-6E8A-4147-A177-3AD203B41FA5}">
                      <a16:colId xmlns:a16="http://schemas.microsoft.com/office/drawing/2014/main" val="3841916601"/>
                    </a:ext>
                  </a:extLst>
                </a:gridCol>
                <a:gridCol w="1472456">
                  <a:extLst>
                    <a:ext uri="{9D8B030D-6E8A-4147-A177-3AD203B41FA5}">
                      <a16:colId xmlns:a16="http://schemas.microsoft.com/office/drawing/2014/main" val="3318110579"/>
                    </a:ext>
                  </a:extLst>
                </a:gridCol>
                <a:gridCol w="1507036">
                  <a:extLst>
                    <a:ext uri="{9D8B030D-6E8A-4147-A177-3AD203B41FA5}">
                      <a16:colId xmlns:a16="http://schemas.microsoft.com/office/drawing/2014/main" val="1974930904"/>
                    </a:ext>
                  </a:extLst>
                </a:gridCol>
                <a:gridCol w="1472456">
                  <a:extLst>
                    <a:ext uri="{9D8B030D-6E8A-4147-A177-3AD203B41FA5}">
                      <a16:colId xmlns:a16="http://schemas.microsoft.com/office/drawing/2014/main" val="3183919186"/>
                    </a:ext>
                  </a:extLst>
                </a:gridCol>
              </a:tblGrid>
              <a:tr h="314661">
                <a:tc gridSpan="7">
                  <a:txBody>
                    <a:bodyPr/>
                    <a:lstStyle/>
                    <a:p>
                      <a:pPr algn="ctr" rtl="0" fontAlgn="base"/>
                      <a:r>
                        <a:rPr lang="en-US" sz="1200" u="none" strike="noStrike">
                          <a:effectLst/>
                          <a:latin typeface="Times New Roman"/>
                        </a:rPr>
                        <a:t>Table 1.             T test: Two sample</a:t>
                      </a:r>
                      <a:endParaRPr lang="en-US" sz="1200">
                        <a:effectLst/>
                        <a:latin typeface="Times New Roman"/>
                      </a:endParaRPr>
                    </a:p>
                  </a:txBody>
                  <a:tcPr marL="92547" marR="92547" marT="46274" marB="46274"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9179790"/>
                  </a:ext>
                </a:extLst>
              </a:tr>
              <a:tr h="314661">
                <a:tc>
                  <a:txBody>
                    <a:bodyPr/>
                    <a:lstStyle/>
                    <a:p>
                      <a:pPr algn="ctr" rtl="0" fontAlgn="base"/>
                      <a:endParaRPr lang="en-US" sz="1200" b="0" i="0">
                        <a:effectLst/>
                        <a:latin typeface="Times New Roman"/>
                      </a:endParaRPr>
                    </a:p>
                  </a:txBody>
                  <a:tcPr marL="92547" marR="92547" marT="46274" marB="46274" anchor="ctr"/>
                </a:tc>
                <a:tc gridSpan="2">
                  <a:txBody>
                    <a:bodyPr/>
                    <a:lstStyle/>
                    <a:p>
                      <a:pPr algn="ctr" rtl="0" fontAlgn="base"/>
                      <a:r>
                        <a:rPr lang="en-US" sz="1200" u="none" strike="noStrike">
                          <a:effectLst/>
                          <a:latin typeface="Times New Roman"/>
                        </a:rPr>
                        <a:t>Systolic</a:t>
                      </a:r>
                      <a:r>
                        <a:rPr lang="en-US" sz="1200">
                          <a:effectLst/>
                          <a:latin typeface="Times New Roman"/>
                        </a:rPr>
                        <a:t> </a:t>
                      </a:r>
                      <a:endParaRPr lang="en-US" sz="1200" b="0" i="0">
                        <a:effectLst/>
                        <a:latin typeface="Times New Roman"/>
                      </a:endParaRPr>
                    </a:p>
                  </a:txBody>
                  <a:tcPr marL="92547" marR="92547" marT="46274" marB="46274" anchor="ctr"/>
                </a:tc>
                <a:tc hMerge="1">
                  <a:txBody>
                    <a:bodyPr/>
                    <a:lstStyle/>
                    <a:p>
                      <a:endParaRPr lang="en-US"/>
                    </a:p>
                  </a:txBody>
                  <a:tcPr/>
                </a:tc>
                <a:tc gridSpan="2">
                  <a:txBody>
                    <a:bodyPr/>
                    <a:lstStyle/>
                    <a:p>
                      <a:pPr algn="ctr" rtl="0" fontAlgn="base"/>
                      <a:r>
                        <a:rPr lang="en-US" sz="1200" u="none" strike="noStrike">
                          <a:effectLst/>
                          <a:latin typeface="Times New Roman"/>
                        </a:rPr>
                        <a:t>Diastolic</a:t>
                      </a:r>
                      <a:r>
                        <a:rPr lang="en-US" sz="1200">
                          <a:effectLst/>
                          <a:latin typeface="Times New Roman"/>
                        </a:rPr>
                        <a:t> </a:t>
                      </a:r>
                      <a:endParaRPr lang="en-US" sz="1200" b="0" i="0">
                        <a:effectLst/>
                        <a:latin typeface="Times New Roman"/>
                      </a:endParaRPr>
                    </a:p>
                  </a:txBody>
                  <a:tcPr marL="92547" marR="92547" marT="46274" marB="46274" anchor="ctr"/>
                </a:tc>
                <a:tc hMerge="1">
                  <a:txBody>
                    <a:bodyPr/>
                    <a:lstStyle/>
                    <a:p>
                      <a:endParaRPr lang="en-US"/>
                    </a:p>
                  </a:txBody>
                  <a:tcPr/>
                </a:tc>
                <a:tc gridSpan="2">
                  <a:txBody>
                    <a:bodyPr/>
                    <a:lstStyle/>
                    <a:p>
                      <a:pPr algn="ctr" rtl="0" fontAlgn="base"/>
                      <a:r>
                        <a:rPr lang="en-US" sz="1200" u="none" strike="noStrike">
                          <a:effectLst/>
                          <a:latin typeface="Times New Roman"/>
                        </a:rPr>
                        <a:t>BMI</a:t>
                      </a:r>
                      <a:r>
                        <a:rPr lang="en-US" sz="1200">
                          <a:effectLst/>
                          <a:latin typeface="Times New Roman"/>
                        </a:rPr>
                        <a:t> </a:t>
                      </a:r>
                      <a:endParaRPr lang="en-US" sz="1200" b="0" i="0">
                        <a:effectLst/>
                        <a:latin typeface="Times New Roman"/>
                      </a:endParaRPr>
                    </a:p>
                  </a:txBody>
                  <a:tcPr marL="92547" marR="92547" marT="46274" marB="46274" anchor="ctr"/>
                </a:tc>
                <a:tc hMerge="1">
                  <a:txBody>
                    <a:bodyPr/>
                    <a:lstStyle/>
                    <a:p>
                      <a:endParaRPr lang="en-US"/>
                    </a:p>
                  </a:txBody>
                  <a:tcPr/>
                </a:tc>
                <a:extLst>
                  <a:ext uri="{0D108BD9-81ED-4DB2-BD59-A6C34878D82A}">
                    <a16:rowId xmlns:a16="http://schemas.microsoft.com/office/drawing/2014/main" val="3642143762"/>
                  </a:ext>
                </a:extLst>
              </a:tr>
              <a:tr h="314661">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Regular PA</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No PA</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Regular PA</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No PA</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Regular PA</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No PA</a:t>
                      </a:r>
                      <a:r>
                        <a:rPr lang="en-US" sz="1200">
                          <a:effectLst/>
                          <a:latin typeface="Times New Roman"/>
                        </a:rPr>
                        <a:t> </a:t>
                      </a:r>
                      <a:endParaRPr lang="en-US" sz="1200" b="0" i="0">
                        <a:effectLst/>
                        <a:latin typeface="Times New Roman"/>
                      </a:endParaRPr>
                    </a:p>
                  </a:txBody>
                  <a:tcPr marL="92547" marR="92547" marT="46274" marB="46274" anchor="ctr"/>
                </a:tc>
                <a:extLst>
                  <a:ext uri="{0D108BD9-81ED-4DB2-BD59-A6C34878D82A}">
                    <a16:rowId xmlns:a16="http://schemas.microsoft.com/office/drawing/2014/main" val="1081204580"/>
                  </a:ext>
                </a:extLst>
              </a:tr>
              <a:tr h="314661">
                <a:tc>
                  <a:txBody>
                    <a:bodyPr/>
                    <a:lstStyle/>
                    <a:p>
                      <a:pPr algn="ctr" rtl="0" fontAlgn="base"/>
                      <a:r>
                        <a:rPr lang="en-US" sz="1200" u="none" strike="noStrike">
                          <a:effectLst/>
                          <a:latin typeface="Times New Roman"/>
                        </a:rPr>
                        <a:t>Mean</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118.0106</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127.9069</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77.58511</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81.19706</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24.5817</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25.01327</a:t>
                      </a:r>
                      <a:r>
                        <a:rPr lang="en-US" sz="1200">
                          <a:effectLst/>
                          <a:latin typeface="Times New Roman"/>
                        </a:rPr>
                        <a:t> </a:t>
                      </a:r>
                      <a:endParaRPr lang="en-US" sz="1200" b="0" i="0">
                        <a:effectLst/>
                        <a:latin typeface="Times New Roman"/>
                      </a:endParaRPr>
                    </a:p>
                  </a:txBody>
                  <a:tcPr marL="92547" marR="92547" marT="46274" marB="46274" anchor="ctr"/>
                </a:tc>
                <a:extLst>
                  <a:ext uri="{0D108BD9-81ED-4DB2-BD59-A6C34878D82A}">
                    <a16:rowId xmlns:a16="http://schemas.microsoft.com/office/drawing/2014/main" val="1476592051"/>
                  </a:ext>
                </a:extLst>
              </a:tr>
              <a:tr h="314661">
                <a:tc>
                  <a:txBody>
                    <a:bodyPr/>
                    <a:lstStyle/>
                    <a:p>
                      <a:pPr algn="ctr" rtl="0" fontAlgn="base"/>
                      <a:r>
                        <a:rPr lang="en-US" sz="1200" u="none" strike="noStrike">
                          <a:effectLst/>
                          <a:latin typeface="Times New Roman"/>
                        </a:rPr>
                        <a:t>Observations</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95</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101</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95</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101</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95</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101</a:t>
                      </a:r>
                      <a:endParaRPr lang="en-US" sz="1200">
                        <a:effectLst/>
                        <a:latin typeface="Times New Roman"/>
                      </a:endParaRPr>
                    </a:p>
                  </a:txBody>
                  <a:tcPr marL="92547" marR="92547" marT="46274" marB="46274" anchor="ctr"/>
                </a:tc>
                <a:extLst>
                  <a:ext uri="{0D108BD9-81ED-4DB2-BD59-A6C34878D82A}">
                    <a16:rowId xmlns:a16="http://schemas.microsoft.com/office/drawing/2014/main" val="4248318362"/>
                  </a:ext>
                </a:extLst>
              </a:tr>
              <a:tr h="314661">
                <a:tc>
                  <a:txBody>
                    <a:bodyPr/>
                    <a:lstStyle/>
                    <a:p>
                      <a:pPr algn="ctr" rtl="0" fontAlgn="base"/>
                      <a:r>
                        <a:rPr lang="en-US" sz="1200" u="none" strike="noStrike">
                          <a:effectLst/>
                          <a:latin typeface="Times New Roman"/>
                        </a:rPr>
                        <a:t>Hypothesis Mean</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0</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0</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0</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extLst>
                  <a:ext uri="{0D108BD9-81ED-4DB2-BD59-A6C34878D82A}">
                    <a16:rowId xmlns:a16="http://schemas.microsoft.com/office/drawing/2014/main" val="3896123189"/>
                  </a:ext>
                </a:extLst>
              </a:tr>
              <a:tr h="314661">
                <a:tc>
                  <a:txBody>
                    <a:bodyPr/>
                    <a:lstStyle/>
                    <a:p>
                      <a:pPr algn="ctr" rtl="0" fontAlgn="base"/>
                      <a:r>
                        <a:rPr lang="en-US" sz="1200" u="none" strike="noStrike" err="1">
                          <a:effectLst/>
                          <a:latin typeface="Times New Roman"/>
                        </a:rPr>
                        <a:t>df</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194</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194</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194</a:t>
                      </a:r>
                      <a:endParaRPr lang="en-US" sz="120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extLst>
                  <a:ext uri="{0D108BD9-81ED-4DB2-BD59-A6C34878D82A}">
                    <a16:rowId xmlns:a16="http://schemas.microsoft.com/office/drawing/2014/main" val="239520190"/>
                  </a:ext>
                </a:extLst>
              </a:tr>
              <a:tr h="314661">
                <a:tc>
                  <a:txBody>
                    <a:bodyPr/>
                    <a:lstStyle/>
                    <a:p>
                      <a:pPr algn="ctr" rtl="0" fontAlgn="base"/>
                      <a:r>
                        <a:rPr lang="en-US" sz="1200" u="none" strike="noStrike">
                          <a:effectLst/>
                          <a:latin typeface="Times New Roman"/>
                        </a:rPr>
                        <a:t>p value</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2.0341</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highlight>
                            <a:srgbClr val="FFFF00"/>
                          </a:highlight>
                          <a:latin typeface="Times New Roman"/>
                        </a:rPr>
                        <a:t>0.000313</a:t>
                      </a:r>
                      <a:r>
                        <a:rPr lang="en-US" sz="1200">
                          <a:effectLst/>
                          <a:highlight>
                            <a:srgbClr val="FFFF00"/>
                          </a:highlight>
                          <a:latin typeface="Times New Roman"/>
                        </a:rPr>
                        <a:t> </a:t>
                      </a:r>
                      <a:endParaRPr lang="en-US" sz="1200" b="0" i="0">
                        <a:effectLst/>
                        <a:highlight>
                          <a:srgbClr val="FFFF00"/>
                        </a:highligh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0.230557</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extLst>
                  <a:ext uri="{0D108BD9-81ED-4DB2-BD59-A6C34878D82A}">
                    <a16:rowId xmlns:a16="http://schemas.microsoft.com/office/drawing/2014/main" val="481703406"/>
                  </a:ext>
                </a:extLst>
              </a:tr>
              <a:tr h="499755">
                <a:tc>
                  <a:txBody>
                    <a:bodyPr/>
                    <a:lstStyle/>
                    <a:p>
                      <a:pPr algn="ctr" rtl="0" fontAlgn="base"/>
                      <a:endParaRPr lang="en-US" sz="1200" b="0" i="0" u="none" strike="noStrike">
                        <a:solidFill>
                          <a:srgbClr val="000000"/>
                        </a:solidFill>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H0 Accepted</a:t>
                      </a:r>
                      <a:r>
                        <a:rPr lang="en-US" sz="1200">
                          <a:effectLst/>
                          <a:latin typeface="Times New Roman"/>
                        </a:rPr>
                        <a:t> </a:t>
                      </a:r>
                    </a:p>
                    <a:p>
                      <a:pPr algn="ctr" rtl="0" fontAlgn="base"/>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H0 Rejected</a:t>
                      </a:r>
                      <a:r>
                        <a:rPr lang="en-US" sz="1200">
                          <a:effectLst/>
                          <a:latin typeface="Times New Roman"/>
                        </a:rPr>
                        <a:t> </a:t>
                      </a:r>
                    </a:p>
                    <a:p>
                      <a:pPr algn="ctr" rtl="0" fontAlgn="base"/>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H0 Accepted</a:t>
                      </a:r>
                      <a:r>
                        <a:rPr lang="en-US" sz="1200">
                          <a:effectLst/>
                          <a:latin typeface="Times New Roman"/>
                        </a:rPr>
                        <a:t> </a:t>
                      </a:r>
                    </a:p>
                    <a:p>
                      <a:pPr algn="ctr" rtl="0" fontAlgn="base"/>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extLst>
                  <a:ext uri="{0D108BD9-81ED-4DB2-BD59-A6C34878D82A}">
                    <a16:rowId xmlns:a16="http://schemas.microsoft.com/office/drawing/2014/main" val="3267040281"/>
                  </a:ext>
                </a:extLst>
              </a:tr>
            </a:tbl>
          </a:graphicData>
        </a:graphic>
      </p:graphicFrame>
    </p:spTree>
    <p:extLst>
      <p:ext uri="{BB962C8B-B14F-4D97-AF65-F5344CB8AC3E}">
        <p14:creationId xmlns:p14="http://schemas.microsoft.com/office/powerpoint/2010/main" val="10985722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B7F722C7-5563-FA81-001A-397784E56918}"/>
              </a:ext>
            </a:extLst>
          </p:cNvPr>
          <p:cNvSpPr>
            <a:spLocks noGrp="1"/>
          </p:cNvSpPr>
          <p:nvPr>
            <p:ph type="title"/>
          </p:nvPr>
        </p:nvSpPr>
        <p:spPr>
          <a:xfrm>
            <a:off x="1127918" y="691974"/>
            <a:ext cx="10053763" cy="2928470"/>
          </a:xfrm>
        </p:spPr>
        <p:txBody>
          <a:bodyPr vert="horz" lIns="91440" tIns="45720" rIns="91440" bIns="45720" rtlCol="0" anchor="b">
            <a:normAutofit/>
          </a:bodyPr>
          <a:lstStyle/>
          <a:p>
            <a:r>
              <a:rPr lang="en-US" sz="4000" b="1" kern="1200">
                <a:solidFill>
                  <a:srgbClr val="FFFFFF"/>
                </a:solidFill>
                <a:latin typeface="Times New Roman"/>
                <a:cs typeface="Times New Roman"/>
              </a:rPr>
              <a:t>STRESS AND </a:t>
            </a:r>
            <a:r>
              <a:rPr lang="en-US" sz="4000" b="1">
                <a:solidFill>
                  <a:srgbClr val="FFFFFF"/>
                </a:solidFill>
                <a:latin typeface="Times New Roman"/>
                <a:cs typeface="Times New Roman"/>
              </a:rPr>
              <a:t>DEPRESSION</a:t>
            </a:r>
            <a:r>
              <a:rPr lang="en-US" sz="4000" b="1" kern="1200">
                <a:solidFill>
                  <a:srgbClr val="FFFFFF"/>
                </a:solidFill>
                <a:latin typeface="Times New Roman"/>
                <a:cs typeface="Times New Roman"/>
              </a:rPr>
              <a:t> AS RISK FACTORS </a:t>
            </a:r>
            <a:r>
              <a:rPr lang="en-US" sz="4000" b="1">
                <a:solidFill>
                  <a:srgbClr val="FFFFFF"/>
                </a:solidFill>
                <a:latin typeface="Times New Roman"/>
                <a:cs typeface="Times New Roman"/>
              </a:rPr>
              <a:t>OF </a:t>
            </a:r>
            <a:r>
              <a:rPr lang="en-US" sz="4000" b="1" kern="1200">
                <a:solidFill>
                  <a:srgbClr val="FFFFFF"/>
                </a:solidFill>
                <a:latin typeface="Times New Roman"/>
                <a:cs typeface="Times New Roman"/>
              </a:rPr>
              <a:t>HYPERTENSION</a:t>
            </a:r>
          </a:p>
        </p:txBody>
      </p:sp>
      <p:pic>
        <p:nvPicPr>
          <p:cNvPr id="7" name="Picture 6">
            <a:extLst>
              <a:ext uri="{FF2B5EF4-FFF2-40B4-BE49-F238E27FC236}">
                <a16:creationId xmlns:a16="http://schemas.microsoft.com/office/drawing/2014/main" id="{05165340-2AF0-AB38-24BF-868876D94958}"/>
              </a:ext>
            </a:extLst>
          </p:cNvPr>
          <p:cNvPicPr>
            <a:picLocks noChangeAspect="1"/>
          </p:cNvPicPr>
          <p:nvPr/>
        </p:nvPicPr>
        <p:blipFill>
          <a:blip r:embed="rId2"/>
          <a:stretch>
            <a:fillRect/>
          </a:stretch>
        </p:blipFill>
        <p:spPr>
          <a:xfrm>
            <a:off x="11261989" y="-42028"/>
            <a:ext cx="930010" cy="626468"/>
          </a:xfrm>
          <a:prstGeom prst="rect">
            <a:avLst/>
          </a:prstGeom>
        </p:spPr>
      </p:pic>
      <p:pic>
        <p:nvPicPr>
          <p:cNvPr id="8" name="Picture 9" descr="A picture containing several&#10;&#10;Description automatically generated">
            <a:extLst>
              <a:ext uri="{FF2B5EF4-FFF2-40B4-BE49-F238E27FC236}">
                <a16:creationId xmlns:a16="http://schemas.microsoft.com/office/drawing/2014/main" id="{0BFF4716-90DA-412A-EFD8-74FDC04362E5}"/>
              </a:ext>
            </a:extLst>
          </p:cNvPr>
          <p:cNvPicPr>
            <a:picLocks noChangeAspect="1"/>
          </p:cNvPicPr>
          <p:nvPr/>
        </p:nvPicPr>
        <p:blipFill>
          <a:blip r:embed="rId3"/>
          <a:stretch>
            <a:fillRect/>
          </a:stretch>
        </p:blipFill>
        <p:spPr>
          <a:xfrm>
            <a:off x="1029419" y="4713193"/>
            <a:ext cx="2743200" cy="1831086"/>
          </a:xfrm>
          <a:prstGeom prst="rect">
            <a:avLst/>
          </a:prstGeom>
        </p:spPr>
      </p:pic>
      <p:sp>
        <p:nvSpPr>
          <p:cNvPr id="10" name="TextBox 9">
            <a:extLst>
              <a:ext uri="{FF2B5EF4-FFF2-40B4-BE49-F238E27FC236}">
                <a16:creationId xmlns:a16="http://schemas.microsoft.com/office/drawing/2014/main" id="{AFFE1A47-CAFE-976C-F466-5E5B39E85528}"/>
              </a:ext>
            </a:extLst>
          </p:cNvPr>
          <p:cNvSpPr txBox="1"/>
          <p:nvPr/>
        </p:nvSpPr>
        <p:spPr>
          <a:xfrm>
            <a:off x="8347494" y="4983192"/>
            <a:ext cx="2743200" cy="369332"/>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a:solidFill>
                  <a:schemeClr val="dk1"/>
                </a:solidFill>
                <a:cs typeface="Calibri"/>
              </a:rPr>
              <a:t>Dr. Shama Bhati</a:t>
            </a:r>
          </a:p>
        </p:txBody>
      </p:sp>
    </p:spTree>
    <p:extLst>
      <p:ext uri="{BB962C8B-B14F-4D97-AF65-F5344CB8AC3E}">
        <p14:creationId xmlns:p14="http://schemas.microsoft.com/office/powerpoint/2010/main" val="3408531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10DD4B9-34D3-E9BD-ED44-825B5BD3AD4A}"/>
              </a:ext>
            </a:extLst>
          </p:cNvPr>
          <p:cNvGraphicFramePr>
            <a:graphicFrameLocks noGrp="1"/>
          </p:cNvGraphicFramePr>
          <p:nvPr/>
        </p:nvGraphicFramePr>
        <p:xfrm>
          <a:off x="5743575" y="948504"/>
          <a:ext cx="6085007" cy="2552530"/>
        </p:xfrm>
        <a:graphic>
          <a:graphicData uri="http://schemas.openxmlformats.org/drawingml/2006/table">
            <a:tbl>
              <a:tblPr>
                <a:tableStyleId>{5C22544A-7EE6-4342-B048-85BDC9FD1C3A}</a:tableStyleId>
              </a:tblPr>
              <a:tblGrid>
                <a:gridCol w="1079968">
                  <a:extLst>
                    <a:ext uri="{9D8B030D-6E8A-4147-A177-3AD203B41FA5}">
                      <a16:colId xmlns:a16="http://schemas.microsoft.com/office/drawing/2014/main" val="2770545298"/>
                    </a:ext>
                  </a:extLst>
                </a:gridCol>
                <a:gridCol w="1302646">
                  <a:extLst>
                    <a:ext uri="{9D8B030D-6E8A-4147-A177-3AD203B41FA5}">
                      <a16:colId xmlns:a16="http://schemas.microsoft.com/office/drawing/2014/main" val="1305641276"/>
                    </a:ext>
                  </a:extLst>
                </a:gridCol>
                <a:gridCol w="663319">
                  <a:extLst>
                    <a:ext uri="{9D8B030D-6E8A-4147-A177-3AD203B41FA5}">
                      <a16:colId xmlns:a16="http://schemas.microsoft.com/office/drawing/2014/main" val="892878766"/>
                    </a:ext>
                  </a:extLst>
                </a:gridCol>
                <a:gridCol w="647757">
                  <a:extLst>
                    <a:ext uri="{9D8B030D-6E8A-4147-A177-3AD203B41FA5}">
                      <a16:colId xmlns:a16="http://schemas.microsoft.com/office/drawing/2014/main" val="3272943516"/>
                    </a:ext>
                  </a:extLst>
                </a:gridCol>
                <a:gridCol w="605611">
                  <a:extLst>
                    <a:ext uri="{9D8B030D-6E8A-4147-A177-3AD203B41FA5}">
                      <a16:colId xmlns:a16="http://schemas.microsoft.com/office/drawing/2014/main" val="1257282940"/>
                    </a:ext>
                  </a:extLst>
                </a:gridCol>
                <a:gridCol w="892853">
                  <a:extLst>
                    <a:ext uri="{9D8B030D-6E8A-4147-A177-3AD203B41FA5}">
                      <a16:colId xmlns:a16="http://schemas.microsoft.com/office/drawing/2014/main" val="2821495732"/>
                    </a:ext>
                  </a:extLst>
                </a:gridCol>
                <a:gridCol w="892853">
                  <a:extLst>
                    <a:ext uri="{9D8B030D-6E8A-4147-A177-3AD203B41FA5}">
                      <a16:colId xmlns:a16="http://schemas.microsoft.com/office/drawing/2014/main" val="2361337970"/>
                    </a:ext>
                  </a:extLst>
                </a:gridCol>
              </a:tblGrid>
              <a:tr h="530304">
                <a:tc rowSpan="3">
                  <a:txBody>
                    <a:bodyPr/>
                    <a:lstStyle/>
                    <a:p>
                      <a:pPr algn="just">
                        <a:lnSpc>
                          <a:spcPct val="150000"/>
                        </a:lnSpc>
                      </a:pPr>
                      <a:r>
                        <a:rPr lang="en-IN" sz="1200" b="1">
                          <a:effectLst/>
                        </a:rPr>
                        <a:t> </a:t>
                      </a:r>
                    </a:p>
                    <a:p>
                      <a:pPr algn="just">
                        <a:lnSpc>
                          <a:spcPct val="150000"/>
                        </a:lnSpc>
                      </a:pPr>
                      <a:r>
                        <a:rPr lang="en-IN" sz="1200" b="1">
                          <a:effectLst/>
                        </a:rPr>
                        <a:t> </a:t>
                      </a:r>
                    </a:p>
                    <a:p>
                      <a:pPr algn="just">
                        <a:lnSpc>
                          <a:spcPct val="150000"/>
                        </a:lnSpc>
                      </a:pPr>
                      <a:r>
                        <a:rPr lang="en-IN" sz="1200" b="1">
                          <a:effectLst/>
                        </a:rPr>
                        <a:t>SYSTOLIC </a:t>
                      </a:r>
                    </a:p>
                    <a:p>
                      <a:pPr algn="just">
                        <a:lnSpc>
                          <a:spcPct val="150000"/>
                        </a:lnSpc>
                      </a:pPr>
                      <a:r>
                        <a:rPr lang="en-IN" sz="1200" b="1">
                          <a:effectLst/>
                        </a:rPr>
                        <a:t>BP</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just">
                        <a:lnSpc>
                          <a:spcPct val="150000"/>
                        </a:lnSpc>
                      </a:pPr>
                      <a:r>
                        <a:rPr lang="en-IN" sz="1200" b="1">
                          <a:effectLst/>
                        </a:rPr>
                        <a:t> </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IN" sz="1200" b="1">
                          <a:effectLst/>
                        </a:rPr>
                        <a:t> </a:t>
                      </a:r>
                    </a:p>
                    <a:p>
                      <a:pPr algn="just">
                        <a:lnSpc>
                          <a:spcPct val="150000"/>
                        </a:lnSpc>
                      </a:pPr>
                      <a:r>
                        <a:rPr lang="en-IN" sz="1200" b="1">
                          <a:effectLst/>
                        </a:rPr>
                        <a:t>MEAN</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IN" sz="1200" b="1">
                          <a:effectLst/>
                        </a:rPr>
                        <a:t> </a:t>
                      </a:r>
                    </a:p>
                    <a:p>
                      <a:pPr algn="just">
                        <a:lnSpc>
                          <a:spcPct val="150000"/>
                        </a:lnSpc>
                      </a:pPr>
                      <a:r>
                        <a:rPr lang="en-IN" sz="1200" b="1">
                          <a:effectLst/>
                        </a:rPr>
                        <a:t>SD</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IN" sz="1200" b="1">
                          <a:effectLst/>
                        </a:rPr>
                        <a:t> </a:t>
                      </a:r>
                    </a:p>
                    <a:p>
                      <a:pPr algn="just">
                        <a:lnSpc>
                          <a:spcPct val="150000"/>
                        </a:lnSpc>
                      </a:pPr>
                      <a:r>
                        <a:rPr lang="en-IN" sz="1200" b="1">
                          <a:effectLst/>
                        </a:rPr>
                        <a:t>N</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IN" sz="1200" b="1">
                          <a:effectLst/>
                        </a:rPr>
                        <a:t> </a:t>
                      </a:r>
                    </a:p>
                    <a:p>
                      <a:pPr algn="just">
                        <a:lnSpc>
                          <a:spcPct val="150000"/>
                        </a:lnSpc>
                      </a:pPr>
                      <a:r>
                        <a:rPr lang="en-IN" sz="1200" b="1">
                          <a:effectLst/>
                        </a:rPr>
                        <a:t>T-VALUE</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IN" sz="1200" b="1">
                          <a:effectLst/>
                        </a:rPr>
                        <a:t> </a:t>
                      </a:r>
                    </a:p>
                    <a:p>
                      <a:pPr algn="just">
                        <a:lnSpc>
                          <a:spcPct val="150000"/>
                        </a:lnSpc>
                      </a:pPr>
                      <a:r>
                        <a:rPr lang="en-IN" sz="1200" b="1">
                          <a:effectLst/>
                        </a:rPr>
                        <a:t>REMARKS</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1933433"/>
                  </a:ext>
                </a:extLst>
              </a:tr>
              <a:tr h="530304">
                <a:tc vMerge="1">
                  <a:txBody>
                    <a:bodyPr/>
                    <a:lstStyle/>
                    <a:p>
                      <a:endParaRPr lang="en-US"/>
                    </a:p>
                  </a:txBody>
                  <a:tcPr/>
                </a:tc>
                <a:tc>
                  <a:txBody>
                    <a:bodyPr/>
                    <a:lstStyle/>
                    <a:p>
                      <a:pPr algn="just">
                        <a:lnSpc>
                          <a:spcPct val="150000"/>
                        </a:lnSpc>
                      </a:pPr>
                      <a:r>
                        <a:rPr lang="en-IN" sz="1200" b="1">
                          <a:effectLst/>
                        </a:rPr>
                        <a:t>STRESS</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129.5</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20.121</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94</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algn="just">
                        <a:lnSpc>
                          <a:spcPct val="150000"/>
                        </a:lnSpc>
                      </a:pPr>
                      <a:r>
                        <a:rPr lang="en-IN" sz="1200" b="1">
                          <a:effectLst/>
                        </a:rPr>
                        <a:t> </a:t>
                      </a:r>
                    </a:p>
                    <a:p>
                      <a:pPr algn="just">
                        <a:lnSpc>
                          <a:spcPct val="150000"/>
                        </a:lnSpc>
                      </a:pPr>
                      <a:r>
                        <a:rPr lang="en-IN" sz="1200" b="1">
                          <a:effectLst/>
                        </a:rPr>
                        <a:t>2.994</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rowSpan="2">
                  <a:txBody>
                    <a:bodyPr/>
                    <a:lstStyle/>
                    <a:p>
                      <a:pPr algn="just">
                        <a:lnSpc>
                          <a:spcPct val="150000"/>
                        </a:lnSpc>
                      </a:pPr>
                      <a:r>
                        <a:rPr lang="en-IN" sz="1200" b="1">
                          <a:effectLst/>
                        </a:rPr>
                        <a:t> </a:t>
                      </a:r>
                    </a:p>
                    <a:p>
                      <a:pPr algn="just">
                        <a:lnSpc>
                          <a:spcPct val="150000"/>
                        </a:lnSpc>
                      </a:pPr>
                      <a:r>
                        <a:rPr lang="en-IN" sz="1200" b="1">
                          <a:effectLst/>
                        </a:rPr>
                        <a:t>0.003</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23962716"/>
                  </a:ext>
                </a:extLst>
              </a:tr>
              <a:tr h="441780">
                <a:tc vMerge="1">
                  <a:txBody>
                    <a:bodyPr/>
                    <a:lstStyle/>
                    <a:p>
                      <a:endParaRPr lang="en-US"/>
                    </a:p>
                  </a:txBody>
                  <a:tcPr/>
                </a:tc>
                <a:tc>
                  <a:txBody>
                    <a:bodyPr/>
                    <a:lstStyle/>
                    <a:p>
                      <a:pPr algn="just">
                        <a:lnSpc>
                          <a:spcPct val="150000"/>
                        </a:lnSpc>
                      </a:pPr>
                      <a:r>
                        <a:rPr lang="en-IN" sz="1200" b="1">
                          <a:effectLst/>
                        </a:rPr>
                        <a:t>NO STRESS</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123.4</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14.4</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197</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66039881"/>
                  </a:ext>
                </a:extLst>
              </a:tr>
              <a:tr h="530304">
                <a:tc rowSpan="2">
                  <a:txBody>
                    <a:bodyPr/>
                    <a:lstStyle/>
                    <a:p>
                      <a:pPr algn="just">
                        <a:lnSpc>
                          <a:spcPct val="150000"/>
                        </a:lnSpc>
                      </a:pPr>
                      <a:r>
                        <a:rPr lang="en-IN" sz="1200" b="1">
                          <a:effectLst/>
                        </a:rPr>
                        <a:t>DIASTOLIC</a:t>
                      </a:r>
                    </a:p>
                    <a:p>
                      <a:r>
                        <a:rPr lang="en-IN" sz="1200" b="1">
                          <a:effectLst/>
                        </a:rPr>
                        <a:t>BP</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just">
                        <a:lnSpc>
                          <a:spcPct val="150000"/>
                        </a:lnSpc>
                      </a:pPr>
                      <a:r>
                        <a:rPr lang="en-IN" sz="1200" b="1">
                          <a:effectLst/>
                        </a:rPr>
                        <a:t>STRESS</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82.9</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8.98</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94</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algn="just">
                        <a:lnSpc>
                          <a:spcPct val="150000"/>
                        </a:lnSpc>
                      </a:pPr>
                      <a:r>
                        <a:rPr lang="en-IN" sz="1200" b="1">
                          <a:effectLst/>
                        </a:rPr>
                        <a:t> </a:t>
                      </a:r>
                    </a:p>
                    <a:p>
                      <a:pPr algn="just">
                        <a:lnSpc>
                          <a:spcPct val="150000"/>
                        </a:lnSpc>
                      </a:pPr>
                      <a:r>
                        <a:rPr lang="en-IN" sz="1200" b="1">
                          <a:effectLst/>
                        </a:rPr>
                        <a:t>2.420</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a:txBody>
                    <a:bodyPr/>
                    <a:lstStyle/>
                    <a:p>
                      <a:pPr algn="just">
                        <a:lnSpc>
                          <a:spcPct val="150000"/>
                        </a:lnSpc>
                      </a:pPr>
                      <a:r>
                        <a:rPr lang="en-IN" sz="1200" b="1">
                          <a:effectLst/>
                        </a:rPr>
                        <a:t> </a:t>
                      </a:r>
                    </a:p>
                    <a:p>
                      <a:pPr algn="just">
                        <a:lnSpc>
                          <a:spcPct val="150000"/>
                        </a:lnSpc>
                      </a:pPr>
                      <a:r>
                        <a:rPr lang="en-IN" sz="1200" b="1">
                          <a:effectLst/>
                        </a:rPr>
                        <a:t>0.008</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579580720"/>
                  </a:ext>
                </a:extLst>
              </a:tr>
              <a:tr h="464830">
                <a:tc vMerge="1">
                  <a:txBody>
                    <a:bodyPr/>
                    <a:lstStyle/>
                    <a:p>
                      <a:endParaRPr lang="en-US"/>
                    </a:p>
                  </a:txBody>
                  <a:tcPr/>
                </a:tc>
                <a:tc>
                  <a:txBody>
                    <a:bodyPr/>
                    <a:lstStyle/>
                    <a:p>
                      <a:pPr algn="just">
                        <a:lnSpc>
                          <a:spcPct val="150000"/>
                        </a:lnSpc>
                      </a:pPr>
                      <a:r>
                        <a:rPr lang="en-IN" sz="1200" b="1">
                          <a:effectLst/>
                        </a:rPr>
                        <a:t>NO STRESS</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80.3</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8.39</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197</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02983553"/>
                  </a:ext>
                </a:extLst>
              </a:tr>
            </a:tbl>
          </a:graphicData>
        </a:graphic>
      </p:graphicFrame>
      <p:sp>
        <p:nvSpPr>
          <p:cNvPr id="8" name="TextBox 7">
            <a:extLst>
              <a:ext uri="{FF2B5EF4-FFF2-40B4-BE49-F238E27FC236}">
                <a16:creationId xmlns:a16="http://schemas.microsoft.com/office/drawing/2014/main" id="{198F6969-E118-2294-5172-65913378C2A6}"/>
              </a:ext>
            </a:extLst>
          </p:cNvPr>
          <p:cNvSpPr txBox="1"/>
          <p:nvPr/>
        </p:nvSpPr>
        <p:spPr>
          <a:xfrm>
            <a:off x="5143500" y="4057649"/>
            <a:ext cx="7048499" cy="2585323"/>
          </a:xfrm>
          <a:prstGeom prst="rect">
            <a:avLst/>
          </a:prstGeom>
          <a:noFill/>
        </p:spPr>
        <p:txBody>
          <a:bodyPr wrap="square" rtlCol="0">
            <a:spAutoFit/>
          </a:bodyPr>
          <a:lstStyle/>
          <a:p>
            <a:pPr marL="285750" indent="-285750">
              <a:buFont typeface="Arial" panose="020B0604020202020204" pitchFamily="34" charset="0"/>
              <a:buChar char="•"/>
            </a:pPr>
            <a:r>
              <a:rPr lang="en-IN"/>
              <a:t> t-value is 2.994(systolic BP) and 2.420(diastolic BP), which is significant at 0.05 level with </a:t>
            </a:r>
            <a:r>
              <a:rPr lang="en-IN" err="1"/>
              <a:t>df</a:t>
            </a:r>
            <a:r>
              <a:rPr lang="en-IN"/>
              <a:t> equal 289. It reflects that, mean course of BP of stressed and non-stressed patients differ significantly.</a:t>
            </a:r>
          </a:p>
          <a:p>
            <a:pPr marL="285750" indent="-285750">
              <a:buFont typeface="Arial" panose="020B0604020202020204" pitchFamily="34" charset="0"/>
              <a:buChar char="•"/>
            </a:pPr>
            <a:r>
              <a:rPr lang="en-IN"/>
              <a:t>In the present study, Stress was found to be risk factors for hypertension among the study subjects (p&lt;0.05). </a:t>
            </a:r>
          </a:p>
          <a:p>
            <a:pPr marL="285750" indent="-285750">
              <a:buFont typeface="Arial" panose="020B0604020202020204" pitchFamily="34" charset="0"/>
              <a:buChar char="•"/>
            </a:pPr>
            <a:r>
              <a:rPr lang="en-IN"/>
              <a:t>In the context the Null hypothesis “</a:t>
            </a:r>
            <a:r>
              <a:rPr lang="en-IN" b="1"/>
              <a:t>there is no significant differences in mean course of BP of stressed and non-stressed patients” is rejected</a:t>
            </a:r>
            <a:r>
              <a:rPr lang="en-IN"/>
              <a:t>.</a:t>
            </a:r>
          </a:p>
          <a:p>
            <a:endParaRPr lang="en-US"/>
          </a:p>
        </p:txBody>
      </p:sp>
      <p:sp>
        <p:nvSpPr>
          <p:cNvPr id="10" name="Subtitle 9">
            <a:extLst>
              <a:ext uri="{FF2B5EF4-FFF2-40B4-BE49-F238E27FC236}">
                <a16:creationId xmlns:a16="http://schemas.microsoft.com/office/drawing/2014/main" id="{E3ADA609-75D7-D74C-AB3C-1F1B2D459560}"/>
              </a:ext>
            </a:extLst>
          </p:cNvPr>
          <p:cNvSpPr>
            <a:spLocks noGrp="1"/>
          </p:cNvSpPr>
          <p:nvPr>
            <p:ph type="subTitle" idx="1"/>
          </p:nvPr>
        </p:nvSpPr>
        <p:spPr>
          <a:xfrm>
            <a:off x="657226" y="176981"/>
            <a:ext cx="11171358" cy="623119"/>
          </a:xfrm>
        </p:spPr>
        <p:txBody>
          <a:bodyPr>
            <a:noAutofit/>
          </a:bodyPr>
          <a:lstStyle/>
          <a:p>
            <a:r>
              <a:rPr lang="en-US" b="1">
                <a:latin typeface="Times New Roman" panose="02020603050405020304" pitchFamily="18" charset="0"/>
                <a:cs typeface="Times New Roman" panose="02020603050405020304" pitchFamily="18" charset="0"/>
              </a:rPr>
              <a:t>STRESS AND DEPRESSION AS RISK FACTORS OF HYPERTENSION</a:t>
            </a:r>
          </a:p>
        </p:txBody>
      </p:sp>
      <p:sp>
        <p:nvSpPr>
          <p:cNvPr id="11" name="TextBox 10">
            <a:extLst>
              <a:ext uri="{FF2B5EF4-FFF2-40B4-BE49-F238E27FC236}">
                <a16:creationId xmlns:a16="http://schemas.microsoft.com/office/drawing/2014/main" id="{2E743C21-22FF-3B08-75B3-509E1386F3B5}"/>
              </a:ext>
            </a:extLst>
          </p:cNvPr>
          <p:cNvSpPr txBox="1"/>
          <p:nvPr/>
        </p:nvSpPr>
        <p:spPr>
          <a:xfrm>
            <a:off x="7497198" y="3539913"/>
            <a:ext cx="3518464" cy="369332"/>
          </a:xfrm>
          <a:prstGeom prst="rect">
            <a:avLst/>
          </a:prstGeom>
          <a:noFill/>
        </p:spPr>
        <p:txBody>
          <a:bodyPr wrap="none" rtlCol="0">
            <a:spAutoFit/>
          </a:bodyPr>
          <a:lstStyle/>
          <a:p>
            <a:r>
              <a:rPr lang="en-IN" b="1"/>
              <a:t> Independent sample t – test result</a:t>
            </a:r>
            <a:endParaRPr lang="en-IN"/>
          </a:p>
        </p:txBody>
      </p:sp>
      <p:sp>
        <p:nvSpPr>
          <p:cNvPr id="15" name="TextBox 14">
            <a:extLst>
              <a:ext uri="{FF2B5EF4-FFF2-40B4-BE49-F238E27FC236}">
                <a16:creationId xmlns:a16="http://schemas.microsoft.com/office/drawing/2014/main" id="{9AC7CDAF-E87E-9617-1841-1953D466232F}"/>
              </a:ext>
            </a:extLst>
          </p:cNvPr>
          <p:cNvSpPr txBox="1"/>
          <p:nvPr/>
        </p:nvSpPr>
        <p:spPr>
          <a:xfrm>
            <a:off x="795338" y="1524000"/>
            <a:ext cx="184731" cy="369332"/>
          </a:xfrm>
          <a:prstGeom prst="rect">
            <a:avLst/>
          </a:prstGeom>
          <a:noFill/>
        </p:spPr>
        <p:txBody>
          <a:bodyPr wrap="none" rtlCol="0">
            <a:spAutoFit/>
          </a:bodyPr>
          <a:lstStyle/>
          <a:p>
            <a:endParaRPr lang="en-US"/>
          </a:p>
        </p:txBody>
      </p:sp>
      <p:graphicFrame>
        <p:nvGraphicFramePr>
          <p:cNvPr id="18" name="Table 17">
            <a:extLst>
              <a:ext uri="{FF2B5EF4-FFF2-40B4-BE49-F238E27FC236}">
                <a16:creationId xmlns:a16="http://schemas.microsoft.com/office/drawing/2014/main" id="{4CDC9A4E-A334-CD54-7AE3-755C78EAA926}"/>
              </a:ext>
            </a:extLst>
          </p:cNvPr>
          <p:cNvGraphicFramePr>
            <a:graphicFrameLocks noGrp="1"/>
          </p:cNvGraphicFramePr>
          <p:nvPr/>
        </p:nvGraphicFramePr>
        <p:xfrm>
          <a:off x="363415" y="1019258"/>
          <a:ext cx="4780085" cy="1900235"/>
        </p:xfrm>
        <a:graphic>
          <a:graphicData uri="http://schemas.openxmlformats.org/drawingml/2006/table">
            <a:tbl>
              <a:tblPr>
                <a:tableStyleId>{5C22544A-7EE6-4342-B048-85BDC9FD1C3A}</a:tableStyleId>
              </a:tblPr>
              <a:tblGrid>
                <a:gridCol w="1212739">
                  <a:extLst>
                    <a:ext uri="{9D8B030D-6E8A-4147-A177-3AD203B41FA5}">
                      <a16:colId xmlns:a16="http://schemas.microsoft.com/office/drawing/2014/main" val="3836750931"/>
                    </a:ext>
                  </a:extLst>
                </a:gridCol>
                <a:gridCol w="1216678">
                  <a:extLst>
                    <a:ext uri="{9D8B030D-6E8A-4147-A177-3AD203B41FA5}">
                      <a16:colId xmlns:a16="http://schemas.microsoft.com/office/drawing/2014/main" val="2882807288"/>
                    </a:ext>
                  </a:extLst>
                </a:gridCol>
                <a:gridCol w="1216678">
                  <a:extLst>
                    <a:ext uri="{9D8B030D-6E8A-4147-A177-3AD203B41FA5}">
                      <a16:colId xmlns:a16="http://schemas.microsoft.com/office/drawing/2014/main" val="1260308894"/>
                    </a:ext>
                  </a:extLst>
                </a:gridCol>
                <a:gridCol w="1133990">
                  <a:extLst>
                    <a:ext uri="{9D8B030D-6E8A-4147-A177-3AD203B41FA5}">
                      <a16:colId xmlns:a16="http://schemas.microsoft.com/office/drawing/2014/main" val="3119122274"/>
                    </a:ext>
                  </a:extLst>
                </a:gridCol>
              </a:tblGrid>
              <a:tr h="380047">
                <a:tc rowSpan="2">
                  <a:txBody>
                    <a:bodyPr/>
                    <a:lstStyle/>
                    <a:p>
                      <a:pPr algn="ctr" rtl="0" fontAlgn="b"/>
                      <a:r>
                        <a:rPr lang="en-IN" sz="1200" b="1" u="none" strike="noStrike">
                          <a:effectLst/>
                        </a:rPr>
                        <a:t>exposure</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rtl="0" fontAlgn="b"/>
                      <a:r>
                        <a:rPr lang="en-IN" sz="1200" b="1" u="none" strike="noStrike">
                          <a:effectLst/>
                        </a:rPr>
                        <a:t>outcome</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4370076"/>
                  </a:ext>
                </a:extLst>
              </a:tr>
              <a:tr h="380047">
                <a:tc vMerge="1">
                  <a:txBody>
                    <a:bodyPr/>
                    <a:lstStyle/>
                    <a:p>
                      <a:endParaRPr lang="en-US"/>
                    </a:p>
                  </a:txBody>
                  <a:tcPr/>
                </a:tc>
                <a:tc>
                  <a:txBody>
                    <a:bodyPr/>
                    <a:lstStyle/>
                    <a:p>
                      <a:pPr algn="l" rtl="0" fontAlgn="b"/>
                      <a:r>
                        <a:rPr lang="en-IN" sz="1200" b="1" u="none" strike="noStrike">
                          <a:effectLst/>
                        </a:rPr>
                        <a:t>hypertension</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IN" sz="1200" b="1" u="none" strike="noStrike">
                          <a:effectLst/>
                        </a:rPr>
                        <a:t>normotensive</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IN" sz="1200" b="1" u="none" strike="noStrike">
                          <a:effectLst/>
                        </a:rPr>
                        <a:t>Grand Total</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91935105"/>
                  </a:ext>
                </a:extLst>
              </a:tr>
              <a:tr h="380047">
                <a:tc>
                  <a:txBody>
                    <a:bodyPr/>
                    <a:lstStyle/>
                    <a:p>
                      <a:pPr algn="l" rtl="0" fontAlgn="b"/>
                      <a:r>
                        <a:rPr lang="en-IN" sz="1200" b="1" u="none" strike="noStrike">
                          <a:effectLst/>
                        </a:rPr>
                        <a:t>stress</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31</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63</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94</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930867847"/>
                  </a:ext>
                </a:extLst>
              </a:tr>
              <a:tr h="380047">
                <a:tc>
                  <a:txBody>
                    <a:bodyPr/>
                    <a:lstStyle/>
                    <a:p>
                      <a:pPr algn="l" rtl="0" fontAlgn="b"/>
                      <a:r>
                        <a:rPr lang="en-IN" sz="1200" b="1" u="none" strike="noStrike">
                          <a:effectLst/>
                        </a:rPr>
                        <a:t>no stress</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37</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160</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197</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947997759"/>
                  </a:ext>
                </a:extLst>
              </a:tr>
              <a:tr h="380047">
                <a:tc>
                  <a:txBody>
                    <a:bodyPr/>
                    <a:lstStyle/>
                    <a:p>
                      <a:pPr algn="l" rtl="0" fontAlgn="b"/>
                      <a:r>
                        <a:rPr lang="en-IN" sz="1200" b="1" u="none" strike="noStrike">
                          <a:effectLst/>
                        </a:rPr>
                        <a:t>Grand Total</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rtl="0" fontAlgn="b"/>
                      <a:r>
                        <a:rPr lang="en-IN" sz="1200" b="1" u="none" strike="noStrike">
                          <a:effectLst/>
                        </a:rPr>
                        <a:t>68</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rtl="0" fontAlgn="b"/>
                      <a:r>
                        <a:rPr lang="en-IN" sz="1200" b="1" u="none" strike="noStrike">
                          <a:effectLst/>
                        </a:rPr>
                        <a:t>223</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rtl="0" fontAlgn="b"/>
                      <a:r>
                        <a:rPr lang="en-IN" sz="1200" b="1" u="none" strike="noStrike">
                          <a:effectLst/>
                        </a:rPr>
                        <a:t>291</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638398491"/>
                  </a:ext>
                </a:extLst>
              </a:tr>
            </a:tbl>
          </a:graphicData>
        </a:graphic>
      </p:graphicFrame>
      <p:graphicFrame>
        <p:nvGraphicFramePr>
          <p:cNvPr id="20" name="Table 19">
            <a:extLst>
              <a:ext uri="{FF2B5EF4-FFF2-40B4-BE49-F238E27FC236}">
                <a16:creationId xmlns:a16="http://schemas.microsoft.com/office/drawing/2014/main" id="{A0541918-F020-EE27-C52A-36329225B4A4}"/>
              </a:ext>
            </a:extLst>
          </p:cNvPr>
          <p:cNvGraphicFramePr>
            <a:graphicFrameLocks noGrp="1"/>
          </p:cNvGraphicFramePr>
          <p:nvPr/>
        </p:nvGraphicFramePr>
        <p:xfrm>
          <a:off x="481168" y="3909245"/>
          <a:ext cx="4276727" cy="1678993"/>
        </p:xfrm>
        <a:graphic>
          <a:graphicData uri="http://schemas.openxmlformats.org/drawingml/2006/table">
            <a:tbl>
              <a:tblPr firstRow="1" firstCol="1" bandRow="1">
                <a:tableStyleId>{5C22544A-7EE6-4342-B048-85BDC9FD1C3A}</a:tableStyleId>
              </a:tblPr>
              <a:tblGrid>
                <a:gridCol w="2551454">
                  <a:extLst>
                    <a:ext uri="{9D8B030D-6E8A-4147-A177-3AD203B41FA5}">
                      <a16:colId xmlns:a16="http://schemas.microsoft.com/office/drawing/2014/main" val="2854065342"/>
                    </a:ext>
                  </a:extLst>
                </a:gridCol>
                <a:gridCol w="1725273">
                  <a:extLst>
                    <a:ext uri="{9D8B030D-6E8A-4147-A177-3AD203B41FA5}">
                      <a16:colId xmlns:a16="http://schemas.microsoft.com/office/drawing/2014/main" val="408045913"/>
                    </a:ext>
                  </a:extLst>
                </a:gridCol>
              </a:tblGrid>
              <a:tr h="405095">
                <a:tc>
                  <a:txBody>
                    <a:bodyPr/>
                    <a:lstStyle/>
                    <a:p>
                      <a:pPr>
                        <a:lnSpc>
                          <a:spcPct val="150000"/>
                        </a:lnSpc>
                      </a:pPr>
                      <a:r>
                        <a:rPr lang="en-IN" sz="1200" b="1">
                          <a:solidFill>
                            <a:schemeClr val="tx1"/>
                          </a:solidFill>
                          <a:effectLst/>
                        </a:rPr>
                        <a:t>STRESS SEVERITY</a:t>
                      </a:r>
                      <a:endParaRPr lang="en-IN" sz="1200" b="1">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nSpc>
                          <a:spcPct val="150000"/>
                        </a:lnSpc>
                      </a:pPr>
                      <a:r>
                        <a:rPr lang="en-IN" sz="1200" b="1">
                          <a:solidFill>
                            <a:schemeClr val="tx1"/>
                          </a:solidFill>
                          <a:effectLst/>
                        </a:rPr>
                        <a:t>PERCENTAGE</a:t>
                      </a:r>
                      <a:endParaRPr lang="en-IN" sz="1200" b="1">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88795594"/>
                  </a:ext>
                </a:extLst>
              </a:tr>
              <a:tr h="405095">
                <a:tc>
                  <a:txBody>
                    <a:bodyPr/>
                    <a:lstStyle/>
                    <a:p>
                      <a:pPr>
                        <a:lnSpc>
                          <a:spcPct val="150000"/>
                        </a:lnSpc>
                      </a:pPr>
                      <a:r>
                        <a:rPr lang="en-IN" sz="1200" b="1">
                          <a:solidFill>
                            <a:schemeClr val="tx1"/>
                          </a:solidFill>
                          <a:effectLst/>
                        </a:rPr>
                        <a:t>HIGH STRESS</a:t>
                      </a:r>
                      <a:endParaRPr lang="en-IN" sz="1200" b="1">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50000"/>
                        </a:lnSpc>
                      </a:pPr>
                      <a:r>
                        <a:rPr lang="en-IN" sz="1200" b="1">
                          <a:effectLst/>
                        </a:rPr>
                        <a:t>1.7%</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2782233"/>
                  </a:ext>
                </a:extLst>
              </a:tr>
              <a:tr h="405095">
                <a:tc>
                  <a:txBody>
                    <a:bodyPr/>
                    <a:lstStyle/>
                    <a:p>
                      <a:pPr>
                        <a:lnSpc>
                          <a:spcPct val="150000"/>
                        </a:lnSpc>
                      </a:pPr>
                      <a:r>
                        <a:rPr lang="en-IN" sz="1200" b="1">
                          <a:solidFill>
                            <a:schemeClr val="tx1"/>
                          </a:solidFill>
                          <a:effectLst/>
                        </a:rPr>
                        <a:t>MODERATE STRESS</a:t>
                      </a:r>
                      <a:endParaRPr lang="en-IN" sz="1200" b="1">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50000"/>
                        </a:lnSpc>
                      </a:pPr>
                      <a:r>
                        <a:rPr lang="en-IN" sz="1200" b="1">
                          <a:effectLst/>
                        </a:rPr>
                        <a:t>30.6%</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3547734"/>
                  </a:ext>
                </a:extLst>
              </a:tr>
              <a:tr h="463708">
                <a:tc>
                  <a:txBody>
                    <a:bodyPr/>
                    <a:lstStyle/>
                    <a:p>
                      <a:pPr>
                        <a:lnSpc>
                          <a:spcPct val="150000"/>
                        </a:lnSpc>
                      </a:pPr>
                      <a:r>
                        <a:rPr lang="en-IN" sz="1200" b="1">
                          <a:solidFill>
                            <a:schemeClr val="tx1"/>
                          </a:solidFill>
                          <a:effectLst/>
                        </a:rPr>
                        <a:t>NO STRESS/LOW STRESS</a:t>
                      </a:r>
                      <a:endParaRPr lang="en-IN" sz="1200" b="1">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nSpc>
                          <a:spcPct val="150000"/>
                        </a:lnSpc>
                      </a:pPr>
                      <a:r>
                        <a:rPr lang="en-IN" sz="1200" b="1">
                          <a:effectLst/>
                        </a:rPr>
                        <a:t>67.7%</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494025836"/>
                  </a:ext>
                </a:extLst>
              </a:tr>
            </a:tbl>
          </a:graphicData>
        </a:graphic>
      </p:graphicFrame>
      <p:sp>
        <p:nvSpPr>
          <p:cNvPr id="23" name="TextBox 22">
            <a:extLst>
              <a:ext uri="{FF2B5EF4-FFF2-40B4-BE49-F238E27FC236}">
                <a16:creationId xmlns:a16="http://schemas.microsoft.com/office/drawing/2014/main" id="{93FC5BEB-841C-AB85-3501-716DB0677E07}"/>
              </a:ext>
            </a:extLst>
          </p:cNvPr>
          <p:cNvSpPr txBox="1"/>
          <p:nvPr/>
        </p:nvSpPr>
        <p:spPr>
          <a:xfrm>
            <a:off x="1581150" y="5818320"/>
            <a:ext cx="1629549" cy="369332"/>
          </a:xfrm>
          <a:prstGeom prst="rect">
            <a:avLst/>
          </a:prstGeom>
          <a:noFill/>
        </p:spPr>
        <p:txBody>
          <a:bodyPr wrap="none" rtlCol="0">
            <a:spAutoFit/>
          </a:bodyPr>
          <a:lstStyle/>
          <a:p>
            <a:r>
              <a:rPr lang="en-IN" b="1"/>
              <a:t>Stress Severity</a:t>
            </a:r>
            <a:r>
              <a:rPr lang="en-IN">
                <a:effectLst/>
              </a:rPr>
              <a:t> </a:t>
            </a:r>
            <a:endParaRPr lang="en-US"/>
          </a:p>
        </p:txBody>
      </p:sp>
      <p:sp>
        <p:nvSpPr>
          <p:cNvPr id="24" name="TextBox 23">
            <a:extLst>
              <a:ext uri="{FF2B5EF4-FFF2-40B4-BE49-F238E27FC236}">
                <a16:creationId xmlns:a16="http://schemas.microsoft.com/office/drawing/2014/main" id="{4250C484-AF9B-C657-4391-0A00F5EF6148}"/>
              </a:ext>
            </a:extLst>
          </p:cNvPr>
          <p:cNvSpPr txBox="1"/>
          <p:nvPr/>
        </p:nvSpPr>
        <p:spPr>
          <a:xfrm>
            <a:off x="1316357" y="3125165"/>
            <a:ext cx="2370842" cy="369332"/>
          </a:xfrm>
          <a:prstGeom prst="rect">
            <a:avLst/>
          </a:prstGeom>
          <a:noFill/>
        </p:spPr>
        <p:txBody>
          <a:bodyPr wrap="none" rtlCol="0">
            <a:spAutoFit/>
          </a:bodyPr>
          <a:lstStyle/>
          <a:p>
            <a:r>
              <a:rPr lang="en-IN" b="1"/>
              <a:t>Exposure and outcome</a:t>
            </a:r>
            <a:endParaRPr lang="en-US"/>
          </a:p>
        </p:txBody>
      </p:sp>
      <p:pic>
        <p:nvPicPr>
          <p:cNvPr id="3" name="Picture 2">
            <a:extLst>
              <a:ext uri="{FF2B5EF4-FFF2-40B4-BE49-F238E27FC236}">
                <a16:creationId xmlns:a16="http://schemas.microsoft.com/office/drawing/2014/main" id="{26CE8D23-8DF0-36DA-AFEA-9DF877843484}"/>
              </a:ext>
            </a:extLst>
          </p:cNvPr>
          <p:cNvPicPr>
            <a:picLocks noChangeAspect="1"/>
          </p:cNvPicPr>
          <p:nvPr/>
        </p:nvPicPr>
        <p:blipFill>
          <a:blip r:embed="rId3"/>
          <a:stretch>
            <a:fillRect/>
          </a:stretch>
        </p:blipFill>
        <p:spPr>
          <a:xfrm>
            <a:off x="11247612" y="1104"/>
            <a:ext cx="930010" cy="626468"/>
          </a:xfrm>
          <a:prstGeom prst="rect">
            <a:avLst/>
          </a:prstGeom>
        </p:spPr>
      </p:pic>
    </p:spTree>
    <p:extLst>
      <p:ext uri="{BB962C8B-B14F-4D97-AF65-F5344CB8AC3E}">
        <p14:creationId xmlns:p14="http://schemas.microsoft.com/office/powerpoint/2010/main" val="19756903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3">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7">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9">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1">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7">
            <a:extLst>
              <a:ext uri="{FF2B5EF4-FFF2-40B4-BE49-F238E27FC236}">
                <a16:creationId xmlns:a16="http://schemas.microsoft.com/office/drawing/2014/main" id="{4C2CFF68-284D-B825-728E-E19107919AAE}"/>
              </a:ext>
            </a:extLst>
          </p:cNvPr>
          <p:cNvSpPr>
            <a:spLocks noGrp="1"/>
          </p:cNvSpPr>
          <p:nvPr>
            <p:ph type="title"/>
          </p:nvPr>
        </p:nvSpPr>
        <p:spPr>
          <a:xfrm>
            <a:off x="768484" y="706351"/>
            <a:ext cx="10053763" cy="2928470"/>
          </a:xfrm>
        </p:spPr>
        <p:txBody>
          <a:bodyPr vert="horz" lIns="91440" tIns="45720" rIns="91440" bIns="45720" rtlCol="0" anchor="b">
            <a:noAutofit/>
          </a:bodyPr>
          <a:lstStyle/>
          <a:p>
            <a:r>
              <a:rPr lang="en-IN" sz="3600" b="1">
                <a:solidFill>
                  <a:srgbClr val="FFFFFF"/>
                </a:solidFill>
                <a:latin typeface="Times New Roman"/>
                <a:cs typeface="Times New Roman"/>
              </a:rPr>
              <a:t>A COMPARATIVE STUDY OF ANTHROPOMETRIC CHARACTERISTICS AND BLOOD PRESSURE BETWEEN PRE AND POST – MENOPAUSAL WOMEN IN POOR URBAN AREA, GOYALA VIHAR , DELHI</a:t>
            </a:r>
            <a:endParaRPr lang="en-US" sz="3600">
              <a:solidFill>
                <a:srgbClr val="FFFFFF"/>
              </a:solidFill>
              <a:latin typeface="Times New Roman"/>
              <a:cs typeface="Times New Roman"/>
            </a:endParaRPr>
          </a:p>
        </p:txBody>
      </p:sp>
      <p:pic>
        <p:nvPicPr>
          <p:cNvPr id="2" name="Picture 2">
            <a:extLst>
              <a:ext uri="{FF2B5EF4-FFF2-40B4-BE49-F238E27FC236}">
                <a16:creationId xmlns:a16="http://schemas.microsoft.com/office/drawing/2014/main" id="{0D5B431D-76E1-2EE0-1C1C-33604DEC851C}"/>
              </a:ext>
            </a:extLst>
          </p:cNvPr>
          <p:cNvPicPr>
            <a:picLocks noChangeAspect="1"/>
          </p:cNvPicPr>
          <p:nvPr/>
        </p:nvPicPr>
        <p:blipFill>
          <a:blip r:embed="rId2"/>
          <a:stretch>
            <a:fillRect/>
          </a:stretch>
        </p:blipFill>
        <p:spPr>
          <a:xfrm>
            <a:off x="1021798" y="4753132"/>
            <a:ext cx="2733675" cy="1485900"/>
          </a:xfrm>
          <a:prstGeom prst="rect">
            <a:avLst/>
          </a:prstGeom>
        </p:spPr>
      </p:pic>
      <p:sp>
        <p:nvSpPr>
          <p:cNvPr id="3" name="TextBox 2">
            <a:extLst>
              <a:ext uri="{FF2B5EF4-FFF2-40B4-BE49-F238E27FC236}">
                <a16:creationId xmlns:a16="http://schemas.microsoft.com/office/drawing/2014/main" id="{524072A3-6ECE-F5B9-F8AA-23FB24A21617}"/>
              </a:ext>
            </a:extLst>
          </p:cNvPr>
          <p:cNvSpPr txBox="1"/>
          <p:nvPr/>
        </p:nvSpPr>
        <p:spPr>
          <a:xfrm>
            <a:off x="8706928" y="4925683"/>
            <a:ext cx="2743200" cy="400110"/>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a:solidFill>
                  <a:schemeClr val="dk1"/>
                </a:solidFill>
                <a:cs typeface="Calibri"/>
              </a:rPr>
              <a:t>Ms. Jyoti Yadav</a:t>
            </a:r>
          </a:p>
        </p:txBody>
      </p:sp>
      <p:pic>
        <p:nvPicPr>
          <p:cNvPr id="5" name="Picture 4">
            <a:extLst>
              <a:ext uri="{FF2B5EF4-FFF2-40B4-BE49-F238E27FC236}">
                <a16:creationId xmlns:a16="http://schemas.microsoft.com/office/drawing/2014/main" id="{7C74008B-0889-5992-DB7E-FB57312F647E}"/>
              </a:ext>
            </a:extLst>
          </p:cNvPr>
          <p:cNvPicPr>
            <a:picLocks noChangeAspect="1"/>
          </p:cNvPicPr>
          <p:nvPr/>
        </p:nvPicPr>
        <p:blipFill>
          <a:blip r:embed="rId3"/>
          <a:stretch>
            <a:fillRect/>
          </a:stretch>
        </p:blipFill>
        <p:spPr>
          <a:xfrm>
            <a:off x="11247612" y="1104"/>
            <a:ext cx="930010" cy="626468"/>
          </a:xfrm>
          <a:prstGeom prst="rect">
            <a:avLst/>
          </a:prstGeom>
        </p:spPr>
      </p:pic>
    </p:spTree>
    <p:extLst>
      <p:ext uri="{BB962C8B-B14F-4D97-AF65-F5344CB8AC3E}">
        <p14:creationId xmlns:p14="http://schemas.microsoft.com/office/powerpoint/2010/main" val="143760298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CA7A7-06E6-BA53-B930-5EFCE014E9F0}"/>
              </a:ext>
            </a:extLst>
          </p:cNvPr>
          <p:cNvSpPr>
            <a:spLocks noGrp="1"/>
          </p:cNvSpPr>
          <p:nvPr>
            <p:ph type="title"/>
          </p:nvPr>
        </p:nvSpPr>
        <p:spPr>
          <a:xfrm>
            <a:off x="838200" y="365125"/>
            <a:ext cx="10515600" cy="1017361"/>
          </a:xfrm>
          <a:solidFill>
            <a:schemeClr val="accent1">
              <a:lumMod val="40000"/>
              <a:lumOff val="60000"/>
            </a:schemeClr>
          </a:solidFill>
        </p:spPr>
        <p:txBody>
          <a:bodyPr>
            <a:normAutofit/>
          </a:bodyPr>
          <a:lstStyle/>
          <a:p>
            <a:r>
              <a:rPr lang="en-I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OBJECTIVE 1. </a:t>
            </a:r>
            <a:r>
              <a:rPr lang="en-I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 compare the blood pressure and other anthropometric measurements of pre and post-menopausal women of </a:t>
            </a:r>
            <a:r>
              <a:rPr lang="en-IN" sz="20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Goyala</a:t>
            </a:r>
            <a:r>
              <a:rPr lang="en-I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IN" sz="20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Vihar</a:t>
            </a:r>
            <a:r>
              <a:rPr lang="en-I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Delhi (table 1).</a:t>
            </a:r>
            <a:br>
              <a:rPr lang="en-IN" sz="2000">
                <a:effectLst/>
                <a:latin typeface="Calibri" panose="020F0502020204030204" pitchFamily="34" charset="0"/>
                <a:ea typeface="Times New Roman" panose="02020603050405020304" pitchFamily="18" charset="0"/>
                <a:cs typeface="Times New Roman" panose="02020603050405020304" pitchFamily="18" charset="0"/>
              </a:rPr>
            </a:br>
            <a:endParaRPr lang="en-IN" sz="2000"/>
          </a:p>
        </p:txBody>
      </p:sp>
      <p:sp>
        <p:nvSpPr>
          <p:cNvPr id="5" name="TextBox 4">
            <a:extLst>
              <a:ext uri="{FF2B5EF4-FFF2-40B4-BE49-F238E27FC236}">
                <a16:creationId xmlns:a16="http://schemas.microsoft.com/office/drawing/2014/main" id="{9974F74B-9A23-30C3-93D0-B1CE9F72F8DB}"/>
              </a:ext>
            </a:extLst>
          </p:cNvPr>
          <p:cNvSpPr txBox="1"/>
          <p:nvPr/>
        </p:nvSpPr>
        <p:spPr>
          <a:xfrm>
            <a:off x="1132114" y="4365171"/>
            <a:ext cx="10221686" cy="3724096"/>
          </a:xfrm>
          <a:prstGeom prst="rect">
            <a:avLst/>
          </a:prstGeom>
          <a:noFill/>
        </p:spPr>
        <p:txBody>
          <a:bodyPr wrap="square" rtlCol="0">
            <a:spAutoFit/>
          </a:bodyPr>
          <a:lstStyle/>
          <a:p>
            <a:r>
              <a:rPr lang="en-US" b="1" dirty="0"/>
              <a:t>TABLE 1- Descriptive statistics for different characteristics of 50 pre and 50 post menopausal women of urban poor area </a:t>
            </a:r>
            <a:r>
              <a:rPr lang="en-US" b="1" dirty="0" err="1"/>
              <a:t>Goyala</a:t>
            </a:r>
            <a:r>
              <a:rPr lang="en-US" b="1" dirty="0"/>
              <a:t> Vihar, Delhi.</a:t>
            </a:r>
          </a:p>
          <a:p>
            <a:pPr algn="just">
              <a:lnSpc>
                <a:spcPct val="150000"/>
              </a:lnSpc>
              <a:spcAft>
                <a:spcPts val="800"/>
              </a:spcAft>
            </a:pPr>
            <a:r>
              <a:rPr lang="en-IN" sz="1800" dirty="0">
                <a:effectLst/>
                <a:latin typeface="Times New Roman" panose="02020603050405020304" pitchFamily="18" charset="0"/>
                <a:ea typeface="Times New Roman" panose="02020603050405020304" pitchFamily="18" charset="0"/>
                <a:cs typeface="Times New Roman" panose="02020603050405020304" pitchFamily="18" charset="0"/>
              </a:rPr>
              <a:t>H0= There is no difference between the variable of the two groups. (NS)</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IN" sz="1800" dirty="0">
                <a:effectLst/>
                <a:latin typeface="Times New Roman" panose="02020603050405020304" pitchFamily="18" charset="0"/>
                <a:ea typeface="Times New Roman" panose="02020603050405020304" pitchFamily="18" charset="0"/>
                <a:cs typeface="Times New Roman" panose="02020603050405020304" pitchFamily="18" charset="0"/>
              </a:rPr>
              <a:t>H1=There is difference between the variable of the two group. (S)</a:t>
            </a:r>
          </a:p>
          <a:p>
            <a:pPr algn="just">
              <a:lnSpc>
                <a:spcPct val="150000"/>
              </a:lnSpc>
              <a:spcAft>
                <a:spcPts val="800"/>
              </a:spcAft>
            </a:pPr>
            <a:r>
              <a:rPr lang="en-IN" dirty="0">
                <a:latin typeface="Times New Roman" panose="02020603050405020304" pitchFamily="18" charset="0"/>
                <a:ea typeface="Times New Roman" panose="02020603050405020304" pitchFamily="18" charset="0"/>
                <a:cs typeface="Times New Roman" panose="02020603050405020304" pitchFamily="18" charset="0"/>
              </a:rPr>
              <a:t>P &lt; 0.05 in case of other variables except height hence we reject null hypothesis and accept alternate hypothesis.</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C2395600-106D-37F3-9DD7-41F28DF6EA88}"/>
              </a:ext>
            </a:extLst>
          </p:cNvPr>
          <p:cNvPicPr>
            <a:picLocks noChangeAspect="1"/>
          </p:cNvPicPr>
          <p:nvPr/>
        </p:nvPicPr>
        <p:blipFill>
          <a:blip r:embed="rId2"/>
          <a:stretch>
            <a:fillRect/>
          </a:stretch>
        </p:blipFill>
        <p:spPr>
          <a:xfrm>
            <a:off x="11356469" y="462"/>
            <a:ext cx="835530" cy="531500"/>
          </a:xfrm>
          <a:prstGeom prst="rect">
            <a:avLst/>
          </a:prstGeom>
        </p:spPr>
      </p:pic>
      <p:pic>
        <p:nvPicPr>
          <p:cNvPr id="8" name="Content Placeholder 7">
            <a:extLst>
              <a:ext uri="{FF2B5EF4-FFF2-40B4-BE49-F238E27FC236}">
                <a16:creationId xmlns:a16="http://schemas.microsoft.com/office/drawing/2014/main" id="{C01D6A32-9104-54B9-A84E-1135867EE8EF}"/>
              </a:ext>
            </a:extLst>
          </p:cNvPr>
          <p:cNvPicPr>
            <a:picLocks noGrp="1" noChangeAspect="1"/>
          </p:cNvPicPr>
          <p:nvPr>
            <p:ph idx="1"/>
          </p:nvPr>
        </p:nvPicPr>
        <p:blipFill>
          <a:blip r:embed="rId3"/>
          <a:stretch>
            <a:fillRect/>
          </a:stretch>
        </p:blipFill>
        <p:spPr>
          <a:xfrm>
            <a:off x="1094014" y="1670503"/>
            <a:ext cx="10003971" cy="2406650"/>
          </a:xfrm>
          <a:prstGeom prst="rect">
            <a:avLst/>
          </a:prstGeom>
        </p:spPr>
      </p:pic>
    </p:spTree>
    <p:extLst>
      <p:ext uri="{BB962C8B-B14F-4D97-AF65-F5344CB8AC3E}">
        <p14:creationId xmlns:p14="http://schemas.microsoft.com/office/powerpoint/2010/main" val="365634055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3EF75-A42D-033E-06D5-B359CF52F50A}"/>
              </a:ext>
            </a:extLst>
          </p:cNvPr>
          <p:cNvSpPr>
            <a:spLocks noGrp="1"/>
          </p:cNvSpPr>
          <p:nvPr>
            <p:ph type="title"/>
          </p:nvPr>
        </p:nvSpPr>
        <p:spPr>
          <a:xfrm>
            <a:off x="839788" y="365126"/>
            <a:ext cx="10515600" cy="823912"/>
          </a:xfrm>
          <a:solidFill>
            <a:schemeClr val="accent1">
              <a:lumMod val="40000"/>
              <a:lumOff val="60000"/>
            </a:schemeClr>
          </a:solidFill>
        </p:spPr>
        <p:txBody>
          <a:bodyPr>
            <a:normAutofit fontScale="90000"/>
          </a:bodyPr>
          <a:lstStyle/>
          <a:p>
            <a:r>
              <a:rPr lang="en-I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OBJECTIVE 2.</a:t>
            </a:r>
            <a:r>
              <a:rPr lang="en-I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 check the association of anthropometric measure with blood pressure of pre and post-menopausal women (table 2 and 3).  </a:t>
            </a:r>
            <a:br>
              <a:rPr lang="en-IN" sz="2000">
                <a:effectLst/>
                <a:latin typeface="Calibri" panose="020F0502020204030204" pitchFamily="34" charset="0"/>
                <a:ea typeface="Times New Roman" panose="02020603050405020304" pitchFamily="18" charset="0"/>
                <a:cs typeface="Times New Roman" panose="02020603050405020304" pitchFamily="18" charset="0"/>
              </a:rPr>
            </a:br>
            <a:endParaRPr lang="en-IN" sz="2000"/>
          </a:p>
        </p:txBody>
      </p:sp>
      <p:sp>
        <p:nvSpPr>
          <p:cNvPr id="3" name="Text Placeholder 2">
            <a:extLst>
              <a:ext uri="{FF2B5EF4-FFF2-40B4-BE49-F238E27FC236}">
                <a16:creationId xmlns:a16="http://schemas.microsoft.com/office/drawing/2014/main" id="{A726D311-59D1-12D6-0DCA-F08EBA1E6A49}"/>
              </a:ext>
            </a:extLst>
          </p:cNvPr>
          <p:cNvSpPr>
            <a:spLocks noGrp="1"/>
          </p:cNvSpPr>
          <p:nvPr>
            <p:ph type="body" idx="1"/>
          </p:nvPr>
        </p:nvSpPr>
        <p:spPr>
          <a:xfrm>
            <a:off x="839788" y="1189038"/>
            <a:ext cx="5430383" cy="634546"/>
          </a:xfrm>
          <a:solidFill>
            <a:schemeClr val="accent1">
              <a:lumMod val="60000"/>
              <a:lumOff val="40000"/>
            </a:schemeClr>
          </a:solidFill>
        </p:spPr>
        <p:txBody>
          <a:bodyPr>
            <a:normAutofit/>
          </a:bodyPr>
          <a:lstStyle/>
          <a:p>
            <a:r>
              <a:rPr lang="en-IN">
                <a:latin typeface="Arial Black" panose="020B0A04020102020204" pitchFamily="34" charset="0"/>
              </a:rPr>
              <a:t>CORRELATION  (TABLE 2)</a:t>
            </a:r>
          </a:p>
        </p:txBody>
      </p:sp>
      <p:sp>
        <p:nvSpPr>
          <p:cNvPr id="12" name="Content Placeholder 11">
            <a:extLst>
              <a:ext uri="{FF2B5EF4-FFF2-40B4-BE49-F238E27FC236}">
                <a16:creationId xmlns:a16="http://schemas.microsoft.com/office/drawing/2014/main" id="{2DFDD975-2698-4FCF-95A0-F7448E162173}"/>
              </a:ext>
            </a:extLst>
          </p:cNvPr>
          <p:cNvSpPr>
            <a:spLocks noGrp="1"/>
          </p:cNvSpPr>
          <p:nvPr>
            <p:ph sz="quarter" idx="4"/>
          </p:nvPr>
        </p:nvSpPr>
        <p:spPr>
          <a:xfrm>
            <a:off x="7184570" y="1823584"/>
            <a:ext cx="4170817" cy="4366079"/>
          </a:xfrm>
          <a:solidFill>
            <a:schemeClr val="accent4">
              <a:lumMod val="20000"/>
              <a:lumOff val="80000"/>
            </a:schemeClr>
          </a:solidFill>
        </p:spPr>
        <p:txBody>
          <a:bodyPr vert="horz" lIns="91440" tIns="45720" rIns="91440" bIns="45720" rtlCol="0" anchor="t">
            <a:normAutofit/>
          </a:bodyPr>
          <a:lstStyle/>
          <a:p>
            <a:pPr algn="just"/>
            <a:r>
              <a:rPr lang="en-IN" sz="2400">
                <a:effectLst/>
                <a:latin typeface="Times New Roman"/>
                <a:ea typeface="Times New Roman" panose="02020603050405020304" pitchFamily="18" charset="0"/>
                <a:cs typeface="Times New Roman"/>
              </a:rPr>
              <a:t>The </a:t>
            </a:r>
            <a:r>
              <a:rPr lang="en-IN" sz="2400">
                <a:latin typeface="Times New Roman"/>
                <a:ea typeface="Times New Roman" panose="02020603050405020304" pitchFamily="18" charset="0"/>
                <a:cs typeface="Times New Roman"/>
              </a:rPr>
              <a:t>Pearson's</a:t>
            </a:r>
            <a:r>
              <a:rPr lang="en-IN" sz="2400">
                <a:effectLst/>
                <a:latin typeface="Times New Roman"/>
                <a:ea typeface="Times New Roman" panose="02020603050405020304" pitchFamily="18" charset="0"/>
                <a:cs typeface="Times New Roman"/>
              </a:rPr>
              <a:t> correlation was done on SPSS as shown in table 2. Depicts that in pre-menopausal women age are positively associated with SBP while in post – menopausal women age, </a:t>
            </a:r>
            <a:r>
              <a:rPr lang="en-IN" sz="2400" err="1">
                <a:effectLst/>
                <a:latin typeface="Times New Roman"/>
                <a:ea typeface="Times New Roman" panose="02020603050405020304" pitchFamily="18" charset="0"/>
                <a:cs typeface="Times New Roman"/>
              </a:rPr>
              <a:t>Ht</a:t>
            </a:r>
            <a:r>
              <a:rPr lang="en-IN" sz="2400">
                <a:effectLst/>
                <a:latin typeface="Times New Roman"/>
                <a:ea typeface="Times New Roman" panose="02020603050405020304" pitchFamily="18" charset="0"/>
                <a:cs typeface="Times New Roman"/>
              </a:rPr>
              <a:t> , </a:t>
            </a:r>
            <a:r>
              <a:rPr lang="en-IN" sz="2400" err="1">
                <a:effectLst/>
                <a:latin typeface="Times New Roman"/>
                <a:ea typeface="Times New Roman" panose="02020603050405020304" pitchFamily="18" charset="0"/>
                <a:cs typeface="Times New Roman"/>
              </a:rPr>
              <a:t>Wt</a:t>
            </a:r>
            <a:r>
              <a:rPr lang="en-IN" sz="2400">
                <a:effectLst/>
                <a:latin typeface="Times New Roman"/>
                <a:ea typeface="Times New Roman" panose="02020603050405020304" pitchFamily="18" charset="0"/>
                <a:cs typeface="Times New Roman"/>
              </a:rPr>
              <a:t>, BMI were positively associated with DBP.</a:t>
            </a:r>
          </a:p>
          <a:p>
            <a:pPr marL="0" indent="0">
              <a:buNone/>
            </a:pPr>
            <a:endParaRPr lang="en-IN"/>
          </a:p>
        </p:txBody>
      </p:sp>
      <p:pic>
        <p:nvPicPr>
          <p:cNvPr id="4" name="Picture 3">
            <a:extLst>
              <a:ext uri="{FF2B5EF4-FFF2-40B4-BE49-F238E27FC236}">
                <a16:creationId xmlns:a16="http://schemas.microsoft.com/office/drawing/2014/main" id="{C8C13E17-0CDF-C5A6-A67E-1AF914FB4662}"/>
              </a:ext>
            </a:extLst>
          </p:cNvPr>
          <p:cNvPicPr>
            <a:picLocks noChangeAspect="1"/>
          </p:cNvPicPr>
          <p:nvPr/>
        </p:nvPicPr>
        <p:blipFill>
          <a:blip r:embed="rId2"/>
          <a:stretch>
            <a:fillRect/>
          </a:stretch>
        </p:blipFill>
        <p:spPr>
          <a:xfrm>
            <a:off x="10626045" y="49212"/>
            <a:ext cx="1424441" cy="823912"/>
          </a:xfrm>
          <a:prstGeom prst="rect">
            <a:avLst/>
          </a:prstGeom>
        </p:spPr>
      </p:pic>
      <p:pic>
        <p:nvPicPr>
          <p:cNvPr id="11" name="Content Placeholder 10">
            <a:extLst>
              <a:ext uri="{FF2B5EF4-FFF2-40B4-BE49-F238E27FC236}">
                <a16:creationId xmlns:a16="http://schemas.microsoft.com/office/drawing/2014/main" id="{6C1C91D6-2780-3355-7F49-3F266FC89029}"/>
              </a:ext>
            </a:extLst>
          </p:cNvPr>
          <p:cNvPicPr>
            <a:picLocks noGrp="1" noChangeAspect="1"/>
          </p:cNvPicPr>
          <p:nvPr>
            <p:ph sz="half" idx="2"/>
          </p:nvPr>
        </p:nvPicPr>
        <p:blipFill>
          <a:blip r:embed="rId3"/>
          <a:stretch>
            <a:fillRect/>
          </a:stretch>
        </p:blipFill>
        <p:spPr>
          <a:xfrm>
            <a:off x="839788" y="2177143"/>
            <a:ext cx="6148841" cy="4012519"/>
          </a:xfrm>
          <a:prstGeom prst="rect">
            <a:avLst/>
          </a:prstGeom>
        </p:spPr>
      </p:pic>
    </p:spTree>
    <p:extLst>
      <p:ext uri="{BB962C8B-B14F-4D97-AF65-F5344CB8AC3E}">
        <p14:creationId xmlns:p14="http://schemas.microsoft.com/office/powerpoint/2010/main" val="241780821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0E6E-1F8F-E46E-9C1C-F99F2C2E6B6F}"/>
              </a:ext>
            </a:extLst>
          </p:cNvPr>
          <p:cNvSpPr>
            <a:spLocks noGrp="1"/>
          </p:cNvSpPr>
          <p:nvPr>
            <p:ph type="title"/>
          </p:nvPr>
        </p:nvSpPr>
        <p:spPr>
          <a:xfrm>
            <a:off x="838200" y="365126"/>
            <a:ext cx="10515600" cy="1028246"/>
          </a:xfrm>
          <a:solidFill>
            <a:schemeClr val="accent1">
              <a:lumMod val="40000"/>
              <a:lumOff val="60000"/>
            </a:schemeClr>
          </a:solidFill>
        </p:spPr>
        <p:txBody>
          <a:bodyPr>
            <a:normAutofit/>
          </a:bodyPr>
          <a:lstStyle/>
          <a:p>
            <a:r>
              <a:rPr lang="en-IN" sz="2800" b="1">
                <a:latin typeface="Arial Black" panose="020B0A04020102020204" pitchFamily="34" charset="0"/>
              </a:rPr>
              <a:t>REGRESSION AND STEP-WISE REGRESSION ANALYSIS(TABLE 3 AND 4)</a:t>
            </a:r>
          </a:p>
        </p:txBody>
      </p:sp>
      <p:pic>
        <p:nvPicPr>
          <p:cNvPr id="8" name="Picture 7">
            <a:extLst>
              <a:ext uri="{FF2B5EF4-FFF2-40B4-BE49-F238E27FC236}">
                <a16:creationId xmlns:a16="http://schemas.microsoft.com/office/drawing/2014/main" id="{87E87388-752D-F909-A2BF-42B06D57AFF9}"/>
              </a:ext>
            </a:extLst>
          </p:cNvPr>
          <p:cNvPicPr>
            <a:picLocks noChangeAspect="1"/>
          </p:cNvPicPr>
          <p:nvPr/>
        </p:nvPicPr>
        <p:blipFill>
          <a:blip r:embed="rId2"/>
          <a:stretch>
            <a:fillRect/>
          </a:stretch>
        </p:blipFill>
        <p:spPr>
          <a:xfrm>
            <a:off x="6478943" y="1491344"/>
            <a:ext cx="5395428" cy="2721428"/>
          </a:xfrm>
          <a:prstGeom prst="rect">
            <a:avLst/>
          </a:prstGeom>
        </p:spPr>
      </p:pic>
      <p:sp>
        <p:nvSpPr>
          <p:cNvPr id="10" name="TextBox 9">
            <a:extLst>
              <a:ext uri="{FF2B5EF4-FFF2-40B4-BE49-F238E27FC236}">
                <a16:creationId xmlns:a16="http://schemas.microsoft.com/office/drawing/2014/main" id="{A8858691-E311-589D-1A55-C86AB4634A05}"/>
              </a:ext>
            </a:extLst>
          </p:cNvPr>
          <p:cNvSpPr txBox="1"/>
          <p:nvPr/>
        </p:nvSpPr>
        <p:spPr>
          <a:xfrm>
            <a:off x="382943" y="1665408"/>
            <a:ext cx="5963428" cy="2547364"/>
          </a:xfrm>
          <a:prstGeom prst="rect">
            <a:avLst/>
          </a:prstGeom>
          <a:solidFill>
            <a:schemeClr val="accent4">
              <a:lumMod val="20000"/>
              <a:lumOff val="80000"/>
            </a:schemeClr>
          </a:solidFill>
        </p:spPr>
        <p:txBody>
          <a:bodyPr wrap="square">
            <a:spAutoFit/>
          </a:bodyPr>
          <a:lstStyle/>
          <a:p>
            <a:pPr marR="0" lvl="0" algn="just" defTabSz="914400" rtl="0" eaLnBrk="1" fontAlgn="auto" latinLnBrk="0" hangingPunct="1">
              <a:lnSpc>
                <a:spcPct val="90000"/>
              </a:lnSpc>
              <a:spcBef>
                <a:spcPts val="1000"/>
              </a:spcBef>
              <a:spcAft>
                <a:spcPts val="0"/>
              </a:spcAft>
              <a:buClrTx/>
              <a:buSzTx/>
              <a:tabLst/>
              <a:defRPr/>
            </a:pPr>
            <a:r>
              <a:rPr kumimoji="0" lang="en-IN" sz="2000" b="0" i="0" u="none" strike="noStrike" kern="1200" cap="none" spc="0" normalizeH="0" baseline="0" noProof="0">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Table 3 and 4 Regression and  step-wise regression  depicted that age is the predictor for blood pressure in pre- menopausal women and for post- menopausal women age for SBP and </a:t>
            </a:r>
            <a:r>
              <a:rPr kumimoji="0" lang="en-IN" sz="2000" b="0" i="0" u="none" strike="noStrike" kern="1200" cap="none" spc="0" normalizeH="0" baseline="0" noProof="0" err="1">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Ht</a:t>
            </a:r>
            <a:r>
              <a:rPr kumimoji="0" lang="en-IN" sz="2000" b="0" i="0" u="none" strike="noStrike" kern="1200" cap="none" spc="0" normalizeH="0" baseline="0" noProof="0">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IN" sz="2000" b="0" i="0" u="none" strike="noStrike" kern="1200" cap="none" spc="0" normalizeH="0" baseline="0" noProof="0" err="1">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Wt</a:t>
            </a:r>
            <a:r>
              <a:rPr kumimoji="0" lang="en-IN" sz="2000" b="0" i="0" u="none" strike="noStrike" kern="1200" cap="none" spc="0" normalizeH="0" baseline="0" noProof="0">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BMI, WC and HC are predictor of </a:t>
            </a:r>
            <a:r>
              <a:rPr lang="en-IN" sz="200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DBP</a:t>
            </a:r>
            <a:r>
              <a:rPr kumimoji="0" lang="en-IN" sz="2000" b="0" i="0" u="none" strike="noStrike" kern="1200" cap="none" spc="0" normalizeH="0" baseline="0" noProof="0">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Women in post- menopausal stage were at high risk of HTN compared to pre-menopausal women at p&lt;0.05.</a:t>
            </a:r>
            <a:endParaRPr kumimoji="0" lang="en-IN"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R="0" lvl="0" algn="l" defTabSz="914400" rtl="0" eaLnBrk="1" fontAlgn="auto" latinLnBrk="0" hangingPunct="1">
              <a:lnSpc>
                <a:spcPct val="90000"/>
              </a:lnSpc>
              <a:spcBef>
                <a:spcPts val="1000"/>
              </a:spcBef>
              <a:spcAft>
                <a:spcPts val="0"/>
              </a:spcAft>
              <a:buClrTx/>
              <a:buSzTx/>
              <a:tabLst/>
              <a:defRPr/>
            </a:pPr>
            <a:endParaRPr kumimoji="0" lang="en-I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55EBEEA1-56CB-89E7-F924-71195C3382DB}"/>
              </a:ext>
            </a:extLst>
          </p:cNvPr>
          <p:cNvSpPr txBox="1"/>
          <p:nvPr/>
        </p:nvSpPr>
        <p:spPr>
          <a:xfrm>
            <a:off x="8327571" y="1111072"/>
            <a:ext cx="2601685" cy="369332"/>
          </a:xfrm>
          <a:prstGeom prst="rect">
            <a:avLst/>
          </a:prstGeom>
          <a:solidFill>
            <a:schemeClr val="accent1">
              <a:lumMod val="40000"/>
              <a:lumOff val="60000"/>
            </a:schemeClr>
          </a:solidFill>
          <a:ln>
            <a:solidFill>
              <a:srgbClr val="4472C4"/>
            </a:solidFill>
          </a:ln>
        </p:spPr>
        <p:txBody>
          <a:bodyPr wrap="square" rtlCol="0">
            <a:spAutoFit/>
          </a:bodyPr>
          <a:lstStyle/>
          <a:p>
            <a:r>
              <a:rPr lang="en-IN" b="1"/>
              <a:t>REGRESSION TABLE 3</a:t>
            </a:r>
          </a:p>
        </p:txBody>
      </p:sp>
      <p:sp>
        <p:nvSpPr>
          <p:cNvPr id="12" name="TextBox 11">
            <a:extLst>
              <a:ext uri="{FF2B5EF4-FFF2-40B4-BE49-F238E27FC236}">
                <a16:creationId xmlns:a16="http://schemas.microsoft.com/office/drawing/2014/main" id="{9F545797-9481-6A24-8FFF-D778E2AB7A4D}"/>
              </a:ext>
            </a:extLst>
          </p:cNvPr>
          <p:cNvSpPr txBox="1"/>
          <p:nvPr/>
        </p:nvSpPr>
        <p:spPr>
          <a:xfrm>
            <a:off x="382943" y="3973286"/>
            <a:ext cx="6096000" cy="369332"/>
          </a:xfrm>
          <a:prstGeom prst="rect">
            <a:avLst/>
          </a:prstGeom>
          <a:solidFill>
            <a:schemeClr val="accent1">
              <a:lumMod val="40000"/>
              <a:lumOff val="60000"/>
            </a:schemeClr>
          </a:solidFill>
        </p:spPr>
        <p:txBody>
          <a:bodyPr wrap="square" rtlCol="0">
            <a:spAutoFit/>
          </a:bodyPr>
          <a:lstStyle/>
          <a:p>
            <a:r>
              <a:rPr lang="en-IN" b="1"/>
              <a:t>STEP- WISE REGRESSION ANALYSIS TABLE 4</a:t>
            </a:r>
          </a:p>
        </p:txBody>
      </p:sp>
      <p:pic>
        <p:nvPicPr>
          <p:cNvPr id="3" name="Picture 2">
            <a:extLst>
              <a:ext uri="{FF2B5EF4-FFF2-40B4-BE49-F238E27FC236}">
                <a16:creationId xmlns:a16="http://schemas.microsoft.com/office/drawing/2014/main" id="{6E094C74-C5F3-3A62-03E9-9E66FE89F8F4}"/>
              </a:ext>
            </a:extLst>
          </p:cNvPr>
          <p:cNvPicPr>
            <a:picLocks noChangeAspect="1"/>
          </p:cNvPicPr>
          <p:nvPr/>
        </p:nvPicPr>
        <p:blipFill>
          <a:blip r:embed="rId3"/>
          <a:stretch>
            <a:fillRect/>
          </a:stretch>
        </p:blipFill>
        <p:spPr>
          <a:xfrm>
            <a:off x="11283555" y="0"/>
            <a:ext cx="910705" cy="463568"/>
          </a:xfrm>
          <a:prstGeom prst="rect">
            <a:avLst/>
          </a:prstGeom>
        </p:spPr>
      </p:pic>
      <p:pic>
        <p:nvPicPr>
          <p:cNvPr id="7" name="Content Placeholder 6">
            <a:extLst>
              <a:ext uri="{FF2B5EF4-FFF2-40B4-BE49-F238E27FC236}">
                <a16:creationId xmlns:a16="http://schemas.microsoft.com/office/drawing/2014/main" id="{8765CFB1-6E52-22C9-F03D-FE4C2B939C86}"/>
              </a:ext>
            </a:extLst>
          </p:cNvPr>
          <p:cNvPicPr>
            <a:picLocks noGrp="1" noChangeAspect="1"/>
          </p:cNvPicPr>
          <p:nvPr>
            <p:ph idx="1"/>
          </p:nvPr>
        </p:nvPicPr>
        <p:blipFill>
          <a:blip r:embed="rId4"/>
          <a:stretch>
            <a:fillRect/>
          </a:stretch>
        </p:blipFill>
        <p:spPr>
          <a:xfrm>
            <a:off x="382942" y="4484808"/>
            <a:ext cx="11667543" cy="2035842"/>
          </a:xfrm>
          <a:prstGeom prst="rect">
            <a:avLst/>
          </a:prstGeom>
        </p:spPr>
      </p:pic>
    </p:spTree>
    <p:extLst>
      <p:ext uri="{BB962C8B-B14F-4D97-AF65-F5344CB8AC3E}">
        <p14:creationId xmlns:p14="http://schemas.microsoft.com/office/powerpoint/2010/main" val="359599320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26">
            <a:extLst>
              <a:ext uri="{FF2B5EF4-FFF2-40B4-BE49-F238E27FC236}">
                <a16:creationId xmlns:a16="http://schemas.microsoft.com/office/drawing/2014/main" id="{1E6C141D-FE12-8876-5F44-37941063B73C}"/>
              </a:ext>
            </a:extLst>
          </p:cNvPr>
          <p:cNvSpPr>
            <a:spLocks noGrp="1"/>
          </p:cNvSpPr>
          <p:nvPr>
            <p:ph type="title"/>
          </p:nvPr>
        </p:nvSpPr>
        <p:spPr>
          <a:xfrm>
            <a:off x="638352" y="391997"/>
            <a:ext cx="10044023" cy="877729"/>
          </a:xfrm>
        </p:spPr>
        <p:txBody>
          <a:bodyPr anchor="ctr">
            <a:normAutofit/>
          </a:bodyPr>
          <a:lstStyle/>
          <a:p>
            <a:r>
              <a:rPr lang="en-US" sz="4000" b="1">
                <a:solidFill>
                  <a:srgbClr val="FFFFFF"/>
                </a:solidFill>
                <a:latin typeface="Times New Roman"/>
                <a:cs typeface="Calibri Light"/>
              </a:rPr>
              <a:t>DISCUSSION</a:t>
            </a:r>
            <a:endParaRPr lang="en-US" sz="4000" b="1">
              <a:solidFill>
                <a:srgbClr val="FFFFFF"/>
              </a:solidFill>
              <a:latin typeface="Times New Roman"/>
              <a:cs typeface="Times New Roman"/>
            </a:endParaRPr>
          </a:p>
        </p:txBody>
      </p:sp>
      <p:graphicFrame>
        <p:nvGraphicFramePr>
          <p:cNvPr id="3" name="Diagram 2">
            <a:extLst>
              <a:ext uri="{FF2B5EF4-FFF2-40B4-BE49-F238E27FC236}">
                <a16:creationId xmlns:a16="http://schemas.microsoft.com/office/drawing/2014/main" id="{322D682B-E6A1-4B5D-85CF-3A7437F84018}"/>
              </a:ext>
            </a:extLst>
          </p:cNvPr>
          <p:cNvGraphicFramePr/>
          <p:nvPr>
            <p:extLst>
              <p:ext uri="{D42A27DB-BD31-4B8C-83A1-F6EECF244321}">
                <p14:modId xmlns:p14="http://schemas.microsoft.com/office/powerpoint/2010/main" val="265764542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9" name="Picture 58">
            <a:extLst>
              <a:ext uri="{FF2B5EF4-FFF2-40B4-BE49-F238E27FC236}">
                <a16:creationId xmlns:a16="http://schemas.microsoft.com/office/drawing/2014/main" id="{85DA0E0C-9CF5-2C16-F2AD-B0CB1FF144BE}"/>
              </a:ext>
            </a:extLst>
          </p:cNvPr>
          <p:cNvPicPr>
            <a:picLocks noChangeAspect="1"/>
          </p:cNvPicPr>
          <p:nvPr/>
        </p:nvPicPr>
        <p:blipFill>
          <a:blip r:embed="rId7"/>
          <a:stretch>
            <a:fillRect/>
          </a:stretch>
        </p:blipFill>
        <p:spPr>
          <a:xfrm>
            <a:off x="11283555" y="0"/>
            <a:ext cx="910705" cy="463568"/>
          </a:xfrm>
          <a:prstGeom prst="rect">
            <a:avLst/>
          </a:prstGeom>
        </p:spPr>
      </p:pic>
    </p:spTree>
    <p:extLst>
      <p:ext uri="{BB962C8B-B14F-4D97-AF65-F5344CB8AC3E}">
        <p14:creationId xmlns:p14="http://schemas.microsoft.com/office/powerpoint/2010/main" val="318618551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3" name="Group 1042">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044" name="Rectangle 1043">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664E746-44F9-B5E9-F0E9-E071C68C9B67}"/>
              </a:ext>
            </a:extLst>
          </p:cNvPr>
          <p:cNvSpPr>
            <a:spLocks noGrp="1"/>
          </p:cNvSpPr>
          <p:nvPr>
            <p:ph type="title"/>
          </p:nvPr>
        </p:nvSpPr>
        <p:spPr>
          <a:xfrm>
            <a:off x="494579" y="276182"/>
            <a:ext cx="9477377" cy="1030515"/>
          </a:xfrm>
        </p:spPr>
        <p:txBody>
          <a:bodyPr anchor="ctr">
            <a:normAutofit/>
          </a:bodyPr>
          <a:lstStyle/>
          <a:p>
            <a:r>
              <a:rPr lang="en-IN" sz="4000" b="1">
                <a:solidFill>
                  <a:srgbClr val="FFFFFF"/>
                </a:solidFill>
                <a:latin typeface="Times New Roman"/>
                <a:cs typeface="Times New Roman"/>
              </a:rPr>
              <a:t>INTRODUCTION</a:t>
            </a:r>
          </a:p>
        </p:txBody>
      </p:sp>
      <p:pic>
        <p:nvPicPr>
          <p:cNvPr id="5" name="Picture 4">
            <a:extLst>
              <a:ext uri="{FF2B5EF4-FFF2-40B4-BE49-F238E27FC236}">
                <a16:creationId xmlns:a16="http://schemas.microsoft.com/office/drawing/2014/main" id="{792BBF77-715F-E5CD-F4B3-58C2809B552A}"/>
              </a:ext>
            </a:extLst>
          </p:cNvPr>
          <p:cNvPicPr>
            <a:picLocks noChangeAspect="1"/>
          </p:cNvPicPr>
          <p:nvPr/>
        </p:nvPicPr>
        <p:blipFill>
          <a:blip r:embed="rId2"/>
          <a:stretch>
            <a:fillRect/>
          </a:stretch>
        </p:blipFill>
        <p:spPr>
          <a:xfrm>
            <a:off x="490073" y="4005916"/>
            <a:ext cx="3304550" cy="2372950"/>
          </a:xfrm>
          <a:prstGeom prst="rect">
            <a:avLst/>
          </a:prstGeom>
        </p:spPr>
      </p:pic>
      <p:pic>
        <p:nvPicPr>
          <p:cNvPr id="11" name="Picture 10" descr="Text&#10;&#10;Description automatically generated">
            <a:extLst>
              <a:ext uri="{FF2B5EF4-FFF2-40B4-BE49-F238E27FC236}">
                <a16:creationId xmlns:a16="http://schemas.microsoft.com/office/drawing/2014/main" id="{736E84E2-054F-90C7-E731-6ECD0583BABD}"/>
              </a:ext>
            </a:extLst>
          </p:cNvPr>
          <p:cNvPicPr>
            <a:picLocks noChangeAspect="1"/>
          </p:cNvPicPr>
          <p:nvPr/>
        </p:nvPicPr>
        <p:blipFill>
          <a:blip r:embed="rId3"/>
          <a:stretch>
            <a:fillRect/>
          </a:stretch>
        </p:blipFill>
        <p:spPr>
          <a:xfrm>
            <a:off x="10918371" y="0"/>
            <a:ext cx="1273629" cy="947057"/>
          </a:xfrm>
          <a:prstGeom prst="rect">
            <a:avLst/>
          </a:prstGeom>
        </p:spPr>
      </p:pic>
      <p:sp>
        <p:nvSpPr>
          <p:cNvPr id="14" name="Content Placeholder 2">
            <a:extLst>
              <a:ext uri="{FF2B5EF4-FFF2-40B4-BE49-F238E27FC236}">
                <a16:creationId xmlns:a16="http://schemas.microsoft.com/office/drawing/2014/main" id="{E59159B3-71D1-F323-ADAD-719D3E0056FF}"/>
              </a:ext>
            </a:extLst>
          </p:cNvPr>
          <p:cNvSpPr>
            <a:spLocks noGrp="1"/>
          </p:cNvSpPr>
          <p:nvPr/>
        </p:nvSpPr>
        <p:spPr>
          <a:xfrm>
            <a:off x="494579" y="1907329"/>
            <a:ext cx="11422993" cy="18288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Times New Roman"/>
                <a:cs typeface="Times New Roman"/>
              </a:rPr>
              <a:t>Worldwide 1.13 billion people are suffering from hypertension. 2/3</a:t>
            </a:r>
            <a:r>
              <a:rPr lang="en-US" sz="2000" baseline="30000" dirty="0">
                <a:latin typeface="Times New Roman"/>
                <a:cs typeface="Times New Roman"/>
              </a:rPr>
              <a:t>rd</a:t>
            </a:r>
            <a:r>
              <a:rPr lang="en-US" sz="2000" dirty="0">
                <a:latin typeface="Times New Roman"/>
                <a:cs typeface="Times New Roman"/>
              </a:rPr>
              <a:t> of the cases are in middle and low income countries.</a:t>
            </a:r>
          </a:p>
          <a:p>
            <a:pPr marL="0" indent="0">
              <a:buNone/>
            </a:pPr>
            <a:r>
              <a:rPr lang="en-US" sz="2000" dirty="0">
                <a:latin typeface="Times New Roman"/>
                <a:cs typeface="Times New Roman"/>
              </a:rPr>
              <a:t>As per </a:t>
            </a:r>
            <a:r>
              <a:rPr lang="en-US" sz="2000" u="sng" dirty="0">
                <a:latin typeface="Times New Roman"/>
                <a:cs typeface="Times New Roman"/>
              </a:rPr>
              <a:t>NFHS-5, prevalence of hypertension for men and women are 24% and 21% respectively. </a:t>
            </a:r>
            <a:r>
              <a:rPr lang="en-US" sz="2000" dirty="0">
                <a:latin typeface="Times New Roman"/>
                <a:cs typeface="Times New Roman"/>
              </a:rPr>
              <a:t>Hypertension is the raised blood pressure, created by the force of blood pushing against the walls of arteries as it pumped by the heart. The higher the pressure, the harder the heart has to pump. It is a serious medical condition as it caused end organ changes and cause premature death. </a:t>
            </a:r>
            <a:endParaRPr lang="en-IN" sz="2000" dirty="0">
              <a:latin typeface="Times New Roman"/>
              <a:cs typeface="Times New Roman"/>
            </a:endParaRPr>
          </a:p>
        </p:txBody>
      </p:sp>
      <p:pic>
        <p:nvPicPr>
          <p:cNvPr id="3" name="Picture 2">
            <a:extLst>
              <a:ext uri="{FF2B5EF4-FFF2-40B4-BE49-F238E27FC236}">
                <a16:creationId xmlns:a16="http://schemas.microsoft.com/office/drawing/2014/main" id="{C8B4AD6B-B644-3B1D-9154-50FF00640D27}"/>
              </a:ext>
            </a:extLst>
          </p:cNvPr>
          <p:cNvPicPr>
            <a:picLocks noChangeAspect="1"/>
          </p:cNvPicPr>
          <p:nvPr/>
        </p:nvPicPr>
        <p:blipFill>
          <a:blip r:embed="rId4"/>
          <a:stretch>
            <a:fillRect/>
          </a:stretch>
        </p:blipFill>
        <p:spPr>
          <a:xfrm>
            <a:off x="6019799" y="3824556"/>
            <a:ext cx="4593771" cy="2757262"/>
          </a:xfrm>
          <a:prstGeom prst="rect">
            <a:avLst/>
          </a:prstGeom>
        </p:spPr>
      </p:pic>
    </p:spTree>
    <p:extLst>
      <p:ext uri="{BB962C8B-B14F-4D97-AF65-F5344CB8AC3E}">
        <p14:creationId xmlns:p14="http://schemas.microsoft.com/office/powerpoint/2010/main" val="56968776"/>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a:extLst>
              <a:ext uri="{FF2B5EF4-FFF2-40B4-BE49-F238E27FC236}">
                <a16:creationId xmlns:a16="http://schemas.microsoft.com/office/drawing/2014/main" id="{130CC19A-4610-B369-FAEC-917579E36945}"/>
              </a:ext>
            </a:extLst>
          </p:cNvPr>
          <p:cNvGraphicFramePr/>
          <p:nvPr>
            <p:extLst>
              <p:ext uri="{D42A27DB-BD31-4B8C-83A1-F6EECF244321}">
                <p14:modId xmlns:p14="http://schemas.microsoft.com/office/powerpoint/2010/main" val="18109316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 name="Picture 24">
            <a:extLst>
              <a:ext uri="{FF2B5EF4-FFF2-40B4-BE49-F238E27FC236}">
                <a16:creationId xmlns:a16="http://schemas.microsoft.com/office/drawing/2014/main" id="{D8BA2CAB-EB77-677A-C756-D123DAEBDA1E}"/>
              </a:ext>
            </a:extLst>
          </p:cNvPr>
          <p:cNvPicPr>
            <a:picLocks noChangeAspect="1"/>
          </p:cNvPicPr>
          <p:nvPr/>
        </p:nvPicPr>
        <p:blipFill>
          <a:blip r:embed="rId7"/>
          <a:stretch>
            <a:fillRect/>
          </a:stretch>
        </p:blipFill>
        <p:spPr>
          <a:xfrm>
            <a:off x="11283555" y="0"/>
            <a:ext cx="910705" cy="463568"/>
          </a:xfrm>
          <a:prstGeom prst="rect">
            <a:avLst/>
          </a:prstGeom>
        </p:spPr>
      </p:pic>
    </p:spTree>
    <p:extLst>
      <p:ext uri="{BB962C8B-B14F-4D97-AF65-F5344CB8AC3E}">
        <p14:creationId xmlns:p14="http://schemas.microsoft.com/office/powerpoint/2010/main" val="83989660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5825" y="280161"/>
            <a:ext cx="9895951" cy="1033669"/>
          </a:xfrm>
        </p:spPr>
        <p:txBody>
          <a:bodyPr>
            <a:normAutofit/>
          </a:bodyPr>
          <a:lstStyle/>
          <a:p>
            <a:r>
              <a:rPr lang="en-US" sz="4000" b="1">
                <a:solidFill>
                  <a:srgbClr val="FFFFFF"/>
                </a:solidFill>
                <a:latin typeface="Times New Roman"/>
                <a:cs typeface="Calibri Light"/>
              </a:rPr>
              <a:t>LIMITATIONS</a:t>
            </a:r>
          </a:p>
        </p:txBody>
      </p:sp>
      <p:sp>
        <p:nvSpPr>
          <p:cNvPr id="3" name="Subtitle 2"/>
          <p:cNvSpPr>
            <a:spLocks noGrp="1"/>
          </p:cNvSpPr>
          <p:nvPr>
            <p:ph idx="1"/>
          </p:nvPr>
        </p:nvSpPr>
        <p:spPr>
          <a:xfrm>
            <a:off x="796505" y="2045027"/>
            <a:ext cx="9724031" cy="3683358"/>
          </a:xfrm>
        </p:spPr>
        <p:txBody>
          <a:bodyPr vert="horz" lIns="91440" tIns="45720" rIns="91440" bIns="45720" rtlCol="0" anchor="ctr">
            <a:normAutofit/>
          </a:bodyPr>
          <a:lstStyle/>
          <a:p>
            <a:pPr marL="0" indent="0">
              <a:buNone/>
            </a:pPr>
            <a:endParaRPr lang="en-US" sz="2000">
              <a:latin typeface="Times New Roman"/>
              <a:cs typeface="Calibri"/>
            </a:endParaRPr>
          </a:p>
          <a:p>
            <a:pPr marL="514350" indent="-514350">
              <a:buAutoNum type="arabicPeriod"/>
            </a:pPr>
            <a:r>
              <a:rPr lang="en-US" sz="2000" dirty="0">
                <a:latin typeface="Times New Roman"/>
                <a:cs typeface="Calibri"/>
              </a:rPr>
              <a:t>Few male respondents.</a:t>
            </a:r>
          </a:p>
          <a:p>
            <a:pPr marL="514350" indent="-514350">
              <a:buAutoNum type="arabicPeriod"/>
            </a:pPr>
            <a:r>
              <a:rPr lang="en-US" sz="2000" dirty="0">
                <a:latin typeface="Times New Roman"/>
                <a:cs typeface="Calibri"/>
              </a:rPr>
              <a:t>Male dominated society was observed, where few females were hesitant to give consent and participate in the study.</a:t>
            </a:r>
          </a:p>
          <a:p>
            <a:pPr marL="0" indent="0">
              <a:buNone/>
            </a:pPr>
            <a:endParaRPr lang="en-US" sz="2000" dirty="0">
              <a:latin typeface="Times New Roman"/>
              <a:cs typeface="Calibri"/>
            </a:endParaRPr>
          </a:p>
        </p:txBody>
      </p:sp>
      <p:pic>
        <p:nvPicPr>
          <p:cNvPr id="4" name="Picture 3">
            <a:extLst>
              <a:ext uri="{FF2B5EF4-FFF2-40B4-BE49-F238E27FC236}">
                <a16:creationId xmlns:a16="http://schemas.microsoft.com/office/drawing/2014/main" id="{031041E4-876D-EE0F-E319-BEDA57FEC1C1}"/>
              </a:ext>
            </a:extLst>
          </p:cNvPr>
          <p:cNvPicPr>
            <a:picLocks noChangeAspect="1"/>
          </p:cNvPicPr>
          <p:nvPr/>
        </p:nvPicPr>
        <p:blipFill>
          <a:blip r:embed="rId2"/>
          <a:stretch>
            <a:fillRect/>
          </a:stretch>
        </p:blipFill>
        <p:spPr>
          <a:xfrm>
            <a:off x="11071827" y="-1"/>
            <a:ext cx="1124663" cy="621749"/>
          </a:xfrm>
          <a:prstGeom prst="rect">
            <a:avLst/>
          </a:prstGeom>
        </p:spPr>
      </p:pic>
    </p:spTree>
    <p:extLst>
      <p:ext uri="{BB962C8B-B14F-4D97-AF65-F5344CB8AC3E}">
        <p14:creationId xmlns:p14="http://schemas.microsoft.com/office/powerpoint/2010/main" val="286702023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4189BF-FEB6-6881-EB8F-BD2794FDEA1E}"/>
              </a:ext>
            </a:extLst>
          </p:cNvPr>
          <p:cNvSpPr>
            <a:spLocks noGrp="1"/>
          </p:cNvSpPr>
          <p:nvPr>
            <p:ph type="title"/>
          </p:nvPr>
        </p:nvSpPr>
        <p:spPr>
          <a:xfrm>
            <a:off x="566467" y="280161"/>
            <a:ext cx="9895951" cy="1033669"/>
          </a:xfrm>
        </p:spPr>
        <p:txBody>
          <a:bodyPr>
            <a:normAutofit/>
          </a:bodyPr>
          <a:lstStyle/>
          <a:p>
            <a:r>
              <a:rPr lang="en-US" sz="4000" b="1">
                <a:solidFill>
                  <a:srgbClr val="FFFFFF"/>
                </a:solidFill>
                <a:latin typeface="Times New Roman"/>
                <a:cs typeface="Calibri Light"/>
              </a:rPr>
              <a:t>CONCLUSION</a:t>
            </a:r>
            <a:endParaRPr lang="en-US" sz="4000" b="1">
              <a:solidFill>
                <a:srgbClr val="FFFFFF"/>
              </a:solidFill>
              <a:latin typeface="Times New Roman"/>
              <a:cs typeface="Times New Roman"/>
            </a:endParaRPr>
          </a:p>
        </p:txBody>
      </p:sp>
      <p:sp>
        <p:nvSpPr>
          <p:cNvPr id="3" name="Content Placeholder 2">
            <a:extLst>
              <a:ext uri="{FF2B5EF4-FFF2-40B4-BE49-F238E27FC236}">
                <a16:creationId xmlns:a16="http://schemas.microsoft.com/office/drawing/2014/main" id="{F31E0B37-8233-A469-857A-828652D98609}"/>
              </a:ext>
            </a:extLst>
          </p:cNvPr>
          <p:cNvSpPr>
            <a:spLocks noGrp="1"/>
          </p:cNvSpPr>
          <p:nvPr>
            <p:ph idx="1"/>
          </p:nvPr>
        </p:nvSpPr>
        <p:spPr>
          <a:xfrm>
            <a:off x="1233982" y="2004298"/>
            <a:ext cx="9724031" cy="3683358"/>
          </a:xfrm>
        </p:spPr>
        <p:txBody>
          <a:bodyPr vert="horz" lIns="91440" tIns="45720" rIns="91440" bIns="45720" rtlCol="0" anchor="ctr">
            <a:normAutofit fontScale="92500" lnSpcReduction="20000"/>
          </a:bodyPr>
          <a:lstStyle/>
          <a:p>
            <a:pPr marL="0" indent="0">
              <a:buNone/>
            </a:pPr>
            <a:endParaRPr lang="en-US" sz="1700" dirty="0">
              <a:cs typeface="Calibri"/>
            </a:endParaRPr>
          </a:p>
          <a:p>
            <a:endParaRPr lang="en-US" sz="1700" dirty="0">
              <a:cs typeface="Calibri"/>
            </a:endParaRPr>
          </a:p>
          <a:p>
            <a:r>
              <a:rPr lang="en-US" sz="1700" dirty="0">
                <a:cs typeface="Calibri"/>
              </a:rPr>
              <a:t>Lifestyle interventions can be implemented from middle age group as a significant association is seen between age and hypertension more in middle age and older age group.</a:t>
            </a:r>
          </a:p>
          <a:p>
            <a:r>
              <a:rPr lang="en-US" sz="1700" dirty="0">
                <a:cs typeface="Calibri"/>
              </a:rPr>
              <a:t>Smokeless tobacco consumption was highly significant in the study population. Need for No tobacco drive and NTCP policy awareness.</a:t>
            </a:r>
            <a:endParaRPr lang="en-US" dirty="0">
              <a:cs typeface="Calibri" panose="020F0502020204030204"/>
            </a:endParaRPr>
          </a:p>
          <a:p>
            <a:r>
              <a:rPr lang="en-US" sz="1700" dirty="0">
                <a:cs typeface="Calibri"/>
              </a:rPr>
              <a:t>Salt consumption and food habits were found insignificant for the study population. But a larger sample might lead to different results.</a:t>
            </a:r>
          </a:p>
          <a:p>
            <a:r>
              <a:rPr lang="en-US" sz="1700" dirty="0">
                <a:cs typeface="Calibri"/>
              </a:rPr>
              <a:t>Benefits of regular physical activity must be understood by the population to make healthy lifestyle changes. Awareness of Fit India Movement can be given to the population.</a:t>
            </a:r>
          </a:p>
          <a:p>
            <a:r>
              <a:rPr lang="en-US" sz="1700" dirty="0">
                <a:cs typeface="Calibri"/>
              </a:rPr>
              <a:t>Stress is a significant </a:t>
            </a:r>
            <a:r>
              <a:rPr lang="en-IN" sz="1700" dirty="0">
                <a:cs typeface="Calibri"/>
              </a:rPr>
              <a:t>risk </a:t>
            </a:r>
            <a:r>
              <a:rPr lang="en-US" sz="1700" dirty="0">
                <a:cs typeface="Calibri"/>
              </a:rPr>
              <a:t>factor in the study population. Stress management  measures are necessary to control adverse effects of HTN.</a:t>
            </a:r>
          </a:p>
          <a:p>
            <a:r>
              <a:rPr lang="en-US" sz="1700" dirty="0">
                <a:cs typeface="Calibri"/>
              </a:rPr>
              <a:t>Post-menopausal women require regular self-check/ health checkups, including regular monitoring of their BP levels.</a:t>
            </a:r>
          </a:p>
          <a:p>
            <a:pPr marL="0" indent="0">
              <a:buNone/>
            </a:pPr>
            <a:endParaRPr lang="en-US" sz="1700" dirty="0">
              <a:cs typeface="Calibri"/>
            </a:endParaRPr>
          </a:p>
          <a:p>
            <a:endParaRPr lang="en-US" sz="1700" dirty="0">
              <a:cs typeface="Calibri"/>
            </a:endParaRPr>
          </a:p>
          <a:p>
            <a:endParaRPr lang="en-US" sz="1700" dirty="0">
              <a:cs typeface="Calibri"/>
            </a:endParaRPr>
          </a:p>
        </p:txBody>
      </p:sp>
      <p:pic>
        <p:nvPicPr>
          <p:cNvPr id="4" name="Picture 3">
            <a:extLst>
              <a:ext uri="{FF2B5EF4-FFF2-40B4-BE49-F238E27FC236}">
                <a16:creationId xmlns:a16="http://schemas.microsoft.com/office/drawing/2014/main" id="{0DB562FD-239D-E4BC-22D3-E086FBA8554C}"/>
              </a:ext>
            </a:extLst>
          </p:cNvPr>
          <p:cNvPicPr>
            <a:picLocks noChangeAspect="1"/>
          </p:cNvPicPr>
          <p:nvPr/>
        </p:nvPicPr>
        <p:blipFill>
          <a:blip r:embed="rId2"/>
          <a:stretch>
            <a:fillRect/>
          </a:stretch>
        </p:blipFill>
        <p:spPr>
          <a:xfrm>
            <a:off x="11100581" y="-10476"/>
            <a:ext cx="1095909" cy="621749"/>
          </a:xfrm>
          <a:prstGeom prst="rect">
            <a:avLst/>
          </a:prstGeom>
        </p:spPr>
      </p:pic>
      <p:pic>
        <p:nvPicPr>
          <p:cNvPr id="5" name="Picture 4"/>
          <p:cNvPicPr>
            <a:picLocks noChangeAspect="1"/>
          </p:cNvPicPr>
          <p:nvPr/>
        </p:nvPicPr>
        <p:blipFill>
          <a:blip r:embed="rId3"/>
          <a:stretch>
            <a:fillRect/>
          </a:stretch>
        </p:blipFill>
        <p:spPr>
          <a:xfrm>
            <a:off x="8862514" y="5163513"/>
            <a:ext cx="2971800" cy="1543050"/>
          </a:xfrm>
          <a:prstGeom prst="rect">
            <a:avLst/>
          </a:prstGeom>
        </p:spPr>
      </p:pic>
    </p:spTree>
    <p:extLst>
      <p:ext uri="{BB962C8B-B14F-4D97-AF65-F5344CB8AC3E}">
        <p14:creationId xmlns:p14="http://schemas.microsoft.com/office/powerpoint/2010/main" val="69677242"/>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E4DC69-53EF-1495-1E4D-DDB2D7501DDA}"/>
              </a:ext>
            </a:extLst>
          </p:cNvPr>
          <p:cNvSpPr>
            <a:spLocks noGrp="1"/>
          </p:cNvSpPr>
          <p:nvPr>
            <p:ph type="title"/>
          </p:nvPr>
        </p:nvSpPr>
        <p:spPr>
          <a:xfrm>
            <a:off x="379561" y="280161"/>
            <a:ext cx="9895951" cy="1033669"/>
          </a:xfrm>
        </p:spPr>
        <p:txBody>
          <a:bodyPr>
            <a:normAutofit/>
          </a:bodyPr>
          <a:lstStyle/>
          <a:p>
            <a:r>
              <a:rPr lang="en-IN" sz="4000" b="1">
                <a:solidFill>
                  <a:srgbClr val="FFFFFF"/>
                </a:solidFill>
                <a:latin typeface="Times New Roman"/>
                <a:cs typeface="Times New Roman"/>
              </a:rPr>
              <a:t>REFERENCES</a:t>
            </a:r>
          </a:p>
        </p:txBody>
      </p:sp>
      <p:sp>
        <p:nvSpPr>
          <p:cNvPr id="3" name="Content Placeholder 2">
            <a:extLst>
              <a:ext uri="{FF2B5EF4-FFF2-40B4-BE49-F238E27FC236}">
                <a16:creationId xmlns:a16="http://schemas.microsoft.com/office/drawing/2014/main" id="{655C7CEC-AE43-0015-745A-BBDEAC5F1018}"/>
              </a:ext>
            </a:extLst>
          </p:cNvPr>
          <p:cNvSpPr>
            <a:spLocks noGrp="1"/>
          </p:cNvSpPr>
          <p:nvPr>
            <p:ph idx="1"/>
          </p:nvPr>
        </p:nvSpPr>
        <p:spPr>
          <a:xfrm>
            <a:off x="666210" y="2272129"/>
            <a:ext cx="9724031" cy="3683358"/>
          </a:xfrm>
        </p:spPr>
        <p:txBody>
          <a:bodyPr anchor="ctr">
            <a:normAutofit lnSpcReduction="10000"/>
          </a:bodyPr>
          <a:lstStyle/>
          <a:p>
            <a:pPr marL="0" indent="0">
              <a:buNone/>
            </a:pPr>
            <a:endParaRPr lang="en-IN" sz="1600">
              <a:effectLst/>
              <a:latin typeface="Times New Roman"/>
              <a:ea typeface="Times New Roman" panose="02020603050405020304" pitchFamily="18" charset="0"/>
              <a:cs typeface="Times New Roman" panose="02020603050405020304" pitchFamily="18" charset="0"/>
            </a:endParaRPr>
          </a:p>
          <a:p>
            <a:pPr marL="0" indent="0">
              <a:buNone/>
            </a:pPr>
            <a:r>
              <a:rPr lang="en-IN" sz="1600">
                <a:effectLst/>
                <a:latin typeface="Times New Roman"/>
                <a:ea typeface="Times New Roman" panose="02020603050405020304" pitchFamily="18" charset="0"/>
                <a:cs typeface="Times New Roman"/>
              </a:rPr>
              <a:t>1.WHO GUIDELINES ON HYPERTENSION (fact sheet)</a:t>
            </a:r>
          </a:p>
          <a:p>
            <a:pPr marL="0" indent="0">
              <a:buNone/>
            </a:pPr>
            <a:r>
              <a:rPr lang="en-IN" sz="1600">
                <a:latin typeface="Times New Roman"/>
                <a:ea typeface="Times New Roman" panose="02020603050405020304" pitchFamily="18" charset="0"/>
                <a:cs typeface="Times New Roman"/>
              </a:rPr>
              <a:t>2. </a:t>
            </a:r>
            <a:r>
              <a:rPr lang="en-US" sz="1600">
                <a:latin typeface="Times New Roman"/>
                <a:ea typeface="Times New Roman" panose="02020603050405020304" pitchFamily="18" charset="0"/>
                <a:cs typeface="Times New Roman"/>
              </a:rPr>
              <a:t>WHO guidelines on physical activity and sedentary behaviors. Geneva: World Health Organization; 2020.</a:t>
            </a:r>
            <a:endParaRPr lang="en-IN" sz="1600">
              <a:effectLst/>
              <a:latin typeface="Times New Roman"/>
              <a:ea typeface="Times New Roman" panose="02020603050405020304" pitchFamily="18" charset="0"/>
              <a:cs typeface="Times New Roman"/>
            </a:endParaRPr>
          </a:p>
          <a:p>
            <a:pPr marL="0" indent="0">
              <a:buNone/>
            </a:pPr>
            <a:r>
              <a:rPr lang="en-IN" sz="1600">
                <a:effectLst/>
                <a:latin typeface="Times New Roman"/>
                <a:ea typeface="Times New Roman" panose="02020603050405020304" pitchFamily="18" charset="0"/>
                <a:cs typeface="Times New Roman"/>
              </a:rPr>
              <a:t>3 . </a:t>
            </a:r>
            <a:r>
              <a:rPr lang="en-IN" sz="1600" err="1">
                <a:effectLst/>
                <a:latin typeface="Times New Roman"/>
                <a:ea typeface="Times New Roman" panose="02020603050405020304" pitchFamily="18" charset="0"/>
                <a:cs typeface="Times New Roman"/>
              </a:rPr>
              <a:t>Warsy</a:t>
            </a:r>
            <a:r>
              <a:rPr lang="en-IN" sz="1600">
                <a:effectLst/>
                <a:latin typeface="Times New Roman"/>
                <a:ea typeface="Times New Roman" panose="02020603050405020304" pitchFamily="18" charset="0"/>
                <a:cs typeface="Times New Roman"/>
              </a:rPr>
              <a:t>, Arjumand &amp; Othman, Nashwa &amp; Habib, Zaineb &amp; Addar, M. &amp; </a:t>
            </a:r>
            <a:r>
              <a:rPr lang="en-IN" sz="1600" err="1">
                <a:effectLst/>
                <a:latin typeface="Times New Roman"/>
                <a:ea typeface="Times New Roman" panose="02020603050405020304" pitchFamily="18" charset="0"/>
                <a:cs typeface="Times New Roman"/>
              </a:rPr>
              <a:t>Aldbass</a:t>
            </a:r>
            <a:r>
              <a:rPr lang="en-IN" sz="1600">
                <a:effectLst/>
                <a:latin typeface="Times New Roman"/>
                <a:ea typeface="Times New Roman" panose="02020603050405020304" pitchFamily="18" charset="0"/>
                <a:cs typeface="Times New Roman"/>
              </a:rPr>
              <a:t>, Abeer &amp; Alanazi, Mohammad. (2012). Menopause Related Blood Pressure Increase and its Relation to Anthropometric Measurements in Saudi Females. Biosciences Biotechnology Research Asia. 9. 217-222. 10.13005/</a:t>
            </a:r>
            <a:r>
              <a:rPr lang="en-IN" sz="1600" err="1">
                <a:effectLst/>
                <a:latin typeface="Times New Roman"/>
                <a:ea typeface="Times New Roman" panose="02020603050405020304" pitchFamily="18" charset="0"/>
                <a:cs typeface="Times New Roman"/>
              </a:rPr>
              <a:t>bbra</a:t>
            </a:r>
            <a:r>
              <a:rPr lang="en-IN" sz="1600">
                <a:effectLst/>
                <a:latin typeface="Times New Roman"/>
                <a:ea typeface="Times New Roman" panose="02020603050405020304" pitchFamily="18" charset="0"/>
                <a:cs typeface="Times New Roman"/>
              </a:rPr>
              <a:t>/985</a:t>
            </a:r>
          </a:p>
          <a:p>
            <a:pPr marL="0" indent="0">
              <a:buNone/>
            </a:pPr>
            <a:r>
              <a:rPr lang="en-IN" sz="1600">
                <a:latin typeface="Times New Roman"/>
                <a:cs typeface="Times New Roman"/>
              </a:rPr>
              <a:t>4.</a:t>
            </a:r>
            <a:r>
              <a:rPr lang="en-US" sz="1600" b="0" i="0">
                <a:effectLst/>
                <a:latin typeface="Times New Roman"/>
                <a:cs typeface="Times New Roman"/>
              </a:rPr>
              <a:t> Spruill T. M. (2010). Chronic psychosocial stress and hypertension. </a:t>
            </a:r>
            <a:r>
              <a:rPr lang="en-US" sz="1600" b="0" i="1">
                <a:effectLst/>
                <a:latin typeface="Times New Roman"/>
                <a:cs typeface="Times New Roman"/>
              </a:rPr>
              <a:t>Current hypertension reports</a:t>
            </a:r>
            <a:r>
              <a:rPr lang="en-US" sz="1600" b="0" i="0">
                <a:effectLst/>
                <a:latin typeface="Times New Roman"/>
                <a:cs typeface="Times New Roman"/>
              </a:rPr>
              <a:t>, </a:t>
            </a:r>
            <a:r>
              <a:rPr lang="en-US" sz="1600" b="0" i="1">
                <a:effectLst/>
                <a:latin typeface="Times New Roman"/>
                <a:cs typeface="Times New Roman"/>
              </a:rPr>
              <a:t>12</a:t>
            </a:r>
            <a:r>
              <a:rPr lang="en-US" sz="1600" b="0" i="0">
                <a:effectLst/>
                <a:latin typeface="Times New Roman"/>
                <a:cs typeface="Times New Roman"/>
              </a:rPr>
              <a:t>(1), 10–16. </a:t>
            </a:r>
            <a:r>
              <a:rPr lang="en-US" sz="1600" b="0" i="0">
                <a:effectLst/>
                <a:latin typeface="Times New Roman"/>
                <a:cs typeface="Times New Roman"/>
                <a:hlinkClick r:id="rId2"/>
              </a:rPr>
              <a:t>https://doi.org/10.1007/s11906-009-0084-8</a:t>
            </a:r>
            <a:endParaRPr lang="en-US" sz="1600" b="0" i="0">
              <a:effectLst/>
              <a:latin typeface="Times New Roman"/>
              <a:cs typeface="Times New Roman"/>
            </a:endParaRPr>
          </a:p>
          <a:p>
            <a:pPr marL="0" indent="0">
              <a:buNone/>
            </a:pPr>
            <a:r>
              <a:rPr lang="en-US" sz="1600">
                <a:latin typeface="Times New Roman"/>
                <a:cs typeface="Times New Roman"/>
              </a:rPr>
              <a:t>5. WHO GUIDELINES ON HYPERTENSION AND TOBACCO DATA</a:t>
            </a:r>
          </a:p>
          <a:p>
            <a:pPr marL="0" indent="0">
              <a:buNone/>
            </a:pPr>
            <a:r>
              <a:rPr lang="en-US" sz="1600">
                <a:latin typeface="Times New Roman"/>
                <a:cs typeface="Times New Roman"/>
              </a:rPr>
              <a:t>6.</a:t>
            </a:r>
            <a:r>
              <a:rPr lang="en-IN" sz="1600">
                <a:effectLst/>
                <a:latin typeface="Times New Roman"/>
                <a:ea typeface="Calibri" panose="020F0502020204030204" pitchFamily="34" charset="0"/>
                <a:cs typeface="Times New Roman"/>
              </a:rPr>
              <a:t> Jalila El </a:t>
            </a:r>
            <a:r>
              <a:rPr lang="en-IN" sz="1600" err="1">
                <a:effectLst/>
                <a:latin typeface="Times New Roman"/>
                <a:ea typeface="Calibri" panose="020F0502020204030204" pitchFamily="34" charset="0"/>
                <a:cs typeface="Times New Roman"/>
              </a:rPr>
              <a:t>Ati</a:t>
            </a:r>
            <a:r>
              <a:rPr lang="en-IN" sz="1600">
                <a:effectLst/>
                <a:latin typeface="Times New Roman"/>
                <a:ea typeface="Calibri" panose="020F0502020204030204" pitchFamily="34" charset="0"/>
                <a:cs typeface="Times New Roman"/>
              </a:rPr>
              <a:t>, </a:t>
            </a:r>
            <a:r>
              <a:rPr lang="en-IN" sz="1600" err="1">
                <a:effectLst/>
                <a:latin typeface="Times New Roman"/>
                <a:ea typeface="Calibri" panose="020F0502020204030204" pitchFamily="34" charset="0"/>
                <a:cs typeface="Times New Roman"/>
              </a:rPr>
              <a:t>Radhouene</a:t>
            </a:r>
            <a:r>
              <a:rPr lang="en-IN" sz="1600">
                <a:effectLst/>
                <a:latin typeface="Times New Roman"/>
                <a:ea typeface="Calibri" panose="020F0502020204030204" pitchFamily="34" charset="0"/>
                <a:cs typeface="Times New Roman"/>
              </a:rPr>
              <a:t> </a:t>
            </a:r>
            <a:r>
              <a:rPr lang="en-IN" sz="1600" err="1">
                <a:effectLst/>
                <a:latin typeface="Times New Roman"/>
                <a:ea typeface="Calibri" panose="020F0502020204030204" pitchFamily="34" charset="0"/>
                <a:cs typeface="Times New Roman"/>
              </a:rPr>
              <a:t>Doggui</a:t>
            </a:r>
            <a:r>
              <a:rPr lang="en-IN" sz="1600">
                <a:effectLst/>
                <a:latin typeface="Times New Roman"/>
                <a:ea typeface="Calibri" panose="020F0502020204030204" pitchFamily="34" charset="0"/>
                <a:cs typeface="Times New Roman"/>
              </a:rPr>
              <a:t>, Houda Ben Gharbia, Myriam El </a:t>
            </a:r>
            <a:r>
              <a:rPr lang="en-IN" sz="1600" err="1">
                <a:effectLst/>
                <a:latin typeface="Times New Roman"/>
                <a:ea typeface="Calibri" panose="020F0502020204030204" pitchFamily="34" charset="0"/>
                <a:cs typeface="Times New Roman"/>
              </a:rPr>
              <a:t>Ati</a:t>
            </a:r>
            <a:r>
              <a:rPr lang="en-IN" sz="1600">
                <a:effectLst/>
                <a:latin typeface="Times New Roman"/>
                <a:ea typeface="Calibri" panose="020F0502020204030204" pitchFamily="34" charset="0"/>
                <a:cs typeface="Times New Roman"/>
              </a:rPr>
              <a:t>-Hellal, "Prevalence of Hypertension and Adherence to Dietary Approaches to Stop Hypertension Diet Score in Childbearing Age Tunisian Women: A Cross-Sectional Study", BioMed Research International, vol. 2021, Article ID 6686299, 9 pages, 2021. https://doi.org/10.1155/2021/6686299</a:t>
            </a:r>
            <a:endParaRPr lang="en-US" sz="1600">
              <a:latin typeface="Times New Roman"/>
              <a:cs typeface="Times New Roman"/>
            </a:endParaRPr>
          </a:p>
          <a:p>
            <a:pPr marL="0" indent="0">
              <a:buNone/>
            </a:pPr>
            <a:endParaRPr lang="en-IN" sz="1600">
              <a:latin typeface="Times New Roman"/>
              <a:cs typeface="Times New Roman"/>
            </a:endParaRPr>
          </a:p>
        </p:txBody>
      </p:sp>
      <p:pic>
        <p:nvPicPr>
          <p:cNvPr id="5" name="Picture 4">
            <a:extLst>
              <a:ext uri="{FF2B5EF4-FFF2-40B4-BE49-F238E27FC236}">
                <a16:creationId xmlns:a16="http://schemas.microsoft.com/office/drawing/2014/main" id="{73556641-3084-B4F1-1674-F84BADF57AC0}"/>
              </a:ext>
            </a:extLst>
          </p:cNvPr>
          <p:cNvPicPr>
            <a:picLocks noChangeAspect="1"/>
          </p:cNvPicPr>
          <p:nvPr/>
        </p:nvPicPr>
        <p:blipFill>
          <a:blip r:embed="rId3"/>
          <a:stretch>
            <a:fillRect/>
          </a:stretch>
        </p:blipFill>
        <p:spPr>
          <a:xfrm>
            <a:off x="11100581" y="-10476"/>
            <a:ext cx="1095909" cy="621749"/>
          </a:xfrm>
          <a:prstGeom prst="rect">
            <a:avLst/>
          </a:prstGeom>
        </p:spPr>
      </p:pic>
    </p:spTree>
    <p:extLst>
      <p:ext uri="{BB962C8B-B14F-4D97-AF65-F5344CB8AC3E}">
        <p14:creationId xmlns:p14="http://schemas.microsoft.com/office/powerpoint/2010/main" val="324503769"/>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12B191-9CB6-A23C-6099-C7053A01D9AB}"/>
              </a:ext>
            </a:extLst>
          </p:cNvPr>
          <p:cNvSpPr>
            <a:spLocks noGrp="1"/>
          </p:cNvSpPr>
          <p:nvPr>
            <p:ph type="title"/>
          </p:nvPr>
        </p:nvSpPr>
        <p:spPr>
          <a:xfrm>
            <a:off x="465823" y="291356"/>
            <a:ext cx="10044023" cy="877729"/>
          </a:xfrm>
        </p:spPr>
        <p:txBody>
          <a:bodyPr anchor="ctr">
            <a:normAutofit/>
          </a:bodyPr>
          <a:lstStyle/>
          <a:p>
            <a:r>
              <a:rPr lang="en-IN" sz="4000" b="1">
                <a:solidFill>
                  <a:srgbClr val="FFFFFF"/>
                </a:solidFill>
                <a:latin typeface="Times New Roman"/>
                <a:cs typeface="Times New Roman"/>
              </a:rPr>
              <a:t>INTERNSHIP EXPERIENCE</a:t>
            </a:r>
          </a:p>
        </p:txBody>
      </p:sp>
      <p:graphicFrame>
        <p:nvGraphicFramePr>
          <p:cNvPr id="21" name="Content Placeholder 2">
            <a:extLst>
              <a:ext uri="{FF2B5EF4-FFF2-40B4-BE49-F238E27FC236}">
                <a16:creationId xmlns:a16="http://schemas.microsoft.com/office/drawing/2014/main" id="{BAA45DB2-B5EE-DBC3-63A8-5B52CDB6E09B}"/>
              </a:ext>
            </a:extLst>
          </p:cNvPr>
          <p:cNvGraphicFramePr>
            <a:graphicFrameLocks noGrp="1"/>
          </p:cNvGraphicFramePr>
          <p:nvPr>
            <p:ph idx="1"/>
            <p:extLst>
              <p:ext uri="{D42A27DB-BD31-4B8C-83A1-F6EECF244321}">
                <p14:modId xmlns:p14="http://schemas.microsoft.com/office/powerpoint/2010/main" val="387021289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3" name="Picture 32" descr="Text&#10;&#10;Description automatically generated">
            <a:extLst>
              <a:ext uri="{FF2B5EF4-FFF2-40B4-BE49-F238E27FC236}">
                <a16:creationId xmlns:a16="http://schemas.microsoft.com/office/drawing/2014/main" id="{474D641F-7EAE-15FB-64C9-87190B6D03CD}"/>
              </a:ext>
            </a:extLst>
          </p:cNvPr>
          <p:cNvPicPr>
            <a:picLocks noChangeAspect="1"/>
          </p:cNvPicPr>
          <p:nvPr/>
        </p:nvPicPr>
        <p:blipFill>
          <a:blip r:embed="rId7"/>
          <a:stretch>
            <a:fillRect/>
          </a:stretch>
        </p:blipFill>
        <p:spPr>
          <a:xfrm>
            <a:off x="10857542" y="3904"/>
            <a:ext cx="1331556" cy="740027"/>
          </a:xfrm>
          <a:prstGeom prst="rect">
            <a:avLst/>
          </a:prstGeom>
        </p:spPr>
      </p:pic>
    </p:spTree>
    <p:extLst>
      <p:ext uri="{BB962C8B-B14F-4D97-AF65-F5344CB8AC3E}">
        <p14:creationId xmlns:p14="http://schemas.microsoft.com/office/powerpoint/2010/main" val="240265013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90CA1-4638-6AE5-69A2-1FEFB97BD423}"/>
              </a:ext>
            </a:extLst>
          </p:cNvPr>
          <p:cNvSpPr>
            <a:spLocks noGrp="1"/>
          </p:cNvSpPr>
          <p:nvPr>
            <p:ph type="title"/>
          </p:nvPr>
        </p:nvSpPr>
        <p:spPr>
          <a:xfrm>
            <a:off x="365184" y="280161"/>
            <a:ext cx="9895951" cy="1033669"/>
          </a:xfrm>
        </p:spPr>
        <p:txBody>
          <a:bodyPr>
            <a:normAutofit fontScale="90000"/>
          </a:bodyPr>
          <a:lstStyle/>
          <a:p>
            <a:r>
              <a:rPr lang="en-IN" sz="4000" b="1">
                <a:solidFill>
                  <a:srgbClr val="FFFFFF"/>
                </a:solidFill>
                <a:latin typeface="Times New Roman"/>
                <a:cs typeface="Times New Roman"/>
              </a:rPr>
              <a:t>SUGGESTIONS GIVEN TO ORGANIZATION</a:t>
            </a:r>
          </a:p>
        </p:txBody>
      </p:sp>
      <p:sp>
        <p:nvSpPr>
          <p:cNvPr id="5" name="Content Placeholder 4">
            <a:extLst>
              <a:ext uri="{FF2B5EF4-FFF2-40B4-BE49-F238E27FC236}">
                <a16:creationId xmlns:a16="http://schemas.microsoft.com/office/drawing/2014/main" id="{0EDB6278-A27E-C63C-314F-4D6EB1364694}"/>
              </a:ext>
            </a:extLst>
          </p:cNvPr>
          <p:cNvSpPr>
            <a:spLocks noGrp="1"/>
          </p:cNvSpPr>
          <p:nvPr>
            <p:ph idx="1"/>
          </p:nvPr>
        </p:nvSpPr>
        <p:spPr>
          <a:xfrm>
            <a:off x="595222" y="2116914"/>
            <a:ext cx="9724031" cy="3683358"/>
          </a:xfrm>
        </p:spPr>
        <p:txBody>
          <a:bodyPr vert="horz" lIns="91440" tIns="45720" rIns="91440" bIns="45720" rtlCol="0" anchor="ctr">
            <a:normAutofit/>
          </a:bodyPr>
          <a:lstStyle/>
          <a:p>
            <a:r>
              <a:rPr lang="en-US" sz="2000">
                <a:latin typeface="Times New Roman"/>
                <a:cs typeface="Times New Roman"/>
              </a:rPr>
              <a:t>To spread awareness in the study area regarding hypertension as serious medical condition.</a:t>
            </a:r>
          </a:p>
          <a:p>
            <a:r>
              <a:rPr lang="en-US" sz="2000">
                <a:latin typeface="Times New Roman"/>
                <a:cs typeface="Times New Roman"/>
              </a:rPr>
              <a:t>Methods to notify individuals on follow ups and regular monitoring of BP levels.</a:t>
            </a:r>
            <a:endParaRPr lang="en-US" sz="2000">
              <a:latin typeface="Times New Roman" panose="02020603050405020304" pitchFamily="18" charset="0"/>
              <a:cs typeface="Times New Roman" panose="02020603050405020304" pitchFamily="18" charset="0"/>
            </a:endParaRPr>
          </a:p>
          <a:p>
            <a:r>
              <a:rPr lang="en-US" sz="2000">
                <a:latin typeface="Times New Roman"/>
                <a:cs typeface="Times New Roman"/>
              </a:rPr>
              <a:t>Awareness on physical activity with the help of free yoga and aerobic exercise camps for the community.</a:t>
            </a:r>
            <a:endParaRPr lang="en-IN" sz="2000">
              <a:latin typeface="Times New Roman"/>
              <a:cs typeface="Times New Roman"/>
            </a:endParaRPr>
          </a:p>
        </p:txBody>
      </p:sp>
      <p:pic>
        <p:nvPicPr>
          <p:cNvPr id="4" name="Picture 3" descr="Text&#10;&#10;Description automatically generated">
            <a:extLst>
              <a:ext uri="{FF2B5EF4-FFF2-40B4-BE49-F238E27FC236}">
                <a16:creationId xmlns:a16="http://schemas.microsoft.com/office/drawing/2014/main" id="{A63531EC-AD44-BCC5-C6EB-DC727FF65350}"/>
              </a:ext>
            </a:extLst>
          </p:cNvPr>
          <p:cNvPicPr>
            <a:picLocks noChangeAspect="1"/>
          </p:cNvPicPr>
          <p:nvPr/>
        </p:nvPicPr>
        <p:blipFill>
          <a:blip r:embed="rId2"/>
          <a:stretch>
            <a:fillRect/>
          </a:stretch>
        </p:blipFill>
        <p:spPr>
          <a:xfrm>
            <a:off x="10857542" y="3904"/>
            <a:ext cx="1331556" cy="740027"/>
          </a:xfrm>
          <a:prstGeom prst="rect">
            <a:avLst/>
          </a:prstGeom>
        </p:spPr>
      </p:pic>
    </p:spTree>
    <p:extLst>
      <p:ext uri="{BB962C8B-B14F-4D97-AF65-F5344CB8AC3E}">
        <p14:creationId xmlns:p14="http://schemas.microsoft.com/office/powerpoint/2010/main" val="2609499847"/>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A347E3-D94C-B0AC-1487-09AC009FC4D3}"/>
              </a:ext>
            </a:extLst>
          </p:cNvPr>
          <p:cNvPicPr>
            <a:picLocks noChangeAspect="1"/>
          </p:cNvPicPr>
          <p:nvPr/>
        </p:nvPicPr>
        <p:blipFill>
          <a:blip r:embed="rId2"/>
          <a:stretch>
            <a:fillRect/>
          </a:stretch>
        </p:blipFill>
        <p:spPr>
          <a:xfrm>
            <a:off x="4430487" y="76200"/>
            <a:ext cx="2318656" cy="4223657"/>
          </a:xfrm>
          <a:prstGeom prst="rect">
            <a:avLst/>
          </a:prstGeom>
        </p:spPr>
      </p:pic>
      <p:pic>
        <p:nvPicPr>
          <p:cNvPr id="5" name="Picture 4">
            <a:extLst>
              <a:ext uri="{FF2B5EF4-FFF2-40B4-BE49-F238E27FC236}">
                <a16:creationId xmlns:a16="http://schemas.microsoft.com/office/drawing/2014/main" id="{902CF1FF-AF8E-8577-BFBD-F06A9BFFDAF8}"/>
              </a:ext>
            </a:extLst>
          </p:cNvPr>
          <p:cNvPicPr>
            <a:picLocks noChangeAspect="1"/>
          </p:cNvPicPr>
          <p:nvPr/>
        </p:nvPicPr>
        <p:blipFill>
          <a:blip r:embed="rId3"/>
          <a:stretch>
            <a:fillRect/>
          </a:stretch>
        </p:blipFill>
        <p:spPr>
          <a:xfrm>
            <a:off x="0" y="76200"/>
            <a:ext cx="4430486" cy="1937657"/>
          </a:xfrm>
          <a:prstGeom prst="rect">
            <a:avLst/>
          </a:prstGeom>
        </p:spPr>
      </p:pic>
      <p:pic>
        <p:nvPicPr>
          <p:cNvPr id="7" name="Picture 6">
            <a:extLst>
              <a:ext uri="{FF2B5EF4-FFF2-40B4-BE49-F238E27FC236}">
                <a16:creationId xmlns:a16="http://schemas.microsoft.com/office/drawing/2014/main" id="{87886699-60AB-5567-AE31-E410FA13E7D3}"/>
              </a:ext>
            </a:extLst>
          </p:cNvPr>
          <p:cNvPicPr>
            <a:picLocks noChangeAspect="1"/>
          </p:cNvPicPr>
          <p:nvPr/>
        </p:nvPicPr>
        <p:blipFill>
          <a:blip r:embed="rId4"/>
          <a:stretch>
            <a:fillRect/>
          </a:stretch>
        </p:blipFill>
        <p:spPr>
          <a:xfrm>
            <a:off x="-1" y="2013857"/>
            <a:ext cx="2427515" cy="1197429"/>
          </a:xfrm>
          <a:prstGeom prst="rect">
            <a:avLst/>
          </a:prstGeom>
        </p:spPr>
      </p:pic>
      <p:pic>
        <p:nvPicPr>
          <p:cNvPr id="9" name="Picture 8">
            <a:extLst>
              <a:ext uri="{FF2B5EF4-FFF2-40B4-BE49-F238E27FC236}">
                <a16:creationId xmlns:a16="http://schemas.microsoft.com/office/drawing/2014/main" id="{17DF2EA6-EF0D-E23D-8362-5EA6A2C228A9}"/>
              </a:ext>
            </a:extLst>
          </p:cNvPr>
          <p:cNvPicPr>
            <a:picLocks noChangeAspect="1"/>
          </p:cNvPicPr>
          <p:nvPr/>
        </p:nvPicPr>
        <p:blipFill>
          <a:blip r:embed="rId5"/>
          <a:stretch>
            <a:fillRect/>
          </a:stretch>
        </p:blipFill>
        <p:spPr>
          <a:xfrm>
            <a:off x="6723290" y="32658"/>
            <a:ext cx="5468709" cy="4267200"/>
          </a:xfrm>
          <a:prstGeom prst="rect">
            <a:avLst/>
          </a:prstGeom>
        </p:spPr>
      </p:pic>
      <p:pic>
        <p:nvPicPr>
          <p:cNvPr id="11" name="Picture 10">
            <a:extLst>
              <a:ext uri="{FF2B5EF4-FFF2-40B4-BE49-F238E27FC236}">
                <a16:creationId xmlns:a16="http://schemas.microsoft.com/office/drawing/2014/main" id="{C518BBA7-F28E-C832-D1BE-D2BCA23A43BC}"/>
              </a:ext>
            </a:extLst>
          </p:cNvPr>
          <p:cNvPicPr>
            <a:picLocks noChangeAspect="1"/>
          </p:cNvPicPr>
          <p:nvPr/>
        </p:nvPicPr>
        <p:blipFill>
          <a:blip r:embed="rId6"/>
          <a:stretch>
            <a:fillRect/>
          </a:stretch>
        </p:blipFill>
        <p:spPr>
          <a:xfrm>
            <a:off x="0" y="4201887"/>
            <a:ext cx="6858000" cy="2656114"/>
          </a:xfrm>
          <a:prstGeom prst="rect">
            <a:avLst/>
          </a:prstGeom>
        </p:spPr>
      </p:pic>
      <p:pic>
        <p:nvPicPr>
          <p:cNvPr id="13" name="Picture 12">
            <a:extLst>
              <a:ext uri="{FF2B5EF4-FFF2-40B4-BE49-F238E27FC236}">
                <a16:creationId xmlns:a16="http://schemas.microsoft.com/office/drawing/2014/main" id="{6179A093-6239-4F1C-B35E-EC418030D6BC}"/>
              </a:ext>
            </a:extLst>
          </p:cNvPr>
          <p:cNvPicPr>
            <a:picLocks noChangeAspect="1"/>
          </p:cNvPicPr>
          <p:nvPr/>
        </p:nvPicPr>
        <p:blipFill>
          <a:blip r:embed="rId7"/>
          <a:stretch>
            <a:fillRect/>
          </a:stretch>
        </p:blipFill>
        <p:spPr>
          <a:xfrm>
            <a:off x="2427514" y="2013857"/>
            <a:ext cx="2002972" cy="2188029"/>
          </a:xfrm>
          <a:prstGeom prst="rect">
            <a:avLst/>
          </a:prstGeom>
        </p:spPr>
      </p:pic>
      <p:pic>
        <p:nvPicPr>
          <p:cNvPr id="15" name="Picture 14">
            <a:extLst>
              <a:ext uri="{FF2B5EF4-FFF2-40B4-BE49-F238E27FC236}">
                <a16:creationId xmlns:a16="http://schemas.microsoft.com/office/drawing/2014/main" id="{51D8DBEE-220B-4BAE-4359-88FAAB720D5E}"/>
              </a:ext>
            </a:extLst>
          </p:cNvPr>
          <p:cNvPicPr>
            <a:picLocks noChangeAspect="1"/>
          </p:cNvPicPr>
          <p:nvPr/>
        </p:nvPicPr>
        <p:blipFill>
          <a:blip r:embed="rId8"/>
          <a:stretch>
            <a:fillRect/>
          </a:stretch>
        </p:blipFill>
        <p:spPr>
          <a:xfrm>
            <a:off x="-25853" y="3102430"/>
            <a:ext cx="2453367" cy="1121227"/>
          </a:xfrm>
          <a:prstGeom prst="rect">
            <a:avLst/>
          </a:prstGeom>
        </p:spPr>
      </p:pic>
      <p:sp>
        <p:nvSpPr>
          <p:cNvPr id="16" name="TextBox 15">
            <a:extLst>
              <a:ext uri="{FF2B5EF4-FFF2-40B4-BE49-F238E27FC236}">
                <a16:creationId xmlns:a16="http://schemas.microsoft.com/office/drawing/2014/main" id="{00E2240B-7779-78C6-6D53-97DB3E710F8C}"/>
              </a:ext>
            </a:extLst>
          </p:cNvPr>
          <p:cNvSpPr txBox="1"/>
          <p:nvPr/>
        </p:nvSpPr>
        <p:spPr>
          <a:xfrm>
            <a:off x="0" y="3289794"/>
            <a:ext cx="12191999" cy="707886"/>
          </a:xfrm>
          <a:prstGeom prst="rect">
            <a:avLst/>
          </a:prstGeom>
          <a:solidFill>
            <a:schemeClr val="accent4"/>
          </a:solidFill>
        </p:spPr>
        <p:txBody>
          <a:bodyPr wrap="square" rtlCol="0">
            <a:spAutoFit/>
          </a:bodyPr>
          <a:lstStyle/>
          <a:p>
            <a:pPr algn="ctr"/>
            <a:r>
              <a:rPr lang="en-IN" sz="4000" b="1"/>
              <a:t>WHEN THE GOING GETS TOUGH, THE TOUGH GET GOING</a:t>
            </a:r>
          </a:p>
        </p:txBody>
      </p:sp>
      <p:pic>
        <p:nvPicPr>
          <p:cNvPr id="4" name="Picture 3">
            <a:extLst>
              <a:ext uri="{FF2B5EF4-FFF2-40B4-BE49-F238E27FC236}">
                <a16:creationId xmlns:a16="http://schemas.microsoft.com/office/drawing/2014/main" id="{6D71003C-1566-F636-B08B-4C64152BD86F}"/>
              </a:ext>
            </a:extLst>
          </p:cNvPr>
          <p:cNvPicPr>
            <a:picLocks noChangeAspect="1"/>
          </p:cNvPicPr>
          <p:nvPr/>
        </p:nvPicPr>
        <p:blipFill>
          <a:blip r:embed="rId8"/>
          <a:stretch>
            <a:fillRect/>
          </a:stretch>
        </p:blipFill>
        <p:spPr>
          <a:xfrm>
            <a:off x="6858000" y="4223657"/>
            <a:ext cx="5359852" cy="2658423"/>
          </a:xfrm>
          <a:prstGeom prst="rect">
            <a:avLst/>
          </a:prstGeom>
        </p:spPr>
      </p:pic>
      <p:pic>
        <p:nvPicPr>
          <p:cNvPr id="2" name="Picture 1">
            <a:extLst>
              <a:ext uri="{FF2B5EF4-FFF2-40B4-BE49-F238E27FC236}">
                <a16:creationId xmlns:a16="http://schemas.microsoft.com/office/drawing/2014/main" id="{514611DD-5704-9F62-F99A-C616D80F0B59}"/>
              </a:ext>
            </a:extLst>
          </p:cNvPr>
          <p:cNvPicPr>
            <a:picLocks noChangeAspect="1"/>
          </p:cNvPicPr>
          <p:nvPr/>
        </p:nvPicPr>
        <p:blipFill>
          <a:blip r:embed="rId9"/>
          <a:stretch>
            <a:fillRect/>
          </a:stretch>
        </p:blipFill>
        <p:spPr>
          <a:xfrm>
            <a:off x="10857542" y="3904"/>
            <a:ext cx="1331556" cy="740027"/>
          </a:xfrm>
          <a:prstGeom prst="rect">
            <a:avLst/>
          </a:prstGeom>
        </p:spPr>
      </p:pic>
    </p:spTree>
    <p:extLst>
      <p:ext uri="{BB962C8B-B14F-4D97-AF65-F5344CB8AC3E}">
        <p14:creationId xmlns:p14="http://schemas.microsoft.com/office/powerpoint/2010/main" val="318325418"/>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04171C42-C080-CCBD-89DC-BF80F8C80948}"/>
              </a:ext>
            </a:extLst>
          </p:cNvPr>
          <p:cNvPicPr>
            <a:picLocks noChangeAspect="1"/>
          </p:cNvPicPr>
          <p:nvPr/>
        </p:nvPicPr>
        <p:blipFill rotWithShape="1">
          <a:blip r:embed="rId2"/>
          <a:srcRect l="10668" r="11694" b="-3"/>
          <a:stretch/>
        </p:blipFill>
        <p:spPr>
          <a:xfrm>
            <a:off x="192528" y="171716"/>
            <a:ext cx="3793268" cy="6514565"/>
          </a:xfrm>
          <a:prstGeom prst="rect">
            <a:avLst/>
          </a:prstGeom>
        </p:spPr>
      </p:pic>
      <p:pic>
        <p:nvPicPr>
          <p:cNvPr id="7" name="Picture 6">
            <a:extLst>
              <a:ext uri="{FF2B5EF4-FFF2-40B4-BE49-F238E27FC236}">
                <a16:creationId xmlns:a16="http://schemas.microsoft.com/office/drawing/2014/main" id="{5AB92844-9F6C-A271-E72B-C9C0DBA12CD6}"/>
              </a:ext>
            </a:extLst>
          </p:cNvPr>
          <p:cNvPicPr>
            <a:picLocks noChangeAspect="1"/>
          </p:cNvPicPr>
          <p:nvPr/>
        </p:nvPicPr>
        <p:blipFill rotWithShape="1">
          <a:blip r:embed="rId3"/>
          <a:srcRect t="1477" r="1" b="2670"/>
          <a:stretch/>
        </p:blipFill>
        <p:spPr>
          <a:xfrm>
            <a:off x="4184538" y="171716"/>
            <a:ext cx="3822924" cy="6514565"/>
          </a:xfrm>
          <a:prstGeom prst="rect">
            <a:avLst/>
          </a:prstGeom>
        </p:spPr>
      </p:pic>
      <p:pic>
        <p:nvPicPr>
          <p:cNvPr id="11" name="Picture 10">
            <a:extLst>
              <a:ext uri="{FF2B5EF4-FFF2-40B4-BE49-F238E27FC236}">
                <a16:creationId xmlns:a16="http://schemas.microsoft.com/office/drawing/2014/main" id="{7C6E37F3-DA9B-5AE1-3D2E-45F186F3F0FC}"/>
              </a:ext>
            </a:extLst>
          </p:cNvPr>
          <p:cNvPicPr>
            <a:picLocks noChangeAspect="1"/>
          </p:cNvPicPr>
          <p:nvPr/>
        </p:nvPicPr>
        <p:blipFill rotWithShape="1">
          <a:blip r:embed="rId4"/>
          <a:srcRect l="8669" r="13575" b="-3"/>
          <a:stretch/>
        </p:blipFill>
        <p:spPr>
          <a:xfrm>
            <a:off x="8188032" y="171716"/>
            <a:ext cx="3799007" cy="6514565"/>
          </a:xfrm>
          <a:prstGeom prst="rect">
            <a:avLst/>
          </a:prstGeom>
        </p:spPr>
      </p:pic>
      <p:pic>
        <p:nvPicPr>
          <p:cNvPr id="3" name="Picture 2" descr="Text&#10;&#10;Description automatically generated">
            <a:extLst>
              <a:ext uri="{FF2B5EF4-FFF2-40B4-BE49-F238E27FC236}">
                <a16:creationId xmlns:a16="http://schemas.microsoft.com/office/drawing/2014/main" id="{DE9A3816-CB6F-1E5E-35F3-3BE0D5D46CF0}"/>
              </a:ext>
            </a:extLst>
          </p:cNvPr>
          <p:cNvPicPr>
            <a:picLocks noChangeAspect="1"/>
          </p:cNvPicPr>
          <p:nvPr/>
        </p:nvPicPr>
        <p:blipFill>
          <a:blip r:embed="rId5"/>
          <a:stretch>
            <a:fillRect/>
          </a:stretch>
        </p:blipFill>
        <p:spPr>
          <a:xfrm>
            <a:off x="10857542" y="3904"/>
            <a:ext cx="1331556" cy="740027"/>
          </a:xfrm>
          <a:prstGeom prst="rect">
            <a:avLst/>
          </a:prstGeom>
        </p:spPr>
      </p:pic>
    </p:spTree>
    <p:extLst>
      <p:ext uri="{BB962C8B-B14F-4D97-AF65-F5344CB8AC3E}">
        <p14:creationId xmlns:p14="http://schemas.microsoft.com/office/powerpoint/2010/main" val="1731226237"/>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334"/>
            <a:ext cx="12192000" cy="1298472"/>
          </a:xfrm>
          <a:prstGeom prst="rect">
            <a:avLst/>
          </a:prstGeom>
          <a:solidFill>
            <a:schemeClr val="accent2">
              <a:lumMod val="40000"/>
              <a:lumOff val="60000"/>
            </a:schemeClr>
          </a:solidFill>
          <a:ln w="38100">
            <a:solidFill>
              <a:schemeClr val="tx1">
                <a:lumMod val="75000"/>
                <a:lumOff val="25000"/>
              </a:schemeClr>
            </a:solid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IN" b="1" dirty="0">
                <a:latin typeface="Times New Roman"/>
                <a:cs typeface="Times New Roman"/>
              </a:rPr>
              <a:t>    </a:t>
            </a:r>
            <a:endParaRPr lang="en-IN" b="1" dirty="0">
              <a:latin typeface="Times New Roman" panose="02020603050405020304" pitchFamily="18" charset="0"/>
              <a:cs typeface="Times New Roman" panose="02020603050405020304" pitchFamily="18" charset="0"/>
            </a:endParaRPr>
          </a:p>
          <a:p>
            <a:pPr algn="ctr"/>
            <a:r>
              <a:rPr lang="en-IN" b="1" dirty="0">
                <a:latin typeface="Times New Roman"/>
                <a:cs typeface="Times New Roman"/>
              </a:rPr>
              <a:t>  </a:t>
            </a:r>
            <a:endParaRPr lang="en-IN" b="1" dirty="0">
              <a:latin typeface="Times New Roman" panose="02020603050405020304" pitchFamily="18" charset="0"/>
              <a:cs typeface="Times New Roman" panose="02020603050405020304" pitchFamily="18" charset="0"/>
            </a:endParaRPr>
          </a:p>
          <a:p>
            <a:pPr algn="ctr"/>
            <a:r>
              <a:rPr lang="en-IN" sz="1100" b="1" dirty="0">
                <a:solidFill>
                  <a:schemeClr val="tx2"/>
                </a:solidFill>
                <a:latin typeface="Times New Roman"/>
                <a:cs typeface="Times New Roman"/>
              </a:rPr>
              <a:t> </a:t>
            </a:r>
            <a:r>
              <a:rPr lang="en-IN" sz="1100" b="1" dirty="0">
                <a:solidFill>
                  <a:schemeClr val="tx1"/>
                </a:solidFill>
                <a:latin typeface="Times New Roman"/>
                <a:cs typeface="Times New Roman"/>
              </a:rPr>
              <a:t>LIFESTYLE INTERVENTION TO REDUCE THE RISK AND PREVALANCE </a:t>
            </a:r>
            <a:endParaRPr lang="en-IN" sz="1100" b="1" dirty="0">
              <a:solidFill>
                <a:schemeClr val="tx1"/>
              </a:solidFill>
              <a:latin typeface="Times New Roman" panose="02020603050405020304" pitchFamily="18" charset="0"/>
              <a:cs typeface="Times New Roman" panose="02020603050405020304" pitchFamily="18" charset="0"/>
            </a:endParaRPr>
          </a:p>
          <a:p>
            <a:pPr algn="ctr"/>
            <a:r>
              <a:rPr lang="en-IN" sz="1100" b="1" dirty="0">
                <a:solidFill>
                  <a:schemeClr val="tx1"/>
                </a:solidFill>
                <a:latin typeface="Times New Roman"/>
                <a:cs typeface="Times New Roman"/>
              </a:rPr>
              <a:t>OF HYPERTENSION AMONG URBAN POOR POPULATION OF DELHI </a:t>
            </a:r>
            <a:endParaRPr lang="en-IN" sz="1100" dirty="0">
              <a:solidFill>
                <a:schemeClr val="tx1"/>
              </a:solidFill>
              <a:latin typeface="Times New Roman" panose="02020603050405020304" pitchFamily="18" charset="0"/>
              <a:cs typeface="Times New Roman" panose="02020603050405020304" pitchFamily="18" charset="0"/>
            </a:endParaRPr>
          </a:p>
          <a:p>
            <a:pPr algn="ctr"/>
            <a:r>
              <a:rPr lang="en-IN" sz="1100" b="1" dirty="0">
                <a:solidFill>
                  <a:schemeClr val="tx1"/>
                </a:solidFill>
                <a:latin typeface="Times New Roman"/>
                <a:cs typeface="Times New Roman"/>
              </a:rPr>
              <a:t>QUASI – EXPERIMENTAL STUDY</a:t>
            </a:r>
          </a:p>
          <a:p>
            <a:pPr algn="ctr"/>
            <a:r>
              <a:rPr lang="en-IN" sz="1100" b="1" dirty="0">
                <a:solidFill>
                  <a:schemeClr val="tx1"/>
                </a:solidFill>
                <a:latin typeface="Times New Roman"/>
                <a:cs typeface="Times New Roman"/>
              </a:rPr>
              <a:t>IMPLEMENTED BY IIHMR, DELHI. SUPPORTED BY ICMR, DELHI </a:t>
            </a:r>
          </a:p>
          <a:p>
            <a:pPr algn="ctr"/>
            <a:endParaRPr lang="en-IN" sz="1100" b="1" dirty="0">
              <a:solidFill>
                <a:schemeClr val="tx1"/>
              </a:solidFill>
              <a:latin typeface="Times New Roman"/>
              <a:cs typeface="Times New Roman"/>
            </a:endParaRPr>
          </a:p>
          <a:p>
            <a:pPr algn="ctr"/>
            <a:r>
              <a:rPr lang="en-IN" sz="1100" b="1" dirty="0">
                <a:solidFill>
                  <a:schemeClr val="tx1"/>
                </a:solidFill>
                <a:latin typeface="Times New Roman"/>
                <a:cs typeface="Times New Roman"/>
              </a:rPr>
              <a:t>STUDY OF RISK FACTORS OF HYPERTENSION IN GOYALA, VIHAR NEW DELHI.</a:t>
            </a:r>
            <a:endParaRPr lang="en-IN" sz="1100" b="1" dirty="0">
              <a:solidFill>
                <a:schemeClr val="tx1"/>
              </a:solidFill>
              <a:latin typeface="Times New Roman" panose="02020603050405020304" pitchFamily="18" charset="0"/>
              <a:cs typeface="Times New Roman" panose="02020603050405020304" pitchFamily="18" charset="0"/>
            </a:endParaRPr>
          </a:p>
          <a:p>
            <a:pPr algn="ctr"/>
            <a:r>
              <a:rPr lang="en-IN" sz="1100" b="1" dirty="0">
                <a:solidFill>
                  <a:schemeClr val="tx1"/>
                </a:solidFill>
                <a:latin typeface="Times New Roman"/>
                <a:cs typeface="Times New Roman"/>
              </a:rPr>
              <a:t>By-Dr Aarushi Khosla, Dr Maitri Mishra,  </a:t>
            </a:r>
            <a:r>
              <a:rPr lang="en-IN" sz="1100" b="1" dirty="0" err="1">
                <a:solidFill>
                  <a:schemeClr val="tx1"/>
                </a:solidFill>
                <a:latin typeface="Times New Roman"/>
                <a:cs typeface="Times New Roman"/>
              </a:rPr>
              <a:t>Dr.Disha</a:t>
            </a:r>
            <a:r>
              <a:rPr lang="en-IN" sz="1100" b="1" dirty="0">
                <a:solidFill>
                  <a:schemeClr val="tx1"/>
                </a:solidFill>
                <a:latin typeface="Times New Roman"/>
                <a:cs typeface="Times New Roman"/>
              </a:rPr>
              <a:t> Bakshi,  Jyoti Yadav,   Pooja Shankar, </a:t>
            </a:r>
            <a:r>
              <a:rPr lang="en-IN" sz="1100" b="1" dirty="0" err="1">
                <a:solidFill>
                  <a:schemeClr val="tx1"/>
                </a:solidFill>
                <a:latin typeface="Times New Roman"/>
                <a:cs typeface="Times New Roman"/>
              </a:rPr>
              <a:t>Dr.</a:t>
            </a:r>
            <a:r>
              <a:rPr lang="en-IN" sz="1100" b="1" dirty="0">
                <a:solidFill>
                  <a:schemeClr val="tx1"/>
                </a:solidFill>
                <a:latin typeface="Times New Roman"/>
                <a:cs typeface="Times New Roman"/>
              </a:rPr>
              <a:t> Shama Bhati</a:t>
            </a:r>
          </a:p>
          <a:p>
            <a:pPr algn="ctr"/>
            <a:endParaRPr lang="en-IN" dirty="0">
              <a:solidFill>
                <a:schemeClr val="tx1"/>
              </a:solidFill>
              <a:latin typeface="Times New Roman" panose="02020603050405020304" pitchFamily="18" charset="0"/>
              <a:cs typeface="Times New Roman" panose="02020603050405020304" pitchFamily="18" charset="0"/>
            </a:endParaRPr>
          </a:p>
          <a:p>
            <a:pPr algn="ctr"/>
            <a:endParaRPr lang="en-IN" dirty="0"/>
          </a:p>
        </p:txBody>
      </p:sp>
      <p:pic>
        <p:nvPicPr>
          <p:cNvPr id="4" name="Picture 3"/>
          <p:cNvPicPr>
            <a:picLocks noChangeAspect="1"/>
          </p:cNvPicPr>
          <p:nvPr/>
        </p:nvPicPr>
        <p:blipFill>
          <a:blip r:embed="rId2"/>
          <a:stretch>
            <a:fillRect/>
          </a:stretch>
        </p:blipFill>
        <p:spPr>
          <a:xfrm>
            <a:off x="10558130" y="-16041"/>
            <a:ext cx="1633870" cy="1277177"/>
          </a:xfrm>
          <a:prstGeom prst="rect">
            <a:avLst/>
          </a:prstGeom>
        </p:spPr>
      </p:pic>
      <p:sp>
        <p:nvSpPr>
          <p:cNvPr id="5" name="Rectangle 4"/>
          <p:cNvSpPr/>
          <p:nvPr/>
        </p:nvSpPr>
        <p:spPr>
          <a:xfrm>
            <a:off x="-5481" y="1289318"/>
            <a:ext cx="3019981" cy="5568681"/>
          </a:xfrm>
          <a:prstGeom prst="rect">
            <a:avLst/>
          </a:prstGeom>
          <a:solidFill>
            <a:schemeClr val="accent1">
              <a:lumMod val="20000"/>
              <a:lumOff val="80000"/>
            </a:schemeClr>
          </a:solidFill>
          <a:ln w="5715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7" name="TextBox 6"/>
          <p:cNvSpPr txBox="1"/>
          <p:nvPr/>
        </p:nvSpPr>
        <p:spPr>
          <a:xfrm>
            <a:off x="7169" y="1289318"/>
            <a:ext cx="2827500" cy="69865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a:solidFill>
                <a:srgbClr val="3C4245"/>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a:solidFill>
                <a:srgbClr val="3C4245"/>
              </a:solidFill>
              <a:latin typeface="Times New Roman" panose="02020603050405020304" pitchFamily="18" charset="0"/>
              <a:cs typeface="Times New Roman" panose="02020603050405020304" pitchFamily="18" charset="0"/>
            </a:endParaRPr>
          </a:p>
          <a:p>
            <a:r>
              <a:rPr lang="en-US" sz="1200" b="1">
                <a:solidFill>
                  <a:srgbClr val="3C4245"/>
                </a:solidFill>
                <a:latin typeface="Times New Roman" panose="02020603050405020304" pitchFamily="18" charset="0"/>
                <a:cs typeface="Times New Roman" panose="02020603050405020304" pitchFamily="18" charset="0"/>
              </a:rPr>
              <a:t>HYPERTENSION-WHO</a:t>
            </a:r>
          </a:p>
          <a:p>
            <a:pPr algn="just"/>
            <a:r>
              <a:rPr lang="en-US" sz="1000" b="0" i="0">
                <a:solidFill>
                  <a:srgbClr val="3C4245"/>
                </a:solidFill>
                <a:effectLst/>
                <a:latin typeface="Arial" panose="020B0604020202020204" pitchFamily="34" charset="0"/>
              </a:rPr>
              <a:t>Blood pressure is the force exerted by circulating blood against the walls of the body’s arteries, the major blood vessels in the body. Hypertension is when blood pressure is too high.</a:t>
            </a:r>
            <a:endParaRPr lang="en-US" sz="1000">
              <a:solidFill>
                <a:srgbClr val="3C4245"/>
              </a:solidFill>
              <a:latin typeface="Times New Roman" panose="02020603050405020304" pitchFamily="18" charset="0"/>
              <a:cs typeface="Times New Roman" panose="02020603050405020304" pitchFamily="18" charset="0"/>
            </a:endParaRPr>
          </a:p>
          <a:p>
            <a:pPr algn="just"/>
            <a:r>
              <a:rPr lang="en-US" sz="1000" b="0" i="0">
                <a:solidFill>
                  <a:srgbClr val="3C4245"/>
                </a:solidFill>
                <a:effectLst/>
                <a:latin typeface="Arial" panose="020B0604020202020204" pitchFamily="34" charset="0"/>
              </a:rPr>
              <a:t>Hypertension is called a </a:t>
            </a:r>
            <a:r>
              <a:rPr lang="en-US" sz="1000" b="0" i="0" u="sng">
                <a:solidFill>
                  <a:srgbClr val="3C4245"/>
                </a:solidFill>
                <a:effectLst/>
                <a:latin typeface="Arial" panose="020B0604020202020204" pitchFamily="34" charset="0"/>
              </a:rPr>
              <a:t>"silent killer</a:t>
            </a:r>
            <a:r>
              <a:rPr lang="en-US" sz="1000" b="0" i="0">
                <a:solidFill>
                  <a:srgbClr val="3C4245"/>
                </a:solidFill>
                <a:effectLst/>
                <a:latin typeface="Arial" panose="020B0604020202020204" pitchFamily="34" charset="0"/>
              </a:rPr>
              <a:t>". Most people with hypertension are unaware of the problem because it may have no warning signs or symptoms.</a:t>
            </a:r>
          </a:p>
          <a:p>
            <a:r>
              <a:rPr lang="en-US" sz="1000" b="1">
                <a:solidFill>
                  <a:srgbClr val="3C4245"/>
                </a:solidFill>
                <a:latin typeface="Arial" panose="020B0604020202020204" pitchFamily="34" charset="0"/>
                <a:cs typeface="Times New Roman" panose="02020603050405020304" pitchFamily="18" charset="0"/>
              </a:rPr>
              <a:t>RISK FACTORS ASSOCIATED:</a:t>
            </a:r>
          </a:p>
          <a:p>
            <a:endParaRPr lang="en-US" sz="1000" b="1">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r>
              <a:rPr lang="en-US" sz="1000" b="0" i="0">
                <a:solidFill>
                  <a:srgbClr val="3C4245"/>
                </a:solidFill>
                <a:effectLst/>
                <a:latin typeface="Arial"/>
                <a:cs typeface="Arial"/>
              </a:rPr>
              <a:t>The </a:t>
            </a:r>
            <a:r>
              <a:rPr lang="en-US" sz="1000" b="0" i="0" u="sng">
                <a:solidFill>
                  <a:srgbClr val="3C4245"/>
                </a:solidFill>
                <a:effectLst/>
                <a:latin typeface="Arial"/>
                <a:cs typeface="Arial"/>
              </a:rPr>
              <a:t>six modules of the HEARTS technical package </a:t>
            </a:r>
            <a:r>
              <a:rPr lang="en-US" sz="1000" b="0" i="0">
                <a:solidFill>
                  <a:srgbClr val="3C4245"/>
                </a:solidFill>
                <a:effectLst/>
                <a:latin typeface="Arial"/>
                <a:cs typeface="Arial"/>
              </a:rPr>
              <a:t>(</a:t>
            </a:r>
            <a:r>
              <a:rPr lang="en-US" sz="1000" b="1" i="0">
                <a:solidFill>
                  <a:srgbClr val="3C4245"/>
                </a:solidFill>
                <a:effectLst/>
                <a:latin typeface="Arial"/>
                <a:cs typeface="Arial"/>
              </a:rPr>
              <a:t>Healthy-lifestyle counselling, Evidence-based treatment protocols, Access to essential medicines and technology, Risk-based management, Team-based care, and Systems for monitoring</a:t>
            </a:r>
            <a:r>
              <a:rPr lang="en-US" sz="1000" b="0" i="0">
                <a:solidFill>
                  <a:srgbClr val="3C4245"/>
                </a:solidFill>
                <a:effectLst/>
                <a:latin typeface="Arial"/>
                <a:cs typeface="Arial"/>
              </a:rPr>
              <a:t>) provide a strategic approach to improve cardiovascular health in countries across the world.</a:t>
            </a:r>
            <a:endParaRPr lang="en-US" sz="1000">
              <a:solidFill>
                <a:srgbClr val="3C4245"/>
              </a:solidFill>
              <a:latin typeface="Arial" panose="020B0604020202020204" pitchFamily="34" charset="0"/>
              <a:cs typeface="Times New Roman" panose="02020603050405020304" pitchFamily="18" charset="0"/>
            </a:endParaRPr>
          </a:p>
          <a:p>
            <a:pPr algn="just"/>
            <a:r>
              <a:rPr lang="en-US">
                <a:solidFill>
                  <a:srgbClr val="3C4245"/>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US">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N">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N"/>
          </a:p>
        </p:txBody>
      </p:sp>
      <p:sp>
        <p:nvSpPr>
          <p:cNvPr id="8" name="Rectangle 7"/>
          <p:cNvSpPr/>
          <p:nvPr/>
        </p:nvSpPr>
        <p:spPr>
          <a:xfrm>
            <a:off x="2960176" y="1289318"/>
            <a:ext cx="3061553" cy="5568683"/>
          </a:xfrm>
          <a:prstGeom prst="rect">
            <a:avLst/>
          </a:prstGeom>
          <a:solidFill>
            <a:schemeClr val="accent1">
              <a:lumMod val="20000"/>
              <a:lumOff val="80000"/>
            </a:schemeClr>
          </a:solidFill>
          <a:ln w="381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0" name="TextBox 9"/>
          <p:cNvSpPr txBox="1"/>
          <p:nvPr/>
        </p:nvSpPr>
        <p:spPr>
          <a:xfrm>
            <a:off x="3021607" y="2029558"/>
            <a:ext cx="2856272" cy="2523768"/>
          </a:xfrm>
          <a:prstGeom prst="rect">
            <a:avLst/>
          </a:prstGeom>
          <a:noFill/>
        </p:spPr>
        <p:txBody>
          <a:bodyPr wrap="square" rtlCol="0">
            <a:spAutoFit/>
          </a:bodyPr>
          <a:lstStyle/>
          <a:p>
            <a:pPr algn="just"/>
            <a:r>
              <a:rPr lang="en-US" sz="1000" b="1" dirty="0">
                <a:latin typeface="Times New Roman" panose="02020603050405020304" pitchFamily="18" charset="0"/>
                <a:cs typeface="Times New Roman" panose="02020603050405020304" pitchFamily="18" charset="0"/>
              </a:rPr>
              <a:t>APPROACH- </a:t>
            </a:r>
            <a:r>
              <a:rPr lang="en-US" sz="1000" dirty="0">
                <a:latin typeface="Times New Roman" panose="02020603050405020304" pitchFamily="18" charset="0"/>
                <a:cs typeface="Times New Roman" panose="02020603050405020304" pitchFamily="18" charset="0"/>
              </a:rPr>
              <a:t>CENSUS</a:t>
            </a:r>
            <a:endParaRPr lang="en-US" sz="1000"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Questionnaire &amp; anthropometric measurements(Height, weight, blood pressure, waist and hip circumference) were taken.</a:t>
            </a:r>
          </a:p>
          <a:p>
            <a:pPr marL="285750" indent="-285750" algn="just">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Study Area – PSU under Mrs. Kavita sharma, ASHA, Goyla vihar , Delhi.(Urban poor area)</a:t>
            </a:r>
          </a:p>
          <a:p>
            <a:pPr marL="285750" indent="-285750" algn="just">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Study population- All males and females above 15years residing there for at least 1yr .</a:t>
            </a:r>
          </a:p>
          <a:p>
            <a:pPr marL="285750" indent="-285750" algn="just">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Study Design – Cross- sectional study </a:t>
            </a:r>
          </a:p>
          <a:p>
            <a:pPr algn="just"/>
            <a:endParaRPr lang="en-IN" sz="1000" dirty="0">
              <a:latin typeface="Times New Roman" panose="02020603050405020304" pitchFamily="18" charset="0"/>
              <a:cs typeface="Times New Roman" panose="02020603050405020304" pitchFamily="18" charset="0"/>
            </a:endParaRPr>
          </a:p>
          <a:p>
            <a:pPr algn="just"/>
            <a:r>
              <a:rPr lang="en-IN" sz="1000" b="1" dirty="0">
                <a:solidFill>
                  <a:schemeClr val="tx2">
                    <a:lumMod val="75000"/>
                  </a:schemeClr>
                </a:solidFill>
                <a:latin typeface="Times New Roman" panose="02020603050405020304" pitchFamily="18" charset="0"/>
                <a:cs typeface="Times New Roman" panose="02020603050405020304" pitchFamily="18" charset="0"/>
              </a:rPr>
              <a:t>Data was collected using paperless technology kobo tool box</a:t>
            </a:r>
            <a:r>
              <a:rPr lang="en-IN" b="1" dirty="0">
                <a:solidFill>
                  <a:schemeClr val="tx2">
                    <a:lumMod val="75000"/>
                  </a:schemeClr>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6009129" y="1261138"/>
            <a:ext cx="3088725" cy="5596862"/>
          </a:xfrm>
          <a:prstGeom prst="rect">
            <a:avLst/>
          </a:prstGeom>
          <a:solidFill>
            <a:schemeClr val="accent1">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24" name="Notched Right Arrow 23"/>
          <p:cNvSpPr/>
          <p:nvPr/>
        </p:nvSpPr>
        <p:spPr>
          <a:xfrm>
            <a:off x="6553434" y="1299567"/>
            <a:ext cx="2090355" cy="408444"/>
          </a:xfrm>
          <a:prstGeom prst="notchedRightArrow">
            <a:avLst>
              <a:gd name="adj1" fmla="val 50000"/>
              <a:gd name="adj2" fmla="val 55180"/>
            </a:avLst>
          </a:prstGeom>
          <a:ln>
            <a:solidFill>
              <a:schemeClr val="accent2">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IN"/>
          </a:p>
        </p:txBody>
      </p:sp>
      <p:pic>
        <p:nvPicPr>
          <p:cNvPr id="31" name="Picture 30"/>
          <p:cNvPicPr>
            <a:picLocks noChangeAspect="1"/>
          </p:cNvPicPr>
          <p:nvPr/>
        </p:nvPicPr>
        <p:blipFill>
          <a:blip r:embed="rId3"/>
          <a:stretch>
            <a:fillRect/>
          </a:stretch>
        </p:blipFill>
        <p:spPr>
          <a:xfrm>
            <a:off x="215746" y="1289318"/>
            <a:ext cx="2446732" cy="542591"/>
          </a:xfrm>
          <a:prstGeom prst="rect">
            <a:avLst/>
          </a:prstGeom>
        </p:spPr>
      </p:pic>
      <p:pic>
        <p:nvPicPr>
          <p:cNvPr id="32" name="Picture 31"/>
          <p:cNvPicPr>
            <a:picLocks noChangeAspect="1"/>
          </p:cNvPicPr>
          <p:nvPr/>
        </p:nvPicPr>
        <p:blipFill>
          <a:blip r:embed="rId3"/>
          <a:stretch>
            <a:fillRect/>
          </a:stretch>
        </p:blipFill>
        <p:spPr>
          <a:xfrm>
            <a:off x="3312200" y="1282156"/>
            <a:ext cx="2242864" cy="542591"/>
          </a:xfrm>
          <a:prstGeom prst="rect">
            <a:avLst/>
          </a:prstGeom>
        </p:spPr>
      </p:pic>
      <p:pic>
        <p:nvPicPr>
          <p:cNvPr id="34" name="Picture 33"/>
          <p:cNvPicPr>
            <a:picLocks noChangeAspect="1"/>
          </p:cNvPicPr>
          <p:nvPr/>
        </p:nvPicPr>
        <p:blipFill>
          <a:blip r:embed="rId4"/>
          <a:stretch>
            <a:fillRect/>
          </a:stretch>
        </p:blipFill>
        <p:spPr>
          <a:xfrm>
            <a:off x="9551919" y="3147465"/>
            <a:ext cx="2339869" cy="463066"/>
          </a:xfrm>
          <a:prstGeom prst="rect">
            <a:avLst/>
          </a:prstGeom>
        </p:spPr>
      </p:pic>
      <p:pic>
        <p:nvPicPr>
          <p:cNvPr id="35" name="Picture 34"/>
          <p:cNvPicPr>
            <a:picLocks noChangeAspect="1"/>
          </p:cNvPicPr>
          <p:nvPr/>
        </p:nvPicPr>
        <p:blipFill>
          <a:blip r:embed="rId5"/>
          <a:stretch>
            <a:fillRect/>
          </a:stretch>
        </p:blipFill>
        <p:spPr>
          <a:xfrm>
            <a:off x="437543" y="1322550"/>
            <a:ext cx="2142371" cy="493819"/>
          </a:xfrm>
          <a:prstGeom prst="rect">
            <a:avLst/>
          </a:prstGeom>
        </p:spPr>
      </p:pic>
      <p:pic>
        <p:nvPicPr>
          <p:cNvPr id="36" name="Picture 35"/>
          <p:cNvPicPr>
            <a:picLocks noChangeAspect="1"/>
          </p:cNvPicPr>
          <p:nvPr/>
        </p:nvPicPr>
        <p:blipFill>
          <a:blip r:embed="rId6"/>
          <a:stretch>
            <a:fillRect/>
          </a:stretch>
        </p:blipFill>
        <p:spPr>
          <a:xfrm>
            <a:off x="3260009" y="1330928"/>
            <a:ext cx="2349486" cy="493819"/>
          </a:xfrm>
          <a:prstGeom prst="rect">
            <a:avLst/>
          </a:prstGeom>
        </p:spPr>
      </p:pic>
      <p:pic>
        <p:nvPicPr>
          <p:cNvPr id="37" name="Picture 36"/>
          <p:cNvPicPr>
            <a:picLocks noChangeAspect="1"/>
          </p:cNvPicPr>
          <p:nvPr/>
        </p:nvPicPr>
        <p:blipFill>
          <a:blip r:embed="rId7"/>
          <a:stretch>
            <a:fillRect/>
          </a:stretch>
        </p:blipFill>
        <p:spPr>
          <a:xfrm>
            <a:off x="6475794" y="1322550"/>
            <a:ext cx="2516437" cy="399051"/>
          </a:xfrm>
          <a:prstGeom prst="rect">
            <a:avLst/>
          </a:prstGeom>
        </p:spPr>
      </p:pic>
      <p:pic>
        <p:nvPicPr>
          <p:cNvPr id="38" name="Picture 37"/>
          <p:cNvPicPr>
            <a:picLocks noChangeAspect="1"/>
          </p:cNvPicPr>
          <p:nvPr/>
        </p:nvPicPr>
        <p:blipFill>
          <a:blip r:embed="rId8"/>
          <a:stretch>
            <a:fillRect/>
          </a:stretch>
        </p:blipFill>
        <p:spPr>
          <a:xfrm>
            <a:off x="9126824" y="3110893"/>
            <a:ext cx="2987299" cy="499915"/>
          </a:xfrm>
          <a:prstGeom prst="rect">
            <a:avLst/>
          </a:prstGeom>
        </p:spPr>
      </p:pic>
      <p:sp>
        <p:nvSpPr>
          <p:cNvPr id="39" name="TextBox 38"/>
          <p:cNvSpPr txBox="1"/>
          <p:nvPr/>
        </p:nvSpPr>
        <p:spPr>
          <a:xfrm>
            <a:off x="9098070" y="3617284"/>
            <a:ext cx="3101624" cy="1799481"/>
          </a:xfrm>
          <a:prstGeom prst="rect">
            <a:avLst/>
          </a:prstGeom>
          <a:solidFill>
            <a:schemeClr val="accent1">
              <a:lumMod val="20000"/>
              <a:lumOff val="80000"/>
            </a:schemeClr>
          </a:solidFill>
          <a:ln w="38100">
            <a:solidFill>
              <a:schemeClr val="tx1">
                <a:lumMod val="65000"/>
                <a:lumOff val="35000"/>
              </a:schemeClr>
            </a:solidFill>
          </a:ln>
        </p:spPr>
        <p:txBody>
          <a:bodyPr wrap="square" rtlCol="0">
            <a:spAutoFit/>
          </a:bodyPr>
          <a:lstStyle/>
          <a:p>
            <a:pPr algn="just"/>
            <a:r>
              <a:rPr lang="en-US" sz="1000">
                <a:latin typeface="Times New Roman" panose="02020603050405020304" pitchFamily="18" charset="0"/>
                <a:cs typeface="Times New Roman" panose="02020603050405020304" pitchFamily="18" charset="0"/>
              </a:rPr>
              <a:t>In order to prevent  cardiovascular disease &amp; to reduce the adverse effects of Hypertension , Community Awareness on Modifiable risk factors Needs to be Addressed .</a:t>
            </a:r>
          </a:p>
          <a:p>
            <a:pPr algn="just"/>
            <a:r>
              <a:rPr lang="en-US" sz="1000">
                <a:solidFill>
                  <a:srgbClr val="000000"/>
                </a:solidFill>
                <a:latin typeface="Times New Roman" panose="02020603050405020304" pitchFamily="18" charset="0"/>
                <a:cs typeface="Times New Roman" panose="02020603050405020304" pitchFamily="18" charset="0"/>
              </a:rPr>
              <a:t>We</a:t>
            </a:r>
            <a:r>
              <a:rPr lang="en-US" sz="1000" b="0" i="0">
                <a:solidFill>
                  <a:srgbClr val="000000"/>
                </a:solidFill>
                <a:effectLst/>
                <a:latin typeface="Times New Roman" panose="02020603050405020304" pitchFamily="18" charset="0"/>
                <a:cs typeface="Times New Roman" panose="02020603050405020304" pitchFamily="18" charset="0"/>
              </a:rPr>
              <a:t> conclude that there is clear evidence that lifestyle changes can have a favorable effect on prevention and treatment of hypertension, with emphasis on alcohol and sodium intake, smoking cessation, physical activity level and dietary pattern. Physicians and Public Health Authorities should encourage positive lifestyle modifications.</a:t>
            </a:r>
            <a:endParaRPr lang="en-US" sz="1000">
              <a:latin typeface="Times New Roman" panose="02020603050405020304" pitchFamily="18" charset="0"/>
              <a:cs typeface="Times New Roman" panose="02020603050405020304" pitchFamily="18" charset="0"/>
            </a:endParaRPr>
          </a:p>
        </p:txBody>
      </p:sp>
      <p:pic>
        <p:nvPicPr>
          <p:cNvPr id="42" name="Picture 41"/>
          <p:cNvPicPr>
            <a:picLocks noChangeAspect="1"/>
          </p:cNvPicPr>
          <p:nvPr/>
        </p:nvPicPr>
        <p:blipFill>
          <a:blip r:embed="rId9"/>
          <a:stretch>
            <a:fillRect/>
          </a:stretch>
        </p:blipFill>
        <p:spPr>
          <a:xfrm>
            <a:off x="27121" y="3634239"/>
            <a:ext cx="2861832" cy="1528070"/>
          </a:xfrm>
          <a:prstGeom prst="rect">
            <a:avLst/>
          </a:prstGeom>
        </p:spPr>
      </p:pic>
      <p:sp>
        <p:nvSpPr>
          <p:cNvPr id="44" name="Notched Right Arrow 43"/>
          <p:cNvSpPr/>
          <p:nvPr/>
        </p:nvSpPr>
        <p:spPr>
          <a:xfrm>
            <a:off x="9268075" y="5416765"/>
            <a:ext cx="2440484" cy="482676"/>
          </a:xfrm>
          <a:prstGeom prst="notch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5" name="Picture 44"/>
          <p:cNvPicPr>
            <a:picLocks noChangeAspect="1"/>
          </p:cNvPicPr>
          <p:nvPr/>
        </p:nvPicPr>
        <p:blipFill>
          <a:blip r:embed="rId10"/>
          <a:stretch>
            <a:fillRect/>
          </a:stretch>
        </p:blipFill>
        <p:spPr>
          <a:xfrm>
            <a:off x="9540437" y="5416765"/>
            <a:ext cx="2338127" cy="482676"/>
          </a:xfrm>
          <a:prstGeom prst="rect">
            <a:avLst/>
          </a:prstGeom>
        </p:spPr>
      </p:pic>
      <p:pic>
        <p:nvPicPr>
          <p:cNvPr id="15" name="Picture 14">
            <a:extLst>
              <a:ext uri="{FF2B5EF4-FFF2-40B4-BE49-F238E27FC236}">
                <a16:creationId xmlns:a16="http://schemas.microsoft.com/office/drawing/2014/main" id="{E8FD0D68-6D90-F939-A40A-A9C5985D3A98}"/>
              </a:ext>
            </a:extLst>
          </p:cNvPr>
          <p:cNvPicPr>
            <a:picLocks noChangeAspect="1"/>
          </p:cNvPicPr>
          <p:nvPr/>
        </p:nvPicPr>
        <p:blipFill rotWithShape="1">
          <a:blip r:embed="rId11"/>
          <a:srcRect t="25822" r="1057" b="40220"/>
          <a:stretch/>
        </p:blipFill>
        <p:spPr>
          <a:xfrm>
            <a:off x="3256223" y="1824172"/>
            <a:ext cx="2449316" cy="204473"/>
          </a:xfrm>
          <a:prstGeom prst="rect">
            <a:avLst/>
          </a:prstGeom>
        </p:spPr>
      </p:pic>
      <p:pic>
        <p:nvPicPr>
          <p:cNvPr id="16" name="Picture 15">
            <a:extLst>
              <a:ext uri="{FF2B5EF4-FFF2-40B4-BE49-F238E27FC236}">
                <a16:creationId xmlns:a16="http://schemas.microsoft.com/office/drawing/2014/main" id="{27C6A5F0-9F0D-22E1-71E8-C9D2873756DE}"/>
              </a:ext>
            </a:extLst>
          </p:cNvPr>
          <p:cNvPicPr>
            <a:picLocks noChangeAspect="1"/>
          </p:cNvPicPr>
          <p:nvPr/>
        </p:nvPicPr>
        <p:blipFill>
          <a:blip r:embed="rId12"/>
          <a:stretch>
            <a:fillRect/>
          </a:stretch>
        </p:blipFill>
        <p:spPr>
          <a:xfrm>
            <a:off x="27445" y="0"/>
            <a:ext cx="2242864" cy="1261137"/>
          </a:xfrm>
          <a:prstGeom prst="rect">
            <a:avLst/>
          </a:prstGeom>
          <a:ln>
            <a:solidFill>
              <a:schemeClr val="bg2">
                <a:lumMod val="25000"/>
              </a:schemeClr>
            </a:solidFill>
          </a:ln>
        </p:spPr>
      </p:pic>
      <p:graphicFrame>
        <p:nvGraphicFramePr>
          <p:cNvPr id="3" name="Table 2">
            <a:extLst>
              <a:ext uri="{FF2B5EF4-FFF2-40B4-BE49-F238E27FC236}">
                <a16:creationId xmlns:a16="http://schemas.microsoft.com/office/drawing/2014/main" id="{D4D6AA33-76B5-7F27-0961-EAB337B2B133}"/>
              </a:ext>
            </a:extLst>
          </p:cNvPr>
          <p:cNvGraphicFramePr>
            <a:graphicFrameLocks noGrp="1"/>
          </p:cNvGraphicFramePr>
          <p:nvPr/>
        </p:nvGraphicFramePr>
        <p:xfrm>
          <a:off x="6056944" y="3505194"/>
          <a:ext cx="3017608" cy="3243675"/>
        </p:xfrm>
        <a:graphic>
          <a:graphicData uri="http://schemas.openxmlformats.org/drawingml/2006/table">
            <a:tbl>
              <a:tblPr firstRow="1" firstCol="1" bandRow="1">
                <a:tableStyleId>{5C22544A-7EE6-4342-B048-85BDC9FD1C3A}</a:tableStyleId>
              </a:tblPr>
              <a:tblGrid>
                <a:gridCol w="757284">
                  <a:extLst>
                    <a:ext uri="{9D8B030D-6E8A-4147-A177-3AD203B41FA5}">
                      <a16:colId xmlns:a16="http://schemas.microsoft.com/office/drawing/2014/main" val="3037437165"/>
                    </a:ext>
                  </a:extLst>
                </a:gridCol>
                <a:gridCol w="885375">
                  <a:extLst>
                    <a:ext uri="{9D8B030D-6E8A-4147-A177-3AD203B41FA5}">
                      <a16:colId xmlns:a16="http://schemas.microsoft.com/office/drawing/2014/main" val="323597209"/>
                    </a:ext>
                  </a:extLst>
                </a:gridCol>
                <a:gridCol w="638796">
                  <a:extLst>
                    <a:ext uri="{9D8B030D-6E8A-4147-A177-3AD203B41FA5}">
                      <a16:colId xmlns:a16="http://schemas.microsoft.com/office/drawing/2014/main" val="568638764"/>
                    </a:ext>
                  </a:extLst>
                </a:gridCol>
                <a:gridCol w="736153">
                  <a:extLst>
                    <a:ext uri="{9D8B030D-6E8A-4147-A177-3AD203B41FA5}">
                      <a16:colId xmlns:a16="http://schemas.microsoft.com/office/drawing/2014/main" val="968880190"/>
                    </a:ext>
                  </a:extLst>
                </a:gridCol>
              </a:tblGrid>
              <a:tr h="396160">
                <a:tc>
                  <a:txBody>
                    <a:bodyPr/>
                    <a:lstStyle/>
                    <a:p>
                      <a:pPr>
                        <a:lnSpc>
                          <a:spcPct val="107000"/>
                        </a:lnSpc>
                        <a:spcAft>
                          <a:spcPts val="800"/>
                        </a:spcAft>
                      </a:pPr>
                      <a:r>
                        <a:rPr lang="en-IN" sz="1000" kern="100">
                          <a:effectLst/>
                        </a:rPr>
                        <a:t>Study Variables</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Test for Significance</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Result</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outcome</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0439137"/>
                  </a:ext>
                </a:extLst>
              </a:tr>
              <a:tr h="456565">
                <a:tc>
                  <a:txBody>
                    <a:bodyPr/>
                    <a:lstStyle/>
                    <a:p>
                      <a:pPr>
                        <a:lnSpc>
                          <a:spcPct val="107000"/>
                        </a:lnSpc>
                        <a:spcAft>
                          <a:spcPts val="800"/>
                        </a:spcAft>
                      </a:pPr>
                      <a:r>
                        <a:rPr lang="en-IN" sz="1000" kern="100">
                          <a:effectLst/>
                        </a:rPr>
                        <a:t>AGE</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Chi-square</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dirty="0">
                          <a:effectLst/>
                        </a:rPr>
                        <a:t>P = 0.00597</a:t>
                      </a:r>
                      <a:endParaRPr lang="en-IN"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H0 rejected</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1791820"/>
                  </a:ext>
                </a:extLst>
              </a:tr>
              <a:tr h="396160">
                <a:tc>
                  <a:txBody>
                    <a:bodyPr/>
                    <a:lstStyle/>
                    <a:p>
                      <a:pPr>
                        <a:lnSpc>
                          <a:spcPct val="107000"/>
                        </a:lnSpc>
                        <a:spcAft>
                          <a:spcPts val="800"/>
                        </a:spcAft>
                      </a:pPr>
                      <a:r>
                        <a:rPr lang="en-IN" sz="1000" kern="100">
                          <a:effectLst/>
                        </a:rPr>
                        <a:t>TOBACCO</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ODD Ratio</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OR= 1.97</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dirty="0">
                          <a:effectLst/>
                        </a:rPr>
                        <a:t>Risk factor present</a:t>
                      </a:r>
                      <a:endParaRPr lang="en-IN"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14621"/>
                  </a:ext>
                </a:extLst>
              </a:tr>
              <a:tr h="329968">
                <a:tc>
                  <a:txBody>
                    <a:bodyPr/>
                    <a:lstStyle/>
                    <a:p>
                      <a:pPr>
                        <a:lnSpc>
                          <a:spcPct val="107000"/>
                        </a:lnSpc>
                        <a:spcAft>
                          <a:spcPts val="800"/>
                        </a:spcAft>
                      </a:pPr>
                      <a:r>
                        <a:rPr lang="en-IN" sz="1000" kern="100">
                          <a:effectLst/>
                        </a:rPr>
                        <a:t>DIET</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Chi-square</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P= 0.578</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H0 accepted</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1210632"/>
                  </a:ext>
                </a:extLst>
              </a:tr>
              <a:tr h="667427">
                <a:tc>
                  <a:txBody>
                    <a:bodyPr/>
                    <a:lstStyle/>
                    <a:p>
                      <a:pPr>
                        <a:lnSpc>
                          <a:spcPct val="107000"/>
                        </a:lnSpc>
                        <a:spcAft>
                          <a:spcPts val="800"/>
                        </a:spcAft>
                      </a:pPr>
                      <a:r>
                        <a:rPr lang="en-IN" sz="1000" kern="100">
                          <a:effectLst/>
                        </a:rPr>
                        <a:t>PHYSICAL ACTIVITY</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dirty="0">
                          <a:effectLst/>
                        </a:rPr>
                        <a:t>Independent t-test</a:t>
                      </a:r>
                      <a:endParaRPr lang="en-IN"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P=0.007</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H0 rejected (only for DBP)</a:t>
                      </a:r>
                    </a:p>
                  </a:txBody>
                  <a:tcPr marL="68580" marR="68580" marT="0" marB="0"/>
                </a:tc>
                <a:extLst>
                  <a:ext uri="{0D108BD9-81ED-4DB2-BD59-A6C34878D82A}">
                    <a16:rowId xmlns:a16="http://schemas.microsoft.com/office/drawing/2014/main" val="3747834416"/>
                  </a:ext>
                </a:extLst>
              </a:tr>
              <a:tr h="329968">
                <a:tc>
                  <a:txBody>
                    <a:bodyPr/>
                    <a:lstStyle/>
                    <a:p>
                      <a:pPr>
                        <a:lnSpc>
                          <a:spcPct val="107000"/>
                        </a:lnSpc>
                        <a:spcAft>
                          <a:spcPts val="800"/>
                        </a:spcAft>
                      </a:pPr>
                      <a:r>
                        <a:rPr lang="en-IN" sz="1000" kern="100">
                          <a:effectLst/>
                        </a:rPr>
                        <a:t>STRESS</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Independent t-test</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p=0.005</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H0 rejected</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9166014"/>
                  </a:ext>
                </a:extLst>
              </a:tr>
              <a:tr h="667427">
                <a:tc>
                  <a:txBody>
                    <a:bodyPr/>
                    <a:lstStyle/>
                    <a:p>
                      <a:pPr>
                        <a:lnSpc>
                          <a:spcPct val="107000"/>
                        </a:lnSpc>
                        <a:spcAft>
                          <a:spcPts val="800"/>
                        </a:spcAft>
                      </a:pPr>
                      <a:r>
                        <a:rPr lang="en-IN" sz="1000" kern="100">
                          <a:effectLst/>
                        </a:rPr>
                        <a:t>ANTHROPOMETRIC MEASUREMENT</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Regression Analysis</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P&lt;0.005</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dirty="0">
                          <a:effectLst/>
                        </a:rPr>
                        <a:t>H0 rejected</a:t>
                      </a:r>
                      <a:endParaRPr lang="en-IN"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1067922"/>
                  </a:ext>
                </a:extLst>
              </a:tr>
            </a:tbl>
          </a:graphicData>
        </a:graphic>
      </p:graphicFrame>
      <p:graphicFrame>
        <p:nvGraphicFramePr>
          <p:cNvPr id="33" name="Chart 32">
            <a:extLst>
              <a:ext uri="{FF2B5EF4-FFF2-40B4-BE49-F238E27FC236}">
                <a16:creationId xmlns:a16="http://schemas.microsoft.com/office/drawing/2014/main" id="{934330C7-8604-9CDE-B2B2-20EABA1B90A6}"/>
              </a:ext>
            </a:extLst>
          </p:cNvPr>
          <p:cNvGraphicFramePr>
            <a:graphicFrameLocks/>
          </p:cNvGraphicFramePr>
          <p:nvPr/>
        </p:nvGraphicFramePr>
        <p:xfrm>
          <a:off x="5986243" y="1708011"/>
          <a:ext cx="3104171" cy="1797183"/>
        </p:xfrm>
        <a:graphic>
          <a:graphicData uri="http://schemas.openxmlformats.org/drawingml/2006/chart">
            <c:chart xmlns:c="http://schemas.openxmlformats.org/drawingml/2006/chart" xmlns:r="http://schemas.openxmlformats.org/officeDocument/2006/relationships" r:id="rId13"/>
          </a:graphicData>
        </a:graphic>
      </p:graphicFrame>
      <p:sp>
        <p:nvSpPr>
          <p:cNvPr id="20" name="TextBox 19">
            <a:extLst>
              <a:ext uri="{FF2B5EF4-FFF2-40B4-BE49-F238E27FC236}">
                <a16:creationId xmlns:a16="http://schemas.microsoft.com/office/drawing/2014/main" id="{335E9ED0-4E83-9AD8-D500-C16727812363}"/>
              </a:ext>
            </a:extLst>
          </p:cNvPr>
          <p:cNvSpPr txBox="1"/>
          <p:nvPr/>
        </p:nvSpPr>
        <p:spPr>
          <a:xfrm>
            <a:off x="9098070" y="5985706"/>
            <a:ext cx="3106246" cy="861774"/>
          </a:xfrm>
          <a:prstGeom prst="rect">
            <a:avLst/>
          </a:prstGeom>
          <a:solidFill>
            <a:schemeClr val="accent1">
              <a:lumMod val="20000"/>
              <a:lumOff val="80000"/>
            </a:schemeClr>
          </a:solidFill>
          <a:ln w="38100">
            <a:solidFill>
              <a:schemeClr val="tx1"/>
            </a:solidFill>
          </a:ln>
        </p:spPr>
        <p:txBody>
          <a:bodyPr wrap="square" lIns="91440" tIns="45720" rIns="91440" bIns="45720" rtlCol="0" anchor="t">
            <a:spAutoFit/>
          </a:bodyPr>
          <a:lstStyle/>
          <a:p>
            <a:pPr algn="just"/>
            <a:r>
              <a:rPr lang="en-IN" sz="1000" b="0" i="0" dirty="0">
                <a:effectLst/>
                <a:latin typeface="Times New Roman"/>
                <a:cs typeface="Times New Roman"/>
              </a:rPr>
              <a:t>1. Bruno CM, </a:t>
            </a:r>
            <a:r>
              <a:rPr lang="en-IN" sz="1000" b="0" i="0" dirty="0" err="1">
                <a:effectLst/>
                <a:latin typeface="Times New Roman"/>
                <a:cs typeface="Times New Roman"/>
              </a:rPr>
              <a:t>Amaradio</a:t>
            </a:r>
            <a:r>
              <a:rPr lang="en-IN" sz="1000" b="0" i="0" dirty="0">
                <a:effectLst/>
                <a:latin typeface="Times New Roman"/>
                <a:cs typeface="Times New Roman"/>
              </a:rPr>
              <a:t> MD, </a:t>
            </a:r>
            <a:r>
              <a:rPr lang="en-IN" sz="1000" b="0" i="0" dirty="0" err="1">
                <a:effectLst/>
                <a:latin typeface="Times New Roman"/>
                <a:cs typeface="Times New Roman"/>
              </a:rPr>
              <a:t>Pricoco</a:t>
            </a:r>
            <a:r>
              <a:rPr lang="en-IN" sz="1000" b="0" i="0" dirty="0">
                <a:effectLst/>
                <a:latin typeface="Times New Roman"/>
                <a:cs typeface="Times New Roman"/>
              </a:rPr>
              <a:t> G, Marino E, Bruno F (2018) Lifestyle and Hypertension: An Evidence-Based Review. J Hypertension Management 4:030. doi.org/10.23937/2474-3690/1510030</a:t>
            </a:r>
          </a:p>
          <a:p>
            <a:pPr algn="just"/>
            <a:r>
              <a:rPr lang="en-IN" sz="1000" dirty="0">
                <a:latin typeface="Times New Roman"/>
                <a:cs typeface="Times New Roman"/>
              </a:rPr>
              <a:t>2. WHO guidelines on hypertension</a:t>
            </a:r>
          </a:p>
        </p:txBody>
      </p:sp>
      <p:pic>
        <p:nvPicPr>
          <p:cNvPr id="40" name="Picture 39">
            <a:extLst>
              <a:ext uri="{FF2B5EF4-FFF2-40B4-BE49-F238E27FC236}">
                <a16:creationId xmlns:a16="http://schemas.microsoft.com/office/drawing/2014/main" id="{4FDB5A8B-B884-39B7-0226-C1104F12C1C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159508" y="1297708"/>
            <a:ext cx="2987299" cy="1830753"/>
          </a:xfrm>
          <a:prstGeom prst="rect">
            <a:avLst/>
          </a:prstGeom>
          <a:noFill/>
          <a:ln w="38100">
            <a:solidFill>
              <a:schemeClr val="tx1"/>
            </a:solidFill>
          </a:ln>
        </p:spPr>
      </p:pic>
      <p:graphicFrame>
        <p:nvGraphicFramePr>
          <p:cNvPr id="9" name="Table 8">
            <a:extLst>
              <a:ext uri="{FF2B5EF4-FFF2-40B4-BE49-F238E27FC236}">
                <a16:creationId xmlns:a16="http://schemas.microsoft.com/office/drawing/2014/main" id="{97113E27-FF44-CAD0-D433-E971E7A11659}"/>
              </a:ext>
            </a:extLst>
          </p:cNvPr>
          <p:cNvGraphicFramePr>
            <a:graphicFrameLocks noGrp="1"/>
          </p:cNvGraphicFramePr>
          <p:nvPr>
            <p:extLst>
              <p:ext uri="{D42A27DB-BD31-4B8C-83A1-F6EECF244321}">
                <p14:modId xmlns:p14="http://schemas.microsoft.com/office/powerpoint/2010/main" val="2606347364"/>
              </p:ext>
            </p:extLst>
          </p:nvPr>
        </p:nvGraphicFramePr>
        <p:xfrm>
          <a:off x="3021607" y="4680857"/>
          <a:ext cx="2916300" cy="2166620"/>
        </p:xfrm>
        <a:graphic>
          <a:graphicData uri="http://schemas.openxmlformats.org/drawingml/2006/table">
            <a:tbl>
              <a:tblPr/>
              <a:tblGrid>
                <a:gridCol w="1487908">
                  <a:extLst>
                    <a:ext uri="{9D8B030D-6E8A-4147-A177-3AD203B41FA5}">
                      <a16:colId xmlns:a16="http://schemas.microsoft.com/office/drawing/2014/main" val="1009479078"/>
                    </a:ext>
                  </a:extLst>
                </a:gridCol>
                <a:gridCol w="714196">
                  <a:extLst>
                    <a:ext uri="{9D8B030D-6E8A-4147-A177-3AD203B41FA5}">
                      <a16:colId xmlns:a16="http://schemas.microsoft.com/office/drawing/2014/main" val="2663244813"/>
                    </a:ext>
                  </a:extLst>
                </a:gridCol>
                <a:gridCol w="714196">
                  <a:extLst>
                    <a:ext uri="{9D8B030D-6E8A-4147-A177-3AD203B41FA5}">
                      <a16:colId xmlns:a16="http://schemas.microsoft.com/office/drawing/2014/main" val="4294949985"/>
                    </a:ext>
                  </a:extLst>
                </a:gridCol>
              </a:tblGrid>
              <a:tr h="216662">
                <a:tc>
                  <a:txBody>
                    <a:bodyPr/>
                    <a:lstStyle/>
                    <a:p>
                      <a:pPr algn="l" fontAlgn="b"/>
                      <a:r>
                        <a:rPr lang="en-IN" sz="1100" b="1" i="0" u="none" strike="noStrike">
                          <a:solidFill>
                            <a:srgbClr val="FFFFFF"/>
                          </a:solidFill>
                          <a:effectLst/>
                          <a:latin typeface="Calibri" panose="020F0502020204030204" pitchFamily="34" charset="0"/>
                        </a:rPr>
                        <a:t>CATEGORY</a:t>
                      </a:r>
                    </a:p>
                  </a:txBody>
                  <a:tcPr marL="6350" marR="6350" marT="6350" marB="0" anchor="b">
                    <a:lnL>
                      <a:noFill/>
                    </a:lnL>
                    <a:lnR>
                      <a:noFill/>
                    </a:lnR>
                    <a:lnT>
                      <a:noFill/>
                    </a:lnT>
                    <a:lnB>
                      <a:noFill/>
                    </a:lnB>
                    <a:solidFill>
                      <a:srgbClr val="000000"/>
                    </a:solidFill>
                  </a:tcPr>
                </a:tc>
                <a:tc>
                  <a:txBody>
                    <a:bodyPr/>
                    <a:lstStyle/>
                    <a:p>
                      <a:pPr algn="l" fontAlgn="b"/>
                      <a:r>
                        <a:rPr lang="en-IN" sz="1100" b="1" i="0" u="none" strike="noStrike">
                          <a:solidFill>
                            <a:srgbClr val="FFFFFF"/>
                          </a:solidFill>
                          <a:effectLst/>
                          <a:latin typeface="Calibri" panose="020F0502020204030204" pitchFamily="34" charset="0"/>
                        </a:rPr>
                        <a:t>SBP</a:t>
                      </a:r>
                    </a:p>
                  </a:txBody>
                  <a:tcPr marL="6350" marR="6350" marT="6350" marB="0" anchor="b">
                    <a:lnL>
                      <a:noFill/>
                    </a:lnL>
                    <a:lnR>
                      <a:noFill/>
                    </a:lnR>
                    <a:lnT>
                      <a:noFill/>
                    </a:lnT>
                    <a:lnB>
                      <a:noFill/>
                    </a:lnB>
                    <a:solidFill>
                      <a:srgbClr val="000000"/>
                    </a:solidFill>
                  </a:tcPr>
                </a:tc>
                <a:tc>
                  <a:txBody>
                    <a:bodyPr/>
                    <a:lstStyle/>
                    <a:p>
                      <a:pPr algn="l" fontAlgn="b"/>
                      <a:r>
                        <a:rPr lang="en-IN" sz="1100" b="1" i="0" u="none" strike="noStrike">
                          <a:solidFill>
                            <a:srgbClr val="FFFFFF"/>
                          </a:solidFill>
                          <a:effectLst/>
                          <a:latin typeface="Calibri" panose="020F0502020204030204" pitchFamily="34" charset="0"/>
                        </a:rPr>
                        <a:t>DBP</a:t>
                      </a:r>
                    </a:p>
                  </a:txBody>
                  <a:tcPr marL="6350" marR="6350" marT="6350" marB="0" anchor="b">
                    <a:lnL>
                      <a:noFill/>
                    </a:lnL>
                    <a:lnR>
                      <a:noFill/>
                    </a:lnR>
                    <a:lnT>
                      <a:noFill/>
                    </a:lnT>
                    <a:lnB>
                      <a:noFill/>
                    </a:lnB>
                    <a:solidFill>
                      <a:srgbClr val="000000"/>
                    </a:solidFill>
                  </a:tcPr>
                </a:tc>
                <a:extLst>
                  <a:ext uri="{0D108BD9-81ED-4DB2-BD59-A6C34878D82A}">
                    <a16:rowId xmlns:a16="http://schemas.microsoft.com/office/drawing/2014/main" val="990927343"/>
                  </a:ext>
                </a:extLst>
              </a:tr>
              <a:tr h="216662">
                <a:tc>
                  <a:txBody>
                    <a:bodyPr/>
                    <a:lstStyle/>
                    <a:p>
                      <a:pPr algn="l" fontAlgn="b"/>
                      <a:r>
                        <a:rPr lang="en-IN" sz="1100" b="0" i="0" u="none" strike="noStrike">
                          <a:solidFill>
                            <a:srgbClr val="000000"/>
                          </a:solidFill>
                          <a:effectLst/>
                          <a:latin typeface="Calibri" panose="020F0502020204030204" pitchFamily="34" charset="0"/>
                        </a:rPr>
                        <a:t>Optimal</a:t>
                      </a:r>
                    </a:p>
                  </a:txBody>
                  <a:tcPr marL="6350" marR="6350" marT="6350" marB="0" anchor="b">
                    <a:lnL>
                      <a:noFill/>
                    </a:lnL>
                    <a:lnR>
                      <a:noFill/>
                    </a:lnR>
                    <a:lnT>
                      <a:noFill/>
                    </a:lnT>
                    <a:lnB>
                      <a:noFill/>
                    </a:lnB>
                    <a:solidFill>
                      <a:srgbClr val="92D050"/>
                    </a:solidFill>
                  </a:tcPr>
                </a:tc>
                <a:tc>
                  <a:txBody>
                    <a:bodyPr/>
                    <a:lstStyle/>
                    <a:p>
                      <a:pPr algn="l" fontAlgn="b"/>
                      <a:r>
                        <a:rPr lang="en-IN" sz="1100" b="0" i="0" u="none" strike="noStrike">
                          <a:solidFill>
                            <a:srgbClr val="000000"/>
                          </a:solidFill>
                          <a:effectLst/>
                          <a:latin typeface="Calibri" panose="020F0502020204030204" pitchFamily="34" charset="0"/>
                        </a:rPr>
                        <a:t>&lt;120</a:t>
                      </a:r>
                    </a:p>
                  </a:txBody>
                  <a:tcPr marL="6350" marR="6350" marT="6350" marB="0" anchor="b">
                    <a:lnL>
                      <a:noFill/>
                    </a:lnL>
                    <a:lnR>
                      <a:noFill/>
                    </a:lnR>
                    <a:lnT>
                      <a:noFill/>
                    </a:lnT>
                    <a:lnB>
                      <a:noFill/>
                    </a:lnB>
                    <a:solidFill>
                      <a:srgbClr val="92D050"/>
                    </a:solidFill>
                  </a:tcPr>
                </a:tc>
                <a:tc>
                  <a:txBody>
                    <a:bodyPr/>
                    <a:lstStyle/>
                    <a:p>
                      <a:pPr algn="l" fontAlgn="b"/>
                      <a:r>
                        <a:rPr lang="en-IN" sz="1100" b="0" i="0" u="none" strike="noStrike">
                          <a:solidFill>
                            <a:srgbClr val="000000"/>
                          </a:solidFill>
                          <a:effectLst/>
                          <a:latin typeface="Calibri" panose="020F0502020204030204" pitchFamily="34" charset="0"/>
                        </a:rPr>
                        <a:t>&lt;80</a:t>
                      </a:r>
                    </a:p>
                  </a:txBody>
                  <a:tcPr marL="6350" marR="6350" marT="6350" marB="0" anchor="b">
                    <a:lnL>
                      <a:noFill/>
                    </a:lnL>
                    <a:lnR>
                      <a:noFill/>
                    </a:lnR>
                    <a:lnT>
                      <a:noFill/>
                    </a:lnT>
                    <a:lnB>
                      <a:noFill/>
                    </a:lnB>
                    <a:solidFill>
                      <a:srgbClr val="92D050"/>
                    </a:solidFill>
                  </a:tcPr>
                </a:tc>
                <a:extLst>
                  <a:ext uri="{0D108BD9-81ED-4DB2-BD59-A6C34878D82A}">
                    <a16:rowId xmlns:a16="http://schemas.microsoft.com/office/drawing/2014/main" val="349840516"/>
                  </a:ext>
                </a:extLst>
              </a:tr>
              <a:tr h="216662">
                <a:tc>
                  <a:txBody>
                    <a:bodyPr/>
                    <a:lstStyle/>
                    <a:p>
                      <a:pPr algn="l" fontAlgn="b"/>
                      <a:r>
                        <a:rPr lang="en-IN" sz="1100" b="0" i="0" u="none" strike="noStrike" dirty="0">
                          <a:solidFill>
                            <a:srgbClr val="000000"/>
                          </a:solidFill>
                          <a:effectLst/>
                          <a:latin typeface="Calibri" panose="020F0502020204030204" pitchFamily="34" charset="0"/>
                        </a:rPr>
                        <a:t>Normal</a:t>
                      </a:r>
                    </a:p>
                  </a:txBody>
                  <a:tcPr marL="6350" marR="6350" marT="6350" marB="0" anchor="b">
                    <a:lnL>
                      <a:noFill/>
                    </a:lnL>
                    <a:lnR>
                      <a:noFill/>
                    </a:lnR>
                    <a:lnT>
                      <a:noFill/>
                    </a:lnT>
                    <a:lnB>
                      <a:noFill/>
                    </a:lnB>
                    <a:solidFill>
                      <a:srgbClr val="92D050"/>
                    </a:solidFill>
                  </a:tcPr>
                </a:tc>
                <a:tc>
                  <a:txBody>
                    <a:bodyPr/>
                    <a:lstStyle/>
                    <a:p>
                      <a:pPr algn="l" fontAlgn="b"/>
                      <a:r>
                        <a:rPr lang="en-IN" sz="1100" b="0" i="0" u="none" strike="noStrike">
                          <a:solidFill>
                            <a:srgbClr val="000000"/>
                          </a:solidFill>
                          <a:effectLst/>
                          <a:latin typeface="Calibri" panose="020F0502020204030204" pitchFamily="34" charset="0"/>
                        </a:rPr>
                        <a:t>120-129</a:t>
                      </a:r>
                    </a:p>
                  </a:txBody>
                  <a:tcPr marL="6350" marR="6350" marT="6350" marB="0" anchor="b">
                    <a:lnL>
                      <a:noFill/>
                    </a:lnL>
                    <a:lnR>
                      <a:noFill/>
                    </a:lnR>
                    <a:lnT>
                      <a:noFill/>
                    </a:lnT>
                    <a:lnB>
                      <a:noFill/>
                    </a:lnB>
                    <a:solidFill>
                      <a:srgbClr val="92D050"/>
                    </a:solidFill>
                  </a:tcPr>
                </a:tc>
                <a:tc>
                  <a:txBody>
                    <a:bodyPr/>
                    <a:lstStyle/>
                    <a:p>
                      <a:pPr algn="l" fontAlgn="b"/>
                      <a:r>
                        <a:rPr lang="en-IN" sz="1100" b="0" i="0" u="none" strike="noStrike">
                          <a:solidFill>
                            <a:srgbClr val="000000"/>
                          </a:solidFill>
                          <a:effectLst/>
                          <a:latin typeface="Calibri" panose="020F0502020204030204" pitchFamily="34" charset="0"/>
                        </a:rPr>
                        <a:t>80-84</a:t>
                      </a:r>
                    </a:p>
                  </a:txBody>
                  <a:tcPr marL="6350" marR="6350" marT="6350" marB="0" anchor="b">
                    <a:lnL>
                      <a:noFill/>
                    </a:lnL>
                    <a:lnR>
                      <a:noFill/>
                    </a:lnR>
                    <a:lnT>
                      <a:noFill/>
                    </a:lnT>
                    <a:lnB>
                      <a:noFill/>
                    </a:lnB>
                    <a:solidFill>
                      <a:srgbClr val="92D050"/>
                    </a:solidFill>
                  </a:tcPr>
                </a:tc>
                <a:extLst>
                  <a:ext uri="{0D108BD9-81ED-4DB2-BD59-A6C34878D82A}">
                    <a16:rowId xmlns:a16="http://schemas.microsoft.com/office/drawing/2014/main" val="3573835637"/>
                  </a:ext>
                </a:extLst>
              </a:tr>
              <a:tr h="216662">
                <a:tc>
                  <a:txBody>
                    <a:bodyPr/>
                    <a:lstStyle/>
                    <a:p>
                      <a:pPr algn="l" fontAlgn="b"/>
                      <a:r>
                        <a:rPr lang="en-IN" sz="1100" b="0" i="0" u="none" strike="noStrike">
                          <a:solidFill>
                            <a:srgbClr val="000000"/>
                          </a:solidFill>
                          <a:effectLst/>
                          <a:latin typeface="Calibri" panose="020F0502020204030204" pitchFamily="34" charset="0"/>
                        </a:rPr>
                        <a:t>High normal</a:t>
                      </a:r>
                    </a:p>
                  </a:txBody>
                  <a:tcPr marL="6350" marR="6350" marT="6350" marB="0" anchor="b">
                    <a:lnL>
                      <a:noFill/>
                    </a:lnL>
                    <a:lnR>
                      <a:noFill/>
                    </a:lnR>
                    <a:lnT>
                      <a:noFill/>
                    </a:lnT>
                    <a:lnB>
                      <a:noFill/>
                    </a:lnB>
                    <a:solidFill>
                      <a:srgbClr val="92D050"/>
                    </a:solidFill>
                  </a:tcPr>
                </a:tc>
                <a:tc>
                  <a:txBody>
                    <a:bodyPr/>
                    <a:lstStyle/>
                    <a:p>
                      <a:pPr algn="l" fontAlgn="b"/>
                      <a:r>
                        <a:rPr lang="en-IN" sz="1100" b="0" i="0" u="none" strike="noStrike">
                          <a:solidFill>
                            <a:srgbClr val="000000"/>
                          </a:solidFill>
                          <a:effectLst/>
                          <a:latin typeface="Calibri" panose="020F0502020204030204" pitchFamily="34" charset="0"/>
                        </a:rPr>
                        <a:t>130-139</a:t>
                      </a:r>
                    </a:p>
                  </a:txBody>
                  <a:tcPr marL="6350" marR="6350" marT="6350" marB="0" anchor="b">
                    <a:lnL>
                      <a:noFill/>
                    </a:lnL>
                    <a:lnR>
                      <a:noFill/>
                    </a:lnR>
                    <a:lnT>
                      <a:noFill/>
                    </a:lnT>
                    <a:lnB>
                      <a:noFill/>
                    </a:lnB>
                    <a:solidFill>
                      <a:srgbClr val="92D050"/>
                    </a:solidFill>
                  </a:tcPr>
                </a:tc>
                <a:tc>
                  <a:txBody>
                    <a:bodyPr/>
                    <a:lstStyle/>
                    <a:p>
                      <a:pPr algn="l" fontAlgn="b"/>
                      <a:r>
                        <a:rPr lang="en-IN" sz="1100" b="0" i="0" u="none" strike="noStrike">
                          <a:solidFill>
                            <a:srgbClr val="000000"/>
                          </a:solidFill>
                          <a:effectLst/>
                          <a:latin typeface="Calibri" panose="020F0502020204030204" pitchFamily="34" charset="0"/>
                        </a:rPr>
                        <a:t>85-89</a:t>
                      </a:r>
                    </a:p>
                  </a:txBody>
                  <a:tcPr marL="6350" marR="6350" marT="6350" marB="0" anchor="b">
                    <a:lnL>
                      <a:noFill/>
                    </a:lnL>
                    <a:lnR>
                      <a:noFill/>
                    </a:lnR>
                    <a:lnT>
                      <a:noFill/>
                    </a:lnT>
                    <a:lnB>
                      <a:noFill/>
                    </a:lnB>
                    <a:solidFill>
                      <a:srgbClr val="92D050"/>
                    </a:solidFill>
                  </a:tcPr>
                </a:tc>
                <a:extLst>
                  <a:ext uri="{0D108BD9-81ED-4DB2-BD59-A6C34878D82A}">
                    <a16:rowId xmlns:a16="http://schemas.microsoft.com/office/drawing/2014/main" val="3287087619"/>
                  </a:ext>
                </a:extLst>
              </a:tr>
              <a:tr h="216662">
                <a:tc>
                  <a:txBody>
                    <a:bodyPr/>
                    <a:lstStyle/>
                    <a:p>
                      <a:pPr algn="l" fontAlgn="b"/>
                      <a:r>
                        <a:rPr lang="en-IN" sz="1100" b="0" i="0" u="none" strike="noStrike">
                          <a:solidFill>
                            <a:srgbClr val="000000"/>
                          </a:solidFill>
                          <a:effectLst/>
                          <a:latin typeface="Calibri" panose="020F0502020204030204" pitchFamily="34" charset="0"/>
                        </a:rPr>
                        <a:t>Grade 1 HTN</a:t>
                      </a:r>
                    </a:p>
                  </a:txBody>
                  <a:tcPr marL="6350" marR="6350" marT="6350" marB="0" anchor="b">
                    <a:lnL>
                      <a:noFill/>
                    </a:lnL>
                    <a:lnR>
                      <a:noFill/>
                    </a:lnR>
                    <a:lnT>
                      <a:noFill/>
                    </a:lnT>
                    <a:lnB>
                      <a:noFill/>
                    </a:lnB>
                    <a:solidFill>
                      <a:srgbClr val="FFFF00"/>
                    </a:solidFill>
                  </a:tcPr>
                </a:tc>
                <a:tc>
                  <a:txBody>
                    <a:bodyPr/>
                    <a:lstStyle/>
                    <a:p>
                      <a:pPr algn="l" fontAlgn="b"/>
                      <a:r>
                        <a:rPr lang="en-IN" sz="1100" b="0" i="0" u="none" strike="noStrike">
                          <a:solidFill>
                            <a:srgbClr val="000000"/>
                          </a:solidFill>
                          <a:effectLst/>
                          <a:latin typeface="Calibri" panose="020F0502020204030204" pitchFamily="34" charset="0"/>
                        </a:rPr>
                        <a:t>140-159</a:t>
                      </a:r>
                    </a:p>
                  </a:txBody>
                  <a:tcPr marL="6350" marR="6350" marT="6350" marB="0" anchor="b">
                    <a:lnL>
                      <a:noFill/>
                    </a:lnL>
                    <a:lnR>
                      <a:noFill/>
                    </a:lnR>
                    <a:lnT>
                      <a:noFill/>
                    </a:lnT>
                    <a:lnB>
                      <a:noFill/>
                    </a:lnB>
                    <a:solidFill>
                      <a:srgbClr val="FFFF00"/>
                    </a:solidFill>
                  </a:tcPr>
                </a:tc>
                <a:tc>
                  <a:txBody>
                    <a:bodyPr/>
                    <a:lstStyle/>
                    <a:p>
                      <a:pPr algn="l" fontAlgn="b"/>
                      <a:r>
                        <a:rPr lang="en-IN" sz="1100" b="0" i="0" u="none" strike="noStrike">
                          <a:solidFill>
                            <a:srgbClr val="000000"/>
                          </a:solidFill>
                          <a:effectLst/>
                          <a:latin typeface="Calibri" panose="020F0502020204030204" pitchFamily="34" charset="0"/>
                        </a:rPr>
                        <a:t>90-99</a:t>
                      </a:r>
                    </a:p>
                  </a:txBody>
                  <a:tcPr marL="6350" marR="6350" marT="6350" marB="0" anchor="b">
                    <a:lnL>
                      <a:noFill/>
                    </a:lnL>
                    <a:lnR>
                      <a:noFill/>
                    </a:lnR>
                    <a:lnT>
                      <a:noFill/>
                    </a:lnT>
                    <a:lnB>
                      <a:noFill/>
                    </a:lnB>
                    <a:solidFill>
                      <a:srgbClr val="FFFF00"/>
                    </a:solidFill>
                  </a:tcPr>
                </a:tc>
                <a:extLst>
                  <a:ext uri="{0D108BD9-81ED-4DB2-BD59-A6C34878D82A}">
                    <a16:rowId xmlns:a16="http://schemas.microsoft.com/office/drawing/2014/main" val="1793214917"/>
                  </a:ext>
                </a:extLst>
              </a:tr>
              <a:tr h="216662">
                <a:tc>
                  <a:txBody>
                    <a:bodyPr/>
                    <a:lstStyle/>
                    <a:p>
                      <a:pPr algn="l" fontAlgn="b"/>
                      <a:r>
                        <a:rPr lang="en-IN" sz="1100" b="0" i="0" u="none" strike="noStrike">
                          <a:solidFill>
                            <a:srgbClr val="000000"/>
                          </a:solidFill>
                          <a:effectLst/>
                          <a:latin typeface="Calibri" panose="020F0502020204030204" pitchFamily="34" charset="0"/>
                        </a:rPr>
                        <a:t>Grade 2 HTN</a:t>
                      </a:r>
                    </a:p>
                  </a:txBody>
                  <a:tcPr marL="6350" marR="6350" marT="6350" marB="0" anchor="b">
                    <a:lnL>
                      <a:noFill/>
                    </a:lnL>
                    <a:lnR>
                      <a:noFill/>
                    </a:lnR>
                    <a:lnT>
                      <a:noFill/>
                    </a:lnT>
                    <a:lnB>
                      <a:noFill/>
                    </a:lnB>
                    <a:solidFill>
                      <a:srgbClr val="FFC000"/>
                    </a:solidFill>
                  </a:tcPr>
                </a:tc>
                <a:tc>
                  <a:txBody>
                    <a:bodyPr/>
                    <a:lstStyle/>
                    <a:p>
                      <a:pPr algn="l" fontAlgn="b"/>
                      <a:r>
                        <a:rPr lang="en-IN" sz="1100" b="0" i="0" u="none" strike="noStrike">
                          <a:solidFill>
                            <a:srgbClr val="000000"/>
                          </a:solidFill>
                          <a:effectLst/>
                          <a:latin typeface="Calibri" panose="020F0502020204030204" pitchFamily="34" charset="0"/>
                        </a:rPr>
                        <a:t>160-179</a:t>
                      </a:r>
                    </a:p>
                  </a:txBody>
                  <a:tcPr marL="6350" marR="6350" marT="6350" marB="0" anchor="b">
                    <a:lnL>
                      <a:noFill/>
                    </a:lnL>
                    <a:lnR>
                      <a:noFill/>
                    </a:lnR>
                    <a:lnT>
                      <a:noFill/>
                    </a:lnT>
                    <a:lnB>
                      <a:noFill/>
                    </a:lnB>
                    <a:solidFill>
                      <a:srgbClr val="FFC000"/>
                    </a:solidFill>
                  </a:tcPr>
                </a:tc>
                <a:tc>
                  <a:txBody>
                    <a:bodyPr/>
                    <a:lstStyle/>
                    <a:p>
                      <a:pPr algn="l" fontAlgn="b"/>
                      <a:r>
                        <a:rPr lang="en-IN" sz="1100" b="0" i="0" u="none" strike="noStrike">
                          <a:solidFill>
                            <a:srgbClr val="000000"/>
                          </a:solidFill>
                          <a:effectLst/>
                          <a:latin typeface="Calibri" panose="020F0502020204030204" pitchFamily="34" charset="0"/>
                        </a:rPr>
                        <a:t>100-109</a:t>
                      </a:r>
                    </a:p>
                  </a:txBody>
                  <a:tcPr marL="6350" marR="6350" marT="6350" marB="0" anchor="b">
                    <a:lnL>
                      <a:noFill/>
                    </a:lnL>
                    <a:lnR>
                      <a:noFill/>
                    </a:lnR>
                    <a:lnT>
                      <a:noFill/>
                    </a:lnT>
                    <a:lnB>
                      <a:noFill/>
                    </a:lnB>
                    <a:solidFill>
                      <a:srgbClr val="FFC000"/>
                    </a:solidFill>
                  </a:tcPr>
                </a:tc>
                <a:extLst>
                  <a:ext uri="{0D108BD9-81ED-4DB2-BD59-A6C34878D82A}">
                    <a16:rowId xmlns:a16="http://schemas.microsoft.com/office/drawing/2014/main" val="227675836"/>
                  </a:ext>
                </a:extLst>
              </a:tr>
              <a:tr h="216662">
                <a:tc>
                  <a:txBody>
                    <a:bodyPr/>
                    <a:lstStyle/>
                    <a:p>
                      <a:pPr algn="l" fontAlgn="b"/>
                      <a:r>
                        <a:rPr lang="en-IN" sz="1100" b="0" i="0" u="none" strike="noStrike">
                          <a:solidFill>
                            <a:srgbClr val="000000"/>
                          </a:solidFill>
                          <a:effectLst/>
                          <a:latin typeface="Calibri" panose="020F0502020204030204" pitchFamily="34" charset="0"/>
                        </a:rPr>
                        <a:t>Grade HTN</a:t>
                      </a:r>
                    </a:p>
                  </a:txBody>
                  <a:tcPr marL="6350" marR="6350" marT="6350" marB="0" anchor="b">
                    <a:lnL>
                      <a:noFill/>
                    </a:lnL>
                    <a:lnR>
                      <a:noFill/>
                    </a:lnR>
                    <a:lnT>
                      <a:noFill/>
                    </a:lnT>
                    <a:lnB>
                      <a:noFill/>
                    </a:lnB>
                    <a:solidFill>
                      <a:srgbClr val="FFC000"/>
                    </a:solidFill>
                  </a:tcPr>
                </a:tc>
                <a:tc>
                  <a:txBody>
                    <a:bodyPr/>
                    <a:lstStyle/>
                    <a:p>
                      <a:pPr algn="l" fontAlgn="b"/>
                      <a:r>
                        <a:rPr lang="en-IN" sz="1100" b="0" i="0" u="none" strike="noStrike">
                          <a:solidFill>
                            <a:srgbClr val="000000"/>
                          </a:solidFill>
                          <a:effectLst/>
                          <a:latin typeface="Calibri" panose="020F0502020204030204" pitchFamily="34" charset="0"/>
                        </a:rPr>
                        <a:t>&gt;180</a:t>
                      </a:r>
                    </a:p>
                  </a:txBody>
                  <a:tcPr marL="6350" marR="6350" marT="6350" marB="0" anchor="b">
                    <a:lnL>
                      <a:noFill/>
                    </a:lnL>
                    <a:lnR>
                      <a:noFill/>
                    </a:lnR>
                    <a:lnT>
                      <a:noFill/>
                    </a:lnT>
                    <a:lnB>
                      <a:noFill/>
                    </a:lnB>
                    <a:solidFill>
                      <a:srgbClr val="FFC000"/>
                    </a:solidFill>
                  </a:tcPr>
                </a:tc>
                <a:tc>
                  <a:txBody>
                    <a:bodyPr/>
                    <a:lstStyle/>
                    <a:p>
                      <a:pPr algn="l" fontAlgn="b"/>
                      <a:r>
                        <a:rPr lang="en-IN" sz="1100" b="0" i="0" u="none" strike="noStrike">
                          <a:solidFill>
                            <a:srgbClr val="000000"/>
                          </a:solidFill>
                          <a:effectLst/>
                          <a:latin typeface="Calibri" panose="020F0502020204030204" pitchFamily="34" charset="0"/>
                        </a:rPr>
                        <a:t>&gt;110</a:t>
                      </a:r>
                    </a:p>
                  </a:txBody>
                  <a:tcPr marL="6350" marR="6350" marT="6350" marB="0" anchor="b">
                    <a:lnL>
                      <a:noFill/>
                    </a:lnL>
                    <a:lnR>
                      <a:noFill/>
                    </a:lnR>
                    <a:lnT>
                      <a:noFill/>
                    </a:lnT>
                    <a:lnB>
                      <a:noFill/>
                    </a:lnB>
                    <a:solidFill>
                      <a:srgbClr val="FFC000"/>
                    </a:solidFill>
                  </a:tcPr>
                </a:tc>
                <a:extLst>
                  <a:ext uri="{0D108BD9-81ED-4DB2-BD59-A6C34878D82A}">
                    <a16:rowId xmlns:a16="http://schemas.microsoft.com/office/drawing/2014/main" val="1753124340"/>
                  </a:ext>
                </a:extLst>
              </a:tr>
              <a:tr h="216662">
                <a:tc>
                  <a:txBody>
                    <a:bodyPr/>
                    <a:lstStyle/>
                    <a:p>
                      <a:pPr algn="l" fontAlgn="b"/>
                      <a:r>
                        <a:rPr lang="en-IN" sz="1100" b="0" i="0" u="none" strike="noStrike">
                          <a:solidFill>
                            <a:srgbClr val="000000"/>
                          </a:solidFill>
                          <a:effectLst/>
                          <a:latin typeface="Calibri" panose="020F0502020204030204" pitchFamily="34" charset="0"/>
                        </a:rPr>
                        <a:t>Isolated systolic HTN</a:t>
                      </a:r>
                    </a:p>
                  </a:txBody>
                  <a:tcPr marL="6350" marR="6350" marT="6350" marB="0" anchor="b">
                    <a:lnL>
                      <a:noFill/>
                    </a:lnL>
                    <a:lnR>
                      <a:noFill/>
                    </a:lnR>
                    <a:lnT>
                      <a:noFill/>
                    </a:lnT>
                    <a:lnB>
                      <a:noFill/>
                    </a:lnB>
                    <a:solidFill>
                      <a:srgbClr val="FF0000"/>
                    </a:solidFill>
                  </a:tcPr>
                </a:tc>
                <a:tc>
                  <a:txBody>
                    <a:bodyPr/>
                    <a:lstStyle/>
                    <a:p>
                      <a:pPr algn="l" fontAlgn="b"/>
                      <a:r>
                        <a:rPr lang="en-IN" sz="1100" b="0" i="0" u="none" strike="noStrike">
                          <a:solidFill>
                            <a:srgbClr val="000000"/>
                          </a:solidFill>
                          <a:effectLst/>
                          <a:latin typeface="Calibri" panose="020F0502020204030204" pitchFamily="34" charset="0"/>
                        </a:rPr>
                        <a:t>&gt;140</a:t>
                      </a:r>
                    </a:p>
                  </a:txBody>
                  <a:tcPr marL="6350" marR="6350" marT="6350" marB="0" anchor="b">
                    <a:lnL>
                      <a:noFill/>
                    </a:lnL>
                    <a:lnR>
                      <a:noFill/>
                    </a:lnR>
                    <a:lnT>
                      <a:noFill/>
                    </a:lnT>
                    <a:lnB>
                      <a:noFill/>
                    </a:lnB>
                    <a:solidFill>
                      <a:srgbClr val="FF0000"/>
                    </a:solidFill>
                  </a:tcPr>
                </a:tc>
                <a:tc>
                  <a:txBody>
                    <a:bodyPr/>
                    <a:lstStyle/>
                    <a:p>
                      <a:pPr algn="l" fontAlgn="b"/>
                      <a:r>
                        <a:rPr lang="en-IN" sz="1100" b="0" i="0" u="none" strike="noStrike">
                          <a:solidFill>
                            <a:srgbClr val="000000"/>
                          </a:solidFill>
                          <a:effectLst/>
                          <a:latin typeface="Calibri" panose="020F0502020204030204" pitchFamily="34" charset="0"/>
                        </a:rPr>
                        <a:t>&lt;90</a:t>
                      </a:r>
                    </a:p>
                  </a:txBody>
                  <a:tcPr marL="6350" marR="6350" marT="6350" marB="0" anchor="b">
                    <a:lnL>
                      <a:noFill/>
                    </a:lnL>
                    <a:lnR>
                      <a:noFill/>
                    </a:lnR>
                    <a:lnT>
                      <a:noFill/>
                    </a:lnT>
                    <a:lnB>
                      <a:noFill/>
                    </a:lnB>
                    <a:solidFill>
                      <a:srgbClr val="FF0000"/>
                    </a:solidFill>
                  </a:tcPr>
                </a:tc>
                <a:extLst>
                  <a:ext uri="{0D108BD9-81ED-4DB2-BD59-A6C34878D82A}">
                    <a16:rowId xmlns:a16="http://schemas.microsoft.com/office/drawing/2014/main" val="1017047224"/>
                  </a:ext>
                </a:extLst>
              </a:tr>
              <a:tr h="216662">
                <a:tc>
                  <a:txBody>
                    <a:bodyPr/>
                    <a:lstStyle/>
                    <a:p>
                      <a:pPr algn="l" fontAlgn="b"/>
                      <a:r>
                        <a:rPr lang="en-IN" sz="1100" b="0" i="0" u="none" strike="noStrike">
                          <a:solidFill>
                            <a:srgbClr val="000000"/>
                          </a:solidFill>
                          <a:effectLst/>
                          <a:latin typeface="Calibri" panose="020F0502020204030204" pitchFamily="34" charset="0"/>
                        </a:rPr>
                        <a:t>HTN urgency</a:t>
                      </a:r>
                    </a:p>
                  </a:txBody>
                  <a:tcPr marL="6350" marR="6350" marT="6350" marB="0" anchor="b">
                    <a:lnL>
                      <a:noFill/>
                    </a:lnL>
                    <a:lnR>
                      <a:noFill/>
                    </a:lnR>
                    <a:lnT>
                      <a:noFill/>
                    </a:lnT>
                    <a:lnB>
                      <a:noFill/>
                    </a:lnB>
                    <a:solidFill>
                      <a:srgbClr val="FF0000"/>
                    </a:solidFill>
                  </a:tcPr>
                </a:tc>
                <a:tc>
                  <a:txBody>
                    <a:bodyPr/>
                    <a:lstStyle/>
                    <a:p>
                      <a:pPr algn="l" fontAlgn="b"/>
                      <a:r>
                        <a:rPr lang="en-IN" sz="1100" b="0" i="0" u="none" strike="noStrike">
                          <a:solidFill>
                            <a:srgbClr val="000000"/>
                          </a:solidFill>
                          <a:effectLst/>
                          <a:latin typeface="Calibri" panose="020F0502020204030204" pitchFamily="34" charset="0"/>
                        </a:rPr>
                        <a:t>&gt;180</a:t>
                      </a:r>
                    </a:p>
                  </a:txBody>
                  <a:tcPr marL="6350" marR="6350" marT="6350" marB="0" anchor="b">
                    <a:lnL>
                      <a:noFill/>
                    </a:lnL>
                    <a:lnR>
                      <a:noFill/>
                    </a:lnR>
                    <a:lnT>
                      <a:noFill/>
                    </a:lnT>
                    <a:lnB>
                      <a:noFill/>
                    </a:lnB>
                    <a:solidFill>
                      <a:srgbClr val="FF0000"/>
                    </a:solidFill>
                  </a:tcPr>
                </a:tc>
                <a:tc>
                  <a:txBody>
                    <a:bodyPr/>
                    <a:lstStyle/>
                    <a:p>
                      <a:pPr algn="l" fontAlgn="b"/>
                      <a:r>
                        <a:rPr lang="en-IN" sz="1100" b="0" i="0" u="none" strike="noStrike">
                          <a:solidFill>
                            <a:srgbClr val="000000"/>
                          </a:solidFill>
                          <a:effectLst/>
                          <a:latin typeface="Calibri" panose="020F0502020204030204" pitchFamily="34" charset="0"/>
                        </a:rPr>
                        <a:t>&gt;110</a:t>
                      </a:r>
                    </a:p>
                  </a:txBody>
                  <a:tcPr marL="6350" marR="6350" marT="6350" marB="0" anchor="b">
                    <a:lnL>
                      <a:noFill/>
                    </a:lnL>
                    <a:lnR>
                      <a:noFill/>
                    </a:lnR>
                    <a:lnT>
                      <a:noFill/>
                    </a:lnT>
                    <a:lnB>
                      <a:noFill/>
                    </a:lnB>
                    <a:solidFill>
                      <a:srgbClr val="FF0000"/>
                    </a:solidFill>
                  </a:tcPr>
                </a:tc>
                <a:extLst>
                  <a:ext uri="{0D108BD9-81ED-4DB2-BD59-A6C34878D82A}">
                    <a16:rowId xmlns:a16="http://schemas.microsoft.com/office/drawing/2014/main" val="807489676"/>
                  </a:ext>
                </a:extLst>
              </a:tr>
              <a:tr h="216662">
                <a:tc>
                  <a:txBody>
                    <a:bodyPr/>
                    <a:lstStyle/>
                    <a:p>
                      <a:pPr algn="l" fontAlgn="b"/>
                      <a:r>
                        <a:rPr lang="en-IN" sz="1100" b="0" i="0" u="none" strike="noStrike">
                          <a:solidFill>
                            <a:srgbClr val="000000"/>
                          </a:solidFill>
                          <a:effectLst/>
                          <a:latin typeface="Calibri" panose="020F0502020204030204" pitchFamily="34" charset="0"/>
                        </a:rPr>
                        <a:t>HTN emergency</a:t>
                      </a:r>
                    </a:p>
                  </a:txBody>
                  <a:tcPr marL="6350" marR="6350" marT="6350" marB="0" anchor="b">
                    <a:lnL>
                      <a:noFill/>
                    </a:lnL>
                    <a:lnR>
                      <a:noFill/>
                    </a:lnR>
                    <a:lnT>
                      <a:noFill/>
                    </a:lnT>
                    <a:lnB>
                      <a:noFill/>
                    </a:lnB>
                    <a:solidFill>
                      <a:srgbClr val="FF0000"/>
                    </a:solidFill>
                  </a:tcPr>
                </a:tc>
                <a:tc>
                  <a:txBody>
                    <a:bodyPr/>
                    <a:lstStyle/>
                    <a:p>
                      <a:pPr algn="l" fontAlgn="b"/>
                      <a:r>
                        <a:rPr lang="en-IN" sz="1100" b="0" i="0" u="none" strike="noStrike">
                          <a:solidFill>
                            <a:srgbClr val="000000"/>
                          </a:solidFill>
                          <a:effectLst/>
                          <a:latin typeface="Calibri" panose="020F0502020204030204" pitchFamily="34" charset="0"/>
                        </a:rPr>
                        <a:t>&gt;180</a:t>
                      </a:r>
                    </a:p>
                  </a:txBody>
                  <a:tcPr marL="6350" marR="6350" marT="6350" marB="0" anchor="b">
                    <a:lnL>
                      <a:noFill/>
                    </a:lnL>
                    <a:lnR>
                      <a:noFill/>
                    </a:lnR>
                    <a:lnT>
                      <a:noFill/>
                    </a:lnT>
                    <a:lnB>
                      <a:noFill/>
                    </a:lnB>
                    <a:solidFill>
                      <a:srgbClr val="FF0000"/>
                    </a:solidFill>
                  </a:tcPr>
                </a:tc>
                <a:tc>
                  <a:txBody>
                    <a:bodyPr/>
                    <a:lstStyle/>
                    <a:p>
                      <a:pPr algn="l" fontAlgn="b"/>
                      <a:r>
                        <a:rPr lang="en-IN" sz="1100" b="0" i="0" u="none" strike="noStrike" dirty="0">
                          <a:solidFill>
                            <a:srgbClr val="000000"/>
                          </a:solidFill>
                          <a:effectLst/>
                          <a:latin typeface="Calibri" panose="020F0502020204030204" pitchFamily="34" charset="0"/>
                        </a:rPr>
                        <a:t>&gt;110-120</a:t>
                      </a:r>
                    </a:p>
                  </a:txBody>
                  <a:tcPr marL="6350" marR="6350" marT="6350" marB="0" anchor="b">
                    <a:lnL>
                      <a:noFill/>
                    </a:lnL>
                    <a:lnR>
                      <a:noFill/>
                    </a:lnR>
                    <a:lnT>
                      <a:noFill/>
                    </a:lnT>
                    <a:lnB>
                      <a:noFill/>
                    </a:lnB>
                    <a:solidFill>
                      <a:srgbClr val="FF0000"/>
                    </a:solidFill>
                  </a:tcPr>
                </a:tc>
                <a:extLst>
                  <a:ext uri="{0D108BD9-81ED-4DB2-BD59-A6C34878D82A}">
                    <a16:rowId xmlns:a16="http://schemas.microsoft.com/office/drawing/2014/main" val="4219310196"/>
                  </a:ext>
                </a:extLst>
              </a:tr>
            </a:tbl>
          </a:graphicData>
        </a:graphic>
      </p:graphicFrame>
    </p:spTree>
    <p:extLst>
      <p:ext uri="{BB962C8B-B14F-4D97-AF65-F5344CB8AC3E}">
        <p14:creationId xmlns:p14="http://schemas.microsoft.com/office/powerpoint/2010/main" val="3444561824"/>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D9CA52-8D64-9126-50D6-845DE8FB9CCD}"/>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b="1" kern="1200">
                <a:solidFill>
                  <a:srgbClr val="FFFFFF"/>
                </a:solidFill>
                <a:latin typeface="+mj-lt"/>
                <a:ea typeface="+mj-ea"/>
                <a:cs typeface="+mj-cs"/>
              </a:rPr>
              <a:t>THANK YOU</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858379-901F-7E81-D1EC-F7B876FE48F4}"/>
              </a:ext>
            </a:extLst>
          </p:cNvPr>
          <p:cNvSpPr>
            <a:spLocks noGrp="1"/>
          </p:cNvSpPr>
          <p:nvPr>
            <p:ph idx="1"/>
          </p:nvPr>
        </p:nvSpPr>
        <p:spPr>
          <a:xfrm>
            <a:off x="4285397" y="4960961"/>
            <a:ext cx="7055893" cy="1078054"/>
          </a:xfrm>
        </p:spPr>
        <p:txBody>
          <a:bodyPr vert="horz" lIns="91440" tIns="45720" rIns="91440" bIns="45720" rtlCol="0">
            <a:normAutofit/>
          </a:bodyPr>
          <a:lstStyle/>
          <a:p>
            <a:pPr marL="0" indent="0">
              <a:buNone/>
            </a:pPr>
            <a:r>
              <a:rPr lang="en-US" sz="2400" kern="1200">
                <a:solidFill>
                  <a:srgbClr val="FFFFFF"/>
                </a:solidFill>
                <a:latin typeface="+mn-lt"/>
                <a:ea typeface="+mn-ea"/>
                <a:cs typeface="+mn-cs"/>
              </a:rPr>
              <a:t>Any Questions ?</a:t>
            </a:r>
          </a:p>
        </p:txBody>
      </p:sp>
    </p:spTree>
    <p:extLst>
      <p:ext uri="{BB962C8B-B14F-4D97-AF65-F5344CB8AC3E}">
        <p14:creationId xmlns:p14="http://schemas.microsoft.com/office/powerpoint/2010/main" val="7327447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957F6C4-F59C-41CF-8A6E-F9C816BD3B78}"/>
              </a:ext>
            </a:extLst>
          </p:cNvPr>
          <p:cNvSpPr>
            <a:spLocks noGrp="1"/>
          </p:cNvSpPr>
          <p:nvPr>
            <p:ph type="title"/>
          </p:nvPr>
        </p:nvSpPr>
        <p:spPr>
          <a:xfrm>
            <a:off x="250165" y="280161"/>
            <a:ext cx="9895951" cy="1033669"/>
          </a:xfrm>
        </p:spPr>
        <p:txBody>
          <a:bodyPr vert="horz" lIns="91440" tIns="45720" rIns="91440" bIns="45720" rtlCol="0" anchor="ctr">
            <a:normAutofit/>
          </a:bodyPr>
          <a:lstStyle/>
          <a:p>
            <a:r>
              <a:rPr lang="en-US" sz="4000" b="1" kern="1200">
                <a:solidFill>
                  <a:srgbClr val="FFFFFF"/>
                </a:solidFill>
                <a:latin typeface="Times New Roman"/>
                <a:cs typeface="Times New Roman"/>
              </a:rPr>
              <a:t>LIFESTYLE AND HYPERTENSION</a:t>
            </a:r>
          </a:p>
        </p:txBody>
      </p:sp>
      <p:sp>
        <p:nvSpPr>
          <p:cNvPr id="10" name="Content Placeholder 9">
            <a:extLst>
              <a:ext uri="{FF2B5EF4-FFF2-40B4-BE49-F238E27FC236}">
                <a16:creationId xmlns:a16="http://schemas.microsoft.com/office/drawing/2014/main" id="{6714261F-7FA8-87EA-72B5-0E17AE9D3BF9}"/>
              </a:ext>
            </a:extLst>
          </p:cNvPr>
          <p:cNvSpPr>
            <a:spLocks noGrp="1"/>
          </p:cNvSpPr>
          <p:nvPr>
            <p:ph idx="1"/>
          </p:nvPr>
        </p:nvSpPr>
        <p:spPr>
          <a:xfrm>
            <a:off x="163901" y="2160046"/>
            <a:ext cx="4735087" cy="2547547"/>
          </a:xfrm>
        </p:spPr>
        <p:txBody>
          <a:bodyPr vert="horz" lIns="91440" tIns="45720" rIns="91440" bIns="45720" rtlCol="0" anchor="t">
            <a:normAutofit/>
          </a:bodyPr>
          <a:lstStyle/>
          <a:p>
            <a:pPr marL="0" indent="0">
              <a:spcAft>
                <a:spcPts val="600"/>
              </a:spcAft>
              <a:buNone/>
            </a:pPr>
            <a:r>
              <a:rPr lang="en-US" sz="2000" i="0" dirty="0">
                <a:effectLst/>
              </a:rPr>
              <a:t>Anthropometric indices like body mass index (BMI), waist circumference (WC), hip circumference(WC) and waist-to-hip ratio (WHR) are very important for early identification of obesity, which may lead to hypertension.</a:t>
            </a:r>
            <a:endParaRPr lang="en-US" dirty="0"/>
          </a:p>
        </p:txBody>
      </p:sp>
      <p:pic>
        <p:nvPicPr>
          <p:cNvPr id="13" name="Picture 12" descr="Text&#10;&#10;Description automatically generated">
            <a:extLst>
              <a:ext uri="{FF2B5EF4-FFF2-40B4-BE49-F238E27FC236}">
                <a16:creationId xmlns:a16="http://schemas.microsoft.com/office/drawing/2014/main" id="{5A586765-26B9-CE27-80E6-65B1F46CD506}"/>
              </a:ext>
            </a:extLst>
          </p:cNvPr>
          <p:cNvPicPr>
            <a:picLocks noChangeAspect="1"/>
          </p:cNvPicPr>
          <p:nvPr/>
        </p:nvPicPr>
        <p:blipFill>
          <a:blip r:embed="rId2"/>
          <a:stretch>
            <a:fillRect/>
          </a:stretch>
        </p:blipFill>
        <p:spPr>
          <a:xfrm>
            <a:off x="10918371" y="0"/>
            <a:ext cx="1273629" cy="947057"/>
          </a:xfrm>
          <a:prstGeom prst="rect">
            <a:avLst/>
          </a:prstGeom>
        </p:spPr>
      </p:pic>
      <p:graphicFrame>
        <p:nvGraphicFramePr>
          <p:cNvPr id="21" name="Table 20">
            <a:extLst>
              <a:ext uri="{FF2B5EF4-FFF2-40B4-BE49-F238E27FC236}">
                <a16:creationId xmlns:a16="http://schemas.microsoft.com/office/drawing/2014/main" id="{8DBD4268-61CC-A87A-F006-DFC0CFA2BCB0}"/>
              </a:ext>
            </a:extLst>
          </p:cNvPr>
          <p:cNvGraphicFramePr>
            <a:graphicFrameLocks noGrp="1"/>
          </p:cNvGraphicFramePr>
          <p:nvPr>
            <p:extLst>
              <p:ext uri="{D42A27DB-BD31-4B8C-83A1-F6EECF244321}">
                <p14:modId xmlns:p14="http://schemas.microsoft.com/office/powerpoint/2010/main" val="4280593578"/>
              </p:ext>
            </p:extLst>
          </p:nvPr>
        </p:nvGraphicFramePr>
        <p:xfrm>
          <a:off x="5282960" y="2120517"/>
          <a:ext cx="6629400" cy="3566160"/>
        </p:xfrm>
        <a:graphic>
          <a:graphicData uri="http://schemas.openxmlformats.org/drawingml/2006/table">
            <a:tbl>
              <a:tblPr firstRow="1" bandRow="1">
                <a:tableStyleId>{5C22544A-7EE6-4342-B048-85BDC9FD1C3A}</a:tableStyleId>
              </a:tblPr>
              <a:tblGrid>
                <a:gridCol w="3257550">
                  <a:extLst>
                    <a:ext uri="{9D8B030D-6E8A-4147-A177-3AD203B41FA5}">
                      <a16:colId xmlns:a16="http://schemas.microsoft.com/office/drawing/2014/main" val="403754571"/>
                    </a:ext>
                  </a:extLst>
                </a:gridCol>
                <a:gridCol w="3371850">
                  <a:extLst>
                    <a:ext uri="{9D8B030D-6E8A-4147-A177-3AD203B41FA5}">
                      <a16:colId xmlns:a16="http://schemas.microsoft.com/office/drawing/2014/main" val="3417012040"/>
                    </a:ext>
                  </a:extLst>
                </a:gridCol>
              </a:tblGrid>
              <a:tr h="571500">
                <a:tc>
                  <a:txBody>
                    <a:bodyPr/>
                    <a:lstStyle/>
                    <a:p>
                      <a:pPr fontAlgn="base"/>
                      <a:r>
                        <a:rPr lang="en-IN" sz="1200" b="0">
                          <a:solidFill>
                            <a:schemeClr val="tx1"/>
                          </a:solidFill>
                          <a:effectLst/>
                          <a:latin typeface="Times New Roman"/>
                        </a:rPr>
                        <a:t>Age​​</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US" sz="1200" b="0">
                          <a:solidFill>
                            <a:schemeClr val="tx1"/>
                          </a:solidFill>
                          <a:effectLst/>
                          <a:latin typeface="Times New Roman"/>
                        </a:rPr>
                        <a:t>Hormonal changes​​</a:t>
                      </a:r>
                    </a:p>
                    <a:p>
                      <a:pPr fontAlgn="base"/>
                      <a:r>
                        <a:rPr lang="en-US" sz="1200" b="0">
                          <a:solidFill>
                            <a:schemeClr val="tx1"/>
                          </a:solidFill>
                          <a:effectLst/>
                          <a:latin typeface="Times New Roman"/>
                        </a:rPr>
                        <a:t>Vascular system changes​​</a:t>
                      </a:r>
                    </a:p>
                    <a:p>
                      <a:pPr fontAlgn="base"/>
                      <a:r>
                        <a:rPr lang="en-US" sz="1200" b="0">
                          <a:solidFill>
                            <a:schemeClr val="tx1"/>
                          </a:solidFill>
                          <a:effectLst/>
                          <a:latin typeface="Times New Roman"/>
                        </a:rPr>
                        <a:t>Co-morbidity ​​</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154833803"/>
                  </a:ext>
                </a:extLst>
              </a:tr>
              <a:tr h="914400">
                <a:tc>
                  <a:txBody>
                    <a:bodyPr/>
                    <a:lstStyle/>
                    <a:p>
                      <a:pPr marL="0" algn="l" defTabSz="914400" rtl="0" eaLnBrk="1" fontAlgn="base" latinLnBrk="0" hangingPunct="1"/>
                      <a:r>
                        <a:rPr lang="en-IN" sz="1200" b="0" kern="1200">
                          <a:solidFill>
                            <a:schemeClr val="tx1"/>
                          </a:solidFill>
                          <a:effectLst/>
                          <a:latin typeface="Times New Roman"/>
                          <a:ea typeface="+mn-ea"/>
                          <a:cs typeface="+mn-cs"/>
                        </a:rPr>
                        <a:t>High salt intake, Wrong diet​​</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algn="l" defTabSz="914400" rtl="0" eaLnBrk="1" fontAlgn="base" latinLnBrk="0" hangingPunct="1"/>
                      <a:r>
                        <a:rPr lang="en-US" sz="1200" b="0" kern="1200">
                          <a:solidFill>
                            <a:schemeClr val="tx1"/>
                          </a:solidFill>
                          <a:effectLst/>
                          <a:latin typeface="Times New Roman"/>
                          <a:ea typeface="+mn-ea"/>
                          <a:cs typeface="+mn-cs"/>
                        </a:rPr>
                        <a:t>Increased circulating volume​​</a:t>
                      </a:r>
                    </a:p>
                    <a:p>
                      <a:pPr marL="0" algn="l" defTabSz="914400" rtl="0" eaLnBrk="1" fontAlgn="base" latinLnBrk="0" hangingPunct="1"/>
                      <a:r>
                        <a:rPr lang="en-US" sz="1200" b="0" kern="1200">
                          <a:solidFill>
                            <a:schemeClr val="tx1"/>
                          </a:solidFill>
                          <a:effectLst/>
                          <a:latin typeface="Times New Roman"/>
                          <a:ea typeface="+mn-ea"/>
                          <a:cs typeface="+mn-cs"/>
                        </a:rPr>
                        <a:t>Obesity and reduce NO​​</a:t>
                      </a:r>
                    </a:p>
                    <a:p>
                      <a:pPr marL="0" algn="l" defTabSz="914400" rtl="0" eaLnBrk="1" fontAlgn="base" latinLnBrk="0" hangingPunct="1"/>
                      <a:r>
                        <a:rPr lang="en-US" sz="1200" b="0" kern="1200">
                          <a:solidFill>
                            <a:schemeClr val="tx1"/>
                          </a:solidFill>
                          <a:effectLst/>
                          <a:latin typeface="Times New Roman"/>
                          <a:ea typeface="+mn-ea"/>
                          <a:cs typeface="+mn-cs"/>
                        </a:rPr>
                        <a:t>Raised intima-media thickness​​</a:t>
                      </a:r>
                    </a:p>
                    <a:p>
                      <a:pPr marL="0" algn="l" defTabSz="914400" rtl="0" eaLnBrk="1" fontAlgn="base" latinLnBrk="0" hangingPunct="1"/>
                      <a:r>
                        <a:rPr lang="en-US" sz="1200" b="0" kern="1200">
                          <a:solidFill>
                            <a:schemeClr val="tx1"/>
                          </a:solidFill>
                          <a:effectLst/>
                          <a:latin typeface="Times New Roman"/>
                          <a:ea typeface="+mn-ea"/>
                          <a:cs typeface="+mn-cs"/>
                        </a:rPr>
                        <a:t>Elevated plasma endothelin-1​​</a:t>
                      </a:r>
                    </a:p>
                    <a:p>
                      <a:pPr marL="0" algn="l" defTabSz="914400" rtl="0" eaLnBrk="1" fontAlgn="base" latinLnBrk="0" hangingPunct="1"/>
                      <a:r>
                        <a:rPr lang="en-US" sz="1200" b="0" kern="1200">
                          <a:solidFill>
                            <a:schemeClr val="tx1"/>
                          </a:solidFill>
                          <a:effectLst/>
                          <a:latin typeface="Times New Roman"/>
                          <a:ea typeface="+mn-ea"/>
                          <a:cs typeface="+mn-cs"/>
                        </a:rPr>
                        <a:t>Reduced flow-mediated dilation​​</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246317276"/>
                  </a:ext>
                </a:extLst>
              </a:tr>
              <a:tr h="914400">
                <a:tc>
                  <a:txBody>
                    <a:bodyPr/>
                    <a:lstStyle/>
                    <a:p>
                      <a:pPr fontAlgn="base"/>
                      <a:r>
                        <a:rPr lang="en-IN" sz="1200">
                          <a:effectLst/>
                          <a:latin typeface="Times New Roman"/>
                        </a:rPr>
                        <a:t>Cigarette smoke ​​</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IN" sz="1200">
                          <a:effectLst/>
                          <a:latin typeface="Times New Roman"/>
                        </a:rPr>
                        <a:t>Impaired vasodilatory function​​</a:t>
                      </a:r>
                    </a:p>
                    <a:p>
                      <a:pPr fontAlgn="base"/>
                      <a:r>
                        <a:rPr lang="en-IN" sz="1200">
                          <a:effectLst/>
                          <a:latin typeface="Times New Roman"/>
                        </a:rPr>
                        <a:t>Reduced endothelium-dependent vasodilatation​​</a:t>
                      </a:r>
                    </a:p>
                    <a:p>
                      <a:pPr fontAlgn="base"/>
                      <a:r>
                        <a:rPr lang="en-IN" sz="1200">
                          <a:effectLst/>
                          <a:latin typeface="Times New Roman"/>
                        </a:rPr>
                        <a:t>Reduced nitric oxide availability​​</a:t>
                      </a:r>
                    </a:p>
                    <a:p>
                      <a:pPr fontAlgn="base"/>
                      <a:r>
                        <a:rPr lang="en-IN" sz="1200">
                          <a:effectLst/>
                          <a:latin typeface="Times New Roman"/>
                        </a:rPr>
                        <a:t>Excessive sympathetic stimulation​​</a:t>
                      </a:r>
                    </a:p>
                    <a:p>
                      <a:pPr fontAlgn="base"/>
                      <a:r>
                        <a:rPr lang="en-IN" sz="1200">
                          <a:effectLst/>
                          <a:latin typeface="Times New Roman"/>
                        </a:rPr>
                        <a:t>Increased platelet aggregation​​</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4775865"/>
                  </a:ext>
                </a:extLst>
              </a:tr>
              <a:tr h="571500">
                <a:tc>
                  <a:txBody>
                    <a:bodyPr/>
                    <a:lstStyle/>
                    <a:p>
                      <a:pPr fontAlgn="base"/>
                      <a:r>
                        <a:rPr lang="en-IN" sz="1200">
                          <a:effectLst/>
                          <a:latin typeface="Times New Roman"/>
                        </a:rPr>
                        <a:t>Reduced physical activity​​</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US" sz="1200">
                          <a:effectLst/>
                          <a:latin typeface="Times New Roman"/>
                        </a:rPr>
                        <a:t>Altered cardiovascular reactivity​​</a:t>
                      </a:r>
                    </a:p>
                    <a:p>
                      <a:pPr fontAlgn="base"/>
                      <a:r>
                        <a:rPr lang="en-US" sz="1200">
                          <a:effectLst/>
                          <a:latin typeface="Times New Roman"/>
                        </a:rPr>
                        <a:t>Increased arterial stiffness​​</a:t>
                      </a:r>
                    </a:p>
                    <a:p>
                      <a:pPr fontAlgn="base"/>
                      <a:r>
                        <a:rPr lang="en-US" sz="1200">
                          <a:effectLst/>
                          <a:latin typeface="Times New Roman"/>
                        </a:rPr>
                        <a:t>Impaired vasoconstrictor-vasodilator balance​​</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66514233"/>
                  </a:ext>
                </a:extLst>
              </a:tr>
              <a:tr h="228600">
                <a:tc>
                  <a:txBody>
                    <a:bodyPr/>
                    <a:lstStyle/>
                    <a:p>
                      <a:pPr fontAlgn="base"/>
                      <a:r>
                        <a:rPr lang="en-IN" sz="1200">
                          <a:effectLst/>
                          <a:latin typeface="Times New Roman"/>
                        </a:rPr>
                        <a:t>Stress ​​</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US" sz="1200">
                          <a:effectLst/>
                          <a:latin typeface="Times New Roman"/>
                        </a:rPr>
                        <a:t> Cortisol level​​</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122834621"/>
                  </a:ext>
                </a:extLst>
              </a:tr>
            </a:tbl>
          </a:graphicData>
        </a:graphic>
      </p:graphicFrame>
      <p:pic>
        <p:nvPicPr>
          <p:cNvPr id="23" name="Picture 23" descr="A picture containing text, fabric&#10;&#10;Description automatically generated">
            <a:extLst>
              <a:ext uri="{FF2B5EF4-FFF2-40B4-BE49-F238E27FC236}">
                <a16:creationId xmlns:a16="http://schemas.microsoft.com/office/drawing/2014/main" id="{8ACC9C9A-F10B-EDB5-D7E9-C23445C79439}"/>
              </a:ext>
            </a:extLst>
          </p:cNvPr>
          <p:cNvPicPr>
            <a:picLocks noChangeAspect="1"/>
          </p:cNvPicPr>
          <p:nvPr/>
        </p:nvPicPr>
        <p:blipFill>
          <a:blip r:embed="rId3"/>
          <a:stretch>
            <a:fillRect/>
          </a:stretch>
        </p:blipFill>
        <p:spPr>
          <a:xfrm>
            <a:off x="7359321" y="5833254"/>
            <a:ext cx="2447925" cy="1028700"/>
          </a:xfrm>
          <a:prstGeom prst="rect">
            <a:avLst/>
          </a:prstGeom>
        </p:spPr>
      </p:pic>
      <p:pic>
        <p:nvPicPr>
          <p:cNvPr id="24" name="Picture 25" descr="A picture containing text, clipart&#10;&#10;Description automatically generated">
            <a:extLst>
              <a:ext uri="{FF2B5EF4-FFF2-40B4-BE49-F238E27FC236}">
                <a16:creationId xmlns:a16="http://schemas.microsoft.com/office/drawing/2014/main" id="{93B716F5-BD9E-C960-6463-16FA4A525BF6}"/>
              </a:ext>
            </a:extLst>
          </p:cNvPr>
          <p:cNvPicPr>
            <a:picLocks noChangeAspect="1"/>
          </p:cNvPicPr>
          <p:nvPr/>
        </p:nvPicPr>
        <p:blipFill>
          <a:blip r:embed="rId4"/>
          <a:stretch>
            <a:fillRect/>
          </a:stretch>
        </p:blipFill>
        <p:spPr>
          <a:xfrm>
            <a:off x="362848" y="4196392"/>
            <a:ext cx="3429359" cy="2260839"/>
          </a:xfrm>
          <a:prstGeom prst="rect">
            <a:avLst/>
          </a:prstGeom>
        </p:spPr>
      </p:pic>
    </p:spTree>
    <p:extLst>
      <p:ext uri="{BB962C8B-B14F-4D97-AF65-F5344CB8AC3E}">
        <p14:creationId xmlns:p14="http://schemas.microsoft.com/office/powerpoint/2010/main" val="2849556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47140EE-D93B-7179-53EC-53792AFD1A9A}"/>
              </a:ext>
            </a:extLst>
          </p:cNvPr>
          <p:cNvSpPr>
            <a:spLocks noGrp="1"/>
          </p:cNvSpPr>
          <p:nvPr>
            <p:ph type="title"/>
          </p:nvPr>
        </p:nvSpPr>
        <p:spPr>
          <a:xfrm>
            <a:off x="77638" y="64501"/>
            <a:ext cx="10514176" cy="1479367"/>
          </a:xfrm>
        </p:spPr>
        <p:txBody>
          <a:bodyPr vert="horz" lIns="91440" tIns="45720" rIns="91440" bIns="45720" rtlCol="0" anchor="ctr">
            <a:normAutofit fontScale="90000"/>
          </a:bodyPr>
          <a:lstStyle/>
          <a:p>
            <a:r>
              <a:rPr lang="en-US" sz="4000" b="1" dirty="0">
                <a:solidFill>
                  <a:srgbClr val="FFFFFF"/>
                </a:solidFill>
                <a:latin typeface="Times New Roman"/>
                <a:cs typeface="Calibri Light"/>
              </a:rPr>
              <a:t>AIM: </a:t>
            </a:r>
            <a:r>
              <a:rPr lang="en-US" sz="4000" b="1" dirty="0">
                <a:solidFill>
                  <a:srgbClr val="FFFFFF"/>
                </a:solidFill>
                <a:latin typeface="Times New Roman"/>
                <a:cs typeface="Times New Roman"/>
              </a:rPr>
              <a:t>TO STUDY THE RISK FACTORS OF HYPERTENSION IN GOYLA VIHAR (SOUTHWEST REGION OF DWARKA )</a:t>
            </a:r>
            <a:endParaRPr lang="en-US" sz="4000" b="1" kern="1200" dirty="0">
              <a:solidFill>
                <a:srgbClr val="FFFFFF"/>
              </a:solidFill>
              <a:latin typeface="Times New Roman"/>
              <a:cs typeface="Times New Roman"/>
            </a:endParaRPr>
          </a:p>
        </p:txBody>
      </p:sp>
      <p:pic>
        <p:nvPicPr>
          <p:cNvPr id="20" name="Picture 19" descr="Text&#10;&#10;Description automatically generated">
            <a:extLst>
              <a:ext uri="{FF2B5EF4-FFF2-40B4-BE49-F238E27FC236}">
                <a16:creationId xmlns:a16="http://schemas.microsoft.com/office/drawing/2014/main" id="{B10CE28B-71F8-AA8B-CA2E-D6968D0A10F8}"/>
              </a:ext>
            </a:extLst>
          </p:cNvPr>
          <p:cNvPicPr>
            <a:picLocks noChangeAspect="1"/>
          </p:cNvPicPr>
          <p:nvPr/>
        </p:nvPicPr>
        <p:blipFill>
          <a:blip r:embed="rId2"/>
          <a:stretch>
            <a:fillRect/>
          </a:stretch>
        </p:blipFill>
        <p:spPr>
          <a:xfrm>
            <a:off x="10918371" y="0"/>
            <a:ext cx="1273629" cy="947057"/>
          </a:xfrm>
          <a:prstGeom prst="rect">
            <a:avLst/>
          </a:prstGeom>
        </p:spPr>
      </p:pic>
      <p:pic>
        <p:nvPicPr>
          <p:cNvPr id="21" name="Picture 21" descr="A picture containing ground, outdoor, sky, way&#10;&#10;Description automatically generated">
            <a:extLst>
              <a:ext uri="{FF2B5EF4-FFF2-40B4-BE49-F238E27FC236}">
                <a16:creationId xmlns:a16="http://schemas.microsoft.com/office/drawing/2014/main" id="{13020D00-88EC-8BA3-7792-BAA1C7E7DCA4}"/>
              </a:ext>
            </a:extLst>
          </p:cNvPr>
          <p:cNvPicPr>
            <a:picLocks noChangeAspect="1"/>
          </p:cNvPicPr>
          <p:nvPr/>
        </p:nvPicPr>
        <p:blipFill>
          <a:blip r:embed="rId3"/>
          <a:stretch>
            <a:fillRect/>
          </a:stretch>
        </p:blipFill>
        <p:spPr>
          <a:xfrm>
            <a:off x="4642899" y="3062377"/>
            <a:ext cx="2733675" cy="2286000"/>
          </a:xfrm>
          <a:prstGeom prst="rect">
            <a:avLst/>
          </a:prstGeom>
        </p:spPr>
      </p:pic>
      <p:sp>
        <p:nvSpPr>
          <p:cNvPr id="22" name="Right Arrow Callout 9">
            <a:extLst>
              <a:ext uri="{FF2B5EF4-FFF2-40B4-BE49-F238E27FC236}">
                <a16:creationId xmlns:a16="http://schemas.microsoft.com/office/drawing/2014/main" id="{5C2FA0C7-F488-784E-8F61-89DCC48D3F4F}"/>
              </a:ext>
            </a:extLst>
          </p:cNvPr>
          <p:cNvSpPr/>
          <p:nvPr/>
        </p:nvSpPr>
        <p:spPr>
          <a:xfrm>
            <a:off x="460074" y="2494372"/>
            <a:ext cx="4022473" cy="3148486"/>
          </a:xfrm>
          <a:prstGeom prst="rightArrowCallout">
            <a:avLst>
              <a:gd name="adj1" fmla="val 1603"/>
              <a:gd name="adj2" fmla="val 25000"/>
              <a:gd name="adj3" fmla="val 25000"/>
              <a:gd name="adj4" fmla="val 64977"/>
            </a:avLst>
          </a:prstGeom>
          <a:solidFill>
            <a:schemeClr val="accent1">
              <a:lumMod val="40000"/>
              <a:lumOff val="6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t> </a:t>
            </a:r>
            <a:endParaRPr lang="en-IN"/>
          </a:p>
        </p:txBody>
      </p:sp>
      <p:sp>
        <p:nvSpPr>
          <p:cNvPr id="23" name="TextBox 1">
            <a:extLst>
              <a:ext uri="{FF2B5EF4-FFF2-40B4-BE49-F238E27FC236}">
                <a16:creationId xmlns:a16="http://schemas.microsoft.com/office/drawing/2014/main" id="{BEA0A019-B067-ACC0-1CC0-9773E4CB5596}"/>
              </a:ext>
            </a:extLst>
          </p:cNvPr>
          <p:cNvSpPr txBox="1"/>
          <p:nvPr/>
        </p:nvSpPr>
        <p:spPr>
          <a:xfrm>
            <a:off x="416943" y="2666899"/>
            <a:ext cx="2734777" cy="25853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u="sng" dirty="0">
                <a:latin typeface="Times New Roman" panose="02020603050405020304" pitchFamily="18" charset="0"/>
                <a:cs typeface="Times New Roman" panose="02020603050405020304" pitchFamily="18" charset="0"/>
              </a:rPr>
              <a:t>GENERAL OBJECTIVE</a:t>
            </a:r>
          </a:p>
          <a:p>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TO ASSESS THE LIFESTYLE INTERVENTION ASSOCIATED WITH HYPERTENSION IN GOYLA VIHAR POPULATION</a:t>
            </a:r>
          </a:p>
        </p:txBody>
      </p:sp>
      <p:sp>
        <p:nvSpPr>
          <p:cNvPr id="24" name="Left Arrow Callout 12">
            <a:extLst>
              <a:ext uri="{FF2B5EF4-FFF2-40B4-BE49-F238E27FC236}">
                <a16:creationId xmlns:a16="http://schemas.microsoft.com/office/drawing/2014/main" id="{DCBD664E-6D77-B76E-20AF-1D5B169372D4}"/>
              </a:ext>
            </a:extLst>
          </p:cNvPr>
          <p:cNvSpPr/>
          <p:nvPr/>
        </p:nvSpPr>
        <p:spPr>
          <a:xfrm>
            <a:off x="7512720" y="2451239"/>
            <a:ext cx="4177563" cy="3221725"/>
          </a:xfrm>
          <a:prstGeom prst="leftArrowCallout">
            <a:avLst>
              <a:gd name="adj1" fmla="val 2201"/>
              <a:gd name="adj2" fmla="val 25000"/>
              <a:gd name="adj3" fmla="val 25000"/>
              <a:gd name="adj4" fmla="val 6497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IN"/>
          </a:p>
        </p:txBody>
      </p:sp>
      <p:sp>
        <p:nvSpPr>
          <p:cNvPr id="25" name="TextBox 1">
            <a:extLst>
              <a:ext uri="{FF2B5EF4-FFF2-40B4-BE49-F238E27FC236}">
                <a16:creationId xmlns:a16="http://schemas.microsoft.com/office/drawing/2014/main" id="{FC991A05-A953-8B50-69E7-DB22722B0DB4}"/>
              </a:ext>
            </a:extLst>
          </p:cNvPr>
          <p:cNvSpPr txBox="1"/>
          <p:nvPr/>
        </p:nvSpPr>
        <p:spPr>
          <a:xfrm>
            <a:off x="9054611" y="2672896"/>
            <a:ext cx="2866955" cy="258532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u="sng" dirty="0">
                <a:latin typeface="Times New Roman"/>
                <a:cs typeface="Times New Roman"/>
              </a:rPr>
              <a:t>SPECIFIC OBJECTIVE </a:t>
            </a:r>
            <a:endParaRPr lang="en-US" b="1" u="sng">
              <a:latin typeface="Times New Roman" panose="02020603050405020304" pitchFamily="18" charset="0"/>
              <a:cs typeface="Times New Roman" panose="02020603050405020304" pitchFamily="18" charset="0"/>
            </a:endParaRPr>
          </a:p>
          <a:p>
            <a:endParaRPr lang="en-US" b="1">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a:cs typeface="Times New Roman"/>
              </a:rPr>
              <a:t>TO STUDY THE ASSOCIATION </a:t>
            </a:r>
            <a:r>
              <a:rPr lang="en-US" b="1">
                <a:latin typeface="Times New Roman"/>
                <a:cs typeface="Times New Roman"/>
              </a:rPr>
              <a:t>AND PREV</a:t>
            </a:r>
            <a:r>
              <a:rPr lang="en-IN" b="1">
                <a:latin typeface="Times New Roman"/>
                <a:cs typeface="Times New Roman"/>
              </a:rPr>
              <a:t>A</a:t>
            </a:r>
            <a:r>
              <a:rPr lang="en-US" b="1">
                <a:latin typeface="Times New Roman"/>
                <a:cs typeface="Times New Roman"/>
              </a:rPr>
              <a:t>LANCE </a:t>
            </a:r>
            <a:r>
              <a:rPr lang="en-US" b="1" dirty="0">
                <a:latin typeface="Times New Roman"/>
                <a:cs typeface="Times New Roman"/>
              </a:rPr>
              <a:t>OF RISK FACTORS OF HYPERTENSION IN STUDY POPULATION.</a:t>
            </a:r>
          </a:p>
        </p:txBody>
      </p:sp>
      <p:pic>
        <p:nvPicPr>
          <p:cNvPr id="26" name="Picture 26" descr="A picture containing toy, doll&#10;&#10;Description automatically generated">
            <a:extLst>
              <a:ext uri="{FF2B5EF4-FFF2-40B4-BE49-F238E27FC236}">
                <a16:creationId xmlns:a16="http://schemas.microsoft.com/office/drawing/2014/main" id="{228D5B04-2784-B1CD-04CE-40377E758895}"/>
              </a:ext>
            </a:extLst>
          </p:cNvPr>
          <p:cNvPicPr>
            <a:picLocks noChangeAspect="1"/>
          </p:cNvPicPr>
          <p:nvPr/>
        </p:nvPicPr>
        <p:blipFill>
          <a:blip r:embed="rId4"/>
          <a:stretch>
            <a:fillRect/>
          </a:stretch>
        </p:blipFill>
        <p:spPr>
          <a:xfrm>
            <a:off x="5215837" y="5419276"/>
            <a:ext cx="1458404" cy="1439714"/>
          </a:xfrm>
          <a:prstGeom prst="rect">
            <a:avLst/>
          </a:prstGeom>
        </p:spPr>
      </p:pic>
      <p:sp>
        <p:nvSpPr>
          <p:cNvPr id="27" name="TextBox 26">
            <a:extLst>
              <a:ext uri="{FF2B5EF4-FFF2-40B4-BE49-F238E27FC236}">
                <a16:creationId xmlns:a16="http://schemas.microsoft.com/office/drawing/2014/main" id="{8BBFA074-30F6-7AC9-D244-DAD23AD83C5B}"/>
              </a:ext>
            </a:extLst>
          </p:cNvPr>
          <p:cNvSpPr txBox="1"/>
          <p:nvPr/>
        </p:nvSpPr>
        <p:spPr>
          <a:xfrm>
            <a:off x="5342626" y="3689230"/>
            <a:ext cx="1377351" cy="646331"/>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FFFFFF"/>
                </a:solidFill>
                <a:cs typeface="Calibri"/>
              </a:rPr>
              <a:t>GOYLA VIHAR</a:t>
            </a:r>
          </a:p>
        </p:txBody>
      </p:sp>
    </p:spTree>
    <p:extLst>
      <p:ext uri="{BB962C8B-B14F-4D97-AF65-F5344CB8AC3E}">
        <p14:creationId xmlns:p14="http://schemas.microsoft.com/office/powerpoint/2010/main" val="33639475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itle 108">
            <a:extLst>
              <a:ext uri="{FF2B5EF4-FFF2-40B4-BE49-F238E27FC236}">
                <a16:creationId xmlns:a16="http://schemas.microsoft.com/office/drawing/2014/main" id="{E9441323-274E-4E1B-58C4-64590F5B07F4}"/>
              </a:ext>
            </a:extLst>
          </p:cNvPr>
          <p:cNvSpPr>
            <a:spLocks noGrp="1"/>
          </p:cNvSpPr>
          <p:nvPr>
            <p:ph type="title"/>
          </p:nvPr>
        </p:nvSpPr>
        <p:spPr>
          <a:xfrm>
            <a:off x="149524" y="280161"/>
            <a:ext cx="9895951" cy="1033669"/>
          </a:xfrm>
        </p:spPr>
        <p:txBody>
          <a:bodyPr>
            <a:normAutofit/>
          </a:bodyPr>
          <a:lstStyle/>
          <a:p>
            <a:r>
              <a:rPr lang="en-US" sz="4000" b="1">
                <a:solidFill>
                  <a:srgbClr val="FFFFFF"/>
                </a:solidFill>
                <a:latin typeface="Times New Roman"/>
                <a:cs typeface="Calibri Light"/>
              </a:rPr>
              <a:t>METHODOLOGY</a:t>
            </a:r>
          </a:p>
        </p:txBody>
      </p:sp>
      <p:graphicFrame>
        <p:nvGraphicFramePr>
          <p:cNvPr id="2" name="Diagram 2">
            <a:extLst>
              <a:ext uri="{FF2B5EF4-FFF2-40B4-BE49-F238E27FC236}">
                <a16:creationId xmlns:a16="http://schemas.microsoft.com/office/drawing/2014/main" id="{89F48A6F-59D1-05DE-E0A0-E144D08A62C9}"/>
              </a:ext>
            </a:extLst>
          </p:cNvPr>
          <p:cNvGraphicFramePr>
            <a:graphicFrameLocks noGrp="1"/>
          </p:cNvGraphicFramePr>
          <p:nvPr>
            <p:ph idx="1"/>
            <p:extLst>
              <p:ext uri="{D42A27DB-BD31-4B8C-83A1-F6EECF244321}">
                <p14:modId xmlns:p14="http://schemas.microsoft.com/office/powerpoint/2010/main" val="4212402113"/>
              </p:ext>
            </p:extLst>
          </p:nvPr>
        </p:nvGraphicFramePr>
        <p:xfrm>
          <a:off x="881332" y="20125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354" name="Picture 4353" descr="Text&#10;&#10;Description automatically generated">
            <a:extLst>
              <a:ext uri="{FF2B5EF4-FFF2-40B4-BE49-F238E27FC236}">
                <a16:creationId xmlns:a16="http://schemas.microsoft.com/office/drawing/2014/main" id="{503B1FB4-0666-3B77-BB48-B855694C1BFE}"/>
              </a:ext>
            </a:extLst>
          </p:cNvPr>
          <p:cNvPicPr>
            <a:picLocks noChangeAspect="1"/>
          </p:cNvPicPr>
          <p:nvPr/>
        </p:nvPicPr>
        <p:blipFill>
          <a:blip r:embed="rId7"/>
          <a:stretch>
            <a:fillRect/>
          </a:stretch>
        </p:blipFill>
        <p:spPr>
          <a:xfrm>
            <a:off x="10918371" y="0"/>
            <a:ext cx="1273629" cy="947057"/>
          </a:xfrm>
          <a:prstGeom prst="rect">
            <a:avLst/>
          </a:prstGeom>
        </p:spPr>
      </p:pic>
    </p:spTree>
    <p:extLst>
      <p:ext uri="{BB962C8B-B14F-4D97-AF65-F5344CB8AC3E}">
        <p14:creationId xmlns:p14="http://schemas.microsoft.com/office/powerpoint/2010/main" val="363651613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EB72F9-1391-0991-FCF9-29253B38AB52}"/>
              </a:ext>
            </a:extLst>
          </p:cNvPr>
          <p:cNvSpPr>
            <a:spLocks noGrp="1"/>
          </p:cNvSpPr>
          <p:nvPr>
            <p:ph type="ctrTitle"/>
          </p:nvPr>
        </p:nvSpPr>
        <p:spPr>
          <a:xfrm>
            <a:off x="2753586" y="804606"/>
            <a:ext cx="6714699" cy="3178689"/>
          </a:xfrm>
        </p:spPr>
        <p:txBody>
          <a:bodyPr>
            <a:normAutofit/>
          </a:bodyPr>
          <a:lstStyle/>
          <a:p>
            <a:r>
              <a:rPr lang="en-IN" sz="4800" b="1">
                <a:solidFill>
                  <a:srgbClr val="FFFFFF"/>
                </a:solidFill>
                <a:latin typeface="Times New Roman"/>
                <a:cs typeface="Times New Roman"/>
              </a:rPr>
              <a:t>RESULTS</a:t>
            </a:r>
            <a:r>
              <a:rPr lang="en-IN" sz="4800" b="1">
                <a:solidFill>
                  <a:srgbClr val="FFFFFF"/>
                </a:solidFill>
                <a:latin typeface="Arial Black"/>
              </a:rPr>
              <a:t> </a:t>
            </a:r>
            <a:endParaRPr lang="en-IN" sz="4800" b="1">
              <a:solidFill>
                <a:srgbClr val="FFFFFF"/>
              </a:solidFill>
              <a:latin typeface="Arial Black" panose="020B0A04020102020204" pitchFamily="34" charset="0"/>
            </a:endParaRPr>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6DD0D4A7-142B-C004-067B-ED1D819DC08E}"/>
              </a:ext>
            </a:extLst>
          </p:cNvPr>
          <p:cNvPicPr>
            <a:picLocks noChangeAspect="1"/>
          </p:cNvPicPr>
          <p:nvPr/>
        </p:nvPicPr>
        <p:blipFill>
          <a:blip r:embed="rId2"/>
          <a:stretch>
            <a:fillRect/>
          </a:stretch>
        </p:blipFill>
        <p:spPr>
          <a:xfrm>
            <a:off x="10918371" y="0"/>
            <a:ext cx="1273629" cy="947057"/>
          </a:xfrm>
          <a:prstGeom prst="rect">
            <a:avLst/>
          </a:prstGeom>
        </p:spPr>
      </p:pic>
    </p:spTree>
    <p:extLst>
      <p:ext uri="{BB962C8B-B14F-4D97-AF65-F5344CB8AC3E}">
        <p14:creationId xmlns:p14="http://schemas.microsoft.com/office/powerpoint/2010/main" val="2379120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0A70FA9C-C96F-B254-8AAC-C42133B016EB}"/>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000" b="1" kern="1200" dirty="0">
                <a:solidFill>
                  <a:srgbClr val="FFFFFF"/>
                </a:solidFill>
                <a:latin typeface="Times New Roman"/>
                <a:cs typeface="Times New Roman"/>
              </a:rPr>
              <a:t>TO COMPARE THE RISK OF HYPERTENSION IN DIFFERENT AGE GROUPS IN URBAN POOR AREA OF GOYALA VIHAR, DELHI</a:t>
            </a:r>
            <a:br>
              <a:rPr lang="en-US" sz="4000" b="1" kern="1200" dirty="0">
                <a:latin typeface="Times New Roman"/>
              </a:rPr>
            </a:br>
            <a:endParaRPr lang="en-US" sz="4000" kern="1200" dirty="0">
              <a:solidFill>
                <a:srgbClr val="FFFFFF"/>
              </a:solidFill>
              <a:latin typeface="Times New Roman"/>
              <a:cs typeface="Times New Roman"/>
            </a:endParaRPr>
          </a:p>
        </p:txBody>
      </p:sp>
      <p:pic>
        <p:nvPicPr>
          <p:cNvPr id="6" name="Picture 12">
            <a:extLst>
              <a:ext uri="{FF2B5EF4-FFF2-40B4-BE49-F238E27FC236}">
                <a16:creationId xmlns:a16="http://schemas.microsoft.com/office/drawing/2014/main" id="{5276CEB0-50ED-0B9A-44CA-8DD848203408}"/>
              </a:ext>
            </a:extLst>
          </p:cNvPr>
          <p:cNvPicPr>
            <a:picLocks noChangeAspect="1"/>
          </p:cNvPicPr>
          <p:nvPr/>
        </p:nvPicPr>
        <p:blipFill>
          <a:blip r:embed="rId2"/>
          <a:stretch>
            <a:fillRect/>
          </a:stretch>
        </p:blipFill>
        <p:spPr>
          <a:xfrm>
            <a:off x="11131400" y="-28934"/>
            <a:ext cx="1057275" cy="704850"/>
          </a:xfrm>
          <a:prstGeom prst="rect">
            <a:avLst/>
          </a:prstGeom>
        </p:spPr>
      </p:pic>
      <p:pic>
        <p:nvPicPr>
          <p:cNvPr id="13" name="Picture 14" descr="Diagram&#10;&#10;Description automatically generated">
            <a:extLst>
              <a:ext uri="{FF2B5EF4-FFF2-40B4-BE49-F238E27FC236}">
                <a16:creationId xmlns:a16="http://schemas.microsoft.com/office/drawing/2014/main" id="{0C9BF616-C6C8-7199-C4FA-46C089C375A7}"/>
              </a:ext>
            </a:extLst>
          </p:cNvPr>
          <p:cNvPicPr>
            <a:picLocks noChangeAspect="1"/>
          </p:cNvPicPr>
          <p:nvPr/>
        </p:nvPicPr>
        <p:blipFill>
          <a:blip r:embed="rId3"/>
          <a:stretch>
            <a:fillRect/>
          </a:stretch>
        </p:blipFill>
        <p:spPr>
          <a:xfrm>
            <a:off x="828136" y="4363571"/>
            <a:ext cx="2498786" cy="2444065"/>
          </a:xfrm>
          <a:prstGeom prst="rect">
            <a:avLst/>
          </a:prstGeom>
        </p:spPr>
      </p:pic>
      <p:sp>
        <p:nvSpPr>
          <p:cNvPr id="15" name="TextBox 14">
            <a:extLst>
              <a:ext uri="{FF2B5EF4-FFF2-40B4-BE49-F238E27FC236}">
                <a16:creationId xmlns:a16="http://schemas.microsoft.com/office/drawing/2014/main" id="{CAA2F2A9-95DE-5BA9-5021-3508F234D1D7}"/>
              </a:ext>
            </a:extLst>
          </p:cNvPr>
          <p:cNvSpPr txBox="1"/>
          <p:nvPr/>
        </p:nvSpPr>
        <p:spPr>
          <a:xfrm>
            <a:off x="8534400" y="4595004"/>
            <a:ext cx="2743200" cy="369332"/>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dk1"/>
                </a:solidFill>
                <a:cs typeface="Calibri"/>
              </a:rPr>
              <a:t>Dr. Maitri Mishra</a:t>
            </a:r>
          </a:p>
        </p:txBody>
      </p:sp>
    </p:spTree>
    <p:extLst>
      <p:ext uri="{BB962C8B-B14F-4D97-AF65-F5344CB8AC3E}">
        <p14:creationId xmlns:p14="http://schemas.microsoft.com/office/powerpoint/2010/main" val="4115526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ED839-ED82-20B5-3DBC-8874010F95BC}"/>
              </a:ext>
            </a:extLst>
          </p:cNvPr>
          <p:cNvSpPr>
            <a:spLocks noGrp="1"/>
          </p:cNvSpPr>
          <p:nvPr>
            <p:ph type="title"/>
          </p:nvPr>
        </p:nvSpPr>
        <p:spPr/>
        <p:txBody>
          <a:bodyPr/>
          <a:lstStyle/>
          <a:p>
            <a:r>
              <a:rPr lang="en-US" sz="4400" b="1" kern="1200" dirty="0">
                <a:effectLst>
                  <a:outerShdw blurRad="38100" dist="38100" dir="2700000" algn="tl">
                    <a:srgbClr val="000000">
                      <a:alpha val="43137"/>
                    </a:srgbClr>
                  </a:outerShdw>
                </a:effectLst>
                <a:latin typeface="Times New Roman"/>
                <a:cs typeface="Times New Roman"/>
              </a:rPr>
              <a:t>AGE AND HYPERTENSION</a:t>
            </a:r>
            <a:endParaRPr lang="en-IN" dirty="0"/>
          </a:p>
        </p:txBody>
      </p:sp>
      <p:sp>
        <p:nvSpPr>
          <p:cNvPr id="3" name="Content Placeholder 2">
            <a:extLst>
              <a:ext uri="{FF2B5EF4-FFF2-40B4-BE49-F238E27FC236}">
                <a16:creationId xmlns:a16="http://schemas.microsoft.com/office/drawing/2014/main" id="{927ED283-A962-CD6C-BCBA-2D221E200547}"/>
              </a:ext>
            </a:extLst>
          </p:cNvPr>
          <p:cNvSpPr>
            <a:spLocks noGrp="1"/>
          </p:cNvSpPr>
          <p:nvPr>
            <p:ph idx="1"/>
          </p:nvPr>
        </p:nvSpPr>
        <p:spPr>
          <a:xfrm>
            <a:off x="838200" y="1825625"/>
            <a:ext cx="4915486" cy="4351338"/>
          </a:xfrm>
        </p:spPr>
        <p:txBody>
          <a:bodyPr>
            <a:normAutofit/>
          </a:bodyPr>
          <a:lstStyle/>
          <a:p>
            <a:r>
              <a:rPr lang="en-US" b="1" i="0" dirty="0">
                <a:solidFill>
                  <a:srgbClr val="202124"/>
                </a:solidFill>
                <a:effectLst/>
                <a:latin typeface="Times New Roman" panose="02020603050405020304" pitchFamily="18" charset="0"/>
                <a:cs typeface="Times New Roman" panose="02020603050405020304" pitchFamily="18" charset="0"/>
              </a:rPr>
              <a:t>The increase in blood pressure with age is mostly associated with structural changes in the arteries and especially with large artery stiffness</a:t>
            </a:r>
            <a:r>
              <a:rPr lang="en-US" b="0" i="0" dirty="0">
                <a:solidFill>
                  <a:srgbClr val="202124"/>
                </a:solidFill>
                <a:effectLst/>
                <a:latin typeface="Times New Roman" panose="02020603050405020304" pitchFamily="18" charset="0"/>
                <a:cs typeface="Times New Roman" panose="02020603050405020304" pitchFamily="18" charset="0"/>
              </a:rPr>
              <a:t>.</a:t>
            </a:r>
          </a:p>
          <a:p>
            <a:r>
              <a:rPr lang="en-US" b="0" i="0" dirty="0">
                <a:solidFill>
                  <a:srgbClr val="202124"/>
                </a:solidFill>
                <a:effectLst/>
                <a:latin typeface="Times New Roman" panose="02020603050405020304" pitchFamily="18" charset="0"/>
                <a:cs typeface="Times New Roman" panose="02020603050405020304" pitchFamily="18" charset="0"/>
              </a:rPr>
              <a:t> It is known from various studies that rising blood pressure is associated with increased cardiovascular risk.</a:t>
            </a:r>
            <a:endParaRPr lang="en-IN" dirty="0">
              <a:latin typeface="Times New Roman" panose="02020603050405020304" pitchFamily="18" charset="0"/>
              <a:cs typeface="Times New Roman" panose="02020603050405020304" pitchFamily="18" charset="0"/>
            </a:endParaRPr>
          </a:p>
        </p:txBody>
      </p:sp>
      <p:pic>
        <p:nvPicPr>
          <p:cNvPr id="1026" name="Picture 2" descr="Family history of Hypertension? What you need to know?">
            <a:extLst>
              <a:ext uri="{FF2B5EF4-FFF2-40B4-BE49-F238E27FC236}">
                <a16:creationId xmlns:a16="http://schemas.microsoft.com/office/drawing/2014/main" id="{8D94C8B9-62D9-0DD8-8AE2-F9449D671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2766" y="2358890"/>
            <a:ext cx="6237980" cy="3493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614364"/>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200</TotalTime>
  <Words>3115</Words>
  <Application>Microsoft Office PowerPoint</Application>
  <PresentationFormat>Widescreen</PresentationFormat>
  <Paragraphs>477</Paragraphs>
  <Slides>39</Slides>
  <Notes>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39</vt:i4>
      </vt:variant>
    </vt:vector>
  </HeadingPairs>
  <TitlesOfParts>
    <vt:vector size="52" baseType="lpstr">
      <vt:lpstr>Arial</vt:lpstr>
      <vt:lpstr>Arial Black</vt:lpstr>
      <vt:lpstr>Calibri</vt:lpstr>
      <vt:lpstr>Calibri Light</vt:lpstr>
      <vt:lpstr>Cambria</vt:lpstr>
      <vt:lpstr>Courier New</vt:lpstr>
      <vt:lpstr>Segoe UI</vt:lpstr>
      <vt:lpstr>Times New Roman</vt:lpstr>
      <vt:lpstr>Wingdings</vt:lpstr>
      <vt:lpstr>Office Theme</vt:lpstr>
      <vt:lpstr>Office Theme</vt:lpstr>
      <vt:lpstr>Office Theme</vt:lpstr>
      <vt:lpstr>Office Theme</vt:lpstr>
      <vt:lpstr>UNDER: LIFESTYLE INTERVENTION TO REDUCE THE RISK AND PREVALENCE OF  HYPERTENSION AMONG URBAN POOR OF DELHI: QUASI-EXPERIMENTAL STUDY</vt:lpstr>
      <vt:lpstr>APPROVAL</vt:lpstr>
      <vt:lpstr>INTRODUCTION</vt:lpstr>
      <vt:lpstr>LIFESTYLE AND HYPERTENSION</vt:lpstr>
      <vt:lpstr>AIM: TO STUDY THE RISK FACTORS OF HYPERTENSION IN GOYLA VIHAR (SOUTHWEST REGION OF DWARKA )</vt:lpstr>
      <vt:lpstr>METHODOLOGY</vt:lpstr>
      <vt:lpstr>RESULTS </vt:lpstr>
      <vt:lpstr>TO COMPARE THE RISK OF HYPERTENSION IN DIFFERENT AGE GROUPS IN URBAN POOR AREA OF GOYALA VIHAR, DELHI </vt:lpstr>
      <vt:lpstr>AGE AND HYPERTENSION</vt:lpstr>
      <vt:lpstr>PowerPoint Presentation</vt:lpstr>
      <vt:lpstr>PowerPoint Presentation</vt:lpstr>
      <vt:lpstr>AGE AND HYPERTENSION</vt:lpstr>
      <vt:lpstr>TOBACCO AS A RISK FACTOR FOR  HYPERTENSION IN THE STUDY POPULATION OF GOYLA VIHAR (SOUTHWEST REGION OF DWARKA)</vt:lpstr>
      <vt:lpstr>PowerPoint Presentation</vt:lpstr>
      <vt:lpstr>PowerPoint Presentation</vt:lpstr>
      <vt:lpstr>PowerPoint Presentation</vt:lpstr>
      <vt:lpstr>PowerPoint Presentation</vt:lpstr>
      <vt:lpstr>UNHEALTHY DIET AS A RISK FACTOR OF HYPERTENSION IN SOUTHWEST REGION OF NEW DELHI</vt:lpstr>
      <vt:lpstr>Dietary habits and hypertension  </vt:lpstr>
      <vt:lpstr>B. Food Consumption: </vt:lpstr>
      <vt:lpstr>A COMPARATIVE STUDY ON BLOOD PRESSURE AND BMI LEVELS OF INDIVIDUALS PERFORMING REGULAR PHYSICAL ACTIVITY AND INDIVIDUALS PERFORMING NO REGULAR PHYSICAL ACTIVITY.</vt:lpstr>
      <vt:lpstr>Independent T test results (Comparing BP, BMI in individuals performing Regular physical activity (PA) and those who do not perform regular PA</vt:lpstr>
      <vt:lpstr>STRESS AND DEPRESSION AS RISK FACTORS OF HYPERTENSION</vt:lpstr>
      <vt:lpstr>PowerPoint Presentation</vt:lpstr>
      <vt:lpstr>A COMPARATIVE STUDY OF ANTHROPOMETRIC CHARACTERISTICS AND BLOOD PRESSURE BETWEEN PRE AND POST – MENOPAUSAL WOMEN IN POOR URBAN AREA, GOYALA VIHAR , DELHI</vt:lpstr>
      <vt:lpstr>OBJECTIVE 1. To compare the blood pressure and other anthropometric measurements of pre and post-menopausal women of Goyala Vihar, Delhi (table 1). </vt:lpstr>
      <vt:lpstr>OBJECTIVE 2.To check the association of anthropometric measure with blood pressure of pre and post-menopausal women (table 2 and 3).   </vt:lpstr>
      <vt:lpstr>REGRESSION AND STEP-WISE REGRESSION ANALYSIS(TABLE 3 AND 4)</vt:lpstr>
      <vt:lpstr>DISCUSSION</vt:lpstr>
      <vt:lpstr>PowerPoint Presentation</vt:lpstr>
      <vt:lpstr>LIMITATIONS</vt:lpstr>
      <vt:lpstr>CONCLUSION</vt:lpstr>
      <vt:lpstr>REFERENCES</vt:lpstr>
      <vt:lpstr>INTERNSHIP EXPERIENCE</vt:lpstr>
      <vt:lpstr>SUGGESTIONS GIVEN TO ORGANIZATION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JYOTI YADAV</dc:creator>
  <cp:lastModifiedBy>Maitri Mishra</cp:lastModifiedBy>
  <cp:revision>119</cp:revision>
  <dcterms:created xsi:type="dcterms:W3CDTF">2022-06-21T11:11:41Z</dcterms:created>
  <dcterms:modified xsi:type="dcterms:W3CDTF">2022-08-09T01:44:08Z</dcterms:modified>
</cp:coreProperties>
</file>