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33"/>
    <a:srgbClr val="F29000"/>
    <a:srgbClr val="FF9900"/>
    <a:srgbClr val="FFCCCC"/>
    <a:srgbClr val="FFCC99"/>
    <a:srgbClr val="FF9999"/>
    <a:srgbClr val="FC8004"/>
    <a:srgbClr val="003064"/>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77" autoAdjust="0"/>
    <p:restoredTop sz="94660"/>
  </p:normalViewPr>
  <p:slideViewPr>
    <p:cSldViewPr snapToGrid="0">
      <p:cViewPr>
        <p:scale>
          <a:sx n="28" d="100"/>
          <a:sy n="28" d="100"/>
        </p:scale>
        <p:origin x="398" y="-2184"/>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hek Gupta" userId="31f8a2d945b8fb02" providerId="LiveId" clId="{AB7B364C-F9F8-4D65-B41B-34E2E9D60D2D}"/>
    <pc:docChg chg="undo custSel modSld">
      <pc:chgData name="Mahek Gupta" userId="31f8a2d945b8fb02" providerId="LiveId" clId="{AB7B364C-F9F8-4D65-B41B-34E2E9D60D2D}" dt="2022-07-01T12:06:15.576" v="2993" actId="20577"/>
      <pc:docMkLst>
        <pc:docMk/>
      </pc:docMkLst>
      <pc:sldChg chg="addSp delSp modSp mod">
        <pc:chgData name="Mahek Gupta" userId="31f8a2d945b8fb02" providerId="LiveId" clId="{AB7B364C-F9F8-4D65-B41B-34E2E9D60D2D}" dt="2022-07-01T12:06:15.576" v="2993" actId="20577"/>
        <pc:sldMkLst>
          <pc:docMk/>
          <pc:sldMk cId="0" sldId="256"/>
        </pc:sldMkLst>
        <pc:spChg chg="mod">
          <ac:chgData name="Mahek Gupta" userId="31f8a2d945b8fb02" providerId="LiveId" clId="{AB7B364C-F9F8-4D65-B41B-34E2E9D60D2D}" dt="2022-06-16T06:28:52.739" v="1809" actId="255"/>
          <ac:spMkLst>
            <pc:docMk/>
            <pc:sldMk cId="0" sldId="256"/>
            <ac:spMk id="2" creationId="{C00A6C2D-F2DE-99E4-90DE-11F1DEE1B2DB}"/>
          </ac:spMkLst>
        </pc:spChg>
        <pc:spChg chg="del mod">
          <ac:chgData name="Mahek Gupta" userId="31f8a2d945b8fb02" providerId="LiveId" clId="{AB7B364C-F9F8-4D65-B41B-34E2E9D60D2D}" dt="2022-06-20T10:44:53.130" v="2303" actId="21"/>
          <ac:spMkLst>
            <pc:docMk/>
            <pc:sldMk cId="0" sldId="256"/>
            <ac:spMk id="3" creationId="{6528DAAE-0636-DAF5-7C96-C94A7596F905}"/>
          </ac:spMkLst>
        </pc:spChg>
        <pc:spChg chg="del mod">
          <ac:chgData name="Mahek Gupta" userId="31f8a2d945b8fb02" providerId="LiveId" clId="{AB7B364C-F9F8-4D65-B41B-34E2E9D60D2D}" dt="2022-06-20T10:44:36.537" v="2300" actId="21"/>
          <ac:spMkLst>
            <pc:docMk/>
            <pc:sldMk cId="0" sldId="256"/>
            <ac:spMk id="5" creationId="{7B75B0BD-F6FA-4269-1B35-54D9C3D34CAE}"/>
          </ac:spMkLst>
        </pc:spChg>
        <pc:spChg chg="add del mod">
          <ac:chgData name="Mahek Gupta" userId="31f8a2d945b8fb02" providerId="LiveId" clId="{AB7B364C-F9F8-4D65-B41B-34E2E9D60D2D}" dt="2022-06-20T10:44:41.440" v="2301" actId="21"/>
          <ac:spMkLst>
            <pc:docMk/>
            <pc:sldMk cId="0" sldId="256"/>
            <ac:spMk id="6" creationId="{54DA58F5-7D4C-F788-593C-B7EC82BEF626}"/>
          </ac:spMkLst>
        </pc:spChg>
        <pc:spChg chg="add mod">
          <ac:chgData name="Mahek Gupta" userId="31f8a2d945b8fb02" providerId="LiveId" clId="{AB7B364C-F9F8-4D65-B41B-34E2E9D60D2D}" dt="2022-07-01T12:06:15.576" v="2993" actId="20577"/>
          <ac:spMkLst>
            <pc:docMk/>
            <pc:sldMk cId="0" sldId="256"/>
            <ac:spMk id="11" creationId="{C67E9B02-91DE-857E-A887-5BB2EE0AC65C}"/>
          </ac:spMkLst>
        </pc:spChg>
        <pc:spChg chg="mod">
          <ac:chgData name="Mahek Gupta" userId="31f8a2d945b8fb02" providerId="LiveId" clId="{AB7B364C-F9F8-4D65-B41B-34E2E9D60D2D}" dt="2022-07-01T11:55:50.478" v="2714" actId="207"/>
          <ac:spMkLst>
            <pc:docMk/>
            <pc:sldMk cId="0" sldId="256"/>
            <ac:spMk id="20" creationId="{00000000-0000-0000-0000-000000000000}"/>
          </ac:spMkLst>
        </pc:spChg>
        <pc:spChg chg="mod">
          <ac:chgData name="Mahek Gupta" userId="31f8a2d945b8fb02" providerId="LiveId" clId="{AB7B364C-F9F8-4D65-B41B-34E2E9D60D2D}" dt="2022-07-01T11:55:36.175" v="2712" actId="207"/>
          <ac:spMkLst>
            <pc:docMk/>
            <pc:sldMk cId="0" sldId="256"/>
            <ac:spMk id="21" creationId="{00000000-0000-0000-0000-000000000000}"/>
          </ac:spMkLst>
        </pc:spChg>
        <pc:spChg chg="mod">
          <ac:chgData name="Mahek Gupta" userId="31f8a2d945b8fb02" providerId="LiveId" clId="{AB7B364C-F9F8-4D65-B41B-34E2E9D60D2D}" dt="2022-07-01T11:55:42.465" v="2713" actId="207"/>
          <ac:spMkLst>
            <pc:docMk/>
            <pc:sldMk cId="0" sldId="256"/>
            <ac:spMk id="22" creationId="{00000000-0000-0000-0000-000000000000}"/>
          </ac:spMkLst>
        </pc:spChg>
        <pc:spChg chg="mod">
          <ac:chgData name="Mahek Gupta" userId="31f8a2d945b8fb02" providerId="LiveId" clId="{AB7B364C-F9F8-4D65-B41B-34E2E9D60D2D}" dt="2022-07-01T11:55:28.653" v="2711" actId="207"/>
          <ac:spMkLst>
            <pc:docMk/>
            <pc:sldMk cId="0" sldId="256"/>
            <ac:spMk id="23" creationId="{00000000-0000-0000-0000-000000000000}"/>
          </ac:spMkLst>
        </pc:spChg>
        <pc:spChg chg="mod">
          <ac:chgData name="Mahek Gupta" userId="31f8a2d945b8fb02" providerId="LiveId" clId="{AB7B364C-F9F8-4D65-B41B-34E2E9D60D2D}" dt="2022-06-20T10:54:17.548" v="2519" actId="1076"/>
          <ac:spMkLst>
            <pc:docMk/>
            <pc:sldMk cId="0" sldId="256"/>
            <ac:spMk id="24" creationId="{00000000-0000-0000-0000-000000000000}"/>
          </ac:spMkLst>
        </pc:spChg>
        <pc:spChg chg="mod">
          <ac:chgData name="Mahek Gupta" userId="31f8a2d945b8fb02" providerId="LiveId" clId="{AB7B364C-F9F8-4D65-B41B-34E2E9D60D2D}" dt="2022-07-01T11:58:12.217" v="2718" actId="207"/>
          <ac:spMkLst>
            <pc:docMk/>
            <pc:sldMk cId="0" sldId="256"/>
            <ac:spMk id="2058" creationId="{00000000-0000-0000-0000-000000000000}"/>
          </ac:spMkLst>
        </pc:spChg>
        <pc:spChg chg="mod">
          <ac:chgData name="Mahek Gupta" userId="31f8a2d945b8fb02" providerId="LiveId" clId="{AB7B364C-F9F8-4D65-B41B-34E2E9D60D2D}" dt="2022-07-01T11:58:31.113" v="2721" actId="207"/>
          <ac:spMkLst>
            <pc:docMk/>
            <pc:sldMk cId="0" sldId="256"/>
            <ac:spMk id="2059" creationId="{00000000-0000-0000-0000-000000000000}"/>
          </ac:spMkLst>
        </pc:spChg>
        <pc:spChg chg="mod">
          <ac:chgData name="Mahek Gupta" userId="31f8a2d945b8fb02" providerId="LiveId" clId="{AB7B364C-F9F8-4D65-B41B-34E2E9D60D2D}" dt="2022-07-01T11:59:09.609" v="2725" actId="207"/>
          <ac:spMkLst>
            <pc:docMk/>
            <pc:sldMk cId="0" sldId="256"/>
            <ac:spMk id="2061" creationId="{00000000-0000-0000-0000-000000000000}"/>
          </ac:spMkLst>
        </pc:spChg>
        <pc:spChg chg="mod">
          <ac:chgData name="Mahek Gupta" userId="31f8a2d945b8fb02" providerId="LiveId" clId="{AB7B364C-F9F8-4D65-B41B-34E2E9D60D2D}" dt="2022-07-01T11:56:11.791" v="2715" actId="207"/>
          <ac:spMkLst>
            <pc:docMk/>
            <pc:sldMk cId="0" sldId="256"/>
            <ac:spMk id="2062" creationId="{00000000-0000-0000-0000-000000000000}"/>
          </ac:spMkLst>
        </pc:spChg>
        <pc:spChg chg="mod">
          <ac:chgData name="Mahek Gupta" userId="31f8a2d945b8fb02" providerId="LiveId" clId="{AB7B364C-F9F8-4D65-B41B-34E2E9D60D2D}" dt="2022-06-15T04:40:06.308" v="725" actId="20577"/>
          <ac:spMkLst>
            <pc:docMk/>
            <pc:sldMk cId="0" sldId="256"/>
            <ac:spMk id="2064" creationId="{00000000-0000-0000-0000-000000000000}"/>
          </ac:spMkLst>
        </pc:spChg>
        <pc:spChg chg="mod">
          <ac:chgData name="Mahek Gupta" userId="31f8a2d945b8fb02" providerId="LiveId" clId="{AB7B364C-F9F8-4D65-B41B-34E2E9D60D2D}" dt="2022-07-01T11:58:44.291" v="2724" actId="14100"/>
          <ac:spMkLst>
            <pc:docMk/>
            <pc:sldMk cId="0" sldId="256"/>
            <ac:spMk id="2075" creationId="{00000000-0000-0000-0000-000000000000}"/>
          </ac:spMkLst>
        </pc:spChg>
        <pc:spChg chg="mod">
          <ac:chgData name="Mahek Gupta" userId="31f8a2d945b8fb02" providerId="LiveId" clId="{AB7B364C-F9F8-4D65-B41B-34E2E9D60D2D}" dt="2022-07-01T12:01:18.779" v="2729" actId="207"/>
          <ac:spMkLst>
            <pc:docMk/>
            <pc:sldMk cId="0" sldId="256"/>
            <ac:spMk id="2086" creationId="{00000000-0000-0000-0000-000000000000}"/>
          </ac:spMkLst>
        </pc:spChg>
        <pc:spChg chg="mod">
          <ac:chgData name="Mahek Gupta" userId="31f8a2d945b8fb02" providerId="LiveId" clId="{AB7B364C-F9F8-4D65-B41B-34E2E9D60D2D}" dt="2022-07-01T11:52:32.952" v="2701" actId="2710"/>
          <ac:spMkLst>
            <pc:docMk/>
            <pc:sldMk cId="0" sldId="256"/>
            <ac:spMk id="2087" creationId="{00000000-0000-0000-0000-000000000000}"/>
          </ac:spMkLst>
        </pc:spChg>
        <pc:spChg chg="mod">
          <ac:chgData name="Mahek Gupta" userId="31f8a2d945b8fb02" providerId="LiveId" clId="{AB7B364C-F9F8-4D65-B41B-34E2E9D60D2D}" dt="2022-06-16T14:45:14.938" v="2020" actId="20577"/>
          <ac:spMkLst>
            <pc:docMk/>
            <pc:sldMk cId="0" sldId="256"/>
            <ac:spMk id="2088" creationId="{00000000-0000-0000-0000-000000000000}"/>
          </ac:spMkLst>
        </pc:spChg>
        <pc:spChg chg="mod">
          <ac:chgData name="Mahek Gupta" userId="31f8a2d945b8fb02" providerId="LiveId" clId="{AB7B364C-F9F8-4D65-B41B-34E2E9D60D2D}" dt="2022-07-01T11:58:06.601" v="2717" actId="207"/>
          <ac:spMkLst>
            <pc:docMk/>
            <pc:sldMk cId="0" sldId="256"/>
            <ac:spMk id="2090" creationId="{00000000-0000-0000-0000-000000000000}"/>
          </ac:spMkLst>
        </pc:spChg>
        <pc:spChg chg="mod">
          <ac:chgData name="Mahek Gupta" userId="31f8a2d945b8fb02" providerId="LiveId" clId="{AB7B364C-F9F8-4D65-B41B-34E2E9D60D2D}" dt="2022-07-01T11:58:22.335" v="2720" actId="207"/>
          <ac:spMkLst>
            <pc:docMk/>
            <pc:sldMk cId="0" sldId="256"/>
            <ac:spMk id="2091" creationId="{00000000-0000-0000-0000-000000000000}"/>
          </ac:spMkLst>
        </pc:spChg>
        <pc:spChg chg="mod">
          <ac:chgData name="Mahek Gupta" userId="31f8a2d945b8fb02" providerId="LiveId" clId="{AB7B364C-F9F8-4D65-B41B-34E2E9D60D2D}" dt="2022-06-15T04:41:33.738" v="737" actId="20577"/>
          <ac:spMkLst>
            <pc:docMk/>
            <pc:sldMk cId="0" sldId="256"/>
            <ac:spMk id="2097" creationId="{00000000-0000-0000-0000-000000000000}"/>
          </ac:spMkLst>
        </pc:spChg>
        <pc:picChg chg="add del mod">
          <ac:chgData name="Mahek Gupta" userId="31f8a2d945b8fb02" providerId="LiveId" clId="{AB7B364C-F9F8-4D65-B41B-34E2E9D60D2D}" dt="2022-07-01T11:50:39.802" v="2690" actId="21"/>
          <ac:picMkLst>
            <pc:docMk/>
            <pc:sldMk cId="0" sldId="256"/>
            <ac:picMk id="3" creationId="{D2D2A1D2-C836-9879-EE02-4D235FE26A8F}"/>
          </ac:picMkLst>
        </pc:picChg>
        <pc:picChg chg="mod">
          <ac:chgData name="Mahek Gupta" userId="31f8a2d945b8fb02" providerId="LiveId" clId="{AB7B364C-F9F8-4D65-B41B-34E2E9D60D2D}" dt="2022-06-20T10:54:21.947" v="2520" actId="14100"/>
          <ac:picMkLst>
            <pc:docMk/>
            <pc:sldMk cId="0" sldId="256"/>
            <ac:picMk id="4" creationId="{85EC0926-8A22-9756-78BD-DA79A6CC216A}"/>
          </ac:picMkLst>
        </pc:picChg>
        <pc:picChg chg="add del mod">
          <ac:chgData name="Mahek Gupta" userId="31f8a2d945b8fb02" providerId="LiveId" clId="{AB7B364C-F9F8-4D65-B41B-34E2E9D60D2D}" dt="2022-07-01T11:50:43.667" v="2691" actId="21"/>
          <ac:picMkLst>
            <pc:docMk/>
            <pc:sldMk cId="0" sldId="256"/>
            <ac:picMk id="5" creationId="{9DF3779F-1E98-E1EF-1D21-E90424554E41}"/>
          </ac:picMkLst>
        </pc:picChg>
        <pc:picChg chg="add mod">
          <ac:chgData name="Mahek Gupta" userId="31f8a2d945b8fb02" providerId="LiveId" clId="{AB7B364C-F9F8-4D65-B41B-34E2E9D60D2D}" dt="2022-07-01T12:03:16.895" v="2737" actId="14100"/>
          <ac:picMkLst>
            <pc:docMk/>
            <pc:sldMk cId="0" sldId="256"/>
            <ac:picMk id="6" creationId="{492C566A-F34D-6A2D-5B0E-DB6A2B91646B}"/>
          </ac:picMkLst>
        </pc:picChg>
        <pc:picChg chg="add del mod">
          <ac:chgData name="Mahek Gupta" userId="31f8a2d945b8fb02" providerId="LiveId" clId="{AB7B364C-F9F8-4D65-B41B-34E2E9D60D2D}" dt="2022-06-20T10:44:46.887" v="2302" actId="21"/>
          <ac:picMkLst>
            <pc:docMk/>
            <pc:sldMk cId="0" sldId="256"/>
            <ac:picMk id="7" creationId="{B7026888-783E-097E-7EF3-7213124E1F7E}"/>
          </ac:picMkLst>
        </pc:picChg>
        <pc:picChg chg="add del mod">
          <ac:chgData name="Mahek Gupta" userId="31f8a2d945b8fb02" providerId="LiveId" clId="{AB7B364C-F9F8-4D65-B41B-34E2E9D60D2D}" dt="2022-06-14T14:44:57.983" v="294" actId="21"/>
          <ac:picMkLst>
            <pc:docMk/>
            <pc:sldMk cId="0" sldId="256"/>
            <ac:picMk id="8" creationId="{023B0F21-E631-58A8-C571-050B687E70BB}"/>
          </ac:picMkLst>
        </pc:picChg>
        <pc:picChg chg="add mod">
          <ac:chgData name="Mahek Gupta" userId="31f8a2d945b8fb02" providerId="LiveId" clId="{AB7B364C-F9F8-4D65-B41B-34E2E9D60D2D}" dt="2022-06-15T04:40:36.866" v="733" actId="14100"/>
          <ac:picMkLst>
            <pc:docMk/>
            <pc:sldMk cId="0" sldId="256"/>
            <ac:picMk id="8" creationId="{198A3E23-60D6-5270-F679-FB6D4E4F806C}"/>
          </ac:picMkLst>
        </pc:picChg>
        <pc:picChg chg="add mod">
          <ac:chgData name="Mahek Gupta" userId="31f8a2d945b8fb02" providerId="LiveId" clId="{AB7B364C-F9F8-4D65-B41B-34E2E9D60D2D}" dt="2022-06-15T04:42:25.923" v="745" actId="1076"/>
          <ac:picMkLst>
            <pc:docMk/>
            <pc:sldMk cId="0" sldId="256"/>
            <ac:picMk id="9" creationId="{402E4B98-8EEE-FA5B-D0AA-3824D7840690}"/>
          </ac:picMkLst>
        </pc:picChg>
        <pc:picChg chg="add del mod">
          <ac:chgData name="Mahek Gupta" userId="31f8a2d945b8fb02" providerId="LiveId" clId="{AB7B364C-F9F8-4D65-B41B-34E2E9D60D2D}" dt="2022-06-14T14:50:55.360" v="301" actId="21"/>
          <ac:picMkLst>
            <pc:docMk/>
            <pc:sldMk cId="0" sldId="256"/>
            <ac:picMk id="9" creationId="{EA83B626-F8EB-58D1-473D-F352905D0943}"/>
          </ac:picMkLst>
        </pc:picChg>
        <pc:picChg chg="add del mod">
          <ac:chgData name="Mahek Gupta" userId="31f8a2d945b8fb02" providerId="LiveId" clId="{AB7B364C-F9F8-4D65-B41B-34E2E9D60D2D}" dt="2022-06-28T19:20:24.855" v="2535" actId="21"/>
          <ac:picMkLst>
            <pc:docMk/>
            <pc:sldMk cId="0" sldId="256"/>
            <ac:picMk id="10" creationId="{30ECBF99-475F-AFBD-9113-361F605DF691}"/>
          </ac:picMkLst>
        </pc:picChg>
        <pc:picChg chg="del">
          <ac:chgData name="Mahek Gupta" userId="31f8a2d945b8fb02" providerId="LiveId" clId="{AB7B364C-F9F8-4D65-B41B-34E2E9D60D2D}" dt="2022-06-14T14:43:27.180" v="287" actId="21"/>
          <ac:picMkLst>
            <pc:docMk/>
            <pc:sldMk cId="0" sldId="256"/>
            <ac:picMk id="11" creationId="{F28FBF75-D955-90E0-8DF8-6E2C4CB5B391}"/>
          </ac:picMkLst>
        </pc:picChg>
        <pc:picChg chg="add del mod">
          <ac:chgData name="Mahek Gupta" userId="31f8a2d945b8fb02" providerId="LiveId" clId="{AB7B364C-F9F8-4D65-B41B-34E2E9D60D2D}" dt="2022-06-20T10:54:49.357" v="2521" actId="478"/>
          <ac:picMkLst>
            <pc:docMk/>
            <pc:sldMk cId="0" sldId="256"/>
            <ac:picMk id="12" creationId="{4AFAB857-B47A-CD7B-79B1-F0EAE0A4EE34}"/>
          </ac:picMkLst>
        </pc:picChg>
        <pc:picChg chg="add del mod">
          <ac:chgData name="Mahek Gupta" userId="31f8a2d945b8fb02" providerId="LiveId" clId="{AB7B364C-F9F8-4D65-B41B-34E2E9D60D2D}" dt="2022-06-28T19:21:45.805" v="2546" actId="21"/>
          <ac:picMkLst>
            <pc:docMk/>
            <pc:sldMk cId="0" sldId="256"/>
            <ac:picMk id="13" creationId="{451D14FF-81ED-0F2B-987B-190A47DA4A1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journals.healio.com/doi/10.3928/01484834-20180102-12"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i.org/10.3928/01484834-20170817-04" TargetMode="External"/><Relationship Id="rId4" Type="http://schemas.openxmlformats.org/officeDocument/2006/relationships/hyperlink" Target="https://doi.org/10.5770/cgj.19.213"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2842200" y="6096000"/>
            <a:ext cx="10363200" cy="25984200"/>
          </a:xfrm>
          <a:prstGeom prst="roundRect">
            <a:avLst>
              <a:gd name="adj" fmla="val 7000"/>
            </a:avLst>
          </a:prstGeom>
          <a:solidFill>
            <a:srgbClr val="FFCC99"/>
          </a:soli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425237" y="6096000"/>
            <a:ext cx="10363200" cy="25984200"/>
          </a:xfrm>
          <a:prstGeom prst="roundRect">
            <a:avLst>
              <a:gd name="adj" fmla="val 7000"/>
            </a:avLst>
          </a:prstGeom>
          <a:solidFill>
            <a:srgbClr val="FFCC99"/>
          </a:soli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rgbClr val="FFCC99"/>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0363200" cy="25984200"/>
          </a:xfrm>
          <a:prstGeom prst="roundRect">
            <a:avLst>
              <a:gd name="adj" fmla="val 7000"/>
            </a:avLst>
          </a:prstGeom>
          <a:solidFill>
            <a:srgbClr val="FFCC99"/>
          </a:solidFill>
          <a:ln w="9525">
            <a:solidFill>
              <a:schemeClr val="tx1"/>
            </a:solidFill>
            <a:round/>
            <a:headEnd/>
            <a:tailEnd/>
          </a:ln>
          <a:effectLst/>
        </p:spPr>
        <p:txBody>
          <a:bodyPr wrap="none" anchor="ctr"/>
          <a:lstStyle/>
          <a:p>
            <a:pPr marL="228600">
              <a:lnSpc>
                <a:spcPct val="150000"/>
              </a:lnSpc>
              <a:spcAft>
                <a:spcPts val="800"/>
              </a:spcAft>
            </a:pPr>
            <a:endParaRPr lang="en-IN" sz="8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58" name="Text Box 10"/>
          <p:cNvSpPr txBox="1">
            <a:spLocks noChangeArrowheads="1"/>
          </p:cNvSpPr>
          <p:nvPr/>
        </p:nvSpPr>
        <p:spPr bwMode="auto">
          <a:xfrm>
            <a:off x="11582400" y="6553200"/>
            <a:ext cx="9829800" cy="1403350"/>
          </a:xfrm>
          <a:prstGeom prst="rect">
            <a:avLst/>
          </a:prstGeom>
          <a:solidFill>
            <a:srgbClr val="FF9933"/>
          </a:solidFill>
          <a:ln w="9525">
            <a:noFill/>
            <a:miter lim="800000"/>
            <a:headEnd/>
            <a:tailEnd/>
          </a:ln>
          <a:effectLst/>
        </p:spPr>
        <p:txBody>
          <a:bodyPr>
            <a:spAutoFit/>
          </a:bodyPr>
          <a:lstStyle/>
          <a:p>
            <a:pPr defTabSz="4389438">
              <a:spcBef>
                <a:spcPct val="50000"/>
              </a:spcBef>
            </a:pPr>
            <a:r>
              <a:rPr lang="en-US" b="1" dirty="0"/>
              <a:t>Methods</a:t>
            </a:r>
          </a:p>
        </p:txBody>
      </p:sp>
      <p:sp>
        <p:nvSpPr>
          <p:cNvPr id="2059" name="Text Box 11"/>
          <p:cNvSpPr txBox="1">
            <a:spLocks noChangeArrowheads="1"/>
          </p:cNvSpPr>
          <p:nvPr/>
        </p:nvSpPr>
        <p:spPr bwMode="auto">
          <a:xfrm>
            <a:off x="33223200" y="6559550"/>
            <a:ext cx="9829800" cy="1403350"/>
          </a:xfrm>
          <a:prstGeom prst="rect">
            <a:avLst/>
          </a:prstGeom>
          <a:solidFill>
            <a:srgbClr val="FF9933"/>
          </a:solidFill>
          <a:ln w="9525">
            <a:noFill/>
            <a:miter lim="800000"/>
            <a:headEnd/>
            <a:tailEnd/>
          </a:ln>
          <a:effectLst/>
        </p:spPr>
        <p:txBody>
          <a:bodyPr>
            <a:spAutoFit/>
          </a:bodyPr>
          <a:lstStyle/>
          <a:p>
            <a:pPr defTabSz="4389438">
              <a:spcBef>
                <a:spcPct val="50000"/>
              </a:spcBef>
            </a:pPr>
            <a:r>
              <a:rPr lang="en-US" b="1" dirty="0"/>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solidFill>
            <a:srgbClr val="FFCC6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257300" y="716141"/>
            <a:ext cx="40919400" cy="4524315"/>
          </a:xfrm>
          <a:prstGeom prst="rect">
            <a:avLst/>
          </a:prstGeom>
          <a:solidFill>
            <a:srgbClr val="FFCC66"/>
          </a:solidFill>
          <a:ln w="9525">
            <a:noFill/>
            <a:miter lim="800000"/>
            <a:headEnd/>
            <a:tailEnd/>
          </a:ln>
          <a:effectLst/>
        </p:spPr>
        <p:txBody>
          <a:bodyPr>
            <a:spAutoFit/>
          </a:bodyPr>
          <a:lstStyle/>
          <a:p>
            <a:pPr defTabSz="4389438">
              <a:spcBef>
                <a:spcPct val="50000"/>
              </a:spcBef>
            </a:pPr>
            <a:r>
              <a:rPr lang="en-IN" sz="7200" b="1" dirty="0">
                <a:effectLst/>
                <a:latin typeface="Arial" panose="020B0604020202020204" pitchFamily="34" charset="0"/>
                <a:ea typeface="Calibri" panose="020F0502020204030204" pitchFamily="34" charset="0"/>
                <a:cs typeface="Arial" panose="020B0604020202020204" pitchFamily="34" charset="0"/>
              </a:rPr>
              <a:t>Strengthening Primary Health Care and Human Resources for Health (SHAHAR)</a:t>
            </a:r>
            <a:endParaRPr lang="en-US" sz="7200" b="1" dirty="0">
              <a:effectLst/>
              <a:latin typeface="Arial" panose="020B0604020202020204" pitchFamily="34" charset="0"/>
              <a:ea typeface="Calibri" panose="020F0502020204030204" pitchFamily="34" charset="0"/>
              <a:cs typeface="Arial" panose="020B0604020202020204" pitchFamily="34" charset="0"/>
            </a:endParaRPr>
          </a:p>
          <a:p>
            <a:pPr defTabSz="4389438">
              <a:spcBef>
                <a:spcPct val="50000"/>
              </a:spcBef>
            </a:pPr>
            <a:r>
              <a:rPr lang="en-US" sz="7200" b="1" dirty="0">
                <a:latin typeface="Arial" panose="020B0604020202020204" pitchFamily="34" charset="0"/>
                <a:cs typeface="Arial" panose="020B0604020202020204" pitchFamily="34" charset="0"/>
              </a:rPr>
              <a:t>Public Health Foundation of India (PHFI) in collaboration with </a:t>
            </a:r>
          </a:p>
          <a:p>
            <a:pPr defTabSz="4389438">
              <a:spcBef>
                <a:spcPct val="50000"/>
              </a:spcBef>
            </a:pPr>
            <a:r>
              <a:rPr lang="en-US" sz="7200" b="1" dirty="0">
                <a:latin typeface="Arial" panose="020B0604020202020204" pitchFamily="34" charset="0"/>
                <a:cs typeface="Arial" panose="020B0604020202020204" pitchFamily="34" charset="0"/>
              </a:rPr>
              <a:t>Infosys Foundation</a:t>
            </a:r>
          </a:p>
        </p:txBody>
      </p:sp>
      <p:sp>
        <p:nvSpPr>
          <p:cNvPr id="2064" name="Text Box 16"/>
          <p:cNvSpPr txBox="1">
            <a:spLocks noChangeArrowheads="1"/>
          </p:cNvSpPr>
          <p:nvPr/>
        </p:nvSpPr>
        <p:spPr bwMode="auto">
          <a:xfrm>
            <a:off x="685800" y="2209800"/>
            <a:ext cx="3657600" cy="2044700"/>
          </a:xfrm>
          <a:prstGeom prst="rect">
            <a:avLst/>
          </a:prstGeom>
          <a:noFill/>
          <a:ln w="9525">
            <a:noFill/>
            <a:miter lim="800000"/>
            <a:headEnd/>
            <a:tailEnd/>
          </a:ln>
          <a:effectLst/>
        </p:spPr>
        <p:txBody>
          <a:bodyPr>
            <a:spAutoFit/>
          </a:bodyPr>
          <a:lstStyle/>
          <a:p>
            <a:pPr defTabSz="4389438">
              <a:spcBef>
                <a:spcPct val="50000"/>
              </a:spcBef>
            </a:pPr>
            <a:endParaRPr lang="en-US" b="1" dirty="0"/>
          </a:p>
          <a:p>
            <a:pPr defTabSz="4389438">
              <a:spcBef>
                <a:spcPct val="50000"/>
              </a:spcBef>
            </a:pPr>
            <a:endParaRPr lang="en-US" sz="2800" dirty="0">
              <a:solidFill>
                <a:srgbClr val="FF0000"/>
              </a:solidFill>
            </a:endParaRPr>
          </a:p>
        </p:txBody>
      </p:sp>
      <p:sp>
        <p:nvSpPr>
          <p:cNvPr id="2075" name="Text Box 27"/>
          <p:cNvSpPr txBox="1">
            <a:spLocks noChangeArrowheads="1"/>
          </p:cNvSpPr>
          <p:nvPr/>
        </p:nvSpPr>
        <p:spPr bwMode="auto">
          <a:xfrm>
            <a:off x="33172400" y="13460237"/>
            <a:ext cx="9441656" cy="1092607"/>
          </a:xfrm>
          <a:prstGeom prst="rect">
            <a:avLst/>
          </a:prstGeom>
          <a:solidFill>
            <a:srgbClr val="FF9933"/>
          </a:solidFill>
          <a:ln w="9525">
            <a:noFill/>
            <a:miter lim="800000"/>
            <a:headEnd/>
            <a:tailEnd/>
          </a:ln>
          <a:effectLst/>
        </p:spPr>
        <p:txBody>
          <a:bodyPr wrap="square">
            <a:spAutoFit/>
          </a:bodyPr>
          <a:lstStyle/>
          <a:p>
            <a:pPr defTabSz="4389438">
              <a:spcBef>
                <a:spcPct val="50000"/>
              </a:spcBef>
            </a:pPr>
            <a:r>
              <a:rPr lang="en-US" sz="6500" b="1" dirty="0"/>
              <a:t>Bibliography</a:t>
            </a:r>
          </a:p>
        </p:txBody>
      </p:sp>
      <p:sp>
        <p:nvSpPr>
          <p:cNvPr id="2086" name="Text Box 38"/>
          <p:cNvSpPr txBox="1">
            <a:spLocks noChangeArrowheads="1"/>
          </p:cNvSpPr>
          <p:nvPr/>
        </p:nvSpPr>
        <p:spPr bwMode="auto">
          <a:xfrm>
            <a:off x="33172400" y="15273161"/>
            <a:ext cx="10230756" cy="14484816"/>
          </a:xfrm>
          <a:prstGeom prst="rect">
            <a:avLst/>
          </a:prstGeom>
          <a:noFill/>
          <a:ln w="57150" cmpd="thinThick">
            <a:noFill/>
            <a:miter lim="800000"/>
            <a:headEnd/>
            <a:tailEnd/>
          </a:ln>
          <a:effectLst/>
        </p:spPr>
        <p:txBody>
          <a:bodyPr wrap="square" lIns="61170" tIns="30584" rIns="61170" bIns="30584">
            <a:spAutoFit/>
          </a:bodyPr>
          <a:lstStyle/>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A Comprehensive Approach to Undergraduate Nursing Students’ Research Experiences | Journal of Nursing Education.” Accessed June 14, 2022. </a:t>
            </a:r>
            <a:r>
              <a:rPr lang="en-IN" sz="2800" u="sng"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34-20180102-12</a:t>
            </a:r>
            <a:r>
              <a:rPr lang="en-IN" sz="2800" dirty="0">
                <a:solidFill>
                  <a:schemeClr val="tx1">
                    <a:lumMod val="50000"/>
                    <a:lumOff val="50000"/>
                  </a:schemeClr>
                </a:solidFill>
                <a:effectLst/>
                <a:latin typeface="Arial" panose="020B0604020202020204" pitchFamily="34" charset="0"/>
                <a:ea typeface="Calibri" panose="020F0502020204030204" pitchFamily="34" charset="0"/>
                <a:cs typeface="Arial" panose="020B0604020202020204" pitchFamily="34" charset="0"/>
              </a:rPr>
              <a:t>.</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“A Comprehensive Approach to Undergraduate Nursing Students’ Research Experiences | Journal of Nursing Education.” Accessed June 14, 2022.</a:t>
            </a:r>
            <a:r>
              <a:rPr lang="en-IN" sz="2800" u="sng" dirty="0">
                <a:solidFill>
                  <a:schemeClr val="bg2"/>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34-20180102-12</a:t>
            </a:r>
            <a:r>
              <a:rPr lang="en-IN" sz="2800" dirty="0">
                <a:effectLst/>
                <a:latin typeface="Arial" panose="020B0604020202020204" pitchFamily="34" charset="0"/>
                <a:ea typeface="Calibri" panose="020F0502020204030204" pitchFamily="34" charset="0"/>
                <a:cs typeface="Arial" panose="020B0604020202020204" pitchFamily="34" charset="0"/>
              </a:rPr>
              <a:t>.</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Bergeron, Kim, Samiya Abdi, Kara DeCorby, Gloria Mensah, Benjamin Rempel, and Heather Manson. “Theories, Models and Frameworks Used in Capacity Building Interventions Relevant to Public Health: A Systematic Review.” </a:t>
            </a:r>
            <a:r>
              <a:rPr lang="en-IN" sz="2800" i="1" dirty="0">
                <a:effectLst/>
                <a:latin typeface="Arial" panose="020B0604020202020204" pitchFamily="34" charset="0"/>
                <a:ea typeface="Calibri" panose="020F0502020204030204" pitchFamily="34" charset="0"/>
                <a:cs typeface="Arial" panose="020B0604020202020204" pitchFamily="34" charset="0"/>
              </a:rPr>
              <a:t>BMC Public Health</a:t>
            </a:r>
            <a:r>
              <a:rPr lang="en-IN" sz="2800" dirty="0">
                <a:effectLst/>
                <a:latin typeface="Arial" panose="020B0604020202020204" pitchFamily="34" charset="0"/>
                <a:ea typeface="Calibri" panose="020F0502020204030204" pitchFamily="34" charset="0"/>
                <a:cs typeface="Arial" panose="020B0604020202020204" pitchFamily="34" charset="0"/>
              </a:rPr>
              <a:t> 17, no. 1 (November 28, 2017): 914. </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Charles, Lesley, Jean Triscott, Bonnie Dobbs, Jasneet Parmar, Peter George Tian, and Oksana Babenko. “Effectiveness of a Core-Competency–Based Program on Residents’ Learning and Experience.” </a:t>
            </a:r>
            <a:r>
              <a:rPr lang="en-IN" sz="2800" i="1" dirty="0">
                <a:effectLst/>
                <a:latin typeface="Arial" panose="020B0604020202020204" pitchFamily="34" charset="0"/>
                <a:ea typeface="Calibri" panose="020F0502020204030204" pitchFamily="34" charset="0"/>
                <a:cs typeface="Arial" panose="020B0604020202020204" pitchFamily="34" charset="0"/>
              </a:rPr>
              <a:t>Canadian Geriatrics Journal</a:t>
            </a:r>
            <a:r>
              <a:rPr lang="en-IN" sz="2800" dirty="0">
                <a:effectLst/>
                <a:latin typeface="Arial" panose="020B0604020202020204" pitchFamily="34" charset="0"/>
                <a:ea typeface="Calibri" panose="020F0502020204030204" pitchFamily="34" charset="0"/>
                <a:cs typeface="Arial" panose="020B0604020202020204" pitchFamily="34" charset="0"/>
              </a:rPr>
              <a:t> 19, no. 2 (April 8, 2016): 50–57. </a:t>
            </a:r>
            <a:r>
              <a:rPr lang="en-IN" sz="2800" u="sng" dirty="0">
                <a:solidFill>
                  <a:schemeClr val="bg2"/>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j.19.213</a:t>
            </a:r>
            <a:r>
              <a:rPr lang="en-IN" sz="2800" dirty="0">
                <a:effectLst/>
                <a:latin typeface="Arial" panose="020B0604020202020204" pitchFamily="34" charset="0"/>
                <a:ea typeface="Calibri" panose="020F0502020204030204" pitchFamily="34" charset="0"/>
                <a:cs typeface="Arial" panose="020B0604020202020204" pitchFamily="34" charset="0"/>
              </a:rPr>
              <a:t>.</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DeCorby-Watson, Kara, Gloria Mensah, Kim Bergeron, Samiya Abdi, Benjamin Rempel, and Heather Manson. “Effectiveness of Capacity Building Interventions Relevant to Public Health Practice: A Systematic Review.” </a:t>
            </a:r>
            <a:r>
              <a:rPr lang="en-IN" sz="2800" i="1" dirty="0">
                <a:effectLst/>
                <a:latin typeface="Arial" panose="020B0604020202020204" pitchFamily="34" charset="0"/>
                <a:ea typeface="Calibri" panose="020F0502020204030204" pitchFamily="34" charset="0"/>
                <a:cs typeface="Arial" panose="020B0604020202020204" pitchFamily="34" charset="0"/>
              </a:rPr>
              <a:t>BMC Public Health</a:t>
            </a:r>
            <a:r>
              <a:rPr lang="en-IN" sz="2800" dirty="0">
                <a:effectLst/>
                <a:latin typeface="Arial" panose="020B0604020202020204" pitchFamily="34" charset="0"/>
                <a:ea typeface="Calibri" panose="020F0502020204030204" pitchFamily="34" charset="0"/>
                <a:cs typeface="Arial" panose="020B0604020202020204" pitchFamily="34" charset="0"/>
              </a:rPr>
              <a:t> 18, no. 1 (June 1, 2018): 684. </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Fiset, Valerie J., Ian D. Graham, and Barbara L. Davies. “Evidence-Based Practice in Clinical Nursing Education: A Scoping Review.” </a:t>
            </a:r>
            <a:r>
              <a:rPr lang="en-IN" sz="2800" i="1" dirty="0">
                <a:effectLst/>
                <a:latin typeface="Arial" panose="020B0604020202020204" pitchFamily="34" charset="0"/>
                <a:ea typeface="Calibri" panose="020F0502020204030204" pitchFamily="34" charset="0"/>
                <a:cs typeface="Arial" panose="020B0604020202020204" pitchFamily="34" charset="0"/>
              </a:rPr>
              <a:t>Journal of Nursing Education</a:t>
            </a:r>
            <a:r>
              <a:rPr lang="en-IN" sz="2800" dirty="0">
                <a:effectLst/>
                <a:latin typeface="Arial" panose="020B0604020202020204" pitchFamily="34" charset="0"/>
                <a:ea typeface="Calibri" panose="020F0502020204030204" pitchFamily="34" charset="0"/>
                <a:cs typeface="Arial" panose="020B0604020202020204" pitchFamily="34" charset="0"/>
              </a:rPr>
              <a:t> 56, no. 9 (September 2017): 534–41. </a:t>
            </a:r>
            <a:r>
              <a:rPr lang="en-IN" sz="2800" u="sng" dirty="0">
                <a:solidFill>
                  <a:schemeClr val="bg2"/>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928/01484834-20170817-04</a:t>
            </a:r>
            <a:r>
              <a:rPr lang="en-IN" sz="2800" dirty="0">
                <a:effectLst/>
                <a:latin typeface="Arial" panose="020B0604020202020204" pitchFamily="34" charset="0"/>
                <a:ea typeface="Calibri" panose="020F0502020204030204" pitchFamily="34" charset="0"/>
                <a:cs typeface="Arial" panose="020B0604020202020204" pitchFamily="34" charset="0"/>
              </a:rPr>
              <a:t>.</a:t>
            </a:r>
          </a:p>
          <a:p>
            <a:pPr indent="-304800" algn="l">
              <a:lnSpc>
                <a:spcPct val="107000"/>
              </a:lnSpc>
              <a:spcAft>
                <a:spcPts val="800"/>
              </a:spcAft>
            </a:pPr>
            <a:r>
              <a:rPr lang="en-IN" sz="2800" dirty="0">
                <a:effectLst/>
                <a:latin typeface="Arial" panose="020B0604020202020204" pitchFamily="34" charset="0"/>
                <a:ea typeface="Calibri" panose="020F0502020204030204" pitchFamily="34" charset="0"/>
                <a:cs typeface="Arial" panose="020B0604020202020204" pitchFamily="34" charset="0"/>
              </a:rPr>
              <a:t>Lehane, Elaine, Heloise Agreli, Simone O’ Connor, Josephine Hegarty, Patricia Leahy Warren, Deirdre Bennett, Catherine Blake, et al. “Building Capacity: Getting Evidence-Based Practice into Healthcare Professional Curricula.” </a:t>
            </a:r>
            <a:r>
              <a:rPr lang="en-IN" sz="2800" i="1" dirty="0">
                <a:effectLst/>
                <a:latin typeface="Arial" panose="020B0604020202020204" pitchFamily="34" charset="0"/>
                <a:ea typeface="Calibri" panose="020F0502020204030204" pitchFamily="34" charset="0"/>
                <a:cs typeface="Arial" panose="020B0604020202020204" pitchFamily="34" charset="0"/>
              </a:rPr>
              <a:t>BMJ Evidence-Based Medicine</a:t>
            </a:r>
            <a:r>
              <a:rPr lang="en-IN" sz="2800" dirty="0">
                <a:effectLst/>
                <a:latin typeface="Arial" panose="020B0604020202020204" pitchFamily="34" charset="0"/>
                <a:ea typeface="Calibri" panose="020F0502020204030204" pitchFamily="34" charset="0"/>
                <a:cs typeface="Arial" panose="020B0604020202020204" pitchFamily="34" charset="0"/>
              </a:rPr>
              <a:t> 26, no. 5 (October 1, 2021): 246–246.</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87" name="Text Box 39"/>
          <p:cNvSpPr txBox="1">
            <a:spLocks noChangeArrowheads="1"/>
          </p:cNvSpPr>
          <p:nvPr/>
        </p:nvSpPr>
        <p:spPr bwMode="auto">
          <a:xfrm>
            <a:off x="22169437" y="8424863"/>
            <a:ext cx="10390641" cy="18487259"/>
          </a:xfrm>
          <a:prstGeom prst="rect">
            <a:avLst/>
          </a:prstGeom>
          <a:noFill/>
          <a:ln w="57150" cmpd="thinThick">
            <a:noFill/>
            <a:miter lim="800000"/>
            <a:headEnd/>
            <a:tailEnd/>
          </a:ln>
          <a:effectLst/>
        </p:spPr>
        <p:txBody>
          <a:bodyPr wrap="square" lIns="61170" tIns="30584" rIns="61170" bIns="30584">
            <a:spAutoFit/>
          </a:bodyPr>
          <a:lstStyle/>
          <a:p>
            <a:pPr marL="571500" indent="-571500" algn="l">
              <a:spcAft>
                <a:spcPts val="800"/>
              </a:spcAft>
              <a:buFont typeface="Arial" panose="020B0604020202020204" pitchFamily="34" charset="0"/>
              <a:buChar char="•"/>
            </a:pPr>
            <a:r>
              <a:rPr lang="en-US" sz="4400" dirty="0">
                <a:effectLst/>
                <a:latin typeface="+mn-lt"/>
                <a:ea typeface="Calibri" panose="020F0502020204030204" pitchFamily="34" charset="0"/>
                <a:cs typeface="Times New Roman" panose="02020603050405020304" pitchFamily="18" charset="0"/>
              </a:rPr>
              <a:t>Results indicated that the reasons for the gap were lack of communication between theory and practice teachers, lack of support, and a complex curriculum.</a:t>
            </a:r>
          </a:p>
          <a:p>
            <a:pPr marL="571500" indent="-571500" algn="l">
              <a:spcAft>
                <a:spcPts val="800"/>
              </a:spcAft>
              <a:buFont typeface="Arial" panose="020B0604020202020204" pitchFamily="34" charset="0"/>
              <a:buChar char="•"/>
            </a:pPr>
            <a:r>
              <a:rPr lang="en-US" sz="4400" dirty="0">
                <a:effectLst/>
                <a:latin typeface="+mn-lt"/>
                <a:ea typeface="Calibri" panose="020F0502020204030204" pitchFamily="34" charset="0"/>
                <a:cs typeface="Times New Roman" panose="02020603050405020304" pitchFamily="18" charset="0"/>
              </a:rPr>
              <a:t>As per the say (GNMs), they need more practice-based training sessions with more hand-holding by the instructors for a better understanding of the subject. Standard operating procedures (SPOs) are to be made for better clinical practice. </a:t>
            </a:r>
          </a:p>
          <a:p>
            <a:pPr marL="571500" indent="-571500" algn="l">
              <a:spcAft>
                <a:spcPts val="800"/>
              </a:spcAft>
              <a:buFont typeface="Arial" panose="020B0604020202020204" pitchFamily="34" charset="0"/>
              <a:buChar char="•"/>
            </a:pPr>
            <a:r>
              <a:rPr lang="en-US" sz="4400" dirty="0">
                <a:effectLst/>
                <a:latin typeface="+mn-lt"/>
                <a:ea typeface="Calibri" panose="020F0502020204030204" pitchFamily="34" charset="0"/>
                <a:cs typeface="Times New Roman" panose="02020603050405020304" pitchFamily="18" charset="0"/>
              </a:rPr>
              <a:t>As per the need of the hour, more training is needed in non-communicable diseases (NCD)  and stress management.</a:t>
            </a:r>
          </a:p>
          <a:p>
            <a:pPr marL="571500" indent="-571500" algn="l">
              <a:spcAft>
                <a:spcPts val="800"/>
              </a:spcAft>
              <a:buFont typeface="Arial" panose="020B0604020202020204" pitchFamily="34" charset="0"/>
              <a:buChar char="•"/>
            </a:pPr>
            <a:r>
              <a:rPr lang="en-US" sz="4400" dirty="0">
                <a:effectLst/>
                <a:latin typeface="+mn-lt"/>
                <a:ea typeface="Calibri" panose="020F0502020204030204" pitchFamily="34" charset="0"/>
                <a:cs typeface="Times New Roman" panose="02020603050405020304" pitchFamily="18" charset="0"/>
              </a:rPr>
              <a:t>Capacity building requires the development of skill-based curriculum research that enhances quality and patient safety. </a:t>
            </a:r>
          </a:p>
          <a:p>
            <a:pPr marL="571500" indent="-571500" algn="l">
              <a:spcAft>
                <a:spcPts val="800"/>
              </a:spcAft>
              <a:buFont typeface="Arial" panose="020B0604020202020204" pitchFamily="34" charset="0"/>
              <a:buChar char="•"/>
            </a:pPr>
            <a:r>
              <a:rPr lang="en-US" sz="4400" dirty="0">
                <a:effectLst/>
                <a:latin typeface="+mn-lt"/>
                <a:ea typeface="Calibri" panose="020F0502020204030204" pitchFamily="34" charset="0"/>
                <a:cs typeface="Times New Roman" panose="02020603050405020304" pitchFamily="18" charset="0"/>
              </a:rPr>
              <a:t>Most of the GNMs are of the view that prior orientation about the subject will give better results during training sessions.</a:t>
            </a:r>
          </a:p>
          <a:p>
            <a:pPr marL="571500" indent="-571500" algn="l">
              <a:lnSpc>
                <a:spcPct val="150000"/>
              </a:lnSpc>
              <a:spcAft>
                <a:spcPts val="800"/>
              </a:spcAft>
              <a:buFont typeface="Arial" panose="020B0604020202020204" pitchFamily="34" charset="0"/>
              <a:buChar char="•"/>
            </a:pPr>
            <a:endParaRPr lang="en-US" sz="3600" dirty="0">
              <a:effectLst/>
              <a:latin typeface="+mn-lt"/>
              <a:ea typeface="Calibri" panose="020F0502020204030204" pitchFamily="34" charset="0"/>
              <a:cs typeface="Times New Roman" panose="02020603050405020304" pitchFamily="18" charset="0"/>
            </a:endParaRPr>
          </a:p>
          <a:p>
            <a:pPr marL="571500" indent="-571500" algn="l">
              <a:lnSpc>
                <a:spcPct val="150000"/>
              </a:lnSpc>
              <a:spcAft>
                <a:spcPts val="800"/>
              </a:spcAft>
              <a:buFont typeface="Arial" panose="020B0604020202020204" pitchFamily="34" charset="0"/>
              <a:buChar char="•"/>
            </a:pPr>
            <a:endParaRPr lang="en-US" sz="3600" dirty="0">
              <a:effectLst/>
              <a:latin typeface="+mn-lt"/>
              <a:ea typeface="Calibri" panose="020F0502020204030204" pitchFamily="34" charset="0"/>
              <a:cs typeface="Times New Roman" panose="02020603050405020304" pitchFamily="18" charset="0"/>
            </a:endParaRPr>
          </a:p>
        </p:txBody>
      </p:sp>
      <p:sp>
        <p:nvSpPr>
          <p:cNvPr id="2088" name="Text Box 40"/>
          <p:cNvSpPr txBox="1">
            <a:spLocks noChangeArrowheads="1"/>
          </p:cNvSpPr>
          <p:nvPr/>
        </p:nvSpPr>
        <p:spPr bwMode="auto">
          <a:xfrm>
            <a:off x="33172400" y="8355484"/>
            <a:ext cx="9690100" cy="4196231"/>
          </a:xfrm>
          <a:prstGeom prst="rect">
            <a:avLst/>
          </a:prstGeom>
          <a:noFill/>
          <a:ln w="57150" cmpd="thinThick">
            <a:noFill/>
            <a:miter lim="800000"/>
            <a:headEnd/>
            <a:tailEnd/>
          </a:ln>
          <a:effectLst/>
        </p:spPr>
        <p:txBody>
          <a:bodyPr lIns="61170" tIns="30584" rIns="61170" bIns="30584">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4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training of the GNMs is needed and should be done on a regular basis.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4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needs-based assessment should be done from time to time and the training should cater to their needs.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4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training should not be theoretical but very practical with daily life scenarios.</a:t>
            </a:r>
          </a:p>
        </p:txBody>
      </p:sp>
      <p:sp>
        <p:nvSpPr>
          <p:cNvPr id="2090" name="Text Box 42"/>
          <p:cNvSpPr txBox="1">
            <a:spLocks noChangeArrowheads="1"/>
          </p:cNvSpPr>
          <p:nvPr/>
        </p:nvSpPr>
        <p:spPr bwMode="auto">
          <a:xfrm>
            <a:off x="838200" y="6553200"/>
            <a:ext cx="9829800" cy="1415772"/>
          </a:xfrm>
          <a:prstGeom prst="rect">
            <a:avLst/>
          </a:prstGeom>
          <a:solidFill>
            <a:srgbClr val="FF9900"/>
          </a:solidFill>
          <a:ln w="9525">
            <a:noFill/>
            <a:miter lim="800000"/>
            <a:headEnd/>
            <a:tailEnd/>
          </a:ln>
          <a:effectLst/>
        </p:spPr>
        <p:txBody>
          <a:bodyPr>
            <a:spAutoFit/>
          </a:bodyPr>
          <a:lstStyle/>
          <a:p>
            <a:pPr defTabSz="4389438">
              <a:spcBef>
                <a:spcPct val="50000"/>
              </a:spcBef>
            </a:pPr>
            <a:r>
              <a:rPr lang="en-US" b="1" dirty="0"/>
              <a:t>Introduction</a:t>
            </a:r>
          </a:p>
        </p:txBody>
      </p:sp>
      <p:sp>
        <p:nvSpPr>
          <p:cNvPr id="2091" name="Text Box 43"/>
          <p:cNvSpPr txBox="1">
            <a:spLocks noChangeArrowheads="1"/>
          </p:cNvSpPr>
          <p:nvPr/>
        </p:nvSpPr>
        <p:spPr bwMode="auto">
          <a:xfrm>
            <a:off x="22326600" y="6564313"/>
            <a:ext cx="9829800" cy="1403350"/>
          </a:xfrm>
          <a:prstGeom prst="rect">
            <a:avLst/>
          </a:prstGeom>
          <a:solidFill>
            <a:srgbClr val="FF9933"/>
          </a:solidFill>
          <a:ln w="9525">
            <a:noFill/>
            <a:miter lim="800000"/>
            <a:headEnd/>
            <a:tailEnd/>
          </a:ln>
          <a:effectLst/>
        </p:spPr>
        <p:txBody>
          <a:bodyPr>
            <a:spAutoFit/>
          </a:bodyPr>
          <a:lstStyle/>
          <a:p>
            <a:pPr defTabSz="4389438">
              <a:spcBef>
                <a:spcPct val="50000"/>
              </a:spcBef>
            </a:pPr>
            <a:r>
              <a:rPr lang="en-US" b="1" dirty="0"/>
              <a:t>Results</a:t>
            </a:r>
          </a:p>
        </p:txBody>
      </p:sp>
      <p:sp>
        <p:nvSpPr>
          <p:cNvPr id="2097" name="Text Box 49"/>
          <p:cNvSpPr txBox="1">
            <a:spLocks noChangeArrowheads="1"/>
          </p:cNvSpPr>
          <p:nvPr/>
        </p:nvSpPr>
        <p:spPr bwMode="auto">
          <a:xfrm>
            <a:off x="39393813" y="2238375"/>
            <a:ext cx="3657600" cy="2044700"/>
          </a:xfrm>
          <a:prstGeom prst="rect">
            <a:avLst/>
          </a:prstGeom>
          <a:noFill/>
          <a:ln w="9525">
            <a:noFill/>
            <a:miter lim="800000"/>
            <a:headEnd/>
            <a:tailEnd/>
          </a:ln>
          <a:effectLst/>
        </p:spPr>
        <p:txBody>
          <a:bodyPr>
            <a:spAutoFit/>
          </a:bodyPr>
          <a:lstStyle/>
          <a:p>
            <a:pPr defTabSz="4389438">
              <a:spcBef>
                <a:spcPct val="50000"/>
              </a:spcBef>
            </a:pPr>
            <a:endParaRPr lang="en-US" b="1" dirty="0"/>
          </a:p>
          <a:p>
            <a:pPr defTabSz="4389438">
              <a:spcBef>
                <a:spcPct val="50000"/>
              </a:spcBef>
            </a:pPr>
            <a:endParaRPr lang="en-US" sz="2800" dirty="0">
              <a:solidFill>
                <a:srgbClr val="FF0000"/>
              </a:solidFill>
            </a:endParaRPr>
          </a:p>
        </p:txBody>
      </p:sp>
      <p:sp>
        <p:nvSpPr>
          <p:cNvPr id="24" name="Text Box 19"/>
          <p:cNvSpPr txBox="1">
            <a:spLocks noChangeArrowheads="1"/>
          </p:cNvSpPr>
          <p:nvPr/>
        </p:nvSpPr>
        <p:spPr bwMode="auto">
          <a:xfrm>
            <a:off x="11709400" y="9188409"/>
            <a:ext cx="9575800" cy="1200329"/>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a:solidFill>
                  <a:srgbClr val="FC8004"/>
                </a:solidFill>
              </a:rPr>
              <a:t>QUALITATIVE STUDY</a:t>
            </a:r>
          </a:p>
        </p:txBody>
      </p:sp>
      <p:sp>
        <p:nvSpPr>
          <p:cNvPr id="2" name="TextBox 1">
            <a:extLst>
              <a:ext uri="{FF2B5EF4-FFF2-40B4-BE49-F238E27FC236}">
                <a16:creationId xmlns:a16="http://schemas.microsoft.com/office/drawing/2014/main" id="{C00A6C2D-F2DE-99E4-90DE-11F1DEE1B2DB}"/>
              </a:ext>
            </a:extLst>
          </p:cNvPr>
          <p:cNvSpPr txBox="1"/>
          <p:nvPr/>
        </p:nvSpPr>
        <p:spPr>
          <a:xfrm>
            <a:off x="1219200" y="7956550"/>
            <a:ext cx="9022080" cy="26499562"/>
          </a:xfrm>
          <a:prstGeom prst="rect">
            <a:avLst/>
          </a:prstGeom>
          <a:noFill/>
        </p:spPr>
        <p:txBody>
          <a:bodyPr wrap="square" rtlCol="0">
            <a:spAutoFit/>
          </a:bodyPr>
          <a:lstStyle/>
          <a:p>
            <a:pPr algn="l"/>
            <a:endParaRPr lang="en-US" sz="3200" dirty="0"/>
          </a:p>
          <a:p>
            <a:pPr algn="l"/>
            <a:r>
              <a:rPr lang="en-US" sz="4000" dirty="0"/>
              <a:t>The Public Health Foundation of India (PHFI) plans to implement a project aimed at improving the capacities of nursing professionals working with public health systems, functionaries within the Municipal Corporation of Gurgaon, and community-based organizations in Gurgaon to improve the delivery of urban health services within the municipal area. </a:t>
            </a:r>
          </a:p>
          <a:p>
            <a:pPr algn="l"/>
            <a:r>
              <a:rPr lang="en-US" sz="4000" dirty="0"/>
              <a:t>The project is aimed at building the capacities of staff as well as leaving behind sustainable structures for knowledge management. The project is to be implemented by the Indian Institute of Delhi (IIPHD) over eighteen months.</a:t>
            </a:r>
          </a:p>
          <a:p>
            <a:pPr algn="l"/>
            <a:endParaRPr lang="en-US" sz="4000" dirty="0"/>
          </a:p>
          <a:p>
            <a:pPr algn="l"/>
            <a:r>
              <a:rPr lang="en-US" sz="4000" b="1" dirty="0"/>
              <a:t>OBJECTIVES OF STUDY</a:t>
            </a:r>
            <a:endParaRPr lang="en-US" sz="4000" dirty="0"/>
          </a:p>
          <a:p>
            <a:pPr marL="685800" indent="-685800" algn="l">
              <a:buFont typeface="Arial" panose="020B0604020202020204" pitchFamily="34" charset="0"/>
              <a:buChar char="•"/>
            </a:pPr>
            <a:r>
              <a:rPr lang="en-US" sz="4000" dirty="0"/>
              <a:t>To assess the knowledge and skills of early and mid-level nursing professionals for effective delivery of primary care services in community health settings.</a:t>
            </a:r>
          </a:p>
          <a:p>
            <a:pPr marL="685800" indent="-685800" algn="l">
              <a:buFont typeface="Arial" panose="020B0604020202020204" pitchFamily="34" charset="0"/>
              <a:buChar char="•"/>
            </a:pPr>
            <a:r>
              <a:rPr lang="en-US" sz="4000" dirty="0"/>
              <a:t>To develop a competency-based primary health care teaching program for nursing professionals in selected domains  </a:t>
            </a:r>
          </a:p>
          <a:p>
            <a:pPr marL="685800" indent="-685800" algn="l">
              <a:buFont typeface="Arial" panose="020B0604020202020204" pitchFamily="34" charset="0"/>
              <a:buChar char="•"/>
            </a:pPr>
            <a:r>
              <a:rPr lang="en-US" sz="4000" dirty="0"/>
              <a:t>To assess the effectiveness of the education certificate program on the knowledge and skills of the nursing professionals in the selected health domains. </a:t>
            </a:r>
          </a:p>
          <a:p>
            <a:pPr marL="685800" indent="-685800" algn="l">
              <a:buFont typeface="Arial" panose="020B0604020202020204" pitchFamily="34" charset="0"/>
              <a:buChar char="•"/>
            </a:pPr>
            <a:r>
              <a:rPr lang="en-US" sz="4000" dirty="0"/>
              <a:t>To identify and report the barriers and challenges in the implementation of the certificate program amongst nursing professionals. </a:t>
            </a:r>
          </a:p>
          <a:p>
            <a:pPr algn="l"/>
            <a:endParaRPr lang="en-US" sz="3600" dirty="0"/>
          </a:p>
          <a:p>
            <a:pPr algn="l"/>
            <a:endParaRPr lang="en-US" sz="3200" dirty="0"/>
          </a:p>
          <a:p>
            <a:pPr algn="l"/>
            <a:endParaRPr lang="en-US" sz="4800" dirty="0"/>
          </a:p>
          <a:p>
            <a:pPr algn="l"/>
            <a:endParaRPr lang="en-IN" sz="4800" dirty="0"/>
          </a:p>
        </p:txBody>
      </p:sp>
      <p:pic>
        <p:nvPicPr>
          <p:cNvPr id="4" name="Picture 3">
            <a:extLst>
              <a:ext uri="{FF2B5EF4-FFF2-40B4-BE49-F238E27FC236}">
                <a16:creationId xmlns:a16="http://schemas.microsoft.com/office/drawing/2014/main" id="{85EC0926-8A22-9756-78BD-DA79A6CC216A}"/>
              </a:ext>
            </a:extLst>
          </p:cNvPr>
          <p:cNvPicPr>
            <a:picLocks noChangeAspect="1"/>
          </p:cNvPicPr>
          <p:nvPr/>
        </p:nvPicPr>
        <p:blipFill>
          <a:blip r:embed="rId6"/>
          <a:stretch>
            <a:fillRect/>
          </a:stretch>
        </p:blipFill>
        <p:spPr>
          <a:xfrm>
            <a:off x="19134591" y="6714960"/>
            <a:ext cx="2150609" cy="2309216"/>
          </a:xfrm>
          <a:prstGeom prst="rect">
            <a:avLst/>
          </a:prstGeom>
        </p:spPr>
      </p:pic>
      <p:pic>
        <p:nvPicPr>
          <p:cNvPr id="8" name="Picture 7">
            <a:extLst>
              <a:ext uri="{FF2B5EF4-FFF2-40B4-BE49-F238E27FC236}">
                <a16:creationId xmlns:a16="http://schemas.microsoft.com/office/drawing/2014/main" id="{198A3E23-60D6-5270-F679-FB6D4E4F806C}"/>
              </a:ext>
            </a:extLst>
          </p:cNvPr>
          <p:cNvPicPr>
            <a:picLocks noChangeAspect="1"/>
          </p:cNvPicPr>
          <p:nvPr/>
        </p:nvPicPr>
        <p:blipFill>
          <a:blip r:embed="rId7"/>
          <a:stretch>
            <a:fillRect/>
          </a:stretch>
        </p:blipFill>
        <p:spPr>
          <a:xfrm>
            <a:off x="1257300" y="1963140"/>
            <a:ext cx="6972300" cy="3675659"/>
          </a:xfrm>
          <a:prstGeom prst="rect">
            <a:avLst/>
          </a:prstGeom>
        </p:spPr>
      </p:pic>
      <p:pic>
        <p:nvPicPr>
          <p:cNvPr id="9" name="Picture 8">
            <a:extLst>
              <a:ext uri="{FF2B5EF4-FFF2-40B4-BE49-F238E27FC236}">
                <a16:creationId xmlns:a16="http://schemas.microsoft.com/office/drawing/2014/main" id="{402E4B98-8EEE-FA5B-D0AA-3824D7840690}"/>
              </a:ext>
            </a:extLst>
          </p:cNvPr>
          <p:cNvPicPr>
            <a:picLocks noChangeAspect="1"/>
          </p:cNvPicPr>
          <p:nvPr/>
        </p:nvPicPr>
        <p:blipFill>
          <a:blip r:embed="rId8"/>
          <a:stretch>
            <a:fillRect/>
          </a:stretch>
        </p:blipFill>
        <p:spPr>
          <a:xfrm>
            <a:off x="35217101" y="2070299"/>
            <a:ext cx="7396955" cy="3528020"/>
          </a:xfrm>
          <a:prstGeom prst="rect">
            <a:avLst/>
          </a:prstGeom>
        </p:spPr>
      </p:pic>
      <p:sp>
        <p:nvSpPr>
          <p:cNvPr id="11" name="TextBox 10">
            <a:extLst>
              <a:ext uri="{FF2B5EF4-FFF2-40B4-BE49-F238E27FC236}">
                <a16:creationId xmlns:a16="http://schemas.microsoft.com/office/drawing/2014/main" id="{C67E9B02-91DE-857E-A887-5BB2EE0AC65C}"/>
              </a:ext>
            </a:extLst>
          </p:cNvPr>
          <p:cNvSpPr txBox="1"/>
          <p:nvPr/>
        </p:nvSpPr>
        <p:spPr>
          <a:xfrm>
            <a:off x="12055022" y="10552971"/>
            <a:ext cx="9332912" cy="20514270"/>
          </a:xfrm>
          <a:prstGeom prst="rect">
            <a:avLst/>
          </a:prstGeom>
          <a:noFill/>
        </p:spPr>
        <p:txBody>
          <a:bodyPr wrap="square" rtlCol="0">
            <a:spAutoFit/>
          </a:bodyPr>
          <a:lstStyle/>
          <a:p>
            <a:pPr lvl="0" algn="l">
              <a:lnSpc>
                <a:spcPct val="107000"/>
              </a:lnSpc>
            </a:pPr>
            <a:r>
              <a:rPr lang="en-IN" sz="3600" dirty="0">
                <a:effectLst/>
                <a:latin typeface="+mn-lt"/>
                <a:ea typeface="Calibri" panose="020F0502020204030204" pitchFamily="34" charset="0"/>
                <a:cs typeface="Times New Roman" panose="02020603050405020304" pitchFamily="18" charset="0"/>
              </a:rPr>
              <a:t>Study Period: This study was conducted over two months from 18th April to 17th June 2022.</a:t>
            </a:r>
          </a:p>
          <a:p>
            <a:pPr lvl="0" algn="l">
              <a:lnSpc>
                <a:spcPct val="107000"/>
              </a:lnSpc>
            </a:pPr>
            <a:endParaRPr lang="en-IN" sz="3600" dirty="0">
              <a:effectLst/>
              <a:latin typeface="+mn-lt"/>
              <a:ea typeface="Calibri" panose="020F0502020204030204" pitchFamily="34" charset="0"/>
              <a:cs typeface="Times New Roman" panose="02020603050405020304" pitchFamily="18" charset="0"/>
            </a:endParaRPr>
          </a:p>
          <a:p>
            <a:pPr lvl="0" algn="l">
              <a:lnSpc>
                <a:spcPct val="115000"/>
              </a:lnSpc>
            </a:pPr>
            <a:r>
              <a:rPr lang="en-IN" sz="3600" dirty="0">
                <a:effectLst/>
                <a:latin typeface="+mn-lt"/>
                <a:ea typeface="Calibri" panose="020F0502020204030204" pitchFamily="34" charset="0"/>
                <a:cs typeface="Times New Roman" panose="02020603050405020304" pitchFamily="18" charset="0"/>
              </a:rPr>
              <a:t>Study area: This study is conducted in IIPH Delhi, Gurgaon.</a:t>
            </a:r>
          </a:p>
          <a:p>
            <a:pPr lvl="0" algn="l">
              <a:lnSpc>
                <a:spcPct val="115000"/>
              </a:lnSpc>
            </a:pPr>
            <a:endParaRPr lang="en-IN" sz="3600" dirty="0">
              <a:effectLst/>
              <a:latin typeface="+mn-lt"/>
              <a:ea typeface="Calibri" panose="020F0502020204030204" pitchFamily="34" charset="0"/>
              <a:cs typeface="Times New Roman" panose="02020603050405020304" pitchFamily="18" charset="0"/>
            </a:endParaRPr>
          </a:p>
          <a:p>
            <a:pPr lvl="0" algn="l">
              <a:lnSpc>
                <a:spcPct val="115000"/>
              </a:lnSpc>
            </a:pPr>
            <a:r>
              <a:rPr lang="en-IN" sz="3600" dirty="0">
                <a:effectLst/>
                <a:latin typeface="+mn-lt"/>
                <a:ea typeface="Calibri" panose="020F0502020204030204" pitchFamily="34" charset="0"/>
                <a:cs typeface="Times New Roman" panose="02020603050405020304" pitchFamily="18" charset="0"/>
              </a:rPr>
              <a:t>Sampling Technique: The research participants were recruited using a convenient sampling approach.</a:t>
            </a:r>
          </a:p>
          <a:p>
            <a:pPr lvl="0" algn="l">
              <a:lnSpc>
                <a:spcPct val="115000"/>
              </a:lnSpc>
            </a:pPr>
            <a:endParaRPr lang="en-IN" sz="3600" dirty="0">
              <a:effectLst/>
              <a:latin typeface="+mn-lt"/>
              <a:ea typeface="Calibri" panose="020F0502020204030204" pitchFamily="34" charset="0"/>
              <a:cs typeface="Times New Roman" panose="02020603050405020304" pitchFamily="18" charset="0"/>
            </a:endParaRPr>
          </a:p>
          <a:p>
            <a:pPr lvl="0" algn="l">
              <a:lnSpc>
                <a:spcPct val="107000"/>
              </a:lnSpc>
            </a:pPr>
            <a:r>
              <a:rPr lang="en-IN" sz="3600" dirty="0">
                <a:effectLst/>
                <a:latin typeface="+mn-lt"/>
                <a:ea typeface="Calibri" panose="020F0502020204030204" pitchFamily="34" charset="0"/>
                <a:cs typeface="Times New Roman" panose="02020603050405020304" pitchFamily="18" charset="0"/>
              </a:rPr>
              <a:t>Sample Size:  The study was </a:t>
            </a:r>
            <a:r>
              <a:rPr lang="en-IN" sz="3600" dirty="0">
                <a:latin typeface="+mn-lt"/>
                <a:ea typeface="Calibri" panose="020F0502020204030204" pitchFamily="34" charset="0"/>
                <a:cs typeface="Times New Roman" panose="02020603050405020304" pitchFamily="18" charset="0"/>
              </a:rPr>
              <a:t>done among </a:t>
            </a:r>
            <a:r>
              <a:rPr lang="en-IN" sz="3600" dirty="0">
                <a:effectLst/>
                <a:latin typeface="+mn-lt"/>
                <a:ea typeface="Calibri" panose="020F0502020204030204" pitchFamily="34" charset="0"/>
                <a:cs typeface="Times New Roman" panose="02020603050405020304" pitchFamily="18" charset="0"/>
              </a:rPr>
              <a:t>17 GNMs working in different Urban Primary Healthcare Centres in Gurgaon. All the participants were GNMs who have done GNM courses and post-basic nursing and are working as staff nurses in the urban primary healthcare centers.</a:t>
            </a:r>
          </a:p>
          <a:p>
            <a:pPr lvl="0" algn="l">
              <a:lnSpc>
                <a:spcPct val="107000"/>
              </a:lnSpc>
            </a:pPr>
            <a:endParaRPr lang="en-IN" sz="3600" dirty="0">
              <a:effectLst/>
              <a:latin typeface="+mn-lt"/>
              <a:ea typeface="Calibri" panose="020F0502020204030204" pitchFamily="34" charset="0"/>
              <a:cs typeface="Times New Roman" panose="02020603050405020304" pitchFamily="18" charset="0"/>
            </a:endParaRPr>
          </a:p>
          <a:p>
            <a:pPr lvl="0" algn="l">
              <a:lnSpc>
                <a:spcPct val="107000"/>
              </a:lnSpc>
            </a:pPr>
            <a:r>
              <a:rPr lang="en-IN" sz="3600" dirty="0">
                <a:effectLst/>
                <a:latin typeface="+mn-lt"/>
                <a:ea typeface="Calibri" panose="020F0502020204030204" pitchFamily="34" charset="0"/>
                <a:cs typeface="Times New Roman" panose="02020603050405020304" pitchFamily="18" charset="0"/>
              </a:rPr>
              <a:t>Research Instrument: </a:t>
            </a:r>
            <a:r>
              <a:rPr lang="en-GB" sz="3600" dirty="0">
                <a:effectLst/>
                <a:latin typeface="+mn-lt"/>
                <a:ea typeface="Calibri" panose="020F0502020204030204" pitchFamily="34" charset="0"/>
                <a:cs typeface="Times New Roman" panose="02020603050405020304" pitchFamily="18" charset="0"/>
              </a:rPr>
              <a:t>The participants were interviewed face to face and telephonically in the Hindi language using predesigned and pretested In-Depth Interview guides (IDIs). IDI guide comprised of questions and probes and prompts to elicit their willingness to talk about the gaps they face in their curriculum and undertake the course as a refresher.</a:t>
            </a:r>
          </a:p>
          <a:p>
            <a:pPr lvl="0" algn="l">
              <a:lnSpc>
                <a:spcPct val="107000"/>
              </a:lnSpc>
            </a:pPr>
            <a:endParaRPr lang="en-IN" sz="3600" dirty="0">
              <a:effectLst/>
              <a:latin typeface="+mn-lt"/>
              <a:ea typeface="Calibri" panose="020F0502020204030204" pitchFamily="34" charset="0"/>
              <a:cs typeface="Times New Roman" panose="02020603050405020304" pitchFamily="18" charset="0"/>
            </a:endParaRPr>
          </a:p>
          <a:p>
            <a:pPr lvl="0" algn="l">
              <a:lnSpc>
                <a:spcPct val="107000"/>
              </a:lnSpc>
              <a:spcAft>
                <a:spcPts val="800"/>
              </a:spcAft>
            </a:pPr>
            <a:r>
              <a:rPr lang="en-IN" sz="3600" dirty="0">
                <a:effectLst/>
                <a:latin typeface="+mn-lt"/>
                <a:ea typeface="Calibri" panose="020F0502020204030204" pitchFamily="34" charset="0"/>
                <a:cs typeface="Times New Roman" panose="02020603050405020304" pitchFamily="18" charset="0"/>
              </a:rPr>
              <a:t>Data Analysis: The interviews were audio-recorded and transcribed verbatim, and later transcripts were translated into English. </a:t>
            </a:r>
            <a:r>
              <a:rPr lang="en-GB" sz="3600" dirty="0">
                <a:effectLst/>
                <a:latin typeface="+mn-lt"/>
                <a:ea typeface="Calibri" panose="020F0502020204030204" pitchFamily="34" charset="0"/>
                <a:cs typeface="Times New Roman" panose="02020603050405020304" pitchFamily="18" charset="0"/>
              </a:rPr>
              <a:t>The translations were cross-verified by another researcher to avoid any bias in interpretation. Analysis was </a:t>
            </a:r>
            <a:r>
              <a:rPr lang="en-GB" sz="3600">
                <a:effectLst/>
                <a:latin typeface="+mn-lt"/>
                <a:ea typeface="Calibri" panose="020F0502020204030204" pitchFamily="34" charset="0"/>
                <a:cs typeface="Times New Roman" panose="02020603050405020304" pitchFamily="18" charset="0"/>
              </a:rPr>
              <a:t>done using ATLAS.ti</a:t>
            </a:r>
            <a:endParaRPr lang="en-IN" sz="3600" dirty="0">
              <a:effectLst/>
              <a:latin typeface="+mn-l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492C566A-F34D-6A2D-5B0E-DB6A2B91646B}"/>
              </a:ext>
            </a:extLst>
          </p:cNvPr>
          <p:cNvPicPr>
            <a:picLocks noChangeAspect="1"/>
          </p:cNvPicPr>
          <p:nvPr/>
        </p:nvPicPr>
        <p:blipFill>
          <a:blip r:embed="rId9"/>
          <a:stretch>
            <a:fillRect/>
          </a:stretch>
        </p:blipFill>
        <p:spPr>
          <a:xfrm>
            <a:off x="22017719" y="25242983"/>
            <a:ext cx="10514917" cy="695927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1599</TotalTime>
  <Words>890</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Mahek Gupta</cp:lastModifiedBy>
  <cp:revision>69</cp:revision>
  <cp:lastPrinted>2011-03-08T18:07:35Z</cp:lastPrinted>
  <dcterms:created xsi:type="dcterms:W3CDTF">2008-12-04T00:20:37Z</dcterms:created>
  <dcterms:modified xsi:type="dcterms:W3CDTF">2022-07-01T12:06:20Z</dcterms:modified>
  <cp:category>Research Poster</cp:category>
</cp:coreProperties>
</file>