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2" r:id="rId17"/>
    <p:sldId id="273" r:id="rId18"/>
    <p:sldId id="274" r:id="rId19"/>
    <p:sldId id="275" r:id="rId20"/>
    <p:sldId id="276" r:id="rId21"/>
  </p:sldIdLst>
  <p:sldSz cx="12192000" cy="6858000"/>
  <p:notesSz cx="6858000" cy="9144000"/>
  <p:embeddedFontLst>
    <p:embeddedFont>
      <p:font typeface="Century Gothic" pitchFamily="34"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A7E4CC8C-7B45-489E-962D-8EC1F1815F3F}"/>
    <pc:docChg chg="undo custSel modSld sldOrd">
      <pc:chgData name="Rajdeep Dey" userId="591f9841241227df" providerId="LiveId" clId="{A7E4CC8C-7B45-489E-962D-8EC1F1815F3F}" dt="2022-06-26T14:10:50.706" v="39" actId="20577"/>
      <pc:docMkLst>
        <pc:docMk/>
      </pc:docMkLst>
      <pc:sldChg chg="modSp mod">
        <pc:chgData name="Rajdeep Dey" userId="591f9841241227df" providerId="LiveId" clId="{A7E4CC8C-7B45-489E-962D-8EC1F1815F3F}" dt="2022-06-26T13:59:26.391" v="21" actId="1037"/>
        <pc:sldMkLst>
          <pc:docMk/>
          <pc:sldMk cId="0" sldId="262"/>
        </pc:sldMkLst>
        <pc:spChg chg="mod">
          <ac:chgData name="Rajdeep Dey" userId="591f9841241227df" providerId="LiveId" clId="{A7E4CC8C-7B45-489E-962D-8EC1F1815F3F}" dt="2022-06-26T13:59:26.391" v="21" actId="1037"/>
          <ac:spMkLst>
            <pc:docMk/>
            <pc:sldMk cId="0" sldId="262"/>
            <ac:spMk id="137" creationId="{00000000-0000-0000-0000-000000000000}"/>
          </ac:spMkLst>
        </pc:spChg>
      </pc:sldChg>
      <pc:sldChg chg="ord">
        <pc:chgData name="Rajdeep Dey" userId="591f9841241227df" providerId="LiveId" clId="{A7E4CC8C-7B45-489E-962D-8EC1F1815F3F}" dt="2022-06-26T14:05:42.731" v="27"/>
        <pc:sldMkLst>
          <pc:docMk/>
          <pc:sldMk cId="0" sldId="263"/>
        </pc:sldMkLst>
      </pc:sldChg>
      <pc:sldChg chg="ord">
        <pc:chgData name="Rajdeep Dey" userId="591f9841241227df" providerId="LiveId" clId="{A7E4CC8C-7B45-489E-962D-8EC1F1815F3F}" dt="2022-06-26T14:05:34.560" v="23"/>
        <pc:sldMkLst>
          <pc:docMk/>
          <pc:sldMk cId="0" sldId="264"/>
        </pc:sldMkLst>
      </pc:sldChg>
      <pc:sldChg chg="ord">
        <pc:chgData name="Rajdeep Dey" userId="591f9841241227df" providerId="LiveId" clId="{A7E4CC8C-7B45-489E-962D-8EC1F1815F3F}" dt="2022-06-26T14:05:40.864" v="25"/>
        <pc:sldMkLst>
          <pc:docMk/>
          <pc:sldMk cId="0" sldId="265"/>
        </pc:sldMkLst>
      </pc:sldChg>
      <pc:sldChg chg="modSp mod">
        <pc:chgData name="Rajdeep Dey" userId="591f9841241227df" providerId="LiveId" clId="{A7E4CC8C-7B45-489E-962D-8EC1F1815F3F}" dt="2022-06-26T14:10:50.706" v="39" actId="20577"/>
        <pc:sldMkLst>
          <pc:docMk/>
          <pc:sldMk cId="0" sldId="269"/>
        </pc:sldMkLst>
        <pc:spChg chg="mod">
          <ac:chgData name="Rajdeep Dey" userId="591f9841241227df" providerId="LiveId" clId="{A7E4CC8C-7B45-489E-962D-8EC1F1815F3F}" dt="2022-06-26T14:10:50.706" v="39" actId="20577"/>
          <ac:spMkLst>
            <pc:docMk/>
            <pc:sldMk cId="0" sldId="269"/>
            <ac:spMk id="211" creationId="{00000000-0000-0000-0000-000000000000}"/>
          </ac:spMkLst>
        </pc:spChg>
      </pc:sldChg>
      <pc:sldChg chg="addSp delSp modSp mod">
        <pc:chgData name="Rajdeep Dey" userId="591f9841241227df" providerId="LiveId" clId="{A7E4CC8C-7B45-489E-962D-8EC1F1815F3F}" dt="2022-06-26T14:10:30.695" v="29" actId="27309"/>
        <pc:sldMkLst>
          <pc:docMk/>
          <pc:sldMk cId="0" sldId="274"/>
        </pc:sldMkLst>
        <pc:graphicFrameChg chg="add del modGraphic">
          <ac:chgData name="Rajdeep Dey" userId="591f9841241227df" providerId="LiveId" clId="{A7E4CC8C-7B45-489E-962D-8EC1F1815F3F}" dt="2022-06-26T14:10:30.695" v="29" actId="27309"/>
          <ac:graphicFrameMkLst>
            <pc:docMk/>
            <pc:sldMk cId="0" sldId="274"/>
            <ac:graphicFrameMk id="3" creationId="{4BBDBE87-6081-38C8-975C-001D4730AF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r>
              <a:rPr lang="en-IN" sz="3200" b="1" i="0" u="none" strike="noStrike">
                <a:solidFill>
                  <a:schemeClr val="dk1"/>
                </a:solidFill>
                <a:latin typeface="Times New Roman"/>
                <a:ea typeface="Times New Roman"/>
                <a:cs typeface="Times New Roman"/>
                <a:sym typeface="Times New Roman"/>
              </a:rPr>
              <a:t/>
            </a:r>
            <a:br>
              <a:rPr lang="en-IN" sz="3200" b="1" i="0" u="none" strike="noStrike">
                <a:solidFill>
                  <a:schemeClr val="dk1"/>
                </a:solidFill>
                <a:latin typeface="Times New Roman"/>
                <a:ea typeface="Times New Roman"/>
                <a:cs typeface="Times New Roman"/>
                <a:sym typeface="Times New Roman"/>
              </a:rPr>
            </a:br>
            <a:r>
              <a:rPr lang="en-IN"/>
              <a:t/>
            </a: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107442" y="4527968"/>
            <a:ext cx="3173100" cy="20034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spcBef>
                <a:spcPts val="0"/>
              </a:spcBef>
              <a:spcAft>
                <a:spcPts val="0"/>
              </a:spcAft>
              <a:buSzPct val="100000"/>
              <a:buNone/>
            </a:pPr>
            <a:r>
              <a:rPr lang="en-IN" sz="4800" b="1" dirty="0" smtClean="0">
                <a:solidFill>
                  <a:schemeClr val="dk1"/>
                </a:solidFill>
                <a:latin typeface="Times New Roman"/>
                <a:cs typeface="Times New Roman"/>
                <a:sym typeface="Times New Roman"/>
              </a:rPr>
              <a:t>By:</a:t>
            </a:r>
            <a:endParaRPr sz="4800"/>
          </a:p>
          <a:p>
            <a:pPr marL="0" lvl="0" indent="0" algn="l" rtl="0">
              <a:spcBef>
                <a:spcPts val="0"/>
              </a:spcBef>
              <a:spcAft>
                <a:spcPts val="0"/>
              </a:spcAft>
              <a:buSzPct val="100000"/>
              <a:buNone/>
            </a:pPr>
            <a:r>
              <a:rPr lang="en-IN" sz="4800" b="0" i="0" u="none" strike="noStrike" dirty="0" smtClean="0">
                <a:solidFill>
                  <a:schemeClr val="dk1"/>
                </a:solidFill>
                <a:latin typeface="Times New Roman"/>
                <a:ea typeface="Times New Roman"/>
                <a:cs typeface="Times New Roman"/>
                <a:sym typeface="Times New Roman"/>
              </a:rPr>
              <a:t>Mr</a:t>
            </a:r>
            <a:r>
              <a:rPr lang="en-IN" sz="4800" b="0" i="0" u="none" strike="noStrike" dirty="0">
                <a:solidFill>
                  <a:schemeClr val="dk1"/>
                </a:solidFill>
                <a:latin typeface="Times New Roman"/>
                <a:ea typeface="Times New Roman"/>
                <a:cs typeface="Times New Roman"/>
                <a:sym typeface="Times New Roman"/>
              </a:rPr>
              <a:t>. </a:t>
            </a:r>
            <a:r>
              <a:rPr lang="en-IN" sz="4800" b="0" i="0" u="none" strike="noStrike" dirty="0" err="1">
                <a:solidFill>
                  <a:schemeClr val="dk1"/>
                </a:solidFill>
                <a:latin typeface="Times New Roman"/>
                <a:ea typeface="Times New Roman"/>
                <a:cs typeface="Times New Roman"/>
                <a:sym typeface="Times New Roman"/>
              </a:rPr>
              <a:t>Kinshuk</a:t>
            </a:r>
            <a:r>
              <a:rPr lang="en-IN" sz="4800" b="0" i="0" u="none" strike="noStrike" dirty="0">
                <a:solidFill>
                  <a:schemeClr val="dk1"/>
                </a:solidFill>
                <a:latin typeface="Times New Roman"/>
                <a:ea typeface="Times New Roman"/>
                <a:cs typeface="Times New Roman"/>
                <a:sym typeface="Times New Roman"/>
              </a:rPr>
              <a:t> Jain</a:t>
            </a:r>
            <a:endParaRPr sz="4800" b="0">
              <a:solidFill>
                <a:schemeClr val="dk1"/>
              </a:solidFill>
            </a:endParaRPr>
          </a:p>
          <a:p>
            <a:pPr marL="0" lvl="0" indent="0" algn="l" rtl="0">
              <a:spcBef>
                <a:spcPts val="0"/>
              </a:spcBef>
              <a:spcAft>
                <a:spcPts val="0"/>
              </a:spcAft>
              <a:buSzPct val="100000"/>
              <a:buNone/>
            </a:pPr>
            <a:endParaRPr sz="7200" b="0">
              <a:solidFill>
                <a:schemeClr val="dk1"/>
              </a:solidFill>
            </a:endParaRPr>
          </a:p>
          <a:p>
            <a:pPr marL="0" lvl="0" indent="0" algn="l" rtl="0">
              <a:spcBef>
                <a:spcPts val="1000"/>
              </a:spcBef>
              <a:spcAft>
                <a:spcPts val="0"/>
              </a:spcAft>
              <a:buSzPct val="100000"/>
              <a:buNone/>
            </a:pPr>
            <a:r>
              <a:rPr lang="en-IN" sz="5600" dirty="0">
                <a:solidFill>
                  <a:schemeClr val="dk1"/>
                </a:solidFill>
              </a:rPr>
              <a:t/>
            </a:r>
            <a:br>
              <a:rPr lang="en-IN" sz="5600" dirty="0">
                <a:solidFill>
                  <a:schemeClr val="dk1"/>
                </a:solidFill>
              </a:rPr>
            </a:br>
            <a:endParaRPr sz="560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dirty="0">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dirty="0">
                <a:solidFill>
                  <a:schemeClr val="dk1"/>
                </a:solidFill>
                <a:latin typeface="Times New Roman"/>
                <a:ea typeface="Times New Roman"/>
                <a:cs typeface="Times New Roman"/>
                <a:sym typeface="Times New Roman"/>
              </a:rPr>
              <a:t>Dr. </a:t>
            </a:r>
            <a:r>
              <a:rPr lang="en-IN" sz="2400" dirty="0" err="1">
                <a:solidFill>
                  <a:schemeClr val="dk1"/>
                </a:solidFill>
                <a:latin typeface="Times New Roman"/>
                <a:ea typeface="Times New Roman"/>
                <a:cs typeface="Times New Roman"/>
                <a:sym typeface="Times New Roman"/>
              </a:rPr>
              <a:t>Rupsa</a:t>
            </a:r>
            <a:r>
              <a:rPr lang="en-IN" sz="2400" dirty="0">
                <a:solidFill>
                  <a:schemeClr val="dk1"/>
                </a:solidFill>
                <a:latin typeface="Times New Roman"/>
                <a:ea typeface="Times New Roman"/>
                <a:cs typeface="Times New Roman"/>
                <a:sym typeface="Times New Roman"/>
              </a:rPr>
              <a:t> </a:t>
            </a:r>
            <a:r>
              <a:rPr lang="en-IN" sz="2400" dirty="0" err="1">
                <a:solidFill>
                  <a:schemeClr val="dk1"/>
                </a:solidFill>
                <a:latin typeface="Times New Roman"/>
                <a:ea typeface="Times New Roman"/>
                <a:cs typeface="Times New Roman"/>
                <a:sym typeface="Times New Roman"/>
              </a:rPr>
              <a:t>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dirty="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dirty="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a:solidFill>
                  <a:schemeClr val="dk1"/>
                </a:solidFill>
              </a:rPr>
              <a:t>TOPIC- BASELINE ASSESSMENT OF HEALTH &amp; WELLNESS CENTRES IN 9 DISTRICTS OF HARYANA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217725" y="1589250"/>
            <a:ext cx="11756549" cy="55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a:solidFill>
                  <a:schemeClr val="dk1"/>
                </a:solidFill>
              </a:rPr>
              <a:t>There were few prior research studies, especially for haryana, on the subject of our study.</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a:solidFill>
                  <a:schemeClr val="dk1"/>
                </a:solidFill>
              </a:rPr>
              <a:t>In addition to patient sensitive data, numerous health records are not kept up to date.</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Data collection was conducted on the basis of the available workforce at the time of visit.</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There were some closed facilities and personnel shortages were noted.</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We encountered language barriers in some districts.</a:t>
            </a:r>
            <a:endParaRPr sz="180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a:t>
            </a:r>
            <a:r>
              <a:rPr lang="en-IN" sz="1600" dirty="0" err="1">
                <a:solidFill>
                  <a:schemeClr val="dk1"/>
                </a:solidFill>
              </a:rPr>
              <a:t>centrres</a:t>
            </a:r>
            <a:r>
              <a:rPr lang="en-IN" sz="1600" dirty="0">
                <a:solidFill>
                  <a:schemeClr val="dk1"/>
                </a:solidFill>
              </a:rPr>
              <a:t>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1868025" y="1698175"/>
            <a:ext cx="9970200" cy="4802700"/>
          </a:xfrm>
          <a:prstGeom prst="rect">
            <a:avLst/>
          </a:prstGeom>
          <a:noFill/>
          <a:ln>
            <a:noFill/>
          </a:ln>
        </p:spPr>
        <p:txBody>
          <a:bodyPr spcFirstLastPara="1" wrap="square" lIns="91425" tIns="45700" rIns="91425" bIns="45700" anchor="t" anchorCtr="0">
            <a:noAutofit/>
          </a:bodyPr>
          <a:lstStyle/>
          <a:p>
            <a:pPr marL="457200" lvl="0" indent="-301783" algn="l" rtl="0">
              <a:lnSpc>
                <a:spcPct val="95000"/>
              </a:lnSpc>
              <a:spcBef>
                <a:spcPts val="1200"/>
              </a:spcBef>
              <a:spcAft>
                <a:spcPts val="0"/>
              </a:spcAft>
              <a:buSzPts val="1153"/>
              <a:buFont typeface="Arial"/>
              <a:buAutoNum type="arabicParenR"/>
            </a:pPr>
            <a:r>
              <a:rPr lang="en-IN" sz="1152">
                <a:solidFill>
                  <a:schemeClr val="dk1"/>
                </a:solidFill>
                <a:latin typeface="Arial"/>
                <a:ea typeface="Arial"/>
                <a:cs typeface="Arial"/>
                <a:sym typeface="Arial"/>
              </a:rPr>
              <a:t>Lahariya C. Health &amp; wellness centres to strengthen primary health care in India: Concept, progress and ways forward. Indian J Pediatr [Internet]. 2020; Available from:</a:t>
            </a:r>
            <a:r>
              <a:rPr lang="en-IN" sz="1152">
                <a:solidFill>
                  <a:schemeClr val="dk1"/>
                </a:solidFill>
                <a:uFill>
                  <a:noFill/>
                </a:uFill>
                <a:latin typeface="Arial"/>
                <a:ea typeface="Arial"/>
                <a:cs typeface="Arial"/>
                <a:sym typeface="Arial"/>
                <a:hlinkClick r:id="rId3">
                  <a:extLst>
                    <a:ext uri="{A12FA001-AC4F-418D-AE19-62706E023703}">
                      <ahyp:hlinkClr xmlns="" xmlns:ahyp="http://schemas.microsoft.com/office/drawing/2018/hyperlinkcolor" val="tx"/>
                    </a:ext>
                  </a:extLst>
                </a:hlinkClick>
              </a:rPr>
              <a:t> </a:t>
            </a:r>
            <a:r>
              <a:rPr lang="en-IN" sz="1152" u="sng">
                <a:solidFill>
                  <a:srgbClr val="1155CC"/>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http://dx.doi.org/10.1007/s12098-020-03359-z</a:t>
            </a:r>
            <a:endParaRPr sz="1152"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152">
                <a:solidFill>
                  <a:schemeClr val="dk1"/>
                </a:solidFill>
                <a:latin typeface="Arial"/>
                <a:ea typeface="Arial"/>
                <a:cs typeface="Arial"/>
                <a:sym typeface="Arial"/>
              </a:rPr>
              <a:t> </a:t>
            </a: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Press information bureau [Internet]. Gov.in. [cited 2022 Jun 18]. Available from:</a:t>
            </a:r>
            <a:r>
              <a:rPr lang="en-IN" sz="1230">
                <a:solidFill>
                  <a:srgbClr val="303030"/>
                </a:solidFill>
                <a:uFill>
                  <a:noFill/>
                </a:uFill>
                <a:latin typeface="Arial"/>
                <a:ea typeface="Arial"/>
                <a:cs typeface="Arial"/>
                <a:sym typeface="Arial"/>
                <a:hlinkClick r:id="rId4">
                  <a:extLst>
                    <a:ext uri="{A12FA001-AC4F-418D-AE19-62706E023703}">
                      <ahyp:hlinkClr xmlns="" xmlns:ahyp="http://schemas.microsoft.com/office/drawing/2018/hyperlinkcolor" val="tx"/>
                    </a:ext>
                  </a:extLst>
                </a:hlinkClick>
              </a:rPr>
              <a:t> </a:t>
            </a:r>
            <a:r>
              <a:rPr lang="en-IN" sz="1230" u="sng">
                <a:solidFill>
                  <a:srgbClr val="1155CC"/>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https://pib.gov.in/PressReleseDetailm.aspx?PRID=1816131</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latin typeface="Arial"/>
                <a:ea typeface="Arial"/>
                <a:cs typeface="Arial"/>
                <a:sym typeface="Arial"/>
              </a:rPr>
              <a:t> </a:t>
            </a:r>
            <a:endParaRPr sz="1230">
              <a:solidFill>
                <a:srgbClr val="303030"/>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[cited 2022 Jun 18];Available from:</a:t>
            </a:r>
            <a:r>
              <a:rPr lang="en-IN" sz="1230">
                <a:solidFill>
                  <a:srgbClr val="303030"/>
                </a:solidFill>
                <a:uFill>
                  <a:noFill/>
                </a:uFill>
                <a:latin typeface="Arial"/>
                <a:ea typeface="Arial"/>
                <a:cs typeface="Arial"/>
                <a:sym typeface="Arial"/>
                <a:hlinkClick r:id="rId5">
                  <a:extLst>
                    <a:ext uri="{A12FA001-AC4F-418D-AE19-62706E023703}">
                      <ahyp:hlinkClr xmlns="" xmlns:ahyp="http://schemas.microsoft.com/office/drawing/2018/hyperlinkcolor" val="tx"/>
                    </a:ext>
                  </a:extLst>
                </a:hlinkClick>
              </a:rPr>
              <a:t> </a:t>
            </a:r>
            <a:r>
              <a:rPr lang="en-IN" sz="1230" u="sng">
                <a:solidFill>
                  <a:srgbClr val="1155CC"/>
                </a:solidFill>
                <a:latin typeface="Arial"/>
                <a:ea typeface="Arial"/>
                <a:cs typeface="Arial"/>
                <a:sym typeface="Arial"/>
                <a:hlinkClick r:id="rId5">
                  <a:extLst>
                    <a:ext uri="{A12FA001-AC4F-418D-AE19-62706E023703}">
                      <ahyp:hlinkClr xmlns="" xmlns:ahyp="http://schemas.microsoft.com/office/drawing/2018/hyperlinkcolor" val="tx"/>
                    </a:ext>
                  </a:extLst>
                </a:hlinkClick>
              </a:rPr>
              <a:t>http://dx.doi.org/10.4103/jfmpc.jfmpc_2560_20</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highlight>
                  <a:srgbClr val="FFFFFF"/>
                </a:highlight>
                <a:latin typeface="Arial"/>
                <a:ea typeface="Arial"/>
                <a:cs typeface="Arial"/>
                <a:sym typeface="Arial"/>
              </a:rPr>
              <a:t> </a:t>
            </a:r>
            <a:endParaRPr sz="1230">
              <a:solidFill>
                <a:srgbClr val="303030"/>
              </a:solidFill>
              <a:highlight>
                <a:srgbClr val="FFFFFF"/>
              </a:highlight>
              <a:latin typeface="Arial"/>
              <a:ea typeface="Arial"/>
              <a:cs typeface="Arial"/>
              <a:sym typeface="Arial"/>
            </a:endParaRPr>
          </a:p>
          <a:p>
            <a:pPr marL="457200" lvl="0" indent="-311626" algn="l" rtl="0">
              <a:lnSpc>
                <a:spcPct val="95000"/>
              </a:lnSpc>
              <a:spcBef>
                <a:spcPts val="1200"/>
              </a:spcBef>
              <a:spcAft>
                <a:spcPts val="0"/>
              </a:spcAft>
              <a:buSzPts val="1308"/>
              <a:buFont typeface="Arial"/>
              <a:buAutoNum type="arabicParenR"/>
            </a:pPr>
            <a:r>
              <a:rPr lang="en-IN" sz="1307">
                <a:solidFill>
                  <a:srgbClr val="303030"/>
                </a:solidFill>
                <a:latin typeface="Arial"/>
                <a:ea typeface="Arial"/>
                <a:cs typeface="Arial"/>
                <a:sym typeface="Arial"/>
              </a:rPr>
              <a:t>Govt of India. Health and Wellness Centres. MoHFW Govt of India </a:t>
            </a:r>
            <a:r>
              <a:rPr lang="en-IN" sz="1307">
                <a:solidFill>
                  <a:schemeClr val="dk1"/>
                </a:solidFill>
                <a:latin typeface="Arial"/>
                <a:ea typeface="Arial"/>
                <a:cs typeface="Arial"/>
                <a:sym typeface="Arial"/>
              </a:rPr>
              <a:t>[Internet] </a:t>
            </a:r>
            <a:r>
              <a:rPr lang="en-IN" sz="1307">
                <a:solidFill>
                  <a:srgbClr val="303030"/>
                </a:solidFill>
                <a:latin typeface="Arial"/>
                <a:ea typeface="Arial"/>
                <a:cs typeface="Arial"/>
                <a:sym typeface="Arial"/>
              </a:rPr>
              <a:t>24 Mar 2019</a:t>
            </a:r>
            <a:r>
              <a:rPr lang="en-IN" sz="1307">
                <a:solidFill>
                  <a:schemeClr val="dk1"/>
                </a:solidFill>
                <a:latin typeface="Arial"/>
                <a:ea typeface="Arial"/>
                <a:cs typeface="Arial"/>
                <a:sym typeface="Arial"/>
              </a:rPr>
              <a:t>; </a:t>
            </a:r>
            <a:r>
              <a:rPr lang="en-IN" sz="1307">
                <a:solidFill>
                  <a:srgbClr val="303030"/>
                </a:solidFill>
                <a:latin typeface="Arial"/>
                <a:ea typeface="Arial"/>
                <a:cs typeface="Arial"/>
                <a:sym typeface="Arial"/>
              </a:rPr>
              <a:t>Available at:</a:t>
            </a:r>
            <a:r>
              <a:rPr lang="en-IN" sz="1307">
                <a:solidFill>
                  <a:srgbClr val="303030"/>
                </a:solidFill>
                <a:uFill>
                  <a:noFill/>
                </a:uFill>
                <a:latin typeface="Arial"/>
                <a:ea typeface="Arial"/>
                <a:cs typeface="Arial"/>
                <a:sym typeface="Arial"/>
                <a:hlinkClick r:id="rId6">
                  <a:extLst>
                    <a:ext uri="{A12FA001-AC4F-418D-AE19-62706E023703}">
                      <ahyp:hlinkClr xmlns="" xmlns:ahyp="http://schemas.microsoft.com/office/drawing/2018/hyperlinkcolor" val="tx"/>
                    </a:ext>
                  </a:extLst>
                </a:hlinkClick>
              </a:rPr>
              <a:t> </a:t>
            </a:r>
            <a:r>
              <a:rPr lang="en-IN" sz="1307" u="sng">
                <a:solidFill>
                  <a:srgbClr val="376FAA"/>
                </a:solidFill>
                <a:latin typeface="Arial"/>
                <a:ea typeface="Arial"/>
                <a:cs typeface="Arial"/>
                <a:sym typeface="Arial"/>
                <a:hlinkClick r:id="rId6">
                  <a:extLst>
                    <a:ext uri="{A12FA001-AC4F-418D-AE19-62706E023703}">
                      <ahyp:hlinkClr xmlns="" xmlns:ahyp="http://schemas.microsoft.com/office/drawing/2018/hyperlinkcolor" val="tx"/>
                    </a:ext>
                  </a:extLst>
                </a:hlinkClick>
              </a:rPr>
              <a:t>https://ab-hwc.nhp.gov.in/</a:t>
            </a:r>
            <a:endParaRPr sz="1152">
              <a:solidFill>
                <a:schemeClr val="dk1"/>
              </a:solidFill>
              <a:latin typeface="Arial"/>
              <a:ea typeface="Arial"/>
              <a:cs typeface="Arial"/>
              <a:sym typeface="Arial"/>
            </a:endParaRPr>
          </a:p>
          <a:p>
            <a:pPr marL="342900" lvl="0" indent="0" algn="l" rtl="0">
              <a:lnSpc>
                <a:spcPct val="95000"/>
              </a:lnSpc>
              <a:spcBef>
                <a:spcPts val="1200"/>
              </a:spcBef>
              <a:spcAft>
                <a:spcPts val="0"/>
              </a:spcAft>
              <a:buNone/>
            </a:pP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chemeClr val="dk1"/>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2022 [cited 2022 Jun 18; Available from: </a:t>
            </a:r>
            <a:r>
              <a:rPr lang="en-IN" sz="1230" u="sng">
                <a:solidFill>
                  <a:srgbClr val="1155CC"/>
                </a:solidFill>
                <a:latin typeface="Arial"/>
                <a:ea typeface="Arial"/>
                <a:cs typeface="Arial"/>
                <a:sym typeface="Arial"/>
                <a:hlinkClick r:id="rId5">
                  <a:extLst>
                    <a:ext uri="{A12FA001-AC4F-418D-AE19-62706E023703}">
                      <ahyp:hlinkClr xmlns="" xmlns:ahyp="http://schemas.microsoft.com/office/drawing/2018/hyperlinkcolor" val="tx"/>
                    </a:ext>
                  </a:extLst>
                </a:hlinkClick>
              </a:rPr>
              <a:t>http://dx.doi.org/10.4103/jfmpc.jfmpc_2560_20</a:t>
            </a:r>
            <a:endParaRPr sz="1695"/>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17</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855800" y="45480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18</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187950"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a:solidFill>
                  <a:srgbClr val="CC4125"/>
                </a:solidFill>
              </a:rPr>
              <a:t>PICTORIAL JOURNEY</a:t>
            </a:r>
            <a:endParaRPr sz="280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19</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6136726"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949475" y="1024125"/>
            <a:ext cx="5047475"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521075" y="365325"/>
            <a:ext cx="57465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240"/>
              <a:buFont typeface="Century Gothic"/>
              <a:buNone/>
            </a:pPr>
            <a:r>
              <a:rPr lang="en-IN" b="1">
                <a:solidFill>
                  <a:srgbClr val="CC4125"/>
                </a:solidFill>
              </a:rPr>
              <a:t>APPROVAL</a:t>
            </a:r>
            <a:endParaRPr>
              <a:solidFill>
                <a:srgbClr val="CC4125"/>
              </a:solidFill>
            </a:endParaRPr>
          </a:p>
        </p:txBody>
      </p:sp>
      <p:pic>
        <p:nvPicPr>
          <p:cNvPr id="85" name="Google Shape;85;p2"/>
          <p:cNvPicPr preferRelativeResize="0"/>
          <p:nvPr/>
        </p:nvPicPr>
        <p:blipFill rotWithShape="1">
          <a:blip r:embed="rId3">
            <a:alphaModFix/>
          </a:blip>
          <a:srcRect l="10846" t="10656" r="4479" b="8613"/>
          <a:stretch/>
        </p:blipFill>
        <p:spPr>
          <a:xfrm>
            <a:off x="2501650" y="1617450"/>
            <a:ext cx="7785350" cy="4485749"/>
          </a:xfrm>
          <a:prstGeom prst="rect">
            <a:avLst/>
          </a:prstGeom>
          <a:noFill/>
          <a:ln w="19050" cap="flat" cmpd="sng">
            <a:solidFill>
              <a:schemeClr val="dk2"/>
            </a:solidFill>
            <a:prstDash val="solid"/>
            <a:round/>
            <a:headEnd type="none" w="sm" len="sm"/>
            <a:tailEnd type="none" w="sm" len="sm"/>
          </a:ln>
        </p:spPr>
      </p:pic>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4">
            <a:alphaModFix/>
          </a:blip>
          <a:srcRect l="-16972"/>
          <a:stretch/>
        </p:blipFill>
        <p:spPr>
          <a:xfrm>
            <a:off x="10708825" y="57275"/>
            <a:ext cx="1483175" cy="69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20</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4443975"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571750" y="1409413"/>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SETTING :</a:t>
            </a:r>
            <a:r>
              <a:rPr lang="en-IN">
                <a:latin typeface="Times New Roman"/>
                <a:ea typeface="Times New Roman"/>
                <a:cs typeface="Times New Roman"/>
                <a:sym typeface="Times New Roman"/>
              </a:rPr>
              <a:t> The study was conducted in the sub-centers converted to HWCs across the 9 districts of Haryana. </a:t>
            </a:r>
            <a:endParaRPr>
              <a:latin typeface="Arial"/>
              <a:ea typeface="Arial"/>
              <a:cs typeface="Arial"/>
              <a:sym typeface="Arial"/>
            </a:endParaRPr>
          </a:p>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DURATION :</a:t>
            </a:r>
            <a:r>
              <a:rPr lang="en-IN">
                <a:latin typeface="Times New Roman"/>
                <a:ea typeface="Times New Roman"/>
                <a:cs typeface="Times New Roman"/>
                <a:sym typeface="Times New Roman"/>
              </a:rPr>
              <a:t> The study duration was from April 2022 to June 2022.</a:t>
            </a:r>
            <a:endParaRPr>
              <a:latin typeface="Arial"/>
              <a:ea typeface="Arial"/>
              <a:cs typeface="Arial"/>
              <a:sym typeface="Arial"/>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STUDY DESIGN :</a:t>
            </a:r>
            <a:r>
              <a:rPr lang="en-IN">
                <a:latin typeface="Times New Roman"/>
                <a:ea typeface="Times New Roman"/>
                <a:cs typeface="Times New Roman"/>
                <a:sym typeface="Times New Roman"/>
              </a:rPr>
              <a:t> A Cross-Sectional study was conducted based on observation of the facility under the NQAS checklist for HWC</a:t>
            </a:r>
            <a:endParaRPr>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SAMPLING :</a:t>
            </a:r>
            <a:endParaRPr b="1">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6</a:t>
            </a:fld>
            <a:endParaRPr>
              <a:solidFill>
                <a:schemeClr val="dk2"/>
              </a:solidFill>
              <a:latin typeface="Arial"/>
              <a:ea typeface="Arial"/>
              <a:cs typeface="Arial"/>
              <a:sym typeface="Arial"/>
            </a:endParaRPr>
          </a:p>
        </p:txBody>
      </p:sp>
      <p:graphicFrame>
        <p:nvGraphicFramePr>
          <p:cNvPr id="126" name="Google Shape;126;p6"/>
          <p:cNvGraphicFramePr/>
          <p:nvPr/>
        </p:nvGraphicFramePr>
        <p:xfrm>
          <a:off x="2703028" y="4687927"/>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 xmlns:a16="http://schemas.microsoft.com/office/drawing/2014/main" val="20000"/>
                    </a:ext>
                  </a:extLst>
                </a:gridCol>
                <a:gridCol w="4012150">
                  <a:extLst>
                    <a:ext uri="{9D8B030D-6E8A-4147-A177-3AD203B41FA5}">
                      <a16:colId xmlns="" xmlns:a16="http://schemas.microsoft.com/office/drawing/2014/main" val="20001"/>
                    </a:ext>
                  </a:extLst>
                </a:gridCol>
              </a:tblGrid>
              <a:tr h="32055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0"/>
                  </a:ext>
                </a:extLst>
              </a:tr>
              <a:tr h="320550">
                <a:tc>
                  <a:txBody>
                    <a:bodyPr/>
                    <a:lstStyle/>
                    <a:p>
                      <a:pPr marL="0" lvl="0" indent="0" algn="l" rtl="0">
                        <a:spcBef>
                          <a:spcPts val="0"/>
                        </a:spcBef>
                        <a:spcAft>
                          <a:spcPts val="0"/>
                        </a:spcAft>
                        <a:buNone/>
                      </a:pPr>
                      <a:r>
                        <a:rPr lang="en-IN" sz="1600" b="1"/>
                        <a:t>5 HWCs within each district</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Random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1"/>
                  </a:ext>
                </a:extLst>
              </a:tr>
              <a:tr h="32055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2"/>
                  </a:ext>
                </a:extLst>
              </a:tr>
              <a:tr h="32055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Convenience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 xmlns:a16="http://schemas.microsoft.com/office/drawing/2014/main"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 xmlns:a16="http://schemas.microsoft.com/office/drawing/2014/main"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pPr marL="0" lvl="0" indent="0" algn="r" rtl="0">
                <a:spcBef>
                  <a:spcPts val="0"/>
                </a:spcBef>
                <a:spcAft>
                  <a:spcPts val="0"/>
                </a:spcAft>
                <a:buClr>
                  <a:srgbClr val="000000"/>
                </a:buClr>
                <a:buFont typeface="Arial"/>
                <a:buNone/>
              </a:p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1228</Words>
  <Application>Microsoft Office PowerPoint</Application>
  <PresentationFormat>Custom</PresentationFormat>
  <Paragraphs>171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Roman</vt:lpstr>
      <vt:lpstr>Century Gothic</vt:lpstr>
      <vt:lpstr>Calibri</vt:lpstr>
      <vt:lpstr>Simple Light</vt:lpstr>
      <vt:lpstr>  Haryana State Health Resource Centre, NHM Haryana</vt:lpstr>
      <vt:lpstr>APPROVAL</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Thank You</vt:lpstr>
      <vt:lpstr>INTERNSHIP EXPERIENCES</vt:lpstr>
      <vt:lpstr>SUGGESTIONS GIVEN TO ORGANIZATION </vt:lpstr>
      <vt:lpstr>PICTORIAL JOURNEY</vt:lpstr>
      <vt:lpstr>PICTORIAL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cps</cp:lastModifiedBy>
  <cp:revision>4</cp:revision>
  <dcterms:created xsi:type="dcterms:W3CDTF">2022-05-20T15:11:38Z</dcterms:created>
  <dcterms:modified xsi:type="dcterms:W3CDTF">2022-08-06T09:18:43Z</dcterms:modified>
</cp:coreProperties>
</file>