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2918400"/>
  <p:notesSz cx="6715125" cy="9239250"/>
  <p:defaultTex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0365">
          <p15:clr>
            <a:srgbClr val="A4A3A4"/>
          </p15:clr>
        </p15:guide>
        <p15:guide id="2" orient="horz" pos="20196">
          <p15:clr>
            <a:srgbClr val="A4A3A4"/>
          </p15:clr>
        </p15:guide>
        <p15:guide id="3" pos="6912">
          <p15:clr>
            <a:srgbClr val="A4A3A4"/>
          </p15:clr>
        </p15:guide>
        <p15:guide id="4" pos="20736">
          <p15:clr>
            <a:srgbClr val="A4A3A4"/>
          </p15:clr>
        </p15:guide>
        <p15:guide id="5"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C2D00"/>
    <a:srgbClr val="A50021"/>
    <a:srgbClr val="008000"/>
    <a:srgbClr val="EAEAEA"/>
    <a:srgbClr val="C0C0C0"/>
    <a:srgbClr val="0046D2"/>
    <a:srgbClr val="FF0000"/>
    <a:srgbClr val="698ED9"/>
    <a:srgbClr val="A7C4FF"/>
    <a:srgbClr val="0030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p:cViewPr>
        <p:scale>
          <a:sx n="25" d="100"/>
          <a:sy n="25" d="100"/>
        </p:scale>
        <p:origin x="672" y="-629"/>
      </p:cViewPr>
      <p:guideLst>
        <p:guide orient="horz" pos="10365"/>
        <p:guide orient="horz" pos="20196"/>
        <p:guide pos="6912"/>
        <p:guide pos="20736"/>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3075" name="Rectangle 3"/>
          <p:cNvSpPr>
            <a:spLocks noGrp="1" noChangeArrowheads="1"/>
          </p:cNvSpPr>
          <p:nvPr>
            <p:ph type="dt" idx="1"/>
          </p:nvPr>
        </p:nvSpPr>
        <p:spPr bwMode="auto">
          <a:xfrm>
            <a:off x="380365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1047750" y="692150"/>
            <a:ext cx="4621213" cy="3465513"/>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CF43D00-9215-4D61-8FB8-4C30B5785DCF}" type="slidenum">
              <a:rPr lang="en-US"/>
              <a:pPr/>
              <a:t>‹#›</a:t>
            </a:fld>
            <a:endParaRPr lang="en-US"/>
          </a:p>
        </p:txBody>
      </p:sp>
    </p:spTree>
    <p:extLst>
      <p:ext uri="{BB962C8B-B14F-4D97-AF65-F5344CB8AC3E}">
        <p14:creationId xmlns:p14="http://schemas.microsoft.com/office/powerpoint/2010/main" val="204748505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569DF1-7A70-4E5D-8A7C-6436346665BD}"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4" name="Picture 3">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35811743" y="32383849"/>
            <a:ext cx="4141787" cy="2127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1"/>
          <p:cNvSpPr txBox="1"/>
          <p:nvPr userDrawn="1"/>
        </p:nvSpPr>
        <p:spPr>
          <a:xfrm>
            <a:off x="39953530" y="32299394"/>
            <a:ext cx="2383858" cy="338554"/>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600" dirty="0">
                <a:solidFill>
                  <a:schemeClr val="bg1"/>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9.png"/><Relationship Id="rId3" Type="http://schemas.openxmlformats.org/officeDocument/2006/relationships/hyperlink" Target="http://dx.doi.org/10.1186/s12913-016-1691-0" TargetMode="External"/><Relationship Id="rId7" Type="http://schemas.openxmlformats.org/officeDocument/2006/relationships/image" Target="../media/image3.png"/><Relationship Id="rId12"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jpg"/><Relationship Id="rId11" Type="http://schemas.openxmlformats.org/officeDocument/2006/relationships/image" Target="../media/image7.png"/><Relationship Id="rId5" Type="http://schemas.openxmlformats.org/officeDocument/2006/relationships/hyperlink" Target="https://www.fatbit.com/fab/8-effective-strategies-social-media-marketing-health-industry/" TargetMode="External"/><Relationship Id="rId10" Type="http://schemas.openxmlformats.org/officeDocument/2006/relationships/image" Target="../media/image6.png"/><Relationship Id="rId4" Type="http://schemas.openxmlformats.org/officeDocument/2006/relationships/hyperlink" Target="https://www.researchgate.net/publication/335714818_Effectiveness_of_Social_media_marketing" TargetMode="External"/><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0">
          <a:gsLst>
            <a:gs pos="0">
              <a:srgbClr val="7030A0"/>
            </a:gs>
            <a:gs pos="50000">
              <a:schemeClr val="accent6">
                <a:lumMod val="20000"/>
                <a:lumOff val="80000"/>
              </a:schemeClr>
            </a:gs>
            <a:gs pos="100000">
              <a:srgbClr val="7030A0"/>
            </a:gs>
          </a:gsLst>
          <a:lin ang="5400000" scaled="1"/>
          <a:tileRect/>
        </a:gradFill>
        <a:effectLst/>
      </p:bgPr>
    </p:bg>
    <p:spTree>
      <p:nvGrpSpPr>
        <p:cNvPr id="1" name=""/>
        <p:cNvGrpSpPr/>
        <p:nvPr/>
      </p:nvGrpSpPr>
      <p:grpSpPr>
        <a:xfrm>
          <a:off x="0" y="0"/>
          <a:ext cx="0" cy="0"/>
          <a:chOff x="0" y="0"/>
          <a:chExt cx="0" cy="0"/>
        </a:xfrm>
      </p:grpSpPr>
      <p:sp>
        <p:nvSpPr>
          <p:cNvPr id="20" name="AutoShape 30"/>
          <p:cNvSpPr>
            <a:spLocks noChangeArrowheads="1"/>
          </p:cNvSpPr>
          <p:nvPr/>
        </p:nvSpPr>
        <p:spPr bwMode="auto">
          <a:xfrm>
            <a:off x="33356550" y="6096000"/>
            <a:ext cx="9882188" cy="259842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dirty="0"/>
          </a:p>
        </p:txBody>
      </p:sp>
      <p:sp>
        <p:nvSpPr>
          <p:cNvPr id="21" name="AutoShape 29"/>
          <p:cNvSpPr>
            <a:spLocks noChangeArrowheads="1"/>
          </p:cNvSpPr>
          <p:nvPr/>
        </p:nvSpPr>
        <p:spPr bwMode="auto">
          <a:xfrm>
            <a:off x="11353800" y="6096000"/>
            <a:ext cx="10363200" cy="25984200"/>
          </a:xfrm>
          <a:prstGeom prst="roundRect">
            <a:avLst>
              <a:gd name="adj" fmla="val 7000"/>
            </a:avLst>
          </a:prstGeom>
          <a:solidFill>
            <a:schemeClr val="bg1"/>
          </a:solidFill>
          <a:ln w="9525">
            <a:solidFill>
              <a:schemeClr val="tx1"/>
            </a:solidFill>
            <a:round/>
            <a:headEnd/>
            <a:tailEnd/>
          </a:ln>
          <a:effectLst/>
        </p:spPr>
        <p:txBody>
          <a:bodyPr wrap="none" anchor="ctr"/>
          <a:lstStyle/>
          <a:p>
            <a:pPr marL="457200" algn="just">
              <a:lnSpc>
                <a:spcPct val="150000"/>
              </a:lnSpc>
              <a:spcAft>
                <a:spcPts val="800"/>
              </a:spcAft>
            </a:pPr>
            <a:r>
              <a:rPr lang="en-IN" sz="1800">
                <a:effectLst/>
                <a:latin typeface="Times New Roman" panose="02020603050405020304" pitchFamily="18" charset="0"/>
                <a:ea typeface="Calibri" panose="020F0502020204030204" pitchFamily="34" charset="0"/>
                <a:cs typeface="Times New Roman" panose="02020603050405020304" pitchFamily="18" charset="0"/>
              </a:rPr>
              <a:t>Out of 50 consumers the majority are under the age group 35-45. Next large number of</a:t>
            </a:r>
            <a:br>
              <a:rPr lang="en-IN" sz="1800">
                <a:effectLst/>
                <a:latin typeface="Times New Roman" panose="02020603050405020304" pitchFamily="18" charset="0"/>
                <a:ea typeface="Calibri" panose="020F0502020204030204" pitchFamily="34" charset="0"/>
                <a:cs typeface="Times New Roman" panose="02020603050405020304" pitchFamily="18" charset="0"/>
              </a:rPr>
            </a:br>
            <a:r>
              <a:rPr lang="en-IN" sz="1800">
                <a:effectLst/>
                <a:latin typeface="Times New Roman" panose="02020603050405020304" pitchFamily="18" charset="0"/>
                <a:ea typeface="Calibri" panose="020F0502020204030204" pitchFamily="34" charset="0"/>
                <a:cs typeface="Times New Roman" panose="02020603050405020304" pitchFamily="18" charset="0"/>
              </a:rPr>
              <a:t>consumers is under the age of 25-35. Basically, most of the people surveyed are adult </a:t>
            </a:r>
            <a:br>
              <a:rPr lang="en-IN" sz="1800">
                <a:effectLst/>
                <a:latin typeface="Times New Roman" panose="02020603050405020304" pitchFamily="18" charset="0"/>
                <a:ea typeface="Calibri" panose="020F0502020204030204" pitchFamily="34" charset="0"/>
                <a:cs typeface="Times New Roman" panose="02020603050405020304" pitchFamily="18" charset="0"/>
              </a:rPr>
            </a:br>
            <a:r>
              <a:rPr lang="en-IN" sz="1800">
                <a:effectLst/>
                <a:latin typeface="Times New Roman" panose="02020603050405020304" pitchFamily="18" charset="0"/>
                <a:ea typeface="Calibri" panose="020F0502020204030204" pitchFamily="34" charset="0"/>
                <a:cs typeface="Times New Roman" panose="02020603050405020304" pitchFamily="18" charset="0"/>
              </a:rPr>
              <a:t>population.</a:t>
            </a:r>
            <a:endParaRPr lang="en-IN" sz="18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2" name="AutoShape 31"/>
          <p:cNvSpPr>
            <a:spLocks noChangeArrowheads="1"/>
          </p:cNvSpPr>
          <p:nvPr/>
        </p:nvSpPr>
        <p:spPr bwMode="auto">
          <a:xfrm>
            <a:off x="22071010" y="6096000"/>
            <a:ext cx="10363200" cy="259842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3" name="AutoShape 4"/>
          <p:cNvSpPr>
            <a:spLocks noChangeArrowheads="1"/>
          </p:cNvSpPr>
          <p:nvPr/>
        </p:nvSpPr>
        <p:spPr bwMode="auto">
          <a:xfrm>
            <a:off x="604838" y="6096000"/>
            <a:ext cx="9883775" cy="259842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57" name="Text Box 9"/>
          <p:cNvSpPr txBox="1">
            <a:spLocks noChangeArrowheads="1"/>
          </p:cNvSpPr>
          <p:nvPr/>
        </p:nvSpPr>
        <p:spPr bwMode="auto">
          <a:xfrm>
            <a:off x="901700" y="8777605"/>
            <a:ext cx="9344025" cy="466281"/>
          </a:xfrm>
          <a:prstGeom prst="rect">
            <a:avLst/>
          </a:prstGeom>
          <a:noFill/>
          <a:ln w="9525">
            <a:noFill/>
            <a:miter lim="800000"/>
            <a:headEnd/>
            <a:tailEnd/>
          </a:ln>
          <a:effectLst/>
        </p:spPr>
        <p:txBody>
          <a:bodyPr>
            <a:spAutoFit/>
          </a:bodyPr>
          <a:lstStyle/>
          <a:p>
            <a:pPr algn="l" defTabSz="4389438" eaLnBrk="0" hangingPunct="0">
              <a:lnSpc>
                <a:spcPct val="90000"/>
              </a:lnSpc>
            </a:pPr>
            <a:endParaRPr lang="en-US" sz="2700" b="1" dirty="0">
              <a:latin typeface="Times New Roman" pitchFamily="18" charset="0"/>
            </a:endParaRPr>
          </a:p>
        </p:txBody>
      </p:sp>
      <p:sp>
        <p:nvSpPr>
          <p:cNvPr id="2058" name="Text Box 10"/>
          <p:cNvSpPr txBox="1">
            <a:spLocks noChangeArrowheads="1"/>
          </p:cNvSpPr>
          <p:nvPr/>
        </p:nvSpPr>
        <p:spPr bwMode="auto">
          <a:xfrm>
            <a:off x="11618912" y="6553200"/>
            <a:ext cx="9829800" cy="1569660"/>
          </a:xfrm>
          <a:prstGeom prst="rect">
            <a:avLst/>
          </a:prstGeom>
          <a:noFill/>
          <a:ln w="9525">
            <a:noFill/>
            <a:miter lim="800000"/>
            <a:headEnd/>
            <a:tailEnd/>
          </a:ln>
          <a:effectLst/>
        </p:spPr>
        <p:txBody>
          <a:bodyPr>
            <a:spAutoFit/>
          </a:bodyPr>
          <a:lstStyle/>
          <a:p>
            <a:pPr defTabSz="4389438">
              <a:spcBef>
                <a:spcPct val="50000"/>
              </a:spcBef>
            </a:pPr>
            <a:r>
              <a:rPr lang="en-US" sz="4800" b="1" dirty="0">
                <a:latin typeface="Times New Roman" panose="02020603050405020304" pitchFamily="18" charset="0"/>
                <a:cs typeface="Times New Roman" panose="02020603050405020304" pitchFamily="18" charset="0"/>
              </a:rPr>
              <a:t>MATERIALS AND METHODOLOGY</a:t>
            </a:r>
          </a:p>
        </p:txBody>
      </p:sp>
      <p:sp>
        <p:nvSpPr>
          <p:cNvPr id="2059" name="Text Box 11"/>
          <p:cNvSpPr txBox="1">
            <a:spLocks noChangeArrowheads="1"/>
          </p:cNvSpPr>
          <p:nvPr/>
        </p:nvSpPr>
        <p:spPr bwMode="auto">
          <a:xfrm>
            <a:off x="33421638" y="15388178"/>
            <a:ext cx="9829800" cy="830997"/>
          </a:xfrm>
          <a:prstGeom prst="rect">
            <a:avLst/>
          </a:prstGeom>
          <a:noFill/>
          <a:ln w="9525">
            <a:noFill/>
            <a:miter lim="800000"/>
            <a:headEnd/>
            <a:tailEnd/>
          </a:ln>
          <a:effectLst/>
        </p:spPr>
        <p:txBody>
          <a:bodyPr>
            <a:spAutoFit/>
          </a:bodyPr>
          <a:lstStyle/>
          <a:p>
            <a:pPr defTabSz="4389438">
              <a:spcBef>
                <a:spcPct val="50000"/>
              </a:spcBef>
            </a:pPr>
            <a:r>
              <a:rPr lang="en-US" sz="4800" b="1" dirty="0">
                <a:latin typeface="Times New Roman" panose="02020603050405020304" pitchFamily="18" charset="0"/>
                <a:cs typeface="Times New Roman" panose="02020603050405020304" pitchFamily="18" charset="0"/>
              </a:rPr>
              <a:t>CONCLUSION</a:t>
            </a:r>
          </a:p>
        </p:txBody>
      </p:sp>
      <p:sp>
        <p:nvSpPr>
          <p:cNvPr id="2061" name="AutoShape 13"/>
          <p:cNvSpPr>
            <a:spLocks noChangeArrowheads="1"/>
          </p:cNvSpPr>
          <p:nvPr/>
        </p:nvSpPr>
        <p:spPr bwMode="auto">
          <a:xfrm>
            <a:off x="685800" y="381000"/>
            <a:ext cx="42519600" cy="525780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p:spPr>
        <p:txBody>
          <a:bodyPr wrap="none" anchor="ctr"/>
          <a:lstStyle/>
          <a:p>
            <a:pPr defTabSz="4389438"/>
            <a:endParaRPr lang="en-US">
              <a:solidFill>
                <a:schemeClr val="bg1"/>
              </a:solidFill>
            </a:endParaRPr>
          </a:p>
        </p:txBody>
      </p:sp>
      <p:sp>
        <p:nvSpPr>
          <p:cNvPr id="2062" name="Text Box 14"/>
          <p:cNvSpPr txBox="1">
            <a:spLocks noChangeArrowheads="1"/>
          </p:cNvSpPr>
          <p:nvPr/>
        </p:nvSpPr>
        <p:spPr bwMode="auto">
          <a:xfrm>
            <a:off x="1304925" y="1418987"/>
            <a:ext cx="40919400" cy="4062651"/>
          </a:xfrm>
          <a:prstGeom prst="rect">
            <a:avLst/>
          </a:prstGeom>
          <a:noFill/>
          <a:ln w="9525">
            <a:noFill/>
            <a:miter lim="800000"/>
            <a:headEnd/>
            <a:tailEnd/>
          </a:ln>
          <a:effectLst/>
        </p:spPr>
        <p:txBody>
          <a:bodyPr>
            <a:spAutoFit/>
          </a:bodyPr>
          <a:lstStyle/>
          <a:p>
            <a:pPr defTabSz="4389438">
              <a:spcBef>
                <a:spcPct val="50000"/>
              </a:spcBef>
            </a:pPr>
            <a:r>
              <a:rPr lang="en-US" sz="7200" b="1" dirty="0">
                <a:latin typeface="Times New Roman" panose="02020603050405020304" pitchFamily="18" charset="0"/>
                <a:cs typeface="Times New Roman" panose="02020603050405020304" pitchFamily="18" charset="0"/>
              </a:rPr>
              <a:t>ROLE OF SOCIAL MEDIA MARKETING IN HEALTHCARE</a:t>
            </a:r>
          </a:p>
          <a:p>
            <a:pPr defTabSz="4389438"/>
            <a:r>
              <a:rPr lang="en-US" sz="6600" b="1" dirty="0">
                <a:latin typeface="Times New Roman" panose="02020603050405020304" pitchFamily="18" charset="0"/>
                <a:cs typeface="Times New Roman" panose="02020603050405020304" pitchFamily="18" charset="0"/>
              </a:rPr>
              <a:t>Author – Ms. Ketaki Kokate (PG/21/047); Mentor – Dr. Nikita Sabherwal</a:t>
            </a:r>
          </a:p>
          <a:p>
            <a:pPr defTabSz="4389438"/>
            <a:r>
              <a:rPr lang="en-US" sz="6600" b="1" i="1" dirty="0">
                <a:latin typeface="Times New Roman" panose="02020603050405020304" pitchFamily="18" charset="0"/>
                <a:cs typeface="Times New Roman" panose="02020603050405020304" pitchFamily="18" charset="0"/>
              </a:rPr>
              <a:t>International Institute of Health Management Research, New Delhi</a:t>
            </a:r>
          </a:p>
          <a:p>
            <a:pPr defTabSz="4389438"/>
            <a:r>
              <a:rPr lang="en-US" sz="5400" b="1" dirty="0">
                <a:latin typeface="Times New Roman" panose="02020603050405020304" pitchFamily="18" charset="0"/>
                <a:cs typeface="Times New Roman" panose="02020603050405020304" pitchFamily="18" charset="0"/>
              </a:rPr>
              <a:t>Keywords – Marketing, Digital, Social Media, Effective strategies, Healthcare</a:t>
            </a:r>
          </a:p>
        </p:txBody>
      </p:sp>
      <p:sp>
        <p:nvSpPr>
          <p:cNvPr id="2075" name="Text Box 27"/>
          <p:cNvSpPr txBox="1">
            <a:spLocks noChangeArrowheads="1"/>
          </p:cNvSpPr>
          <p:nvPr/>
        </p:nvSpPr>
        <p:spPr bwMode="auto">
          <a:xfrm>
            <a:off x="34113785" y="22011945"/>
            <a:ext cx="8305800" cy="830997"/>
          </a:xfrm>
          <a:prstGeom prst="rect">
            <a:avLst/>
          </a:prstGeom>
          <a:noFill/>
          <a:ln w="9525">
            <a:noFill/>
            <a:miter lim="800000"/>
            <a:headEnd/>
            <a:tailEnd/>
          </a:ln>
          <a:effectLst/>
        </p:spPr>
        <p:txBody>
          <a:bodyPr>
            <a:spAutoFit/>
          </a:bodyPr>
          <a:lstStyle/>
          <a:p>
            <a:pPr defTabSz="4389438">
              <a:spcBef>
                <a:spcPct val="50000"/>
              </a:spcBef>
            </a:pPr>
            <a:r>
              <a:rPr lang="en-US" sz="4800" b="1" dirty="0">
                <a:latin typeface="Times New Roman" panose="02020603050405020304" pitchFamily="18" charset="0"/>
                <a:cs typeface="Times New Roman" panose="02020603050405020304" pitchFamily="18" charset="0"/>
              </a:rPr>
              <a:t>BIBLIOGRAPHY</a:t>
            </a:r>
          </a:p>
        </p:txBody>
      </p:sp>
      <p:sp>
        <p:nvSpPr>
          <p:cNvPr id="2084" name="Text Box 36"/>
          <p:cNvSpPr txBox="1">
            <a:spLocks noChangeArrowheads="1"/>
          </p:cNvSpPr>
          <p:nvPr/>
        </p:nvSpPr>
        <p:spPr bwMode="auto">
          <a:xfrm>
            <a:off x="11822112" y="8122860"/>
            <a:ext cx="9423400" cy="6525073"/>
          </a:xfrm>
          <a:prstGeom prst="rect">
            <a:avLst/>
          </a:prstGeom>
          <a:noFill/>
          <a:ln w="57150" cmpd="thinThick">
            <a:noFill/>
            <a:miter lim="800000"/>
            <a:headEnd/>
            <a:tailEnd/>
          </a:ln>
          <a:effectLst/>
        </p:spPr>
        <p:txBody>
          <a:bodyPr lIns="61170" tIns="30584" rIns="61170" bIns="30584">
            <a:spAutoFit/>
          </a:bodyPr>
          <a:lstStyle/>
          <a:p>
            <a:pPr marL="457200" indent="-457200" algn="just" defTabSz="612775" eaLnBrk="0" hangingPunct="0">
              <a:buFont typeface="Wingdings" panose="05000000000000000000" pitchFamily="2" charset="2"/>
              <a:buChar char="§"/>
            </a:pPr>
            <a:r>
              <a:rPr lang="en-US" sz="3000" dirty="0">
                <a:latin typeface="Times New Roman" pitchFamily="18" charset="0"/>
              </a:rPr>
              <a:t>Study Design: A descriptive cross-sectional study</a:t>
            </a:r>
          </a:p>
          <a:p>
            <a:pPr marL="457200" indent="-457200" algn="just" defTabSz="612775" eaLnBrk="0" hangingPunct="0">
              <a:buFont typeface="Wingdings" panose="05000000000000000000" pitchFamily="2" charset="2"/>
              <a:buChar char="§"/>
            </a:pPr>
            <a:r>
              <a:rPr lang="en-US" sz="3000" dirty="0">
                <a:latin typeface="Times New Roman" pitchFamily="18" charset="0"/>
              </a:rPr>
              <a:t>Study Setting: Fortis Memorial Research Institute, Gurgaon</a:t>
            </a:r>
          </a:p>
          <a:p>
            <a:pPr marL="457200" indent="-457200" algn="just" defTabSz="612775" eaLnBrk="0" hangingPunct="0">
              <a:buFont typeface="Wingdings" panose="05000000000000000000" pitchFamily="2" charset="2"/>
              <a:buChar char="§"/>
            </a:pPr>
            <a:r>
              <a:rPr lang="en-US" sz="3000" dirty="0">
                <a:latin typeface="Times New Roman" pitchFamily="18" charset="0"/>
              </a:rPr>
              <a:t>Study Duration: Two months</a:t>
            </a:r>
          </a:p>
          <a:p>
            <a:pPr marL="457200" indent="-457200" algn="just" defTabSz="612775" eaLnBrk="0" hangingPunct="0">
              <a:buFont typeface="Wingdings" panose="05000000000000000000" pitchFamily="2" charset="2"/>
              <a:buChar char="§"/>
            </a:pPr>
            <a:r>
              <a:rPr lang="en-US" sz="3000" dirty="0">
                <a:latin typeface="Times New Roman" pitchFamily="18" charset="0"/>
              </a:rPr>
              <a:t>Study Population: IPD, OPD, Preventive Health Check-ups, Diagnostic tests </a:t>
            </a:r>
          </a:p>
          <a:p>
            <a:pPr marL="457200" indent="-457200" algn="just" defTabSz="612775" eaLnBrk="0" hangingPunct="0">
              <a:buFont typeface="Wingdings" panose="05000000000000000000" pitchFamily="2" charset="2"/>
              <a:buChar char="§"/>
            </a:pPr>
            <a:r>
              <a:rPr lang="en-US" sz="3000" dirty="0">
                <a:latin typeface="Times New Roman" pitchFamily="18" charset="0"/>
              </a:rPr>
              <a:t>Sample Size: 50</a:t>
            </a:r>
          </a:p>
          <a:p>
            <a:pPr marL="457200" indent="-457200" algn="just" defTabSz="612775" eaLnBrk="0" hangingPunct="0">
              <a:buFont typeface="Wingdings" panose="05000000000000000000" pitchFamily="2" charset="2"/>
              <a:buChar char="§"/>
            </a:pPr>
            <a:r>
              <a:rPr lang="en-US" sz="3000" dirty="0">
                <a:latin typeface="Times New Roman" pitchFamily="18" charset="0"/>
              </a:rPr>
              <a:t>Sampling Method: Simple Random Sampling Method</a:t>
            </a:r>
          </a:p>
          <a:p>
            <a:pPr marL="457200" indent="-457200" algn="just" defTabSz="612775" eaLnBrk="0" hangingPunct="0">
              <a:buFont typeface="Wingdings" panose="05000000000000000000" pitchFamily="2" charset="2"/>
              <a:buChar char="§"/>
            </a:pPr>
            <a:r>
              <a:rPr lang="en-US" sz="3000" dirty="0">
                <a:latin typeface="Times New Roman" pitchFamily="18" charset="0"/>
              </a:rPr>
              <a:t>Methods of Data Collection: Structured questionnaire was circulated among the patients or their attendees. The results obtained were recorded in Microsoft Excel Spreadsheet and was analyzed using Descriptive analysis (Bar graph and Pie chart).</a:t>
            </a:r>
          </a:p>
          <a:p>
            <a:pPr algn="just" defTabSz="612775" eaLnBrk="0" hangingPunct="0"/>
            <a:r>
              <a:rPr lang="en-US" sz="3000" dirty="0">
                <a:latin typeface="Times New Roman" pitchFamily="18" charset="0"/>
              </a:rPr>
              <a:t> </a:t>
            </a:r>
          </a:p>
        </p:txBody>
      </p:sp>
      <p:sp>
        <p:nvSpPr>
          <p:cNvPr id="2086" name="Text Box 38"/>
          <p:cNvSpPr txBox="1">
            <a:spLocks noChangeArrowheads="1"/>
          </p:cNvSpPr>
          <p:nvPr/>
        </p:nvSpPr>
        <p:spPr bwMode="auto">
          <a:xfrm>
            <a:off x="33673253" y="22842942"/>
            <a:ext cx="9186863" cy="8750298"/>
          </a:xfrm>
          <a:prstGeom prst="rect">
            <a:avLst/>
          </a:prstGeom>
          <a:noFill/>
          <a:ln w="57150" cmpd="thinThick">
            <a:noFill/>
            <a:miter lim="800000"/>
            <a:headEnd/>
            <a:tailEnd/>
          </a:ln>
          <a:effectLst/>
        </p:spPr>
        <p:txBody>
          <a:bodyPr lIns="61170" tIns="30584" rIns="61170" bIns="30584">
            <a:spAutoFit/>
          </a:bodyPr>
          <a:lstStyle/>
          <a:p>
            <a:pPr marL="342900" indent="-342900" algn="l" defTabSz="612775" eaLnBrk="0" hangingPunct="0">
              <a:lnSpc>
                <a:spcPct val="95000"/>
              </a:lnSpc>
            </a:pPr>
            <a:endParaRPr lang="en-US" sz="2800" b="1" u="sng" dirty="0">
              <a:latin typeface="Times New Roman" pitchFamily="18" charset="0"/>
            </a:endParaRPr>
          </a:p>
          <a:p>
            <a:pPr marL="342900" lvl="0" indent="-342900" algn="just">
              <a:buFont typeface="+mj-lt"/>
              <a:buAutoNum type="arabicPeriod"/>
            </a:pPr>
            <a:r>
              <a:rPr lang="en-IN" sz="3000" dirty="0">
                <a:effectLst/>
                <a:latin typeface="Times New Roman" panose="02020603050405020304" pitchFamily="18" charset="0"/>
                <a:ea typeface="Times New Roman" panose="02020603050405020304" pitchFamily="18" charset="0"/>
                <a:cs typeface="Times New Roman" panose="02020603050405020304" pitchFamily="18" charset="0"/>
              </a:rPr>
              <a:t>Smailhodzic E, Hooijsma W, Boonstra A, Langley DJ. Social media use in healthcare: A systematic review of effects on patients and on their relationship with healthcare professionals. BMC Health Serv Res [Internet]. 2016;Available from: </a:t>
            </a:r>
            <a:r>
              <a:rPr lang="en-IN" sz="3000" u="sng" dirty="0">
                <a:solidFill>
                  <a:srgbClr val="0563C1"/>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rPr>
              <a:t>http://dx.doi.org/10.1186/s12913-016-1691-0</a:t>
            </a:r>
            <a:endParaRPr lang="en-IN" sz="3000" u="sng" dirty="0">
              <a:solidFill>
                <a:srgbClr val="0563C1"/>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buFont typeface="+mj-lt"/>
              <a:buAutoNum type="arabicPeriod"/>
            </a:pPr>
            <a:endParaRPr lang="en-IN" sz="30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buFont typeface="+mj-lt"/>
              <a:buAutoNum type="arabicPeriod"/>
            </a:pPr>
            <a:r>
              <a:rPr lang="en-IN" sz="3000" dirty="0">
                <a:effectLst/>
                <a:latin typeface="Times New Roman" panose="02020603050405020304" pitchFamily="18" charset="0"/>
                <a:ea typeface="Calibri" panose="020F0502020204030204" pitchFamily="34" charset="0"/>
                <a:cs typeface="Times New Roman" panose="02020603050405020304" pitchFamily="18" charset="0"/>
              </a:rPr>
              <a:t>Researchgate.net. [cited2022Jun 27]. Available from: </a:t>
            </a:r>
            <a:r>
              <a:rPr lang="en-IN" sz="3000" u="sng" dirty="0">
                <a:solidFill>
                  <a:srgbClr val="0563C1"/>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a:rPr>
              <a:t>https://www.researchgate.net/publication/335714818_Effectiveness_of_Social_media_marketing</a:t>
            </a:r>
            <a:endParaRPr lang="en-IN" sz="3000" u="sng" dirty="0">
              <a:solidFill>
                <a:srgbClr val="0563C1"/>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buFont typeface="+mj-lt"/>
              <a:buAutoNum type="arabicPeriod"/>
            </a:pPr>
            <a:endParaRPr lang="en-IN" sz="30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buFont typeface="+mj-lt"/>
              <a:buAutoNum type="arabicPeriod"/>
            </a:pPr>
            <a:r>
              <a:rPr lang="en-IN" sz="3000" dirty="0">
                <a:effectLst/>
                <a:latin typeface="Times New Roman" panose="02020603050405020304" pitchFamily="18" charset="0"/>
                <a:ea typeface="Calibri" panose="020F0502020204030204" pitchFamily="34" charset="0"/>
                <a:cs typeface="Times New Roman" panose="02020603050405020304" pitchFamily="18" charset="0"/>
              </a:rPr>
              <a:t>Chef F. 8 effective strategies for social media marketing in health industry [Internet]. FATbit Blog. 2014 [cited 2022 Jun 27]. Available from: </a:t>
            </a:r>
            <a:r>
              <a:rPr lang="en-IN" sz="3000" u="sng" dirty="0">
                <a:solidFill>
                  <a:srgbClr val="0563C1"/>
                </a:solidFill>
                <a:effectLst/>
                <a:latin typeface="Times New Roman" panose="02020603050405020304" pitchFamily="18" charset="0"/>
                <a:ea typeface="Times New Roman" panose="02020603050405020304" pitchFamily="18" charset="0"/>
                <a:cs typeface="Times New Roman" panose="02020603050405020304" pitchFamily="18" charset="0"/>
                <a:hlinkClick r:id="rId5"/>
              </a:rPr>
              <a:t>https://www.fatbit.com/fab/8-effective-strategies-social-media-marketing-health-industry/</a:t>
            </a:r>
            <a:endParaRPr lang="en-IN" sz="30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111125" algn="just"/>
            <a:r>
              <a:rPr lang="en-IN" sz="3000" dirty="0">
                <a:effectLst/>
                <a:latin typeface="Times New Roman" panose="02020603050405020304" pitchFamily="18" charset="0"/>
                <a:ea typeface="Calibri" panose="020F0502020204030204" pitchFamily="34" charset="0"/>
                <a:cs typeface="Times New Roman" panose="02020603050405020304" pitchFamily="18" charset="0"/>
              </a:rPr>
              <a:t> </a:t>
            </a:r>
          </a:p>
          <a:p>
            <a:pPr marL="457200" algn="just">
              <a:spcAft>
                <a:spcPts val="800"/>
              </a:spcAft>
            </a:pPr>
            <a:r>
              <a:rPr lang="en-IN" sz="2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088" name="Text Box 40"/>
          <p:cNvSpPr txBox="1">
            <a:spLocks noChangeArrowheads="1"/>
          </p:cNvSpPr>
          <p:nvPr/>
        </p:nvSpPr>
        <p:spPr bwMode="auto">
          <a:xfrm>
            <a:off x="33491488" y="16205956"/>
            <a:ext cx="9690100" cy="5764288"/>
          </a:xfrm>
          <a:prstGeom prst="rect">
            <a:avLst/>
          </a:prstGeom>
          <a:noFill/>
          <a:ln w="57150" cmpd="thinThick">
            <a:noFill/>
            <a:miter lim="800000"/>
            <a:headEnd/>
            <a:tailEnd/>
          </a:ln>
          <a:effectLst/>
        </p:spPr>
        <p:txBody>
          <a:bodyPr lIns="61170" tIns="30584" rIns="61170" bIns="30584">
            <a:spAutoFit/>
          </a:bodyPr>
          <a:lstStyle/>
          <a:p>
            <a:pPr algn="just">
              <a:lnSpc>
                <a:spcPct val="150000"/>
              </a:lnSpc>
              <a:buClr>
                <a:schemeClr val="accent1"/>
              </a:buClr>
            </a:pPr>
            <a:r>
              <a:rPr lang="en-IN" sz="3000" dirty="0">
                <a:latin typeface="Times New Roman" panose="02020603050405020304" pitchFamily="18" charset="0"/>
                <a:cs typeface="Times New Roman" panose="02020603050405020304" pitchFamily="18" charset="0"/>
              </a:rPr>
              <a:t>The use of social media by patients for health related reasons is growing. Social media websites and platforms have ability to boost professional growth and advancement when used properly and sensibly. In their future delivery strategies, healthcare professionals must continue to identify the optimum use for these platforms. There are many advantages for patients of all ages, doctors, nurses, public health workers and the industry as a whole. </a:t>
            </a:r>
          </a:p>
          <a:p>
            <a:pPr marL="285750" indent="-285750">
              <a:lnSpc>
                <a:spcPct val="150000"/>
              </a:lnSpc>
              <a:buClr>
                <a:schemeClr val="accent1"/>
              </a:buClr>
              <a:buFont typeface="Wingdings" panose="05000000000000000000" pitchFamily="2" charset="2"/>
              <a:buChar char="v"/>
            </a:pPr>
            <a:endParaRPr lang="en-IN" sz="800" dirty="0">
              <a:latin typeface="Times New Roman" panose="02020603050405020304" pitchFamily="18" charset="0"/>
              <a:cs typeface="Times New Roman" panose="02020603050405020304" pitchFamily="18" charset="0"/>
            </a:endParaRPr>
          </a:p>
        </p:txBody>
      </p:sp>
      <p:sp>
        <p:nvSpPr>
          <p:cNvPr id="2090" name="Text Box 42"/>
          <p:cNvSpPr txBox="1">
            <a:spLocks noChangeArrowheads="1"/>
          </p:cNvSpPr>
          <p:nvPr/>
        </p:nvSpPr>
        <p:spPr bwMode="auto">
          <a:xfrm>
            <a:off x="870743" y="6553200"/>
            <a:ext cx="9351963" cy="30423713"/>
          </a:xfrm>
          <a:prstGeom prst="rect">
            <a:avLst/>
          </a:prstGeom>
          <a:noFill/>
          <a:ln w="9525">
            <a:noFill/>
            <a:miter lim="800000"/>
            <a:headEnd/>
            <a:tailEnd/>
          </a:ln>
          <a:effectLst/>
        </p:spPr>
        <p:txBody>
          <a:bodyPr wrap="square">
            <a:spAutoFit/>
          </a:bodyPr>
          <a:lstStyle/>
          <a:p>
            <a:pPr defTabSz="4389438">
              <a:spcBef>
                <a:spcPct val="50000"/>
              </a:spcBef>
            </a:pPr>
            <a:r>
              <a:rPr lang="en-US" sz="4800" b="1" dirty="0">
                <a:latin typeface="Times New Roman" panose="02020603050405020304" pitchFamily="18" charset="0"/>
                <a:cs typeface="Times New Roman" panose="02020603050405020304" pitchFamily="18" charset="0"/>
              </a:rPr>
              <a:t>INTRODUCTION</a:t>
            </a:r>
          </a:p>
          <a:p>
            <a:pPr algn="just" defTabSz="4389438">
              <a:spcBef>
                <a:spcPct val="50000"/>
              </a:spcBef>
            </a:pPr>
            <a:r>
              <a:rPr lang="en-US" sz="3000" dirty="0">
                <a:latin typeface="Times New Roman" panose="02020603050405020304" pitchFamily="18" charset="0"/>
                <a:cs typeface="Times New Roman" panose="02020603050405020304" pitchFamily="18" charset="0"/>
              </a:rPr>
              <a:t>Social Media Marketing is a form of internet marketing that uses social media platforms as a marketing tool. Social media can primarily spread awareness about what the specific organization can offer patients in terms of medical care. </a:t>
            </a:r>
          </a:p>
          <a:p>
            <a:pPr algn="just" defTabSz="4389438">
              <a:spcBef>
                <a:spcPct val="50000"/>
              </a:spcBef>
            </a:pPr>
            <a:r>
              <a:rPr lang="en-US" sz="3000" dirty="0">
                <a:latin typeface="Times New Roman" panose="02020603050405020304" pitchFamily="18" charset="0"/>
                <a:cs typeface="Times New Roman" panose="02020603050405020304" pitchFamily="18" charset="0"/>
              </a:rPr>
              <a:t>The benefits of Social Media Marketing in healthcare are:</a:t>
            </a:r>
          </a:p>
          <a:p>
            <a:pPr marL="457200" indent="-457200" algn="just" defTabSz="4389438">
              <a:spcBef>
                <a:spcPct val="50000"/>
              </a:spcBef>
              <a:buFont typeface="Wingdings" panose="05000000000000000000" pitchFamily="2" charset="2"/>
              <a:buChar char="§"/>
            </a:pPr>
            <a:r>
              <a:rPr lang="en-US" sz="3000" dirty="0">
                <a:latin typeface="Times New Roman" panose="02020603050405020304" pitchFamily="18" charset="0"/>
                <a:cs typeface="Times New Roman" panose="02020603050405020304" pitchFamily="18" charset="0"/>
              </a:rPr>
              <a:t>Build relationships with patients.</a:t>
            </a:r>
          </a:p>
          <a:p>
            <a:pPr marL="457200" indent="-457200" algn="just" defTabSz="4389438">
              <a:spcBef>
                <a:spcPct val="50000"/>
              </a:spcBef>
              <a:buFont typeface="Wingdings" panose="05000000000000000000" pitchFamily="2" charset="2"/>
              <a:buChar char="§"/>
            </a:pPr>
            <a:r>
              <a:rPr lang="en-US" sz="3000" dirty="0">
                <a:latin typeface="Times New Roman" panose="02020603050405020304" pitchFamily="18" charset="0"/>
                <a:cs typeface="Times New Roman" panose="02020603050405020304" pitchFamily="18" charset="0"/>
              </a:rPr>
              <a:t>Cost-effective marketing.</a:t>
            </a:r>
          </a:p>
          <a:p>
            <a:pPr marL="457200" indent="-457200" algn="just" defTabSz="4389438">
              <a:spcBef>
                <a:spcPct val="50000"/>
              </a:spcBef>
              <a:buFont typeface="Wingdings" panose="05000000000000000000" pitchFamily="2" charset="2"/>
              <a:buChar char="§"/>
            </a:pPr>
            <a:r>
              <a:rPr lang="en-US" sz="3000" dirty="0">
                <a:latin typeface="Times New Roman" panose="02020603050405020304" pitchFamily="18" charset="0"/>
                <a:cs typeface="Times New Roman" panose="02020603050405020304" pitchFamily="18" charset="0"/>
              </a:rPr>
              <a:t>Showcase activities and accomplishments.</a:t>
            </a:r>
          </a:p>
          <a:p>
            <a:pPr algn="just" defTabSz="4389438">
              <a:spcBef>
                <a:spcPct val="50000"/>
              </a:spcBef>
            </a:pPr>
            <a:r>
              <a:rPr lang="en-US" sz="3000" dirty="0">
                <a:latin typeface="Times New Roman" panose="02020603050405020304" pitchFamily="18" charset="0"/>
                <a:cs typeface="Times New Roman" panose="02020603050405020304" pitchFamily="18" charset="0"/>
              </a:rPr>
              <a:t>The disadvantages of Social Media Marketing in healthcare are:</a:t>
            </a:r>
          </a:p>
          <a:p>
            <a:pPr marL="457200" indent="-457200" algn="just" defTabSz="4389438">
              <a:spcBef>
                <a:spcPct val="50000"/>
              </a:spcBef>
              <a:buFont typeface="Wingdings" panose="05000000000000000000" pitchFamily="2" charset="2"/>
              <a:buChar char="§"/>
            </a:pPr>
            <a:r>
              <a:rPr lang="en-US" sz="3000" dirty="0">
                <a:latin typeface="Times New Roman" panose="02020603050405020304" pitchFamily="18" charset="0"/>
                <a:cs typeface="Times New Roman" panose="02020603050405020304" pitchFamily="18" charset="0"/>
              </a:rPr>
              <a:t>Lack of control</a:t>
            </a:r>
          </a:p>
          <a:p>
            <a:pPr marL="457200" indent="-457200" algn="just" defTabSz="4389438">
              <a:spcBef>
                <a:spcPct val="50000"/>
              </a:spcBef>
              <a:buFont typeface="Wingdings" panose="05000000000000000000" pitchFamily="2" charset="2"/>
              <a:buChar char="§"/>
            </a:pPr>
            <a:r>
              <a:rPr lang="en-US" sz="3000" dirty="0">
                <a:latin typeface="Times New Roman" panose="02020603050405020304" pitchFamily="18" charset="0"/>
                <a:cs typeface="Times New Roman" panose="02020603050405020304" pitchFamily="18" charset="0"/>
              </a:rPr>
              <a:t>Time consuming.</a:t>
            </a:r>
          </a:p>
          <a:p>
            <a:pPr marL="457200" indent="-457200" algn="just" defTabSz="4389438">
              <a:spcBef>
                <a:spcPct val="50000"/>
              </a:spcBef>
              <a:buFont typeface="Wingdings" panose="05000000000000000000" pitchFamily="2" charset="2"/>
              <a:buChar char="§"/>
            </a:pPr>
            <a:r>
              <a:rPr lang="en-US" sz="3000" dirty="0">
                <a:latin typeface="Times New Roman" panose="02020603050405020304" pitchFamily="18" charset="0"/>
                <a:cs typeface="Times New Roman" panose="02020603050405020304" pitchFamily="18" charset="0"/>
              </a:rPr>
              <a:t>False information.</a:t>
            </a:r>
          </a:p>
          <a:p>
            <a:pPr algn="just" defTabSz="4389438">
              <a:spcBef>
                <a:spcPct val="50000"/>
              </a:spcBef>
            </a:pPr>
            <a:r>
              <a:rPr lang="en-US" sz="3000" dirty="0">
                <a:latin typeface="Times New Roman" panose="02020603050405020304" pitchFamily="18" charset="0"/>
                <a:cs typeface="Times New Roman" panose="02020603050405020304" pitchFamily="18" charset="0"/>
              </a:rPr>
              <a:t>Effective strategies for Social Media Marketing used by Fortis Memorial Research Institute, Gurgaon:</a:t>
            </a:r>
          </a:p>
          <a:p>
            <a:pPr marL="457200" indent="-457200" algn="just" defTabSz="4389438">
              <a:spcBef>
                <a:spcPct val="50000"/>
              </a:spcBef>
              <a:buFont typeface="Wingdings" panose="05000000000000000000" pitchFamily="2" charset="2"/>
              <a:buChar char="§"/>
            </a:pPr>
            <a:r>
              <a:rPr lang="en-US" sz="3000" dirty="0">
                <a:latin typeface="Times New Roman" panose="02020603050405020304" pitchFamily="18" charset="0"/>
                <a:cs typeface="Times New Roman" panose="02020603050405020304" pitchFamily="18" charset="0"/>
              </a:rPr>
              <a:t>Study target audience to plan the right media mix.</a:t>
            </a:r>
          </a:p>
          <a:p>
            <a:pPr marL="457200" indent="-457200" algn="just" defTabSz="4389438">
              <a:spcBef>
                <a:spcPct val="50000"/>
              </a:spcBef>
              <a:buFont typeface="Wingdings" panose="05000000000000000000" pitchFamily="2" charset="2"/>
              <a:buChar char="§"/>
            </a:pPr>
            <a:r>
              <a:rPr lang="en-US" sz="3000" dirty="0">
                <a:latin typeface="Times New Roman" panose="02020603050405020304" pitchFamily="18" charset="0"/>
                <a:cs typeface="Times New Roman" panose="02020603050405020304" pitchFamily="18" charset="0"/>
              </a:rPr>
              <a:t>Handle patient queries.</a:t>
            </a:r>
          </a:p>
          <a:p>
            <a:pPr marL="457200" indent="-457200" algn="just" defTabSz="4389438">
              <a:spcBef>
                <a:spcPct val="50000"/>
              </a:spcBef>
              <a:buFont typeface="Wingdings" panose="05000000000000000000" pitchFamily="2" charset="2"/>
              <a:buChar char="§"/>
            </a:pPr>
            <a:r>
              <a:rPr lang="en-US" sz="3000" dirty="0">
                <a:latin typeface="Times New Roman" panose="02020603050405020304" pitchFamily="18" charset="0"/>
                <a:cs typeface="Times New Roman" panose="02020603050405020304" pitchFamily="18" charset="0"/>
              </a:rPr>
              <a:t>Provide health information.</a:t>
            </a:r>
          </a:p>
          <a:p>
            <a:pPr marL="457200" indent="-457200" algn="just" defTabSz="4389438">
              <a:spcBef>
                <a:spcPct val="50000"/>
              </a:spcBef>
              <a:buFont typeface="Wingdings" panose="05000000000000000000" pitchFamily="2" charset="2"/>
              <a:buChar char="§"/>
            </a:pPr>
            <a:r>
              <a:rPr lang="en-US" sz="3000" dirty="0">
                <a:latin typeface="Times New Roman" panose="02020603050405020304" pitchFamily="18" charset="0"/>
                <a:cs typeface="Times New Roman" panose="02020603050405020304" pitchFamily="18" charset="0"/>
              </a:rPr>
              <a:t>Create relationships and build patient loyalty.</a:t>
            </a:r>
          </a:p>
          <a:p>
            <a:pPr marL="457200" indent="-457200" algn="just" defTabSz="4389438">
              <a:spcBef>
                <a:spcPct val="50000"/>
              </a:spcBef>
              <a:buFont typeface="Wingdings" panose="05000000000000000000" pitchFamily="2" charset="2"/>
              <a:buChar char="§"/>
            </a:pPr>
            <a:r>
              <a:rPr lang="en-US" sz="3000" dirty="0">
                <a:latin typeface="Times New Roman" panose="02020603050405020304" pitchFamily="18" charset="0"/>
                <a:cs typeface="Times New Roman" panose="02020603050405020304" pitchFamily="18" charset="0"/>
              </a:rPr>
              <a:t>Patient testimonials.</a:t>
            </a:r>
          </a:p>
          <a:p>
            <a:pPr marL="457200" indent="-457200" algn="just" defTabSz="4389438">
              <a:spcBef>
                <a:spcPct val="50000"/>
              </a:spcBef>
              <a:buFont typeface="Wingdings" panose="05000000000000000000" pitchFamily="2" charset="2"/>
              <a:buChar char="§"/>
            </a:pPr>
            <a:r>
              <a:rPr lang="en-US" sz="3000" dirty="0">
                <a:latin typeface="Times New Roman" panose="02020603050405020304" pitchFamily="18" charset="0"/>
                <a:cs typeface="Times New Roman" panose="02020603050405020304" pitchFamily="18" charset="0"/>
              </a:rPr>
              <a:t>Reviews on post medication.</a:t>
            </a:r>
          </a:p>
          <a:p>
            <a:pPr marL="457200" indent="-457200" algn="just" defTabSz="4389438">
              <a:spcBef>
                <a:spcPct val="50000"/>
              </a:spcBef>
              <a:buFont typeface="Wingdings" panose="05000000000000000000" pitchFamily="2" charset="2"/>
              <a:buChar char="§"/>
            </a:pPr>
            <a:r>
              <a:rPr lang="en-US" sz="3000" dirty="0">
                <a:latin typeface="Times New Roman" panose="02020603050405020304" pitchFamily="18" charset="0"/>
                <a:cs typeface="Times New Roman" panose="02020603050405020304" pitchFamily="18" charset="0"/>
              </a:rPr>
              <a:t>Health-related videos or images.</a:t>
            </a:r>
          </a:p>
          <a:p>
            <a:pPr marL="457200" indent="-457200" algn="just" defTabSz="4389438">
              <a:spcBef>
                <a:spcPct val="50000"/>
              </a:spcBef>
              <a:buFont typeface="Wingdings" panose="05000000000000000000" pitchFamily="2" charset="2"/>
              <a:buChar char="§"/>
            </a:pPr>
            <a:r>
              <a:rPr lang="en-US" sz="3000" dirty="0">
                <a:latin typeface="Times New Roman" panose="02020603050405020304" pitchFamily="18" charset="0"/>
                <a:cs typeface="Times New Roman" panose="02020603050405020304" pitchFamily="18" charset="0"/>
              </a:rPr>
              <a:t>Posters on health-related symptoms. </a:t>
            </a:r>
          </a:p>
          <a:p>
            <a:pPr defTabSz="4389438">
              <a:spcBef>
                <a:spcPct val="50000"/>
              </a:spcBef>
            </a:pPr>
            <a:r>
              <a:rPr lang="en-US" sz="4800" b="1" dirty="0">
                <a:latin typeface="Times New Roman" panose="02020603050405020304" pitchFamily="18" charset="0"/>
                <a:cs typeface="Times New Roman" panose="02020603050405020304" pitchFamily="18" charset="0"/>
              </a:rPr>
              <a:t>OBJECTIVES OF THE STUDY</a:t>
            </a:r>
          </a:p>
          <a:p>
            <a:pPr algn="just" defTabSz="4389438">
              <a:spcBef>
                <a:spcPct val="50000"/>
              </a:spcBef>
            </a:pPr>
            <a:r>
              <a:rPr lang="en-US" sz="3000" dirty="0">
                <a:latin typeface="Times New Roman" panose="02020603050405020304" pitchFamily="18" charset="0"/>
                <a:cs typeface="Times New Roman" panose="02020603050405020304" pitchFamily="18" charset="0"/>
              </a:rPr>
              <a:t>General objective:</a:t>
            </a:r>
          </a:p>
          <a:p>
            <a:pPr marL="457200" indent="-457200" algn="just" defTabSz="4389438">
              <a:spcBef>
                <a:spcPct val="50000"/>
              </a:spcBef>
              <a:buFont typeface="Wingdings" panose="05000000000000000000" pitchFamily="2" charset="2"/>
              <a:buChar char="§"/>
            </a:pPr>
            <a:r>
              <a:rPr lang="en-US" sz="3000" dirty="0">
                <a:latin typeface="Times New Roman" panose="02020603050405020304" pitchFamily="18" charset="0"/>
                <a:cs typeface="Times New Roman" panose="02020603050405020304" pitchFamily="18" charset="0"/>
              </a:rPr>
              <a:t>To analyze and understand the impact of Social Media Marketing on the prioritization of the patients’ decision of selecting, Fortis Memorial Research Institute, Gurgaon.</a:t>
            </a:r>
          </a:p>
          <a:p>
            <a:pPr marL="457200" indent="-457200" algn="just" defTabSz="4389438">
              <a:spcBef>
                <a:spcPct val="50000"/>
              </a:spcBef>
              <a:buFont typeface="Wingdings" panose="05000000000000000000" pitchFamily="2" charset="2"/>
              <a:buChar char="§"/>
            </a:pPr>
            <a:r>
              <a:rPr lang="en-US" sz="3000" dirty="0">
                <a:latin typeface="Times New Roman" panose="02020603050405020304" pitchFamily="18" charset="0"/>
                <a:cs typeface="Times New Roman" panose="02020603050405020304" pitchFamily="18" charset="0"/>
              </a:rPr>
              <a:t>To assess the usefulness of social media in, maintaining relationship between healthcare providers and consumers.</a:t>
            </a:r>
          </a:p>
          <a:p>
            <a:pPr algn="just" defTabSz="4389438">
              <a:spcBef>
                <a:spcPct val="50000"/>
              </a:spcBef>
            </a:pPr>
            <a:r>
              <a:rPr lang="en-US" sz="3000" dirty="0">
                <a:latin typeface="Times New Roman" panose="02020603050405020304" pitchFamily="18" charset="0"/>
                <a:cs typeface="Times New Roman" panose="02020603050405020304" pitchFamily="18" charset="0"/>
              </a:rPr>
              <a:t>Specific objective:</a:t>
            </a:r>
          </a:p>
          <a:p>
            <a:pPr marL="457200" indent="-457200" algn="just" defTabSz="4389438">
              <a:spcBef>
                <a:spcPct val="50000"/>
              </a:spcBef>
              <a:buFont typeface="Wingdings" panose="05000000000000000000" pitchFamily="2" charset="2"/>
              <a:buChar char="§"/>
            </a:pPr>
            <a:r>
              <a:rPr lang="en-US" sz="3000" dirty="0">
                <a:latin typeface="Times New Roman" panose="02020603050405020304" pitchFamily="18" charset="0"/>
                <a:cs typeface="Times New Roman" panose="02020603050405020304" pitchFamily="18" charset="0"/>
              </a:rPr>
              <a:t>To determine the consumer perception about the use of social media in healthcare.</a:t>
            </a:r>
          </a:p>
          <a:p>
            <a:pPr marL="457200" indent="-457200" algn="just" defTabSz="4389438">
              <a:spcBef>
                <a:spcPct val="50000"/>
              </a:spcBef>
              <a:buFont typeface="Wingdings" panose="05000000000000000000" pitchFamily="2" charset="2"/>
              <a:buChar char="§"/>
            </a:pPr>
            <a:r>
              <a:rPr lang="en-US" sz="3000" dirty="0">
                <a:latin typeface="Times New Roman" panose="02020603050405020304" pitchFamily="18" charset="0"/>
                <a:cs typeface="Times New Roman" panose="02020603050405020304" pitchFamily="18" charset="0"/>
              </a:rPr>
              <a:t>To find out how the healthcare providers are making use of social media in their organization.</a:t>
            </a:r>
          </a:p>
          <a:p>
            <a:pPr marL="457200" indent="-457200" algn="just" defTabSz="4389438">
              <a:spcBef>
                <a:spcPct val="50000"/>
              </a:spcBef>
              <a:buFont typeface="Wingdings" panose="05000000000000000000" pitchFamily="2" charset="2"/>
              <a:buChar char="§"/>
            </a:pPr>
            <a:r>
              <a:rPr lang="en-US" sz="3000" dirty="0">
                <a:latin typeface="Times New Roman" panose="02020603050405020304" pitchFamily="18" charset="0"/>
                <a:cs typeface="Times New Roman" panose="02020603050405020304" pitchFamily="18" charset="0"/>
              </a:rPr>
              <a:t>To find out better effective strategies for the organization.</a:t>
            </a:r>
          </a:p>
          <a:p>
            <a:pPr algn="just" defTabSz="4389438">
              <a:spcBef>
                <a:spcPct val="50000"/>
              </a:spcBef>
            </a:pPr>
            <a:endParaRPr lang="en-US" sz="3000" b="1" dirty="0">
              <a:latin typeface="Times New Roman" panose="02020603050405020304" pitchFamily="18" charset="0"/>
              <a:cs typeface="Times New Roman" panose="02020603050405020304" pitchFamily="18" charset="0"/>
            </a:endParaRPr>
          </a:p>
          <a:p>
            <a:pPr algn="just" defTabSz="4389438">
              <a:spcBef>
                <a:spcPct val="50000"/>
              </a:spcBef>
            </a:pPr>
            <a:endParaRPr lang="en-US" sz="2800" dirty="0">
              <a:latin typeface="Times New Roman" panose="02020603050405020304" pitchFamily="18" charset="0"/>
              <a:cs typeface="Times New Roman" panose="02020603050405020304" pitchFamily="18" charset="0"/>
            </a:endParaRPr>
          </a:p>
          <a:p>
            <a:pPr algn="just" defTabSz="4389438">
              <a:spcBef>
                <a:spcPct val="50000"/>
              </a:spcBef>
            </a:pPr>
            <a:endParaRPr lang="en-US" sz="2800" dirty="0">
              <a:latin typeface="Times New Roman" panose="02020603050405020304" pitchFamily="18" charset="0"/>
              <a:cs typeface="Times New Roman" panose="02020603050405020304" pitchFamily="18" charset="0"/>
            </a:endParaRPr>
          </a:p>
          <a:p>
            <a:pPr algn="just" defTabSz="4389438">
              <a:spcBef>
                <a:spcPct val="50000"/>
              </a:spcBef>
            </a:pPr>
            <a:endParaRPr lang="en-IN" sz="2800" dirty="0">
              <a:latin typeface="Times New Roman" panose="02020603050405020304" pitchFamily="18" charset="0"/>
              <a:cs typeface="Times New Roman" panose="02020603050405020304" pitchFamily="18" charset="0"/>
            </a:endParaRPr>
          </a:p>
          <a:p>
            <a:pPr defTabSz="4389438">
              <a:spcBef>
                <a:spcPct val="50000"/>
              </a:spcBef>
            </a:pPr>
            <a:endParaRPr lang="en-US" sz="7200" b="1" dirty="0">
              <a:latin typeface="Times New Roman" panose="02020603050405020304" pitchFamily="18" charset="0"/>
              <a:cs typeface="Times New Roman" panose="02020603050405020304" pitchFamily="18" charset="0"/>
            </a:endParaRPr>
          </a:p>
        </p:txBody>
      </p:sp>
      <p:pic>
        <p:nvPicPr>
          <p:cNvPr id="3" name="Picture 2">
            <a:extLst>
              <a:ext uri="{FF2B5EF4-FFF2-40B4-BE49-F238E27FC236}">
                <a16:creationId xmlns:a16="http://schemas.microsoft.com/office/drawing/2014/main" id="{E37B6A6E-9F4D-65D8-18F3-E777BB1277D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304925" y="988219"/>
            <a:ext cx="4933950" cy="3754755"/>
          </a:xfrm>
          <a:prstGeom prst="rect">
            <a:avLst/>
          </a:prstGeom>
        </p:spPr>
      </p:pic>
      <p:pic>
        <p:nvPicPr>
          <p:cNvPr id="5" name="Picture 4">
            <a:extLst>
              <a:ext uri="{FF2B5EF4-FFF2-40B4-BE49-F238E27FC236}">
                <a16:creationId xmlns:a16="http://schemas.microsoft.com/office/drawing/2014/main" id="{D536D230-4A66-97CC-8B97-63B2A5F018B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5271075" y="988219"/>
            <a:ext cx="7315200" cy="3754755"/>
          </a:xfrm>
          <a:prstGeom prst="rect">
            <a:avLst/>
          </a:prstGeom>
        </p:spPr>
      </p:pic>
      <p:sp>
        <p:nvSpPr>
          <p:cNvPr id="24" name="Text Box 11">
            <a:extLst>
              <a:ext uri="{FF2B5EF4-FFF2-40B4-BE49-F238E27FC236}">
                <a16:creationId xmlns:a16="http://schemas.microsoft.com/office/drawing/2014/main" id="{76801FB2-1C55-3A07-2623-63E7F56EFC50}"/>
              </a:ext>
            </a:extLst>
          </p:cNvPr>
          <p:cNvSpPr txBox="1">
            <a:spLocks noChangeArrowheads="1"/>
          </p:cNvSpPr>
          <p:nvPr/>
        </p:nvSpPr>
        <p:spPr bwMode="auto">
          <a:xfrm>
            <a:off x="33382744" y="6507033"/>
            <a:ext cx="9829800" cy="8679299"/>
          </a:xfrm>
          <a:prstGeom prst="rect">
            <a:avLst/>
          </a:prstGeom>
          <a:noFill/>
          <a:ln w="9525">
            <a:noFill/>
            <a:miter lim="800000"/>
            <a:headEnd/>
            <a:tailEnd/>
          </a:ln>
          <a:effectLst/>
        </p:spPr>
        <p:txBody>
          <a:bodyPr>
            <a:spAutoFit/>
          </a:bodyPr>
          <a:lstStyle/>
          <a:p>
            <a:pPr defTabSz="4389438">
              <a:spcBef>
                <a:spcPct val="50000"/>
              </a:spcBef>
            </a:pPr>
            <a:r>
              <a:rPr lang="en-US" sz="4800" b="1" dirty="0">
                <a:latin typeface="Times New Roman" panose="02020603050405020304" pitchFamily="18" charset="0"/>
                <a:cs typeface="Times New Roman" panose="02020603050405020304" pitchFamily="18" charset="0"/>
              </a:rPr>
              <a:t>RECOMMENDATIONS</a:t>
            </a:r>
          </a:p>
          <a:p>
            <a:pPr marL="685800" indent="-685800" algn="just" defTabSz="4389438">
              <a:spcBef>
                <a:spcPct val="50000"/>
              </a:spcBef>
              <a:buFont typeface="Wingdings" panose="05000000000000000000" pitchFamily="2" charset="2"/>
              <a:buChar char="§"/>
            </a:pPr>
            <a:r>
              <a:rPr lang="en-US" sz="3000" dirty="0">
                <a:latin typeface="Times New Roman" panose="02020603050405020304" pitchFamily="18" charset="0"/>
                <a:cs typeface="Times New Roman" panose="02020603050405020304" pitchFamily="18" charset="0"/>
              </a:rPr>
              <a:t>Develop an overarching strategy of how to make social media for you.</a:t>
            </a:r>
          </a:p>
          <a:p>
            <a:pPr marL="685800" indent="-685800" algn="just" defTabSz="4389438">
              <a:spcBef>
                <a:spcPct val="50000"/>
              </a:spcBef>
              <a:buFont typeface="Wingdings" panose="05000000000000000000" pitchFamily="2" charset="2"/>
              <a:buChar char="§"/>
            </a:pPr>
            <a:r>
              <a:rPr lang="en-US" sz="3000" dirty="0">
                <a:latin typeface="Times New Roman" panose="02020603050405020304" pitchFamily="18" charset="0"/>
                <a:cs typeface="Times New Roman" panose="02020603050405020304" pitchFamily="18" charset="0"/>
              </a:rPr>
              <a:t>Look for ways to connect with patients.</a:t>
            </a:r>
          </a:p>
          <a:p>
            <a:pPr marL="685800" indent="-685800" algn="just" defTabSz="4389438">
              <a:spcBef>
                <a:spcPct val="50000"/>
              </a:spcBef>
              <a:buFont typeface="Wingdings" panose="05000000000000000000" pitchFamily="2" charset="2"/>
              <a:buChar char="§"/>
            </a:pPr>
            <a:r>
              <a:rPr lang="en-US" sz="3000" dirty="0">
                <a:latin typeface="Times New Roman" panose="02020603050405020304" pitchFamily="18" charset="0"/>
                <a:cs typeface="Times New Roman" panose="02020603050405020304" pitchFamily="18" charset="0"/>
              </a:rPr>
              <a:t>Healthcare providers should make conscious efforts to get involved in social media.</a:t>
            </a:r>
          </a:p>
          <a:p>
            <a:pPr marL="685800" indent="-685800" algn="just" defTabSz="4389438">
              <a:spcBef>
                <a:spcPct val="50000"/>
              </a:spcBef>
              <a:buFont typeface="Wingdings" panose="05000000000000000000" pitchFamily="2" charset="2"/>
              <a:buChar char="§"/>
            </a:pPr>
            <a:r>
              <a:rPr lang="en-US" sz="3000" dirty="0">
                <a:latin typeface="Times New Roman" panose="02020603050405020304" pitchFamily="18" charset="0"/>
                <a:cs typeface="Times New Roman" panose="02020603050405020304" pitchFamily="18" charset="0"/>
              </a:rPr>
              <a:t>If it possible look for savvy users internally who are excited about the technology.</a:t>
            </a:r>
          </a:p>
          <a:p>
            <a:pPr marL="685800" indent="-685800" algn="just" defTabSz="4389438">
              <a:spcBef>
                <a:spcPct val="50000"/>
              </a:spcBef>
              <a:buFont typeface="Wingdings" panose="05000000000000000000" pitchFamily="2" charset="2"/>
              <a:buChar char="§"/>
            </a:pPr>
            <a:r>
              <a:rPr lang="en-US" sz="3000" dirty="0">
                <a:latin typeface="Times New Roman" panose="02020603050405020304" pitchFamily="18" charset="0"/>
                <a:cs typeface="Times New Roman" panose="02020603050405020304" pitchFamily="18" charset="0"/>
              </a:rPr>
              <a:t>Healthcare providers should develop a social media policy that outlines appropriate use of staff, and post a disclaimer on site informing patients that information provided is not meant to serve as medical advice.</a:t>
            </a:r>
          </a:p>
          <a:p>
            <a:pPr marL="685800" indent="-685800" algn="just" defTabSz="4389438">
              <a:spcBef>
                <a:spcPct val="50000"/>
              </a:spcBef>
              <a:buFont typeface="Wingdings" panose="05000000000000000000" pitchFamily="2" charset="2"/>
              <a:buChar char="§"/>
            </a:pPr>
            <a:r>
              <a:rPr lang="en-US" sz="3000" dirty="0">
                <a:latin typeface="Times New Roman" panose="02020603050405020304" pitchFamily="18" charset="0"/>
                <a:cs typeface="Times New Roman" panose="02020603050405020304" pitchFamily="18" charset="0"/>
              </a:rPr>
              <a:t>Establishing policies to govern employees’ use of social media is a critical step that organizations must take to protect themselves.</a:t>
            </a:r>
          </a:p>
        </p:txBody>
      </p:sp>
      <p:sp>
        <p:nvSpPr>
          <p:cNvPr id="25" name="Text Box 11">
            <a:extLst>
              <a:ext uri="{FF2B5EF4-FFF2-40B4-BE49-F238E27FC236}">
                <a16:creationId xmlns:a16="http://schemas.microsoft.com/office/drawing/2014/main" id="{ED9F62D5-4D88-772A-6388-5315309A80B6}"/>
              </a:ext>
            </a:extLst>
          </p:cNvPr>
          <p:cNvSpPr txBox="1">
            <a:spLocks noChangeArrowheads="1"/>
          </p:cNvSpPr>
          <p:nvPr/>
        </p:nvSpPr>
        <p:spPr bwMode="auto">
          <a:xfrm>
            <a:off x="11618912" y="14770833"/>
            <a:ext cx="9829800" cy="830997"/>
          </a:xfrm>
          <a:prstGeom prst="rect">
            <a:avLst/>
          </a:prstGeom>
          <a:noFill/>
          <a:ln w="9525">
            <a:noFill/>
            <a:miter lim="800000"/>
            <a:headEnd/>
            <a:tailEnd/>
          </a:ln>
          <a:effectLst/>
        </p:spPr>
        <p:txBody>
          <a:bodyPr>
            <a:spAutoFit/>
          </a:bodyPr>
          <a:lstStyle/>
          <a:p>
            <a:pPr defTabSz="4389438">
              <a:spcBef>
                <a:spcPct val="50000"/>
              </a:spcBef>
            </a:pPr>
            <a:r>
              <a:rPr lang="en-US" sz="4800" b="1" dirty="0">
                <a:latin typeface="Times New Roman" panose="02020603050405020304" pitchFamily="18" charset="0"/>
                <a:cs typeface="Times New Roman" panose="02020603050405020304" pitchFamily="18" charset="0"/>
              </a:rPr>
              <a:t>RESULTS</a:t>
            </a:r>
          </a:p>
        </p:txBody>
      </p:sp>
      <p:pic>
        <p:nvPicPr>
          <p:cNvPr id="26" name="Picture 25">
            <a:extLst>
              <a:ext uri="{FF2B5EF4-FFF2-40B4-BE49-F238E27FC236}">
                <a16:creationId xmlns:a16="http://schemas.microsoft.com/office/drawing/2014/main" id="{4FC10C02-B7FB-C11E-EB8A-C9AACB4AEF1F}"/>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11822112" y="15803676"/>
            <a:ext cx="9423399" cy="4823460"/>
          </a:xfrm>
          <a:prstGeom prst="rect">
            <a:avLst/>
          </a:prstGeom>
          <a:noFill/>
        </p:spPr>
      </p:pic>
      <p:pic>
        <p:nvPicPr>
          <p:cNvPr id="27" name="Picture 26">
            <a:extLst>
              <a:ext uri="{FF2B5EF4-FFF2-40B4-BE49-F238E27FC236}">
                <a16:creationId xmlns:a16="http://schemas.microsoft.com/office/drawing/2014/main" id="{07489F85-36ED-BB05-FE83-3838007FFE1F}"/>
              </a:ext>
            </a:extLst>
          </p:cNvPr>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11834415" y="20912367"/>
            <a:ext cx="9423399" cy="4823460"/>
          </a:xfrm>
          <a:prstGeom prst="rect">
            <a:avLst/>
          </a:prstGeom>
          <a:noFill/>
        </p:spPr>
      </p:pic>
      <p:pic>
        <p:nvPicPr>
          <p:cNvPr id="2" name="Picture 1">
            <a:extLst>
              <a:ext uri="{FF2B5EF4-FFF2-40B4-BE49-F238E27FC236}">
                <a16:creationId xmlns:a16="http://schemas.microsoft.com/office/drawing/2014/main" id="{EDD43690-F4C5-2339-0E99-D49A0D6E611B}"/>
              </a:ext>
            </a:extLst>
          </p:cNvPr>
          <p:cNvPicPr>
            <a:picLocks noChangeAspect="1"/>
          </p:cNvPicPr>
          <p:nvPr/>
        </p:nvPicPr>
        <p:blipFill>
          <a:blip r:embed="rId10"/>
          <a:stretch>
            <a:fillRect/>
          </a:stretch>
        </p:blipFill>
        <p:spPr>
          <a:xfrm>
            <a:off x="11822111" y="26021058"/>
            <a:ext cx="9423399" cy="5134070"/>
          </a:xfrm>
          <a:prstGeom prst="rect">
            <a:avLst/>
          </a:prstGeom>
        </p:spPr>
      </p:pic>
      <p:pic>
        <p:nvPicPr>
          <p:cNvPr id="29" name="Picture 28">
            <a:extLst>
              <a:ext uri="{FF2B5EF4-FFF2-40B4-BE49-F238E27FC236}">
                <a16:creationId xmlns:a16="http://schemas.microsoft.com/office/drawing/2014/main" id="{589BB5DF-BF73-9C7C-56D4-F916534E4C2D}"/>
              </a:ext>
            </a:extLst>
          </p:cNvPr>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22398036" y="6553200"/>
            <a:ext cx="9709148" cy="5208334"/>
          </a:xfrm>
          <a:prstGeom prst="rect">
            <a:avLst/>
          </a:prstGeom>
          <a:noFill/>
        </p:spPr>
      </p:pic>
      <p:pic>
        <p:nvPicPr>
          <p:cNvPr id="4" name="Picture 3">
            <a:extLst>
              <a:ext uri="{FF2B5EF4-FFF2-40B4-BE49-F238E27FC236}">
                <a16:creationId xmlns:a16="http://schemas.microsoft.com/office/drawing/2014/main" id="{31D15313-94FB-74CC-EBD8-22B60B54CA6B}"/>
              </a:ext>
            </a:extLst>
          </p:cNvPr>
          <p:cNvPicPr>
            <a:picLocks noChangeAspect="1"/>
          </p:cNvPicPr>
          <p:nvPr/>
        </p:nvPicPr>
        <p:blipFill>
          <a:blip r:embed="rId12"/>
          <a:stretch>
            <a:fillRect/>
          </a:stretch>
        </p:blipFill>
        <p:spPr>
          <a:xfrm>
            <a:off x="22398036" y="11965216"/>
            <a:ext cx="9709148" cy="5208334"/>
          </a:xfrm>
          <a:prstGeom prst="rect">
            <a:avLst/>
          </a:prstGeom>
        </p:spPr>
      </p:pic>
      <p:pic>
        <p:nvPicPr>
          <p:cNvPr id="31" name="Picture 30">
            <a:extLst>
              <a:ext uri="{FF2B5EF4-FFF2-40B4-BE49-F238E27FC236}">
                <a16:creationId xmlns:a16="http://schemas.microsoft.com/office/drawing/2014/main" id="{946C61C7-B75A-B696-2A80-DADD259900D5}"/>
              </a:ext>
            </a:extLst>
          </p:cNvPr>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22398036" y="17410799"/>
            <a:ext cx="9709148" cy="5208334"/>
          </a:xfrm>
          <a:prstGeom prst="rect">
            <a:avLst/>
          </a:prstGeom>
          <a:noFill/>
        </p:spPr>
      </p:pic>
      <p:sp>
        <p:nvSpPr>
          <p:cNvPr id="32" name="Text Box 11">
            <a:extLst>
              <a:ext uri="{FF2B5EF4-FFF2-40B4-BE49-F238E27FC236}">
                <a16:creationId xmlns:a16="http://schemas.microsoft.com/office/drawing/2014/main" id="{405A3ECD-E7B6-5D4E-7A82-58AF1BAE4DF5}"/>
              </a:ext>
            </a:extLst>
          </p:cNvPr>
          <p:cNvSpPr txBox="1">
            <a:spLocks noChangeArrowheads="1"/>
          </p:cNvSpPr>
          <p:nvPr/>
        </p:nvSpPr>
        <p:spPr bwMode="auto">
          <a:xfrm>
            <a:off x="22398036" y="22856382"/>
            <a:ext cx="9829800" cy="11726287"/>
          </a:xfrm>
          <a:prstGeom prst="rect">
            <a:avLst/>
          </a:prstGeom>
          <a:noFill/>
          <a:ln w="9525">
            <a:noFill/>
            <a:miter lim="800000"/>
            <a:headEnd/>
            <a:tailEnd/>
          </a:ln>
          <a:effectLst/>
        </p:spPr>
        <p:txBody>
          <a:bodyPr>
            <a:spAutoFit/>
          </a:bodyPr>
          <a:lstStyle/>
          <a:p>
            <a:pPr marL="342900" indent="-342900" algn="just" defTabSz="4389438">
              <a:spcBef>
                <a:spcPct val="50000"/>
              </a:spcBef>
              <a:buFont typeface="Arial" panose="020B0604020202020204" pitchFamily="34" charset="0"/>
              <a:buChar char="•"/>
            </a:pPr>
            <a:r>
              <a:rPr lang="en-US" sz="2600" dirty="0">
                <a:latin typeface="Times New Roman" panose="02020603050405020304" pitchFamily="18" charset="0"/>
                <a:cs typeface="Times New Roman" panose="02020603050405020304" pitchFamily="18" charset="0"/>
              </a:rPr>
              <a:t>Out of 50 consumers the majority are under the age group 35-45. Next large number of consumers is under the age of 25-35. Basically, most of the people surveyed are adult population.</a:t>
            </a:r>
          </a:p>
          <a:p>
            <a:pPr marL="342900" indent="-342900" algn="just" defTabSz="4389438">
              <a:spcBef>
                <a:spcPct val="50000"/>
              </a:spcBef>
              <a:buFont typeface="Arial" panose="020B0604020202020204" pitchFamily="34" charset="0"/>
              <a:buChar char="•"/>
            </a:pPr>
            <a:r>
              <a:rPr lang="en-US" sz="2600" dirty="0">
                <a:latin typeface="Times New Roman" panose="02020603050405020304" pitchFamily="18" charset="0"/>
                <a:cs typeface="Times New Roman" panose="02020603050405020304" pitchFamily="18" charset="0"/>
              </a:rPr>
              <a:t>Out of 50 people who were surveyed majority of them were well qualified 52% were graduate and 48% were post graduate. </a:t>
            </a:r>
          </a:p>
          <a:p>
            <a:pPr marL="342900" indent="-342900" algn="just" defTabSz="4389438">
              <a:spcBef>
                <a:spcPct val="50000"/>
              </a:spcBef>
              <a:buFont typeface="Arial" panose="020B0604020202020204" pitchFamily="34" charset="0"/>
              <a:buChar char="•"/>
            </a:pPr>
            <a:r>
              <a:rPr lang="en-US" sz="2600" dirty="0">
                <a:latin typeface="Times New Roman" panose="02020603050405020304" pitchFamily="18" charset="0"/>
                <a:cs typeface="Times New Roman" panose="02020603050405020304" pitchFamily="18" charset="0"/>
              </a:rPr>
              <a:t>Almost more than half of the internet users spend between 30 minutes to an hour on internet. 6 out of 50 people who were surveyed spend 15 minutes to half an hour on internet. Only 12 spend more than an hour and 9 devote less than 15 minutes on internet.</a:t>
            </a:r>
          </a:p>
          <a:p>
            <a:pPr marL="342900" indent="-342900" algn="just" defTabSz="4389438">
              <a:spcBef>
                <a:spcPct val="50000"/>
              </a:spcBef>
              <a:buFont typeface="Arial" panose="020B0604020202020204" pitchFamily="34" charset="0"/>
              <a:buChar char="•"/>
            </a:pPr>
            <a:r>
              <a:rPr lang="en-US" sz="2600" dirty="0">
                <a:latin typeface="Times New Roman" panose="02020603050405020304" pitchFamily="18" charset="0"/>
                <a:cs typeface="Times New Roman" panose="02020603050405020304" pitchFamily="18" charset="0"/>
              </a:rPr>
              <a:t>When asked whether the consumers have commented about their health experience on someone else’s health related post using social media 32 said yes, they have commented while 18 have not done such activity.</a:t>
            </a:r>
          </a:p>
          <a:p>
            <a:pPr marL="342900" indent="-342900" algn="just" defTabSz="4389438">
              <a:spcBef>
                <a:spcPct val="50000"/>
              </a:spcBef>
              <a:buFont typeface="Arial" panose="020B0604020202020204" pitchFamily="34" charset="0"/>
              <a:buChar char="•"/>
            </a:pPr>
            <a:r>
              <a:rPr lang="en-US" sz="2600" dirty="0">
                <a:latin typeface="Times New Roman" panose="02020603050405020304" pitchFamily="18" charset="0"/>
                <a:cs typeface="Times New Roman" panose="02020603050405020304" pitchFamily="18" charset="0"/>
              </a:rPr>
              <a:t>When asked whether they have consulted online reviews about the doctor or the hospital before going to them. Majority of them answered yes, they have consulted online reviews. While 14 majority of respondents were willing to share their health-related information with doctors. However,</a:t>
            </a:r>
          </a:p>
          <a:p>
            <a:pPr marL="342900" indent="-342900" algn="just" defTabSz="4389438">
              <a:spcBef>
                <a:spcPct val="50000"/>
              </a:spcBef>
              <a:buFont typeface="Arial" panose="020B0604020202020204" pitchFamily="34" charset="0"/>
              <a:buChar char="•"/>
            </a:pPr>
            <a:r>
              <a:rPr lang="en-US" sz="2600" dirty="0">
                <a:latin typeface="Times New Roman" panose="02020603050405020304" pitchFamily="18" charset="0"/>
                <a:cs typeface="Times New Roman" panose="02020603050405020304" pitchFamily="18" charset="0"/>
              </a:rPr>
              <a:t>23 is unlikely to share such information. 23 said they did not search anything on internet.</a:t>
            </a:r>
          </a:p>
          <a:p>
            <a:pPr marL="457200" indent="-457200" algn="just" defTabSz="4389438">
              <a:spcBef>
                <a:spcPct val="50000"/>
              </a:spcBef>
              <a:buFont typeface="Arial" panose="020B0604020202020204" pitchFamily="34" charset="0"/>
              <a:buChar char="•"/>
            </a:pPr>
            <a:endParaRPr lang="en-US" sz="2800" dirty="0">
              <a:latin typeface="Times New Roman" panose="02020603050405020304" pitchFamily="18" charset="0"/>
              <a:cs typeface="Times New Roman" panose="02020603050405020304" pitchFamily="18" charset="0"/>
            </a:endParaRPr>
          </a:p>
          <a:p>
            <a:pPr algn="just" defTabSz="4389438">
              <a:spcBef>
                <a:spcPct val="50000"/>
              </a:spcBef>
            </a:pPr>
            <a:endParaRPr lang="en-US" sz="2800" dirty="0">
              <a:latin typeface="Times New Roman" panose="02020603050405020304" pitchFamily="18" charset="0"/>
              <a:cs typeface="Times New Roman" panose="02020603050405020304" pitchFamily="18" charset="0"/>
            </a:endParaRPr>
          </a:p>
          <a:p>
            <a:pPr algn="just" defTabSz="4389438">
              <a:spcBef>
                <a:spcPct val="50000"/>
              </a:spcBef>
            </a:pPr>
            <a:endParaRPr lang="en-US" sz="2800" dirty="0">
              <a:latin typeface="Times New Roman" panose="02020603050405020304" pitchFamily="18" charset="0"/>
              <a:cs typeface="Times New Roman" panose="02020603050405020304" pitchFamily="18" charset="0"/>
            </a:endParaRPr>
          </a:p>
          <a:p>
            <a:pPr defTabSz="4389438">
              <a:spcBef>
                <a:spcPct val="50000"/>
              </a:spcBef>
            </a:pPr>
            <a:endParaRPr lang="en-US" sz="30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Default Design">
  <a:themeElements>
    <a:clrScheme name="Custom 15">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721</TotalTime>
  <Words>939</Words>
  <Application>Microsoft Office PowerPoint</Application>
  <PresentationFormat>Custom</PresentationFormat>
  <Paragraphs>72</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Times New Roman</vt:lpstr>
      <vt:lpstr>Wingdings</vt:lpstr>
      <vt:lpstr>Default Design</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Tri-Fold Template</dc:title>
  <dc:creator>Ethan Shulda</dc:creator>
  <dc:description>©MegaPrint Inc. 2009</dc:description>
  <cp:lastModifiedBy>Ketaki Kokate</cp:lastModifiedBy>
  <cp:revision>48</cp:revision>
  <dcterms:created xsi:type="dcterms:W3CDTF">2008-12-04T00:20:37Z</dcterms:created>
  <dcterms:modified xsi:type="dcterms:W3CDTF">2022-08-11T01:11:42Z</dcterms:modified>
  <cp:category>Research Poster</cp:category>
</cp:coreProperties>
</file>