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F6503A-E35A-49EF-8FA9-869CACC27412}" v="4" dt="2022-07-07T16:42:09.5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0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YOTI YADAV" userId="eb3397c061f4e4d0" providerId="LiveId" clId="{AFF6503A-E35A-49EF-8FA9-869CACC27412}"/>
    <pc:docChg chg="addSld delSld modSld">
      <pc:chgData name="JYOTI YADAV" userId="eb3397c061f4e4d0" providerId="LiveId" clId="{AFF6503A-E35A-49EF-8FA9-869CACC27412}" dt="2022-07-07T16:41:43.619" v="2" actId="2696"/>
      <pc:docMkLst>
        <pc:docMk/>
      </pc:docMkLst>
      <pc:sldChg chg="new del">
        <pc:chgData name="JYOTI YADAV" userId="eb3397c061f4e4d0" providerId="LiveId" clId="{AFF6503A-E35A-49EF-8FA9-869CACC27412}" dt="2022-07-07T16:41:43.619" v="2" actId="2696"/>
        <pc:sldMkLst>
          <pc:docMk/>
          <pc:sldMk cId="1192953601" sldId="256"/>
        </pc:sldMkLst>
      </pc:sldChg>
      <pc:sldChg chg="add modTransition">
        <pc:chgData name="JYOTI YADAV" userId="eb3397c061f4e4d0" providerId="LiveId" clId="{AFF6503A-E35A-49EF-8FA9-869CACC27412}" dt="2022-07-07T16:41:31.069" v="1"/>
        <pc:sldMkLst>
          <pc:docMk/>
          <pc:sldMk cId="3444561824" sldId="31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N" sz="1000"/>
              <a:t>Sex and Age distribution</a:t>
            </a:r>
          </a:p>
        </c:rich>
      </c:tx>
      <c:layout>
        <c:manualLayout>
          <c:xMode val="edge"/>
          <c:yMode val="edge"/>
          <c:x val="0.24472337126206956"/>
          <c:y val="2.0227720649803309E-2"/>
        </c:manualLayout>
      </c:layout>
      <c:overlay val="0"/>
      <c:spPr>
        <a:noFill/>
        <a:ln>
          <a:noFill/>
        </a:ln>
        <a:effectLst/>
      </c:spPr>
      <c:txPr>
        <a:bodyPr rot="0" spcFirstLastPara="1" vertOverflow="ellipsis" vert="horz" wrap="square" anchor="ctr" anchorCtr="1"/>
        <a:lstStyle/>
        <a:p>
          <a:pPr>
            <a:defRPr sz="10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Sheet1!$B$1:$B$3</c:f>
              <c:strCache>
                <c:ptCount val="3"/>
                <c:pt idx="0">
                  <c:v>MEN</c:v>
                </c:pt>
                <c:pt idx="2">
                  <c:v>        %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Sheet1!$A$4:$A$6</c:f>
              <c:strCache>
                <c:ptCount val="3"/>
                <c:pt idx="0">
                  <c:v>15-29</c:v>
                </c:pt>
                <c:pt idx="1">
                  <c:v>30-44</c:v>
                </c:pt>
                <c:pt idx="2">
                  <c:v>44-87</c:v>
                </c:pt>
              </c:strCache>
            </c:strRef>
          </c:cat>
          <c:val>
            <c:numRef>
              <c:f>Sheet1!$B$4:$B$6</c:f>
              <c:numCache>
                <c:formatCode>0.00%</c:formatCode>
                <c:ptCount val="3"/>
                <c:pt idx="0">
                  <c:v>0.214</c:v>
                </c:pt>
                <c:pt idx="1">
                  <c:v>0.39200000000000002</c:v>
                </c:pt>
                <c:pt idx="2">
                  <c:v>0.38300000000000001</c:v>
                </c:pt>
              </c:numCache>
            </c:numRef>
          </c:val>
          <c:extLst>
            <c:ext xmlns:c16="http://schemas.microsoft.com/office/drawing/2014/chart" uri="{C3380CC4-5D6E-409C-BE32-E72D297353CC}">
              <c16:uniqueId val="{00000000-86B9-4330-A079-8AC4A8F11DFE}"/>
            </c:ext>
          </c:extLst>
        </c:ser>
        <c:ser>
          <c:idx val="1"/>
          <c:order val="1"/>
          <c:tx>
            <c:strRef>
              <c:f>Sheet1!$C$1:$C$3</c:f>
              <c:strCache>
                <c:ptCount val="3"/>
                <c:pt idx="0">
                  <c:v>WOMEN</c:v>
                </c:pt>
                <c:pt idx="2">
                  <c:v>   %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Sheet1!$A$4:$A$6</c:f>
              <c:strCache>
                <c:ptCount val="3"/>
                <c:pt idx="0">
                  <c:v>15-29</c:v>
                </c:pt>
                <c:pt idx="1">
                  <c:v>30-44</c:v>
                </c:pt>
                <c:pt idx="2">
                  <c:v>44-87</c:v>
                </c:pt>
              </c:strCache>
            </c:strRef>
          </c:cat>
          <c:val>
            <c:numRef>
              <c:f>Sheet1!$C$4:$C$6</c:f>
              <c:numCache>
                <c:formatCode>0.00%</c:formatCode>
                <c:ptCount val="3"/>
                <c:pt idx="0">
                  <c:v>0.23599999999999999</c:v>
                </c:pt>
                <c:pt idx="1">
                  <c:v>0.36499999999999999</c:v>
                </c:pt>
                <c:pt idx="2">
                  <c:v>0.39700000000000002</c:v>
                </c:pt>
              </c:numCache>
            </c:numRef>
          </c:val>
          <c:extLst>
            <c:ext xmlns:c16="http://schemas.microsoft.com/office/drawing/2014/chart" uri="{C3380CC4-5D6E-409C-BE32-E72D297353CC}">
              <c16:uniqueId val="{00000001-86B9-4330-A079-8AC4A8F11DFE}"/>
            </c:ext>
          </c:extLst>
        </c:ser>
        <c:dLbls>
          <c:showLegendKey val="0"/>
          <c:showVal val="0"/>
          <c:showCatName val="0"/>
          <c:showSerName val="0"/>
          <c:showPercent val="0"/>
          <c:showBubbleSize val="0"/>
        </c:dLbls>
        <c:gapWidth val="100"/>
        <c:overlap val="-24"/>
        <c:axId val="350639832"/>
        <c:axId val="350643752"/>
      </c:barChart>
      <c:catAx>
        <c:axId val="350639832"/>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50643752"/>
        <c:crosses val="autoZero"/>
        <c:auto val="1"/>
        <c:lblAlgn val="ctr"/>
        <c:lblOffset val="100"/>
        <c:noMultiLvlLbl val="0"/>
      </c:catAx>
      <c:valAx>
        <c:axId val="350643752"/>
        <c:scaling>
          <c:orientation val="minMax"/>
        </c:scaling>
        <c:delete val="0"/>
        <c:axPos val="l"/>
        <c:majorGridlines>
          <c:spPr>
            <a:ln w="9525" cap="flat" cmpd="sng" algn="ctr">
              <a:solidFill>
                <a:schemeClr val="lt1">
                  <a:lumMod val="95000"/>
                  <a:alpha val="1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50639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06447-F510-3284-5FE1-F2A3704161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9E02327-2BA0-0A59-E4B7-3D3FAB358F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EC69EC5-B43C-1A37-FBA4-2BF8EB52DD0E}"/>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C9306AAC-F4BB-D2C0-A9D8-AE90BAC39F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BF7055-3DED-FB07-89A6-0BB5D3FF75EC}"/>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07302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A1471-25A9-62FF-2EE6-0A60B82CCD5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071E78A-E36B-DA7F-2243-9C7E55A5A0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45415A-52FD-F38D-CDF1-C524057026C7}"/>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75364E39-E11A-9FD5-D875-D448E500590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9B84A8-ED42-FC65-B85F-CAC0C20F608F}"/>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521728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F5F208-27FC-B2F4-35C6-FFB528A5EB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31F0229-DBF2-AEDC-0CAA-F1C84A9DA3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1FB6420-66EB-17B7-A890-D714385E24E3}"/>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21D861F2-CB7E-53F4-4BFE-A237C6FCD7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2DACD7-F68F-AD84-CBBB-9419993FB647}"/>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595752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C3669-D2D0-1F6E-CF99-CA6AFCD11F3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DEE197C-986C-83DE-9345-B257CCE3A1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7D228D7-A394-1219-DF98-5A6D8984924E}"/>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27C9E2A9-D6B3-5ACD-6B90-8EBF7EEAE7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F24A29B-69B4-DE2B-14A3-B00205EC6F17}"/>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25597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CF7D-55DB-981E-CCC6-867303DB66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8715CEB-DDD2-8BEA-923E-E885385EB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4489F-91E1-EB0A-3D63-9F47B3A488B6}"/>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D7C32B9B-CB39-C8FB-C1BD-193438BC15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FEB1F7-BB0B-1D15-2A76-B78A300EA1E5}"/>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604620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9D1F-015E-1270-C1DA-C732B6D095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CCD03DD-A4FB-93FA-61CE-A3DE6A5A70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ABA5FD4-ACE4-2D12-50EA-766EC63CCC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76D3672-405E-CA46-C0F2-CC47D640D8F4}"/>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6" name="Footer Placeholder 5">
            <a:extLst>
              <a:ext uri="{FF2B5EF4-FFF2-40B4-BE49-F238E27FC236}">
                <a16:creationId xmlns:a16="http://schemas.microsoft.com/office/drawing/2014/main" id="{1800F0DB-CC9A-A60C-22AB-E8A05D350D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2B5C09A-05AF-716F-9275-CF080E97E3D6}"/>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75828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BF319-CAAC-37B5-6E4C-95E472A5F8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53FF94A-61B8-6326-FB94-FD3C865E3A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63ED7F-7A0C-FCA1-7D48-7CE60CFA06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0113319-4C37-1CC6-35E8-65CEC3F9E9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519145-68C7-3410-E4F0-615ECBED1C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2CD2328-1C0D-57BA-3FF0-4D76C5AA8842}"/>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8" name="Footer Placeholder 7">
            <a:extLst>
              <a:ext uri="{FF2B5EF4-FFF2-40B4-BE49-F238E27FC236}">
                <a16:creationId xmlns:a16="http://schemas.microsoft.com/office/drawing/2014/main" id="{6776EFB2-1E91-D41A-3999-EBAADF26CCE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F700D4D-0228-568D-BB98-BC2717966CE4}"/>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67751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65BA-A914-41BA-251A-5F7267F0A50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58D1F49-0B65-A314-1918-6D8DD6A1BF32}"/>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4" name="Footer Placeholder 3">
            <a:extLst>
              <a:ext uri="{FF2B5EF4-FFF2-40B4-BE49-F238E27FC236}">
                <a16:creationId xmlns:a16="http://schemas.microsoft.com/office/drawing/2014/main" id="{E6EEFDCA-18E4-34EB-9482-57A63A646A6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E5BFDE-AADF-7D5F-35F7-256952A4DE35}"/>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499213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854CFE-6537-2A00-D8BA-9292B167545A}"/>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3" name="Footer Placeholder 2">
            <a:extLst>
              <a:ext uri="{FF2B5EF4-FFF2-40B4-BE49-F238E27FC236}">
                <a16:creationId xmlns:a16="http://schemas.microsoft.com/office/drawing/2014/main" id="{4CDC44F3-8B7D-130E-D017-EE43B0FBF60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9245651-4C6D-7502-7B6C-D565835D7304}"/>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11053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09BF0-A4CE-C97C-262D-F7F262BF40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CCBC984-DEAB-E2B8-51B3-990E08EE1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CF48026-C35C-27FD-44C3-FDC2C917B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E496D8-F312-A473-349E-47BAFAD07EBF}"/>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6" name="Footer Placeholder 5">
            <a:extLst>
              <a:ext uri="{FF2B5EF4-FFF2-40B4-BE49-F238E27FC236}">
                <a16:creationId xmlns:a16="http://schemas.microsoft.com/office/drawing/2014/main" id="{F4A76889-71DE-29BB-593F-7856B376BE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95C9A0A-2FDC-AB53-68F4-C904EB43C2A6}"/>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197426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149BF-CE4A-4046-D3B5-E4E580482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4922DF4-D399-C928-5666-F23F55E9EB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039D084-E559-4FAE-4B90-438622B89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F9CD12-0D06-C444-F876-D2A9B2BE4D2B}"/>
              </a:ext>
            </a:extLst>
          </p:cNvPr>
          <p:cNvSpPr>
            <a:spLocks noGrp="1"/>
          </p:cNvSpPr>
          <p:nvPr>
            <p:ph type="dt" sz="half" idx="10"/>
          </p:nvPr>
        </p:nvSpPr>
        <p:spPr/>
        <p:txBody>
          <a:bodyPr/>
          <a:lstStyle/>
          <a:p>
            <a:fld id="{BD5264D6-DAD9-4249-9F28-41E80FC9223E}" type="datetimeFigureOut">
              <a:rPr lang="en-IN" smtClean="0"/>
              <a:t>07-07-2022</a:t>
            </a:fld>
            <a:endParaRPr lang="en-IN"/>
          </a:p>
        </p:txBody>
      </p:sp>
      <p:sp>
        <p:nvSpPr>
          <p:cNvPr id="6" name="Footer Placeholder 5">
            <a:extLst>
              <a:ext uri="{FF2B5EF4-FFF2-40B4-BE49-F238E27FC236}">
                <a16:creationId xmlns:a16="http://schemas.microsoft.com/office/drawing/2014/main" id="{21A475E6-F5F1-AA94-C66E-E48C92BBCFF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D5DAE73-0673-AB23-4C44-925E7480C3B9}"/>
              </a:ext>
            </a:extLst>
          </p:cNvPr>
          <p:cNvSpPr>
            <a:spLocks noGrp="1"/>
          </p:cNvSpPr>
          <p:nvPr>
            <p:ph type="sldNum" sz="quarter" idx="12"/>
          </p:nvPr>
        </p:nvSpPr>
        <p:spPr/>
        <p:txBody>
          <a:bodyPr/>
          <a:lstStyle/>
          <a:p>
            <a:fld id="{05C2AE32-B8ED-48CF-8FA7-035DD4832692}" type="slidenum">
              <a:rPr lang="en-IN" smtClean="0"/>
              <a:t>‹#›</a:t>
            </a:fld>
            <a:endParaRPr lang="en-IN"/>
          </a:p>
        </p:txBody>
      </p:sp>
    </p:spTree>
    <p:extLst>
      <p:ext uri="{BB962C8B-B14F-4D97-AF65-F5344CB8AC3E}">
        <p14:creationId xmlns:p14="http://schemas.microsoft.com/office/powerpoint/2010/main" val="307956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C9C30-868F-E63F-3061-7D9ED83F91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B7F722-CC89-706D-90AA-2A8EC69C20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B50FC8C-9B2E-E256-903C-C990BF1C3F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264D6-DAD9-4249-9F28-41E80FC9223E}" type="datetimeFigureOut">
              <a:rPr lang="en-IN" smtClean="0"/>
              <a:t>07-07-2022</a:t>
            </a:fld>
            <a:endParaRPr lang="en-IN"/>
          </a:p>
        </p:txBody>
      </p:sp>
      <p:sp>
        <p:nvSpPr>
          <p:cNvPr id="5" name="Footer Placeholder 4">
            <a:extLst>
              <a:ext uri="{FF2B5EF4-FFF2-40B4-BE49-F238E27FC236}">
                <a16:creationId xmlns:a16="http://schemas.microsoft.com/office/drawing/2014/main" id="{38A09249-9161-9302-794C-26C94A81C4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B4B555D-0B88-B4A8-5A21-9FF48CDB70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2AE32-B8ED-48CF-8FA7-035DD4832692}" type="slidenum">
              <a:rPr lang="en-IN" smtClean="0"/>
              <a:t>‹#›</a:t>
            </a:fld>
            <a:endParaRPr lang="en-IN"/>
          </a:p>
        </p:txBody>
      </p:sp>
    </p:spTree>
    <p:extLst>
      <p:ext uri="{BB962C8B-B14F-4D97-AF65-F5344CB8AC3E}">
        <p14:creationId xmlns:p14="http://schemas.microsoft.com/office/powerpoint/2010/main" val="3140760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hart" Target="../charts/chart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7334"/>
            <a:ext cx="12192000" cy="1298472"/>
          </a:xfrm>
          <a:prstGeom prst="rect">
            <a:avLst/>
          </a:prstGeom>
          <a:solidFill>
            <a:schemeClr val="accent2">
              <a:lumMod val="40000"/>
              <a:lumOff val="60000"/>
            </a:schemeClr>
          </a:solidFill>
          <a:ln w="38100">
            <a:solidFill>
              <a:schemeClr val="tx1">
                <a:lumMod val="75000"/>
                <a:lumOff val="25000"/>
              </a:schemeClr>
            </a:solid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Times New Roman"/>
                <a:ea typeface="+mn-ea"/>
                <a:cs typeface="Times New Roman"/>
              </a:rPr>
              <a:t>    </a:t>
            </a:r>
            <a:endParaRPr kumimoji="0" lang="en-IN"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Times New Roman"/>
                <a:ea typeface="+mn-ea"/>
                <a:cs typeface="Times New Roman"/>
              </a:rPr>
              <a:t>  </a:t>
            </a:r>
            <a:endParaRPr kumimoji="0" lang="en-IN"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srgbClr val="44546A"/>
                </a:solidFill>
                <a:effectLst/>
                <a:uLnTx/>
                <a:uFillTx/>
                <a:latin typeface="Times New Roman"/>
                <a:ea typeface="+mn-ea"/>
                <a:cs typeface="Times New Roman"/>
              </a:rPr>
              <a:t> </a:t>
            </a: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LIFESTYLE INTERVENTION TO REDUCE THE RISK AND PREVALANCE </a:t>
            </a:r>
            <a:endParaRPr kumimoji="0" lang="en-IN" sz="11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OF HYPERTENSION AMONG URBAN POOR POPULATION OF DELHI </a:t>
            </a:r>
            <a:endParaRPr kumimoji="0" lang="en-IN"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QUASI – EXPERIMENTAL STUDY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IMPLEMENTED BY IIHMR, DELHI. SUPPORTED BY ICMR, DELHI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100" b="1" i="0" u="none" strike="noStrike" kern="1200" cap="none" spc="0" normalizeH="0" baseline="0" noProof="0" dirty="0">
              <a:ln>
                <a:noFill/>
              </a:ln>
              <a:solidFill>
                <a:prstClr val="black"/>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STUDY OF RISK FACTORS OF HYPERTENSION IN GOYALA, VIHAR NEW DELHI.</a:t>
            </a:r>
            <a:endParaRPr kumimoji="0" lang="en-IN" sz="11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By-Dr Aarushi Khosla, Dr Maitri Mishra,  </a:t>
            </a:r>
            <a:r>
              <a:rPr kumimoji="0" lang="en-IN" sz="1100" b="1" i="0" u="none" strike="noStrike" kern="1200" cap="none" spc="0" normalizeH="0" baseline="0" noProof="0" dirty="0" err="1">
                <a:ln>
                  <a:noFill/>
                </a:ln>
                <a:solidFill>
                  <a:prstClr val="black"/>
                </a:solidFill>
                <a:effectLst/>
                <a:uLnTx/>
                <a:uFillTx/>
                <a:latin typeface="Times New Roman"/>
                <a:ea typeface="+mn-ea"/>
                <a:cs typeface="Times New Roman"/>
              </a:rPr>
              <a:t>Dr.Disha</a:t>
            </a: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 Bakshi,  Jyoti Yadav,   Pooja Shankar, </a:t>
            </a:r>
            <a:r>
              <a:rPr kumimoji="0" lang="en-IN" sz="1100" b="1" i="0" u="none" strike="noStrike" kern="1200" cap="none" spc="0" normalizeH="0" baseline="0" noProof="0" dirty="0" err="1">
                <a:ln>
                  <a:noFill/>
                </a:ln>
                <a:solidFill>
                  <a:prstClr val="black"/>
                </a:solidFill>
                <a:effectLst/>
                <a:uLnTx/>
                <a:uFillTx/>
                <a:latin typeface="Times New Roman"/>
                <a:ea typeface="+mn-ea"/>
                <a:cs typeface="Times New Roman"/>
              </a:rPr>
              <a:t>Dr.</a:t>
            </a:r>
            <a:r>
              <a:rPr kumimoji="0" lang="en-IN" sz="1100" b="1" i="0" u="none" strike="noStrike" kern="1200" cap="none" spc="0" normalizeH="0" baseline="0" noProof="0" dirty="0">
                <a:ln>
                  <a:noFill/>
                </a:ln>
                <a:solidFill>
                  <a:prstClr val="black"/>
                </a:solidFill>
                <a:effectLst/>
                <a:uLnTx/>
                <a:uFillTx/>
                <a:latin typeface="Times New Roman"/>
                <a:ea typeface="+mn-ea"/>
                <a:cs typeface="Times New Roman"/>
              </a:rPr>
              <a:t> Shama Bhati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Picture 3"/>
          <p:cNvPicPr>
            <a:picLocks noChangeAspect="1"/>
          </p:cNvPicPr>
          <p:nvPr/>
        </p:nvPicPr>
        <p:blipFill>
          <a:blip r:embed="rId2"/>
          <a:stretch>
            <a:fillRect/>
          </a:stretch>
        </p:blipFill>
        <p:spPr>
          <a:xfrm>
            <a:off x="10558130" y="-16041"/>
            <a:ext cx="1633870" cy="1277177"/>
          </a:xfrm>
          <a:prstGeom prst="rect">
            <a:avLst/>
          </a:prstGeom>
        </p:spPr>
      </p:pic>
      <p:sp>
        <p:nvSpPr>
          <p:cNvPr id="5" name="Rectangle 4"/>
          <p:cNvSpPr/>
          <p:nvPr/>
        </p:nvSpPr>
        <p:spPr>
          <a:xfrm>
            <a:off x="-5481" y="1289318"/>
            <a:ext cx="3019981" cy="5568681"/>
          </a:xfrm>
          <a:prstGeom prst="rect">
            <a:avLst/>
          </a:prstGeom>
          <a:solidFill>
            <a:schemeClr val="accent1">
              <a:lumMod val="20000"/>
              <a:lumOff val="80000"/>
            </a:schemeClr>
          </a:solidFill>
          <a:ln w="5715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7169" y="1289318"/>
            <a:ext cx="2827500" cy="6986528"/>
          </a:xfrm>
          <a:prstGeom prst="rect">
            <a:avLst/>
          </a:prstGeom>
          <a:noFill/>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srgbClr val="3C4245"/>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srgbClr val="3C4245"/>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3C4245"/>
                </a:solidFill>
                <a:effectLst/>
                <a:uLnTx/>
                <a:uFillTx/>
                <a:latin typeface="Times New Roman" panose="02020603050405020304" pitchFamily="18" charset="0"/>
                <a:ea typeface="+mn-ea"/>
                <a:cs typeface="Times New Roman" panose="02020603050405020304" pitchFamily="18" charset="0"/>
              </a:rPr>
              <a:t>HYPERTENSION-WHO</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mn-cs"/>
              </a:rPr>
              <a:t>Blood pressure is the force exerted by circulating blood against the walls of the body’s arteries, the major blood vessels in the body. Hypertension is when blood pressure is too high.</a:t>
            </a:r>
            <a:endParaRPr kumimoji="0" lang="en-US" sz="1000" b="0" i="0" u="none" strike="noStrike" kern="1200" cap="none" spc="0" normalizeH="0" baseline="0" noProof="0">
              <a:ln>
                <a:noFill/>
              </a:ln>
              <a:solidFill>
                <a:srgbClr val="3C4245"/>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mn-cs"/>
              </a:rPr>
              <a:t>Hypertension is called a </a:t>
            </a:r>
            <a:r>
              <a:rPr kumimoji="0" lang="en-US" sz="1000" b="0" i="0" u="sng" strike="noStrike" kern="1200" cap="none" spc="0" normalizeH="0" baseline="0" noProof="0">
                <a:ln>
                  <a:noFill/>
                </a:ln>
                <a:solidFill>
                  <a:srgbClr val="3C4245"/>
                </a:solidFill>
                <a:effectLst/>
                <a:uLnTx/>
                <a:uFillTx/>
                <a:latin typeface="Arial" panose="020B0604020202020204" pitchFamily="34" charset="0"/>
                <a:ea typeface="+mn-ea"/>
                <a:cs typeface="+mn-cs"/>
              </a:rPr>
              <a:t>"silent killer</a:t>
            </a:r>
            <a:r>
              <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mn-cs"/>
              </a:rPr>
              <a:t>". Most people with hypertension are unaware of the problem because it may have no warning signs or symptoms.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rPr>
              <a:t>RISK FACTORS ASSOCIATED: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3C4245"/>
                </a:solidFill>
                <a:effectLst/>
                <a:uLnTx/>
                <a:uFillTx/>
                <a:latin typeface="Arial"/>
                <a:ea typeface="+mn-ea"/>
                <a:cs typeface="Arial"/>
              </a:rPr>
              <a:t>The </a:t>
            </a:r>
            <a:r>
              <a:rPr kumimoji="0" lang="en-US" sz="1000" b="0" i="0" u="sng" strike="noStrike" kern="1200" cap="none" spc="0" normalizeH="0" baseline="0" noProof="0">
                <a:ln>
                  <a:noFill/>
                </a:ln>
                <a:solidFill>
                  <a:srgbClr val="3C4245"/>
                </a:solidFill>
                <a:effectLst/>
                <a:uLnTx/>
                <a:uFillTx/>
                <a:latin typeface="Arial"/>
                <a:ea typeface="+mn-ea"/>
                <a:cs typeface="Arial"/>
              </a:rPr>
              <a:t>six modules of the HEARTS technical package </a:t>
            </a:r>
            <a:r>
              <a:rPr kumimoji="0" lang="en-US" sz="1000" b="0" i="0" u="none" strike="noStrike" kern="1200" cap="none" spc="0" normalizeH="0" baseline="0" noProof="0">
                <a:ln>
                  <a:noFill/>
                </a:ln>
                <a:solidFill>
                  <a:srgbClr val="3C4245"/>
                </a:solidFill>
                <a:effectLst/>
                <a:uLnTx/>
                <a:uFillTx/>
                <a:latin typeface="Arial"/>
                <a:ea typeface="+mn-ea"/>
                <a:cs typeface="Arial"/>
              </a:rPr>
              <a:t>(</a:t>
            </a:r>
            <a:r>
              <a:rPr kumimoji="0" lang="en-US" sz="1000" b="1" i="0" u="none" strike="noStrike" kern="1200" cap="none" spc="0" normalizeH="0" baseline="0" noProof="0">
                <a:ln>
                  <a:noFill/>
                </a:ln>
                <a:solidFill>
                  <a:srgbClr val="3C4245"/>
                </a:solidFill>
                <a:effectLst/>
                <a:uLnTx/>
                <a:uFillTx/>
                <a:latin typeface="Arial"/>
                <a:ea typeface="+mn-ea"/>
                <a:cs typeface="Arial"/>
              </a:rPr>
              <a:t>Healthy-lifestyle counselling, Evidence-based treatment protocols, Access to essential medicines and technology, Risk-based management, Team-based care, and Systems for monitoring</a:t>
            </a:r>
            <a:r>
              <a:rPr kumimoji="0" lang="en-US" sz="1000" b="0" i="0" u="none" strike="noStrike" kern="1200" cap="none" spc="0" normalizeH="0" baseline="0" noProof="0">
                <a:ln>
                  <a:noFill/>
                </a:ln>
                <a:solidFill>
                  <a:srgbClr val="3C4245"/>
                </a:solidFill>
                <a:effectLst/>
                <a:uLnTx/>
                <a:uFillTx/>
                <a:latin typeface="Arial"/>
                <a:ea typeface="+mn-ea"/>
                <a:cs typeface="Arial"/>
              </a:rPr>
              <a:t>) provide a strategic approach to improve cardiovascular health in countries across the world.</a:t>
            </a:r>
            <a:endParaRPr kumimoji="0" lang="en-US" sz="1000" b="0" i="0" u="none" strike="noStrike" kern="1200" cap="none" spc="0" normalizeH="0" baseline="0" noProof="0">
              <a:ln>
                <a:noFill/>
              </a:ln>
              <a:solidFill>
                <a:srgbClr val="3C4245"/>
              </a:solidFill>
              <a:effectLst/>
              <a:uLnTx/>
              <a:uFillTx/>
              <a:latin typeface="Arial" panose="020B0604020202020204" pitchFamily="34"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3C4245"/>
                </a:solidFill>
                <a:effectLst/>
                <a:uLnTx/>
                <a:uFillTx/>
                <a:latin typeface="Times New Roman" panose="02020603050405020304" pitchFamily="18" charset="0"/>
                <a:ea typeface="+mn-ea"/>
                <a:cs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7"/>
          <p:cNvSpPr/>
          <p:nvPr/>
        </p:nvSpPr>
        <p:spPr>
          <a:xfrm>
            <a:off x="2960176" y="1289318"/>
            <a:ext cx="3061553" cy="5568683"/>
          </a:xfrm>
          <a:prstGeom prst="rect">
            <a:avLst/>
          </a:prstGeom>
          <a:solidFill>
            <a:schemeClr val="accent1">
              <a:lumMod val="20000"/>
              <a:lumOff val="80000"/>
            </a:schemeClr>
          </a:solidFill>
          <a:ln w="3810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TextBox 9"/>
          <p:cNvSpPr txBox="1"/>
          <p:nvPr/>
        </p:nvSpPr>
        <p:spPr>
          <a:xfrm>
            <a:off x="3021607" y="2029558"/>
            <a:ext cx="2856272" cy="252376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APPROACH- </a:t>
            </a: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CENSUS</a:t>
            </a:r>
            <a:endParaRPr kumimoji="0" lang="en-US" sz="1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Questionnaire &amp; anthropometric measurements(Height, weight, blood pressure, waist and hip circumference) were taken.</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Study Area – PSU under Mrs. Kavita sharma, ASHA, Goyla vihar , Delhi.(Urban poor area)</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Study population- All males and females above 15years residing there for at least 1yr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Study Design – Cross- sectional study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srgbClr val="44546A">
                    <a:lumMod val="75000"/>
                  </a:srgbClr>
                </a:solidFill>
                <a:effectLst/>
                <a:uLnTx/>
                <a:uFillTx/>
                <a:latin typeface="Times New Roman" panose="02020603050405020304" pitchFamily="18" charset="0"/>
                <a:ea typeface="+mn-ea"/>
                <a:cs typeface="Times New Roman" panose="02020603050405020304" pitchFamily="18" charset="0"/>
              </a:rPr>
              <a:t>Data was collected using paperless technology kobo tool box</a:t>
            </a:r>
            <a:r>
              <a:rPr kumimoji="0" lang="en-IN" sz="1800" b="1" i="0" u="none" strike="noStrike" kern="1200" cap="none" spc="0" normalizeH="0" baseline="0" noProof="0" dirty="0">
                <a:ln>
                  <a:noFill/>
                </a:ln>
                <a:solidFill>
                  <a:srgbClr val="44546A">
                    <a:lumMod val="75000"/>
                  </a:srgbClr>
                </a:solidFill>
                <a:effectLst/>
                <a:uLnTx/>
                <a:uFillTx/>
                <a:latin typeface="Times New Roman" panose="02020603050405020304" pitchFamily="18" charset="0"/>
                <a:ea typeface="+mn-ea"/>
                <a:cs typeface="Times New Roman" panose="02020603050405020304" pitchFamily="18" charset="0"/>
              </a:rPr>
              <a:t>.</a:t>
            </a:r>
          </a:p>
        </p:txBody>
      </p:sp>
      <p:sp>
        <p:nvSpPr>
          <p:cNvPr id="11" name="Rectangle 10"/>
          <p:cNvSpPr/>
          <p:nvPr/>
        </p:nvSpPr>
        <p:spPr>
          <a:xfrm>
            <a:off x="6009129" y="1261138"/>
            <a:ext cx="3088725" cy="5596862"/>
          </a:xfrm>
          <a:prstGeom prst="rect">
            <a:avLst/>
          </a:prstGeom>
          <a:solidFill>
            <a:schemeClr val="accent1">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Notched Right Arrow 23"/>
          <p:cNvSpPr/>
          <p:nvPr/>
        </p:nvSpPr>
        <p:spPr>
          <a:xfrm>
            <a:off x="6553434" y="1299567"/>
            <a:ext cx="2090355" cy="408444"/>
          </a:xfrm>
          <a:prstGeom prst="notchedRightArrow">
            <a:avLst>
              <a:gd name="adj1" fmla="val 50000"/>
              <a:gd name="adj2" fmla="val 55180"/>
            </a:avLst>
          </a:prstGeom>
          <a:ln>
            <a:solidFill>
              <a:schemeClr val="accent2">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1" name="Picture 30"/>
          <p:cNvPicPr>
            <a:picLocks noChangeAspect="1"/>
          </p:cNvPicPr>
          <p:nvPr/>
        </p:nvPicPr>
        <p:blipFill>
          <a:blip r:embed="rId3"/>
          <a:stretch>
            <a:fillRect/>
          </a:stretch>
        </p:blipFill>
        <p:spPr>
          <a:xfrm>
            <a:off x="215746" y="1289318"/>
            <a:ext cx="2446732" cy="542591"/>
          </a:xfrm>
          <a:prstGeom prst="rect">
            <a:avLst/>
          </a:prstGeom>
        </p:spPr>
      </p:pic>
      <p:pic>
        <p:nvPicPr>
          <p:cNvPr id="32" name="Picture 31"/>
          <p:cNvPicPr>
            <a:picLocks noChangeAspect="1"/>
          </p:cNvPicPr>
          <p:nvPr/>
        </p:nvPicPr>
        <p:blipFill>
          <a:blip r:embed="rId3"/>
          <a:stretch>
            <a:fillRect/>
          </a:stretch>
        </p:blipFill>
        <p:spPr>
          <a:xfrm>
            <a:off x="3312200" y="1282156"/>
            <a:ext cx="2242864" cy="542591"/>
          </a:xfrm>
          <a:prstGeom prst="rect">
            <a:avLst/>
          </a:prstGeom>
        </p:spPr>
      </p:pic>
      <p:pic>
        <p:nvPicPr>
          <p:cNvPr id="34" name="Picture 33"/>
          <p:cNvPicPr>
            <a:picLocks noChangeAspect="1"/>
          </p:cNvPicPr>
          <p:nvPr/>
        </p:nvPicPr>
        <p:blipFill>
          <a:blip r:embed="rId4"/>
          <a:stretch>
            <a:fillRect/>
          </a:stretch>
        </p:blipFill>
        <p:spPr>
          <a:xfrm>
            <a:off x="9551919" y="3147465"/>
            <a:ext cx="2339869" cy="463066"/>
          </a:xfrm>
          <a:prstGeom prst="rect">
            <a:avLst/>
          </a:prstGeom>
        </p:spPr>
      </p:pic>
      <p:pic>
        <p:nvPicPr>
          <p:cNvPr id="35" name="Picture 34"/>
          <p:cNvPicPr>
            <a:picLocks noChangeAspect="1"/>
          </p:cNvPicPr>
          <p:nvPr/>
        </p:nvPicPr>
        <p:blipFill>
          <a:blip r:embed="rId5"/>
          <a:stretch>
            <a:fillRect/>
          </a:stretch>
        </p:blipFill>
        <p:spPr>
          <a:xfrm>
            <a:off x="437543" y="1322550"/>
            <a:ext cx="2142371" cy="493819"/>
          </a:xfrm>
          <a:prstGeom prst="rect">
            <a:avLst/>
          </a:prstGeom>
        </p:spPr>
      </p:pic>
      <p:pic>
        <p:nvPicPr>
          <p:cNvPr id="36" name="Picture 35"/>
          <p:cNvPicPr>
            <a:picLocks noChangeAspect="1"/>
          </p:cNvPicPr>
          <p:nvPr/>
        </p:nvPicPr>
        <p:blipFill>
          <a:blip r:embed="rId6"/>
          <a:stretch>
            <a:fillRect/>
          </a:stretch>
        </p:blipFill>
        <p:spPr>
          <a:xfrm>
            <a:off x="3260009" y="1330928"/>
            <a:ext cx="2349486" cy="493819"/>
          </a:xfrm>
          <a:prstGeom prst="rect">
            <a:avLst/>
          </a:prstGeom>
        </p:spPr>
      </p:pic>
      <p:pic>
        <p:nvPicPr>
          <p:cNvPr id="37" name="Picture 36"/>
          <p:cNvPicPr>
            <a:picLocks noChangeAspect="1"/>
          </p:cNvPicPr>
          <p:nvPr/>
        </p:nvPicPr>
        <p:blipFill>
          <a:blip r:embed="rId7"/>
          <a:stretch>
            <a:fillRect/>
          </a:stretch>
        </p:blipFill>
        <p:spPr>
          <a:xfrm>
            <a:off x="6475794" y="1322550"/>
            <a:ext cx="2516437" cy="399051"/>
          </a:xfrm>
          <a:prstGeom prst="rect">
            <a:avLst/>
          </a:prstGeom>
        </p:spPr>
      </p:pic>
      <p:pic>
        <p:nvPicPr>
          <p:cNvPr id="38" name="Picture 37"/>
          <p:cNvPicPr>
            <a:picLocks noChangeAspect="1"/>
          </p:cNvPicPr>
          <p:nvPr/>
        </p:nvPicPr>
        <p:blipFill>
          <a:blip r:embed="rId8"/>
          <a:stretch>
            <a:fillRect/>
          </a:stretch>
        </p:blipFill>
        <p:spPr>
          <a:xfrm>
            <a:off x="9126824" y="3110893"/>
            <a:ext cx="2987299" cy="499915"/>
          </a:xfrm>
          <a:prstGeom prst="rect">
            <a:avLst/>
          </a:prstGeom>
        </p:spPr>
      </p:pic>
      <p:sp>
        <p:nvSpPr>
          <p:cNvPr id="39" name="TextBox 38"/>
          <p:cNvSpPr txBox="1"/>
          <p:nvPr/>
        </p:nvSpPr>
        <p:spPr>
          <a:xfrm>
            <a:off x="9098070" y="3617284"/>
            <a:ext cx="3101624" cy="1799481"/>
          </a:xfrm>
          <a:prstGeom prst="rect">
            <a:avLst/>
          </a:prstGeom>
          <a:solidFill>
            <a:schemeClr val="accent1">
              <a:lumMod val="20000"/>
              <a:lumOff val="80000"/>
            </a:schemeClr>
          </a:solidFill>
          <a:ln w="38100">
            <a:solidFill>
              <a:schemeClr val="tx1">
                <a:lumMod val="65000"/>
                <a:lumOff val="35000"/>
              </a:schemeClr>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In order to prevent  cardiovascular disease &amp; to reduce the adverse effects of Hypertension , Community Awareness on Modifiable risk factors Needs to be Addressed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We conclude that there is clear evidence that lifestyle changes can have a favorable effect on prevention and treatment of hypertension, with emphasis on alcohol and sodium intake, smoking cessation, physical activity level and dietary pattern. Physicians and Public Health Authorities should encourage positive lifestyle modifications.</a:t>
            </a:r>
            <a:endParaRPr kumimoji="0" lang="en-US"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42" name="Picture 41"/>
          <p:cNvPicPr>
            <a:picLocks noChangeAspect="1"/>
          </p:cNvPicPr>
          <p:nvPr/>
        </p:nvPicPr>
        <p:blipFill>
          <a:blip r:embed="rId9"/>
          <a:stretch>
            <a:fillRect/>
          </a:stretch>
        </p:blipFill>
        <p:spPr>
          <a:xfrm>
            <a:off x="27121" y="3634239"/>
            <a:ext cx="2861832" cy="1528070"/>
          </a:xfrm>
          <a:prstGeom prst="rect">
            <a:avLst/>
          </a:prstGeom>
        </p:spPr>
      </p:pic>
      <p:sp>
        <p:nvSpPr>
          <p:cNvPr id="44" name="Notched Right Arrow 43"/>
          <p:cNvSpPr/>
          <p:nvPr/>
        </p:nvSpPr>
        <p:spPr>
          <a:xfrm>
            <a:off x="9268075" y="5416765"/>
            <a:ext cx="2440484" cy="482676"/>
          </a:xfrm>
          <a:prstGeom prst="notched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5" name="Picture 44"/>
          <p:cNvPicPr>
            <a:picLocks noChangeAspect="1"/>
          </p:cNvPicPr>
          <p:nvPr/>
        </p:nvPicPr>
        <p:blipFill>
          <a:blip r:embed="rId10"/>
          <a:stretch>
            <a:fillRect/>
          </a:stretch>
        </p:blipFill>
        <p:spPr>
          <a:xfrm>
            <a:off x="9540437" y="5416765"/>
            <a:ext cx="2338127" cy="482676"/>
          </a:xfrm>
          <a:prstGeom prst="rect">
            <a:avLst/>
          </a:prstGeom>
        </p:spPr>
      </p:pic>
      <p:pic>
        <p:nvPicPr>
          <p:cNvPr id="15" name="Picture 14">
            <a:extLst>
              <a:ext uri="{FF2B5EF4-FFF2-40B4-BE49-F238E27FC236}">
                <a16:creationId xmlns:a16="http://schemas.microsoft.com/office/drawing/2014/main" id="{E8FD0D68-6D90-F939-A40A-A9C5985D3A98}"/>
              </a:ext>
            </a:extLst>
          </p:cNvPr>
          <p:cNvPicPr>
            <a:picLocks noChangeAspect="1"/>
          </p:cNvPicPr>
          <p:nvPr/>
        </p:nvPicPr>
        <p:blipFill rotWithShape="1">
          <a:blip r:embed="rId11"/>
          <a:srcRect t="25822" r="1057" b="40220"/>
          <a:stretch/>
        </p:blipFill>
        <p:spPr>
          <a:xfrm>
            <a:off x="3256223" y="1824172"/>
            <a:ext cx="2449316" cy="204473"/>
          </a:xfrm>
          <a:prstGeom prst="rect">
            <a:avLst/>
          </a:prstGeom>
        </p:spPr>
      </p:pic>
      <p:pic>
        <p:nvPicPr>
          <p:cNvPr id="16" name="Picture 15">
            <a:extLst>
              <a:ext uri="{FF2B5EF4-FFF2-40B4-BE49-F238E27FC236}">
                <a16:creationId xmlns:a16="http://schemas.microsoft.com/office/drawing/2014/main" id="{27C6A5F0-9F0D-22E1-71E8-C9D2873756DE}"/>
              </a:ext>
            </a:extLst>
          </p:cNvPr>
          <p:cNvPicPr>
            <a:picLocks noChangeAspect="1"/>
          </p:cNvPicPr>
          <p:nvPr/>
        </p:nvPicPr>
        <p:blipFill>
          <a:blip r:embed="rId12"/>
          <a:stretch>
            <a:fillRect/>
          </a:stretch>
        </p:blipFill>
        <p:spPr>
          <a:xfrm>
            <a:off x="27445" y="0"/>
            <a:ext cx="2242864" cy="1261137"/>
          </a:xfrm>
          <a:prstGeom prst="rect">
            <a:avLst/>
          </a:prstGeom>
          <a:ln>
            <a:solidFill>
              <a:schemeClr val="bg2">
                <a:lumMod val="25000"/>
              </a:schemeClr>
            </a:solidFill>
          </a:ln>
        </p:spPr>
      </p:pic>
      <p:graphicFrame>
        <p:nvGraphicFramePr>
          <p:cNvPr id="3" name="Table 2">
            <a:extLst>
              <a:ext uri="{FF2B5EF4-FFF2-40B4-BE49-F238E27FC236}">
                <a16:creationId xmlns:a16="http://schemas.microsoft.com/office/drawing/2014/main" id="{D4D6AA33-76B5-7F27-0961-EAB337B2B133}"/>
              </a:ext>
            </a:extLst>
          </p:cNvPr>
          <p:cNvGraphicFramePr>
            <a:graphicFrameLocks noGrp="1"/>
          </p:cNvGraphicFramePr>
          <p:nvPr/>
        </p:nvGraphicFramePr>
        <p:xfrm>
          <a:off x="6056944" y="3505194"/>
          <a:ext cx="3017608" cy="3243675"/>
        </p:xfrm>
        <a:graphic>
          <a:graphicData uri="http://schemas.openxmlformats.org/drawingml/2006/table">
            <a:tbl>
              <a:tblPr firstRow="1" firstCol="1" bandRow="1">
                <a:tableStyleId>{5C22544A-7EE6-4342-B048-85BDC9FD1C3A}</a:tableStyleId>
              </a:tblPr>
              <a:tblGrid>
                <a:gridCol w="757284">
                  <a:extLst>
                    <a:ext uri="{9D8B030D-6E8A-4147-A177-3AD203B41FA5}">
                      <a16:colId xmlns:a16="http://schemas.microsoft.com/office/drawing/2014/main" val="3037437165"/>
                    </a:ext>
                  </a:extLst>
                </a:gridCol>
                <a:gridCol w="885375">
                  <a:extLst>
                    <a:ext uri="{9D8B030D-6E8A-4147-A177-3AD203B41FA5}">
                      <a16:colId xmlns:a16="http://schemas.microsoft.com/office/drawing/2014/main" val="323597209"/>
                    </a:ext>
                  </a:extLst>
                </a:gridCol>
                <a:gridCol w="638796">
                  <a:extLst>
                    <a:ext uri="{9D8B030D-6E8A-4147-A177-3AD203B41FA5}">
                      <a16:colId xmlns:a16="http://schemas.microsoft.com/office/drawing/2014/main" val="568638764"/>
                    </a:ext>
                  </a:extLst>
                </a:gridCol>
                <a:gridCol w="736153">
                  <a:extLst>
                    <a:ext uri="{9D8B030D-6E8A-4147-A177-3AD203B41FA5}">
                      <a16:colId xmlns:a16="http://schemas.microsoft.com/office/drawing/2014/main" val="968880190"/>
                    </a:ext>
                  </a:extLst>
                </a:gridCol>
              </a:tblGrid>
              <a:tr h="396160">
                <a:tc>
                  <a:txBody>
                    <a:bodyPr/>
                    <a:lstStyle/>
                    <a:p>
                      <a:pPr>
                        <a:lnSpc>
                          <a:spcPct val="107000"/>
                        </a:lnSpc>
                        <a:spcAft>
                          <a:spcPts val="800"/>
                        </a:spcAft>
                      </a:pPr>
                      <a:r>
                        <a:rPr lang="en-IN" sz="1000" kern="100">
                          <a:effectLst/>
                        </a:rPr>
                        <a:t>Study Variables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Test for Significance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Result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outcome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0439137"/>
                  </a:ext>
                </a:extLst>
              </a:tr>
              <a:tr h="456565">
                <a:tc>
                  <a:txBody>
                    <a:bodyPr/>
                    <a:lstStyle/>
                    <a:p>
                      <a:pPr>
                        <a:lnSpc>
                          <a:spcPct val="107000"/>
                        </a:lnSpc>
                        <a:spcAft>
                          <a:spcPts val="800"/>
                        </a:spcAft>
                      </a:pPr>
                      <a:r>
                        <a:rPr lang="en-IN" sz="1000" kern="100">
                          <a:effectLst/>
                        </a:rPr>
                        <a:t>AGE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Chi-square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dirty="0">
                          <a:effectLst/>
                        </a:rPr>
                        <a:t>P = 0.00597</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H0 rejected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791820"/>
                  </a:ext>
                </a:extLst>
              </a:tr>
              <a:tr h="396160">
                <a:tc>
                  <a:txBody>
                    <a:bodyPr/>
                    <a:lstStyle/>
                    <a:p>
                      <a:pPr>
                        <a:lnSpc>
                          <a:spcPct val="107000"/>
                        </a:lnSpc>
                        <a:spcAft>
                          <a:spcPts val="800"/>
                        </a:spcAft>
                      </a:pPr>
                      <a:r>
                        <a:rPr lang="en-IN" sz="1000" kern="100">
                          <a:effectLst/>
                        </a:rPr>
                        <a:t>TOBACCO</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ODD Ratio</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OR= 1.97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dirty="0">
                          <a:effectLst/>
                        </a:rPr>
                        <a:t>Risk factor present</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14621"/>
                  </a:ext>
                </a:extLst>
              </a:tr>
              <a:tr h="329968">
                <a:tc>
                  <a:txBody>
                    <a:bodyPr/>
                    <a:lstStyle/>
                    <a:p>
                      <a:pPr>
                        <a:lnSpc>
                          <a:spcPct val="107000"/>
                        </a:lnSpc>
                        <a:spcAft>
                          <a:spcPts val="800"/>
                        </a:spcAft>
                      </a:pPr>
                      <a:r>
                        <a:rPr lang="en-IN" sz="1000" kern="100">
                          <a:effectLst/>
                        </a:rPr>
                        <a:t>DIET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Chi-square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P= 0.578</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H0 accepted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210632"/>
                  </a:ext>
                </a:extLst>
              </a:tr>
              <a:tr h="667427">
                <a:tc>
                  <a:txBody>
                    <a:bodyPr/>
                    <a:lstStyle/>
                    <a:p>
                      <a:pPr>
                        <a:lnSpc>
                          <a:spcPct val="107000"/>
                        </a:lnSpc>
                        <a:spcAft>
                          <a:spcPts val="800"/>
                        </a:spcAft>
                      </a:pPr>
                      <a:r>
                        <a:rPr lang="en-IN" sz="1000" kern="100">
                          <a:effectLst/>
                        </a:rPr>
                        <a:t>PHYSICAL ACTIVITY</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dirty="0">
                          <a:effectLst/>
                        </a:rPr>
                        <a:t>Independent t-test</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P=0.007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H0 rejected (only for DBP)</a:t>
                      </a:r>
                    </a:p>
                  </a:txBody>
                  <a:tcPr marL="68580" marR="68580" marT="0" marB="0"/>
                </a:tc>
                <a:extLst>
                  <a:ext uri="{0D108BD9-81ED-4DB2-BD59-A6C34878D82A}">
                    <a16:rowId xmlns:a16="http://schemas.microsoft.com/office/drawing/2014/main" val="3747834416"/>
                  </a:ext>
                </a:extLst>
              </a:tr>
              <a:tr h="329968">
                <a:tc>
                  <a:txBody>
                    <a:bodyPr/>
                    <a:lstStyle/>
                    <a:p>
                      <a:pPr>
                        <a:lnSpc>
                          <a:spcPct val="107000"/>
                        </a:lnSpc>
                        <a:spcAft>
                          <a:spcPts val="800"/>
                        </a:spcAft>
                      </a:pPr>
                      <a:r>
                        <a:rPr lang="en-IN" sz="1000" kern="100">
                          <a:effectLst/>
                        </a:rPr>
                        <a:t>STRESS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Independent t-test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p=0.005</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H0 rejected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9166014"/>
                  </a:ext>
                </a:extLst>
              </a:tr>
              <a:tr h="667427">
                <a:tc>
                  <a:txBody>
                    <a:bodyPr/>
                    <a:lstStyle/>
                    <a:p>
                      <a:pPr>
                        <a:lnSpc>
                          <a:spcPct val="107000"/>
                        </a:lnSpc>
                        <a:spcAft>
                          <a:spcPts val="800"/>
                        </a:spcAft>
                      </a:pPr>
                      <a:r>
                        <a:rPr lang="en-IN" sz="1000" kern="100">
                          <a:effectLst/>
                        </a:rPr>
                        <a:t>ANTHROPOMETRIC MEASUREMENT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Regression Analysis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a:effectLst/>
                        </a:rPr>
                        <a:t>P&lt;0.005</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000" kern="100" dirty="0">
                          <a:effectLst/>
                        </a:rPr>
                        <a:t>H0 rejected</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1067922"/>
                  </a:ext>
                </a:extLst>
              </a:tr>
            </a:tbl>
          </a:graphicData>
        </a:graphic>
      </p:graphicFrame>
      <p:graphicFrame>
        <p:nvGraphicFramePr>
          <p:cNvPr id="33" name="Chart 32">
            <a:extLst>
              <a:ext uri="{FF2B5EF4-FFF2-40B4-BE49-F238E27FC236}">
                <a16:creationId xmlns:a16="http://schemas.microsoft.com/office/drawing/2014/main" id="{934330C7-8604-9CDE-B2B2-20EABA1B90A6}"/>
              </a:ext>
            </a:extLst>
          </p:cNvPr>
          <p:cNvGraphicFramePr>
            <a:graphicFrameLocks/>
          </p:cNvGraphicFramePr>
          <p:nvPr/>
        </p:nvGraphicFramePr>
        <p:xfrm>
          <a:off x="5986243" y="1708011"/>
          <a:ext cx="3104171" cy="1797183"/>
        </p:xfrm>
        <a:graphic>
          <a:graphicData uri="http://schemas.openxmlformats.org/drawingml/2006/chart">
            <c:chart xmlns:c="http://schemas.openxmlformats.org/drawingml/2006/chart" xmlns:r="http://schemas.openxmlformats.org/officeDocument/2006/relationships" r:id="rId13"/>
          </a:graphicData>
        </a:graphic>
      </p:graphicFrame>
      <p:sp>
        <p:nvSpPr>
          <p:cNvPr id="20" name="TextBox 19">
            <a:extLst>
              <a:ext uri="{FF2B5EF4-FFF2-40B4-BE49-F238E27FC236}">
                <a16:creationId xmlns:a16="http://schemas.microsoft.com/office/drawing/2014/main" id="{335E9ED0-4E83-9AD8-D500-C16727812363}"/>
              </a:ext>
            </a:extLst>
          </p:cNvPr>
          <p:cNvSpPr txBox="1"/>
          <p:nvPr/>
        </p:nvSpPr>
        <p:spPr>
          <a:xfrm>
            <a:off x="9098070" y="5985706"/>
            <a:ext cx="3106246" cy="861774"/>
          </a:xfrm>
          <a:prstGeom prst="rect">
            <a:avLst/>
          </a:prstGeom>
          <a:solidFill>
            <a:schemeClr val="accent1">
              <a:lumMod val="20000"/>
              <a:lumOff val="80000"/>
            </a:schemeClr>
          </a:solidFill>
          <a:ln w="38100">
            <a:solidFill>
              <a:schemeClr val="tx1"/>
            </a:solidFill>
          </a:ln>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Times New Roman"/>
                <a:ea typeface="+mn-ea"/>
                <a:cs typeface="Times New Roman"/>
              </a:rPr>
              <a:t>1. Bruno CM, Amaradio MD, Pricoco G, Marino E, Bruno F (2018) Lifestyle and Hypertension: An Evidence-Based Review. J Hypertension Management 4:030. doi.org/10.23937/2474-3690/1510030</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Times New Roman"/>
                <a:ea typeface="+mn-ea"/>
                <a:cs typeface="Times New Roman"/>
              </a:rPr>
              <a:t>2. WHO guidelines on hypertension</a:t>
            </a:r>
          </a:p>
        </p:txBody>
      </p:sp>
      <p:pic>
        <p:nvPicPr>
          <p:cNvPr id="40" name="Picture 39">
            <a:extLst>
              <a:ext uri="{FF2B5EF4-FFF2-40B4-BE49-F238E27FC236}">
                <a16:creationId xmlns:a16="http://schemas.microsoft.com/office/drawing/2014/main" id="{4FDB5A8B-B884-39B7-0226-C1104F12C1C4}"/>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9159508" y="1297708"/>
            <a:ext cx="2987299" cy="1830753"/>
          </a:xfrm>
          <a:prstGeom prst="rect">
            <a:avLst/>
          </a:prstGeom>
          <a:noFill/>
          <a:ln w="38100">
            <a:solidFill>
              <a:schemeClr val="tx1"/>
            </a:solidFill>
          </a:ln>
        </p:spPr>
      </p:pic>
      <p:graphicFrame>
        <p:nvGraphicFramePr>
          <p:cNvPr id="9" name="Table 8">
            <a:extLst>
              <a:ext uri="{FF2B5EF4-FFF2-40B4-BE49-F238E27FC236}">
                <a16:creationId xmlns:a16="http://schemas.microsoft.com/office/drawing/2014/main" id="{97113E27-FF44-CAD0-D433-E971E7A11659}"/>
              </a:ext>
            </a:extLst>
          </p:cNvPr>
          <p:cNvGraphicFramePr>
            <a:graphicFrameLocks noGrp="1"/>
          </p:cNvGraphicFramePr>
          <p:nvPr/>
        </p:nvGraphicFramePr>
        <p:xfrm>
          <a:off x="3021607" y="4680857"/>
          <a:ext cx="2916300" cy="2166620"/>
        </p:xfrm>
        <a:graphic>
          <a:graphicData uri="http://schemas.openxmlformats.org/drawingml/2006/table">
            <a:tbl>
              <a:tblPr/>
              <a:tblGrid>
                <a:gridCol w="1487908">
                  <a:extLst>
                    <a:ext uri="{9D8B030D-6E8A-4147-A177-3AD203B41FA5}">
                      <a16:colId xmlns:a16="http://schemas.microsoft.com/office/drawing/2014/main" val="1009479078"/>
                    </a:ext>
                  </a:extLst>
                </a:gridCol>
                <a:gridCol w="714196">
                  <a:extLst>
                    <a:ext uri="{9D8B030D-6E8A-4147-A177-3AD203B41FA5}">
                      <a16:colId xmlns:a16="http://schemas.microsoft.com/office/drawing/2014/main" val="2663244813"/>
                    </a:ext>
                  </a:extLst>
                </a:gridCol>
                <a:gridCol w="714196">
                  <a:extLst>
                    <a:ext uri="{9D8B030D-6E8A-4147-A177-3AD203B41FA5}">
                      <a16:colId xmlns:a16="http://schemas.microsoft.com/office/drawing/2014/main" val="4294949985"/>
                    </a:ext>
                  </a:extLst>
                </a:gridCol>
              </a:tblGrid>
              <a:tr h="216662">
                <a:tc>
                  <a:txBody>
                    <a:bodyPr/>
                    <a:lstStyle/>
                    <a:p>
                      <a:pPr algn="l" fontAlgn="b"/>
                      <a:r>
                        <a:rPr lang="en-IN" sz="1100" b="1" i="0" u="none" strike="noStrike">
                          <a:solidFill>
                            <a:srgbClr val="FFFFFF"/>
                          </a:solidFill>
                          <a:effectLst/>
                          <a:latin typeface="Calibri" panose="020F0502020204030204" pitchFamily="34" charset="0"/>
                        </a:rPr>
                        <a:t>CATEGORY</a:t>
                      </a:r>
                    </a:p>
                  </a:txBody>
                  <a:tcPr marL="6350" marR="6350" marT="6350" marB="0" anchor="b">
                    <a:lnL>
                      <a:noFill/>
                    </a:lnL>
                    <a:lnR>
                      <a:noFill/>
                    </a:lnR>
                    <a:lnT>
                      <a:noFill/>
                    </a:lnT>
                    <a:lnB>
                      <a:noFill/>
                    </a:lnB>
                    <a:solidFill>
                      <a:srgbClr val="000000"/>
                    </a:solidFill>
                  </a:tcPr>
                </a:tc>
                <a:tc>
                  <a:txBody>
                    <a:bodyPr/>
                    <a:lstStyle/>
                    <a:p>
                      <a:pPr algn="l" fontAlgn="b"/>
                      <a:r>
                        <a:rPr lang="en-IN" sz="1100" b="1" i="0" u="none" strike="noStrike">
                          <a:solidFill>
                            <a:srgbClr val="FFFFFF"/>
                          </a:solidFill>
                          <a:effectLst/>
                          <a:latin typeface="Calibri" panose="020F0502020204030204" pitchFamily="34" charset="0"/>
                        </a:rPr>
                        <a:t>SBP</a:t>
                      </a:r>
                    </a:p>
                  </a:txBody>
                  <a:tcPr marL="6350" marR="6350" marT="6350" marB="0" anchor="b">
                    <a:lnL>
                      <a:noFill/>
                    </a:lnL>
                    <a:lnR>
                      <a:noFill/>
                    </a:lnR>
                    <a:lnT>
                      <a:noFill/>
                    </a:lnT>
                    <a:lnB>
                      <a:noFill/>
                    </a:lnB>
                    <a:solidFill>
                      <a:srgbClr val="000000"/>
                    </a:solidFill>
                  </a:tcPr>
                </a:tc>
                <a:tc>
                  <a:txBody>
                    <a:bodyPr/>
                    <a:lstStyle/>
                    <a:p>
                      <a:pPr algn="l" fontAlgn="b"/>
                      <a:r>
                        <a:rPr lang="en-IN" sz="1100" b="1" i="0" u="none" strike="noStrike">
                          <a:solidFill>
                            <a:srgbClr val="FFFFFF"/>
                          </a:solidFill>
                          <a:effectLst/>
                          <a:latin typeface="Calibri" panose="020F0502020204030204" pitchFamily="34" charset="0"/>
                        </a:rPr>
                        <a:t>DBP</a:t>
                      </a:r>
                    </a:p>
                  </a:txBody>
                  <a:tcPr marL="6350" marR="6350" marT="6350" marB="0" anchor="b">
                    <a:lnL>
                      <a:noFill/>
                    </a:lnL>
                    <a:lnR>
                      <a:noFill/>
                    </a:lnR>
                    <a:lnT>
                      <a:noFill/>
                    </a:lnT>
                    <a:lnB>
                      <a:noFill/>
                    </a:lnB>
                    <a:solidFill>
                      <a:srgbClr val="000000"/>
                    </a:solidFill>
                  </a:tcPr>
                </a:tc>
                <a:extLst>
                  <a:ext uri="{0D108BD9-81ED-4DB2-BD59-A6C34878D82A}">
                    <a16:rowId xmlns:a16="http://schemas.microsoft.com/office/drawing/2014/main" val="990927343"/>
                  </a:ext>
                </a:extLst>
              </a:tr>
              <a:tr h="216662">
                <a:tc>
                  <a:txBody>
                    <a:bodyPr/>
                    <a:lstStyle/>
                    <a:p>
                      <a:pPr algn="l" fontAlgn="b"/>
                      <a:r>
                        <a:rPr lang="en-IN" sz="1100" b="0" i="0" u="none" strike="noStrike">
                          <a:solidFill>
                            <a:srgbClr val="000000"/>
                          </a:solidFill>
                          <a:effectLst/>
                          <a:latin typeface="Calibri" panose="020F0502020204030204" pitchFamily="34" charset="0"/>
                        </a:rPr>
                        <a:t>Optimal</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&lt;120</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&lt;80</a:t>
                      </a:r>
                    </a:p>
                  </a:txBody>
                  <a:tcPr marL="6350" marR="6350" marT="6350" marB="0" anchor="b">
                    <a:lnL>
                      <a:noFill/>
                    </a:lnL>
                    <a:lnR>
                      <a:noFill/>
                    </a:lnR>
                    <a:lnT>
                      <a:noFill/>
                    </a:lnT>
                    <a:lnB>
                      <a:noFill/>
                    </a:lnB>
                    <a:solidFill>
                      <a:srgbClr val="92D050"/>
                    </a:solidFill>
                  </a:tcPr>
                </a:tc>
                <a:extLst>
                  <a:ext uri="{0D108BD9-81ED-4DB2-BD59-A6C34878D82A}">
                    <a16:rowId xmlns:a16="http://schemas.microsoft.com/office/drawing/2014/main" val="349840516"/>
                  </a:ext>
                </a:extLst>
              </a:tr>
              <a:tr h="216662">
                <a:tc>
                  <a:txBody>
                    <a:bodyPr/>
                    <a:lstStyle/>
                    <a:p>
                      <a:pPr algn="l" fontAlgn="b"/>
                      <a:r>
                        <a:rPr lang="en-IN" sz="1100" b="0" i="0" u="none" strike="noStrike" dirty="0">
                          <a:solidFill>
                            <a:srgbClr val="000000"/>
                          </a:solidFill>
                          <a:effectLst/>
                          <a:latin typeface="Calibri" panose="020F0502020204030204" pitchFamily="34" charset="0"/>
                        </a:rPr>
                        <a:t>Normal</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120-129</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80-84</a:t>
                      </a:r>
                    </a:p>
                  </a:txBody>
                  <a:tcPr marL="6350" marR="6350" marT="6350" marB="0" anchor="b">
                    <a:lnL>
                      <a:noFill/>
                    </a:lnL>
                    <a:lnR>
                      <a:noFill/>
                    </a:lnR>
                    <a:lnT>
                      <a:noFill/>
                    </a:lnT>
                    <a:lnB>
                      <a:noFill/>
                    </a:lnB>
                    <a:solidFill>
                      <a:srgbClr val="92D050"/>
                    </a:solidFill>
                  </a:tcPr>
                </a:tc>
                <a:extLst>
                  <a:ext uri="{0D108BD9-81ED-4DB2-BD59-A6C34878D82A}">
                    <a16:rowId xmlns:a16="http://schemas.microsoft.com/office/drawing/2014/main" val="3573835637"/>
                  </a:ext>
                </a:extLst>
              </a:tr>
              <a:tr h="216662">
                <a:tc>
                  <a:txBody>
                    <a:bodyPr/>
                    <a:lstStyle/>
                    <a:p>
                      <a:pPr algn="l" fontAlgn="b"/>
                      <a:r>
                        <a:rPr lang="en-IN" sz="1100" b="0" i="0" u="none" strike="noStrike">
                          <a:solidFill>
                            <a:srgbClr val="000000"/>
                          </a:solidFill>
                          <a:effectLst/>
                          <a:latin typeface="Calibri" panose="020F0502020204030204" pitchFamily="34" charset="0"/>
                        </a:rPr>
                        <a:t>High normal</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130-139</a:t>
                      </a:r>
                    </a:p>
                  </a:txBody>
                  <a:tcPr marL="6350" marR="6350" marT="6350" marB="0" anchor="b">
                    <a:lnL>
                      <a:noFill/>
                    </a:lnL>
                    <a:lnR>
                      <a:noFill/>
                    </a:lnR>
                    <a:lnT>
                      <a:noFill/>
                    </a:lnT>
                    <a:lnB>
                      <a:noFill/>
                    </a:lnB>
                    <a:solidFill>
                      <a:srgbClr val="92D050"/>
                    </a:solidFill>
                  </a:tcPr>
                </a:tc>
                <a:tc>
                  <a:txBody>
                    <a:bodyPr/>
                    <a:lstStyle/>
                    <a:p>
                      <a:pPr algn="l" fontAlgn="b"/>
                      <a:r>
                        <a:rPr lang="en-IN" sz="1100" b="0" i="0" u="none" strike="noStrike">
                          <a:solidFill>
                            <a:srgbClr val="000000"/>
                          </a:solidFill>
                          <a:effectLst/>
                          <a:latin typeface="Calibri" panose="020F0502020204030204" pitchFamily="34" charset="0"/>
                        </a:rPr>
                        <a:t>85-89</a:t>
                      </a:r>
                    </a:p>
                  </a:txBody>
                  <a:tcPr marL="6350" marR="6350" marT="6350" marB="0" anchor="b">
                    <a:lnL>
                      <a:noFill/>
                    </a:lnL>
                    <a:lnR>
                      <a:noFill/>
                    </a:lnR>
                    <a:lnT>
                      <a:noFill/>
                    </a:lnT>
                    <a:lnB>
                      <a:noFill/>
                    </a:lnB>
                    <a:solidFill>
                      <a:srgbClr val="92D050"/>
                    </a:solidFill>
                  </a:tcPr>
                </a:tc>
                <a:extLst>
                  <a:ext uri="{0D108BD9-81ED-4DB2-BD59-A6C34878D82A}">
                    <a16:rowId xmlns:a16="http://schemas.microsoft.com/office/drawing/2014/main" val="3287087619"/>
                  </a:ext>
                </a:extLst>
              </a:tr>
              <a:tr h="216662">
                <a:tc>
                  <a:txBody>
                    <a:bodyPr/>
                    <a:lstStyle/>
                    <a:p>
                      <a:pPr algn="l" fontAlgn="b"/>
                      <a:r>
                        <a:rPr lang="en-IN" sz="1100" b="0" i="0" u="none" strike="noStrike">
                          <a:solidFill>
                            <a:srgbClr val="000000"/>
                          </a:solidFill>
                          <a:effectLst/>
                          <a:latin typeface="Calibri" panose="020F0502020204030204" pitchFamily="34" charset="0"/>
                        </a:rPr>
                        <a:t>Grade 1 HTN</a:t>
                      </a:r>
                    </a:p>
                  </a:txBody>
                  <a:tcPr marL="6350" marR="6350" marT="6350" marB="0" anchor="b">
                    <a:lnL>
                      <a:noFill/>
                    </a:lnL>
                    <a:lnR>
                      <a:noFill/>
                    </a:lnR>
                    <a:lnT>
                      <a:noFill/>
                    </a:lnT>
                    <a:lnB>
                      <a:noFill/>
                    </a:lnB>
                    <a:solidFill>
                      <a:srgbClr val="FFFF00"/>
                    </a:solidFill>
                  </a:tcPr>
                </a:tc>
                <a:tc>
                  <a:txBody>
                    <a:bodyPr/>
                    <a:lstStyle/>
                    <a:p>
                      <a:pPr algn="l" fontAlgn="b"/>
                      <a:r>
                        <a:rPr lang="en-IN" sz="1100" b="0" i="0" u="none" strike="noStrike">
                          <a:solidFill>
                            <a:srgbClr val="000000"/>
                          </a:solidFill>
                          <a:effectLst/>
                          <a:latin typeface="Calibri" panose="020F0502020204030204" pitchFamily="34" charset="0"/>
                        </a:rPr>
                        <a:t>140-159</a:t>
                      </a:r>
                    </a:p>
                  </a:txBody>
                  <a:tcPr marL="6350" marR="6350" marT="6350" marB="0" anchor="b">
                    <a:lnL>
                      <a:noFill/>
                    </a:lnL>
                    <a:lnR>
                      <a:noFill/>
                    </a:lnR>
                    <a:lnT>
                      <a:noFill/>
                    </a:lnT>
                    <a:lnB>
                      <a:noFill/>
                    </a:lnB>
                    <a:solidFill>
                      <a:srgbClr val="FFFF00"/>
                    </a:solidFill>
                  </a:tcPr>
                </a:tc>
                <a:tc>
                  <a:txBody>
                    <a:bodyPr/>
                    <a:lstStyle/>
                    <a:p>
                      <a:pPr algn="l" fontAlgn="b"/>
                      <a:r>
                        <a:rPr lang="en-IN" sz="1100" b="0" i="0" u="none" strike="noStrike">
                          <a:solidFill>
                            <a:srgbClr val="000000"/>
                          </a:solidFill>
                          <a:effectLst/>
                          <a:latin typeface="Calibri" panose="020F0502020204030204" pitchFamily="34" charset="0"/>
                        </a:rPr>
                        <a:t>90-99</a:t>
                      </a:r>
                    </a:p>
                  </a:txBody>
                  <a:tcPr marL="6350" marR="6350" marT="6350" marB="0" anchor="b">
                    <a:lnL>
                      <a:noFill/>
                    </a:lnL>
                    <a:lnR>
                      <a:noFill/>
                    </a:lnR>
                    <a:lnT>
                      <a:noFill/>
                    </a:lnT>
                    <a:lnB>
                      <a:noFill/>
                    </a:lnB>
                    <a:solidFill>
                      <a:srgbClr val="FFFF00"/>
                    </a:solidFill>
                  </a:tcPr>
                </a:tc>
                <a:extLst>
                  <a:ext uri="{0D108BD9-81ED-4DB2-BD59-A6C34878D82A}">
                    <a16:rowId xmlns:a16="http://schemas.microsoft.com/office/drawing/2014/main" val="1793214917"/>
                  </a:ext>
                </a:extLst>
              </a:tr>
              <a:tr h="216662">
                <a:tc>
                  <a:txBody>
                    <a:bodyPr/>
                    <a:lstStyle/>
                    <a:p>
                      <a:pPr algn="l" fontAlgn="b"/>
                      <a:r>
                        <a:rPr lang="en-IN" sz="1100" b="0" i="0" u="none" strike="noStrike">
                          <a:solidFill>
                            <a:srgbClr val="000000"/>
                          </a:solidFill>
                          <a:effectLst/>
                          <a:latin typeface="Calibri" panose="020F0502020204030204" pitchFamily="34" charset="0"/>
                        </a:rPr>
                        <a:t>Grade 2 HTN</a:t>
                      </a:r>
                    </a:p>
                  </a:txBody>
                  <a:tcPr marL="6350" marR="6350" marT="6350" marB="0" anchor="b">
                    <a:lnL>
                      <a:noFill/>
                    </a:lnL>
                    <a:lnR>
                      <a:noFill/>
                    </a:lnR>
                    <a:lnT>
                      <a:noFill/>
                    </a:lnT>
                    <a:lnB>
                      <a:noFill/>
                    </a:lnB>
                    <a:solidFill>
                      <a:srgbClr val="FFC000"/>
                    </a:solidFill>
                  </a:tcPr>
                </a:tc>
                <a:tc>
                  <a:txBody>
                    <a:bodyPr/>
                    <a:lstStyle/>
                    <a:p>
                      <a:pPr algn="l" fontAlgn="b"/>
                      <a:r>
                        <a:rPr lang="en-IN" sz="1100" b="0" i="0" u="none" strike="noStrike">
                          <a:solidFill>
                            <a:srgbClr val="000000"/>
                          </a:solidFill>
                          <a:effectLst/>
                          <a:latin typeface="Calibri" panose="020F0502020204030204" pitchFamily="34" charset="0"/>
                        </a:rPr>
                        <a:t>160-179</a:t>
                      </a:r>
                    </a:p>
                  </a:txBody>
                  <a:tcPr marL="6350" marR="6350" marT="6350" marB="0" anchor="b">
                    <a:lnL>
                      <a:noFill/>
                    </a:lnL>
                    <a:lnR>
                      <a:noFill/>
                    </a:lnR>
                    <a:lnT>
                      <a:noFill/>
                    </a:lnT>
                    <a:lnB>
                      <a:noFill/>
                    </a:lnB>
                    <a:solidFill>
                      <a:srgbClr val="FFC000"/>
                    </a:solidFill>
                  </a:tcPr>
                </a:tc>
                <a:tc>
                  <a:txBody>
                    <a:bodyPr/>
                    <a:lstStyle/>
                    <a:p>
                      <a:pPr algn="l" fontAlgn="b"/>
                      <a:r>
                        <a:rPr lang="en-IN" sz="1100" b="0" i="0" u="none" strike="noStrike">
                          <a:solidFill>
                            <a:srgbClr val="000000"/>
                          </a:solidFill>
                          <a:effectLst/>
                          <a:latin typeface="Calibri" panose="020F0502020204030204" pitchFamily="34" charset="0"/>
                        </a:rPr>
                        <a:t>100-109</a:t>
                      </a:r>
                    </a:p>
                  </a:txBody>
                  <a:tcPr marL="6350" marR="6350" marT="6350" marB="0" anchor="b">
                    <a:lnL>
                      <a:noFill/>
                    </a:lnL>
                    <a:lnR>
                      <a:noFill/>
                    </a:lnR>
                    <a:lnT>
                      <a:noFill/>
                    </a:lnT>
                    <a:lnB>
                      <a:noFill/>
                    </a:lnB>
                    <a:solidFill>
                      <a:srgbClr val="FFC000"/>
                    </a:solidFill>
                  </a:tcPr>
                </a:tc>
                <a:extLst>
                  <a:ext uri="{0D108BD9-81ED-4DB2-BD59-A6C34878D82A}">
                    <a16:rowId xmlns:a16="http://schemas.microsoft.com/office/drawing/2014/main" val="227675836"/>
                  </a:ext>
                </a:extLst>
              </a:tr>
              <a:tr h="216662">
                <a:tc>
                  <a:txBody>
                    <a:bodyPr/>
                    <a:lstStyle/>
                    <a:p>
                      <a:pPr algn="l" fontAlgn="b"/>
                      <a:r>
                        <a:rPr lang="en-IN" sz="1100" b="0" i="0" u="none" strike="noStrike">
                          <a:solidFill>
                            <a:srgbClr val="000000"/>
                          </a:solidFill>
                          <a:effectLst/>
                          <a:latin typeface="Calibri" panose="020F0502020204030204" pitchFamily="34" charset="0"/>
                        </a:rPr>
                        <a:t>Grade HTN</a:t>
                      </a:r>
                    </a:p>
                  </a:txBody>
                  <a:tcPr marL="6350" marR="6350" marT="6350" marB="0" anchor="b">
                    <a:lnL>
                      <a:noFill/>
                    </a:lnL>
                    <a:lnR>
                      <a:noFill/>
                    </a:lnR>
                    <a:lnT>
                      <a:noFill/>
                    </a:lnT>
                    <a:lnB>
                      <a:noFill/>
                    </a:lnB>
                    <a:solidFill>
                      <a:srgbClr val="FFC000"/>
                    </a:solidFill>
                  </a:tcPr>
                </a:tc>
                <a:tc>
                  <a:txBody>
                    <a:bodyPr/>
                    <a:lstStyle/>
                    <a:p>
                      <a:pPr algn="l" fontAlgn="b"/>
                      <a:r>
                        <a:rPr lang="en-IN" sz="1100" b="0" i="0" u="none" strike="noStrike">
                          <a:solidFill>
                            <a:srgbClr val="000000"/>
                          </a:solidFill>
                          <a:effectLst/>
                          <a:latin typeface="Calibri" panose="020F0502020204030204" pitchFamily="34" charset="0"/>
                        </a:rPr>
                        <a:t>&gt;180</a:t>
                      </a:r>
                    </a:p>
                  </a:txBody>
                  <a:tcPr marL="6350" marR="6350" marT="6350" marB="0" anchor="b">
                    <a:lnL>
                      <a:noFill/>
                    </a:lnL>
                    <a:lnR>
                      <a:noFill/>
                    </a:lnR>
                    <a:lnT>
                      <a:noFill/>
                    </a:lnT>
                    <a:lnB>
                      <a:noFill/>
                    </a:lnB>
                    <a:solidFill>
                      <a:srgbClr val="FFC000"/>
                    </a:solidFill>
                  </a:tcPr>
                </a:tc>
                <a:tc>
                  <a:txBody>
                    <a:bodyPr/>
                    <a:lstStyle/>
                    <a:p>
                      <a:pPr algn="l" fontAlgn="b"/>
                      <a:r>
                        <a:rPr lang="en-IN" sz="1100" b="0" i="0" u="none" strike="noStrike">
                          <a:solidFill>
                            <a:srgbClr val="000000"/>
                          </a:solidFill>
                          <a:effectLst/>
                          <a:latin typeface="Calibri" panose="020F0502020204030204" pitchFamily="34" charset="0"/>
                        </a:rPr>
                        <a:t>&gt;110</a:t>
                      </a:r>
                    </a:p>
                  </a:txBody>
                  <a:tcPr marL="6350" marR="6350" marT="6350" marB="0" anchor="b">
                    <a:lnL>
                      <a:noFill/>
                    </a:lnL>
                    <a:lnR>
                      <a:noFill/>
                    </a:lnR>
                    <a:lnT>
                      <a:noFill/>
                    </a:lnT>
                    <a:lnB>
                      <a:noFill/>
                    </a:lnB>
                    <a:solidFill>
                      <a:srgbClr val="FFC000"/>
                    </a:solidFill>
                  </a:tcPr>
                </a:tc>
                <a:extLst>
                  <a:ext uri="{0D108BD9-81ED-4DB2-BD59-A6C34878D82A}">
                    <a16:rowId xmlns:a16="http://schemas.microsoft.com/office/drawing/2014/main" val="1753124340"/>
                  </a:ext>
                </a:extLst>
              </a:tr>
              <a:tr h="216662">
                <a:tc>
                  <a:txBody>
                    <a:bodyPr/>
                    <a:lstStyle/>
                    <a:p>
                      <a:pPr algn="l" fontAlgn="b"/>
                      <a:r>
                        <a:rPr lang="en-IN" sz="1100" b="0" i="0" u="none" strike="noStrike">
                          <a:solidFill>
                            <a:srgbClr val="000000"/>
                          </a:solidFill>
                          <a:effectLst/>
                          <a:latin typeface="Calibri" panose="020F0502020204030204" pitchFamily="34" charset="0"/>
                        </a:rPr>
                        <a:t>Isolated systolic HTN</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a:solidFill>
                            <a:srgbClr val="000000"/>
                          </a:solidFill>
                          <a:effectLst/>
                          <a:latin typeface="Calibri" panose="020F0502020204030204" pitchFamily="34" charset="0"/>
                        </a:rPr>
                        <a:t>&gt;140</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a:solidFill>
                            <a:srgbClr val="000000"/>
                          </a:solidFill>
                          <a:effectLst/>
                          <a:latin typeface="Calibri" panose="020F0502020204030204" pitchFamily="34" charset="0"/>
                        </a:rPr>
                        <a:t>&lt;90</a:t>
                      </a:r>
                    </a:p>
                  </a:txBody>
                  <a:tcPr marL="6350" marR="6350" marT="6350" marB="0" anchor="b">
                    <a:lnL>
                      <a:noFill/>
                    </a:lnL>
                    <a:lnR>
                      <a:noFill/>
                    </a:lnR>
                    <a:lnT>
                      <a:noFill/>
                    </a:lnT>
                    <a:lnB>
                      <a:noFill/>
                    </a:lnB>
                    <a:solidFill>
                      <a:srgbClr val="FF0000"/>
                    </a:solidFill>
                  </a:tcPr>
                </a:tc>
                <a:extLst>
                  <a:ext uri="{0D108BD9-81ED-4DB2-BD59-A6C34878D82A}">
                    <a16:rowId xmlns:a16="http://schemas.microsoft.com/office/drawing/2014/main" val="1017047224"/>
                  </a:ext>
                </a:extLst>
              </a:tr>
              <a:tr h="216662">
                <a:tc>
                  <a:txBody>
                    <a:bodyPr/>
                    <a:lstStyle/>
                    <a:p>
                      <a:pPr algn="l" fontAlgn="b"/>
                      <a:r>
                        <a:rPr lang="en-IN" sz="1100" b="0" i="0" u="none" strike="noStrike">
                          <a:solidFill>
                            <a:srgbClr val="000000"/>
                          </a:solidFill>
                          <a:effectLst/>
                          <a:latin typeface="Calibri" panose="020F0502020204030204" pitchFamily="34" charset="0"/>
                        </a:rPr>
                        <a:t>HTN urgency</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a:solidFill>
                            <a:srgbClr val="000000"/>
                          </a:solidFill>
                          <a:effectLst/>
                          <a:latin typeface="Calibri" panose="020F0502020204030204" pitchFamily="34" charset="0"/>
                        </a:rPr>
                        <a:t>&gt;180</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a:solidFill>
                            <a:srgbClr val="000000"/>
                          </a:solidFill>
                          <a:effectLst/>
                          <a:latin typeface="Calibri" panose="020F0502020204030204" pitchFamily="34" charset="0"/>
                        </a:rPr>
                        <a:t>&gt;110</a:t>
                      </a:r>
                    </a:p>
                  </a:txBody>
                  <a:tcPr marL="6350" marR="6350" marT="6350" marB="0" anchor="b">
                    <a:lnL>
                      <a:noFill/>
                    </a:lnL>
                    <a:lnR>
                      <a:noFill/>
                    </a:lnR>
                    <a:lnT>
                      <a:noFill/>
                    </a:lnT>
                    <a:lnB>
                      <a:noFill/>
                    </a:lnB>
                    <a:solidFill>
                      <a:srgbClr val="FF0000"/>
                    </a:solidFill>
                  </a:tcPr>
                </a:tc>
                <a:extLst>
                  <a:ext uri="{0D108BD9-81ED-4DB2-BD59-A6C34878D82A}">
                    <a16:rowId xmlns:a16="http://schemas.microsoft.com/office/drawing/2014/main" val="807489676"/>
                  </a:ext>
                </a:extLst>
              </a:tr>
              <a:tr h="216662">
                <a:tc>
                  <a:txBody>
                    <a:bodyPr/>
                    <a:lstStyle/>
                    <a:p>
                      <a:pPr algn="l" fontAlgn="b"/>
                      <a:r>
                        <a:rPr lang="en-IN" sz="1100" b="0" i="0" u="none" strike="noStrike">
                          <a:solidFill>
                            <a:srgbClr val="000000"/>
                          </a:solidFill>
                          <a:effectLst/>
                          <a:latin typeface="Calibri" panose="020F0502020204030204" pitchFamily="34" charset="0"/>
                        </a:rPr>
                        <a:t>HTN emergency</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a:solidFill>
                            <a:srgbClr val="000000"/>
                          </a:solidFill>
                          <a:effectLst/>
                          <a:latin typeface="Calibri" panose="020F0502020204030204" pitchFamily="34" charset="0"/>
                        </a:rPr>
                        <a:t>&gt;180</a:t>
                      </a:r>
                    </a:p>
                  </a:txBody>
                  <a:tcPr marL="6350" marR="6350" marT="6350" marB="0" anchor="b">
                    <a:lnL>
                      <a:noFill/>
                    </a:lnL>
                    <a:lnR>
                      <a:noFill/>
                    </a:lnR>
                    <a:lnT>
                      <a:noFill/>
                    </a:lnT>
                    <a:lnB>
                      <a:noFill/>
                    </a:lnB>
                    <a:solidFill>
                      <a:srgbClr val="FF0000"/>
                    </a:solidFill>
                  </a:tcPr>
                </a:tc>
                <a:tc>
                  <a:txBody>
                    <a:bodyPr/>
                    <a:lstStyle/>
                    <a:p>
                      <a:pPr algn="l" fontAlgn="b"/>
                      <a:r>
                        <a:rPr lang="en-IN" sz="1100" b="0" i="0" u="none" strike="noStrike" dirty="0">
                          <a:solidFill>
                            <a:srgbClr val="000000"/>
                          </a:solidFill>
                          <a:effectLst/>
                          <a:latin typeface="Calibri" panose="020F0502020204030204" pitchFamily="34" charset="0"/>
                        </a:rPr>
                        <a:t>&gt;110-120</a:t>
                      </a:r>
                    </a:p>
                  </a:txBody>
                  <a:tcPr marL="6350" marR="6350" marT="6350" marB="0" anchor="b">
                    <a:lnL>
                      <a:noFill/>
                    </a:lnL>
                    <a:lnR>
                      <a:noFill/>
                    </a:lnR>
                    <a:lnT>
                      <a:noFill/>
                    </a:lnT>
                    <a:lnB>
                      <a:noFill/>
                    </a:lnB>
                    <a:solidFill>
                      <a:srgbClr val="FF0000"/>
                    </a:solidFill>
                  </a:tcPr>
                </a:tc>
                <a:extLst>
                  <a:ext uri="{0D108BD9-81ED-4DB2-BD59-A6C34878D82A}">
                    <a16:rowId xmlns:a16="http://schemas.microsoft.com/office/drawing/2014/main" val="4219310196"/>
                  </a:ext>
                </a:extLst>
              </a:tr>
            </a:tbl>
          </a:graphicData>
        </a:graphic>
      </p:graphicFrame>
    </p:spTree>
    <p:extLst>
      <p:ext uri="{BB962C8B-B14F-4D97-AF65-F5344CB8AC3E}">
        <p14:creationId xmlns:p14="http://schemas.microsoft.com/office/powerpoint/2010/main" val="3444561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Widescreen</PresentationFormat>
  <Paragraphs>103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JYOTI YADAV</dc:creator>
  <cp:lastModifiedBy>JYOTI YADAV</cp:lastModifiedBy>
  <cp:revision>1</cp:revision>
  <dcterms:created xsi:type="dcterms:W3CDTF">2022-07-07T16:41:24Z</dcterms:created>
  <dcterms:modified xsi:type="dcterms:W3CDTF">2022-07-07T16:42:10Z</dcterms:modified>
</cp:coreProperties>
</file>