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3.xml"/>
  <Override ContentType="application/vnd.openxmlformats-officedocument.drawingml.diagramData+xml" PartName="/ppt/diagrams/data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ms-office.drawingml.diagramDrawing+xml" PartName="/ppt/diagrams/drawing1.xml"/>
  <Override ContentType="application/vnd.ms-office.chartcolorstyle+xml" PartName="/ppt/charts/color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notesMaster+xml" PartName="/ppt/notesMasters/notesMaster1.xml"/>
  <Override ContentType="application/vnd.openxmlformats-officedocument.drawingml.chartshapes+xml" PartName="/ppt/drawings/drawing2.xml"/>
  <Override ContentType="application/vnd.ms-office.chartstyle+xml" PartName="/ppt/charts/style1.xml"/>
  <Override ContentType="application/vnd.openxmlformats-officedocument.presentationml.presProps+xml" PartName="/ppt/presProps3.xml"/>
  <Override ContentType="application/vnd.openxmlformats-officedocument.drawingml.diagramColors+xml" PartName="/ppt/diagrams/color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3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3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3.xml"/><Relationship Id="rId3" Type="http://schemas.openxmlformats.org/officeDocument/2006/relationships/tableStyles" Target="tableStyles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<Relationships xmlns="http://schemas.openxmlformats.org/package/2006/relationships"><Relationship Id="rId3" Type="http://schemas.openxmlformats.org/officeDocument/2006/relationships/package" Target="../embeddings/Microsoft_Excel_Sheet2.xlsx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Admission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DA2-4682-BC3C-F357F9CD95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DA2-4682-BC3C-F357F9CD95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DA2-4682-BC3C-F357F9CD951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E6B-45A0-BF61-564FBA938A3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Cash </c:v>
                </c:pt>
                <c:pt idx="1">
                  <c:v>Governmert &amp; Corporate</c:v>
                </c:pt>
                <c:pt idx="2">
                  <c:v>TPA/Insurance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268</c:v>
                </c:pt>
                <c:pt idx="1">
                  <c:v>878</c:v>
                </c:pt>
                <c:pt idx="2">
                  <c:v>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A2-4682-BC3C-F357F9CD951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Admission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744-BE4B-A21C-E447E891B6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744-BE4B-A21C-E447E891B6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744-BE4B-A21C-E447E891B6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744-BE4B-A21C-E447E891B67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Cash </c:v>
                </c:pt>
                <c:pt idx="1">
                  <c:v>Governmert &amp; Corporate</c:v>
                </c:pt>
                <c:pt idx="2">
                  <c:v>TPA/Insurance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268</c:v>
                </c:pt>
                <c:pt idx="1">
                  <c:v>878</c:v>
                </c:pt>
                <c:pt idx="2">
                  <c:v>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44-BE4B-A21C-E447E891B6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D182E1-2BE3-4EC1-9950-CCCA7C0EE6F6}" type="doc">
      <dgm:prSet loTypeId="urn:microsoft.com/office/officeart/2005/8/layout/vProcess5" loCatId="process" qsTypeId="urn:microsoft.com/office/officeart/2005/8/quickstyle/simple5" qsCatId="simple" csTypeId="urn:microsoft.com/office/officeart/2005/8/colors/accent0_1" csCatId="mainScheme" phldr="1"/>
      <dgm:spPr/>
    </dgm:pt>
    <dgm:pt modelId="{1734ACD0-54DB-4467-8C82-2961B7D5D3CD}">
      <dgm:prSet phldrT="[Text]" custT="1"/>
      <dgm:spPr/>
      <dgm:t>
        <a:bodyPr/>
        <a:lstStyle/>
        <a:p>
          <a:pPr algn="l"/>
          <a:r>
            <a:rPr lang="en-IN" sz="1200" dirty="0"/>
            <a:t>Consultation of Doctor.</a:t>
          </a:r>
        </a:p>
      </dgm:t>
    </dgm:pt>
    <dgm:pt modelId="{24BFCADF-856D-4D7E-A06E-10EAEDDCCEA8}" type="parTrans" cxnId="{F942A95D-7ACE-441D-B532-025B6409C592}">
      <dgm:prSet/>
      <dgm:spPr/>
      <dgm:t>
        <a:bodyPr/>
        <a:lstStyle/>
        <a:p>
          <a:endParaRPr lang="en-IN"/>
        </a:p>
      </dgm:t>
    </dgm:pt>
    <dgm:pt modelId="{A49AF924-84E9-43F4-B3E4-60EB9E9A243A}" type="sibTrans" cxnId="{F942A95D-7ACE-441D-B532-025B6409C592}">
      <dgm:prSet/>
      <dgm:spPr/>
      <dgm:t>
        <a:bodyPr/>
        <a:lstStyle/>
        <a:p>
          <a:endParaRPr lang="en-IN"/>
        </a:p>
      </dgm:t>
    </dgm:pt>
    <dgm:pt modelId="{F38B6B2F-B99E-44E0-8C30-6A34DA8D7C27}">
      <dgm:prSet phldrT="[Text]" custT="1"/>
      <dgm:spPr/>
      <dgm:t>
        <a:bodyPr/>
        <a:lstStyle/>
        <a:p>
          <a:pPr algn="l"/>
          <a:r>
            <a:rPr lang="en-IN" sz="1200" dirty="0"/>
            <a:t>Doctor suggest for In patient treatment.</a:t>
          </a:r>
        </a:p>
      </dgm:t>
    </dgm:pt>
    <dgm:pt modelId="{CCB39D77-C361-4AF8-A2E4-595CD435EF67}" type="parTrans" cxnId="{562D3EA2-2B1A-46DF-BBA2-4EFD1830C74C}">
      <dgm:prSet/>
      <dgm:spPr/>
      <dgm:t>
        <a:bodyPr/>
        <a:lstStyle/>
        <a:p>
          <a:endParaRPr lang="en-IN"/>
        </a:p>
      </dgm:t>
    </dgm:pt>
    <dgm:pt modelId="{62C4A62B-A691-45E5-B0AC-14AEC6BE2BF3}" type="sibTrans" cxnId="{562D3EA2-2B1A-46DF-BBA2-4EFD1830C74C}">
      <dgm:prSet/>
      <dgm:spPr/>
      <dgm:t>
        <a:bodyPr/>
        <a:lstStyle/>
        <a:p>
          <a:endParaRPr lang="en-IN"/>
        </a:p>
      </dgm:t>
    </dgm:pt>
    <dgm:pt modelId="{97B00F3D-27D4-4CAC-A53C-E6813D6F6824}">
      <dgm:prSet phldrT="[Text]" custT="1"/>
      <dgm:spPr/>
      <dgm:t>
        <a:bodyPr/>
        <a:lstStyle/>
        <a:p>
          <a:pPr algn="l"/>
          <a:r>
            <a:rPr lang="en-IN" sz="1200" dirty="0"/>
            <a:t>Estimation is given to patient by Patient finance counsellor, Documents are further sent to the insurance company for pre-approval. </a:t>
          </a:r>
        </a:p>
      </dgm:t>
    </dgm:pt>
    <dgm:pt modelId="{4ECD8E43-2E3B-4A71-9902-43D48582B8AE}" type="parTrans" cxnId="{90AA6F05-88D4-4520-96DF-EA00E2F5FE85}">
      <dgm:prSet/>
      <dgm:spPr/>
      <dgm:t>
        <a:bodyPr/>
        <a:lstStyle/>
        <a:p>
          <a:endParaRPr lang="en-IN"/>
        </a:p>
      </dgm:t>
    </dgm:pt>
    <dgm:pt modelId="{B2472389-C97D-4C61-9B73-F634F46E8B86}" type="sibTrans" cxnId="{90AA6F05-88D4-4520-96DF-EA00E2F5FE85}">
      <dgm:prSet/>
      <dgm:spPr/>
      <dgm:t>
        <a:bodyPr/>
        <a:lstStyle/>
        <a:p>
          <a:endParaRPr lang="en-IN"/>
        </a:p>
      </dgm:t>
    </dgm:pt>
    <dgm:pt modelId="{EB2F0D35-A96F-44E2-A4DC-FFF5A0C7934D}">
      <dgm:prSet phldrT="[Text]" custT="1"/>
      <dgm:spPr/>
      <dgm:t>
        <a:bodyPr/>
        <a:lstStyle/>
        <a:p>
          <a:pPr algn="l"/>
          <a:r>
            <a:rPr lang="en-IN" sz="1200" dirty="0"/>
            <a:t>Proceed to the admission desk with covid report. </a:t>
          </a:r>
        </a:p>
      </dgm:t>
    </dgm:pt>
    <dgm:pt modelId="{A253B808-2157-4F92-AFF7-9F1B11FBA9BD}" type="parTrans" cxnId="{E8931006-DCB5-4FB9-B09A-6F3FE7DB2386}">
      <dgm:prSet/>
      <dgm:spPr/>
      <dgm:t>
        <a:bodyPr/>
        <a:lstStyle/>
        <a:p>
          <a:endParaRPr lang="en-IN"/>
        </a:p>
      </dgm:t>
    </dgm:pt>
    <dgm:pt modelId="{170C2B61-F8D8-4073-9ADF-B217482D0F1B}" type="sibTrans" cxnId="{E8931006-DCB5-4FB9-B09A-6F3FE7DB2386}">
      <dgm:prSet/>
      <dgm:spPr/>
      <dgm:t>
        <a:bodyPr/>
        <a:lstStyle/>
        <a:p>
          <a:endParaRPr lang="en-IN"/>
        </a:p>
      </dgm:t>
    </dgm:pt>
    <dgm:pt modelId="{C8DAEAC2-CC41-4EA6-99D4-D28A577B879C}">
      <dgm:prSet phldrT="[Text]" custT="1"/>
      <dgm:spPr/>
      <dgm:t>
        <a:bodyPr/>
        <a:lstStyle/>
        <a:p>
          <a:pPr algn="l"/>
          <a:r>
            <a:rPr lang="en-IN" sz="1200" dirty="0"/>
            <a:t>Bed allotment is done according to the requirement and availability.</a:t>
          </a:r>
        </a:p>
      </dgm:t>
    </dgm:pt>
    <dgm:pt modelId="{2E3D19D0-1AF8-4585-AB8F-50E0B4C3167D}" type="parTrans" cxnId="{F56CA6BB-BAC8-41CA-A8DA-D5FAC5A0056C}">
      <dgm:prSet/>
      <dgm:spPr/>
      <dgm:t>
        <a:bodyPr/>
        <a:lstStyle/>
        <a:p>
          <a:endParaRPr lang="en-IN"/>
        </a:p>
      </dgm:t>
    </dgm:pt>
    <dgm:pt modelId="{B483E6EB-FD2F-439A-ACB6-B388C39527DF}" type="sibTrans" cxnId="{F56CA6BB-BAC8-41CA-A8DA-D5FAC5A0056C}">
      <dgm:prSet/>
      <dgm:spPr/>
      <dgm:t>
        <a:bodyPr/>
        <a:lstStyle/>
        <a:p>
          <a:endParaRPr lang="en-IN"/>
        </a:p>
      </dgm:t>
    </dgm:pt>
    <dgm:pt modelId="{68E8ED59-55CE-4811-8695-C78F8A05401B}">
      <dgm:prSet phldrT="[Text]" custT="1"/>
      <dgm:spPr/>
      <dgm:t>
        <a:bodyPr/>
        <a:lstStyle/>
        <a:p>
          <a:endParaRPr lang="en-US"/>
        </a:p>
      </dgm:t>
    </dgm:pt>
    <dgm:pt modelId="{0E258BB7-7D8B-4C1A-9F8F-D9497B249260}" type="parTrans" cxnId="{36B8117F-A3AC-4CF9-8D3B-54E8CF04E150}">
      <dgm:prSet/>
      <dgm:spPr/>
      <dgm:t>
        <a:bodyPr/>
        <a:lstStyle/>
        <a:p>
          <a:endParaRPr lang="en-IN"/>
        </a:p>
      </dgm:t>
    </dgm:pt>
    <dgm:pt modelId="{65FAFBDD-307A-4BDE-9A56-CA67DC54952B}" type="sibTrans" cxnId="{36B8117F-A3AC-4CF9-8D3B-54E8CF04E150}">
      <dgm:prSet/>
      <dgm:spPr/>
      <dgm:t>
        <a:bodyPr/>
        <a:lstStyle/>
        <a:p>
          <a:endParaRPr lang="en-IN"/>
        </a:p>
      </dgm:t>
    </dgm:pt>
    <dgm:pt modelId="{654A3087-FFC9-4E6E-B554-5AD935A3B755}">
      <dgm:prSet phldrT="[Text]" custT="1"/>
      <dgm:spPr/>
      <dgm:t>
        <a:bodyPr/>
        <a:lstStyle/>
        <a:p>
          <a:endParaRPr lang="en-US"/>
        </a:p>
      </dgm:t>
    </dgm:pt>
    <dgm:pt modelId="{2706CF0D-6859-4FFF-9F72-DE87A528C0AF}" type="parTrans" cxnId="{A2342EB4-6832-4EEE-9C28-D94D730CB751}">
      <dgm:prSet/>
      <dgm:spPr/>
      <dgm:t>
        <a:bodyPr/>
        <a:lstStyle/>
        <a:p>
          <a:endParaRPr lang="en-IN"/>
        </a:p>
      </dgm:t>
    </dgm:pt>
    <dgm:pt modelId="{CE1FA63C-9947-475C-A169-484A9B02A8D8}" type="sibTrans" cxnId="{A2342EB4-6832-4EEE-9C28-D94D730CB751}">
      <dgm:prSet/>
      <dgm:spPr/>
      <dgm:t>
        <a:bodyPr/>
        <a:lstStyle/>
        <a:p>
          <a:endParaRPr lang="en-IN"/>
        </a:p>
      </dgm:t>
    </dgm:pt>
    <dgm:pt modelId="{818E2A8B-496C-491A-8BC2-663C236A0565}">
      <dgm:prSet phldrT="[Text]" custScaleX="129870"/>
      <dgm:spPr/>
      <dgm:t>
        <a:bodyPr/>
        <a:lstStyle/>
        <a:p>
          <a:endParaRPr lang="en-US"/>
        </a:p>
      </dgm:t>
    </dgm:pt>
    <dgm:pt modelId="{67793DAD-979A-40D1-A921-47ED1CF9416E}" type="parTrans" cxnId="{A7091EB4-4662-408E-8F12-E13B314171AF}">
      <dgm:prSet/>
      <dgm:spPr/>
      <dgm:t>
        <a:bodyPr/>
        <a:lstStyle/>
        <a:p>
          <a:endParaRPr lang="en-US"/>
        </a:p>
      </dgm:t>
    </dgm:pt>
    <dgm:pt modelId="{82B5A007-4864-4C9E-B7AE-54E68A681225}" type="sibTrans" cxnId="{A7091EB4-4662-408E-8F12-E13B314171AF}">
      <dgm:prSet/>
      <dgm:spPr/>
      <dgm:t>
        <a:bodyPr/>
        <a:lstStyle/>
        <a:p>
          <a:endParaRPr lang="en-US"/>
        </a:p>
      </dgm:t>
    </dgm:pt>
    <dgm:pt modelId="{D1E7A350-846E-4FC2-98E7-EDEA5B4245B2}" type="pres">
      <dgm:prSet presAssocID="{A8D182E1-2BE3-4EC1-9950-CCCA7C0EE6F6}" presName="outerComposite" presStyleCnt="0">
        <dgm:presLayoutVars>
          <dgm:chMax val="5"/>
          <dgm:dir/>
          <dgm:resizeHandles val="exact"/>
        </dgm:presLayoutVars>
      </dgm:prSet>
      <dgm:spPr/>
    </dgm:pt>
    <dgm:pt modelId="{345AA069-578D-48C7-9385-C01CE7D70388}" type="pres">
      <dgm:prSet presAssocID="{A8D182E1-2BE3-4EC1-9950-CCCA7C0EE6F6}" presName="dummyMaxCanvas" presStyleCnt="0">
        <dgm:presLayoutVars/>
      </dgm:prSet>
      <dgm:spPr/>
    </dgm:pt>
    <dgm:pt modelId="{3CF86F34-4B7B-4C74-8842-8724FE50FC45}" type="pres">
      <dgm:prSet presAssocID="{A8D182E1-2BE3-4EC1-9950-CCCA7C0EE6F6}" presName="FiveNodes_1" presStyleLbl="node1" presStyleIdx="0" presStyleCnt="5">
        <dgm:presLayoutVars>
          <dgm:bulletEnabled val="1"/>
        </dgm:presLayoutVars>
      </dgm:prSet>
      <dgm:spPr/>
    </dgm:pt>
    <dgm:pt modelId="{0C9581F2-BC31-451E-A7BC-3F43C02E22FC}" type="pres">
      <dgm:prSet presAssocID="{A8D182E1-2BE3-4EC1-9950-CCCA7C0EE6F6}" presName="FiveNodes_2" presStyleLbl="node1" presStyleIdx="1" presStyleCnt="5">
        <dgm:presLayoutVars>
          <dgm:bulletEnabled val="1"/>
        </dgm:presLayoutVars>
      </dgm:prSet>
      <dgm:spPr/>
    </dgm:pt>
    <dgm:pt modelId="{25570F11-9E34-431C-8CB2-E9BE32F194D4}" type="pres">
      <dgm:prSet presAssocID="{A8D182E1-2BE3-4EC1-9950-CCCA7C0EE6F6}" presName="FiveNodes_3" presStyleLbl="node1" presStyleIdx="2" presStyleCnt="5">
        <dgm:presLayoutVars>
          <dgm:bulletEnabled val="1"/>
        </dgm:presLayoutVars>
      </dgm:prSet>
      <dgm:spPr/>
    </dgm:pt>
    <dgm:pt modelId="{474A906B-8FEB-4B14-A5D3-C2C12C519B74}" type="pres">
      <dgm:prSet presAssocID="{A8D182E1-2BE3-4EC1-9950-CCCA7C0EE6F6}" presName="FiveNodes_4" presStyleLbl="node1" presStyleIdx="3" presStyleCnt="5">
        <dgm:presLayoutVars>
          <dgm:bulletEnabled val="1"/>
        </dgm:presLayoutVars>
      </dgm:prSet>
      <dgm:spPr/>
    </dgm:pt>
    <dgm:pt modelId="{7032DC3B-B3E0-4F00-8C84-F548A5FCD220}" type="pres">
      <dgm:prSet presAssocID="{A8D182E1-2BE3-4EC1-9950-CCCA7C0EE6F6}" presName="FiveNodes_5" presStyleLbl="node1" presStyleIdx="4" presStyleCnt="5" custScaleX="103989" custLinFactNeighborX="2315" custLinFactNeighborY="98765">
        <dgm:presLayoutVars>
          <dgm:bulletEnabled val="1"/>
        </dgm:presLayoutVars>
      </dgm:prSet>
      <dgm:spPr/>
    </dgm:pt>
    <dgm:pt modelId="{295FC563-018F-48BF-9987-B5A8CF3202C8}" type="pres">
      <dgm:prSet presAssocID="{A8D182E1-2BE3-4EC1-9950-CCCA7C0EE6F6}" presName="FiveConn_1-2" presStyleLbl="fgAccFollowNode1" presStyleIdx="0" presStyleCnt="4">
        <dgm:presLayoutVars>
          <dgm:bulletEnabled val="1"/>
        </dgm:presLayoutVars>
      </dgm:prSet>
      <dgm:spPr/>
    </dgm:pt>
    <dgm:pt modelId="{48A3BCF3-2166-459C-AA09-AFC8DFBF9238}" type="pres">
      <dgm:prSet presAssocID="{A8D182E1-2BE3-4EC1-9950-CCCA7C0EE6F6}" presName="FiveConn_2-3" presStyleLbl="fgAccFollowNode1" presStyleIdx="1" presStyleCnt="4">
        <dgm:presLayoutVars>
          <dgm:bulletEnabled val="1"/>
        </dgm:presLayoutVars>
      </dgm:prSet>
      <dgm:spPr/>
    </dgm:pt>
    <dgm:pt modelId="{0CB3E0B4-A006-4A0E-A21F-47EA6A12415D}" type="pres">
      <dgm:prSet presAssocID="{A8D182E1-2BE3-4EC1-9950-CCCA7C0EE6F6}" presName="FiveConn_3-4" presStyleLbl="fgAccFollowNode1" presStyleIdx="2" presStyleCnt="4">
        <dgm:presLayoutVars>
          <dgm:bulletEnabled val="1"/>
        </dgm:presLayoutVars>
      </dgm:prSet>
      <dgm:spPr/>
    </dgm:pt>
    <dgm:pt modelId="{8A487D45-C107-4400-AAAB-00AEFD99780D}" type="pres">
      <dgm:prSet presAssocID="{A8D182E1-2BE3-4EC1-9950-CCCA7C0EE6F6}" presName="FiveConn_4-5" presStyleLbl="fgAccFollowNode1" presStyleIdx="3" presStyleCnt="4">
        <dgm:presLayoutVars>
          <dgm:bulletEnabled val="1"/>
        </dgm:presLayoutVars>
      </dgm:prSet>
      <dgm:spPr/>
    </dgm:pt>
    <dgm:pt modelId="{C77B7C7F-3797-40C1-B0F5-7CCC8E75898D}" type="pres">
      <dgm:prSet presAssocID="{A8D182E1-2BE3-4EC1-9950-CCCA7C0EE6F6}" presName="FiveNodes_1_text" presStyleLbl="node1" presStyleIdx="4" presStyleCnt="5">
        <dgm:presLayoutVars>
          <dgm:bulletEnabled val="1"/>
        </dgm:presLayoutVars>
      </dgm:prSet>
      <dgm:spPr/>
    </dgm:pt>
    <dgm:pt modelId="{2B76A1CF-D426-40DC-94A9-C693F05CA960}" type="pres">
      <dgm:prSet presAssocID="{A8D182E1-2BE3-4EC1-9950-CCCA7C0EE6F6}" presName="FiveNodes_2_text" presStyleLbl="node1" presStyleIdx="4" presStyleCnt="5">
        <dgm:presLayoutVars>
          <dgm:bulletEnabled val="1"/>
        </dgm:presLayoutVars>
      </dgm:prSet>
      <dgm:spPr/>
    </dgm:pt>
    <dgm:pt modelId="{A9FA2A47-5CA7-483C-A862-331032F7DBAF}" type="pres">
      <dgm:prSet presAssocID="{A8D182E1-2BE3-4EC1-9950-CCCA7C0EE6F6}" presName="FiveNodes_3_text" presStyleLbl="node1" presStyleIdx="4" presStyleCnt="5">
        <dgm:presLayoutVars>
          <dgm:bulletEnabled val="1"/>
        </dgm:presLayoutVars>
      </dgm:prSet>
      <dgm:spPr/>
    </dgm:pt>
    <dgm:pt modelId="{53B262DA-5801-44B4-8A09-2F5052B34FA7}" type="pres">
      <dgm:prSet presAssocID="{A8D182E1-2BE3-4EC1-9950-CCCA7C0EE6F6}" presName="FiveNodes_4_text" presStyleLbl="node1" presStyleIdx="4" presStyleCnt="5">
        <dgm:presLayoutVars>
          <dgm:bulletEnabled val="1"/>
        </dgm:presLayoutVars>
      </dgm:prSet>
      <dgm:spPr/>
    </dgm:pt>
    <dgm:pt modelId="{74E9915A-F07B-49F5-9DB6-13F11BEC0151}" type="pres">
      <dgm:prSet presAssocID="{A8D182E1-2BE3-4EC1-9950-CCCA7C0EE6F6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0AA6F05-88D4-4520-96DF-EA00E2F5FE85}" srcId="{A8D182E1-2BE3-4EC1-9950-CCCA7C0EE6F6}" destId="{97B00F3D-27D4-4CAC-A53C-E6813D6F6824}" srcOrd="2" destOrd="0" parTransId="{4ECD8E43-2E3B-4A71-9902-43D48582B8AE}" sibTransId="{B2472389-C97D-4C61-9B73-F634F46E8B86}"/>
    <dgm:cxn modelId="{E8931006-DCB5-4FB9-B09A-6F3FE7DB2386}" srcId="{A8D182E1-2BE3-4EC1-9950-CCCA7C0EE6F6}" destId="{EB2F0D35-A96F-44E2-A4DC-FFF5A0C7934D}" srcOrd="3" destOrd="0" parTransId="{A253B808-2157-4F92-AFF7-9F1B11FBA9BD}" sibTransId="{170C2B61-F8D8-4073-9ADF-B217482D0F1B}"/>
    <dgm:cxn modelId="{8620130C-5716-4994-8D28-504A589DE947}" type="presOf" srcId="{62C4A62B-A691-45E5-B0AC-14AEC6BE2BF3}" destId="{48A3BCF3-2166-459C-AA09-AFC8DFBF9238}" srcOrd="0" destOrd="0" presId="urn:microsoft.com/office/officeart/2005/8/layout/vProcess5"/>
    <dgm:cxn modelId="{81AF900C-99EE-4117-AC0E-FF52157DA2D1}" type="presOf" srcId="{F38B6B2F-B99E-44E0-8C30-6A34DA8D7C27}" destId="{0C9581F2-BC31-451E-A7BC-3F43C02E22FC}" srcOrd="0" destOrd="0" presId="urn:microsoft.com/office/officeart/2005/8/layout/vProcess5"/>
    <dgm:cxn modelId="{F5FDA831-41E7-488F-8968-74D40253837B}" type="presOf" srcId="{EB2F0D35-A96F-44E2-A4DC-FFF5A0C7934D}" destId="{474A906B-8FEB-4B14-A5D3-C2C12C519B74}" srcOrd="0" destOrd="0" presId="urn:microsoft.com/office/officeart/2005/8/layout/vProcess5"/>
    <dgm:cxn modelId="{F0E94F3F-E7F4-4F4F-9D2F-B440158AAD6D}" type="presOf" srcId="{C8DAEAC2-CC41-4EA6-99D4-D28A577B879C}" destId="{74E9915A-F07B-49F5-9DB6-13F11BEC0151}" srcOrd="1" destOrd="0" presId="urn:microsoft.com/office/officeart/2005/8/layout/vProcess5"/>
    <dgm:cxn modelId="{7FBAD750-9AA4-46D2-88AC-D47A7C51B2B8}" type="presOf" srcId="{C8DAEAC2-CC41-4EA6-99D4-D28A577B879C}" destId="{7032DC3B-B3E0-4F00-8C84-F548A5FCD220}" srcOrd="0" destOrd="0" presId="urn:microsoft.com/office/officeart/2005/8/layout/vProcess5"/>
    <dgm:cxn modelId="{F942A95D-7ACE-441D-B532-025B6409C592}" srcId="{A8D182E1-2BE3-4EC1-9950-CCCA7C0EE6F6}" destId="{1734ACD0-54DB-4467-8C82-2961B7D5D3CD}" srcOrd="0" destOrd="0" parTransId="{24BFCADF-856D-4D7E-A06E-10EAEDDCCEA8}" sibTransId="{A49AF924-84E9-43F4-B3E4-60EB9E9A243A}"/>
    <dgm:cxn modelId="{6513A56E-A6C0-47DA-82E6-6563393A547F}" type="presOf" srcId="{F38B6B2F-B99E-44E0-8C30-6A34DA8D7C27}" destId="{2B76A1CF-D426-40DC-94A9-C693F05CA960}" srcOrd="1" destOrd="0" presId="urn:microsoft.com/office/officeart/2005/8/layout/vProcess5"/>
    <dgm:cxn modelId="{36B8117F-A3AC-4CF9-8D3B-54E8CF04E150}" srcId="{A8D182E1-2BE3-4EC1-9950-CCCA7C0EE6F6}" destId="{68E8ED59-55CE-4811-8695-C78F8A05401B}" srcOrd="6" destOrd="0" parTransId="{0E258BB7-7D8B-4C1A-9F8F-D9497B249260}" sibTransId="{65FAFBDD-307A-4BDE-9A56-CA67DC54952B}"/>
    <dgm:cxn modelId="{30A32581-5A68-4CFC-8675-178FAEBCE61E}" type="presOf" srcId="{1734ACD0-54DB-4467-8C82-2961B7D5D3CD}" destId="{3CF86F34-4B7B-4C74-8842-8724FE50FC45}" srcOrd="0" destOrd="0" presId="urn:microsoft.com/office/officeart/2005/8/layout/vProcess5"/>
    <dgm:cxn modelId="{BFBE5890-304C-4068-82E9-0DBA2670CBD1}" type="presOf" srcId="{97B00F3D-27D4-4CAC-A53C-E6813D6F6824}" destId="{A9FA2A47-5CA7-483C-A862-331032F7DBAF}" srcOrd="1" destOrd="0" presId="urn:microsoft.com/office/officeart/2005/8/layout/vProcess5"/>
    <dgm:cxn modelId="{FD710E93-C0E3-4BA0-A120-C892AD19DA62}" type="presOf" srcId="{170C2B61-F8D8-4073-9ADF-B217482D0F1B}" destId="{8A487D45-C107-4400-AAAB-00AEFD99780D}" srcOrd="0" destOrd="0" presId="urn:microsoft.com/office/officeart/2005/8/layout/vProcess5"/>
    <dgm:cxn modelId="{0E6AAA9C-9958-43F3-8DD6-800A2DCCB1B8}" type="presOf" srcId="{1734ACD0-54DB-4467-8C82-2961B7D5D3CD}" destId="{C77B7C7F-3797-40C1-B0F5-7CCC8E75898D}" srcOrd="1" destOrd="0" presId="urn:microsoft.com/office/officeart/2005/8/layout/vProcess5"/>
    <dgm:cxn modelId="{F5CFD29E-E6B1-4AC4-A29F-D86275192884}" type="presOf" srcId="{EB2F0D35-A96F-44E2-A4DC-FFF5A0C7934D}" destId="{53B262DA-5801-44B4-8A09-2F5052B34FA7}" srcOrd="1" destOrd="0" presId="urn:microsoft.com/office/officeart/2005/8/layout/vProcess5"/>
    <dgm:cxn modelId="{562D3EA2-2B1A-46DF-BBA2-4EFD1830C74C}" srcId="{A8D182E1-2BE3-4EC1-9950-CCCA7C0EE6F6}" destId="{F38B6B2F-B99E-44E0-8C30-6A34DA8D7C27}" srcOrd="1" destOrd="0" parTransId="{CCB39D77-C361-4AF8-A2E4-595CD435EF67}" sibTransId="{62C4A62B-A691-45E5-B0AC-14AEC6BE2BF3}"/>
    <dgm:cxn modelId="{A7091EB4-4662-408E-8F12-E13B314171AF}" srcId="{A8D182E1-2BE3-4EC1-9950-CCCA7C0EE6F6}" destId="{818E2A8B-496C-491A-8BC2-663C236A0565}" srcOrd="5" destOrd="0" parTransId="{67793DAD-979A-40D1-A921-47ED1CF9416E}" sibTransId="{82B5A007-4864-4C9E-B7AE-54E68A681225}"/>
    <dgm:cxn modelId="{A2342EB4-6832-4EEE-9C28-D94D730CB751}" srcId="{A8D182E1-2BE3-4EC1-9950-CCCA7C0EE6F6}" destId="{654A3087-FFC9-4E6E-B554-5AD935A3B755}" srcOrd="7" destOrd="0" parTransId="{2706CF0D-6859-4FFF-9F72-DE87A528C0AF}" sibTransId="{CE1FA63C-9947-475C-A169-484A9B02A8D8}"/>
    <dgm:cxn modelId="{F56CA6BB-BAC8-41CA-A8DA-D5FAC5A0056C}" srcId="{A8D182E1-2BE3-4EC1-9950-CCCA7C0EE6F6}" destId="{C8DAEAC2-CC41-4EA6-99D4-D28A577B879C}" srcOrd="4" destOrd="0" parTransId="{2E3D19D0-1AF8-4585-AB8F-50E0B4C3167D}" sibTransId="{B483E6EB-FD2F-439A-ACB6-B388C39527DF}"/>
    <dgm:cxn modelId="{34299EC4-4303-434F-8603-69CBA34898B1}" type="presOf" srcId="{A49AF924-84E9-43F4-B3E4-60EB9E9A243A}" destId="{295FC563-018F-48BF-9987-B5A8CF3202C8}" srcOrd="0" destOrd="0" presId="urn:microsoft.com/office/officeart/2005/8/layout/vProcess5"/>
    <dgm:cxn modelId="{D9AC85D0-C45D-49B9-A19E-3CFB8E6E9092}" type="presOf" srcId="{B2472389-C97D-4C61-9B73-F634F46E8B86}" destId="{0CB3E0B4-A006-4A0E-A21F-47EA6A12415D}" srcOrd="0" destOrd="0" presId="urn:microsoft.com/office/officeart/2005/8/layout/vProcess5"/>
    <dgm:cxn modelId="{64F88DD7-86CB-4CAF-9560-DD1C275EABAB}" type="presOf" srcId="{A8D182E1-2BE3-4EC1-9950-CCCA7C0EE6F6}" destId="{D1E7A350-846E-4FC2-98E7-EDEA5B4245B2}" srcOrd="0" destOrd="0" presId="urn:microsoft.com/office/officeart/2005/8/layout/vProcess5"/>
    <dgm:cxn modelId="{86A9A1F8-96C3-4713-91A1-93EFB2D9C75C}" type="presOf" srcId="{97B00F3D-27D4-4CAC-A53C-E6813D6F6824}" destId="{25570F11-9E34-431C-8CB2-E9BE32F194D4}" srcOrd="0" destOrd="0" presId="urn:microsoft.com/office/officeart/2005/8/layout/vProcess5"/>
    <dgm:cxn modelId="{91264517-C426-4C2E-BC90-4522F9467D67}" type="presParOf" srcId="{D1E7A350-846E-4FC2-98E7-EDEA5B4245B2}" destId="{345AA069-578D-48C7-9385-C01CE7D70388}" srcOrd="0" destOrd="0" presId="urn:microsoft.com/office/officeart/2005/8/layout/vProcess5"/>
    <dgm:cxn modelId="{84D31DD8-C834-4113-AF8F-EE8BF943A092}" type="presParOf" srcId="{D1E7A350-846E-4FC2-98E7-EDEA5B4245B2}" destId="{3CF86F34-4B7B-4C74-8842-8724FE50FC45}" srcOrd="1" destOrd="0" presId="urn:microsoft.com/office/officeart/2005/8/layout/vProcess5"/>
    <dgm:cxn modelId="{5EF2E0D5-0840-4171-A88D-F1B4F807DBF7}" type="presParOf" srcId="{D1E7A350-846E-4FC2-98E7-EDEA5B4245B2}" destId="{0C9581F2-BC31-451E-A7BC-3F43C02E22FC}" srcOrd="2" destOrd="0" presId="urn:microsoft.com/office/officeart/2005/8/layout/vProcess5"/>
    <dgm:cxn modelId="{1DD6FE4E-D022-497F-B1B7-5D905AFE9D12}" type="presParOf" srcId="{D1E7A350-846E-4FC2-98E7-EDEA5B4245B2}" destId="{25570F11-9E34-431C-8CB2-E9BE32F194D4}" srcOrd="3" destOrd="0" presId="urn:microsoft.com/office/officeart/2005/8/layout/vProcess5"/>
    <dgm:cxn modelId="{C19F0A25-B5ED-4787-AF88-376CA2DC8274}" type="presParOf" srcId="{D1E7A350-846E-4FC2-98E7-EDEA5B4245B2}" destId="{474A906B-8FEB-4B14-A5D3-C2C12C519B74}" srcOrd="4" destOrd="0" presId="urn:microsoft.com/office/officeart/2005/8/layout/vProcess5"/>
    <dgm:cxn modelId="{36E14ED0-F32F-48CD-9E44-4A09AE3F5495}" type="presParOf" srcId="{D1E7A350-846E-4FC2-98E7-EDEA5B4245B2}" destId="{7032DC3B-B3E0-4F00-8C84-F548A5FCD220}" srcOrd="5" destOrd="0" presId="urn:microsoft.com/office/officeart/2005/8/layout/vProcess5"/>
    <dgm:cxn modelId="{23ABE355-6C3E-4359-9ED5-DF738250AF34}" type="presParOf" srcId="{D1E7A350-846E-4FC2-98E7-EDEA5B4245B2}" destId="{295FC563-018F-48BF-9987-B5A8CF3202C8}" srcOrd="6" destOrd="0" presId="urn:microsoft.com/office/officeart/2005/8/layout/vProcess5"/>
    <dgm:cxn modelId="{EC1553AF-3F2B-4D0F-8C21-E7E248B4E2D6}" type="presParOf" srcId="{D1E7A350-846E-4FC2-98E7-EDEA5B4245B2}" destId="{48A3BCF3-2166-459C-AA09-AFC8DFBF9238}" srcOrd="7" destOrd="0" presId="urn:microsoft.com/office/officeart/2005/8/layout/vProcess5"/>
    <dgm:cxn modelId="{7C4B538B-5088-4C39-80A9-4BC7D314E10D}" type="presParOf" srcId="{D1E7A350-846E-4FC2-98E7-EDEA5B4245B2}" destId="{0CB3E0B4-A006-4A0E-A21F-47EA6A12415D}" srcOrd="8" destOrd="0" presId="urn:microsoft.com/office/officeart/2005/8/layout/vProcess5"/>
    <dgm:cxn modelId="{D08C29DA-BBDB-4E54-AED3-2EF736A7C5EE}" type="presParOf" srcId="{D1E7A350-846E-4FC2-98E7-EDEA5B4245B2}" destId="{8A487D45-C107-4400-AAAB-00AEFD99780D}" srcOrd="9" destOrd="0" presId="urn:microsoft.com/office/officeart/2005/8/layout/vProcess5"/>
    <dgm:cxn modelId="{2FB530A1-F357-4B78-A52C-28CBC7A01EA2}" type="presParOf" srcId="{D1E7A350-846E-4FC2-98E7-EDEA5B4245B2}" destId="{C77B7C7F-3797-40C1-B0F5-7CCC8E75898D}" srcOrd="10" destOrd="0" presId="urn:microsoft.com/office/officeart/2005/8/layout/vProcess5"/>
    <dgm:cxn modelId="{53302F8D-9F45-4085-AD7D-1D07077F3E8C}" type="presParOf" srcId="{D1E7A350-846E-4FC2-98E7-EDEA5B4245B2}" destId="{2B76A1CF-D426-40DC-94A9-C693F05CA960}" srcOrd="11" destOrd="0" presId="urn:microsoft.com/office/officeart/2005/8/layout/vProcess5"/>
    <dgm:cxn modelId="{B902ABB1-2DE4-4DC4-9C9B-3366C0BFD335}" type="presParOf" srcId="{D1E7A350-846E-4FC2-98E7-EDEA5B4245B2}" destId="{A9FA2A47-5CA7-483C-A862-331032F7DBAF}" srcOrd="12" destOrd="0" presId="urn:microsoft.com/office/officeart/2005/8/layout/vProcess5"/>
    <dgm:cxn modelId="{4FB0785C-DF4A-49C7-BAC8-16B2750C4BFF}" type="presParOf" srcId="{D1E7A350-846E-4FC2-98E7-EDEA5B4245B2}" destId="{53B262DA-5801-44B4-8A09-2F5052B34FA7}" srcOrd="13" destOrd="0" presId="urn:microsoft.com/office/officeart/2005/8/layout/vProcess5"/>
    <dgm:cxn modelId="{44C78AF2-3999-4A87-92B5-FBFD7BA0F960}" type="presParOf" srcId="{D1E7A350-846E-4FC2-98E7-EDEA5B4245B2}" destId="{74E9915A-F07B-49F5-9DB6-13F11BEC015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6F34-4B7B-4C74-8842-8724FE50FC45}">
      <dsp:nvSpPr>
        <dsp:cNvPr id="0" name=""/>
        <dsp:cNvSpPr/>
      </dsp:nvSpPr>
      <dsp:spPr>
        <a:xfrm>
          <a:off x="-76261" y="0"/>
          <a:ext cx="7647178" cy="514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Consultation of Doctor.</a:t>
          </a:r>
        </a:p>
      </dsp:txBody>
      <dsp:txXfrm>
        <a:off x="-61179" y="15082"/>
        <a:ext cx="7031290" cy="484757"/>
      </dsp:txXfrm>
    </dsp:sp>
    <dsp:sp modelId="{0C9581F2-BC31-451E-A7BC-3F43C02E22FC}">
      <dsp:nvSpPr>
        <dsp:cNvPr id="0" name=""/>
        <dsp:cNvSpPr/>
      </dsp:nvSpPr>
      <dsp:spPr>
        <a:xfrm>
          <a:off x="494794" y="586438"/>
          <a:ext cx="7647178" cy="514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Doctor suggest for In patient treatment.</a:t>
          </a:r>
        </a:p>
      </dsp:txBody>
      <dsp:txXfrm>
        <a:off x="509876" y="601520"/>
        <a:ext cx="6711259" cy="484757"/>
      </dsp:txXfrm>
    </dsp:sp>
    <dsp:sp modelId="{25570F11-9E34-431C-8CB2-E9BE32F194D4}">
      <dsp:nvSpPr>
        <dsp:cNvPr id="0" name=""/>
        <dsp:cNvSpPr/>
      </dsp:nvSpPr>
      <dsp:spPr>
        <a:xfrm>
          <a:off x="1065849" y="1172876"/>
          <a:ext cx="7647178" cy="514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Estimation is given to patient by Patient finance counsellor, Documents are further sent to the insurance company for pre-approval. </a:t>
          </a:r>
        </a:p>
      </dsp:txBody>
      <dsp:txXfrm>
        <a:off x="1080931" y="1187958"/>
        <a:ext cx="6711259" cy="484757"/>
      </dsp:txXfrm>
    </dsp:sp>
    <dsp:sp modelId="{474A906B-8FEB-4B14-A5D3-C2C12C519B74}">
      <dsp:nvSpPr>
        <dsp:cNvPr id="0" name=""/>
        <dsp:cNvSpPr/>
      </dsp:nvSpPr>
      <dsp:spPr>
        <a:xfrm>
          <a:off x="1636905" y="1759315"/>
          <a:ext cx="7647178" cy="514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Proceed to the admission desk with covid report. </a:t>
          </a:r>
        </a:p>
      </dsp:txBody>
      <dsp:txXfrm>
        <a:off x="1651987" y="1774397"/>
        <a:ext cx="6711259" cy="484757"/>
      </dsp:txXfrm>
    </dsp:sp>
    <dsp:sp modelId="{7032DC3B-B3E0-4F00-8C84-F548A5FCD220}">
      <dsp:nvSpPr>
        <dsp:cNvPr id="0" name=""/>
        <dsp:cNvSpPr/>
      </dsp:nvSpPr>
      <dsp:spPr>
        <a:xfrm>
          <a:off x="2055437" y="2345753"/>
          <a:ext cx="7952223" cy="514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Bed allotment is done according to the requirement and availability.</a:t>
          </a:r>
        </a:p>
      </dsp:txBody>
      <dsp:txXfrm>
        <a:off x="2070519" y="2360835"/>
        <a:ext cx="6980174" cy="484757"/>
      </dsp:txXfrm>
    </dsp:sp>
    <dsp:sp modelId="{295FC563-018F-48BF-9987-B5A8CF3202C8}">
      <dsp:nvSpPr>
        <dsp:cNvPr id="0" name=""/>
        <dsp:cNvSpPr/>
      </dsp:nvSpPr>
      <dsp:spPr>
        <a:xfrm>
          <a:off x="7236217" y="376178"/>
          <a:ext cx="334698" cy="33469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/>
        </a:p>
      </dsp:txBody>
      <dsp:txXfrm>
        <a:off x="7311524" y="376178"/>
        <a:ext cx="184084" cy="251860"/>
      </dsp:txXfrm>
    </dsp:sp>
    <dsp:sp modelId="{48A3BCF3-2166-459C-AA09-AFC8DFBF9238}">
      <dsp:nvSpPr>
        <dsp:cNvPr id="0" name=""/>
        <dsp:cNvSpPr/>
      </dsp:nvSpPr>
      <dsp:spPr>
        <a:xfrm>
          <a:off x="7807273" y="962617"/>
          <a:ext cx="334698" cy="33469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/>
        </a:p>
      </dsp:txBody>
      <dsp:txXfrm>
        <a:off x="7882580" y="962617"/>
        <a:ext cx="184084" cy="251860"/>
      </dsp:txXfrm>
    </dsp:sp>
    <dsp:sp modelId="{0CB3E0B4-A006-4A0E-A21F-47EA6A12415D}">
      <dsp:nvSpPr>
        <dsp:cNvPr id="0" name=""/>
        <dsp:cNvSpPr/>
      </dsp:nvSpPr>
      <dsp:spPr>
        <a:xfrm>
          <a:off x="8378328" y="1540473"/>
          <a:ext cx="334698" cy="33469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/>
        </a:p>
      </dsp:txBody>
      <dsp:txXfrm>
        <a:off x="8453635" y="1540473"/>
        <a:ext cx="184084" cy="251860"/>
      </dsp:txXfrm>
    </dsp:sp>
    <dsp:sp modelId="{8A487D45-C107-4400-AAAB-00AEFD99780D}">
      <dsp:nvSpPr>
        <dsp:cNvPr id="0" name=""/>
        <dsp:cNvSpPr/>
      </dsp:nvSpPr>
      <dsp:spPr>
        <a:xfrm>
          <a:off x="8949384" y="2132633"/>
          <a:ext cx="334698" cy="33469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/>
        </a:p>
      </dsp:txBody>
      <dsp:txXfrm>
        <a:off x="9024691" y="2132633"/>
        <a:ext cx="184084" cy="25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2.xml><?xml version="1.0" encoding="utf-8"?>
<c:userShapes xmlns:cdr="http://schemas.openxmlformats.org/drawingml/2006/chartDrawing"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mv="urn:schemas-microsoft-com:mac:vml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65446-10FD-4BF2-837E-FA111199B913}" type="datetimeFigureOut">
              <a:rPr lang="en-US" smtClean="0"/>
              <a:t>6/27/22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89952-9269-4A49-8757-3DDF1BFD0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489952-9269-4A49-8757-3DDF1BFD0E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51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D40FB-8398-4C90-906C-C9755161D6CD}" type="slidenum">
              <a:rPr lang="en-US"/>
              <a:pPr/>
              <a:t>15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2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2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015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45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27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28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91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11740-258C-6849-8664-53C992543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E3B5F-0A19-317D-88B9-6E48783D1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F6B80-0F7A-EB15-D966-2ADFA49E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11EFF-A5E6-D913-0B79-AA590534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11251-79E1-8FC6-FE92-0CAB8C54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29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200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9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1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1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7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2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9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1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C8E9B1-729B-4E04-8B5B-529993980E2E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EF2EB48-A8F5-4E4B-A6AD-42EDD3002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9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  <p:sldLayoutId id="2147483769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3052E-AB3E-1584-2D9A-2047AEED3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7463" y="1292772"/>
            <a:ext cx="8637073" cy="118291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 ADMISSION AND DISCHARGE PROCESS IN MANIPAL HOSPITAL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2C496-331E-2FFC-AF4E-DAA5B7C06D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BY</a:t>
            </a:r>
          </a:p>
          <a:p>
            <a:r>
              <a:rPr lang="en-US" sz="1600" dirty="0"/>
              <a:t>Hemlata Choudhary </a:t>
            </a:r>
          </a:p>
          <a:p>
            <a:r>
              <a:rPr lang="en-US" sz="1600" dirty="0"/>
              <a:t>Under the Guidance of </a:t>
            </a:r>
          </a:p>
          <a:p>
            <a:r>
              <a:rPr lang="en-US" sz="1600" dirty="0"/>
              <a:t>Prof. B.S Singh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C04A73-298D-B40C-AE61-67CC35657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4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EF44-1C4B-80C5-1E1E-76B93DE8E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through emergency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1EF7C-1565-8630-B97D-C6911262F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TOTAL NUMBER OF PATIENTS REPORTED IN EMERGENCY - 1726</a:t>
            </a:r>
          </a:p>
          <a:p>
            <a:r>
              <a:rPr lang="en-US" dirty="0"/>
              <a:t>TOTAL NUMBER OF ADMISSION IN APRIL,2022 – 1703 (23 of 1726 not admitted)</a:t>
            </a:r>
          </a:p>
          <a:p>
            <a:r>
              <a:rPr lang="en-US" dirty="0"/>
              <a:t>OUT OF 1726, 694 ARE ADMITTED THROUGH EMR</a:t>
            </a:r>
          </a:p>
          <a:p>
            <a:r>
              <a:rPr lang="en-US" dirty="0"/>
              <a:t>Remaining 1009 PATIENTS ARE ADMITTED THROUGH OPD AND Referrals.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54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EEA41-647F-8646-A8EB-2081A5480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48546"/>
          </a:xfrm>
        </p:spPr>
        <p:txBody>
          <a:bodyPr>
            <a:normAutofit fontScale="90000"/>
          </a:bodyPr>
          <a:lstStyle/>
          <a:p>
            <a:r>
              <a:rPr lang="en-US" dirty="0"/>
              <a:t>ADMISSION THROUGH EMERGENCY contd.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659E0D-2766-DC77-E488-4D4F6C3F40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21971"/>
              </p:ext>
            </p:extLst>
          </p:nvPr>
        </p:nvGraphicFramePr>
        <p:xfrm>
          <a:off x="914400" y="1491916"/>
          <a:ext cx="10363200" cy="4747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710858367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3823184514"/>
                    </a:ext>
                  </a:extLst>
                </a:gridCol>
              </a:tblGrid>
              <a:tr h="4315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OF PATIENTS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975273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CCU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870565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ICU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37978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PICU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22458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LDR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74854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FLOOR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155229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FLOOR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07984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FLOOR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10929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FLOOR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707082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FLOOR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350632"/>
                  </a:ext>
                </a:extLst>
              </a:tr>
              <a:tr h="4315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ER ADMISSIONS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09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780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39958-4282-3A91-C91A-03D33AE73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 AND CHALLANGES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CEFF3-9A52-D22F-0EA9-635758F7B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BED AVAILABILITY PROBLEM IN EMR ADMISSION.</a:t>
            </a:r>
          </a:p>
          <a:p>
            <a:r>
              <a:rPr lang="en-US" dirty="0"/>
              <a:t>PRE APPROVAL FROM INSURANCE COMPANIES. </a:t>
            </a:r>
          </a:p>
          <a:p>
            <a:r>
              <a:rPr lang="en-US" dirty="0"/>
              <a:t>LACK OF DIRECTION AND GUIDANCE IN THE ADMISSION </a:t>
            </a:r>
            <a:r>
              <a:rPr lang="en-US"/>
              <a:t>PROCESS.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40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C3CE-776B-074A-3733-5C1D0A4B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218484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100" b="0" i="0" dirty="0">
                <a:solidFill>
                  <a:srgbClr val="131415"/>
                </a:solidFill>
                <a:effectLst/>
                <a:latin typeface="Flexo"/>
              </a:rPr>
            </a:br>
            <a:r>
              <a:rPr lang="en-US" sz="3100" b="1" i="0" dirty="0">
                <a:solidFill>
                  <a:srgbClr val="131415"/>
                </a:solidFill>
                <a:effectLst/>
                <a:latin typeface="Flexo"/>
              </a:rPr>
              <a:t>DISCUSSION</a:t>
            </a:r>
            <a:br>
              <a:rPr lang="en-US" sz="3100" b="0" i="0" dirty="0">
                <a:solidFill>
                  <a:srgbClr val="131415"/>
                </a:solidFill>
                <a:effectLst/>
                <a:latin typeface="Flexo"/>
              </a:rPr>
            </a:br>
            <a:br>
              <a:rPr lang="en-US" sz="2200" b="0" i="0" dirty="0">
                <a:solidFill>
                  <a:srgbClr val="131415"/>
                </a:solidFill>
                <a:effectLst/>
                <a:latin typeface="Flexo"/>
              </a:rPr>
            </a:br>
            <a:r>
              <a:rPr lang="en-US" sz="2200" b="0" i="0" dirty="0">
                <a:solidFill>
                  <a:srgbClr val="131415"/>
                </a:solidFill>
                <a:effectLst/>
                <a:latin typeface="Flexo"/>
              </a:rPr>
              <a:t>How to Significantly Reduce Inpatient Admission Times and Improve Patient Satisfaction</a:t>
            </a:r>
            <a:br>
              <a:rPr lang="en-US" b="0" i="0" dirty="0">
                <a:solidFill>
                  <a:srgbClr val="131415"/>
                </a:solidFill>
                <a:effectLst/>
                <a:latin typeface="Flexo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E6D39-B74F-0954-5667-280FE6A11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2342589"/>
            <a:ext cx="10364452" cy="3424107"/>
          </a:xfrm>
        </p:spPr>
        <p:txBody>
          <a:bodyPr anchor="ctr">
            <a:normAutofit/>
          </a:bodyPr>
          <a:lstStyle/>
          <a:p>
            <a:r>
              <a:rPr lang="en-US" sz="1600" i="0" dirty="0">
                <a:solidFill>
                  <a:srgbClr val="333333"/>
                </a:solidFill>
                <a:effectLst/>
                <a:latin typeface="Flexo"/>
              </a:rPr>
              <a:t>Admitting a patient to inpatient care is a complex process that, unless carefully managed, can lead to long delays in service and a poor patient experience.</a:t>
            </a:r>
          </a:p>
          <a:p>
            <a:r>
              <a:rPr lang="en-US" sz="1600" i="0" dirty="0">
                <a:solidFill>
                  <a:srgbClr val="333333"/>
                </a:solidFill>
                <a:effectLst/>
                <a:latin typeface="Flexo"/>
              </a:rPr>
              <a:t>Best Coordination, Fast paperwork, bed availability, sufficient staff, and timely follow-ups from the insurance company for faster pre-approval. </a:t>
            </a:r>
          </a:p>
        </p:txBody>
      </p:sp>
    </p:spTree>
    <p:extLst>
      <p:ext uri="{BB962C8B-B14F-4D97-AF65-F5344CB8AC3E}">
        <p14:creationId xmlns:p14="http://schemas.microsoft.com/office/powerpoint/2010/main" val="2410247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1B54-A8CA-70BA-F5A7-0FF8D3E9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2FECB-995E-B5C7-4546-CC9242F75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The training at Manipal Hospital Delhi, offered both a learning experience as well as a glimpse into the daily management functions of a renowned hospital during the training of this project. I was fortunate enough to interact with people, who in their own capabilities have encouraged and guided me.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I express my heartiest gratitude and offer my sincere thanks to Miss </a:t>
            </a:r>
            <a:r>
              <a:rPr lang="en-US" sz="1800" dirty="0" err="1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Chandeep</a:t>
            </a:r>
            <a:r>
              <a:rPr lang="en-US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 for giving me this opportunity to do the training in the hospital.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I am also glad to our honorable college principal and our honorable Human Resource</a:t>
            </a:r>
            <a:r>
              <a:rPr lang="en-US" sz="1800" dirty="0"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for their support and invaluable guidance.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Times New Roman" panose="02020603050405020304" pitchFamily="18" charset="0"/>
              </a:rPr>
              <a:t>Finally, I acknowledge my indebtedness to the staff of Manipal Hospital who answered all of my queries and help me in the successful completion of my training.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2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1" name="Shape 4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Google Shape;4102;p1"/>
          <p:cNvSpPr/>
          <p:nvPr/>
        </p:nvSpPr>
        <p:spPr>
          <a:xfrm>
            <a:off x="1635125" y="79375"/>
            <a:ext cx="8858400" cy="1095300"/>
          </a:xfrm>
          <a:prstGeom prst="roundRect">
            <a:avLst>
              <a:gd fmla="val 10870" name="adj"/>
            </a:avLst>
          </a:prstGeom>
          <a:solidFill>
            <a:schemeClr val="accent6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5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03" name="Google Shape;4103;p1"/>
          <p:cNvSpPr/>
          <p:nvPr/>
        </p:nvSpPr>
        <p:spPr>
          <a:xfrm>
            <a:off x="1555985" y="1359069"/>
            <a:ext cx="2267400" cy="5413500"/>
          </a:xfrm>
          <a:prstGeom prst="roundRect">
            <a:avLst>
              <a:gd fmla="val 7000" name="adj"/>
            </a:avLst>
          </a:prstGeom>
          <a:gradFill>
            <a:gsLst>
              <a:gs pos="0">
                <a:srgbClr val="959573"/>
              </a:gs>
              <a:gs pos="50000">
                <a:srgbClr val="D8D8A6"/>
              </a:gs>
              <a:gs pos="100000">
                <a:srgbClr val="FFFFC8"/>
              </a:gs>
            </a:gsLst>
            <a:path path="circle">
              <a:fillToRect r="100%" t="100%"/>
            </a:path>
            <a:tileRect b="-100%" l="-100%"/>
          </a:gra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4" name="Google Shape;4104;p1"/>
          <p:cNvSpPr/>
          <p:nvPr/>
        </p:nvSpPr>
        <p:spPr>
          <a:xfrm>
            <a:off x="8407230" y="1359068"/>
            <a:ext cx="2086200" cy="5413500"/>
          </a:xfrm>
          <a:prstGeom prst="roundRect">
            <a:avLst>
              <a:gd fmla="val 7000" name="adj"/>
            </a:avLst>
          </a:prstGeom>
          <a:gradFill>
            <a:gsLst>
              <a:gs pos="0">
                <a:srgbClr val="959573"/>
              </a:gs>
              <a:gs pos="50000">
                <a:srgbClr val="D8D8A6"/>
              </a:gs>
              <a:gs pos="100000">
                <a:srgbClr val="FFFFC8"/>
              </a:gs>
            </a:gsLst>
            <a:path path="circle">
              <a:fillToRect r="100%" t="100%"/>
            </a:path>
            <a:tileRect b="-100%" l="-100%"/>
          </a:gra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5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05" name="Google Shape;4105;p1"/>
          <p:cNvSpPr/>
          <p:nvPr/>
        </p:nvSpPr>
        <p:spPr>
          <a:xfrm>
            <a:off x="3861623" y="1359069"/>
            <a:ext cx="2159100" cy="5413500"/>
          </a:xfrm>
          <a:prstGeom prst="roundRect">
            <a:avLst>
              <a:gd fmla="val 7000" name="adj"/>
            </a:avLst>
          </a:prstGeom>
          <a:gradFill>
            <a:gsLst>
              <a:gs pos="0">
                <a:srgbClr val="959573"/>
              </a:gs>
              <a:gs pos="50000">
                <a:srgbClr val="D8D8A6"/>
              </a:gs>
              <a:gs pos="100000">
                <a:srgbClr val="FFFFC8"/>
              </a:gs>
            </a:gsLst>
            <a:path path="circle">
              <a:fillToRect r="100%" t="100%"/>
            </a:path>
            <a:tileRect b="-100%" l="-100%"/>
          </a:gra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6" name="Google Shape;4106;p1"/>
          <p:cNvSpPr/>
          <p:nvPr/>
        </p:nvSpPr>
        <p:spPr>
          <a:xfrm>
            <a:off x="6093479" y="1360954"/>
            <a:ext cx="2159100" cy="5413500"/>
          </a:xfrm>
          <a:prstGeom prst="roundRect">
            <a:avLst>
              <a:gd fmla="val 7000" name="adj"/>
            </a:avLst>
          </a:prstGeom>
          <a:gradFill>
            <a:gsLst>
              <a:gs pos="0">
                <a:srgbClr val="959573"/>
              </a:gs>
              <a:gs pos="50000">
                <a:srgbClr val="D8D8A6"/>
              </a:gs>
              <a:gs pos="100000">
                <a:srgbClr val="FFFFC8"/>
              </a:gs>
            </a:gsLst>
            <a:path path="circle">
              <a:fillToRect r="100%" t="100%"/>
            </a:path>
            <a:tileRect b="-100%" l="-100%"/>
          </a:gra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.</a:t>
            </a:r>
            <a:endParaRPr/>
          </a:p>
        </p:txBody>
      </p:sp>
      <p:sp>
        <p:nvSpPr>
          <p:cNvPr id="4107" name="Google Shape;4107;p1"/>
          <p:cNvSpPr txBox="1"/>
          <p:nvPr/>
        </p:nvSpPr>
        <p:spPr>
          <a:xfrm>
            <a:off x="1649038" y="1894908"/>
            <a:ext cx="2064300" cy="28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Admission is defined as allowing a patient to stay in the hospital for observation, investigation, treatment, and care. </a:t>
            </a:r>
            <a:endParaRPr/>
          </a:p>
          <a:p>
            <a:pPr indent="-17145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 of admission: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Elective/Planned/Routine.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 </a:t>
            </a:r>
            <a:endParaRPr/>
          </a:p>
          <a:p>
            <a:pPr indent="-60813" lvl="0" marL="11904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7"/>
              <a:buFont typeface="Arial"/>
              <a:buNone/>
            </a:pPr>
            <a:r>
              <a:t/>
            </a:r>
            <a:endParaRPr sz="91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480" lvl="0" marL="11904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75"/>
              <a:buFont typeface="Courier New"/>
              <a:buNone/>
            </a:pPr>
            <a:r>
              <a:t/>
            </a:r>
            <a:endParaRPr sz="875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33" u="sng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4405" lvl="0" marL="7142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3"/>
              <a:buFont typeface="Noto Sans Symbols"/>
              <a:buNone/>
            </a:pPr>
            <a:r>
              <a:t/>
            </a:r>
            <a:endParaRPr sz="583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8" name="Google Shape;4108;p1"/>
          <p:cNvSpPr txBox="1"/>
          <p:nvPr/>
        </p:nvSpPr>
        <p:spPr>
          <a:xfrm>
            <a:off x="1567406" y="43358"/>
            <a:ext cx="90567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FFFF00"/>
                </a:highlight>
                <a:latin typeface="Twentieth Century"/>
                <a:ea typeface="Twentieth Century"/>
                <a:cs typeface="Twentieth Century"/>
                <a:sym typeface="Twentieth Century"/>
              </a:rPr>
              <a:t>ADMISSION AND DISCHARGE PROCESS IN MANIPAL HOSPITAL </a:t>
            </a:r>
            <a:endParaRPr/>
          </a:p>
          <a:p>
            <a:pPr indent="0" lvl="0" marL="0" marR="0" rtl="0" algn="ctr">
              <a:spcBef>
                <a:spcPts val="6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FFFF99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Presenter-Hemlata Choudhary(PG/21/038)</a:t>
            </a:r>
            <a:endParaRPr/>
          </a:p>
          <a:p>
            <a:pPr indent="0" lvl="0" marL="0" marR="0" rtl="0" algn="ctr">
              <a:spcBef>
                <a:spcPts val="6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FFFF99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Mentor- Prof. B.S Singh</a:t>
            </a:r>
            <a:endParaRPr/>
          </a:p>
          <a:p>
            <a:pPr indent="0" lvl="0" marL="0" marR="0" rtl="0" algn="ctr">
              <a:spcBef>
                <a:spcPts val="6"/>
              </a:spcBef>
              <a:spcAft>
                <a:spcPts val="0"/>
              </a:spcAft>
              <a:buNone/>
            </a:pPr>
            <a:r>
              <a:rPr b="1" i="1" lang="en-US" sz="12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International Institute of Health Management Research, Delhi</a:t>
            </a:r>
            <a:endParaRPr b="1" sz="12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4109" name="Google Shape;4109;p1"/>
          <p:cNvSpPr txBox="1"/>
          <p:nvPr/>
        </p:nvSpPr>
        <p:spPr>
          <a:xfrm>
            <a:off x="1680409" y="1372035"/>
            <a:ext cx="2013300" cy="3387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effectLst>
                  <a:outerShdw blurRad="38100" rotWithShape="0" algn="tl" dir="5400000" dist="22860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</p:txBody>
      </p:sp>
      <p:sp>
        <p:nvSpPr>
          <p:cNvPr id="4110" name="Google Shape;4110;p1"/>
          <p:cNvSpPr txBox="1"/>
          <p:nvPr/>
        </p:nvSpPr>
        <p:spPr>
          <a:xfrm>
            <a:off x="3874270" y="1949932"/>
            <a:ext cx="2104800" cy="35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Approach: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Quantitative Research Approach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Design: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Descriptive Research Study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duration: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 Month.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Population: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Admitted patients of Manipal Hospital, Dwarka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Setting: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Manipal Hospital, Dwarka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1" name="Google Shape;4111;p1"/>
          <p:cNvSpPr txBox="1"/>
          <p:nvPr/>
        </p:nvSpPr>
        <p:spPr>
          <a:xfrm>
            <a:off x="1685775" y="4993558"/>
            <a:ext cx="2002500" cy="11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observe and analyze the process of Admission.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 on improving the admission flow and find the gaps and challenges.</a:t>
            </a:r>
            <a:endParaRPr/>
          </a:p>
          <a:p>
            <a:pPr indent="-66147" lvl="0" marL="11904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33"/>
              <a:buFont typeface="Arial"/>
              <a:buNone/>
            </a:pPr>
            <a:r>
              <a:t/>
            </a:r>
            <a:endParaRPr sz="833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2" name="Google Shape;4112;p1"/>
          <p:cNvSpPr txBox="1"/>
          <p:nvPr/>
        </p:nvSpPr>
        <p:spPr>
          <a:xfrm>
            <a:off x="8371090" y="1855492"/>
            <a:ext cx="2053500" cy="24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Admitting a patient to inpatient care is a complex process that, unless carefully managed, can lead to long delays in service and a poor patient experience.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Best Coordination, Fast paperwork, bed availability, sufficient staff, and timely follow-ups from the insurance company for faster pre-approval</a:t>
            </a:r>
            <a:r>
              <a:rPr lang="en-US" sz="1200">
                <a:solidFill>
                  <a:srgbClr val="333333"/>
                </a:solidFill>
                <a:latin typeface="Exo"/>
                <a:ea typeface="Exo"/>
                <a:cs typeface="Exo"/>
                <a:sym typeface="Exo"/>
              </a:rPr>
              <a:t>. </a:t>
            </a:r>
            <a:endParaRPr/>
          </a:p>
        </p:txBody>
      </p:sp>
      <p:sp>
        <p:nvSpPr>
          <p:cNvPr id="4113" name="Google Shape;4113;p1"/>
          <p:cNvSpPr txBox="1"/>
          <p:nvPr/>
        </p:nvSpPr>
        <p:spPr>
          <a:xfrm>
            <a:off x="1669803" y="4374929"/>
            <a:ext cx="2013300" cy="3387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effectLst>
                  <a:outerShdw blurRad="38100" rotWithShape="0" algn="tl" dir="5400000" dist="22860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Objectives</a:t>
            </a:r>
            <a:endParaRPr/>
          </a:p>
        </p:txBody>
      </p:sp>
      <p:sp>
        <p:nvSpPr>
          <p:cNvPr id="4114" name="Google Shape;4114;p1"/>
          <p:cNvSpPr txBox="1"/>
          <p:nvPr/>
        </p:nvSpPr>
        <p:spPr>
          <a:xfrm>
            <a:off x="8407230" y="1431727"/>
            <a:ext cx="2013300" cy="3387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effectLst>
                  <a:outerShdw blurRad="38100" rotWithShape="0" algn="tl" dir="5400000" dist="22860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Conclusion</a:t>
            </a:r>
            <a:endParaRPr/>
          </a:p>
        </p:txBody>
      </p:sp>
      <p:sp>
        <p:nvSpPr>
          <p:cNvPr id="4115" name="Google Shape;4115;p1"/>
          <p:cNvSpPr txBox="1"/>
          <p:nvPr/>
        </p:nvSpPr>
        <p:spPr>
          <a:xfrm>
            <a:off x="6150307" y="1359068"/>
            <a:ext cx="2013300" cy="3387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effectLst>
                  <a:outerShdw blurRad="38100" rotWithShape="0" algn="tl" dir="5400000" dist="22860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Results</a:t>
            </a:r>
            <a:endParaRPr/>
          </a:p>
        </p:txBody>
      </p:sp>
      <p:sp>
        <p:nvSpPr>
          <p:cNvPr id="4116" name="Google Shape;4116;p1"/>
          <p:cNvSpPr txBox="1"/>
          <p:nvPr/>
        </p:nvSpPr>
        <p:spPr>
          <a:xfrm>
            <a:off x="3915195" y="1382173"/>
            <a:ext cx="2013300" cy="3387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FFFF"/>
                </a:solidFill>
                <a:effectLst>
                  <a:outerShdw blurRad="38100" rotWithShape="0" algn="tl" dir="5400000" dist="22860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Methodology</a:t>
            </a:r>
            <a:endParaRPr/>
          </a:p>
        </p:txBody>
      </p:sp>
      <p:pic>
        <p:nvPicPr>
          <p:cNvPr descr="International Institute of Health Management Research - IIHMR, Delhi:  Courses, Fees, Placements, Ranking, Admission 2021" id="4117" name="Google Shape;411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8847" y="198597"/>
            <a:ext cx="1037841" cy="85692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118" name="Google Shape;4118;p1"/>
          <p:cNvGraphicFramePr/>
          <p:nvPr/>
        </p:nvGraphicFramePr>
        <p:xfrm>
          <a:off x="6282118" y="4348133"/>
          <a:ext cx="3851825" cy="2325950"/>
        </p:xfrm>
        <a:graphic>
          <a:graphicData uri="http://schemas.openxmlformats.org/drawingml/2006/chart">
            <c:chart r:id="rId4"/>
          </a:graphicData>
        </a:graphic>
      </p:graphicFrame>
      <p:sp>
        <p:nvSpPr>
          <p:cNvPr id="4119" name="Google Shape;4119;p1"/>
          <p:cNvSpPr txBox="1"/>
          <p:nvPr/>
        </p:nvSpPr>
        <p:spPr>
          <a:xfrm>
            <a:off x="6787315" y="4348133"/>
            <a:ext cx="1979400" cy="5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4120" name="Google Shape;4120;p1"/>
          <p:cNvSpPr txBox="1"/>
          <p:nvPr/>
        </p:nvSpPr>
        <p:spPr>
          <a:xfrm>
            <a:off x="6237677" y="1881939"/>
            <a:ext cx="1926000" cy="24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NUMBER OF PATIENTS REPORTED IN EMERGENCY - 1726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NUMBER OF ADMISSION IN APRIL,2022 – 1703 (23 of 1726 not admitted)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694 ARE ADMITTED THROUGH EMR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Remaining 1009 PATIENTS ARE ADMITTED THROUGH OPD AND Referrals.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F3D1-9B86-01C1-7744-3A91224A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226102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FA7445-45FE-88A2-DC0A-FDD95D0E3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62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AAFF413C-7289-0B8C-B2B0-1E8CE584E8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866274" y="1784777"/>
            <a:ext cx="10626545" cy="106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1893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3C78B3"/>
                </a:solidFill>
                <a:effectLst/>
                <a:latin typeface="Montserrat" panose="00000500000000000000" pitchFamily="2" charset="0"/>
              </a:rPr>
              <a:t>ADMISSION OF PATIENTS TO THE HOSPITAL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24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B79F5-1217-ECF3-E179-054E7539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5127-F12D-ACEB-F786-63D2FD57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Admission is defined as allowing a patient to stay in the hospital for observation, investigation, treatment, and care. </a:t>
            </a:r>
          </a:p>
          <a:p>
            <a:pPr>
              <a:lnSpc>
                <a:spcPct val="150000"/>
              </a:lnSpc>
            </a:pPr>
            <a:r>
              <a:rPr lang="en-US" dirty="0"/>
              <a:t>Types of admission: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/>
              <a:t>Elective/Planned/Routine.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/>
              <a:t>Emergency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8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5E38E-7C43-62EF-E605-B24CB83F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ADMISSION FLOW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ED5BE882-9B0C-75A9-91D0-E5D0F2E9A0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702915"/>
              </p:ext>
            </p:extLst>
          </p:nvPr>
        </p:nvGraphicFramePr>
        <p:xfrm>
          <a:off x="838200" y="1825625"/>
          <a:ext cx="9931400" cy="286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6F8F587-D851-FEDE-F59F-9DF60E6DAAC5}"/>
              </a:ext>
            </a:extLst>
          </p:cNvPr>
          <p:cNvSpPr/>
          <p:nvPr/>
        </p:nvSpPr>
        <p:spPr>
          <a:xfrm>
            <a:off x="3478911" y="4821237"/>
            <a:ext cx="7647178" cy="514921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IN" sz="1200" dirty="0"/>
              <a:t>The payment of Rs.10 thousand is deposited to hospital account with all the required documents with signature.</a:t>
            </a:r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3DDBC57-8279-8B13-8232-7747B9608CEA}"/>
              </a:ext>
            </a:extLst>
          </p:cNvPr>
          <p:cNvGrpSpPr/>
          <p:nvPr/>
        </p:nvGrpSpPr>
        <p:grpSpPr>
          <a:xfrm>
            <a:off x="10434902" y="4550039"/>
            <a:ext cx="334698" cy="334698"/>
            <a:chOff x="8949384" y="2132633"/>
            <a:chExt cx="334698" cy="334698"/>
          </a:xfrm>
        </p:grpSpPr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C4F8CAF2-F2F1-08D9-39CD-A05ADF63F9F1}"/>
                </a:ext>
              </a:extLst>
            </p:cNvPr>
            <p:cNvSpPr/>
            <p:nvPr/>
          </p:nvSpPr>
          <p:spPr>
            <a:xfrm>
              <a:off x="8949384" y="2132633"/>
              <a:ext cx="334698" cy="33469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dk1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Arrow: Down 4">
              <a:extLst>
                <a:ext uri="{FF2B5EF4-FFF2-40B4-BE49-F238E27FC236}">
                  <a16:creationId xmlns:a16="http://schemas.microsoft.com/office/drawing/2014/main" id="{3CE09065-2045-9201-6A72-82188CB90615}"/>
                </a:ext>
              </a:extLst>
            </p:cNvPr>
            <p:cNvSpPr txBox="1"/>
            <p:nvPr/>
          </p:nvSpPr>
          <p:spPr>
            <a:xfrm>
              <a:off x="9024691" y="2132633"/>
              <a:ext cx="184084" cy="2518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IN" sz="1500" kern="1200"/>
            </a:p>
          </p:txBody>
        </p: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7BA97A3-F4AF-56B7-14D2-50B9FAE79696}"/>
              </a:ext>
            </a:extLst>
          </p:cNvPr>
          <p:cNvSpPr/>
          <p:nvPr/>
        </p:nvSpPr>
        <p:spPr>
          <a:xfrm>
            <a:off x="3811785" y="5471095"/>
            <a:ext cx="7647178" cy="514921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1200" dirty="0"/>
              <a:t>Admission file and passes are given to patient/attendant, Patient shifted to IPD.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6A8E260-1E04-00FA-CE66-ABE8221DFAED}"/>
              </a:ext>
            </a:extLst>
          </p:cNvPr>
          <p:cNvGrpSpPr/>
          <p:nvPr/>
        </p:nvGrpSpPr>
        <p:grpSpPr>
          <a:xfrm>
            <a:off x="10769600" y="5236278"/>
            <a:ext cx="334698" cy="334698"/>
            <a:chOff x="8949384" y="2132633"/>
            <a:chExt cx="334698" cy="334698"/>
          </a:xfrm>
        </p:grpSpPr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80AC2CD-7720-77C1-BFB0-6AA22A30D2EF}"/>
                </a:ext>
              </a:extLst>
            </p:cNvPr>
            <p:cNvSpPr/>
            <p:nvPr/>
          </p:nvSpPr>
          <p:spPr>
            <a:xfrm>
              <a:off x="8949384" y="2132633"/>
              <a:ext cx="334698" cy="33469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dk1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Arrow: Down 4">
              <a:extLst>
                <a:ext uri="{FF2B5EF4-FFF2-40B4-BE49-F238E27FC236}">
                  <a16:creationId xmlns:a16="http://schemas.microsoft.com/office/drawing/2014/main" id="{5AA695A8-920E-4DEA-5905-ABD6D4C5608D}"/>
                </a:ext>
              </a:extLst>
            </p:cNvPr>
            <p:cNvSpPr txBox="1"/>
            <p:nvPr/>
          </p:nvSpPr>
          <p:spPr>
            <a:xfrm>
              <a:off x="9024691" y="2132633"/>
              <a:ext cx="184084" cy="2518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IN" sz="15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5192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23BB0-D208-414A-9033-DC7C9EFB3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146"/>
            <a:ext cx="10515600" cy="1325563"/>
          </a:xfrm>
        </p:spPr>
        <p:txBody>
          <a:bodyPr/>
          <a:lstStyle/>
          <a:p>
            <a:pPr algn="ctr"/>
            <a:r>
              <a:rPr lang="en-IN" b="1" dirty="0"/>
              <a:t>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22B84-207D-E916-D905-67CB0636C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7815"/>
            <a:ext cx="10515600" cy="4351338"/>
          </a:xfrm>
        </p:spPr>
        <p:txBody>
          <a:bodyPr anchor="ctr"/>
          <a:lstStyle/>
          <a:p>
            <a:r>
              <a:rPr lang="en-US" dirty="0"/>
              <a:t>To observe and analyze the process of Admission.</a:t>
            </a:r>
          </a:p>
          <a:p>
            <a:r>
              <a:rPr lang="en-US" dirty="0"/>
              <a:t>Study on improving the admission flow and find the gaps and challenges.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1DDE5B-278F-F54E-07F7-AD7FF2C05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96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DDF20-46AF-8340-2BBB-A060482A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B5881-76B5-A09F-478F-0148E716A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Approach: </a:t>
            </a: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Quantitative Research Approach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Design:</a:t>
            </a: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Descriptive Research Study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duration:</a:t>
            </a: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Month.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Population:</a:t>
            </a: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Admitted patients of Manipal Hospital, Dwarka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Setting:</a:t>
            </a: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Manipal Hospital, Dwarka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004B00-AC33-9F81-9240-934FB1B51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82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9EFB-BF30-55CD-5944-5469A6CFD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RESULT</a:t>
            </a:r>
            <a:br>
              <a:rPr lang="en-US" dirty="0"/>
            </a:br>
            <a:endParaRPr lang="en-US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9D213CC-9D67-3087-5727-7D51DE1434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077908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8ABAE4B-BAAB-5D6A-3E89-A2C599334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968078C-C950-2154-955B-91CE5911D691}"/>
              </a:ext>
            </a:extLst>
          </p:cNvPr>
          <p:cNvSpPr/>
          <p:nvPr/>
        </p:nvSpPr>
        <p:spPr>
          <a:xfrm>
            <a:off x="1309437" y="2019968"/>
            <a:ext cx="2598821" cy="276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ADMISSIONS</a:t>
            </a:r>
          </a:p>
        </p:txBody>
      </p:sp>
    </p:spTree>
    <p:extLst>
      <p:ext uri="{BB962C8B-B14F-4D97-AF65-F5344CB8AC3E}">
        <p14:creationId xmlns:p14="http://schemas.microsoft.com/office/powerpoint/2010/main" val="1519853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FEA8DAC-B76C-1812-8C63-25BF8F6304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048590"/>
              </p:ext>
            </p:extLst>
          </p:nvPr>
        </p:nvGraphicFramePr>
        <p:xfrm>
          <a:off x="1450975" y="537206"/>
          <a:ext cx="9604374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187">
                  <a:extLst>
                    <a:ext uri="{9D8B030D-6E8A-4147-A177-3AD203B41FA5}">
                      <a16:colId xmlns:a16="http://schemas.microsoft.com/office/drawing/2014/main" val="3141805167"/>
                    </a:ext>
                  </a:extLst>
                </a:gridCol>
                <a:gridCol w="4802187">
                  <a:extLst>
                    <a:ext uri="{9D8B030D-6E8A-4147-A177-3AD203B41FA5}">
                      <a16:colId xmlns:a16="http://schemas.microsoft.com/office/drawing/2014/main" val="3084473598"/>
                    </a:ext>
                  </a:extLst>
                </a:gridCol>
              </a:tblGrid>
              <a:tr h="444011">
                <a:tc>
                  <a:txBody>
                    <a:bodyPr/>
                    <a:lstStyle/>
                    <a:p>
                      <a:r>
                        <a:rPr lang="en-US" dirty="0"/>
                        <a:t>DEPARTMENTS</a:t>
                      </a:r>
                    </a:p>
                  </a:txBody>
                  <a:tcPr marT="91440" marB="9144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OF ADMISSIONS</a:t>
                      </a:r>
                    </a:p>
                  </a:txBody>
                  <a:tcPr marT="91440" marB="9144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30210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CARDIOLOGY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189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05167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CLINICAL HEMATOLOGY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64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783541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CRITICAL CARE MEDICINE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033406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ENT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27+01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274182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GASTROLOGY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129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30739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INTERNAL MEDICINE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123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9924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INFECTIOUS DISEASE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015482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IVF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02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702448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LIVER TRANSPLANT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159558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BARIATRIC GI SURGERY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121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1563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NEONATAL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71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73474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NEUROLOGY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51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931700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NEURO SURGERY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651007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NUCLEAR MEDICINE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01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23857"/>
                  </a:ext>
                </a:extLst>
              </a:tr>
              <a:tr h="355209">
                <a:tc>
                  <a:txBody>
                    <a:bodyPr/>
                    <a:lstStyle/>
                    <a:p>
                      <a:r>
                        <a:rPr lang="en-US" sz="1200" dirty="0"/>
                        <a:t>OBG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126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87718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DDEA3EF-6E1A-C611-32C3-A38484DD9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1454957" cy="68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721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BC0A3FBF-9AF3-CED7-438A-82FC64DF19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614222"/>
              </p:ext>
            </p:extLst>
          </p:nvPr>
        </p:nvGraphicFramePr>
        <p:xfrm>
          <a:off x="1407694" y="1132112"/>
          <a:ext cx="9661359" cy="5302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7771">
                  <a:extLst>
                    <a:ext uri="{9D8B030D-6E8A-4147-A177-3AD203B41FA5}">
                      <a16:colId xmlns:a16="http://schemas.microsoft.com/office/drawing/2014/main" val="3141805167"/>
                    </a:ext>
                  </a:extLst>
                </a:gridCol>
                <a:gridCol w="4873588">
                  <a:extLst>
                    <a:ext uri="{9D8B030D-6E8A-4147-A177-3AD203B41FA5}">
                      <a16:colId xmlns:a16="http://schemas.microsoft.com/office/drawing/2014/main" val="3084473598"/>
                    </a:ext>
                  </a:extLst>
                </a:gridCol>
              </a:tblGrid>
              <a:tr h="500281">
                <a:tc>
                  <a:txBody>
                    <a:bodyPr/>
                    <a:lstStyle/>
                    <a:p>
                      <a:r>
                        <a:rPr lang="en-US" dirty="0"/>
                        <a:t>DEPARTMENTS</a:t>
                      </a:r>
                    </a:p>
                  </a:txBody>
                  <a:tcPr marT="91440" marB="9144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OF ADMISSIONS</a:t>
                      </a:r>
                    </a:p>
                  </a:txBody>
                  <a:tcPr marT="91440" marB="9144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30210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ONCO MEDICAL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272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05167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OPTHAMOLOGY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783541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ORTHOPEDICS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53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033406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PEDIATRICS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73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274182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PAIN AND PALLATIVE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08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30739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PLASTIC SURGERY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03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9924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RESPIRATORY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44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015482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RHEUMATOLOGY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01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702448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SPINE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30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159558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SURGICAL ONCOLOGY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41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1563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UROLOGY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166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73474"/>
                  </a:ext>
                </a:extLst>
              </a:tr>
              <a:tr h="400224">
                <a:tc>
                  <a:txBody>
                    <a:bodyPr/>
                    <a:lstStyle/>
                    <a:p>
                      <a:r>
                        <a:rPr lang="en-US" sz="1200" dirty="0"/>
                        <a:t>VASCULAR 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</a:t>
                      </a:r>
                    </a:p>
                  </a:txBody>
                  <a:tcPr marT="91440" marB="9144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93170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C9D64B4-EC53-A8C4-A217-53053E1A8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3"/>
            <a:ext cx="2354580" cy="110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9822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