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0" r:id="rId3"/>
    <p:sldId id="258" r:id="rId4"/>
    <p:sldId id="257"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6" r:id="rId22"/>
    <p:sldId id="275" r:id="rId23"/>
    <p:sldId id="277" r:id="rId24"/>
    <p:sldId id="278"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p:scale>
          <a:sx n="71" d="100"/>
          <a:sy n="71" d="100"/>
        </p:scale>
        <p:origin x="68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IN"/>
              <a:t>Average Time Taken per Task</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manualLayout>
          <c:layoutTarget val="inner"/>
          <c:xMode val="edge"/>
          <c:yMode val="edge"/>
          <c:x val="6.2825939860965657E-2"/>
          <c:y val="7.8293631017641779E-2"/>
          <c:w val="0.87083573928258973"/>
          <c:h val="0.8416746864975212"/>
        </c:manualLayout>
      </c:layout>
      <c:lineChart>
        <c:grouping val="standard"/>
        <c:varyColors val="0"/>
        <c:ser>
          <c:idx val="0"/>
          <c:order val="0"/>
          <c:spPr>
            <a:ln w="31750" cap="rnd">
              <a:solidFill>
                <a:schemeClr val="accent1"/>
              </a:solidFill>
              <a:round/>
            </a:ln>
            <a:effectLst/>
          </c:spPr>
          <c:marker>
            <c:symbol val="circle"/>
            <c:size val="17"/>
            <c:spPr>
              <a:solidFill>
                <a:schemeClr val="accen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val>
            <c:numRef>
              <c:f>Sheet1!$C$311:$H$311</c:f>
              <c:numCache>
                <c:formatCode>h:mm</c:formatCode>
                <c:ptCount val="6"/>
                <c:pt idx="0">
                  <c:v>0.53125</c:v>
                </c:pt>
                <c:pt idx="1">
                  <c:v>0.53402777777777777</c:v>
                </c:pt>
                <c:pt idx="2">
                  <c:v>0.52866774541531814</c:v>
                </c:pt>
                <c:pt idx="3">
                  <c:v>0.53374348256022985</c:v>
                </c:pt>
                <c:pt idx="4">
                  <c:v>0.53843828658755866</c:v>
                </c:pt>
                <c:pt idx="5">
                  <c:v>0.54962805645451307</c:v>
                </c:pt>
              </c:numCache>
            </c:numRef>
          </c:val>
          <c:smooth val="0"/>
          <c:extLst>
            <c:ext xmlns:c16="http://schemas.microsoft.com/office/drawing/2014/chart" uri="{C3380CC4-5D6E-409C-BE32-E72D297353CC}">
              <c16:uniqueId val="{00000000-7C07-4940-9DD0-7899AB4D6E85}"/>
            </c:ext>
          </c:extLst>
        </c:ser>
        <c:dLbls>
          <c:dLblPos val="ctr"/>
          <c:showLegendKey val="0"/>
          <c:showVal val="1"/>
          <c:showCatName val="0"/>
          <c:showSerName val="0"/>
          <c:showPercent val="0"/>
          <c:showBubbleSize val="0"/>
        </c:dLbls>
        <c:marker val="1"/>
        <c:smooth val="0"/>
        <c:axId val="844098192"/>
        <c:axId val="844096528"/>
      </c:lineChart>
      <c:catAx>
        <c:axId val="844098192"/>
        <c:scaling>
          <c:orientation val="minMax"/>
        </c:scaling>
        <c:delete val="0"/>
        <c:axPos val="b"/>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n-US"/>
          </a:p>
        </c:txPr>
        <c:crossAx val="844096528"/>
        <c:crosses val="autoZero"/>
        <c:auto val="1"/>
        <c:lblAlgn val="ctr"/>
        <c:lblOffset val="100"/>
        <c:noMultiLvlLbl val="0"/>
      </c:catAx>
      <c:valAx>
        <c:axId val="844096528"/>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h:mm" sourceLinked="1"/>
        <c:majorTickMark val="none"/>
        <c:minorTickMark val="none"/>
        <c:tickLblPos val="nextTo"/>
        <c:crossAx val="8440981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n-IN"/>
              <a:t>Turn</a:t>
            </a:r>
            <a:r>
              <a:rPr lang="en-IN" baseline="0"/>
              <a:t> Around Time Of Indents</a:t>
            </a:r>
            <a:endParaRPr lang="en-IN"/>
          </a:p>
        </c:rich>
      </c:tx>
      <c:layout>
        <c:manualLayout>
          <c:xMode val="edge"/>
          <c:yMode val="edge"/>
          <c:x val="0.31313671690552458"/>
          <c:y val="3.3872996091315923E-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n-US"/>
        </a:p>
      </c:txPr>
    </c:title>
    <c:autoTitleDeleted val="0"/>
    <c:plotArea>
      <c:layout>
        <c:manualLayout>
          <c:layoutTarget val="inner"/>
          <c:xMode val="edge"/>
          <c:yMode val="edge"/>
          <c:x val="0.13889030000282224"/>
          <c:y val="0.19156775086728201"/>
          <c:w val="0.8308321587552826"/>
          <c:h val="0.48830421518366662"/>
        </c:manualLayout>
      </c:layout>
      <c:bar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Sheet1!$A$2:$A$5</c:f>
              <c:strCache>
                <c:ptCount val="4"/>
                <c:pt idx="0">
                  <c:v>Normal Indent</c:v>
                </c:pt>
                <c:pt idx="1">
                  <c:v>Shoot</c:v>
                </c:pt>
                <c:pt idx="2">
                  <c:v>Discharge</c:v>
                </c:pt>
                <c:pt idx="3">
                  <c:v>Urgent</c:v>
                </c:pt>
              </c:strCache>
            </c:strRef>
          </c:cat>
          <c:val>
            <c:numRef>
              <c:f>Sheet1!$B$2:$B$5</c:f>
              <c:numCache>
                <c:formatCode>General</c:formatCode>
                <c:ptCount val="4"/>
              </c:numCache>
            </c:numRef>
          </c:val>
          <c:extLst>
            <c:ext xmlns:c16="http://schemas.microsoft.com/office/drawing/2014/chart" uri="{C3380CC4-5D6E-409C-BE32-E72D297353CC}">
              <c16:uniqueId val="{00000000-AFA1-45F1-A736-C05FF90F981E}"/>
            </c:ext>
          </c:extLst>
        </c:ser>
        <c:ser>
          <c:idx val="1"/>
          <c:order val="1"/>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Sheet1!$A$2:$A$5</c:f>
              <c:strCache>
                <c:ptCount val="4"/>
                <c:pt idx="0">
                  <c:v>Normal Indent</c:v>
                </c:pt>
                <c:pt idx="1">
                  <c:v>Shoot</c:v>
                </c:pt>
                <c:pt idx="2">
                  <c:v>Discharge</c:v>
                </c:pt>
                <c:pt idx="3">
                  <c:v>Urgent</c:v>
                </c:pt>
              </c:strCache>
            </c:strRef>
          </c:cat>
          <c:val>
            <c:numRef>
              <c:f>Sheet1!$C$2:$C$5</c:f>
              <c:numCache>
                <c:formatCode>General</c:formatCode>
                <c:ptCount val="4"/>
                <c:pt idx="0">
                  <c:v>0.52</c:v>
                </c:pt>
                <c:pt idx="1">
                  <c:v>0.24</c:v>
                </c:pt>
                <c:pt idx="2">
                  <c:v>0.4</c:v>
                </c:pt>
                <c:pt idx="3">
                  <c:v>0.31</c:v>
                </c:pt>
              </c:numCache>
            </c:numRef>
          </c:val>
          <c:extLst>
            <c:ext xmlns:c16="http://schemas.microsoft.com/office/drawing/2014/chart" uri="{C3380CC4-5D6E-409C-BE32-E72D297353CC}">
              <c16:uniqueId val="{00000001-AFA1-45F1-A736-C05FF90F981E}"/>
            </c:ext>
          </c:extLst>
        </c:ser>
        <c:dLbls>
          <c:dLblPos val="inEnd"/>
          <c:showLegendKey val="0"/>
          <c:showVal val="1"/>
          <c:showCatName val="0"/>
          <c:showSerName val="0"/>
          <c:showPercent val="0"/>
          <c:showBubbleSize val="0"/>
        </c:dLbls>
        <c:gapWidth val="100"/>
        <c:overlap val="-24"/>
        <c:axId val="840800624"/>
        <c:axId val="791500112"/>
      </c:barChart>
      <c:catAx>
        <c:axId val="840800624"/>
        <c:scaling>
          <c:orientation val="minMax"/>
        </c:scaling>
        <c:delete val="0"/>
        <c:axPos val="b"/>
        <c:title>
          <c:tx>
            <c:rich>
              <a:bodyPr rot="0" spcFirstLastPara="1" vertOverflow="ellipsis" vert="horz" wrap="square" anchor="ctr" anchorCtr="1"/>
              <a:lstStyle/>
              <a:p>
                <a:pPr>
                  <a:defRPr sz="900" b="1" i="0" u="none" strike="noStrike" kern="1200" baseline="0">
                    <a:solidFill>
                      <a:schemeClr val="tx2"/>
                    </a:solidFill>
                    <a:latin typeface="+mn-lt"/>
                    <a:ea typeface="+mn-ea"/>
                    <a:cs typeface="+mn-cs"/>
                  </a:defRPr>
                </a:pPr>
                <a:r>
                  <a:rPr lang="en-IN"/>
                  <a:t>Types</a:t>
                </a:r>
                <a:r>
                  <a:rPr lang="en-IN" baseline="0"/>
                  <a:t> of Indent</a:t>
                </a:r>
                <a:endParaRPr lang="en-IN"/>
              </a:p>
            </c:rich>
          </c:tx>
          <c:overlay val="0"/>
          <c:spPr>
            <a:noFill/>
            <a:ln>
              <a:noFill/>
            </a:ln>
            <a:effectLst/>
          </c:spPr>
          <c:txPr>
            <a:bodyPr rot="0" spcFirstLastPara="1" vertOverflow="ellipsis" vert="horz" wrap="square" anchor="ctr" anchorCtr="1"/>
            <a:lstStyle/>
            <a:p>
              <a:pPr>
                <a:defRPr sz="900" b="1" i="0" u="none" strike="noStrike" kern="1200" baseline="0">
                  <a:solidFill>
                    <a:schemeClr val="tx2"/>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791500112"/>
        <c:crosses val="autoZero"/>
        <c:auto val="1"/>
        <c:lblAlgn val="ctr"/>
        <c:lblOffset val="100"/>
        <c:noMultiLvlLbl val="0"/>
      </c:catAx>
      <c:valAx>
        <c:axId val="791500112"/>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900" b="1" i="0" u="none" strike="noStrike" kern="1200" baseline="0">
                    <a:solidFill>
                      <a:schemeClr val="tx2"/>
                    </a:solidFill>
                    <a:latin typeface="+mn-lt"/>
                    <a:ea typeface="+mn-ea"/>
                    <a:cs typeface="+mn-cs"/>
                  </a:defRPr>
                </a:pPr>
                <a:r>
                  <a:rPr lang="en-IN"/>
                  <a:t>Average</a:t>
                </a:r>
                <a:r>
                  <a:rPr lang="en-IN" baseline="0"/>
                  <a:t> time taken</a:t>
                </a:r>
                <a:endParaRPr lang="en-IN"/>
              </a:p>
            </c:rich>
          </c:tx>
          <c:overlay val="0"/>
          <c:spPr>
            <a:noFill/>
            <a:ln>
              <a:noFill/>
            </a:ln>
            <a:effectLst/>
          </c:spPr>
          <c:txPr>
            <a:bodyPr rot="-5400000" spcFirstLastPara="1" vertOverflow="ellipsis" vert="horz" wrap="square" anchor="ctr" anchorCtr="1"/>
            <a:lstStyle/>
            <a:p>
              <a:pPr>
                <a:defRPr sz="900" b="1" i="0" u="none" strike="noStrike" kern="1200" baseline="0">
                  <a:solidFill>
                    <a:schemeClr val="tx2"/>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8408006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styleClr val="auto"/>
    </cs:fillRef>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41136-4182-40ED-29C5-92F4F7CE0DC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FDCB07BE-0291-C7B5-DE86-B59241F6E7A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66AA992A-E509-A3BE-D1D9-2EA0FFEF285C}"/>
              </a:ext>
            </a:extLst>
          </p:cNvPr>
          <p:cNvSpPr>
            <a:spLocks noGrp="1"/>
          </p:cNvSpPr>
          <p:nvPr>
            <p:ph type="dt" sz="half" idx="10"/>
          </p:nvPr>
        </p:nvSpPr>
        <p:spPr/>
        <p:txBody>
          <a:bodyPr/>
          <a:lstStyle/>
          <a:p>
            <a:fld id="{8B1660A1-154A-4E2F-AB48-9A19AC7C9173}" type="datetimeFigureOut">
              <a:rPr lang="en-IN" smtClean="0"/>
              <a:t>10-08-2022</a:t>
            </a:fld>
            <a:endParaRPr lang="en-IN"/>
          </a:p>
        </p:txBody>
      </p:sp>
      <p:sp>
        <p:nvSpPr>
          <p:cNvPr id="5" name="Footer Placeholder 4">
            <a:extLst>
              <a:ext uri="{FF2B5EF4-FFF2-40B4-BE49-F238E27FC236}">
                <a16:creationId xmlns:a16="http://schemas.microsoft.com/office/drawing/2014/main" id="{DDC6D079-5ABD-B459-C26C-F09C31A4B101}"/>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6DC2C238-19E6-456B-6926-14E4D025A055}"/>
              </a:ext>
            </a:extLst>
          </p:cNvPr>
          <p:cNvSpPr>
            <a:spLocks noGrp="1"/>
          </p:cNvSpPr>
          <p:nvPr>
            <p:ph type="sldNum" sz="quarter" idx="12"/>
          </p:nvPr>
        </p:nvSpPr>
        <p:spPr/>
        <p:txBody>
          <a:bodyPr/>
          <a:lstStyle/>
          <a:p>
            <a:fld id="{D4BDAFF3-11D3-4400-AE4D-B271762D6FBA}" type="slidenum">
              <a:rPr lang="en-IN" smtClean="0"/>
              <a:t>‹#›</a:t>
            </a:fld>
            <a:endParaRPr lang="en-IN"/>
          </a:p>
        </p:txBody>
      </p:sp>
    </p:spTree>
    <p:extLst>
      <p:ext uri="{BB962C8B-B14F-4D97-AF65-F5344CB8AC3E}">
        <p14:creationId xmlns:p14="http://schemas.microsoft.com/office/powerpoint/2010/main" val="2673496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F60E5-B9DA-940D-8F0C-70009E0CDCDE}"/>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92666CEB-A446-1A8C-8176-D426C4B1DC2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0EA32939-BC32-6FAC-EE01-37EA38915C70}"/>
              </a:ext>
            </a:extLst>
          </p:cNvPr>
          <p:cNvSpPr>
            <a:spLocks noGrp="1"/>
          </p:cNvSpPr>
          <p:nvPr>
            <p:ph type="dt" sz="half" idx="10"/>
          </p:nvPr>
        </p:nvSpPr>
        <p:spPr/>
        <p:txBody>
          <a:bodyPr/>
          <a:lstStyle/>
          <a:p>
            <a:fld id="{8B1660A1-154A-4E2F-AB48-9A19AC7C9173}" type="datetimeFigureOut">
              <a:rPr lang="en-IN" smtClean="0"/>
              <a:t>10-08-2022</a:t>
            </a:fld>
            <a:endParaRPr lang="en-IN"/>
          </a:p>
        </p:txBody>
      </p:sp>
      <p:sp>
        <p:nvSpPr>
          <p:cNvPr id="5" name="Footer Placeholder 4">
            <a:extLst>
              <a:ext uri="{FF2B5EF4-FFF2-40B4-BE49-F238E27FC236}">
                <a16:creationId xmlns:a16="http://schemas.microsoft.com/office/drawing/2014/main" id="{EC7B1468-CC2B-BB39-9DDB-798ED9A44371}"/>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B8F93136-24F7-75D5-AC81-CD2D4523C511}"/>
              </a:ext>
            </a:extLst>
          </p:cNvPr>
          <p:cNvSpPr>
            <a:spLocks noGrp="1"/>
          </p:cNvSpPr>
          <p:nvPr>
            <p:ph type="sldNum" sz="quarter" idx="12"/>
          </p:nvPr>
        </p:nvSpPr>
        <p:spPr/>
        <p:txBody>
          <a:bodyPr/>
          <a:lstStyle/>
          <a:p>
            <a:fld id="{D4BDAFF3-11D3-4400-AE4D-B271762D6FBA}" type="slidenum">
              <a:rPr lang="en-IN" smtClean="0"/>
              <a:t>‹#›</a:t>
            </a:fld>
            <a:endParaRPr lang="en-IN"/>
          </a:p>
        </p:txBody>
      </p:sp>
    </p:spTree>
    <p:extLst>
      <p:ext uri="{BB962C8B-B14F-4D97-AF65-F5344CB8AC3E}">
        <p14:creationId xmlns:p14="http://schemas.microsoft.com/office/powerpoint/2010/main" val="3184242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5A1B5DE-FD62-4D6B-998B-75AB3121B82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3C4DB10A-7CC6-D9D8-256F-B337CDE64A4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0D4FF6E5-9A91-396E-FE90-B8C164017C1F}"/>
              </a:ext>
            </a:extLst>
          </p:cNvPr>
          <p:cNvSpPr>
            <a:spLocks noGrp="1"/>
          </p:cNvSpPr>
          <p:nvPr>
            <p:ph type="dt" sz="half" idx="10"/>
          </p:nvPr>
        </p:nvSpPr>
        <p:spPr/>
        <p:txBody>
          <a:bodyPr/>
          <a:lstStyle/>
          <a:p>
            <a:fld id="{8B1660A1-154A-4E2F-AB48-9A19AC7C9173}" type="datetimeFigureOut">
              <a:rPr lang="en-IN" smtClean="0"/>
              <a:t>10-08-2022</a:t>
            </a:fld>
            <a:endParaRPr lang="en-IN"/>
          </a:p>
        </p:txBody>
      </p:sp>
      <p:sp>
        <p:nvSpPr>
          <p:cNvPr id="5" name="Footer Placeholder 4">
            <a:extLst>
              <a:ext uri="{FF2B5EF4-FFF2-40B4-BE49-F238E27FC236}">
                <a16:creationId xmlns:a16="http://schemas.microsoft.com/office/drawing/2014/main" id="{59ACBAAC-2F25-8489-9CC7-B900D0A66101}"/>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D3FCF343-44D7-9F0F-8AE4-F94BD7B87103}"/>
              </a:ext>
            </a:extLst>
          </p:cNvPr>
          <p:cNvSpPr>
            <a:spLocks noGrp="1"/>
          </p:cNvSpPr>
          <p:nvPr>
            <p:ph type="sldNum" sz="quarter" idx="12"/>
          </p:nvPr>
        </p:nvSpPr>
        <p:spPr/>
        <p:txBody>
          <a:bodyPr/>
          <a:lstStyle/>
          <a:p>
            <a:fld id="{D4BDAFF3-11D3-4400-AE4D-B271762D6FBA}" type="slidenum">
              <a:rPr lang="en-IN" smtClean="0"/>
              <a:t>‹#›</a:t>
            </a:fld>
            <a:endParaRPr lang="en-IN"/>
          </a:p>
        </p:txBody>
      </p:sp>
    </p:spTree>
    <p:extLst>
      <p:ext uri="{BB962C8B-B14F-4D97-AF65-F5344CB8AC3E}">
        <p14:creationId xmlns:p14="http://schemas.microsoft.com/office/powerpoint/2010/main" val="322466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7E89C-F533-FEA8-723B-E351CB02525F}"/>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6D524C56-AB76-825A-001D-8C4DCBBF32E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FC549183-8D74-14A2-CB71-50648F444CD6}"/>
              </a:ext>
            </a:extLst>
          </p:cNvPr>
          <p:cNvSpPr>
            <a:spLocks noGrp="1"/>
          </p:cNvSpPr>
          <p:nvPr>
            <p:ph type="dt" sz="half" idx="10"/>
          </p:nvPr>
        </p:nvSpPr>
        <p:spPr/>
        <p:txBody>
          <a:bodyPr/>
          <a:lstStyle/>
          <a:p>
            <a:fld id="{8B1660A1-154A-4E2F-AB48-9A19AC7C9173}" type="datetimeFigureOut">
              <a:rPr lang="en-IN" smtClean="0"/>
              <a:t>10-08-2022</a:t>
            </a:fld>
            <a:endParaRPr lang="en-IN"/>
          </a:p>
        </p:txBody>
      </p:sp>
      <p:sp>
        <p:nvSpPr>
          <p:cNvPr id="5" name="Footer Placeholder 4">
            <a:extLst>
              <a:ext uri="{FF2B5EF4-FFF2-40B4-BE49-F238E27FC236}">
                <a16:creationId xmlns:a16="http://schemas.microsoft.com/office/drawing/2014/main" id="{CA633AB3-A65D-B897-8307-41DB17E84436}"/>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C1B0320B-167E-ADF0-C576-D930CAC2D07B}"/>
              </a:ext>
            </a:extLst>
          </p:cNvPr>
          <p:cNvSpPr>
            <a:spLocks noGrp="1"/>
          </p:cNvSpPr>
          <p:nvPr>
            <p:ph type="sldNum" sz="quarter" idx="12"/>
          </p:nvPr>
        </p:nvSpPr>
        <p:spPr/>
        <p:txBody>
          <a:bodyPr/>
          <a:lstStyle/>
          <a:p>
            <a:fld id="{D4BDAFF3-11D3-4400-AE4D-B271762D6FBA}" type="slidenum">
              <a:rPr lang="en-IN" smtClean="0"/>
              <a:t>‹#›</a:t>
            </a:fld>
            <a:endParaRPr lang="en-IN"/>
          </a:p>
        </p:txBody>
      </p:sp>
    </p:spTree>
    <p:extLst>
      <p:ext uri="{BB962C8B-B14F-4D97-AF65-F5344CB8AC3E}">
        <p14:creationId xmlns:p14="http://schemas.microsoft.com/office/powerpoint/2010/main" val="3670177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C7672-3900-9C5D-935E-DBE1EAA3B24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46B37A86-9314-B6CE-E9DE-4A13B54743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FA39DCC-3475-0E57-7754-59E8A27ED017}"/>
              </a:ext>
            </a:extLst>
          </p:cNvPr>
          <p:cNvSpPr>
            <a:spLocks noGrp="1"/>
          </p:cNvSpPr>
          <p:nvPr>
            <p:ph type="dt" sz="half" idx="10"/>
          </p:nvPr>
        </p:nvSpPr>
        <p:spPr/>
        <p:txBody>
          <a:bodyPr/>
          <a:lstStyle/>
          <a:p>
            <a:fld id="{8B1660A1-154A-4E2F-AB48-9A19AC7C9173}" type="datetimeFigureOut">
              <a:rPr lang="en-IN" smtClean="0"/>
              <a:t>10-08-2022</a:t>
            </a:fld>
            <a:endParaRPr lang="en-IN"/>
          </a:p>
        </p:txBody>
      </p:sp>
      <p:sp>
        <p:nvSpPr>
          <p:cNvPr id="5" name="Footer Placeholder 4">
            <a:extLst>
              <a:ext uri="{FF2B5EF4-FFF2-40B4-BE49-F238E27FC236}">
                <a16:creationId xmlns:a16="http://schemas.microsoft.com/office/drawing/2014/main" id="{844E47DB-EACE-C70D-189C-CA9484BA93BC}"/>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8044B19C-AF46-03B6-30A1-7D7D02777FBA}"/>
              </a:ext>
            </a:extLst>
          </p:cNvPr>
          <p:cNvSpPr>
            <a:spLocks noGrp="1"/>
          </p:cNvSpPr>
          <p:nvPr>
            <p:ph type="sldNum" sz="quarter" idx="12"/>
          </p:nvPr>
        </p:nvSpPr>
        <p:spPr/>
        <p:txBody>
          <a:bodyPr/>
          <a:lstStyle/>
          <a:p>
            <a:fld id="{D4BDAFF3-11D3-4400-AE4D-B271762D6FBA}" type="slidenum">
              <a:rPr lang="en-IN" smtClean="0"/>
              <a:t>‹#›</a:t>
            </a:fld>
            <a:endParaRPr lang="en-IN"/>
          </a:p>
        </p:txBody>
      </p:sp>
    </p:spTree>
    <p:extLst>
      <p:ext uri="{BB962C8B-B14F-4D97-AF65-F5344CB8AC3E}">
        <p14:creationId xmlns:p14="http://schemas.microsoft.com/office/powerpoint/2010/main" val="2154447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4BF63-91B7-174D-D213-5BF83C621817}"/>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2D819EBF-31E7-A8C6-C77D-098228BD0B3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3C335137-BF55-17E7-C403-A034ADFA555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331CA466-D6A9-C439-7C16-AF7B930BDA27}"/>
              </a:ext>
            </a:extLst>
          </p:cNvPr>
          <p:cNvSpPr>
            <a:spLocks noGrp="1"/>
          </p:cNvSpPr>
          <p:nvPr>
            <p:ph type="dt" sz="half" idx="10"/>
          </p:nvPr>
        </p:nvSpPr>
        <p:spPr/>
        <p:txBody>
          <a:bodyPr/>
          <a:lstStyle/>
          <a:p>
            <a:fld id="{8B1660A1-154A-4E2F-AB48-9A19AC7C9173}" type="datetimeFigureOut">
              <a:rPr lang="en-IN" smtClean="0"/>
              <a:t>10-08-2022</a:t>
            </a:fld>
            <a:endParaRPr lang="en-IN"/>
          </a:p>
        </p:txBody>
      </p:sp>
      <p:sp>
        <p:nvSpPr>
          <p:cNvPr id="6" name="Footer Placeholder 5">
            <a:extLst>
              <a:ext uri="{FF2B5EF4-FFF2-40B4-BE49-F238E27FC236}">
                <a16:creationId xmlns:a16="http://schemas.microsoft.com/office/drawing/2014/main" id="{45F28DAD-EB98-FB44-BA3F-E72585D9C32A}"/>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EC6DB7CA-00E2-C42D-696F-BCA5BC522C51}"/>
              </a:ext>
            </a:extLst>
          </p:cNvPr>
          <p:cNvSpPr>
            <a:spLocks noGrp="1"/>
          </p:cNvSpPr>
          <p:nvPr>
            <p:ph type="sldNum" sz="quarter" idx="12"/>
          </p:nvPr>
        </p:nvSpPr>
        <p:spPr/>
        <p:txBody>
          <a:bodyPr/>
          <a:lstStyle/>
          <a:p>
            <a:fld id="{D4BDAFF3-11D3-4400-AE4D-B271762D6FBA}" type="slidenum">
              <a:rPr lang="en-IN" smtClean="0"/>
              <a:t>‹#›</a:t>
            </a:fld>
            <a:endParaRPr lang="en-IN"/>
          </a:p>
        </p:txBody>
      </p:sp>
    </p:spTree>
    <p:extLst>
      <p:ext uri="{BB962C8B-B14F-4D97-AF65-F5344CB8AC3E}">
        <p14:creationId xmlns:p14="http://schemas.microsoft.com/office/powerpoint/2010/main" val="12181108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79CFD-9B61-AACE-628F-861C0103E130}"/>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32B08986-0E08-922A-A189-42ABDDBC15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E9705D7-96DB-BB8C-6898-9523F865D71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5FB5D825-541F-BB32-CCA0-3B7F7491ED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293DEAD-015A-35E8-C939-24E59C68C2C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3A832773-B2A7-7AAD-2AD1-AF72559534AD}"/>
              </a:ext>
            </a:extLst>
          </p:cNvPr>
          <p:cNvSpPr>
            <a:spLocks noGrp="1"/>
          </p:cNvSpPr>
          <p:nvPr>
            <p:ph type="dt" sz="half" idx="10"/>
          </p:nvPr>
        </p:nvSpPr>
        <p:spPr/>
        <p:txBody>
          <a:bodyPr/>
          <a:lstStyle/>
          <a:p>
            <a:fld id="{8B1660A1-154A-4E2F-AB48-9A19AC7C9173}" type="datetimeFigureOut">
              <a:rPr lang="en-IN" smtClean="0"/>
              <a:t>10-08-2022</a:t>
            </a:fld>
            <a:endParaRPr lang="en-IN"/>
          </a:p>
        </p:txBody>
      </p:sp>
      <p:sp>
        <p:nvSpPr>
          <p:cNvPr id="8" name="Footer Placeholder 7">
            <a:extLst>
              <a:ext uri="{FF2B5EF4-FFF2-40B4-BE49-F238E27FC236}">
                <a16:creationId xmlns:a16="http://schemas.microsoft.com/office/drawing/2014/main" id="{C115F357-77E3-1BFA-922B-AB2795434625}"/>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7B982FEE-C0FE-97FF-6125-789CE9927769}"/>
              </a:ext>
            </a:extLst>
          </p:cNvPr>
          <p:cNvSpPr>
            <a:spLocks noGrp="1"/>
          </p:cNvSpPr>
          <p:nvPr>
            <p:ph type="sldNum" sz="quarter" idx="12"/>
          </p:nvPr>
        </p:nvSpPr>
        <p:spPr/>
        <p:txBody>
          <a:bodyPr/>
          <a:lstStyle/>
          <a:p>
            <a:fld id="{D4BDAFF3-11D3-4400-AE4D-B271762D6FBA}" type="slidenum">
              <a:rPr lang="en-IN" smtClean="0"/>
              <a:t>‹#›</a:t>
            </a:fld>
            <a:endParaRPr lang="en-IN"/>
          </a:p>
        </p:txBody>
      </p:sp>
    </p:spTree>
    <p:extLst>
      <p:ext uri="{BB962C8B-B14F-4D97-AF65-F5344CB8AC3E}">
        <p14:creationId xmlns:p14="http://schemas.microsoft.com/office/powerpoint/2010/main" val="31283544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29263-9A00-E8D5-D4DB-549DBC1BFE79}"/>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97731F05-C373-7F15-C57E-78D18CD35437}"/>
              </a:ext>
            </a:extLst>
          </p:cNvPr>
          <p:cNvSpPr>
            <a:spLocks noGrp="1"/>
          </p:cNvSpPr>
          <p:nvPr>
            <p:ph type="dt" sz="half" idx="10"/>
          </p:nvPr>
        </p:nvSpPr>
        <p:spPr/>
        <p:txBody>
          <a:bodyPr/>
          <a:lstStyle/>
          <a:p>
            <a:fld id="{8B1660A1-154A-4E2F-AB48-9A19AC7C9173}" type="datetimeFigureOut">
              <a:rPr lang="en-IN" smtClean="0"/>
              <a:t>10-08-2022</a:t>
            </a:fld>
            <a:endParaRPr lang="en-IN"/>
          </a:p>
        </p:txBody>
      </p:sp>
      <p:sp>
        <p:nvSpPr>
          <p:cNvPr id="4" name="Footer Placeholder 3">
            <a:extLst>
              <a:ext uri="{FF2B5EF4-FFF2-40B4-BE49-F238E27FC236}">
                <a16:creationId xmlns:a16="http://schemas.microsoft.com/office/drawing/2014/main" id="{4A726D24-7167-AF9A-9FAA-8B0699947879}"/>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1F1829E4-FBB1-2F29-DB76-08AEA7706E17}"/>
              </a:ext>
            </a:extLst>
          </p:cNvPr>
          <p:cNvSpPr>
            <a:spLocks noGrp="1"/>
          </p:cNvSpPr>
          <p:nvPr>
            <p:ph type="sldNum" sz="quarter" idx="12"/>
          </p:nvPr>
        </p:nvSpPr>
        <p:spPr/>
        <p:txBody>
          <a:bodyPr/>
          <a:lstStyle/>
          <a:p>
            <a:fld id="{D4BDAFF3-11D3-4400-AE4D-B271762D6FBA}" type="slidenum">
              <a:rPr lang="en-IN" smtClean="0"/>
              <a:t>‹#›</a:t>
            </a:fld>
            <a:endParaRPr lang="en-IN"/>
          </a:p>
        </p:txBody>
      </p:sp>
    </p:spTree>
    <p:extLst>
      <p:ext uri="{BB962C8B-B14F-4D97-AF65-F5344CB8AC3E}">
        <p14:creationId xmlns:p14="http://schemas.microsoft.com/office/powerpoint/2010/main" val="5189001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1B013A0-DED7-4E8D-F452-858BE965DAF2}"/>
              </a:ext>
            </a:extLst>
          </p:cNvPr>
          <p:cNvSpPr>
            <a:spLocks noGrp="1"/>
          </p:cNvSpPr>
          <p:nvPr>
            <p:ph type="dt" sz="half" idx="10"/>
          </p:nvPr>
        </p:nvSpPr>
        <p:spPr/>
        <p:txBody>
          <a:bodyPr/>
          <a:lstStyle/>
          <a:p>
            <a:fld id="{8B1660A1-154A-4E2F-AB48-9A19AC7C9173}" type="datetimeFigureOut">
              <a:rPr lang="en-IN" smtClean="0"/>
              <a:t>10-08-2022</a:t>
            </a:fld>
            <a:endParaRPr lang="en-IN"/>
          </a:p>
        </p:txBody>
      </p:sp>
      <p:sp>
        <p:nvSpPr>
          <p:cNvPr id="3" name="Footer Placeholder 2">
            <a:extLst>
              <a:ext uri="{FF2B5EF4-FFF2-40B4-BE49-F238E27FC236}">
                <a16:creationId xmlns:a16="http://schemas.microsoft.com/office/drawing/2014/main" id="{50E41CAD-D333-648C-D922-914F13F3AA7C}"/>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013E0054-078C-A75C-40A4-66DF6BA6C3F5}"/>
              </a:ext>
            </a:extLst>
          </p:cNvPr>
          <p:cNvSpPr>
            <a:spLocks noGrp="1"/>
          </p:cNvSpPr>
          <p:nvPr>
            <p:ph type="sldNum" sz="quarter" idx="12"/>
          </p:nvPr>
        </p:nvSpPr>
        <p:spPr/>
        <p:txBody>
          <a:bodyPr/>
          <a:lstStyle/>
          <a:p>
            <a:fld id="{D4BDAFF3-11D3-4400-AE4D-B271762D6FBA}" type="slidenum">
              <a:rPr lang="en-IN" smtClean="0"/>
              <a:t>‹#›</a:t>
            </a:fld>
            <a:endParaRPr lang="en-IN"/>
          </a:p>
        </p:txBody>
      </p:sp>
    </p:spTree>
    <p:extLst>
      <p:ext uri="{BB962C8B-B14F-4D97-AF65-F5344CB8AC3E}">
        <p14:creationId xmlns:p14="http://schemas.microsoft.com/office/powerpoint/2010/main" val="1049619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2A116-7C89-F1D7-B884-889B436273E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AAE1C84B-C14D-0BC3-7C8F-8181FE91492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192698E0-7D68-A141-79AE-3E522961F3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A4388A8-D1CF-BDDF-A048-8365C5A1677D}"/>
              </a:ext>
            </a:extLst>
          </p:cNvPr>
          <p:cNvSpPr>
            <a:spLocks noGrp="1"/>
          </p:cNvSpPr>
          <p:nvPr>
            <p:ph type="dt" sz="half" idx="10"/>
          </p:nvPr>
        </p:nvSpPr>
        <p:spPr/>
        <p:txBody>
          <a:bodyPr/>
          <a:lstStyle/>
          <a:p>
            <a:fld id="{8B1660A1-154A-4E2F-AB48-9A19AC7C9173}" type="datetimeFigureOut">
              <a:rPr lang="en-IN" smtClean="0"/>
              <a:t>10-08-2022</a:t>
            </a:fld>
            <a:endParaRPr lang="en-IN"/>
          </a:p>
        </p:txBody>
      </p:sp>
      <p:sp>
        <p:nvSpPr>
          <p:cNvPr id="6" name="Footer Placeholder 5">
            <a:extLst>
              <a:ext uri="{FF2B5EF4-FFF2-40B4-BE49-F238E27FC236}">
                <a16:creationId xmlns:a16="http://schemas.microsoft.com/office/drawing/2014/main" id="{C6015A80-1440-C63B-BC0C-1B20763FB835}"/>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49BBA9F3-E141-916C-381E-A9A49F3E2549}"/>
              </a:ext>
            </a:extLst>
          </p:cNvPr>
          <p:cNvSpPr>
            <a:spLocks noGrp="1"/>
          </p:cNvSpPr>
          <p:nvPr>
            <p:ph type="sldNum" sz="quarter" idx="12"/>
          </p:nvPr>
        </p:nvSpPr>
        <p:spPr/>
        <p:txBody>
          <a:bodyPr/>
          <a:lstStyle/>
          <a:p>
            <a:fld id="{D4BDAFF3-11D3-4400-AE4D-B271762D6FBA}" type="slidenum">
              <a:rPr lang="en-IN" smtClean="0"/>
              <a:t>‹#›</a:t>
            </a:fld>
            <a:endParaRPr lang="en-IN"/>
          </a:p>
        </p:txBody>
      </p:sp>
    </p:spTree>
    <p:extLst>
      <p:ext uri="{BB962C8B-B14F-4D97-AF65-F5344CB8AC3E}">
        <p14:creationId xmlns:p14="http://schemas.microsoft.com/office/powerpoint/2010/main" val="20215899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31D9C-1615-973E-167D-279EE536ACA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7E2ED9FA-3423-94D0-4074-9F512781040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IN"/>
          </a:p>
        </p:txBody>
      </p:sp>
      <p:sp>
        <p:nvSpPr>
          <p:cNvPr id="4" name="Text Placeholder 3">
            <a:extLst>
              <a:ext uri="{FF2B5EF4-FFF2-40B4-BE49-F238E27FC236}">
                <a16:creationId xmlns:a16="http://schemas.microsoft.com/office/drawing/2014/main" id="{ADB8BFB8-59B7-86CB-A19A-29AE7F8266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2467DC7-3F28-201B-7480-668319B77E18}"/>
              </a:ext>
            </a:extLst>
          </p:cNvPr>
          <p:cNvSpPr>
            <a:spLocks noGrp="1"/>
          </p:cNvSpPr>
          <p:nvPr>
            <p:ph type="dt" sz="half" idx="10"/>
          </p:nvPr>
        </p:nvSpPr>
        <p:spPr/>
        <p:txBody>
          <a:bodyPr/>
          <a:lstStyle/>
          <a:p>
            <a:fld id="{8B1660A1-154A-4E2F-AB48-9A19AC7C9173}" type="datetimeFigureOut">
              <a:rPr lang="en-IN" smtClean="0"/>
              <a:t>10-08-2022</a:t>
            </a:fld>
            <a:endParaRPr lang="en-IN"/>
          </a:p>
        </p:txBody>
      </p:sp>
      <p:sp>
        <p:nvSpPr>
          <p:cNvPr id="6" name="Footer Placeholder 5">
            <a:extLst>
              <a:ext uri="{FF2B5EF4-FFF2-40B4-BE49-F238E27FC236}">
                <a16:creationId xmlns:a16="http://schemas.microsoft.com/office/drawing/2014/main" id="{1AE13BC6-934B-37B7-36D0-36215340128D}"/>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471DEAF6-CE17-0F0F-CC76-49E825428E38}"/>
              </a:ext>
            </a:extLst>
          </p:cNvPr>
          <p:cNvSpPr>
            <a:spLocks noGrp="1"/>
          </p:cNvSpPr>
          <p:nvPr>
            <p:ph type="sldNum" sz="quarter" idx="12"/>
          </p:nvPr>
        </p:nvSpPr>
        <p:spPr/>
        <p:txBody>
          <a:bodyPr/>
          <a:lstStyle/>
          <a:p>
            <a:fld id="{D4BDAFF3-11D3-4400-AE4D-B271762D6FBA}" type="slidenum">
              <a:rPr lang="en-IN" smtClean="0"/>
              <a:t>‹#›</a:t>
            </a:fld>
            <a:endParaRPr lang="en-IN"/>
          </a:p>
        </p:txBody>
      </p:sp>
    </p:spTree>
    <p:extLst>
      <p:ext uri="{BB962C8B-B14F-4D97-AF65-F5344CB8AC3E}">
        <p14:creationId xmlns:p14="http://schemas.microsoft.com/office/powerpoint/2010/main" val="6303213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0AB1A57-EBB5-E63B-7D05-82EEC28F02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74EC24B7-D2A0-2EC0-2D37-527162845D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C4968E8D-6760-8BD0-18F3-6F6057F939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1660A1-154A-4E2F-AB48-9A19AC7C9173}" type="datetimeFigureOut">
              <a:rPr lang="en-IN" smtClean="0"/>
              <a:t>10-08-2022</a:t>
            </a:fld>
            <a:endParaRPr lang="en-IN"/>
          </a:p>
        </p:txBody>
      </p:sp>
      <p:sp>
        <p:nvSpPr>
          <p:cNvPr id="5" name="Footer Placeholder 4">
            <a:extLst>
              <a:ext uri="{FF2B5EF4-FFF2-40B4-BE49-F238E27FC236}">
                <a16:creationId xmlns:a16="http://schemas.microsoft.com/office/drawing/2014/main" id="{BDF750AF-EA31-BB58-8CE1-1D26D52CA82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DC83A873-9BA2-35FC-E911-6A2F6CD7D7C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BDAFF3-11D3-4400-AE4D-B271762D6FBA}" type="slidenum">
              <a:rPr lang="en-IN" smtClean="0"/>
              <a:t>‹#›</a:t>
            </a:fld>
            <a:endParaRPr lang="en-IN"/>
          </a:p>
        </p:txBody>
      </p:sp>
    </p:spTree>
    <p:extLst>
      <p:ext uri="{BB962C8B-B14F-4D97-AF65-F5344CB8AC3E}">
        <p14:creationId xmlns:p14="http://schemas.microsoft.com/office/powerpoint/2010/main" val="9499026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uis.brage.unit.no/uis-xmlui/handle/11250/2877122" TargetMode="External"/><Relationship Id="rId2" Type="http://schemas.openxmlformats.org/officeDocument/2006/relationships/hyperlink" Target="https://www.omicsonline.org/open-access-pdfs/medication-turnaround-time-in-hospital-pharmacy-department-.pdf" TargetMode="Externa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B4E2F6C-FCDE-891D-38D1-F060E985E79C}"/>
              </a:ext>
            </a:extLst>
          </p:cNvPr>
          <p:cNvPicPr>
            <a:picLocks noChangeAspect="1"/>
          </p:cNvPicPr>
          <p:nvPr/>
        </p:nvPicPr>
        <p:blipFill>
          <a:blip r:embed="rId2"/>
          <a:stretch>
            <a:fillRect/>
          </a:stretch>
        </p:blipFill>
        <p:spPr>
          <a:xfrm>
            <a:off x="174811" y="0"/>
            <a:ext cx="1905000" cy="1905000"/>
          </a:xfrm>
          <a:prstGeom prst="rect">
            <a:avLst/>
          </a:prstGeom>
        </p:spPr>
      </p:pic>
      <p:sp>
        <p:nvSpPr>
          <p:cNvPr id="3" name="Subtitle 2">
            <a:extLst>
              <a:ext uri="{FF2B5EF4-FFF2-40B4-BE49-F238E27FC236}">
                <a16:creationId xmlns:a16="http://schemas.microsoft.com/office/drawing/2014/main" id="{875A6AE5-14FA-59C0-7B00-599DF6BBAEDE}"/>
              </a:ext>
            </a:extLst>
          </p:cNvPr>
          <p:cNvSpPr>
            <a:spLocks noGrp="1"/>
          </p:cNvSpPr>
          <p:nvPr>
            <p:ph type="subTitle" idx="1"/>
          </p:nvPr>
        </p:nvSpPr>
        <p:spPr>
          <a:xfrm>
            <a:off x="1524000" y="2366682"/>
            <a:ext cx="9144000" cy="2891118"/>
          </a:xfrm>
        </p:spPr>
        <p:txBody>
          <a:bodyPr>
            <a:normAutofit lnSpcReduction="10000"/>
          </a:bodyPr>
          <a:lstStyle/>
          <a:p>
            <a:r>
              <a:rPr lang="en-IN" sz="2600" b="1" i="1" dirty="0"/>
              <a:t>MEDICATION TURNAROUND TIME FROM PHARMACY TO IN-PATIENT DEPARTMENT</a:t>
            </a:r>
          </a:p>
          <a:p>
            <a:endParaRPr lang="en-IN" dirty="0"/>
          </a:p>
          <a:p>
            <a:r>
              <a:rPr lang="en-IN" dirty="0"/>
              <a:t>RAJIV GANDHI CANCER INSTITUTE AND RESEARCH CENTRE</a:t>
            </a:r>
          </a:p>
          <a:p>
            <a:endParaRPr lang="en-IN" dirty="0"/>
          </a:p>
          <a:p>
            <a:r>
              <a:rPr lang="en-IN" dirty="0"/>
              <a:t>Dr. Sumesh Kumar</a:t>
            </a:r>
          </a:p>
          <a:p>
            <a:r>
              <a:rPr lang="en-IN" dirty="0"/>
              <a:t>(IIHMR Mentor)</a:t>
            </a:r>
          </a:p>
        </p:txBody>
      </p:sp>
    </p:spTree>
    <p:extLst>
      <p:ext uri="{BB962C8B-B14F-4D97-AF65-F5344CB8AC3E}">
        <p14:creationId xmlns:p14="http://schemas.microsoft.com/office/powerpoint/2010/main" val="7450710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7502135-290A-65A9-13C5-81290A8CE137}"/>
              </a:ext>
            </a:extLst>
          </p:cNvPr>
          <p:cNvSpPr>
            <a:spLocks noGrp="1"/>
          </p:cNvSpPr>
          <p:nvPr>
            <p:ph type="subTitle" idx="1"/>
          </p:nvPr>
        </p:nvSpPr>
        <p:spPr>
          <a:xfrm>
            <a:off x="1524000" y="2487705"/>
            <a:ext cx="9144000" cy="3590365"/>
          </a:xfrm>
        </p:spPr>
        <p:txBody>
          <a:bodyPr/>
          <a:lstStyle/>
          <a:p>
            <a:pPr lvl="0" algn="l">
              <a:lnSpc>
                <a:spcPct val="107000"/>
              </a:lnSpc>
            </a:pPr>
            <a:r>
              <a:rPr lang="en-IN" sz="2400" dirty="0">
                <a:effectLst/>
                <a:latin typeface="Calibri" panose="020F0502020204030204" pitchFamily="34" charset="0"/>
                <a:ea typeface="Calibri" panose="020F0502020204030204" pitchFamily="34" charset="0"/>
                <a:cs typeface="Times New Roman" panose="02020603050405020304" pitchFamily="18" charset="0"/>
              </a:rPr>
              <a:t>4. The average time taken by the pharmacists to check the drugs according to the bill and checking the quantity of drugs as per mentioned in the puller sheet was 12 minutes and 55 seconds.</a:t>
            </a:r>
          </a:p>
          <a:p>
            <a:pPr lvl="0" algn="l">
              <a:lnSpc>
                <a:spcPct val="107000"/>
              </a:lnSpc>
            </a:pPr>
            <a:r>
              <a:rPr lang="en-IN" sz="2400" dirty="0">
                <a:effectLst/>
                <a:latin typeface="Calibri" panose="020F0502020204030204" pitchFamily="34" charset="0"/>
                <a:ea typeface="Calibri" panose="020F0502020204030204" pitchFamily="34" charset="0"/>
                <a:cs typeface="Times New Roman" panose="02020603050405020304" pitchFamily="18" charset="0"/>
              </a:rPr>
              <a:t>5. The average time taken for the exit of drugs from the pharmacy store was found to be 13minutes and 11 seconds.</a:t>
            </a:r>
          </a:p>
          <a:p>
            <a:pPr marL="457200" algn="l">
              <a:lnSpc>
                <a:spcPct val="107000"/>
              </a:lnSpc>
            </a:pPr>
            <a:r>
              <a:rPr lang="en-IN" sz="2400" dirty="0">
                <a:effectLst/>
                <a:latin typeface="Calibri" panose="020F0502020204030204" pitchFamily="34" charset="0"/>
                <a:ea typeface="Calibri" panose="020F0502020204030204" pitchFamily="34" charset="0"/>
                <a:cs typeface="Times New Roman" panose="02020603050405020304" pitchFamily="18" charset="0"/>
              </a:rPr>
              <a:t> </a:t>
            </a:r>
          </a:p>
          <a:p>
            <a:pPr marL="457200" algn="l">
              <a:lnSpc>
                <a:spcPct val="107000"/>
              </a:lnSpc>
              <a:spcAft>
                <a:spcPts val="800"/>
              </a:spcAft>
            </a:pPr>
            <a:r>
              <a:rPr lang="en-IN" sz="2400" dirty="0">
                <a:effectLst/>
                <a:latin typeface="Calibri" panose="020F0502020204030204" pitchFamily="34" charset="0"/>
                <a:ea typeface="Calibri" panose="020F0502020204030204" pitchFamily="34" charset="0"/>
                <a:cs typeface="Times New Roman" panose="02020603050405020304" pitchFamily="18" charset="0"/>
              </a:rPr>
              <a:t>Finally, the average TAT for delivering the drug to the respective floors is 0:52 seconds</a:t>
            </a:r>
            <a:endParaRPr lang="en-IN" dirty="0"/>
          </a:p>
        </p:txBody>
      </p:sp>
      <p:pic>
        <p:nvPicPr>
          <p:cNvPr id="4" name="Picture 3">
            <a:extLst>
              <a:ext uri="{FF2B5EF4-FFF2-40B4-BE49-F238E27FC236}">
                <a16:creationId xmlns:a16="http://schemas.microsoft.com/office/drawing/2014/main" id="{6E8E4F5A-7ECF-6C9C-C327-96FB4399F5FF}"/>
              </a:ext>
            </a:extLst>
          </p:cNvPr>
          <p:cNvPicPr>
            <a:picLocks noChangeAspect="1"/>
          </p:cNvPicPr>
          <p:nvPr/>
        </p:nvPicPr>
        <p:blipFill>
          <a:blip r:embed="rId2"/>
          <a:stretch>
            <a:fillRect/>
          </a:stretch>
        </p:blipFill>
        <p:spPr>
          <a:xfrm>
            <a:off x="174811" y="0"/>
            <a:ext cx="1905000" cy="1905000"/>
          </a:xfrm>
          <a:prstGeom prst="rect">
            <a:avLst/>
          </a:prstGeom>
        </p:spPr>
      </p:pic>
    </p:spTree>
    <p:extLst>
      <p:ext uri="{BB962C8B-B14F-4D97-AF65-F5344CB8AC3E}">
        <p14:creationId xmlns:p14="http://schemas.microsoft.com/office/powerpoint/2010/main" val="32073649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464982D-0B57-ACF2-35DC-3910AA590BEF}"/>
              </a:ext>
            </a:extLst>
          </p:cNvPr>
          <p:cNvSpPr>
            <a:spLocks noGrp="1"/>
          </p:cNvSpPr>
          <p:nvPr>
            <p:ph type="subTitle" idx="1"/>
          </p:nvPr>
        </p:nvSpPr>
        <p:spPr>
          <a:xfrm>
            <a:off x="1524000" y="1008529"/>
            <a:ext cx="9144000" cy="4935071"/>
          </a:xfrm>
        </p:spPr>
        <p:txBody>
          <a:bodyPr/>
          <a:lstStyle/>
          <a:p>
            <a:r>
              <a:rPr lang="en-IN" dirty="0"/>
              <a:t>Time taken per task</a:t>
            </a:r>
          </a:p>
        </p:txBody>
      </p:sp>
      <p:graphicFrame>
        <p:nvGraphicFramePr>
          <p:cNvPr id="4" name="Chart 3">
            <a:extLst>
              <a:ext uri="{FF2B5EF4-FFF2-40B4-BE49-F238E27FC236}">
                <a16:creationId xmlns:a16="http://schemas.microsoft.com/office/drawing/2014/main" id="{E80F68E6-5D10-6149-12EE-7167A7FD836B}"/>
              </a:ext>
            </a:extLst>
          </p:cNvPr>
          <p:cNvGraphicFramePr/>
          <p:nvPr>
            <p:extLst>
              <p:ext uri="{D42A27DB-BD31-4B8C-83A1-F6EECF244321}">
                <p14:modId xmlns:p14="http://schemas.microsoft.com/office/powerpoint/2010/main" val="922578435"/>
              </p:ext>
            </p:extLst>
          </p:nvPr>
        </p:nvGraphicFramePr>
        <p:xfrm>
          <a:off x="2940143" y="2663638"/>
          <a:ext cx="5800725" cy="3009900"/>
        </p:xfrm>
        <a:graphic>
          <a:graphicData uri="http://schemas.openxmlformats.org/drawingml/2006/chart">
            <c:chart xmlns:c="http://schemas.openxmlformats.org/drawingml/2006/chart" xmlns:r="http://schemas.openxmlformats.org/officeDocument/2006/relationships" r:id="rId2"/>
          </a:graphicData>
        </a:graphic>
      </p:graphicFrame>
      <p:pic>
        <p:nvPicPr>
          <p:cNvPr id="5" name="Picture 4">
            <a:extLst>
              <a:ext uri="{FF2B5EF4-FFF2-40B4-BE49-F238E27FC236}">
                <a16:creationId xmlns:a16="http://schemas.microsoft.com/office/drawing/2014/main" id="{A182E345-7E8E-D13E-9E08-F387C3106476}"/>
              </a:ext>
            </a:extLst>
          </p:cNvPr>
          <p:cNvPicPr>
            <a:picLocks noChangeAspect="1"/>
          </p:cNvPicPr>
          <p:nvPr/>
        </p:nvPicPr>
        <p:blipFill>
          <a:blip r:embed="rId3"/>
          <a:stretch>
            <a:fillRect/>
          </a:stretch>
        </p:blipFill>
        <p:spPr>
          <a:xfrm>
            <a:off x="174811" y="0"/>
            <a:ext cx="1905000" cy="1905000"/>
          </a:xfrm>
          <a:prstGeom prst="rect">
            <a:avLst/>
          </a:prstGeom>
        </p:spPr>
      </p:pic>
    </p:spTree>
    <p:extLst>
      <p:ext uri="{BB962C8B-B14F-4D97-AF65-F5344CB8AC3E}">
        <p14:creationId xmlns:p14="http://schemas.microsoft.com/office/powerpoint/2010/main" val="32330401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23D58A1-0DDD-F4A6-7315-F8AAE517E63F}"/>
              </a:ext>
            </a:extLst>
          </p:cNvPr>
          <p:cNvSpPr>
            <a:spLocks noGrp="1"/>
          </p:cNvSpPr>
          <p:nvPr>
            <p:ph type="subTitle" idx="1"/>
          </p:nvPr>
        </p:nvSpPr>
        <p:spPr>
          <a:xfrm>
            <a:off x="1524000" y="2380129"/>
            <a:ext cx="9144000" cy="3644153"/>
          </a:xfrm>
        </p:spPr>
        <p:txBody>
          <a:bodyPr>
            <a:normAutofit/>
          </a:bodyPr>
          <a:lstStyle/>
          <a:p>
            <a:pPr algn="l">
              <a:lnSpc>
                <a:spcPct val="107000"/>
              </a:lnSpc>
              <a:spcAft>
                <a:spcPts val="800"/>
              </a:spcAft>
            </a:pPr>
            <a:r>
              <a:rPr lang="en-IN" dirty="0">
                <a:effectLst/>
                <a:latin typeface="Calibri" panose="020F0502020204030204" pitchFamily="34" charset="0"/>
                <a:ea typeface="Calibri" panose="020F0502020204030204" pitchFamily="34" charset="0"/>
                <a:cs typeface="Times New Roman" panose="02020603050405020304" pitchFamily="18" charset="0"/>
              </a:rPr>
              <a:t>The average time taken by Normal Indents: 0.52 minutes.</a:t>
            </a:r>
          </a:p>
          <a:p>
            <a:pPr algn="l">
              <a:lnSpc>
                <a:spcPct val="107000"/>
              </a:lnSpc>
              <a:spcAft>
                <a:spcPts val="800"/>
              </a:spcAft>
            </a:pPr>
            <a:r>
              <a:rPr lang="en-IN" dirty="0">
                <a:effectLst/>
                <a:latin typeface="Calibri" panose="020F0502020204030204" pitchFamily="34" charset="0"/>
                <a:ea typeface="Calibri" panose="020F0502020204030204" pitchFamily="34" charset="0"/>
                <a:cs typeface="Times New Roman" panose="02020603050405020304" pitchFamily="18" charset="0"/>
              </a:rPr>
              <a:t>The average time is taken by Indents sent by Shoot 0.24 minutes.</a:t>
            </a:r>
          </a:p>
          <a:p>
            <a:pPr algn="l">
              <a:lnSpc>
                <a:spcPct val="107000"/>
              </a:lnSpc>
              <a:spcAft>
                <a:spcPts val="800"/>
              </a:spcAft>
            </a:pPr>
            <a:r>
              <a:rPr lang="en-IN" dirty="0">
                <a:effectLst/>
                <a:latin typeface="Calibri" panose="020F0502020204030204" pitchFamily="34" charset="0"/>
                <a:ea typeface="Calibri" panose="020F0502020204030204" pitchFamily="34" charset="0"/>
                <a:cs typeface="Times New Roman" panose="02020603050405020304" pitchFamily="18" charset="0"/>
              </a:rPr>
              <a:t>The average time taken by Discharge Indents0.40 minutes.</a:t>
            </a:r>
          </a:p>
          <a:p>
            <a:pPr algn="l"/>
            <a:r>
              <a:rPr lang="en-IN" dirty="0">
                <a:effectLst/>
                <a:latin typeface="Calibri" panose="020F0502020204030204" pitchFamily="34" charset="0"/>
                <a:ea typeface="Calibri" panose="020F0502020204030204" pitchFamily="34" charset="0"/>
                <a:cs typeface="Times New Roman" panose="02020603050405020304" pitchFamily="18" charset="0"/>
              </a:rPr>
              <a:t>The average time taken by Urgent Indents is 0.31 minutes</a:t>
            </a:r>
            <a:endParaRPr lang="en-IN" dirty="0"/>
          </a:p>
        </p:txBody>
      </p:sp>
      <p:pic>
        <p:nvPicPr>
          <p:cNvPr id="4" name="Picture 3">
            <a:extLst>
              <a:ext uri="{FF2B5EF4-FFF2-40B4-BE49-F238E27FC236}">
                <a16:creationId xmlns:a16="http://schemas.microsoft.com/office/drawing/2014/main" id="{E98F6611-7D41-B1E4-2A62-E6DBE7B841B3}"/>
              </a:ext>
            </a:extLst>
          </p:cNvPr>
          <p:cNvPicPr>
            <a:picLocks noChangeAspect="1"/>
          </p:cNvPicPr>
          <p:nvPr/>
        </p:nvPicPr>
        <p:blipFill>
          <a:blip r:embed="rId2"/>
          <a:stretch>
            <a:fillRect/>
          </a:stretch>
        </p:blipFill>
        <p:spPr>
          <a:xfrm>
            <a:off x="174811" y="0"/>
            <a:ext cx="1905000" cy="1905000"/>
          </a:xfrm>
          <a:prstGeom prst="rect">
            <a:avLst/>
          </a:prstGeom>
        </p:spPr>
      </p:pic>
    </p:spTree>
    <p:extLst>
      <p:ext uri="{BB962C8B-B14F-4D97-AF65-F5344CB8AC3E}">
        <p14:creationId xmlns:p14="http://schemas.microsoft.com/office/powerpoint/2010/main" val="15591431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215AA1CC-546E-C874-DF38-A177C81811A6}"/>
              </a:ext>
            </a:extLst>
          </p:cNvPr>
          <p:cNvGraphicFramePr/>
          <p:nvPr>
            <p:extLst>
              <p:ext uri="{D42A27DB-BD31-4B8C-83A1-F6EECF244321}">
                <p14:modId xmlns:p14="http://schemas.microsoft.com/office/powerpoint/2010/main" val="1062706589"/>
              </p:ext>
            </p:extLst>
          </p:nvPr>
        </p:nvGraphicFramePr>
        <p:xfrm>
          <a:off x="2353235" y="685800"/>
          <a:ext cx="7086600" cy="4034155"/>
        </p:xfrm>
        <a:graphic>
          <a:graphicData uri="http://schemas.openxmlformats.org/drawingml/2006/chart">
            <c:chart xmlns:c="http://schemas.openxmlformats.org/drawingml/2006/chart" xmlns:r="http://schemas.openxmlformats.org/officeDocument/2006/relationships" r:id="rId2"/>
          </a:graphicData>
        </a:graphic>
      </p:graphicFrame>
      <p:pic>
        <p:nvPicPr>
          <p:cNvPr id="3" name="Picture 2">
            <a:extLst>
              <a:ext uri="{FF2B5EF4-FFF2-40B4-BE49-F238E27FC236}">
                <a16:creationId xmlns:a16="http://schemas.microsoft.com/office/drawing/2014/main" id="{3C56E4FE-07AB-FADE-922B-FA4808F862D5}"/>
              </a:ext>
            </a:extLst>
          </p:cNvPr>
          <p:cNvPicPr>
            <a:picLocks noChangeAspect="1"/>
          </p:cNvPicPr>
          <p:nvPr/>
        </p:nvPicPr>
        <p:blipFill>
          <a:blip r:embed="rId3"/>
          <a:stretch>
            <a:fillRect/>
          </a:stretch>
        </p:blipFill>
        <p:spPr>
          <a:xfrm>
            <a:off x="174811" y="0"/>
            <a:ext cx="1905000" cy="1905000"/>
          </a:xfrm>
          <a:prstGeom prst="rect">
            <a:avLst/>
          </a:prstGeom>
        </p:spPr>
      </p:pic>
    </p:spTree>
    <p:extLst>
      <p:ext uri="{BB962C8B-B14F-4D97-AF65-F5344CB8AC3E}">
        <p14:creationId xmlns:p14="http://schemas.microsoft.com/office/powerpoint/2010/main" val="34678182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86E12A1-4581-481E-45E9-9A622A9A6D75}"/>
              </a:ext>
            </a:extLst>
          </p:cNvPr>
          <p:cNvSpPr>
            <a:spLocks noGrp="1"/>
          </p:cNvSpPr>
          <p:nvPr>
            <p:ph type="subTitle" idx="1"/>
          </p:nvPr>
        </p:nvSpPr>
        <p:spPr>
          <a:xfrm>
            <a:off x="619125" y="685800"/>
            <a:ext cx="11052175" cy="5741988"/>
          </a:xfrm>
        </p:spPr>
        <p:txBody>
          <a:bodyPr>
            <a:normAutofit fontScale="90000"/>
          </a:bodyPr>
          <a:lstStyle/>
          <a:p>
            <a:pPr algn="l">
              <a:lnSpc>
                <a:spcPct val="107000"/>
              </a:lnSpc>
              <a:spcAft>
                <a:spcPts val="800"/>
              </a:spcAft>
            </a:pPr>
            <a:r>
              <a:rPr lang="en-IN" sz="2500" dirty="0">
                <a:effectLst/>
                <a:latin typeface="Calibri" panose="020F0502020204030204" pitchFamily="34" charset="0"/>
                <a:ea typeface="Calibri" panose="020F0502020204030204" pitchFamily="34" charset="0"/>
                <a:cs typeface="Times New Roman" panose="02020603050405020304" pitchFamily="18" charset="0"/>
              </a:rPr>
              <a:t>In-patient pharmacies are an integral part of the hospital and medical practices and provide the best emergency services to patients admitted to In-Patient Department. Pharmacy is a very crucial and active department of the hospital with a constant flow of indents from the pharmacy department to their respective floors. It consists of pharmacists and GDA staff. In a hospital like RGCICR which is specialized in oncology, emergencies related to a patient who has cancer are given priority. The IP department has well segregated their staff to their respective areas like Billing, picking of drugs, checking of drugs, and delivering the drugs and consumables to the patient and some emergency drugs were sent by Pneumatic Shoot (PS) also which delivers the drugs and emergency consumables in just 1 minute.</a:t>
            </a:r>
          </a:p>
          <a:p>
            <a:pPr algn="l">
              <a:lnSpc>
                <a:spcPct val="107000"/>
              </a:lnSpc>
              <a:spcAft>
                <a:spcPts val="800"/>
              </a:spcAft>
            </a:pPr>
            <a:r>
              <a:rPr lang="en-IN" sz="2500" dirty="0">
                <a:effectLst/>
                <a:latin typeface="Calibri" panose="020F0502020204030204" pitchFamily="34" charset="0"/>
                <a:ea typeface="Calibri" panose="020F0502020204030204" pitchFamily="34" charset="0"/>
                <a:cs typeface="Times New Roman" panose="02020603050405020304" pitchFamily="18" charset="0"/>
              </a:rPr>
              <a:t>The Checklist Included the Date, time at which indent was received on System, time at which it is approved if has insurance, time at which it was pulled, time taken by the pharmacist in picking up the drugs from their respective areas, time at which it is being billed, time taken by the pharmacist in checking and time taken by GDA staff in delivering the drugs at their respective floors.</a:t>
            </a:r>
          </a:p>
          <a:p>
            <a:pPr algn="l"/>
            <a:endParaRPr lang="en-IN" dirty="0"/>
          </a:p>
        </p:txBody>
      </p:sp>
    </p:spTree>
    <p:extLst>
      <p:ext uri="{BB962C8B-B14F-4D97-AF65-F5344CB8AC3E}">
        <p14:creationId xmlns:p14="http://schemas.microsoft.com/office/powerpoint/2010/main" val="33860829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4FB75-79E9-C55F-D4D8-C3119A23CB1F}"/>
              </a:ext>
            </a:extLst>
          </p:cNvPr>
          <p:cNvSpPr>
            <a:spLocks noGrp="1"/>
          </p:cNvSpPr>
          <p:nvPr>
            <p:ph type="ctrTitle"/>
          </p:nvPr>
        </p:nvSpPr>
        <p:spPr>
          <a:xfrm>
            <a:off x="1524000" y="1122363"/>
            <a:ext cx="9144000" cy="719884"/>
          </a:xfrm>
        </p:spPr>
        <p:txBody>
          <a:bodyPr>
            <a:normAutofit fontScale="90000"/>
          </a:bodyPr>
          <a:lstStyle/>
          <a:p>
            <a:r>
              <a:rPr lang="en-IN" dirty="0"/>
              <a:t>Discussion </a:t>
            </a:r>
          </a:p>
        </p:txBody>
      </p:sp>
      <p:sp>
        <p:nvSpPr>
          <p:cNvPr id="3" name="Subtitle 2">
            <a:extLst>
              <a:ext uri="{FF2B5EF4-FFF2-40B4-BE49-F238E27FC236}">
                <a16:creationId xmlns:a16="http://schemas.microsoft.com/office/drawing/2014/main" id="{04B25762-88A3-1001-E446-89BCF44FBD3C}"/>
              </a:ext>
            </a:extLst>
          </p:cNvPr>
          <p:cNvSpPr>
            <a:spLocks noGrp="1"/>
          </p:cNvSpPr>
          <p:nvPr>
            <p:ph type="subTitle" idx="1"/>
          </p:nvPr>
        </p:nvSpPr>
        <p:spPr>
          <a:xfrm>
            <a:off x="1524000" y="2043953"/>
            <a:ext cx="9144000" cy="4182035"/>
          </a:xfrm>
        </p:spPr>
        <p:txBody>
          <a:bodyPr>
            <a:normAutofit/>
          </a:bodyPr>
          <a:lstStyle/>
          <a:p>
            <a:pPr algn="l">
              <a:lnSpc>
                <a:spcPct val="107000"/>
              </a:lnSpc>
              <a:spcAft>
                <a:spcPts val="800"/>
              </a:spcAft>
            </a:pPr>
            <a:r>
              <a:rPr lang="en-IN" b="1" u="sng" dirty="0">
                <a:effectLst/>
                <a:latin typeface="Calibri" panose="020F0502020204030204" pitchFamily="34" charset="0"/>
                <a:ea typeface="Calibri" panose="020F0502020204030204" pitchFamily="34" charset="0"/>
                <a:cs typeface="Times New Roman" panose="02020603050405020304" pitchFamily="18" charset="0"/>
              </a:rPr>
              <a:t>Pharmacy Process: </a:t>
            </a:r>
            <a:r>
              <a:rPr lang="en-IN" dirty="0">
                <a:effectLst/>
                <a:latin typeface="Calibri" panose="020F0502020204030204" pitchFamily="34" charset="0"/>
                <a:ea typeface="Calibri" panose="020F0502020204030204" pitchFamily="34" charset="0"/>
                <a:cs typeface="Times New Roman" panose="02020603050405020304" pitchFamily="18" charset="0"/>
              </a:rPr>
              <a:t>The process starts from when the nurse places the indent for medicines in the electronic patient record system till the porter supplying the medicines in the respective wards is broken down into the following steps: </a:t>
            </a:r>
          </a:p>
          <a:p>
            <a:pPr marL="342900" lvl="0" indent="-342900" algn="l">
              <a:lnSpc>
                <a:spcPct val="107000"/>
              </a:lnSpc>
              <a:buFont typeface="+mj-lt"/>
              <a:buAutoNum type="arabicPeriod"/>
            </a:pPr>
            <a:r>
              <a:rPr lang="en-IN" dirty="0">
                <a:effectLst/>
                <a:latin typeface="Calibri" panose="020F0502020204030204" pitchFamily="34" charset="0"/>
                <a:ea typeface="Calibri" panose="020F0502020204030204" pitchFamily="34" charset="0"/>
                <a:cs typeface="Times New Roman" panose="02020603050405020304" pitchFamily="18" charset="0"/>
              </a:rPr>
              <a:t>Ordering of medicine from IPD nursing station </a:t>
            </a:r>
          </a:p>
          <a:p>
            <a:pPr marL="342900" lvl="0" indent="-342900" algn="l">
              <a:lnSpc>
                <a:spcPct val="107000"/>
              </a:lnSpc>
              <a:buFont typeface="+mj-lt"/>
              <a:buAutoNum type="arabicPeriod"/>
            </a:pPr>
            <a:r>
              <a:rPr lang="en-IN" dirty="0">
                <a:effectLst/>
                <a:latin typeface="Calibri" panose="020F0502020204030204" pitchFamily="34" charset="0"/>
                <a:ea typeface="Calibri" panose="020F0502020204030204" pitchFamily="34" charset="0"/>
                <a:cs typeface="Times New Roman" panose="02020603050405020304" pitchFamily="18" charset="0"/>
              </a:rPr>
              <a:t>Printing the order in the pharmacy department</a:t>
            </a:r>
          </a:p>
          <a:p>
            <a:pPr marL="342900" lvl="0" indent="-342900" algn="l">
              <a:lnSpc>
                <a:spcPct val="107000"/>
              </a:lnSpc>
              <a:buFont typeface="+mj-lt"/>
              <a:buAutoNum type="arabicPeriod"/>
            </a:pPr>
            <a:r>
              <a:rPr lang="en-IN" dirty="0">
                <a:effectLst/>
                <a:latin typeface="Calibri" panose="020F0502020204030204" pitchFamily="34" charset="0"/>
                <a:ea typeface="Calibri" panose="020F0502020204030204" pitchFamily="34" charset="0"/>
                <a:cs typeface="Times New Roman" panose="02020603050405020304" pitchFamily="18" charset="0"/>
              </a:rPr>
              <a:t>Time is taken in collecting the drugs, Checking drug name, patient name, and number, and date of expiry of medicine.</a:t>
            </a:r>
          </a:p>
          <a:p>
            <a:endParaRPr lang="en-IN" dirty="0"/>
          </a:p>
        </p:txBody>
      </p:sp>
      <p:pic>
        <p:nvPicPr>
          <p:cNvPr id="4" name="Picture 3">
            <a:extLst>
              <a:ext uri="{FF2B5EF4-FFF2-40B4-BE49-F238E27FC236}">
                <a16:creationId xmlns:a16="http://schemas.microsoft.com/office/drawing/2014/main" id="{F9ABE84E-6928-617C-D6A8-BC53BEDABDE9}"/>
              </a:ext>
            </a:extLst>
          </p:cNvPr>
          <p:cNvPicPr>
            <a:picLocks noChangeAspect="1"/>
          </p:cNvPicPr>
          <p:nvPr/>
        </p:nvPicPr>
        <p:blipFill>
          <a:blip r:embed="rId2"/>
          <a:stretch>
            <a:fillRect/>
          </a:stretch>
        </p:blipFill>
        <p:spPr>
          <a:xfrm>
            <a:off x="174811" y="0"/>
            <a:ext cx="1905000" cy="1905000"/>
          </a:xfrm>
          <a:prstGeom prst="rect">
            <a:avLst/>
          </a:prstGeom>
        </p:spPr>
      </p:pic>
    </p:spTree>
    <p:extLst>
      <p:ext uri="{BB962C8B-B14F-4D97-AF65-F5344CB8AC3E}">
        <p14:creationId xmlns:p14="http://schemas.microsoft.com/office/powerpoint/2010/main" val="30409070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14A7BB2-F02A-8310-0C3D-E83B75713805}"/>
              </a:ext>
            </a:extLst>
          </p:cNvPr>
          <p:cNvSpPr>
            <a:spLocks noGrp="1"/>
          </p:cNvSpPr>
          <p:nvPr>
            <p:ph type="subTitle" idx="1"/>
          </p:nvPr>
        </p:nvSpPr>
        <p:spPr>
          <a:xfrm>
            <a:off x="1524000" y="2796988"/>
            <a:ext cx="9144000" cy="3106925"/>
          </a:xfrm>
        </p:spPr>
        <p:txBody>
          <a:bodyPr>
            <a:normAutofit fontScale="97500"/>
          </a:bodyPr>
          <a:lstStyle/>
          <a:p>
            <a:pPr lvl="0" algn="l">
              <a:lnSpc>
                <a:spcPct val="107000"/>
              </a:lnSpc>
            </a:pPr>
            <a:r>
              <a:rPr lang="en-IN" dirty="0">
                <a:effectLst/>
                <a:latin typeface="Calibri" panose="020F0502020204030204" pitchFamily="34" charset="0"/>
                <a:ea typeface="Calibri" panose="020F0502020204030204" pitchFamily="34" charset="0"/>
                <a:cs typeface="Times New Roman" panose="02020603050405020304" pitchFamily="18" charset="0"/>
              </a:rPr>
              <a:t>4</a:t>
            </a:r>
            <a:r>
              <a:rPr lang="en-IN" sz="2500" dirty="0">
                <a:effectLst/>
                <a:latin typeface="Calibri" panose="020F0502020204030204" pitchFamily="34" charset="0"/>
                <a:ea typeface="Calibri" panose="020F0502020204030204" pitchFamily="34" charset="0"/>
                <a:cs typeface="Times New Roman" panose="02020603050405020304" pitchFamily="18" charset="0"/>
              </a:rPr>
              <a:t>. Keeping the drug in the basket and entering the time at which it gets dispatched.</a:t>
            </a:r>
          </a:p>
          <a:p>
            <a:pPr lvl="0" algn="l">
              <a:lnSpc>
                <a:spcPct val="107000"/>
              </a:lnSpc>
            </a:pPr>
            <a:r>
              <a:rPr lang="en-IN" sz="2500" dirty="0">
                <a:effectLst/>
                <a:latin typeface="Calibri" panose="020F0502020204030204" pitchFamily="34" charset="0"/>
                <a:ea typeface="Calibri" panose="020F0502020204030204" pitchFamily="34" charset="0"/>
                <a:cs typeface="Times New Roman" panose="02020603050405020304" pitchFamily="18" charset="0"/>
              </a:rPr>
              <a:t>5. Verified and dispatched</a:t>
            </a:r>
          </a:p>
          <a:p>
            <a:pPr lvl="0" algn="l">
              <a:lnSpc>
                <a:spcPct val="107000"/>
              </a:lnSpc>
              <a:spcAft>
                <a:spcPts val="800"/>
              </a:spcAft>
            </a:pPr>
            <a:r>
              <a:rPr lang="en-IN" sz="2500" dirty="0">
                <a:effectLst/>
                <a:latin typeface="Calibri" panose="020F0502020204030204" pitchFamily="34" charset="0"/>
                <a:ea typeface="Calibri" panose="020F0502020204030204" pitchFamily="34" charset="0"/>
                <a:cs typeface="Times New Roman" panose="02020603050405020304" pitchFamily="18" charset="0"/>
              </a:rPr>
              <a:t>6. Drugs reaching the wards</a:t>
            </a:r>
            <a:r>
              <a:rPr lang="en-IN" dirty="0">
                <a:effectLst/>
                <a:latin typeface="Calibri" panose="020F0502020204030204" pitchFamily="34" charset="0"/>
                <a:ea typeface="Calibri" panose="020F0502020204030204" pitchFamily="34" charset="0"/>
                <a:cs typeface="Times New Roman" panose="02020603050405020304" pitchFamily="18" charset="0"/>
              </a:rPr>
              <a:t>.</a:t>
            </a:r>
          </a:p>
          <a:p>
            <a:pPr algn="l"/>
            <a:endParaRPr lang="en-IN" dirty="0"/>
          </a:p>
        </p:txBody>
      </p:sp>
      <p:pic>
        <p:nvPicPr>
          <p:cNvPr id="3" name="Picture 2">
            <a:extLst>
              <a:ext uri="{FF2B5EF4-FFF2-40B4-BE49-F238E27FC236}">
                <a16:creationId xmlns:a16="http://schemas.microsoft.com/office/drawing/2014/main" id="{987B2AC1-9B81-B924-1551-8E77ECFE113C}"/>
              </a:ext>
            </a:extLst>
          </p:cNvPr>
          <p:cNvPicPr>
            <a:picLocks noChangeAspect="1"/>
          </p:cNvPicPr>
          <p:nvPr/>
        </p:nvPicPr>
        <p:blipFill>
          <a:blip r:embed="rId2"/>
          <a:stretch>
            <a:fillRect/>
          </a:stretch>
        </p:blipFill>
        <p:spPr>
          <a:xfrm>
            <a:off x="174811" y="0"/>
            <a:ext cx="1905000" cy="1905000"/>
          </a:xfrm>
          <a:prstGeom prst="rect">
            <a:avLst/>
          </a:prstGeom>
        </p:spPr>
      </p:pic>
    </p:spTree>
    <p:extLst>
      <p:ext uri="{BB962C8B-B14F-4D97-AF65-F5344CB8AC3E}">
        <p14:creationId xmlns:p14="http://schemas.microsoft.com/office/powerpoint/2010/main" val="37578940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30BD4-C852-626C-56F8-A993EC2E4C99}"/>
              </a:ext>
            </a:extLst>
          </p:cNvPr>
          <p:cNvSpPr>
            <a:spLocks noGrp="1"/>
          </p:cNvSpPr>
          <p:nvPr>
            <p:ph type="title"/>
          </p:nvPr>
        </p:nvSpPr>
        <p:spPr/>
        <p:txBody>
          <a:bodyPr/>
          <a:lstStyle/>
          <a:p>
            <a:pPr algn="ctr"/>
            <a:r>
              <a:rPr lang="en-IN" dirty="0"/>
              <a:t>Recommendation</a:t>
            </a:r>
          </a:p>
        </p:txBody>
      </p:sp>
      <p:sp>
        <p:nvSpPr>
          <p:cNvPr id="3" name="Content Placeholder 2">
            <a:extLst>
              <a:ext uri="{FF2B5EF4-FFF2-40B4-BE49-F238E27FC236}">
                <a16:creationId xmlns:a16="http://schemas.microsoft.com/office/drawing/2014/main" id="{18833F24-688C-869B-79CC-722DC78DB9AD}"/>
              </a:ext>
            </a:extLst>
          </p:cNvPr>
          <p:cNvSpPr>
            <a:spLocks noGrp="1"/>
          </p:cNvSpPr>
          <p:nvPr>
            <p:ph idx="1"/>
          </p:nvPr>
        </p:nvSpPr>
        <p:spPr/>
        <p:txBody>
          <a:bodyPr>
            <a:normAutofit lnSpcReduction="10000"/>
          </a:bodyPr>
          <a:lstStyle/>
          <a:p>
            <a:pPr>
              <a:lnSpc>
                <a:spcPct val="107000"/>
              </a:lnSpc>
              <a:spcAft>
                <a:spcPts val="800"/>
              </a:spcAft>
            </a:pPr>
            <a:r>
              <a:rPr lang="en-IN" sz="2400" dirty="0">
                <a:effectLst/>
                <a:latin typeface="Calibri" panose="020F0502020204030204" pitchFamily="34" charset="0"/>
                <a:ea typeface="Calibri" panose="020F0502020204030204" pitchFamily="34" charset="0"/>
                <a:cs typeface="Times New Roman" panose="02020603050405020304" pitchFamily="18" charset="0"/>
              </a:rPr>
              <a:t>The drugs can be dispatched with the name of respective patients so that at the nursing stations, less time will be consumed in segregation. In case of urgent idents, different baskets can be made to avoid delays of especially urgent idents. Items for urgent idents and discharge indents should be immediately despatched after collection and not be kept in the same basket. For dispatching immediately, manpower should be checked and priority should be given to urgent indents.</a:t>
            </a:r>
          </a:p>
          <a:p>
            <a:pPr>
              <a:lnSpc>
                <a:spcPct val="107000"/>
              </a:lnSpc>
              <a:spcAft>
                <a:spcPts val="800"/>
              </a:spcAft>
            </a:pPr>
            <a:r>
              <a:rPr lang="en-IN" sz="2400" dirty="0">
                <a:effectLst/>
                <a:latin typeface="Calibri" panose="020F0502020204030204" pitchFamily="34" charset="0"/>
                <a:ea typeface="Calibri" panose="020F0502020204030204" pitchFamily="34" charset="0"/>
                <a:cs typeface="Times New Roman" panose="02020603050405020304" pitchFamily="18" charset="0"/>
              </a:rPr>
              <a:t>The nurse ordering drugs for the patient should indent the complete order at once, instead of indenting numerous times.</a:t>
            </a:r>
          </a:p>
          <a:p>
            <a:pPr>
              <a:lnSpc>
                <a:spcPct val="107000"/>
              </a:lnSpc>
              <a:spcAft>
                <a:spcPts val="800"/>
              </a:spcAft>
            </a:pPr>
            <a:r>
              <a:rPr lang="en-IN" sz="2400" dirty="0">
                <a:effectLst/>
                <a:latin typeface="Calibri" panose="020F0502020204030204" pitchFamily="34" charset="0"/>
                <a:ea typeface="Calibri" panose="020F0502020204030204" pitchFamily="34" charset="0"/>
                <a:cs typeface="Times New Roman" panose="02020603050405020304" pitchFamily="18" charset="0"/>
              </a:rPr>
              <a:t>In case of peak hours, the GDA staff can also help in entering the dispatched time to avoid delays in the delivery of the drugs.</a:t>
            </a:r>
          </a:p>
          <a:p>
            <a:endParaRPr lang="en-IN" dirty="0"/>
          </a:p>
        </p:txBody>
      </p:sp>
      <p:pic>
        <p:nvPicPr>
          <p:cNvPr id="4" name="Picture 3">
            <a:extLst>
              <a:ext uri="{FF2B5EF4-FFF2-40B4-BE49-F238E27FC236}">
                <a16:creationId xmlns:a16="http://schemas.microsoft.com/office/drawing/2014/main" id="{462E6A13-B8E0-610A-8E7A-6671D5ECC899}"/>
              </a:ext>
            </a:extLst>
          </p:cNvPr>
          <p:cNvPicPr>
            <a:picLocks noChangeAspect="1"/>
          </p:cNvPicPr>
          <p:nvPr/>
        </p:nvPicPr>
        <p:blipFill>
          <a:blip r:embed="rId2"/>
          <a:stretch>
            <a:fillRect/>
          </a:stretch>
        </p:blipFill>
        <p:spPr>
          <a:xfrm>
            <a:off x="174811" y="0"/>
            <a:ext cx="1905000" cy="1905000"/>
          </a:xfrm>
          <a:prstGeom prst="rect">
            <a:avLst/>
          </a:prstGeom>
        </p:spPr>
      </p:pic>
    </p:spTree>
    <p:extLst>
      <p:ext uri="{BB962C8B-B14F-4D97-AF65-F5344CB8AC3E}">
        <p14:creationId xmlns:p14="http://schemas.microsoft.com/office/powerpoint/2010/main" val="11212762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EA435-E302-5D5D-A1C4-04BA0491EF2D}"/>
              </a:ext>
            </a:extLst>
          </p:cNvPr>
          <p:cNvSpPr>
            <a:spLocks noGrp="1"/>
          </p:cNvSpPr>
          <p:nvPr>
            <p:ph type="title"/>
          </p:nvPr>
        </p:nvSpPr>
        <p:spPr/>
        <p:txBody>
          <a:bodyPr/>
          <a:lstStyle/>
          <a:p>
            <a:pPr algn="ctr"/>
            <a:r>
              <a:rPr lang="en-IN" dirty="0"/>
              <a:t>Limitation Of the Study</a:t>
            </a:r>
          </a:p>
        </p:txBody>
      </p:sp>
      <p:sp>
        <p:nvSpPr>
          <p:cNvPr id="3" name="Content Placeholder 2">
            <a:extLst>
              <a:ext uri="{FF2B5EF4-FFF2-40B4-BE49-F238E27FC236}">
                <a16:creationId xmlns:a16="http://schemas.microsoft.com/office/drawing/2014/main" id="{C6FC207A-8CCB-1B80-32B0-8597B21E28DB}"/>
              </a:ext>
            </a:extLst>
          </p:cNvPr>
          <p:cNvSpPr>
            <a:spLocks noGrp="1"/>
          </p:cNvSpPr>
          <p:nvPr>
            <p:ph idx="1"/>
          </p:nvPr>
        </p:nvSpPr>
        <p:spPr/>
        <p:txBody>
          <a:bodyPr/>
          <a:lstStyle/>
          <a:p>
            <a:r>
              <a:rPr lang="en-IN" dirty="0">
                <a:effectLst/>
                <a:latin typeface="Calibri" panose="020F0502020204030204" pitchFamily="34" charset="0"/>
                <a:ea typeface="Calibri" panose="020F0502020204030204" pitchFamily="34" charset="0"/>
                <a:cs typeface="Times New Roman" panose="02020603050405020304" pitchFamily="18" charset="0"/>
              </a:rPr>
              <a:t>The study’s limitations were that it did not include indents of the patients who were reporting to the OPD.</a:t>
            </a:r>
          </a:p>
          <a:p>
            <a:endParaRPr lang="en-IN" dirty="0"/>
          </a:p>
        </p:txBody>
      </p:sp>
      <p:pic>
        <p:nvPicPr>
          <p:cNvPr id="4" name="Picture 3">
            <a:extLst>
              <a:ext uri="{FF2B5EF4-FFF2-40B4-BE49-F238E27FC236}">
                <a16:creationId xmlns:a16="http://schemas.microsoft.com/office/drawing/2014/main" id="{1468BE3B-CDFD-6BAA-545A-4263985746C5}"/>
              </a:ext>
            </a:extLst>
          </p:cNvPr>
          <p:cNvPicPr>
            <a:picLocks noChangeAspect="1"/>
          </p:cNvPicPr>
          <p:nvPr/>
        </p:nvPicPr>
        <p:blipFill>
          <a:blip r:embed="rId2"/>
          <a:stretch>
            <a:fillRect/>
          </a:stretch>
        </p:blipFill>
        <p:spPr>
          <a:xfrm>
            <a:off x="174811" y="0"/>
            <a:ext cx="1905000" cy="1905000"/>
          </a:xfrm>
          <a:prstGeom prst="rect">
            <a:avLst/>
          </a:prstGeom>
        </p:spPr>
      </p:pic>
    </p:spTree>
    <p:extLst>
      <p:ext uri="{BB962C8B-B14F-4D97-AF65-F5344CB8AC3E}">
        <p14:creationId xmlns:p14="http://schemas.microsoft.com/office/powerpoint/2010/main" val="23679941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0C4D1-1938-31B6-246B-DB02B58CA277}"/>
              </a:ext>
            </a:extLst>
          </p:cNvPr>
          <p:cNvSpPr>
            <a:spLocks noGrp="1"/>
          </p:cNvSpPr>
          <p:nvPr>
            <p:ph type="ctrTitle"/>
          </p:nvPr>
        </p:nvSpPr>
        <p:spPr>
          <a:xfrm>
            <a:off x="1524000" y="1122363"/>
            <a:ext cx="9144000" cy="598861"/>
          </a:xfrm>
        </p:spPr>
        <p:txBody>
          <a:bodyPr>
            <a:normAutofit fontScale="90000"/>
          </a:bodyPr>
          <a:lstStyle/>
          <a:p>
            <a:r>
              <a:rPr lang="en-IN" dirty="0"/>
              <a:t>Conclusion</a:t>
            </a:r>
          </a:p>
        </p:txBody>
      </p:sp>
      <p:sp>
        <p:nvSpPr>
          <p:cNvPr id="3" name="Subtitle 2">
            <a:extLst>
              <a:ext uri="{FF2B5EF4-FFF2-40B4-BE49-F238E27FC236}">
                <a16:creationId xmlns:a16="http://schemas.microsoft.com/office/drawing/2014/main" id="{1087397E-2C17-24D6-3E59-A2D63DF74F7C}"/>
              </a:ext>
            </a:extLst>
          </p:cNvPr>
          <p:cNvSpPr>
            <a:spLocks noGrp="1"/>
          </p:cNvSpPr>
          <p:nvPr>
            <p:ph type="subTitle" idx="1"/>
          </p:nvPr>
        </p:nvSpPr>
        <p:spPr>
          <a:xfrm>
            <a:off x="1524000" y="2286000"/>
            <a:ext cx="9144000" cy="3993776"/>
          </a:xfrm>
        </p:spPr>
        <p:txBody>
          <a:bodyPr>
            <a:noAutofit/>
          </a:bodyPr>
          <a:lstStyle/>
          <a:p>
            <a:pPr algn="l"/>
            <a:r>
              <a:rPr lang="en-IN" dirty="0">
                <a:effectLst/>
                <a:latin typeface="Calibri" panose="020F0502020204030204" pitchFamily="34" charset="0"/>
                <a:ea typeface="Calibri" panose="020F0502020204030204" pitchFamily="34" charset="0"/>
                <a:cs typeface="Times New Roman" panose="02020603050405020304" pitchFamily="18" charset="0"/>
              </a:rPr>
              <a:t>Patient safety is ensured when every step of the process, from writing the prescription to dispensing the medication is optimized to prevent delays in therapy and medication errors. Ultimately, it is most important that effective communication takes place to ensure accurate prescriptions and optimal patient care. The results of this research study have organizational applications. On an organizational level, the results of this study can be used to build and strengthen internal administration and /or Nursing, and physician support. Also, from this study, we were able to obtain information about ordering practices and information could be quite useful for training requirements within the departments and organization. But more importantly, the results of this study will benefit in improving TAT and patient care</a:t>
            </a:r>
            <a:endParaRPr lang="en-IN" dirty="0"/>
          </a:p>
        </p:txBody>
      </p:sp>
      <p:pic>
        <p:nvPicPr>
          <p:cNvPr id="4" name="Picture 3">
            <a:extLst>
              <a:ext uri="{FF2B5EF4-FFF2-40B4-BE49-F238E27FC236}">
                <a16:creationId xmlns:a16="http://schemas.microsoft.com/office/drawing/2014/main" id="{3A45342C-9D90-A8F4-6005-8D157AC1A3FF}"/>
              </a:ext>
            </a:extLst>
          </p:cNvPr>
          <p:cNvPicPr>
            <a:picLocks noChangeAspect="1"/>
          </p:cNvPicPr>
          <p:nvPr/>
        </p:nvPicPr>
        <p:blipFill>
          <a:blip r:embed="rId2"/>
          <a:stretch>
            <a:fillRect/>
          </a:stretch>
        </p:blipFill>
        <p:spPr>
          <a:xfrm>
            <a:off x="174811" y="0"/>
            <a:ext cx="1905000" cy="1905000"/>
          </a:xfrm>
          <a:prstGeom prst="rect">
            <a:avLst/>
          </a:prstGeom>
        </p:spPr>
      </p:pic>
    </p:spTree>
    <p:extLst>
      <p:ext uri="{BB962C8B-B14F-4D97-AF65-F5344CB8AC3E}">
        <p14:creationId xmlns:p14="http://schemas.microsoft.com/office/powerpoint/2010/main" val="41088923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B4E2F6C-FCDE-891D-38D1-F060E985E79C}"/>
              </a:ext>
            </a:extLst>
          </p:cNvPr>
          <p:cNvPicPr>
            <a:picLocks noChangeAspect="1"/>
          </p:cNvPicPr>
          <p:nvPr/>
        </p:nvPicPr>
        <p:blipFill>
          <a:blip r:embed="rId2"/>
          <a:stretch>
            <a:fillRect/>
          </a:stretch>
        </p:blipFill>
        <p:spPr>
          <a:xfrm>
            <a:off x="174811" y="0"/>
            <a:ext cx="1905000" cy="1905000"/>
          </a:xfrm>
          <a:prstGeom prst="rect">
            <a:avLst/>
          </a:prstGeom>
        </p:spPr>
      </p:pic>
      <p:sp>
        <p:nvSpPr>
          <p:cNvPr id="3" name="Subtitle 2">
            <a:extLst>
              <a:ext uri="{FF2B5EF4-FFF2-40B4-BE49-F238E27FC236}">
                <a16:creationId xmlns:a16="http://schemas.microsoft.com/office/drawing/2014/main" id="{875A6AE5-14FA-59C0-7B00-599DF6BBAEDE}"/>
              </a:ext>
            </a:extLst>
          </p:cNvPr>
          <p:cNvSpPr>
            <a:spLocks noGrp="1"/>
          </p:cNvSpPr>
          <p:nvPr>
            <p:ph type="subTitle" idx="1"/>
          </p:nvPr>
        </p:nvSpPr>
        <p:spPr>
          <a:xfrm>
            <a:off x="1524000" y="292608"/>
            <a:ext cx="9144000" cy="6156960"/>
          </a:xfrm>
        </p:spPr>
        <p:txBody>
          <a:bodyPr>
            <a:normAutofit/>
          </a:bodyPr>
          <a:lstStyle/>
          <a:p>
            <a:endParaRPr lang="en-IN" sz="2600" b="1" i="1" dirty="0"/>
          </a:p>
          <a:p>
            <a:endParaRPr lang="en-IN" dirty="0"/>
          </a:p>
        </p:txBody>
      </p:sp>
      <p:pic>
        <p:nvPicPr>
          <p:cNvPr id="5" name="Content Placeholder 3">
            <a:extLst>
              <a:ext uri="{FF2B5EF4-FFF2-40B4-BE49-F238E27FC236}">
                <a16:creationId xmlns:a16="http://schemas.microsoft.com/office/drawing/2014/main" id="{B17ABE55-878A-1372-FBDA-8EFEBAAFBCD9}"/>
              </a:ext>
            </a:extLst>
          </p:cNvPr>
          <p:cNvPicPr>
            <a:picLocks noChangeAspect="1"/>
          </p:cNvPicPr>
          <p:nvPr/>
        </p:nvPicPr>
        <p:blipFill>
          <a:blip r:embed="rId3"/>
          <a:stretch>
            <a:fillRect/>
          </a:stretch>
        </p:blipFill>
        <p:spPr>
          <a:xfrm>
            <a:off x="3986784" y="368091"/>
            <a:ext cx="4096512" cy="5768531"/>
          </a:xfrm>
          <a:prstGeom prst="rect">
            <a:avLst/>
          </a:prstGeom>
        </p:spPr>
      </p:pic>
    </p:spTree>
    <p:extLst>
      <p:ext uri="{BB962C8B-B14F-4D97-AF65-F5344CB8AC3E}">
        <p14:creationId xmlns:p14="http://schemas.microsoft.com/office/powerpoint/2010/main" val="32251704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F7DB8-25B6-6939-28A2-9D7376AC7BCC}"/>
              </a:ext>
            </a:extLst>
          </p:cNvPr>
          <p:cNvSpPr>
            <a:spLocks noGrp="1"/>
          </p:cNvSpPr>
          <p:nvPr>
            <p:ph type="ctrTitle"/>
          </p:nvPr>
        </p:nvSpPr>
        <p:spPr>
          <a:xfrm>
            <a:off x="1317811" y="463457"/>
            <a:ext cx="9144000" cy="773672"/>
          </a:xfrm>
        </p:spPr>
        <p:txBody>
          <a:bodyPr>
            <a:normAutofit fontScale="90000"/>
          </a:bodyPr>
          <a:lstStyle/>
          <a:p>
            <a:r>
              <a:rPr lang="en-US" dirty="0"/>
              <a:t>REFRENCES</a:t>
            </a:r>
            <a:endParaRPr lang="en-IN" dirty="0"/>
          </a:p>
        </p:txBody>
      </p:sp>
      <p:sp>
        <p:nvSpPr>
          <p:cNvPr id="3" name="Subtitle 2">
            <a:extLst>
              <a:ext uri="{FF2B5EF4-FFF2-40B4-BE49-F238E27FC236}">
                <a16:creationId xmlns:a16="http://schemas.microsoft.com/office/drawing/2014/main" id="{2B8F7E9F-9738-05DD-3346-7AA0887CA7E2}"/>
              </a:ext>
            </a:extLst>
          </p:cNvPr>
          <p:cNvSpPr>
            <a:spLocks noGrp="1"/>
          </p:cNvSpPr>
          <p:nvPr>
            <p:ph type="subTitle" idx="1"/>
          </p:nvPr>
        </p:nvSpPr>
        <p:spPr>
          <a:xfrm>
            <a:off x="470647" y="1237129"/>
            <a:ext cx="10838329" cy="5405717"/>
          </a:xfrm>
        </p:spPr>
        <p:txBody>
          <a:bodyPr/>
          <a:lstStyle/>
          <a:p>
            <a:pPr algn="l"/>
            <a:br>
              <a:rPr lang="en-IN" dirty="0"/>
            </a:br>
            <a:r>
              <a:rPr lang="en-IN" dirty="0"/>
              <a:t>1.</a:t>
            </a:r>
            <a:r>
              <a:rPr lang="en-IN" sz="2000" b="0" i="0" dirty="0">
                <a:solidFill>
                  <a:srgbClr val="37393C"/>
                </a:solidFill>
                <a:effectLst/>
                <a:latin typeface="Arial" panose="020B0604020202020204" pitchFamily="34" charset="0"/>
              </a:rPr>
              <a:t>Raghuvanshi VP, Choudhary H. Medication turnaround time in hospital pharmacy department [Internet]. Omicsonline.org. [cited 2022 Jun 28]. Available from: </a:t>
            </a:r>
            <a:r>
              <a:rPr lang="en-IN" sz="2000" b="0" i="0" dirty="0">
                <a:solidFill>
                  <a:srgbClr val="37393C"/>
                </a:solidFill>
                <a:effectLst/>
                <a:latin typeface="Arial" panose="020B0604020202020204" pitchFamily="34" charset="0"/>
                <a:hlinkClick r:id="rId2"/>
              </a:rPr>
              <a:t>https://www.omicsonline.org/open-access-pdfs/medication-turnaround-time-in-hospital-pharmacy-department-.pdf</a:t>
            </a:r>
            <a:endParaRPr lang="en-IN" sz="2000" b="0" i="0" dirty="0">
              <a:solidFill>
                <a:srgbClr val="37393C"/>
              </a:solidFill>
              <a:effectLst/>
              <a:latin typeface="Arial" panose="020B0604020202020204" pitchFamily="34" charset="0"/>
            </a:endParaRPr>
          </a:p>
          <a:p>
            <a:pPr algn="l"/>
            <a:r>
              <a:rPr lang="en-IN" sz="2000" dirty="0">
                <a:solidFill>
                  <a:srgbClr val="37393C"/>
                </a:solidFill>
                <a:latin typeface="Arial" panose="020B0604020202020204" pitchFamily="34" charset="0"/>
              </a:rPr>
              <a:t>2.</a:t>
            </a:r>
            <a:r>
              <a:rPr lang="en-IN" sz="1600" b="0" i="0" dirty="0">
                <a:solidFill>
                  <a:srgbClr val="37393C"/>
                </a:solidFill>
                <a:effectLst/>
                <a:latin typeface="Arial" panose="020B0604020202020204" pitchFamily="34" charset="0"/>
              </a:rPr>
              <a:t> </a:t>
            </a:r>
            <a:r>
              <a:rPr lang="en-IN" sz="2000" b="0" i="0" dirty="0">
                <a:solidFill>
                  <a:srgbClr val="37393C"/>
                </a:solidFill>
                <a:effectLst/>
                <a:latin typeface="Arial" panose="020B0604020202020204" pitchFamily="34" charset="0"/>
              </a:rPr>
              <a:t>Poulsen JH, </a:t>
            </a:r>
            <a:r>
              <a:rPr lang="en-IN" sz="2000" b="0" i="0" dirty="0" err="1">
                <a:solidFill>
                  <a:srgbClr val="37393C"/>
                </a:solidFill>
                <a:effectLst/>
                <a:latin typeface="Arial" panose="020B0604020202020204" pitchFamily="34" charset="0"/>
              </a:rPr>
              <a:t>Nørgaard</a:t>
            </a:r>
            <a:r>
              <a:rPr lang="en-IN" sz="2000" b="0" i="0" dirty="0">
                <a:solidFill>
                  <a:srgbClr val="37393C"/>
                </a:solidFill>
                <a:effectLst/>
                <a:latin typeface="Arial" panose="020B0604020202020204" pitchFamily="34" charset="0"/>
              </a:rPr>
              <a:t> LS, </a:t>
            </a:r>
            <a:r>
              <a:rPr lang="en-IN" sz="2000" b="0" i="0" dirty="0" err="1">
                <a:solidFill>
                  <a:srgbClr val="37393C"/>
                </a:solidFill>
                <a:effectLst/>
                <a:latin typeface="Arial" panose="020B0604020202020204" pitchFamily="34" charset="0"/>
              </a:rPr>
              <a:t>Dieckmann</a:t>
            </a:r>
            <a:r>
              <a:rPr lang="en-IN" sz="2000" b="0" i="0" dirty="0">
                <a:solidFill>
                  <a:srgbClr val="37393C"/>
                </a:solidFill>
                <a:effectLst/>
                <a:latin typeface="Arial" panose="020B0604020202020204" pitchFamily="34" charset="0"/>
              </a:rPr>
              <a:t> P, </a:t>
            </a:r>
            <a:r>
              <a:rPr lang="en-IN" sz="2000" b="0" i="0" dirty="0" err="1">
                <a:solidFill>
                  <a:srgbClr val="37393C"/>
                </a:solidFill>
                <a:effectLst/>
                <a:latin typeface="Arial" panose="020B0604020202020204" pitchFamily="34" charset="0"/>
              </a:rPr>
              <a:t>Clemmensen</a:t>
            </a:r>
            <a:r>
              <a:rPr lang="en-IN" sz="2000" b="0" i="0" dirty="0">
                <a:solidFill>
                  <a:srgbClr val="37393C"/>
                </a:solidFill>
                <a:effectLst/>
                <a:latin typeface="Arial" panose="020B0604020202020204" pitchFamily="34" charset="0"/>
              </a:rPr>
              <a:t> MH. Time spent by hospital personnel on drug changes: A time and motion study from an in-and outpatient hospital setting. </a:t>
            </a:r>
            <a:r>
              <a:rPr lang="en-IN" sz="2000" b="0" i="0" dirty="0" err="1">
                <a:solidFill>
                  <a:srgbClr val="37393C"/>
                </a:solidFill>
                <a:effectLst/>
                <a:latin typeface="Arial" panose="020B0604020202020204" pitchFamily="34" charset="0"/>
              </a:rPr>
              <a:t>PLoS</a:t>
            </a:r>
            <a:r>
              <a:rPr lang="en-IN" sz="2000" b="0" i="0" dirty="0">
                <a:solidFill>
                  <a:srgbClr val="37393C"/>
                </a:solidFill>
                <a:effectLst/>
                <a:latin typeface="Arial" panose="020B0604020202020204" pitchFamily="34" charset="0"/>
              </a:rPr>
              <a:t> One [Internet]. 2021 [cited 2022 Jun 28];16(2):e0247499. Available from: </a:t>
            </a:r>
            <a:r>
              <a:rPr lang="en-IN" sz="2000" b="0" i="0" dirty="0">
                <a:solidFill>
                  <a:srgbClr val="37393C"/>
                </a:solidFill>
                <a:effectLst/>
                <a:latin typeface="Arial" panose="020B0604020202020204" pitchFamily="34" charset="0"/>
                <a:hlinkClick r:id="rId3"/>
              </a:rPr>
              <a:t>https://uis.brage.unit.no/uis-xmlui/handle/11250/2877122</a:t>
            </a:r>
            <a:endParaRPr lang="en-IN" sz="2000" b="0" i="0" dirty="0">
              <a:solidFill>
                <a:srgbClr val="37393C"/>
              </a:solidFill>
              <a:effectLst/>
              <a:latin typeface="Arial" panose="020B0604020202020204" pitchFamily="34" charset="0"/>
            </a:endParaRPr>
          </a:p>
          <a:p>
            <a:pPr algn="l"/>
            <a:r>
              <a:rPr lang="en-IN" sz="2000" dirty="0">
                <a:solidFill>
                  <a:srgbClr val="37393C"/>
                </a:solidFill>
                <a:latin typeface="Arial" panose="020B0604020202020204" pitchFamily="34" charset="0"/>
              </a:rPr>
              <a:t>3.</a:t>
            </a:r>
            <a:r>
              <a:rPr lang="en-IN" sz="1600" b="0" i="0" dirty="0">
                <a:solidFill>
                  <a:srgbClr val="37393C"/>
                </a:solidFill>
                <a:effectLst/>
                <a:latin typeface="Arial" panose="020B0604020202020204" pitchFamily="34" charset="0"/>
              </a:rPr>
              <a:t> </a:t>
            </a:r>
            <a:r>
              <a:rPr lang="en-IN" sz="2000" b="0" i="0" dirty="0">
                <a:solidFill>
                  <a:srgbClr val="37393C"/>
                </a:solidFill>
                <a:effectLst/>
                <a:latin typeface="Arial" panose="020B0604020202020204" pitchFamily="34" charset="0"/>
              </a:rPr>
              <a:t>Naylor H, </a:t>
            </a:r>
            <a:r>
              <a:rPr lang="en-IN" sz="2000" b="0" i="0" dirty="0" err="1">
                <a:solidFill>
                  <a:srgbClr val="37393C"/>
                </a:solidFill>
                <a:effectLst/>
                <a:latin typeface="Arial" panose="020B0604020202020204" pitchFamily="34" charset="0"/>
              </a:rPr>
              <a:t>Woloschuk</a:t>
            </a:r>
            <a:r>
              <a:rPr lang="en-IN" sz="2000" b="0" i="0" dirty="0">
                <a:solidFill>
                  <a:srgbClr val="37393C"/>
                </a:solidFill>
                <a:effectLst/>
                <a:latin typeface="Arial" panose="020B0604020202020204" pitchFamily="34" charset="0"/>
              </a:rPr>
              <a:t> DMM, Fitch P, Miller S. Retrospective audit of medication order turnaround time after implementation of standardized definitions. Can J Hosp Pharm [Internet]. 2011 [cited 2022 Jun 28];64(5):346–53. Available from: https://pubmed.ncbi.nlm.nih.gov/22479087/</a:t>
            </a:r>
            <a:endParaRPr lang="en-IN" sz="2000" dirty="0"/>
          </a:p>
        </p:txBody>
      </p:sp>
    </p:spTree>
    <p:extLst>
      <p:ext uri="{BB962C8B-B14F-4D97-AF65-F5344CB8AC3E}">
        <p14:creationId xmlns:p14="http://schemas.microsoft.com/office/powerpoint/2010/main" val="37963948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 screenshot, newspaper&#10;&#10;Description automatically generated">
            <a:extLst>
              <a:ext uri="{FF2B5EF4-FFF2-40B4-BE49-F238E27FC236}">
                <a16:creationId xmlns:a16="http://schemas.microsoft.com/office/drawing/2014/main" id="{95C25BD6-42DE-C3A0-9F65-2943A588E1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09258" y="0"/>
            <a:ext cx="4973484" cy="6858000"/>
          </a:xfrm>
          <a:prstGeom prst="rect">
            <a:avLst/>
          </a:prstGeom>
        </p:spPr>
      </p:pic>
    </p:spTree>
    <p:extLst>
      <p:ext uri="{BB962C8B-B14F-4D97-AF65-F5344CB8AC3E}">
        <p14:creationId xmlns:p14="http://schemas.microsoft.com/office/powerpoint/2010/main" val="2412662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Free painted background thank you label template">
            <a:extLst>
              <a:ext uri="{FF2B5EF4-FFF2-40B4-BE49-F238E27FC236}">
                <a16:creationId xmlns:a16="http://schemas.microsoft.com/office/drawing/2014/main" id="{4E277F4B-4079-FC68-EC88-01DBB8136B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4450" y="390525"/>
            <a:ext cx="9563100" cy="6076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19974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8FE6E-BBF3-926E-F34E-E1976320A979}"/>
              </a:ext>
            </a:extLst>
          </p:cNvPr>
          <p:cNvSpPr>
            <a:spLocks noGrp="1"/>
          </p:cNvSpPr>
          <p:nvPr>
            <p:ph type="title"/>
          </p:nvPr>
        </p:nvSpPr>
        <p:spPr/>
        <p:txBody>
          <a:bodyPr/>
          <a:lstStyle/>
          <a:p>
            <a:r>
              <a:rPr lang="en-US" dirty="0"/>
              <a:t>INTERNSHIP EXPERIENCES</a:t>
            </a:r>
            <a:endParaRPr lang="en-IN" dirty="0"/>
          </a:p>
        </p:txBody>
      </p:sp>
      <p:sp>
        <p:nvSpPr>
          <p:cNvPr id="3" name="Content Placeholder 2">
            <a:extLst>
              <a:ext uri="{FF2B5EF4-FFF2-40B4-BE49-F238E27FC236}">
                <a16:creationId xmlns:a16="http://schemas.microsoft.com/office/drawing/2014/main" id="{A274AC5F-E735-6A53-3E2D-2911DA6CB0A0}"/>
              </a:ext>
            </a:extLst>
          </p:cNvPr>
          <p:cNvSpPr>
            <a:spLocks noGrp="1"/>
          </p:cNvSpPr>
          <p:nvPr>
            <p:ph idx="1"/>
          </p:nvPr>
        </p:nvSpPr>
        <p:spPr/>
        <p:txBody>
          <a:bodyPr/>
          <a:lstStyle/>
          <a:p>
            <a:r>
              <a:rPr lang="en-US" dirty="0"/>
              <a:t>Leadership skills </a:t>
            </a:r>
          </a:p>
          <a:p>
            <a:r>
              <a:rPr lang="en-US" dirty="0"/>
              <a:t>Communication Skills</a:t>
            </a:r>
          </a:p>
          <a:p>
            <a:endParaRPr lang="en-IN" dirty="0"/>
          </a:p>
        </p:txBody>
      </p:sp>
    </p:spTree>
    <p:extLst>
      <p:ext uri="{BB962C8B-B14F-4D97-AF65-F5344CB8AC3E}">
        <p14:creationId xmlns:p14="http://schemas.microsoft.com/office/powerpoint/2010/main" val="18617968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0E678-1E43-D422-3C28-57AF57433E04}"/>
              </a:ext>
            </a:extLst>
          </p:cNvPr>
          <p:cNvSpPr>
            <a:spLocks noGrp="1"/>
          </p:cNvSpPr>
          <p:nvPr>
            <p:ph type="title"/>
          </p:nvPr>
        </p:nvSpPr>
        <p:spPr/>
        <p:txBody>
          <a:bodyPr/>
          <a:lstStyle/>
          <a:p>
            <a:r>
              <a:rPr lang="en-US" dirty="0"/>
              <a:t>Suggestions Given to the Organization</a:t>
            </a:r>
            <a:endParaRPr lang="en-IN" dirty="0"/>
          </a:p>
        </p:txBody>
      </p:sp>
      <p:sp>
        <p:nvSpPr>
          <p:cNvPr id="3" name="Content Placeholder 2">
            <a:extLst>
              <a:ext uri="{FF2B5EF4-FFF2-40B4-BE49-F238E27FC236}">
                <a16:creationId xmlns:a16="http://schemas.microsoft.com/office/drawing/2014/main" id="{4F1AA504-4FF5-B6D6-40B1-53B3E21689FB}"/>
              </a:ext>
            </a:extLst>
          </p:cNvPr>
          <p:cNvSpPr>
            <a:spLocks noGrp="1"/>
          </p:cNvSpPr>
          <p:nvPr>
            <p:ph idx="1"/>
          </p:nvPr>
        </p:nvSpPr>
        <p:spPr/>
        <p:txBody>
          <a:bodyPr/>
          <a:lstStyle/>
          <a:p>
            <a:r>
              <a:rPr lang="en-US" dirty="0"/>
              <a:t>There should always be 2 staff for checking of the drugs.</a:t>
            </a:r>
          </a:p>
          <a:p>
            <a:r>
              <a:rPr lang="en-US" dirty="0"/>
              <a:t>Different Baskets for Urgent Indents.</a:t>
            </a:r>
          </a:p>
          <a:p>
            <a:r>
              <a:rPr lang="en-US" dirty="0"/>
              <a:t>GDA staff should be involved in noting down the time at which indent is taken from the IPD Pharmacy.</a:t>
            </a:r>
          </a:p>
          <a:p>
            <a:r>
              <a:rPr lang="en-US" dirty="0"/>
              <a:t>Increase staff at the time of peak hours especially at billing counter and checking drugs counter.</a:t>
            </a:r>
          </a:p>
          <a:p>
            <a:pPr marL="0" indent="0">
              <a:buNone/>
            </a:pPr>
            <a:r>
              <a:rPr lang="en-US" dirty="0"/>
              <a:t> </a:t>
            </a:r>
            <a:endParaRPr lang="en-IN" dirty="0"/>
          </a:p>
        </p:txBody>
      </p:sp>
    </p:spTree>
    <p:extLst>
      <p:ext uri="{BB962C8B-B14F-4D97-AF65-F5344CB8AC3E}">
        <p14:creationId xmlns:p14="http://schemas.microsoft.com/office/powerpoint/2010/main" val="41663940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0A559-8557-408C-2B1A-BE2328032F45}"/>
              </a:ext>
            </a:extLst>
          </p:cNvPr>
          <p:cNvSpPr>
            <a:spLocks noGrp="1"/>
          </p:cNvSpPr>
          <p:nvPr>
            <p:ph type="ctrTitle"/>
          </p:nvPr>
        </p:nvSpPr>
        <p:spPr>
          <a:xfrm>
            <a:off x="1524000" y="1122363"/>
            <a:ext cx="9144000" cy="625755"/>
          </a:xfrm>
        </p:spPr>
        <p:txBody>
          <a:bodyPr>
            <a:normAutofit fontScale="90000"/>
          </a:bodyPr>
          <a:lstStyle/>
          <a:p>
            <a:r>
              <a:rPr lang="en-IN" dirty="0"/>
              <a:t>Introduction</a:t>
            </a:r>
          </a:p>
        </p:txBody>
      </p:sp>
      <p:sp>
        <p:nvSpPr>
          <p:cNvPr id="3" name="Subtitle 2">
            <a:extLst>
              <a:ext uri="{FF2B5EF4-FFF2-40B4-BE49-F238E27FC236}">
                <a16:creationId xmlns:a16="http://schemas.microsoft.com/office/drawing/2014/main" id="{6507986A-CDD1-D58B-7A63-A44AE7F12E98}"/>
              </a:ext>
            </a:extLst>
          </p:cNvPr>
          <p:cNvSpPr>
            <a:spLocks noGrp="1"/>
          </p:cNvSpPr>
          <p:nvPr>
            <p:ph type="subTitle" idx="1"/>
          </p:nvPr>
        </p:nvSpPr>
        <p:spPr>
          <a:xfrm>
            <a:off x="1524000" y="2017059"/>
            <a:ext cx="9144000" cy="4383741"/>
          </a:xfrm>
        </p:spPr>
        <p:txBody>
          <a:bodyPr>
            <a:noAutofit/>
          </a:bodyPr>
          <a:lstStyle/>
          <a:p>
            <a:pPr algn="l"/>
            <a:r>
              <a:rPr lang="en-IN" dirty="0">
                <a:effectLst/>
                <a:latin typeface="Calibri" panose="020F0502020204030204" pitchFamily="34" charset="0"/>
                <a:ea typeface="Calibri" panose="020F0502020204030204" pitchFamily="34" charset="0"/>
                <a:cs typeface="Times New Roman" panose="02020603050405020304" pitchFamily="18" charset="0"/>
              </a:rPr>
              <a:t> The pharmacy department’s main responsibility in the hospital is to make the right drug available at the right time. The delays in delivering drugs and medical consumables interrupt the smooth functioning of the pharmacy. Monitoring medication turnaround time in the inpatient department allows organizations to measure the quality and efficiency of patient care. Turn-around time is one of the metrics used to evaluate the operating system algorithms. Medication turn-around time is considered the interval from the first time a medication indent is being received to the medication was delivered.  Moreover, the time of the first indent received can be divided into two phases: the time when the order was composed to the time the pharmacy cross verify the order and the time from pharmacy verification to the time the drugs are being delivered.</a:t>
            </a:r>
            <a:endParaRPr lang="en-IN" dirty="0"/>
          </a:p>
        </p:txBody>
      </p:sp>
      <p:pic>
        <p:nvPicPr>
          <p:cNvPr id="4" name="Picture 3">
            <a:extLst>
              <a:ext uri="{FF2B5EF4-FFF2-40B4-BE49-F238E27FC236}">
                <a16:creationId xmlns:a16="http://schemas.microsoft.com/office/drawing/2014/main" id="{2005C47B-8163-67C0-6914-8326C7EF8F20}"/>
              </a:ext>
            </a:extLst>
          </p:cNvPr>
          <p:cNvPicPr>
            <a:picLocks noChangeAspect="1"/>
          </p:cNvPicPr>
          <p:nvPr/>
        </p:nvPicPr>
        <p:blipFill>
          <a:blip r:embed="rId2"/>
          <a:stretch>
            <a:fillRect/>
          </a:stretch>
        </p:blipFill>
        <p:spPr>
          <a:xfrm>
            <a:off x="174811" y="0"/>
            <a:ext cx="1905000" cy="1905000"/>
          </a:xfrm>
          <a:prstGeom prst="rect">
            <a:avLst/>
          </a:prstGeom>
        </p:spPr>
      </p:pic>
    </p:spTree>
    <p:extLst>
      <p:ext uri="{BB962C8B-B14F-4D97-AF65-F5344CB8AC3E}">
        <p14:creationId xmlns:p14="http://schemas.microsoft.com/office/powerpoint/2010/main" val="18886505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F69A2-A3C1-B391-DDCA-56EBE26A0D4D}"/>
              </a:ext>
            </a:extLst>
          </p:cNvPr>
          <p:cNvSpPr>
            <a:spLocks noGrp="1"/>
          </p:cNvSpPr>
          <p:nvPr>
            <p:ph type="ctrTitle"/>
          </p:nvPr>
        </p:nvSpPr>
        <p:spPr>
          <a:xfrm>
            <a:off x="1524000" y="1122363"/>
            <a:ext cx="9144000" cy="746778"/>
          </a:xfrm>
        </p:spPr>
        <p:txBody>
          <a:bodyPr>
            <a:normAutofit fontScale="90000"/>
          </a:bodyPr>
          <a:lstStyle/>
          <a:p>
            <a:r>
              <a:rPr lang="en-IN" dirty="0"/>
              <a:t> </a:t>
            </a:r>
          </a:p>
        </p:txBody>
      </p:sp>
      <p:sp>
        <p:nvSpPr>
          <p:cNvPr id="3" name="Subtitle 2">
            <a:extLst>
              <a:ext uri="{FF2B5EF4-FFF2-40B4-BE49-F238E27FC236}">
                <a16:creationId xmlns:a16="http://schemas.microsoft.com/office/drawing/2014/main" id="{C4CF9F2F-79A4-2B6D-1BBB-6FC7EFE89923}"/>
              </a:ext>
            </a:extLst>
          </p:cNvPr>
          <p:cNvSpPr>
            <a:spLocks noGrp="1"/>
          </p:cNvSpPr>
          <p:nvPr>
            <p:ph type="subTitle" idx="1"/>
          </p:nvPr>
        </p:nvSpPr>
        <p:spPr>
          <a:xfrm>
            <a:off x="1524000" y="2205318"/>
            <a:ext cx="9144000" cy="3738282"/>
          </a:xfrm>
        </p:spPr>
        <p:txBody>
          <a:bodyPr>
            <a:normAutofit fontScale="92500" lnSpcReduction="10000"/>
          </a:bodyPr>
          <a:lstStyle/>
          <a:p>
            <a:pPr algn="l"/>
            <a:r>
              <a:rPr lang="en-IN" dirty="0">
                <a:effectLst/>
                <a:latin typeface="Calibri" panose="020F0502020204030204" pitchFamily="34" charset="0"/>
                <a:ea typeface="Calibri" panose="020F0502020204030204" pitchFamily="34" charset="0"/>
                <a:cs typeface="Times New Roman" panose="02020603050405020304" pitchFamily="18" charset="0"/>
              </a:rPr>
              <a:t>Many claims that electronic processes for ordering medications, pharmacy verification, and dispensing are more effective than paper-based systems because they can be:</a:t>
            </a:r>
          </a:p>
          <a:p>
            <a:pPr algn="l"/>
            <a:r>
              <a:rPr lang="en-IN" dirty="0">
                <a:effectLst/>
                <a:latin typeface="Calibri" panose="020F0502020204030204" pitchFamily="34" charset="0"/>
                <a:ea typeface="Calibri" panose="020F0502020204030204" pitchFamily="34" charset="0"/>
                <a:cs typeface="Times New Roman" panose="02020603050405020304" pitchFamily="18" charset="0"/>
              </a:rPr>
              <a:t> (1) instantly delivered to the pharmacy as opposed to manually written by the doctor, delivered to the appropriate department by the clerk, and transcribed to the medication administration record (MAR) by the nurse; and</a:t>
            </a:r>
          </a:p>
          <a:p>
            <a:pPr algn="l"/>
            <a:r>
              <a:rPr lang="en-IN" dirty="0">
                <a:effectLst/>
                <a:latin typeface="Calibri" panose="020F0502020204030204" pitchFamily="34" charset="0"/>
                <a:ea typeface="Calibri" panose="020F0502020204030204" pitchFamily="34" charset="0"/>
                <a:cs typeface="Times New Roman" panose="02020603050405020304" pitchFamily="18" charset="0"/>
              </a:rPr>
              <a:t> (2) easier to read as opposed to copies of providers' signatures.</a:t>
            </a:r>
          </a:p>
          <a:p>
            <a:pPr algn="l"/>
            <a:r>
              <a:rPr lang="en-IN" dirty="0">
                <a:effectLst/>
                <a:latin typeface="Calibri" panose="020F0502020204030204" pitchFamily="34" charset="0"/>
                <a:ea typeface="Calibri" panose="020F0502020204030204" pitchFamily="34" charset="0"/>
                <a:cs typeface="Times New Roman" panose="02020603050405020304" pitchFamily="18" charset="0"/>
              </a:rPr>
              <a:t> (3) more complete because of the required fields and </a:t>
            </a:r>
          </a:p>
          <a:p>
            <a:pPr algn="l"/>
            <a:r>
              <a:rPr lang="en-IN" dirty="0">
                <a:effectLst/>
                <a:latin typeface="Calibri" panose="020F0502020204030204" pitchFamily="34" charset="0"/>
                <a:ea typeface="Calibri" panose="020F0502020204030204" pitchFamily="34" charset="0"/>
                <a:cs typeface="Times New Roman" panose="02020603050405020304" pitchFamily="18" charset="0"/>
              </a:rPr>
              <a:t> (4) legibility of the pharmacist, reduces the phone discrepancies to the provider. It is advocated that electronic processes from medication ordering and pharmacy verification.</a:t>
            </a:r>
            <a:endParaRPr lang="en-IN" dirty="0"/>
          </a:p>
        </p:txBody>
      </p:sp>
      <p:pic>
        <p:nvPicPr>
          <p:cNvPr id="4" name="Picture 3">
            <a:extLst>
              <a:ext uri="{FF2B5EF4-FFF2-40B4-BE49-F238E27FC236}">
                <a16:creationId xmlns:a16="http://schemas.microsoft.com/office/drawing/2014/main" id="{93AF6A73-ECD6-834A-059B-FF52FC4DA802}"/>
              </a:ext>
            </a:extLst>
          </p:cNvPr>
          <p:cNvPicPr>
            <a:picLocks noChangeAspect="1"/>
          </p:cNvPicPr>
          <p:nvPr/>
        </p:nvPicPr>
        <p:blipFill>
          <a:blip r:embed="rId2"/>
          <a:stretch>
            <a:fillRect/>
          </a:stretch>
        </p:blipFill>
        <p:spPr>
          <a:xfrm>
            <a:off x="174811" y="0"/>
            <a:ext cx="1905000" cy="1905000"/>
          </a:xfrm>
          <a:prstGeom prst="rect">
            <a:avLst/>
          </a:prstGeom>
        </p:spPr>
      </p:pic>
    </p:spTree>
    <p:extLst>
      <p:ext uri="{BB962C8B-B14F-4D97-AF65-F5344CB8AC3E}">
        <p14:creationId xmlns:p14="http://schemas.microsoft.com/office/powerpoint/2010/main" val="37790250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E05D6-A0E0-5F15-D483-8930E3D0402A}"/>
              </a:ext>
            </a:extLst>
          </p:cNvPr>
          <p:cNvSpPr>
            <a:spLocks noGrp="1"/>
          </p:cNvSpPr>
          <p:nvPr>
            <p:ph type="ctrTitle"/>
          </p:nvPr>
        </p:nvSpPr>
        <p:spPr>
          <a:xfrm>
            <a:off x="1524000" y="705504"/>
            <a:ext cx="9144000" cy="773672"/>
          </a:xfrm>
        </p:spPr>
        <p:txBody>
          <a:bodyPr>
            <a:normAutofit fontScale="90000"/>
          </a:bodyPr>
          <a:lstStyle/>
          <a:p>
            <a:r>
              <a:rPr lang="en-IN" dirty="0"/>
              <a:t>Objectives of the study:</a:t>
            </a:r>
          </a:p>
        </p:txBody>
      </p:sp>
      <p:sp>
        <p:nvSpPr>
          <p:cNvPr id="3" name="Subtitle 2">
            <a:extLst>
              <a:ext uri="{FF2B5EF4-FFF2-40B4-BE49-F238E27FC236}">
                <a16:creationId xmlns:a16="http://schemas.microsoft.com/office/drawing/2014/main" id="{FA73B416-83AB-4784-9FAA-5DCA4D097956}"/>
              </a:ext>
            </a:extLst>
          </p:cNvPr>
          <p:cNvSpPr>
            <a:spLocks noGrp="1"/>
          </p:cNvSpPr>
          <p:nvPr>
            <p:ph type="subTitle" idx="1"/>
          </p:nvPr>
        </p:nvSpPr>
        <p:spPr>
          <a:xfrm>
            <a:off x="1524000" y="1922929"/>
            <a:ext cx="9144000" cy="4034118"/>
          </a:xfrm>
        </p:spPr>
        <p:txBody>
          <a:bodyPr/>
          <a:lstStyle/>
          <a:p>
            <a:pPr algn="l">
              <a:lnSpc>
                <a:spcPct val="107000"/>
              </a:lnSpc>
              <a:spcAft>
                <a:spcPts val="800"/>
              </a:spcAft>
            </a:pPr>
            <a:r>
              <a:rPr lang="en-IN" u="sng" dirty="0">
                <a:effectLst/>
                <a:latin typeface="Calibri" panose="020F0502020204030204" pitchFamily="34" charset="0"/>
                <a:ea typeface="Calibri" panose="020F0502020204030204" pitchFamily="34" charset="0"/>
                <a:cs typeface="Times New Roman" panose="02020603050405020304" pitchFamily="18" charset="0"/>
              </a:rPr>
              <a:t>PRIMARY OBJECTIVE</a:t>
            </a:r>
            <a:r>
              <a:rPr lang="en-IN" dirty="0">
                <a:effectLst/>
                <a:latin typeface="Calibri" panose="020F0502020204030204" pitchFamily="34" charset="0"/>
                <a:ea typeface="Calibri" panose="020F0502020204030204" pitchFamily="34" charset="0"/>
                <a:cs typeface="Times New Roman" panose="02020603050405020304" pitchFamily="18" charset="0"/>
              </a:rPr>
              <a:t>:</a:t>
            </a:r>
          </a:p>
          <a:p>
            <a:pPr marL="342900" indent="-342900" algn="l">
              <a:lnSpc>
                <a:spcPct val="107000"/>
              </a:lnSpc>
              <a:spcAft>
                <a:spcPts val="800"/>
              </a:spcAft>
              <a:buFont typeface="Arial" panose="020B0604020202020204" pitchFamily="34" charset="0"/>
              <a:buChar char="•"/>
            </a:pPr>
            <a:r>
              <a:rPr lang="en-IN" dirty="0">
                <a:effectLst/>
                <a:ea typeface="Calibri" panose="020F0502020204030204" pitchFamily="34" charset="0"/>
                <a:cs typeface="Times New Roman" panose="02020603050405020304" pitchFamily="18" charset="0"/>
              </a:rPr>
              <a:t>To determine the average amount of time needed to deliver medicines and consumables to patients, as well as to identify any delays in the order and delivery system from the pharmacy to the IPD.</a:t>
            </a:r>
          </a:p>
          <a:p>
            <a:pPr marL="285750" indent="-285750" algn="l">
              <a:lnSpc>
                <a:spcPct val="107000"/>
              </a:lnSpc>
              <a:spcAft>
                <a:spcPts val="800"/>
              </a:spcAft>
              <a:buFont typeface="Arial" panose="020B0604020202020204" pitchFamily="34" charset="0"/>
              <a:buChar char="•"/>
            </a:pPr>
            <a:r>
              <a:rPr lang="en-IN" dirty="0">
                <a:effectLst/>
                <a:latin typeface="Calibri" panose="020F0502020204030204" pitchFamily="34" charset="0"/>
                <a:ea typeface="Calibri" panose="020F0502020204030204" pitchFamily="34" charset="0"/>
                <a:cs typeface="Times New Roman" panose="02020603050405020304" pitchFamily="18" charset="0"/>
              </a:rPr>
              <a:t>To streamline whether the TAT provided by them is correct or not.</a:t>
            </a:r>
          </a:p>
          <a:p>
            <a:pPr algn="l"/>
            <a:endParaRPr lang="en-IN" dirty="0"/>
          </a:p>
        </p:txBody>
      </p:sp>
      <p:pic>
        <p:nvPicPr>
          <p:cNvPr id="4" name="Picture 3">
            <a:extLst>
              <a:ext uri="{FF2B5EF4-FFF2-40B4-BE49-F238E27FC236}">
                <a16:creationId xmlns:a16="http://schemas.microsoft.com/office/drawing/2014/main" id="{DE44320E-A496-39D4-1A41-F3E537A8CAFF}"/>
              </a:ext>
            </a:extLst>
          </p:cNvPr>
          <p:cNvPicPr>
            <a:picLocks noChangeAspect="1"/>
          </p:cNvPicPr>
          <p:nvPr/>
        </p:nvPicPr>
        <p:blipFill>
          <a:blip r:embed="rId2"/>
          <a:stretch>
            <a:fillRect/>
          </a:stretch>
        </p:blipFill>
        <p:spPr>
          <a:xfrm>
            <a:off x="174811" y="0"/>
            <a:ext cx="1905000" cy="1905000"/>
          </a:xfrm>
          <a:prstGeom prst="rect">
            <a:avLst/>
          </a:prstGeom>
        </p:spPr>
      </p:pic>
    </p:spTree>
    <p:extLst>
      <p:ext uri="{BB962C8B-B14F-4D97-AF65-F5344CB8AC3E}">
        <p14:creationId xmlns:p14="http://schemas.microsoft.com/office/powerpoint/2010/main" val="26871859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C6DBE-1C5B-246E-878C-EF596CAD78C1}"/>
              </a:ext>
            </a:extLst>
          </p:cNvPr>
          <p:cNvSpPr>
            <a:spLocks noGrp="1"/>
          </p:cNvSpPr>
          <p:nvPr>
            <p:ph type="ctrTitle"/>
          </p:nvPr>
        </p:nvSpPr>
        <p:spPr>
          <a:xfrm>
            <a:off x="1524000" y="1122363"/>
            <a:ext cx="9144000" cy="719884"/>
          </a:xfrm>
        </p:spPr>
        <p:txBody>
          <a:bodyPr>
            <a:normAutofit fontScale="90000"/>
          </a:bodyPr>
          <a:lstStyle/>
          <a:p>
            <a:r>
              <a:rPr lang="en-IN" dirty="0"/>
              <a:t>Methodology</a:t>
            </a:r>
          </a:p>
        </p:txBody>
      </p:sp>
      <p:sp>
        <p:nvSpPr>
          <p:cNvPr id="3" name="Subtitle 2">
            <a:extLst>
              <a:ext uri="{FF2B5EF4-FFF2-40B4-BE49-F238E27FC236}">
                <a16:creationId xmlns:a16="http://schemas.microsoft.com/office/drawing/2014/main" id="{D3DD87C7-CB75-1D18-1213-FADF349F1AE0}"/>
              </a:ext>
            </a:extLst>
          </p:cNvPr>
          <p:cNvSpPr>
            <a:spLocks noGrp="1"/>
          </p:cNvSpPr>
          <p:nvPr>
            <p:ph type="subTitle" idx="1"/>
          </p:nvPr>
        </p:nvSpPr>
        <p:spPr>
          <a:xfrm>
            <a:off x="1524000" y="1842247"/>
            <a:ext cx="9144000" cy="4450977"/>
          </a:xfrm>
        </p:spPr>
        <p:txBody>
          <a:bodyPr>
            <a:normAutofit/>
          </a:bodyPr>
          <a:lstStyle/>
          <a:p>
            <a:pPr algn="l">
              <a:lnSpc>
                <a:spcPct val="107000"/>
              </a:lnSpc>
              <a:spcAft>
                <a:spcPts val="800"/>
              </a:spcAft>
            </a:pPr>
            <a:r>
              <a:rPr lang="en-IN" i="1" u="sng" dirty="0">
                <a:effectLst/>
                <a:latin typeface="Calibri" panose="020F0502020204030204" pitchFamily="34" charset="0"/>
                <a:ea typeface="Calibri" panose="020F0502020204030204" pitchFamily="34" charset="0"/>
                <a:cs typeface="Times New Roman" panose="02020603050405020304" pitchFamily="18" charset="0"/>
              </a:rPr>
              <a:t>Study Design: </a:t>
            </a:r>
            <a:r>
              <a:rPr lang="en-IN" dirty="0">
                <a:effectLst/>
                <a:latin typeface="Calibri" panose="020F0502020204030204" pitchFamily="34" charset="0"/>
                <a:ea typeface="Calibri" panose="020F0502020204030204" pitchFamily="34" charset="0"/>
                <a:cs typeface="Times New Roman" panose="02020603050405020304" pitchFamily="18" charset="0"/>
              </a:rPr>
              <a:t>The study population included the patients who reported in the in-patient department.                                                                                                                                          This study includes included all the patients for a time period of 10 days. </a:t>
            </a:r>
          </a:p>
          <a:p>
            <a:pPr algn="l">
              <a:lnSpc>
                <a:spcPct val="107000"/>
              </a:lnSpc>
              <a:spcAft>
                <a:spcPts val="800"/>
              </a:spcAft>
            </a:pPr>
            <a:r>
              <a:rPr lang="en-IN" i="1" u="sng" dirty="0">
                <a:effectLst/>
                <a:latin typeface="Calibri" panose="020F0502020204030204" pitchFamily="34" charset="0"/>
                <a:ea typeface="Calibri" panose="020F0502020204030204" pitchFamily="34" charset="0"/>
                <a:cs typeface="Times New Roman" panose="02020603050405020304" pitchFamily="18" charset="0"/>
              </a:rPr>
              <a:t>Study Duration: </a:t>
            </a:r>
            <a:r>
              <a:rPr lang="en-IN" dirty="0">
                <a:effectLst/>
                <a:latin typeface="Calibri" panose="020F0502020204030204" pitchFamily="34" charset="0"/>
                <a:ea typeface="Calibri" panose="020F0502020204030204" pitchFamily="34" charset="0"/>
                <a:cs typeface="Times New Roman" panose="02020603050405020304" pitchFamily="18" charset="0"/>
              </a:rPr>
              <a:t>The study duration was 30 days.</a:t>
            </a:r>
          </a:p>
          <a:p>
            <a:pPr algn="l">
              <a:lnSpc>
                <a:spcPct val="107000"/>
              </a:lnSpc>
              <a:spcAft>
                <a:spcPts val="800"/>
              </a:spcAft>
            </a:pPr>
            <a:r>
              <a:rPr lang="en-IN" i="1" u="sng" dirty="0">
                <a:effectLst/>
                <a:latin typeface="Calibri" panose="020F0502020204030204" pitchFamily="34" charset="0"/>
                <a:ea typeface="Calibri" panose="020F0502020204030204" pitchFamily="34" charset="0"/>
                <a:cs typeface="Times New Roman" panose="02020603050405020304" pitchFamily="18" charset="0"/>
              </a:rPr>
              <a:t>Study Technique:  </a:t>
            </a:r>
            <a:r>
              <a:rPr lang="en-IN" dirty="0">
                <a:effectLst/>
                <a:latin typeface="Calibri" panose="020F0502020204030204" pitchFamily="34" charset="0"/>
                <a:ea typeface="Calibri" panose="020F0502020204030204" pitchFamily="34" charset="0"/>
                <a:cs typeface="Times New Roman" panose="02020603050405020304" pitchFamily="18" charset="0"/>
              </a:rPr>
              <a:t>Non-Probability Convenience Sampling</a:t>
            </a:r>
          </a:p>
          <a:p>
            <a:pPr algn="l">
              <a:lnSpc>
                <a:spcPct val="107000"/>
              </a:lnSpc>
              <a:spcAft>
                <a:spcPts val="800"/>
              </a:spcAft>
            </a:pPr>
            <a:r>
              <a:rPr lang="en-IN" i="1" u="sng" dirty="0">
                <a:effectLst/>
                <a:latin typeface="Calibri" panose="020F0502020204030204" pitchFamily="34" charset="0"/>
                <a:ea typeface="Calibri" panose="020F0502020204030204" pitchFamily="34" charset="0"/>
                <a:cs typeface="Times New Roman" panose="02020603050405020304" pitchFamily="18" charset="0"/>
              </a:rPr>
              <a:t>Study Criteria:  </a:t>
            </a:r>
            <a:r>
              <a:rPr lang="en-IN" dirty="0">
                <a:effectLst/>
                <a:latin typeface="Calibri" panose="020F0502020204030204" pitchFamily="34" charset="0"/>
                <a:ea typeface="Calibri" panose="020F0502020204030204" pitchFamily="34" charset="0"/>
                <a:cs typeface="Times New Roman" panose="02020603050405020304" pitchFamily="18" charset="0"/>
              </a:rPr>
              <a:t>This study included all the indents received in inpatient pharmacy and excluded the indents from OPD and received on weekends.</a:t>
            </a:r>
          </a:p>
          <a:p>
            <a:pPr algn="l">
              <a:lnSpc>
                <a:spcPct val="107000"/>
              </a:lnSpc>
              <a:spcAft>
                <a:spcPts val="800"/>
              </a:spcAft>
            </a:pP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algn="l"/>
            <a:endParaRPr lang="en-IN" dirty="0"/>
          </a:p>
        </p:txBody>
      </p:sp>
      <p:pic>
        <p:nvPicPr>
          <p:cNvPr id="5" name="Picture 4">
            <a:extLst>
              <a:ext uri="{FF2B5EF4-FFF2-40B4-BE49-F238E27FC236}">
                <a16:creationId xmlns:a16="http://schemas.microsoft.com/office/drawing/2014/main" id="{68CA4CBA-9AB7-F1FE-4BA6-4E5199F401BB}"/>
              </a:ext>
            </a:extLst>
          </p:cNvPr>
          <p:cNvPicPr>
            <a:picLocks noChangeAspect="1"/>
          </p:cNvPicPr>
          <p:nvPr/>
        </p:nvPicPr>
        <p:blipFill>
          <a:blip r:embed="rId2"/>
          <a:stretch>
            <a:fillRect/>
          </a:stretch>
        </p:blipFill>
        <p:spPr>
          <a:xfrm>
            <a:off x="174811" y="0"/>
            <a:ext cx="1905000" cy="1905000"/>
          </a:xfrm>
          <a:prstGeom prst="rect">
            <a:avLst/>
          </a:prstGeom>
        </p:spPr>
      </p:pic>
    </p:spTree>
    <p:extLst>
      <p:ext uri="{BB962C8B-B14F-4D97-AF65-F5344CB8AC3E}">
        <p14:creationId xmlns:p14="http://schemas.microsoft.com/office/powerpoint/2010/main" val="42911703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344E9BA-D6CD-540D-5301-EED2BFAAB240}"/>
              </a:ext>
            </a:extLst>
          </p:cNvPr>
          <p:cNvSpPr>
            <a:spLocks noGrp="1"/>
          </p:cNvSpPr>
          <p:nvPr>
            <p:ph type="subTitle" idx="1"/>
          </p:nvPr>
        </p:nvSpPr>
        <p:spPr>
          <a:xfrm>
            <a:off x="1524000" y="2191871"/>
            <a:ext cx="9144000" cy="4034117"/>
          </a:xfrm>
        </p:spPr>
        <p:txBody>
          <a:bodyPr>
            <a:normAutofit fontScale="92500" lnSpcReduction="10000"/>
          </a:bodyPr>
          <a:lstStyle/>
          <a:p>
            <a:pPr algn="l">
              <a:lnSpc>
                <a:spcPct val="107000"/>
              </a:lnSpc>
              <a:spcAft>
                <a:spcPts val="800"/>
              </a:spcAft>
            </a:pPr>
            <a:r>
              <a:rPr lang="en-IN" sz="2400" i="1" u="sng" dirty="0">
                <a:effectLst/>
                <a:latin typeface="Calibri" panose="020F0502020204030204" pitchFamily="34" charset="0"/>
                <a:ea typeface="Calibri" panose="020F0502020204030204" pitchFamily="34" charset="0"/>
                <a:cs typeface="Times New Roman" panose="02020603050405020304" pitchFamily="18" charset="0"/>
              </a:rPr>
              <a:t>Sample Size: </a:t>
            </a:r>
            <a:r>
              <a:rPr lang="en-IN" sz="2400" dirty="0">
                <a:effectLst/>
                <a:latin typeface="Calibri" panose="020F0502020204030204" pitchFamily="34" charset="0"/>
                <a:ea typeface="Calibri" panose="020F0502020204030204" pitchFamily="34" charset="0"/>
                <a:cs typeface="Times New Roman" panose="02020603050405020304" pitchFamily="18" charset="0"/>
              </a:rPr>
              <a:t>A total of 310 sample size was taken.</a:t>
            </a:r>
          </a:p>
          <a:p>
            <a:pPr algn="l">
              <a:lnSpc>
                <a:spcPct val="107000"/>
              </a:lnSpc>
              <a:spcAft>
                <a:spcPts val="800"/>
              </a:spcAft>
            </a:pPr>
            <a:r>
              <a:rPr lang="en-IN" sz="2400" i="1" u="sng" dirty="0">
                <a:effectLst/>
                <a:latin typeface="Calibri" panose="020F0502020204030204" pitchFamily="34" charset="0"/>
                <a:ea typeface="Calibri" panose="020F0502020204030204" pitchFamily="34" charset="0"/>
                <a:cs typeface="Times New Roman" panose="02020603050405020304" pitchFamily="18" charset="0"/>
              </a:rPr>
              <a:t>Data Collection:  </a:t>
            </a:r>
            <a:r>
              <a:rPr lang="en-IN" sz="2400" dirty="0">
                <a:effectLst/>
                <a:latin typeface="Calibri" panose="020F0502020204030204" pitchFamily="34" charset="0"/>
                <a:ea typeface="Calibri" panose="020F0502020204030204" pitchFamily="34" charset="0"/>
                <a:cs typeface="Times New Roman" panose="02020603050405020304" pitchFamily="18" charset="0"/>
              </a:rPr>
              <a:t>Data Collection Analysis was done via Graphs and differences between variables.</a:t>
            </a:r>
          </a:p>
          <a:p>
            <a:pPr algn="l">
              <a:lnSpc>
                <a:spcPct val="107000"/>
              </a:lnSpc>
              <a:spcAft>
                <a:spcPts val="800"/>
              </a:spcAft>
            </a:pPr>
            <a:r>
              <a:rPr lang="en-IN" sz="2400" i="1" u="sng" dirty="0">
                <a:effectLst/>
                <a:latin typeface="Calibri" panose="020F0502020204030204" pitchFamily="34" charset="0"/>
                <a:ea typeface="Calibri" panose="020F0502020204030204" pitchFamily="34" charset="0"/>
                <a:cs typeface="Times New Roman" panose="02020603050405020304" pitchFamily="18" charset="0"/>
              </a:rPr>
              <a:t>Ethical Considerations: </a:t>
            </a:r>
            <a:r>
              <a:rPr lang="en-IN" sz="2400" dirty="0">
                <a:effectLst/>
                <a:latin typeface="Calibri" panose="020F0502020204030204" pitchFamily="34" charset="0"/>
                <a:ea typeface="Calibri" panose="020F0502020204030204" pitchFamily="34" charset="0"/>
                <a:cs typeface="Times New Roman" panose="02020603050405020304" pitchFamily="18" charset="0"/>
              </a:rPr>
              <a:t>All the information collected was taken under the guidance of the Operations Department and Pharmacy Department. All information received has been kept confidential. </a:t>
            </a:r>
          </a:p>
          <a:p>
            <a:pPr algn="l"/>
            <a:r>
              <a:rPr lang="en-IN" sz="2400" i="1" u="sng" dirty="0">
                <a:effectLst/>
                <a:latin typeface="Calibri" panose="020F0502020204030204" pitchFamily="34" charset="0"/>
                <a:ea typeface="Calibri" panose="020F0502020204030204" pitchFamily="34" charset="0"/>
                <a:cs typeface="Times New Roman" panose="02020603050405020304" pitchFamily="18" charset="0"/>
              </a:rPr>
              <a:t>Study Tool:  </a:t>
            </a:r>
            <a:r>
              <a:rPr lang="en-IN" sz="2400" dirty="0">
                <a:effectLst/>
                <a:latin typeface="Calibri" panose="020F0502020204030204" pitchFamily="34" charset="0"/>
                <a:ea typeface="Calibri" panose="020F0502020204030204" pitchFamily="34" charset="0"/>
                <a:cs typeface="Times New Roman" panose="02020603050405020304" pitchFamily="18" charset="0"/>
              </a:rPr>
              <a:t>The study tool was a checklist prepared for the research study. It recorded the time from when the indent was received, time at which indent was pulled, time taken in billing, time taken by the pharmacist in checking, and time taken by GDA Staff in delivering the drug, etc.</a:t>
            </a:r>
          </a:p>
          <a:p>
            <a:pPr algn="l"/>
            <a:endParaRPr lang="en-IN" dirty="0"/>
          </a:p>
        </p:txBody>
      </p:sp>
      <p:pic>
        <p:nvPicPr>
          <p:cNvPr id="5" name="Picture 4">
            <a:extLst>
              <a:ext uri="{FF2B5EF4-FFF2-40B4-BE49-F238E27FC236}">
                <a16:creationId xmlns:a16="http://schemas.microsoft.com/office/drawing/2014/main" id="{2ADA015F-9AFB-4921-DF1C-96EE617903C8}"/>
              </a:ext>
            </a:extLst>
          </p:cNvPr>
          <p:cNvPicPr>
            <a:picLocks noChangeAspect="1"/>
          </p:cNvPicPr>
          <p:nvPr/>
        </p:nvPicPr>
        <p:blipFill>
          <a:blip r:embed="rId2"/>
          <a:stretch>
            <a:fillRect/>
          </a:stretch>
        </p:blipFill>
        <p:spPr>
          <a:xfrm>
            <a:off x="174811" y="0"/>
            <a:ext cx="1905000" cy="1905000"/>
          </a:xfrm>
          <a:prstGeom prst="rect">
            <a:avLst/>
          </a:prstGeom>
        </p:spPr>
      </p:pic>
    </p:spTree>
    <p:extLst>
      <p:ext uri="{BB962C8B-B14F-4D97-AF65-F5344CB8AC3E}">
        <p14:creationId xmlns:p14="http://schemas.microsoft.com/office/powerpoint/2010/main" val="39830003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85E6C-B001-20DD-E2F7-C6EBD90315F8}"/>
              </a:ext>
            </a:extLst>
          </p:cNvPr>
          <p:cNvSpPr>
            <a:spLocks noGrp="1"/>
          </p:cNvSpPr>
          <p:nvPr>
            <p:ph type="ctrTitle"/>
          </p:nvPr>
        </p:nvSpPr>
        <p:spPr>
          <a:xfrm>
            <a:off x="1524000" y="1122363"/>
            <a:ext cx="9144000" cy="854355"/>
          </a:xfrm>
        </p:spPr>
        <p:txBody>
          <a:bodyPr>
            <a:normAutofit fontScale="90000"/>
          </a:bodyPr>
          <a:lstStyle/>
          <a:p>
            <a:r>
              <a:rPr lang="en-IN" dirty="0"/>
              <a:t>Data Analysis</a:t>
            </a:r>
          </a:p>
        </p:txBody>
      </p:sp>
      <p:sp>
        <p:nvSpPr>
          <p:cNvPr id="3" name="Subtitle 2">
            <a:extLst>
              <a:ext uri="{FF2B5EF4-FFF2-40B4-BE49-F238E27FC236}">
                <a16:creationId xmlns:a16="http://schemas.microsoft.com/office/drawing/2014/main" id="{03E53A30-FCDF-E361-D651-5C38905FC46C}"/>
              </a:ext>
            </a:extLst>
          </p:cNvPr>
          <p:cNvSpPr>
            <a:spLocks noGrp="1"/>
          </p:cNvSpPr>
          <p:nvPr>
            <p:ph type="subTitle" idx="1"/>
          </p:nvPr>
        </p:nvSpPr>
        <p:spPr>
          <a:xfrm>
            <a:off x="1524000" y="2380129"/>
            <a:ext cx="9144000" cy="3859306"/>
          </a:xfrm>
        </p:spPr>
        <p:txBody>
          <a:bodyPr/>
          <a:lstStyle/>
          <a:p>
            <a:pPr algn="l" rtl="0" fontAlgn="base">
              <a:buFont typeface="Arial" panose="020B0604020202020204" pitchFamily="34" charset="0"/>
              <a:buChar char="•"/>
            </a:pPr>
            <a:r>
              <a:rPr lang="en-IN" b="0" i="0" u="none" strike="noStrike" dirty="0">
                <a:solidFill>
                  <a:srgbClr val="000000"/>
                </a:solidFill>
                <a:effectLst/>
                <a:latin typeface="Calibri" panose="020F0502020204030204" pitchFamily="34" charset="0"/>
              </a:rPr>
              <a:t>The data prior to the implementation was taken from Paras Software </a:t>
            </a:r>
            <a:r>
              <a:rPr lang="en-IN" b="0" i="0" dirty="0">
                <a:solidFill>
                  <a:srgbClr val="000000"/>
                </a:solidFill>
                <a:effectLst/>
                <a:latin typeface="Calibri" panose="020F0502020204030204" pitchFamily="34" charset="0"/>
              </a:rPr>
              <a:t>​</a:t>
            </a:r>
            <a:endParaRPr lang="en-IN"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IN" b="0" i="0" u="none" strike="noStrike" dirty="0">
                <a:solidFill>
                  <a:srgbClr val="000000"/>
                </a:solidFill>
                <a:effectLst/>
                <a:latin typeface="Calibri" panose="020F0502020204030204" pitchFamily="34" charset="0"/>
              </a:rPr>
              <a:t>Data Collection was done from 10th May to 20th May and evaluated the process of indents coming from IPD of the hospital. </a:t>
            </a:r>
            <a:r>
              <a:rPr lang="en-IN" b="0" i="0" dirty="0">
                <a:solidFill>
                  <a:srgbClr val="000000"/>
                </a:solidFill>
                <a:effectLst/>
                <a:latin typeface="Calibri" panose="020F0502020204030204" pitchFamily="34" charset="0"/>
              </a:rPr>
              <a:t>​</a:t>
            </a:r>
            <a:endParaRPr lang="en-IN"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IN" b="0" i="0" u="none" strike="noStrike" dirty="0">
                <a:solidFill>
                  <a:srgbClr val="000000"/>
                </a:solidFill>
                <a:effectLst/>
                <a:latin typeface="Calibri" panose="020F0502020204030204" pitchFamily="34" charset="0"/>
              </a:rPr>
              <a:t>The total number of indents was 310. </a:t>
            </a:r>
            <a:r>
              <a:rPr lang="en-IN" b="0" i="0" dirty="0">
                <a:solidFill>
                  <a:srgbClr val="000000"/>
                </a:solidFill>
                <a:effectLst/>
                <a:latin typeface="Calibri" panose="020F0502020204030204" pitchFamily="34" charset="0"/>
              </a:rPr>
              <a:t>​</a:t>
            </a:r>
            <a:endParaRPr lang="en-IN"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IN" b="0" i="0" u="none" strike="noStrike" dirty="0">
                <a:solidFill>
                  <a:srgbClr val="000000"/>
                </a:solidFill>
                <a:effectLst/>
                <a:latin typeface="Calibri" panose="020F0502020204030204" pitchFamily="34" charset="0"/>
              </a:rPr>
              <a:t>Since, there are 4 types of Indents viz., Urgent Indents, Discharge Indents, Shoot Indents, and Normal Indents, data were segregated according to the indent types. </a:t>
            </a:r>
            <a:r>
              <a:rPr lang="en-IN" b="0" i="0" dirty="0">
                <a:solidFill>
                  <a:srgbClr val="000000"/>
                </a:solidFill>
                <a:effectLst/>
                <a:latin typeface="Calibri" panose="020F0502020204030204" pitchFamily="34" charset="0"/>
              </a:rPr>
              <a:t>​</a:t>
            </a:r>
            <a:endParaRPr lang="en-IN" b="0" i="0" dirty="0">
              <a:solidFill>
                <a:srgbClr val="000000"/>
              </a:solidFill>
              <a:effectLst/>
              <a:latin typeface="Arial" panose="020B0604020202020204" pitchFamily="34" charset="0"/>
            </a:endParaRPr>
          </a:p>
          <a:p>
            <a:pPr algn="l"/>
            <a:endParaRPr lang="en-IN" dirty="0"/>
          </a:p>
        </p:txBody>
      </p:sp>
      <p:pic>
        <p:nvPicPr>
          <p:cNvPr id="4" name="Picture 3">
            <a:extLst>
              <a:ext uri="{FF2B5EF4-FFF2-40B4-BE49-F238E27FC236}">
                <a16:creationId xmlns:a16="http://schemas.microsoft.com/office/drawing/2014/main" id="{C03092A0-5DC9-6F82-0747-3AEA026D669F}"/>
              </a:ext>
            </a:extLst>
          </p:cNvPr>
          <p:cNvPicPr>
            <a:picLocks noChangeAspect="1"/>
          </p:cNvPicPr>
          <p:nvPr/>
        </p:nvPicPr>
        <p:blipFill>
          <a:blip r:embed="rId2"/>
          <a:stretch>
            <a:fillRect/>
          </a:stretch>
        </p:blipFill>
        <p:spPr>
          <a:xfrm>
            <a:off x="174811" y="0"/>
            <a:ext cx="1905000" cy="1905000"/>
          </a:xfrm>
          <a:prstGeom prst="rect">
            <a:avLst/>
          </a:prstGeom>
        </p:spPr>
      </p:pic>
    </p:spTree>
    <p:extLst>
      <p:ext uri="{BB962C8B-B14F-4D97-AF65-F5344CB8AC3E}">
        <p14:creationId xmlns:p14="http://schemas.microsoft.com/office/powerpoint/2010/main" val="42447515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6E6C2-3479-5C83-0B99-6CA45313F358}"/>
              </a:ext>
            </a:extLst>
          </p:cNvPr>
          <p:cNvSpPr>
            <a:spLocks noGrp="1"/>
          </p:cNvSpPr>
          <p:nvPr>
            <p:ph type="ctrTitle"/>
          </p:nvPr>
        </p:nvSpPr>
        <p:spPr>
          <a:xfrm>
            <a:off x="1524000" y="1122363"/>
            <a:ext cx="9144000" cy="666096"/>
          </a:xfrm>
        </p:spPr>
        <p:txBody>
          <a:bodyPr>
            <a:normAutofit fontScale="90000"/>
          </a:bodyPr>
          <a:lstStyle/>
          <a:p>
            <a:r>
              <a:rPr lang="en-IN" dirty="0"/>
              <a:t>Results</a:t>
            </a:r>
          </a:p>
        </p:txBody>
      </p:sp>
      <p:sp>
        <p:nvSpPr>
          <p:cNvPr id="3" name="Subtitle 2">
            <a:extLst>
              <a:ext uri="{FF2B5EF4-FFF2-40B4-BE49-F238E27FC236}">
                <a16:creationId xmlns:a16="http://schemas.microsoft.com/office/drawing/2014/main" id="{651F92C3-5B75-B557-EAEC-D8DD7A507523}"/>
              </a:ext>
            </a:extLst>
          </p:cNvPr>
          <p:cNvSpPr>
            <a:spLocks noGrp="1"/>
          </p:cNvSpPr>
          <p:nvPr>
            <p:ph type="subTitle" idx="1"/>
          </p:nvPr>
        </p:nvSpPr>
        <p:spPr>
          <a:xfrm>
            <a:off x="1524000" y="2272553"/>
            <a:ext cx="9144000" cy="3939988"/>
          </a:xfrm>
        </p:spPr>
        <p:txBody>
          <a:bodyPr>
            <a:normAutofit fontScale="92500"/>
          </a:bodyPr>
          <a:lstStyle/>
          <a:p>
            <a:pPr algn="l">
              <a:lnSpc>
                <a:spcPct val="107000"/>
              </a:lnSpc>
              <a:spcAft>
                <a:spcPts val="800"/>
              </a:spcAft>
            </a:pPr>
            <a:r>
              <a:rPr lang="en-IN" dirty="0">
                <a:effectLst/>
                <a:latin typeface="Calibri" panose="020F0502020204030204" pitchFamily="34" charset="0"/>
                <a:ea typeface="Calibri" panose="020F0502020204030204" pitchFamily="34" charset="0"/>
                <a:cs typeface="Times New Roman" panose="02020603050405020304" pitchFamily="18" charset="0"/>
              </a:rPr>
              <a:t>During the time period of 10 days in the IP Pharmacy Department of Rajiv Gandhi Institute and Research Centre, Rohini, a study on time and motion was conducted and the following are the observations: </a:t>
            </a:r>
          </a:p>
          <a:p>
            <a:pPr marL="342900" lvl="0" indent="-342900" algn="l">
              <a:lnSpc>
                <a:spcPct val="107000"/>
              </a:lnSpc>
              <a:buFont typeface="+mj-lt"/>
              <a:buAutoNum type="arabicPeriod"/>
            </a:pPr>
            <a:r>
              <a:rPr lang="en-IN" dirty="0">
                <a:effectLst/>
                <a:latin typeface="Calibri" panose="020F0502020204030204" pitchFamily="34" charset="0"/>
                <a:ea typeface="Calibri" panose="020F0502020204030204" pitchFamily="34" charset="0"/>
                <a:cs typeface="Times New Roman" panose="02020603050405020304" pitchFamily="18" charset="0"/>
              </a:rPr>
              <a:t>The average time taken from which the indent was being received to the time at which Indent was being pulled is 12 minutes and 55 seconds.</a:t>
            </a:r>
          </a:p>
          <a:p>
            <a:pPr marL="342900" lvl="0" indent="-342900" algn="l">
              <a:lnSpc>
                <a:spcPct val="107000"/>
              </a:lnSpc>
              <a:buFont typeface="+mj-lt"/>
              <a:buAutoNum type="arabicPeriod"/>
            </a:pPr>
            <a:r>
              <a:rPr lang="en-IN" dirty="0">
                <a:effectLst/>
                <a:latin typeface="Calibri" panose="020F0502020204030204" pitchFamily="34" charset="0"/>
                <a:ea typeface="Calibri" panose="020F0502020204030204" pitchFamily="34" charset="0"/>
                <a:cs typeface="Times New Roman" panose="02020603050405020304" pitchFamily="18" charset="0"/>
              </a:rPr>
              <a:t>The average time taken for collecting the drugs by the pharmacists is as observed as 12 minutes and 41 seconds.</a:t>
            </a:r>
          </a:p>
          <a:p>
            <a:pPr marL="342900" lvl="0" indent="-342900" algn="l">
              <a:lnSpc>
                <a:spcPct val="107000"/>
              </a:lnSpc>
              <a:buFont typeface="+mj-lt"/>
              <a:buAutoNum type="arabicPeriod"/>
            </a:pPr>
            <a:r>
              <a:rPr lang="en-IN" dirty="0">
                <a:effectLst/>
                <a:latin typeface="Calibri" panose="020F0502020204030204" pitchFamily="34" charset="0"/>
                <a:ea typeface="Calibri" panose="020F0502020204030204" pitchFamily="34" charset="0"/>
                <a:cs typeface="Times New Roman" panose="02020603050405020304" pitchFamily="18" charset="0"/>
              </a:rPr>
              <a:t>The average time taken by the biller to bill the indent was 12 minutes 48 seconds.</a:t>
            </a:r>
          </a:p>
          <a:p>
            <a:pPr algn="l"/>
            <a:endParaRPr lang="en-IN" dirty="0"/>
          </a:p>
        </p:txBody>
      </p:sp>
      <p:pic>
        <p:nvPicPr>
          <p:cNvPr id="4" name="Picture 3">
            <a:extLst>
              <a:ext uri="{FF2B5EF4-FFF2-40B4-BE49-F238E27FC236}">
                <a16:creationId xmlns:a16="http://schemas.microsoft.com/office/drawing/2014/main" id="{B1864E50-9EF3-2AC5-E949-974489CF7F8C}"/>
              </a:ext>
            </a:extLst>
          </p:cNvPr>
          <p:cNvPicPr>
            <a:picLocks noChangeAspect="1"/>
          </p:cNvPicPr>
          <p:nvPr/>
        </p:nvPicPr>
        <p:blipFill>
          <a:blip r:embed="rId2"/>
          <a:stretch>
            <a:fillRect/>
          </a:stretch>
        </p:blipFill>
        <p:spPr>
          <a:xfrm>
            <a:off x="174811" y="0"/>
            <a:ext cx="1905000" cy="1905000"/>
          </a:xfrm>
          <a:prstGeom prst="rect">
            <a:avLst/>
          </a:prstGeom>
        </p:spPr>
      </p:pic>
    </p:spTree>
    <p:extLst>
      <p:ext uri="{BB962C8B-B14F-4D97-AF65-F5344CB8AC3E}">
        <p14:creationId xmlns:p14="http://schemas.microsoft.com/office/powerpoint/2010/main" val="4643333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RGCI Presentation</Template>
  <TotalTime>54</TotalTime>
  <Words>1721</Words>
  <Application>Microsoft Office PowerPoint</Application>
  <PresentationFormat>Widescreen</PresentationFormat>
  <Paragraphs>81</Paragraphs>
  <Slides>24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Calibri Light</vt:lpstr>
      <vt:lpstr>Office Theme</vt:lpstr>
      <vt:lpstr>PowerPoint Presentation</vt:lpstr>
      <vt:lpstr>PowerPoint Presentation</vt:lpstr>
      <vt:lpstr>Introduction</vt:lpstr>
      <vt:lpstr> </vt:lpstr>
      <vt:lpstr>Objectives of the study:</vt:lpstr>
      <vt:lpstr>Methodology</vt:lpstr>
      <vt:lpstr>PowerPoint Presentation</vt:lpstr>
      <vt:lpstr>Data Analysis</vt:lpstr>
      <vt:lpstr>Results</vt:lpstr>
      <vt:lpstr>PowerPoint Presentation</vt:lpstr>
      <vt:lpstr>PowerPoint Presentation</vt:lpstr>
      <vt:lpstr>PowerPoint Presentation</vt:lpstr>
      <vt:lpstr>PowerPoint Presentation</vt:lpstr>
      <vt:lpstr>PowerPoint Presentation</vt:lpstr>
      <vt:lpstr>Discussion </vt:lpstr>
      <vt:lpstr>PowerPoint Presentation</vt:lpstr>
      <vt:lpstr>Recommendation</vt:lpstr>
      <vt:lpstr>Limitation Of the Study</vt:lpstr>
      <vt:lpstr>Conclusion</vt:lpstr>
      <vt:lpstr>REFRENCES</vt:lpstr>
      <vt:lpstr>PowerPoint Presentation</vt:lpstr>
      <vt:lpstr>PowerPoint Presentation</vt:lpstr>
      <vt:lpstr>INTERNSHIP EXPERIENCES</vt:lpstr>
      <vt:lpstr>Suggestions Given to the Organization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 hema Khanna</dc:creator>
  <cp:lastModifiedBy>Dr. hema Khanna</cp:lastModifiedBy>
  <cp:revision>12</cp:revision>
  <dcterms:created xsi:type="dcterms:W3CDTF">2022-06-28T07:36:14Z</dcterms:created>
  <dcterms:modified xsi:type="dcterms:W3CDTF">2022-08-10T08:56:49Z</dcterms:modified>
</cp:coreProperties>
</file>