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1" r:id="rId2"/>
  </p:sldMasterIdLst>
  <p:notesMasterIdLst>
    <p:notesMasterId r:id="rId23"/>
  </p:notesMasterIdLst>
  <p:sldIdLst>
    <p:sldId id="285" r:id="rId3"/>
    <p:sldId id="291" r:id="rId4"/>
    <p:sldId id="256" r:id="rId5"/>
    <p:sldId id="277" r:id="rId6"/>
    <p:sldId id="264" r:id="rId7"/>
    <p:sldId id="278" r:id="rId8"/>
    <p:sldId id="279" r:id="rId9"/>
    <p:sldId id="280" r:id="rId10"/>
    <p:sldId id="259" r:id="rId11"/>
    <p:sldId id="282" r:id="rId12"/>
    <p:sldId id="265" r:id="rId13"/>
    <p:sldId id="258" r:id="rId14"/>
    <p:sldId id="257" r:id="rId15"/>
    <p:sldId id="283" r:id="rId16"/>
    <p:sldId id="287" r:id="rId17"/>
    <p:sldId id="269" r:id="rId18"/>
    <p:sldId id="261" r:id="rId19"/>
    <p:sldId id="289" r:id="rId20"/>
    <p:sldId id="290" r:id="rId21"/>
    <p:sldId id="28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6464"/>
    <a:srgbClr val="073668"/>
    <a:srgbClr val="033366"/>
    <a:srgbClr val="063568"/>
    <a:srgbClr val="305780"/>
    <a:srgbClr val="113E6E"/>
    <a:srgbClr val="154170"/>
    <a:srgbClr val="133F6F"/>
    <a:srgbClr val="C4D3EC"/>
    <a:srgbClr val="B1C5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77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Zain\Desktop\New%20folder\MRD%20TAT%20backup.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Zain\Desktop\New%20folder\MRD%20TAT%20backup.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Zain\Desktop\New%20folder\MRD%20TAT%20backup.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[MRD TAT backup.xlsx]TAT Chart!PivotTable3</c:name>
    <c:fmtId val="-1"/>
  </c:pivotSource>
  <c:chart>
    <c:autoTitleDeleted val="0"/>
    <c:pivotFmts>
      <c:pivotFm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pivotFmt>
      <c:pivotFmt>
        <c:idx val="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pivotFmt>
      <c:pivotFmt>
        <c:idx val="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9756496062992122"/>
          <c:y val="1.9160356806248034E-2"/>
          <c:w val="0.70235228018372708"/>
          <c:h val="0.83719589954369189"/>
        </c:manualLayout>
      </c:layout>
      <c:bar3DChart>
        <c:barDir val="col"/>
        <c:grouping val="clustered"/>
        <c:varyColors val="0"/>
        <c:ser>
          <c:idx val="0"/>
          <c:order val="0"/>
          <c:tx>
            <c:strRef>
              <c:f>'TAT Chart'!$B$4:$B$5</c:f>
              <c:strCache>
                <c:ptCount val="1"/>
                <c:pt idx="0">
                  <c:v>Average of TAT for discharge to MRD HH:MM</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'TAT Chart'!$A$6:$A$12</c:f>
              <c:strCache>
                <c:ptCount val="6"/>
                <c:pt idx="0">
                  <c:v>Mon</c:v>
                </c:pt>
                <c:pt idx="1">
                  <c:v>Tue</c:v>
                </c:pt>
                <c:pt idx="2">
                  <c:v>Wed</c:v>
                </c:pt>
                <c:pt idx="3">
                  <c:v>Thu</c:v>
                </c:pt>
                <c:pt idx="4">
                  <c:v>Fri</c:v>
                </c:pt>
                <c:pt idx="5">
                  <c:v>Sat</c:v>
                </c:pt>
              </c:strCache>
            </c:strRef>
          </c:cat>
          <c:val>
            <c:numRef>
              <c:f>'TAT Chart'!$B$6:$B$12</c:f>
              <c:numCache>
                <c:formatCode>[h]:mm:ss</c:formatCode>
                <c:ptCount val="6"/>
                <c:pt idx="0">
                  <c:v>0.30017361111111102</c:v>
                </c:pt>
                <c:pt idx="1">
                  <c:v>0.24401135005973712</c:v>
                </c:pt>
                <c:pt idx="2">
                  <c:v>0.27396527777777774</c:v>
                </c:pt>
                <c:pt idx="3">
                  <c:v>0.26146907216494852</c:v>
                </c:pt>
                <c:pt idx="4">
                  <c:v>0.30790016501650169</c:v>
                </c:pt>
                <c:pt idx="5">
                  <c:v>0.30516067538126374</c:v>
                </c:pt>
              </c:numCache>
            </c:numRef>
          </c:val>
          <c:extLst>
            <c:ext xmlns:c16="http://schemas.microsoft.com/office/drawing/2014/chart" uri="{C3380CC4-5D6E-409C-BE32-E72D297353CC}">
              <c16:uniqueId val="{00000000-0E6D-48ED-9566-399D45585766}"/>
            </c:ext>
          </c:extLst>
        </c:ser>
        <c:ser>
          <c:idx val="1"/>
          <c:order val="1"/>
          <c:tx>
            <c:strRef>
              <c:f>'TAT Chart'!$C$4:$C$5</c:f>
              <c:strCache>
                <c:ptCount val="1"/>
                <c:pt idx="0">
                  <c:v>Average of TAT from Discharge to Uploading HH:MM</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'TAT Chart'!$A$6:$A$12</c:f>
              <c:strCache>
                <c:ptCount val="6"/>
                <c:pt idx="0">
                  <c:v>Mon</c:v>
                </c:pt>
                <c:pt idx="1">
                  <c:v>Tue</c:v>
                </c:pt>
                <c:pt idx="2">
                  <c:v>Wed</c:v>
                </c:pt>
                <c:pt idx="3">
                  <c:v>Thu</c:v>
                </c:pt>
                <c:pt idx="4">
                  <c:v>Fri</c:v>
                </c:pt>
                <c:pt idx="5">
                  <c:v>Sat</c:v>
                </c:pt>
              </c:strCache>
            </c:strRef>
          </c:cat>
          <c:val>
            <c:numRef>
              <c:f>'TAT Chart'!$C$6:$C$12</c:f>
              <c:numCache>
                <c:formatCode>[h]:mm:ss</c:formatCode>
                <c:ptCount val="6"/>
                <c:pt idx="0">
                  <c:v>1.9060105363984676</c:v>
                </c:pt>
                <c:pt idx="1">
                  <c:v>2.0325445816186565</c:v>
                </c:pt>
                <c:pt idx="2">
                  <c:v>1.9911789021164019</c:v>
                </c:pt>
                <c:pt idx="3">
                  <c:v>2.0526635021097048</c:v>
                </c:pt>
                <c:pt idx="4">
                  <c:v>3.0103104575163409</c:v>
                </c:pt>
                <c:pt idx="5">
                  <c:v>2.9734857253086422</c:v>
                </c:pt>
              </c:numCache>
            </c:numRef>
          </c:val>
          <c:extLst>
            <c:ext xmlns:c16="http://schemas.microsoft.com/office/drawing/2014/chart" uri="{C3380CC4-5D6E-409C-BE32-E72D297353CC}">
              <c16:uniqueId val="{00000001-0E6D-48ED-9566-399D45585766}"/>
            </c:ext>
          </c:extLst>
        </c:ser>
        <c:dLbls>
          <c:showLegendKey val="0"/>
          <c:showVal val="0"/>
          <c:showCatName val="0"/>
          <c:showSerName val="0"/>
          <c:showPercent val="0"/>
          <c:showBubbleSize val="0"/>
        </c:dLbls>
        <c:gapWidth val="150"/>
        <c:shape val="box"/>
        <c:axId val="525233952"/>
        <c:axId val="525236576"/>
        <c:axId val="0"/>
      </c:bar3DChart>
      <c:catAx>
        <c:axId val="525233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236576"/>
        <c:crosses val="autoZero"/>
        <c:auto val="1"/>
        <c:lblAlgn val="ctr"/>
        <c:lblOffset val="100"/>
        <c:noMultiLvlLbl val="0"/>
      </c:catAx>
      <c:valAx>
        <c:axId val="525236576"/>
        <c:scaling>
          <c:orientation val="minMax"/>
        </c:scaling>
        <c:delete val="0"/>
        <c:axPos val="l"/>
        <c:majorGridlines>
          <c:spPr>
            <a:ln w="9525" cap="flat" cmpd="sng" algn="ctr">
              <a:solidFill>
                <a:schemeClr val="tx1">
                  <a:lumMod val="15000"/>
                  <a:lumOff val="85000"/>
                </a:schemeClr>
              </a:solidFill>
              <a:round/>
            </a:ln>
            <a:effectLst/>
          </c:spPr>
        </c:majorGridlines>
        <c:numFmt formatCode="[h]:mm:ss"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2339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[MRD TAT backup.xlsx]Billing Type Chart!PivotTable19</c:name>
    <c:fmtId val="-1"/>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2"/>
            </a:solidFill>
            <a:round/>
          </a:ln>
          <a:effectLst/>
        </c:spPr>
        <c:marker>
          <c:symbol val="circle"/>
          <c:size val="5"/>
          <c:spPr>
            <a:solidFill>
              <a:schemeClr val="accent2"/>
            </a:solidFill>
            <a:ln w="9525">
              <a:solidFill>
                <a:schemeClr val="accent2"/>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2"/>
            </a:solidFill>
            <a:round/>
          </a:ln>
          <a:effectLst/>
        </c:spPr>
        <c:marker>
          <c:symbol val="circle"/>
          <c:size val="5"/>
          <c:spPr>
            <a:solidFill>
              <a:schemeClr val="accent2"/>
            </a:solidFill>
            <a:ln w="9525">
              <a:solidFill>
                <a:schemeClr val="accent2"/>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2"/>
            </a:solidFill>
            <a:round/>
          </a:ln>
          <a:effectLst/>
        </c:spPr>
        <c:marker>
          <c:symbol val="circle"/>
          <c:size val="5"/>
          <c:spPr>
            <a:solidFill>
              <a:schemeClr val="accent2"/>
            </a:solidFill>
            <a:ln w="9525">
              <a:solidFill>
                <a:schemeClr val="accent2"/>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9.9208652839963635E-2"/>
          <c:y val="3.7415112584611131E-2"/>
          <c:w val="0.64974894341220024"/>
          <c:h val="0.86578238122919193"/>
        </c:manualLayout>
      </c:layout>
      <c:barChart>
        <c:barDir val="col"/>
        <c:grouping val="clustered"/>
        <c:varyColors val="0"/>
        <c:ser>
          <c:idx val="0"/>
          <c:order val="0"/>
          <c:tx>
            <c:strRef>
              <c:f>'Billing Type Chart'!$B$3</c:f>
              <c:strCache>
                <c:ptCount val="1"/>
                <c:pt idx="0">
                  <c:v>Average of TAT for discharge to MRD HH:MM</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'Billing Type Chart'!$A$4:$A$7</c:f>
              <c:strCache>
                <c:ptCount val="3"/>
                <c:pt idx="0">
                  <c:v>Advance</c:v>
                </c:pt>
                <c:pt idx="1">
                  <c:v>Cash</c:v>
                </c:pt>
                <c:pt idx="2">
                  <c:v>Credit</c:v>
                </c:pt>
              </c:strCache>
            </c:strRef>
          </c:cat>
          <c:val>
            <c:numRef>
              <c:f>'Billing Type Chart'!$B$4:$B$7</c:f>
              <c:numCache>
                <c:formatCode>[h]:mm:ss</c:formatCode>
                <c:ptCount val="3"/>
                <c:pt idx="0">
                  <c:v>0.15569444444444444</c:v>
                </c:pt>
                <c:pt idx="1">
                  <c:v>0.24705641385767801</c:v>
                </c:pt>
                <c:pt idx="2">
                  <c:v>0.35276687027341497</c:v>
                </c:pt>
              </c:numCache>
            </c:numRef>
          </c:val>
          <c:extLst>
            <c:ext xmlns:c16="http://schemas.microsoft.com/office/drawing/2014/chart" uri="{C3380CC4-5D6E-409C-BE32-E72D297353CC}">
              <c16:uniqueId val="{00000000-CF35-4D0A-BF0E-A3CE1074EB62}"/>
            </c:ext>
          </c:extLst>
        </c:ser>
        <c:dLbls>
          <c:showLegendKey val="0"/>
          <c:showVal val="0"/>
          <c:showCatName val="0"/>
          <c:showSerName val="0"/>
          <c:showPercent val="0"/>
          <c:showBubbleSize val="0"/>
        </c:dLbls>
        <c:gapWidth val="219"/>
        <c:overlap val="-27"/>
        <c:axId val="696562040"/>
        <c:axId val="696562368"/>
      </c:barChart>
      <c:lineChart>
        <c:grouping val="standard"/>
        <c:varyColors val="0"/>
        <c:ser>
          <c:idx val="1"/>
          <c:order val="1"/>
          <c:tx>
            <c:strRef>
              <c:f>'Billing Type Chart'!$C$3</c:f>
              <c:strCache>
                <c:ptCount val="1"/>
                <c:pt idx="0">
                  <c:v>Average of TAT from Discharge to Uploading HH:MM</c:v>
                </c:pt>
              </c:strCache>
            </c:strRef>
          </c:tx>
          <c:spPr>
            <a:ln w="34925" cap="rnd">
              <a:solidFill>
                <a:schemeClr val="accent2"/>
              </a:solidFill>
              <a:round/>
            </a:ln>
            <a:effectLst>
              <a:outerShdw blurRad="57150" dist="19050" dir="5400000" algn="ctr" rotWithShape="0">
                <a:srgbClr val="000000">
                  <a:alpha val="63000"/>
                </a:srgbClr>
              </a:outerShdw>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a:outerShdw blurRad="57150" dist="19050" dir="5400000" algn="ctr" rotWithShape="0">
                  <a:srgbClr val="000000">
                    <a:alpha val="63000"/>
                  </a:srgbClr>
                </a:outerShdw>
              </a:effectLst>
            </c:spPr>
          </c:marker>
          <c:cat>
            <c:strRef>
              <c:f>'Billing Type Chart'!$A$4:$A$7</c:f>
              <c:strCache>
                <c:ptCount val="3"/>
                <c:pt idx="0">
                  <c:v>Advance</c:v>
                </c:pt>
                <c:pt idx="1">
                  <c:v>Cash</c:v>
                </c:pt>
                <c:pt idx="2">
                  <c:v>Credit</c:v>
                </c:pt>
              </c:strCache>
            </c:strRef>
          </c:cat>
          <c:val>
            <c:numRef>
              <c:f>'Billing Type Chart'!$C$4:$C$7</c:f>
              <c:numCache>
                <c:formatCode>[h]:mm:ss</c:formatCode>
                <c:ptCount val="3"/>
                <c:pt idx="0">
                  <c:v>2.2190277777777778</c:v>
                </c:pt>
                <c:pt idx="1">
                  <c:v>2.3536494755244757</c:v>
                </c:pt>
                <c:pt idx="2">
                  <c:v>2.3266104294478529</c:v>
                </c:pt>
              </c:numCache>
            </c:numRef>
          </c:val>
          <c:smooth val="0"/>
          <c:extLst>
            <c:ext xmlns:c16="http://schemas.microsoft.com/office/drawing/2014/chart" uri="{C3380CC4-5D6E-409C-BE32-E72D297353CC}">
              <c16:uniqueId val="{00000001-CF35-4D0A-BF0E-A3CE1074EB62}"/>
            </c:ext>
          </c:extLst>
        </c:ser>
        <c:dLbls>
          <c:showLegendKey val="0"/>
          <c:showVal val="0"/>
          <c:showCatName val="0"/>
          <c:showSerName val="0"/>
          <c:showPercent val="0"/>
          <c:showBubbleSize val="0"/>
        </c:dLbls>
        <c:marker val="1"/>
        <c:smooth val="0"/>
        <c:axId val="630604712"/>
        <c:axId val="630604384"/>
      </c:lineChart>
      <c:catAx>
        <c:axId val="696562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6562368"/>
        <c:crosses val="autoZero"/>
        <c:auto val="1"/>
        <c:lblAlgn val="ctr"/>
        <c:lblOffset val="100"/>
        <c:noMultiLvlLbl val="0"/>
      </c:catAx>
      <c:valAx>
        <c:axId val="696562368"/>
        <c:scaling>
          <c:orientation val="minMax"/>
        </c:scaling>
        <c:delete val="0"/>
        <c:axPos val="l"/>
        <c:majorGridlines>
          <c:spPr>
            <a:ln w="9525" cap="flat" cmpd="sng" algn="ctr">
              <a:solidFill>
                <a:schemeClr val="tx1">
                  <a:lumMod val="15000"/>
                  <a:lumOff val="85000"/>
                </a:schemeClr>
              </a:solidFill>
              <a:round/>
            </a:ln>
            <a:effectLst/>
          </c:spPr>
        </c:majorGridlines>
        <c:numFmt formatCode="[h]:mm:ss"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6562040"/>
        <c:crosses val="autoZero"/>
        <c:crossBetween val="between"/>
      </c:valAx>
      <c:valAx>
        <c:axId val="630604384"/>
        <c:scaling>
          <c:orientation val="minMax"/>
        </c:scaling>
        <c:delete val="0"/>
        <c:axPos val="r"/>
        <c:numFmt formatCode="[h]:mm:ss"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0604712"/>
        <c:crosses val="max"/>
        <c:crossBetween val="between"/>
      </c:valAx>
      <c:catAx>
        <c:axId val="630604712"/>
        <c:scaling>
          <c:orientation val="minMax"/>
        </c:scaling>
        <c:delete val="1"/>
        <c:axPos val="b"/>
        <c:numFmt formatCode="General" sourceLinked="1"/>
        <c:majorTickMark val="none"/>
        <c:minorTickMark val="none"/>
        <c:tickLblPos val="nextTo"/>
        <c:crossAx val="630604384"/>
        <c:crosses val="autoZero"/>
        <c:auto val="1"/>
        <c:lblAlgn val="ctr"/>
        <c:lblOffset val="100"/>
        <c:noMultiLvlLbl val="0"/>
      </c:catAx>
      <c:spPr>
        <a:noFill/>
        <a:ln>
          <a:noFill/>
        </a:ln>
        <a:effectLst/>
      </c:spPr>
    </c:plotArea>
    <c:legend>
      <c:legendPos val="r"/>
      <c:layout>
        <c:manualLayout>
          <c:xMode val="edge"/>
          <c:yMode val="edge"/>
          <c:x val="0.81281902008420692"/>
          <c:y val="5.4171584256665913E-2"/>
          <c:w val="0.15365717441433727"/>
          <c:h val="0.3189496614936556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1.5250600250985317E-2"/>
          <c:w val="1"/>
          <c:h val="0.98420889881302809"/>
        </c:manualLayout>
      </c:layout>
      <c:pie3DChart>
        <c:varyColors val="1"/>
        <c:ser>
          <c:idx val="0"/>
          <c:order val="0"/>
          <c:tx>
            <c:strRef>
              <c:f>'File Status Chart'!$B$1</c:f>
              <c:strCache>
                <c:ptCount val="1"/>
                <c:pt idx="0">
                  <c:v>Number of files</c:v>
                </c:pt>
              </c:strCache>
            </c:strRef>
          </c:tx>
          <c:explosion val="16"/>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10A6-420B-9689-9EBF96F91CD8}"/>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10A6-420B-9689-9EBF96F91CD8}"/>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10A6-420B-9689-9EBF96F91CD8}"/>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10A6-420B-9689-9EBF96F91CD8}"/>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'File Status Chart'!$A$2:$A$3</c:f>
              <c:strCache>
                <c:ptCount val="2"/>
                <c:pt idx="0">
                  <c:v>Files Sent Back</c:v>
                </c:pt>
                <c:pt idx="1">
                  <c:v>Uploaded</c:v>
                </c:pt>
              </c:strCache>
            </c:strRef>
          </c:cat>
          <c:val>
            <c:numRef>
              <c:f>'File Status Chart'!$B$2:$B$3</c:f>
              <c:numCache>
                <c:formatCode>General</c:formatCode>
                <c:ptCount val="2"/>
                <c:pt idx="0">
                  <c:v>98</c:v>
                </c:pt>
                <c:pt idx="1">
                  <c:v>459</c:v>
                </c:pt>
              </c:numCache>
            </c:numRef>
          </c:val>
          <c:extLst>
            <c:ext xmlns:c16="http://schemas.microsoft.com/office/drawing/2014/chart" uri="{C3380CC4-5D6E-409C-BE32-E72D297353CC}">
              <c16:uniqueId val="{00000004-10A6-420B-9689-9EBF96F91CD8}"/>
            </c:ext>
          </c:extLst>
        </c:ser>
        <c:dLbls>
          <c:dLblPos val="outEnd"/>
          <c:showLegendKey val="0"/>
          <c:showVal val="0"/>
          <c:showCatName val="0"/>
          <c:showSerName val="0"/>
          <c:showPercent val="1"/>
          <c:showBubbleSize val="0"/>
          <c:showLeaderLines val="1"/>
        </c:dLbls>
        <c:extLst>
          <c:ext xmlns:c15="http://schemas.microsoft.com/office/drawing/2012/chart" uri="{02D57815-91ED-43cb-92C2-25804820EDAC}">
            <c15:filteredPieSeries>
              <c15:ser>
                <c:idx val="1"/>
                <c:order val="1"/>
                <c:tx>
                  <c:strRef>
                    <c:extLst>
                      <c:ext uri="{02D57815-91ED-43cb-92C2-25804820EDAC}">
                        <c15:formulaRef>
                          <c15:sqref>'File Status Chart'!$C$1</c15:sqref>
                        </c15:formulaRef>
                      </c:ext>
                    </c:extLst>
                    <c:strCache>
                      <c:ptCount val="1"/>
                      <c:pt idx="0">
                        <c:v>Percentage</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6-10A6-420B-9689-9EBF96F91CD8}"/>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8-10A6-420B-9689-9EBF96F91CD8}"/>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0"/>
                    <c:showSerName val="0"/>
                    <c:showPercent val="1"/>
                    <c:showBubbleSize val="0"/>
                    <c:extLst>
                      <c:ext xmlns:c16="http://schemas.microsoft.com/office/drawing/2014/chart" uri="{C3380CC4-5D6E-409C-BE32-E72D297353CC}">
                        <c16:uniqueId val="{00000006-10A6-420B-9689-9EBF96F91CD8}"/>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0"/>
                    <c:showSerName val="0"/>
                    <c:showPercent val="1"/>
                    <c:showBubbleSize val="0"/>
                    <c:extLst>
                      <c:ext xmlns:c16="http://schemas.microsoft.com/office/drawing/2014/chart" uri="{C3380CC4-5D6E-409C-BE32-E72D297353CC}">
                        <c16:uniqueId val="{00000008-10A6-420B-9689-9EBF96F91CD8}"/>
                      </c:ext>
                    </c:extLst>
                  </c:dLbl>
                  <c:spPr>
                    <a:noFill/>
                    <a:ln>
                      <a:noFill/>
                    </a:ln>
                    <a:effectLst/>
                  </c:sp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'File Status Chart'!$A$2:$A$3</c15:sqref>
                        </c15:formulaRef>
                      </c:ext>
                    </c:extLst>
                    <c:strCache>
                      <c:ptCount val="2"/>
                      <c:pt idx="0">
                        <c:v>Files Sent Back</c:v>
                      </c:pt>
                      <c:pt idx="1">
                        <c:v>Uploaded</c:v>
                      </c:pt>
                    </c:strCache>
                  </c:strRef>
                </c:cat>
                <c:val>
                  <c:numRef>
                    <c:extLst>
                      <c:ext uri="{02D57815-91ED-43cb-92C2-25804820EDAC}">
                        <c15:formulaRef>
                          <c15:sqref>'File Status Chart'!$C$2:$C$3</c15:sqref>
                        </c15:formulaRef>
                      </c:ext>
                    </c:extLst>
                    <c:numCache>
                      <c:formatCode>0.00%</c:formatCode>
                      <c:ptCount val="2"/>
                      <c:pt idx="0">
                        <c:v>0.17594254937163376</c:v>
                      </c:pt>
                      <c:pt idx="1">
                        <c:v>0.82405745062836622</c:v>
                      </c:pt>
                    </c:numCache>
                  </c:numRef>
                </c:val>
                <c:extLst>
                  <c:ext xmlns:c16="http://schemas.microsoft.com/office/drawing/2014/chart" uri="{C3380CC4-5D6E-409C-BE32-E72D297353CC}">
                    <c16:uniqueId val="{00000009-10A6-420B-9689-9EBF96F91CD8}"/>
                  </c:ext>
                </c:extLst>
              </c15:ser>
            </c15:filteredPieSeries>
          </c:ext>
        </c:extLst>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488B70-185D-400C-A356-5A848C8BF6FE}" type="datetimeFigureOut">
              <a:rPr lang="en-IN" smtClean="0"/>
              <a:t>27-07-2022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7A165-8377-42E8-9BD6-6F8ED231B6B6}" type="slidenum">
              <a:rPr lang="en-IN" smtClean="0"/>
              <a:t>‹#›</a:t>
            </a:fld>
            <a:endParaRPr lang="en-IN"/>
          </a:p>
        </p:txBody>
      </p:sp>
    </p:spTree>
    <p:extLst>
      <p:ext uri="{BB962C8B-B14F-4D97-AF65-F5344CB8AC3E}">
        <p14:creationId xmlns:p14="http://schemas.microsoft.com/office/powerpoint/2010/main" val="2797097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7BCBBF-3B14-49EE-839D-F9D0F54BECC4}" type="slidenum">
              <a:rPr lang="en-IN" smtClean="0"/>
              <a:t>11</a:t>
            </a:fld>
            <a:endParaRPr lang="en-IN"/>
          </a:p>
        </p:txBody>
      </p:sp>
    </p:spTree>
    <p:extLst>
      <p:ext uri="{BB962C8B-B14F-4D97-AF65-F5344CB8AC3E}">
        <p14:creationId xmlns:p14="http://schemas.microsoft.com/office/powerpoint/2010/main" val="3092107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8EF94F-346A-4ABD-AA2E-BF9553AF0950}"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1C73B-01DA-F2BF-3149-D2BCD6B5F9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2F6FA14F-4D9E-BCE5-D366-CC9422D522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59235B2-9570-49E5-9FDC-A1E4D2C150D8}"/>
              </a:ext>
            </a:extLst>
          </p:cNvPr>
          <p:cNvSpPr>
            <a:spLocks noGrp="1"/>
          </p:cNvSpPr>
          <p:nvPr>
            <p:ph type="dt" sz="half" idx="10"/>
          </p:nvPr>
        </p:nvSpPr>
        <p:spPr/>
        <p:txBody>
          <a:bodyPr/>
          <a:lstStyle/>
          <a:p>
            <a:fld id="{588A676E-4352-4CE9-A9E3-D9DE05F048E1}" type="datetimeFigureOut">
              <a:rPr lang="en-IN" smtClean="0"/>
              <a:t>27-07-2022</a:t>
            </a:fld>
            <a:endParaRPr lang="en-IN"/>
          </a:p>
        </p:txBody>
      </p:sp>
      <p:sp>
        <p:nvSpPr>
          <p:cNvPr id="5" name="Footer Placeholder 4">
            <a:extLst>
              <a:ext uri="{FF2B5EF4-FFF2-40B4-BE49-F238E27FC236}">
                <a16:creationId xmlns:a16="http://schemas.microsoft.com/office/drawing/2014/main" id="{03498A90-06EB-CC77-48E1-C04ABE08F36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7AE8682-5886-8021-B9B8-94014E86394E}"/>
              </a:ext>
            </a:extLst>
          </p:cNvPr>
          <p:cNvSpPr>
            <a:spLocks noGrp="1"/>
          </p:cNvSpPr>
          <p:nvPr>
            <p:ph type="sldNum" sz="quarter" idx="12"/>
          </p:nvPr>
        </p:nvSpPr>
        <p:spPr/>
        <p:txBody>
          <a:bodyPr/>
          <a:lstStyle/>
          <a:p>
            <a:fld id="{6A6B876F-8B26-4E11-9F1B-111C059437D7}" type="slidenum">
              <a:rPr lang="en-IN" smtClean="0"/>
              <a:t>‹#›</a:t>
            </a:fld>
            <a:endParaRPr lang="en-IN"/>
          </a:p>
        </p:txBody>
      </p:sp>
    </p:spTree>
    <p:extLst>
      <p:ext uri="{BB962C8B-B14F-4D97-AF65-F5344CB8AC3E}">
        <p14:creationId xmlns:p14="http://schemas.microsoft.com/office/powerpoint/2010/main" val="4037408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5BCB5-7EBA-75D8-E60A-ED04A027DB7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ED4822F-F8EF-D79C-A560-BF9B5D31F5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A646DE2-861F-FDE0-5D8A-6C450E3AB5D6}"/>
              </a:ext>
            </a:extLst>
          </p:cNvPr>
          <p:cNvSpPr>
            <a:spLocks noGrp="1"/>
          </p:cNvSpPr>
          <p:nvPr>
            <p:ph type="dt" sz="half" idx="10"/>
          </p:nvPr>
        </p:nvSpPr>
        <p:spPr/>
        <p:txBody>
          <a:bodyPr/>
          <a:lstStyle/>
          <a:p>
            <a:fld id="{588A676E-4352-4CE9-A9E3-D9DE05F048E1}" type="datetimeFigureOut">
              <a:rPr lang="en-IN" smtClean="0"/>
              <a:t>27-07-2022</a:t>
            </a:fld>
            <a:endParaRPr lang="en-IN"/>
          </a:p>
        </p:txBody>
      </p:sp>
      <p:sp>
        <p:nvSpPr>
          <p:cNvPr id="5" name="Footer Placeholder 4">
            <a:extLst>
              <a:ext uri="{FF2B5EF4-FFF2-40B4-BE49-F238E27FC236}">
                <a16:creationId xmlns:a16="http://schemas.microsoft.com/office/drawing/2014/main" id="{5AC3AF5F-0FC5-F334-572D-684D61A5495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65AA165-9C25-C6DB-0B73-3A2554CA5271}"/>
              </a:ext>
            </a:extLst>
          </p:cNvPr>
          <p:cNvSpPr>
            <a:spLocks noGrp="1"/>
          </p:cNvSpPr>
          <p:nvPr>
            <p:ph type="sldNum" sz="quarter" idx="12"/>
          </p:nvPr>
        </p:nvSpPr>
        <p:spPr/>
        <p:txBody>
          <a:bodyPr/>
          <a:lstStyle/>
          <a:p>
            <a:fld id="{6A6B876F-8B26-4E11-9F1B-111C059437D7}" type="slidenum">
              <a:rPr lang="en-IN" smtClean="0"/>
              <a:t>‹#›</a:t>
            </a:fld>
            <a:endParaRPr lang="en-IN"/>
          </a:p>
        </p:txBody>
      </p:sp>
    </p:spTree>
    <p:extLst>
      <p:ext uri="{BB962C8B-B14F-4D97-AF65-F5344CB8AC3E}">
        <p14:creationId xmlns:p14="http://schemas.microsoft.com/office/powerpoint/2010/main" val="412107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863964-F1AF-7BB7-E997-083F6D1808F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9A4C6E1-A8CC-F093-798B-BB29475774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04BD6DD-EE6F-3CC9-E78C-5B33BFFE9208}"/>
              </a:ext>
            </a:extLst>
          </p:cNvPr>
          <p:cNvSpPr>
            <a:spLocks noGrp="1"/>
          </p:cNvSpPr>
          <p:nvPr>
            <p:ph type="dt" sz="half" idx="10"/>
          </p:nvPr>
        </p:nvSpPr>
        <p:spPr/>
        <p:txBody>
          <a:bodyPr/>
          <a:lstStyle/>
          <a:p>
            <a:fld id="{588A676E-4352-4CE9-A9E3-D9DE05F048E1}" type="datetimeFigureOut">
              <a:rPr lang="en-IN" smtClean="0"/>
              <a:t>27-07-2022</a:t>
            </a:fld>
            <a:endParaRPr lang="en-IN"/>
          </a:p>
        </p:txBody>
      </p:sp>
      <p:sp>
        <p:nvSpPr>
          <p:cNvPr id="5" name="Footer Placeholder 4">
            <a:extLst>
              <a:ext uri="{FF2B5EF4-FFF2-40B4-BE49-F238E27FC236}">
                <a16:creationId xmlns:a16="http://schemas.microsoft.com/office/drawing/2014/main" id="{38782FB0-4221-03AE-142B-12C13AA5BEB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0E872CC-01E3-9FA9-ADCF-D5C45287223A}"/>
              </a:ext>
            </a:extLst>
          </p:cNvPr>
          <p:cNvSpPr>
            <a:spLocks noGrp="1"/>
          </p:cNvSpPr>
          <p:nvPr>
            <p:ph type="sldNum" sz="quarter" idx="12"/>
          </p:nvPr>
        </p:nvSpPr>
        <p:spPr/>
        <p:txBody>
          <a:bodyPr/>
          <a:lstStyle/>
          <a:p>
            <a:fld id="{6A6B876F-8B26-4E11-9F1B-111C059437D7}" type="slidenum">
              <a:rPr lang="en-IN" smtClean="0"/>
              <a:t>‹#›</a:t>
            </a:fld>
            <a:endParaRPr lang="en-IN"/>
          </a:p>
        </p:txBody>
      </p:sp>
    </p:spTree>
    <p:extLst>
      <p:ext uri="{BB962C8B-B14F-4D97-AF65-F5344CB8AC3E}">
        <p14:creationId xmlns:p14="http://schemas.microsoft.com/office/powerpoint/2010/main" val="612368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65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78014-6BA2-9FDD-0BC1-BFC5CCADBF6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3D66417-ABBB-ECC3-FB9D-B730471237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902FD81-AB88-52F0-7346-0946E596F970}"/>
              </a:ext>
            </a:extLst>
          </p:cNvPr>
          <p:cNvSpPr>
            <a:spLocks noGrp="1"/>
          </p:cNvSpPr>
          <p:nvPr>
            <p:ph type="dt" sz="half" idx="10"/>
          </p:nvPr>
        </p:nvSpPr>
        <p:spPr/>
        <p:txBody>
          <a:bodyPr/>
          <a:lstStyle/>
          <a:p>
            <a:fld id="{588A676E-4352-4CE9-A9E3-D9DE05F048E1}" type="datetimeFigureOut">
              <a:rPr lang="en-IN" smtClean="0"/>
              <a:t>27-07-2022</a:t>
            </a:fld>
            <a:endParaRPr lang="en-IN"/>
          </a:p>
        </p:txBody>
      </p:sp>
      <p:sp>
        <p:nvSpPr>
          <p:cNvPr id="5" name="Footer Placeholder 4">
            <a:extLst>
              <a:ext uri="{FF2B5EF4-FFF2-40B4-BE49-F238E27FC236}">
                <a16:creationId xmlns:a16="http://schemas.microsoft.com/office/drawing/2014/main" id="{4CBFA40E-54C6-AF83-D725-5399ACF320C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CFFAF5C-082F-79CA-2F0D-56884D1CCCC7}"/>
              </a:ext>
            </a:extLst>
          </p:cNvPr>
          <p:cNvSpPr>
            <a:spLocks noGrp="1"/>
          </p:cNvSpPr>
          <p:nvPr>
            <p:ph type="sldNum" sz="quarter" idx="12"/>
          </p:nvPr>
        </p:nvSpPr>
        <p:spPr/>
        <p:txBody>
          <a:bodyPr/>
          <a:lstStyle/>
          <a:p>
            <a:fld id="{6A6B876F-8B26-4E11-9F1B-111C059437D7}" type="slidenum">
              <a:rPr lang="en-IN" smtClean="0"/>
              <a:t>‹#›</a:t>
            </a:fld>
            <a:endParaRPr lang="en-IN"/>
          </a:p>
        </p:txBody>
      </p:sp>
    </p:spTree>
    <p:extLst>
      <p:ext uri="{BB962C8B-B14F-4D97-AF65-F5344CB8AC3E}">
        <p14:creationId xmlns:p14="http://schemas.microsoft.com/office/powerpoint/2010/main" val="2393616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1733-8594-4851-5AB2-79DA182DA3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25477F2-6C0A-5B67-0BDC-C903F4E63C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95BCD5-485D-708F-1420-993E6BE3F5FD}"/>
              </a:ext>
            </a:extLst>
          </p:cNvPr>
          <p:cNvSpPr>
            <a:spLocks noGrp="1"/>
          </p:cNvSpPr>
          <p:nvPr>
            <p:ph type="dt" sz="half" idx="10"/>
          </p:nvPr>
        </p:nvSpPr>
        <p:spPr/>
        <p:txBody>
          <a:bodyPr/>
          <a:lstStyle/>
          <a:p>
            <a:fld id="{588A676E-4352-4CE9-A9E3-D9DE05F048E1}" type="datetimeFigureOut">
              <a:rPr lang="en-IN" smtClean="0"/>
              <a:t>27-07-2022</a:t>
            </a:fld>
            <a:endParaRPr lang="en-IN"/>
          </a:p>
        </p:txBody>
      </p:sp>
      <p:sp>
        <p:nvSpPr>
          <p:cNvPr id="5" name="Footer Placeholder 4">
            <a:extLst>
              <a:ext uri="{FF2B5EF4-FFF2-40B4-BE49-F238E27FC236}">
                <a16:creationId xmlns:a16="http://schemas.microsoft.com/office/drawing/2014/main" id="{93A4BFE6-B4F1-A99C-3783-5837520F09B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15F3505-41E8-8623-6141-ECC7D0E14AF5}"/>
              </a:ext>
            </a:extLst>
          </p:cNvPr>
          <p:cNvSpPr>
            <a:spLocks noGrp="1"/>
          </p:cNvSpPr>
          <p:nvPr>
            <p:ph type="sldNum" sz="quarter" idx="12"/>
          </p:nvPr>
        </p:nvSpPr>
        <p:spPr/>
        <p:txBody>
          <a:bodyPr/>
          <a:lstStyle/>
          <a:p>
            <a:fld id="{6A6B876F-8B26-4E11-9F1B-111C059437D7}" type="slidenum">
              <a:rPr lang="en-IN" smtClean="0"/>
              <a:t>‹#›</a:t>
            </a:fld>
            <a:endParaRPr lang="en-IN"/>
          </a:p>
        </p:txBody>
      </p:sp>
    </p:spTree>
    <p:extLst>
      <p:ext uri="{BB962C8B-B14F-4D97-AF65-F5344CB8AC3E}">
        <p14:creationId xmlns:p14="http://schemas.microsoft.com/office/powerpoint/2010/main" val="4164354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340C6-2AD8-F111-AEEC-B011CEE6FE7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E8B341D-5A94-9C32-5978-93B549728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942FF84-B24B-7C4D-2D76-5696113C08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975E733-ACE4-AA6D-A427-D6CCDC8107DA}"/>
              </a:ext>
            </a:extLst>
          </p:cNvPr>
          <p:cNvSpPr>
            <a:spLocks noGrp="1"/>
          </p:cNvSpPr>
          <p:nvPr>
            <p:ph type="dt" sz="half" idx="10"/>
          </p:nvPr>
        </p:nvSpPr>
        <p:spPr/>
        <p:txBody>
          <a:bodyPr/>
          <a:lstStyle/>
          <a:p>
            <a:fld id="{588A676E-4352-4CE9-A9E3-D9DE05F048E1}" type="datetimeFigureOut">
              <a:rPr lang="en-IN" smtClean="0"/>
              <a:t>27-07-2022</a:t>
            </a:fld>
            <a:endParaRPr lang="en-IN"/>
          </a:p>
        </p:txBody>
      </p:sp>
      <p:sp>
        <p:nvSpPr>
          <p:cNvPr id="6" name="Footer Placeholder 5">
            <a:extLst>
              <a:ext uri="{FF2B5EF4-FFF2-40B4-BE49-F238E27FC236}">
                <a16:creationId xmlns:a16="http://schemas.microsoft.com/office/drawing/2014/main" id="{61DEE1B7-496F-19A1-E1DE-25E6AD9D698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7D5D6EB-DB9C-0BEA-5B3D-DFA8E7629188}"/>
              </a:ext>
            </a:extLst>
          </p:cNvPr>
          <p:cNvSpPr>
            <a:spLocks noGrp="1"/>
          </p:cNvSpPr>
          <p:nvPr>
            <p:ph type="sldNum" sz="quarter" idx="12"/>
          </p:nvPr>
        </p:nvSpPr>
        <p:spPr/>
        <p:txBody>
          <a:bodyPr/>
          <a:lstStyle/>
          <a:p>
            <a:fld id="{6A6B876F-8B26-4E11-9F1B-111C059437D7}" type="slidenum">
              <a:rPr lang="en-IN" smtClean="0"/>
              <a:t>‹#›</a:t>
            </a:fld>
            <a:endParaRPr lang="en-IN"/>
          </a:p>
        </p:txBody>
      </p:sp>
    </p:spTree>
    <p:extLst>
      <p:ext uri="{BB962C8B-B14F-4D97-AF65-F5344CB8AC3E}">
        <p14:creationId xmlns:p14="http://schemas.microsoft.com/office/powerpoint/2010/main" val="207383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4A827-6A44-36F6-4A63-6B556099873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29AC17D-A37F-EDA7-901C-7A8FE39910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E5FF07-4FEB-D322-E5D3-525290C12C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5CD5E8A7-3947-7195-F1C1-996B2F28A6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EA4879-817F-3A7C-2778-4E2629F134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D99C902-02EF-6EF8-D764-C4559D46EC96}"/>
              </a:ext>
            </a:extLst>
          </p:cNvPr>
          <p:cNvSpPr>
            <a:spLocks noGrp="1"/>
          </p:cNvSpPr>
          <p:nvPr>
            <p:ph type="dt" sz="half" idx="10"/>
          </p:nvPr>
        </p:nvSpPr>
        <p:spPr/>
        <p:txBody>
          <a:bodyPr/>
          <a:lstStyle/>
          <a:p>
            <a:fld id="{588A676E-4352-4CE9-A9E3-D9DE05F048E1}" type="datetimeFigureOut">
              <a:rPr lang="en-IN" smtClean="0"/>
              <a:t>27-07-2022</a:t>
            </a:fld>
            <a:endParaRPr lang="en-IN"/>
          </a:p>
        </p:txBody>
      </p:sp>
      <p:sp>
        <p:nvSpPr>
          <p:cNvPr id="8" name="Footer Placeholder 7">
            <a:extLst>
              <a:ext uri="{FF2B5EF4-FFF2-40B4-BE49-F238E27FC236}">
                <a16:creationId xmlns:a16="http://schemas.microsoft.com/office/drawing/2014/main" id="{18E765F3-B35F-0F04-1241-8DE0AB1EC6D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A28BD423-5F18-12D7-03AE-8B3CF5E0C241}"/>
              </a:ext>
            </a:extLst>
          </p:cNvPr>
          <p:cNvSpPr>
            <a:spLocks noGrp="1"/>
          </p:cNvSpPr>
          <p:nvPr>
            <p:ph type="sldNum" sz="quarter" idx="12"/>
          </p:nvPr>
        </p:nvSpPr>
        <p:spPr/>
        <p:txBody>
          <a:bodyPr/>
          <a:lstStyle/>
          <a:p>
            <a:fld id="{6A6B876F-8B26-4E11-9F1B-111C059437D7}" type="slidenum">
              <a:rPr lang="en-IN" smtClean="0"/>
              <a:t>‹#›</a:t>
            </a:fld>
            <a:endParaRPr lang="en-IN"/>
          </a:p>
        </p:txBody>
      </p:sp>
    </p:spTree>
    <p:extLst>
      <p:ext uri="{BB962C8B-B14F-4D97-AF65-F5344CB8AC3E}">
        <p14:creationId xmlns:p14="http://schemas.microsoft.com/office/powerpoint/2010/main" val="1783553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AD958-CBF4-7E3C-DC80-05F7735B71A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7FBAE60B-4FD0-35FB-626B-9097C3232189}"/>
              </a:ext>
            </a:extLst>
          </p:cNvPr>
          <p:cNvSpPr>
            <a:spLocks noGrp="1"/>
          </p:cNvSpPr>
          <p:nvPr>
            <p:ph type="dt" sz="half" idx="10"/>
          </p:nvPr>
        </p:nvSpPr>
        <p:spPr/>
        <p:txBody>
          <a:bodyPr/>
          <a:lstStyle/>
          <a:p>
            <a:fld id="{588A676E-4352-4CE9-A9E3-D9DE05F048E1}" type="datetimeFigureOut">
              <a:rPr lang="en-IN" smtClean="0"/>
              <a:t>27-07-2022</a:t>
            </a:fld>
            <a:endParaRPr lang="en-IN"/>
          </a:p>
        </p:txBody>
      </p:sp>
      <p:sp>
        <p:nvSpPr>
          <p:cNvPr id="4" name="Footer Placeholder 3">
            <a:extLst>
              <a:ext uri="{FF2B5EF4-FFF2-40B4-BE49-F238E27FC236}">
                <a16:creationId xmlns:a16="http://schemas.microsoft.com/office/drawing/2014/main" id="{BAF2A32D-9A7F-E25F-65EC-092E1D2EAC1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771B6E8F-ABF6-FD84-92C2-DE04385F203C}"/>
              </a:ext>
            </a:extLst>
          </p:cNvPr>
          <p:cNvSpPr>
            <a:spLocks noGrp="1"/>
          </p:cNvSpPr>
          <p:nvPr>
            <p:ph type="sldNum" sz="quarter" idx="12"/>
          </p:nvPr>
        </p:nvSpPr>
        <p:spPr/>
        <p:txBody>
          <a:bodyPr/>
          <a:lstStyle/>
          <a:p>
            <a:fld id="{6A6B876F-8B26-4E11-9F1B-111C059437D7}" type="slidenum">
              <a:rPr lang="en-IN" smtClean="0"/>
              <a:t>‹#›</a:t>
            </a:fld>
            <a:endParaRPr lang="en-IN"/>
          </a:p>
        </p:txBody>
      </p:sp>
    </p:spTree>
    <p:extLst>
      <p:ext uri="{BB962C8B-B14F-4D97-AF65-F5344CB8AC3E}">
        <p14:creationId xmlns:p14="http://schemas.microsoft.com/office/powerpoint/2010/main" val="3377885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C2D8C4-47B8-4B5C-D712-FD2D01DD12CA}"/>
              </a:ext>
            </a:extLst>
          </p:cNvPr>
          <p:cNvSpPr>
            <a:spLocks noGrp="1"/>
          </p:cNvSpPr>
          <p:nvPr>
            <p:ph type="dt" sz="half" idx="10"/>
          </p:nvPr>
        </p:nvSpPr>
        <p:spPr/>
        <p:txBody>
          <a:bodyPr/>
          <a:lstStyle/>
          <a:p>
            <a:fld id="{588A676E-4352-4CE9-A9E3-D9DE05F048E1}" type="datetimeFigureOut">
              <a:rPr lang="en-IN" smtClean="0"/>
              <a:t>27-07-2022</a:t>
            </a:fld>
            <a:endParaRPr lang="en-IN"/>
          </a:p>
        </p:txBody>
      </p:sp>
      <p:sp>
        <p:nvSpPr>
          <p:cNvPr id="3" name="Footer Placeholder 2">
            <a:extLst>
              <a:ext uri="{FF2B5EF4-FFF2-40B4-BE49-F238E27FC236}">
                <a16:creationId xmlns:a16="http://schemas.microsoft.com/office/drawing/2014/main" id="{70233BB2-627D-E675-F9B8-36C41DA40152}"/>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5A05C244-C1F0-B01C-8824-0B0A2A998233}"/>
              </a:ext>
            </a:extLst>
          </p:cNvPr>
          <p:cNvSpPr>
            <a:spLocks noGrp="1"/>
          </p:cNvSpPr>
          <p:nvPr>
            <p:ph type="sldNum" sz="quarter" idx="12"/>
          </p:nvPr>
        </p:nvSpPr>
        <p:spPr/>
        <p:txBody>
          <a:bodyPr/>
          <a:lstStyle/>
          <a:p>
            <a:fld id="{6A6B876F-8B26-4E11-9F1B-111C059437D7}" type="slidenum">
              <a:rPr lang="en-IN" smtClean="0"/>
              <a:t>‹#›</a:t>
            </a:fld>
            <a:endParaRPr lang="en-IN"/>
          </a:p>
        </p:txBody>
      </p:sp>
    </p:spTree>
    <p:extLst>
      <p:ext uri="{BB962C8B-B14F-4D97-AF65-F5344CB8AC3E}">
        <p14:creationId xmlns:p14="http://schemas.microsoft.com/office/powerpoint/2010/main" val="674293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92453-2829-B4C0-BFD8-04CC34861A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26B934D-7F85-4FFA-0B93-39ECF6DB2E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4C8A7EB-9CAE-654E-1857-BEF2B85C88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7ECF8F-2677-B429-9060-9454D1E39398}"/>
              </a:ext>
            </a:extLst>
          </p:cNvPr>
          <p:cNvSpPr>
            <a:spLocks noGrp="1"/>
          </p:cNvSpPr>
          <p:nvPr>
            <p:ph type="dt" sz="half" idx="10"/>
          </p:nvPr>
        </p:nvSpPr>
        <p:spPr/>
        <p:txBody>
          <a:bodyPr/>
          <a:lstStyle/>
          <a:p>
            <a:fld id="{588A676E-4352-4CE9-A9E3-D9DE05F048E1}" type="datetimeFigureOut">
              <a:rPr lang="en-IN" smtClean="0"/>
              <a:t>27-07-2022</a:t>
            </a:fld>
            <a:endParaRPr lang="en-IN"/>
          </a:p>
        </p:txBody>
      </p:sp>
      <p:sp>
        <p:nvSpPr>
          <p:cNvPr id="6" name="Footer Placeholder 5">
            <a:extLst>
              <a:ext uri="{FF2B5EF4-FFF2-40B4-BE49-F238E27FC236}">
                <a16:creationId xmlns:a16="http://schemas.microsoft.com/office/drawing/2014/main" id="{83C2080D-6F28-EAAD-3F98-D591A0C43A7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4418A89-98A5-7B79-B702-F7B2832DE8E9}"/>
              </a:ext>
            </a:extLst>
          </p:cNvPr>
          <p:cNvSpPr>
            <a:spLocks noGrp="1"/>
          </p:cNvSpPr>
          <p:nvPr>
            <p:ph type="sldNum" sz="quarter" idx="12"/>
          </p:nvPr>
        </p:nvSpPr>
        <p:spPr/>
        <p:txBody>
          <a:bodyPr/>
          <a:lstStyle/>
          <a:p>
            <a:fld id="{6A6B876F-8B26-4E11-9F1B-111C059437D7}" type="slidenum">
              <a:rPr lang="en-IN" smtClean="0"/>
              <a:t>‹#›</a:t>
            </a:fld>
            <a:endParaRPr lang="en-IN"/>
          </a:p>
        </p:txBody>
      </p:sp>
    </p:spTree>
    <p:extLst>
      <p:ext uri="{BB962C8B-B14F-4D97-AF65-F5344CB8AC3E}">
        <p14:creationId xmlns:p14="http://schemas.microsoft.com/office/powerpoint/2010/main" val="875880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06CC-3815-4091-121B-3E1F88179D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39955AD-A87D-AAD4-59F1-5C47220688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736D9B35-8D42-318F-A509-447FE62572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0B3808-7A14-25B1-E371-F4399C228906}"/>
              </a:ext>
            </a:extLst>
          </p:cNvPr>
          <p:cNvSpPr>
            <a:spLocks noGrp="1"/>
          </p:cNvSpPr>
          <p:nvPr>
            <p:ph type="dt" sz="half" idx="10"/>
          </p:nvPr>
        </p:nvSpPr>
        <p:spPr/>
        <p:txBody>
          <a:bodyPr/>
          <a:lstStyle/>
          <a:p>
            <a:fld id="{588A676E-4352-4CE9-A9E3-D9DE05F048E1}" type="datetimeFigureOut">
              <a:rPr lang="en-IN" smtClean="0"/>
              <a:t>27-07-2022</a:t>
            </a:fld>
            <a:endParaRPr lang="en-IN"/>
          </a:p>
        </p:txBody>
      </p:sp>
      <p:sp>
        <p:nvSpPr>
          <p:cNvPr id="6" name="Footer Placeholder 5">
            <a:extLst>
              <a:ext uri="{FF2B5EF4-FFF2-40B4-BE49-F238E27FC236}">
                <a16:creationId xmlns:a16="http://schemas.microsoft.com/office/drawing/2014/main" id="{C2993D39-E47D-E09A-D7D6-DE05D87647B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C903189-E999-45CB-8EBE-5E261699A471}"/>
              </a:ext>
            </a:extLst>
          </p:cNvPr>
          <p:cNvSpPr>
            <a:spLocks noGrp="1"/>
          </p:cNvSpPr>
          <p:nvPr>
            <p:ph type="sldNum" sz="quarter" idx="12"/>
          </p:nvPr>
        </p:nvSpPr>
        <p:spPr/>
        <p:txBody>
          <a:bodyPr/>
          <a:lstStyle/>
          <a:p>
            <a:fld id="{6A6B876F-8B26-4E11-9F1B-111C059437D7}" type="slidenum">
              <a:rPr lang="en-IN" smtClean="0"/>
              <a:t>‹#›</a:t>
            </a:fld>
            <a:endParaRPr lang="en-IN"/>
          </a:p>
        </p:txBody>
      </p:sp>
    </p:spTree>
    <p:extLst>
      <p:ext uri="{BB962C8B-B14F-4D97-AF65-F5344CB8AC3E}">
        <p14:creationId xmlns:p14="http://schemas.microsoft.com/office/powerpoint/2010/main" val="1261686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http://www.megaprint.com/" TargetMode="External"/><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744D30-718D-44B1-0749-A0CDF4B2DA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65C84B4-CBD5-6F4E-51E8-64C6397B06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F36501F-E738-57F0-4ED7-133CF69360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A676E-4352-4CE9-A9E3-D9DE05F048E1}" type="datetimeFigureOut">
              <a:rPr lang="en-IN" smtClean="0"/>
              <a:t>27-07-2022</a:t>
            </a:fld>
            <a:endParaRPr lang="en-IN"/>
          </a:p>
        </p:txBody>
      </p:sp>
      <p:sp>
        <p:nvSpPr>
          <p:cNvPr id="5" name="Footer Placeholder 4">
            <a:extLst>
              <a:ext uri="{FF2B5EF4-FFF2-40B4-BE49-F238E27FC236}">
                <a16:creationId xmlns:a16="http://schemas.microsoft.com/office/drawing/2014/main" id="{AC205154-0C44-E81C-E78F-21F2E495B7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985FBF1F-5DD7-9D4A-83E8-F43125FD67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6B876F-8B26-4E11-9F1B-111C059437D7}" type="slidenum">
              <a:rPr lang="en-IN" smtClean="0"/>
              <a:t>‹#›</a:t>
            </a:fld>
            <a:endParaRPr lang="en-IN"/>
          </a:p>
        </p:txBody>
      </p:sp>
    </p:spTree>
    <p:extLst>
      <p:ext uri="{BB962C8B-B14F-4D97-AF65-F5344CB8AC3E}">
        <p14:creationId xmlns:p14="http://schemas.microsoft.com/office/powerpoint/2010/main" val="1613441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5" name="Picture 4">
            <a:hlinkClick r:id="rId3"/>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38727"/>
          <a:stretch>
            <a:fillRect/>
          </a:stretch>
        </p:blipFill>
        <p:spPr bwMode="auto">
          <a:xfrm>
            <a:off x="10441517" y="6749542"/>
            <a:ext cx="904266" cy="522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p:nvPr userDrawn="1"/>
        </p:nvSpPr>
        <p:spPr>
          <a:xfrm>
            <a:off x="11339433" y="6725531"/>
            <a:ext cx="679994" cy="147861"/>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361" dirty="0">
                <a:solidFill>
                  <a:schemeClr val="bg1"/>
                </a:solidFill>
              </a:rPr>
              <a:t>www.postersession.com</a:t>
            </a:r>
          </a:p>
        </p:txBody>
      </p:sp>
    </p:spTree>
    <p:extLst>
      <p:ext uri="{BB962C8B-B14F-4D97-AF65-F5344CB8AC3E}">
        <p14:creationId xmlns:p14="http://schemas.microsoft.com/office/powerpoint/2010/main" val="1139129161"/>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807926" rtl="0" fontAlgn="base">
        <a:spcBef>
          <a:spcPct val="0"/>
        </a:spcBef>
        <a:spcAft>
          <a:spcPct val="0"/>
        </a:spcAft>
        <a:defRPr sz="3889">
          <a:solidFill>
            <a:schemeClr val="tx2"/>
          </a:solidFill>
          <a:latin typeface="+mj-lt"/>
          <a:ea typeface="+mj-ea"/>
          <a:cs typeface="+mj-cs"/>
        </a:defRPr>
      </a:lvl1pPr>
      <a:lvl2pPr algn="ctr" defTabSz="807926" rtl="0" fontAlgn="base">
        <a:spcBef>
          <a:spcPct val="0"/>
        </a:spcBef>
        <a:spcAft>
          <a:spcPct val="0"/>
        </a:spcAft>
        <a:defRPr sz="3889">
          <a:solidFill>
            <a:schemeClr val="tx2"/>
          </a:solidFill>
          <a:latin typeface="Arial" charset="0"/>
        </a:defRPr>
      </a:lvl2pPr>
      <a:lvl3pPr algn="ctr" defTabSz="807926" rtl="0" fontAlgn="base">
        <a:spcBef>
          <a:spcPct val="0"/>
        </a:spcBef>
        <a:spcAft>
          <a:spcPct val="0"/>
        </a:spcAft>
        <a:defRPr sz="3889">
          <a:solidFill>
            <a:schemeClr val="tx2"/>
          </a:solidFill>
          <a:latin typeface="Arial" charset="0"/>
        </a:defRPr>
      </a:lvl3pPr>
      <a:lvl4pPr algn="ctr" defTabSz="807926" rtl="0" fontAlgn="base">
        <a:spcBef>
          <a:spcPct val="0"/>
        </a:spcBef>
        <a:spcAft>
          <a:spcPct val="0"/>
        </a:spcAft>
        <a:defRPr sz="3889">
          <a:solidFill>
            <a:schemeClr val="tx2"/>
          </a:solidFill>
          <a:latin typeface="Arial" charset="0"/>
        </a:defRPr>
      </a:lvl4pPr>
      <a:lvl5pPr algn="ctr" defTabSz="807926" rtl="0" fontAlgn="base">
        <a:spcBef>
          <a:spcPct val="0"/>
        </a:spcBef>
        <a:spcAft>
          <a:spcPct val="0"/>
        </a:spcAft>
        <a:defRPr sz="3889">
          <a:solidFill>
            <a:schemeClr val="tx2"/>
          </a:solidFill>
          <a:latin typeface="Arial" charset="0"/>
        </a:defRPr>
      </a:lvl5pPr>
      <a:lvl6pPr marL="127010" algn="ctr" defTabSz="807926" rtl="0" fontAlgn="base">
        <a:spcBef>
          <a:spcPct val="0"/>
        </a:spcBef>
        <a:spcAft>
          <a:spcPct val="0"/>
        </a:spcAft>
        <a:defRPr sz="3889">
          <a:solidFill>
            <a:schemeClr val="tx2"/>
          </a:solidFill>
          <a:latin typeface="Arial" charset="0"/>
        </a:defRPr>
      </a:lvl6pPr>
      <a:lvl7pPr marL="254020" algn="ctr" defTabSz="807926" rtl="0" fontAlgn="base">
        <a:spcBef>
          <a:spcPct val="0"/>
        </a:spcBef>
        <a:spcAft>
          <a:spcPct val="0"/>
        </a:spcAft>
        <a:defRPr sz="3889">
          <a:solidFill>
            <a:schemeClr val="tx2"/>
          </a:solidFill>
          <a:latin typeface="Arial" charset="0"/>
        </a:defRPr>
      </a:lvl7pPr>
      <a:lvl8pPr marL="381030" algn="ctr" defTabSz="807926" rtl="0" fontAlgn="base">
        <a:spcBef>
          <a:spcPct val="0"/>
        </a:spcBef>
        <a:spcAft>
          <a:spcPct val="0"/>
        </a:spcAft>
        <a:defRPr sz="3889">
          <a:solidFill>
            <a:schemeClr val="tx2"/>
          </a:solidFill>
          <a:latin typeface="Arial" charset="0"/>
        </a:defRPr>
      </a:lvl8pPr>
      <a:lvl9pPr marL="508041" algn="ctr" defTabSz="807926" rtl="0" fontAlgn="base">
        <a:spcBef>
          <a:spcPct val="0"/>
        </a:spcBef>
        <a:spcAft>
          <a:spcPct val="0"/>
        </a:spcAft>
        <a:defRPr sz="3889">
          <a:solidFill>
            <a:schemeClr val="tx2"/>
          </a:solidFill>
          <a:latin typeface="Arial" charset="0"/>
        </a:defRPr>
      </a:lvl9pPr>
    </p:titleStyle>
    <p:bodyStyle>
      <a:lvl1pPr marL="302972" indent="-302972" algn="l" defTabSz="807926" rtl="0" fontAlgn="base">
        <a:spcBef>
          <a:spcPct val="20000"/>
        </a:spcBef>
        <a:spcAft>
          <a:spcPct val="0"/>
        </a:spcAft>
        <a:buChar char="•"/>
        <a:defRPr sz="2806">
          <a:solidFill>
            <a:schemeClr val="tx1"/>
          </a:solidFill>
          <a:latin typeface="+mn-lt"/>
          <a:ea typeface="+mn-ea"/>
          <a:cs typeface="+mn-cs"/>
        </a:defRPr>
      </a:lvl1pPr>
      <a:lvl2pPr marL="656219" indent="-252697" algn="l" defTabSz="807926" rtl="0" fontAlgn="base">
        <a:spcBef>
          <a:spcPct val="20000"/>
        </a:spcBef>
        <a:spcAft>
          <a:spcPct val="0"/>
        </a:spcAft>
        <a:buChar char="–"/>
        <a:defRPr sz="2445">
          <a:solidFill>
            <a:schemeClr val="tx1"/>
          </a:solidFill>
          <a:latin typeface="+mn-lt"/>
        </a:defRPr>
      </a:lvl2pPr>
      <a:lvl3pPr marL="1009466" indent="-201541" algn="l" defTabSz="807926" rtl="0" fontAlgn="base">
        <a:spcBef>
          <a:spcPct val="20000"/>
        </a:spcBef>
        <a:spcAft>
          <a:spcPct val="0"/>
        </a:spcAft>
        <a:buChar char="•"/>
        <a:defRPr sz="2111">
          <a:solidFill>
            <a:schemeClr val="tx1"/>
          </a:solidFill>
          <a:latin typeface="+mn-lt"/>
        </a:defRPr>
      </a:lvl3pPr>
      <a:lvl4pPr marL="1412988" indent="-201541" algn="l" defTabSz="807926" rtl="0" fontAlgn="base">
        <a:spcBef>
          <a:spcPct val="20000"/>
        </a:spcBef>
        <a:spcAft>
          <a:spcPct val="0"/>
        </a:spcAft>
        <a:buChar char="–"/>
        <a:defRPr sz="1750">
          <a:solidFill>
            <a:schemeClr val="tx1"/>
          </a:solidFill>
          <a:latin typeface="+mn-lt"/>
        </a:defRPr>
      </a:lvl4pPr>
      <a:lvl5pPr marL="1816951" indent="-201981" algn="l" defTabSz="807926" rtl="0" fontAlgn="base">
        <a:spcBef>
          <a:spcPct val="20000"/>
        </a:spcBef>
        <a:spcAft>
          <a:spcPct val="0"/>
        </a:spcAft>
        <a:buChar char="»"/>
        <a:defRPr sz="1750">
          <a:solidFill>
            <a:schemeClr val="tx1"/>
          </a:solidFill>
          <a:latin typeface="+mn-lt"/>
        </a:defRPr>
      </a:lvl5pPr>
      <a:lvl6pPr marL="1943961" indent="-201981" algn="l" defTabSz="807926" rtl="0" fontAlgn="base">
        <a:spcBef>
          <a:spcPct val="20000"/>
        </a:spcBef>
        <a:spcAft>
          <a:spcPct val="0"/>
        </a:spcAft>
        <a:buChar char="»"/>
        <a:defRPr sz="1750">
          <a:solidFill>
            <a:schemeClr val="tx1"/>
          </a:solidFill>
          <a:latin typeface="+mn-lt"/>
        </a:defRPr>
      </a:lvl6pPr>
      <a:lvl7pPr marL="2070971" indent="-201981" algn="l" defTabSz="807926" rtl="0" fontAlgn="base">
        <a:spcBef>
          <a:spcPct val="20000"/>
        </a:spcBef>
        <a:spcAft>
          <a:spcPct val="0"/>
        </a:spcAft>
        <a:buChar char="»"/>
        <a:defRPr sz="1750">
          <a:solidFill>
            <a:schemeClr val="tx1"/>
          </a:solidFill>
          <a:latin typeface="+mn-lt"/>
        </a:defRPr>
      </a:lvl7pPr>
      <a:lvl8pPr marL="2197981" indent="-201981" algn="l" defTabSz="807926" rtl="0" fontAlgn="base">
        <a:spcBef>
          <a:spcPct val="20000"/>
        </a:spcBef>
        <a:spcAft>
          <a:spcPct val="0"/>
        </a:spcAft>
        <a:buChar char="»"/>
        <a:defRPr sz="1750">
          <a:solidFill>
            <a:schemeClr val="tx1"/>
          </a:solidFill>
          <a:latin typeface="+mn-lt"/>
        </a:defRPr>
      </a:lvl8pPr>
      <a:lvl9pPr marL="2324992" indent="-201981" algn="l" defTabSz="807926" rtl="0" fontAlgn="base">
        <a:spcBef>
          <a:spcPct val="20000"/>
        </a:spcBef>
        <a:spcAft>
          <a:spcPct val="0"/>
        </a:spcAft>
        <a:buChar char="»"/>
        <a:defRPr sz="1750">
          <a:solidFill>
            <a:schemeClr val="tx1"/>
          </a:solidFill>
          <a:latin typeface="+mn-lt"/>
        </a:defRPr>
      </a:lvl9pPr>
    </p:bodyStyle>
    <p:otherStyle>
      <a:defPPr>
        <a:defRPr lang="en-US"/>
      </a:defPPr>
      <a:lvl1pPr marL="0" algn="l" defTabSz="254020" rtl="0" eaLnBrk="1" latinLnBrk="0" hangingPunct="1">
        <a:defRPr sz="500" kern="1200">
          <a:solidFill>
            <a:schemeClr val="tx1"/>
          </a:solidFill>
          <a:latin typeface="+mn-lt"/>
          <a:ea typeface="+mn-ea"/>
          <a:cs typeface="+mn-cs"/>
        </a:defRPr>
      </a:lvl1pPr>
      <a:lvl2pPr marL="127010" algn="l" defTabSz="254020" rtl="0" eaLnBrk="1" latinLnBrk="0" hangingPunct="1">
        <a:defRPr sz="500" kern="1200">
          <a:solidFill>
            <a:schemeClr val="tx1"/>
          </a:solidFill>
          <a:latin typeface="+mn-lt"/>
          <a:ea typeface="+mn-ea"/>
          <a:cs typeface="+mn-cs"/>
        </a:defRPr>
      </a:lvl2pPr>
      <a:lvl3pPr marL="254020" algn="l" defTabSz="254020" rtl="0" eaLnBrk="1" latinLnBrk="0" hangingPunct="1">
        <a:defRPr sz="500" kern="1200">
          <a:solidFill>
            <a:schemeClr val="tx1"/>
          </a:solidFill>
          <a:latin typeface="+mn-lt"/>
          <a:ea typeface="+mn-ea"/>
          <a:cs typeface="+mn-cs"/>
        </a:defRPr>
      </a:lvl3pPr>
      <a:lvl4pPr marL="381030" algn="l" defTabSz="254020" rtl="0" eaLnBrk="1" latinLnBrk="0" hangingPunct="1">
        <a:defRPr sz="500" kern="1200">
          <a:solidFill>
            <a:schemeClr val="tx1"/>
          </a:solidFill>
          <a:latin typeface="+mn-lt"/>
          <a:ea typeface="+mn-ea"/>
          <a:cs typeface="+mn-cs"/>
        </a:defRPr>
      </a:lvl4pPr>
      <a:lvl5pPr marL="508041" algn="l" defTabSz="254020" rtl="0" eaLnBrk="1" latinLnBrk="0" hangingPunct="1">
        <a:defRPr sz="500" kern="1200">
          <a:solidFill>
            <a:schemeClr val="tx1"/>
          </a:solidFill>
          <a:latin typeface="+mn-lt"/>
          <a:ea typeface="+mn-ea"/>
          <a:cs typeface="+mn-cs"/>
        </a:defRPr>
      </a:lvl5pPr>
      <a:lvl6pPr marL="635051" algn="l" defTabSz="254020" rtl="0" eaLnBrk="1" latinLnBrk="0" hangingPunct="1">
        <a:defRPr sz="500" kern="1200">
          <a:solidFill>
            <a:schemeClr val="tx1"/>
          </a:solidFill>
          <a:latin typeface="+mn-lt"/>
          <a:ea typeface="+mn-ea"/>
          <a:cs typeface="+mn-cs"/>
        </a:defRPr>
      </a:lvl6pPr>
      <a:lvl7pPr marL="762061" algn="l" defTabSz="254020" rtl="0" eaLnBrk="1" latinLnBrk="0" hangingPunct="1">
        <a:defRPr sz="500" kern="1200">
          <a:solidFill>
            <a:schemeClr val="tx1"/>
          </a:solidFill>
          <a:latin typeface="+mn-lt"/>
          <a:ea typeface="+mn-ea"/>
          <a:cs typeface="+mn-cs"/>
        </a:defRPr>
      </a:lvl7pPr>
      <a:lvl8pPr marL="889071" algn="l" defTabSz="254020" rtl="0" eaLnBrk="1" latinLnBrk="0" hangingPunct="1">
        <a:defRPr sz="500" kern="1200">
          <a:solidFill>
            <a:schemeClr val="tx1"/>
          </a:solidFill>
          <a:latin typeface="+mn-lt"/>
          <a:ea typeface="+mn-ea"/>
          <a:cs typeface="+mn-cs"/>
        </a:defRPr>
      </a:lvl8pPr>
      <a:lvl9pPr marL="1016081" algn="l" defTabSz="254020" rtl="0" eaLnBrk="1" latinLnBrk="0" hangingPunct="1">
        <a:defRPr sz="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3.png"/><Relationship Id="rId7" Type="http://schemas.microsoft.com/office/2007/relationships/hdphoto" Target="../media/hdphoto1.wdp"/><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9.png"/><Relationship Id="rId5" Type="http://schemas.openxmlformats.org/officeDocument/2006/relationships/image" Target="../media/image15.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4.jpeg"/><Relationship Id="rId9" Type="http://schemas.openxmlformats.org/officeDocument/2006/relationships/image" Target="../media/image17.png"/><Relationship Id="rId1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1524000" y="1420837"/>
            <a:ext cx="9144000" cy="2089126"/>
          </a:xfrm>
        </p:spPr>
        <p:txBody>
          <a:bodyPr>
            <a:normAutofit/>
          </a:bodyPr>
          <a:lstStyle/>
          <a:p>
            <a:r>
              <a:rPr lang="en-US" sz="3200" b="1" dirty="0"/>
              <a:t>A Retrospective Study on Shadowing of Patient Files Syncing With Cloud Storage At A Tertiary Care Health Facility</a:t>
            </a:r>
            <a:br>
              <a:rPr lang="en-IN" sz="3200" b="1" dirty="0">
                <a:latin typeface="+mn-lt"/>
              </a:rPr>
            </a:br>
            <a:endParaRPr lang="en-IN" sz="3200" b="1" dirty="0">
              <a:latin typeface="Comic Sans MS" panose="030F0702030302020204" pitchFamily="66" charset="0"/>
            </a:endParaRPr>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a:xfrm>
            <a:off x="1520142" y="3347394"/>
            <a:ext cx="9144000" cy="3232149"/>
          </a:xfrm>
        </p:spPr>
        <p:txBody>
          <a:bodyPr>
            <a:normAutofit fontScale="92500" lnSpcReduction="10000"/>
          </a:bodyPr>
          <a:lstStyle/>
          <a:p>
            <a:endParaRPr lang="en-IN" b="1" dirty="0"/>
          </a:p>
          <a:p>
            <a:endParaRPr lang="en-IN" b="1" dirty="0"/>
          </a:p>
          <a:p>
            <a:r>
              <a:rPr lang="en-IN" dirty="0">
                <a:latin typeface="Comic Sans MS" panose="030F0702030302020204" pitchFamily="66" charset="0"/>
              </a:rPr>
              <a:t>Presented by- Dr Dimple </a:t>
            </a:r>
            <a:r>
              <a:rPr lang="en-IN" err="1">
                <a:latin typeface="Comic Sans MS" panose="030F0702030302020204" pitchFamily="66" charset="0"/>
              </a:rPr>
              <a:t>Bhargava</a:t>
            </a:r>
            <a:r>
              <a:rPr lang="en-IN">
                <a:latin typeface="Comic Sans MS" panose="030F0702030302020204" pitchFamily="66" charset="0"/>
              </a:rPr>
              <a:t>, Zain </a:t>
            </a:r>
            <a:r>
              <a:rPr lang="en-IN" dirty="0">
                <a:latin typeface="Comic Sans MS" panose="030F0702030302020204" pitchFamily="66" charset="0"/>
              </a:rPr>
              <a:t>Malik</a:t>
            </a:r>
          </a:p>
          <a:p>
            <a:r>
              <a:rPr lang="en-IN" dirty="0">
                <a:latin typeface="Comic Sans MS" panose="030F0702030302020204" pitchFamily="66" charset="0"/>
              </a:rPr>
              <a:t>Roll Number :PG/21/031</a:t>
            </a:r>
          </a:p>
          <a:p>
            <a:r>
              <a:rPr lang="en-IN" dirty="0">
                <a:latin typeface="Comic Sans MS" panose="030F0702030302020204" pitchFamily="66" charset="0"/>
              </a:rPr>
              <a:t>Roll Number : PG/21/132</a:t>
            </a:r>
          </a:p>
          <a:p>
            <a:r>
              <a:rPr lang="en-IN" dirty="0">
                <a:latin typeface="Comic Sans MS" panose="030F0702030302020204" pitchFamily="66" charset="0"/>
              </a:rPr>
              <a:t>Faculty Mentor- Dr. Sumesh Kumar</a:t>
            </a:r>
          </a:p>
          <a:p>
            <a:endParaRPr lang="en-IN" dirty="0">
              <a:latin typeface="Comic Sans MS" panose="030F0702030302020204" pitchFamily="66" charset="0"/>
            </a:endParaRPr>
          </a:p>
          <a:p>
            <a:r>
              <a:rPr lang="en-IN" dirty="0">
                <a:latin typeface="Comic Sans MS" panose="030F0702030302020204" pitchFamily="66" charset="0"/>
              </a:rPr>
              <a:t>IIHMR Delhi</a:t>
            </a:r>
          </a:p>
        </p:txBody>
      </p:sp>
      <p:pic>
        <p:nvPicPr>
          <p:cNvPr id="10" name="Picture 9">
            <a:extLst>
              <a:ext uri="{FF2B5EF4-FFF2-40B4-BE49-F238E27FC236}">
                <a16:creationId xmlns:a16="http://schemas.microsoft.com/office/drawing/2014/main" id="{F6AE4369-C50E-4824-6B3E-01033C6DB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95" y="135761"/>
            <a:ext cx="1439805" cy="657223"/>
          </a:xfrm>
          <a:prstGeom prst="rect">
            <a:avLst/>
          </a:prstGeom>
        </p:spPr>
      </p:pic>
      <p:pic>
        <p:nvPicPr>
          <p:cNvPr id="6" name="Picture 5">
            <a:extLst>
              <a:ext uri="{FF2B5EF4-FFF2-40B4-BE49-F238E27FC236}">
                <a16:creationId xmlns:a16="http://schemas.microsoft.com/office/drawing/2014/main" id="{01F3DBD2-43E0-A743-A63C-FAD1F8817706}"/>
              </a:ext>
            </a:extLst>
          </p:cNvPr>
          <p:cNvPicPr>
            <a:picLocks noChangeAspect="1"/>
          </p:cNvPicPr>
          <p:nvPr/>
        </p:nvPicPr>
        <p:blipFill rotWithShape="1">
          <a:blip r:embed="rId3"/>
          <a:srcRect t="35470" b="31272"/>
          <a:stretch/>
        </p:blipFill>
        <p:spPr>
          <a:xfrm>
            <a:off x="9239680" y="135761"/>
            <a:ext cx="2856640" cy="950027"/>
          </a:xfrm>
          <a:prstGeom prst="rect">
            <a:avLst/>
          </a:prstGeom>
        </p:spPr>
      </p:pic>
    </p:spTree>
    <p:extLst>
      <p:ext uri="{BB962C8B-B14F-4D97-AF65-F5344CB8AC3E}">
        <p14:creationId xmlns:p14="http://schemas.microsoft.com/office/powerpoint/2010/main" val="319922547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F63B2BD-5C26-48B1-8534-B62A22E84766}"/>
              </a:ext>
            </a:extLst>
          </p:cNvPr>
          <p:cNvGrpSpPr/>
          <p:nvPr/>
        </p:nvGrpSpPr>
        <p:grpSpPr>
          <a:xfrm>
            <a:off x="2055973" y="2027599"/>
            <a:ext cx="2261288" cy="2261288"/>
            <a:chOff x="4328982" y="2168610"/>
            <a:chExt cx="2261288" cy="2261288"/>
          </a:xfrm>
        </p:grpSpPr>
        <p:sp>
          <p:nvSpPr>
            <p:cNvPr id="5" name="Circle: Hollow 4">
              <a:extLst>
                <a:ext uri="{FF2B5EF4-FFF2-40B4-BE49-F238E27FC236}">
                  <a16:creationId xmlns:a16="http://schemas.microsoft.com/office/drawing/2014/main" id="{0486C7A0-E744-4FB0-AC3F-12B55B1AFA71}"/>
                </a:ext>
              </a:extLst>
            </p:cNvPr>
            <p:cNvSpPr/>
            <p:nvPr/>
          </p:nvSpPr>
          <p:spPr>
            <a:xfrm>
              <a:off x="4328982" y="2168610"/>
              <a:ext cx="2261288" cy="2261288"/>
            </a:xfrm>
            <a:prstGeom prst="donut">
              <a:avLst>
                <a:gd name="adj" fmla="val 1027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Freeform: Shape 7">
              <a:extLst>
                <a:ext uri="{FF2B5EF4-FFF2-40B4-BE49-F238E27FC236}">
                  <a16:creationId xmlns:a16="http://schemas.microsoft.com/office/drawing/2014/main" id="{EA858667-7C64-4784-8531-A35D49BCA644}"/>
                </a:ext>
              </a:extLst>
            </p:cNvPr>
            <p:cNvSpPr/>
            <p:nvPr/>
          </p:nvSpPr>
          <p:spPr>
            <a:xfrm>
              <a:off x="4328982" y="3299254"/>
              <a:ext cx="2261288" cy="1130644"/>
            </a:xfrm>
            <a:custGeom>
              <a:avLst/>
              <a:gdLst>
                <a:gd name="connsiteX0" fmla="*/ 0 w 2261288"/>
                <a:gd name="connsiteY0" fmla="*/ 0 h 1130644"/>
                <a:gd name="connsiteX1" fmla="*/ 232393 w 2261288"/>
                <a:gd name="connsiteY1" fmla="*/ 0 h 1130644"/>
                <a:gd name="connsiteX2" fmla="*/ 1130644 w 2261288"/>
                <a:gd name="connsiteY2" fmla="*/ 898251 h 1130644"/>
                <a:gd name="connsiteX3" fmla="*/ 2028895 w 2261288"/>
                <a:gd name="connsiteY3" fmla="*/ 0 h 1130644"/>
                <a:gd name="connsiteX4" fmla="*/ 2261288 w 2261288"/>
                <a:gd name="connsiteY4" fmla="*/ 0 h 1130644"/>
                <a:gd name="connsiteX5" fmla="*/ 1130644 w 2261288"/>
                <a:gd name="connsiteY5" fmla="*/ 1130644 h 1130644"/>
                <a:gd name="connsiteX6" fmla="*/ 0 w 2261288"/>
                <a:gd name="connsiteY6" fmla="*/ 0 h 113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1288" h="1130644">
                  <a:moveTo>
                    <a:pt x="0" y="0"/>
                  </a:moveTo>
                  <a:lnTo>
                    <a:pt x="232393" y="0"/>
                  </a:lnTo>
                  <a:cubicBezTo>
                    <a:pt x="232393" y="496090"/>
                    <a:pt x="634554" y="898251"/>
                    <a:pt x="1130644" y="898251"/>
                  </a:cubicBezTo>
                  <a:cubicBezTo>
                    <a:pt x="1626734" y="898251"/>
                    <a:pt x="2028895" y="496090"/>
                    <a:pt x="2028895" y="0"/>
                  </a:cubicBezTo>
                  <a:lnTo>
                    <a:pt x="2261288" y="0"/>
                  </a:lnTo>
                  <a:cubicBezTo>
                    <a:pt x="2261288" y="624437"/>
                    <a:pt x="1755081" y="1130644"/>
                    <a:pt x="1130644" y="1130644"/>
                  </a:cubicBezTo>
                  <a:cubicBezTo>
                    <a:pt x="506207" y="1130644"/>
                    <a:pt x="0" y="624437"/>
                    <a:pt x="0" y="0"/>
                  </a:cubicBezTo>
                  <a:close/>
                </a:path>
              </a:pathLst>
            </a:cu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 name="Rectangle 9">
            <a:extLst>
              <a:ext uri="{FF2B5EF4-FFF2-40B4-BE49-F238E27FC236}">
                <a16:creationId xmlns:a16="http://schemas.microsoft.com/office/drawing/2014/main" id="{CD5960BF-892D-42D8-AC7D-082B7406782E}"/>
              </a:ext>
            </a:extLst>
          </p:cNvPr>
          <p:cNvSpPr/>
          <p:nvPr/>
        </p:nvSpPr>
        <p:spPr>
          <a:xfrm>
            <a:off x="1740876" y="3158243"/>
            <a:ext cx="2891481" cy="1346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CE84551E-BC2E-49C7-9EEA-2B0AAD327905}"/>
              </a:ext>
            </a:extLst>
          </p:cNvPr>
          <p:cNvGrpSpPr/>
          <p:nvPr/>
        </p:nvGrpSpPr>
        <p:grpSpPr>
          <a:xfrm>
            <a:off x="4947454" y="2027599"/>
            <a:ext cx="2261288" cy="2261288"/>
            <a:chOff x="4328982" y="2168610"/>
            <a:chExt cx="2261288" cy="2261288"/>
          </a:xfrm>
        </p:grpSpPr>
        <p:sp>
          <p:nvSpPr>
            <p:cNvPr id="36" name="Circle: Hollow 35">
              <a:extLst>
                <a:ext uri="{FF2B5EF4-FFF2-40B4-BE49-F238E27FC236}">
                  <a16:creationId xmlns:a16="http://schemas.microsoft.com/office/drawing/2014/main" id="{571B9861-6780-4190-8BF7-E04E4A6D4AEC}"/>
                </a:ext>
              </a:extLst>
            </p:cNvPr>
            <p:cNvSpPr/>
            <p:nvPr/>
          </p:nvSpPr>
          <p:spPr>
            <a:xfrm>
              <a:off x="4328982" y="2168610"/>
              <a:ext cx="2261288" cy="2261288"/>
            </a:xfrm>
            <a:prstGeom prst="donut">
              <a:avLst>
                <a:gd name="adj" fmla="val 1027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Freeform: Shape 36">
              <a:extLst>
                <a:ext uri="{FF2B5EF4-FFF2-40B4-BE49-F238E27FC236}">
                  <a16:creationId xmlns:a16="http://schemas.microsoft.com/office/drawing/2014/main" id="{99E35D6D-C246-42F2-831B-6AA21E351D3B}"/>
                </a:ext>
              </a:extLst>
            </p:cNvPr>
            <p:cNvSpPr/>
            <p:nvPr/>
          </p:nvSpPr>
          <p:spPr>
            <a:xfrm>
              <a:off x="4328982" y="3299254"/>
              <a:ext cx="2261288" cy="1130644"/>
            </a:xfrm>
            <a:custGeom>
              <a:avLst/>
              <a:gdLst>
                <a:gd name="connsiteX0" fmla="*/ 0 w 2261288"/>
                <a:gd name="connsiteY0" fmla="*/ 0 h 1130644"/>
                <a:gd name="connsiteX1" fmla="*/ 232393 w 2261288"/>
                <a:gd name="connsiteY1" fmla="*/ 0 h 1130644"/>
                <a:gd name="connsiteX2" fmla="*/ 1130644 w 2261288"/>
                <a:gd name="connsiteY2" fmla="*/ 898251 h 1130644"/>
                <a:gd name="connsiteX3" fmla="*/ 2028895 w 2261288"/>
                <a:gd name="connsiteY3" fmla="*/ 0 h 1130644"/>
                <a:gd name="connsiteX4" fmla="*/ 2261288 w 2261288"/>
                <a:gd name="connsiteY4" fmla="*/ 0 h 1130644"/>
                <a:gd name="connsiteX5" fmla="*/ 1130644 w 2261288"/>
                <a:gd name="connsiteY5" fmla="*/ 1130644 h 1130644"/>
                <a:gd name="connsiteX6" fmla="*/ 0 w 2261288"/>
                <a:gd name="connsiteY6" fmla="*/ 0 h 113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1288" h="1130644">
                  <a:moveTo>
                    <a:pt x="0" y="0"/>
                  </a:moveTo>
                  <a:lnTo>
                    <a:pt x="232393" y="0"/>
                  </a:lnTo>
                  <a:cubicBezTo>
                    <a:pt x="232393" y="496090"/>
                    <a:pt x="634554" y="898251"/>
                    <a:pt x="1130644" y="898251"/>
                  </a:cubicBezTo>
                  <a:cubicBezTo>
                    <a:pt x="1626734" y="898251"/>
                    <a:pt x="2028895" y="496090"/>
                    <a:pt x="2028895" y="0"/>
                  </a:cubicBezTo>
                  <a:lnTo>
                    <a:pt x="2261288" y="0"/>
                  </a:lnTo>
                  <a:cubicBezTo>
                    <a:pt x="2261288" y="624437"/>
                    <a:pt x="1755081" y="1130644"/>
                    <a:pt x="1130644" y="1130644"/>
                  </a:cubicBezTo>
                  <a:cubicBezTo>
                    <a:pt x="506207" y="1130644"/>
                    <a:pt x="0" y="624437"/>
                    <a:pt x="0" y="0"/>
                  </a:cubicBezTo>
                  <a:close/>
                </a:path>
              </a:pathLst>
            </a:cu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38" name="Rectangle 37">
            <a:extLst>
              <a:ext uri="{FF2B5EF4-FFF2-40B4-BE49-F238E27FC236}">
                <a16:creationId xmlns:a16="http://schemas.microsoft.com/office/drawing/2014/main" id="{63AC2A5B-0A5E-4715-8B35-2D62192EC7A1}"/>
              </a:ext>
            </a:extLst>
          </p:cNvPr>
          <p:cNvSpPr/>
          <p:nvPr/>
        </p:nvSpPr>
        <p:spPr>
          <a:xfrm>
            <a:off x="4632357" y="3158243"/>
            <a:ext cx="2891481" cy="1346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7533AFC2-2807-4DDC-9CA1-17DE11BC887F}"/>
              </a:ext>
            </a:extLst>
          </p:cNvPr>
          <p:cNvGrpSpPr/>
          <p:nvPr/>
        </p:nvGrpSpPr>
        <p:grpSpPr>
          <a:xfrm>
            <a:off x="7838935" y="2027599"/>
            <a:ext cx="2261288" cy="2261288"/>
            <a:chOff x="4328982" y="2168610"/>
            <a:chExt cx="2261288" cy="2261288"/>
          </a:xfrm>
        </p:grpSpPr>
        <p:sp>
          <p:nvSpPr>
            <p:cNvPr id="40" name="Circle: Hollow 39">
              <a:extLst>
                <a:ext uri="{FF2B5EF4-FFF2-40B4-BE49-F238E27FC236}">
                  <a16:creationId xmlns:a16="http://schemas.microsoft.com/office/drawing/2014/main" id="{04759003-E273-49BA-A32A-82E7BBE8895A}"/>
                </a:ext>
              </a:extLst>
            </p:cNvPr>
            <p:cNvSpPr/>
            <p:nvPr/>
          </p:nvSpPr>
          <p:spPr>
            <a:xfrm>
              <a:off x="4328982" y="2168610"/>
              <a:ext cx="2261288" cy="2261288"/>
            </a:xfrm>
            <a:prstGeom prst="donut">
              <a:avLst>
                <a:gd name="adj" fmla="val 1027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Freeform: Shape 40">
              <a:extLst>
                <a:ext uri="{FF2B5EF4-FFF2-40B4-BE49-F238E27FC236}">
                  <a16:creationId xmlns:a16="http://schemas.microsoft.com/office/drawing/2014/main" id="{C51EF82A-DB39-4213-82FC-A74A7B99D007}"/>
                </a:ext>
              </a:extLst>
            </p:cNvPr>
            <p:cNvSpPr/>
            <p:nvPr/>
          </p:nvSpPr>
          <p:spPr>
            <a:xfrm>
              <a:off x="4328982" y="3299254"/>
              <a:ext cx="2261288" cy="1130644"/>
            </a:xfrm>
            <a:custGeom>
              <a:avLst/>
              <a:gdLst>
                <a:gd name="connsiteX0" fmla="*/ 0 w 2261288"/>
                <a:gd name="connsiteY0" fmla="*/ 0 h 1130644"/>
                <a:gd name="connsiteX1" fmla="*/ 232393 w 2261288"/>
                <a:gd name="connsiteY1" fmla="*/ 0 h 1130644"/>
                <a:gd name="connsiteX2" fmla="*/ 1130644 w 2261288"/>
                <a:gd name="connsiteY2" fmla="*/ 898251 h 1130644"/>
                <a:gd name="connsiteX3" fmla="*/ 2028895 w 2261288"/>
                <a:gd name="connsiteY3" fmla="*/ 0 h 1130644"/>
                <a:gd name="connsiteX4" fmla="*/ 2261288 w 2261288"/>
                <a:gd name="connsiteY4" fmla="*/ 0 h 1130644"/>
                <a:gd name="connsiteX5" fmla="*/ 1130644 w 2261288"/>
                <a:gd name="connsiteY5" fmla="*/ 1130644 h 1130644"/>
                <a:gd name="connsiteX6" fmla="*/ 0 w 2261288"/>
                <a:gd name="connsiteY6" fmla="*/ 0 h 113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1288" h="1130644">
                  <a:moveTo>
                    <a:pt x="0" y="0"/>
                  </a:moveTo>
                  <a:lnTo>
                    <a:pt x="232393" y="0"/>
                  </a:lnTo>
                  <a:cubicBezTo>
                    <a:pt x="232393" y="496090"/>
                    <a:pt x="634554" y="898251"/>
                    <a:pt x="1130644" y="898251"/>
                  </a:cubicBezTo>
                  <a:cubicBezTo>
                    <a:pt x="1626734" y="898251"/>
                    <a:pt x="2028895" y="496090"/>
                    <a:pt x="2028895" y="0"/>
                  </a:cubicBezTo>
                  <a:lnTo>
                    <a:pt x="2261288" y="0"/>
                  </a:lnTo>
                  <a:cubicBezTo>
                    <a:pt x="2261288" y="624437"/>
                    <a:pt x="1755081" y="1130644"/>
                    <a:pt x="1130644" y="1130644"/>
                  </a:cubicBezTo>
                  <a:cubicBezTo>
                    <a:pt x="506207" y="1130644"/>
                    <a:pt x="0" y="624437"/>
                    <a:pt x="0"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42" name="Rectangle 41">
            <a:extLst>
              <a:ext uri="{FF2B5EF4-FFF2-40B4-BE49-F238E27FC236}">
                <a16:creationId xmlns:a16="http://schemas.microsoft.com/office/drawing/2014/main" id="{A1000F88-D89A-44DD-A9E2-6AB73B584904}"/>
              </a:ext>
            </a:extLst>
          </p:cNvPr>
          <p:cNvSpPr/>
          <p:nvPr/>
        </p:nvSpPr>
        <p:spPr>
          <a:xfrm>
            <a:off x="7523838" y="3158243"/>
            <a:ext cx="2891481" cy="1346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F4D38C6A-AEDB-4399-8DAE-FD2E58CCC368}"/>
              </a:ext>
            </a:extLst>
          </p:cNvPr>
          <p:cNvGrpSpPr/>
          <p:nvPr/>
        </p:nvGrpSpPr>
        <p:grpSpPr>
          <a:xfrm>
            <a:off x="1621165" y="2828621"/>
            <a:ext cx="3101876" cy="2313906"/>
            <a:chOff x="206929" y="3099378"/>
            <a:chExt cx="3101876" cy="2313906"/>
          </a:xfrm>
        </p:grpSpPr>
        <p:sp>
          <p:nvSpPr>
            <p:cNvPr id="47" name="TextBox 46">
              <a:extLst>
                <a:ext uri="{FF2B5EF4-FFF2-40B4-BE49-F238E27FC236}">
                  <a16:creationId xmlns:a16="http://schemas.microsoft.com/office/drawing/2014/main" id="{8E9CE130-16B2-45AA-BFB4-FBF2133EE090}"/>
                </a:ext>
              </a:extLst>
            </p:cNvPr>
            <p:cNvSpPr txBox="1"/>
            <p:nvPr/>
          </p:nvSpPr>
          <p:spPr>
            <a:xfrm>
              <a:off x="914628" y="3099378"/>
              <a:ext cx="1448392" cy="646331"/>
            </a:xfrm>
            <a:prstGeom prst="rect">
              <a:avLst/>
            </a:prstGeom>
            <a:noFill/>
          </p:spPr>
          <p:txBody>
            <a:bodyPr wrap="square" rtlCol="0">
              <a:spAutoFit/>
            </a:bodyPr>
            <a:lstStyle/>
            <a:p>
              <a:pPr algn="ctr"/>
              <a:r>
                <a:rPr lang="en-US" sz="3600" b="1" dirty="0">
                  <a:solidFill>
                    <a:srgbClr val="EF3078"/>
                  </a:solidFill>
                  <a:latin typeface="Tw Cen MT" panose="020B0602020104020603" pitchFamily="34" charset="0"/>
                </a:rPr>
                <a:t>53:15</a:t>
              </a:r>
            </a:p>
          </p:txBody>
        </p:sp>
        <p:sp>
          <p:nvSpPr>
            <p:cNvPr id="48" name="TextBox 47">
              <a:extLst>
                <a:ext uri="{FF2B5EF4-FFF2-40B4-BE49-F238E27FC236}">
                  <a16:creationId xmlns:a16="http://schemas.microsoft.com/office/drawing/2014/main" id="{80057FD5-2465-479B-94B2-6CE2CAC6A561}"/>
                </a:ext>
              </a:extLst>
            </p:cNvPr>
            <p:cNvSpPr txBox="1"/>
            <p:nvPr/>
          </p:nvSpPr>
          <p:spPr>
            <a:xfrm>
              <a:off x="206929" y="3655299"/>
              <a:ext cx="3101876" cy="461665"/>
            </a:xfrm>
            <a:prstGeom prst="rect">
              <a:avLst/>
            </a:prstGeom>
            <a:noFill/>
          </p:spPr>
          <p:txBody>
            <a:bodyPr wrap="square" rtlCol="0">
              <a:spAutoFit/>
            </a:bodyPr>
            <a:lstStyle/>
            <a:p>
              <a:pPr algn="ctr"/>
              <a:r>
                <a:rPr lang="en-US" sz="2400" b="1" dirty="0">
                  <a:solidFill>
                    <a:srgbClr val="EF3078"/>
                  </a:solidFill>
                  <a:latin typeface="Tw Cen MT" panose="020B0602020104020603" pitchFamily="34" charset="0"/>
                </a:rPr>
                <a:t>AVERAGE TAT</a:t>
              </a:r>
            </a:p>
          </p:txBody>
        </p:sp>
        <p:sp>
          <p:nvSpPr>
            <p:cNvPr id="49" name="TextBox 48">
              <a:extLst>
                <a:ext uri="{FF2B5EF4-FFF2-40B4-BE49-F238E27FC236}">
                  <a16:creationId xmlns:a16="http://schemas.microsoft.com/office/drawing/2014/main" id="{014CC7CA-C11E-427D-B906-8F40348415E7}"/>
                </a:ext>
              </a:extLst>
            </p:cNvPr>
            <p:cNvSpPr txBox="1"/>
            <p:nvPr/>
          </p:nvSpPr>
          <p:spPr>
            <a:xfrm>
              <a:off x="312125" y="4089845"/>
              <a:ext cx="2891481" cy="1323439"/>
            </a:xfrm>
            <a:prstGeom prst="rect">
              <a:avLst/>
            </a:prstGeom>
            <a:noFill/>
          </p:spPr>
          <p:txBody>
            <a:bodyPr wrap="square" rtlCol="0">
              <a:spAutoFit/>
            </a:bodyPr>
            <a:lstStyle/>
            <a:p>
              <a:pPr algn="ctr"/>
              <a:r>
                <a:rPr lang="en-IN" sz="2000" dirty="0">
                  <a:solidFill>
                    <a:schemeClr val="bg1">
                      <a:lumMod val="65000"/>
                    </a:schemeClr>
                  </a:solidFill>
                  <a:latin typeface="Tw Cen MT" panose="020B0602020104020603" pitchFamily="34" charset="0"/>
                </a:rPr>
                <a:t>Patient File (IP) from Discharge To Uploading  for Advance mode of payment</a:t>
              </a:r>
              <a:endParaRPr lang="en-US" sz="2000" dirty="0">
                <a:solidFill>
                  <a:schemeClr val="bg1">
                    <a:lumMod val="65000"/>
                  </a:schemeClr>
                </a:solidFill>
                <a:latin typeface="Tw Cen MT" panose="020B0602020104020603" pitchFamily="34" charset="0"/>
              </a:endParaRPr>
            </a:p>
          </p:txBody>
        </p:sp>
      </p:grpSp>
      <p:grpSp>
        <p:nvGrpSpPr>
          <p:cNvPr id="55" name="Group 54">
            <a:extLst>
              <a:ext uri="{FF2B5EF4-FFF2-40B4-BE49-F238E27FC236}">
                <a16:creationId xmlns:a16="http://schemas.microsoft.com/office/drawing/2014/main" id="{89E360B5-8292-41BE-BDB5-53A1DA79A0AF}"/>
              </a:ext>
            </a:extLst>
          </p:cNvPr>
          <p:cNvGrpSpPr/>
          <p:nvPr/>
        </p:nvGrpSpPr>
        <p:grpSpPr>
          <a:xfrm>
            <a:off x="4576618" y="2828621"/>
            <a:ext cx="3101876" cy="2310678"/>
            <a:chOff x="206929" y="3102606"/>
            <a:chExt cx="3101876" cy="2310678"/>
          </a:xfrm>
        </p:grpSpPr>
        <p:sp>
          <p:nvSpPr>
            <p:cNvPr id="56" name="TextBox 55">
              <a:extLst>
                <a:ext uri="{FF2B5EF4-FFF2-40B4-BE49-F238E27FC236}">
                  <a16:creationId xmlns:a16="http://schemas.microsoft.com/office/drawing/2014/main" id="{37DEFA01-911E-4472-A366-C89F120808A7}"/>
                </a:ext>
              </a:extLst>
            </p:cNvPr>
            <p:cNvSpPr txBox="1"/>
            <p:nvPr/>
          </p:nvSpPr>
          <p:spPr>
            <a:xfrm>
              <a:off x="983546" y="3102606"/>
              <a:ext cx="1379474" cy="646331"/>
            </a:xfrm>
            <a:prstGeom prst="rect">
              <a:avLst/>
            </a:prstGeom>
            <a:noFill/>
          </p:spPr>
          <p:txBody>
            <a:bodyPr wrap="square" rtlCol="0">
              <a:spAutoFit/>
            </a:bodyPr>
            <a:lstStyle/>
            <a:p>
              <a:pPr algn="ctr"/>
              <a:r>
                <a:rPr lang="en-US" sz="3600" b="1" dirty="0">
                  <a:solidFill>
                    <a:srgbClr val="03A1A4"/>
                  </a:solidFill>
                  <a:latin typeface="Tw Cen MT" panose="020B0602020104020603" pitchFamily="34" charset="0"/>
                </a:rPr>
                <a:t>56:29</a:t>
              </a:r>
            </a:p>
          </p:txBody>
        </p:sp>
        <p:sp>
          <p:nvSpPr>
            <p:cNvPr id="57" name="TextBox 56">
              <a:extLst>
                <a:ext uri="{FF2B5EF4-FFF2-40B4-BE49-F238E27FC236}">
                  <a16:creationId xmlns:a16="http://schemas.microsoft.com/office/drawing/2014/main" id="{AA7E65BB-EF5C-4E32-A442-1715CC6A57A1}"/>
                </a:ext>
              </a:extLst>
            </p:cNvPr>
            <p:cNvSpPr txBox="1"/>
            <p:nvPr/>
          </p:nvSpPr>
          <p:spPr>
            <a:xfrm>
              <a:off x="206929" y="3655299"/>
              <a:ext cx="3101876" cy="461665"/>
            </a:xfrm>
            <a:prstGeom prst="rect">
              <a:avLst/>
            </a:prstGeom>
            <a:noFill/>
          </p:spPr>
          <p:txBody>
            <a:bodyPr wrap="square" rtlCol="0">
              <a:spAutoFit/>
            </a:bodyPr>
            <a:lstStyle/>
            <a:p>
              <a:pPr algn="ctr"/>
              <a:r>
                <a:rPr lang="en-US" sz="2400" b="1" dirty="0">
                  <a:solidFill>
                    <a:srgbClr val="EF3078"/>
                  </a:solidFill>
                  <a:latin typeface="Tw Cen MT" panose="020B0602020104020603" pitchFamily="34" charset="0"/>
                </a:rPr>
                <a:t>AVERAGE TAT</a:t>
              </a:r>
            </a:p>
          </p:txBody>
        </p:sp>
        <p:sp>
          <p:nvSpPr>
            <p:cNvPr id="58" name="TextBox 57">
              <a:extLst>
                <a:ext uri="{FF2B5EF4-FFF2-40B4-BE49-F238E27FC236}">
                  <a16:creationId xmlns:a16="http://schemas.microsoft.com/office/drawing/2014/main" id="{452BFBE7-0743-48E7-B3B0-63FC8382764F}"/>
                </a:ext>
              </a:extLst>
            </p:cNvPr>
            <p:cNvSpPr txBox="1"/>
            <p:nvPr/>
          </p:nvSpPr>
          <p:spPr>
            <a:xfrm>
              <a:off x="312125" y="4089845"/>
              <a:ext cx="2891481" cy="1323439"/>
            </a:xfrm>
            <a:prstGeom prst="rect">
              <a:avLst/>
            </a:prstGeom>
            <a:noFill/>
          </p:spPr>
          <p:txBody>
            <a:bodyPr wrap="square" rtlCol="0">
              <a:spAutoFit/>
            </a:bodyPr>
            <a:lstStyle/>
            <a:p>
              <a:pPr algn="ctr"/>
              <a:r>
                <a:rPr lang="en-IN" sz="2000" dirty="0">
                  <a:solidFill>
                    <a:schemeClr val="bg1">
                      <a:lumMod val="65000"/>
                    </a:schemeClr>
                  </a:solidFill>
                  <a:latin typeface="Tw Cen MT" panose="020B0602020104020603" pitchFamily="34" charset="0"/>
                </a:rPr>
                <a:t>Patient File (IP) from Discharge To Uploading  for Cash mode of payment</a:t>
              </a:r>
              <a:endParaRPr lang="en-US" sz="2000" dirty="0">
                <a:solidFill>
                  <a:schemeClr val="bg1">
                    <a:lumMod val="65000"/>
                  </a:schemeClr>
                </a:solidFill>
                <a:latin typeface="Tw Cen MT" panose="020B0602020104020603" pitchFamily="34" charset="0"/>
              </a:endParaRPr>
            </a:p>
          </p:txBody>
        </p:sp>
      </p:grpSp>
      <p:grpSp>
        <p:nvGrpSpPr>
          <p:cNvPr id="59" name="Group 58">
            <a:extLst>
              <a:ext uri="{FF2B5EF4-FFF2-40B4-BE49-F238E27FC236}">
                <a16:creationId xmlns:a16="http://schemas.microsoft.com/office/drawing/2014/main" id="{AB0E18D2-53B9-4C40-9BE9-82530575679A}"/>
              </a:ext>
            </a:extLst>
          </p:cNvPr>
          <p:cNvGrpSpPr/>
          <p:nvPr/>
        </p:nvGrpSpPr>
        <p:grpSpPr>
          <a:xfrm>
            <a:off x="7467605" y="2828621"/>
            <a:ext cx="3101876" cy="2307450"/>
            <a:chOff x="206929" y="3105834"/>
            <a:chExt cx="3101876" cy="2307450"/>
          </a:xfrm>
        </p:grpSpPr>
        <p:sp>
          <p:nvSpPr>
            <p:cNvPr id="60" name="TextBox 59">
              <a:extLst>
                <a:ext uri="{FF2B5EF4-FFF2-40B4-BE49-F238E27FC236}">
                  <a16:creationId xmlns:a16="http://schemas.microsoft.com/office/drawing/2014/main" id="{BA41381F-6F5B-4F8B-898B-ED5A3AA05972}"/>
                </a:ext>
              </a:extLst>
            </p:cNvPr>
            <p:cNvSpPr txBox="1"/>
            <p:nvPr/>
          </p:nvSpPr>
          <p:spPr>
            <a:xfrm>
              <a:off x="1048012" y="3105834"/>
              <a:ext cx="1315008" cy="646331"/>
            </a:xfrm>
            <a:prstGeom prst="rect">
              <a:avLst/>
            </a:prstGeom>
            <a:noFill/>
          </p:spPr>
          <p:txBody>
            <a:bodyPr wrap="square" rtlCol="0">
              <a:spAutoFit/>
            </a:bodyPr>
            <a:lstStyle/>
            <a:p>
              <a:pPr algn="ctr"/>
              <a:r>
                <a:rPr lang="en-US" sz="3600" b="1" dirty="0">
                  <a:solidFill>
                    <a:srgbClr val="92D050"/>
                  </a:solidFill>
                  <a:latin typeface="Tw Cen MT" panose="020B0602020104020603" pitchFamily="34" charset="0"/>
                </a:rPr>
                <a:t>56:11</a:t>
              </a:r>
            </a:p>
          </p:txBody>
        </p:sp>
        <p:sp>
          <p:nvSpPr>
            <p:cNvPr id="61" name="TextBox 60">
              <a:extLst>
                <a:ext uri="{FF2B5EF4-FFF2-40B4-BE49-F238E27FC236}">
                  <a16:creationId xmlns:a16="http://schemas.microsoft.com/office/drawing/2014/main" id="{BFC5E847-67A9-4F55-AE9C-04B8F2FEBABD}"/>
                </a:ext>
              </a:extLst>
            </p:cNvPr>
            <p:cNvSpPr txBox="1"/>
            <p:nvPr/>
          </p:nvSpPr>
          <p:spPr>
            <a:xfrm>
              <a:off x="206929" y="3655299"/>
              <a:ext cx="3101876" cy="461665"/>
            </a:xfrm>
            <a:prstGeom prst="rect">
              <a:avLst/>
            </a:prstGeom>
            <a:noFill/>
          </p:spPr>
          <p:txBody>
            <a:bodyPr wrap="square" rtlCol="0">
              <a:spAutoFit/>
            </a:bodyPr>
            <a:lstStyle/>
            <a:p>
              <a:pPr algn="ctr"/>
              <a:r>
                <a:rPr lang="en-US" sz="2400" b="1" dirty="0">
                  <a:solidFill>
                    <a:srgbClr val="EF3078"/>
                  </a:solidFill>
                  <a:latin typeface="Tw Cen MT" panose="020B0602020104020603" pitchFamily="34" charset="0"/>
                </a:rPr>
                <a:t>AVERAGE TAT</a:t>
              </a:r>
            </a:p>
          </p:txBody>
        </p:sp>
        <p:sp>
          <p:nvSpPr>
            <p:cNvPr id="62" name="TextBox 61">
              <a:extLst>
                <a:ext uri="{FF2B5EF4-FFF2-40B4-BE49-F238E27FC236}">
                  <a16:creationId xmlns:a16="http://schemas.microsoft.com/office/drawing/2014/main" id="{4253AA84-B15E-4BE2-B36A-165D237760BA}"/>
                </a:ext>
              </a:extLst>
            </p:cNvPr>
            <p:cNvSpPr txBox="1"/>
            <p:nvPr/>
          </p:nvSpPr>
          <p:spPr>
            <a:xfrm>
              <a:off x="312125" y="4089845"/>
              <a:ext cx="2891481" cy="1323439"/>
            </a:xfrm>
            <a:prstGeom prst="rect">
              <a:avLst/>
            </a:prstGeom>
            <a:noFill/>
          </p:spPr>
          <p:txBody>
            <a:bodyPr wrap="square" rtlCol="0">
              <a:spAutoFit/>
            </a:bodyPr>
            <a:lstStyle/>
            <a:p>
              <a:pPr algn="ctr"/>
              <a:r>
                <a:rPr lang="en-IN" sz="2000" dirty="0">
                  <a:solidFill>
                    <a:schemeClr val="bg1">
                      <a:lumMod val="65000"/>
                    </a:schemeClr>
                  </a:solidFill>
                  <a:latin typeface="Tw Cen MT" panose="020B0602020104020603" pitchFamily="34" charset="0"/>
                </a:rPr>
                <a:t>Patient File (IP) from Discharge To Uploading  for Credit mode of payment</a:t>
              </a:r>
              <a:endParaRPr lang="en-US" sz="2000" dirty="0">
                <a:solidFill>
                  <a:schemeClr val="bg1">
                    <a:lumMod val="65000"/>
                  </a:schemeClr>
                </a:solidFill>
                <a:latin typeface="Tw Cen MT" panose="020B0602020104020603" pitchFamily="34" charset="0"/>
              </a:endParaRPr>
            </a:p>
          </p:txBody>
        </p:sp>
      </p:grpSp>
      <p:sp>
        <p:nvSpPr>
          <p:cNvPr id="74" name="TextBox 73">
            <a:extLst>
              <a:ext uri="{FF2B5EF4-FFF2-40B4-BE49-F238E27FC236}">
                <a16:creationId xmlns:a16="http://schemas.microsoft.com/office/drawing/2014/main" id="{7D33D9FE-1960-4A00-9519-756EBB5A2670}"/>
              </a:ext>
            </a:extLst>
          </p:cNvPr>
          <p:cNvSpPr txBox="1"/>
          <p:nvPr/>
        </p:nvSpPr>
        <p:spPr>
          <a:xfrm>
            <a:off x="2456543" y="262438"/>
            <a:ext cx="7278915" cy="707886"/>
          </a:xfrm>
          <a:prstGeom prst="rect">
            <a:avLst/>
          </a:prstGeom>
          <a:noFill/>
        </p:spPr>
        <p:txBody>
          <a:bodyPr wrap="square" rtlCol="0">
            <a:spAutoFit/>
          </a:bodyPr>
          <a:lstStyle/>
          <a:p>
            <a:pPr algn="ctr"/>
            <a:r>
              <a:rPr lang="en-US" sz="4000" b="1" dirty="0">
                <a:solidFill>
                  <a:schemeClr val="bg1">
                    <a:lumMod val="65000"/>
                  </a:schemeClr>
                </a:solidFill>
                <a:latin typeface="Tw Cen MT" panose="020B0602020104020603" pitchFamily="34" charset="0"/>
              </a:rPr>
              <a:t>RESULTS</a:t>
            </a:r>
          </a:p>
        </p:txBody>
      </p:sp>
    </p:spTree>
    <p:extLst>
      <p:ext uri="{BB962C8B-B14F-4D97-AF65-F5344CB8AC3E}">
        <p14:creationId xmlns:p14="http://schemas.microsoft.com/office/powerpoint/2010/main" val="6274632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decel="100000" fill="hold" nodeType="clickEffect">
                                  <p:stCondLst>
                                    <p:cond delay="0"/>
                                  </p:stCondLst>
                                  <p:childTnLst>
                                    <p:animRot by="7200000">
                                      <p:cBhvr>
                                        <p:cTn id="6" dur="1000" fill="hold"/>
                                        <p:tgtEl>
                                          <p:spTgt spid="9"/>
                                        </p:tgtEl>
                                        <p:attrNameLst>
                                          <p:attrName>r</p:attrName>
                                        </p:attrNameLst>
                                      </p:cBhvr>
                                    </p:animRot>
                                  </p:childTnLst>
                                </p:cTn>
                              </p:par>
                              <p:par>
                                <p:cTn id="7" presetID="8" presetClass="emph" presetSubtype="0" decel="100000" fill="hold" nodeType="withEffect">
                                  <p:stCondLst>
                                    <p:cond delay="0"/>
                                  </p:stCondLst>
                                  <p:childTnLst>
                                    <p:animRot by="9000000">
                                      <p:cBhvr>
                                        <p:cTn id="8" dur="1000" fill="hold"/>
                                        <p:tgtEl>
                                          <p:spTgt spid="35"/>
                                        </p:tgtEl>
                                        <p:attrNameLst>
                                          <p:attrName>r</p:attrName>
                                        </p:attrNameLst>
                                      </p:cBhvr>
                                    </p:animRot>
                                  </p:childTnLst>
                                </p:cTn>
                              </p:par>
                              <p:par>
                                <p:cTn id="9" presetID="8" presetClass="emph" presetSubtype="0" decel="100000" fill="hold" nodeType="withEffect">
                                  <p:stCondLst>
                                    <p:cond delay="0"/>
                                  </p:stCondLst>
                                  <p:childTnLst>
                                    <p:animRot by="5400000">
                                      <p:cBhvr>
                                        <p:cTn id="10" dur="1000" fill="hold"/>
                                        <p:tgtEl>
                                          <p:spTgt spid="39"/>
                                        </p:tgtEl>
                                        <p:attrNameLst>
                                          <p:attrName>r</p:attrName>
                                        </p:attrNameLst>
                                      </p:cBhvr>
                                    </p:animRot>
                                  </p:childTnLst>
                                </p:cTn>
                              </p:par>
                              <p:par>
                                <p:cTn id="11" presetID="53" presetClass="entr" presetSubtype="16" fill="hold" nodeType="withEffect">
                                  <p:stCondLst>
                                    <p:cond delay="750"/>
                                  </p:stCondLst>
                                  <p:childTnLst>
                                    <p:set>
                                      <p:cBhvr>
                                        <p:cTn id="12" dur="1" fill="hold">
                                          <p:stCondLst>
                                            <p:cond delay="0"/>
                                          </p:stCondLst>
                                        </p:cTn>
                                        <p:tgtEl>
                                          <p:spTgt spid="50"/>
                                        </p:tgtEl>
                                        <p:attrNameLst>
                                          <p:attrName>style.visibility</p:attrName>
                                        </p:attrNameLst>
                                      </p:cBhvr>
                                      <p:to>
                                        <p:strVal val="visible"/>
                                      </p:to>
                                    </p:set>
                                    <p:anim calcmode="lin" valueType="num">
                                      <p:cBhvr>
                                        <p:cTn id="13" dur="500" fill="hold"/>
                                        <p:tgtEl>
                                          <p:spTgt spid="50"/>
                                        </p:tgtEl>
                                        <p:attrNameLst>
                                          <p:attrName>ppt_w</p:attrName>
                                        </p:attrNameLst>
                                      </p:cBhvr>
                                      <p:tavLst>
                                        <p:tav tm="0">
                                          <p:val>
                                            <p:fltVal val="0"/>
                                          </p:val>
                                        </p:tav>
                                        <p:tav tm="100000">
                                          <p:val>
                                            <p:strVal val="#ppt_w"/>
                                          </p:val>
                                        </p:tav>
                                      </p:tavLst>
                                    </p:anim>
                                    <p:anim calcmode="lin" valueType="num">
                                      <p:cBhvr>
                                        <p:cTn id="14" dur="500" fill="hold"/>
                                        <p:tgtEl>
                                          <p:spTgt spid="50"/>
                                        </p:tgtEl>
                                        <p:attrNameLst>
                                          <p:attrName>ppt_h</p:attrName>
                                        </p:attrNameLst>
                                      </p:cBhvr>
                                      <p:tavLst>
                                        <p:tav tm="0">
                                          <p:val>
                                            <p:fltVal val="0"/>
                                          </p:val>
                                        </p:tav>
                                        <p:tav tm="100000">
                                          <p:val>
                                            <p:strVal val="#ppt_h"/>
                                          </p:val>
                                        </p:tav>
                                      </p:tavLst>
                                    </p:anim>
                                    <p:animEffect transition="in" filter="fade">
                                      <p:cBhvr>
                                        <p:cTn id="15" dur="500"/>
                                        <p:tgtEl>
                                          <p:spTgt spid="50"/>
                                        </p:tgtEl>
                                      </p:cBhvr>
                                    </p:animEffect>
                                  </p:childTnLst>
                                </p:cTn>
                              </p:par>
                              <p:par>
                                <p:cTn id="16" presetID="53" presetClass="entr" presetSubtype="16" fill="hold" nodeType="withEffect">
                                  <p:stCondLst>
                                    <p:cond delay="75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childTnLst>
                                </p:cTn>
                              </p:par>
                              <p:par>
                                <p:cTn id="21" presetID="53" presetClass="entr" presetSubtype="16" fill="hold" nodeType="withEffect">
                                  <p:stCondLst>
                                    <p:cond delay="75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p:txBody>
          <a:bodyPr>
            <a:normAutofit/>
          </a:bodyPr>
          <a:lstStyle/>
          <a:p>
            <a:pPr algn="ctr"/>
            <a:r>
              <a:rPr lang="en-IN" sz="4000" b="1" u="sng" dirty="0">
                <a:latin typeface="Comic Sans MS" panose="030F0702030302020204" pitchFamily="66" charset="0"/>
              </a:rPr>
              <a:t>DISCUSSION</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a:xfrm>
            <a:off x="838200" y="1690688"/>
            <a:ext cx="10515600" cy="4895850"/>
          </a:xfrm>
        </p:spPr>
        <p:txBody>
          <a:bodyPr>
            <a:normAutofit fontScale="92500" lnSpcReduction="10000"/>
          </a:bodyPr>
          <a:lstStyle/>
          <a:p>
            <a:r>
              <a:rPr lang="en-IN" sz="2400" dirty="0">
                <a:solidFill>
                  <a:srgbClr val="000000"/>
                </a:solidFill>
                <a:effectLst/>
                <a:latin typeface="Times New Roman" panose="02020603050405020304" pitchFamily="18" charset="0"/>
                <a:ea typeface="Times New Roman" panose="02020603050405020304" pitchFamily="18" charset="0"/>
              </a:rPr>
              <a:t>This study was conducted to assess </a:t>
            </a:r>
            <a:r>
              <a:rPr lang="en-IN" sz="2400" dirty="0">
                <a:solidFill>
                  <a:srgbClr val="000000"/>
                </a:solidFill>
                <a:latin typeface="Times New Roman" panose="02020603050405020304" pitchFamily="18" charset="0"/>
                <a:ea typeface="Times New Roman" panose="02020603050405020304" pitchFamily="18" charset="0"/>
              </a:rPr>
              <a:t>and find out</a:t>
            </a:r>
            <a:r>
              <a:rPr lang="en-IN" sz="2400" dirty="0">
                <a:solidFill>
                  <a:srgbClr val="000000"/>
                </a:solidFill>
                <a:effectLst/>
                <a:latin typeface="Times New Roman" panose="02020603050405020304" pitchFamily="18" charset="0"/>
                <a:ea typeface="Times New Roman" panose="02020603050405020304" pitchFamily="18" charset="0"/>
              </a:rPr>
              <a:t> the Turnaround Time of patient files arriving at MRD department of hospital and ultimately getting uploaded on the cloud/server.</a:t>
            </a:r>
          </a:p>
          <a:p>
            <a:pPr lvl="0"/>
            <a:r>
              <a:rPr lang="en-US" sz="2400" dirty="0"/>
              <a:t>For a complete week (16</a:t>
            </a:r>
            <a:r>
              <a:rPr lang="en-US" sz="2400" baseline="30000" dirty="0"/>
              <a:t>th</a:t>
            </a:r>
            <a:r>
              <a:rPr lang="en-US" sz="2400" dirty="0"/>
              <a:t> may to 21</a:t>
            </a:r>
            <a:r>
              <a:rPr lang="en-US" sz="2400" baseline="30000" dirty="0"/>
              <a:t>st</a:t>
            </a:r>
            <a:r>
              <a:rPr lang="en-US" sz="2400" dirty="0"/>
              <a:t> may) we observed, How when a patient get discharged from the hospital, his medical records are transferred to the medical record department, where they are scanned and posted to the hospital's cloud server.</a:t>
            </a:r>
            <a:endParaRPr lang="en-IN" sz="2400" dirty="0"/>
          </a:p>
          <a:p>
            <a:pPr lvl="0"/>
            <a:r>
              <a:rPr lang="en-US" sz="2400" dirty="0"/>
              <a:t>Several things and dynamics of file movement were noticed as part of this procedure, including: (IPD file, OPD file, Daycare file, Nursing records, Death files, new files, old files etc.)</a:t>
            </a:r>
            <a:endParaRPr lang="en-IN" sz="2400" dirty="0"/>
          </a:p>
          <a:p>
            <a:r>
              <a:rPr lang="en-US" sz="2200" dirty="0"/>
              <a:t>Overall, we observed the entire procedure and recorded every IPD file that arrived at our MRD department. 558 patient files were updated, and the average turnaround time for patient files arriving at the MRD department and being scanned and uploaded into the Cloud Server was computed and analyzed</a:t>
            </a:r>
            <a:r>
              <a:rPr lang="en-US" dirty="0"/>
              <a:t>.</a:t>
            </a:r>
            <a:r>
              <a:rPr lang="en-IN" sz="2400" dirty="0"/>
              <a:t> </a:t>
            </a:r>
            <a:endParaRPr lang="en-IN" sz="2400" dirty="0">
              <a:solidFill>
                <a:srgbClr val="000000"/>
              </a:solidFill>
              <a:effectLst/>
              <a:latin typeface="Times New Roman" panose="02020603050405020304" pitchFamily="18" charset="0"/>
              <a:ea typeface="Times New Roman" panose="02020603050405020304" pitchFamily="18" charset="0"/>
            </a:endParaRPr>
          </a:p>
          <a:p>
            <a:r>
              <a:rPr lang="en-IN" sz="2400" dirty="0">
                <a:solidFill>
                  <a:srgbClr val="000000"/>
                </a:solidFill>
                <a:latin typeface="Times New Roman" panose="02020603050405020304" pitchFamily="18" charset="0"/>
              </a:rPr>
              <a:t>Secondary data was collected from the MRD registers and software and further data was collected with the help of the Information Technology department by utilization of their software (PARAS)</a:t>
            </a:r>
          </a:p>
          <a:p>
            <a:endParaRPr lang="en-IN" dirty="0"/>
          </a:p>
        </p:txBody>
      </p:sp>
      <p:pic>
        <p:nvPicPr>
          <p:cNvPr id="7" name="Picture 6">
            <a:extLst>
              <a:ext uri="{FF2B5EF4-FFF2-40B4-BE49-F238E27FC236}">
                <a16:creationId xmlns:a16="http://schemas.microsoft.com/office/drawing/2014/main" id="{A2A9DB34-3668-B499-3D1C-7EC37FCBF4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97" y="93517"/>
            <a:ext cx="1439805" cy="657223"/>
          </a:xfrm>
          <a:prstGeom prst="rect">
            <a:avLst/>
          </a:prstGeom>
        </p:spPr>
      </p:pic>
    </p:spTree>
    <p:extLst>
      <p:ext uri="{BB962C8B-B14F-4D97-AF65-F5344CB8AC3E}">
        <p14:creationId xmlns:p14="http://schemas.microsoft.com/office/powerpoint/2010/main" val="261627087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2657FDA-2807-425B-8273-84DF20C2CD32}"/>
              </a:ext>
            </a:extLst>
          </p:cNvPr>
          <p:cNvSpPr/>
          <p:nvPr/>
        </p:nvSpPr>
        <p:spPr>
          <a:xfrm>
            <a:off x="0" y="11726"/>
            <a:ext cx="12192000" cy="6846274"/>
          </a:xfrm>
          <a:prstGeom prst="rect">
            <a:avLst/>
          </a:prstGeom>
          <a:gradFill>
            <a:gsLst>
              <a:gs pos="0">
                <a:schemeClr val="accent1">
                  <a:lumMod val="5000"/>
                  <a:lumOff val="95000"/>
                </a:schemeClr>
              </a:gs>
              <a:gs pos="23000">
                <a:schemeClr val="bg1">
                  <a:lumMod val="65000"/>
                </a:schemeClr>
              </a:gs>
              <a:gs pos="50000">
                <a:schemeClr val="bg1">
                  <a:lumMod val="65000"/>
                </a:schemeClr>
              </a:gs>
              <a:gs pos="14168">
                <a:schemeClr val="bg1">
                  <a:lumMod val="75000"/>
                </a:schemeClr>
              </a:gs>
              <a:gs pos="39000">
                <a:schemeClr val="bg1">
                  <a:lumMod val="65000"/>
                </a:schemeClr>
              </a:gs>
            </a:gsLst>
            <a:lin ang="5400000" scaled="1"/>
          </a:gradFill>
          <a:ln>
            <a:solidFill>
              <a:schemeClr val="accent1">
                <a:shade val="50000"/>
              </a:schemeClr>
            </a:solidFill>
          </a:ln>
          <a:effectLst>
            <a:glow rad="127000">
              <a:schemeClr val="accent1"/>
            </a:glow>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56C9022-B8B2-4309-BB6D-E13019A7B1C2}"/>
              </a:ext>
            </a:extLst>
          </p:cNvPr>
          <p:cNvSpPr/>
          <p:nvPr/>
        </p:nvSpPr>
        <p:spPr>
          <a:xfrm>
            <a:off x="759655" y="858129"/>
            <a:ext cx="10677379" cy="5387926"/>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046EFD94-AEE9-49AC-B84D-48F753EC1922}"/>
              </a:ext>
            </a:extLst>
          </p:cNvPr>
          <p:cNvGraphicFramePr>
            <a:graphicFrameLocks noGrp="1"/>
          </p:cNvGraphicFramePr>
          <p:nvPr>
            <p:extLst>
              <p:ext uri="{D42A27DB-BD31-4B8C-83A1-F6EECF244321}">
                <p14:modId xmlns:p14="http://schemas.microsoft.com/office/powerpoint/2010/main" val="2254510511"/>
              </p:ext>
            </p:extLst>
          </p:nvPr>
        </p:nvGraphicFramePr>
        <p:xfrm>
          <a:off x="1224670" y="1306262"/>
          <a:ext cx="9742659" cy="4400975"/>
        </p:xfrm>
        <a:graphic>
          <a:graphicData uri="http://schemas.openxmlformats.org/drawingml/2006/table">
            <a:tbl>
              <a:tblPr>
                <a:tableStyleId>{5C22544A-7EE6-4342-B048-85BDC9FD1C3A}</a:tableStyleId>
              </a:tblPr>
              <a:tblGrid>
                <a:gridCol w="4612722">
                  <a:extLst>
                    <a:ext uri="{9D8B030D-6E8A-4147-A177-3AD203B41FA5}">
                      <a16:colId xmlns:a16="http://schemas.microsoft.com/office/drawing/2014/main" val="1237075178"/>
                    </a:ext>
                  </a:extLst>
                </a:gridCol>
                <a:gridCol w="5129937">
                  <a:extLst>
                    <a:ext uri="{9D8B030D-6E8A-4147-A177-3AD203B41FA5}">
                      <a16:colId xmlns:a16="http://schemas.microsoft.com/office/drawing/2014/main" val="4136875425"/>
                    </a:ext>
                  </a:extLst>
                </a:gridCol>
              </a:tblGrid>
              <a:tr h="880195">
                <a:tc>
                  <a:txBody>
                    <a:bodyPr/>
                    <a:lstStyle/>
                    <a:p>
                      <a:r>
                        <a:rPr lang="en-US" sz="2400" b="1" dirty="0">
                          <a:solidFill>
                            <a:schemeClr val="bg1"/>
                          </a:solidFill>
                          <a:latin typeface="Helvetica" panose="020B0604020202020204" pitchFamily="34" charset="0"/>
                          <a:cs typeface="Helvetica" panose="020B0604020202020204" pitchFamily="34" charset="0"/>
                        </a:rPr>
                        <a:t>Limited access to data</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7B7B7B"/>
                    </a:solidFill>
                  </a:tcPr>
                </a:tc>
                <a:tc>
                  <a:txBody>
                    <a:bodyPr/>
                    <a:lstStyle/>
                    <a:p>
                      <a:endParaRPr 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7B7B7B"/>
                    </a:solidFill>
                  </a:tcPr>
                </a:tc>
                <a:extLst>
                  <a:ext uri="{0D108BD9-81ED-4DB2-BD59-A6C34878D82A}">
                    <a16:rowId xmlns:a16="http://schemas.microsoft.com/office/drawing/2014/main" val="3097009404"/>
                  </a:ext>
                </a:extLst>
              </a:tr>
              <a:tr h="880195">
                <a:tc>
                  <a:txBody>
                    <a:bodyPr/>
                    <a:lstStyle/>
                    <a:p>
                      <a:r>
                        <a:rPr lang="en-US" sz="2400" b="1" dirty="0">
                          <a:solidFill>
                            <a:schemeClr val="bg1"/>
                          </a:solidFill>
                          <a:latin typeface="Helvetica" panose="020B0604020202020204" pitchFamily="34" charset="0"/>
                        </a:rPr>
                        <a:t>No direct communication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7B7B7B"/>
                    </a:solidFill>
                  </a:tcPr>
                </a:tc>
                <a:tc>
                  <a:txBody>
                    <a:bodyPr/>
                    <a:lstStyle/>
                    <a:p>
                      <a:endParaRPr 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7B7B7B"/>
                    </a:solidFill>
                  </a:tcPr>
                </a:tc>
                <a:extLst>
                  <a:ext uri="{0D108BD9-81ED-4DB2-BD59-A6C34878D82A}">
                    <a16:rowId xmlns:a16="http://schemas.microsoft.com/office/drawing/2014/main" val="360447957"/>
                  </a:ext>
                </a:extLst>
              </a:tr>
              <a:tr h="880195">
                <a:tc>
                  <a:txBody>
                    <a:bodyPr/>
                    <a:lstStyle/>
                    <a:p>
                      <a:r>
                        <a:rPr lang="en-US" sz="2400" b="1" dirty="0">
                          <a:solidFill>
                            <a:schemeClr val="bg1"/>
                          </a:solidFill>
                          <a:latin typeface="Helvetica" panose="020B0604020202020204" pitchFamily="34" charset="0"/>
                        </a:rPr>
                        <a:t>Lack of Space</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7B7B7B"/>
                    </a:solidFill>
                  </a:tcPr>
                </a:tc>
                <a:tc>
                  <a:txBody>
                    <a:bodyPr/>
                    <a:lstStyle/>
                    <a:p>
                      <a:endParaRPr 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7B7B7B"/>
                    </a:solidFill>
                  </a:tcPr>
                </a:tc>
                <a:extLst>
                  <a:ext uri="{0D108BD9-81ED-4DB2-BD59-A6C34878D82A}">
                    <a16:rowId xmlns:a16="http://schemas.microsoft.com/office/drawing/2014/main" val="3905999232"/>
                  </a:ext>
                </a:extLst>
              </a:tr>
              <a:tr h="880195">
                <a:tc>
                  <a:txBody>
                    <a:bodyPr/>
                    <a:lstStyle/>
                    <a:p>
                      <a:r>
                        <a:rPr lang="en-US" sz="2400" b="1" dirty="0">
                          <a:solidFill>
                            <a:schemeClr val="bg1"/>
                          </a:solidFill>
                          <a:latin typeface="Helvetica" panose="020B0604020202020204" pitchFamily="34" charset="0"/>
                        </a:rPr>
                        <a:t>Time constraints</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7B7B7B"/>
                    </a:solidFill>
                  </a:tcPr>
                </a:tc>
                <a:tc>
                  <a:txBody>
                    <a:bodyPr/>
                    <a:lstStyle/>
                    <a:p>
                      <a:endParaRPr 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7B7B7B"/>
                    </a:solidFill>
                  </a:tcPr>
                </a:tc>
                <a:extLst>
                  <a:ext uri="{0D108BD9-81ED-4DB2-BD59-A6C34878D82A}">
                    <a16:rowId xmlns:a16="http://schemas.microsoft.com/office/drawing/2014/main" val="2030345410"/>
                  </a:ext>
                </a:extLst>
              </a:tr>
              <a:tr h="880195">
                <a:tc>
                  <a:txBody>
                    <a:bodyPr/>
                    <a:lstStyle/>
                    <a:p>
                      <a:r>
                        <a:rPr lang="en-US" sz="2400" b="1" dirty="0">
                          <a:solidFill>
                            <a:schemeClr val="bg1"/>
                          </a:solidFill>
                          <a:latin typeface="Helvetica" panose="020B0604020202020204" pitchFamily="34" charset="0"/>
                        </a:rPr>
                        <a:t>Lack of resources</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7B7B7B"/>
                    </a:solidFill>
                  </a:tcPr>
                </a:tc>
                <a:tc>
                  <a:txBody>
                    <a:bodyPr/>
                    <a:lstStyle/>
                    <a:p>
                      <a:endParaRPr 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7B7B7B"/>
                    </a:solidFill>
                  </a:tcPr>
                </a:tc>
                <a:extLst>
                  <a:ext uri="{0D108BD9-81ED-4DB2-BD59-A6C34878D82A}">
                    <a16:rowId xmlns:a16="http://schemas.microsoft.com/office/drawing/2014/main" val="3693808633"/>
                  </a:ext>
                </a:extLst>
              </a:tr>
            </a:tbl>
          </a:graphicData>
        </a:graphic>
      </p:graphicFrame>
      <p:sp>
        <p:nvSpPr>
          <p:cNvPr id="6" name="Rectangle: Rounded Corners 5">
            <a:extLst>
              <a:ext uri="{FF2B5EF4-FFF2-40B4-BE49-F238E27FC236}">
                <a16:creationId xmlns:a16="http://schemas.microsoft.com/office/drawing/2014/main" id="{F88F1016-472E-4078-8F47-1C4A27CB524A}"/>
              </a:ext>
            </a:extLst>
          </p:cNvPr>
          <p:cNvSpPr/>
          <p:nvPr/>
        </p:nvSpPr>
        <p:spPr>
          <a:xfrm>
            <a:off x="6550121" y="1511807"/>
            <a:ext cx="2410264" cy="562707"/>
          </a:xfrm>
          <a:prstGeom prst="roundRect">
            <a:avLst>
              <a:gd name="adj" fmla="val 50000"/>
            </a:avLst>
          </a:prstGeom>
          <a:solidFill>
            <a:srgbClr val="A6A6A6"/>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3E07723-BA36-44E8-8ADD-CE650C29BB99}"/>
              </a:ext>
            </a:extLst>
          </p:cNvPr>
          <p:cNvSpPr/>
          <p:nvPr/>
        </p:nvSpPr>
        <p:spPr>
          <a:xfrm>
            <a:off x="6660630" y="1609974"/>
            <a:ext cx="365760" cy="365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2D502E6-5108-4631-80DF-9BA19AB5579B}"/>
              </a:ext>
            </a:extLst>
          </p:cNvPr>
          <p:cNvSpPr/>
          <p:nvPr/>
        </p:nvSpPr>
        <p:spPr>
          <a:xfrm>
            <a:off x="6550121" y="2314606"/>
            <a:ext cx="2410264" cy="562707"/>
          </a:xfrm>
          <a:prstGeom prst="roundRect">
            <a:avLst>
              <a:gd name="adj" fmla="val 50000"/>
            </a:avLst>
          </a:prstGeom>
          <a:solidFill>
            <a:srgbClr val="A6A6A6"/>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D8B65F2-E3AD-4C67-90D4-7416817A02F3}"/>
              </a:ext>
            </a:extLst>
          </p:cNvPr>
          <p:cNvSpPr/>
          <p:nvPr/>
        </p:nvSpPr>
        <p:spPr>
          <a:xfrm>
            <a:off x="6670629" y="2438259"/>
            <a:ext cx="365760" cy="365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618D5477-EFEF-4237-8775-9643D0EC307A}"/>
              </a:ext>
            </a:extLst>
          </p:cNvPr>
          <p:cNvSpPr/>
          <p:nvPr/>
        </p:nvSpPr>
        <p:spPr>
          <a:xfrm>
            <a:off x="6550121" y="3233084"/>
            <a:ext cx="2410264" cy="562707"/>
          </a:xfrm>
          <a:prstGeom prst="roundRect">
            <a:avLst>
              <a:gd name="adj" fmla="val 50000"/>
            </a:avLst>
          </a:prstGeom>
          <a:solidFill>
            <a:srgbClr val="A6A6A6"/>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13EFD4B-DD7B-4509-8E38-4A1D1DD06D7E}"/>
              </a:ext>
            </a:extLst>
          </p:cNvPr>
          <p:cNvSpPr/>
          <p:nvPr/>
        </p:nvSpPr>
        <p:spPr>
          <a:xfrm>
            <a:off x="6670629" y="3319765"/>
            <a:ext cx="365760" cy="365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3FDB0CEA-CFB1-4134-B03C-E6B66343512F}"/>
              </a:ext>
            </a:extLst>
          </p:cNvPr>
          <p:cNvSpPr/>
          <p:nvPr/>
        </p:nvSpPr>
        <p:spPr>
          <a:xfrm>
            <a:off x="6550121" y="4107045"/>
            <a:ext cx="2410264" cy="562707"/>
          </a:xfrm>
          <a:prstGeom prst="roundRect">
            <a:avLst>
              <a:gd name="adj" fmla="val 50000"/>
            </a:avLst>
          </a:prstGeom>
          <a:solidFill>
            <a:srgbClr val="A6A6A6"/>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2CE569E-29F8-4ECB-88DB-59BCBB068769}"/>
              </a:ext>
            </a:extLst>
          </p:cNvPr>
          <p:cNvSpPr/>
          <p:nvPr/>
        </p:nvSpPr>
        <p:spPr>
          <a:xfrm>
            <a:off x="6670629" y="4221511"/>
            <a:ext cx="365760" cy="365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4769D0C1-63B5-4C34-9F14-670036DA28D0}"/>
              </a:ext>
            </a:extLst>
          </p:cNvPr>
          <p:cNvSpPr/>
          <p:nvPr/>
        </p:nvSpPr>
        <p:spPr>
          <a:xfrm>
            <a:off x="6546732" y="4988471"/>
            <a:ext cx="2410264" cy="562707"/>
          </a:xfrm>
          <a:prstGeom prst="roundRect">
            <a:avLst>
              <a:gd name="adj" fmla="val 50000"/>
            </a:avLst>
          </a:prstGeom>
          <a:solidFill>
            <a:srgbClr val="A6A6A6"/>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3A634D1-2E35-44D2-88BA-7C8E1135315E}"/>
              </a:ext>
            </a:extLst>
          </p:cNvPr>
          <p:cNvSpPr/>
          <p:nvPr/>
        </p:nvSpPr>
        <p:spPr>
          <a:xfrm>
            <a:off x="6670629" y="5107097"/>
            <a:ext cx="365760" cy="365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54475FB7-EED6-4EC4-AB3E-5248AC4921C4}"/>
              </a:ext>
            </a:extLst>
          </p:cNvPr>
          <p:cNvSpPr/>
          <p:nvPr/>
        </p:nvSpPr>
        <p:spPr>
          <a:xfrm>
            <a:off x="1224670" y="519257"/>
            <a:ext cx="9742659" cy="599125"/>
          </a:xfrm>
          <a:prstGeom prst="rect">
            <a:avLst/>
          </a:prstGeom>
          <a:solidFill>
            <a:srgbClr val="585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LIMITATION</a:t>
            </a:r>
          </a:p>
        </p:txBody>
      </p:sp>
    </p:spTree>
    <p:extLst>
      <p:ext uri="{BB962C8B-B14F-4D97-AF65-F5344CB8AC3E}">
        <p14:creationId xmlns:p14="http://schemas.microsoft.com/office/powerpoint/2010/main" val="22773104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46000" fill="hold" grpId="0" nodeType="clickEffect">
                                  <p:stCondLst>
                                    <p:cond delay="0"/>
                                  </p:stCondLst>
                                  <p:childTnLst>
                                    <p:animMotion origin="layout" path="M -6.25E-7 -3.33333E-6 L 0.07734 -3.33333E-6 " pathEditMode="relative" rAng="0" ptsTypes="AA">
                                      <p:cBhvr>
                                        <p:cTn id="6" dur="500" fill="hold"/>
                                        <p:tgtEl>
                                          <p:spTgt spid="7"/>
                                        </p:tgtEl>
                                        <p:attrNameLst>
                                          <p:attrName>ppt_x</p:attrName>
                                          <p:attrName>ppt_y</p:attrName>
                                        </p:attrNameLst>
                                      </p:cBhvr>
                                      <p:rCtr x="3867" y="0"/>
                                    </p:animMotion>
                                  </p:childTnLst>
                                </p:cTn>
                              </p:par>
                            </p:childTnLst>
                          </p:cTn>
                        </p:par>
                        <p:par>
                          <p:cTn id="7" fill="hold">
                            <p:stCondLst>
                              <p:cond delay="500"/>
                            </p:stCondLst>
                            <p:childTnLst>
                              <p:par>
                                <p:cTn id="8" presetID="1" presetClass="emph" presetSubtype="1" nodeType="afterEffect">
                                  <p:stCondLst>
                                    <p:cond delay="0"/>
                                  </p:stCondLst>
                                  <p:childTnLst>
                                    <p:set>
                                      <p:cBhvr>
                                        <p:cTn id="9" dur="indefinite"/>
                                        <p:tgtEl>
                                          <p:spTgt spid="7"/>
                                        </p:tgtEl>
                                        <p:attrNameLst>
                                          <p:attrName>fillcolor</p:attrName>
                                        </p:attrNameLst>
                                      </p:cBhvr>
                                      <p:to>
                                        <p:clrVal>
                                          <a:srgbClr val="00FF00"/>
                                        </p:clrVal>
                                      </p:to>
                                    </p:set>
                                    <p:set>
                                      <p:cBhvr>
                                        <p:cTn id="10" dur="indefinite"/>
                                        <p:tgtEl>
                                          <p:spTgt spid="7"/>
                                        </p:tgtEl>
                                        <p:attrNameLst>
                                          <p:attrName>fill.type</p:attrName>
                                        </p:attrNameLst>
                                      </p:cBhvr>
                                      <p:to>
                                        <p:strVal val="solid"/>
                                      </p:to>
                                    </p:set>
                                    <p:set>
                                      <p:cBhvr>
                                        <p:cTn id="11" dur="indefinite"/>
                                        <p:tgtEl>
                                          <p:spTgt spid="7"/>
                                        </p:tgtEl>
                                        <p:attrNameLst>
                                          <p:attrName>fill.on</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46000" fill="hold" grpId="0" nodeType="clickEffect">
                                  <p:stCondLst>
                                    <p:cond delay="0"/>
                                  </p:stCondLst>
                                  <p:childTnLst>
                                    <p:animMotion origin="layout" path="M -6.25E-7 -2.59259E-6 L 0.09649 -2.59259E-6 " pathEditMode="relative" rAng="0" ptsTypes="AA">
                                      <p:cBhvr>
                                        <p:cTn id="15" dur="500" fill="hold"/>
                                        <p:tgtEl>
                                          <p:spTgt spid="12"/>
                                        </p:tgtEl>
                                        <p:attrNameLst>
                                          <p:attrName>ppt_x</p:attrName>
                                          <p:attrName>ppt_y</p:attrName>
                                        </p:attrNameLst>
                                      </p:cBhvr>
                                      <p:rCtr x="4818" y="0"/>
                                    </p:animMotion>
                                  </p:childTnLst>
                                </p:cTn>
                              </p:par>
                            </p:childTnLst>
                          </p:cTn>
                        </p:par>
                        <p:par>
                          <p:cTn id="16" fill="hold">
                            <p:stCondLst>
                              <p:cond delay="500"/>
                            </p:stCondLst>
                            <p:childTnLst>
                              <p:par>
                                <p:cTn id="17" presetID="1" presetClass="emph" presetSubtype="1" nodeType="afterEffect">
                                  <p:stCondLst>
                                    <p:cond delay="0"/>
                                  </p:stCondLst>
                                  <p:childTnLst>
                                    <p:set>
                                      <p:cBhvr>
                                        <p:cTn id="18" dur="indefinite"/>
                                        <p:tgtEl>
                                          <p:spTgt spid="12"/>
                                        </p:tgtEl>
                                        <p:attrNameLst>
                                          <p:attrName>fillcolor</p:attrName>
                                        </p:attrNameLst>
                                      </p:cBhvr>
                                      <p:to>
                                        <p:clrVal>
                                          <a:srgbClr val="00FF00"/>
                                        </p:clrVal>
                                      </p:to>
                                    </p:set>
                                    <p:set>
                                      <p:cBhvr>
                                        <p:cTn id="19" dur="indefinite"/>
                                        <p:tgtEl>
                                          <p:spTgt spid="12"/>
                                        </p:tgtEl>
                                        <p:attrNameLst>
                                          <p:attrName>fill.type</p:attrName>
                                        </p:attrNameLst>
                                      </p:cBhvr>
                                      <p:to>
                                        <p:strVal val="solid"/>
                                      </p:to>
                                    </p:set>
                                    <p:set>
                                      <p:cBhvr>
                                        <p:cTn id="20" dur="indefinite"/>
                                        <p:tgtEl>
                                          <p:spTgt spid="12"/>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46000" fill="hold" grpId="0" nodeType="clickEffect">
                                  <p:stCondLst>
                                    <p:cond delay="0"/>
                                  </p:stCondLst>
                                  <p:childTnLst>
                                    <p:animMotion origin="layout" path="M -6.25E-7 -1.85185E-6 L 0.15039 -1.85185E-6 " pathEditMode="relative" rAng="0" ptsTypes="AA">
                                      <p:cBhvr>
                                        <p:cTn id="24" dur="500" fill="hold"/>
                                        <p:tgtEl>
                                          <p:spTgt spid="15"/>
                                        </p:tgtEl>
                                        <p:attrNameLst>
                                          <p:attrName>ppt_x</p:attrName>
                                          <p:attrName>ppt_y</p:attrName>
                                        </p:attrNameLst>
                                      </p:cBhvr>
                                      <p:rCtr x="7513" y="0"/>
                                    </p:animMotion>
                                  </p:childTnLst>
                                </p:cTn>
                              </p:par>
                            </p:childTnLst>
                          </p:cTn>
                        </p:par>
                        <p:par>
                          <p:cTn id="25" fill="hold">
                            <p:stCondLst>
                              <p:cond delay="500"/>
                            </p:stCondLst>
                            <p:childTnLst>
                              <p:par>
                                <p:cTn id="26" presetID="1" presetClass="emph" presetSubtype="1" nodeType="afterEffect">
                                  <p:stCondLst>
                                    <p:cond delay="0"/>
                                  </p:stCondLst>
                                  <p:childTnLst>
                                    <p:set>
                                      <p:cBhvr>
                                        <p:cTn id="27" dur="indefinite"/>
                                        <p:tgtEl>
                                          <p:spTgt spid="15"/>
                                        </p:tgtEl>
                                        <p:attrNameLst>
                                          <p:attrName>fillcolor</p:attrName>
                                        </p:attrNameLst>
                                      </p:cBhvr>
                                      <p:to>
                                        <p:clrVal>
                                          <a:srgbClr val="FFFF00"/>
                                        </p:clrVal>
                                      </p:to>
                                    </p:set>
                                    <p:set>
                                      <p:cBhvr>
                                        <p:cTn id="28" dur="indefinite"/>
                                        <p:tgtEl>
                                          <p:spTgt spid="15"/>
                                        </p:tgtEl>
                                        <p:attrNameLst>
                                          <p:attrName>fill.type</p:attrName>
                                        </p:attrNameLst>
                                      </p:cBhvr>
                                      <p:to>
                                        <p:strVal val="solid"/>
                                      </p:to>
                                    </p:set>
                                    <p:set>
                                      <p:cBhvr>
                                        <p:cTn id="29" dur="indefinite"/>
                                        <p:tgtEl>
                                          <p:spTgt spid="15"/>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46000" fill="hold" grpId="0" nodeType="clickEffect">
                                  <p:stCondLst>
                                    <p:cond delay="0"/>
                                  </p:stCondLst>
                                  <p:childTnLst>
                                    <p:animMotion origin="layout" path="M -0.04688 3.7037E-7 L 0.10599 0.00023 " pathEditMode="relative" rAng="0" ptsTypes="AA">
                                      <p:cBhvr>
                                        <p:cTn id="33" dur="500" fill="hold"/>
                                        <p:tgtEl>
                                          <p:spTgt spid="18"/>
                                        </p:tgtEl>
                                        <p:attrNameLst>
                                          <p:attrName>ppt_x</p:attrName>
                                          <p:attrName>ppt_y</p:attrName>
                                        </p:attrNameLst>
                                      </p:cBhvr>
                                      <p:rCtr x="7643" y="0"/>
                                    </p:animMotion>
                                  </p:childTnLst>
                                </p:cTn>
                              </p:par>
                            </p:childTnLst>
                          </p:cTn>
                        </p:par>
                        <p:par>
                          <p:cTn id="34" fill="hold">
                            <p:stCondLst>
                              <p:cond delay="500"/>
                            </p:stCondLst>
                            <p:childTnLst>
                              <p:par>
                                <p:cTn id="35" presetID="1" presetClass="emph" presetSubtype="1" nodeType="afterEffect">
                                  <p:stCondLst>
                                    <p:cond delay="0"/>
                                  </p:stCondLst>
                                  <p:childTnLst>
                                    <p:set>
                                      <p:cBhvr>
                                        <p:cTn id="36" dur="indefinite"/>
                                        <p:tgtEl>
                                          <p:spTgt spid="18"/>
                                        </p:tgtEl>
                                        <p:attrNameLst>
                                          <p:attrName>fillcolor</p:attrName>
                                        </p:attrNameLst>
                                      </p:cBhvr>
                                      <p:to>
                                        <p:clrVal>
                                          <a:srgbClr val="FF3300"/>
                                        </p:clrVal>
                                      </p:to>
                                    </p:set>
                                    <p:set>
                                      <p:cBhvr>
                                        <p:cTn id="37" dur="indefinite"/>
                                        <p:tgtEl>
                                          <p:spTgt spid="18"/>
                                        </p:tgtEl>
                                        <p:attrNameLst>
                                          <p:attrName>fill.type</p:attrName>
                                        </p:attrNameLst>
                                      </p:cBhvr>
                                      <p:to>
                                        <p:strVal val="solid"/>
                                      </p:to>
                                    </p:set>
                                    <p:set>
                                      <p:cBhvr>
                                        <p:cTn id="38" dur="indefinite"/>
                                        <p:tgtEl>
                                          <p:spTgt spid="18"/>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46000" fill="hold" grpId="0" nodeType="clickEffect">
                                  <p:stCondLst>
                                    <p:cond delay="0"/>
                                  </p:stCondLst>
                                  <p:childTnLst>
                                    <p:animMotion origin="layout" path="M 6.25E-7 3.7037E-6 L 0.1457 -0.00602 " pathEditMode="relative" rAng="0" ptsTypes="AA">
                                      <p:cBhvr>
                                        <p:cTn id="42" dur="500" fill="hold"/>
                                        <p:tgtEl>
                                          <p:spTgt spid="21"/>
                                        </p:tgtEl>
                                        <p:attrNameLst>
                                          <p:attrName>ppt_x</p:attrName>
                                          <p:attrName>ppt_y</p:attrName>
                                        </p:attrNameLst>
                                      </p:cBhvr>
                                      <p:rCtr x="7279" y="-301"/>
                                    </p:animMotion>
                                  </p:childTnLst>
                                </p:cTn>
                              </p:par>
                            </p:childTnLst>
                          </p:cTn>
                        </p:par>
                        <p:par>
                          <p:cTn id="43" fill="hold">
                            <p:stCondLst>
                              <p:cond delay="500"/>
                            </p:stCondLst>
                            <p:childTnLst>
                              <p:par>
                                <p:cTn id="44" presetID="1" presetClass="emph" presetSubtype="1" nodeType="afterEffect">
                                  <p:stCondLst>
                                    <p:cond delay="0"/>
                                  </p:stCondLst>
                                  <p:childTnLst>
                                    <p:set>
                                      <p:cBhvr>
                                        <p:cTn id="45" dur="indefinite"/>
                                        <p:tgtEl>
                                          <p:spTgt spid="21"/>
                                        </p:tgtEl>
                                        <p:attrNameLst>
                                          <p:attrName>fillcolor</p:attrName>
                                        </p:attrNameLst>
                                      </p:cBhvr>
                                      <p:to>
                                        <p:clrVal>
                                          <a:srgbClr val="FF9900"/>
                                        </p:clrVal>
                                      </p:to>
                                    </p:set>
                                    <p:set>
                                      <p:cBhvr>
                                        <p:cTn id="46" dur="indefinite"/>
                                        <p:tgtEl>
                                          <p:spTgt spid="21"/>
                                        </p:tgtEl>
                                        <p:attrNameLst>
                                          <p:attrName>fill.type</p:attrName>
                                        </p:attrNameLst>
                                      </p:cBhvr>
                                      <p:to>
                                        <p:strVal val="solid"/>
                                      </p:to>
                                    </p:set>
                                    <p:set>
                                      <p:cBhvr>
                                        <p:cTn id="47" dur="indefinite"/>
                                        <p:tgtEl>
                                          <p:spTgt spid="2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5" grpId="0" animBg="1"/>
      <p:bldP spid="18"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1">
            <a:extLst>
              <a:ext uri="{FF2B5EF4-FFF2-40B4-BE49-F238E27FC236}">
                <a16:creationId xmlns:a16="http://schemas.microsoft.com/office/drawing/2014/main" id="{09535C4E-5DC0-4181-9744-987A711F2907}"/>
              </a:ext>
            </a:extLst>
          </p:cNvPr>
          <p:cNvSpPr/>
          <p:nvPr/>
        </p:nvSpPr>
        <p:spPr>
          <a:xfrm flipH="1" flipV="1">
            <a:off x="-1320804" y="2381498"/>
            <a:ext cx="6078505" cy="1893717"/>
          </a:xfrm>
          <a:custGeom>
            <a:avLst/>
            <a:gdLst>
              <a:gd name="connsiteX0" fmla="*/ 0 w 6078505"/>
              <a:gd name="connsiteY0" fmla="*/ 0 h 1893717"/>
              <a:gd name="connsiteX1" fmla="*/ 6078505 w 6078505"/>
              <a:gd name="connsiteY1" fmla="*/ 0 h 1893717"/>
              <a:gd name="connsiteX2" fmla="*/ 6078505 w 6078505"/>
              <a:gd name="connsiteY2" fmla="*/ 1893717 h 1893717"/>
              <a:gd name="connsiteX3" fmla="*/ 0 w 6078505"/>
              <a:gd name="connsiteY3" fmla="*/ 1893717 h 1893717"/>
              <a:gd name="connsiteX4" fmla="*/ 0 w 6078505"/>
              <a:gd name="connsiteY4" fmla="*/ 0 h 1893717"/>
              <a:gd name="connsiteX0" fmla="*/ 0 w 6078505"/>
              <a:gd name="connsiteY0" fmla="*/ 0 h 1893717"/>
              <a:gd name="connsiteX1" fmla="*/ 6078505 w 6078505"/>
              <a:gd name="connsiteY1" fmla="*/ 0 h 1893717"/>
              <a:gd name="connsiteX2" fmla="*/ 6078505 w 6078505"/>
              <a:gd name="connsiteY2" fmla="*/ 1893717 h 1893717"/>
              <a:gd name="connsiteX3" fmla="*/ 204716 w 6078505"/>
              <a:gd name="connsiteY3" fmla="*/ 1811831 h 1893717"/>
              <a:gd name="connsiteX4" fmla="*/ 0 w 6078505"/>
              <a:gd name="connsiteY4" fmla="*/ 0 h 189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8505" h="1893717">
                <a:moveTo>
                  <a:pt x="0" y="0"/>
                </a:moveTo>
                <a:lnTo>
                  <a:pt x="6078505" y="0"/>
                </a:lnTo>
                <a:lnTo>
                  <a:pt x="6078505" y="1893717"/>
                </a:lnTo>
                <a:lnTo>
                  <a:pt x="204716" y="1811831"/>
                </a:lnTo>
                <a:lnTo>
                  <a:pt x="0" y="0"/>
                </a:lnTo>
                <a:close/>
              </a:path>
            </a:pathLst>
          </a:custGeom>
          <a:gradFill flip="none" rotWithShape="1">
            <a:gsLst>
              <a:gs pos="0">
                <a:srgbClr val="FF9900">
                  <a:alpha val="24000"/>
                </a:srgb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1">
            <a:extLst>
              <a:ext uri="{FF2B5EF4-FFF2-40B4-BE49-F238E27FC236}">
                <a16:creationId xmlns:a16="http://schemas.microsoft.com/office/drawing/2014/main" id="{B66DC28E-DA1F-43C6-9232-BFAB027F706F}"/>
              </a:ext>
            </a:extLst>
          </p:cNvPr>
          <p:cNvSpPr/>
          <p:nvPr/>
        </p:nvSpPr>
        <p:spPr>
          <a:xfrm>
            <a:off x="6719400" y="3199176"/>
            <a:ext cx="6078505" cy="1893717"/>
          </a:xfrm>
          <a:custGeom>
            <a:avLst/>
            <a:gdLst>
              <a:gd name="connsiteX0" fmla="*/ 0 w 6078505"/>
              <a:gd name="connsiteY0" fmla="*/ 0 h 1893717"/>
              <a:gd name="connsiteX1" fmla="*/ 6078505 w 6078505"/>
              <a:gd name="connsiteY1" fmla="*/ 0 h 1893717"/>
              <a:gd name="connsiteX2" fmla="*/ 6078505 w 6078505"/>
              <a:gd name="connsiteY2" fmla="*/ 1893717 h 1893717"/>
              <a:gd name="connsiteX3" fmla="*/ 0 w 6078505"/>
              <a:gd name="connsiteY3" fmla="*/ 1893717 h 1893717"/>
              <a:gd name="connsiteX4" fmla="*/ 0 w 6078505"/>
              <a:gd name="connsiteY4" fmla="*/ 0 h 1893717"/>
              <a:gd name="connsiteX0" fmla="*/ 0 w 6078505"/>
              <a:gd name="connsiteY0" fmla="*/ 0 h 1893717"/>
              <a:gd name="connsiteX1" fmla="*/ 6078505 w 6078505"/>
              <a:gd name="connsiteY1" fmla="*/ 0 h 1893717"/>
              <a:gd name="connsiteX2" fmla="*/ 6078505 w 6078505"/>
              <a:gd name="connsiteY2" fmla="*/ 1893717 h 1893717"/>
              <a:gd name="connsiteX3" fmla="*/ 204716 w 6078505"/>
              <a:gd name="connsiteY3" fmla="*/ 1811831 h 1893717"/>
              <a:gd name="connsiteX4" fmla="*/ 0 w 6078505"/>
              <a:gd name="connsiteY4" fmla="*/ 0 h 189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8505" h="1893717">
                <a:moveTo>
                  <a:pt x="0" y="0"/>
                </a:moveTo>
                <a:lnTo>
                  <a:pt x="6078505" y="0"/>
                </a:lnTo>
                <a:lnTo>
                  <a:pt x="6078505" y="1893717"/>
                </a:lnTo>
                <a:lnTo>
                  <a:pt x="204716" y="1811831"/>
                </a:lnTo>
                <a:lnTo>
                  <a:pt x="0" y="0"/>
                </a:lnTo>
                <a:close/>
              </a:path>
            </a:pathLst>
          </a:custGeom>
          <a:gradFill flip="none" rotWithShape="1">
            <a:gsLst>
              <a:gs pos="0">
                <a:srgbClr val="FF3399">
                  <a:alpha val="35000"/>
                </a:srgb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088BEBC-2BA8-4E62-87DF-88C67B5087B8}"/>
              </a:ext>
            </a:extLst>
          </p:cNvPr>
          <p:cNvSpPr/>
          <p:nvPr/>
        </p:nvSpPr>
        <p:spPr>
          <a:xfrm>
            <a:off x="4916182" y="1395076"/>
            <a:ext cx="6078505" cy="1893717"/>
          </a:xfrm>
          <a:custGeom>
            <a:avLst/>
            <a:gdLst>
              <a:gd name="connsiteX0" fmla="*/ 0 w 6078505"/>
              <a:gd name="connsiteY0" fmla="*/ 0 h 1893717"/>
              <a:gd name="connsiteX1" fmla="*/ 6078505 w 6078505"/>
              <a:gd name="connsiteY1" fmla="*/ 0 h 1893717"/>
              <a:gd name="connsiteX2" fmla="*/ 6078505 w 6078505"/>
              <a:gd name="connsiteY2" fmla="*/ 1893717 h 1893717"/>
              <a:gd name="connsiteX3" fmla="*/ 0 w 6078505"/>
              <a:gd name="connsiteY3" fmla="*/ 1893717 h 1893717"/>
              <a:gd name="connsiteX4" fmla="*/ 0 w 6078505"/>
              <a:gd name="connsiteY4" fmla="*/ 0 h 1893717"/>
              <a:gd name="connsiteX0" fmla="*/ 0 w 6078505"/>
              <a:gd name="connsiteY0" fmla="*/ 0 h 1893717"/>
              <a:gd name="connsiteX1" fmla="*/ 6078505 w 6078505"/>
              <a:gd name="connsiteY1" fmla="*/ 0 h 1893717"/>
              <a:gd name="connsiteX2" fmla="*/ 6078505 w 6078505"/>
              <a:gd name="connsiteY2" fmla="*/ 1893717 h 1893717"/>
              <a:gd name="connsiteX3" fmla="*/ 204716 w 6078505"/>
              <a:gd name="connsiteY3" fmla="*/ 1811831 h 1893717"/>
              <a:gd name="connsiteX4" fmla="*/ 0 w 6078505"/>
              <a:gd name="connsiteY4" fmla="*/ 0 h 189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8505" h="1893717">
                <a:moveTo>
                  <a:pt x="0" y="0"/>
                </a:moveTo>
                <a:lnTo>
                  <a:pt x="6078505" y="0"/>
                </a:lnTo>
                <a:lnTo>
                  <a:pt x="6078505" y="1893717"/>
                </a:lnTo>
                <a:lnTo>
                  <a:pt x="204716" y="1811831"/>
                </a:lnTo>
                <a:lnTo>
                  <a:pt x="0" y="0"/>
                </a:lnTo>
                <a:close/>
              </a:path>
            </a:pathLst>
          </a:custGeom>
          <a:gradFill flip="none" rotWithShape="1">
            <a:gsLst>
              <a:gs pos="0">
                <a:srgbClr val="3333FF">
                  <a:alpha val="27000"/>
                </a:srgb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E380B30C-7162-4C4B-BE1A-AE73915856A4}"/>
              </a:ext>
            </a:extLst>
          </p:cNvPr>
          <p:cNvGrpSpPr/>
          <p:nvPr/>
        </p:nvGrpSpPr>
        <p:grpSpPr>
          <a:xfrm>
            <a:off x="4135754" y="2355521"/>
            <a:ext cx="1934913" cy="1919694"/>
            <a:chOff x="4135754" y="2355521"/>
            <a:chExt cx="1934913" cy="1919694"/>
          </a:xfrm>
        </p:grpSpPr>
        <p:sp>
          <p:nvSpPr>
            <p:cNvPr id="12" name="Freeform: Shape 11">
              <a:extLst>
                <a:ext uri="{FF2B5EF4-FFF2-40B4-BE49-F238E27FC236}">
                  <a16:creationId xmlns:a16="http://schemas.microsoft.com/office/drawing/2014/main" id="{CCCC4CAF-8436-41A1-933B-C394924F1021}"/>
                </a:ext>
              </a:extLst>
            </p:cNvPr>
            <p:cNvSpPr/>
            <p:nvPr/>
          </p:nvSpPr>
          <p:spPr>
            <a:xfrm flipH="1" flipV="1">
              <a:off x="4135754" y="2355521"/>
              <a:ext cx="1934913" cy="1919694"/>
            </a:xfrm>
            <a:custGeom>
              <a:avLst/>
              <a:gdLst>
                <a:gd name="connsiteX0" fmla="*/ 246797 w 1934913"/>
                <a:gd name="connsiteY0" fmla="*/ 0 h 1919694"/>
                <a:gd name="connsiteX1" fmla="*/ 1597282 w 1934913"/>
                <a:gd name="connsiteY1" fmla="*/ 0 h 1919694"/>
                <a:gd name="connsiteX2" fmla="*/ 1934913 w 1934913"/>
                <a:gd name="connsiteY2" fmla="*/ 337631 h 1919694"/>
                <a:gd name="connsiteX3" fmla="*/ 1934913 w 1934913"/>
                <a:gd name="connsiteY3" fmla="*/ 1688116 h 1919694"/>
                <a:gd name="connsiteX4" fmla="*/ 1877251 w 1934913"/>
                <a:gd name="connsiteY4" fmla="*/ 1876889 h 1919694"/>
                <a:gd name="connsiteX5" fmla="*/ 1841934 w 1934913"/>
                <a:gd name="connsiteY5" fmla="*/ 1919694 h 1919694"/>
                <a:gd name="connsiteX6" fmla="*/ 0 w 1934913"/>
                <a:gd name="connsiteY6" fmla="*/ 108654 h 1919694"/>
                <a:gd name="connsiteX7" fmla="*/ 8056 w 1934913"/>
                <a:gd name="connsiteY7" fmla="*/ 98890 h 1919694"/>
                <a:gd name="connsiteX8" fmla="*/ 246797 w 1934913"/>
                <a:gd name="connsiteY8" fmla="*/ 0 h 191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4913" h="1919694">
                  <a:moveTo>
                    <a:pt x="246797" y="0"/>
                  </a:moveTo>
                  <a:lnTo>
                    <a:pt x="1597282" y="0"/>
                  </a:lnTo>
                  <a:cubicBezTo>
                    <a:pt x="1783750" y="0"/>
                    <a:pt x="1934913" y="151163"/>
                    <a:pt x="1934913" y="337631"/>
                  </a:cubicBezTo>
                  <a:lnTo>
                    <a:pt x="1934913" y="1688116"/>
                  </a:lnTo>
                  <a:cubicBezTo>
                    <a:pt x="1934913" y="1758042"/>
                    <a:pt x="1913656" y="1823002"/>
                    <a:pt x="1877251" y="1876889"/>
                  </a:cubicBezTo>
                  <a:lnTo>
                    <a:pt x="1841934" y="1919694"/>
                  </a:lnTo>
                  <a:lnTo>
                    <a:pt x="0" y="108654"/>
                  </a:lnTo>
                  <a:lnTo>
                    <a:pt x="8056" y="98890"/>
                  </a:lnTo>
                  <a:cubicBezTo>
                    <a:pt x="69155" y="37791"/>
                    <a:pt x="153563" y="0"/>
                    <a:pt x="246797" y="0"/>
                  </a:cubicBezTo>
                  <a:close/>
                </a:path>
              </a:pathLst>
            </a:custGeom>
            <a:gradFill flip="none" rotWithShape="1">
              <a:gsLst>
                <a:gs pos="14000">
                  <a:srgbClr val="CC3300"/>
                </a:gs>
                <a:gs pos="100000">
                  <a:srgbClr val="FF99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EC7738D-1023-4070-B328-E97F153D199B}"/>
                </a:ext>
              </a:extLst>
            </p:cNvPr>
            <p:cNvSpPr txBox="1"/>
            <p:nvPr/>
          </p:nvSpPr>
          <p:spPr>
            <a:xfrm>
              <a:off x="4413746" y="3316051"/>
              <a:ext cx="758541" cy="707886"/>
            </a:xfrm>
            <a:prstGeom prst="rect">
              <a:avLst/>
            </a:prstGeom>
            <a:noFill/>
          </p:spPr>
          <p:txBody>
            <a:bodyPr wrap="none" rtlCol="0">
              <a:spAutoFit/>
            </a:bodyPr>
            <a:lstStyle/>
            <a:p>
              <a:r>
                <a:rPr lang="en-US" sz="4000" b="1" dirty="0">
                  <a:solidFill>
                    <a:schemeClr val="bg1"/>
                  </a:solidFill>
                  <a:latin typeface="Century Gothic" panose="020B0502020202020204" pitchFamily="34" charset="0"/>
                </a:rPr>
                <a:t>02</a:t>
              </a:r>
            </a:p>
          </p:txBody>
        </p:sp>
      </p:grpSp>
      <p:sp>
        <p:nvSpPr>
          <p:cNvPr id="49" name="Rectangle 48">
            <a:extLst>
              <a:ext uri="{FF2B5EF4-FFF2-40B4-BE49-F238E27FC236}">
                <a16:creationId xmlns:a16="http://schemas.microsoft.com/office/drawing/2014/main" id="{7446D7FF-38FE-4E31-A621-65196B351876}"/>
              </a:ext>
            </a:extLst>
          </p:cNvPr>
          <p:cNvSpPr/>
          <p:nvPr/>
        </p:nvSpPr>
        <p:spPr>
          <a:xfrm rot="18870927" flipV="1">
            <a:off x="4452553" y="149560"/>
            <a:ext cx="656083" cy="6406392"/>
          </a:xfrm>
          <a:prstGeom prst="rect">
            <a:avLst/>
          </a:prstGeom>
          <a:gradFill>
            <a:gsLst>
              <a:gs pos="94000">
                <a:schemeClr val="tx1">
                  <a:alpha val="48000"/>
                </a:schemeClr>
              </a:gs>
              <a:gs pos="0">
                <a:schemeClr val="bg1">
                  <a:alpha val="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01D6A75-1EF7-4476-B638-F22F53EEB1F2}"/>
              </a:ext>
            </a:extLst>
          </p:cNvPr>
          <p:cNvSpPr/>
          <p:nvPr/>
        </p:nvSpPr>
        <p:spPr>
          <a:xfrm rot="18870927" flipH="1">
            <a:off x="4851986" y="-66733"/>
            <a:ext cx="45719" cy="6066240"/>
          </a:xfrm>
          <a:prstGeom prst="rect">
            <a:avLst/>
          </a:prstGeom>
          <a:solidFill>
            <a:schemeClr val="bg1"/>
          </a:solidFill>
          <a:ln>
            <a:noFill/>
          </a:ln>
          <a:effectLst>
            <a:outerShdw blurRad="88900" dist="76200" dir="8100000" algn="tr" rotWithShape="0">
              <a:prstClr val="black">
                <a:alpha val="4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23E83405-B511-4690-842F-088BBA39BB1E}"/>
              </a:ext>
            </a:extLst>
          </p:cNvPr>
          <p:cNvGrpSpPr/>
          <p:nvPr/>
        </p:nvGrpSpPr>
        <p:grpSpPr>
          <a:xfrm>
            <a:off x="3303949" y="1353837"/>
            <a:ext cx="1934913" cy="1919694"/>
            <a:chOff x="3303949" y="1353837"/>
            <a:chExt cx="1934913" cy="1919694"/>
          </a:xfrm>
        </p:grpSpPr>
        <p:sp>
          <p:nvSpPr>
            <p:cNvPr id="9" name="Freeform: Shape 8">
              <a:extLst>
                <a:ext uri="{FF2B5EF4-FFF2-40B4-BE49-F238E27FC236}">
                  <a16:creationId xmlns:a16="http://schemas.microsoft.com/office/drawing/2014/main" id="{7C3B6268-FDDA-498B-A356-C01B1048F77F}"/>
                </a:ext>
              </a:extLst>
            </p:cNvPr>
            <p:cNvSpPr/>
            <p:nvPr/>
          </p:nvSpPr>
          <p:spPr>
            <a:xfrm>
              <a:off x="3303949" y="1353837"/>
              <a:ext cx="1934913" cy="1919694"/>
            </a:xfrm>
            <a:custGeom>
              <a:avLst/>
              <a:gdLst>
                <a:gd name="connsiteX0" fmla="*/ 246797 w 1934913"/>
                <a:gd name="connsiteY0" fmla="*/ 0 h 1919694"/>
                <a:gd name="connsiteX1" fmla="*/ 1597282 w 1934913"/>
                <a:gd name="connsiteY1" fmla="*/ 0 h 1919694"/>
                <a:gd name="connsiteX2" fmla="*/ 1934913 w 1934913"/>
                <a:gd name="connsiteY2" fmla="*/ 337631 h 1919694"/>
                <a:gd name="connsiteX3" fmla="*/ 1934913 w 1934913"/>
                <a:gd name="connsiteY3" fmla="*/ 1688116 h 1919694"/>
                <a:gd name="connsiteX4" fmla="*/ 1877251 w 1934913"/>
                <a:gd name="connsiteY4" fmla="*/ 1876889 h 1919694"/>
                <a:gd name="connsiteX5" fmla="*/ 1841934 w 1934913"/>
                <a:gd name="connsiteY5" fmla="*/ 1919694 h 1919694"/>
                <a:gd name="connsiteX6" fmla="*/ 0 w 1934913"/>
                <a:gd name="connsiteY6" fmla="*/ 108654 h 1919694"/>
                <a:gd name="connsiteX7" fmla="*/ 8056 w 1934913"/>
                <a:gd name="connsiteY7" fmla="*/ 98890 h 1919694"/>
                <a:gd name="connsiteX8" fmla="*/ 246797 w 1934913"/>
                <a:gd name="connsiteY8" fmla="*/ 0 h 191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4913" h="1919694">
                  <a:moveTo>
                    <a:pt x="246797" y="0"/>
                  </a:moveTo>
                  <a:lnTo>
                    <a:pt x="1597282" y="0"/>
                  </a:lnTo>
                  <a:cubicBezTo>
                    <a:pt x="1783750" y="0"/>
                    <a:pt x="1934913" y="151163"/>
                    <a:pt x="1934913" y="337631"/>
                  </a:cubicBezTo>
                  <a:lnTo>
                    <a:pt x="1934913" y="1688116"/>
                  </a:lnTo>
                  <a:cubicBezTo>
                    <a:pt x="1934913" y="1758042"/>
                    <a:pt x="1913656" y="1823002"/>
                    <a:pt x="1877251" y="1876889"/>
                  </a:cubicBezTo>
                  <a:lnTo>
                    <a:pt x="1841934" y="1919694"/>
                  </a:lnTo>
                  <a:lnTo>
                    <a:pt x="0" y="108654"/>
                  </a:lnTo>
                  <a:lnTo>
                    <a:pt x="8056" y="98890"/>
                  </a:lnTo>
                  <a:cubicBezTo>
                    <a:pt x="69155" y="37791"/>
                    <a:pt x="153563" y="0"/>
                    <a:pt x="246797" y="0"/>
                  </a:cubicBezTo>
                  <a:close/>
                </a:path>
              </a:pathLst>
            </a:custGeom>
            <a:gradFill flip="none" rotWithShape="1">
              <a:gsLst>
                <a:gs pos="14000">
                  <a:srgbClr val="000066"/>
                </a:gs>
                <a:gs pos="100000">
                  <a:srgbClr val="3333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F49AEB2-191C-4D1D-AE45-7B24710AE096}"/>
                </a:ext>
              </a:extLst>
            </p:cNvPr>
            <p:cNvSpPr txBox="1"/>
            <p:nvPr/>
          </p:nvSpPr>
          <p:spPr>
            <a:xfrm>
              <a:off x="4135754" y="1605798"/>
              <a:ext cx="758541" cy="707886"/>
            </a:xfrm>
            <a:prstGeom prst="rect">
              <a:avLst/>
            </a:prstGeom>
            <a:noFill/>
          </p:spPr>
          <p:txBody>
            <a:bodyPr wrap="none" rtlCol="0">
              <a:spAutoFit/>
            </a:bodyPr>
            <a:lstStyle/>
            <a:p>
              <a:r>
                <a:rPr lang="en-US" sz="4000" b="1" dirty="0">
                  <a:solidFill>
                    <a:schemeClr val="bg1"/>
                  </a:solidFill>
                  <a:latin typeface="Century Gothic" panose="020B0502020202020204" pitchFamily="34" charset="0"/>
                </a:rPr>
                <a:t>01</a:t>
              </a:r>
            </a:p>
          </p:txBody>
        </p:sp>
      </p:grpSp>
      <p:grpSp>
        <p:nvGrpSpPr>
          <p:cNvPr id="41" name="Group 40">
            <a:extLst>
              <a:ext uri="{FF2B5EF4-FFF2-40B4-BE49-F238E27FC236}">
                <a16:creationId xmlns:a16="http://schemas.microsoft.com/office/drawing/2014/main" id="{83AB22DA-2787-4542-88A1-C8686F537610}"/>
              </a:ext>
            </a:extLst>
          </p:cNvPr>
          <p:cNvGrpSpPr/>
          <p:nvPr/>
        </p:nvGrpSpPr>
        <p:grpSpPr>
          <a:xfrm>
            <a:off x="5173550" y="3186188"/>
            <a:ext cx="1934913" cy="1919694"/>
            <a:chOff x="5173550" y="3172540"/>
            <a:chExt cx="1934913" cy="1919694"/>
          </a:xfrm>
        </p:grpSpPr>
        <p:sp>
          <p:nvSpPr>
            <p:cNvPr id="14" name="Freeform: Shape 13">
              <a:extLst>
                <a:ext uri="{FF2B5EF4-FFF2-40B4-BE49-F238E27FC236}">
                  <a16:creationId xmlns:a16="http://schemas.microsoft.com/office/drawing/2014/main" id="{9268F8E4-966A-477C-A89A-F24AF71FE678}"/>
                </a:ext>
              </a:extLst>
            </p:cNvPr>
            <p:cNvSpPr/>
            <p:nvPr/>
          </p:nvSpPr>
          <p:spPr>
            <a:xfrm>
              <a:off x="5173550" y="3172540"/>
              <a:ext cx="1934913" cy="1919694"/>
            </a:xfrm>
            <a:custGeom>
              <a:avLst/>
              <a:gdLst>
                <a:gd name="connsiteX0" fmla="*/ 246797 w 1934913"/>
                <a:gd name="connsiteY0" fmla="*/ 0 h 1919694"/>
                <a:gd name="connsiteX1" fmla="*/ 1597282 w 1934913"/>
                <a:gd name="connsiteY1" fmla="*/ 0 h 1919694"/>
                <a:gd name="connsiteX2" fmla="*/ 1934913 w 1934913"/>
                <a:gd name="connsiteY2" fmla="*/ 337631 h 1919694"/>
                <a:gd name="connsiteX3" fmla="*/ 1934913 w 1934913"/>
                <a:gd name="connsiteY3" fmla="*/ 1688116 h 1919694"/>
                <a:gd name="connsiteX4" fmla="*/ 1877251 w 1934913"/>
                <a:gd name="connsiteY4" fmla="*/ 1876889 h 1919694"/>
                <a:gd name="connsiteX5" fmla="*/ 1841934 w 1934913"/>
                <a:gd name="connsiteY5" fmla="*/ 1919694 h 1919694"/>
                <a:gd name="connsiteX6" fmla="*/ 0 w 1934913"/>
                <a:gd name="connsiteY6" fmla="*/ 108654 h 1919694"/>
                <a:gd name="connsiteX7" fmla="*/ 8056 w 1934913"/>
                <a:gd name="connsiteY7" fmla="*/ 98890 h 1919694"/>
                <a:gd name="connsiteX8" fmla="*/ 246797 w 1934913"/>
                <a:gd name="connsiteY8" fmla="*/ 0 h 191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4913" h="1919694">
                  <a:moveTo>
                    <a:pt x="246797" y="0"/>
                  </a:moveTo>
                  <a:lnTo>
                    <a:pt x="1597282" y="0"/>
                  </a:lnTo>
                  <a:cubicBezTo>
                    <a:pt x="1783750" y="0"/>
                    <a:pt x="1934913" y="151163"/>
                    <a:pt x="1934913" y="337631"/>
                  </a:cubicBezTo>
                  <a:lnTo>
                    <a:pt x="1934913" y="1688116"/>
                  </a:lnTo>
                  <a:cubicBezTo>
                    <a:pt x="1934913" y="1758042"/>
                    <a:pt x="1913656" y="1823002"/>
                    <a:pt x="1877251" y="1876889"/>
                  </a:cubicBezTo>
                  <a:lnTo>
                    <a:pt x="1841934" y="1919694"/>
                  </a:lnTo>
                  <a:lnTo>
                    <a:pt x="0" y="108654"/>
                  </a:lnTo>
                  <a:lnTo>
                    <a:pt x="8056" y="98890"/>
                  </a:lnTo>
                  <a:cubicBezTo>
                    <a:pt x="69155" y="37791"/>
                    <a:pt x="153563" y="0"/>
                    <a:pt x="246797" y="0"/>
                  </a:cubicBezTo>
                  <a:close/>
                </a:path>
              </a:pathLst>
            </a:custGeom>
            <a:gradFill flip="none" rotWithShape="1">
              <a:gsLst>
                <a:gs pos="14000">
                  <a:srgbClr val="CC0066"/>
                </a:gs>
                <a:gs pos="100000">
                  <a:srgbClr val="FF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F4C6B02-DD9F-42C7-A531-D718CE9B2281}"/>
                </a:ext>
              </a:extLst>
            </p:cNvPr>
            <p:cNvSpPr txBox="1"/>
            <p:nvPr/>
          </p:nvSpPr>
          <p:spPr>
            <a:xfrm>
              <a:off x="6096000" y="3397704"/>
              <a:ext cx="758541" cy="707886"/>
            </a:xfrm>
            <a:prstGeom prst="rect">
              <a:avLst/>
            </a:prstGeom>
            <a:noFill/>
          </p:spPr>
          <p:txBody>
            <a:bodyPr wrap="none" rtlCol="0">
              <a:spAutoFit/>
            </a:bodyPr>
            <a:lstStyle/>
            <a:p>
              <a:r>
                <a:rPr lang="en-US" sz="4000" b="1" dirty="0">
                  <a:solidFill>
                    <a:schemeClr val="bg1"/>
                  </a:solidFill>
                  <a:latin typeface="Century Gothic" panose="020B0502020202020204" pitchFamily="34" charset="0"/>
                </a:rPr>
                <a:t>03</a:t>
              </a:r>
            </a:p>
          </p:txBody>
        </p:sp>
      </p:grpSp>
      <p:grpSp>
        <p:nvGrpSpPr>
          <p:cNvPr id="44" name="Group 43">
            <a:extLst>
              <a:ext uri="{FF2B5EF4-FFF2-40B4-BE49-F238E27FC236}">
                <a16:creationId xmlns:a16="http://schemas.microsoft.com/office/drawing/2014/main" id="{B9C6B249-582D-44E0-BAF9-38D0E868C62F}"/>
              </a:ext>
            </a:extLst>
          </p:cNvPr>
          <p:cNvGrpSpPr/>
          <p:nvPr/>
        </p:nvGrpSpPr>
        <p:grpSpPr>
          <a:xfrm>
            <a:off x="5549859" y="1369352"/>
            <a:ext cx="4501662" cy="1097922"/>
            <a:chOff x="5549859" y="1369352"/>
            <a:chExt cx="4501662" cy="1097922"/>
          </a:xfrm>
        </p:grpSpPr>
        <p:grpSp>
          <p:nvGrpSpPr>
            <p:cNvPr id="21" name="Group 20">
              <a:extLst>
                <a:ext uri="{FF2B5EF4-FFF2-40B4-BE49-F238E27FC236}">
                  <a16:creationId xmlns:a16="http://schemas.microsoft.com/office/drawing/2014/main" id="{D8DF186A-D332-4EFC-94AF-E880F63BAB5F}"/>
                </a:ext>
              </a:extLst>
            </p:cNvPr>
            <p:cNvGrpSpPr/>
            <p:nvPr/>
          </p:nvGrpSpPr>
          <p:grpSpPr>
            <a:xfrm>
              <a:off x="5549859" y="1445147"/>
              <a:ext cx="4501662" cy="1022127"/>
              <a:chOff x="5549859" y="1445147"/>
              <a:chExt cx="4501662" cy="1022127"/>
            </a:xfrm>
          </p:grpSpPr>
          <p:sp>
            <p:nvSpPr>
              <p:cNvPr id="19" name="TextBox 18">
                <a:extLst>
                  <a:ext uri="{FF2B5EF4-FFF2-40B4-BE49-F238E27FC236}">
                    <a16:creationId xmlns:a16="http://schemas.microsoft.com/office/drawing/2014/main" id="{B0AF0E39-1507-4E05-BC55-4078E4DA1E5D}"/>
                  </a:ext>
                </a:extLst>
              </p:cNvPr>
              <p:cNvSpPr txBox="1"/>
              <p:nvPr/>
            </p:nvSpPr>
            <p:spPr>
              <a:xfrm>
                <a:off x="5549859" y="1445147"/>
                <a:ext cx="2405576" cy="338554"/>
              </a:xfrm>
              <a:prstGeom prst="rect">
                <a:avLst/>
              </a:prstGeom>
              <a:noFill/>
            </p:spPr>
            <p:txBody>
              <a:bodyPr wrap="square" rtlCol="0">
                <a:spAutoFit/>
              </a:bodyPr>
              <a:lstStyle/>
              <a:p>
                <a:r>
                  <a:rPr lang="en-US" sz="1600" b="1" dirty="0">
                    <a:solidFill>
                      <a:srgbClr val="000066"/>
                    </a:solidFill>
                    <a:latin typeface="Century Gothic" panose="020B0502020202020204" pitchFamily="34" charset="0"/>
                  </a:rPr>
                  <a:t>WORKING </a:t>
                </a:r>
                <a:endParaRPr lang="en-US" sz="1600" b="1" dirty="0">
                  <a:solidFill>
                    <a:srgbClr val="3333FF"/>
                  </a:solidFill>
                  <a:latin typeface="Century Gothic" panose="020B0502020202020204" pitchFamily="34" charset="0"/>
                </a:endParaRPr>
              </a:p>
            </p:txBody>
          </p:sp>
          <p:sp>
            <p:nvSpPr>
              <p:cNvPr id="20" name="TextBox 19">
                <a:extLst>
                  <a:ext uri="{FF2B5EF4-FFF2-40B4-BE49-F238E27FC236}">
                    <a16:creationId xmlns:a16="http://schemas.microsoft.com/office/drawing/2014/main" id="{91D0F14F-C3BE-4007-A7D7-BFE047F8F559}"/>
                  </a:ext>
                </a:extLst>
              </p:cNvPr>
              <p:cNvSpPr txBox="1"/>
              <p:nvPr/>
            </p:nvSpPr>
            <p:spPr>
              <a:xfrm>
                <a:off x="5549859" y="1728610"/>
                <a:ext cx="4501662" cy="738664"/>
              </a:xfrm>
              <a:prstGeom prst="rect">
                <a:avLst/>
              </a:prstGeom>
              <a:noFill/>
            </p:spPr>
            <p:txBody>
              <a:bodyPr wrap="square" rtlCol="0">
                <a:spAutoFit/>
              </a:bodyPr>
              <a:lstStyle/>
              <a:p>
                <a:r>
                  <a:rPr lang="en-IN" sz="1050" dirty="0">
                    <a:solidFill>
                      <a:schemeClr val="bg1">
                        <a:lumMod val="50000"/>
                      </a:schemeClr>
                    </a:solidFill>
                    <a:latin typeface="Century Gothic" panose="020B0502020202020204" pitchFamily="34" charset="0"/>
                  </a:rPr>
                  <a:t>The Medical Record Department's personnel was serious and professional, and it was digital, enabling for record scanning. Software and cloud storage helped the department speed up the procedure and gain data management.</a:t>
                </a:r>
                <a:endParaRPr lang="en-US" sz="1050" dirty="0">
                  <a:solidFill>
                    <a:schemeClr val="bg1">
                      <a:lumMod val="50000"/>
                    </a:schemeClr>
                  </a:solidFill>
                  <a:latin typeface="Century Gothic" panose="020B0502020202020204" pitchFamily="34" charset="0"/>
                </a:endParaRPr>
              </a:p>
            </p:txBody>
          </p:sp>
        </p:grpSp>
        <p:pic>
          <p:nvPicPr>
            <p:cNvPr id="23" name="Graphic 22" descr="Backpack">
              <a:extLst>
                <a:ext uri="{FF2B5EF4-FFF2-40B4-BE49-F238E27FC236}">
                  <a16:creationId xmlns:a16="http://schemas.microsoft.com/office/drawing/2014/main" id="{2E27CAA6-3493-46DA-987B-40CC7CD781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61524" y="1369352"/>
              <a:ext cx="365760" cy="365760"/>
            </a:xfrm>
            <a:prstGeom prst="rect">
              <a:avLst/>
            </a:prstGeom>
          </p:spPr>
        </p:pic>
      </p:grpSp>
      <p:grpSp>
        <p:nvGrpSpPr>
          <p:cNvPr id="46" name="Group 45">
            <a:extLst>
              <a:ext uri="{FF2B5EF4-FFF2-40B4-BE49-F238E27FC236}">
                <a16:creationId xmlns:a16="http://schemas.microsoft.com/office/drawing/2014/main" id="{51BB4C06-9486-492D-8C85-BD101062C8B7}"/>
              </a:ext>
            </a:extLst>
          </p:cNvPr>
          <p:cNvGrpSpPr/>
          <p:nvPr/>
        </p:nvGrpSpPr>
        <p:grpSpPr>
          <a:xfrm>
            <a:off x="7134892" y="3358955"/>
            <a:ext cx="4501662" cy="1450432"/>
            <a:chOff x="7134892" y="3358955"/>
            <a:chExt cx="4501662" cy="1450432"/>
          </a:xfrm>
        </p:grpSpPr>
        <p:grpSp>
          <p:nvGrpSpPr>
            <p:cNvPr id="30" name="Group 29">
              <a:extLst>
                <a:ext uri="{FF2B5EF4-FFF2-40B4-BE49-F238E27FC236}">
                  <a16:creationId xmlns:a16="http://schemas.microsoft.com/office/drawing/2014/main" id="{AEE628C3-F7C4-48C6-89CF-4199A6EF5945}"/>
                </a:ext>
              </a:extLst>
            </p:cNvPr>
            <p:cNvGrpSpPr/>
            <p:nvPr/>
          </p:nvGrpSpPr>
          <p:grpSpPr>
            <a:xfrm>
              <a:off x="7134892" y="3464095"/>
              <a:ext cx="4501662" cy="1345292"/>
              <a:chOff x="5549859" y="1445147"/>
              <a:chExt cx="4501662" cy="1345292"/>
            </a:xfrm>
          </p:grpSpPr>
          <p:sp>
            <p:nvSpPr>
              <p:cNvPr id="31" name="TextBox 30">
                <a:extLst>
                  <a:ext uri="{FF2B5EF4-FFF2-40B4-BE49-F238E27FC236}">
                    <a16:creationId xmlns:a16="http://schemas.microsoft.com/office/drawing/2014/main" id="{85FE64B0-ED94-417C-A3F2-BF8016DEAD94}"/>
                  </a:ext>
                </a:extLst>
              </p:cNvPr>
              <p:cNvSpPr txBox="1"/>
              <p:nvPr/>
            </p:nvSpPr>
            <p:spPr>
              <a:xfrm>
                <a:off x="5549859" y="1445147"/>
                <a:ext cx="2405576" cy="338554"/>
              </a:xfrm>
              <a:prstGeom prst="rect">
                <a:avLst/>
              </a:prstGeom>
              <a:noFill/>
            </p:spPr>
            <p:txBody>
              <a:bodyPr wrap="square" rtlCol="0">
                <a:spAutoFit/>
              </a:bodyPr>
              <a:lstStyle/>
              <a:p>
                <a:r>
                  <a:rPr lang="en-US" sz="1600" b="1" dirty="0">
                    <a:solidFill>
                      <a:srgbClr val="CC0066"/>
                    </a:solidFill>
                    <a:latin typeface="Century Gothic" panose="020B0502020202020204" pitchFamily="34" charset="0"/>
                  </a:rPr>
                  <a:t>DIGITILIZATION</a:t>
                </a:r>
                <a:endParaRPr lang="en-US" sz="1600" b="1" dirty="0">
                  <a:solidFill>
                    <a:srgbClr val="FF3399"/>
                  </a:solidFill>
                  <a:latin typeface="Century Gothic" panose="020B0502020202020204" pitchFamily="34" charset="0"/>
                </a:endParaRPr>
              </a:p>
            </p:txBody>
          </p:sp>
          <p:sp>
            <p:nvSpPr>
              <p:cNvPr id="32" name="TextBox 31">
                <a:extLst>
                  <a:ext uri="{FF2B5EF4-FFF2-40B4-BE49-F238E27FC236}">
                    <a16:creationId xmlns:a16="http://schemas.microsoft.com/office/drawing/2014/main" id="{20F0374E-A21C-4E50-AA31-D889CDEDE2AE}"/>
                  </a:ext>
                </a:extLst>
              </p:cNvPr>
              <p:cNvSpPr txBox="1"/>
              <p:nvPr/>
            </p:nvSpPr>
            <p:spPr>
              <a:xfrm>
                <a:off x="5549859" y="1728610"/>
                <a:ext cx="4501662" cy="1061829"/>
              </a:xfrm>
              <a:prstGeom prst="rect">
                <a:avLst/>
              </a:prstGeom>
              <a:noFill/>
            </p:spPr>
            <p:txBody>
              <a:bodyPr wrap="square" rtlCol="0">
                <a:spAutoFit/>
              </a:bodyPr>
              <a:lstStyle/>
              <a:p>
                <a:r>
                  <a:rPr lang="en-IN" sz="1050" dirty="0">
                    <a:solidFill>
                      <a:schemeClr val="bg1">
                        <a:lumMod val="50000"/>
                      </a:schemeClr>
                    </a:solidFill>
                    <a:latin typeface="Century Gothic" panose="020B0502020202020204" pitchFamily="34" charset="0"/>
                  </a:rPr>
                  <a:t>As the Medical Record Department is the department that would benefit the most from being computerized. The majority of wealthy nations have used a system called Health Record. Computerization in Medical Record department is necessary and helpful, and that the creation of daily statistics with the use of computers reduces the amount of work that needs to be done.</a:t>
                </a:r>
                <a:endParaRPr lang="en-US" sz="1050" dirty="0">
                  <a:solidFill>
                    <a:schemeClr val="bg1">
                      <a:lumMod val="50000"/>
                    </a:schemeClr>
                  </a:solidFill>
                  <a:latin typeface="Century Gothic" panose="020B0502020202020204" pitchFamily="34" charset="0"/>
                </a:endParaRPr>
              </a:p>
            </p:txBody>
          </p:sp>
        </p:grpSp>
        <p:pic>
          <p:nvPicPr>
            <p:cNvPr id="25" name="Graphic 24" descr="Globe">
              <a:extLst>
                <a:ext uri="{FF2B5EF4-FFF2-40B4-BE49-F238E27FC236}">
                  <a16:creationId xmlns:a16="http://schemas.microsoft.com/office/drawing/2014/main" id="{ECC646EB-31E4-4023-A8B9-1B36B475991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52234" y="3358955"/>
              <a:ext cx="365760" cy="365760"/>
            </a:xfrm>
            <a:prstGeom prst="rect">
              <a:avLst/>
            </a:prstGeom>
          </p:spPr>
        </p:pic>
      </p:grpSp>
      <p:grpSp>
        <p:nvGrpSpPr>
          <p:cNvPr id="45" name="Group 44">
            <a:extLst>
              <a:ext uri="{FF2B5EF4-FFF2-40B4-BE49-F238E27FC236}">
                <a16:creationId xmlns:a16="http://schemas.microsoft.com/office/drawing/2014/main" id="{5C42711A-AFD3-4AD0-8BD3-2E7CE71BE097}"/>
              </a:ext>
            </a:extLst>
          </p:cNvPr>
          <p:cNvGrpSpPr/>
          <p:nvPr/>
        </p:nvGrpSpPr>
        <p:grpSpPr>
          <a:xfrm>
            <a:off x="-666" y="2581460"/>
            <a:ext cx="4155013" cy="1705513"/>
            <a:chOff x="-666" y="2581460"/>
            <a:chExt cx="4155013" cy="1705513"/>
          </a:xfrm>
        </p:grpSpPr>
        <p:grpSp>
          <p:nvGrpSpPr>
            <p:cNvPr id="36" name="Group 35">
              <a:extLst>
                <a:ext uri="{FF2B5EF4-FFF2-40B4-BE49-F238E27FC236}">
                  <a16:creationId xmlns:a16="http://schemas.microsoft.com/office/drawing/2014/main" id="{00D31B45-9B92-4529-A454-1E461FFCE21D}"/>
                </a:ext>
              </a:extLst>
            </p:cNvPr>
            <p:cNvGrpSpPr/>
            <p:nvPr/>
          </p:nvGrpSpPr>
          <p:grpSpPr>
            <a:xfrm>
              <a:off x="-666" y="2595063"/>
              <a:ext cx="4155013" cy="1691910"/>
              <a:chOff x="-666" y="2595063"/>
              <a:chExt cx="4155013" cy="1691910"/>
            </a:xfrm>
          </p:grpSpPr>
          <p:sp>
            <p:nvSpPr>
              <p:cNvPr id="34" name="TextBox 33">
                <a:extLst>
                  <a:ext uri="{FF2B5EF4-FFF2-40B4-BE49-F238E27FC236}">
                    <a16:creationId xmlns:a16="http://schemas.microsoft.com/office/drawing/2014/main" id="{5DA2A712-F373-4E26-AEBB-E93884792BF4}"/>
                  </a:ext>
                </a:extLst>
              </p:cNvPr>
              <p:cNvSpPr txBox="1"/>
              <p:nvPr/>
            </p:nvSpPr>
            <p:spPr>
              <a:xfrm>
                <a:off x="1387544" y="2595063"/>
                <a:ext cx="2766803" cy="338554"/>
              </a:xfrm>
              <a:prstGeom prst="rect">
                <a:avLst/>
              </a:prstGeom>
              <a:noFill/>
            </p:spPr>
            <p:txBody>
              <a:bodyPr wrap="square" rtlCol="0">
                <a:spAutoFit/>
              </a:bodyPr>
              <a:lstStyle/>
              <a:p>
                <a:pPr algn="r"/>
                <a:r>
                  <a:rPr lang="en-US" sz="1600" b="1" dirty="0">
                    <a:solidFill>
                      <a:srgbClr val="CC3300"/>
                    </a:solidFill>
                    <a:latin typeface="Century Gothic" panose="020B0502020202020204" pitchFamily="34" charset="0"/>
                  </a:rPr>
                  <a:t>SCOPE OF IMPROVEMENT</a:t>
                </a:r>
                <a:endParaRPr lang="en-US" sz="1600" b="1" dirty="0">
                  <a:solidFill>
                    <a:srgbClr val="FF9900"/>
                  </a:solidFill>
                  <a:latin typeface="Century Gothic" panose="020B0502020202020204" pitchFamily="34" charset="0"/>
                </a:endParaRPr>
              </a:p>
            </p:txBody>
          </p:sp>
          <p:sp>
            <p:nvSpPr>
              <p:cNvPr id="35" name="TextBox 34">
                <a:extLst>
                  <a:ext uri="{FF2B5EF4-FFF2-40B4-BE49-F238E27FC236}">
                    <a16:creationId xmlns:a16="http://schemas.microsoft.com/office/drawing/2014/main" id="{11FFB5EC-2FEB-4C12-A27F-FBF72F212AED}"/>
                  </a:ext>
                </a:extLst>
              </p:cNvPr>
              <p:cNvSpPr txBox="1"/>
              <p:nvPr/>
            </p:nvSpPr>
            <p:spPr>
              <a:xfrm>
                <a:off x="-666" y="2901978"/>
                <a:ext cx="4155013" cy="1384995"/>
              </a:xfrm>
              <a:prstGeom prst="rect">
                <a:avLst/>
              </a:prstGeom>
              <a:noFill/>
            </p:spPr>
            <p:txBody>
              <a:bodyPr wrap="square" rtlCol="0">
                <a:spAutoFit/>
              </a:bodyPr>
              <a:lstStyle/>
              <a:p>
                <a:pPr algn="r"/>
                <a:r>
                  <a:rPr lang="en-IN" sz="1050" dirty="0">
                    <a:solidFill>
                      <a:schemeClr val="bg1">
                        <a:lumMod val="50000"/>
                      </a:schemeClr>
                    </a:solidFill>
                    <a:latin typeface="Century Gothic" panose="020B0502020202020204" pitchFamily="34" charset="0"/>
                  </a:rPr>
                  <a:t>The results of the analysis also revealed that even while the department is operating quite effectively, there are still some areas that have room for significant development. It was felt that there was room for growth in terms of the number of staff members working in the Medical Record Department. The findings of this study also point to the fact that the current status of medical records implies that is beneficial, easily accessible, and inexpensive.</a:t>
                </a:r>
                <a:endParaRPr lang="en-US" sz="1050" dirty="0">
                  <a:solidFill>
                    <a:schemeClr val="bg1">
                      <a:lumMod val="50000"/>
                    </a:schemeClr>
                  </a:solidFill>
                  <a:latin typeface="Century Gothic" panose="020B0502020202020204" pitchFamily="34" charset="0"/>
                </a:endParaRPr>
              </a:p>
            </p:txBody>
          </p:sp>
        </p:grpSp>
        <p:pic>
          <p:nvPicPr>
            <p:cNvPr id="27" name="Graphic 26" descr="Atom">
              <a:extLst>
                <a:ext uri="{FF2B5EF4-FFF2-40B4-BE49-F238E27FC236}">
                  <a16:creationId xmlns:a16="http://schemas.microsoft.com/office/drawing/2014/main" id="{943EA632-D7A0-4250-BF44-3F64F4458F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3102" y="2581460"/>
              <a:ext cx="365760" cy="365760"/>
            </a:xfrm>
            <a:prstGeom prst="rect">
              <a:avLst/>
            </a:prstGeom>
          </p:spPr>
        </p:pic>
      </p:grpSp>
      <p:sp>
        <p:nvSpPr>
          <p:cNvPr id="48" name="TextBox 47">
            <a:extLst>
              <a:ext uri="{FF2B5EF4-FFF2-40B4-BE49-F238E27FC236}">
                <a16:creationId xmlns:a16="http://schemas.microsoft.com/office/drawing/2014/main" id="{05869D3F-2203-4D1C-A97B-9AFE3BA08CEE}"/>
              </a:ext>
            </a:extLst>
          </p:cNvPr>
          <p:cNvSpPr txBox="1"/>
          <p:nvPr/>
        </p:nvSpPr>
        <p:spPr>
          <a:xfrm>
            <a:off x="232228" y="74131"/>
            <a:ext cx="9308239" cy="707886"/>
          </a:xfrm>
          <a:prstGeom prst="rect">
            <a:avLst/>
          </a:prstGeom>
          <a:noFill/>
        </p:spPr>
        <p:txBody>
          <a:bodyPr wrap="square" rtlCol="0">
            <a:spAutoFit/>
          </a:bodyPr>
          <a:lstStyle/>
          <a:p>
            <a:r>
              <a:rPr lang="en-US" sz="4000" b="1" dirty="0">
                <a:solidFill>
                  <a:schemeClr val="tx1">
                    <a:lumMod val="50000"/>
                    <a:lumOff val="50000"/>
                  </a:schemeClr>
                </a:solidFill>
                <a:latin typeface="Century Gothic" panose="020B0502020202020204" pitchFamily="34" charset="0"/>
              </a:rPr>
              <a:t>CONCLUSION</a:t>
            </a:r>
          </a:p>
        </p:txBody>
      </p:sp>
    </p:spTree>
    <p:extLst>
      <p:ext uri="{BB962C8B-B14F-4D97-AF65-F5344CB8AC3E}">
        <p14:creationId xmlns:p14="http://schemas.microsoft.com/office/powerpoint/2010/main" val="18292611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500"/>
                            </p:stCondLst>
                            <p:childTnLst>
                              <p:par>
                                <p:cTn id="22" presetID="22" presetClass="entr" presetSubtype="2" fill="hold" nodeType="after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ipe(right)">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p:cTn id="29" dur="500" fill="hold"/>
                                        <p:tgtEl>
                                          <p:spTgt spid="41"/>
                                        </p:tgtEl>
                                        <p:attrNameLst>
                                          <p:attrName>ppt_w</p:attrName>
                                        </p:attrNameLst>
                                      </p:cBhvr>
                                      <p:tavLst>
                                        <p:tav tm="0">
                                          <p:val>
                                            <p:fltVal val="0"/>
                                          </p:val>
                                        </p:tav>
                                        <p:tav tm="100000">
                                          <p:val>
                                            <p:strVal val="#ppt_w"/>
                                          </p:val>
                                        </p:tav>
                                      </p:tavLst>
                                    </p:anim>
                                    <p:anim calcmode="lin" valueType="num">
                                      <p:cBhvr>
                                        <p:cTn id="30" dur="500" fill="hold"/>
                                        <p:tgtEl>
                                          <p:spTgt spid="41"/>
                                        </p:tgtEl>
                                        <p:attrNameLst>
                                          <p:attrName>ppt_h</p:attrName>
                                        </p:attrNameLst>
                                      </p:cBhvr>
                                      <p:tavLst>
                                        <p:tav tm="0">
                                          <p:val>
                                            <p:fltVal val="0"/>
                                          </p:val>
                                        </p:tav>
                                        <p:tav tm="100000">
                                          <p:val>
                                            <p:strVal val="#ppt_h"/>
                                          </p:val>
                                        </p:tav>
                                      </p:tavLst>
                                    </p:anim>
                                    <p:animEffect transition="in" filter="fade">
                                      <p:cBhvr>
                                        <p:cTn id="31" dur="500"/>
                                        <p:tgtEl>
                                          <p:spTgt spid="41"/>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left)">
                                      <p:cBhvr>
                                        <p:cTn id="3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CE6D6001-AEC9-B1BB-9FDD-FE2B0D8C3283}"/>
              </a:ext>
            </a:extLst>
          </p:cNvPr>
          <p:cNvGraphicFramePr>
            <a:graphicFrameLocks noGrp="1"/>
          </p:cNvGraphicFramePr>
          <p:nvPr>
            <p:extLst>
              <p:ext uri="{D42A27DB-BD31-4B8C-83A1-F6EECF244321}">
                <p14:modId xmlns:p14="http://schemas.microsoft.com/office/powerpoint/2010/main" val="2307110359"/>
              </p:ext>
            </p:extLst>
          </p:nvPr>
        </p:nvGraphicFramePr>
        <p:xfrm>
          <a:off x="1349554" y="577044"/>
          <a:ext cx="9737559" cy="5951999"/>
        </p:xfrm>
        <a:graphic>
          <a:graphicData uri="http://schemas.openxmlformats.org/drawingml/2006/table">
            <a:tbl>
              <a:tblPr firstRow="1" bandRow="1">
                <a:tableStyleId>{5C22544A-7EE6-4342-B048-85BDC9FD1C3A}</a:tableStyleId>
              </a:tblPr>
              <a:tblGrid>
                <a:gridCol w="9737559">
                  <a:extLst>
                    <a:ext uri="{9D8B030D-6E8A-4147-A177-3AD203B41FA5}">
                      <a16:colId xmlns:a16="http://schemas.microsoft.com/office/drawing/2014/main" val="2402299719"/>
                    </a:ext>
                  </a:extLst>
                </a:gridCol>
              </a:tblGrid>
              <a:tr h="513786">
                <a:tc>
                  <a:txBody>
                    <a:bodyPr/>
                    <a:lstStyle/>
                    <a:p>
                      <a:r>
                        <a:rPr lang="en-US" dirty="0"/>
                        <a:t>                                                                </a:t>
                      </a:r>
                      <a:r>
                        <a:rPr lang="en-US" sz="2800" u="sng" dirty="0">
                          <a:solidFill>
                            <a:schemeClr val="tx1"/>
                          </a:solidFill>
                          <a:latin typeface="Comic Sans MS" panose="030F0702030302020204" pitchFamily="66" charset="0"/>
                        </a:rPr>
                        <a:t>REFERENCES</a:t>
                      </a:r>
                      <a:endParaRPr lang="en-IN" dirty="0">
                        <a:latin typeface="Comic Sans MS" panose="030F0702030302020204" pitchFamily="66" charset="0"/>
                      </a:endParaRPr>
                    </a:p>
                  </a:txBody>
                  <a:tcPr/>
                </a:tc>
                <a:extLst>
                  <a:ext uri="{0D108BD9-81ED-4DB2-BD59-A6C34878D82A}">
                    <a16:rowId xmlns:a16="http://schemas.microsoft.com/office/drawing/2014/main" val="1452942243"/>
                  </a:ext>
                </a:extLst>
              </a:tr>
              <a:tr h="110891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IN" sz="1800" kern="1200" dirty="0">
                          <a:solidFill>
                            <a:schemeClr val="dk1"/>
                          </a:solidFill>
                          <a:effectLst/>
                          <a:latin typeface="+mn-lt"/>
                          <a:ea typeface="+mn-ea"/>
                          <a:cs typeface="+mn-cs"/>
                        </a:rPr>
                        <a:t>1. </a:t>
                      </a:r>
                      <a:r>
                        <a:rPr lang="en-IN" sz="1800" kern="1200" dirty="0" err="1">
                          <a:solidFill>
                            <a:schemeClr val="dk1"/>
                          </a:solidFill>
                          <a:effectLst/>
                          <a:latin typeface="+mn-lt"/>
                          <a:ea typeface="+mn-ea"/>
                          <a:cs typeface="+mn-cs"/>
                        </a:rPr>
                        <a:t>Isfahani</a:t>
                      </a:r>
                      <a:r>
                        <a:rPr lang="en-IN" sz="1800" kern="1200" dirty="0">
                          <a:solidFill>
                            <a:schemeClr val="dk1"/>
                          </a:solidFill>
                          <a:effectLst/>
                          <a:latin typeface="+mn-lt"/>
                          <a:ea typeface="+mn-ea"/>
                          <a:cs typeface="+mn-cs"/>
                        </a:rPr>
                        <a:t> SS, </a:t>
                      </a:r>
                      <a:r>
                        <a:rPr lang="en-IN" sz="1800" kern="1200" dirty="0" err="1">
                          <a:solidFill>
                            <a:schemeClr val="dk1"/>
                          </a:solidFill>
                          <a:effectLst/>
                          <a:latin typeface="+mn-lt"/>
                          <a:ea typeface="+mn-ea"/>
                          <a:cs typeface="+mn-cs"/>
                        </a:rPr>
                        <a:t>Bahrami</a:t>
                      </a:r>
                      <a:r>
                        <a:rPr lang="en-IN" sz="1800" kern="1200" dirty="0">
                          <a:solidFill>
                            <a:schemeClr val="dk1"/>
                          </a:solidFill>
                          <a:effectLst/>
                          <a:latin typeface="+mn-lt"/>
                          <a:ea typeface="+mn-ea"/>
                          <a:cs typeface="+mn-cs"/>
                        </a:rPr>
                        <a:t> S, </a:t>
                      </a:r>
                      <a:r>
                        <a:rPr lang="en-IN" sz="1800" kern="1200" dirty="0" err="1">
                          <a:solidFill>
                            <a:schemeClr val="dk1"/>
                          </a:solidFill>
                          <a:effectLst/>
                          <a:latin typeface="+mn-lt"/>
                          <a:ea typeface="+mn-ea"/>
                          <a:cs typeface="+mn-cs"/>
                        </a:rPr>
                        <a:t>Torki</a:t>
                      </a:r>
                      <a:r>
                        <a:rPr lang="en-IN" sz="1800" kern="1200" dirty="0">
                          <a:solidFill>
                            <a:schemeClr val="dk1"/>
                          </a:solidFill>
                          <a:effectLst/>
                          <a:latin typeface="+mn-lt"/>
                          <a:ea typeface="+mn-ea"/>
                          <a:cs typeface="+mn-cs"/>
                        </a:rPr>
                        <a:t> S. “Job characteristic perception and intrinsic motivation in medical record department staff.” Med </a:t>
                      </a:r>
                      <a:r>
                        <a:rPr lang="en-IN" sz="1800" kern="1200" dirty="0" err="1">
                          <a:solidFill>
                            <a:schemeClr val="dk1"/>
                          </a:solidFill>
                          <a:effectLst/>
                          <a:latin typeface="+mn-lt"/>
                          <a:ea typeface="+mn-ea"/>
                          <a:cs typeface="+mn-cs"/>
                        </a:rPr>
                        <a:t>Arh</a:t>
                      </a:r>
                      <a:r>
                        <a:rPr lang="en-IN" sz="1800" kern="1200" dirty="0">
                          <a:solidFill>
                            <a:schemeClr val="dk1"/>
                          </a:solidFill>
                          <a:effectLst/>
                          <a:latin typeface="+mn-lt"/>
                          <a:ea typeface="+mn-ea"/>
                          <a:cs typeface="+mn-cs"/>
                        </a:rPr>
                        <a:t>. 2013;67(1):51-5. </a:t>
                      </a:r>
                    </a:p>
                    <a:p>
                      <a:pPr marL="0" indent="0">
                        <a:buFont typeface="+mj-lt"/>
                        <a:buNone/>
                      </a:pPr>
                      <a:endParaRPr lang="en-IN" dirty="0"/>
                    </a:p>
                  </a:txBody>
                  <a:tcPr/>
                </a:tc>
                <a:extLst>
                  <a:ext uri="{0D108BD9-81ED-4DB2-BD59-A6C34878D82A}">
                    <a16:rowId xmlns:a16="http://schemas.microsoft.com/office/drawing/2014/main" val="1505482198"/>
                  </a:ext>
                </a:extLst>
              </a:tr>
              <a:tr h="111090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IN" sz="1800" kern="1200" dirty="0">
                          <a:solidFill>
                            <a:schemeClr val="dk1"/>
                          </a:solidFill>
                          <a:effectLst/>
                          <a:latin typeface="+mn-lt"/>
                          <a:ea typeface="+mn-ea"/>
                          <a:cs typeface="+mn-cs"/>
                        </a:rPr>
                        <a:t>2. Al-</a:t>
                      </a:r>
                      <a:r>
                        <a:rPr lang="en-IN" sz="1800" kern="1200" dirty="0" err="1">
                          <a:solidFill>
                            <a:schemeClr val="dk1"/>
                          </a:solidFill>
                          <a:effectLst/>
                          <a:latin typeface="+mn-lt"/>
                          <a:ea typeface="+mn-ea"/>
                          <a:cs typeface="+mn-cs"/>
                        </a:rPr>
                        <a:t>Jafar</a:t>
                      </a:r>
                      <a:r>
                        <a:rPr lang="en-IN" sz="1800" kern="1200" dirty="0">
                          <a:solidFill>
                            <a:schemeClr val="dk1"/>
                          </a:solidFill>
                          <a:effectLst/>
                          <a:latin typeface="+mn-lt"/>
                          <a:ea typeface="+mn-ea"/>
                          <a:cs typeface="+mn-cs"/>
                        </a:rPr>
                        <a:t> E. “Exploring patient satisfaction before and after electronic health record (EHR) implementation: the Kuwait experience.” Percept Health </a:t>
                      </a:r>
                      <a:r>
                        <a:rPr lang="en-IN" sz="1800" kern="1200" dirty="0" err="1">
                          <a:solidFill>
                            <a:schemeClr val="dk1"/>
                          </a:solidFill>
                          <a:effectLst/>
                          <a:latin typeface="+mn-lt"/>
                          <a:ea typeface="+mn-ea"/>
                          <a:cs typeface="+mn-cs"/>
                        </a:rPr>
                        <a:t>Inf</a:t>
                      </a:r>
                      <a:r>
                        <a:rPr lang="en-IN" sz="1800" kern="1200" dirty="0">
                          <a:solidFill>
                            <a:schemeClr val="dk1"/>
                          </a:solidFill>
                          <a:effectLst/>
                          <a:latin typeface="+mn-lt"/>
                          <a:ea typeface="+mn-ea"/>
                          <a:cs typeface="+mn-cs"/>
                        </a:rPr>
                        <a:t> </a:t>
                      </a:r>
                      <a:r>
                        <a:rPr lang="en-IN" sz="1800" kern="1200" dirty="0" err="1">
                          <a:solidFill>
                            <a:schemeClr val="dk1"/>
                          </a:solidFill>
                          <a:effectLst/>
                          <a:latin typeface="+mn-lt"/>
                          <a:ea typeface="+mn-ea"/>
                          <a:cs typeface="+mn-cs"/>
                        </a:rPr>
                        <a:t>Manag</a:t>
                      </a:r>
                      <a:r>
                        <a:rPr lang="en-IN" sz="1800" kern="1200" dirty="0">
                          <a:solidFill>
                            <a:schemeClr val="dk1"/>
                          </a:solidFill>
                          <a:effectLst/>
                          <a:latin typeface="+mn-lt"/>
                          <a:ea typeface="+mn-ea"/>
                          <a:cs typeface="+mn-cs"/>
                        </a:rPr>
                        <a:t>. 2013 Apr 1; 10:1c. Print 2013. </a:t>
                      </a:r>
                    </a:p>
                    <a:p>
                      <a:pPr marL="0" indent="0">
                        <a:buFont typeface="+mj-lt"/>
                        <a:buNone/>
                      </a:pPr>
                      <a:endParaRPr lang="en-IN" dirty="0"/>
                    </a:p>
                  </a:txBody>
                  <a:tcPr/>
                </a:tc>
                <a:extLst>
                  <a:ext uri="{0D108BD9-81ED-4DB2-BD59-A6C34878D82A}">
                    <a16:rowId xmlns:a16="http://schemas.microsoft.com/office/drawing/2014/main" val="1070698374"/>
                  </a:ext>
                </a:extLst>
              </a:tr>
              <a:tr h="111090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IN" sz="1800" kern="1200" dirty="0">
                          <a:solidFill>
                            <a:schemeClr val="dk1"/>
                          </a:solidFill>
                          <a:effectLst/>
                          <a:latin typeface="+mn-lt"/>
                          <a:ea typeface="+mn-ea"/>
                          <a:cs typeface="+mn-cs"/>
                        </a:rPr>
                        <a:t>3. Nahid </a:t>
                      </a:r>
                      <a:r>
                        <a:rPr lang="en-IN" sz="1800" kern="1200" dirty="0" err="1">
                          <a:solidFill>
                            <a:schemeClr val="dk1"/>
                          </a:solidFill>
                          <a:effectLst/>
                          <a:latin typeface="+mn-lt"/>
                          <a:ea typeface="+mn-ea"/>
                          <a:cs typeface="+mn-cs"/>
                        </a:rPr>
                        <a:t>Tavakoli</a:t>
                      </a:r>
                      <a:r>
                        <a:rPr lang="en-IN" sz="1800" kern="1200" dirty="0">
                          <a:solidFill>
                            <a:schemeClr val="dk1"/>
                          </a:solidFill>
                          <a:effectLst/>
                          <a:latin typeface="+mn-lt"/>
                          <a:ea typeface="+mn-ea"/>
                          <a:cs typeface="+mn-cs"/>
                        </a:rPr>
                        <a:t>, </a:t>
                      </a:r>
                      <a:r>
                        <a:rPr lang="en-IN" sz="1800" kern="1200" dirty="0" err="1">
                          <a:solidFill>
                            <a:schemeClr val="dk1"/>
                          </a:solidFill>
                          <a:effectLst/>
                          <a:latin typeface="+mn-lt"/>
                          <a:ea typeface="+mn-ea"/>
                          <a:cs typeface="+mn-cs"/>
                        </a:rPr>
                        <a:t>Sakineh</a:t>
                      </a:r>
                      <a:r>
                        <a:rPr lang="en-IN" sz="1800" kern="1200" dirty="0">
                          <a:solidFill>
                            <a:schemeClr val="dk1"/>
                          </a:solidFill>
                          <a:effectLst/>
                          <a:latin typeface="+mn-lt"/>
                          <a:ea typeface="+mn-ea"/>
                          <a:cs typeface="+mn-cs"/>
                        </a:rPr>
                        <a:t> </a:t>
                      </a:r>
                      <a:r>
                        <a:rPr lang="en-IN" sz="1800" kern="1200" dirty="0" err="1">
                          <a:solidFill>
                            <a:schemeClr val="dk1"/>
                          </a:solidFill>
                          <a:effectLst/>
                          <a:latin typeface="+mn-lt"/>
                          <a:ea typeface="+mn-ea"/>
                          <a:cs typeface="+mn-cs"/>
                        </a:rPr>
                        <a:t>Saghaiannejad</a:t>
                      </a:r>
                      <a:r>
                        <a:rPr lang="en-IN" sz="1800" kern="1200" dirty="0">
                          <a:solidFill>
                            <a:schemeClr val="dk1"/>
                          </a:solidFill>
                          <a:effectLst/>
                          <a:latin typeface="+mn-lt"/>
                          <a:ea typeface="+mn-ea"/>
                          <a:cs typeface="+mn-cs"/>
                        </a:rPr>
                        <a:t>, Mohammad Reza Habibi “A comparative study of laws and procedures pertaining to the retention of the medical record in selected countries” (2012) ACTAINFORM MED. 2012 Sep; 20(3): 174-179</a:t>
                      </a:r>
                    </a:p>
                    <a:p>
                      <a:pPr marL="0" indent="0">
                        <a:buFont typeface="+mj-lt"/>
                        <a:buNone/>
                      </a:pPr>
                      <a:endParaRPr lang="en-IN" dirty="0"/>
                    </a:p>
                  </a:txBody>
                  <a:tcPr/>
                </a:tc>
                <a:extLst>
                  <a:ext uri="{0D108BD9-81ED-4DB2-BD59-A6C34878D82A}">
                    <a16:rowId xmlns:a16="http://schemas.microsoft.com/office/drawing/2014/main" val="1860575529"/>
                  </a:ext>
                </a:extLst>
              </a:tr>
              <a:tr h="1110903">
                <a:tc>
                  <a:txBody>
                    <a:bodyPr/>
                    <a:lstStyle/>
                    <a:p>
                      <a:pPr marL="0" indent="0">
                        <a:buFont typeface="+mj-lt"/>
                        <a:buNone/>
                      </a:pPr>
                      <a:r>
                        <a:rPr lang="en-IN" sz="1800" kern="1200" dirty="0">
                          <a:solidFill>
                            <a:schemeClr val="dk1"/>
                          </a:solidFill>
                          <a:effectLst/>
                          <a:latin typeface="+mn-lt"/>
                          <a:ea typeface="+mn-ea"/>
                          <a:cs typeface="+mn-cs"/>
                        </a:rPr>
                        <a:t>4. Bali Amit, Bali Deepika, </a:t>
                      </a:r>
                      <a:r>
                        <a:rPr lang="en-IN" sz="1800" kern="1200" dirty="0" err="1">
                          <a:solidFill>
                            <a:schemeClr val="dk1"/>
                          </a:solidFill>
                          <a:effectLst/>
                          <a:latin typeface="+mn-lt"/>
                          <a:ea typeface="+mn-ea"/>
                          <a:cs typeface="+mn-cs"/>
                        </a:rPr>
                        <a:t>Iyer</a:t>
                      </a:r>
                      <a:r>
                        <a:rPr lang="en-IN" sz="1800" kern="1200" dirty="0">
                          <a:solidFill>
                            <a:schemeClr val="dk1"/>
                          </a:solidFill>
                          <a:effectLst/>
                          <a:latin typeface="+mn-lt"/>
                          <a:ea typeface="+mn-ea"/>
                          <a:cs typeface="+mn-cs"/>
                        </a:rPr>
                        <a:t> </a:t>
                      </a:r>
                      <a:r>
                        <a:rPr lang="en-IN" sz="1800" kern="1200" dirty="0" err="1">
                          <a:solidFill>
                            <a:schemeClr val="dk1"/>
                          </a:solidFill>
                          <a:effectLst/>
                          <a:latin typeface="+mn-lt"/>
                          <a:ea typeface="+mn-ea"/>
                          <a:cs typeface="+mn-cs"/>
                        </a:rPr>
                        <a:t>Nageshwar</a:t>
                      </a:r>
                      <a:r>
                        <a:rPr lang="en-IN" sz="1800" kern="1200" dirty="0">
                          <a:solidFill>
                            <a:schemeClr val="dk1"/>
                          </a:solidFill>
                          <a:effectLst/>
                          <a:latin typeface="+mn-lt"/>
                          <a:ea typeface="+mn-ea"/>
                          <a:cs typeface="+mn-cs"/>
                        </a:rPr>
                        <a:t> and </a:t>
                      </a:r>
                      <a:r>
                        <a:rPr lang="en-IN" sz="1800" kern="1200" dirty="0" err="1">
                          <a:solidFill>
                            <a:schemeClr val="dk1"/>
                          </a:solidFill>
                          <a:effectLst/>
                          <a:latin typeface="+mn-lt"/>
                          <a:ea typeface="+mn-ea"/>
                          <a:cs typeface="+mn-cs"/>
                        </a:rPr>
                        <a:t>Iyer</a:t>
                      </a:r>
                      <a:r>
                        <a:rPr lang="en-IN" sz="1800" kern="1200" dirty="0">
                          <a:solidFill>
                            <a:schemeClr val="dk1"/>
                          </a:solidFill>
                          <a:effectLst/>
                          <a:latin typeface="+mn-lt"/>
                          <a:ea typeface="+mn-ea"/>
                          <a:cs typeface="+mn-cs"/>
                        </a:rPr>
                        <a:t> Meenakshi study titled “Management of Medical Records: Facts and Figures for Surgeons” J </a:t>
                      </a:r>
                      <a:r>
                        <a:rPr lang="en-IN" sz="1800" kern="1200" dirty="0" err="1">
                          <a:solidFill>
                            <a:schemeClr val="dk1"/>
                          </a:solidFill>
                          <a:effectLst/>
                          <a:latin typeface="+mn-lt"/>
                          <a:ea typeface="+mn-ea"/>
                          <a:cs typeface="+mn-cs"/>
                        </a:rPr>
                        <a:t>Maxillofac</a:t>
                      </a:r>
                      <a:r>
                        <a:rPr lang="en-IN" sz="1800" kern="1200" dirty="0">
                          <a:solidFill>
                            <a:schemeClr val="dk1"/>
                          </a:solidFill>
                          <a:effectLst/>
                          <a:latin typeface="+mn-lt"/>
                          <a:ea typeface="+mn-ea"/>
                          <a:cs typeface="+mn-cs"/>
                        </a:rPr>
                        <a:t> Oral Surg. 2011 September; 10(3): 199–202. Published online 2011 April 205. </a:t>
                      </a:r>
                      <a:endParaRPr lang="en-IN" dirty="0"/>
                    </a:p>
                  </a:txBody>
                  <a:tcPr/>
                </a:tc>
                <a:extLst>
                  <a:ext uri="{0D108BD9-81ED-4DB2-BD59-A6C34878D82A}">
                    <a16:rowId xmlns:a16="http://schemas.microsoft.com/office/drawing/2014/main" val="3373898576"/>
                  </a:ext>
                </a:extLst>
              </a:tr>
              <a:tr h="712892">
                <a:tc>
                  <a:txBody>
                    <a:bodyPr/>
                    <a:lstStyle/>
                    <a:p>
                      <a:pPr marL="0" indent="0">
                        <a:buFont typeface="+mj-lt"/>
                        <a:buNone/>
                      </a:pPr>
                      <a:r>
                        <a:rPr lang="en-IN" sz="1800" kern="1200" dirty="0">
                          <a:solidFill>
                            <a:schemeClr val="dk1"/>
                          </a:solidFill>
                          <a:effectLst/>
                          <a:latin typeface="+mn-lt"/>
                          <a:ea typeface="+mn-ea"/>
                          <a:cs typeface="+mn-cs"/>
                        </a:rPr>
                        <a:t>5. Pawar </a:t>
                      </a:r>
                      <a:r>
                        <a:rPr lang="en-IN" sz="1800" kern="1200" dirty="0" err="1">
                          <a:solidFill>
                            <a:schemeClr val="dk1"/>
                          </a:solidFill>
                          <a:effectLst/>
                          <a:latin typeface="+mn-lt"/>
                          <a:ea typeface="+mn-ea"/>
                          <a:cs typeface="+mn-cs"/>
                        </a:rPr>
                        <a:t>Gurudatta</a:t>
                      </a:r>
                      <a:r>
                        <a:rPr lang="en-IN" sz="1800" kern="1200" dirty="0">
                          <a:solidFill>
                            <a:schemeClr val="dk1"/>
                          </a:solidFill>
                          <a:effectLst/>
                          <a:latin typeface="+mn-lt"/>
                          <a:ea typeface="+mn-ea"/>
                          <a:cs typeface="+mn-cs"/>
                        </a:rPr>
                        <a:t>. S., Pawar Jayashree .G. research paper “Facts of Medical Record Keeping- The Integral Part of Medical and Medico-Legal Practice. "Indian Journal of Forensic Medicine and Pathology. April-June 2009; Vol. 2 No. 2 </a:t>
                      </a:r>
                      <a:endParaRPr lang="en-IN" dirty="0"/>
                    </a:p>
                  </a:txBody>
                  <a:tcPr/>
                </a:tc>
                <a:extLst>
                  <a:ext uri="{0D108BD9-81ED-4DB2-BD59-A6C34878D82A}">
                    <a16:rowId xmlns:a16="http://schemas.microsoft.com/office/drawing/2014/main" val="2954083912"/>
                  </a:ext>
                </a:extLst>
              </a:tr>
            </a:tbl>
          </a:graphicData>
        </a:graphic>
      </p:graphicFrame>
      <p:pic>
        <p:nvPicPr>
          <p:cNvPr id="11" name="Picture 10">
            <a:extLst>
              <a:ext uri="{FF2B5EF4-FFF2-40B4-BE49-F238E27FC236}">
                <a16:creationId xmlns:a16="http://schemas.microsoft.com/office/drawing/2014/main" id="{FAC48F36-A433-DAA4-729E-5BC69E51DD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98" y="93518"/>
            <a:ext cx="1059280" cy="483526"/>
          </a:xfrm>
          <a:prstGeom prst="rect">
            <a:avLst/>
          </a:prstGeom>
        </p:spPr>
      </p:pic>
    </p:spTree>
    <p:extLst>
      <p:ext uri="{BB962C8B-B14F-4D97-AF65-F5344CB8AC3E}">
        <p14:creationId xmlns:p14="http://schemas.microsoft.com/office/powerpoint/2010/main" val="190516630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064"/>
            </a:gs>
            <a:gs pos="31000">
              <a:srgbClr val="EAEAEA"/>
            </a:gs>
            <a:gs pos="100000">
              <a:srgbClr val="003064"/>
            </a:gs>
          </a:gsLst>
          <a:lin ang="5400000" scaled="1"/>
        </a:gradFill>
        <a:effectLst/>
      </p:bgPr>
    </p:bg>
    <p:spTree>
      <p:nvGrpSpPr>
        <p:cNvPr id="1" name=""/>
        <p:cNvGrpSpPr/>
        <p:nvPr/>
      </p:nvGrpSpPr>
      <p:grpSpPr>
        <a:xfrm>
          <a:off x="0" y="0"/>
          <a:ext cx="0" cy="0"/>
          <a:chOff x="0" y="0"/>
          <a:chExt cx="0" cy="0"/>
        </a:xfrm>
      </p:grpSpPr>
      <p:sp>
        <p:nvSpPr>
          <p:cNvPr id="2077" name="AutoShape 29"/>
          <p:cNvSpPr>
            <a:spLocks noChangeArrowheads="1"/>
          </p:cNvSpPr>
          <p:nvPr/>
        </p:nvSpPr>
        <p:spPr bwMode="auto">
          <a:xfrm>
            <a:off x="4214179" y="1479247"/>
            <a:ext cx="3890024" cy="4970194"/>
          </a:xfrm>
          <a:prstGeom prst="roundRect">
            <a:avLst>
              <a:gd name="adj" fmla="val 7000"/>
            </a:avLst>
          </a:prstGeom>
          <a:solidFill>
            <a:schemeClr val="bg1"/>
          </a:solidFill>
          <a:ln w="9525">
            <a:solidFill>
              <a:schemeClr val="tx1"/>
            </a:solidFill>
            <a:round/>
            <a:headEnd/>
            <a:tailEnd/>
          </a:ln>
          <a:effectLst/>
        </p:spPr>
        <p:txBody>
          <a:bodyPr wrap="none" anchor="ctr"/>
          <a:lstStyle/>
          <a:p>
            <a:pPr algn="ctr" defTabSz="254020" fontAlgn="base">
              <a:spcBef>
                <a:spcPct val="0"/>
              </a:spcBef>
              <a:spcAft>
                <a:spcPct val="0"/>
              </a:spcAft>
            </a:pPr>
            <a:endParaRPr lang="en-US" sz="1583">
              <a:solidFill>
                <a:srgbClr val="000000"/>
              </a:solidFill>
              <a:latin typeface="Arial" charset="0"/>
            </a:endParaRPr>
          </a:p>
        </p:txBody>
      </p:sp>
      <p:sp>
        <p:nvSpPr>
          <p:cNvPr id="2078" name="AutoShape 30"/>
          <p:cNvSpPr>
            <a:spLocks noChangeArrowheads="1"/>
          </p:cNvSpPr>
          <p:nvPr/>
        </p:nvSpPr>
        <p:spPr bwMode="auto">
          <a:xfrm>
            <a:off x="8113668" y="1466892"/>
            <a:ext cx="3890024" cy="4970194"/>
          </a:xfrm>
          <a:prstGeom prst="roundRect">
            <a:avLst>
              <a:gd name="adj" fmla="val 7000"/>
            </a:avLst>
          </a:prstGeom>
          <a:solidFill>
            <a:schemeClr val="bg1"/>
          </a:solidFill>
          <a:ln w="9525">
            <a:solidFill>
              <a:schemeClr val="tx1"/>
            </a:solidFill>
            <a:round/>
            <a:headEnd/>
            <a:tailEnd/>
          </a:ln>
          <a:effectLst/>
        </p:spPr>
        <p:txBody>
          <a:bodyPr wrap="none" anchor="ctr"/>
          <a:lstStyle/>
          <a:p>
            <a:pPr algn="ctr" defTabSz="254020" fontAlgn="base">
              <a:spcBef>
                <a:spcPct val="0"/>
              </a:spcBef>
              <a:spcAft>
                <a:spcPct val="0"/>
              </a:spcAft>
            </a:pPr>
            <a:endParaRPr lang="en-US" sz="1583">
              <a:solidFill>
                <a:srgbClr val="000000"/>
              </a:solidFill>
              <a:latin typeface="Arial" charset="0"/>
            </a:endParaRPr>
          </a:p>
        </p:txBody>
      </p:sp>
      <p:sp>
        <p:nvSpPr>
          <p:cNvPr id="2052" name="AutoShape 4"/>
          <p:cNvSpPr>
            <a:spLocks noChangeArrowheads="1"/>
          </p:cNvSpPr>
          <p:nvPr/>
        </p:nvSpPr>
        <p:spPr bwMode="auto">
          <a:xfrm>
            <a:off x="214582" y="1506255"/>
            <a:ext cx="3984501" cy="4934466"/>
          </a:xfrm>
          <a:prstGeom prst="roundRect">
            <a:avLst>
              <a:gd name="adj" fmla="val 7000"/>
            </a:avLst>
          </a:prstGeom>
          <a:solidFill>
            <a:schemeClr val="bg1"/>
          </a:solidFill>
          <a:ln w="9525">
            <a:solidFill>
              <a:schemeClr val="tx1"/>
            </a:solidFill>
            <a:round/>
            <a:headEnd/>
            <a:tailEnd/>
          </a:ln>
          <a:effectLst/>
        </p:spPr>
        <p:txBody>
          <a:bodyPr wrap="none" tIns="90000" bIns="1790000" anchor="ctr"/>
          <a:lstStyle/>
          <a:p>
            <a:pPr algn="ctr" defTabSz="807926" fontAlgn="base">
              <a:spcBef>
                <a:spcPct val="50000"/>
              </a:spcBef>
              <a:spcAft>
                <a:spcPct val="0"/>
              </a:spcAft>
            </a:pPr>
            <a:endParaRPr lang="en-US" sz="1667" b="1" dirty="0">
              <a:solidFill>
                <a:srgbClr val="000000"/>
              </a:solidFill>
              <a:latin typeface="Arial Black" panose="020B0A04020102020204" pitchFamily="34" charset="0"/>
            </a:endParaRPr>
          </a:p>
        </p:txBody>
      </p:sp>
      <p:sp>
        <p:nvSpPr>
          <p:cNvPr id="2057" name="Text Box 9"/>
          <p:cNvSpPr txBox="1">
            <a:spLocks noChangeArrowheads="1"/>
          </p:cNvSpPr>
          <p:nvPr/>
        </p:nvSpPr>
        <p:spPr bwMode="auto">
          <a:xfrm>
            <a:off x="338667" y="2015243"/>
            <a:ext cx="2659890" cy="987893"/>
          </a:xfrm>
          <a:prstGeom prst="rect">
            <a:avLst/>
          </a:prstGeom>
          <a:noFill/>
          <a:ln w="9525">
            <a:noFill/>
            <a:miter lim="800000"/>
            <a:headEnd/>
            <a:tailEnd/>
          </a:ln>
          <a:effectLst/>
        </p:spPr>
        <p:txBody>
          <a:bodyPr wrap="square" lIns="16822" tIns="8411" rIns="16822" bIns="8411">
            <a:spAutoFit/>
          </a:bodyPr>
          <a:lstStyle/>
          <a:p>
            <a:pPr algn="ctr" defTabSz="254020" fontAlgn="base">
              <a:spcBef>
                <a:spcPct val="0"/>
              </a:spcBef>
              <a:spcAft>
                <a:spcPct val="0"/>
              </a:spcAft>
            </a:pPr>
            <a:r>
              <a:rPr lang="en-US" sz="667" dirty="0">
                <a:solidFill>
                  <a:srgbClr val="000000"/>
                </a:solidFill>
                <a:latin typeface="Arial" charset="0"/>
              </a:rPr>
              <a:t>"People forget, but records remember," says the saying</a:t>
            </a:r>
            <a:endParaRPr lang="en-IN" sz="667" b="1" dirty="0">
              <a:solidFill>
                <a:srgbClr val="000000"/>
              </a:solidFill>
              <a:latin typeface="Calibri" panose="020F0502020204030204" pitchFamily="34" charset="0"/>
              <a:ea typeface="Calibri" panose="020F0502020204030204" pitchFamily="34" charset="0"/>
              <a:cs typeface="Mangal" panose="02040503050203030202" pitchFamily="18" charset="0"/>
            </a:endParaRPr>
          </a:p>
          <a:p>
            <a:pPr marL="95258" indent="-95258" algn="ctr" defTabSz="254020" fontAlgn="base">
              <a:spcBef>
                <a:spcPct val="0"/>
              </a:spcBef>
              <a:spcAft>
                <a:spcPct val="0"/>
              </a:spcAft>
              <a:buFont typeface="Courier New" panose="02070309020205020404" pitchFamily="49" charset="0"/>
              <a:buChar char="o"/>
            </a:pPr>
            <a:endParaRPr lang="en-IN" sz="667" b="1" dirty="0">
              <a:solidFill>
                <a:srgbClr val="000000"/>
              </a:solidFill>
              <a:latin typeface="Calibri" panose="020F0502020204030204" pitchFamily="34" charset="0"/>
              <a:ea typeface="Calibri" panose="020F0502020204030204" pitchFamily="34" charset="0"/>
              <a:cs typeface="Mangal" panose="02040503050203030202" pitchFamily="18" charset="0"/>
            </a:endParaRPr>
          </a:p>
          <a:p>
            <a:pPr marL="79381" indent="-79381" algn="ctr" defTabSz="254020" fontAlgn="base">
              <a:spcBef>
                <a:spcPct val="0"/>
              </a:spcBef>
              <a:spcAft>
                <a:spcPct val="0"/>
              </a:spcAft>
              <a:buFont typeface="Courier New" panose="02070309020205020404" pitchFamily="49" charset="0"/>
              <a:buChar char="o"/>
            </a:pPr>
            <a:r>
              <a:rPr lang="en-IN" sz="500" dirty="0">
                <a:solidFill>
                  <a:srgbClr val="000000"/>
                </a:solidFill>
                <a:latin typeface="Arial" charset="0"/>
              </a:rPr>
              <a:t>The </a:t>
            </a:r>
            <a:r>
              <a:rPr lang="en-IN" sz="500" b="1" dirty="0">
                <a:solidFill>
                  <a:srgbClr val="000000"/>
                </a:solidFill>
                <a:latin typeface="Arial" charset="0"/>
              </a:rPr>
              <a:t>Medical Records Department</a:t>
            </a:r>
            <a:r>
              <a:rPr lang="en-IN" sz="500" dirty="0">
                <a:solidFill>
                  <a:srgbClr val="000000"/>
                </a:solidFill>
                <a:latin typeface="Arial" charset="0"/>
              </a:rPr>
              <a:t> (MRD) has become an essential department in every hospital, which provides multiple services not only to the patients but also to running a hospital efficiently and plays a key role in health promotion and patient care quality.</a:t>
            </a:r>
            <a:endParaRPr lang="en-IN" sz="500" b="1" dirty="0">
              <a:solidFill>
                <a:srgbClr val="000000"/>
              </a:solidFill>
              <a:latin typeface="Calibri" panose="020F0502020204030204" pitchFamily="34" charset="0"/>
              <a:ea typeface="Calibri" panose="020F0502020204030204" pitchFamily="34" charset="0"/>
              <a:cs typeface="Mangal" panose="02040503050203030202" pitchFamily="18" charset="0"/>
            </a:endParaRPr>
          </a:p>
          <a:p>
            <a:pPr marL="79381" indent="-79381" algn="ctr" defTabSz="254020" fontAlgn="base">
              <a:spcBef>
                <a:spcPct val="0"/>
              </a:spcBef>
              <a:spcAft>
                <a:spcPct val="0"/>
              </a:spcAft>
              <a:buFont typeface="Courier New" panose="02070309020205020404" pitchFamily="49" charset="0"/>
              <a:buChar char="o"/>
            </a:pPr>
            <a:r>
              <a:rPr lang="en-IN" sz="500" dirty="0">
                <a:solidFill>
                  <a:srgbClr val="000000"/>
                </a:solidFill>
                <a:latin typeface="Arial" charset="0"/>
              </a:rPr>
              <a:t>The patient's medical records include documentation of the patient's personal and social information, the history of his or her illness, clinical findings, investigations, diagnosis, treatment received, account of following up, and result.</a:t>
            </a:r>
          </a:p>
          <a:p>
            <a:pPr marL="79381" indent="-79381" algn="ctr" defTabSz="254020" fontAlgn="base">
              <a:spcBef>
                <a:spcPct val="0"/>
              </a:spcBef>
              <a:spcAft>
                <a:spcPct val="0"/>
              </a:spcAft>
              <a:buFont typeface="Courier New" panose="02070309020205020404" pitchFamily="49" charset="0"/>
              <a:buChar char="o"/>
            </a:pPr>
            <a:r>
              <a:rPr lang="en-IN" sz="500" dirty="0">
                <a:solidFill>
                  <a:srgbClr val="000000"/>
                </a:solidFill>
                <a:latin typeface="Arial" charset="0"/>
              </a:rPr>
              <a:t>Introducing Information Technology and Practicing Electronic health records (EHRs) &amp; (EMRs) can improve the ability to work in more efficient ways and can reduce medical errors, improve patient outcomes and can help to achieve patient satisfaction.</a:t>
            </a:r>
          </a:p>
          <a:p>
            <a:pPr defTabSz="807926" eaLnBrk="0" fontAlgn="base" hangingPunct="0">
              <a:lnSpc>
                <a:spcPct val="95000"/>
              </a:lnSpc>
              <a:spcBef>
                <a:spcPct val="0"/>
              </a:spcBef>
              <a:spcAft>
                <a:spcPct val="0"/>
              </a:spcAft>
            </a:pPr>
            <a:endParaRPr lang="en-US" sz="500" b="1" dirty="0">
              <a:solidFill>
                <a:srgbClr val="000000"/>
              </a:solidFill>
              <a:latin typeface="Times New Roman" pitchFamily="18" charset="0"/>
            </a:endParaRPr>
          </a:p>
        </p:txBody>
      </p:sp>
      <p:sp>
        <p:nvSpPr>
          <p:cNvPr id="2061" name="AutoShape 13"/>
          <p:cNvSpPr>
            <a:spLocks noChangeArrowheads="1"/>
          </p:cNvSpPr>
          <p:nvPr/>
        </p:nvSpPr>
        <p:spPr bwMode="auto">
          <a:xfrm>
            <a:off x="190500" y="451555"/>
            <a:ext cx="11811000" cy="973667"/>
          </a:xfrm>
          <a:prstGeom prst="roundRect">
            <a:avLst>
              <a:gd name="adj" fmla="val 10870"/>
            </a:avLst>
          </a:prstGeom>
          <a:gradFill rotWithShape="1">
            <a:gsLst>
              <a:gs pos="0">
                <a:srgbClr val="A7C4FF"/>
              </a:gs>
              <a:gs pos="100000">
                <a:schemeClr val="bg1"/>
              </a:gs>
            </a:gsLst>
            <a:lin ang="5400000" scaled="1"/>
          </a:gradFill>
          <a:ln w="9525">
            <a:solidFill>
              <a:schemeClr val="tx1"/>
            </a:solidFill>
            <a:round/>
            <a:headEnd/>
            <a:tailEnd/>
          </a:ln>
          <a:effectLst/>
        </p:spPr>
        <p:txBody>
          <a:bodyPr wrap="none" lIns="16822" tIns="8411" rIns="16822" bIns="8411" anchor="ctr"/>
          <a:lstStyle/>
          <a:p>
            <a:pPr algn="ctr" defTabSz="807926" fontAlgn="base">
              <a:spcBef>
                <a:spcPct val="0"/>
              </a:spcBef>
              <a:spcAft>
                <a:spcPct val="0"/>
              </a:spcAft>
            </a:pPr>
            <a:endParaRPr lang="en-US" sz="1583">
              <a:solidFill>
                <a:srgbClr val="FFFFFF"/>
              </a:solidFill>
              <a:latin typeface="Arial" charset="0"/>
            </a:endParaRPr>
          </a:p>
        </p:txBody>
      </p:sp>
      <p:sp>
        <p:nvSpPr>
          <p:cNvPr id="2062" name="Text Box 14"/>
          <p:cNvSpPr txBox="1">
            <a:spLocks noChangeArrowheads="1"/>
          </p:cNvSpPr>
          <p:nvPr/>
        </p:nvSpPr>
        <p:spPr bwMode="auto">
          <a:xfrm>
            <a:off x="1065819" y="477400"/>
            <a:ext cx="10026292" cy="871707"/>
          </a:xfrm>
          <a:prstGeom prst="rect">
            <a:avLst/>
          </a:prstGeom>
          <a:noFill/>
          <a:ln w="9525">
            <a:noFill/>
            <a:miter lim="800000"/>
            <a:headEnd/>
            <a:tailEnd/>
          </a:ln>
          <a:effectLst/>
        </p:spPr>
        <p:txBody>
          <a:bodyPr wrap="square" lIns="16822" tIns="8411" rIns="16822" bIns="8411">
            <a:spAutoFit/>
          </a:bodyPr>
          <a:lstStyle/>
          <a:p>
            <a:pPr algn="ctr" defTabSz="807926" fontAlgn="base">
              <a:spcBef>
                <a:spcPts val="14"/>
              </a:spcBef>
              <a:spcAft>
                <a:spcPct val="0"/>
              </a:spcAft>
            </a:pPr>
            <a:r>
              <a:rPr lang="en-US" sz="1111" b="1" dirty="0">
                <a:solidFill>
                  <a:srgbClr val="000000"/>
                </a:solidFill>
                <a:latin typeface="Arial Black" panose="020B0A04020102020204" pitchFamily="34" charset="0"/>
              </a:rPr>
              <a:t>A Retrospective Study on Shadowing of Active And Passive Patient Files Syncing With Cloud Storage At A Tertiary Care Health Facility</a:t>
            </a:r>
          </a:p>
          <a:p>
            <a:pPr algn="ctr" defTabSz="807926" fontAlgn="base">
              <a:spcBef>
                <a:spcPts val="14"/>
              </a:spcBef>
              <a:spcAft>
                <a:spcPct val="0"/>
              </a:spcAft>
            </a:pPr>
            <a:r>
              <a:rPr lang="en-US" sz="1111" b="1" dirty="0">
                <a:solidFill>
                  <a:srgbClr val="000000"/>
                </a:solidFill>
                <a:latin typeface="Arial" charset="0"/>
              </a:rPr>
              <a:t>Presenter-Dr. Dimple Bhargava (PG/21/031), Zain Malik (PG/21/132</a:t>
            </a:r>
          </a:p>
          <a:p>
            <a:pPr algn="ctr" defTabSz="807926" fontAlgn="base">
              <a:spcBef>
                <a:spcPts val="14"/>
              </a:spcBef>
              <a:spcAft>
                <a:spcPct val="0"/>
              </a:spcAft>
            </a:pPr>
            <a:r>
              <a:rPr lang="en-US" sz="1111" b="1" dirty="0">
                <a:solidFill>
                  <a:srgbClr val="000000"/>
                </a:solidFill>
                <a:latin typeface="Arial" charset="0"/>
              </a:rPr>
              <a:t>Mentor- Dr. Sumesh Kumar</a:t>
            </a:r>
          </a:p>
          <a:p>
            <a:pPr algn="ctr" defTabSz="807926" fontAlgn="base">
              <a:spcBef>
                <a:spcPts val="14"/>
              </a:spcBef>
              <a:spcAft>
                <a:spcPct val="0"/>
              </a:spcAft>
            </a:pPr>
            <a:r>
              <a:rPr lang="en-US" sz="1111" b="1" dirty="0">
                <a:solidFill>
                  <a:srgbClr val="000000"/>
                </a:solidFill>
                <a:latin typeface="Arial Black" panose="020B0A04020102020204" pitchFamily="34" charset="0"/>
              </a:rPr>
              <a:t>International Institute of Health Management Research, Delhi</a:t>
            </a:r>
          </a:p>
        </p:txBody>
      </p:sp>
      <p:sp>
        <p:nvSpPr>
          <p:cNvPr id="2090" name="Text Box 42"/>
          <p:cNvSpPr txBox="1">
            <a:spLocks noChangeArrowheads="1"/>
          </p:cNvSpPr>
          <p:nvPr/>
        </p:nvSpPr>
        <p:spPr bwMode="auto">
          <a:xfrm>
            <a:off x="653429" y="1474611"/>
            <a:ext cx="2730500" cy="324763"/>
          </a:xfrm>
          <a:prstGeom prst="rect">
            <a:avLst/>
          </a:prstGeom>
          <a:noFill/>
          <a:ln w="9525">
            <a:noFill/>
            <a:miter lim="800000"/>
            <a:headEnd/>
            <a:tailEnd/>
          </a:ln>
          <a:effectLst/>
        </p:spPr>
        <p:txBody>
          <a:bodyPr lIns="16822" tIns="8411" rIns="16822" bIns="8411">
            <a:spAutoFit/>
          </a:bodyPr>
          <a:lstStyle/>
          <a:p>
            <a:pPr algn="ctr" defTabSz="807926" fontAlgn="base">
              <a:spcBef>
                <a:spcPct val="50000"/>
              </a:spcBef>
              <a:spcAft>
                <a:spcPct val="0"/>
              </a:spcAft>
            </a:pPr>
            <a:r>
              <a:rPr lang="en-US" sz="2000" b="1" dirty="0">
                <a:solidFill>
                  <a:srgbClr val="000000"/>
                </a:solidFill>
                <a:latin typeface="Arial Black" panose="020B0A04020102020204" pitchFamily="34" charset="0"/>
              </a:rPr>
              <a:t>Introduction</a:t>
            </a:r>
          </a:p>
        </p:txBody>
      </p:sp>
      <p:pic>
        <p:nvPicPr>
          <p:cNvPr id="23" name="Picture 2" descr="International Institute of Health Management Research - IIHMR, Delhi:  Courses, Fees, Placements, Ranking, Admission 2021">
            <a:extLst>
              <a:ext uri="{FF2B5EF4-FFF2-40B4-BE49-F238E27FC236}">
                <a16:creationId xmlns:a16="http://schemas.microsoft.com/office/drawing/2014/main" id="{CEFCDEEB-82AC-FE99-8B46-AA98D52862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554" y="511846"/>
            <a:ext cx="793750" cy="87170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21F99183-1261-DB55-FDA7-CCF1ED0B32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2111" y="532588"/>
            <a:ext cx="843334" cy="892634"/>
          </a:xfrm>
          <a:prstGeom prst="rect">
            <a:avLst/>
          </a:prstGeom>
        </p:spPr>
      </p:pic>
      <p:pic>
        <p:nvPicPr>
          <p:cNvPr id="2" name="Picture 1">
            <a:extLst>
              <a:ext uri="{FF2B5EF4-FFF2-40B4-BE49-F238E27FC236}">
                <a16:creationId xmlns:a16="http://schemas.microsoft.com/office/drawing/2014/main" id="{F67E88D0-4147-4C87-4495-F7FC141E9E70}"/>
              </a:ext>
            </a:extLst>
          </p:cNvPr>
          <p:cNvPicPr>
            <a:picLocks noChangeAspect="1"/>
          </p:cNvPicPr>
          <p:nvPr/>
        </p:nvPicPr>
        <p:blipFill>
          <a:blip r:embed="rId5"/>
          <a:stretch>
            <a:fillRect/>
          </a:stretch>
        </p:blipFill>
        <p:spPr>
          <a:xfrm>
            <a:off x="309330" y="3038269"/>
            <a:ext cx="3707261" cy="1539834"/>
          </a:xfrm>
          <a:prstGeom prst="rect">
            <a:avLst/>
          </a:prstGeom>
        </p:spPr>
      </p:pic>
      <p:pic>
        <p:nvPicPr>
          <p:cNvPr id="26" name="Picture 25">
            <a:extLst>
              <a:ext uri="{FF2B5EF4-FFF2-40B4-BE49-F238E27FC236}">
                <a16:creationId xmlns:a16="http://schemas.microsoft.com/office/drawing/2014/main" id="{0D3BD0BA-454D-9615-0115-9FB0D605BDA9}"/>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998557" y="1509889"/>
            <a:ext cx="1047924" cy="1408123"/>
          </a:xfrm>
          <a:prstGeom prst="rect">
            <a:avLst/>
          </a:prstGeom>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p:spPr>
      </p:pic>
      <p:pic>
        <p:nvPicPr>
          <p:cNvPr id="3" name="Picture 2">
            <a:extLst>
              <a:ext uri="{FF2B5EF4-FFF2-40B4-BE49-F238E27FC236}">
                <a16:creationId xmlns:a16="http://schemas.microsoft.com/office/drawing/2014/main" id="{2B4D15E8-8863-4C3C-D956-DDE7ACD9CEE2}"/>
              </a:ext>
            </a:extLst>
          </p:cNvPr>
          <p:cNvPicPr>
            <a:picLocks noChangeAspect="1"/>
          </p:cNvPicPr>
          <p:nvPr/>
        </p:nvPicPr>
        <p:blipFill rotWithShape="1">
          <a:blip r:embed="rId8"/>
          <a:srcRect l="16206" t="2274" r="596" b="1512"/>
          <a:stretch/>
        </p:blipFill>
        <p:spPr>
          <a:xfrm>
            <a:off x="330000" y="4591188"/>
            <a:ext cx="3730000" cy="1780000"/>
          </a:xfrm>
          <a:prstGeom prst="rect">
            <a:avLst/>
          </a:prstGeom>
        </p:spPr>
      </p:pic>
      <p:sp>
        <p:nvSpPr>
          <p:cNvPr id="2058" name="Text Box 10"/>
          <p:cNvSpPr txBox="1">
            <a:spLocks noChangeArrowheads="1"/>
          </p:cNvSpPr>
          <p:nvPr/>
        </p:nvSpPr>
        <p:spPr bwMode="auto">
          <a:xfrm>
            <a:off x="769340" y="4351314"/>
            <a:ext cx="2730500" cy="324763"/>
          </a:xfrm>
          <a:prstGeom prst="rect">
            <a:avLst/>
          </a:prstGeom>
          <a:noFill/>
          <a:ln w="9525">
            <a:noFill/>
            <a:miter lim="800000"/>
            <a:headEnd/>
            <a:tailEnd/>
          </a:ln>
          <a:effectLst/>
        </p:spPr>
        <p:txBody>
          <a:bodyPr wrap="square" lIns="16822" tIns="8411" rIns="16822" bIns="8411">
            <a:spAutoFit/>
          </a:bodyPr>
          <a:lstStyle/>
          <a:p>
            <a:pPr algn="ctr" defTabSz="807926" fontAlgn="base">
              <a:spcBef>
                <a:spcPct val="50000"/>
              </a:spcBef>
              <a:spcAft>
                <a:spcPct val="0"/>
              </a:spcAft>
            </a:pPr>
            <a:r>
              <a:rPr lang="en-US" sz="2000" b="1" dirty="0">
                <a:solidFill>
                  <a:srgbClr val="000000"/>
                </a:solidFill>
                <a:latin typeface="Arial Black" panose="020B0A04020102020204" pitchFamily="34" charset="0"/>
              </a:rPr>
              <a:t>Methods</a:t>
            </a:r>
          </a:p>
        </p:txBody>
      </p:sp>
      <p:pic>
        <p:nvPicPr>
          <p:cNvPr id="5" name="Picture 4">
            <a:extLst>
              <a:ext uri="{FF2B5EF4-FFF2-40B4-BE49-F238E27FC236}">
                <a16:creationId xmlns:a16="http://schemas.microsoft.com/office/drawing/2014/main" id="{77B5E3D1-9F59-0B0A-B705-4E5632CC069C}"/>
              </a:ext>
            </a:extLst>
          </p:cNvPr>
          <p:cNvPicPr>
            <a:picLocks noChangeAspect="1"/>
          </p:cNvPicPr>
          <p:nvPr/>
        </p:nvPicPr>
        <p:blipFill>
          <a:blip r:embed="rId9"/>
          <a:stretch>
            <a:fillRect/>
          </a:stretch>
        </p:blipFill>
        <p:spPr>
          <a:xfrm>
            <a:off x="4316038" y="1745031"/>
            <a:ext cx="1693480" cy="952583"/>
          </a:xfrm>
          <a:prstGeom prst="rect">
            <a:avLst/>
          </a:prstGeom>
        </p:spPr>
      </p:pic>
      <p:pic>
        <p:nvPicPr>
          <p:cNvPr id="6" name="Picture 5">
            <a:extLst>
              <a:ext uri="{FF2B5EF4-FFF2-40B4-BE49-F238E27FC236}">
                <a16:creationId xmlns:a16="http://schemas.microsoft.com/office/drawing/2014/main" id="{A95A0D5A-4233-378D-47F2-FFE25849C3EF}"/>
              </a:ext>
            </a:extLst>
          </p:cNvPr>
          <p:cNvPicPr>
            <a:picLocks noChangeAspect="1"/>
          </p:cNvPicPr>
          <p:nvPr/>
        </p:nvPicPr>
        <p:blipFill>
          <a:blip r:embed="rId10"/>
          <a:stretch>
            <a:fillRect/>
          </a:stretch>
        </p:blipFill>
        <p:spPr>
          <a:xfrm>
            <a:off x="4316038" y="2697613"/>
            <a:ext cx="1693480" cy="952583"/>
          </a:xfrm>
          <a:prstGeom prst="rect">
            <a:avLst/>
          </a:prstGeom>
        </p:spPr>
      </p:pic>
      <p:pic>
        <p:nvPicPr>
          <p:cNvPr id="7" name="Picture 6">
            <a:extLst>
              <a:ext uri="{FF2B5EF4-FFF2-40B4-BE49-F238E27FC236}">
                <a16:creationId xmlns:a16="http://schemas.microsoft.com/office/drawing/2014/main" id="{EF0B3EC3-BC2A-3C1F-28F1-207E04579D23}"/>
              </a:ext>
            </a:extLst>
          </p:cNvPr>
          <p:cNvPicPr>
            <a:picLocks noChangeAspect="1"/>
          </p:cNvPicPr>
          <p:nvPr/>
        </p:nvPicPr>
        <p:blipFill>
          <a:blip r:embed="rId11"/>
          <a:stretch>
            <a:fillRect/>
          </a:stretch>
        </p:blipFill>
        <p:spPr>
          <a:xfrm>
            <a:off x="6182482" y="2088507"/>
            <a:ext cx="1782065" cy="1129649"/>
          </a:xfrm>
          <a:prstGeom prst="rect">
            <a:avLst/>
          </a:prstGeom>
        </p:spPr>
      </p:pic>
      <p:pic>
        <p:nvPicPr>
          <p:cNvPr id="8" name="Picture 7">
            <a:extLst>
              <a:ext uri="{FF2B5EF4-FFF2-40B4-BE49-F238E27FC236}">
                <a16:creationId xmlns:a16="http://schemas.microsoft.com/office/drawing/2014/main" id="{305A2AC8-963F-B784-3067-83548A2EA21B}"/>
              </a:ext>
            </a:extLst>
          </p:cNvPr>
          <p:cNvPicPr>
            <a:picLocks noChangeAspect="1"/>
          </p:cNvPicPr>
          <p:nvPr/>
        </p:nvPicPr>
        <p:blipFill>
          <a:blip r:embed="rId12"/>
          <a:stretch>
            <a:fillRect/>
          </a:stretch>
        </p:blipFill>
        <p:spPr>
          <a:xfrm>
            <a:off x="6167386" y="3373880"/>
            <a:ext cx="1847904" cy="1284881"/>
          </a:xfrm>
          <a:prstGeom prst="rect">
            <a:avLst/>
          </a:prstGeom>
        </p:spPr>
      </p:pic>
      <p:pic>
        <p:nvPicPr>
          <p:cNvPr id="9" name="Picture 8">
            <a:extLst>
              <a:ext uri="{FF2B5EF4-FFF2-40B4-BE49-F238E27FC236}">
                <a16:creationId xmlns:a16="http://schemas.microsoft.com/office/drawing/2014/main" id="{02781C46-0C3E-ADDB-141F-666136331672}"/>
              </a:ext>
            </a:extLst>
          </p:cNvPr>
          <p:cNvPicPr>
            <a:picLocks noChangeAspect="1"/>
          </p:cNvPicPr>
          <p:nvPr/>
        </p:nvPicPr>
        <p:blipFill>
          <a:blip r:embed="rId13"/>
          <a:stretch>
            <a:fillRect/>
          </a:stretch>
        </p:blipFill>
        <p:spPr>
          <a:xfrm>
            <a:off x="4242550" y="3486221"/>
            <a:ext cx="1782064" cy="1199529"/>
          </a:xfrm>
          <a:prstGeom prst="rect">
            <a:avLst/>
          </a:prstGeom>
        </p:spPr>
      </p:pic>
      <p:sp>
        <p:nvSpPr>
          <p:cNvPr id="28" name="Text Box 10">
            <a:extLst>
              <a:ext uri="{FF2B5EF4-FFF2-40B4-BE49-F238E27FC236}">
                <a16:creationId xmlns:a16="http://schemas.microsoft.com/office/drawing/2014/main" id="{8DBF8933-EC2E-1606-DAC2-63C43909A444}"/>
              </a:ext>
            </a:extLst>
          </p:cNvPr>
          <p:cNvSpPr txBox="1">
            <a:spLocks noChangeArrowheads="1"/>
          </p:cNvSpPr>
          <p:nvPr/>
        </p:nvSpPr>
        <p:spPr bwMode="auto">
          <a:xfrm>
            <a:off x="4700277" y="1501635"/>
            <a:ext cx="2730500" cy="324763"/>
          </a:xfrm>
          <a:prstGeom prst="rect">
            <a:avLst/>
          </a:prstGeom>
          <a:noFill/>
          <a:ln w="9525">
            <a:noFill/>
            <a:miter lim="800000"/>
            <a:headEnd/>
            <a:tailEnd/>
          </a:ln>
          <a:effectLst/>
        </p:spPr>
        <p:txBody>
          <a:bodyPr wrap="square" lIns="16822" tIns="8411" rIns="16822" bIns="8411">
            <a:spAutoFit/>
          </a:bodyPr>
          <a:lstStyle/>
          <a:p>
            <a:pPr algn="ctr" defTabSz="807926" fontAlgn="base">
              <a:spcBef>
                <a:spcPct val="50000"/>
              </a:spcBef>
              <a:spcAft>
                <a:spcPct val="0"/>
              </a:spcAft>
            </a:pPr>
            <a:r>
              <a:rPr lang="en-US" sz="2000" b="1" dirty="0">
                <a:solidFill>
                  <a:srgbClr val="000000"/>
                </a:solidFill>
                <a:latin typeface="Arial Black" panose="020B0A04020102020204" pitchFamily="34" charset="0"/>
              </a:rPr>
              <a:t>Results</a:t>
            </a:r>
          </a:p>
        </p:txBody>
      </p:sp>
      <p:sp>
        <p:nvSpPr>
          <p:cNvPr id="11" name="Arrow: Right 10">
            <a:extLst>
              <a:ext uri="{FF2B5EF4-FFF2-40B4-BE49-F238E27FC236}">
                <a16:creationId xmlns:a16="http://schemas.microsoft.com/office/drawing/2014/main" id="{32C1D534-C61D-3E40-0EEB-1B63C99DA70E}"/>
              </a:ext>
            </a:extLst>
          </p:cNvPr>
          <p:cNvSpPr/>
          <p:nvPr/>
        </p:nvSpPr>
        <p:spPr bwMode="auto">
          <a:xfrm>
            <a:off x="5887357" y="2461615"/>
            <a:ext cx="208643" cy="294625"/>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none" lIns="25400" tIns="12700" rIns="25400" bIns="12700" numCol="1" rtlCol="0" anchor="ctr" anchorCtr="0" compatLnSpc="1">
            <a:prstTxWarp prst="textNoShape">
              <a:avLst/>
            </a:prstTxWarp>
          </a:bodyPr>
          <a:lstStyle/>
          <a:p>
            <a:pPr algn="ctr" defTabSz="807926" fontAlgn="base">
              <a:spcBef>
                <a:spcPct val="0"/>
              </a:spcBef>
              <a:spcAft>
                <a:spcPct val="0"/>
              </a:spcAft>
            </a:pPr>
            <a:endParaRPr lang="en-IN" sz="1583">
              <a:solidFill>
                <a:srgbClr val="000000"/>
              </a:solidFill>
              <a:latin typeface="Arial" charset="0"/>
            </a:endParaRPr>
          </a:p>
        </p:txBody>
      </p:sp>
      <p:sp>
        <p:nvSpPr>
          <p:cNvPr id="12" name="Arrow: Down 11">
            <a:extLst>
              <a:ext uri="{FF2B5EF4-FFF2-40B4-BE49-F238E27FC236}">
                <a16:creationId xmlns:a16="http://schemas.microsoft.com/office/drawing/2014/main" id="{9FFD3455-47E2-236F-FBF4-3D7A85E7EA0B}"/>
              </a:ext>
            </a:extLst>
          </p:cNvPr>
          <p:cNvSpPr/>
          <p:nvPr/>
        </p:nvSpPr>
        <p:spPr bwMode="auto">
          <a:xfrm>
            <a:off x="6965740" y="3214478"/>
            <a:ext cx="264189" cy="159402"/>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none" lIns="25400" tIns="12700" rIns="25400" bIns="12700" numCol="1" rtlCol="0" anchor="ctr" anchorCtr="0" compatLnSpc="1">
            <a:prstTxWarp prst="textNoShape">
              <a:avLst/>
            </a:prstTxWarp>
          </a:bodyPr>
          <a:lstStyle/>
          <a:p>
            <a:pPr algn="ctr" defTabSz="807926" fontAlgn="base">
              <a:spcBef>
                <a:spcPct val="0"/>
              </a:spcBef>
              <a:spcAft>
                <a:spcPct val="0"/>
              </a:spcAft>
            </a:pPr>
            <a:endParaRPr lang="en-IN" sz="1583">
              <a:solidFill>
                <a:srgbClr val="000000"/>
              </a:solidFill>
              <a:latin typeface="Arial" charset="0"/>
            </a:endParaRPr>
          </a:p>
        </p:txBody>
      </p:sp>
      <p:sp>
        <p:nvSpPr>
          <p:cNvPr id="14" name="Arrow: Right 13">
            <a:extLst>
              <a:ext uri="{FF2B5EF4-FFF2-40B4-BE49-F238E27FC236}">
                <a16:creationId xmlns:a16="http://schemas.microsoft.com/office/drawing/2014/main" id="{3BB95464-573C-C294-985B-1A0F971FAEBA}"/>
              </a:ext>
            </a:extLst>
          </p:cNvPr>
          <p:cNvSpPr/>
          <p:nvPr/>
        </p:nvSpPr>
        <p:spPr bwMode="auto">
          <a:xfrm flipH="1">
            <a:off x="5949756" y="3704221"/>
            <a:ext cx="186843" cy="210166"/>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none" lIns="25400" tIns="12700" rIns="25400" bIns="12700" numCol="1" rtlCol="0" anchor="ctr" anchorCtr="0" compatLnSpc="1">
            <a:prstTxWarp prst="textNoShape">
              <a:avLst/>
            </a:prstTxWarp>
          </a:bodyPr>
          <a:lstStyle/>
          <a:p>
            <a:pPr algn="ctr" defTabSz="807926" fontAlgn="base">
              <a:spcBef>
                <a:spcPct val="0"/>
              </a:spcBef>
              <a:spcAft>
                <a:spcPct val="0"/>
              </a:spcAft>
            </a:pPr>
            <a:endParaRPr lang="en-IN" sz="1583">
              <a:solidFill>
                <a:srgbClr val="000000"/>
              </a:solidFill>
              <a:latin typeface="Arial" charset="0"/>
            </a:endParaRPr>
          </a:p>
        </p:txBody>
      </p:sp>
      <p:pic>
        <p:nvPicPr>
          <p:cNvPr id="15" name="Picture 14">
            <a:extLst>
              <a:ext uri="{FF2B5EF4-FFF2-40B4-BE49-F238E27FC236}">
                <a16:creationId xmlns:a16="http://schemas.microsoft.com/office/drawing/2014/main" id="{A0F580E2-C973-A3D6-A33E-E18B0D4DDAF8}"/>
              </a:ext>
            </a:extLst>
          </p:cNvPr>
          <p:cNvPicPr>
            <a:picLocks noChangeAspect="1"/>
          </p:cNvPicPr>
          <p:nvPr/>
        </p:nvPicPr>
        <p:blipFill>
          <a:blip r:embed="rId14"/>
          <a:stretch>
            <a:fillRect/>
          </a:stretch>
        </p:blipFill>
        <p:spPr>
          <a:xfrm>
            <a:off x="4300942" y="4739776"/>
            <a:ext cx="3714348" cy="1542340"/>
          </a:xfrm>
          <a:prstGeom prst="rect">
            <a:avLst/>
          </a:prstGeom>
        </p:spPr>
      </p:pic>
      <p:pic>
        <p:nvPicPr>
          <p:cNvPr id="16" name="Picture 15">
            <a:extLst>
              <a:ext uri="{FF2B5EF4-FFF2-40B4-BE49-F238E27FC236}">
                <a16:creationId xmlns:a16="http://schemas.microsoft.com/office/drawing/2014/main" id="{2DE222E5-0EA0-9064-EA1A-6BDA208BC1DE}"/>
              </a:ext>
            </a:extLst>
          </p:cNvPr>
          <p:cNvPicPr>
            <a:picLocks noChangeAspect="1"/>
          </p:cNvPicPr>
          <p:nvPr/>
        </p:nvPicPr>
        <p:blipFill>
          <a:blip r:embed="rId15"/>
          <a:stretch>
            <a:fillRect/>
          </a:stretch>
        </p:blipFill>
        <p:spPr>
          <a:xfrm>
            <a:off x="8229131" y="1703947"/>
            <a:ext cx="3706315" cy="1599846"/>
          </a:xfrm>
          <a:prstGeom prst="rect">
            <a:avLst/>
          </a:prstGeom>
        </p:spPr>
      </p:pic>
      <p:pic>
        <p:nvPicPr>
          <p:cNvPr id="17" name="Picture 16">
            <a:extLst>
              <a:ext uri="{FF2B5EF4-FFF2-40B4-BE49-F238E27FC236}">
                <a16:creationId xmlns:a16="http://schemas.microsoft.com/office/drawing/2014/main" id="{6B91D6C9-998B-3D9C-2F04-5019B4E91F20}"/>
              </a:ext>
            </a:extLst>
          </p:cNvPr>
          <p:cNvPicPr>
            <a:picLocks noChangeAspect="1"/>
          </p:cNvPicPr>
          <p:nvPr/>
        </p:nvPicPr>
        <p:blipFill>
          <a:blip r:embed="rId16"/>
          <a:stretch>
            <a:fillRect/>
          </a:stretch>
        </p:blipFill>
        <p:spPr>
          <a:xfrm>
            <a:off x="8206062" y="3450557"/>
            <a:ext cx="3675938" cy="1039578"/>
          </a:xfrm>
          <a:prstGeom prst="rect">
            <a:avLst/>
          </a:prstGeom>
        </p:spPr>
      </p:pic>
      <p:pic>
        <p:nvPicPr>
          <p:cNvPr id="18" name="Picture 17">
            <a:extLst>
              <a:ext uri="{FF2B5EF4-FFF2-40B4-BE49-F238E27FC236}">
                <a16:creationId xmlns:a16="http://schemas.microsoft.com/office/drawing/2014/main" id="{9DCF45C9-F79C-AF58-DC7F-48ABF6399DD1}"/>
              </a:ext>
            </a:extLst>
          </p:cNvPr>
          <p:cNvPicPr>
            <a:picLocks noChangeAspect="1"/>
          </p:cNvPicPr>
          <p:nvPr/>
        </p:nvPicPr>
        <p:blipFill rotWithShape="1">
          <a:blip r:embed="rId17"/>
          <a:srcRect t="10687" b="14932"/>
          <a:stretch/>
        </p:blipFill>
        <p:spPr>
          <a:xfrm>
            <a:off x="8292226" y="4682270"/>
            <a:ext cx="3610099" cy="1599846"/>
          </a:xfrm>
          <a:prstGeom prst="rect">
            <a:avLst/>
          </a:prstGeom>
        </p:spPr>
      </p:pic>
      <p:sp>
        <p:nvSpPr>
          <p:cNvPr id="45" name="Text Box 10">
            <a:extLst>
              <a:ext uri="{FF2B5EF4-FFF2-40B4-BE49-F238E27FC236}">
                <a16:creationId xmlns:a16="http://schemas.microsoft.com/office/drawing/2014/main" id="{D5BD3E45-17CC-B3E9-9813-2473B479899B}"/>
              </a:ext>
            </a:extLst>
          </p:cNvPr>
          <p:cNvSpPr txBox="1">
            <a:spLocks noChangeArrowheads="1"/>
          </p:cNvSpPr>
          <p:nvPr/>
        </p:nvSpPr>
        <p:spPr bwMode="auto">
          <a:xfrm>
            <a:off x="739738" y="2941854"/>
            <a:ext cx="2730500" cy="324763"/>
          </a:xfrm>
          <a:prstGeom prst="rect">
            <a:avLst/>
          </a:prstGeom>
          <a:noFill/>
          <a:ln w="9525">
            <a:noFill/>
            <a:miter lim="800000"/>
            <a:headEnd/>
            <a:tailEnd/>
          </a:ln>
          <a:effectLst/>
        </p:spPr>
        <p:txBody>
          <a:bodyPr wrap="square" lIns="16822" tIns="8411" rIns="16822" bIns="8411">
            <a:spAutoFit/>
          </a:bodyPr>
          <a:lstStyle/>
          <a:p>
            <a:pPr algn="ctr" defTabSz="807926" fontAlgn="base">
              <a:spcBef>
                <a:spcPct val="50000"/>
              </a:spcBef>
              <a:spcAft>
                <a:spcPct val="0"/>
              </a:spcAft>
            </a:pPr>
            <a:r>
              <a:rPr lang="en-US" sz="2000" b="1" dirty="0">
                <a:solidFill>
                  <a:srgbClr val="000000"/>
                </a:solidFill>
                <a:latin typeface="Arial Black" panose="020B0A04020102020204" pitchFamily="34" charset="0"/>
              </a:rPr>
              <a:t>Objectives</a:t>
            </a:r>
          </a:p>
        </p:txBody>
      </p:sp>
      <p:sp>
        <p:nvSpPr>
          <p:cNvPr id="46" name="Text Box 10">
            <a:extLst>
              <a:ext uri="{FF2B5EF4-FFF2-40B4-BE49-F238E27FC236}">
                <a16:creationId xmlns:a16="http://schemas.microsoft.com/office/drawing/2014/main" id="{C090F1B4-CF92-B004-C990-3933F9330504}"/>
              </a:ext>
            </a:extLst>
          </p:cNvPr>
          <p:cNvSpPr txBox="1">
            <a:spLocks noChangeArrowheads="1"/>
          </p:cNvSpPr>
          <p:nvPr/>
        </p:nvSpPr>
        <p:spPr bwMode="auto">
          <a:xfrm>
            <a:off x="8739627" y="1446780"/>
            <a:ext cx="2730500" cy="324763"/>
          </a:xfrm>
          <a:prstGeom prst="rect">
            <a:avLst/>
          </a:prstGeom>
          <a:noFill/>
          <a:ln w="9525">
            <a:noFill/>
            <a:miter lim="800000"/>
            <a:headEnd/>
            <a:tailEnd/>
          </a:ln>
          <a:effectLst/>
        </p:spPr>
        <p:txBody>
          <a:bodyPr wrap="square" lIns="16822" tIns="8411" rIns="16822" bIns="8411">
            <a:spAutoFit/>
          </a:bodyPr>
          <a:lstStyle/>
          <a:p>
            <a:pPr algn="ctr" defTabSz="807926" fontAlgn="base">
              <a:spcBef>
                <a:spcPct val="50000"/>
              </a:spcBef>
              <a:spcAft>
                <a:spcPct val="0"/>
              </a:spcAft>
            </a:pPr>
            <a:r>
              <a:rPr lang="en-US" sz="2000" b="1" dirty="0">
                <a:solidFill>
                  <a:srgbClr val="000000"/>
                </a:solidFill>
                <a:latin typeface="Arial Black" panose="020B0A04020102020204" pitchFamily="34" charset="0"/>
              </a:rPr>
              <a:t>Discussion</a:t>
            </a:r>
          </a:p>
        </p:txBody>
      </p:sp>
      <p:sp>
        <p:nvSpPr>
          <p:cNvPr id="47" name="Text Box 10">
            <a:extLst>
              <a:ext uri="{FF2B5EF4-FFF2-40B4-BE49-F238E27FC236}">
                <a16:creationId xmlns:a16="http://schemas.microsoft.com/office/drawing/2014/main" id="{2C06D541-4175-06D1-5509-717125966144}"/>
              </a:ext>
            </a:extLst>
          </p:cNvPr>
          <p:cNvSpPr txBox="1">
            <a:spLocks noChangeArrowheads="1"/>
          </p:cNvSpPr>
          <p:nvPr/>
        </p:nvSpPr>
        <p:spPr bwMode="auto">
          <a:xfrm>
            <a:off x="8705351" y="3131717"/>
            <a:ext cx="2730500" cy="324763"/>
          </a:xfrm>
          <a:prstGeom prst="rect">
            <a:avLst/>
          </a:prstGeom>
          <a:noFill/>
          <a:ln w="9525">
            <a:noFill/>
            <a:miter lim="800000"/>
            <a:headEnd/>
            <a:tailEnd/>
          </a:ln>
          <a:effectLst/>
        </p:spPr>
        <p:txBody>
          <a:bodyPr wrap="square" lIns="16822" tIns="8411" rIns="16822" bIns="8411">
            <a:spAutoFit/>
          </a:bodyPr>
          <a:lstStyle/>
          <a:p>
            <a:pPr algn="ctr" defTabSz="807926" fontAlgn="base">
              <a:spcBef>
                <a:spcPct val="50000"/>
              </a:spcBef>
              <a:spcAft>
                <a:spcPct val="0"/>
              </a:spcAft>
            </a:pPr>
            <a:r>
              <a:rPr lang="en-US" sz="2000" b="1" dirty="0">
                <a:solidFill>
                  <a:srgbClr val="000000"/>
                </a:solidFill>
                <a:latin typeface="Arial Black" panose="020B0A04020102020204" pitchFamily="34" charset="0"/>
              </a:rPr>
              <a:t>Limitation</a:t>
            </a:r>
          </a:p>
        </p:txBody>
      </p:sp>
      <p:sp>
        <p:nvSpPr>
          <p:cNvPr id="48" name="Text Box 10">
            <a:extLst>
              <a:ext uri="{FF2B5EF4-FFF2-40B4-BE49-F238E27FC236}">
                <a16:creationId xmlns:a16="http://schemas.microsoft.com/office/drawing/2014/main" id="{0F2B4A7F-FE40-330A-B40F-FE120CE049BB}"/>
              </a:ext>
            </a:extLst>
          </p:cNvPr>
          <p:cNvSpPr txBox="1">
            <a:spLocks noChangeArrowheads="1"/>
          </p:cNvSpPr>
          <p:nvPr/>
        </p:nvSpPr>
        <p:spPr bwMode="auto">
          <a:xfrm>
            <a:off x="8543304" y="4452830"/>
            <a:ext cx="2730500" cy="324763"/>
          </a:xfrm>
          <a:prstGeom prst="rect">
            <a:avLst/>
          </a:prstGeom>
          <a:noFill/>
          <a:ln w="9525">
            <a:noFill/>
            <a:miter lim="800000"/>
            <a:headEnd/>
            <a:tailEnd/>
          </a:ln>
          <a:effectLst/>
        </p:spPr>
        <p:txBody>
          <a:bodyPr wrap="square" lIns="16822" tIns="8411" rIns="16822" bIns="8411">
            <a:spAutoFit/>
          </a:bodyPr>
          <a:lstStyle/>
          <a:p>
            <a:pPr algn="ctr" defTabSz="807926" fontAlgn="base">
              <a:spcBef>
                <a:spcPct val="50000"/>
              </a:spcBef>
              <a:spcAft>
                <a:spcPct val="0"/>
              </a:spcAft>
            </a:pPr>
            <a:r>
              <a:rPr lang="en-US" sz="2000" b="1" dirty="0">
                <a:solidFill>
                  <a:srgbClr val="000000"/>
                </a:solidFill>
                <a:latin typeface="Arial Black" panose="020B0A04020102020204" pitchFamily="34" charset="0"/>
              </a:rPr>
              <a:t>Conclusion</a:t>
            </a:r>
          </a:p>
        </p:txBody>
      </p:sp>
      <p:sp>
        <p:nvSpPr>
          <p:cNvPr id="4" name="Rectangle 3">
            <a:extLst>
              <a:ext uri="{FF2B5EF4-FFF2-40B4-BE49-F238E27FC236}">
                <a16:creationId xmlns:a16="http://schemas.microsoft.com/office/drawing/2014/main" id="{E08E0D1B-9C8E-7BEE-BD1C-A195ED17514A}"/>
              </a:ext>
            </a:extLst>
          </p:cNvPr>
          <p:cNvSpPr/>
          <p:nvPr/>
        </p:nvSpPr>
        <p:spPr bwMode="auto">
          <a:xfrm>
            <a:off x="10427970" y="6732270"/>
            <a:ext cx="1507476" cy="99060"/>
          </a:xfrm>
          <a:prstGeom prst="rect">
            <a:avLst/>
          </a:prstGeom>
          <a:solidFill>
            <a:srgbClr val="073668"/>
          </a:solidFill>
          <a:ln w="9525" cap="flat" cmpd="sng" algn="ctr">
            <a:solidFill>
              <a:srgbClr val="15417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2908300" rtl="0" eaLnBrk="1" fontAlgn="base" latinLnBrk="0" hangingPunct="1">
              <a:lnSpc>
                <a:spcPct val="100000"/>
              </a:lnSpc>
              <a:spcBef>
                <a:spcPct val="0"/>
              </a:spcBef>
              <a:spcAft>
                <a:spcPct val="0"/>
              </a:spcAft>
              <a:buClrTx/>
              <a:buSzTx/>
              <a:buFontTx/>
              <a:buNone/>
              <a:tabLst/>
            </a:pPr>
            <a:endParaRPr kumimoji="0" lang="en-IN" sz="5700" b="0" i="0" u="none" strike="noStrike" cap="none" normalizeH="0" baseline="0">
              <a:ln>
                <a:noFill/>
              </a:ln>
              <a:solidFill>
                <a:schemeClr val="tx1"/>
              </a:solidFill>
              <a:effectLst/>
              <a:latin typeface="Arial" charset="0"/>
            </a:endParaRPr>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5F9E-1BAE-6110-D682-2A208FC902EE}"/>
              </a:ext>
            </a:extLst>
          </p:cNvPr>
          <p:cNvSpPr>
            <a:spLocks noGrp="1"/>
          </p:cNvSpPr>
          <p:nvPr>
            <p:ph type="title"/>
          </p:nvPr>
        </p:nvSpPr>
        <p:spPr/>
        <p:txBody>
          <a:bodyPr/>
          <a:lstStyle/>
          <a:p>
            <a:pPr algn="ctr"/>
            <a:r>
              <a:rPr lang="en-IN" b="1" dirty="0"/>
              <a:t>Internship Experiences</a:t>
            </a:r>
          </a:p>
        </p:txBody>
      </p:sp>
      <p:sp>
        <p:nvSpPr>
          <p:cNvPr id="3" name="Text Placeholder 2">
            <a:extLst>
              <a:ext uri="{FF2B5EF4-FFF2-40B4-BE49-F238E27FC236}">
                <a16:creationId xmlns:a16="http://schemas.microsoft.com/office/drawing/2014/main" id="{1A343B33-0785-BB70-4B48-ACB56F0A2115}"/>
              </a:ext>
            </a:extLst>
          </p:cNvPr>
          <p:cNvSpPr>
            <a:spLocks noGrp="1"/>
          </p:cNvSpPr>
          <p:nvPr>
            <p:ph type="body" idx="1"/>
          </p:nvPr>
        </p:nvSpPr>
        <p:spPr/>
        <p:txBody>
          <a:bodyPr/>
          <a:lstStyle/>
          <a:p>
            <a:pPr algn="ctr"/>
            <a:r>
              <a:rPr lang="en-IN" dirty="0"/>
              <a:t>What did you learn (skill/ topic)?</a:t>
            </a:r>
          </a:p>
        </p:txBody>
      </p:sp>
      <p:sp>
        <p:nvSpPr>
          <p:cNvPr id="4" name="Content Placeholder 3">
            <a:extLst>
              <a:ext uri="{FF2B5EF4-FFF2-40B4-BE49-F238E27FC236}">
                <a16:creationId xmlns:a16="http://schemas.microsoft.com/office/drawing/2014/main" id="{45FC99C5-3553-395D-3229-C978899DC068}"/>
              </a:ext>
            </a:extLst>
          </p:cNvPr>
          <p:cNvSpPr>
            <a:spLocks noGrp="1"/>
          </p:cNvSpPr>
          <p:nvPr>
            <p:ph sz="half" idx="2"/>
          </p:nvPr>
        </p:nvSpPr>
        <p:spPr/>
        <p:txBody>
          <a:bodyPr>
            <a:normAutofit fontScale="92500" lnSpcReduction="20000"/>
          </a:bodyPr>
          <a:lstStyle/>
          <a:p>
            <a:r>
              <a:rPr lang="en-IN" dirty="0"/>
              <a:t>Professional communications</a:t>
            </a:r>
          </a:p>
          <a:p>
            <a:r>
              <a:rPr lang="en-IN" dirty="0"/>
              <a:t>Teamwork Skills</a:t>
            </a:r>
          </a:p>
          <a:p>
            <a:r>
              <a:rPr lang="en-IN" dirty="0"/>
              <a:t>Software Education</a:t>
            </a:r>
          </a:p>
          <a:p>
            <a:r>
              <a:rPr lang="en-IN" dirty="0"/>
              <a:t>Networking</a:t>
            </a:r>
          </a:p>
          <a:p>
            <a:endParaRPr lang="en-IN" dirty="0"/>
          </a:p>
        </p:txBody>
      </p:sp>
      <p:sp>
        <p:nvSpPr>
          <p:cNvPr id="5" name="Text Placeholder 4">
            <a:extLst>
              <a:ext uri="{FF2B5EF4-FFF2-40B4-BE49-F238E27FC236}">
                <a16:creationId xmlns:a16="http://schemas.microsoft.com/office/drawing/2014/main" id="{58C1A877-582B-AFBD-F61A-6CF91B9C8E8D}"/>
              </a:ext>
            </a:extLst>
          </p:cNvPr>
          <p:cNvSpPr>
            <a:spLocks noGrp="1"/>
          </p:cNvSpPr>
          <p:nvPr>
            <p:ph type="body" sz="quarter" idx="3"/>
          </p:nvPr>
        </p:nvSpPr>
        <p:spPr/>
        <p:txBody>
          <a:bodyPr/>
          <a:lstStyle/>
          <a:p>
            <a:pPr algn="ctr"/>
            <a:r>
              <a:rPr lang="en-IN" dirty="0"/>
              <a:t>Overall self comments on Internship</a:t>
            </a:r>
          </a:p>
        </p:txBody>
      </p:sp>
      <p:sp>
        <p:nvSpPr>
          <p:cNvPr id="6" name="Content Placeholder 5">
            <a:extLst>
              <a:ext uri="{FF2B5EF4-FFF2-40B4-BE49-F238E27FC236}">
                <a16:creationId xmlns:a16="http://schemas.microsoft.com/office/drawing/2014/main" id="{F5C77B51-5E77-C0CF-A1AC-D310D2F1CF19}"/>
              </a:ext>
            </a:extLst>
          </p:cNvPr>
          <p:cNvSpPr>
            <a:spLocks noGrp="1"/>
          </p:cNvSpPr>
          <p:nvPr>
            <p:ph sz="quarter" idx="4"/>
          </p:nvPr>
        </p:nvSpPr>
        <p:spPr/>
        <p:txBody>
          <a:bodyPr>
            <a:normAutofit fontScale="92500" lnSpcReduction="20000"/>
          </a:bodyPr>
          <a:lstStyle/>
          <a:p>
            <a:r>
              <a:rPr lang="en-IN" dirty="0"/>
              <a:t>Better idea of the appropriate way to behave as a professional</a:t>
            </a:r>
          </a:p>
          <a:p>
            <a:r>
              <a:rPr lang="en-IN" dirty="0"/>
              <a:t>Developed a patient, positive, and considerate attitude whenever disagreement arose among member of team.</a:t>
            </a:r>
          </a:p>
          <a:p>
            <a:r>
              <a:rPr lang="en-IN" dirty="0"/>
              <a:t>Prominent understanding of software used in RGCI (Paras)</a:t>
            </a:r>
          </a:p>
          <a:p>
            <a:r>
              <a:rPr lang="en-IN" dirty="0"/>
              <a:t>Learned how to interact with others in order to expand our professional network. </a:t>
            </a:r>
          </a:p>
        </p:txBody>
      </p:sp>
      <p:sp>
        <p:nvSpPr>
          <p:cNvPr id="7" name="Slide Number Placeholder 6">
            <a:extLst>
              <a:ext uri="{FF2B5EF4-FFF2-40B4-BE49-F238E27FC236}">
                <a16:creationId xmlns:a16="http://schemas.microsoft.com/office/drawing/2014/main" id="{24929AB7-CA6F-0C11-C641-1E492E7E533C}"/>
              </a:ext>
            </a:extLst>
          </p:cNvPr>
          <p:cNvSpPr>
            <a:spLocks noGrp="1"/>
          </p:cNvSpPr>
          <p:nvPr>
            <p:ph type="sldNum" sz="quarter" idx="12"/>
          </p:nvPr>
        </p:nvSpPr>
        <p:spPr/>
        <p:txBody>
          <a:bodyPr/>
          <a:lstStyle/>
          <a:p>
            <a:fld id="{26AD20E6-394B-4DF0-96A5-9647FF39C943}" type="slidenum">
              <a:rPr lang="en-IN" smtClean="0"/>
              <a:t>16</a:t>
            </a:fld>
            <a:endParaRPr lang="en-IN"/>
          </a:p>
        </p:txBody>
      </p:sp>
      <p:sp>
        <p:nvSpPr>
          <p:cNvPr id="8" name="Footer Placeholder 7">
            <a:extLst>
              <a:ext uri="{FF2B5EF4-FFF2-40B4-BE49-F238E27FC236}">
                <a16:creationId xmlns:a16="http://schemas.microsoft.com/office/drawing/2014/main" id="{E345CE84-575B-CABF-71BF-1327C578392E}"/>
              </a:ext>
            </a:extLst>
          </p:cNvPr>
          <p:cNvSpPr>
            <a:spLocks noGrp="1"/>
          </p:cNvSpPr>
          <p:nvPr>
            <p:ph type="ftr" sz="quarter" idx="11"/>
          </p:nvPr>
        </p:nvSpPr>
        <p:spPr/>
        <p:txBody>
          <a:bodyPr/>
          <a:lstStyle/>
          <a:p>
            <a:r>
              <a:rPr lang="en-US"/>
              <a:t>You are not allowed to add slides to this presentation</a:t>
            </a:r>
            <a:endParaRPr lang="en-IN"/>
          </a:p>
        </p:txBody>
      </p:sp>
      <p:pic>
        <p:nvPicPr>
          <p:cNvPr id="9" name="Picture 8">
            <a:extLst>
              <a:ext uri="{FF2B5EF4-FFF2-40B4-BE49-F238E27FC236}">
                <a16:creationId xmlns:a16="http://schemas.microsoft.com/office/drawing/2014/main" id="{E103A6DE-6241-B758-5FA2-2B271CB3C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78297129"/>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F248A5AB-6E36-42A6-91DF-6406A0321C23}"/>
              </a:ext>
            </a:extLst>
          </p:cNvPr>
          <p:cNvSpPr/>
          <p:nvPr/>
        </p:nvSpPr>
        <p:spPr>
          <a:xfrm>
            <a:off x="6746371" y="1992971"/>
            <a:ext cx="3500715" cy="1596111"/>
          </a:xfrm>
          <a:custGeom>
            <a:avLst/>
            <a:gdLst>
              <a:gd name="connsiteX0" fmla="*/ 0 w 3788229"/>
              <a:gd name="connsiteY0" fmla="*/ 203200 h 1727200"/>
              <a:gd name="connsiteX1" fmla="*/ 2656114 w 3788229"/>
              <a:gd name="connsiteY1" fmla="*/ 1727200 h 1727200"/>
              <a:gd name="connsiteX2" fmla="*/ 3788229 w 3788229"/>
              <a:gd name="connsiteY2" fmla="*/ 1349829 h 1727200"/>
              <a:gd name="connsiteX3" fmla="*/ 899886 w 3788229"/>
              <a:gd name="connsiteY3" fmla="*/ 0 h 1727200"/>
              <a:gd name="connsiteX4" fmla="*/ 0 w 3788229"/>
              <a:gd name="connsiteY4" fmla="*/ 203200 h 172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8229" h="1727200">
                <a:moveTo>
                  <a:pt x="0" y="203200"/>
                </a:moveTo>
                <a:lnTo>
                  <a:pt x="2656114" y="1727200"/>
                </a:lnTo>
                <a:lnTo>
                  <a:pt x="3788229" y="1349829"/>
                </a:lnTo>
                <a:lnTo>
                  <a:pt x="899886" y="0"/>
                </a:lnTo>
                <a:lnTo>
                  <a:pt x="0" y="2032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9BF154CB-828A-4125-B829-7CD9702ECACF}"/>
              </a:ext>
            </a:extLst>
          </p:cNvPr>
          <p:cNvSpPr/>
          <p:nvPr/>
        </p:nvSpPr>
        <p:spPr>
          <a:xfrm>
            <a:off x="5588219" y="3144635"/>
            <a:ext cx="3064020" cy="1397005"/>
          </a:xfrm>
          <a:custGeom>
            <a:avLst/>
            <a:gdLst>
              <a:gd name="connsiteX0" fmla="*/ 0 w 3788229"/>
              <a:gd name="connsiteY0" fmla="*/ 203200 h 1727200"/>
              <a:gd name="connsiteX1" fmla="*/ 2656114 w 3788229"/>
              <a:gd name="connsiteY1" fmla="*/ 1727200 h 1727200"/>
              <a:gd name="connsiteX2" fmla="*/ 3788229 w 3788229"/>
              <a:gd name="connsiteY2" fmla="*/ 1349829 h 1727200"/>
              <a:gd name="connsiteX3" fmla="*/ 899886 w 3788229"/>
              <a:gd name="connsiteY3" fmla="*/ 0 h 1727200"/>
              <a:gd name="connsiteX4" fmla="*/ 0 w 3788229"/>
              <a:gd name="connsiteY4" fmla="*/ 203200 h 172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8229" h="1727200">
                <a:moveTo>
                  <a:pt x="0" y="203200"/>
                </a:moveTo>
                <a:lnTo>
                  <a:pt x="2656114" y="1727200"/>
                </a:lnTo>
                <a:lnTo>
                  <a:pt x="3788229" y="1349829"/>
                </a:lnTo>
                <a:lnTo>
                  <a:pt x="899886" y="0"/>
                </a:lnTo>
                <a:lnTo>
                  <a:pt x="0" y="2032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8744394-8C0C-4B59-BCAE-2613F80DF4B0}"/>
              </a:ext>
            </a:extLst>
          </p:cNvPr>
          <p:cNvSpPr/>
          <p:nvPr/>
        </p:nvSpPr>
        <p:spPr>
          <a:xfrm>
            <a:off x="4620398" y="4077475"/>
            <a:ext cx="2499832" cy="1139770"/>
          </a:xfrm>
          <a:custGeom>
            <a:avLst/>
            <a:gdLst>
              <a:gd name="connsiteX0" fmla="*/ 0 w 3788229"/>
              <a:gd name="connsiteY0" fmla="*/ 203200 h 1727200"/>
              <a:gd name="connsiteX1" fmla="*/ 2656114 w 3788229"/>
              <a:gd name="connsiteY1" fmla="*/ 1727200 h 1727200"/>
              <a:gd name="connsiteX2" fmla="*/ 3788229 w 3788229"/>
              <a:gd name="connsiteY2" fmla="*/ 1349829 h 1727200"/>
              <a:gd name="connsiteX3" fmla="*/ 899886 w 3788229"/>
              <a:gd name="connsiteY3" fmla="*/ 0 h 1727200"/>
              <a:gd name="connsiteX4" fmla="*/ 0 w 3788229"/>
              <a:gd name="connsiteY4" fmla="*/ 203200 h 172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8229" h="1727200">
                <a:moveTo>
                  <a:pt x="0" y="203200"/>
                </a:moveTo>
                <a:lnTo>
                  <a:pt x="2656114" y="1727200"/>
                </a:lnTo>
                <a:lnTo>
                  <a:pt x="3788229" y="1349829"/>
                </a:lnTo>
                <a:lnTo>
                  <a:pt x="899886" y="0"/>
                </a:lnTo>
                <a:lnTo>
                  <a:pt x="0" y="2032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FF68179-A255-4573-A7D0-11386E450B25}"/>
              </a:ext>
            </a:extLst>
          </p:cNvPr>
          <p:cNvSpPr/>
          <p:nvPr/>
        </p:nvSpPr>
        <p:spPr>
          <a:xfrm>
            <a:off x="3665198" y="5090204"/>
            <a:ext cx="1923022" cy="876780"/>
          </a:xfrm>
          <a:custGeom>
            <a:avLst/>
            <a:gdLst>
              <a:gd name="connsiteX0" fmla="*/ 0 w 3788229"/>
              <a:gd name="connsiteY0" fmla="*/ 203200 h 1727200"/>
              <a:gd name="connsiteX1" fmla="*/ 2656114 w 3788229"/>
              <a:gd name="connsiteY1" fmla="*/ 1727200 h 1727200"/>
              <a:gd name="connsiteX2" fmla="*/ 3788229 w 3788229"/>
              <a:gd name="connsiteY2" fmla="*/ 1349829 h 1727200"/>
              <a:gd name="connsiteX3" fmla="*/ 899886 w 3788229"/>
              <a:gd name="connsiteY3" fmla="*/ 0 h 1727200"/>
              <a:gd name="connsiteX4" fmla="*/ 0 w 3788229"/>
              <a:gd name="connsiteY4" fmla="*/ 203200 h 172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8229" h="1727200">
                <a:moveTo>
                  <a:pt x="0" y="203200"/>
                </a:moveTo>
                <a:lnTo>
                  <a:pt x="2656114" y="1727200"/>
                </a:lnTo>
                <a:lnTo>
                  <a:pt x="3788229" y="1349829"/>
                </a:lnTo>
                <a:lnTo>
                  <a:pt x="899886" y="0"/>
                </a:lnTo>
                <a:lnTo>
                  <a:pt x="0" y="2032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F47E4DE-70E5-42BB-9660-7FABB3F605EB}"/>
              </a:ext>
            </a:extLst>
          </p:cNvPr>
          <p:cNvSpPr/>
          <p:nvPr/>
        </p:nvSpPr>
        <p:spPr>
          <a:xfrm>
            <a:off x="2923708" y="5933464"/>
            <a:ext cx="1037077" cy="472843"/>
          </a:xfrm>
          <a:custGeom>
            <a:avLst/>
            <a:gdLst>
              <a:gd name="connsiteX0" fmla="*/ 0 w 3788229"/>
              <a:gd name="connsiteY0" fmla="*/ 203200 h 1727200"/>
              <a:gd name="connsiteX1" fmla="*/ 2656114 w 3788229"/>
              <a:gd name="connsiteY1" fmla="*/ 1727200 h 1727200"/>
              <a:gd name="connsiteX2" fmla="*/ 3788229 w 3788229"/>
              <a:gd name="connsiteY2" fmla="*/ 1349829 h 1727200"/>
              <a:gd name="connsiteX3" fmla="*/ 899886 w 3788229"/>
              <a:gd name="connsiteY3" fmla="*/ 0 h 1727200"/>
              <a:gd name="connsiteX4" fmla="*/ 0 w 3788229"/>
              <a:gd name="connsiteY4" fmla="*/ 203200 h 172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8229" h="1727200">
                <a:moveTo>
                  <a:pt x="0" y="203200"/>
                </a:moveTo>
                <a:lnTo>
                  <a:pt x="2656114" y="1727200"/>
                </a:lnTo>
                <a:lnTo>
                  <a:pt x="3788229" y="1349829"/>
                </a:lnTo>
                <a:lnTo>
                  <a:pt x="899886" y="0"/>
                </a:lnTo>
                <a:lnTo>
                  <a:pt x="0" y="2032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42DA6FC6-F14A-4C64-94EE-28D3849B33CA}"/>
              </a:ext>
            </a:extLst>
          </p:cNvPr>
          <p:cNvCxnSpPr/>
          <p:nvPr/>
        </p:nvCxnSpPr>
        <p:spPr>
          <a:xfrm flipH="1">
            <a:off x="551543" y="5667336"/>
            <a:ext cx="2372165" cy="0"/>
          </a:xfrm>
          <a:prstGeom prst="straightConnector1">
            <a:avLst/>
          </a:prstGeom>
          <a:ln>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FC5657EB-6D72-45E7-9C18-DEC1DD5006FA}"/>
              </a:ext>
            </a:extLst>
          </p:cNvPr>
          <p:cNvGrpSpPr/>
          <p:nvPr/>
        </p:nvGrpSpPr>
        <p:grpSpPr>
          <a:xfrm>
            <a:off x="129791" y="4658595"/>
            <a:ext cx="2791781" cy="1117300"/>
            <a:chOff x="537598" y="4976847"/>
            <a:chExt cx="2383974" cy="936711"/>
          </a:xfrm>
        </p:grpSpPr>
        <p:sp>
          <p:nvSpPr>
            <p:cNvPr id="22" name="TextBox 21">
              <a:extLst>
                <a:ext uri="{FF2B5EF4-FFF2-40B4-BE49-F238E27FC236}">
                  <a16:creationId xmlns:a16="http://schemas.microsoft.com/office/drawing/2014/main" id="{2E666FF9-F9FA-4D86-A51A-65AA71C37C40}"/>
                </a:ext>
              </a:extLst>
            </p:cNvPr>
            <p:cNvSpPr txBox="1"/>
            <p:nvPr/>
          </p:nvSpPr>
          <p:spPr>
            <a:xfrm>
              <a:off x="537598" y="4976847"/>
              <a:ext cx="928914" cy="646331"/>
            </a:xfrm>
            <a:prstGeom prst="rect">
              <a:avLst/>
            </a:prstGeom>
            <a:noFill/>
          </p:spPr>
          <p:txBody>
            <a:bodyPr wrap="square" rtlCol="0">
              <a:spAutoFit/>
            </a:bodyPr>
            <a:lstStyle/>
            <a:p>
              <a:r>
                <a:rPr lang="en-US" sz="3600" b="1" dirty="0">
                  <a:solidFill>
                    <a:schemeClr val="bg2">
                      <a:lumMod val="25000"/>
                    </a:schemeClr>
                  </a:solidFill>
                </a:rPr>
                <a:t>01</a:t>
              </a:r>
            </a:p>
          </p:txBody>
        </p:sp>
        <p:sp>
          <p:nvSpPr>
            <p:cNvPr id="23" name="TextBox 22">
              <a:extLst>
                <a:ext uri="{FF2B5EF4-FFF2-40B4-BE49-F238E27FC236}">
                  <a16:creationId xmlns:a16="http://schemas.microsoft.com/office/drawing/2014/main" id="{10BD69AA-2164-4890-8864-15C6E3AD10D7}"/>
                </a:ext>
              </a:extLst>
            </p:cNvPr>
            <p:cNvSpPr txBox="1"/>
            <p:nvPr/>
          </p:nvSpPr>
          <p:spPr>
            <a:xfrm>
              <a:off x="1089158" y="5082561"/>
              <a:ext cx="1832414" cy="830997"/>
            </a:xfrm>
            <a:prstGeom prst="rect">
              <a:avLst/>
            </a:prstGeom>
            <a:noFill/>
          </p:spPr>
          <p:txBody>
            <a:bodyPr wrap="square" rtlCol="0">
              <a:spAutoFit/>
            </a:bodyPr>
            <a:lstStyle/>
            <a:p>
              <a:r>
                <a:rPr lang="en-IN" sz="1600" dirty="0">
                  <a:solidFill>
                    <a:schemeClr val="bg1">
                      <a:lumMod val="50000"/>
                    </a:schemeClr>
                  </a:solidFill>
                </a:rPr>
                <a:t>Create a System for the Management of Medical Records </a:t>
              </a:r>
            </a:p>
          </p:txBody>
        </p:sp>
      </p:grpSp>
      <p:cxnSp>
        <p:nvCxnSpPr>
          <p:cNvPr id="25" name="Straight Arrow Connector 24">
            <a:extLst>
              <a:ext uri="{FF2B5EF4-FFF2-40B4-BE49-F238E27FC236}">
                <a16:creationId xmlns:a16="http://schemas.microsoft.com/office/drawing/2014/main" id="{9751ED05-0D2D-4969-AB00-703528B922EF}"/>
              </a:ext>
            </a:extLst>
          </p:cNvPr>
          <p:cNvCxnSpPr>
            <a:cxnSpLocks/>
          </p:cNvCxnSpPr>
          <p:nvPr/>
        </p:nvCxnSpPr>
        <p:spPr>
          <a:xfrm flipH="1">
            <a:off x="537598" y="4530130"/>
            <a:ext cx="2923726" cy="0"/>
          </a:xfrm>
          <a:prstGeom prst="straightConnector1">
            <a:avLst/>
          </a:prstGeom>
          <a:ln>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2147742-D88B-44DB-8033-60D7D4988979}"/>
              </a:ext>
            </a:extLst>
          </p:cNvPr>
          <p:cNvCxnSpPr>
            <a:cxnSpLocks/>
          </p:cNvCxnSpPr>
          <p:nvPr/>
        </p:nvCxnSpPr>
        <p:spPr>
          <a:xfrm flipH="1">
            <a:off x="523653" y="3392924"/>
            <a:ext cx="4096745" cy="0"/>
          </a:xfrm>
          <a:prstGeom prst="straightConnector1">
            <a:avLst/>
          </a:prstGeom>
          <a:ln>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CB89911-57FA-48D1-9EB2-1656F66BD3BF}"/>
              </a:ext>
            </a:extLst>
          </p:cNvPr>
          <p:cNvCxnSpPr>
            <a:cxnSpLocks/>
          </p:cNvCxnSpPr>
          <p:nvPr/>
        </p:nvCxnSpPr>
        <p:spPr>
          <a:xfrm flipH="1">
            <a:off x="509709" y="2185511"/>
            <a:ext cx="5078510" cy="0"/>
          </a:xfrm>
          <a:prstGeom prst="straightConnector1">
            <a:avLst/>
          </a:prstGeom>
          <a:ln>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B12E085-FB15-4528-BA1E-60899D965663}"/>
              </a:ext>
            </a:extLst>
          </p:cNvPr>
          <p:cNvCxnSpPr>
            <a:cxnSpLocks/>
          </p:cNvCxnSpPr>
          <p:nvPr/>
        </p:nvCxnSpPr>
        <p:spPr>
          <a:xfrm flipH="1">
            <a:off x="509709" y="1232812"/>
            <a:ext cx="6156688" cy="0"/>
          </a:xfrm>
          <a:prstGeom prst="straightConnector1">
            <a:avLst/>
          </a:prstGeom>
          <a:ln>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B371AA93-10D3-469A-A732-1C7419D2331E}"/>
              </a:ext>
            </a:extLst>
          </p:cNvPr>
          <p:cNvGrpSpPr/>
          <p:nvPr/>
        </p:nvGrpSpPr>
        <p:grpSpPr>
          <a:xfrm>
            <a:off x="129791" y="3639898"/>
            <a:ext cx="3315033" cy="830997"/>
            <a:chOff x="537598" y="4884515"/>
            <a:chExt cx="2907226" cy="830997"/>
          </a:xfrm>
        </p:grpSpPr>
        <p:sp>
          <p:nvSpPr>
            <p:cNvPr id="34" name="TextBox 33">
              <a:extLst>
                <a:ext uri="{FF2B5EF4-FFF2-40B4-BE49-F238E27FC236}">
                  <a16:creationId xmlns:a16="http://schemas.microsoft.com/office/drawing/2014/main" id="{D486927A-1A9B-45D6-9CFA-D73F565F3A8C}"/>
                </a:ext>
              </a:extLst>
            </p:cNvPr>
            <p:cNvSpPr txBox="1"/>
            <p:nvPr/>
          </p:nvSpPr>
          <p:spPr>
            <a:xfrm>
              <a:off x="537598" y="4976847"/>
              <a:ext cx="928914" cy="646331"/>
            </a:xfrm>
            <a:prstGeom prst="rect">
              <a:avLst/>
            </a:prstGeom>
            <a:noFill/>
          </p:spPr>
          <p:txBody>
            <a:bodyPr wrap="square" rtlCol="0">
              <a:spAutoFit/>
            </a:bodyPr>
            <a:lstStyle/>
            <a:p>
              <a:r>
                <a:rPr lang="en-US" sz="3600" b="1" dirty="0">
                  <a:solidFill>
                    <a:srgbClr val="4C8B45"/>
                  </a:solidFill>
                </a:rPr>
                <a:t>02</a:t>
              </a:r>
            </a:p>
          </p:txBody>
        </p:sp>
        <p:sp>
          <p:nvSpPr>
            <p:cNvPr id="35" name="TextBox 34">
              <a:extLst>
                <a:ext uri="{FF2B5EF4-FFF2-40B4-BE49-F238E27FC236}">
                  <a16:creationId xmlns:a16="http://schemas.microsoft.com/office/drawing/2014/main" id="{1B5B8EF2-F0AC-4EC6-A797-779CA5F4414A}"/>
                </a:ext>
              </a:extLst>
            </p:cNvPr>
            <p:cNvSpPr txBox="1"/>
            <p:nvPr/>
          </p:nvSpPr>
          <p:spPr>
            <a:xfrm>
              <a:off x="1089157" y="4884515"/>
              <a:ext cx="2355667" cy="830997"/>
            </a:xfrm>
            <a:prstGeom prst="rect">
              <a:avLst/>
            </a:prstGeom>
            <a:noFill/>
          </p:spPr>
          <p:txBody>
            <a:bodyPr wrap="square" rtlCol="0">
              <a:spAutoFit/>
            </a:bodyPr>
            <a:lstStyle/>
            <a:p>
              <a:r>
                <a:rPr lang="en-IN" sz="1600" dirty="0">
                  <a:solidFill>
                    <a:schemeClr val="bg1">
                      <a:lumMod val="50000"/>
                    </a:schemeClr>
                  </a:solidFill>
                </a:rPr>
                <a:t>Establish a Systematic Approach to Employee Education and Training</a:t>
              </a:r>
            </a:p>
          </p:txBody>
        </p:sp>
      </p:grpSp>
      <p:grpSp>
        <p:nvGrpSpPr>
          <p:cNvPr id="36" name="Group 35">
            <a:extLst>
              <a:ext uri="{FF2B5EF4-FFF2-40B4-BE49-F238E27FC236}">
                <a16:creationId xmlns:a16="http://schemas.microsoft.com/office/drawing/2014/main" id="{E04CF71E-144E-4F27-9942-7F44F7870F9E}"/>
              </a:ext>
            </a:extLst>
          </p:cNvPr>
          <p:cNvGrpSpPr/>
          <p:nvPr/>
        </p:nvGrpSpPr>
        <p:grpSpPr>
          <a:xfrm>
            <a:off x="129791" y="2575869"/>
            <a:ext cx="3535407" cy="689848"/>
            <a:chOff x="537598" y="4976847"/>
            <a:chExt cx="2337969" cy="689848"/>
          </a:xfrm>
        </p:grpSpPr>
        <p:sp>
          <p:nvSpPr>
            <p:cNvPr id="37" name="TextBox 36">
              <a:extLst>
                <a:ext uri="{FF2B5EF4-FFF2-40B4-BE49-F238E27FC236}">
                  <a16:creationId xmlns:a16="http://schemas.microsoft.com/office/drawing/2014/main" id="{CBC26227-F4FE-4D27-89BC-C2FE5085C807}"/>
                </a:ext>
              </a:extLst>
            </p:cNvPr>
            <p:cNvSpPr txBox="1"/>
            <p:nvPr/>
          </p:nvSpPr>
          <p:spPr>
            <a:xfrm>
              <a:off x="537598" y="4976847"/>
              <a:ext cx="928914" cy="646331"/>
            </a:xfrm>
            <a:prstGeom prst="rect">
              <a:avLst/>
            </a:prstGeom>
            <a:noFill/>
          </p:spPr>
          <p:txBody>
            <a:bodyPr wrap="square" rtlCol="0">
              <a:spAutoFit/>
            </a:bodyPr>
            <a:lstStyle/>
            <a:p>
              <a:r>
                <a:rPr lang="en-US" sz="3600" b="1" dirty="0">
                  <a:solidFill>
                    <a:srgbClr val="DD1545"/>
                  </a:solidFill>
                </a:rPr>
                <a:t>03</a:t>
              </a:r>
            </a:p>
          </p:txBody>
        </p:sp>
        <p:sp>
          <p:nvSpPr>
            <p:cNvPr id="38" name="TextBox 37">
              <a:extLst>
                <a:ext uri="{FF2B5EF4-FFF2-40B4-BE49-F238E27FC236}">
                  <a16:creationId xmlns:a16="http://schemas.microsoft.com/office/drawing/2014/main" id="{F015E24C-657F-47C5-B972-DD92D975B4FC}"/>
                </a:ext>
              </a:extLst>
            </p:cNvPr>
            <p:cNvSpPr txBox="1"/>
            <p:nvPr/>
          </p:nvSpPr>
          <p:spPr>
            <a:xfrm>
              <a:off x="1043153" y="5081920"/>
              <a:ext cx="1832414" cy="584775"/>
            </a:xfrm>
            <a:prstGeom prst="rect">
              <a:avLst/>
            </a:prstGeom>
            <a:noFill/>
          </p:spPr>
          <p:txBody>
            <a:bodyPr wrap="square" rtlCol="0">
              <a:spAutoFit/>
            </a:bodyPr>
            <a:lstStyle/>
            <a:p>
              <a:r>
                <a:rPr lang="en-US" sz="1600" dirty="0">
                  <a:solidFill>
                    <a:schemeClr val="bg1">
                      <a:lumMod val="50000"/>
                    </a:schemeClr>
                  </a:solidFill>
                </a:rPr>
                <a:t>Effective Record Labeling &amp; use of advance software</a:t>
              </a:r>
            </a:p>
          </p:txBody>
        </p:sp>
      </p:grpSp>
      <p:grpSp>
        <p:nvGrpSpPr>
          <p:cNvPr id="39" name="Group 38">
            <a:extLst>
              <a:ext uri="{FF2B5EF4-FFF2-40B4-BE49-F238E27FC236}">
                <a16:creationId xmlns:a16="http://schemas.microsoft.com/office/drawing/2014/main" id="{9F10D688-D0CB-4B1F-8291-FB3C7EBEAE33}"/>
              </a:ext>
            </a:extLst>
          </p:cNvPr>
          <p:cNvGrpSpPr/>
          <p:nvPr/>
        </p:nvGrpSpPr>
        <p:grpSpPr>
          <a:xfrm>
            <a:off x="129791" y="1461890"/>
            <a:ext cx="3331533" cy="1182932"/>
            <a:chOff x="537598" y="4976847"/>
            <a:chExt cx="2383974" cy="1182932"/>
          </a:xfrm>
        </p:grpSpPr>
        <p:sp>
          <p:nvSpPr>
            <p:cNvPr id="40" name="TextBox 39">
              <a:extLst>
                <a:ext uri="{FF2B5EF4-FFF2-40B4-BE49-F238E27FC236}">
                  <a16:creationId xmlns:a16="http://schemas.microsoft.com/office/drawing/2014/main" id="{DF70D305-3D54-45E6-B5BB-4637DF46F199}"/>
                </a:ext>
              </a:extLst>
            </p:cNvPr>
            <p:cNvSpPr txBox="1"/>
            <p:nvPr/>
          </p:nvSpPr>
          <p:spPr>
            <a:xfrm>
              <a:off x="537598" y="4976847"/>
              <a:ext cx="928914" cy="646331"/>
            </a:xfrm>
            <a:prstGeom prst="rect">
              <a:avLst/>
            </a:prstGeom>
            <a:noFill/>
          </p:spPr>
          <p:txBody>
            <a:bodyPr wrap="square" rtlCol="0">
              <a:spAutoFit/>
            </a:bodyPr>
            <a:lstStyle/>
            <a:p>
              <a:r>
                <a:rPr lang="en-US" sz="3600" b="1" dirty="0">
                  <a:solidFill>
                    <a:srgbClr val="FFC000"/>
                  </a:solidFill>
                </a:rPr>
                <a:t>04</a:t>
              </a:r>
            </a:p>
          </p:txBody>
        </p:sp>
        <p:sp>
          <p:nvSpPr>
            <p:cNvPr id="41" name="TextBox 40">
              <a:extLst>
                <a:ext uri="{FF2B5EF4-FFF2-40B4-BE49-F238E27FC236}">
                  <a16:creationId xmlns:a16="http://schemas.microsoft.com/office/drawing/2014/main" id="{C7B55DCB-FE88-4C38-919D-958D0E15BC62}"/>
                </a:ext>
              </a:extLst>
            </p:cNvPr>
            <p:cNvSpPr txBox="1"/>
            <p:nvPr/>
          </p:nvSpPr>
          <p:spPr>
            <a:xfrm>
              <a:off x="1089158" y="5082561"/>
              <a:ext cx="1832414" cy="1077218"/>
            </a:xfrm>
            <a:prstGeom prst="rect">
              <a:avLst/>
            </a:prstGeom>
            <a:noFill/>
          </p:spPr>
          <p:txBody>
            <a:bodyPr wrap="square" rtlCol="0">
              <a:spAutoFit/>
            </a:bodyPr>
            <a:lstStyle/>
            <a:p>
              <a:r>
                <a:rPr lang="en-US" sz="1600" dirty="0">
                  <a:solidFill>
                    <a:schemeClr val="bg1">
                      <a:lumMod val="50000"/>
                    </a:schemeClr>
                  </a:solidFill>
                </a:rPr>
                <a:t>Increase in Staff &amp; Streamline Procedures</a:t>
              </a:r>
            </a:p>
            <a:p>
              <a:r>
                <a:rPr lang="en-US" sz="1600" dirty="0">
                  <a:solidFill>
                    <a:schemeClr val="bg1">
                      <a:lumMod val="50000"/>
                    </a:schemeClr>
                  </a:solidFill>
                </a:rPr>
                <a:t> </a:t>
              </a:r>
            </a:p>
          </p:txBody>
        </p:sp>
      </p:grpSp>
      <p:grpSp>
        <p:nvGrpSpPr>
          <p:cNvPr id="42" name="Group 41">
            <a:extLst>
              <a:ext uri="{FF2B5EF4-FFF2-40B4-BE49-F238E27FC236}">
                <a16:creationId xmlns:a16="http://schemas.microsoft.com/office/drawing/2014/main" id="{2CAE56C8-19C5-4EAD-A34D-C867BEB31BB2}"/>
              </a:ext>
            </a:extLst>
          </p:cNvPr>
          <p:cNvGrpSpPr/>
          <p:nvPr/>
        </p:nvGrpSpPr>
        <p:grpSpPr>
          <a:xfrm>
            <a:off x="129791" y="1"/>
            <a:ext cx="6990439" cy="836170"/>
            <a:chOff x="537598" y="4976847"/>
            <a:chExt cx="5994168" cy="646331"/>
          </a:xfrm>
        </p:grpSpPr>
        <p:sp>
          <p:nvSpPr>
            <p:cNvPr id="43" name="TextBox 42">
              <a:extLst>
                <a:ext uri="{FF2B5EF4-FFF2-40B4-BE49-F238E27FC236}">
                  <a16:creationId xmlns:a16="http://schemas.microsoft.com/office/drawing/2014/main" id="{2EB65DCF-B115-4D70-98C9-7FB1491E1A06}"/>
                </a:ext>
              </a:extLst>
            </p:cNvPr>
            <p:cNvSpPr txBox="1"/>
            <p:nvPr/>
          </p:nvSpPr>
          <p:spPr>
            <a:xfrm>
              <a:off x="537598" y="4976847"/>
              <a:ext cx="928914" cy="646331"/>
            </a:xfrm>
            <a:prstGeom prst="rect">
              <a:avLst/>
            </a:prstGeom>
            <a:noFill/>
          </p:spPr>
          <p:txBody>
            <a:bodyPr wrap="square" rtlCol="0">
              <a:spAutoFit/>
            </a:bodyPr>
            <a:lstStyle/>
            <a:p>
              <a:r>
                <a:rPr lang="en-US" sz="3600" b="1" dirty="0">
                  <a:solidFill>
                    <a:srgbClr val="1F7995"/>
                  </a:solidFill>
                </a:rPr>
                <a:t>05</a:t>
              </a:r>
            </a:p>
          </p:txBody>
        </p:sp>
        <p:sp>
          <p:nvSpPr>
            <p:cNvPr id="44" name="TextBox 43">
              <a:extLst>
                <a:ext uri="{FF2B5EF4-FFF2-40B4-BE49-F238E27FC236}">
                  <a16:creationId xmlns:a16="http://schemas.microsoft.com/office/drawing/2014/main" id="{D344B082-B95B-4589-A0EA-F9937B37D7A8}"/>
                </a:ext>
              </a:extLst>
            </p:cNvPr>
            <p:cNvSpPr txBox="1"/>
            <p:nvPr/>
          </p:nvSpPr>
          <p:spPr>
            <a:xfrm>
              <a:off x="1089157" y="5082561"/>
              <a:ext cx="5442609" cy="452011"/>
            </a:xfrm>
            <a:prstGeom prst="rect">
              <a:avLst/>
            </a:prstGeom>
            <a:noFill/>
          </p:spPr>
          <p:txBody>
            <a:bodyPr wrap="square" rtlCol="0">
              <a:spAutoFit/>
            </a:bodyPr>
            <a:lstStyle/>
            <a:p>
              <a:r>
                <a:rPr lang="en-IN" sz="1600" dirty="0">
                  <a:solidFill>
                    <a:schemeClr val="bg1">
                      <a:lumMod val="50000"/>
                    </a:schemeClr>
                  </a:solidFill>
                </a:rPr>
                <a:t>Based on the study's findings and interpretations, various adjustments should be made to improve Medical Record Department service.</a:t>
              </a:r>
              <a:endParaRPr lang="en-US" sz="1600" dirty="0">
                <a:solidFill>
                  <a:schemeClr val="bg1">
                    <a:lumMod val="50000"/>
                  </a:schemeClr>
                </a:solidFill>
              </a:endParaRPr>
            </a:p>
          </p:txBody>
        </p:sp>
      </p:grpSp>
      <p:sp>
        <p:nvSpPr>
          <p:cNvPr id="45" name="Oval 44">
            <a:extLst>
              <a:ext uri="{FF2B5EF4-FFF2-40B4-BE49-F238E27FC236}">
                <a16:creationId xmlns:a16="http://schemas.microsoft.com/office/drawing/2014/main" id="{8F0CBE6B-33DB-4B3C-B9CF-D1BAD174DB65}"/>
              </a:ext>
            </a:extLst>
          </p:cNvPr>
          <p:cNvSpPr/>
          <p:nvPr/>
        </p:nvSpPr>
        <p:spPr>
          <a:xfrm>
            <a:off x="9770249" y="136609"/>
            <a:ext cx="1912042" cy="1856362"/>
          </a:xfrm>
          <a:prstGeom prst="ellipse">
            <a:avLst/>
          </a:prstGeom>
          <a:ln>
            <a:noFill/>
          </a:ln>
          <a:effectLst>
            <a:innerShdw blurRad="571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SUGGESTIONS/CAPA</a:t>
            </a:r>
          </a:p>
        </p:txBody>
      </p:sp>
      <p:sp>
        <p:nvSpPr>
          <p:cNvPr id="4" name="Block Arc 3">
            <a:extLst>
              <a:ext uri="{FF2B5EF4-FFF2-40B4-BE49-F238E27FC236}">
                <a16:creationId xmlns:a16="http://schemas.microsoft.com/office/drawing/2014/main" id="{4C98684B-180B-4BCB-A87E-8A17F4F3648D}"/>
              </a:ext>
            </a:extLst>
          </p:cNvPr>
          <p:cNvSpPr/>
          <p:nvPr/>
        </p:nvSpPr>
        <p:spPr>
          <a:xfrm>
            <a:off x="5892085" y="973399"/>
            <a:ext cx="4140397" cy="4140397"/>
          </a:xfrm>
          <a:prstGeom prst="blockArc">
            <a:avLst>
              <a:gd name="adj1" fmla="val 10800000"/>
              <a:gd name="adj2" fmla="val 28292"/>
              <a:gd name="adj3" fmla="val 8672"/>
            </a:avLst>
          </a:prstGeom>
          <a:ln w="444500">
            <a:solidFill>
              <a:srgbClr val="1F7995"/>
            </a:solidFill>
          </a:ln>
          <a:scene3d>
            <a:camera prst="isometricLeftDown"/>
            <a:lightRig rig="glow" dir="t"/>
          </a:scene3d>
          <a:sp3d prstMaterial="powder">
            <a:bevelT w="190500" h="1016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Block Arc 8">
            <a:extLst>
              <a:ext uri="{FF2B5EF4-FFF2-40B4-BE49-F238E27FC236}">
                <a16:creationId xmlns:a16="http://schemas.microsoft.com/office/drawing/2014/main" id="{5A6963DB-0189-47DC-A0BD-BF248838C6AD}"/>
              </a:ext>
            </a:extLst>
          </p:cNvPr>
          <p:cNvSpPr/>
          <p:nvPr/>
        </p:nvSpPr>
        <p:spPr>
          <a:xfrm>
            <a:off x="4840501" y="2252249"/>
            <a:ext cx="3623905" cy="3623905"/>
          </a:xfrm>
          <a:prstGeom prst="blockArc">
            <a:avLst>
              <a:gd name="adj1" fmla="val 10800000"/>
              <a:gd name="adj2" fmla="val 28292"/>
              <a:gd name="adj3" fmla="val 8672"/>
            </a:avLst>
          </a:prstGeom>
          <a:ln w="444500">
            <a:solidFill>
              <a:srgbClr val="FFC000"/>
            </a:solidFill>
          </a:ln>
          <a:scene3d>
            <a:camera prst="isometricLeftDown"/>
            <a:lightRig rig="glow" dir="t"/>
          </a:scene3d>
          <a:sp3d prstMaterial="powder">
            <a:bevelT w="190500" h="1016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Block Arc 11">
            <a:extLst>
              <a:ext uri="{FF2B5EF4-FFF2-40B4-BE49-F238E27FC236}">
                <a16:creationId xmlns:a16="http://schemas.microsoft.com/office/drawing/2014/main" id="{909CA5B8-2D68-4ABF-A814-66E26D93295A}"/>
              </a:ext>
            </a:extLst>
          </p:cNvPr>
          <p:cNvSpPr/>
          <p:nvPr/>
        </p:nvSpPr>
        <p:spPr>
          <a:xfrm>
            <a:off x="4010360" y="3349407"/>
            <a:ext cx="2956623" cy="2956623"/>
          </a:xfrm>
          <a:prstGeom prst="blockArc">
            <a:avLst>
              <a:gd name="adj1" fmla="val 10800000"/>
              <a:gd name="adj2" fmla="val 28292"/>
              <a:gd name="adj3" fmla="val 8672"/>
            </a:avLst>
          </a:prstGeom>
          <a:ln w="444500">
            <a:solidFill>
              <a:srgbClr val="DD1545"/>
            </a:solidFill>
          </a:ln>
          <a:scene3d>
            <a:camera prst="isometricLeftDown"/>
            <a:lightRig rig="glow" dir="t"/>
          </a:scene3d>
          <a:sp3d prstMaterial="powder">
            <a:bevelT w="190500" h="819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Block Arc 14">
            <a:extLst>
              <a:ext uri="{FF2B5EF4-FFF2-40B4-BE49-F238E27FC236}">
                <a16:creationId xmlns:a16="http://schemas.microsoft.com/office/drawing/2014/main" id="{B15A1BEF-6A28-4DAD-BC87-F2FD272F9305}"/>
              </a:ext>
            </a:extLst>
          </p:cNvPr>
          <p:cNvSpPr/>
          <p:nvPr/>
        </p:nvSpPr>
        <p:spPr>
          <a:xfrm>
            <a:off x="3195920" y="4530130"/>
            <a:ext cx="2274413" cy="2274413"/>
          </a:xfrm>
          <a:prstGeom prst="blockArc">
            <a:avLst>
              <a:gd name="adj1" fmla="val 10800000"/>
              <a:gd name="adj2" fmla="val 28292"/>
              <a:gd name="adj3" fmla="val 8672"/>
            </a:avLst>
          </a:prstGeom>
          <a:ln w="444500">
            <a:solidFill>
              <a:srgbClr val="4C8B45"/>
            </a:solidFill>
          </a:ln>
          <a:scene3d>
            <a:camera prst="isometricLeftDown"/>
            <a:lightRig rig="glow" dir="t"/>
          </a:scene3d>
          <a:sp3d prstMaterial="powder">
            <a:bevelT w="190500" h="819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Block Arc 17">
            <a:extLst>
              <a:ext uri="{FF2B5EF4-FFF2-40B4-BE49-F238E27FC236}">
                <a16:creationId xmlns:a16="http://schemas.microsoft.com/office/drawing/2014/main" id="{4CABF5F0-0CB8-4B62-9196-E558CA29B4E2}"/>
              </a:ext>
            </a:extLst>
          </p:cNvPr>
          <p:cNvSpPr/>
          <p:nvPr/>
        </p:nvSpPr>
        <p:spPr>
          <a:xfrm>
            <a:off x="2670628" y="5631419"/>
            <a:ext cx="1226581" cy="1226581"/>
          </a:xfrm>
          <a:prstGeom prst="blockArc">
            <a:avLst>
              <a:gd name="adj1" fmla="val 10800000"/>
              <a:gd name="adj2" fmla="val 28292"/>
              <a:gd name="adj3" fmla="val 8672"/>
            </a:avLst>
          </a:prstGeom>
          <a:ln w="444500">
            <a:solidFill>
              <a:schemeClr val="bg2">
                <a:lumMod val="25000"/>
              </a:schemeClr>
            </a:solidFill>
          </a:ln>
          <a:scene3d>
            <a:camera prst="isometricLeftDown"/>
            <a:lightRig rig="glow" dir="t"/>
          </a:scene3d>
          <a:sp3d prstMaterial="powder">
            <a:bevelT w="190500" h="819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9025117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2.59259E-6 L -0.69193 0.89722 " pathEditMode="relative" rAng="0" ptsTypes="AA">
                                      <p:cBhvr>
                                        <p:cTn id="6" dur="2000" fill="hold"/>
                                        <p:tgtEl>
                                          <p:spTgt spid="45"/>
                                        </p:tgtEl>
                                        <p:attrNameLst>
                                          <p:attrName>ppt_x</p:attrName>
                                          <p:attrName>ppt_y</p:attrName>
                                        </p:attrNameLst>
                                      </p:cBhvr>
                                      <p:rCtr x="-34596" y="44861"/>
                                    </p:animMotion>
                                  </p:childTnLst>
                                </p:cTn>
                              </p:par>
                              <p:par>
                                <p:cTn id="7" presetID="6" presetClass="emph" presetSubtype="0" fill="hold" grpId="1" nodeType="withEffect">
                                  <p:stCondLst>
                                    <p:cond delay="250"/>
                                  </p:stCondLst>
                                  <p:childTnLst>
                                    <p:animScale>
                                      <p:cBhvr>
                                        <p:cTn id="8" dur="2000" fill="hold"/>
                                        <p:tgtEl>
                                          <p:spTgt spid="45"/>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393F4350-992A-1681-953C-FF2ED5742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075" y="671333"/>
            <a:ext cx="8194877" cy="6186668"/>
          </a:xfrm>
          <a:prstGeom prst="rect">
            <a:avLst/>
          </a:prstGeom>
        </p:spPr>
      </p:pic>
      <p:sp>
        <p:nvSpPr>
          <p:cNvPr id="25" name="Title 1">
            <a:extLst>
              <a:ext uri="{FF2B5EF4-FFF2-40B4-BE49-F238E27FC236}">
                <a16:creationId xmlns:a16="http://schemas.microsoft.com/office/drawing/2014/main" id="{5CADA191-337F-F666-9FF4-50E19B779058}"/>
              </a:ext>
            </a:extLst>
          </p:cNvPr>
          <p:cNvSpPr txBox="1">
            <a:spLocks/>
          </p:cNvSpPr>
          <p:nvPr/>
        </p:nvSpPr>
        <p:spPr>
          <a:xfrm>
            <a:off x="838200" y="0"/>
            <a:ext cx="10515600" cy="6713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b="1" dirty="0">
                <a:latin typeface="Arial Black" panose="020B0A04020102020204" pitchFamily="34" charset="0"/>
              </a:rPr>
              <a:t>Pictorial Journey</a:t>
            </a:r>
          </a:p>
        </p:txBody>
      </p:sp>
    </p:spTree>
    <p:extLst>
      <p:ext uri="{BB962C8B-B14F-4D97-AF65-F5344CB8AC3E}">
        <p14:creationId xmlns:p14="http://schemas.microsoft.com/office/powerpoint/2010/main" val="334758237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73A921-C1D2-E38D-5320-6755212427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6284" y="-439839"/>
            <a:ext cx="9884779" cy="7297839"/>
          </a:xfrm>
          <a:prstGeom prst="rect">
            <a:avLst/>
          </a:prstGeom>
        </p:spPr>
      </p:pic>
    </p:spTree>
    <p:extLst>
      <p:ext uri="{BB962C8B-B14F-4D97-AF65-F5344CB8AC3E}">
        <p14:creationId xmlns:p14="http://schemas.microsoft.com/office/powerpoint/2010/main" val="270766447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018157F-0257-EFDD-6CB2-E9B467E76131}"/>
              </a:ext>
            </a:extLst>
          </p:cNvPr>
          <p:cNvPicPr>
            <a:picLocks noChangeAspect="1"/>
          </p:cNvPicPr>
          <p:nvPr/>
        </p:nvPicPr>
        <p:blipFill>
          <a:blip r:embed="rId2"/>
          <a:stretch>
            <a:fillRect/>
          </a:stretch>
        </p:blipFill>
        <p:spPr>
          <a:xfrm>
            <a:off x="2720340" y="0"/>
            <a:ext cx="6751320" cy="6858000"/>
          </a:xfrm>
          <a:prstGeom prst="rect">
            <a:avLst/>
          </a:prstGeom>
        </p:spPr>
      </p:pic>
    </p:spTree>
    <p:extLst>
      <p:ext uri="{BB962C8B-B14F-4D97-AF65-F5344CB8AC3E}">
        <p14:creationId xmlns:p14="http://schemas.microsoft.com/office/powerpoint/2010/main" val="324356069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32861" y="2412051"/>
            <a:ext cx="909319" cy="1200329"/>
          </a:xfrm>
          <a:prstGeom prst="rect">
            <a:avLst/>
          </a:prstGeom>
          <a:noFill/>
        </p:spPr>
        <p:txBody>
          <a:bodyPr wrap="square" rtlCol="0">
            <a:spAutoFit/>
          </a:bodyPr>
          <a:lstStyle/>
          <a:p>
            <a:r>
              <a:rPr lang="en-US" sz="7200" dirty="0">
                <a:latin typeface="Arial Black" panose="020B0A04020102020204" pitchFamily="34" charset="0"/>
              </a:rPr>
              <a:t>T</a:t>
            </a:r>
          </a:p>
        </p:txBody>
      </p:sp>
      <p:sp>
        <p:nvSpPr>
          <p:cNvPr id="5" name="TextBox 4"/>
          <p:cNvSpPr txBox="1"/>
          <p:nvPr/>
        </p:nvSpPr>
        <p:spPr>
          <a:xfrm>
            <a:off x="4795165" y="2412052"/>
            <a:ext cx="909319" cy="1200329"/>
          </a:xfrm>
          <a:prstGeom prst="rect">
            <a:avLst/>
          </a:prstGeom>
          <a:noFill/>
        </p:spPr>
        <p:txBody>
          <a:bodyPr wrap="square" rtlCol="0">
            <a:spAutoFit/>
          </a:bodyPr>
          <a:lstStyle/>
          <a:p>
            <a:r>
              <a:rPr lang="en-US" sz="7200" dirty="0">
                <a:latin typeface="Arial Black" panose="020B0A04020102020204" pitchFamily="34" charset="0"/>
              </a:rPr>
              <a:t>H</a:t>
            </a:r>
          </a:p>
        </p:txBody>
      </p:sp>
      <p:sp>
        <p:nvSpPr>
          <p:cNvPr id="6" name="TextBox 5"/>
          <p:cNvSpPr txBox="1"/>
          <p:nvPr/>
        </p:nvSpPr>
        <p:spPr>
          <a:xfrm>
            <a:off x="5588279" y="2412053"/>
            <a:ext cx="909319" cy="1200329"/>
          </a:xfrm>
          <a:prstGeom prst="rect">
            <a:avLst/>
          </a:prstGeom>
          <a:noFill/>
        </p:spPr>
        <p:txBody>
          <a:bodyPr wrap="square" rtlCol="0">
            <a:spAutoFit/>
          </a:bodyPr>
          <a:lstStyle/>
          <a:p>
            <a:r>
              <a:rPr lang="en-US" sz="7200" dirty="0">
                <a:latin typeface="Arial Black" panose="020B0A04020102020204" pitchFamily="34" charset="0"/>
              </a:rPr>
              <a:t>A</a:t>
            </a:r>
          </a:p>
        </p:txBody>
      </p:sp>
      <p:sp>
        <p:nvSpPr>
          <p:cNvPr id="7" name="TextBox 6"/>
          <p:cNvSpPr txBox="1"/>
          <p:nvPr/>
        </p:nvSpPr>
        <p:spPr>
          <a:xfrm>
            <a:off x="6366788" y="2412054"/>
            <a:ext cx="909319" cy="1200329"/>
          </a:xfrm>
          <a:prstGeom prst="rect">
            <a:avLst/>
          </a:prstGeom>
          <a:noFill/>
        </p:spPr>
        <p:txBody>
          <a:bodyPr wrap="square" rtlCol="0">
            <a:spAutoFit/>
          </a:bodyPr>
          <a:lstStyle/>
          <a:p>
            <a:r>
              <a:rPr lang="en-US" sz="7200" dirty="0">
                <a:latin typeface="Arial Black" panose="020B0A04020102020204" pitchFamily="34" charset="0"/>
              </a:rPr>
              <a:t>N</a:t>
            </a:r>
          </a:p>
        </p:txBody>
      </p:sp>
      <p:sp>
        <p:nvSpPr>
          <p:cNvPr id="8" name="TextBox 7"/>
          <p:cNvSpPr txBox="1"/>
          <p:nvPr/>
        </p:nvSpPr>
        <p:spPr>
          <a:xfrm>
            <a:off x="7123391" y="2412050"/>
            <a:ext cx="909319" cy="1200329"/>
          </a:xfrm>
          <a:prstGeom prst="rect">
            <a:avLst/>
          </a:prstGeom>
          <a:noFill/>
        </p:spPr>
        <p:txBody>
          <a:bodyPr wrap="square" rtlCol="0">
            <a:spAutoFit/>
          </a:bodyPr>
          <a:lstStyle/>
          <a:p>
            <a:r>
              <a:rPr lang="en-US" sz="7200" dirty="0">
                <a:latin typeface="Arial Black" panose="020B0A04020102020204" pitchFamily="34" charset="0"/>
              </a:rPr>
              <a:t>K</a:t>
            </a:r>
          </a:p>
        </p:txBody>
      </p:sp>
      <p:sp>
        <p:nvSpPr>
          <p:cNvPr id="11" name="TextBox 10"/>
          <p:cNvSpPr txBox="1"/>
          <p:nvPr/>
        </p:nvSpPr>
        <p:spPr>
          <a:xfrm>
            <a:off x="5656469" y="3294530"/>
            <a:ext cx="909319" cy="1200329"/>
          </a:xfrm>
          <a:prstGeom prst="rect">
            <a:avLst/>
          </a:prstGeom>
          <a:noFill/>
        </p:spPr>
        <p:txBody>
          <a:bodyPr wrap="square" rtlCol="0">
            <a:spAutoFit/>
          </a:bodyPr>
          <a:lstStyle/>
          <a:p>
            <a:r>
              <a:rPr lang="en-US" sz="7200" dirty="0">
                <a:latin typeface="Arial Black" panose="020B0A04020102020204" pitchFamily="34" charset="0"/>
              </a:rPr>
              <a:t>Y</a:t>
            </a:r>
          </a:p>
        </p:txBody>
      </p:sp>
      <p:sp>
        <p:nvSpPr>
          <p:cNvPr id="12" name="TextBox 11"/>
          <p:cNvSpPr txBox="1"/>
          <p:nvPr/>
        </p:nvSpPr>
        <p:spPr>
          <a:xfrm>
            <a:off x="6352027" y="3294526"/>
            <a:ext cx="1226024" cy="1200329"/>
          </a:xfrm>
          <a:prstGeom prst="rect">
            <a:avLst/>
          </a:prstGeom>
          <a:noFill/>
        </p:spPr>
        <p:txBody>
          <a:bodyPr wrap="square" rtlCol="0">
            <a:spAutoFit/>
          </a:bodyPr>
          <a:lstStyle/>
          <a:p>
            <a:r>
              <a:rPr lang="en-US" sz="7200" dirty="0">
                <a:latin typeface="Arial Black" panose="020B0A04020102020204" pitchFamily="34" charset="0"/>
              </a:rPr>
              <a:t>O</a:t>
            </a:r>
          </a:p>
        </p:txBody>
      </p:sp>
      <p:sp>
        <p:nvSpPr>
          <p:cNvPr id="13" name="TextBox 12"/>
          <p:cNvSpPr txBox="1"/>
          <p:nvPr/>
        </p:nvSpPr>
        <p:spPr>
          <a:xfrm>
            <a:off x="7135906" y="3294521"/>
            <a:ext cx="909319" cy="1200329"/>
          </a:xfrm>
          <a:prstGeom prst="rect">
            <a:avLst/>
          </a:prstGeom>
          <a:noFill/>
        </p:spPr>
        <p:txBody>
          <a:bodyPr wrap="square" rtlCol="0">
            <a:spAutoFit/>
          </a:bodyPr>
          <a:lstStyle/>
          <a:p>
            <a:r>
              <a:rPr lang="en-US" sz="7200" dirty="0">
                <a:latin typeface="Arial Black" panose="020B0A04020102020204" pitchFamily="34" charset="0"/>
              </a:rPr>
              <a:t>U</a:t>
            </a:r>
          </a:p>
        </p:txBody>
      </p:sp>
      <p:grpSp>
        <p:nvGrpSpPr>
          <p:cNvPr id="16" name="Group 15"/>
          <p:cNvGrpSpPr/>
          <p:nvPr/>
        </p:nvGrpSpPr>
        <p:grpSpPr>
          <a:xfrm>
            <a:off x="8119501" y="2321448"/>
            <a:ext cx="4085946" cy="2173402"/>
            <a:chOff x="8119501" y="2321448"/>
            <a:chExt cx="4085946" cy="2173402"/>
          </a:xfrm>
        </p:grpSpPr>
        <p:sp>
          <p:nvSpPr>
            <p:cNvPr id="15" name="Rectangle 14"/>
            <p:cNvSpPr/>
            <p:nvPr/>
          </p:nvSpPr>
          <p:spPr>
            <a:xfrm>
              <a:off x="8145463" y="2321448"/>
              <a:ext cx="4059984" cy="2173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119501" y="2356768"/>
              <a:ext cx="215153" cy="213808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32233334"/>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2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5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1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2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1+#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par>
                          <p:cTn id="37" fill="hold">
                            <p:stCondLst>
                              <p:cond delay="750"/>
                            </p:stCondLst>
                            <p:childTnLst>
                              <p:par>
                                <p:cTn id="38" presetID="2" presetClass="entr" presetSubtype="1"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0-#ppt_h/2"/>
                                          </p:val>
                                        </p:tav>
                                        <p:tav tm="100000">
                                          <p:val>
                                            <p:strVal val="#ppt_y"/>
                                          </p:val>
                                        </p:tav>
                                      </p:tavLst>
                                    </p:anim>
                                  </p:childTnLst>
                                </p:cTn>
                              </p:par>
                            </p:childTnLst>
                          </p:cTn>
                        </p:par>
                        <p:par>
                          <p:cTn id="42" fill="hold">
                            <p:stCondLst>
                              <p:cond delay="1250"/>
                            </p:stCondLst>
                            <p:childTnLst>
                              <p:par>
                                <p:cTn id="43" presetID="35" presetClass="path" presetSubtype="0" accel="50000" decel="50000" fill="hold" nodeType="afterEffect">
                                  <p:stCondLst>
                                    <p:cond delay="0"/>
                                  </p:stCondLst>
                                  <p:childTnLst>
                                    <p:animMotion origin="layout" path="M -3.54167E-6 7.40741E-7 L -0.33658 0.00324 " pathEditMode="relative" rAng="0" ptsTypes="AA">
                                      <p:cBhvr>
                                        <p:cTn id="44" dur="2000" fill="hold"/>
                                        <p:tgtEl>
                                          <p:spTgt spid="16"/>
                                        </p:tgtEl>
                                        <p:attrNameLst>
                                          <p:attrName>ppt_x</p:attrName>
                                          <p:attrName>ppt_y</p:attrName>
                                        </p:attrNameLst>
                                      </p:cBhvr>
                                      <p:rCtr x="-16836"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330A651-BA33-51FE-726F-AE809E1B1846}"/>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1994046"/>
            <a:ext cx="12192000" cy="2370964"/>
          </a:xfrm>
          <a:prstGeom prst="rect">
            <a:avLst/>
          </a:prstGeom>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p:spPr>
      </p:pic>
      <p:sp>
        <p:nvSpPr>
          <p:cNvPr id="11" name="TextBox 10">
            <a:extLst>
              <a:ext uri="{FF2B5EF4-FFF2-40B4-BE49-F238E27FC236}">
                <a16:creationId xmlns:a16="http://schemas.microsoft.com/office/drawing/2014/main" id="{89C4B64D-0265-9B46-89B8-71592FBAEBD0}"/>
              </a:ext>
            </a:extLst>
          </p:cNvPr>
          <p:cNvSpPr txBox="1"/>
          <p:nvPr/>
        </p:nvSpPr>
        <p:spPr>
          <a:xfrm>
            <a:off x="3934691" y="372769"/>
            <a:ext cx="6096000" cy="707886"/>
          </a:xfrm>
          <a:prstGeom prst="rect">
            <a:avLst/>
          </a:prstGeom>
          <a:noFill/>
        </p:spPr>
        <p:txBody>
          <a:bodyPr wrap="square">
            <a:spAutoFit/>
          </a:bodyPr>
          <a:lstStyle/>
          <a:p>
            <a:r>
              <a:rPr lang="en-IN" sz="4000" b="1" u="sng" dirty="0">
                <a:latin typeface="Comic Sans MS" panose="030F0702030302020204" pitchFamily="66" charset="0"/>
              </a:rPr>
              <a:t>INTRODUCTION</a:t>
            </a:r>
            <a:endParaRPr lang="en-IN" sz="4000" dirty="0"/>
          </a:p>
        </p:txBody>
      </p:sp>
      <p:pic>
        <p:nvPicPr>
          <p:cNvPr id="15" name="Picture 14">
            <a:extLst>
              <a:ext uri="{FF2B5EF4-FFF2-40B4-BE49-F238E27FC236}">
                <a16:creationId xmlns:a16="http://schemas.microsoft.com/office/drawing/2014/main" id="{2CAEC7E3-DC6B-2718-E96D-D9A34F5721F5}"/>
              </a:ext>
            </a:extLst>
          </p:cNvPr>
          <p:cNvPicPr>
            <a:picLocks noChangeAspect="1"/>
          </p:cNvPicPr>
          <p:nvPr/>
        </p:nvPicPr>
        <p:blipFill rotWithShape="1">
          <a:blip r:embed="rId4">
            <a:extLst>
              <a:ext uri="{28A0092B-C50C-407E-A947-70E740481C1C}">
                <a14:useLocalDpi xmlns:a14="http://schemas.microsoft.com/office/drawing/2010/main" val="0"/>
              </a:ext>
            </a:extLst>
          </a:blip>
          <a:srcRect l="-8684" t="14010" r="45738" b="18122"/>
          <a:stretch/>
        </p:blipFill>
        <p:spPr>
          <a:xfrm>
            <a:off x="3681351" y="1052451"/>
            <a:ext cx="4378492" cy="941595"/>
          </a:xfrm>
          <a:prstGeom prst="rect">
            <a:avLst/>
          </a:prstGeom>
        </p:spPr>
      </p:pic>
      <p:pic>
        <p:nvPicPr>
          <p:cNvPr id="5" name="Picture 4">
            <a:extLst>
              <a:ext uri="{FF2B5EF4-FFF2-40B4-BE49-F238E27FC236}">
                <a16:creationId xmlns:a16="http://schemas.microsoft.com/office/drawing/2014/main" id="{F5A8710D-9C21-A6FF-2E1B-F5B385BB34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298" y="93518"/>
            <a:ext cx="1059280" cy="483526"/>
          </a:xfrm>
          <a:prstGeom prst="rect">
            <a:avLst/>
          </a:prstGeom>
        </p:spPr>
      </p:pic>
      <p:sp>
        <p:nvSpPr>
          <p:cNvPr id="7" name="TextBox 6">
            <a:extLst>
              <a:ext uri="{FF2B5EF4-FFF2-40B4-BE49-F238E27FC236}">
                <a16:creationId xmlns:a16="http://schemas.microsoft.com/office/drawing/2014/main" id="{DBD95864-5D00-DD2A-2820-B9D31ED30B8C}"/>
              </a:ext>
            </a:extLst>
          </p:cNvPr>
          <p:cNvSpPr txBox="1"/>
          <p:nvPr/>
        </p:nvSpPr>
        <p:spPr>
          <a:xfrm>
            <a:off x="1" y="4365010"/>
            <a:ext cx="12191999" cy="2492990"/>
          </a:xfrm>
          <a:prstGeom prst="rect">
            <a:avLst/>
          </a:prstGeom>
          <a:solidFill>
            <a:srgbClr val="C4D3EC"/>
          </a:solidFill>
        </p:spPr>
        <p:txBody>
          <a:bodyPr wrap="square">
            <a:spAutoFit/>
          </a:bodyPr>
          <a:lstStyle/>
          <a:p>
            <a:pPr marL="0" indent="0" algn="ctr">
              <a:buNone/>
            </a:pPr>
            <a:r>
              <a:rPr lang="en-US" sz="2400" dirty="0"/>
              <a:t>"People forget, but records remember," says the saying</a:t>
            </a:r>
            <a:endParaRPr lang="en-IN" sz="2400" b="1" dirty="0">
              <a:effectLst/>
              <a:latin typeface="Calibri" panose="020F0502020204030204" pitchFamily="34" charset="0"/>
              <a:ea typeface="Calibri" panose="020F0502020204030204" pitchFamily="34" charset="0"/>
              <a:cs typeface="Mangal" panose="02040503050203030202" pitchFamily="18" charset="0"/>
            </a:endParaRPr>
          </a:p>
          <a:p>
            <a:pPr marL="0" indent="0" algn="ctr">
              <a:buNone/>
            </a:pPr>
            <a:endParaRPr lang="en-IN" sz="2400" b="1" dirty="0">
              <a:latin typeface="Calibri" panose="020F0502020204030204" pitchFamily="34" charset="0"/>
              <a:ea typeface="Calibri" panose="020F0502020204030204" pitchFamily="34" charset="0"/>
              <a:cs typeface="Mangal" panose="02040503050203030202" pitchFamily="18" charset="0"/>
            </a:endParaRPr>
          </a:p>
          <a:p>
            <a:pPr algn="ctr"/>
            <a:r>
              <a:rPr lang="en-IN" dirty="0"/>
              <a:t>The Medical Records Department (MRD) is a crucial aspect of every hospital. It provides multiple services to patients, helps manage the hospital efficiently, and promotes health and patient care quality.</a:t>
            </a:r>
          </a:p>
          <a:p>
            <a:pPr algn="ctr"/>
            <a:r>
              <a:rPr lang="en-IN" dirty="0"/>
              <a:t>Personal and social information, sickness history, clinical findings, investigations, diagnosis, therapy, follow-up, and result are documented in a patient's medical records.</a:t>
            </a:r>
          </a:p>
          <a:p>
            <a:pPr algn="ctr"/>
            <a:r>
              <a:rPr lang="en-IN" dirty="0"/>
              <a:t>Electronic health records (EHRs) &amp; (EMRs) can improve efficiency, reduce medical errors, improve patient outcomes, and increase patient satisfaction.</a:t>
            </a:r>
            <a:endParaRPr lang="en-IN" sz="1800" dirty="0"/>
          </a:p>
        </p:txBody>
      </p:sp>
    </p:spTree>
    <p:extLst>
      <p:ext uri="{BB962C8B-B14F-4D97-AF65-F5344CB8AC3E}">
        <p14:creationId xmlns:p14="http://schemas.microsoft.com/office/powerpoint/2010/main" val="34023391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BD1B7E6F-D528-44AF-A9C7-0072516B0EB0}"/>
              </a:ext>
            </a:extLst>
          </p:cNvPr>
          <p:cNvGrpSpPr/>
          <p:nvPr/>
        </p:nvGrpSpPr>
        <p:grpSpPr>
          <a:xfrm>
            <a:off x="-1" y="960161"/>
            <a:ext cx="6012872" cy="2385713"/>
            <a:chOff x="-1" y="960161"/>
            <a:chExt cx="6012872" cy="2385713"/>
          </a:xfrm>
        </p:grpSpPr>
        <p:sp>
          <p:nvSpPr>
            <p:cNvPr id="32" name="Freeform: Shape 31">
              <a:extLst>
                <a:ext uri="{FF2B5EF4-FFF2-40B4-BE49-F238E27FC236}">
                  <a16:creationId xmlns:a16="http://schemas.microsoft.com/office/drawing/2014/main" id="{14C34F4D-7FC5-4408-9FE8-39E119FD2438}"/>
                </a:ext>
              </a:extLst>
            </p:cNvPr>
            <p:cNvSpPr/>
            <p:nvPr/>
          </p:nvSpPr>
          <p:spPr>
            <a:xfrm>
              <a:off x="-1" y="960161"/>
              <a:ext cx="6012872" cy="2385713"/>
            </a:xfrm>
            <a:custGeom>
              <a:avLst/>
              <a:gdLst>
                <a:gd name="connsiteX0" fmla="*/ 6012872 w 6012872"/>
                <a:gd name="connsiteY0" fmla="*/ 0 h 2385713"/>
                <a:gd name="connsiteX1" fmla="*/ 6012872 w 6012872"/>
                <a:gd name="connsiteY1" fmla="*/ 446630 h 2385713"/>
                <a:gd name="connsiteX2" fmla="*/ 5888811 w 6012872"/>
                <a:gd name="connsiteY2" fmla="*/ 452894 h 2385713"/>
                <a:gd name="connsiteX3" fmla="*/ 4080055 w 6012872"/>
                <a:gd name="connsiteY3" fmla="*/ 2261651 h 2385713"/>
                <a:gd name="connsiteX4" fmla="*/ 4073791 w 6012872"/>
                <a:gd name="connsiteY4" fmla="*/ 2385713 h 2385713"/>
                <a:gd name="connsiteX5" fmla="*/ 3627161 w 6012872"/>
                <a:gd name="connsiteY5" fmla="*/ 2385712 h 2385713"/>
                <a:gd name="connsiteX6" fmla="*/ 3627161 w 6012872"/>
                <a:gd name="connsiteY6" fmla="*/ 2385711 h 2385713"/>
                <a:gd name="connsiteX7" fmla="*/ 0 w 6012872"/>
                <a:gd name="connsiteY7" fmla="*/ 2385711 h 2385713"/>
                <a:gd name="connsiteX8" fmla="*/ 0 w 6012872"/>
                <a:gd name="connsiteY8" fmla="*/ 1965918 h 2385713"/>
                <a:gd name="connsiteX9" fmla="*/ 3675464 w 6012872"/>
                <a:gd name="connsiteY9" fmla="*/ 1965918 h 2385713"/>
                <a:gd name="connsiteX10" fmla="*/ 3716779 w 6012872"/>
                <a:gd name="connsiteY10" fmla="*/ 1791814 h 2385713"/>
                <a:gd name="connsiteX11" fmla="*/ 5843145 w 6012872"/>
                <a:gd name="connsiteY11" fmla="*/ 8571 h 238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12872" h="2385713">
                  <a:moveTo>
                    <a:pt x="6012872" y="0"/>
                  </a:moveTo>
                  <a:lnTo>
                    <a:pt x="6012872" y="446630"/>
                  </a:lnTo>
                  <a:lnTo>
                    <a:pt x="5888811" y="452894"/>
                  </a:lnTo>
                  <a:cubicBezTo>
                    <a:pt x="4935105" y="549749"/>
                    <a:pt x="4176910" y="1307945"/>
                    <a:pt x="4080055" y="2261651"/>
                  </a:cubicBezTo>
                  <a:lnTo>
                    <a:pt x="4073791" y="2385713"/>
                  </a:lnTo>
                  <a:lnTo>
                    <a:pt x="3627161" y="2385712"/>
                  </a:lnTo>
                  <a:lnTo>
                    <a:pt x="3627161" y="2385711"/>
                  </a:lnTo>
                  <a:lnTo>
                    <a:pt x="0" y="2385711"/>
                  </a:lnTo>
                  <a:lnTo>
                    <a:pt x="0" y="1965918"/>
                  </a:lnTo>
                  <a:lnTo>
                    <a:pt x="3675464" y="1965918"/>
                  </a:lnTo>
                  <a:lnTo>
                    <a:pt x="3716779" y="1791814"/>
                  </a:lnTo>
                  <a:cubicBezTo>
                    <a:pt x="3988987" y="833363"/>
                    <a:pt x="4824727" y="111997"/>
                    <a:pt x="5843145" y="8571"/>
                  </a:cubicBezTo>
                  <a:close/>
                </a:path>
              </a:pathLst>
            </a:custGeom>
            <a:solidFill>
              <a:srgbClr val="FD8A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TextBox 35">
              <a:extLst>
                <a:ext uri="{FF2B5EF4-FFF2-40B4-BE49-F238E27FC236}">
                  <a16:creationId xmlns:a16="http://schemas.microsoft.com/office/drawing/2014/main" id="{4CE20755-9040-4C7F-86D1-E5A081F3E348}"/>
                </a:ext>
              </a:extLst>
            </p:cNvPr>
            <p:cNvSpPr txBox="1"/>
            <p:nvPr/>
          </p:nvSpPr>
          <p:spPr>
            <a:xfrm rot="18765671">
              <a:off x="3890969" y="1867537"/>
              <a:ext cx="1567543" cy="570960"/>
            </a:xfrm>
            <a:prstGeom prst="rect">
              <a:avLst/>
            </a:prstGeom>
            <a:noFill/>
          </p:spPr>
          <p:txBody>
            <a:bodyPr wrap="square" rtlCol="0">
              <a:prstTxWarp prst="textArchUp">
                <a:avLst>
                  <a:gd name="adj" fmla="val 10800000"/>
                </a:avLst>
              </a:prstTxWarp>
              <a:spAutoFit/>
            </a:bodyPr>
            <a:lstStyle/>
            <a:p>
              <a:pPr algn="ctr"/>
              <a:r>
                <a:rPr lang="en-US" sz="2400" b="1" dirty="0">
                  <a:solidFill>
                    <a:schemeClr val="bg1"/>
                  </a:solidFill>
                  <a:latin typeface="Roboto" panose="02000000000000000000" pitchFamily="2" charset="0"/>
                  <a:ea typeface="Roboto" panose="02000000000000000000" pitchFamily="2" charset="0"/>
                  <a:cs typeface="Roboto" panose="02000000000000000000" pitchFamily="2" charset="0"/>
                </a:rPr>
                <a:t>2</a:t>
              </a:r>
            </a:p>
          </p:txBody>
        </p:sp>
      </p:grpSp>
      <p:grpSp>
        <p:nvGrpSpPr>
          <p:cNvPr id="46" name="Group 45">
            <a:extLst>
              <a:ext uri="{FF2B5EF4-FFF2-40B4-BE49-F238E27FC236}">
                <a16:creationId xmlns:a16="http://schemas.microsoft.com/office/drawing/2014/main" id="{18DD9558-E773-4DF8-9920-6D97AAC67239}"/>
              </a:ext>
            </a:extLst>
          </p:cNvPr>
          <p:cNvGrpSpPr/>
          <p:nvPr/>
        </p:nvGrpSpPr>
        <p:grpSpPr>
          <a:xfrm>
            <a:off x="6179127" y="960162"/>
            <a:ext cx="6012873" cy="2385712"/>
            <a:chOff x="6179127" y="960162"/>
            <a:chExt cx="6012873" cy="2385712"/>
          </a:xfrm>
        </p:grpSpPr>
        <p:sp>
          <p:nvSpPr>
            <p:cNvPr id="33" name="Freeform: Shape 32">
              <a:extLst>
                <a:ext uri="{FF2B5EF4-FFF2-40B4-BE49-F238E27FC236}">
                  <a16:creationId xmlns:a16="http://schemas.microsoft.com/office/drawing/2014/main" id="{10F79A1D-4217-450D-8BE6-AC8F11F3218A}"/>
                </a:ext>
              </a:extLst>
            </p:cNvPr>
            <p:cNvSpPr/>
            <p:nvPr/>
          </p:nvSpPr>
          <p:spPr>
            <a:xfrm rot="5400000">
              <a:off x="7992708" y="-853419"/>
              <a:ext cx="2385712" cy="6012873"/>
            </a:xfrm>
            <a:custGeom>
              <a:avLst/>
              <a:gdLst>
                <a:gd name="connsiteX0" fmla="*/ 0 w 2385712"/>
                <a:gd name="connsiteY0" fmla="*/ 6012873 h 6012873"/>
                <a:gd name="connsiteX1" fmla="*/ 8570 w 2385712"/>
                <a:gd name="connsiteY1" fmla="*/ 5843147 h 6012873"/>
                <a:gd name="connsiteX2" fmla="*/ 1791814 w 2385712"/>
                <a:gd name="connsiteY2" fmla="*/ 3716781 h 6012873"/>
                <a:gd name="connsiteX3" fmla="*/ 1965918 w 2385712"/>
                <a:gd name="connsiteY3" fmla="*/ 3675466 h 6012873"/>
                <a:gd name="connsiteX4" fmla="*/ 1965918 w 2385712"/>
                <a:gd name="connsiteY4" fmla="*/ 0 h 6012873"/>
                <a:gd name="connsiteX5" fmla="*/ 2385711 w 2385712"/>
                <a:gd name="connsiteY5" fmla="*/ 0 h 6012873"/>
                <a:gd name="connsiteX6" fmla="*/ 2385711 w 2385712"/>
                <a:gd name="connsiteY6" fmla="*/ 3627163 h 6012873"/>
                <a:gd name="connsiteX7" fmla="*/ 2385712 w 2385712"/>
                <a:gd name="connsiteY7" fmla="*/ 3627163 h 6012873"/>
                <a:gd name="connsiteX8" fmla="*/ 2385712 w 2385712"/>
                <a:gd name="connsiteY8" fmla="*/ 4073792 h 6012873"/>
                <a:gd name="connsiteX9" fmla="*/ 2261650 w 2385712"/>
                <a:gd name="connsiteY9" fmla="*/ 4080057 h 6012873"/>
                <a:gd name="connsiteX10" fmla="*/ 452894 w 2385712"/>
                <a:gd name="connsiteY10" fmla="*/ 5888813 h 6012873"/>
                <a:gd name="connsiteX11" fmla="*/ 446630 w 2385712"/>
                <a:gd name="connsiteY11" fmla="*/ 6012873 h 601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5712" h="6012873">
                  <a:moveTo>
                    <a:pt x="0" y="6012873"/>
                  </a:moveTo>
                  <a:lnTo>
                    <a:pt x="8570" y="5843147"/>
                  </a:lnTo>
                  <a:cubicBezTo>
                    <a:pt x="111997" y="4824729"/>
                    <a:pt x="833362" y="3988989"/>
                    <a:pt x="1791814" y="3716781"/>
                  </a:cubicBezTo>
                  <a:lnTo>
                    <a:pt x="1965918" y="3675466"/>
                  </a:lnTo>
                  <a:lnTo>
                    <a:pt x="1965918" y="0"/>
                  </a:lnTo>
                  <a:lnTo>
                    <a:pt x="2385711" y="0"/>
                  </a:lnTo>
                  <a:lnTo>
                    <a:pt x="2385711" y="3627163"/>
                  </a:lnTo>
                  <a:lnTo>
                    <a:pt x="2385712" y="3627163"/>
                  </a:lnTo>
                  <a:lnTo>
                    <a:pt x="2385712" y="4073792"/>
                  </a:lnTo>
                  <a:lnTo>
                    <a:pt x="2261650" y="4080057"/>
                  </a:lnTo>
                  <a:cubicBezTo>
                    <a:pt x="1307945" y="4176911"/>
                    <a:pt x="549749" y="4935107"/>
                    <a:pt x="452894" y="5888813"/>
                  </a:cubicBezTo>
                  <a:lnTo>
                    <a:pt x="446630" y="6012873"/>
                  </a:lnTo>
                  <a:close/>
                </a:path>
              </a:pathLst>
            </a:custGeom>
            <a:solidFill>
              <a:srgbClr val="EC32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TextBox 36">
              <a:extLst>
                <a:ext uri="{FF2B5EF4-FFF2-40B4-BE49-F238E27FC236}">
                  <a16:creationId xmlns:a16="http://schemas.microsoft.com/office/drawing/2014/main" id="{32A83565-84F7-4D37-8778-0C687C3346C8}"/>
                </a:ext>
              </a:extLst>
            </p:cNvPr>
            <p:cNvSpPr txBox="1"/>
            <p:nvPr/>
          </p:nvSpPr>
          <p:spPr>
            <a:xfrm rot="3149732">
              <a:off x="6757540" y="1867536"/>
              <a:ext cx="1567543" cy="570960"/>
            </a:xfrm>
            <a:prstGeom prst="rect">
              <a:avLst/>
            </a:prstGeom>
            <a:noFill/>
          </p:spPr>
          <p:txBody>
            <a:bodyPr wrap="square" rtlCol="0">
              <a:prstTxWarp prst="textArchUp">
                <a:avLst>
                  <a:gd name="adj" fmla="val 10800000"/>
                </a:avLst>
              </a:prstTxWarp>
              <a:spAutoFit/>
            </a:bodyPr>
            <a:lstStyle/>
            <a:p>
              <a:pPr algn="ctr"/>
              <a:r>
                <a:rPr lang="en-US" sz="2400" b="1" dirty="0">
                  <a:solidFill>
                    <a:schemeClr val="bg1"/>
                  </a:solidFill>
                  <a:latin typeface="Roboto" panose="02000000000000000000" pitchFamily="2" charset="0"/>
                  <a:ea typeface="Roboto" panose="02000000000000000000" pitchFamily="2" charset="0"/>
                  <a:cs typeface="Roboto" panose="02000000000000000000" pitchFamily="2" charset="0"/>
                </a:rPr>
                <a:t>1</a:t>
              </a:r>
            </a:p>
          </p:txBody>
        </p:sp>
      </p:grpSp>
      <p:grpSp>
        <p:nvGrpSpPr>
          <p:cNvPr id="47" name="Group 46">
            <a:extLst>
              <a:ext uri="{FF2B5EF4-FFF2-40B4-BE49-F238E27FC236}">
                <a16:creationId xmlns:a16="http://schemas.microsoft.com/office/drawing/2014/main" id="{19621339-133B-4E2D-8A7B-852FB34B3C11}"/>
              </a:ext>
            </a:extLst>
          </p:cNvPr>
          <p:cNvGrpSpPr/>
          <p:nvPr/>
        </p:nvGrpSpPr>
        <p:grpSpPr>
          <a:xfrm>
            <a:off x="6179127" y="3512125"/>
            <a:ext cx="6012873" cy="2385712"/>
            <a:chOff x="6179127" y="3512125"/>
            <a:chExt cx="6012873" cy="2385712"/>
          </a:xfrm>
        </p:grpSpPr>
        <p:sp>
          <p:nvSpPr>
            <p:cNvPr id="35" name="Freeform: Shape 34">
              <a:extLst>
                <a:ext uri="{FF2B5EF4-FFF2-40B4-BE49-F238E27FC236}">
                  <a16:creationId xmlns:a16="http://schemas.microsoft.com/office/drawing/2014/main" id="{CB07FC3E-3B43-4AAA-8617-9D6AE3EACF64}"/>
                </a:ext>
              </a:extLst>
            </p:cNvPr>
            <p:cNvSpPr/>
            <p:nvPr/>
          </p:nvSpPr>
          <p:spPr>
            <a:xfrm>
              <a:off x="6179127" y="3512125"/>
              <a:ext cx="6012873" cy="2385712"/>
            </a:xfrm>
            <a:custGeom>
              <a:avLst/>
              <a:gdLst>
                <a:gd name="connsiteX0" fmla="*/ 1967346 w 6012873"/>
                <a:gd name="connsiteY0" fmla="*/ 0 h 2385712"/>
                <a:gd name="connsiteX1" fmla="*/ 6012873 w 6012873"/>
                <a:gd name="connsiteY1" fmla="*/ 0 h 2385712"/>
                <a:gd name="connsiteX2" fmla="*/ 6012873 w 6012873"/>
                <a:gd name="connsiteY2" fmla="*/ 419793 h 2385712"/>
                <a:gd name="connsiteX3" fmla="*/ 2337408 w 6012873"/>
                <a:gd name="connsiteY3" fmla="*/ 419793 h 2385712"/>
                <a:gd name="connsiteX4" fmla="*/ 2296092 w 6012873"/>
                <a:gd name="connsiteY4" fmla="*/ 593898 h 2385712"/>
                <a:gd name="connsiteX5" fmla="*/ 169726 w 6012873"/>
                <a:gd name="connsiteY5" fmla="*/ 2377141 h 2385712"/>
                <a:gd name="connsiteX6" fmla="*/ 0 w 6012873"/>
                <a:gd name="connsiteY6" fmla="*/ 2385712 h 2385712"/>
                <a:gd name="connsiteX7" fmla="*/ 0 w 6012873"/>
                <a:gd name="connsiteY7" fmla="*/ 1939082 h 2385712"/>
                <a:gd name="connsiteX8" fmla="*/ 124060 w 6012873"/>
                <a:gd name="connsiteY8" fmla="*/ 1932817 h 2385712"/>
                <a:gd name="connsiteX9" fmla="*/ 1932816 w 6012873"/>
                <a:gd name="connsiteY9" fmla="*/ 124062 h 2385712"/>
                <a:gd name="connsiteX10" fmla="*/ 1939081 w 6012873"/>
                <a:gd name="connsiteY10" fmla="*/ 2 h 2385712"/>
                <a:gd name="connsiteX11" fmla="*/ 1967346 w 6012873"/>
                <a:gd name="connsiteY11" fmla="*/ 2 h 238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12873" h="2385712">
                  <a:moveTo>
                    <a:pt x="1967346" y="0"/>
                  </a:moveTo>
                  <a:lnTo>
                    <a:pt x="6012873" y="0"/>
                  </a:lnTo>
                  <a:lnTo>
                    <a:pt x="6012873" y="419793"/>
                  </a:lnTo>
                  <a:lnTo>
                    <a:pt x="2337408" y="419793"/>
                  </a:lnTo>
                  <a:lnTo>
                    <a:pt x="2296092" y="593898"/>
                  </a:lnTo>
                  <a:cubicBezTo>
                    <a:pt x="2023885" y="1552350"/>
                    <a:pt x="1188144" y="2273715"/>
                    <a:pt x="169726" y="2377141"/>
                  </a:cubicBezTo>
                  <a:lnTo>
                    <a:pt x="0" y="2385712"/>
                  </a:lnTo>
                  <a:lnTo>
                    <a:pt x="0" y="1939082"/>
                  </a:lnTo>
                  <a:lnTo>
                    <a:pt x="124060" y="1932817"/>
                  </a:lnTo>
                  <a:cubicBezTo>
                    <a:pt x="1077766" y="1835963"/>
                    <a:pt x="1835962" y="1077768"/>
                    <a:pt x="1932816" y="124062"/>
                  </a:cubicBezTo>
                  <a:lnTo>
                    <a:pt x="1939081" y="2"/>
                  </a:lnTo>
                  <a:lnTo>
                    <a:pt x="1967346" y="2"/>
                  </a:lnTo>
                  <a:close/>
                </a:path>
              </a:pathLst>
            </a:custGeom>
            <a:solidFill>
              <a:srgbClr val="86BD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09B4762B-6440-4F47-A949-537A1D8E4400}"/>
                </a:ext>
              </a:extLst>
            </p:cNvPr>
            <p:cNvSpPr txBox="1"/>
            <p:nvPr/>
          </p:nvSpPr>
          <p:spPr>
            <a:xfrm rot="18847799">
              <a:off x="6790141" y="4387222"/>
              <a:ext cx="1567543" cy="704212"/>
            </a:xfrm>
            <a:prstGeom prst="rect">
              <a:avLst/>
            </a:prstGeom>
            <a:noFill/>
          </p:spPr>
          <p:txBody>
            <a:bodyPr wrap="square" rtlCol="0">
              <a:prstTxWarp prst="textArchDown">
                <a:avLst>
                  <a:gd name="adj" fmla="val 1050102"/>
                </a:avLst>
              </a:prstTxWarp>
              <a:spAutoFit/>
            </a:bodyPr>
            <a:lstStyle/>
            <a:p>
              <a:pPr algn="ctr"/>
              <a:r>
                <a:rPr lang="en-US" sz="2400" b="1" dirty="0">
                  <a:solidFill>
                    <a:schemeClr val="bg1"/>
                  </a:solidFill>
                  <a:latin typeface="Roboto" panose="02000000000000000000" pitchFamily="2" charset="0"/>
                  <a:ea typeface="Roboto" panose="02000000000000000000" pitchFamily="2" charset="0"/>
                  <a:cs typeface="Roboto" panose="02000000000000000000" pitchFamily="2" charset="0"/>
                </a:rPr>
                <a:t>4</a:t>
              </a:r>
            </a:p>
          </p:txBody>
        </p:sp>
      </p:grpSp>
      <p:grpSp>
        <p:nvGrpSpPr>
          <p:cNvPr id="48" name="Group 47">
            <a:extLst>
              <a:ext uri="{FF2B5EF4-FFF2-40B4-BE49-F238E27FC236}">
                <a16:creationId xmlns:a16="http://schemas.microsoft.com/office/drawing/2014/main" id="{A752CA47-F883-4809-B46D-011E7F39C17F}"/>
              </a:ext>
            </a:extLst>
          </p:cNvPr>
          <p:cNvGrpSpPr/>
          <p:nvPr/>
        </p:nvGrpSpPr>
        <p:grpSpPr>
          <a:xfrm>
            <a:off x="1" y="3512125"/>
            <a:ext cx="6012872" cy="2385713"/>
            <a:chOff x="1" y="3512125"/>
            <a:chExt cx="6012872" cy="2385713"/>
          </a:xfrm>
        </p:grpSpPr>
        <p:sp>
          <p:nvSpPr>
            <p:cNvPr id="34" name="Freeform: Shape 33">
              <a:extLst>
                <a:ext uri="{FF2B5EF4-FFF2-40B4-BE49-F238E27FC236}">
                  <a16:creationId xmlns:a16="http://schemas.microsoft.com/office/drawing/2014/main" id="{A2DA85D9-7B6B-44C7-946B-0703548A301B}"/>
                </a:ext>
              </a:extLst>
            </p:cNvPr>
            <p:cNvSpPr/>
            <p:nvPr/>
          </p:nvSpPr>
          <p:spPr>
            <a:xfrm rot="5400000">
              <a:off x="1813580" y="1698546"/>
              <a:ext cx="2385713" cy="6012872"/>
            </a:xfrm>
            <a:custGeom>
              <a:avLst/>
              <a:gdLst>
                <a:gd name="connsiteX0" fmla="*/ 0 w 2385713"/>
                <a:gd name="connsiteY0" fmla="*/ 6012872 h 6012872"/>
                <a:gd name="connsiteX1" fmla="*/ 0 w 2385713"/>
                <a:gd name="connsiteY1" fmla="*/ 1967345 h 6012872"/>
                <a:gd name="connsiteX2" fmla="*/ 3 w 2385713"/>
                <a:gd name="connsiteY2" fmla="*/ 1967345 h 6012872"/>
                <a:gd name="connsiteX3" fmla="*/ 3 w 2385713"/>
                <a:gd name="connsiteY3" fmla="*/ 1939081 h 6012872"/>
                <a:gd name="connsiteX4" fmla="*/ 124063 w 2385713"/>
                <a:gd name="connsiteY4" fmla="*/ 1932817 h 6012872"/>
                <a:gd name="connsiteX5" fmla="*/ 1932818 w 2385713"/>
                <a:gd name="connsiteY5" fmla="*/ 124061 h 6012872"/>
                <a:gd name="connsiteX6" fmla="*/ 1939083 w 2385713"/>
                <a:gd name="connsiteY6" fmla="*/ 0 h 6012872"/>
                <a:gd name="connsiteX7" fmla="*/ 2385713 w 2385713"/>
                <a:gd name="connsiteY7" fmla="*/ 0 h 6012872"/>
                <a:gd name="connsiteX8" fmla="*/ 2377142 w 2385713"/>
                <a:gd name="connsiteY8" fmla="*/ 169727 h 6012872"/>
                <a:gd name="connsiteX9" fmla="*/ 593898 w 2385713"/>
                <a:gd name="connsiteY9" fmla="*/ 2296093 h 6012872"/>
                <a:gd name="connsiteX10" fmla="*/ 419793 w 2385713"/>
                <a:gd name="connsiteY10" fmla="*/ 2337408 h 6012872"/>
                <a:gd name="connsiteX11" fmla="*/ 419793 w 2385713"/>
                <a:gd name="connsiteY11" fmla="*/ 6012872 h 6012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5713" h="6012872">
                  <a:moveTo>
                    <a:pt x="0" y="6012872"/>
                  </a:moveTo>
                  <a:lnTo>
                    <a:pt x="0" y="1967345"/>
                  </a:lnTo>
                  <a:lnTo>
                    <a:pt x="3" y="1967345"/>
                  </a:lnTo>
                  <a:lnTo>
                    <a:pt x="3" y="1939081"/>
                  </a:lnTo>
                  <a:lnTo>
                    <a:pt x="124063" y="1932817"/>
                  </a:lnTo>
                  <a:cubicBezTo>
                    <a:pt x="1077768" y="1835962"/>
                    <a:pt x="1835964" y="1077767"/>
                    <a:pt x="1932818" y="124061"/>
                  </a:cubicBezTo>
                  <a:lnTo>
                    <a:pt x="1939083" y="0"/>
                  </a:lnTo>
                  <a:lnTo>
                    <a:pt x="2385713" y="0"/>
                  </a:lnTo>
                  <a:lnTo>
                    <a:pt x="2377142" y="169727"/>
                  </a:lnTo>
                  <a:cubicBezTo>
                    <a:pt x="2273716" y="1188145"/>
                    <a:pt x="1552350" y="2023884"/>
                    <a:pt x="593898" y="2296093"/>
                  </a:cubicBezTo>
                  <a:lnTo>
                    <a:pt x="419793" y="2337408"/>
                  </a:lnTo>
                  <a:lnTo>
                    <a:pt x="419793" y="6012872"/>
                  </a:lnTo>
                  <a:close/>
                </a:path>
              </a:pathLst>
            </a:custGeom>
            <a:solidFill>
              <a:srgbClr val="31BEC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Box 38">
              <a:extLst>
                <a:ext uri="{FF2B5EF4-FFF2-40B4-BE49-F238E27FC236}">
                  <a16:creationId xmlns:a16="http://schemas.microsoft.com/office/drawing/2014/main" id="{3B6F4B5E-BC6E-49EC-BFD7-9AA706F5AD0C}"/>
                </a:ext>
              </a:extLst>
            </p:cNvPr>
            <p:cNvSpPr txBox="1"/>
            <p:nvPr/>
          </p:nvSpPr>
          <p:spPr>
            <a:xfrm rot="2873375">
              <a:off x="3842023" y="4346981"/>
              <a:ext cx="1567543" cy="704212"/>
            </a:xfrm>
            <a:prstGeom prst="rect">
              <a:avLst/>
            </a:prstGeom>
            <a:noFill/>
          </p:spPr>
          <p:txBody>
            <a:bodyPr wrap="square" rtlCol="0">
              <a:prstTxWarp prst="textArchDown">
                <a:avLst>
                  <a:gd name="adj" fmla="val 1050102"/>
                </a:avLst>
              </a:prstTxWarp>
              <a:spAutoFit/>
            </a:bodyPr>
            <a:lstStyle/>
            <a:p>
              <a:pPr algn="ctr"/>
              <a:r>
                <a:rPr lang="en-US" sz="2400" b="1" dirty="0">
                  <a:solidFill>
                    <a:schemeClr val="bg1"/>
                  </a:solidFill>
                  <a:latin typeface="Roboto" panose="02000000000000000000" pitchFamily="2" charset="0"/>
                  <a:ea typeface="Roboto" panose="02000000000000000000" pitchFamily="2" charset="0"/>
                  <a:cs typeface="Roboto" panose="02000000000000000000" pitchFamily="2" charset="0"/>
                </a:rPr>
                <a:t>3</a:t>
              </a:r>
            </a:p>
          </p:txBody>
        </p:sp>
      </p:grpSp>
      <p:sp>
        <p:nvSpPr>
          <p:cNvPr id="40" name="TextBox 39">
            <a:extLst>
              <a:ext uri="{FF2B5EF4-FFF2-40B4-BE49-F238E27FC236}">
                <a16:creationId xmlns:a16="http://schemas.microsoft.com/office/drawing/2014/main" id="{3DD9B405-631B-48C0-9A7A-3600275D7CCC}"/>
              </a:ext>
            </a:extLst>
          </p:cNvPr>
          <p:cNvSpPr txBox="1"/>
          <p:nvPr/>
        </p:nvSpPr>
        <p:spPr>
          <a:xfrm>
            <a:off x="4674170" y="2951947"/>
            <a:ext cx="2843660" cy="523220"/>
          </a:xfrm>
          <a:prstGeom prst="rect">
            <a:avLst/>
          </a:prstGeom>
          <a:noFill/>
        </p:spPr>
        <p:txBody>
          <a:bodyPr wrap="square" rtlCol="0">
            <a:spAutoFit/>
          </a:bodyPr>
          <a:lstStyle/>
          <a:p>
            <a:pPr algn="ctr"/>
            <a:r>
              <a:rPr lang="en-US" sz="2800" b="1"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OBJECTIVES</a:t>
            </a:r>
          </a:p>
        </p:txBody>
      </p:sp>
      <p:sp>
        <p:nvSpPr>
          <p:cNvPr id="41" name="TextBox 40">
            <a:extLst>
              <a:ext uri="{FF2B5EF4-FFF2-40B4-BE49-F238E27FC236}">
                <a16:creationId xmlns:a16="http://schemas.microsoft.com/office/drawing/2014/main" id="{3AD3A01F-75FE-4DD9-B9CC-25B5B83F6A92}"/>
              </a:ext>
            </a:extLst>
          </p:cNvPr>
          <p:cNvSpPr txBox="1"/>
          <p:nvPr/>
        </p:nvSpPr>
        <p:spPr>
          <a:xfrm>
            <a:off x="80432" y="812651"/>
            <a:ext cx="3846286" cy="830997"/>
          </a:xfrm>
          <a:prstGeom prst="rect">
            <a:avLst/>
          </a:prstGeom>
          <a:noFill/>
        </p:spPr>
        <p:txBody>
          <a:bodyPr wrap="square" rtlCol="0">
            <a:spAutoFit/>
          </a:bodyPr>
          <a:lstStyle/>
          <a:p>
            <a:r>
              <a:rPr lang="en-IN" sz="160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To identify if there are bottlenecks in the MRD's scanning and uploading workflow.</a:t>
            </a:r>
          </a:p>
        </p:txBody>
      </p:sp>
      <p:sp>
        <p:nvSpPr>
          <p:cNvPr id="42" name="TextBox 41">
            <a:extLst>
              <a:ext uri="{FF2B5EF4-FFF2-40B4-BE49-F238E27FC236}">
                <a16:creationId xmlns:a16="http://schemas.microsoft.com/office/drawing/2014/main" id="{282D6DDC-466D-497B-BE00-F32CA4E0A0E3}"/>
              </a:ext>
            </a:extLst>
          </p:cNvPr>
          <p:cNvSpPr txBox="1"/>
          <p:nvPr/>
        </p:nvSpPr>
        <p:spPr>
          <a:xfrm>
            <a:off x="8265284" y="812651"/>
            <a:ext cx="3846286" cy="830997"/>
          </a:xfrm>
          <a:prstGeom prst="rect">
            <a:avLst/>
          </a:prstGeom>
          <a:noFill/>
        </p:spPr>
        <p:txBody>
          <a:bodyPr wrap="square" rtlCol="0">
            <a:spAutoFit/>
          </a:bodyPr>
          <a:lstStyle/>
          <a:p>
            <a:r>
              <a:rPr lang="en-IN" sz="160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To investigate the MRD department's process efficiently to determine file movement time.</a:t>
            </a:r>
          </a:p>
        </p:txBody>
      </p:sp>
      <p:sp>
        <p:nvSpPr>
          <p:cNvPr id="43" name="TextBox 42">
            <a:extLst>
              <a:ext uri="{FF2B5EF4-FFF2-40B4-BE49-F238E27FC236}">
                <a16:creationId xmlns:a16="http://schemas.microsoft.com/office/drawing/2014/main" id="{5807E108-89C2-4567-9BFD-2AFD0C15E8A1}"/>
              </a:ext>
            </a:extLst>
          </p:cNvPr>
          <p:cNvSpPr txBox="1"/>
          <p:nvPr/>
        </p:nvSpPr>
        <p:spPr>
          <a:xfrm>
            <a:off x="80432" y="4429719"/>
            <a:ext cx="3846286" cy="830997"/>
          </a:xfrm>
          <a:prstGeom prst="rect">
            <a:avLst/>
          </a:prstGeom>
          <a:noFill/>
        </p:spPr>
        <p:txBody>
          <a:bodyPr wrap="square" rtlCol="0">
            <a:spAutoFit/>
          </a:bodyPr>
          <a:lstStyle/>
          <a:p>
            <a:r>
              <a:rPr lang="en-IN" sz="160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To explore and analyse IPD file turnaround time at MRD and Cloud Server.</a:t>
            </a:r>
          </a:p>
        </p:txBody>
      </p:sp>
      <p:sp>
        <p:nvSpPr>
          <p:cNvPr id="44" name="TextBox 43">
            <a:extLst>
              <a:ext uri="{FF2B5EF4-FFF2-40B4-BE49-F238E27FC236}">
                <a16:creationId xmlns:a16="http://schemas.microsoft.com/office/drawing/2014/main" id="{C8F4E2FD-C6C7-42A8-99AE-B036C8447B7E}"/>
              </a:ext>
            </a:extLst>
          </p:cNvPr>
          <p:cNvSpPr txBox="1"/>
          <p:nvPr/>
        </p:nvSpPr>
        <p:spPr>
          <a:xfrm>
            <a:off x="8265284" y="4429719"/>
            <a:ext cx="3846286" cy="584775"/>
          </a:xfrm>
          <a:prstGeom prst="rect">
            <a:avLst/>
          </a:prstGeom>
          <a:noFill/>
        </p:spPr>
        <p:txBody>
          <a:bodyPr wrap="square" rtlCol="0">
            <a:spAutoFit/>
          </a:bodyPr>
          <a:lstStyle/>
          <a:p>
            <a:r>
              <a:rPr lang="en-IN" sz="160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To examine IPD file turnaround time by billing category</a:t>
            </a:r>
            <a:endParaRPr lang="en-US" sz="160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411904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right)">
                                      <p:cBhvr>
                                        <p:cTn id="7" dur="500"/>
                                        <p:tgtEl>
                                          <p:spTgt spid="46"/>
                                        </p:tgtEl>
                                      </p:cBhvr>
                                    </p:animEffect>
                                  </p:childTnLst>
                                </p:cTn>
                              </p:par>
                            </p:childTnLst>
                          </p:cTn>
                        </p:par>
                        <p:par>
                          <p:cTn id="8" fill="hold">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ppt_x</p:attrName>
                                        </p:attrNameLst>
                                      </p:cBhvr>
                                      <p:tavLst>
                                        <p:tav tm="0">
                                          <p:val>
                                            <p:strVal val="#ppt_x-#ppt_w/2"/>
                                          </p:val>
                                        </p:tav>
                                        <p:tav tm="100000">
                                          <p:val>
                                            <p:strVal val="#ppt_x"/>
                                          </p:val>
                                        </p:tav>
                                      </p:tavLst>
                                    </p:anim>
                                    <p:anim calcmode="lin" valueType="num">
                                      <p:cBhvr>
                                        <p:cTn id="12" dur="500" fill="hold"/>
                                        <p:tgtEl>
                                          <p:spTgt spid="42"/>
                                        </p:tgtEl>
                                        <p:attrNameLst>
                                          <p:attrName>ppt_y</p:attrName>
                                        </p:attrNameLst>
                                      </p:cBhvr>
                                      <p:tavLst>
                                        <p:tav tm="0">
                                          <p:val>
                                            <p:strVal val="#ppt_y"/>
                                          </p:val>
                                        </p:tav>
                                        <p:tav tm="100000">
                                          <p:val>
                                            <p:strVal val="#ppt_y"/>
                                          </p:val>
                                        </p:tav>
                                      </p:tavLst>
                                    </p:anim>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right)">
                                      <p:cBhvr>
                                        <p:cTn id="19" dur="500"/>
                                        <p:tgtEl>
                                          <p:spTgt spid="45"/>
                                        </p:tgtEl>
                                      </p:cBhvr>
                                    </p:animEffect>
                                  </p:childTnLst>
                                </p:cTn>
                              </p:par>
                            </p:childTnLst>
                          </p:cTn>
                        </p:par>
                        <p:par>
                          <p:cTn id="20" fill="hold">
                            <p:stCondLst>
                              <p:cond delay="500"/>
                            </p:stCondLst>
                            <p:childTnLst>
                              <p:par>
                                <p:cTn id="21" presetID="17" presetClass="entr" presetSubtype="2"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ppt_x</p:attrName>
                                        </p:attrNameLst>
                                      </p:cBhvr>
                                      <p:tavLst>
                                        <p:tav tm="0">
                                          <p:val>
                                            <p:strVal val="#ppt_x+#ppt_w/2"/>
                                          </p:val>
                                        </p:tav>
                                        <p:tav tm="100000">
                                          <p:val>
                                            <p:strVal val="#ppt_x"/>
                                          </p:val>
                                        </p:tav>
                                      </p:tavLst>
                                    </p:anim>
                                    <p:anim calcmode="lin" valueType="num">
                                      <p:cBhvr>
                                        <p:cTn id="24" dur="500" fill="hold"/>
                                        <p:tgtEl>
                                          <p:spTgt spid="41"/>
                                        </p:tgtEl>
                                        <p:attrNameLst>
                                          <p:attrName>ppt_y</p:attrName>
                                        </p:attrNameLst>
                                      </p:cBhvr>
                                      <p:tavLst>
                                        <p:tav tm="0">
                                          <p:val>
                                            <p:strVal val="#ppt_y"/>
                                          </p:val>
                                        </p:tav>
                                        <p:tav tm="100000">
                                          <p:val>
                                            <p:strVal val="#ppt_y"/>
                                          </p:val>
                                        </p:tav>
                                      </p:tavLst>
                                    </p:anim>
                                    <p:anim calcmode="lin" valueType="num">
                                      <p:cBhvr>
                                        <p:cTn id="25" dur="500" fill="hold"/>
                                        <p:tgtEl>
                                          <p:spTgt spid="41"/>
                                        </p:tgtEl>
                                        <p:attrNameLst>
                                          <p:attrName>ppt_w</p:attrName>
                                        </p:attrNameLst>
                                      </p:cBhvr>
                                      <p:tavLst>
                                        <p:tav tm="0">
                                          <p:val>
                                            <p:fltVal val="0"/>
                                          </p:val>
                                        </p:tav>
                                        <p:tav tm="100000">
                                          <p:val>
                                            <p:strVal val="#ppt_w"/>
                                          </p:val>
                                        </p:tav>
                                      </p:tavLst>
                                    </p:anim>
                                    <p:anim calcmode="lin" valueType="num">
                                      <p:cBhvr>
                                        <p:cTn id="26" dur="500" fill="hold"/>
                                        <p:tgtEl>
                                          <p:spTgt spid="41"/>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left)">
                                      <p:cBhvr>
                                        <p:cTn id="31" dur="500"/>
                                        <p:tgtEl>
                                          <p:spTgt spid="48"/>
                                        </p:tgtEl>
                                      </p:cBhvr>
                                    </p:animEffect>
                                  </p:childTnLst>
                                </p:cTn>
                              </p:par>
                            </p:childTnLst>
                          </p:cTn>
                        </p:par>
                        <p:par>
                          <p:cTn id="32" fill="hold">
                            <p:stCondLst>
                              <p:cond delay="500"/>
                            </p:stCondLst>
                            <p:childTnLst>
                              <p:par>
                                <p:cTn id="33" presetID="17" presetClass="entr" presetSubtype="8"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p:cTn id="35" dur="500" fill="hold"/>
                                        <p:tgtEl>
                                          <p:spTgt spid="43"/>
                                        </p:tgtEl>
                                        <p:attrNameLst>
                                          <p:attrName>ppt_x</p:attrName>
                                        </p:attrNameLst>
                                      </p:cBhvr>
                                      <p:tavLst>
                                        <p:tav tm="0">
                                          <p:val>
                                            <p:strVal val="#ppt_x-#ppt_w/2"/>
                                          </p:val>
                                        </p:tav>
                                        <p:tav tm="100000">
                                          <p:val>
                                            <p:strVal val="#ppt_x"/>
                                          </p:val>
                                        </p:tav>
                                      </p:tavLst>
                                    </p:anim>
                                    <p:anim calcmode="lin" valueType="num">
                                      <p:cBhvr>
                                        <p:cTn id="36" dur="500" fill="hold"/>
                                        <p:tgtEl>
                                          <p:spTgt spid="43"/>
                                        </p:tgtEl>
                                        <p:attrNameLst>
                                          <p:attrName>ppt_y</p:attrName>
                                        </p:attrNameLst>
                                      </p:cBhvr>
                                      <p:tavLst>
                                        <p:tav tm="0">
                                          <p:val>
                                            <p:strVal val="#ppt_y"/>
                                          </p:val>
                                        </p:tav>
                                        <p:tav tm="100000">
                                          <p:val>
                                            <p:strVal val="#ppt_y"/>
                                          </p:val>
                                        </p:tav>
                                      </p:tavLst>
                                    </p:anim>
                                    <p:anim calcmode="lin" valueType="num">
                                      <p:cBhvr>
                                        <p:cTn id="37" dur="500" fill="hold"/>
                                        <p:tgtEl>
                                          <p:spTgt spid="43"/>
                                        </p:tgtEl>
                                        <p:attrNameLst>
                                          <p:attrName>ppt_w</p:attrName>
                                        </p:attrNameLst>
                                      </p:cBhvr>
                                      <p:tavLst>
                                        <p:tav tm="0">
                                          <p:val>
                                            <p:fltVal val="0"/>
                                          </p:val>
                                        </p:tav>
                                        <p:tav tm="100000">
                                          <p:val>
                                            <p:strVal val="#ppt_w"/>
                                          </p:val>
                                        </p:tav>
                                      </p:tavLst>
                                    </p:anim>
                                    <p:anim calcmode="lin" valueType="num">
                                      <p:cBhvr>
                                        <p:cTn id="38" dur="500" fill="hold"/>
                                        <p:tgtEl>
                                          <p:spTgt spid="43"/>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childTnLst>
                          </p:cTn>
                        </p:par>
                        <p:par>
                          <p:cTn id="44" fill="hold">
                            <p:stCondLst>
                              <p:cond delay="500"/>
                            </p:stCondLst>
                            <p:childTnLst>
                              <p:par>
                                <p:cTn id="45" presetID="17" presetClass="entr" presetSubtype="8"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ppt_x</p:attrName>
                                        </p:attrNameLst>
                                      </p:cBhvr>
                                      <p:tavLst>
                                        <p:tav tm="0">
                                          <p:val>
                                            <p:strVal val="#ppt_x-#ppt_w/2"/>
                                          </p:val>
                                        </p:tav>
                                        <p:tav tm="100000">
                                          <p:val>
                                            <p:strVal val="#ppt_x"/>
                                          </p:val>
                                        </p:tav>
                                      </p:tavLst>
                                    </p:anim>
                                    <p:anim calcmode="lin" valueType="num">
                                      <p:cBhvr>
                                        <p:cTn id="48" dur="500" fill="hold"/>
                                        <p:tgtEl>
                                          <p:spTgt spid="44"/>
                                        </p:tgtEl>
                                        <p:attrNameLst>
                                          <p:attrName>ppt_y</p:attrName>
                                        </p:attrNameLst>
                                      </p:cBhvr>
                                      <p:tavLst>
                                        <p:tav tm="0">
                                          <p:val>
                                            <p:strVal val="#ppt_y"/>
                                          </p:val>
                                        </p:tav>
                                        <p:tav tm="100000">
                                          <p:val>
                                            <p:strVal val="#ppt_y"/>
                                          </p:val>
                                        </p:tav>
                                      </p:tavLst>
                                    </p:anim>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Oval 94">
            <a:extLst>
              <a:ext uri="{FF2B5EF4-FFF2-40B4-BE49-F238E27FC236}">
                <a16:creationId xmlns:a16="http://schemas.microsoft.com/office/drawing/2014/main" id="{E062963C-20DD-42CE-883B-F109EE62C17E}"/>
              </a:ext>
            </a:extLst>
          </p:cNvPr>
          <p:cNvSpPr/>
          <p:nvPr/>
        </p:nvSpPr>
        <p:spPr>
          <a:xfrm rot="15230672">
            <a:off x="5455892" y="2592600"/>
            <a:ext cx="871053" cy="2630416"/>
          </a:xfrm>
          <a:prstGeom prst="ellipse">
            <a:avLst/>
          </a:prstGeom>
          <a:solidFill>
            <a:schemeClr val="tx1"/>
          </a:solidFill>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2A5204BF-861B-49BE-8E2B-BD34C2DAA641}"/>
              </a:ext>
            </a:extLst>
          </p:cNvPr>
          <p:cNvGrpSpPr/>
          <p:nvPr/>
        </p:nvGrpSpPr>
        <p:grpSpPr>
          <a:xfrm>
            <a:off x="2464127" y="414699"/>
            <a:ext cx="5483299" cy="6644773"/>
            <a:chOff x="3355901" y="105689"/>
            <a:chExt cx="5483299" cy="6644773"/>
          </a:xfrm>
          <a:solidFill>
            <a:schemeClr val="tx1">
              <a:alpha val="8000"/>
            </a:schemeClr>
          </a:solidFill>
          <a:scene3d>
            <a:camera prst="perspectiveContrastingRightFacing" fov="5700000">
              <a:rot lat="20385128" lon="17812813" rev="4437197"/>
            </a:camera>
            <a:lightRig rig="twoPt" dir="t"/>
          </a:scene3d>
        </p:grpSpPr>
        <p:sp>
          <p:nvSpPr>
            <p:cNvPr id="29" name="Freeform: Shape 28">
              <a:extLst>
                <a:ext uri="{FF2B5EF4-FFF2-40B4-BE49-F238E27FC236}">
                  <a16:creationId xmlns:a16="http://schemas.microsoft.com/office/drawing/2014/main" id="{C212C57C-AAF1-4F39-BDF2-DA2B86CAB910}"/>
                </a:ext>
              </a:extLst>
            </p:cNvPr>
            <p:cNvSpPr/>
            <p:nvPr/>
          </p:nvSpPr>
          <p:spPr>
            <a:xfrm>
              <a:off x="6110967" y="105689"/>
              <a:ext cx="1226290" cy="942223"/>
            </a:xfrm>
            <a:custGeom>
              <a:avLst/>
              <a:gdLst>
                <a:gd name="connsiteX0" fmla="*/ 0 w 1226290"/>
                <a:gd name="connsiteY0" fmla="*/ 0 h 942223"/>
                <a:gd name="connsiteX1" fmla="*/ 126198 w 1226290"/>
                <a:gd name="connsiteY1" fmla="*/ 3866 h 942223"/>
                <a:gd name="connsiteX2" fmla="*/ 1052810 w 1226290"/>
                <a:gd name="connsiteY2" fmla="*/ 260739 h 942223"/>
                <a:gd name="connsiteX3" fmla="*/ 1113185 w 1226290"/>
                <a:gd name="connsiteY3" fmla="*/ 295979 h 942223"/>
                <a:gd name="connsiteX4" fmla="*/ 1226290 w 1226290"/>
                <a:gd name="connsiteY4" fmla="*/ 684505 h 942223"/>
                <a:gd name="connsiteX5" fmla="*/ 941522 w 1226290"/>
                <a:gd name="connsiteY5" fmla="*/ 942223 h 942223"/>
                <a:gd name="connsiteX6" fmla="*/ 781630 w 1226290"/>
                <a:gd name="connsiteY6" fmla="*/ 840823 h 942223"/>
                <a:gd name="connsiteX7" fmla="*/ 194278 w 1226290"/>
                <a:gd name="connsiteY7" fmla="*/ 643008 h 942223"/>
                <a:gd name="connsiteX8" fmla="*/ 61399 w 1226290"/>
                <a:gd name="connsiteY8" fmla="*/ 634175 h 942223"/>
                <a:gd name="connsiteX9" fmla="*/ 210757 w 1226290"/>
                <a:gd name="connsiteY9" fmla="*/ 371150 h 942223"/>
                <a:gd name="connsiteX10" fmla="*/ 0 w 1226290"/>
                <a:gd name="connsiteY10" fmla="*/ 0 h 94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6290" h="942223">
                  <a:moveTo>
                    <a:pt x="0" y="0"/>
                  </a:moveTo>
                  <a:lnTo>
                    <a:pt x="126198" y="3866"/>
                  </a:lnTo>
                  <a:cubicBezTo>
                    <a:pt x="453487" y="23967"/>
                    <a:pt x="765643" y="113571"/>
                    <a:pt x="1052810" y="260739"/>
                  </a:cubicBezTo>
                  <a:lnTo>
                    <a:pt x="1113185" y="295979"/>
                  </a:lnTo>
                  <a:lnTo>
                    <a:pt x="1226290" y="684505"/>
                  </a:lnTo>
                  <a:lnTo>
                    <a:pt x="941522" y="942223"/>
                  </a:lnTo>
                  <a:lnTo>
                    <a:pt x="781630" y="840823"/>
                  </a:lnTo>
                  <a:cubicBezTo>
                    <a:pt x="597999" y="738572"/>
                    <a:pt x="400672" y="670602"/>
                    <a:pt x="194278" y="643008"/>
                  </a:cubicBezTo>
                  <a:lnTo>
                    <a:pt x="61399" y="634175"/>
                  </a:lnTo>
                  <a:lnTo>
                    <a:pt x="210757" y="371150"/>
                  </a:lnTo>
                  <a:lnTo>
                    <a:pt x="0" y="0"/>
                  </a:lnTo>
                  <a:close/>
                </a:path>
              </a:pathLst>
            </a:custGeom>
            <a:grp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578C95D-C866-4C08-8241-DEBF4374B333}"/>
                </a:ext>
              </a:extLst>
            </p:cNvPr>
            <p:cNvSpPr/>
            <p:nvPr/>
          </p:nvSpPr>
          <p:spPr>
            <a:xfrm>
              <a:off x="4562899" y="109235"/>
              <a:ext cx="1611140" cy="1078161"/>
            </a:xfrm>
            <a:custGeom>
              <a:avLst/>
              <a:gdLst>
                <a:gd name="connsiteX0" fmla="*/ 1402397 w 1611140"/>
                <a:gd name="connsiteY0" fmla="*/ 0 h 1078161"/>
                <a:gd name="connsiteX1" fmla="*/ 1611140 w 1611140"/>
                <a:gd name="connsiteY1" fmla="*/ 367604 h 1078161"/>
                <a:gd name="connsiteX2" fmla="*/ 1461980 w 1611140"/>
                <a:gd name="connsiteY2" fmla="*/ 630280 h 1078161"/>
                <a:gd name="connsiteX3" fmla="*/ 1323858 w 1611140"/>
                <a:gd name="connsiteY3" fmla="*/ 639462 h 1078161"/>
                <a:gd name="connsiteX4" fmla="*/ 557611 w 1611140"/>
                <a:gd name="connsiteY4" fmla="*/ 950729 h 1078161"/>
                <a:gd name="connsiteX5" fmla="*/ 398281 w 1611140"/>
                <a:gd name="connsiteY5" fmla="*/ 1078161 h 1078161"/>
                <a:gd name="connsiteX6" fmla="*/ 367086 w 1611140"/>
                <a:gd name="connsiteY6" fmla="*/ 721633 h 1078161"/>
                <a:gd name="connsiteX7" fmla="*/ 0 w 1611140"/>
                <a:gd name="connsiteY7" fmla="*/ 563166 h 1078161"/>
                <a:gd name="connsiteX8" fmla="*/ 225529 w 1611140"/>
                <a:gd name="connsiteY8" fmla="*/ 397156 h 1078161"/>
                <a:gd name="connsiteX9" fmla="*/ 1391936 w 1611140"/>
                <a:gd name="connsiteY9" fmla="*/ 320 h 1078161"/>
                <a:gd name="connsiteX10" fmla="*/ 1402397 w 1611140"/>
                <a:gd name="connsiteY10" fmla="*/ 0 h 107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140" h="1078161">
                  <a:moveTo>
                    <a:pt x="1402397" y="0"/>
                  </a:moveTo>
                  <a:lnTo>
                    <a:pt x="1611140" y="367604"/>
                  </a:lnTo>
                  <a:lnTo>
                    <a:pt x="1461980" y="630280"/>
                  </a:lnTo>
                  <a:lnTo>
                    <a:pt x="1323858" y="639462"/>
                  </a:lnTo>
                  <a:cubicBezTo>
                    <a:pt x="1048667" y="676254"/>
                    <a:pt x="789594" y="784825"/>
                    <a:pt x="557611" y="950729"/>
                  </a:cubicBezTo>
                  <a:lnTo>
                    <a:pt x="398281" y="1078161"/>
                  </a:lnTo>
                  <a:lnTo>
                    <a:pt x="367086" y="721633"/>
                  </a:lnTo>
                  <a:lnTo>
                    <a:pt x="0" y="563166"/>
                  </a:lnTo>
                  <a:lnTo>
                    <a:pt x="225529" y="397156"/>
                  </a:lnTo>
                  <a:cubicBezTo>
                    <a:pt x="575353" y="166901"/>
                    <a:pt x="971136" y="26165"/>
                    <a:pt x="1391936" y="320"/>
                  </a:cubicBezTo>
                  <a:lnTo>
                    <a:pt x="1402397" y="0"/>
                  </a:lnTo>
                  <a:close/>
                </a:path>
              </a:pathLst>
            </a:custGeom>
            <a:grp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FE59E188-E88B-47AA-8004-F0222A16B3FD}"/>
                </a:ext>
              </a:extLst>
            </p:cNvPr>
            <p:cNvSpPr/>
            <p:nvPr/>
          </p:nvSpPr>
          <p:spPr>
            <a:xfrm>
              <a:off x="7167792" y="506795"/>
              <a:ext cx="1136830" cy="1529739"/>
            </a:xfrm>
            <a:custGeom>
              <a:avLst/>
              <a:gdLst>
                <a:gd name="connsiteX0" fmla="*/ 236329 w 1136830"/>
                <a:gd name="connsiteY0" fmla="*/ 0 h 1529739"/>
                <a:gd name="connsiteX1" fmla="*/ 461957 w 1136830"/>
                <a:gd name="connsiteY1" fmla="*/ 166083 h 1529739"/>
                <a:gd name="connsiteX2" fmla="*/ 1044995 w 1136830"/>
                <a:gd name="connsiteY2" fmla="*/ 807979 h 1529739"/>
                <a:gd name="connsiteX3" fmla="*/ 1136830 w 1136830"/>
                <a:gd name="connsiteY3" fmla="*/ 956779 h 1529739"/>
                <a:gd name="connsiteX4" fmla="*/ 1045094 w 1136830"/>
                <a:gd name="connsiteY4" fmla="*/ 1392355 h 1529739"/>
                <a:gd name="connsiteX5" fmla="*/ 677769 w 1136830"/>
                <a:gd name="connsiteY5" fmla="*/ 1529739 h 1529739"/>
                <a:gd name="connsiteX6" fmla="*/ 625211 w 1136830"/>
                <a:gd name="connsiteY6" fmla="*/ 1415846 h 1529739"/>
                <a:gd name="connsiteX7" fmla="*/ 72435 w 1136830"/>
                <a:gd name="connsiteY7" fmla="*/ 688122 h 1529739"/>
                <a:gd name="connsiteX8" fmla="*/ 0 w 1136830"/>
                <a:gd name="connsiteY8" fmla="*/ 630189 h 1529739"/>
                <a:gd name="connsiteX9" fmla="*/ 332251 w 1136830"/>
                <a:gd name="connsiteY9" fmla="*/ 329499 h 1529739"/>
                <a:gd name="connsiteX10" fmla="*/ 236329 w 1136830"/>
                <a:gd name="connsiteY10" fmla="*/ 0 h 152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6830" h="1529739">
                  <a:moveTo>
                    <a:pt x="236329" y="0"/>
                  </a:moveTo>
                  <a:lnTo>
                    <a:pt x="461957" y="166083"/>
                  </a:lnTo>
                  <a:cubicBezTo>
                    <a:pt x="680866" y="345275"/>
                    <a:pt x="877280" y="561746"/>
                    <a:pt x="1044995" y="807979"/>
                  </a:cubicBezTo>
                  <a:lnTo>
                    <a:pt x="1136830" y="956779"/>
                  </a:lnTo>
                  <a:lnTo>
                    <a:pt x="1045094" y="1392355"/>
                  </a:lnTo>
                  <a:lnTo>
                    <a:pt x="677769" y="1529739"/>
                  </a:lnTo>
                  <a:lnTo>
                    <a:pt x="625211" y="1415846"/>
                  </a:lnTo>
                  <a:cubicBezTo>
                    <a:pt x="478102" y="1129179"/>
                    <a:pt x="290186" y="881790"/>
                    <a:pt x="72435" y="688122"/>
                  </a:cubicBezTo>
                  <a:lnTo>
                    <a:pt x="0" y="630189"/>
                  </a:lnTo>
                  <a:lnTo>
                    <a:pt x="332251" y="329499"/>
                  </a:lnTo>
                  <a:lnTo>
                    <a:pt x="236329" y="0"/>
                  </a:lnTo>
                  <a:close/>
                </a:path>
              </a:pathLst>
            </a:custGeom>
            <a:grp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F9B6A55-F649-482D-9194-197C80A4BC13}"/>
                </a:ext>
              </a:extLst>
            </p:cNvPr>
            <p:cNvSpPr/>
            <p:nvPr/>
          </p:nvSpPr>
          <p:spPr>
            <a:xfrm>
              <a:off x="3638678" y="753573"/>
              <a:ext cx="1220624" cy="1410138"/>
            </a:xfrm>
            <a:custGeom>
              <a:avLst/>
              <a:gdLst>
                <a:gd name="connsiteX0" fmla="*/ 834510 w 1220624"/>
                <a:gd name="connsiteY0" fmla="*/ 0 h 1410138"/>
                <a:gd name="connsiteX1" fmla="*/ 1187371 w 1220624"/>
                <a:gd name="connsiteY1" fmla="*/ 152326 h 1410138"/>
                <a:gd name="connsiteX2" fmla="*/ 1220624 w 1220624"/>
                <a:gd name="connsiteY2" fmla="*/ 532378 h 1410138"/>
                <a:gd name="connsiteX3" fmla="*/ 1155549 w 1220624"/>
                <a:gd name="connsiteY3" fmla="*/ 596441 h 1410138"/>
                <a:gd name="connsiteX4" fmla="*/ 657811 w 1220624"/>
                <a:gd name="connsiteY4" fmla="*/ 1391205 h 1410138"/>
                <a:gd name="connsiteX5" fmla="*/ 650884 w 1220624"/>
                <a:gd name="connsiteY5" fmla="*/ 1410138 h 1410138"/>
                <a:gd name="connsiteX6" fmla="*/ 440150 w 1220624"/>
                <a:gd name="connsiteY6" fmla="*/ 1063411 h 1410138"/>
                <a:gd name="connsiteX7" fmla="*/ 0 w 1220624"/>
                <a:gd name="connsiteY7" fmla="*/ 1204836 h 1410138"/>
                <a:gd name="connsiteX8" fmla="*/ 45211 w 1220624"/>
                <a:gd name="connsiteY8" fmla="*/ 1091120 h 1410138"/>
                <a:gd name="connsiteX9" fmla="*/ 712392 w 1220624"/>
                <a:gd name="connsiteY9" fmla="*/ 110644 h 1410138"/>
                <a:gd name="connsiteX10" fmla="*/ 834510 w 1220624"/>
                <a:gd name="connsiteY10" fmla="*/ 0 h 141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0624" h="1410138">
                  <a:moveTo>
                    <a:pt x="834510" y="0"/>
                  </a:moveTo>
                  <a:lnTo>
                    <a:pt x="1187371" y="152326"/>
                  </a:lnTo>
                  <a:lnTo>
                    <a:pt x="1220624" y="532378"/>
                  </a:lnTo>
                  <a:lnTo>
                    <a:pt x="1155549" y="596441"/>
                  </a:lnTo>
                  <a:cubicBezTo>
                    <a:pt x="953402" y="816067"/>
                    <a:pt x="783832" y="1085803"/>
                    <a:pt x="657811" y="1391205"/>
                  </a:cubicBezTo>
                  <a:lnTo>
                    <a:pt x="650884" y="1410138"/>
                  </a:lnTo>
                  <a:lnTo>
                    <a:pt x="440150" y="1063411"/>
                  </a:lnTo>
                  <a:lnTo>
                    <a:pt x="0" y="1204836"/>
                  </a:lnTo>
                  <a:lnTo>
                    <a:pt x="45211" y="1091120"/>
                  </a:lnTo>
                  <a:cubicBezTo>
                    <a:pt x="214132" y="714356"/>
                    <a:pt x="441428" y="381590"/>
                    <a:pt x="712392" y="110644"/>
                  </a:cubicBezTo>
                  <a:lnTo>
                    <a:pt x="834510" y="0"/>
                  </a:lnTo>
                  <a:close/>
                </a:path>
              </a:pathLst>
            </a:custGeom>
            <a:grp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64123DC-42FF-4BDF-A1B6-18BA01D0125E}"/>
                </a:ext>
              </a:extLst>
            </p:cNvPr>
            <p:cNvSpPr/>
            <p:nvPr/>
          </p:nvSpPr>
          <p:spPr>
            <a:xfrm>
              <a:off x="7909443" y="1674975"/>
              <a:ext cx="919031" cy="1698195"/>
            </a:xfrm>
            <a:custGeom>
              <a:avLst/>
              <a:gdLst>
                <a:gd name="connsiteX0" fmla="*/ 513572 w 919031"/>
                <a:gd name="connsiteY0" fmla="*/ 0 h 1698195"/>
                <a:gd name="connsiteX1" fmla="*/ 598669 w 919031"/>
                <a:gd name="connsiteY1" fmla="*/ 169719 h 1698195"/>
                <a:gd name="connsiteX2" fmla="*/ 915595 w 919031"/>
                <a:gd name="connsiteY2" fmla="*/ 1414190 h 1698195"/>
                <a:gd name="connsiteX3" fmla="*/ 919031 w 919031"/>
                <a:gd name="connsiteY3" fmla="*/ 1496630 h 1698195"/>
                <a:gd name="connsiteX4" fmla="*/ 563806 w 919031"/>
                <a:gd name="connsiteY4" fmla="*/ 1698195 h 1698195"/>
                <a:gd name="connsiteX5" fmla="*/ 223527 w 919031"/>
                <a:gd name="connsiteY5" fmla="*/ 1505110 h 1698195"/>
                <a:gd name="connsiteX6" fmla="*/ 222508 w 919031"/>
                <a:gd name="connsiteY6" fmla="*/ 1478559 h 1698195"/>
                <a:gd name="connsiteX7" fmla="*/ 72249 w 919031"/>
                <a:gd name="connsiteY7" fmla="*/ 705317 h 1698195"/>
                <a:gd name="connsiteX8" fmla="*/ 0 w 919031"/>
                <a:gd name="connsiteY8" fmla="*/ 507870 h 1698195"/>
                <a:gd name="connsiteX9" fmla="*/ 441378 w 919031"/>
                <a:gd name="connsiteY9" fmla="*/ 342789 h 1698195"/>
                <a:gd name="connsiteX10" fmla="*/ 513572 w 919031"/>
                <a:gd name="connsiteY10" fmla="*/ 0 h 169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9031" h="1698195">
                  <a:moveTo>
                    <a:pt x="513572" y="0"/>
                  </a:moveTo>
                  <a:lnTo>
                    <a:pt x="598669" y="169719"/>
                  </a:lnTo>
                  <a:cubicBezTo>
                    <a:pt x="767589" y="546484"/>
                    <a:pt x="878134" y="967248"/>
                    <a:pt x="915595" y="1414190"/>
                  </a:cubicBezTo>
                  <a:lnTo>
                    <a:pt x="919031" y="1496630"/>
                  </a:lnTo>
                  <a:lnTo>
                    <a:pt x="563806" y="1698195"/>
                  </a:lnTo>
                  <a:lnTo>
                    <a:pt x="223527" y="1505110"/>
                  </a:lnTo>
                  <a:lnTo>
                    <a:pt x="222508" y="1478559"/>
                  </a:lnTo>
                  <a:cubicBezTo>
                    <a:pt x="201548" y="1206844"/>
                    <a:pt x="149918" y="947066"/>
                    <a:pt x="72249" y="705317"/>
                  </a:cubicBezTo>
                  <a:lnTo>
                    <a:pt x="0" y="507870"/>
                  </a:lnTo>
                  <a:lnTo>
                    <a:pt x="441378" y="342789"/>
                  </a:lnTo>
                  <a:lnTo>
                    <a:pt x="513572" y="0"/>
                  </a:lnTo>
                  <a:close/>
                </a:path>
              </a:pathLst>
            </a:custGeom>
            <a:grp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6385F2-74EB-4064-984B-AB3E702CA216}"/>
                </a:ext>
              </a:extLst>
            </p:cNvPr>
            <p:cNvSpPr/>
            <p:nvPr/>
          </p:nvSpPr>
          <p:spPr>
            <a:xfrm>
              <a:off x="3355901" y="1988690"/>
              <a:ext cx="870383" cy="1365918"/>
            </a:xfrm>
            <a:custGeom>
              <a:avLst/>
              <a:gdLst>
                <a:gd name="connsiteX0" fmla="*/ 658906 w 870383"/>
                <a:gd name="connsiteY0" fmla="*/ 0 h 1365918"/>
                <a:gd name="connsiteX1" fmla="*/ 870383 w 870383"/>
                <a:gd name="connsiteY1" fmla="*/ 347951 h 1365918"/>
                <a:gd name="connsiteX2" fmla="*/ 854411 w 870383"/>
                <a:gd name="connsiteY2" fmla="*/ 391601 h 1365918"/>
                <a:gd name="connsiteX3" fmla="*/ 704152 w 870383"/>
                <a:gd name="connsiteY3" fmla="*/ 1164843 h 1365918"/>
                <a:gd name="connsiteX4" fmla="*/ 698687 w 870383"/>
                <a:gd name="connsiteY4" fmla="*/ 1307333 h 1365918"/>
                <a:gd name="connsiteX5" fmla="*/ 313333 w 870383"/>
                <a:gd name="connsiteY5" fmla="*/ 1118585 h 1365918"/>
                <a:gd name="connsiteX6" fmla="*/ 0 w 870383"/>
                <a:gd name="connsiteY6" fmla="*/ 1365918 h 1365918"/>
                <a:gd name="connsiteX7" fmla="*/ 11063 w 870383"/>
                <a:gd name="connsiteY7" fmla="*/ 1100474 h 1365918"/>
                <a:gd name="connsiteX8" fmla="*/ 212474 w 870383"/>
                <a:gd name="connsiteY8" fmla="*/ 146548 h 1365918"/>
                <a:gd name="connsiteX9" fmla="*/ 213889 w 870383"/>
                <a:gd name="connsiteY9" fmla="*/ 142989 h 1365918"/>
                <a:gd name="connsiteX10" fmla="*/ 658906 w 870383"/>
                <a:gd name="connsiteY10" fmla="*/ 0 h 136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0383" h="1365918">
                  <a:moveTo>
                    <a:pt x="658906" y="0"/>
                  </a:moveTo>
                  <a:lnTo>
                    <a:pt x="870383" y="347951"/>
                  </a:lnTo>
                  <a:lnTo>
                    <a:pt x="854411" y="391601"/>
                  </a:lnTo>
                  <a:cubicBezTo>
                    <a:pt x="776742" y="633350"/>
                    <a:pt x="725112" y="893128"/>
                    <a:pt x="704152" y="1164843"/>
                  </a:cubicBezTo>
                  <a:lnTo>
                    <a:pt x="698687" y="1307333"/>
                  </a:lnTo>
                  <a:lnTo>
                    <a:pt x="313333" y="1118585"/>
                  </a:lnTo>
                  <a:lnTo>
                    <a:pt x="0" y="1365918"/>
                  </a:lnTo>
                  <a:lnTo>
                    <a:pt x="11063" y="1100474"/>
                  </a:lnTo>
                  <a:cubicBezTo>
                    <a:pt x="39159" y="765268"/>
                    <a:pt x="108364" y="444786"/>
                    <a:pt x="212474" y="146548"/>
                  </a:cubicBezTo>
                  <a:lnTo>
                    <a:pt x="213889" y="142989"/>
                  </a:lnTo>
                  <a:lnTo>
                    <a:pt x="658906" y="0"/>
                  </a:lnTo>
                  <a:close/>
                </a:path>
              </a:pathLst>
            </a:custGeom>
            <a:grp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22AA6586-706D-45F7-B963-BBED39DEE1E4}"/>
                </a:ext>
              </a:extLst>
            </p:cNvPr>
            <p:cNvSpPr/>
            <p:nvPr/>
          </p:nvSpPr>
          <p:spPr>
            <a:xfrm>
              <a:off x="3356511" y="3258420"/>
              <a:ext cx="841389" cy="1528453"/>
            </a:xfrm>
            <a:custGeom>
              <a:avLst/>
              <a:gdLst>
                <a:gd name="connsiteX0" fmla="*/ 328863 w 841389"/>
                <a:gd name="connsiteY0" fmla="*/ 0 h 1528453"/>
                <a:gd name="connsiteX1" fmla="*/ 693280 w 841389"/>
                <a:gd name="connsiteY1" fmla="*/ 178493 h 1528453"/>
                <a:gd name="connsiteX2" fmla="*/ 703542 w 841389"/>
                <a:gd name="connsiteY2" fmla="*/ 446050 h 1528453"/>
                <a:gd name="connsiteX3" fmla="*/ 784983 w 841389"/>
                <a:gd name="connsiteY3" fmla="*/ 971759 h 1528453"/>
                <a:gd name="connsiteX4" fmla="*/ 841389 w 841389"/>
                <a:gd name="connsiteY4" fmla="*/ 1174648 h 1528453"/>
                <a:gd name="connsiteX5" fmla="*/ 398426 w 841389"/>
                <a:gd name="connsiteY5" fmla="*/ 1281066 h 1528453"/>
                <a:gd name="connsiteX6" fmla="*/ 237353 w 841389"/>
                <a:gd name="connsiteY6" fmla="*/ 1528453 h 1528453"/>
                <a:gd name="connsiteX7" fmla="*/ 211864 w 841389"/>
                <a:gd name="connsiteY7" fmla="*/ 1464343 h 1528453"/>
                <a:gd name="connsiteX8" fmla="*/ 10453 w 841389"/>
                <a:gd name="connsiteY8" fmla="*/ 510417 h 1528453"/>
                <a:gd name="connsiteX9" fmla="*/ 0 w 841389"/>
                <a:gd name="connsiteY9" fmla="*/ 259592 h 1528453"/>
                <a:gd name="connsiteX10" fmla="*/ 328863 w 841389"/>
                <a:gd name="connsiteY10" fmla="*/ 0 h 152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1389" h="1528453">
                  <a:moveTo>
                    <a:pt x="328863" y="0"/>
                  </a:moveTo>
                  <a:lnTo>
                    <a:pt x="693280" y="178493"/>
                  </a:lnTo>
                  <a:lnTo>
                    <a:pt x="703542" y="446050"/>
                  </a:lnTo>
                  <a:cubicBezTo>
                    <a:pt x="717516" y="627193"/>
                    <a:pt x="745120" y="803032"/>
                    <a:pt x="784983" y="971759"/>
                  </a:cubicBezTo>
                  <a:lnTo>
                    <a:pt x="841389" y="1174648"/>
                  </a:lnTo>
                  <a:lnTo>
                    <a:pt x="398426" y="1281066"/>
                  </a:lnTo>
                  <a:lnTo>
                    <a:pt x="237353" y="1528453"/>
                  </a:lnTo>
                  <a:lnTo>
                    <a:pt x="211864" y="1464343"/>
                  </a:lnTo>
                  <a:cubicBezTo>
                    <a:pt x="107754" y="1166105"/>
                    <a:pt x="38549" y="845624"/>
                    <a:pt x="10453" y="510417"/>
                  </a:cubicBezTo>
                  <a:lnTo>
                    <a:pt x="0" y="259592"/>
                  </a:lnTo>
                  <a:lnTo>
                    <a:pt x="328863" y="0"/>
                  </a:lnTo>
                  <a:close/>
                </a:path>
              </a:pathLst>
            </a:custGeom>
            <a:grp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2C4765B-550E-4EE9-8E47-965D5D08155E}"/>
                </a:ext>
              </a:extLst>
            </p:cNvPr>
            <p:cNvSpPr/>
            <p:nvPr/>
          </p:nvSpPr>
          <p:spPr>
            <a:xfrm>
              <a:off x="8013642" y="3328944"/>
              <a:ext cx="825558" cy="1475808"/>
            </a:xfrm>
            <a:custGeom>
              <a:avLst/>
              <a:gdLst>
                <a:gd name="connsiteX0" fmla="*/ 821388 w 825558"/>
                <a:gd name="connsiteY0" fmla="*/ 0 h 1475808"/>
                <a:gd name="connsiteX1" fmla="*/ 825558 w 825558"/>
                <a:gd name="connsiteY1" fmla="*/ 100056 h 1475808"/>
                <a:gd name="connsiteX2" fmla="*/ 609984 w 825558"/>
                <a:gd name="connsiteY2" fmla="*/ 1393818 h 1475808"/>
                <a:gd name="connsiteX3" fmla="*/ 601921 w 825558"/>
                <a:gd name="connsiteY3" fmla="*/ 1414098 h 1475808"/>
                <a:gd name="connsiteX4" fmla="*/ 222531 w 825558"/>
                <a:gd name="connsiteY4" fmla="*/ 1475808 h 1475808"/>
                <a:gd name="connsiteX5" fmla="*/ 0 w 825558"/>
                <a:gd name="connsiteY5" fmla="*/ 1033843 h 1475808"/>
                <a:gd name="connsiteX6" fmla="*/ 36867 w 825558"/>
                <a:gd name="connsiteY6" fmla="*/ 901234 h 1475808"/>
                <a:gd name="connsiteX7" fmla="*/ 128874 w 825558"/>
                <a:gd name="connsiteY7" fmla="*/ 100057 h 1475808"/>
                <a:gd name="connsiteX8" fmla="*/ 125642 w 825558"/>
                <a:gd name="connsiteY8" fmla="*/ 15784 h 1475808"/>
                <a:gd name="connsiteX9" fmla="*/ 459606 w 825558"/>
                <a:gd name="connsiteY9" fmla="*/ 205286 h 1475808"/>
                <a:gd name="connsiteX10" fmla="*/ 821388 w 825558"/>
                <a:gd name="connsiteY10" fmla="*/ 0 h 147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5558" h="1475808">
                  <a:moveTo>
                    <a:pt x="821388" y="0"/>
                  </a:moveTo>
                  <a:lnTo>
                    <a:pt x="825558" y="100056"/>
                  </a:lnTo>
                  <a:cubicBezTo>
                    <a:pt x="825558" y="558973"/>
                    <a:pt x="748797" y="996167"/>
                    <a:pt x="609984" y="1393818"/>
                  </a:cubicBezTo>
                  <a:lnTo>
                    <a:pt x="601921" y="1414098"/>
                  </a:lnTo>
                  <a:lnTo>
                    <a:pt x="222531" y="1475808"/>
                  </a:lnTo>
                  <a:lnTo>
                    <a:pt x="0" y="1033843"/>
                  </a:lnTo>
                  <a:lnTo>
                    <a:pt x="36867" y="901234"/>
                  </a:lnTo>
                  <a:cubicBezTo>
                    <a:pt x="96662" y="648143"/>
                    <a:pt x="128874" y="379052"/>
                    <a:pt x="128874" y="100057"/>
                  </a:cubicBezTo>
                  <a:lnTo>
                    <a:pt x="125642" y="15784"/>
                  </a:lnTo>
                  <a:lnTo>
                    <a:pt x="459606" y="205286"/>
                  </a:lnTo>
                  <a:lnTo>
                    <a:pt x="821388" y="0"/>
                  </a:lnTo>
                  <a:close/>
                </a:path>
              </a:pathLst>
            </a:custGeom>
            <a:grp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BFC0481-C79C-4CA8-AB1D-4B1CF242E69A}"/>
                </a:ext>
              </a:extLst>
            </p:cNvPr>
            <p:cNvSpPr/>
            <p:nvPr/>
          </p:nvSpPr>
          <p:spPr>
            <a:xfrm>
              <a:off x="7378539" y="4600977"/>
              <a:ext cx="1161255" cy="1418262"/>
            </a:xfrm>
            <a:custGeom>
              <a:avLst/>
              <a:gdLst>
                <a:gd name="connsiteX0" fmla="*/ 558048 w 1161255"/>
                <a:gd name="connsiteY0" fmla="*/ 0 h 1418262"/>
                <a:gd name="connsiteX1" fmla="*/ 758519 w 1161255"/>
                <a:gd name="connsiteY1" fmla="*/ 398151 h 1418262"/>
                <a:gd name="connsiteX2" fmla="*/ 1161255 w 1161255"/>
                <a:gd name="connsiteY2" fmla="*/ 332644 h 1418262"/>
                <a:gd name="connsiteX3" fmla="*/ 1129573 w 1161255"/>
                <a:gd name="connsiteY3" fmla="*/ 412330 h 1418262"/>
                <a:gd name="connsiteX4" fmla="*/ 462392 w 1161255"/>
                <a:gd name="connsiteY4" fmla="*/ 1392806 h 1418262"/>
                <a:gd name="connsiteX5" fmla="*/ 434297 w 1161255"/>
                <a:gd name="connsiteY5" fmla="*/ 1418262 h 1418262"/>
                <a:gd name="connsiteX6" fmla="*/ 70344 w 1161255"/>
                <a:gd name="connsiteY6" fmla="*/ 1357661 h 1418262"/>
                <a:gd name="connsiteX7" fmla="*/ 0 w 1161255"/>
                <a:gd name="connsiteY7" fmla="*/ 925949 h 1418262"/>
                <a:gd name="connsiteX8" fmla="*/ 19237 w 1161255"/>
                <a:gd name="connsiteY8" fmla="*/ 907011 h 1418262"/>
                <a:gd name="connsiteX9" fmla="*/ 516975 w 1161255"/>
                <a:gd name="connsiteY9" fmla="*/ 112247 h 1418262"/>
                <a:gd name="connsiteX10" fmla="*/ 558048 w 1161255"/>
                <a:gd name="connsiteY10" fmla="*/ 0 h 141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1255" h="1418262">
                  <a:moveTo>
                    <a:pt x="558048" y="0"/>
                  </a:moveTo>
                  <a:lnTo>
                    <a:pt x="758519" y="398151"/>
                  </a:lnTo>
                  <a:lnTo>
                    <a:pt x="1161255" y="332644"/>
                  </a:lnTo>
                  <a:lnTo>
                    <a:pt x="1129573" y="412330"/>
                  </a:lnTo>
                  <a:cubicBezTo>
                    <a:pt x="960652" y="789095"/>
                    <a:pt x="733356" y="1121861"/>
                    <a:pt x="462392" y="1392806"/>
                  </a:cubicBezTo>
                  <a:lnTo>
                    <a:pt x="434297" y="1418262"/>
                  </a:lnTo>
                  <a:lnTo>
                    <a:pt x="70344" y="1357661"/>
                  </a:lnTo>
                  <a:lnTo>
                    <a:pt x="0" y="925949"/>
                  </a:lnTo>
                  <a:lnTo>
                    <a:pt x="19237" y="907011"/>
                  </a:lnTo>
                  <a:cubicBezTo>
                    <a:pt x="221385" y="687386"/>
                    <a:pt x="390955" y="417649"/>
                    <a:pt x="516975" y="112247"/>
                  </a:cubicBezTo>
                  <a:lnTo>
                    <a:pt x="558048" y="0"/>
                  </a:lnTo>
                  <a:close/>
                </a:path>
              </a:pathLst>
            </a:custGeom>
            <a:grp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06045A81-095D-42DA-BEF3-791F0CC8FF12}"/>
                </a:ext>
              </a:extLst>
            </p:cNvPr>
            <p:cNvSpPr/>
            <p:nvPr/>
          </p:nvSpPr>
          <p:spPr>
            <a:xfrm>
              <a:off x="3674775" y="4603011"/>
              <a:ext cx="1186628" cy="1503059"/>
            </a:xfrm>
            <a:custGeom>
              <a:avLst/>
              <a:gdLst>
                <a:gd name="connsiteX0" fmla="*/ 581385 w 1186628"/>
                <a:gd name="connsiteY0" fmla="*/ 0 h 1503059"/>
                <a:gd name="connsiteX1" fmla="*/ 621714 w 1186628"/>
                <a:gd name="connsiteY1" fmla="*/ 110214 h 1503059"/>
                <a:gd name="connsiteX2" fmla="*/ 1119452 w 1186628"/>
                <a:gd name="connsiteY2" fmla="*/ 904978 h 1503059"/>
                <a:gd name="connsiteX3" fmla="*/ 1186628 w 1186628"/>
                <a:gd name="connsiteY3" fmla="*/ 971110 h 1503059"/>
                <a:gd name="connsiteX4" fmla="*/ 831662 w 1186628"/>
                <a:gd name="connsiteY4" fmla="*/ 1248734 h 1503059"/>
                <a:gd name="connsiteX5" fmla="*/ 800224 w 1186628"/>
                <a:gd name="connsiteY5" fmla="*/ 1503059 h 1503059"/>
                <a:gd name="connsiteX6" fmla="*/ 676295 w 1186628"/>
                <a:gd name="connsiteY6" fmla="*/ 1390773 h 1503059"/>
                <a:gd name="connsiteX7" fmla="*/ 9114 w 1186628"/>
                <a:gd name="connsiteY7" fmla="*/ 410297 h 1503059"/>
                <a:gd name="connsiteX8" fmla="*/ 0 w 1186628"/>
                <a:gd name="connsiteY8" fmla="*/ 387374 h 1503059"/>
                <a:gd name="connsiteX9" fmla="*/ 191185 w 1186628"/>
                <a:gd name="connsiteY9" fmla="*/ 93742 h 1503059"/>
                <a:gd name="connsiteX10" fmla="*/ 581385 w 1186628"/>
                <a:gd name="connsiteY10" fmla="*/ 0 h 1503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628" h="1503059">
                  <a:moveTo>
                    <a:pt x="581385" y="0"/>
                  </a:moveTo>
                  <a:lnTo>
                    <a:pt x="621714" y="110214"/>
                  </a:lnTo>
                  <a:cubicBezTo>
                    <a:pt x="747735" y="415616"/>
                    <a:pt x="917305" y="685353"/>
                    <a:pt x="1119452" y="904978"/>
                  </a:cubicBezTo>
                  <a:lnTo>
                    <a:pt x="1186628" y="971110"/>
                  </a:lnTo>
                  <a:lnTo>
                    <a:pt x="831662" y="1248734"/>
                  </a:lnTo>
                  <a:lnTo>
                    <a:pt x="800224" y="1503059"/>
                  </a:lnTo>
                  <a:lnTo>
                    <a:pt x="676295" y="1390773"/>
                  </a:lnTo>
                  <a:cubicBezTo>
                    <a:pt x="405331" y="1119828"/>
                    <a:pt x="178035" y="787062"/>
                    <a:pt x="9114" y="410297"/>
                  </a:cubicBezTo>
                  <a:lnTo>
                    <a:pt x="0" y="387374"/>
                  </a:lnTo>
                  <a:lnTo>
                    <a:pt x="191185" y="93742"/>
                  </a:lnTo>
                  <a:lnTo>
                    <a:pt x="581385" y="0"/>
                  </a:lnTo>
                  <a:close/>
                </a:path>
              </a:pathLst>
            </a:custGeom>
            <a:grp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5C40C629-5063-4875-AB87-5974CC587FFC}"/>
                </a:ext>
              </a:extLst>
            </p:cNvPr>
            <p:cNvSpPr/>
            <p:nvPr/>
          </p:nvSpPr>
          <p:spPr>
            <a:xfrm>
              <a:off x="6045184" y="5660198"/>
              <a:ext cx="1621102" cy="1090264"/>
            </a:xfrm>
            <a:custGeom>
              <a:avLst/>
              <a:gdLst>
                <a:gd name="connsiteX0" fmla="*/ 1197978 w 1621102"/>
                <a:gd name="connsiteY0" fmla="*/ 0 h 1090264"/>
                <a:gd name="connsiteX1" fmla="*/ 1268551 w 1621102"/>
                <a:gd name="connsiteY1" fmla="*/ 433120 h 1090264"/>
                <a:gd name="connsiteX2" fmla="*/ 1621102 w 1621102"/>
                <a:gd name="connsiteY2" fmla="*/ 491821 h 1090264"/>
                <a:gd name="connsiteX3" fmla="*/ 1584565 w 1621102"/>
                <a:gd name="connsiteY3" fmla="*/ 524925 h 1090264"/>
                <a:gd name="connsiteX4" fmla="*/ 191981 w 1621102"/>
                <a:gd name="connsiteY4" fmla="*/ 1088248 h 1090264"/>
                <a:gd name="connsiteX5" fmla="*/ 126183 w 1621102"/>
                <a:gd name="connsiteY5" fmla="*/ 1090264 h 1090264"/>
                <a:gd name="connsiteX6" fmla="*/ 0 w 1621102"/>
                <a:gd name="connsiteY6" fmla="*/ 874158 h 1090264"/>
                <a:gd name="connsiteX7" fmla="*/ 185676 w 1621102"/>
                <a:gd name="connsiteY7" fmla="*/ 454053 h 1090264"/>
                <a:gd name="connsiteX8" fmla="*/ 260061 w 1621102"/>
                <a:gd name="connsiteY8" fmla="*/ 449108 h 1090264"/>
                <a:gd name="connsiteX9" fmla="*/ 1195043 w 1621102"/>
                <a:gd name="connsiteY9" fmla="*/ 2888 h 1090264"/>
                <a:gd name="connsiteX10" fmla="*/ 1197978 w 1621102"/>
                <a:gd name="connsiteY10" fmla="*/ 0 h 109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102" h="1090264">
                  <a:moveTo>
                    <a:pt x="1197978" y="0"/>
                  </a:moveTo>
                  <a:lnTo>
                    <a:pt x="1268551" y="433120"/>
                  </a:lnTo>
                  <a:lnTo>
                    <a:pt x="1621102" y="491821"/>
                  </a:lnTo>
                  <a:lnTo>
                    <a:pt x="1584565" y="524925"/>
                  </a:lnTo>
                  <a:cubicBezTo>
                    <a:pt x="1183233" y="853443"/>
                    <a:pt x="706293" y="1056660"/>
                    <a:pt x="191981" y="1088248"/>
                  </a:cubicBezTo>
                  <a:lnTo>
                    <a:pt x="126183" y="1090264"/>
                  </a:lnTo>
                  <a:lnTo>
                    <a:pt x="0" y="874158"/>
                  </a:lnTo>
                  <a:lnTo>
                    <a:pt x="185676" y="454053"/>
                  </a:lnTo>
                  <a:lnTo>
                    <a:pt x="260061" y="449108"/>
                  </a:lnTo>
                  <a:cubicBezTo>
                    <a:pt x="604051" y="403118"/>
                    <a:pt x="922855" y="244974"/>
                    <a:pt x="1195043" y="2888"/>
                  </a:cubicBezTo>
                  <a:lnTo>
                    <a:pt x="1197978" y="0"/>
                  </a:lnTo>
                  <a:close/>
                </a:path>
              </a:pathLst>
            </a:custGeom>
            <a:grp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552A7F0-82D3-42DE-B93F-890F20B5EE18}"/>
                </a:ext>
              </a:extLst>
            </p:cNvPr>
            <p:cNvSpPr/>
            <p:nvPr/>
          </p:nvSpPr>
          <p:spPr>
            <a:xfrm>
              <a:off x="4713346" y="5749182"/>
              <a:ext cx="1369912" cy="1001224"/>
            </a:xfrm>
            <a:custGeom>
              <a:avLst/>
              <a:gdLst>
                <a:gd name="connsiteX0" fmla="*/ 346077 w 1369912"/>
                <a:gd name="connsiteY0" fmla="*/ 0 h 1001224"/>
                <a:gd name="connsiteX1" fmla="*/ 407164 w 1369912"/>
                <a:gd name="connsiteY1" fmla="*/ 48857 h 1001224"/>
                <a:gd name="connsiteX2" fmla="*/ 1173411 w 1369912"/>
                <a:gd name="connsiteY2" fmla="*/ 360124 h 1001224"/>
                <a:gd name="connsiteX3" fmla="*/ 1369912 w 1369912"/>
                <a:gd name="connsiteY3" fmla="*/ 373187 h 1001224"/>
                <a:gd name="connsiteX4" fmla="*/ 1184154 w 1369912"/>
                <a:gd name="connsiteY4" fmla="*/ 793478 h 1001224"/>
                <a:gd name="connsiteX5" fmla="*/ 1305455 w 1369912"/>
                <a:gd name="connsiteY5" fmla="*/ 1001224 h 1001224"/>
                <a:gd name="connsiteX6" fmla="*/ 1241489 w 1369912"/>
                <a:gd name="connsiteY6" fmla="*/ 999264 h 1001224"/>
                <a:gd name="connsiteX7" fmla="*/ 75082 w 1369912"/>
                <a:gd name="connsiteY7" fmla="*/ 602428 h 1001224"/>
                <a:gd name="connsiteX8" fmla="*/ 0 w 1369912"/>
                <a:gd name="connsiteY8" fmla="*/ 547161 h 1001224"/>
                <a:gd name="connsiteX9" fmla="*/ 37835 w 1369912"/>
                <a:gd name="connsiteY9" fmla="*/ 241080 h 1001224"/>
                <a:gd name="connsiteX10" fmla="*/ 346077 w 1369912"/>
                <a:gd name="connsiteY10" fmla="*/ 0 h 100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9912" h="1001224">
                  <a:moveTo>
                    <a:pt x="346077" y="0"/>
                  </a:moveTo>
                  <a:lnTo>
                    <a:pt x="407164" y="48857"/>
                  </a:lnTo>
                  <a:cubicBezTo>
                    <a:pt x="639147" y="214761"/>
                    <a:pt x="898220" y="323332"/>
                    <a:pt x="1173411" y="360124"/>
                  </a:cubicBezTo>
                  <a:lnTo>
                    <a:pt x="1369912" y="373187"/>
                  </a:lnTo>
                  <a:lnTo>
                    <a:pt x="1184154" y="793478"/>
                  </a:lnTo>
                  <a:lnTo>
                    <a:pt x="1305455" y="1001224"/>
                  </a:lnTo>
                  <a:lnTo>
                    <a:pt x="1241489" y="999264"/>
                  </a:lnTo>
                  <a:cubicBezTo>
                    <a:pt x="820689" y="973420"/>
                    <a:pt x="424906" y="832683"/>
                    <a:pt x="75082" y="602428"/>
                  </a:cubicBezTo>
                  <a:lnTo>
                    <a:pt x="0" y="547161"/>
                  </a:lnTo>
                  <a:lnTo>
                    <a:pt x="37835" y="241080"/>
                  </a:lnTo>
                  <a:lnTo>
                    <a:pt x="346077" y="0"/>
                  </a:lnTo>
                  <a:close/>
                </a:path>
              </a:pathLst>
            </a:custGeom>
            <a:grp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ircle: Hollow 46">
              <a:extLst>
                <a:ext uri="{FF2B5EF4-FFF2-40B4-BE49-F238E27FC236}">
                  <a16:creationId xmlns:a16="http://schemas.microsoft.com/office/drawing/2014/main" id="{8B21E482-3E84-407A-A3B1-337D98BA8308}"/>
                </a:ext>
              </a:extLst>
            </p:cNvPr>
            <p:cNvSpPr/>
            <p:nvPr/>
          </p:nvSpPr>
          <p:spPr>
            <a:xfrm>
              <a:off x="6577047" y="328194"/>
              <a:ext cx="357201" cy="357201"/>
            </a:xfrm>
            <a:prstGeom prst="donut">
              <a:avLst>
                <a:gd name="adj" fmla="val 35000"/>
              </a:avLst>
            </a:prstGeom>
            <a:grpFill/>
            <a:ln>
              <a:solidFill>
                <a:schemeClr val="bg1">
                  <a:lumMod val="95000"/>
                </a:schemeClr>
              </a:solid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8" name="Circle: Hollow 47">
              <a:extLst>
                <a:ext uri="{FF2B5EF4-FFF2-40B4-BE49-F238E27FC236}">
                  <a16:creationId xmlns:a16="http://schemas.microsoft.com/office/drawing/2014/main" id="{67926D20-E5E9-4E63-AD37-8DE56026E3EF}"/>
                </a:ext>
              </a:extLst>
            </p:cNvPr>
            <p:cNvSpPr/>
            <p:nvPr/>
          </p:nvSpPr>
          <p:spPr>
            <a:xfrm>
              <a:off x="7656441" y="1187396"/>
              <a:ext cx="357201" cy="357201"/>
            </a:xfrm>
            <a:prstGeom prst="donut">
              <a:avLst>
                <a:gd name="adj" fmla="val 35000"/>
              </a:avLst>
            </a:prstGeom>
            <a:grpFill/>
            <a:ln>
              <a:solidFill>
                <a:schemeClr val="bg1">
                  <a:lumMod val="95000"/>
                </a:schemeClr>
              </a:solid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Circle: Hollow 49">
              <a:extLst>
                <a:ext uri="{FF2B5EF4-FFF2-40B4-BE49-F238E27FC236}">
                  <a16:creationId xmlns:a16="http://schemas.microsoft.com/office/drawing/2014/main" id="{66DCA0FF-C2F0-412E-8295-5EE2E5165577}"/>
                </a:ext>
              </a:extLst>
            </p:cNvPr>
            <p:cNvSpPr/>
            <p:nvPr/>
          </p:nvSpPr>
          <p:spPr>
            <a:xfrm>
              <a:off x="8247820" y="2493048"/>
              <a:ext cx="357201" cy="357201"/>
            </a:xfrm>
            <a:prstGeom prst="donut">
              <a:avLst>
                <a:gd name="adj" fmla="val 35000"/>
              </a:avLst>
            </a:prstGeom>
            <a:grpFill/>
            <a:ln>
              <a:solidFill>
                <a:schemeClr val="bg1">
                  <a:lumMod val="95000"/>
                </a:schemeClr>
              </a:solid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Circle: Hollow 50">
              <a:extLst>
                <a:ext uri="{FF2B5EF4-FFF2-40B4-BE49-F238E27FC236}">
                  <a16:creationId xmlns:a16="http://schemas.microsoft.com/office/drawing/2014/main" id="{C739ABC3-C467-42CD-A731-A38162FF9B10}"/>
                </a:ext>
              </a:extLst>
            </p:cNvPr>
            <p:cNvSpPr/>
            <p:nvPr/>
          </p:nvSpPr>
          <p:spPr>
            <a:xfrm>
              <a:off x="8247820" y="3912111"/>
              <a:ext cx="357201" cy="357201"/>
            </a:xfrm>
            <a:prstGeom prst="donut">
              <a:avLst>
                <a:gd name="adj" fmla="val 35000"/>
              </a:avLst>
            </a:prstGeom>
            <a:grpFill/>
            <a:ln>
              <a:solidFill>
                <a:schemeClr val="bg1">
                  <a:lumMod val="95000"/>
                </a:schemeClr>
              </a:solid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Circle: Hollow 52">
              <a:extLst>
                <a:ext uri="{FF2B5EF4-FFF2-40B4-BE49-F238E27FC236}">
                  <a16:creationId xmlns:a16="http://schemas.microsoft.com/office/drawing/2014/main" id="{51F60BBA-30AD-4D6E-91BE-8E22943CB268}"/>
                </a:ext>
              </a:extLst>
            </p:cNvPr>
            <p:cNvSpPr/>
            <p:nvPr/>
          </p:nvSpPr>
          <p:spPr>
            <a:xfrm>
              <a:off x="7684841" y="5233395"/>
              <a:ext cx="357201" cy="357201"/>
            </a:xfrm>
            <a:prstGeom prst="donut">
              <a:avLst>
                <a:gd name="adj" fmla="val 35000"/>
              </a:avLst>
            </a:prstGeom>
            <a:grpFill/>
            <a:ln>
              <a:solidFill>
                <a:schemeClr val="bg1">
                  <a:lumMod val="95000"/>
                </a:schemeClr>
              </a:solid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6" name="Circle: Hollow 55">
              <a:extLst>
                <a:ext uri="{FF2B5EF4-FFF2-40B4-BE49-F238E27FC236}">
                  <a16:creationId xmlns:a16="http://schemas.microsoft.com/office/drawing/2014/main" id="{35B1A840-BC32-4EB6-970A-1659F0B4D904}"/>
                </a:ext>
              </a:extLst>
            </p:cNvPr>
            <p:cNvSpPr/>
            <p:nvPr/>
          </p:nvSpPr>
          <p:spPr>
            <a:xfrm>
              <a:off x="6498534" y="6159368"/>
              <a:ext cx="357201" cy="357201"/>
            </a:xfrm>
            <a:prstGeom prst="donut">
              <a:avLst>
                <a:gd name="adj" fmla="val 35000"/>
              </a:avLst>
            </a:prstGeom>
            <a:grpFill/>
            <a:ln>
              <a:solidFill>
                <a:schemeClr val="bg1">
                  <a:lumMod val="95000"/>
                </a:schemeClr>
              </a:solid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Circle: Hollow 56">
              <a:extLst>
                <a:ext uri="{FF2B5EF4-FFF2-40B4-BE49-F238E27FC236}">
                  <a16:creationId xmlns:a16="http://schemas.microsoft.com/office/drawing/2014/main" id="{266F22F2-D350-4B7D-BF0A-62E9284778A9}"/>
                </a:ext>
              </a:extLst>
            </p:cNvPr>
            <p:cNvSpPr/>
            <p:nvPr/>
          </p:nvSpPr>
          <p:spPr>
            <a:xfrm>
              <a:off x="5200665" y="6106070"/>
              <a:ext cx="357201" cy="357201"/>
            </a:xfrm>
            <a:prstGeom prst="donut">
              <a:avLst>
                <a:gd name="adj" fmla="val 35000"/>
              </a:avLst>
            </a:prstGeom>
            <a:grpFill/>
            <a:ln>
              <a:solidFill>
                <a:schemeClr val="bg1">
                  <a:lumMod val="95000"/>
                </a:schemeClr>
              </a:solid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8" name="Circle: Hollow 57">
              <a:extLst>
                <a:ext uri="{FF2B5EF4-FFF2-40B4-BE49-F238E27FC236}">
                  <a16:creationId xmlns:a16="http://schemas.microsoft.com/office/drawing/2014/main" id="{A740F433-901F-4E03-A68E-917839AF1D69}"/>
                </a:ext>
              </a:extLst>
            </p:cNvPr>
            <p:cNvSpPr/>
            <p:nvPr/>
          </p:nvSpPr>
          <p:spPr>
            <a:xfrm>
              <a:off x="4019299" y="5089270"/>
              <a:ext cx="357201" cy="357201"/>
            </a:xfrm>
            <a:prstGeom prst="donut">
              <a:avLst>
                <a:gd name="adj" fmla="val 35000"/>
              </a:avLst>
            </a:prstGeom>
            <a:grpFill/>
            <a:ln>
              <a:solidFill>
                <a:schemeClr val="bg1">
                  <a:lumMod val="95000"/>
                </a:schemeClr>
              </a:solid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9" name="Circle: Hollow 58">
              <a:extLst>
                <a:ext uri="{FF2B5EF4-FFF2-40B4-BE49-F238E27FC236}">
                  <a16:creationId xmlns:a16="http://schemas.microsoft.com/office/drawing/2014/main" id="{3958E344-61DD-4CEC-A9DF-220F003A3F72}"/>
                </a:ext>
              </a:extLst>
            </p:cNvPr>
            <p:cNvSpPr/>
            <p:nvPr/>
          </p:nvSpPr>
          <p:spPr>
            <a:xfrm>
              <a:off x="3554230" y="3753189"/>
              <a:ext cx="357201" cy="357201"/>
            </a:xfrm>
            <a:prstGeom prst="donut">
              <a:avLst>
                <a:gd name="adj" fmla="val 35000"/>
              </a:avLst>
            </a:prstGeom>
            <a:grpFill/>
            <a:ln>
              <a:solidFill>
                <a:schemeClr val="bg1">
                  <a:lumMod val="95000"/>
                </a:schemeClr>
              </a:solid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0" name="Circle: Hollow 59">
              <a:extLst>
                <a:ext uri="{FF2B5EF4-FFF2-40B4-BE49-F238E27FC236}">
                  <a16:creationId xmlns:a16="http://schemas.microsoft.com/office/drawing/2014/main" id="{6F79408E-B837-4613-AA50-37FD888DB5B2}"/>
                </a:ext>
              </a:extLst>
            </p:cNvPr>
            <p:cNvSpPr/>
            <p:nvPr/>
          </p:nvSpPr>
          <p:spPr>
            <a:xfrm>
              <a:off x="3590148" y="2462261"/>
              <a:ext cx="357201" cy="357201"/>
            </a:xfrm>
            <a:prstGeom prst="donut">
              <a:avLst>
                <a:gd name="adj" fmla="val 35000"/>
              </a:avLst>
            </a:prstGeom>
            <a:grpFill/>
            <a:ln>
              <a:solidFill>
                <a:schemeClr val="bg1">
                  <a:lumMod val="95000"/>
                </a:schemeClr>
              </a:solid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1" name="Circle: Hollow 60">
              <a:extLst>
                <a:ext uri="{FF2B5EF4-FFF2-40B4-BE49-F238E27FC236}">
                  <a16:creationId xmlns:a16="http://schemas.microsoft.com/office/drawing/2014/main" id="{3DD97066-7F7A-4D73-B844-F6B5D10DB40E}"/>
                </a:ext>
              </a:extLst>
            </p:cNvPr>
            <p:cNvSpPr/>
            <p:nvPr/>
          </p:nvSpPr>
          <p:spPr>
            <a:xfrm>
              <a:off x="4171734" y="1232928"/>
              <a:ext cx="357201" cy="357201"/>
            </a:xfrm>
            <a:prstGeom prst="donut">
              <a:avLst>
                <a:gd name="adj" fmla="val 35000"/>
              </a:avLst>
            </a:prstGeom>
            <a:grpFill/>
            <a:ln>
              <a:solidFill>
                <a:schemeClr val="bg1">
                  <a:lumMod val="95000"/>
                </a:schemeClr>
              </a:solid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Circle: Hollow 61">
              <a:extLst>
                <a:ext uri="{FF2B5EF4-FFF2-40B4-BE49-F238E27FC236}">
                  <a16:creationId xmlns:a16="http://schemas.microsoft.com/office/drawing/2014/main" id="{E85C63EE-986E-4ACF-A0D7-8AAAC4E4FC45}"/>
                </a:ext>
              </a:extLst>
            </p:cNvPr>
            <p:cNvSpPr/>
            <p:nvPr/>
          </p:nvSpPr>
          <p:spPr>
            <a:xfrm>
              <a:off x="5203260" y="380967"/>
              <a:ext cx="357201" cy="357201"/>
            </a:xfrm>
            <a:prstGeom prst="donut">
              <a:avLst>
                <a:gd name="adj" fmla="val 35000"/>
              </a:avLst>
            </a:prstGeom>
            <a:grpFill/>
            <a:ln>
              <a:solidFill>
                <a:schemeClr val="bg1">
                  <a:lumMod val="95000"/>
                </a:schemeClr>
              </a:solid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4" name="Oval 3">
            <a:extLst>
              <a:ext uri="{FF2B5EF4-FFF2-40B4-BE49-F238E27FC236}">
                <a16:creationId xmlns:a16="http://schemas.microsoft.com/office/drawing/2014/main" id="{5A6A83FF-6747-46BE-BA77-53772E580537}"/>
              </a:ext>
            </a:extLst>
          </p:cNvPr>
          <p:cNvSpPr/>
          <p:nvPr/>
        </p:nvSpPr>
        <p:spPr>
          <a:xfrm rot="15230672">
            <a:off x="6425333" y="2801116"/>
            <a:ext cx="2776730" cy="5924275"/>
          </a:xfrm>
          <a:prstGeom prst="ellipse">
            <a:avLst/>
          </a:prstGeom>
          <a:solidFill>
            <a:schemeClr val="tx1"/>
          </a:solidFill>
          <a:effectLst>
            <a:softEdge rad="1028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072F97DE-E3FC-4ECF-AA22-2E85A38A4A30}"/>
              </a:ext>
            </a:extLst>
          </p:cNvPr>
          <p:cNvGrpSpPr/>
          <p:nvPr/>
        </p:nvGrpSpPr>
        <p:grpSpPr>
          <a:xfrm>
            <a:off x="3107607" y="-502987"/>
            <a:ext cx="5483299" cy="6644773"/>
            <a:chOff x="3355901" y="105689"/>
            <a:chExt cx="5483299" cy="6644773"/>
          </a:xfrm>
          <a:scene3d>
            <a:camera prst="perspectiveContrastingRightFacing" fov="5700000">
              <a:rot lat="20385136" lon="17812818" rev="3237195"/>
            </a:camera>
            <a:lightRig rig="twoPt" dir="t"/>
          </a:scene3d>
        </p:grpSpPr>
        <p:sp>
          <p:nvSpPr>
            <p:cNvPr id="55" name="Freeform: Shape 54">
              <a:extLst>
                <a:ext uri="{FF2B5EF4-FFF2-40B4-BE49-F238E27FC236}">
                  <a16:creationId xmlns:a16="http://schemas.microsoft.com/office/drawing/2014/main" id="{3B411B10-7757-4F76-B085-BD2429B718CE}"/>
                </a:ext>
              </a:extLst>
            </p:cNvPr>
            <p:cNvSpPr/>
            <p:nvPr/>
          </p:nvSpPr>
          <p:spPr>
            <a:xfrm>
              <a:off x="6110967" y="105689"/>
              <a:ext cx="1226290" cy="942223"/>
            </a:xfrm>
            <a:custGeom>
              <a:avLst/>
              <a:gdLst>
                <a:gd name="connsiteX0" fmla="*/ 0 w 1226290"/>
                <a:gd name="connsiteY0" fmla="*/ 0 h 942223"/>
                <a:gd name="connsiteX1" fmla="*/ 126198 w 1226290"/>
                <a:gd name="connsiteY1" fmla="*/ 3866 h 942223"/>
                <a:gd name="connsiteX2" fmla="*/ 1052810 w 1226290"/>
                <a:gd name="connsiteY2" fmla="*/ 260739 h 942223"/>
                <a:gd name="connsiteX3" fmla="*/ 1113185 w 1226290"/>
                <a:gd name="connsiteY3" fmla="*/ 295979 h 942223"/>
                <a:gd name="connsiteX4" fmla="*/ 1226290 w 1226290"/>
                <a:gd name="connsiteY4" fmla="*/ 684505 h 942223"/>
                <a:gd name="connsiteX5" fmla="*/ 941522 w 1226290"/>
                <a:gd name="connsiteY5" fmla="*/ 942223 h 942223"/>
                <a:gd name="connsiteX6" fmla="*/ 781630 w 1226290"/>
                <a:gd name="connsiteY6" fmla="*/ 840823 h 942223"/>
                <a:gd name="connsiteX7" fmla="*/ 194278 w 1226290"/>
                <a:gd name="connsiteY7" fmla="*/ 643008 h 942223"/>
                <a:gd name="connsiteX8" fmla="*/ 61399 w 1226290"/>
                <a:gd name="connsiteY8" fmla="*/ 634175 h 942223"/>
                <a:gd name="connsiteX9" fmla="*/ 210757 w 1226290"/>
                <a:gd name="connsiteY9" fmla="*/ 371150 h 942223"/>
                <a:gd name="connsiteX10" fmla="*/ 0 w 1226290"/>
                <a:gd name="connsiteY10" fmla="*/ 0 h 94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6290" h="942223">
                  <a:moveTo>
                    <a:pt x="0" y="0"/>
                  </a:moveTo>
                  <a:lnTo>
                    <a:pt x="126198" y="3866"/>
                  </a:lnTo>
                  <a:cubicBezTo>
                    <a:pt x="453487" y="23967"/>
                    <a:pt x="765643" y="113571"/>
                    <a:pt x="1052810" y="260739"/>
                  </a:cubicBezTo>
                  <a:lnTo>
                    <a:pt x="1113185" y="295979"/>
                  </a:lnTo>
                  <a:lnTo>
                    <a:pt x="1226290" y="684505"/>
                  </a:lnTo>
                  <a:lnTo>
                    <a:pt x="941522" y="942223"/>
                  </a:lnTo>
                  <a:lnTo>
                    <a:pt x="781630" y="840823"/>
                  </a:lnTo>
                  <a:cubicBezTo>
                    <a:pt x="597999" y="738572"/>
                    <a:pt x="400672" y="670602"/>
                    <a:pt x="194278" y="643008"/>
                  </a:cubicBezTo>
                  <a:lnTo>
                    <a:pt x="61399" y="634175"/>
                  </a:lnTo>
                  <a:lnTo>
                    <a:pt x="210757" y="371150"/>
                  </a:lnTo>
                  <a:lnTo>
                    <a:pt x="0" y="0"/>
                  </a:lnTo>
                  <a:close/>
                </a:path>
              </a:pathLst>
            </a:custGeom>
            <a:solidFill>
              <a:srgbClr val="3B6701"/>
            </a:solidFill>
            <a:ln>
              <a:no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8999191-11D3-4B6C-A3CB-56C880CE1462}"/>
                </a:ext>
              </a:extLst>
            </p:cNvPr>
            <p:cNvSpPr/>
            <p:nvPr/>
          </p:nvSpPr>
          <p:spPr>
            <a:xfrm>
              <a:off x="4562899" y="109235"/>
              <a:ext cx="1611140" cy="1078161"/>
            </a:xfrm>
            <a:custGeom>
              <a:avLst/>
              <a:gdLst>
                <a:gd name="connsiteX0" fmla="*/ 1402397 w 1611140"/>
                <a:gd name="connsiteY0" fmla="*/ 0 h 1078161"/>
                <a:gd name="connsiteX1" fmla="*/ 1611140 w 1611140"/>
                <a:gd name="connsiteY1" fmla="*/ 367604 h 1078161"/>
                <a:gd name="connsiteX2" fmla="*/ 1461980 w 1611140"/>
                <a:gd name="connsiteY2" fmla="*/ 630280 h 1078161"/>
                <a:gd name="connsiteX3" fmla="*/ 1323858 w 1611140"/>
                <a:gd name="connsiteY3" fmla="*/ 639462 h 1078161"/>
                <a:gd name="connsiteX4" fmla="*/ 557611 w 1611140"/>
                <a:gd name="connsiteY4" fmla="*/ 950729 h 1078161"/>
                <a:gd name="connsiteX5" fmla="*/ 398281 w 1611140"/>
                <a:gd name="connsiteY5" fmla="*/ 1078161 h 1078161"/>
                <a:gd name="connsiteX6" fmla="*/ 367086 w 1611140"/>
                <a:gd name="connsiteY6" fmla="*/ 721633 h 1078161"/>
                <a:gd name="connsiteX7" fmla="*/ 0 w 1611140"/>
                <a:gd name="connsiteY7" fmla="*/ 563166 h 1078161"/>
                <a:gd name="connsiteX8" fmla="*/ 225529 w 1611140"/>
                <a:gd name="connsiteY8" fmla="*/ 397156 h 1078161"/>
                <a:gd name="connsiteX9" fmla="*/ 1391936 w 1611140"/>
                <a:gd name="connsiteY9" fmla="*/ 320 h 1078161"/>
                <a:gd name="connsiteX10" fmla="*/ 1402397 w 1611140"/>
                <a:gd name="connsiteY10" fmla="*/ 0 h 107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140" h="1078161">
                  <a:moveTo>
                    <a:pt x="1402397" y="0"/>
                  </a:moveTo>
                  <a:lnTo>
                    <a:pt x="1611140" y="367604"/>
                  </a:lnTo>
                  <a:lnTo>
                    <a:pt x="1461980" y="630280"/>
                  </a:lnTo>
                  <a:lnTo>
                    <a:pt x="1323858" y="639462"/>
                  </a:lnTo>
                  <a:cubicBezTo>
                    <a:pt x="1048667" y="676254"/>
                    <a:pt x="789594" y="784825"/>
                    <a:pt x="557611" y="950729"/>
                  </a:cubicBezTo>
                  <a:lnTo>
                    <a:pt x="398281" y="1078161"/>
                  </a:lnTo>
                  <a:lnTo>
                    <a:pt x="367086" y="721633"/>
                  </a:lnTo>
                  <a:lnTo>
                    <a:pt x="0" y="563166"/>
                  </a:lnTo>
                  <a:lnTo>
                    <a:pt x="225529" y="397156"/>
                  </a:lnTo>
                  <a:cubicBezTo>
                    <a:pt x="575353" y="166901"/>
                    <a:pt x="971136" y="26165"/>
                    <a:pt x="1391936" y="320"/>
                  </a:cubicBezTo>
                  <a:lnTo>
                    <a:pt x="1402397" y="0"/>
                  </a:lnTo>
                  <a:close/>
                </a:path>
              </a:pathLst>
            </a:custGeom>
            <a:solidFill>
              <a:srgbClr val="006C86"/>
            </a:solidFill>
            <a:ln>
              <a:no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B958232-DDD8-49F7-99AC-8E16E6E16F2B}"/>
                </a:ext>
              </a:extLst>
            </p:cNvPr>
            <p:cNvSpPr/>
            <p:nvPr/>
          </p:nvSpPr>
          <p:spPr>
            <a:xfrm>
              <a:off x="7167792" y="506795"/>
              <a:ext cx="1136830" cy="1529739"/>
            </a:xfrm>
            <a:custGeom>
              <a:avLst/>
              <a:gdLst>
                <a:gd name="connsiteX0" fmla="*/ 236329 w 1136830"/>
                <a:gd name="connsiteY0" fmla="*/ 0 h 1529739"/>
                <a:gd name="connsiteX1" fmla="*/ 461957 w 1136830"/>
                <a:gd name="connsiteY1" fmla="*/ 166083 h 1529739"/>
                <a:gd name="connsiteX2" fmla="*/ 1044995 w 1136830"/>
                <a:gd name="connsiteY2" fmla="*/ 807979 h 1529739"/>
                <a:gd name="connsiteX3" fmla="*/ 1136830 w 1136830"/>
                <a:gd name="connsiteY3" fmla="*/ 956779 h 1529739"/>
                <a:gd name="connsiteX4" fmla="*/ 1045094 w 1136830"/>
                <a:gd name="connsiteY4" fmla="*/ 1392355 h 1529739"/>
                <a:gd name="connsiteX5" fmla="*/ 677769 w 1136830"/>
                <a:gd name="connsiteY5" fmla="*/ 1529739 h 1529739"/>
                <a:gd name="connsiteX6" fmla="*/ 625211 w 1136830"/>
                <a:gd name="connsiteY6" fmla="*/ 1415846 h 1529739"/>
                <a:gd name="connsiteX7" fmla="*/ 72435 w 1136830"/>
                <a:gd name="connsiteY7" fmla="*/ 688122 h 1529739"/>
                <a:gd name="connsiteX8" fmla="*/ 0 w 1136830"/>
                <a:gd name="connsiteY8" fmla="*/ 630189 h 1529739"/>
                <a:gd name="connsiteX9" fmla="*/ 332251 w 1136830"/>
                <a:gd name="connsiteY9" fmla="*/ 329499 h 1529739"/>
                <a:gd name="connsiteX10" fmla="*/ 236329 w 1136830"/>
                <a:gd name="connsiteY10" fmla="*/ 0 h 152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6830" h="1529739">
                  <a:moveTo>
                    <a:pt x="236329" y="0"/>
                  </a:moveTo>
                  <a:lnTo>
                    <a:pt x="461957" y="166083"/>
                  </a:lnTo>
                  <a:cubicBezTo>
                    <a:pt x="680866" y="345275"/>
                    <a:pt x="877280" y="561746"/>
                    <a:pt x="1044995" y="807979"/>
                  </a:cubicBezTo>
                  <a:lnTo>
                    <a:pt x="1136830" y="956779"/>
                  </a:lnTo>
                  <a:lnTo>
                    <a:pt x="1045094" y="1392355"/>
                  </a:lnTo>
                  <a:lnTo>
                    <a:pt x="677769" y="1529739"/>
                  </a:lnTo>
                  <a:lnTo>
                    <a:pt x="625211" y="1415846"/>
                  </a:lnTo>
                  <a:cubicBezTo>
                    <a:pt x="478102" y="1129179"/>
                    <a:pt x="290186" y="881790"/>
                    <a:pt x="72435" y="688122"/>
                  </a:cubicBezTo>
                  <a:lnTo>
                    <a:pt x="0" y="630189"/>
                  </a:lnTo>
                  <a:lnTo>
                    <a:pt x="332251" y="329499"/>
                  </a:lnTo>
                  <a:lnTo>
                    <a:pt x="236329" y="0"/>
                  </a:lnTo>
                  <a:close/>
                </a:path>
              </a:pathLst>
            </a:custGeom>
            <a:solidFill>
              <a:srgbClr val="738B00"/>
            </a:solidFill>
            <a:ln>
              <a:no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EDBC997-A45E-4B16-BB08-C64297480A6E}"/>
                </a:ext>
              </a:extLst>
            </p:cNvPr>
            <p:cNvSpPr/>
            <p:nvPr/>
          </p:nvSpPr>
          <p:spPr>
            <a:xfrm>
              <a:off x="3638678" y="753573"/>
              <a:ext cx="1220624" cy="1410138"/>
            </a:xfrm>
            <a:custGeom>
              <a:avLst/>
              <a:gdLst>
                <a:gd name="connsiteX0" fmla="*/ 834510 w 1220624"/>
                <a:gd name="connsiteY0" fmla="*/ 0 h 1410138"/>
                <a:gd name="connsiteX1" fmla="*/ 1187371 w 1220624"/>
                <a:gd name="connsiteY1" fmla="*/ 152326 h 1410138"/>
                <a:gd name="connsiteX2" fmla="*/ 1220624 w 1220624"/>
                <a:gd name="connsiteY2" fmla="*/ 532378 h 1410138"/>
                <a:gd name="connsiteX3" fmla="*/ 1155549 w 1220624"/>
                <a:gd name="connsiteY3" fmla="*/ 596441 h 1410138"/>
                <a:gd name="connsiteX4" fmla="*/ 657811 w 1220624"/>
                <a:gd name="connsiteY4" fmla="*/ 1391205 h 1410138"/>
                <a:gd name="connsiteX5" fmla="*/ 650884 w 1220624"/>
                <a:gd name="connsiteY5" fmla="*/ 1410138 h 1410138"/>
                <a:gd name="connsiteX6" fmla="*/ 440150 w 1220624"/>
                <a:gd name="connsiteY6" fmla="*/ 1063411 h 1410138"/>
                <a:gd name="connsiteX7" fmla="*/ 0 w 1220624"/>
                <a:gd name="connsiteY7" fmla="*/ 1204836 h 1410138"/>
                <a:gd name="connsiteX8" fmla="*/ 45211 w 1220624"/>
                <a:gd name="connsiteY8" fmla="*/ 1091120 h 1410138"/>
                <a:gd name="connsiteX9" fmla="*/ 712392 w 1220624"/>
                <a:gd name="connsiteY9" fmla="*/ 110644 h 1410138"/>
                <a:gd name="connsiteX10" fmla="*/ 834510 w 1220624"/>
                <a:gd name="connsiteY10" fmla="*/ 0 h 141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0624" h="1410138">
                  <a:moveTo>
                    <a:pt x="834510" y="0"/>
                  </a:moveTo>
                  <a:lnTo>
                    <a:pt x="1187371" y="152326"/>
                  </a:lnTo>
                  <a:lnTo>
                    <a:pt x="1220624" y="532378"/>
                  </a:lnTo>
                  <a:lnTo>
                    <a:pt x="1155549" y="596441"/>
                  </a:lnTo>
                  <a:cubicBezTo>
                    <a:pt x="953402" y="816067"/>
                    <a:pt x="783832" y="1085803"/>
                    <a:pt x="657811" y="1391205"/>
                  </a:cubicBezTo>
                  <a:lnTo>
                    <a:pt x="650884" y="1410138"/>
                  </a:lnTo>
                  <a:lnTo>
                    <a:pt x="440150" y="1063411"/>
                  </a:lnTo>
                  <a:lnTo>
                    <a:pt x="0" y="1204836"/>
                  </a:lnTo>
                  <a:lnTo>
                    <a:pt x="45211" y="1091120"/>
                  </a:lnTo>
                  <a:cubicBezTo>
                    <a:pt x="214132" y="714356"/>
                    <a:pt x="441428" y="381590"/>
                    <a:pt x="712392" y="110644"/>
                  </a:cubicBezTo>
                  <a:lnTo>
                    <a:pt x="834510" y="0"/>
                  </a:lnTo>
                  <a:close/>
                </a:path>
              </a:pathLst>
            </a:custGeom>
            <a:solidFill>
              <a:srgbClr val="0074CA"/>
            </a:solidFill>
            <a:ln>
              <a:no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FD7315C-D6F9-4C8F-9297-79CAE1B110AE}"/>
                </a:ext>
              </a:extLst>
            </p:cNvPr>
            <p:cNvSpPr/>
            <p:nvPr/>
          </p:nvSpPr>
          <p:spPr>
            <a:xfrm>
              <a:off x="7909443" y="1674975"/>
              <a:ext cx="919031" cy="1698195"/>
            </a:xfrm>
            <a:custGeom>
              <a:avLst/>
              <a:gdLst>
                <a:gd name="connsiteX0" fmla="*/ 513572 w 919031"/>
                <a:gd name="connsiteY0" fmla="*/ 0 h 1698195"/>
                <a:gd name="connsiteX1" fmla="*/ 598669 w 919031"/>
                <a:gd name="connsiteY1" fmla="*/ 169719 h 1698195"/>
                <a:gd name="connsiteX2" fmla="*/ 915595 w 919031"/>
                <a:gd name="connsiteY2" fmla="*/ 1414190 h 1698195"/>
                <a:gd name="connsiteX3" fmla="*/ 919031 w 919031"/>
                <a:gd name="connsiteY3" fmla="*/ 1496630 h 1698195"/>
                <a:gd name="connsiteX4" fmla="*/ 563806 w 919031"/>
                <a:gd name="connsiteY4" fmla="*/ 1698195 h 1698195"/>
                <a:gd name="connsiteX5" fmla="*/ 223527 w 919031"/>
                <a:gd name="connsiteY5" fmla="*/ 1505110 h 1698195"/>
                <a:gd name="connsiteX6" fmla="*/ 222508 w 919031"/>
                <a:gd name="connsiteY6" fmla="*/ 1478559 h 1698195"/>
                <a:gd name="connsiteX7" fmla="*/ 72249 w 919031"/>
                <a:gd name="connsiteY7" fmla="*/ 705317 h 1698195"/>
                <a:gd name="connsiteX8" fmla="*/ 0 w 919031"/>
                <a:gd name="connsiteY8" fmla="*/ 507870 h 1698195"/>
                <a:gd name="connsiteX9" fmla="*/ 441378 w 919031"/>
                <a:gd name="connsiteY9" fmla="*/ 342789 h 1698195"/>
                <a:gd name="connsiteX10" fmla="*/ 513572 w 919031"/>
                <a:gd name="connsiteY10" fmla="*/ 0 h 169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9031" h="1698195">
                  <a:moveTo>
                    <a:pt x="513572" y="0"/>
                  </a:moveTo>
                  <a:lnTo>
                    <a:pt x="598669" y="169719"/>
                  </a:lnTo>
                  <a:cubicBezTo>
                    <a:pt x="767589" y="546484"/>
                    <a:pt x="878134" y="967248"/>
                    <a:pt x="915595" y="1414190"/>
                  </a:cubicBezTo>
                  <a:lnTo>
                    <a:pt x="919031" y="1496630"/>
                  </a:lnTo>
                  <a:lnTo>
                    <a:pt x="563806" y="1698195"/>
                  </a:lnTo>
                  <a:lnTo>
                    <a:pt x="223527" y="1505110"/>
                  </a:lnTo>
                  <a:lnTo>
                    <a:pt x="222508" y="1478559"/>
                  </a:lnTo>
                  <a:cubicBezTo>
                    <a:pt x="201548" y="1206844"/>
                    <a:pt x="149918" y="947066"/>
                    <a:pt x="72249" y="705317"/>
                  </a:cubicBezTo>
                  <a:lnTo>
                    <a:pt x="0" y="507870"/>
                  </a:lnTo>
                  <a:lnTo>
                    <a:pt x="441378" y="342789"/>
                  </a:lnTo>
                  <a:lnTo>
                    <a:pt x="513572" y="0"/>
                  </a:lnTo>
                  <a:close/>
                </a:path>
              </a:pathLst>
            </a:custGeom>
            <a:solidFill>
              <a:srgbClr val="BAB700"/>
            </a:solidFill>
            <a:ln>
              <a:no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2301576-A15C-4474-8374-756CD13AC464}"/>
                </a:ext>
              </a:extLst>
            </p:cNvPr>
            <p:cNvSpPr/>
            <p:nvPr/>
          </p:nvSpPr>
          <p:spPr>
            <a:xfrm>
              <a:off x="3355901" y="1988690"/>
              <a:ext cx="870383" cy="1365918"/>
            </a:xfrm>
            <a:custGeom>
              <a:avLst/>
              <a:gdLst>
                <a:gd name="connsiteX0" fmla="*/ 658906 w 870383"/>
                <a:gd name="connsiteY0" fmla="*/ 0 h 1365918"/>
                <a:gd name="connsiteX1" fmla="*/ 870383 w 870383"/>
                <a:gd name="connsiteY1" fmla="*/ 347951 h 1365918"/>
                <a:gd name="connsiteX2" fmla="*/ 854411 w 870383"/>
                <a:gd name="connsiteY2" fmla="*/ 391601 h 1365918"/>
                <a:gd name="connsiteX3" fmla="*/ 704152 w 870383"/>
                <a:gd name="connsiteY3" fmla="*/ 1164843 h 1365918"/>
                <a:gd name="connsiteX4" fmla="*/ 698687 w 870383"/>
                <a:gd name="connsiteY4" fmla="*/ 1307333 h 1365918"/>
                <a:gd name="connsiteX5" fmla="*/ 313333 w 870383"/>
                <a:gd name="connsiteY5" fmla="*/ 1118585 h 1365918"/>
                <a:gd name="connsiteX6" fmla="*/ 0 w 870383"/>
                <a:gd name="connsiteY6" fmla="*/ 1365918 h 1365918"/>
                <a:gd name="connsiteX7" fmla="*/ 11063 w 870383"/>
                <a:gd name="connsiteY7" fmla="*/ 1100474 h 1365918"/>
                <a:gd name="connsiteX8" fmla="*/ 212474 w 870383"/>
                <a:gd name="connsiteY8" fmla="*/ 146548 h 1365918"/>
                <a:gd name="connsiteX9" fmla="*/ 213889 w 870383"/>
                <a:gd name="connsiteY9" fmla="*/ 142989 h 1365918"/>
                <a:gd name="connsiteX10" fmla="*/ 658906 w 870383"/>
                <a:gd name="connsiteY10" fmla="*/ 0 h 136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0383" h="1365918">
                  <a:moveTo>
                    <a:pt x="658906" y="0"/>
                  </a:moveTo>
                  <a:lnTo>
                    <a:pt x="870383" y="347951"/>
                  </a:lnTo>
                  <a:lnTo>
                    <a:pt x="854411" y="391601"/>
                  </a:lnTo>
                  <a:cubicBezTo>
                    <a:pt x="776742" y="633350"/>
                    <a:pt x="725112" y="893128"/>
                    <a:pt x="704152" y="1164843"/>
                  </a:cubicBezTo>
                  <a:lnTo>
                    <a:pt x="698687" y="1307333"/>
                  </a:lnTo>
                  <a:lnTo>
                    <a:pt x="313333" y="1118585"/>
                  </a:lnTo>
                  <a:lnTo>
                    <a:pt x="0" y="1365918"/>
                  </a:lnTo>
                  <a:lnTo>
                    <a:pt x="11063" y="1100474"/>
                  </a:lnTo>
                  <a:cubicBezTo>
                    <a:pt x="39159" y="765268"/>
                    <a:pt x="108364" y="444786"/>
                    <a:pt x="212474" y="146548"/>
                  </a:cubicBezTo>
                  <a:lnTo>
                    <a:pt x="213889" y="142989"/>
                  </a:lnTo>
                  <a:lnTo>
                    <a:pt x="658906" y="0"/>
                  </a:lnTo>
                  <a:close/>
                </a:path>
              </a:pathLst>
            </a:custGeom>
            <a:solidFill>
              <a:srgbClr val="7539A4"/>
            </a:solidFill>
            <a:ln>
              <a:no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4E0546A-F753-4665-A375-632076C0CA9C}"/>
                </a:ext>
              </a:extLst>
            </p:cNvPr>
            <p:cNvSpPr/>
            <p:nvPr/>
          </p:nvSpPr>
          <p:spPr>
            <a:xfrm>
              <a:off x="3356511" y="3258420"/>
              <a:ext cx="841389" cy="1528453"/>
            </a:xfrm>
            <a:custGeom>
              <a:avLst/>
              <a:gdLst>
                <a:gd name="connsiteX0" fmla="*/ 328863 w 841389"/>
                <a:gd name="connsiteY0" fmla="*/ 0 h 1528453"/>
                <a:gd name="connsiteX1" fmla="*/ 693280 w 841389"/>
                <a:gd name="connsiteY1" fmla="*/ 178493 h 1528453"/>
                <a:gd name="connsiteX2" fmla="*/ 703542 w 841389"/>
                <a:gd name="connsiteY2" fmla="*/ 446050 h 1528453"/>
                <a:gd name="connsiteX3" fmla="*/ 784983 w 841389"/>
                <a:gd name="connsiteY3" fmla="*/ 971759 h 1528453"/>
                <a:gd name="connsiteX4" fmla="*/ 841389 w 841389"/>
                <a:gd name="connsiteY4" fmla="*/ 1174648 h 1528453"/>
                <a:gd name="connsiteX5" fmla="*/ 398426 w 841389"/>
                <a:gd name="connsiteY5" fmla="*/ 1281066 h 1528453"/>
                <a:gd name="connsiteX6" fmla="*/ 237353 w 841389"/>
                <a:gd name="connsiteY6" fmla="*/ 1528453 h 1528453"/>
                <a:gd name="connsiteX7" fmla="*/ 211864 w 841389"/>
                <a:gd name="connsiteY7" fmla="*/ 1464343 h 1528453"/>
                <a:gd name="connsiteX8" fmla="*/ 10453 w 841389"/>
                <a:gd name="connsiteY8" fmla="*/ 510417 h 1528453"/>
                <a:gd name="connsiteX9" fmla="*/ 0 w 841389"/>
                <a:gd name="connsiteY9" fmla="*/ 259592 h 1528453"/>
                <a:gd name="connsiteX10" fmla="*/ 328863 w 841389"/>
                <a:gd name="connsiteY10" fmla="*/ 0 h 152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1389" h="1528453">
                  <a:moveTo>
                    <a:pt x="328863" y="0"/>
                  </a:moveTo>
                  <a:lnTo>
                    <a:pt x="693280" y="178493"/>
                  </a:lnTo>
                  <a:lnTo>
                    <a:pt x="703542" y="446050"/>
                  </a:lnTo>
                  <a:cubicBezTo>
                    <a:pt x="717516" y="627193"/>
                    <a:pt x="745120" y="803032"/>
                    <a:pt x="784983" y="971759"/>
                  </a:cubicBezTo>
                  <a:lnTo>
                    <a:pt x="841389" y="1174648"/>
                  </a:lnTo>
                  <a:lnTo>
                    <a:pt x="398426" y="1281066"/>
                  </a:lnTo>
                  <a:lnTo>
                    <a:pt x="237353" y="1528453"/>
                  </a:lnTo>
                  <a:lnTo>
                    <a:pt x="211864" y="1464343"/>
                  </a:lnTo>
                  <a:cubicBezTo>
                    <a:pt x="107754" y="1166105"/>
                    <a:pt x="38549" y="845624"/>
                    <a:pt x="10453" y="510417"/>
                  </a:cubicBezTo>
                  <a:lnTo>
                    <a:pt x="0" y="259592"/>
                  </a:lnTo>
                  <a:lnTo>
                    <a:pt x="328863" y="0"/>
                  </a:lnTo>
                  <a:close/>
                </a:path>
              </a:pathLst>
            </a:custGeom>
            <a:solidFill>
              <a:srgbClr val="C20077"/>
            </a:solidFill>
            <a:ln>
              <a:no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4487DC63-D268-4C7C-BDF3-B9CCECF01EAF}"/>
                </a:ext>
              </a:extLst>
            </p:cNvPr>
            <p:cNvSpPr/>
            <p:nvPr/>
          </p:nvSpPr>
          <p:spPr>
            <a:xfrm>
              <a:off x="8013642" y="3328944"/>
              <a:ext cx="825558" cy="1475808"/>
            </a:xfrm>
            <a:custGeom>
              <a:avLst/>
              <a:gdLst>
                <a:gd name="connsiteX0" fmla="*/ 821388 w 825558"/>
                <a:gd name="connsiteY0" fmla="*/ 0 h 1475808"/>
                <a:gd name="connsiteX1" fmla="*/ 825558 w 825558"/>
                <a:gd name="connsiteY1" fmla="*/ 100056 h 1475808"/>
                <a:gd name="connsiteX2" fmla="*/ 609984 w 825558"/>
                <a:gd name="connsiteY2" fmla="*/ 1393818 h 1475808"/>
                <a:gd name="connsiteX3" fmla="*/ 601921 w 825558"/>
                <a:gd name="connsiteY3" fmla="*/ 1414098 h 1475808"/>
                <a:gd name="connsiteX4" fmla="*/ 222531 w 825558"/>
                <a:gd name="connsiteY4" fmla="*/ 1475808 h 1475808"/>
                <a:gd name="connsiteX5" fmla="*/ 0 w 825558"/>
                <a:gd name="connsiteY5" fmla="*/ 1033843 h 1475808"/>
                <a:gd name="connsiteX6" fmla="*/ 36867 w 825558"/>
                <a:gd name="connsiteY6" fmla="*/ 901234 h 1475808"/>
                <a:gd name="connsiteX7" fmla="*/ 128874 w 825558"/>
                <a:gd name="connsiteY7" fmla="*/ 100057 h 1475808"/>
                <a:gd name="connsiteX8" fmla="*/ 125642 w 825558"/>
                <a:gd name="connsiteY8" fmla="*/ 15784 h 1475808"/>
                <a:gd name="connsiteX9" fmla="*/ 459606 w 825558"/>
                <a:gd name="connsiteY9" fmla="*/ 205286 h 1475808"/>
                <a:gd name="connsiteX10" fmla="*/ 821388 w 825558"/>
                <a:gd name="connsiteY10" fmla="*/ 0 h 147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5558" h="1475808">
                  <a:moveTo>
                    <a:pt x="821388" y="0"/>
                  </a:moveTo>
                  <a:lnTo>
                    <a:pt x="825558" y="100056"/>
                  </a:lnTo>
                  <a:cubicBezTo>
                    <a:pt x="825558" y="558973"/>
                    <a:pt x="748797" y="996167"/>
                    <a:pt x="609984" y="1393818"/>
                  </a:cubicBezTo>
                  <a:lnTo>
                    <a:pt x="601921" y="1414098"/>
                  </a:lnTo>
                  <a:lnTo>
                    <a:pt x="222531" y="1475808"/>
                  </a:lnTo>
                  <a:lnTo>
                    <a:pt x="0" y="1033843"/>
                  </a:lnTo>
                  <a:lnTo>
                    <a:pt x="36867" y="901234"/>
                  </a:lnTo>
                  <a:cubicBezTo>
                    <a:pt x="96662" y="648143"/>
                    <a:pt x="128874" y="379052"/>
                    <a:pt x="128874" y="100057"/>
                  </a:cubicBezTo>
                  <a:lnTo>
                    <a:pt x="125642" y="15784"/>
                  </a:lnTo>
                  <a:lnTo>
                    <a:pt x="459606" y="205286"/>
                  </a:lnTo>
                  <a:lnTo>
                    <a:pt x="821388" y="0"/>
                  </a:lnTo>
                  <a:close/>
                </a:path>
              </a:pathLst>
            </a:custGeom>
            <a:solidFill>
              <a:srgbClr val="FFBD10"/>
            </a:solidFill>
            <a:ln>
              <a:no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F67DFEF7-AE1D-498C-BCF7-58162775888F}"/>
                </a:ext>
              </a:extLst>
            </p:cNvPr>
            <p:cNvSpPr/>
            <p:nvPr/>
          </p:nvSpPr>
          <p:spPr>
            <a:xfrm>
              <a:off x="7378539" y="4600977"/>
              <a:ext cx="1161255" cy="1418262"/>
            </a:xfrm>
            <a:custGeom>
              <a:avLst/>
              <a:gdLst>
                <a:gd name="connsiteX0" fmla="*/ 558048 w 1161255"/>
                <a:gd name="connsiteY0" fmla="*/ 0 h 1418262"/>
                <a:gd name="connsiteX1" fmla="*/ 758519 w 1161255"/>
                <a:gd name="connsiteY1" fmla="*/ 398151 h 1418262"/>
                <a:gd name="connsiteX2" fmla="*/ 1161255 w 1161255"/>
                <a:gd name="connsiteY2" fmla="*/ 332644 h 1418262"/>
                <a:gd name="connsiteX3" fmla="*/ 1129573 w 1161255"/>
                <a:gd name="connsiteY3" fmla="*/ 412330 h 1418262"/>
                <a:gd name="connsiteX4" fmla="*/ 462392 w 1161255"/>
                <a:gd name="connsiteY4" fmla="*/ 1392806 h 1418262"/>
                <a:gd name="connsiteX5" fmla="*/ 434297 w 1161255"/>
                <a:gd name="connsiteY5" fmla="*/ 1418262 h 1418262"/>
                <a:gd name="connsiteX6" fmla="*/ 70344 w 1161255"/>
                <a:gd name="connsiteY6" fmla="*/ 1357661 h 1418262"/>
                <a:gd name="connsiteX7" fmla="*/ 0 w 1161255"/>
                <a:gd name="connsiteY7" fmla="*/ 925949 h 1418262"/>
                <a:gd name="connsiteX8" fmla="*/ 19237 w 1161255"/>
                <a:gd name="connsiteY8" fmla="*/ 907011 h 1418262"/>
                <a:gd name="connsiteX9" fmla="*/ 516975 w 1161255"/>
                <a:gd name="connsiteY9" fmla="*/ 112247 h 1418262"/>
                <a:gd name="connsiteX10" fmla="*/ 558048 w 1161255"/>
                <a:gd name="connsiteY10" fmla="*/ 0 h 141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1255" h="1418262">
                  <a:moveTo>
                    <a:pt x="558048" y="0"/>
                  </a:moveTo>
                  <a:lnTo>
                    <a:pt x="758519" y="398151"/>
                  </a:lnTo>
                  <a:lnTo>
                    <a:pt x="1161255" y="332644"/>
                  </a:lnTo>
                  <a:lnTo>
                    <a:pt x="1129573" y="412330"/>
                  </a:lnTo>
                  <a:cubicBezTo>
                    <a:pt x="960652" y="789095"/>
                    <a:pt x="733356" y="1121861"/>
                    <a:pt x="462392" y="1392806"/>
                  </a:cubicBezTo>
                  <a:lnTo>
                    <a:pt x="434297" y="1418262"/>
                  </a:lnTo>
                  <a:lnTo>
                    <a:pt x="70344" y="1357661"/>
                  </a:lnTo>
                  <a:lnTo>
                    <a:pt x="0" y="925949"/>
                  </a:lnTo>
                  <a:lnTo>
                    <a:pt x="19237" y="907011"/>
                  </a:lnTo>
                  <a:cubicBezTo>
                    <a:pt x="221385" y="687386"/>
                    <a:pt x="390955" y="417649"/>
                    <a:pt x="516975" y="112247"/>
                  </a:cubicBezTo>
                  <a:lnTo>
                    <a:pt x="558048" y="0"/>
                  </a:lnTo>
                  <a:close/>
                </a:path>
              </a:pathLst>
            </a:custGeom>
            <a:solidFill>
              <a:srgbClr val="FFA410"/>
            </a:solidFill>
            <a:ln>
              <a:no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0C72B6-05AE-46B2-B129-2BE3E4876619}"/>
                </a:ext>
              </a:extLst>
            </p:cNvPr>
            <p:cNvSpPr/>
            <p:nvPr/>
          </p:nvSpPr>
          <p:spPr>
            <a:xfrm>
              <a:off x="3674775" y="4603011"/>
              <a:ext cx="1186628" cy="1503059"/>
            </a:xfrm>
            <a:custGeom>
              <a:avLst/>
              <a:gdLst>
                <a:gd name="connsiteX0" fmla="*/ 581385 w 1186628"/>
                <a:gd name="connsiteY0" fmla="*/ 0 h 1503059"/>
                <a:gd name="connsiteX1" fmla="*/ 621714 w 1186628"/>
                <a:gd name="connsiteY1" fmla="*/ 110214 h 1503059"/>
                <a:gd name="connsiteX2" fmla="*/ 1119452 w 1186628"/>
                <a:gd name="connsiteY2" fmla="*/ 904978 h 1503059"/>
                <a:gd name="connsiteX3" fmla="*/ 1186628 w 1186628"/>
                <a:gd name="connsiteY3" fmla="*/ 971110 h 1503059"/>
                <a:gd name="connsiteX4" fmla="*/ 831662 w 1186628"/>
                <a:gd name="connsiteY4" fmla="*/ 1248734 h 1503059"/>
                <a:gd name="connsiteX5" fmla="*/ 800224 w 1186628"/>
                <a:gd name="connsiteY5" fmla="*/ 1503059 h 1503059"/>
                <a:gd name="connsiteX6" fmla="*/ 676295 w 1186628"/>
                <a:gd name="connsiteY6" fmla="*/ 1390773 h 1503059"/>
                <a:gd name="connsiteX7" fmla="*/ 9114 w 1186628"/>
                <a:gd name="connsiteY7" fmla="*/ 410297 h 1503059"/>
                <a:gd name="connsiteX8" fmla="*/ 0 w 1186628"/>
                <a:gd name="connsiteY8" fmla="*/ 387374 h 1503059"/>
                <a:gd name="connsiteX9" fmla="*/ 191185 w 1186628"/>
                <a:gd name="connsiteY9" fmla="*/ 93742 h 1503059"/>
                <a:gd name="connsiteX10" fmla="*/ 581385 w 1186628"/>
                <a:gd name="connsiteY10" fmla="*/ 0 h 1503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628" h="1503059">
                  <a:moveTo>
                    <a:pt x="581385" y="0"/>
                  </a:moveTo>
                  <a:lnTo>
                    <a:pt x="621714" y="110214"/>
                  </a:lnTo>
                  <a:cubicBezTo>
                    <a:pt x="747735" y="415616"/>
                    <a:pt x="917305" y="685353"/>
                    <a:pt x="1119452" y="904978"/>
                  </a:cubicBezTo>
                  <a:lnTo>
                    <a:pt x="1186628" y="971110"/>
                  </a:lnTo>
                  <a:lnTo>
                    <a:pt x="831662" y="1248734"/>
                  </a:lnTo>
                  <a:lnTo>
                    <a:pt x="800224" y="1503059"/>
                  </a:lnTo>
                  <a:lnTo>
                    <a:pt x="676295" y="1390773"/>
                  </a:lnTo>
                  <a:cubicBezTo>
                    <a:pt x="405331" y="1119828"/>
                    <a:pt x="178035" y="787062"/>
                    <a:pt x="9114" y="410297"/>
                  </a:cubicBezTo>
                  <a:lnTo>
                    <a:pt x="0" y="387374"/>
                  </a:lnTo>
                  <a:lnTo>
                    <a:pt x="191185" y="93742"/>
                  </a:lnTo>
                  <a:lnTo>
                    <a:pt x="581385" y="0"/>
                  </a:lnTo>
                  <a:close/>
                </a:path>
              </a:pathLst>
            </a:custGeom>
            <a:solidFill>
              <a:srgbClr val="C10001"/>
            </a:solidFill>
            <a:ln>
              <a:no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828DA5C-D022-4DF5-9D97-5B689F477D5F}"/>
                </a:ext>
              </a:extLst>
            </p:cNvPr>
            <p:cNvSpPr/>
            <p:nvPr/>
          </p:nvSpPr>
          <p:spPr>
            <a:xfrm>
              <a:off x="6045184" y="5660198"/>
              <a:ext cx="1621102" cy="1090264"/>
            </a:xfrm>
            <a:custGeom>
              <a:avLst/>
              <a:gdLst>
                <a:gd name="connsiteX0" fmla="*/ 1197978 w 1621102"/>
                <a:gd name="connsiteY0" fmla="*/ 0 h 1090264"/>
                <a:gd name="connsiteX1" fmla="*/ 1268551 w 1621102"/>
                <a:gd name="connsiteY1" fmla="*/ 433120 h 1090264"/>
                <a:gd name="connsiteX2" fmla="*/ 1621102 w 1621102"/>
                <a:gd name="connsiteY2" fmla="*/ 491821 h 1090264"/>
                <a:gd name="connsiteX3" fmla="*/ 1584565 w 1621102"/>
                <a:gd name="connsiteY3" fmla="*/ 524925 h 1090264"/>
                <a:gd name="connsiteX4" fmla="*/ 191981 w 1621102"/>
                <a:gd name="connsiteY4" fmla="*/ 1088248 h 1090264"/>
                <a:gd name="connsiteX5" fmla="*/ 126183 w 1621102"/>
                <a:gd name="connsiteY5" fmla="*/ 1090264 h 1090264"/>
                <a:gd name="connsiteX6" fmla="*/ 0 w 1621102"/>
                <a:gd name="connsiteY6" fmla="*/ 874158 h 1090264"/>
                <a:gd name="connsiteX7" fmla="*/ 185676 w 1621102"/>
                <a:gd name="connsiteY7" fmla="*/ 454053 h 1090264"/>
                <a:gd name="connsiteX8" fmla="*/ 260061 w 1621102"/>
                <a:gd name="connsiteY8" fmla="*/ 449108 h 1090264"/>
                <a:gd name="connsiteX9" fmla="*/ 1195043 w 1621102"/>
                <a:gd name="connsiteY9" fmla="*/ 2888 h 1090264"/>
                <a:gd name="connsiteX10" fmla="*/ 1197978 w 1621102"/>
                <a:gd name="connsiteY10" fmla="*/ 0 h 109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102" h="1090264">
                  <a:moveTo>
                    <a:pt x="1197978" y="0"/>
                  </a:moveTo>
                  <a:lnTo>
                    <a:pt x="1268551" y="433120"/>
                  </a:lnTo>
                  <a:lnTo>
                    <a:pt x="1621102" y="491821"/>
                  </a:lnTo>
                  <a:lnTo>
                    <a:pt x="1584565" y="524925"/>
                  </a:lnTo>
                  <a:cubicBezTo>
                    <a:pt x="1183233" y="853443"/>
                    <a:pt x="706293" y="1056660"/>
                    <a:pt x="191981" y="1088248"/>
                  </a:cubicBezTo>
                  <a:lnTo>
                    <a:pt x="126183" y="1090264"/>
                  </a:lnTo>
                  <a:lnTo>
                    <a:pt x="0" y="874158"/>
                  </a:lnTo>
                  <a:lnTo>
                    <a:pt x="185676" y="454053"/>
                  </a:lnTo>
                  <a:lnTo>
                    <a:pt x="260061" y="449108"/>
                  </a:lnTo>
                  <a:cubicBezTo>
                    <a:pt x="604051" y="403118"/>
                    <a:pt x="922855" y="244974"/>
                    <a:pt x="1195043" y="2888"/>
                  </a:cubicBezTo>
                  <a:lnTo>
                    <a:pt x="1197978" y="0"/>
                  </a:lnTo>
                  <a:close/>
                </a:path>
              </a:pathLst>
            </a:custGeom>
            <a:solidFill>
              <a:srgbClr val="FF7D00"/>
            </a:solidFill>
            <a:ln>
              <a:no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A05F6BE-04D4-406A-9149-E743386FEC14}"/>
                </a:ext>
              </a:extLst>
            </p:cNvPr>
            <p:cNvSpPr/>
            <p:nvPr/>
          </p:nvSpPr>
          <p:spPr>
            <a:xfrm>
              <a:off x="4713346" y="5749182"/>
              <a:ext cx="1369912" cy="1001224"/>
            </a:xfrm>
            <a:custGeom>
              <a:avLst/>
              <a:gdLst>
                <a:gd name="connsiteX0" fmla="*/ 346077 w 1369912"/>
                <a:gd name="connsiteY0" fmla="*/ 0 h 1001224"/>
                <a:gd name="connsiteX1" fmla="*/ 407164 w 1369912"/>
                <a:gd name="connsiteY1" fmla="*/ 48857 h 1001224"/>
                <a:gd name="connsiteX2" fmla="*/ 1173411 w 1369912"/>
                <a:gd name="connsiteY2" fmla="*/ 360124 h 1001224"/>
                <a:gd name="connsiteX3" fmla="*/ 1369912 w 1369912"/>
                <a:gd name="connsiteY3" fmla="*/ 373187 h 1001224"/>
                <a:gd name="connsiteX4" fmla="*/ 1184154 w 1369912"/>
                <a:gd name="connsiteY4" fmla="*/ 793478 h 1001224"/>
                <a:gd name="connsiteX5" fmla="*/ 1305455 w 1369912"/>
                <a:gd name="connsiteY5" fmla="*/ 1001224 h 1001224"/>
                <a:gd name="connsiteX6" fmla="*/ 1241489 w 1369912"/>
                <a:gd name="connsiteY6" fmla="*/ 999264 h 1001224"/>
                <a:gd name="connsiteX7" fmla="*/ 75082 w 1369912"/>
                <a:gd name="connsiteY7" fmla="*/ 602428 h 1001224"/>
                <a:gd name="connsiteX8" fmla="*/ 0 w 1369912"/>
                <a:gd name="connsiteY8" fmla="*/ 547161 h 1001224"/>
                <a:gd name="connsiteX9" fmla="*/ 37835 w 1369912"/>
                <a:gd name="connsiteY9" fmla="*/ 241080 h 1001224"/>
                <a:gd name="connsiteX10" fmla="*/ 346077 w 1369912"/>
                <a:gd name="connsiteY10" fmla="*/ 0 h 100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9912" h="1001224">
                  <a:moveTo>
                    <a:pt x="346077" y="0"/>
                  </a:moveTo>
                  <a:lnTo>
                    <a:pt x="407164" y="48857"/>
                  </a:lnTo>
                  <a:cubicBezTo>
                    <a:pt x="639147" y="214761"/>
                    <a:pt x="898220" y="323332"/>
                    <a:pt x="1173411" y="360124"/>
                  </a:cubicBezTo>
                  <a:lnTo>
                    <a:pt x="1369912" y="373187"/>
                  </a:lnTo>
                  <a:lnTo>
                    <a:pt x="1184154" y="793478"/>
                  </a:lnTo>
                  <a:lnTo>
                    <a:pt x="1305455" y="1001224"/>
                  </a:lnTo>
                  <a:lnTo>
                    <a:pt x="1241489" y="999264"/>
                  </a:lnTo>
                  <a:cubicBezTo>
                    <a:pt x="820689" y="973420"/>
                    <a:pt x="424906" y="832683"/>
                    <a:pt x="75082" y="602428"/>
                  </a:cubicBezTo>
                  <a:lnTo>
                    <a:pt x="0" y="547161"/>
                  </a:lnTo>
                  <a:lnTo>
                    <a:pt x="37835" y="241080"/>
                  </a:lnTo>
                  <a:lnTo>
                    <a:pt x="346077" y="0"/>
                  </a:lnTo>
                  <a:close/>
                </a:path>
              </a:pathLst>
            </a:custGeom>
            <a:solidFill>
              <a:srgbClr val="F11500"/>
            </a:solidFill>
            <a:ln>
              <a:no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ircle: Hollow 2">
              <a:extLst>
                <a:ext uri="{FF2B5EF4-FFF2-40B4-BE49-F238E27FC236}">
                  <a16:creationId xmlns:a16="http://schemas.microsoft.com/office/drawing/2014/main" id="{DA8768BF-4806-4512-A145-BFCD8F04B1D8}"/>
                </a:ext>
              </a:extLst>
            </p:cNvPr>
            <p:cNvSpPr/>
            <p:nvPr/>
          </p:nvSpPr>
          <p:spPr>
            <a:xfrm>
              <a:off x="6577047" y="328194"/>
              <a:ext cx="357201" cy="357201"/>
            </a:xfrm>
            <a:prstGeom prst="donut">
              <a:avLst>
                <a:gd name="adj" fmla="val 35000"/>
              </a:avLst>
            </a:prstGeom>
            <a:solidFill>
              <a:schemeClr val="bg1">
                <a:lumMod val="95000"/>
              </a:schemeClr>
            </a:solidFill>
            <a:ln>
              <a:solidFill>
                <a:schemeClr val="bg1">
                  <a:lumMod val="95000"/>
                </a:schemeClr>
              </a:solid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0" name="Circle: Hollow 69">
              <a:extLst>
                <a:ext uri="{FF2B5EF4-FFF2-40B4-BE49-F238E27FC236}">
                  <a16:creationId xmlns:a16="http://schemas.microsoft.com/office/drawing/2014/main" id="{407FA42A-35AA-4792-A507-E82E70445294}"/>
                </a:ext>
              </a:extLst>
            </p:cNvPr>
            <p:cNvSpPr/>
            <p:nvPr/>
          </p:nvSpPr>
          <p:spPr>
            <a:xfrm>
              <a:off x="7656441" y="1187396"/>
              <a:ext cx="357201" cy="357201"/>
            </a:xfrm>
            <a:prstGeom prst="donut">
              <a:avLst>
                <a:gd name="adj" fmla="val 35000"/>
              </a:avLst>
            </a:prstGeom>
            <a:solidFill>
              <a:schemeClr val="bg1">
                <a:lumMod val="95000"/>
              </a:schemeClr>
            </a:solidFill>
            <a:ln>
              <a:solidFill>
                <a:schemeClr val="bg1">
                  <a:lumMod val="95000"/>
                </a:schemeClr>
              </a:solid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1" name="Circle: Hollow 70">
              <a:extLst>
                <a:ext uri="{FF2B5EF4-FFF2-40B4-BE49-F238E27FC236}">
                  <a16:creationId xmlns:a16="http://schemas.microsoft.com/office/drawing/2014/main" id="{BA111904-5019-44D5-8D09-DAED8313C41A}"/>
                </a:ext>
              </a:extLst>
            </p:cNvPr>
            <p:cNvSpPr/>
            <p:nvPr/>
          </p:nvSpPr>
          <p:spPr>
            <a:xfrm>
              <a:off x="8247820" y="2493048"/>
              <a:ext cx="357201" cy="357201"/>
            </a:xfrm>
            <a:prstGeom prst="donut">
              <a:avLst>
                <a:gd name="adj" fmla="val 35000"/>
              </a:avLst>
            </a:prstGeom>
            <a:solidFill>
              <a:schemeClr val="bg1">
                <a:lumMod val="95000"/>
              </a:schemeClr>
            </a:solidFill>
            <a:ln>
              <a:solidFill>
                <a:schemeClr val="bg1">
                  <a:lumMod val="95000"/>
                </a:schemeClr>
              </a:solid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2" name="Circle: Hollow 71">
              <a:extLst>
                <a:ext uri="{FF2B5EF4-FFF2-40B4-BE49-F238E27FC236}">
                  <a16:creationId xmlns:a16="http://schemas.microsoft.com/office/drawing/2014/main" id="{16DA3BF0-8943-49C2-95D1-560B9614059A}"/>
                </a:ext>
              </a:extLst>
            </p:cNvPr>
            <p:cNvSpPr/>
            <p:nvPr/>
          </p:nvSpPr>
          <p:spPr>
            <a:xfrm>
              <a:off x="8247820" y="3912111"/>
              <a:ext cx="357201" cy="357201"/>
            </a:xfrm>
            <a:prstGeom prst="donut">
              <a:avLst>
                <a:gd name="adj" fmla="val 35000"/>
              </a:avLst>
            </a:prstGeom>
            <a:solidFill>
              <a:schemeClr val="bg1">
                <a:lumMod val="95000"/>
              </a:schemeClr>
            </a:solidFill>
            <a:ln>
              <a:solidFill>
                <a:schemeClr val="bg1">
                  <a:lumMod val="95000"/>
                </a:schemeClr>
              </a:solid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3" name="Circle: Hollow 72">
              <a:extLst>
                <a:ext uri="{FF2B5EF4-FFF2-40B4-BE49-F238E27FC236}">
                  <a16:creationId xmlns:a16="http://schemas.microsoft.com/office/drawing/2014/main" id="{ACB2C5FC-E203-4D4B-BE0E-C1AB8C2D41FD}"/>
                </a:ext>
              </a:extLst>
            </p:cNvPr>
            <p:cNvSpPr/>
            <p:nvPr/>
          </p:nvSpPr>
          <p:spPr>
            <a:xfrm>
              <a:off x="7684841" y="5233395"/>
              <a:ext cx="357201" cy="357201"/>
            </a:xfrm>
            <a:prstGeom prst="donut">
              <a:avLst>
                <a:gd name="adj" fmla="val 35000"/>
              </a:avLst>
            </a:prstGeom>
            <a:solidFill>
              <a:schemeClr val="bg1">
                <a:lumMod val="95000"/>
              </a:schemeClr>
            </a:solidFill>
            <a:ln>
              <a:solidFill>
                <a:schemeClr val="bg1">
                  <a:lumMod val="95000"/>
                </a:schemeClr>
              </a:solid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4" name="Circle: Hollow 73">
              <a:extLst>
                <a:ext uri="{FF2B5EF4-FFF2-40B4-BE49-F238E27FC236}">
                  <a16:creationId xmlns:a16="http://schemas.microsoft.com/office/drawing/2014/main" id="{B17B2822-4F54-46B8-ACF6-0071B0EB91E1}"/>
                </a:ext>
              </a:extLst>
            </p:cNvPr>
            <p:cNvSpPr/>
            <p:nvPr/>
          </p:nvSpPr>
          <p:spPr>
            <a:xfrm>
              <a:off x="6498534" y="6159368"/>
              <a:ext cx="357201" cy="357201"/>
            </a:xfrm>
            <a:prstGeom prst="donut">
              <a:avLst>
                <a:gd name="adj" fmla="val 35000"/>
              </a:avLst>
            </a:prstGeom>
            <a:solidFill>
              <a:schemeClr val="bg1">
                <a:lumMod val="95000"/>
              </a:schemeClr>
            </a:solidFill>
            <a:ln>
              <a:solidFill>
                <a:schemeClr val="bg1">
                  <a:lumMod val="95000"/>
                </a:schemeClr>
              </a:solid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5" name="Circle: Hollow 74">
              <a:extLst>
                <a:ext uri="{FF2B5EF4-FFF2-40B4-BE49-F238E27FC236}">
                  <a16:creationId xmlns:a16="http://schemas.microsoft.com/office/drawing/2014/main" id="{50B90879-6F92-4617-BE31-18FBB4EC7ED9}"/>
                </a:ext>
              </a:extLst>
            </p:cNvPr>
            <p:cNvSpPr/>
            <p:nvPr/>
          </p:nvSpPr>
          <p:spPr>
            <a:xfrm>
              <a:off x="5200665" y="6106070"/>
              <a:ext cx="357201" cy="357201"/>
            </a:xfrm>
            <a:prstGeom prst="donut">
              <a:avLst>
                <a:gd name="adj" fmla="val 35000"/>
              </a:avLst>
            </a:prstGeom>
            <a:solidFill>
              <a:schemeClr val="bg1">
                <a:lumMod val="95000"/>
              </a:schemeClr>
            </a:solidFill>
            <a:ln>
              <a:solidFill>
                <a:schemeClr val="bg1">
                  <a:lumMod val="95000"/>
                </a:schemeClr>
              </a:solid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6" name="Circle: Hollow 75">
              <a:extLst>
                <a:ext uri="{FF2B5EF4-FFF2-40B4-BE49-F238E27FC236}">
                  <a16:creationId xmlns:a16="http://schemas.microsoft.com/office/drawing/2014/main" id="{5B737DF0-2FA9-4FF7-91FB-7925BE94B877}"/>
                </a:ext>
              </a:extLst>
            </p:cNvPr>
            <p:cNvSpPr/>
            <p:nvPr/>
          </p:nvSpPr>
          <p:spPr>
            <a:xfrm>
              <a:off x="4019299" y="5089270"/>
              <a:ext cx="357201" cy="357201"/>
            </a:xfrm>
            <a:prstGeom prst="donut">
              <a:avLst>
                <a:gd name="adj" fmla="val 35000"/>
              </a:avLst>
            </a:prstGeom>
            <a:solidFill>
              <a:schemeClr val="bg1">
                <a:lumMod val="95000"/>
              </a:schemeClr>
            </a:solidFill>
            <a:ln>
              <a:solidFill>
                <a:schemeClr val="bg1">
                  <a:lumMod val="95000"/>
                </a:schemeClr>
              </a:solid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7" name="Circle: Hollow 76">
              <a:extLst>
                <a:ext uri="{FF2B5EF4-FFF2-40B4-BE49-F238E27FC236}">
                  <a16:creationId xmlns:a16="http://schemas.microsoft.com/office/drawing/2014/main" id="{8652BE3A-2811-4465-9212-8224881FF19D}"/>
                </a:ext>
              </a:extLst>
            </p:cNvPr>
            <p:cNvSpPr/>
            <p:nvPr/>
          </p:nvSpPr>
          <p:spPr>
            <a:xfrm>
              <a:off x="3554230" y="3753189"/>
              <a:ext cx="357201" cy="357201"/>
            </a:xfrm>
            <a:prstGeom prst="donut">
              <a:avLst>
                <a:gd name="adj" fmla="val 35000"/>
              </a:avLst>
            </a:prstGeom>
            <a:solidFill>
              <a:schemeClr val="bg1">
                <a:lumMod val="95000"/>
              </a:schemeClr>
            </a:solidFill>
            <a:ln>
              <a:solidFill>
                <a:schemeClr val="bg1">
                  <a:lumMod val="95000"/>
                </a:schemeClr>
              </a:solid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8" name="Circle: Hollow 77">
              <a:extLst>
                <a:ext uri="{FF2B5EF4-FFF2-40B4-BE49-F238E27FC236}">
                  <a16:creationId xmlns:a16="http://schemas.microsoft.com/office/drawing/2014/main" id="{230AEAB0-8B91-4DCB-A42B-C72BF78879F8}"/>
                </a:ext>
              </a:extLst>
            </p:cNvPr>
            <p:cNvSpPr/>
            <p:nvPr/>
          </p:nvSpPr>
          <p:spPr>
            <a:xfrm>
              <a:off x="3590148" y="2462261"/>
              <a:ext cx="357201" cy="357201"/>
            </a:xfrm>
            <a:prstGeom prst="donut">
              <a:avLst>
                <a:gd name="adj" fmla="val 35000"/>
              </a:avLst>
            </a:prstGeom>
            <a:solidFill>
              <a:schemeClr val="bg1">
                <a:lumMod val="95000"/>
              </a:schemeClr>
            </a:solidFill>
            <a:ln>
              <a:solidFill>
                <a:schemeClr val="bg1">
                  <a:lumMod val="95000"/>
                </a:schemeClr>
              </a:solid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9" name="Circle: Hollow 78">
              <a:extLst>
                <a:ext uri="{FF2B5EF4-FFF2-40B4-BE49-F238E27FC236}">
                  <a16:creationId xmlns:a16="http://schemas.microsoft.com/office/drawing/2014/main" id="{8ADA5F1F-FBFA-4BD2-93BA-069686207015}"/>
                </a:ext>
              </a:extLst>
            </p:cNvPr>
            <p:cNvSpPr/>
            <p:nvPr/>
          </p:nvSpPr>
          <p:spPr>
            <a:xfrm>
              <a:off x="4171734" y="1232928"/>
              <a:ext cx="357201" cy="357201"/>
            </a:xfrm>
            <a:prstGeom prst="donut">
              <a:avLst>
                <a:gd name="adj" fmla="val 35000"/>
              </a:avLst>
            </a:prstGeom>
            <a:solidFill>
              <a:schemeClr val="bg1">
                <a:lumMod val="95000"/>
              </a:schemeClr>
            </a:solidFill>
            <a:ln>
              <a:solidFill>
                <a:schemeClr val="bg1">
                  <a:lumMod val="95000"/>
                </a:schemeClr>
              </a:solid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0" name="Circle: Hollow 79">
              <a:extLst>
                <a:ext uri="{FF2B5EF4-FFF2-40B4-BE49-F238E27FC236}">
                  <a16:creationId xmlns:a16="http://schemas.microsoft.com/office/drawing/2014/main" id="{B4EEEB73-715C-4374-BF8B-09E5CED03EB3}"/>
                </a:ext>
              </a:extLst>
            </p:cNvPr>
            <p:cNvSpPr/>
            <p:nvPr/>
          </p:nvSpPr>
          <p:spPr>
            <a:xfrm>
              <a:off x="5203260" y="380967"/>
              <a:ext cx="357201" cy="357201"/>
            </a:xfrm>
            <a:prstGeom prst="donut">
              <a:avLst>
                <a:gd name="adj" fmla="val 35000"/>
              </a:avLst>
            </a:prstGeom>
            <a:solidFill>
              <a:schemeClr val="bg1">
                <a:lumMod val="95000"/>
              </a:schemeClr>
            </a:solidFill>
            <a:ln>
              <a:solidFill>
                <a:schemeClr val="bg1">
                  <a:lumMod val="95000"/>
                </a:schemeClr>
              </a:solidFill>
            </a:ln>
            <a:sp3d>
              <a:bevelT w="3810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5" name="TextBox 4">
            <a:extLst>
              <a:ext uri="{FF2B5EF4-FFF2-40B4-BE49-F238E27FC236}">
                <a16:creationId xmlns:a16="http://schemas.microsoft.com/office/drawing/2014/main" id="{21A94001-9BBB-49EE-B40C-5078374DADC5}"/>
              </a:ext>
            </a:extLst>
          </p:cNvPr>
          <p:cNvSpPr txBox="1"/>
          <p:nvPr/>
        </p:nvSpPr>
        <p:spPr>
          <a:xfrm>
            <a:off x="3520454" y="730283"/>
            <a:ext cx="1296624" cy="369332"/>
          </a:xfrm>
          <a:prstGeom prst="rect">
            <a:avLst/>
          </a:prstGeom>
          <a:noFill/>
        </p:spPr>
        <p:txBody>
          <a:bodyPr wrap="square" rtlCol="0">
            <a:spAutoFit/>
          </a:bodyPr>
          <a:lstStyle/>
          <a:p>
            <a:r>
              <a:rPr lang="en-US" dirty="0">
                <a:solidFill>
                  <a:schemeClr val="bg1">
                    <a:lumMod val="50000"/>
                  </a:schemeClr>
                </a:solidFill>
                <a:latin typeface="Oswald" panose="02000503000000000000" pitchFamily="2" charset="0"/>
              </a:rPr>
              <a:t>Study Design</a:t>
            </a:r>
          </a:p>
        </p:txBody>
      </p:sp>
      <p:sp>
        <p:nvSpPr>
          <p:cNvPr id="63" name="TextBox 62">
            <a:extLst>
              <a:ext uri="{FF2B5EF4-FFF2-40B4-BE49-F238E27FC236}">
                <a16:creationId xmlns:a16="http://schemas.microsoft.com/office/drawing/2014/main" id="{68079EB3-FBBC-4E85-BFA0-8BAF61B36729}"/>
              </a:ext>
            </a:extLst>
          </p:cNvPr>
          <p:cNvSpPr txBox="1"/>
          <p:nvPr/>
        </p:nvSpPr>
        <p:spPr>
          <a:xfrm>
            <a:off x="4882254" y="999715"/>
            <a:ext cx="1296624" cy="646331"/>
          </a:xfrm>
          <a:prstGeom prst="rect">
            <a:avLst/>
          </a:prstGeom>
          <a:noFill/>
        </p:spPr>
        <p:txBody>
          <a:bodyPr wrap="square" rtlCol="0">
            <a:spAutoFit/>
          </a:bodyPr>
          <a:lstStyle/>
          <a:p>
            <a:r>
              <a:rPr lang="en-US" dirty="0">
                <a:solidFill>
                  <a:schemeClr val="bg1">
                    <a:lumMod val="50000"/>
                  </a:schemeClr>
                </a:solidFill>
                <a:latin typeface="Oswald" panose="02000503000000000000" pitchFamily="2" charset="0"/>
              </a:rPr>
              <a:t>Study Population</a:t>
            </a:r>
          </a:p>
        </p:txBody>
      </p:sp>
      <p:sp>
        <p:nvSpPr>
          <p:cNvPr id="64" name="TextBox 63">
            <a:extLst>
              <a:ext uri="{FF2B5EF4-FFF2-40B4-BE49-F238E27FC236}">
                <a16:creationId xmlns:a16="http://schemas.microsoft.com/office/drawing/2014/main" id="{2E8653D2-C59D-41C5-B9C4-7ADBB61CB789}"/>
              </a:ext>
            </a:extLst>
          </p:cNvPr>
          <p:cNvSpPr txBox="1"/>
          <p:nvPr/>
        </p:nvSpPr>
        <p:spPr>
          <a:xfrm>
            <a:off x="6059422" y="1441326"/>
            <a:ext cx="1296624" cy="369332"/>
          </a:xfrm>
          <a:prstGeom prst="rect">
            <a:avLst/>
          </a:prstGeom>
          <a:noFill/>
        </p:spPr>
        <p:txBody>
          <a:bodyPr wrap="square" rtlCol="0">
            <a:spAutoFit/>
          </a:bodyPr>
          <a:lstStyle/>
          <a:p>
            <a:r>
              <a:rPr lang="en-US" dirty="0">
                <a:solidFill>
                  <a:schemeClr val="bg1">
                    <a:lumMod val="50000"/>
                  </a:schemeClr>
                </a:solidFill>
                <a:latin typeface="Oswald" panose="02000503000000000000" pitchFamily="2" charset="0"/>
              </a:rPr>
              <a:t>Sample Size</a:t>
            </a:r>
          </a:p>
        </p:txBody>
      </p:sp>
      <p:sp>
        <p:nvSpPr>
          <p:cNvPr id="65" name="TextBox 64">
            <a:extLst>
              <a:ext uri="{FF2B5EF4-FFF2-40B4-BE49-F238E27FC236}">
                <a16:creationId xmlns:a16="http://schemas.microsoft.com/office/drawing/2014/main" id="{8331DC47-5075-4521-ABF2-0C1A4355C8A4}"/>
              </a:ext>
            </a:extLst>
          </p:cNvPr>
          <p:cNvSpPr txBox="1"/>
          <p:nvPr/>
        </p:nvSpPr>
        <p:spPr>
          <a:xfrm>
            <a:off x="7449385" y="2061168"/>
            <a:ext cx="1296624" cy="646331"/>
          </a:xfrm>
          <a:prstGeom prst="rect">
            <a:avLst/>
          </a:prstGeom>
          <a:noFill/>
        </p:spPr>
        <p:txBody>
          <a:bodyPr wrap="square" rtlCol="0">
            <a:spAutoFit/>
          </a:bodyPr>
          <a:lstStyle/>
          <a:p>
            <a:r>
              <a:rPr lang="en-US" dirty="0">
                <a:solidFill>
                  <a:schemeClr val="bg1">
                    <a:lumMod val="50000"/>
                  </a:schemeClr>
                </a:solidFill>
                <a:latin typeface="Oswald" panose="02000503000000000000" pitchFamily="2" charset="0"/>
              </a:rPr>
              <a:t>Sampling Method</a:t>
            </a:r>
          </a:p>
        </p:txBody>
      </p:sp>
      <p:sp>
        <p:nvSpPr>
          <p:cNvPr id="66" name="TextBox 65">
            <a:extLst>
              <a:ext uri="{FF2B5EF4-FFF2-40B4-BE49-F238E27FC236}">
                <a16:creationId xmlns:a16="http://schemas.microsoft.com/office/drawing/2014/main" id="{892F3FC1-917C-40B4-BF26-E9B4E6C189EE}"/>
              </a:ext>
            </a:extLst>
          </p:cNvPr>
          <p:cNvSpPr txBox="1"/>
          <p:nvPr/>
        </p:nvSpPr>
        <p:spPr>
          <a:xfrm>
            <a:off x="8382474" y="2948044"/>
            <a:ext cx="1296624" cy="923330"/>
          </a:xfrm>
          <a:prstGeom prst="rect">
            <a:avLst/>
          </a:prstGeom>
          <a:noFill/>
        </p:spPr>
        <p:txBody>
          <a:bodyPr wrap="square" rtlCol="0">
            <a:spAutoFit/>
          </a:bodyPr>
          <a:lstStyle/>
          <a:p>
            <a:r>
              <a:rPr lang="en-US" dirty="0">
                <a:solidFill>
                  <a:schemeClr val="bg1">
                    <a:lumMod val="50000"/>
                  </a:schemeClr>
                </a:solidFill>
                <a:latin typeface="Oswald" panose="02000503000000000000" pitchFamily="2" charset="0"/>
              </a:rPr>
              <a:t>Data Collection Tool</a:t>
            </a:r>
          </a:p>
        </p:txBody>
      </p:sp>
      <p:sp>
        <p:nvSpPr>
          <p:cNvPr id="67" name="TextBox 66">
            <a:extLst>
              <a:ext uri="{FF2B5EF4-FFF2-40B4-BE49-F238E27FC236}">
                <a16:creationId xmlns:a16="http://schemas.microsoft.com/office/drawing/2014/main" id="{E31DF3A3-EF73-4CFF-8EB8-4BDAB82D8B07}"/>
              </a:ext>
            </a:extLst>
          </p:cNvPr>
          <p:cNvSpPr txBox="1"/>
          <p:nvPr/>
        </p:nvSpPr>
        <p:spPr>
          <a:xfrm>
            <a:off x="9237985" y="4474528"/>
            <a:ext cx="1807182" cy="369332"/>
          </a:xfrm>
          <a:prstGeom prst="rect">
            <a:avLst/>
          </a:prstGeom>
          <a:noFill/>
        </p:spPr>
        <p:txBody>
          <a:bodyPr wrap="square" rtlCol="0">
            <a:spAutoFit/>
          </a:bodyPr>
          <a:lstStyle/>
          <a:p>
            <a:pPr algn="ctr"/>
            <a:r>
              <a:rPr lang="en-US" dirty="0">
                <a:solidFill>
                  <a:schemeClr val="bg1">
                    <a:lumMod val="50000"/>
                  </a:schemeClr>
                </a:solidFill>
                <a:latin typeface="Oswald" panose="02000503000000000000" pitchFamily="2" charset="0"/>
              </a:rPr>
              <a:t>Study Duration </a:t>
            </a:r>
          </a:p>
        </p:txBody>
      </p:sp>
      <p:sp>
        <p:nvSpPr>
          <p:cNvPr id="68" name="TextBox 67">
            <a:extLst>
              <a:ext uri="{FF2B5EF4-FFF2-40B4-BE49-F238E27FC236}">
                <a16:creationId xmlns:a16="http://schemas.microsoft.com/office/drawing/2014/main" id="{CA368F26-A923-4B67-81C5-2E32EC767219}"/>
              </a:ext>
            </a:extLst>
          </p:cNvPr>
          <p:cNvSpPr txBox="1"/>
          <p:nvPr/>
        </p:nvSpPr>
        <p:spPr>
          <a:xfrm>
            <a:off x="8915507" y="6085124"/>
            <a:ext cx="1296624" cy="646331"/>
          </a:xfrm>
          <a:prstGeom prst="rect">
            <a:avLst/>
          </a:prstGeom>
          <a:noFill/>
        </p:spPr>
        <p:txBody>
          <a:bodyPr wrap="square" rtlCol="0">
            <a:spAutoFit/>
          </a:bodyPr>
          <a:lstStyle/>
          <a:p>
            <a:pPr algn="ctr"/>
            <a:r>
              <a:rPr lang="en-US" dirty="0">
                <a:solidFill>
                  <a:schemeClr val="bg1">
                    <a:lumMod val="50000"/>
                  </a:schemeClr>
                </a:solidFill>
                <a:latin typeface="Oswald" panose="02000503000000000000" pitchFamily="2" charset="0"/>
              </a:rPr>
              <a:t>Exclusion Criteria</a:t>
            </a:r>
          </a:p>
        </p:txBody>
      </p:sp>
      <p:sp>
        <p:nvSpPr>
          <p:cNvPr id="69" name="TextBox 68">
            <a:extLst>
              <a:ext uri="{FF2B5EF4-FFF2-40B4-BE49-F238E27FC236}">
                <a16:creationId xmlns:a16="http://schemas.microsoft.com/office/drawing/2014/main" id="{E9918E2A-86AC-43C4-BFF7-4833CA3D403E}"/>
              </a:ext>
            </a:extLst>
          </p:cNvPr>
          <p:cNvSpPr txBox="1"/>
          <p:nvPr/>
        </p:nvSpPr>
        <p:spPr>
          <a:xfrm>
            <a:off x="5989911" y="6120085"/>
            <a:ext cx="2092559" cy="369332"/>
          </a:xfrm>
          <a:prstGeom prst="rect">
            <a:avLst/>
          </a:prstGeom>
          <a:noFill/>
        </p:spPr>
        <p:txBody>
          <a:bodyPr wrap="square" rtlCol="0">
            <a:spAutoFit/>
          </a:bodyPr>
          <a:lstStyle/>
          <a:p>
            <a:pPr algn="ctr"/>
            <a:r>
              <a:rPr lang="en-US" dirty="0">
                <a:solidFill>
                  <a:schemeClr val="tx1">
                    <a:lumMod val="85000"/>
                    <a:lumOff val="15000"/>
                  </a:schemeClr>
                </a:solidFill>
                <a:latin typeface="Oswald" panose="02000503000000000000" pitchFamily="2" charset="0"/>
              </a:rPr>
              <a:t>Inclusion Criteria</a:t>
            </a:r>
          </a:p>
        </p:txBody>
      </p:sp>
      <p:sp>
        <p:nvSpPr>
          <p:cNvPr id="81" name="TextBox 80">
            <a:extLst>
              <a:ext uri="{FF2B5EF4-FFF2-40B4-BE49-F238E27FC236}">
                <a16:creationId xmlns:a16="http://schemas.microsoft.com/office/drawing/2014/main" id="{6D4D2B2B-0D4E-4B34-BBEA-D0899B7BE2FE}"/>
              </a:ext>
            </a:extLst>
          </p:cNvPr>
          <p:cNvSpPr txBox="1"/>
          <p:nvPr/>
        </p:nvSpPr>
        <p:spPr>
          <a:xfrm>
            <a:off x="3117446" y="5295072"/>
            <a:ext cx="1296624" cy="369332"/>
          </a:xfrm>
          <a:prstGeom prst="rect">
            <a:avLst/>
          </a:prstGeom>
          <a:noFill/>
        </p:spPr>
        <p:txBody>
          <a:bodyPr wrap="square" rtlCol="0">
            <a:spAutoFit/>
          </a:bodyPr>
          <a:lstStyle/>
          <a:p>
            <a:pPr algn="ctr"/>
            <a:r>
              <a:rPr lang="en-US" dirty="0">
                <a:solidFill>
                  <a:schemeClr val="bg1">
                    <a:lumMod val="50000"/>
                  </a:schemeClr>
                </a:solidFill>
                <a:latin typeface="Oswald" panose="02000503000000000000" pitchFamily="2" charset="0"/>
              </a:rPr>
              <a:t>Variables</a:t>
            </a:r>
          </a:p>
        </p:txBody>
      </p:sp>
      <p:cxnSp>
        <p:nvCxnSpPr>
          <p:cNvPr id="7" name="Connector: Elbow 6">
            <a:extLst>
              <a:ext uri="{FF2B5EF4-FFF2-40B4-BE49-F238E27FC236}">
                <a16:creationId xmlns:a16="http://schemas.microsoft.com/office/drawing/2014/main" id="{F684A638-1460-4AD7-8108-35942C76DFA4}"/>
              </a:ext>
            </a:extLst>
          </p:cNvPr>
          <p:cNvCxnSpPr/>
          <p:nvPr/>
        </p:nvCxnSpPr>
        <p:spPr>
          <a:xfrm rot="16200000" flipV="1">
            <a:off x="3969289" y="1156803"/>
            <a:ext cx="539081" cy="14012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5" name="Connector: Elbow 84">
            <a:extLst>
              <a:ext uri="{FF2B5EF4-FFF2-40B4-BE49-F238E27FC236}">
                <a16:creationId xmlns:a16="http://schemas.microsoft.com/office/drawing/2014/main" id="{6AFB0D0B-0348-4BDB-B01D-3644047C0256}"/>
              </a:ext>
            </a:extLst>
          </p:cNvPr>
          <p:cNvCxnSpPr>
            <a:cxnSpLocks/>
            <a:endCxn id="63" idx="2"/>
          </p:cNvCxnSpPr>
          <p:nvPr/>
        </p:nvCxnSpPr>
        <p:spPr>
          <a:xfrm flipV="1">
            <a:off x="5388166" y="1646046"/>
            <a:ext cx="142400" cy="7449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86" name="Connector: Elbow 85">
            <a:extLst>
              <a:ext uri="{FF2B5EF4-FFF2-40B4-BE49-F238E27FC236}">
                <a16:creationId xmlns:a16="http://schemas.microsoft.com/office/drawing/2014/main" id="{160D4967-5488-4C8D-8FA6-F5B93C3DCD28}"/>
              </a:ext>
            </a:extLst>
          </p:cNvPr>
          <p:cNvCxnSpPr>
            <a:cxnSpLocks/>
            <a:endCxn id="64" idx="2"/>
          </p:cNvCxnSpPr>
          <p:nvPr/>
        </p:nvCxnSpPr>
        <p:spPr>
          <a:xfrm rot="5400000" flipH="1" flipV="1">
            <a:off x="6367071" y="1815316"/>
            <a:ext cx="345321" cy="33600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E9EFC535-275B-4BC8-80EA-5A359CE81B1B}"/>
              </a:ext>
            </a:extLst>
          </p:cNvPr>
          <p:cNvCxnSpPr>
            <a:cxnSpLocks/>
            <a:endCxn id="65" idx="1"/>
          </p:cNvCxnSpPr>
          <p:nvPr/>
        </p:nvCxnSpPr>
        <p:spPr>
          <a:xfrm rot="5400000" flipH="1" flipV="1">
            <a:off x="7164710" y="2445373"/>
            <a:ext cx="345714" cy="22363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D25B5AB7-EE29-41DC-BD8D-5EC3E937A906}"/>
              </a:ext>
            </a:extLst>
          </p:cNvPr>
          <p:cNvCxnSpPr>
            <a:cxnSpLocks/>
            <a:endCxn id="66" idx="1"/>
          </p:cNvCxnSpPr>
          <p:nvPr/>
        </p:nvCxnSpPr>
        <p:spPr>
          <a:xfrm flipV="1">
            <a:off x="8056328" y="3409709"/>
            <a:ext cx="326146" cy="8887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89" name="Connector: Elbow 88">
            <a:extLst>
              <a:ext uri="{FF2B5EF4-FFF2-40B4-BE49-F238E27FC236}">
                <a16:creationId xmlns:a16="http://schemas.microsoft.com/office/drawing/2014/main" id="{6D1817D7-3E43-450E-8B31-8A8D0847A9FB}"/>
              </a:ext>
            </a:extLst>
          </p:cNvPr>
          <p:cNvCxnSpPr>
            <a:cxnSpLocks/>
            <a:endCxn id="67" idx="0"/>
          </p:cNvCxnSpPr>
          <p:nvPr/>
        </p:nvCxnSpPr>
        <p:spPr>
          <a:xfrm>
            <a:off x="8765877" y="4419401"/>
            <a:ext cx="1375699" cy="5512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90" name="Connector: Elbow 89">
            <a:extLst>
              <a:ext uri="{FF2B5EF4-FFF2-40B4-BE49-F238E27FC236}">
                <a16:creationId xmlns:a16="http://schemas.microsoft.com/office/drawing/2014/main" id="{A81B5F50-7720-4295-B81B-9BF2A35A1E9D}"/>
              </a:ext>
            </a:extLst>
          </p:cNvPr>
          <p:cNvCxnSpPr>
            <a:cxnSpLocks/>
            <a:endCxn id="68" idx="0"/>
          </p:cNvCxnSpPr>
          <p:nvPr/>
        </p:nvCxnSpPr>
        <p:spPr>
          <a:xfrm>
            <a:off x="8763608" y="5663550"/>
            <a:ext cx="800211" cy="421574"/>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91" name="Connector: Elbow 90">
            <a:extLst>
              <a:ext uri="{FF2B5EF4-FFF2-40B4-BE49-F238E27FC236}">
                <a16:creationId xmlns:a16="http://schemas.microsoft.com/office/drawing/2014/main" id="{03A5DAA3-31BE-46AD-AEAB-F3EF5796D5AC}"/>
              </a:ext>
            </a:extLst>
          </p:cNvPr>
          <p:cNvCxnSpPr>
            <a:cxnSpLocks/>
            <a:endCxn id="69" idx="0"/>
          </p:cNvCxnSpPr>
          <p:nvPr/>
        </p:nvCxnSpPr>
        <p:spPr>
          <a:xfrm>
            <a:off x="6644577" y="5800219"/>
            <a:ext cx="391614" cy="31986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92" name="Connector: Elbow 91">
            <a:extLst>
              <a:ext uri="{FF2B5EF4-FFF2-40B4-BE49-F238E27FC236}">
                <a16:creationId xmlns:a16="http://schemas.microsoft.com/office/drawing/2014/main" id="{E7CCE154-E36C-49AF-A847-6C8131317BA2}"/>
              </a:ext>
            </a:extLst>
          </p:cNvPr>
          <p:cNvCxnSpPr>
            <a:cxnSpLocks/>
            <a:endCxn id="81" idx="0"/>
          </p:cNvCxnSpPr>
          <p:nvPr/>
        </p:nvCxnSpPr>
        <p:spPr>
          <a:xfrm rot="5400000">
            <a:off x="3642012" y="4687518"/>
            <a:ext cx="731301" cy="48380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B209475D-BAD3-4077-8214-647B6867DA9D}"/>
              </a:ext>
            </a:extLst>
          </p:cNvPr>
          <p:cNvSpPr txBox="1"/>
          <p:nvPr/>
        </p:nvSpPr>
        <p:spPr>
          <a:xfrm>
            <a:off x="3520454" y="254956"/>
            <a:ext cx="1248229" cy="461665"/>
          </a:xfrm>
          <a:prstGeom prst="rect">
            <a:avLst/>
          </a:prstGeom>
          <a:noFill/>
        </p:spPr>
        <p:txBody>
          <a:bodyPr wrap="square" rtlCol="0">
            <a:spAutoFit/>
          </a:bodyPr>
          <a:lstStyle/>
          <a:p>
            <a:r>
              <a:rPr lang="en-US" sz="1200" dirty="0">
                <a:solidFill>
                  <a:schemeClr val="tx1">
                    <a:lumMod val="50000"/>
                    <a:lumOff val="50000"/>
                  </a:schemeClr>
                </a:solidFill>
              </a:rPr>
              <a:t>Retrospective Study</a:t>
            </a:r>
          </a:p>
        </p:txBody>
      </p:sp>
      <p:sp>
        <p:nvSpPr>
          <p:cNvPr id="104" name="TextBox 103">
            <a:extLst>
              <a:ext uri="{FF2B5EF4-FFF2-40B4-BE49-F238E27FC236}">
                <a16:creationId xmlns:a16="http://schemas.microsoft.com/office/drawing/2014/main" id="{90356785-7BFF-4968-A46A-48E961B0A308}"/>
              </a:ext>
            </a:extLst>
          </p:cNvPr>
          <p:cNvSpPr txBox="1"/>
          <p:nvPr/>
        </p:nvSpPr>
        <p:spPr>
          <a:xfrm>
            <a:off x="4882254" y="566311"/>
            <a:ext cx="1248229" cy="276999"/>
          </a:xfrm>
          <a:prstGeom prst="rect">
            <a:avLst/>
          </a:prstGeom>
          <a:noFill/>
        </p:spPr>
        <p:txBody>
          <a:bodyPr wrap="square" rtlCol="0">
            <a:spAutoFit/>
          </a:bodyPr>
          <a:lstStyle/>
          <a:p>
            <a:r>
              <a:rPr lang="en-US" sz="1200" dirty="0">
                <a:solidFill>
                  <a:schemeClr val="tx1">
                    <a:lumMod val="50000"/>
                    <a:lumOff val="50000"/>
                  </a:schemeClr>
                </a:solidFill>
              </a:rPr>
              <a:t>IPD patients files </a:t>
            </a:r>
          </a:p>
        </p:txBody>
      </p:sp>
      <p:sp>
        <p:nvSpPr>
          <p:cNvPr id="105" name="TextBox 104">
            <a:extLst>
              <a:ext uri="{FF2B5EF4-FFF2-40B4-BE49-F238E27FC236}">
                <a16:creationId xmlns:a16="http://schemas.microsoft.com/office/drawing/2014/main" id="{8509DCAC-974A-4D6C-BF8E-945F7A3349CD}"/>
              </a:ext>
            </a:extLst>
          </p:cNvPr>
          <p:cNvSpPr txBox="1"/>
          <p:nvPr/>
        </p:nvSpPr>
        <p:spPr>
          <a:xfrm>
            <a:off x="6059422" y="980241"/>
            <a:ext cx="1248229" cy="276999"/>
          </a:xfrm>
          <a:prstGeom prst="rect">
            <a:avLst/>
          </a:prstGeom>
          <a:noFill/>
        </p:spPr>
        <p:txBody>
          <a:bodyPr wrap="square" rtlCol="0">
            <a:spAutoFit/>
          </a:bodyPr>
          <a:lstStyle/>
          <a:p>
            <a:r>
              <a:rPr lang="en-US" sz="1200" dirty="0">
                <a:solidFill>
                  <a:schemeClr val="tx1">
                    <a:lumMod val="50000"/>
                    <a:lumOff val="50000"/>
                  </a:schemeClr>
                </a:solidFill>
              </a:rPr>
              <a:t>558  files</a:t>
            </a:r>
          </a:p>
        </p:txBody>
      </p:sp>
      <p:sp>
        <p:nvSpPr>
          <p:cNvPr id="106" name="TextBox 105">
            <a:extLst>
              <a:ext uri="{FF2B5EF4-FFF2-40B4-BE49-F238E27FC236}">
                <a16:creationId xmlns:a16="http://schemas.microsoft.com/office/drawing/2014/main" id="{BCA324C4-EC43-4DA2-84FE-739B9AAD2FD3}"/>
              </a:ext>
            </a:extLst>
          </p:cNvPr>
          <p:cNvSpPr txBox="1"/>
          <p:nvPr/>
        </p:nvSpPr>
        <p:spPr>
          <a:xfrm>
            <a:off x="7449385" y="1641280"/>
            <a:ext cx="1248229" cy="461665"/>
          </a:xfrm>
          <a:prstGeom prst="rect">
            <a:avLst/>
          </a:prstGeom>
          <a:noFill/>
        </p:spPr>
        <p:txBody>
          <a:bodyPr wrap="square" rtlCol="0">
            <a:spAutoFit/>
          </a:bodyPr>
          <a:lstStyle/>
          <a:p>
            <a:r>
              <a:rPr lang="en-US" sz="1200" dirty="0">
                <a:solidFill>
                  <a:schemeClr val="tx1">
                    <a:lumMod val="50000"/>
                    <a:lumOff val="50000"/>
                  </a:schemeClr>
                </a:solidFill>
              </a:rPr>
              <a:t>Convenience sampling</a:t>
            </a:r>
          </a:p>
        </p:txBody>
      </p:sp>
      <p:sp>
        <p:nvSpPr>
          <p:cNvPr id="107" name="TextBox 106">
            <a:extLst>
              <a:ext uri="{FF2B5EF4-FFF2-40B4-BE49-F238E27FC236}">
                <a16:creationId xmlns:a16="http://schemas.microsoft.com/office/drawing/2014/main" id="{1EAD9F07-036D-4D36-85C3-CCCC3951C6ED}"/>
              </a:ext>
            </a:extLst>
          </p:cNvPr>
          <p:cNvSpPr txBox="1"/>
          <p:nvPr/>
        </p:nvSpPr>
        <p:spPr>
          <a:xfrm>
            <a:off x="8419861" y="2666967"/>
            <a:ext cx="1248229" cy="276999"/>
          </a:xfrm>
          <a:prstGeom prst="rect">
            <a:avLst/>
          </a:prstGeom>
          <a:noFill/>
        </p:spPr>
        <p:txBody>
          <a:bodyPr wrap="square" rtlCol="0">
            <a:spAutoFit/>
          </a:bodyPr>
          <a:lstStyle/>
          <a:p>
            <a:r>
              <a:rPr lang="en-US" sz="1200" dirty="0">
                <a:solidFill>
                  <a:schemeClr val="tx1">
                    <a:lumMod val="50000"/>
                    <a:lumOff val="50000"/>
                  </a:schemeClr>
                </a:solidFill>
              </a:rPr>
              <a:t>Paras Software</a:t>
            </a:r>
          </a:p>
        </p:txBody>
      </p:sp>
      <p:sp>
        <p:nvSpPr>
          <p:cNvPr id="108" name="TextBox 107">
            <a:extLst>
              <a:ext uri="{FF2B5EF4-FFF2-40B4-BE49-F238E27FC236}">
                <a16:creationId xmlns:a16="http://schemas.microsoft.com/office/drawing/2014/main" id="{79E80246-D5BD-46E6-B85A-D81BD3F689C5}"/>
              </a:ext>
            </a:extLst>
          </p:cNvPr>
          <p:cNvSpPr txBox="1"/>
          <p:nvPr/>
        </p:nvSpPr>
        <p:spPr>
          <a:xfrm>
            <a:off x="9529424" y="4797694"/>
            <a:ext cx="1248229" cy="276999"/>
          </a:xfrm>
          <a:prstGeom prst="rect">
            <a:avLst/>
          </a:prstGeom>
          <a:noFill/>
        </p:spPr>
        <p:txBody>
          <a:bodyPr wrap="square" rtlCol="0">
            <a:spAutoFit/>
          </a:bodyPr>
          <a:lstStyle/>
          <a:p>
            <a:r>
              <a:rPr lang="en-US" sz="1200" dirty="0">
                <a:solidFill>
                  <a:schemeClr val="tx1">
                    <a:lumMod val="50000"/>
                    <a:lumOff val="50000"/>
                  </a:schemeClr>
                </a:solidFill>
              </a:rPr>
              <a:t>55 days</a:t>
            </a:r>
          </a:p>
        </p:txBody>
      </p:sp>
      <p:sp>
        <p:nvSpPr>
          <p:cNvPr id="109" name="TextBox 108">
            <a:extLst>
              <a:ext uri="{FF2B5EF4-FFF2-40B4-BE49-F238E27FC236}">
                <a16:creationId xmlns:a16="http://schemas.microsoft.com/office/drawing/2014/main" id="{A90B4429-ECA9-446E-B347-EEDC4E1352E6}"/>
              </a:ext>
            </a:extLst>
          </p:cNvPr>
          <p:cNvSpPr txBox="1"/>
          <p:nvPr/>
        </p:nvSpPr>
        <p:spPr>
          <a:xfrm>
            <a:off x="9956126" y="6177456"/>
            <a:ext cx="2107780" cy="461665"/>
          </a:xfrm>
          <a:prstGeom prst="rect">
            <a:avLst/>
          </a:prstGeom>
          <a:noFill/>
        </p:spPr>
        <p:txBody>
          <a:bodyPr wrap="square" rtlCol="0">
            <a:spAutoFit/>
          </a:bodyPr>
          <a:lstStyle/>
          <a:p>
            <a:r>
              <a:rPr lang="en-IN" sz="1200" dirty="0">
                <a:solidFill>
                  <a:schemeClr val="tx1">
                    <a:lumMod val="50000"/>
                    <a:lumOff val="50000"/>
                  </a:schemeClr>
                </a:solidFill>
              </a:rPr>
              <a:t>OPD and Day-care patient files, Sundays and gazetted holidays</a:t>
            </a:r>
          </a:p>
        </p:txBody>
      </p:sp>
      <p:sp>
        <p:nvSpPr>
          <p:cNvPr id="110" name="TextBox 109">
            <a:extLst>
              <a:ext uri="{FF2B5EF4-FFF2-40B4-BE49-F238E27FC236}">
                <a16:creationId xmlns:a16="http://schemas.microsoft.com/office/drawing/2014/main" id="{487493C4-3FC2-4389-AC9D-2EBCFD7F7F08}"/>
              </a:ext>
            </a:extLst>
          </p:cNvPr>
          <p:cNvSpPr txBox="1"/>
          <p:nvPr/>
        </p:nvSpPr>
        <p:spPr>
          <a:xfrm>
            <a:off x="6120921" y="6376743"/>
            <a:ext cx="1248229" cy="276999"/>
          </a:xfrm>
          <a:prstGeom prst="rect">
            <a:avLst/>
          </a:prstGeom>
          <a:noFill/>
        </p:spPr>
        <p:txBody>
          <a:bodyPr wrap="square" rtlCol="0">
            <a:spAutoFit/>
          </a:bodyPr>
          <a:lstStyle/>
          <a:p>
            <a:r>
              <a:rPr lang="en-US" sz="1200" dirty="0">
                <a:solidFill>
                  <a:srgbClr val="646464"/>
                </a:solidFill>
              </a:rPr>
              <a:t>IPD Patient files</a:t>
            </a:r>
          </a:p>
        </p:txBody>
      </p:sp>
      <p:sp>
        <p:nvSpPr>
          <p:cNvPr id="111" name="TextBox 110">
            <a:extLst>
              <a:ext uri="{FF2B5EF4-FFF2-40B4-BE49-F238E27FC236}">
                <a16:creationId xmlns:a16="http://schemas.microsoft.com/office/drawing/2014/main" id="{2CEB23D2-8D83-4A3F-9AFC-F1FAC05D9868}"/>
              </a:ext>
            </a:extLst>
          </p:cNvPr>
          <p:cNvSpPr txBox="1"/>
          <p:nvPr/>
        </p:nvSpPr>
        <p:spPr>
          <a:xfrm>
            <a:off x="2783001" y="5570795"/>
            <a:ext cx="2243669" cy="646331"/>
          </a:xfrm>
          <a:prstGeom prst="rect">
            <a:avLst/>
          </a:prstGeom>
          <a:noFill/>
        </p:spPr>
        <p:txBody>
          <a:bodyPr wrap="square" rtlCol="0">
            <a:spAutoFit/>
          </a:bodyPr>
          <a:lstStyle/>
          <a:p>
            <a:r>
              <a:rPr lang="en-IN" sz="1200" dirty="0">
                <a:solidFill>
                  <a:schemeClr val="tx1">
                    <a:lumMod val="50000"/>
                    <a:lumOff val="50000"/>
                  </a:schemeClr>
                </a:solidFill>
              </a:rPr>
              <a:t>Discharged patient files arriving at the MRD department on actual time and date</a:t>
            </a:r>
            <a:endParaRPr lang="en-US" sz="1200" dirty="0">
              <a:solidFill>
                <a:schemeClr val="tx1">
                  <a:lumMod val="50000"/>
                  <a:lumOff val="50000"/>
                </a:schemeClr>
              </a:solidFill>
            </a:endParaRPr>
          </a:p>
        </p:txBody>
      </p:sp>
      <p:sp>
        <p:nvSpPr>
          <p:cNvPr id="11" name="Oval 10">
            <a:extLst>
              <a:ext uri="{FF2B5EF4-FFF2-40B4-BE49-F238E27FC236}">
                <a16:creationId xmlns:a16="http://schemas.microsoft.com/office/drawing/2014/main" id="{B9D865D3-8D96-42AE-A9C2-89CDB75FA69C}"/>
              </a:ext>
            </a:extLst>
          </p:cNvPr>
          <p:cNvSpPr/>
          <p:nvPr/>
        </p:nvSpPr>
        <p:spPr>
          <a:xfrm>
            <a:off x="4817078" y="2580501"/>
            <a:ext cx="2120417" cy="1503059"/>
          </a:xfrm>
          <a:prstGeom prst="ellipse">
            <a:avLst/>
          </a:prstGeom>
          <a:solidFill>
            <a:srgbClr val="00B0F0"/>
          </a:solidFill>
          <a:effectLst>
            <a:innerShdw blurRad="838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9A90324-AA1E-4A29-B5EA-D9FDCC9A78D4}"/>
              </a:ext>
            </a:extLst>
          </p:cNvPr>
          <p:cNvSpPr txBox="1"/>
          <p:nvPr/>
        </p:nvSpPr>
        <p:spPr>
          <a:xfrm>
            <a:off x="4901785" y="3101606"/>
            <a:ext cx="1955210" cy="400110"/>
          </a:xfrm>
          <a:prstGeom prst="rect">
            <a:avLst/>
          </a:prstGeom>
          <a:noFill/>
        </p:spPr>
        <p:txBody>
          <a:bodyPr wrap="square" rtlCol="0">
            <a:spAutoFit/>
          </a:bodyPr>
          <a:lstStyle/>
          <a:p>
            <a:pPr algn="ctr"/>
            <a:r>
              <a:rPr lang="en-US" sz="2000" dirty="0">
                <a:solidFill>
                  <a:schemeClr val="bg1"/>
                </a:solidFill>
                <a:latin typeface="Oswald" panose="02000503000000000000" pitchFamily="2" charset="0"/>
              </a:rPr>
              <a:t>METHODOLOGY</a:t>
            </a:r>
          </a:p>
        </p:txBody>
      </p:sp>
    </p:spTree>
    <p:extLst>
      <p:ext uri="{BB962C8B-B14F-4D97-AF65-F5344CB8AC3E}">
        <p14:creationId xmlns:p14="http://schemas.microsoft.com/office/powerpoint/2010/main" val="10258496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0" presetClass="entr" presetSubtype="0" fill="hold" nodeType="withEffect">
                                  <p:stCondLst>
                                    <p:cond delay="25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par>
                          <p:cTn id="19" fill="hold">
                            <p:stCondLst>
                              <p:cond delay="500"/>
                            </p:stCondLst>
                            <p:childTnLst>
                              <p:par>
                                <p:cTn id="20" presetID="17"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ppt_x</p:attrName>
                                        </p:attrNameLst>
                                      </p:cBhvr>
                                      <p:tavLst>
                                        <p:tav tm="0">
                                          <p:val>
                                            <p:strVal val="#ppt_x"/>
                                          </p:val>
                                        </p:tav>
                                        <p:tav tm="100000">
                                          <p:val>
                                            <p:strVal val="#ppt_x"/>
                                          </p:val>
                                        </p:tav>
                                      </p:tavLst>
                                    </p:anim>
                                    <p:anim calcmode="lin" valueType="num">
                                      <p:cBhvr>
                                        <p:cTn id="23" dur="500" fill="hold"/>
                                        <p:tgtEl>
                                          <p:spTgt spid="5"/>
                                        </p:tgtEl>
                                        <p:attrNameLst>
                                          <p:attrName>ppt_y</p:attrName>
                                        </p:attrNameLst>
                                      </p:cBhvr>
                                      <p:tavLst>
                                        <p:tav tm="0">
                                          <p:val>
                                            <p:strVal val="#ppt_y+#ppt_h/2"/>
                                          </p:val>
                                        </p:tav>
                                        <p:tav tm="100000">
                                          <p:val>
                                            <p:strVal val="#ppt_y"/>
                                          </p:val>
                                        </p:tav>
                                      </p:tavLst>
                                    </p:anim>
                                    <p:anim calcmode="lin" valueType="num">
                                      <p:cBhvr>
                                        <p:cTn id="24" dur="500" fill="hold"/>
                                        <p:tgtEl>
                                          <p:spTgt spid="5"/>
                                        </p:tgtEl>
                                        <p:attrNameLst>
                                          <p:attrName>ppt_w</p:attrName>
                                        </p:attrNameLst>
                                      </p:cBhvr>
                                      <p:tavLst>
                                        <p:tav tm="0">
                                          <p:val>
                                            <p:strVal val="#ppt_w"/>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childTnLst>
                                </p:cTn>
                              </p:par>
                            </p:childTnLst>
                          </p:cTn>
                        </p:par>
                        <p:par>
                          <p:cTn id="26" fill="hold">
                            <p:stCondLst>
                              <p:cond delay="1000"/>
                            </p:stCondLst>
                            <p:childTnLst>
                              <p:par>
                                <p:cTn id="27" presetID="17" presetClass="entr" presetSubtype="4" fill="hold" grpId="0" nodeType="afterEffect">
                                  <p:stCondLst>
                                    <p:cond delay="0"/>
                                  </p:stCondLst>
                                  <p:childTnLst>
                                    <p:set>
                                      <p:cBhvr>
                                        <p:cTn id="28" dur="1" fill="hold">
                                          <p:stCondLst>
                                            <p:cond delay="0"/>
                                          </p:stCondLst>
                                        </p:cTn>
                                        <p:tgtEl>
                                          <p:spTgt spid="103"/>
                                        </p:tgtEl>
                                        <p:attrNameLst>
                                          <p:attrName>style.visibility</p:attrName>
                                        </p:attrNameLst>
                                      </p:cBhvr>
                                      <p:to>
                                        <p:strVal val="visible"/>
                                      </p:to>
                                    </p:set>
                                    <p:anim calcmode="lin" valueType="num">
                                      <p:cBhvr>
                                        <p:cTn id="29" dur="500" fill="hold"/>
                                        <p:tgtEl>
                                          <p:spTgt spid="103"/>
                                        </p:tgtEl>
                                        <p:attrNameLst>
                                          <p:attrName>ppt_x</p:attrName>
                                        </p:attrNameLst>
                                      </p:cBhvr>
                                      <p:tavLst>
                                        <p:tav tm="0">
                                          <p:val>
                                            <p:strVal val="#ppt_x"/>
                                          </p:val>
                                        </p:tav>
                                        <p:tav tm="100000">
                                          <p:val>
                                            <p:strVal val="#ppt_x"/>
                                          </p:val>
                                        </p:tav>
                                      </p:tavLst>
                                    </p:anim>
                                    <p:anim calcmode="lin" valueType="num">
                                      <p:cBhvr>
                                        <p:cTn id="30" dur="500" fill="hold"/>
                                        <p:tgtEl>
                                          <p:spTgt spid="103"/>
                                        </p:tgtEl>
                                        <p:attrNameLst>
                                          <p:attrName>ppt_y</p:attrName>
                                        </p:attrNameLst>
                                      </p:cBhvr>
                                      <p:tavLst>
                                        <p:tav tm="0">
                                          <p:val>
                                            <p:strVal val="#ppt_y+#ppt_h/2"/>
                                          </p:val>
                                        </p:tav>
                                        <p:tav tm="100000">
                                          <p:val>
                                            <p:strVal val="#ppt_y"/>
                                          </p:val>
                                        </p:tav>
                                      </p:tavLst>
                                    </p:anim>
                                    <p:anim calcmode="lin" valueType="num">
                                      <p:cBhvr>
                                        <p:cTn id="31" dur="500" fill="hold"/>
                                        <p:tgtEl>
                                          <p:spTgt spid="103"/>
                                        </p:tgtEl>
                                        <p:attrNameLst>
                                          <p:attrName>ppt_w</p:attrName>
                                        </p:attrNameLst>
                                      </p:cBhvr>
                                      <p:tavLst>
                                        <p:tav tm="0">
                                          <p:val>
                                            <p:strVal val="#ppt_w"/>
                                          </p:val>
                                        </p:tav>
                                        <p:tav tm="100000">
                                          <p:val>
                                            <p:strVal val="#ppt_w"/>
                                          </p:val>
                                        </p:tav>
                                      </p:tavLst>
                                    </p:anim>
                                    <p:anim calcmode="lin" valueType="num">
                                      <p:cBhvr>
                                        <p:cTn id="32" dur="500" fill="hold"/>
                                        <p:tgtEl>
                                          <p:spTgt spid="103"/>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wipe(down)">
                                      <p:cBhvr>
                                        <p:cTn id="37" dur="500"/>
                                        <p:tgtEl>
                                          <p:spTgt spid="85"/>
                                        </p:tgtEl>
                                      </p:cBhvr>
                                    </p:animEffect>
                                  </p:childTnLst>
                                </p:cTn>
                              </p:par>
                            </p:childTnLst>
                          </p:cTn>
                        </p:par>
                        <p:par>
                          <p:cTn id="38" fill="hold">
                            <p:stCondLst>
                              <p:cond delay="500"/>
                            </p:stCondLst>
                            <p:childTnLst>
                              <p:par>
                                <p:cTn id="39" presetID="17" presetClass="entr" presetSubtype="4"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p:cTn id="41" dur="500" fill="hold"/>
                                        <p:tgtEl>
                                          <p:spTgt spid="63"/>
                                        </p:tgtEl>
                                        <p:attrNameLst>
                                          <p:attrName>ppt_x</p:attrName>
                                        </p:attrNameLst>
                                      </p:cBhvr>
                                      <p:tavLst>
                                        <p:tav tm="0">
                                          <p:val>
                                            <p:strVal val="#ppt_x"/>
                                          </p:val>
                                        </p:tav>
                                        <p:tav tm="100000">
                                          <p:val>
                                            <p:strVal val="#ppt_x"/>
                                          </p:val>
                                        </p:tav>
                                      </p:tavLst>
                                    </p:anim>
                                    <p:anim calcmode="lin" valueType="num">
                                      <p:cBhvr>
                                        <p:cTn id="42" dur="500" fill="hold"/>
                                        <p:tgtEl>
                                          <p:spTgt spid="63"/>
                                        </p:tgtEl>
                                        <p:attrNameLst>
                                          <p:attrName>ppt_y</p:attrName>
                                        </p:attrNameLst>
                                      </p:cBhvr>
                                      <p:tavLst>
                                        <p:tav tm="0">
                                          <p:val>
                                            <p:strVal val="#ppt_y+#ppt_h/2"/>
                                          </p:val>
                                        </p:tav>
                                        <p:tav tm="100000">
                                          <p:val>
                                            <p:strVal val="#ppt_y"/>
                                          </p:val>
                                        </p:tav>
                                      </p:tavLst>
                                    </p:anim>
                                    <p:anim calcmode="lin" valueType="num">
                                      <p:cBhvr>
                                        <p:cTn id="43" dur="500" fill="hold"/>
                                        <p:tgtEl>
                                          <p:spTgt spid="63"/>
                                        </p:tgtEl>
                                        <p:attrNameLst>
                                          <p:attrName>ppt_w</p:attrName>
                                        </p:attrNameLst>
                                      </p:cBhvr>
                                      <p:tavLst>
                                        <p:tav tm="0">
                                          <p:val>
                                            <p:strVal val="#ppt_w"/>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childTnLst>
                                </p:cTn>
                              </p:par>
                            </p:childTnLst>
                          </p:cTn>
                        </p:par>
                        <p:par>
                          <p:cTn id="45" fill="hold">
                            <p:stCondLst>
                              <p:cond delay="1000"/>
                            </p:stCondLst>
                            <p:childTnLst>
                              <p:par>
                                <p:cTn id="46" presetID="17" presetClass="entr" presetSubtype="4" fill="hold" grpId="0" nodeType="afterEffect">
                                  <p:stCondLst>
                                    <p:cond delay="0"/>
                                  </p:stCondLst>
                                  <p:childTnLst>
                                    <p:set>
                                      <p:cBhvr>
                                        <p:cTn id="47" dur="1" fill="hold">
                                          <p:stCondLst>
                                            <p:cond delay="0"/>
                                          </p:stCondLst>
                                        </p:cTn>
                                        <p:tgtEl>
                                          <p:spTgt spid="104"/>
                                        </p:tgtEl>
                                        <p:attrNameLst>
                                          <p:attrName>style.visibility</p:attrName>
                                        </p:attrNameLst>
                                      </p:cBhvr>
                                      <p:to>
                                        <p:strVal val="visible"/>
                                      </p:to>
                                    </p:set>
                                    <p:anim calcmode="lin" valueType="num">
                                      <p:cBhvr>
                                        <p:cTn id="48" dur="500" fill="hold"/>
                                        <p:tgtEl>
                                          <p:spTgt spid="104"/>
                                        </p:tgtEl>
                                        <p:attrNameLst>
                                          <p:attrName>ppt_x</p:attrName>
                                        </p:attrNameLst>
                                      </p:cBhvr>
                                      <p:tavLst>
                                        <p:tav tm="0">
                                          <p:val>
                                            <p:strVal val="#ppt_x"/>
                                          </p:val>
                                        </p:tav>
                                        <p:tav tm="100000">
                                          <p:val>
                                            <p:strVal val="#ppt_x"/>
                                          </p:val>
                                        </p:tav>
                                      </p:tavLst>
                                    </p:anim>
                                    <p:anim calcmode="lin" valueType="num">
                                      <p:cBhvr>
                                        <p:cTn id="49" dur="500" fill="hold"/>
                                        <p:tgtEl>
                                          <p:spTgt spid="104"/>
                                        </p:tgtEl>
                                        <p:attrNameLst>
                                          <p:attrName>ppt_y</p:attrName>
                                        </p:attrNameLst>
                                      </p:cBhvr>
                                      <p:tavLst>
                                        <p:tav tm="0">
                                          <p:val>
                                            <p:strVal val="#ppt_y+#ppt_h/2"/>
                                          </p:val>
                                        </p:tav>
                                        <p:tav tm="100000">
                                          <p:val>
                                            <p:strVal val="#ppt_y"/>
                                          </p:val>
                                        </p:tav>
                                      </p:tavLst>
                                    </p:anim>
                                    <p:anim calcmode="lin" valueType="num">
                                      <p:cBhvr>
                                        <p:cTn id="50" dur="500" fill="hold"/>
                                        <p:tgtEl>
                                          <p:spTgt spid="104"/>
                                        </p:tgtEl>
                                        <p:attrNameLst>
                                          <p:attrName>ppt_w</p:attrName>
                                        </p:attrNameLst>
                                      </p:cBhvr>
                                      <p:tavLst>
                                        <p:tav tm="0">
                                          <p:val>
                                            <p:strVal val="#ppt_w"/>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86"/>
                                        </p:tgtEl>
                                        <p:attrNameLst>
                                          <p:attrName>style.visibility</p:attrName>
                                        </p:attrNameLst>
                                      </p:cBhvr>
                                      <p:to>
                                        <p:strVal val="visible"/>
                                      </p:to>
                                    </p:set>
                                    <p:animEffect transition="in" filter="wipe(down)">
                                      <p:cBhvr>
                                        <p:cTn id="56" dur="500"/>
                                        <p:tgtEl>
                                          <p:spTgt spid="86"/>
                                        </p:tgtEl>
                                      </p:cBhvr>
                                    </p:animEffect>
                                  </p:childTnLst>
                                </p:cTn>
                              </p:par>
                            </p:childTnLst>
                          </p:cTn>
                        </p:par>
                        <p:par>
                          <p:cTn id="57" fill="hold">
                            <p:stCondLst>
                              <p:cond delay="500"/>
                            </p:stCondLst>
                            <p:childTnLst>
                              <p:par>
                                <p:cTn id="58" presetID="17" presetClass="entr" presetSubtype="4"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ppt_x</p:attrName>
                                        </p:attrNameLst>
                                      </p:cBhvr>
                                      <p:tavLst>
                                        <p:tav tm="0">
                                          <p:val>
                                            <p:strVal val="#ppt_x"/>
                                          </p:val>
                                        </p:tav>
                                        <p:tav tm="100000">
                                          <p:val>
                                            <p:strVal val="#ppt_x"/>
                                          </p:val>
                                        </p:tav>
                                      </p:tavLst>
                                    </p:anim>
                                    <p:anim calcmode="lin" valueType="num">
                                      <p:cBhvr>
                                        <p:cTn id="61" dur="500" fill="hold"/>
                                        <p:tgtEl>
                                          <p:spTgt spid="64"/>
                                        </p:tgtEl>
                                        <p:attrNameLst>
                                          <p:attrName>ppt_y</p:attrName>
                                        </p:attrNameLst>
                                      </p:cBhvr>
                                      <p:tavLst>
                                        <p:tav tm="0">
                                          <p:val>
                                            <p:strVal val="#ppt_y+#ppt_h/2"/>
                                          </p:val>
                                        </p:tav>
                                        <p:tav tm="100000">
                                          <p:val>
                                            <p:strVal val="#ppt_y"/>
                                          </p:val>
                                        </p:tav>
                                      </p:tavLst>
                                    </p:anim>
                                    <p:anim calcmode="lin" valueType="num">
                                      <p:cBhvr>
                                        <p:cTn id="62" dur="500" fill="hold"/>
                                        <p:tgtEl>
                                          <p:spTgt spid="64"/>
                                        </p:tgtEl>
                                        <p:attrNameLst>
                                          <p:attrName>ppt_w</p:attrName>
                                        </p:attrNameLst>
                                      </p:cBhvr>
                                      <p:tavLst>
                                        <p:tav tm="0">
                                          <p:val>
                                            <p:strVal val="#ppt_w"/>
                                          </p:val>
                                        </p:tav>
                                        <p:tav tm="100000">
                                          <p:val>
                                            <p:strVal val="#ppt_w"/>
                                          </p:val>
                                        </p:tav>
                                      </p:tavLst>
                                    </p:anim>
                                    <p:anim calcmode="lin" valueType="num">
                                      <p:cBhvr>
                                        <p:cTn id="63" dur="500" fill="hold"/>
                                        <p:tgtEl>
                                          <p:spTgt spid="64"/>
                                        </p:tgtEl>
                                        <p:attrNameLst>
                                          <p:attrName>ppt_h</p:attrName>
                                        </p:attrNameLst>
                                      </p:cBhvr>
                                      <p:tavLst>
                                        <p:tav tm="0">
                                          <p:val>
                                            <p:fltVal val="0"/>
                                          </p:val>
                                        </p:tav>
                                        <p:tav tm="100000">
                                          <p:val>
                                            <p:strVal val="#ppt_h"/>
                                          </p:val>
                                        </p:tav>
                                      </p:tavLst>
                                    </p:anim>
                                  </p:childTnLst>
                                </p:cTn>
                              </p:par>
                            </p:childTnLst>
                          </p:cTn>
                        </p:par>
                        <p:par>
                          <p:cTn id="64" fill="hold">
                            <p:stCondLst>
                              <p:cond delay="1000"/>
                            </p:stCondLst>
                            <p:childTnLst>
                              <p:par>
                                <p:cTn id="65" presetID="17" presetClass="entr" presetSubtype="4" fill="hold" grpId="0" nodeType="afterEffect">
                                  <p:stCondLst>
                                    <p:cond delay="0"/>
                                  </p:stCondLst>
                                  <p:childTnLst>
                                    <p:set>
                                      <p:cBhvr>
                                        <p:cTn id="66" dur="1" fill="hold">
                                          <p:stCondLst>
                                            <p:cond delay="0"/>
                                          </p:stCondLst>
                                        </p:cTn>
                                        <p:tgtEl>
                                          <p:spTgt spid="105"/>
                                        </p:tgtEl>
                                        <p:attrNameLst>
                                          <p:attrName>style.visibility</p:attrName>
                                        </p:attrNameLst>
                                      </p:cBhvr>
                                      <p:to>
                                        <p:strVal val="visible"/>
                                      </p:to>
                                    </p:set>
                                    <p:anim calcmode="lin" valueType="num">
                                      <p:cBhvr>
                                        <p:cTn id="67" dur="500" fill="hold"/>
                                        <p:tgtEl>
                                          <p:spTgt spid="105"/>
                                        </p:tgtEl>
                                        <p:attrNameLst>
                                          <p:attrName>ppt_x</p:attrName>
                                        </p:attrNameLst>
                                      </p:cBhvr>
                                      <p:tavLst>
                                        <p:tav tm="0">
                                          <p:val>
                                            <p:strVal val="#ppt_x"/>
                                          </p:val>
                                        </p:tav>
                                        <p:tav tm="100000">
                                          <p:val>
                                            <p:strVal val="#ppt_x"/>
                                          </p:val>
                                        </p:tav>
                                      </p:tavLst>
                                    </p:anim>
                                    <p:anim calcmode="lin" valueType="num">
                                      <p:cBhvr>
                                        <p:cTn id="68" dur="500" fill="hold"/>
                                        <p:tgtEl>
                                          <p:spTgt spid="105"/>
                                        </p:tgtEl>
                                        <p:attrNameLst>
                                          <p:attrName>ppt_y</p:attrName>
                                        </p:attrNameLst>
                                      </p:cBhvr>
                                      <p:tavLst>
                                        <p:tav tm="0">
                                          <p:val>
                                            <p:strVal val="#ppt_y+#ppt_h/2"/>
                                          </p:val>
                                        </p:tav>
                                        <p:tav tm="100000">
                                          <p:val>
                                            <p:strVal val="#ppt_y"/>
                                          </p:val>
                                        </p:tav>
                                      </p:tavLst>
                                    </p:anim>
                                    <p:anim calcmode="lin" valueType="num">
                                      <p:cBhvr>
                                        <p:cTn id="69" dur="500" fill="hold"/>
                                        <p:tgtEl>
                                          <p:spTgt spid="105"/>
                                        </p:tgtEl>
                                        <p:attrNameLst>
                                          <p:attrName>ppt_w</p:attrName>
                                        </p:attrNameLst>
                                      </p:cBhvr>
                                      <p:tavLst>
                                        <p:tav tm="0">
                                          <p:val>
                                            <p:strVal val="#ppt_w"/>
                                          </p:val>
                                        </p:tav>
                                        <p:tav tm="100000">
                                          <p:val>
                                            <p:strVal val="#ppt_w"/>
                                          </p:val>
                                        </p:tav>
                                      </p:tavLst>
                                    </p:anim>
                                    <p:anim calcmode="lin" valueType="num">
                                      <p:cBhvr>
                                        <p:cTn id="70" dur="500" fill="hold"/>
                                        <p:tgtEl>
                                          <p:spTgt spid="105"/>
                                        </p:tgtEl>
                                        <p:attrNameLst>
                                          <p:attrName>ppt_h</p:attrName>
                                        </p:attrNameLst>
                                      </p:cBhvr>
                                      <p:tavLst>
                                        <p:tav tm="0">
                                          <p:val>
                                            <p:fltVal val="0"/>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87"/>
                                        </p:tgtEl>
                                        <p:attrNameLst>
                                          <p:attrName>style.visibility</p:attrName>
                                        </p:attrNameLst>
                                      </p:cBhvr>
                                      <p:to>
                                        <p:strVal val="visible"/>
                                      </p:to>
                                    </p:set>
                                    <p:animEffect transition="in" filter="wipe(down)">
                                      <p:cBhvr>
                                        <p:cTn id="75" dur="500"/>
                                        <p:tgtEl>
                                          <p:spTgt spid="87"/>
                                        </p:tgtEl>
                                      </p:cBhvr>
                                    </p:animEffect>
                                  </p:childTnLst>
                                </p:cTn>
                              </p:par>
                            </p:childTnLst>
                          </p:cTn>
                        </p:par>
                        <p:par>
                          <p:cTn id="76" fill="hold">
                            <p:stCondLst>
                              <p:cond delay="500"/>
                            </p:stCondLst>
                            <p:childTnLst>
                              <p:par>
                                <p:cTn id="77" presetID="17" presetClass="entr" presetSubtype="4" fill="hold" grpId="0" nodeType="afterEffect">
                                  <p:stCondLst>
                                    <p:cond delay="0"/>
                                  </p:stCondLst>
                                  <p:childTnLst>
                                    <p:set>
                                      <p:cBhvr>
                                        <p:cTn id="78" dur="1" fill="hold">
                                          <p:stCondLst>
                                            <p:cond delay="0"/>
                                          </p:stCondLst>
                                        </p:cTn>
                                        <p:tgtEl>
                                          <p:spTgt spid="65"/>
                                        </p:tgtEl>
                                        <p:attrNameLst>
                                          <p:attrName>style.visibility</p:attrName>
                                        </p:attrNameLst>
                                      </p:cBhvr>
                                      <p:to>
                                        <p:strVal val="visible"/>
                                      </p:to>
                                    </p:set>
                                    <p:anim calcmode="lin" valueType="num">
                                      <p:cBhvr>
                                        <p:cTn id="79" dur="500" fill="hold"/>
                                        <p:tgtEl>
                                          <p:spTgt spid="65"/>
                                        </p:tgtEl>
                                        <p:attrNameLst>
                                          <p:attrName>ppt_x</p:attrName>
                                        </p:attrNameLst>
                                      </p:cBhvr>
                                      <p:tavLst>
                                        <p:tav tm="0">
                                          <p:val>
                                            <p:strVal val="#ppt_x"/>
                                          </p:val>
                                        </p:tav>
                                        <p:tav tm="100000">
                                          <p:val>
                                            <p:strVal val="#ppt_x"/>
                                          </p:val>
                                        </p:tav>
                                      </p:tavLst>
                                    </p:anim>
                                    <p:anim calcmode="lin" valueType="num">
                                      <p:cBhvr>
                                        <p:cTn id="80" dur="500" fill="hold"/>
                                        <p:tgtEl>
                                          <p:spTgt spid="65"/>
                                        </p:tgtEl>
                                        <p:attrNameLst>
                                          <p:attrName>ppt_y</p:attrName>
                                        </p:attrNameLst>
                                      </p:cBhvr>
                                      <p:tavLst>
                                        <p:tav tm="0">
                                          <p:val>
                                            <p:strVal val="#ppt_y+#ppt_h/2"/>
                                          </p:val>
                                        </p:tav>
                                        <p:tav tm="100000">
                                          <p:val>
                                            <p:strVal val="#ppt_y"/>
                                          </p:val>
                                        </p:tav>
                                      </p:tavLst>
                                    </p:anim>
                                    <p:anim calcmode="lin" valueType="num">
                                      <p:cBhvr>
                                        <p:cTn id="81" dur="500" fill="hold"/>
                                        <p:tgtEl>
                                          <p:spTgt spid="65"/>
                                        </p:tgtEl>
                                        <p:attrNameLst>
                                          <p:attrName>ppt_w</p:attrName>
                                        </p:attrNameLst>
                                      </p:cBhvr>
                                      <p:tavLst>
                                        <p:tav tm="0">
                                          <p:val>
                                            <p:strVal val="#ppt_w"/>
                                          </p:val>
                                        </p:tav>
                                        <p:tav tm="100000">
                                          <p:val>
                                            <p:strVal val="#ppt_w"/>
                                          </p:val>
                                        </p:tav>
                                      </p:tavLst>
                                    </p:anim>
                                    <p:anim calcmode="lin" valueType="num">
                                      <p:cBhvr>
                                        <p:cTn id="82" dur="500" fill="hold"/>
                                        <p:tgtEl>
                                          <p:spTgt spid="65"/>
                                        </p:tgtEl>
                                        <p:attrNameLst>
                                          <p:attrName>ppt_h</p:attrName>
                                        </p:attrNameLst>
                                      </p:cBhvr>
                                      <p:tavLst>
                                        <p:tav tm="0">
                                          <p:val>
                                            <p:fltVal val="0"/>
                                          </p:val>
                                        </p:tav>
                                        <p:tav tm="100000">
                                          <p:val>
                                            <p:strVal val="#ppt_h"/>
                                          </p:val>
                                        </p:tav>
                                      </p:tavLst>
                                    </p:anim>
                                  </p:childTnLst>
                                </p:cTn>
                              </p:par>
                            </p:childTnLst>
                          </p:cTn>
                        </p:par>
                        <p:par>
                          <p:cTn id="83" fill="hold">
                            <p:stCondLst>
                              <p:cond delay="1000"/>
                            </p:stCondLst>
                            <p:childTnLst>
                              <p:par>
                                <p:cTn id="84" presetID="17" presetClass="entr" presetSubtype="4" fill="hold" grpId="0" nodeType="afterEffect">
                                  <p:stCondLst>
                                    <p:cond delay="0"/>
                                  </p:stCondLst>
                                  <p:childTnLst>
                                    <p:set>
                                      <p:cBhvr>
                                        <p:cTn id="85" dur="1" fill="hold">
                                          <p:stCondLst>
                                            <p:cond delay="0"/>
                                          </p:stCondLst>
                                        </p:cTn>
                                        <p:tgtEl>
                                          <p:spTgt spid="106"/>
                                        </p:tgtEl>
                                        <p:attrNameLst>
                                          <p:attrName>style.visibility</p:attrName>
                                        </p:attrNameLst>
                                      </p:cBhvr>
                                      <p:to>
                                        <p:strVal val="visible"/>
                                      </p:to>
                                    </p:set>
                                    <p:anim calcmode="lin" valueType="num">
                                      <p:cBhvr>
                                        <p:cTn id="86" dur="500" fill="hold"/>
                                        <p:tgtEl>
                                          <p:spTgt spid="106"/>
                                        </p:tgtEl>
                                        <p:attrNameLst>
                                          <p:attrName>ppt_x</p:attrName>
                                        </p:attrNameLst>
                                      </p:cBhvr>
                                      <p:tavLst>
                                        <p:tav tm="0">
                                          <p:val>
                                            <p:strVal val="#ppt_x"/>
                                          </p:val>
                                        </p:tav>
                                        <p:tav tm="100000">
                                          <p:val>
                                            <p:strVal val="#ppt_x"/>
                                          </p:val>
                                        </p:tav>
                                      </p:tavLst>
                                    </p:anim>
                                    <p:anim calcmode="lin" valueType="num">
                                      <p:cBhvr>
                                        <p:cTn id="87" dur="500" fill="hold"/>
                                        <p:tgtEl>
                                          <p:spTgt spid="106"/>
                                        </p:tgtEl>
                                        <p:attrNameLst>
                                          <p:attrName>ppt_y</p:attrName>
                                        </p:attrNameLst>
                                      </p:cBhvr>
                                      <p:tavLst>
                                        <p:tav tm="0">
                                          <p:val>
                                            <p:strVal val="#ppt_y+#ppt_h/2"/>
                                          </p:val>
                                        </p:tav>
                                        <p:tav tm="100000">
                                          <p:val>
                                            <p:strVal val="#ppt_y"/>
                                          </p:val>
                                        </p:tav>
                                      </p:tavLst>
                                    </p:anim>
                                    <p:anim calcmode="lin" valueType="num">
                                      <p:cBhvr>
                                        <p:cTn id="88" dur="500" fill="hold"/>
                                        <p:tgtEl>
                                          <p:spTgt spid="106"/>
                                        </p:tgtEl>
                                        <p:attrNameLst>
                                          <p:attrName>ppt_w</p:attrName>
                                        </p:attrNameLst>
                                      </p:cBhvr>
                                      <p:tavLst>
                                        <p:tav tm="0">
                                          <p:val>
                                            <p:strVal val="#ppt_w"/>
                                          </p:val>
                                        </p:tav>
                                        <p:tav tm="100000">
                                          <p:val>
                                            <p:strVal val="#ppt_w"/>
                                          </p:val>
                                        </p:tav>
                                      </p:tavLst>
                                    </p:anim>
                                    <p:anim calcmode="lin" valueType="num">
                                      <p:cBhvr>
                                        <p:cTn id="89" dur="500" fill="hold"/>
                                        <p:tgtEl>
                                          <p:spTgt spid="106"/>
                                        </p:tgtEl>
                                        <p:attrNameLst>
                                          <p:attrName>ppt_h</p:attrName>
                                        </p:attrNameLst>
                                      </p:cBhvr>
                                      <p:tavLst>
                                        <p:tav tm="0">
                                          <p:val>
                                            <p:fltVal val="0"/>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nodeType="clickEffect">
                                  <p:stCondLst>
                                    <p:cond delay="0"/>
                                  </p:stCondLst>
                                  <p:childTnLst>
                                    <p:set>
                                      <p:cBhvr>
                                        <p:cTn id="93" dur="1" fill="hold">
                                          <p:stCondLst>
                                            <p:cond delay="0"/>
                                          </p:stCondLst>
                                        </p:cTn>
                                        <p:tgtEl>
                                          <p:spTgt spid="88"/>
                                        </p:tgtEl>
                                        <p:attrNameLst>
                                          <p:attrName>style.visibility</p:attrName>
                                        </p:attrNameLst>
                                      </p:cBhvr>
                                      <p:to>
                                        <p:strVal val="visible"/>
                                      </p:to>
                                    </p:set>
                                    <p:animEffect transition="in" filter="wipe(down)">
                                      <p:cBhvr>
                                        <p:cTn id="94" dur="500"/>
                                        <p:tgtEl>
                                          <p:spTgt spid="88"/>
                                        </p:tgtEl>
                                      </p:cBhvr>
                                    </p:animEffect>
                                  </p:childTnLst>
                                </p:cTn>
                              </p:par>
                            </p:childTnLst>
                          </p:cTn>
                        </p:par>
                        <p:par>
                          <p:cTn id="95" fill="hold">
                            <p:stCondLst>
                              <p:cond delay="500"/>
                            </p:stCondLst>
                            <p:childTnLst>
                              <p:par>
                                <p:cTn id="96" presetID="17" presetClass="entr" presetSubtype="8" fill="hold" grpId="0" nodeType="afterEffect">
                                  <p:stCondLst>
                                    <p:cond delay="0"/>
                                  </p:stCondLst>
                                  <p:childTnLst>
                                    <p:set>
                                      <p:cBhvr>
                                        <p:cTn id="97" dur="1" fill="hold">
                                          <p:stCondLst>
                                            <p:cond delay="0"/>
                                          </p:stCondLst>
                                        </p:cTn>
                                        <p:tgtEl>
                                          <p:spTgt spid="66"/>
                                        </p:tgtEl>
                                        <p:attrNameLst>
                                          <p:attrName>style.visibility</p:attrName>
                                        </p:attrNameLst>
                                      </p:cBhvr>
                                      <p:to>
                                        <p:strVal val="visible"/>
                                      </p:to>
                                    </p:set>
                                    <p:anim calcmode="lin" valueType="num">
                                      <p:cBhvr>
                                        <p:cTn id="98" dur="500" fill="hold"/>
                                        <p:tgtEl>
                                          <p:spTgt spid="66"/>
                                        </p:tgtEl>
                                        <p:attrNameLst>
                                          <p:attrName>ppt_x</p:attrName>
                                        </p:attrNameLst>
                                      </p:cBhvr>
                                      <p:tavLst>
                                        <p:tav tm="0">
                                          <p:val>
                                            <p:strVal val="#ppt_x-#ppt_w/2"/>
                                          </p:val>
                                        </p:tav>
                                        <p:tav tm="100000">
                                          <p:val>
                                            <p:strVal val="#ppt_x"/>
                                          </p:val>
                                        </p:tav>
                                      </p:tavLst>
                                    </p:anim>
                                    <p:anim calcmode="lin" valueType="num">
                                      <p:cBhvr>
                                        <p:cTn id="99" dur="500" fill="hold"/>
                                        <p:tgtEl>
                                          <p:spTgt spid="66"/>
                                        </p:tgtEl>
                                        <p:attrNameLst>
                                          <p:attrName>ppt_y</p:attrName>
                                        </p:attrNameLst>
                                      </p:cBhvr>
                                      <p:tavLst>
                                        <p:tav tm="0">
                                          <p:val>
                                            <p:strVal val="#ppt_y"/>
                                          </p:val>
                                        </p:tav>
                                        <p:tav tm="100000">
                                          <p:val>
                                            <p:strVal val="#ppt_y"/>
                                          </p:val>
                                        </p:tav>
                                      </p:tavLst>
                                    </p:anim>
                                    <p:anim calcmode="lin" valueType="num">
                                      <p:cBhvr>
                                        <p:cTn id="100" dur="500" fill="hold"/>
                                        <p:tgtEl>
                                          <p:spTgt spid="66"/>
                                        </p:tgtEl>
                                        <p:attrNameLst>
                                          <p:attrName>ppt_w</p:attrName>
                                        </p:attrNameLst>
                                      </p:cBhvr>
                                      <p:tavLst>
                                        <p:tav tm="0">
                                          <p:val>
                                            <p:fltVal val="0"/>
                                          </p:val>
                                        </p:tav>
                                        <p:tav tm="100000">
                                          <p:val>
                                            <p:strVal val="#ppt_w"/>
                                          </p:val>
                                        </p:tav>
                                      </p:tavLst>
                                    </p:anim>
                                    <p:anim calcmode="lin" valueType="num">
                                      <p:cBhvr>
                                        <p:cTn id="101" dur="500" fill="hold"/>
                                        <p:tgtEl>
                                          <p:spTgt spid="66"/>
                                        </p:tgtEl>
                                        <p:attrNameLst>
                                          <p:attrName>ppt_h</p:attrName>
                                        </p:attrNameLst>
                                      </p:cBhvr>
                                      <p:tavLst>
                                        <p:tav tm="0">
                                          <p:val>
                                            <p:strVal val="#ppt_h"/>
                                          </p:val>
                                        </p:tav>
                                        <p:tav tm="100000">
                                          <p:val>
                                            <p:strVal val="#ppt_h"/>
                                          </p:val>
                                        </p:tav>
                                      </p:tavLst>
                                    </p:anim>
                                  </p:childTnLst>
                                </p:cTn>
                              </p:par>
                            </p:childTnLst>
                          </p:cTn>
                        </p:par>
                        <p:par>
                          <p:cTn id="102" fill="hold">
                            <p:stCondLst>
                              <p:cond delay="1000"/>
                            </p:stCondLst>
                            <p:childTnLst>
                              <p:par>
                                <p:cTn id="103" presetID="17" presetClass="entr" presetSubtype="8" fill="hold" grpId="0" nodeType="afterEffect">
                                  <p:stCondLst>
                                    <p:cond delay="0"/>
                                  </p:stCondLst>
                                  <p:childTnLst>
                                    <p:set>
                                      <p:cBhvr>
                                        <p:cTn id="104" dur="1" fill="hold">
                                          <p:stCondLst>
                                            <p:cond delay="0"/>
                                          </p:stCondLst>
                                        </p:cTn>
                                        <p:tgtEl>
                                          <p:spTgt spid="107"/>
                                        </p:tgtEl>
                                        <p:attrNameLst>
                                          <p:attrName>style.visibility</p:attrName>
                                        </p:attrNameLst>
                                      </p:cBhvr>
                                      <p:to>
                                        <p:strVal val="visible"/>
                                      </p:to>
                                    </p:set>
                                    <p:anim calcmode="lin" valueType="num">
                                      <p:cBhvr>
                                        <p:cTn id="105" dur="500" fill="hold"/>
                                        <p:tgtEl>
                                          <p:spTgt spid="107"/>
                                        </p:tgtEl>
                                        <p:attrNameLst>
                                          <p:attrName>ppt_x</p:attrName>
                                        </p:attrNameLst>
                                      </p:cBhvr>
                                      <p:tavLst>
                                        <p:tav tm="0">
                                          <p:val>
                                            <p:strVal val="#ppt_x-#ppt_w/2"/>
                                          </p:val>
                                        </p:tav>
                                        <p:tav tm="100000">
                                          <p:val>
                                            <p:strVal val="#ppt_x"/>
                                          </p:val>
                                        </p:tav>
                                      </p:tavLst>
                                    </p:anim>
                                    <p:anim calcmode="lin" valueType="num">
                                      <p:cBhvr>
                                        <p:cTn id="106" dur="500" fill="hold"/>
                                        <p:tgtEl>
                                          <p:spTgt spid="107"/>
                                        </p:tgtEl>
                                        <p:attrNameLst>
                                          <p:attrName>ppt_y</p:attrName>
                                        </p:attrNameLst>
                                      </p:cBhvr>
                                      <p:tavLst>
                                        <p:tav tm="0">
                                          <p:val>
                                            <p:strVal val="#ppt_y"/>
                                          </p:val>
                                        </p:tav>
                                        <p:tav tm="100000">
                                          <p:val>
                                            <p:strVal val="#ppt_y"/>
                                          </p:val>
                                        </p:tav>
                                      </p:tavLst>
                                    </p:anim>
                                    <p:anim calcmode="lin" valueType="num">
                                      <p:cBhvr>
                                        <p:cTn id="107" dur="500" fill="hold"/>
                                        <p:tgtEl>
                                          <p:spTgt spid="107"/>
                                        </p:tgtEl>
                                        <p:attrNameLst>
                                          <p:attrName>ppt_w</p:attrName>
                                        </p:attrNameLst>
                                      </p:cBhvr>
                                      <p:tavLst>
                                        <p:tav tm="0">
                                          <p:val>
                                            <p:fltVal val="0"/>
                                          </p:val>
                                        </p:tav>
                                        <p:tav tm="100000">
                                          <p:val>
                                            <p:strVal val="#ppt_w"/>
                                          </p:val>
                                        </p:tav>
                                      </p:tavLst>
                                    </p:anim>
                                    <p:anim calcmode="lin" valueType="num">
                                      <p:cBhvr>
                                        <p:cTn id="108" dur="500" fill="hold"/>
                                        <p:tgtEl>
                                          <p:spTgt spid="107"/>
                                        </p:tgtEl>
                                        <p:attrNameLst>
                                          <p:attrName>ppt_h</p:attrName>
                                        </p:attrNameLst>
                                      </p:cBhvr>
                                      <p:tavLst>
                                        <p:tav tm="0">
                                          <p:val>
                                            <p:strVal val="#ppt_h"/>
                                          </p:val>
                                        </p:tav>
                                        <p:tav tm="100000">
                                          <p:val>
                                            <p:strVal val="#ppt_h"/>
                                          </p:val>
                                        </p:tav>
                                      </p:tavLst>
                                    </p:anim>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nodeType="clickEffect">
                                  <p:stCondLst>
                                    <p:cond delay="0"/>
                                  </p:stCondLst>
                                  <p:childTnLst>
                                    <p:set>
                                      <p:cBhvr>
                                        <p:cTn id="112" dur="1" fill="hold">
                                          <p:stCondLst>
                                            <p:cond delay="0"/>
                                          </p:stCondLst>
                                        </p:cTn>
                                        <p:tgtEl>
                                          <p:spTgt spid="89"/>
                                        </p:tgtEl>
                                        <p:attrNameLst>
                                          <p:attrName>style.visibility</p:attrName>
                                        </p:attrNameLst>
                                      </p:cBhvr>
                                      <p:to>
                                        <p:strVal val="visible"/>
                                      </p:to>
                                    </p:set>
                                    <p:animEffect transition="in" filter="wipe(down)">
                                      <p:cBhvr>
                                        <p:cTn id="113" dur="500"/>
                                        <p:tgtEl>
                                          <p:spTgt spid="89"/>
                                        </p:tgtEl>
                                      </p:cBhvr>
                                    </p:animEffect>
                                  </p:childTnLst>
                                </p:cTn>
                              </p:par>
                            </p:childTnLst>
                          </p:cTn>
                        </p:par>
                        <p:par>
                          <p:cTn id="114" fill="hold">
                            <p:stCondLst>
                              <p:cond delay="500"/>
                            </p:stCondLst>
                            <p:childTnLst>
                              <p:par>
                                <p:cTn id="115" presetID="17" presetClass="entr" presetSubtype="1" fill="hold" grpId="0" nodeType="afterEffect">
                                  <p:stCondLst>
                                    <p:cond delay="0"/>
                                  </p:stCondLst>
                                  <p:childTnLst>
                                    <p:set>
                                      <p:cBhvr>
                                        <p:cTn id="116" dur="1" fill="hold">
                                          <p:stCondLst>
                                            <p:cond delay="0"/>
                                          </p:stCondLst>
                                        </p:cTn>
                                        <p:tgtEl>
                                          <p:spTgt spid="67"/>
                                        </p:tgtEl>
                                        <p:attrNameLst>
                                          <p:attrName>style.visibility</p:attrName>
                                        </p:attrNameLst>
                                      </p:cBhvr>
                                      <p:to>
                                        <p:strVal val="visible"/>
                                      </p:to>
                                    </p:set>
                                    <p:anim calcmode="lin" valueType="num">
                                      <p:cBhvr>
                                        <p:cTn id="117" dur="500" fill="hold"/>
                                        <p:tgtEl>
                                          <p:spTgt spid="67"/>
                                        </p:tgtEl>
                                        <p:attrNameLst>
                                          <p:attrName>ppt_x</p:attrName>
                                        </p:attrNameLst>
                                      </p:cBhvr>
                                      <p:tavLst>
                                        <p:tav tm="0">
                                          <p:val>
                                            <p:strVal val="#ppt_x"/>
                                          </p:val>
                                        </p:tav>
                                        <p:tav tm="100000">
                                          <p:val>
                                            <p:strVal val="#ppt_x"/>
                                          </p:val>
                                        </p:tav>
                                      </p:tavLst>
                                    </p:anim>
                                    <p:anim calcmode="lin" valueType="num">
                                      <p:cBhvr>
                                        <p:cTn id="118" dur="500" fill="hold"/>
                                        <p:tgtEl>
                                          <p:spTgt spid="67"/>
                                        </p:tgtEl>
                                        <p:attrNameLst>
                                          <p:attrName>ppt_y</p:attrName>
                                        </p:attrNameLst>
                                      </p:cBhvr>
                                      <p:tavLst>
                                        <p:tav tm="0">
                                          <p:val>
                                            <p:strVal val="#ppt_y-#ppt_h/2"/>
                                          </p:val>
                                        </p:tav>
                                        <p:tav tm="100000">
                                          <p:val>
                                            <p:strVal val="#ppt_y"/>
                                          </p:val>
                                        </p:tav>
                                      </p:tavLst>
                                    </p:anim>
                                    <p:anim calcmode="lin" valueType="num">
                                      <p:cBhvr>
                                        <p:cTn id="119" dur="500" fill="hold"/>
                                        <p:tgtEl>
                                          <p:spTgt spid="67"/>
                                        </p:tgtEl>
                                        <p:attrNameLst>
                                          <p:attrName>ppt_w</p:attrName>
                                        </p:attrNameLst>
                                      </p:cBhvr>
                                      <p:tavLst>
                                        <p:tav tm="0">
                                          <p:val>
                                            <p:strVal val="#ppt_w"/>
                                          </p:val>
                                        </p:tav>
                                        <p:tav tm="100000">
                                          <p:val>
                                            <p:strVal val="#ppt_w"/>
                                          </p:val>
                                        </p:tav>
                                      </p:tavLst>
                                    </p:anim>
                                    <p:anim calcmode="lin" valueType="num">
                                      <p:cBhvr>
                                        <p:cTn id="120" dur="500" fill="hold"/>
                                        <p:tgtEl>
                                          <p:spTgt spid="67"/>
                                        </p:tgtEl>
                                        <p:attrNameLst>
                                          <p:attrName>ppt_h</p:attrName>
                                        </p:attrNameLst>
                                      </p:cBhvr>
                                      <p:tavLst>
                                        <p:tav tm="0">
                                          <p:val>
                                            <p:fltVal val="0"/>
                                          </p:val>
                                        </p:tav>
                                        <p:tav tm="100000">
                                          <p:val>
                                            <p:strVal val="#ppt_h"/>
                                          </p:val>
                                        </p:tav>
                                      </p:tavLst>
                                    </p:anim>
                                  </p:childTnLst>
                                </p:cTn>
                              </p:par>
                            </p:childTnLst>
                          </p:cTn>
                        </p:par>
                        <p:par>
                          <p:cTn id="121" fill="hold">
                            <p:stCondLst>
                              <p:cond delay="1000"/>
                            </p:stCondLst>
                            <p:childTnLst>
                              <p:par>
                                <p:cTn id="122" presetID="17" presetClass="entr" presetSubtype="8" fill="hold" grpId="0" nodeType="afterEffect">
                                  <p:stCondLst>
                                    <p:cond delay="0"/>
                                  </p:stCondLst>
                                  <p:childTnLst>
                                    <p:set>
                                      <p:cBhvr>
                                        <p:cTn id="123" dur="1" fill="hold">
                                          <p:stCondLst>
                                            <p:cond delay="0"/>
                                          </p:stCondLst>
                                        </p:cTn>
                                        <p:tgtEl>
                                          <p:spTgt spid="108"/>
                                        </p:tgtEl>
                                        <p:attrNameLst>
                                          <p:attrName>style.visibility</p:attrName>
                                        </p:attrNameLst>
                                      </p:cBhvr>
                                      <p:to>
                                        <p:strVal val="visible"/>
                                      </p:to>
                                    </p:set>
                                    <p:anim calcmode="lin" valueType="num">
                                      <p:cBhvr>
                                        <p:cTn id="124" dur="500" fill="hold"/>
                                        <p:tgtEl>
                                          <p:spTgt spid="108"/>
                                        </p:tgtEl>
                                        <p:attrNameLst>
                                          <p:attrName>ppt_x</p:attrName>
                                        </p:attrNameLst>
                                      </p:cBhvr>
                                      <p:tavLst>
                                        <p:tav tm="0">
                                          <p:val>
                                            <p:strVal val="#ppt_x-#ppt_w/2"/>
                                          </p:val>
                                        </p:tav>
                                        <p:tav tm="100000">
                                          <p:val>
                                            <p:strVal val="#ppt_x"/>
                                          </p:val>
                                        </p:tav>
                                      </p:tavLst>
                                    </p:anim>
                                    <p:anim calcmode="lin" valueType="num">
                                      <p:cBhvr>
                                        <p:cTn id="125" dur="500" fill="hold"/>
                                        <p:tgtEl>
                                          <p:spTgt spid="108"/>
                                        </p:tgtEl>
                                        <p:attrNameLst>
                                          <p:attrName>ppt_y</p:attrName>
                                        </p:attrNameLst>
                                      </p:cBhvr>
                                      <p:tavLst>
                                        <p:tav tm="0">
                                          <p:val>
                                            <p:strVal val="#ppt_y"/>
                                          </p:val>
                                        </p:tav>
                                        <p:tav tm="100000">
                                          <p:val>
                                            <p:strVal val="#ppt_y"/>
                                          </p:val>
                                        </p:tav>
                                      </p:tavLst>
                                    </p:anim>
                                    <p:anim calcmode="lin" valueType="num">
                                      <p:cBhvr>
                                        <p:cTn id="126" dur="500" fill="hold"/>
                                        <p:tgtEl>
                                          <p:spTgt spid="108"/>
                                        </p:tgtEl>
                                        <p:attrNameLst>
                                          <p:attrName>ppt_w</p:attrName>
                                        </p:attrNameLst>
                                      </p:cBhvr>
                                      <p:tavLst>
                                        <p:tav tm="0">
                                          <p:val>
                                            <p:fltVal val="0"/>
                                          </p:val>
                                        </p:tav>
                                        <p:tav tm="100000">
                                          <p:val>
                                            <p:strVal val="#ppt_w"/>
                                          </p:val>
                                        </p:tav>
                                      </p:tavLst>
                                    </p:anim>
                                    <p:anim calcmode="lin" valueType="num">
                                      <p:cBhvr>
                                        <p:cTn id="127" dur="500" fill="hold"/>
                                        <p:tgtEl>
                                          <p:spTgt spid="108"/>
                                        </p:tgtEl>
                                        <p:attrNameLst>
                                          <p:attrName>ppt_h</p:attrName>
                                        </p:attrNameLst>
                                      </p:cBhvr>
                                      <p:tavLst>
                                        <p:tav tm="0">
                                          <p:val>
                                            <p:strVal val="#ppt_h"/>
                                          </p:val>
                                        </p:tav>
                                        <p:tav tm="100000">
                                          <p:val>
                                            <p:strVal val="#ppt_h"/>
                                          </p:val>
                                        </p:tav>
                                      </p:tavLst>
                                    </p:anim>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nodeType="clickEffect">
                                  <p:stCondLst>
                                    <p:cond delay="0"/>
                                  </p:stCondLst>
                                  <p:childTnLst>
                                    <p:set>
                                      <p:cBhvr>
                                        <p:cTn id="131" dur="1" fill="hold">
                                          <p:stCondLst>
                                            <p:cond delay="0"/>
                                          </p:stCondLst>
                                        </p:cTn>
                                        <p:tgtEl>
                                          <p:spTgt spid="90"/>
                                        </p:tgtEl>
                                        <p:attrNameLst>
                                          <p:attrName>style.visibility</p:attrName>
                                        </p:attrNameLst>
                                      </p:cBhvr>
                                      <p:to>
                                        <p:strVal val="visible"/>
                                      </p:to>
                                    </p:set>
                                    <p:animEffect transition="in" filter="wipe(left)">
                                      <p:cBhvr>
                                        <p:cTn id="132" dur="500"/>
                                        <p:tgtEl>
                                          <p:spTgt spid="90"/>
                                        </p:tgtEl>
                                      </p:cBhvr>
                                    </p:animEffect>
                                  </p:childTnLst>
                                </p:cTn>
                              </p:par>
                            </p:childTnLst>
                          </p:cTn>
                        </p:par>
                        <p:par>
                          <p:cTn id="133" fill="hold">
                            <p:stCondLst>
                              <p:cond delay="500"/>
                            </p:stCondLst>
                            <p:childTnLst>
                              <p:par>
                                <p:cTn id="134" presetID="17" presetClass="entr" presetSubtype="1" fill="hold" grpId="0" nodeType="afterEffect">
                                  <p:stCondLst>
                                    <p:cond delay="0"/>
                                  </p:stCondLst>
                                  <p:childTnLst>
                                    <p:set>
                                      <p:cBhvr>
                                        <p:cTn id="135" dur="1" fill="hold">
                                          <p:stCondLst>
                                            <p:cond delay="0"/>
                                          </p:stCondLst>
                                        </p:cTn>
                                        <p:tgtEl>
                                          <p:spTgt spid="68"/>
                                        </p:tgtEl>
                                        <p:attrNameLst>
                                          <p:attrName>style.visibility</p:attrName>
                                        </p:attrNameLst>
                                      </p:cBhvr>
                                      <p:to>
                                        <p:strVal val="visible"/>
                                      </p:to>
                                    </p:set>
                                    <p:anim calcmode="lin" valueType="num">
                                      <p:cBhvr>
                                        <p:cTn id="136" dur="500" fill="hold"/>
                                        <p:tgtEl>
                                          <p:spTgt spid="68"/>
                                        </p:tgtEl>
                                        <p:attrNameLst>
                                          <p:attrName>ppt_x</p:attrName>
                                        </p:attrNameLst>
                                      </p:cBhvr>
                                      <p:tavLst>
                                        <p:tav tm="0">
                                          <p:val>
                                            <p:strVal val="#ppt_x"/>
                                          </p:val>
                                        </p:tav>
                                        <p:tav tm="100000">
                                          <p:val>
                                            <p:strVal val="#ppt_x"/>
                                          </p:val>
                                        </p:tav>
                                      </p:tavLst>
                                    </p:anim>
                                    <p:anim calcmode="lin" valueType="num">
                                      <p:cBhvr>
                                        <p:cTn id="137" dur="500" fill="hold"/>
                                        <p:tgtEl>
                                          <p:spTgt spid="68"/>
                                        </p:tgtEl>
                                        <p:attrNameLst>
                                          <p:attrName>ppt_y</p:attrName>
                                        </p:attrNameLst>
                                      </p:cBhvr>
                                      <p:tavLst>
                                        <p:tav tm="0">
                                          <p:val>
                                            <p:strVal val="#ppt_y-#ppt_h/2"/>
                                          </p:val>
                                        </p:tav>
                                        <p:tav tm="100000">
                                          <p:val>
                                            <p:strVal val="#ppt_y"/>
                                          </p:val>
                                        </p:tav>
                                      </p:tavLst>
                                    </p:anim>
                                    <p:anim calcmode="lin" valueType="num">
                                      <p:cBhvr>
                                        <p:cTn id="138" dur="500" fill="hold"/>
                                        <p:tgtEl>
                                          <p:spTgt spid="68"/>
                                        </p:tgtEl>
                                        <p:attrNameLst>
                                          <p:attrName>ppt_w</p:attrName>
                                        </p:attrNameLst>
                                      </p:cBhvr>
                                      <p:tavLst>
                                        <p:tav tm="0">
                                          <p:val>
                                            <p:strVal val="#ppt_w"/>
                                          </p:val>
                                        </p:tav>
                                        <p:tav tm="100000">
                                          <p:val>
                                            <p:strVal val="#ppt_w"/>
                                          </p:val>
                                        </p:tav>
                                      </p:tavLst>
                                    </p:anim>
                                    <p:anim calcmode="lin" valueType="num">
                                      <p:cBhvr>
                                        <p:cTn id="139" dur="500" fill="hold"/>
                                        <p:tgtEl>
                                          <p:spTgt spid="68"/>
                                        </p:tgtEl>
                                        <p:attrNameLst>
                                          <p:attrName>ppt_h</p:attrName>
                                        </p:attrNameLst>
                                      </p:cBhvr>
                                      <p:tavLst>
                                        <p:tav tm="0">
                                          <p:val>
                                            <p:fltVal val="0"/>
                                          </p:val>
                                        </p:tav>
                                        <p:tav tm="100000">
                                          <p:val>
                                            <p:strVal val="#ppt_h"/>
                                          </p:val>
                                        </p:tav>
                                      </p:tavLst>
                                    </p:anim>
                                  </p:childTnLst>
                                </p:cTn>
                              </p:par>
                            </p:childTnLst>
                          </p:cTn>
                        </p:par>
                        <p:par>
                          <p:cTn id="140" fill="hold">
                            <p:stCondLst>
                              <p:cond delay="1000"/>
                            </p:stCondLst>
                            <p:childTnLst>
                              <p:par>
                                <p:cTn id="141" presetID="17" presetClass="entr" presetSubtype="8" fill="hold" grpId="0" nodeType="afterEffect">
                                  <p:stCondLst>
                                    <p:cond delay="0"/>
                                  </p:stCondLst>
                                  <p:childTnLst>
                                    <p:set>
                                      <p:cBhvr>
                                        <p:cTn id="142" dur="1" fill="hold">
                                          <p:stCondLst>
                                            <p:cond delay="0"/>
                                          </p:stCondLst>
                                        </p:cTn>
                                        <p:tgtEl>
                                          <p:spTgt spid="109"/>
                                        </p:tgtEl>
                                        <p:attrNameLst>
                                          <p:attrName>style.visibility</p:attrName>
                                        </p:attrNameLst>
                                      </p:cBhvr>
                                      <p:to>
                                        <p:strVal val="visible"/>
                                      </p:to>
                                    </p:set>
                                    <p:anim calcmode="lin" valueType="num">
                                      <p:cBhvr>
                                        <p:cTn id="143" dur="500" fill="hold"/>
                                        <p:tgtEl>
                                          <p:spTgt spid="109"/>
                                        </p:tgtEl>
                                        <p:attrNameLst>
                                          <p:attrName>ppt_x</p:attrName>
                                        </p:attrNameLst>
                                      </p:cBhvr>
                                      <p:tavLst>
                                        <p:tav tm="0">
                                          <p:val>
                                            <p:strVal val="#ppt_x-#ppt_w/2"/>
                                          </p:val>
                                        </p:tav>
                                        <p:tav tm="100000">
                                          <p:val>
                                            <p:strVal val="#ppt_x"/>
                                          </p:val>
                                        </p:tav>
                                      </p:tavLst>
                                    </p:anim>
                                    <p:anim calcmode="lin" valueType="num">
                                      <p:cBhvr>
                                        <p:cTn id="144" dur="500" fill="hold"/>
                                        <p:tgtEl>
                                          <p:spTgt spid="109"/>
                                        </p:tgtEl>
                                        <p:attrNameLst>
                                          <p:attrName>ppt_y</p:attrName>
                                        </p:attrNameLst>
                                      </p:cBhvr>
                                      <p:tavLst>
                                        <p:tav tm="0">
                                          <p:val>
                                            <p:strVal val="#ppt_y"/>
                                          </p:val>
                                        </p:tav>
                                        <p:tav tm="100000">
                                          <p:val>
                                            <p:strVal val="#ppt_y"/>
                                          </p:val>
                                        </p:tav>
                                      </p:tavLst>
                                    </p:anim>
                                    <p:anim calcmode="lin" valueType="num">
                                      <p:cBhvr>
                                        <p:cTn id="145" dur="500" fill="hold"/>
                                        <p:tgtEl>
                                          <p:spTgt spid="109"/>
                                        </p:tgtEl>
                                        <p:attrNameLst>
                                          <p:attrName>ppt_w</p:attrName>
                                        </p:attrNameLst>
                                      </p:cBhvr>
                                      <p:tavLst>
                                        <p:tav tm="0">
                                          <p:val>
                                            <p:fltVal val="0"/>
                                          </p:val>
                                        </p:tav>
                                        <p:tav tm="100000">
                                          <p:val>
                                            <p:strVal val="#ppt_w"/>
                                          </p:val>
                                        </p:tav>
                                      </p:tavLst>
                                    </p:anim>
                                    <p:anim calcmode="lin" valueType="num">
                                      <p:cBhvr>
                                        <p:cTn id="146" dur="500" fill="hold"/>
                                        <p:tgtEl>
                                          <p:spTgt spid="109"/>
                                        </p:tgtEl>
                                        <p:attrNameLst>
                                          <p:attrName>ppt_h</p:attrName>
                                        </p:attrNameLst>
                                      </p:cBhvr>
                                      <p:tavLst>
                                        <p:tav tm="0">
                                          <p:val>
                                            <p:strVal val="#ppt_h"/>
                                          </p:val>
                                        </p:tav>
                                        <p:tav tm="100000">
                                          <p:val>
                                            <p:strVal val="#ppt_h"/>
                                          </p:val>
                                        </p:tav>
                                      </p:tavLst>
                                    </p:anim>
                                  </p:childTnLst>
                                </p:cTn>
                              </p:par>
                            </p:childTnLst>
                          </p:cTn>
                        </p:par>
                      </p:childTnLst>
                    </p:cTn>
                  </p:par>
                  <p:par>
                    <p:cTn id="147" fill="hold">
                      <p:stCondLst>
                        <p:cond delay="indefinite"/>
                      </p:stCondLst>
                      <p:childTnLst>
                        <p:par>
                          <p:cTn id="148" fill="hold">
                            <p:stCondLst>
                              <p:cond delay="0"/>
                            </p:stCondLst>
                            <p:childTnLst>
                              <p:par>
                                <p:cTn id="149" presetID="22" presetClass="entr" presetSubtype="8" fill="hold" nodeType="clickEffect">
                                  <p:stCondLst>
                                    <p:cond delay="0"/>
                                  </p:stCondLst>
                                  <p:childTnLst>
                                    <p:set>
                                      <p:cBhvr>
                                        <p:cTn id="150" dur="1" fill="hold">
                                          <p:stCondLst>
                                            <p:cond delay="0"/>
                                          </p:stCondLst>
                                        </p:cTn>
                                        <p:tgtEl>
                                          <p:spTgt spid="91"/>
                                        </p:tgtEl>
                                        <p:attrNameLst>
                                          <p:attrName>style.visibility</p:attrName>
                                        </p:attrNameLst>
                                      </p:cBhvr>
                                      <p:to>
                                        <p:strVal val="visible"/>
                                      </p:to>
                                    </p:set>
                                    <p:animEffect transition="in" filter="wipe(left)">
                                      <p:cBhvr>
                                        <p:cTn id="151" dur="500"/>
                                        <p:tgtEl>
                                          <p:spTgt spid="91"/>
                                        </p:tgtEl>
                                      </p:cBhvr>
                                    </p:animEffect>
                                  </p:childTnLst>
                                </p:cTn>
                              </p:par>
                            </p:childTnLst>
                          </p:cTn>
                        </p:par>
                        <p:par>
                          <p:cTn id="152" fill="hold">
                            <p:stCondLst>
                              <p:cond delay="500"/>
                            </p:stCondLst>
                            <p:childTnLst>
                              <p:par>
                                <p:cTn id="153" presetID="17" presetClass="entr" presetSubtype="1" fill="hold" grpId="0" nodeType="afterEffect">
                                  <p:stCondLst>
                                    <p:cond delay="0"/>
                                  </p:stCondLst>
                                  <p:childTnLst>
                                    <p:set>
                                      <p:cBhvr>
                                        <p:cTn id="154" dur="1" fill="hold">
                                          <p:stCondLst>
                                            <p:cond delay="0"/>
                                          </p:stCondLst>
                                        </p:cTn>
                                        <p:tgtEl>
                                          <p:spTgt spid="69"/>
                                        </p:tgtEl>
                                        <p:attrNameLst>
                                          <p:attrName>style.visibility</p:attrName>
                                        </p:attrNameLst>
                                      </p:cBhvr>
                                      <p:to>
                                        <p:strVal val="visible"/>
                                      </p:to>
                                    </p:set>
                                    <p:anim calcmode="lin" valueType="num">
                                      <p:cBhvr>
                                        <p:cTn id="155" dur="500" fill="hold"/>
                                        <p:tgtEl>
                                          <p:spTgt spid="69"/>
                                        </p:tgtEl>
                                        <p:attrNameLst>
                                          <p:attrName>ppt_x</p:attrName>
                                        </p:attrNameLst>
                                      </p:cBhvr>
                                      <p:tavLst>
                                        <p:tav tm="0">
                                          <p:val>
                                            <p:strVal val="#ppt_x"/>
                                          </p:val>
                                        </p:tav>
                                        <p:tav tm="100000">
                                          <p:val>
                                            <p:strVal val="#ppt_x"/>
                                          </p:val>
                                        </p:tav>
                                      </p:tavLst>
                                    </p:anim>
                                    <p:anim calcmode="lin" valueType="num">
                                      <p:cBhvr>
                                        <p:cTn id="156" dur="500" fill="hold"/>
                                        <p:tgtEl>
                                          <p:spTgt spid="69"/>
                                        </p:tgtEl>
                                        <p:attrNameLst>
                                          <p:attrName>ppt_y</p:attrName>
                                        </p:attrNameLst>
                                      </p:cBhvr>
                                      <p:tavLst>
                                        <p:tav tm="0">
                                          <p:val>
                                            <p:strVal val="#ppt_y-#ppt_h/2"/>
                                          </p:val>
                                        </p:tav>
                                        <p:tav tm="100000">
                                          <p:val>
                                            <p:strVal val="#ppt_y"/>
                                          </p:val>
                                        </p:tav>
                                      </p:tavLst>
                                    </p:anim>
                                    <p:anim calcmode="lin" valueType="num">
                                      <p:cBhvr>
                                        <p:cTn id="157" dur="500" fill="hold"/>
                                        <p:tgtEl>
                                          <p:spTgt spid="69"/>
                                        </p:tgtEl>
                                        <p:attrNameLst>
                                          <p:attrName>ppt_w</p:attrName>
                                        </p:attrNameLst>
                                      </p:cBhvr>
                                      <p:tavLst>
                                        <p:tav tm="0">
                                          <p:val>
                                            <p:strVal val="#ppt_w"/>
                                          </p:val>
                                        </p:tav>
                                        <p:tav tm="100000">
                                          <p:val>
                                            <p:strVal val="#ppt_w"/>
                                          </p:val>
                                        </p:tav>
                                      </p:tavLst>
                                    </p:anim>
                                    <p:anim calcmode="lin" valueType="num">
                                      <p:cBhvr>
                                        <p:cTn id="158" dur="500" fill="hold"/>
                                        <p:tgtEl>
                                          <p:spTgt spid="69"/>
                                        </p:tgtEl>
                                        <p:attrNameLst>
                                          <p:attrName>ppt_h</p:attrName>
                                        </p:attrNameLst>
                                      </p:cBhvr>
                                      <p:tavLst>
                                        <p:tav tm="0">
                                          <p:val>
                                            <p:fltVal val="0"/>
                                          </p:val>
                                        </p:tav>
                                        <p:tav tm="100000">
                                          <p:val>
                                            <p:strVal val="#ppt_h"/>
                                          </p:val>
                                        </p:tav>
                                      </p:tavLst>
                                    </p:anim>
                                  </p:childTnLst>
                                </p:cTn>
                              </p:par>
                            </p:childTnLst>
                          </p:cTn>
                        </p:par>
                        <p:par>
                          <p:cTn id="159" fill="hold">
                            <p:stCondLst>
                              <p:cond delay="1000"/>
                            </p:stCondLst>
                            <p:childTnLst>
                              <p:par>
                                <p:cTn id="160" presetID="17" presetClass="entr" presetSubtype="1" fill="hold" grpId="0" nodeType="afterEffect">
                                  <p:stCondLst>
                                    <p:cond delay="0"/>
                                  </p:stCondLst>
                                  <p:childTnLst>
                                    <p:set>
                                      <p:cBhvr>
                                        <p:cTn id="161" dur="1" fill="hold">
                                          <p:stCondLst>
                                            <p:cond delay="0"/>
                                          </p:stCondLst>
                                        </p:cTn>
                                        <p:tgtEl>
                                          <p:spTgt spid="110"/>
                                        </p:tgtEl>
                                        <p:attrNameLst>
                                          <p:attrName>style.visibility</p:attrName>
                                        </p:attrNameLst>
                                      </p:cBhvr>
                                      <p:to>
                                        <p:strVal val="visible"/>
                                      </p:to>
                                    </p:set>
                                    <p:anim calcmode="lin" valueType="num">
                                      <p:cBhvr>
                                        <p:cTn id="162" dur="500" fill="hold"/>
                                        <p:tgtEl>
                                          <p:spTgt spid="110"/>
                                        </p:tgtEl>
                                        <p:attrNameLst>
                                          <p:attrName>ppt_x</p:attrName>
                                        </p:attrNameLst>
                                      </p:cBhvr>
                                      <p:tavLst>
                                        <p:tav tm="0">
                                          <p:val>
                                            <p:strVal val="#ppt_x"/>
                                          </p:val>
                                        </p:tav>
                                        <p:tav tm="100000">
                                          <p:val>
                                            <p:strVal val="#ppt_x"/>
                                          </p:val>
                                        </p:tav>
                                      </p:tavLst>
                                    </p:anim>
                                    <p:anim calcmode="lin" valueType="num">
                                      <p:cBhvr>
                                        <p:cTn id="163" dur="500" fill="hold"/>
                                        <p:tgtEl>
                                          <p:spTgt spid="110"/>
                                        </p:tgtEl>
                                        <p:attrNameLst>
                                          <p:attrName>ppt_y</p:attrName>
                                        </p:attrNameLst>
                                      </p:cBhvr>
                                      <p:tavLst>
                                        <p:tav tm="0">
                                          <p:val>
                                            <p:strVal val="#ppt_y-#ppt_h/2"/>
                                          </p:val>
                                        </p:tav>
                                        <p:tav tm="100000">
                                          <p:val>
                                            <p:strVal val="#ppt_y"/>
                                          </p:val>
                                        </p:tav>
                                      </p:tavLst>
                                    </p:anim>
                                    <p:anim calcmode="lin" valueType="num">
                                      <p:cBhvr>
                                        <p:cTn id="164" dur="500" fill="hold"/>
                                        <p:tgtEl>
                                          <p:spTgt spid="110"/>
                                        </p:tgtEl>
                                        <p:attrNameLst>
                                          <p:attrName>ppt_w</p:attrName>
                                        </p:attrNameLst>
                                      </p:cBhvr>
                                      <p:tavLst>
                                        <p:tav tm="0">
                                          <p:val>
                                            <p:strVal val="#ppt_w"/>
                                          </p:val>
                                        </p:tav>
                                        <p:tav tm="100000">
                                          <p:val>
                                            <p:strVal val="#ppt_w"/>
                                          </p:val>
                                        </p:tav>
                                      </p:tavLst>
                                    </p:anim>
                                    <p:anim calcmode="lin" valueType="num">
                                      <p:cBhvr>
                                        <p:cTn id="165" dur="500" fill="hold"/>
                                        <p:tgtEl>
                                          <p:spTgt spid="110"/>
                                        </p:tgtEl>
                                        <p:attrNameLst>
                                          <p:attrName>ppt_h</p:attrName>
                                        </p:attrNameLst>
                                      </p:cBhvr>
                                      <p:tavLst>
                                        <p:tav tm="0">
                                          <p:val>
                                            <p:fltVal val="0"/>
                                          </p:val>
                                        </p:tav>
                                        <p:tav tm="100000">
                                          <p:val>
                                            <p:strVal val="#ppt_h"/>
                                          </p:val>
                                        </p:tav>
                                      </p:tavLst>
                                    </p:anim>
                                  </p:childTnLst>
                                </p:cTn>
                              </p:par>
                            </p:childTnLst>
                          </p:cTn>
                        </p:par>
                      </p:childTnLst>
                    </p:cTn>
                  </p:par>
                  <p:par>
                    <p:cTn id="166" fill="hold">
                      <p:stCondLst>
                        <p:cond delay="indefinite"/>
                      </p:stCondLst>
                      <p:childTnLst>
                        <p:par>
                          <p:cTn id="167" fill="hold">
                            <p:stCondLst>
                              <p:cond delay="0"/>
                            </p:stCondLst>
                            <p:childTnLst>
                              <p:par>
                                <p:cTn id="168" presetID="22" presetClass="entr" presetSubtype="8" fill="hold" nodeType="clickEffect">
                                  <p:stCondLst>
                                    <p:cond delay="0"/>
                                  </p:stCondLst>
                                  <p:childTnLst>
                                    <p:set>
                                      <p:cBhvr>
                                        <p:cTn id="169" dur="1" fill="hold">
                                          <p:stCondLst>
                                            <p:cond delay="0"/>
                                          </p:stCondLst>
                                        </p:cTn>
                                        <p:tgtEl>
                                          <p:spTgt spid="92"/>
                                        </p:tgtEl>
                                        <p:attrNameLst>
                                          <p:attrName>style.visibility</p:attrName>
                                        </p:attrNameLst>
                                      </p:cBhvr>
                                      <p:to>
                                        <p:strVal val="visible"/>
                                      </p:to>
                                    </p:set>
                                    <p:animEffect transition="in" filter="wipe(left)">
                                      <p:cBhvr>
                                        <p:cTn id="170" dur="500"/>
                                        <p:tgtEl>
                                          <p:spTgt spid="92"/>
                                        </p:tgtEl>
                                      </p:cBhvr>
                                    </p:animEffect>
                                  </p:childTnLst>
                                </p:cTn>
                              </p:par>
                            </p:childTnLst>
                          </p:cTn>
                        </p:par>
                        <p:par>
                          <p:cTn id="171" fill="hold">
                            <p:stCondLst>
                              <p:cond delay="500"/>
                            </p:stCondLst>
                            <p:childTnLst>
                              <p:par>
                                <p:cTn id="172" presetID="17" presetClass="entr" presetSubtype="1" fill="hold" grpId="0" nodeType="afterEffect">
                                  <p:stCondLst>
                                    <p:cond delay="0"/>
                                  </p:stCondLst>
                                  <p:childTnLst>
                                    <p:set>
                                      <p:cBhvr>
                                        <p:cTn id="173" dur="1" fill="hold">
                                          <p:stCondLst>
                                            <p:cond delay="0"/>
                                          </p:stCondLst>
                                        </p:cTn>
                                        <p:tgtEl>
                                          <p:spTgt spid="81"/>
                                        </p:tgtEl>
                                        <p:attrNameLst>
                                          <p:attrName>style.visibility</p:attrName>
                                        </p:attrNameLst>
                                      </p:cBhvr>
                                      <p:to>
                                        <p:strVal val="visible"/>
                                      </p:to>
                                    </p:set>
                                    <p:anim calcmode="lin" valueType="num">
                                      <p:cBhvr>
                                        <p:cTn id="174" dur="500" fill="hold"/>
                                        <p:tgtEl>
                                          <p:spTgt spid="81"/>
                                        </p:tgtEl>
                                        <p:attrNameLst>
                                          <p:attrName>ppt_x</p:attrName>
                                        </p:attrNameLst>
                                      </p:cBhvr>
                                      <p:tavLst>
                                        <p:tav tm="0">
                                          <p:val>
                                            <p:strVal val="#ppt_x"/>
                                          </p:val>
                                        </p:tav>
                                        <p:tav tm="100000">
                                          <p:val>
                                            <p:strVal val="#ppt_x"/>
                                          </p:val>
                                        </p:tav>
                                      </p:tavLst>
                                    </p:anim>
                                    <p:anim calcmode="lin" valueType="num">
                                      <p:cBhvr>
                                        <p:cTn id="175" dur="500" fill="hold"/>
                                        <p:tgtEl>
                                          <p:spTgt spid="81"/>
                                        </p:tgtEl>
                                        <p:attrNameLst>
                                          <p:attrName>ppt_y</p:attrName>
                                        </p:attrNameLst>
                                      </p:cBhvr>
                                      <p:tavLst>
                                        <p:tav tm="0">
                                          <p:val>
                                            <p:strVal val="#ppt_y-#ppt_h/2"/>
                                          </p:val>
                                        </p:tav>
                                        <p:tav tm="100000">
                                          <p:val>
                                            <p:strVal val="#ppt_y"/>
                                          </p:val>
                                        </p:tav>
                                      </p:tavLst>
                                    </p:anim>
                                    <p:anim calcmode="lin" valueType="num">
                                      <p:cBhvr>
                                        <p:cTn id="176" dur="500" fill="hold"/>
                                        <p:tgtEl>
                                          <p:spTgt spid="81"/>
                                        </p:tgtEl>
                                        <p:attrNameLst>
                                          <p:attrName>ppt_w</p:attrName>
                                        </p:attrNameLst>
                                      </p:cBhvr>
                                      <p:tavLst>
                                        <p:tav tm="0">
                                          <p:val>
                                            <p:strVal val="#ppt_w"/>
                                          </p:val>
                                        </p:tav>
                                        <p:tav tm="100000">
                                          <p:val>
                                            <p:strVal val="#ppt_w"/>
                                          </p:val>
                                        </p:tav>
                                      </p:tavLst>
                                    </p:anim>
                                    <p:anim calcmode="lin" valueType="num">
                                      <p:cBhvr>
                                        <p:cTn id="177" dur="500" fill="hold"/>
                                        <p:tgtEl>
                                          <p:spTgt spid="81"/>
                                        </p:tgtEl>
                                        <p:attrNameLst>
                                          <p:attrName>ppt_h</p:attrName>
                                        </p:attrNameLst>
                                      </p:cBhvr>
                                      <p:tavLst>
                                        <p:tav tm="0">
                                          <p:val>
                                            <p:fltVal val="0"/>
                                          </p:val>
                                        </p:tav>
                                        <p:tav tm="100000">
                                          <p:val>
                                            <p:strVal val="#ppt_h"/>
                                          </p:val>
                                        </p:tav>
                                      </p:tavLst>
                                    </p:anim>
                                  </p:childTnLst>
                                </p:cTn>
                              </p:par>
                            </p:childTnLst>
                          </p:cTn>
                        </p:par>
                        <p:par>
                          <p:cTn id="178" fill="hold">
                            <p:stCondLst>
                              <p:cond delay="1000"/>
                            </p:stCondLst>
                            <p:childTnLst>
                              <p:par>
                                <p:cTn id="179" presetID="17" presetClass="entr" presetSubtype="1"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p:cTn id="181" dur="500" fill="hold"/>
                                        <p:tgtEl>
                                          <p:spTgt spid="111"/>
                                        </p:tgtEl>
                                        <p:attrNameLst>
                                          <p:attrName>ppt_x</p:attrName>
                                        </p:attrNameLst>
                                      </p:cBhvr>
                                      <p:tavLst>
                                        <p:tav tm="0">
                                          <p:val>
                                            <p:strVal val="#ppt_x"/>
                                          </p:val>
                                        </p:tav>
                                        <p:tav tm="100000">
                                          <p:val>
                                            <p:strVal val="#ppt_x"/>
                                          </p:val>
                                        </p:tav>
                                      </p:tavLst>
                                    </p:anim>
                                    <p:anim calcmode="lin" valueType="num">
                                      <p:cBhvr>
                                        <p:cTn id="182" dur="500" fill="hold"/>
                                        <p:tgtEl>
                                          <p:spTgt spid="111"/>
                                        </p:tgtEl>
                                        <p:attrNameLst>
                                          <p:attrName>ppt_y</p:attrName>
                                        </p:attrNameLst>
                                      </p:cBhvr>
                                      <p:tavLst>
                                        <p:tav tm="0">
                                          <p:val>
                                            <p:strVal val="#ppt_y-#ppt_h/2"/>
                                          </p:val>
                                        </p:tav>
                                        <p:tav tm="100000">
                                          <p:val>
                                            <p:strVal val="#ppt_y"/>
                                          </p:val>
                                        </p:tav>
                                      </p:tavLst>
                                    </p:anim>
                                    <p:anim calcmode="lin" valueType="num">
                                      <p:cBhvr>
                                        <p:cTn id="183" dur="500" fill="hold"/>
                                        <p:tgtEl>
                                          <p:spTgt spid="111"/>
                                        </p:tgtEl>
                                        <p:attrNameLst>
                                          <p:attrName>ppt_w</p:attrName>
                                        </p:attrNameLst>
                                      </p:cBhvr>
                                      <p:tavLst>
                                        <p:tav tm="0">
                                          <p:val>
                                            <p:strVal val="#ppt_w"/>
                                          </p:val>
                                        </p:tav>
                                        <p:tav tm="100000">
                                          <p:val>
                                            <p:strVal val="#ppt_w"/>
                                          </p:val>
                                        </p:tav>
                                      </p:tavLst>
                                    </p:anim>
                                    <p:anim calcmode="lin" valueType="num">
                                      <p:cBhvr>
                                        <p:cTn id="184" dur="500" fill="hold"/>
                                        <p:tgtEl>
                                          <p:spTgt spid="1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3" grpId="0"/>
      <p:bldP spid="64" grpId="0"/>
      <p:bldP spid="65" grpId="0"/>
      <p:bldP spid="66" grpId="0"/>
      <p:bldP spid="67" grpId="0"/>
      <p:bldP spid="68" grpId="0"/>
      <p:bldP spid="69" grpId="0"/>
      <p:bldP spid="81" grpId="0"/>
      <p:bldP spid="103" grpId="0"/>
      <p:bldP spid="104" grpId="0"/>
      <p:bldP spid="105" grpId="0"/>
      <p:bldP spid="106" grpId="0"/>
      <p:bldP spid="107" grpId="0"/>
      <p:bldP spid="108" grpId="0"/>
      <p:bldP spid="109" grpId="0"/>
      <p:bldP spid="110" grpId="0"/>
      <p:bldP spid="1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22AE7-37D5-9EBD-4BDD-B4F23F81499C}"/>
              </a:ext>
            </a:extLst>
          </p:cNvPr>
          <p:cNvSpPr>
            <a:spLocks noGrp="1"/>
          </p:cNvSpPr>
          <p:nvPr>
            <p:ph type="title"/>
          </p:nvPr>
        </p:nvSpPr>
        <p:spPr>
          <a:xfrm>
            <a:off x="3467100" y="279401"/>
            <a:ext cx="5257800" cy="806450"/>
          </a:xfrm>
        </p:spPr>
        <p:txBody>
          <a:bodyPr/>
          <a:lstStyle/>
          <a:p>
            <a:r>
              <a:rPr lang="en-IN" sz="4400" b="1" u="sng" dirty="0">
                <a:latin typeface="Comic Sans MS" panose="030F0702030302020204" pitchFamily="66" charset="0"/>
              </a:rPr>
              <a:t>DATA ANALYSIS</a:t>
            </a:r>
            <a:endParaRPr lang="en-IN" dirty="0"/>
          </a:p>
        </p:txBody>
      </p:sp>
      <p:sp>
        <p:nvSpPr>
          <p:cNvPr id="6" name="TextBox 5">
            <a:extLst>
              <a:ext uri="{FF2B5EF4-FFF2-40B4-BE49-F238E27FC236}">
                <a16:creationId xmlns:a16="http://schemas.microsoft.com/office/drawing/2014/main" id="{812C42DE-5EE5-AC9C-76A9-F553DAE4CBBE}"/>
              </a:ext>
            </a:extLst>
          </p:cNvPr>
          <p:cNvSpPr txBox="1"/>
          <p:nvPr/>
        </p:nvSpPr>
        <p:spPr>
          <a:xfrm>
            <a:off x="0" y="1367135"/>
            <a:ext cx="11687175" cy="646331"/>
          </a:xfrm>
          <a:prstGeom prst="rect">
            <a:avLst/>
          </a:prstGeom>
          <a:noFill/>
        </p:spPr>
        <p:txBody>
          <a:bodyPr wrap="square">
            <a:spAutoFit/>
          </a:bodyPr>
          <a:lstStyle/>
          <a:p>
            <a:pPr marL="342900" indent="-342900">
              <a:buFont typeface="+mj-lt"/>
              <a:buAutoNum type="arabicPeriod"/>
            </a:pPr>
            <a:r>
              <a:rPr lang="en-IN" b="1" dirty="0"/>
              <a:t>Daily Average Turn Around Time of Patient File (IP) from Discharge TO MRD and Discharge to Uploading (Observed for a Week)</a:t>
            </a:r>
          </a:p>
        </p:txBody>
      </p:sp>
      <p:graphicFrame>
        <p:nvGraphicFramePr>
          <p:cNvPr id="8" name="Chart 7">
            <a:extLst>
              <a:ext uri="{FF2B5EF4-FFF2-40B4-BE49-F238E27FC236}">
                <a16:creationId xmlns:a16="http://schemas.microsoft.com/office/drawing/2014/main" id="{CFEEDF71-6C2E-0986-ECC6-6D04128F5374}"/>
              </a:ext>
            </a:extLst>
          </p:cNvPr>
          <p:cNvGraphicFramePr/>
          <p:nvPr>
            <p:extLst>
              <p:ext uri="{D42A27DB-BD31-4B8C-83A1-F6EECF244321}">
                <p14:modId xmlns:p14="http://schemas.microsoft.com/office/powerpoint/2010/main" val="1434262491"/>
              </p:ext>
            </p:extLst>
          </p:nvPr>
        </p:nvGraphicFramePr>
        <p:xfrm>
          <a:off x="0" y="2013466"/>
          <a:ext cx="12192000" cy="48445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11750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wipe(down)">
                                      <p:cBhvr>
                                        <p:cTn id="7" dur="500"/>
                                        <p:tgtEl>
                                          <p:spTgt spid="8">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graphicEl>
                                              <a:chart seriesIdx="0" categoryIdx="0" bldStep="ptInSeries"/>
                                            </p:graphicEl>
                                          </p:spTgt>
                                        </p:tgtEl>
                                        <p:attrNameLst>
                                          <p:attrName>style.visibility</p:attrName>
                                        </p:attrNameLst>
                                      </p:cBhvr>
                                      <p:to>
                                        <p:strVal val="visible"/>
                                      </p:to>
                                    </p:set>
                                    <p:animEffect transition="in" filter="wipe(down)">
                                      <p:cBhvr>
                                        <p:cTn id="12" dur="500"/>
                                        <p:tgtEl>
                                          <p:spTgt spid="8">
                                            <p:graphicEl>
                                              <a:chart seriesIdx="0" categoryIdx="0" bldStep="ptIn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graphicEl>
                                              <a:chart seriesIdx="0" categoryIdx="1" bldStep="ptInSeries"/>
                                            </p:graphicEl>
                                          </p:spTgt>
                                        </p:tgtEl>
                                        <p:attrNameLst>
                                          <p:attrName>style.visibility</p:attrName>
                                        </p:attrNameLst>
                                      </p:cBhvr>
                                      <p:to>
                                        <p:strVal val="visible"/>
                                      </p:to>
                                    </p:set>
                                    <p:animEffect transition="in" filter="wipe(down)">
                                      <p:cBhvr>
                                        <p:cTn id="17" dur="500"/>
                                        <p:tgtEl>
                                          <p:spTgt spid="8">
                                            <p:graphicEl>
                                              <a:chart seriesIdx="0" categoryIdx="1" bldStep="ptIn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graphicEl>
                                              <a:chart seriesIdx="0" categoryIdx="2" bldStep="ptInSeries"/>
                                            </p:graphicEl>
                                          </p:spTgt>
                                        </p:tgtEl>
                                        <p:attrNameLst>
                                          <p:attrName>style.visibility</p:attrName>
                                        </p:attrNameLst>
                                      </p:cBhvr>
                                      <p:to>
                                        <p:strVal val="visible"/>
                                      </p:to>
                                    </p:set>
                                    <p:animEffect transition="in" filter="wipe(down)">
                                      <p:cBhvr>
                                        <p:cTn id="22" dur="500"/>
                                        <p:tgtEl>
                                          <p:spTgt spid="8">
                                            <p:graphicEl>
                                              <a:chart seriesIdx="0" categoryIdx="2" bldStep="ptIn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graphicEl>
                                              <a:chart seriesIdx="0" categoryIdx="3" bldStep="ptInSeries"/>
                                            </p:graphicEl>
                                          </p:spTgt>
                                        </p:tgtEl>
                                        <p:attrNameLst>
                                          <p:attrName>style.visibility</p:attrName>
                                        </p:attrNameLst>
                                      </p:cBhvr>
                                      <p:to>
                                        <p:strVal val="visible"/>
                                      </p:to>
                                    </p:set>
                                    <p:animEffect transition="in" filter="wipe(down)">
                                      <p:cBhvr>
                                        <p:cTn id="27" dur="500"/>
                                        <p:tgtEl>
                                          <p:spTgt spid="8">
                                            <p:graphicEl>
                                              <a:chart seriesIdx="0" categoryIdx="3" bldStep="ptIn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graphicEl>
                                              <a:chart seriesIdx="0" categoryIdx="4" bldStep="ptInSeries"/>
                                            </p:graphicEl>
                                          </p:spTgt>
                                        </p:tgtEl>
                                        <p:attrNameLst>
                                          <p:attrName>style.visibility</p:attrName>
                                        </p:attrNameLst>
                                      </p:cBhvr>
                                      <p:to>
                                        <p:strVal val="visible"/>
                                      </p:to>
                                    </p:set>
                                    <p:animEffect transition="in" filter="wipe(down)">
                                      <p:cBhvr>
                                        <p:cTn id="32" dur="500"/>
                                        <p:tgtEl>
                                          <p:spTgt spid="8">
                                            <p:graphicEl>
                                              <a:chart seriesIdx="0" categoryIdx="4" bldStep="ptIn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graphicEl>
                                              <a:chart seriesIdx="0" categoryIdx="5" bldStep="ptInSeries"/>
                                            </p:graphicEl>
                                          </p:spTgt>
                                        </p:tgtEl>
                                        <p:attrNameLst>
                                          <p:attrName>style.visibility</p:attrName>
                                        </p:attrNameLst>
                                      </p:cBhvr>
                                      <p:to>
                                        <p:strVal val="visible"/>
                                      </p:to>
                                    </p:set>
                                    <p:animEffect transition="in" filter="wipe(down)">
                                      <p:cBhvr>
                                        <p:cTn id="37" dur="500"/>
                                        <p:tgtEl>
                                          <p:spTgt spid="8">
                                            <p:graphicEl>
                                              <a:chart seriesIdx="0" categoryIdx="5" bldStep="ptIn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graphicEl>
                                              <a:chart seriesIdx="1" categoryIdx="0" bldStep="ptInSeries"/>
                                            </p:graphicEl>
                                          </p:spTgt>
                                        </p:tgtEl>
                                        <p:attrNameLst>
                                          <p:attrName>style.visibility</p:attrName>
                                        </p:attrNameLst>
                                      </p:cBhvr>
                                      <p:to>
                                        <p:strVal val="visible"/>
                                      </p:to>
                                    </p:set>
                                    <p:animEffect transition="in" filter="wipe(down)">
                                      <p:cBhvr>
                                        <p:cTn id="42" dur="500"/>
                                        <p:tgtEl>
                                          <p:spTgt spid="8">
                                            <p:graphicEl>
                                              <a:chart seriesIdx="1" categoryIdx="0" bldStep="ptInSeries"/>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
                                            <p:graphicEl>
                                              <a:chart seriesIdx="1" categoryIdx="1" bldStep="ptInSeries"/>
                                            </p:graphicEl>
                                          </p:spTgt>
                                        </p:tgtEl>
                                        <p:attrNameLst>
                                          <p:attrName>style.visibility</p:attrName>
                                        </p:attrNameLst>
                                      </p:cBhvr>
                                      <p:to>
                                        <p:strVal val="visible"/>
                                      </p:to>
                                    </p:set>
                                    <p:animEffect transition="in" filter="wipe(down)">
                                      <p:cBhvr>
                                        <p:cTn id="47" dur="500"/>
                                        <p:tgtEl>
                                          <p:spTgt spid="8">
                                            <p:graphicEl>
                                              <a:chart seriesIdx="1" categoryIdx="1" bldStep="ptInSeries"/>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8">
                                            <p:graphicEl>
                                              <a:chart seriesIdx="1" categoryIdx="2" bldStep="ptInSeries"/>
                                            </p:graphicEl>
                                          </p:spTgt>
                                        </p:tgtEl>
                                        <p:attrNameLst>
                                          <p:attrName>style.visibility</p:attrName>
                                        </p:attrNameLst>
                                      </p:cBhvr>
                                      <p:to>
                                        <p:strVal val="visible"/>
                                      </p:to>
                                    </p:set>
                                    <p:animEffect transition="in" filter="wipe(down)">
                                      <p:cBhvr>
                                        <p:cTn id="52" dur="500"/>
                                        <p:tgtEl>
                                          <p:spTgt spid="8">
                                            <p:graphicEl>
                                              <a:chart seriesIdx="1" categoryIdx="2" bldStep="ptInSeries"/>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8">
                                            <p:graphicEl>
                                              <a:chart seriesIdx="1" categoryIdx="3" bldStep="ptInSeries"/>
                                            </p:graphicEl>
                                          </p:spTgt>
                                        </p:tgtEl>
                                        <p:attrNameLst>
                                          <p:attrName>style.visibility</p:attrName>
                                        </p:attrNameLst>
                                      </p:cBhvr>
                                      <p:to>
                                        <p:strVal val="visible"/>
                                      </p:to>
                                    </p:set>
                                    <p:animEffect transition="in" filter="wipe(down)">
                                      <p:cBhvr>
                                        <p:cTn id="57" dur="500"/>
                                        <p:tgtEl>
                                          <p:spTgt spid="8">
                                            <p:graphicEl>
                                              <a:chart seriesIdx="1" categoryIdx="3" bldStep="ptInSeries"/>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8">
                                            <p:graphicEl>
                                              <a:chart seriesIdx="1" categoryIdx="4" bldStep="ptInSeries"/>
                                            </p:graphicEl>
                                          </p:spTgt>
                                        </p:tgtEl>
                                        <p:attrNameLst>
                                          <p:attrName>style.visibility</p:attrName>
                                        </p:attrNameLst>
                                      </p:cBhvr>
                                      <p:to>
                                        <p:strVal val="visible"/>
                                      </p:to>
                                    </p:set>
                                    <p:animEffect transition="in" filter="wipe(down)">
                                      <p:cBhvr>
                                        <p:cTn id="62" dur="500"/>
                                        <p:tgtEl>
                                          <p:spTgt spid="8">
                                            <p:graphicEl>
                                              <a:chart seriesIdx="1" categoryIdx="4" bldStep="ptInSeries"/>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8">
                                            <p:graphicEl>
                                              <a:chart seriesIdx="1" categoryIdx="5" bldStep="ptInSeries"/>
                                            </p:graphicEl>
                                          </p:spTgt>
                                        </p:tgtEl>
                                        <p:attrNameLst>
                                          <p:attrName>style.visibility</p:attrName>
                                        </p:attrNameLst>
                                      </p:cBhvr>
                                      <p:to>
                                        <p:strVal val="visible"/>
                                      </p:to>
                                    </p:set>
                                    <p:animEffect transition="in" filter="wipe(down)">
                                      <p:cBhvr>
                                        <p:cTn id="67" dur="500"/>
                                        <p:tgtEl>
                                          <p:spTgt spid="8">
                                            <p:graphicEl>
                                              <a:chart seriesIdx="1" categoryIdx="5"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El"/>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FDEA9-4FBC-DF06-4FF9-3545719F9E36}"/>
              </a:ext>
            </a:extLst>
          </p:cNvPr>
          <p:cNvSpPr>
            <a:spLocks noGrp="1"/>
          </p:cNvSpPr>
          <p:nvPr>
            <p:ph type="title"/>
          </p:nvPr>
        </p:nvSpPr>
        <p:spPr>
          <a:xfrm>
            <a:off x="-1" y="0"/>
            <a:ext cx="12087225" cy="1171575"/>
          </a:xfrm>
        </p:spPr>
        <p:txBody>
          <a:bodyPr>
            <a:normAutofit/>
          </a:bodyPr>
          <a:lstStyle/>
          <a:p>
            <a:r>
              <a:rPr lang="en-IN" sz="2000" b="1" i="0" u="none" strike="noStrike" baseline="0" dirty="0">
                <a:solidFill>
                  <a:srgbClr val="000000"/>
                </a:solidFill>
                <a:latin typeface="+mn-lt"/>
              </a:rPr>
              <a:t>2. Average Turn Around Time of Patient File (IP) from Discharge TO MRD and Discharge to Uploading on the basis of Billing Category </a:t>
            </a:r>
            <a:br>
              <a:rPr lang="en-IN" sz="2000" i="0" u="none" strike="noStrike" baseline="0" dirty="0">
                <a:solidFill>
                  <a:srgbClr val="000000"/>
                </a:solidFill>
                <a:latin typeface="+mn-lt"/>
              </a:rPr>
            </a:br>
            <a:endParaRPr lang="en-IN" sz="2000" dirty="0">
              <a:latin typeface="+mn-lt"/>
            </a:endParaRPr>
          </a:p>
        </p:txBody>
      </p:sp>
      <p:graphicFrame>
        <p:nvGraphicFramePr>
          <p:cNvPr id="3" name="Chart 2">
            <a:extLst>
              <a:ext uri="{FF2B5EF4-FFF2-40B4-BE49-F238E27FC236}">
                <a16:creationId xmlns:a16="http://schemas.microsoft.com/office/drawing/2014/main" id="{7BCAFA19-886A-10E5-3F70-0EAF28612A79}"/>
              </a:ext>
            </a:extLst>
          </p:cNvPr>
          <p:cNvGraphicFramePr/>
          <p:nvPr>
            <p:extLst>
              <p:ext uri="{D42A27DB-BD31-4B8C-83A1-F6EECF244321}">
                <p14:modId xmlns:p14="http://schemas.microsoft.com/office/powerpoint/2010/main" val="1568137253"/>
              </p:ext>
            </p:extLst>
          </p:nvPr>
        </p:nvGraphicFramePr>
        <p:xfrm>
          <a:off x="-1" y="942975"/>
          <a:ext cx="12501564" cy="42576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a:extLst>
              <a:ext uri="{FF2B5EF4-FFF2-40B4-BE49-F238E27FC236}">
                <a16:creationId xmlns:a16="http://schemas.microsoft.com/office/drawing/2014/main" id="{36D9D46B-4682-0306-320F-B73154FBEE77}"/>
              </a:ext>
            </a:extLst>
          </p:cNvPr>
          <p:cNvGraphicFramePr>
            <a:graphicFrameLocks noGrp="1"/>
          </p:cNvGraphicFramePr>
          <p:nvPr>
            <p:extLst>
              <p:ext uri="{D42A27DB-BD31-4B8C-83A1-F6EECF244321}">
                <p14:modId xmlns:p14="http://schemas.microsoft.com/office/powerpoint/2010/main" val="988622460"/>
              </p:ext>
            </p:extLst>
          </p:nvPr>
        </p:nvGraphicFramePr>
        <p:xfrm>
          <a:off x="-2" y="5200650"/>
          <a:ext cx="12192001" cy="1661504"/>
        </p:xfrm>
        <a:graphic>
          <a:graphicData uri="http://schemas.openxmlformats.org/drawingml/2006/table">
            <a:tbl>
              <a:tblPr firstRow="1" firstCol="1" bandRow="1">
                <a:tableStyleId>{5C22544A-7EE6-4342-B048-85BDC9FD1C3A}</a:tableStyleId>
              </a:tblPr>
              <a:tblGrid>
                <a:gridCol w="2651388">
                  <a:extLst>
                    <a:ext uri="{9D8B030D-6E8A-4147-A177-3AD203B41FA5}">
                      <a16:colId xmlns:a16="http://schemas.microsoft.com/office/drawing/2014/main" val="3264339089"/>
                    </a:ext>
                  </a:extLst>
                </a:gridCol>
                <a:gridCol w="3559973">
                  <a:extLst>
                    <a:ext uri="{9D8B030D-6E8A-4147-A177-3AD203B41FA5}">
                      <a16:colId xmlns:a16="http://schemas.microsoft.com/office/drawing/2014/main" val="3529601559"/>
                    </a:ext>
                  </a:extLst>
                </a:gridCol>
                <a:gridCol w="5980640">
                  <a:extLst>
                    <a:ext uri="{9D8B030D-6E8A-4147-A177-3AD203B41FA5}">
                      <a16:colId xmlns:a16="http://schemas.microsoft.com/office/drawing/2014/main" val="2052549807"/>
                    </a:ext>
                  </a:extLst>
                </a:gridCol>
              </a:tblGrid>
              <a:tr h="408156">
                <a:tc>
                  <a:txBody>
                    <a:bodyPr/>
                    <a:lstStyle/>
                    <a:p>
                      <a:pPr marL="228600" indent="-228600" algn="ctr">
                        <a:lnSpc>
                          <a:spcPct val="150000"/>
                        </a:lnSpc>
                        <a:spcBef>
                          <a:spcPts val="150"/>
                        </a:spcBef>
                        <a:spcAft>
                          <a:spcPts val="600"/>
                        </a:spcAft>
                      </a:pPr>
                      <a:r>
                        <a:rPr lang="en-IN" sz="1200" dirty="0">
                          <a:effectLst/>
                        </a:rPr>
                        <a:t>Bill Type</a:t>
                      </a:r>
                      <a:endParaRPr lang="en-IN"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b"/>
                </a:tc>
                <a:tc>
                  <a:txBody>
                    <a:bodyPr/>
                    <a:lstStyle/>
                    <a:p>
                      <a:pPr marL="571500" indent="-228600">
                        <a:lnSpc>
                          <a:spcPct val="150000"/>
                        </a:lnSpc>
                        <a:spcBef>
                          <a:spcPts val="150"/>
                        </a:spcBef>
                        <a:spcAft>
                          <a:spcPts val="600"/>
                        </a:spcAft>
                      </a:pPr>
                      <a:r>
                        <a:rPr lang="en-IN" sz="1200" dirty="0">
                          <a:effectLst/>
                        </a:rPr>
                        <a:t>Average of TAT for discharge to MRD HH:MM</a:t>
                      </a:r>
                      <a:endParaRPr lang="en-IN"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b"/>
                </a:tc>
                <a:tc>
                  <a:txBody>
                    <a:bodyPr/>
                    <a:lstStyle/>
                    <a:p>
                      <a:pPr marL="571500" indent="-228600">
                        <a:lnSpc>
                          <a:spcPct val="150000"/>
                        </a:lnSpc>
                        <a:spcBef>
                          <a:spcPts val="150"/>
                        </a:spcBef>
                        <a:spcAft>
                          <a:spcPts val="600"/>
                        </a:spcAft>
                      </a:pPr>
                      <a:r>
                        <a:rPr lang="en-IN" sz="1200">
                          <a:effectLst/>
                        </a:rPr>
                        <a:t>Average of TAT from Discharge to Uploading HH:MM</a:t>
                      </a:r>
                      <a:endParaRPr lang="en-IN" sz="1200">
                        <a:solidFill>
                          <a:srgbClr val="000000"/>
                        </a:solidFill>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2965729509"/>
                  </a:ext>
                </a:extLst>
              </a:tr>
              <a:tr h="185490">
                <a:tc>
                  <a:txBody>
                    <a:bodyPr/>
                    <a:lstStyle/>
                    <a:p>
                      <a:pPr marL="571500" indent="-228600">
                        <a:lnSpc>
                          <a:spcPct val="150000"/>
                        </a:lnSpc>
                        <a:spcBef>
                          <a:spcPts val="150"/>
                        </a:spcBef>
                        <a:spcAft>
                          <a:spcPts val="600"/>
                        </a:spcAft>
                      </a:pPr>
                      <a:r>
                        <a:rPr lang="en-IN" sz="1200">
                          <a:effectLst/>
                        </a:rPr>
                        <a:t>Advance</a:t>
                      </a:r>
                      <a:endParaRPr lang="en-IN" sz="1200">
                        <a:solidFill>
                          <a:srgbClr val="000000"/>
                        </a:solidFill>
                        <a:effectLst/>
                        <a:latin typeface="Times New Roman" panose="02020603050405020304" pitchFamily="18" charset="0"/>
                        <a:ea typeface="Calibri" panose="020F0502020204030204" pitchFamily="34" charset="0"/>
                      </a:endParaRPr>
                    </a:p>
                  </a:txBody>
                  <a:tcPr marL="68580" marR="68580" marT="0" marB="0" anchor="b"/>
                </a:tc>
                <a:tc>
                  <a:txBody>
                    <a:bodyPr/>
                    <a:lstStyle/>
                    <a:p>
                      <a:pPr marL="571500" indent="-228600" algn="r">
                        <a:lnSpc>
                          <a:spcPct val="150000"/>
                        </a:lnSpc>
                        <a:spcBef>
                          <a:spcPts val="150"/>
                        </a:spcBef>
                        <a:spcAft>
                          <a:spcPts val="600"/>
                        </a:spcAft>
                      </a:pPr>
                      <a:r>
                        <a:rPr lang="en-IN" sz="1200">
                          <a:effectLst/>
                        </a:rPr>
                        <a:t>3:44:12</a:t>
                      </a:r>
                      <a:endParaRPr lang="en-IN" sz="1200">
                        <a:solidFill>
                          <a:srgbClr val="000000"/>
                        </a:solidFill>
                        <a:effectLst/>
                        <a:latin typeface="Times New Roman" panose="02020603050405020304" pitchFamily="18" charset="0"/>
                        <a:ea typeface="Calibri" panose="020F0502020204030204" pitchFamily="34" charset="0"/>
                      </a:endParaRPr>
                    </a:p>
                  </a:txBody>
                  <a:tcPr marL="68580" marR="68580" marT="0" marB="0" anchor="b"/>
                </a:tc>
                <a:tc>
                  <a:txBody>
                    <a:bodyPr/>
                    <a:lstStyle/>
                    <a:p>
                      <a:pPr marL="571500" indent="-228600" algn="r">
                        <a:lnSpc>
                          <a:spcPct val="150000"/>
                        </a:lnSpc>
                        <a:spcBef>
                          <a:spcPts val="150"/>
                        </a:spcBef>
                        <a:spcAft>
                          <a:spcPts val="600"/>
                        </a:spcAft>
                      </a:pPr>
                      <a:r>
                        <a:rPr lang="en-IN" sz="1200">
                          <a:effectLst/>
                        </a:rPr>
                        <a:t>53:15:24</a:t>
                      </a:r>
                      <a:endParaRPr lang="en-IN" sz="1200">
                        <a:solidFill>
                          <a:srgbClr val="000000"/>
                        </a:solidFill>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1986615380"/>
                  </a:ext>
                </a:extLst>
              </a:tr>
              <a:tr h="335876">
                <a:tc>
                  <a:txBody>
                    <a:bodyPr/>
                    <a:lstStyle/>
                    <a:p>
                      <a:pPr marL="571500" indent="-228600">
                        <a:lnSpc>
                          <a:spcPct val="150000"/>
                        </a:lnSpc>
                        <a:spcBef>
                          <a:spcPts val="150"/>
                        </a:spcBef>
                        <a:spcAft>
                          <a:spcPts val="600"/>
                        </a:spcAft>
                      </a:pPr>
                      <a:r>
                        <a:rPr lang="en-IN" sz="1200" dirty="0">
                          <a:effectLst/>
                        </a:rPr>
                        <a:t>Cash</a:t>
                      </a:r>
                      <a:endParaRPr lang="en-IN"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b"/>
                </a:tc>
                <a:tc>
                  <a:txBody>
                    <a:bodyPr/>
                    <a:lstStyle/>
                    <a:p>
                      <a:pPr marL="571500" indent="-228600" algn="r">
                        <a:lnSpc>
                          <a:spcPct val="150000"/>
                        </a:lnSpc>
                        <a:spcBef>
                          <a:spcPts val="150"/>
                        </a:spcBef>
                        <a:spcAft>
                          <a:spcPts val="600"/>
                        </a:spcAft>
                      </a:pPr>
                      <a:r>
                        <a:rPr lang="en-IN" sz="1200">
                          <a:effectLst/>
                        </a:rPr>
                        <a:t>5:55:46</a:t>
                      </a:r>
                      <a:endParaRPr lang="en-IN" sz="1200">
                        <a:solidFill>
                          <a:srgbClr val="000000"/>
                        </a:solidFill>
                        <a:effectLst/>
                        <a:latin typeface="Times New Roman" panose="02020603050405020304" pitchFamily="18" charset="0"/>
                        <a:ea typeface="Calibri" panose="020F0502020204030204" pitchFamily="34" charset="0"/>
                      </a:endParaRPr>
                    </a:p>
                  </a:txBody>
                  <a:tcPr marL="68580" marR="68580" marT="0" marB="0" anchor="b"/>
                </a:tc>
                <a:tc>
                  <a:txBody>
                    <a:bodyPr/>
                    <a:lstStyle/>
                    <a:p>
                      <a:pPr marL="571500" indent="-228600" algn="r">
                        <a:lnSpc>
                          <a:spcPct val="150000"/>
                        </a:lnSpc>
                        <a:spcBef>
                          <a:spcPts val="150"/>
                        </a:spcBef>
                        <a:spcAft>
                          <a:spcPts val="600"/>
                        </a:spcAft>
                      </a:pPr>
                      <a:r>
                        <a:rPr lang="en-IN" sz="1200" dirty="0">
                          <a:effectLst/>
                        </a:rPr>
                        <a:t>56:29:15</a:t>
                      </a:r>
                      <a:endParaRPr lang="en-IN"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3294880575"/>
                  </a:ext>
                </a:extLst>
              </a:tr>
              <a:tr h="348083">
                <a:tc>
                  <a:txBody>
                    <a:bodyPr/>
                    <a:lstStyle/>
                    <a:p>
                      <a:pPr marL="571500" indent="-228600">
                        <a:lnSpc>
                          <a:spcPct val="150000"/>
                        </a:lnSpc>
                        <a:spcBef>
                          <a:spcPts val="150"/>
                        </a:spcBef>
                        <a:spcAft>
                          <a:spcPts val="600"/>
                        </a:spcAft>
                      </a:pPr>
                      <a:r>
                        <a:rPr lang="en-IN" sz="1200">
                          <a:effectLst/>
                        </a:rPr>
                        <a:t>Credit</a:t>
                      </a:r>
                      <a:endParaRPr lang="en-IN" sz="1200">
                        <a:solidFill>
                          <a:srgbClr val="000000"/>
                        </a:solidFill>
                        <a:effectLst/>
                        <a:latin typeface="Times New Roman" panose="02020603050405020304" pitchFamily="18" charset="0"/>
                        <a:ea typeface="Calibri" panose="020F0502020204030204" pitchFamily="34" charset="0"/>
                      </a:endParaRPr>
                    </a:p>
                  </a:txBody>
                  <a:tcPr marL="68580" marR="68580" marT="0" marB="0" anchor="b"/>
                </a:tc>
                <a:tc>
                  <a:txBody>
                    <a:bodyPr/>
                    <a:lstStyle/>
                    <a:p>
                      <a:pPr marL="571500" indent="-228600" algn="r">
                        <a:lnSpc>
                          <a:spcPct val="150000"/>
                        </a:lnSpc>
                        <a:spcBef>
                          <a:spcPts val="150"/>
                        </a:spcBef>
                        <a:spcAft>
                          <a:spcPts val="600"/>
                        </a:spcAft>
                      </a:pPr>
                      <a:r>
                        <a:rPr lang="en-IN" sz="1200">
                          <a:effectLst/>
                        </a:rPr>
                        <a:t>8:27:59</a:t>
                      </a:r>
                      <a:endParaRPr lang="en-IN" sz="1200">
                        <a:solidFill>
                          <a:srgbClr val="000000"/>
                        </a:solidFill>
                        <a:effectLst/>
                        <a:latin typeface="Times New Roman" panose="02020603050405020304" pitchFamily="18" charset="0"/>
                        <a:ea typeface="Calibri" panose="020F0502020204030204" pitchFamily="34" charset="0"/>
                      </a:endParaRPr>
                    </a:p>
                  </a:txBody>
                  <a:tcPr marL="68580" marR="68580" marT="0" marB="0" anchor="b"/>
                </a:tc>
                <a:tc>
                  <a:txBody>
                    <a:bodyPr/>
                    <a:lstStyle/>
                    <a:p>
                      <a:pPr marL="571500" indent="-228600" algn="r">
                        <a:lnSpc>
                          <a:spcPct val="150000"/>
                        </a:lnSpc>
                        <a:spcBef>
                          <a:spcPts val="150"/>
                        </a:spcBef>
                        <a:spcAft>
                          <a:spcPts val="600"/>
                        </a:spcAft>
                      </a:pPr>
                      <a:r>
                        <a:rPr lang="en-IN" sz="1200" dirty="0">
                          <a:effectLst/>
                        </a:rPr>
                        <a:t>55:50:19</a:t>
                      </a:r>
                      <a:endParaRPr lang="en-IN"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1491860661"/>
                  </a:ext>
                </a:extLst>
              </a:tr>
              <a:tr h="324342">
                <a:tc>
                  <a:txBody>
                    <a:bodyPr/>
                    <a:lstStyle/>
                    <a:p>
                      <a:pPr marL="571500" indent="-228600">
                        <a:lnSpc>
                          <a:spcPct val="150000"/>
                        </a:lnSpc>
                        <a:spcBef>
                          <a:spcPts val="150"/>
                        </a:spcBef>
                        <a:spcAft>
                          <a:spcPts val="600"/>
                        </a:spcAft>
                      </a:pPr>
                      <a:r>
                        <a:rPr lang="en-IN" sz="1200">
                          <a:effectLst/>
                        </a:rPr>
                        <a:t>Grand Total</a:t>
                      </a:r>
                      <a:endParaRPr lang="en-IN" sz="1200">
                        <a:solidFill>
                          <a:srgbClr val="000000"/>
                        </a:solidFill>
                        <a:effectLst/>
                        <a:latin typeface="Times New Roman" panose="02020603050405020304" pitchFamily="18" charset="0"/>
                        <a:ea typeface="Calibri" panose="020F0502020204030204" pitchFamily="34" charset="0"/>
                      </a:endParaRPr>
                    </a:p>
                  </a:txBody>
                  <a:tcPr marL="68580" marR="68580" marT="0" marB="0" anchor="b"/>
                </a:tc>
                <a:tc>
                  <a:txBody>
                    <a:bodyPr/>
                    <a:lstStyle/>
                    <a:p>
                      <a:pPr marL="571500" indent="-228600" algn="r">
                        <a:lnSpc>
                          <a:spcPct val="150000"/>
                        </a:lnSpc>
                        <a:spcBef>
                          <a:spcPts val="150"/>
                        </a:spcBef>
                        <a:spcAft>
                          <a:spcPts val="600"/>
                        </a:spcAft>
                      </a:pPr>
                      <a:r>
                        <a:rPr lang="en-IN" sz="1200">
                          <a:effectLst/>
                        </a:rPr>
                        <a:t>6:45:36</a:t>
                      </a:r>
                      <a:endParaRPr lang="en-IN" sz="1200">
                        <a:solidFill>
                          <a:srgbClr val="000000"/>
                        </a:solidFill>
                        <a:effectLst/>
                        <a:latin typeface="Times New Roman" panose="02020603050405020304" pitchFamily="18" charset="0"/>
                        <a:ea typeface="Calibri" panose="020F0502020204030204" pitchFamily="34" charset="0"/>
                      </a:endParaRPr>
                    </a:p>
                  </a:txBody>
                  <a:tcPr marL="68580" marR="68580" marT="0" marB="0" anchor="b"/>
                </a:tc>
                <a:tc>
                  <a:txBody>
                    <a:bodyPr/>
                    <a:lstStyle/>
                    <a:p>
                      <a:pPr marL="571500" indent="-228600" algn="r">
                        <a:lnSpc>
                          <a:spcPct val="150000"/>
                        </a:lnSpc>
                        <a:spcBef>
                          <a:spcPts val="150"/>
                        </a:spcBef>
                        <a:spcAft>
                          <a:spcPts val="600"/>
                        </a:spcAft>
                      </a:pPr>
                      <a:r>
                        <a:rPr lang="en-IN" sz="1200" dirty="0">
                          <a:effectLst/>
                        </a:rPr>
                        <a:t>56:11:12</a:t>
                      </a:r>
                      <a:endParaRPr lang="en-IN"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1440149586"/>
                  </a:ext>
                </a:extLst>
              </a:tr>
            </a:tbl>
          </a:graphicData>
        </a:graphic>
      </p:graphicFrame>
    </p:spTree>
    <p:extLst>
      <p:ext uri="{BB962C8B-B14F-4D97-AF65-F5344CB8AC3E}">
        <p14:creationId xmlns:p14="http://schemas.microsoft.com/office/powerpoint/2010/main" val="34478260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10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chart seriesIdx="-4" categoryIdx="0" bldStep="category"/>
                                            </p:graphicEl>
                                          </p:spTgt>
                                        </p:tgtEl>
                                        <p:attrNameLst>
                                          <p:attrName>style.visibility</p:attrName>
                                        </p:attrNameLst>
                                      </p:cBhvr>
                                      <p:to>
                                        <p:strVal val="visible"/>
                                      </p:to>
                                    </p:set>
                                    <p:animEffect transition="in" filter="wipe(down)">
                                      <p:cBhvr>
                                        <p:cTn id="12" dur="1000"/>
                                        <p:tgtEl>
                                          <p:spTgt spid="3">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graphicEl>
                                              <a:chart seriesIdx="-4" categoryIdx="1" bldStep="category"/>
                                            </p:graphicEl>
                                          </p:spTgt>
                                        </p:tgtEl>
                                        <p:attrNameLst>
                                          <p:attrName>style.visibility</p:attrName>
                                        </p:attrNameLst>
                                      </p:cBhvr>
                                      <p:to>
                                        <p:strVal val="visible"/>
                                      </p:to>
                                    </p:set>
                                    <p:animEffect transition="in" filter="wipe(down)">
                                      <p:cBhvr>
                                        <p:cTn id="17" dur="1000"/>
                                        <p:tgtEl>
                                          <p:spTgt spid="3">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graphicEl>
                                              <a:chart seriesIdx="-4" categoryIdx="2" bldStep="category"/>
                                            </p:graphicEl>
                                          </p:spTgt>
                                        </p:tgtEl>
                                        <p:attrNameLst>
                                          <p:attrName>style.visibility</p:attrName>
                                        </p:attrNameLst>
                                      </p:cBhvr>
                                      <p:to>
                                        <p:strVal val="visible"/>
                                      </p:to>
                                    </p:set>
                                    <p:animEffect transition="in" filter="wipe(down)">
                                      <p:cBhvr>
                                        <p:cTn id="22" dur="1000"/>
                                        <p:tgtEl>
                                          <p:spTgt spid="3">
                                            <p:graphicEl>
                                              <a:chart seriesIdx="-4" categoryIdx="2"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category"/>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4A74D-A2EA-592D-9011-F33D597A2507}"/>
              </a:ext>
            </a:extLst>
          </p:cNvPr>
          <p:cNvSpPr>
            <a:spLocks noGrp="1"/>
          </p:cNvSpPr>
          <p:nvPr>
            <p:ph type="title"/>
          </p:nvPr>
        </p:nvSpPr>
        <p:spPr>
          <a:xfrm>
            <a:off x="0" y="0"/>
            <a:ext cx="11958638" cy="828675"/>
          </a:xfrm>
        </p:spPr>
        <p:txBody>
          <a:bodyPr>
            <a:normAutofit/>
          </a:bodyPr>
          <a:lstStyle/>
          <a:p>
            <a:r>
              <a:rPr lang="en-IN" sz="2000" b="1" dirty="0">
                <a:latin typeface="+mn-lt"/>
              </a:rPr>
              <a:t>3. Percentage of IP files Sent for uploaded and files sent back (Noted for 7 Days)</a:t>
            </a:r>
          </a:p>
        </p:txBody>
      </p:sp>
      <p:graphicFrame>
        <p:nvGraphicFramePr>
          <p:cNvPr id="3" name="Content Placeholder 7">
            <a:extLst>
              <a:ext uri="{FF2B5EF4-FFF2-40B4-BE49-F238E27FC236}">
                <a16:creationId xmlns:a16="http://schemas.microsoft.com/office/drawing/2014/main" id="{12A2CDE7-47C3-5B42-58A6-9383ECB39F56}"/>
              </a:ext>
            </a:extLst>
          </p:cNvPr>
          <p:cNvGraphicFramePr>
            <a:graphicFrameLocks/>
          </p:cNvGraphicFramePr>
          <p:nvPr>
            <p:extLst>
              <p:ext uri="{D42A27DB-BD31-4B8C-83A1-F6EECF244321}">
                <p14:modId xmlns:p14="http://schemas.microsoft.com/office/powerpoint/2010/main" val="829260805"/>
              </p:ext>
            </p:extLst>
          </p:nvPr>
        </p:nvGraphicFramePr>
        <p:xfrm>
          <a:off x="0" y="680048"/>
          <a:ext cx="12192000" cy="4271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a:extLst>
              <a:ext uri="{FF2B5EF4-FFF2-40B4-BE49-F238E27FC236}">
                <a16:creationId xmlns:a16="http://schemas.microsoft.com/office/drawing/2014/main" id="{BDD6CAEB-CD98-C3BF-3427-F61EDF7C99AC}"/>
              </a:ext>
            </a:extLst>
          </p:cNvPr>
          <p:cNvGraphicFramePr>
            <a:graphicFrameLocks noGrp="1"/>
          </p:cNvGraphicFramePr>
          <p:nvPr>
            <p:extLst>
              <p:ext uri="{D42A27DB-BD31-4B8C-83A1-F6EECF244321}">
                <p14:modId xmlns:p14="http://schemas.microsoft.com/office/powerpoint/2010/main" val="1900214981"/>
              </p:ext>
            </p:extLst>
          </p:nvPr>
        </p:nvGraphicFramePr>
        <p:xfrm>
          <a:off x="0" y="4952011"/>
          <a:ext cx="12192000" cy="1910819"/>
        </p:xfrm>
        <a:graphic>
          <a:graphicData uri="http://schemas.openxmlformats.org/drawingml/2006/table">
            <a:tbl>
              <a:tblPr firstRow="1" firstCol="1" bandRow="1">
                <a:tableStyleId>{5C22544A-7EE6-4342-B048-85BDC9FD1C3A}</a:tableStyleId>
              </a:tblPr>
              <a:tblGrid>
                <a:gridCol w="3954838">
                  <a:extLst>
                    <a:ext uri="{9D8B030D-6E8A-4147-A177-3AD203B41FA5}">
                      <a16:colId xmlns:a16="http://schemas.microsoft.com/office/drawing/2014/main" val="4097805682"/>
                    </a:ext>
                  </a:extLst>
                </a:gridCol>
                <a:gridCol w="4195155">
                  <a:extLst>
                    <a:ext uri="{9D8B030D-6E8A-4147-A177-3AD203B41FA5}">
                      <a16:colId xmlns:a16="http://schemas.microsoft.com/office/drawing/2014/main" val="519783214"/>
                    </a:ext>
                  </a:extLst>
                </a:gridCol>
                <a:gridCol w="4042007">
                  <a:extLst>
                    <a:ext uri="{9D8B030D-6E8A-4147-A177-3AD203B41FA5}">
                      <a16:colId xmlns:a16="http://schemas.microsoft.com/office/drawing/2014/main" val="3272882377"/>
                    </a:ext>
                  </a:extLst>
                </a:gridCol>
              </a:tblGrid>
              <a:tr h="585370">
                <a:tc>
                  <a:txBody>
                    <a:bodyPr/>
                    <a:lstStyle/>
                    <a:p>
                      <a:pPr marL="571500" indent="-228600" algn="l">
                        <a:lnSpc>
                          <a:spcPct val="150000"/>
                        </a:lnSpc>
                        <a:spcBef>
                          <a:spcPts val="150"/>
                        </a:spcBef>
                        <a:spcAft>
                          <a:spcPts val="600"/>
                        </a:spcAft>
                      </a:pPr>
                      <a:r>
                        <a:rPr lang="en-IN" sz="1200" dirty="0">
                          <a:effectLst/>
                        </a:rPr>
                        <a:t>File Status</a:t>
                      </a:r>
                      <a:endParaRPr lang="en-IN"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b"/>
                </a:tc>
                <a:tc>
                  <a:txBody>
                    <a:bodyPr/>
                    <a:lstStyle/>
                    <a:p>
                      <a:pPr marL="571500" indent="-228600" algn="l">
                        <a:lnSpc>
                          <a:spcPct val="150000"/>
                        </a:lnSpc>
                        <a:spcBef>
                          <a:spcPts val="150"/>
                        </a:spcBef>
                        <a:spcAft>
                          <a:spcPts val="600"/>
                        </a:spcAft>
                      </a:pPr>
                      <a:r>
                        <a:rPr lang="en-IN" sz="1200">
                          <a:effectLst/>
                        </a:rPr>
                        <a:t>Number of files</a:t>
                      </a:r>
                      <a:endParaRPr lang="en-IN" sz="1200">
                        <a:solidFill>
                          <a:srgbClr val="000000"/>
                        </a:solidFill>
                        <a:effectLst/>
                        <a:latin typeface="Times New Roman" panose="02020603050405020304" pitchFamily="18" charset="0"/>
                        <a:ea typeface="Calibri" panose="020F0502020204030204" pitchFamily="34" charset="0"/>
                      </a:endParaRPr>
                    </a:p>
                  </a:txBody>
                  <a:tcPr marL="68580" marR="68580" marT="0" marB="0" anchor="b"/>
                </a:tc>
                <a:tc>
                  <a:txBody>
                    <a:bodyPr/>
                    <a:lstStyle/>
                    <a:p>
                      <a:pPr marL="571500" indent="-228600" algn="l">
                        <a:lnSpc>
                          <a:spcPct val="150000"/>
                        </a:lnSpc>
                        <a:spcBef>
                          <a:spcPts val="150"/>
                        </a:spcBef>
                        <a:spcAft>
                          <a:spcPts val="600"/>
                        </a:spcAft>
                      </a:pPr>
                      <a:r>
                        <a:rPr lang="en-IN" sz="1200" dirty="0">
                          <a:effectLst/>
                        </a:rPr>
                        <a:t>Percentage</a:t>
                      </a:r>
                      <a:endParaRPr lang="en-IN"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895646292"/>
                  </a:ext>
                </a:extLst>
              </a:tr>
              <a:tr h="530011">
                <a:tc>
                  <a:txBody>
                    <a:bodyPr/>
                    <a:lstStyle/>
                    <a:p>
                      <a:pPr marL="571500" indent="-228600" algn="l">
                        <a:lnSpc>
                          <a:spcPct val="150000"/>
                        </a:lnSpc>
                        <a:spcBef>
                          <a:spcPts val="150"/>
                        </a:spcBef>
                        <a:spcAft>
                          <a:spcPts val="600"/>
                        </a:spcAft>
                      </a:pPr>
                      <a:r>
                        <a:rPr lang="en-IN" sz="1200">
                          <a:effectLst/>
                        </a:rPr>
                        <a:t>Files Sent Back</a:t>
                      </a:r>
                      <a:endParaRPr lang="en-IN" sz="1200">
                        <a:solidFill>
                          <a:srgbClr val="000000"/>
                        </a:solidFill>
                        <a:effectLst/>
                        <a:latin typeface="Times New Roman" panose="02020603050405020304" pitchFamily="18" charset="0"/>
                        <a:ea typeface="Calibri" panose="020F0502020204030204" pitchFamily="34" charset="0"/>
                      </a:endParaRPr>
                    </a:p>
                  </a:txBody>
                  <a:tcPr marL="68580" marR="68580" marT="0" marB="0" anchor="b"/>
                </a:tc>
                <a:tc>
                  <a:txBody>
                    <a:bodyPr/>
                    <a:lstStyle/>
                    <a:p>
                      <a:pPr marL="571500" indent="-228600" algn="r">
                        <a:lnSpc>
                          <a:spcPct val="150000"/>
                        </a:lnSpc>
                        <a:spcBef>
                          <a:spcPts val="150"/>
                        </a:spcBef>
                        <a:spcAft>
                          <a:spcPts val="600"/>
                        </a:spcAft>
                      </a:pPr>
                      <a:r>
                        <a:rPr lang="en-IN" sz="1200" dirty="0">
                          <a:effectLst/>
                        </a:rPr>
                        <a:t>98</a:t>
                      </a:r>
                      <a:endParaRPr lang="en-IN"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b"/>
                </a:tc>
                <a:tc>
                  <a:txBody>
                    <a:bodyPr/>
                    <a:lstStyle/>
                    <a:p>
                      <a:pPr marL="571500" indent="-228600" algn="r">
                        <a:lnSpc>
                          <a:spcPct val="150000"/>
                        </a:lnSpc>
                        <a:spcBef>
                          <a:spcPts val="150"/>
                        </a:spcBef>
                        <a:spcAft>
                          <a:spcPts val="600"/>
                        </a:spcAft>
                      </a:pPr>
                      <a:r>
                        <a:rPr lang="en-IN" sz="1200" dirty="0">
                          <a:effectLst/>
                        </a:rPr>
                        <a:t>17.59%</a:t>
                      </a:r>
                      <a:endParaRPr lang="en-IN"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2532978894"/>
                  </a:ext>
                </a:extLst>
              </a:tr>
              <a:tr h="513735">
                <a:tc>
                  <a:txBody>
                    <a:bodyPr/>
                    <a:lstStyle/>
                    <a:p>
                      <a:pPr marL="571500" indent="-228600" algn="l">
                        <a:lnSpc>
                          <a:spcPct val="150000"/>
                        </a:lnSpc>
                        <a:spcBef>
                          <a:spcPts val="150"/>
                        </a:spcBef>
                        <a:spcAft>
                          <a:spcPts val="600"/>
                        </a:spcAft>
                      </a:pPr>
                      <a:r>
                        <a:rPr lang="en-IN" sz="1200">
                          <a:effectLst/>
                        </a:rPr>
                        <a:t>Uploaded</a:t>
                      </a:r>
                      <a:endParaRPr lang="en-IN" sz="1200">
                        <a:solidFill>
                          <a:srgbClr val="000000"/>
                        </a:solidFill>
                        <a:effectLst/>
                        <a:latin typeface="Times New Roman" panose="02020603050405020304" pitchFamily="18" charset="0"/>
                        <a:ea typeface="Calibri" panose="020F0502020204030204" pitchFamily="34" charset="0"/>
                      </a:endParaRPr>
                    </a:p>
                  </a:txBody>
                  <a:tcPr marL="68580" marR="68580" marT="0" marB="0" anchor="b"/>
                </a:tc>
                <a:tc>
                  <a:txBody>
                    <a:bodyPr/>
                    <a:lstStyle/>
                    <a:p>
                      <a:pPr marL="571500" indent="-228600" algn="r">
                        <a:lnSpc>
                          <a:spcPct val="150000"/>
                        </a:lnSpc>
                        <a:spcBef>
                          <a:spcPts val="150"/>
                        </a:spcBef>
                        <a:spcAft>
                          <a:spcPts val="600"/>
                        </a:spcAft>
                      </a:pPr>
                      <a:r>
                        <a:rPr lang="en-IN" sz="1200">
                          <a:effectLst/>
                        </a:rPr>
                        <a:t>459</a:t>
                      </a:r>
                      <a:endParaRPr lang="en-IN" sz="1200">
                        <a:solidFill>
                          <a:srgbClr val="000000"/>
                        </a:solidFill>
                        <a:effectLst/>
                        <a:latin typeface="Times New Roman" panose="02020603050405020304" pitchFamily="18" charset="0"/>
                        <a:ea typeface="Calibri" panose="020F0502020204030204" pitchFamily="34" charset="0"/>
                      </a:endParaRPr>
                    </a:p>
                  </a:txBody>
                  <a:tcPr marL="68580" marR="68580" marT="0" marB="0" anchor="b"/>
                </a:tc>
                <a:tc>
                  <a:txBody>
                    <a:bodyPr/>
                    <a:lstStyle/>
                    <a:p>
                      <a:pPr marL="571500" indent="-228600" algn="r">
                        <a:lnSpc>
                          <a:spcPct val="150000"/>
                        </a:lnSpc>
                        <a:spcBef>
                          <a:spcPts val="150"/>
                        </a:spcBef>
                        <a:spcAft>
                          <a:spcPts val="600"/>
                        </a:spcAft>
                      </a:pPr>
                      <a:r>
                        <a:rPr lang="en-IN" sz="1200" dirty="0">
                          <a:effectLst/>
                        </a:rPr>
                        <a:t>82.41%</a:t>
                      </a:r>
                      <a:endParaRPr lang="en-IN"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376134243"/>
                  </a:ext>
                </a:extLst>
              </a:tr>
              <a:tr h="281703">
                <a:tc>
                  <a:txBody>
                    <a:bodyPr/>
                    <a:lstStyle/>
                    <a:p>
                      <a:pPr marL="571500" indent="-228600" algn="l">
                        <a:lnSpc>
                          <a:spcPct val="150000"/>
                        </a:lnSpc>
                        <a:spcBef>
                          <a:spcPts val="150"/>
                        </a:spcBef>
                        <a:spcAft>
                          <a:spcPts val="600"/>
                        </a:spcAft>
                      </a:pPr>
                      <a:r>
                        <a:rPr lang="en-IN" sz="1200">
                          <a:effectLst/>
                        </a:rPr>
                        <a:t>Total</a:t>
                      </a:r>
                      <a:endParaRPr lang="en-IN" sz="1200">
                        <a:solidFill>
                          <a:srgbClr val="000000"/>
                        </a:solidFill>
                        <a:effectLst/>
                        <a:latin typeface="Times New Roman" panose="02020603050405020304" pitchFamily="18" charset="0"/>
                        <a:ea typeface="Calibri" panose="020F0502020204030204" pitchFamily="34" charset="0"/>
                      </a:endParaRPr>
                    </a:p>
                  </a:txBody>
                  <a:tcPr marL="68580" marR="68580" marT="0" marB="0" anchor="b"/>
                </a:tc>
                <a:tc>
                  <a:txBody>
                    <a:bodyPr/>
                    <a:lstStyle/>
                    <a:p>
                      <a:pPr marL="571500" indent="-228600" algn="r">
                        <a:lnSpc>
                          <a:spcPct val="150000"/>
                        </a:lnSpc>
                        <a:spcBef>
                          <a:spcPts val="150"/>
                        </a:spcBef>
                        <a:spcAft>
                          <a:spcPts val="600"/>
                        </a:spcAft>
                      </a:pPr>
                      <a:r>
                        <a:rPr lang="en-IN" sz="1200">
                          <a:effectLst/>
                        </a:rPr>
                        <a:t>557</a:t>
                      </a:r>
                      <a:endParaRPr lang="en-IN" sz="1200">
                        <a:solidFill>
                          <a:srgbClr val="000000"/>
                        </a:solidFill>
                        <a:effectLst/>
                        <a:latin typeface="Times New Roman" panose="02020603050405020304" pitchFamily="18" charset="0"/>
                        <a:ea typeface="Calibri" panose="020F0502020204030204" pitchFamily="34" charset="0"/>
                      </a:endParaRPr>
                    </a:p>
                  </a:txBody>
                  <a:tcPr marL="68580" marR="68580" marT="0" marB="0" anchor="b"/>
                </a:tc>
                <a:tc>
                  <a:txBody>
                    <a:bodyPr/>
                    <a:lstStyle/>
                    <a:p>
                      <a:pPr marL="571500" indent="-228600" algn="r">
                        <a:lnSpc>
                          <a:spcPct val="150000"/>
                        </a:lnSpc>
                        <a:spcBef>
                          <a:spcPts val="150"/>
                        </a:spcBef>
                        <a:spcAft>
                          <a:spcPts val="600"/>
                        </a:spcAft>
                      </a:pPr>
                      <a:r>
                        <a:rPr lang="en-IN" sz="1200" dirty="0">
                          <a:effectLst/>
                        </a:rPr>
                        <a:t>100.00%</a:t>
                      </a:r>
                      <a:endParaRPr lang="en-IN"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2473659889"/>
                  </a:ext>
                </a:extLst>
              </a:tr>
            </a:tbl>
          </a:graphicData>
        </a:graphic>
      </p:graphicFrame>
    </p:spTree>
    <p:extLst>
      <p:ext uri="{BB962C8B-B14F-4D97-AF65-F5344CB8AC3E}">
        <p14:creationId xmlns:p14="http://schemas.microsoft.com/office/powerpoint/2010/main" val="3721168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heel(1)">
                                      <p:cBhvr>
                                        <p:cTn id="7" dur="10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graphicEl>
                                              <a:chart seriesIdx="-4" categoryIdx="0" bldStep="category"/>
                                            </p:graphicEl>
                                          </p:spTgt>
                                        </p:tgtEl>
                                        <p:attrNameLst>
                                          <p:attrName>style.visibility</p:attrName>
                                        </p:attrNameLst>
                                      </p:cBhvr>
                                      <p:to>
                                        <p:strVal val="visible"/>
                                      </p:to>
                                    </p:set>
                                    <p:animEffect transition="in" filter="wheel(1)">
                                      <p:cBhvr>
                                        <p:cTn id="12" dur="1000"/>
                                        <p:tgtEl>
                                          <p:spTgt spid="3">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graphicEl>
                                              <a:chart seriesIdx="-4" categoryIdx="1" bldStep="category"/>
                                            </p:graphicEl>
                                          </p:spTgt>
                                        </p:tgtEl>
                                        <p:attrNameLst>
                                          <p:attrName>style.visibility</p:attrName>
                                        </p:attrNameLst>
                                      </p:cBhvr>
                                      <p:to>
                                        <p:strVal val="visible"/>
                                      </p:to>
                                    </p:set>
                                    <p:animEffect transition="in" filter="wheel(1)">
                                      <p:cBhvr>
                                        <p:cTn id="17" dur="1000"/>
                                        <p:tgtEl>
                                          <p:spTgt spid="3">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F63B2BD-5C26-48B1-8534-B62A22E84766}"/>
              </a:ext>
            </a:extLst>
          </p:cNvPr>
          <p:cNvGrpSpPr/>
          <p:nvPr/>
        </p:nvGrpSpPr>
        <p:grpSpPr>
          <a:xfrm>
            <a:off x="530582" y="1150771"/>
            <a:ext cx="2261288" cy="2306740"/>
            <a:chOff x="4328982" y="2168610"/>
            <a:chExt cx="2261288" cy="2261288"/>
          </a:xfrm>
        </p:grpSpPr>
        <p:sp>
          <p:nvSpPr>
            <p:cNvPr id="5" name="Circle: Hollow 4">
              <a:extLst>
                <a:ext uri="{FF2B5EF4-FFF2-40B4-BE49-F238E27FC236}">
                  <a16:creationId xmlns:a16="http://schemas.microsoft.com/office/drawing/2014/main" id="{0486C7A0-E744-4FB0-AC3F-12B55B1AFA71}"/>
                </a:ext>
              </a:extLst>
            </p:cNvPr>
            <p:cNvSpPr/>
            <p:nvPr/>
          </p:nvSpPr>
          <p:spPr>
            <a:xfrm>
              <a:off x="4328982" y="2168610"/>
              <a:ext cx="2261288" cy="2261288"/>
            </a:xfrm>
            <a:prstGeom prst="donut">
              <a:avLst>
                <a:gd name="adj" fmla="val 1027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Freeform: Shape 7">
              <a:extLst>
                <a:ext uri="{FF2B5EF4-FFF2-40B4-BE49-F238E27FC236}">
                  <a16:creationId xmlns:a16="http://schemas.microsoft.com/office/drawing/2014/main" id="{EA858667-7C64-4784-8531-A35D49BCA644}"/>
                </a:ext>
              </a:extLst>
            </p:cNvPr>
            <p:cNvSpPr/>
            <p:nvPr/>
          </p:nvSpPr>
          <p:spPr>
            <a:xfrm>
              <a:off x="4328982" y="3299254"/>
              <a:ext cx="2261288" cy="1130644"/>
            </a:xfrm>
            <a:custGeom>
              <a:avLst/>
              <a:gdLst>
                <a:gd name="connsiteX0" fmla="*/ 0 w 2261288"/>
                <a:gd name="connsiteY0" fmla="*/ 0 h 1130644"/>
                <a:gd name="connsiteX1" fmla="*/ 232393 w 2261288"/>
                <a:gd name="connsiteY1" fmla="*/ 0 h 1130644"/>
                <a:gd name="connsiteX2" fmla="*/ 1130644 w 2261288"/>
                <a:gd name="connsiteY2" fmla="*/ 898251 h 1130644"/>
                <a:gd name="connsiteX3" fmla="*/ 2028895 w 2261288"/>
                <a:gd name="connsiteY3" fmla="*/ 0 h 1130644"/>
                <a:gd name="connsiteX4" fmla="*/ 2261288 w 2261288"/>
                <a:gd name="connsiteY4" fmla="*/ 0 h 1130644"/>
                <a:gd name="connsiteX5" fmla="*/ 1130644 w 2261288"/>
                <a:gd name="connsiteY5" fmla="*/ 1130644 h 1130644"/>
                <a:gd name="connsiteX6" fmla="*/ 0 w 2261288"/>
                <a:gd name="connsiteY6" fmla="*/ 0 h 113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1288" h="1130644">
                  <a:moveTo>
                    <a:pt x="0" y="0"/>
                  </a:moveTo>
                  <a:lnTo>
                    <a:pt x="232393" y="0"/>
                  </a:lnTo>
                  <a:cubicBezTo>
                    <a:pt x="232393" y="496090"/>
                    <a:pt x="634554" y="898251"/>
                    <a:pt x="1130644" y="898251"/>
                  </a:cubicBezTo>
                  <a:cubicBezTo>
                    <a:pt x="1626734" y="898251"/>
                    <a:pt x="2028895" y="496090"/>
                    <a:pt x="2028895" y="0"/>
                  </a:cubicBezTo>
                  <a:lnTo>
                    <a:pt x="2261288" y="0"/>
                  </a:lnTo>
                  <a:cubicBezTo>
                    <a:pt x="2261288" y="624437"/>
                    <a:pt x="1755081" y="1130644"/>
                    <a:pt x="1130644" y="1130644"/>
                  </a:cubicBezTo>
                  <a:cubicBezTo>
                    <a:pt x="506207" y="1130644"/>
                    <a:pt x="0" y="624437"/>
                    <a:pt x="0" y="0"/>
                  </a:cubicBezTo>
                  <a:close/>
                </a:path>
              </a:pathLst>
            </a:cu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 name="Rectangle 9">
            <a:extLst>
              <a:ext uri="{FF2B5EF4-FFF2-40B4-BE49-F238E27FC236}">
                <a16:creationId xmlns:a16="http://schemas.microsoft.com/office/drawing/2014/main" id="{CD5960BF-892D-42D8-AC7D-082B7406782E}"/>
              </a:ext>
            </a:extLst>
          </p:cNvPr>
          <p:cNvSpPr/>
          <p:nvPr/>
        </p:nvSpPr>
        <p:spPr>
          <a:xfrm>
            <a:off x="215485" y="2290605"/>
            <a:ext cx="2891481" cy="137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CE84551E-BC2E-49C7-9EEA-2B0AAD327905}"/>
              </a:ext>
            </a:extLst>
          </p:cNvPr>
          <p:cNvGrpSpPr/>
          <p:nvPr/>
        </p:nvGrpSpPr>
        <p:grpSpPr>
          <a:xfrm>
            <a:off x="3422063" y="1150771"/>
            <a:ext cx="2261288" cy="2306740"/>
            <a:chOff x="4328982" y="2168610"/>
            <a:chExt cx="2261288" cy="2261288"/>
          </a:xfrm>
        </p:grpSpPr>
        <p:sp>
          <p:nvSpPr>
            <p:cNvPr id="36" name="Circle: Hollow 35">
              <a:extLst>
                <a:ext uri="{FF2B5EF4-FFF2-40B4-BE49-F238E27FC236}">
                  <a16:creationId xmlns:a16="http://schemas.microsoft.com/office/drawing/2014/main" id="{571B9861-6780-4190-8BF7-E04E4A6D4AEC}"/>
                </a:ext>
              </a:extLst>
            </p:cNvPr>
            <p:cNvSpPr/>
            <p:nvPr/>
          </p:nvSpPr>
          <p:spPr>
            <a:xfrm>
              <a:off x="4328982" y="2168610"/>
              <a:ext cx="2261288" cy="2261288"/>
            </a:xfrm>
            <a:prstGeom prst="donut">
              <a:avLst>
                <a:gd name="adj" fmla="val 1027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Freeform: Shape 36">
              <a:extLst>
                <a:ext uri="{FF2B5EF4-FFF2-40B4-BE49-F238E27FC236}">
                  <a16:creationId xmlns:a16="http://schemas.microsoft.com/office/drawing/2014/main" id="{99E35D6D-C246-42F2-831B-6AA21E351D3B}"/>
                </a:ext>
              </a:extLst>
            </p:cNvPr>
            <p:cNvSpPr/>
            <p:nvPr/>
          </p:nvSpPr>
          <p:spPr>
            <a:xfrm>
              <a:off x="4328982" y="3299254"/>
              <a:ext cx="2261288" cy="1130644"/>
            </a:xfrm>
            <a:custGeom>
              <a:avLst/>
              <a:gdLst>
                <a:gd name="connsiteX0" fmla="*/ 0 w 2261288"/>
                <a:gd name="connsiteY0" fmla="*/ 0 h 1130644"/>
                <a:gd name="connsiteX1" fmla="*/ 232393 w 2261288"/>
                <a:gd name="connsiteY1" fmla="*/ 0 h 1130644"/>
                <a:gd name="connsiteX2" fmla="*/ 1130644 w 2261288"/>
                <a:gd name="connsiteY2" fmla="*/ 898251 h 1130644"/>
                <a:gd name="connsiteX3" fmla="*/ 2028895 w 2261288"/>
                <a:gd name="connsiteY3" fmla="*/ 0 h 1130644"/>
                <a:gd name="connsiteX4" fmla="*/ 2261288 w 2261288"/>
                <a:gd name="connsiteY4" fmla="*/ 0 h 1130644"/>
                <a:gd name="connsiteX5" fmla="*/ 1130644 w 2261288"/>
                <a:gd name="connsiteY5" fmla="*/ 1130644 h 1130644"/>
                <a:gd name="connsiteX6" fmla="*/ 0 w 2261288"/>
                <a:gd name="connsiteY6" fmla="*/ 0 h 113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1288" h="1130644">
                  <a:moveTo>
                    <a:pt x="0" y="0"/>
                  </a:moveTo>
                  <a:lnTo>
                    <a:pt x="232393" y="0"/>
                  </a:lnTo>
                  <a:cubicBezTo>
                    <a:pt x="232393" y="496090"/>
                    <a:pt x="634554" y="898251"/>
                    <a:pt x="1130644" y="898251"/>
                  </a:cubicBezTo>
                  <a:cubicBezTo>
                    <a:pt x="1626734" y="898251"/>
                    <a:pt x="2028895" y="496090"/>
                    <a:pt x="2028895" y="0"/>
                  </a:cubicBezTo>
                  <a:lnTo>
                    <a:pt x="2261288" y="0"/>
                  </a:lnTo>
                  <a:cubicBezTo>
                    <a:pt x="2261288" y="624437"/>
                    <a:pt x="1755081" y="1130644"/>
                    <a:pt x="1130644" y="1130644"/>
                  </a:cubicBezTo>
                  <a:cubicBezTo>
                    <a:pt x="506207" y="1130644"/>
                    <a:pt x="0" y="624437"/>
                    <a:pt x="0" y="0"/>
                  </a:cubicBezTo>
                  <a:close/>
                </a:path>
              </a:pathLst>
            </a:cu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38" name="Rectangle 37">
            <a:extLst>
              <a:ext uri="{FF2B5EF4-FFF2-40B4-BE49-F238E27FC236}">
                <a16:creationId xmlns:a16="http://schemas.microsoft.com/office/drawing/2014/main" id="{63AC2A5B-0A5E-4715-8B35-2D62192EC7A1}"/>
              </a:ext>
            </a:extLst>
          </p:cNvPr>
          <p:cNvSpPr/>
          <p:nvPr/>
        </p:nvSpPr>
        <p:spPr>
          <a:xfrm>
            <a:off x="3106966" y="2290605"/>
            <a:ext cx="2891481" cy="137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7533AFC2-2807-4DDC-9CA1-17DE11BC887F}"/>
              </a:ext>
            </a:extLst>
          </p:cNvPr>
          <p:cNvGrpSpPr/>
          <p:nvPr/>
        </p:nvGrpSpPr>
        <p:grpSpPr>
          <a:xfrm>
            <a:off x="6313544" y="1150771"/>
            <a:ext cx="2261288" cy="2306740"/>
            <a:chOff x="4328982" y="2168610"/>
            <a:chExt cx="2261288" cy="2261288"/>
          </a:xfrm>
        </p:grpSpPr>
        <p:sp>
          <p:nvSpPr>
            <p:cNvPr id="40" name="Circle: Hollow 39">
              <a:extLst>
                <a:ext uri="{FF2B5EF4-FFF2-40B4-BE49-F238E27FC236}">
                  <a16:creationId xmlns:a16="http://schemas.microsoft.com/office/drawing/2014/main" id="{04759003-E273-49BA-A32A-82E7BBE8895A}"/>
                </a:ext>
              </a:extLst>
            </p:cNvPr>
            <p:cNvSpPr/>
            <p:nvPr/>
          </p:nvSpPr>
          <p:spPr>
            <a:xfrm>
              <a:off x="4328982" y="2168610"/>
              <a:ext cx="2261288" cy="2261288"/>
            </a:xfrm>
            <a:prstGeom prst="donut">
              <a:avLst>
                <a:gd name="adj" fmla="val 1027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Freeform: Shape 40">
              <a:extLst>
                <a:ext uri="{FF2B5EF4-FFF2-40B4-BE49-F238E27FC236}">
                  <a16:creationId xmlns:a16="http://schemas.microsoft.com/office/drawing/2014/main" id="{C51EF82A-DB39-4213-82FC-A74A7B99D007}"/>
                </a:ext>
              </a:extLst>
            </p:cNvPr>
            <p:cNvSpPr/>
            <p:nvPr/>
          </p:nvSpPr>
          <p:spPr>
            <a:xfrm>
              <a:off x="4328982" y="3299254"/>
              <a:ext cx="2261288" cy="1130644"/>
            </a:xfrm>
            <a:custGeom>
              <a:avLst/>
              <a:gdLst>
                <a:gd name="connsiteX0" fmla="*/ 0 w 2261288"/>
                <a:gd name="connsiteY0" fmla="*/ 0 h 1130644"/>
                <a:gd name="connsiteX1" fmla="*/ 232393 w 2261288"/>
                <a:gd name="connsiteY1" fmla="*/ 0 h 1130644"/>
                <a:gd name="connsiteX2" fmla="*/ 1130644 w 2261288"/>
                <a:gd name="connsiteY2" fmla="*/ 898251 h 1130644"/>
                <a:gd name="connsiteX3" fmla="*/ 2028895 w 2261288"/>
                <a:gd name="connsiteY3" fmla="*/ 0 h 1130644"/>
                <a:gd name="connsiteX4" fmla="*/ 2261288 w 2261288"/>
                <a:gd name="connsiteY4" fmla="*/ 0 h 1130644"/>
                <a:gd name="connsiteX5" fmla="*/ 1130644 w 2261288"/>
                <a:gd name="connsiteY5" fmla="*/ 1130644 h 1130644"/>
                <a:gd name="connsiteX6" fmla="*/ 0 w 2261288"/>
                <a:gd name="connsiteY6" fmla="*/ 0 h 113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1288" h="1130644">
                  <a:moveTo>
                    <a:pt x="0" y="0"/>
                  </a:moveTo>
                  <a:lnTo>
                    <a:pt x="232393" y="0"/>
                  </a:lnTo>
                  <a:cubicBezTo>
                    <a:pt x="232393" y="496090"/>
                    <a:pt x="634554" y="898251"/>
                    <a:pt x="1130644" y="898251"/>
                  </a:cubicBezTo>
                  <a:cubicBezTo>
                    <a:pt x="1626734" y="898251"/>
                    <a:pt x="2028895" y="496090"/>
                    <a:pt x="2028895" y="0"/>
                  </a:cubicBezTo>
                  <a:lnTo>
                    <a:pt x="2261288" y="0"/>
                  </a:lnTo>
                  <a:cubicBezTo>
                    <a:pt x="2261288" y="624437"/>
                    <a:pt x="1755081" y="1130644"/>
                    <a:pt x="1130644" y="1130644"/>
                  </a:cubicBezTo>
                  <a:cubicBezTo>
                    <a:pt x="506207" y="1130644"/>
                    <a:pt x="0" y="624437"/>
                    <a:pt x="0"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42" name="Rectangle 41">
            <a:extLst>
              <a:ext uri="{FF2B5EF4-FFF2-40B4-BE49-F238E27FC236}">
                <a16:creationId xmlns:a16="http://schemas.microsoft.com/office/drawing/2014/main" id="{A1000F88-D89A-44DD-A9E2-6AB73B584904}"/>
              </a:ext>
            </a:extLst>
          </p:cNvPr>
          <p:cNvSpPr/>
          <p:nvPr/>
        </p:nvSpPr>
        <p:spPr>
          <a:xfrm>
            <a:off x="5998447" y="2290605"/>
            <a:ext cx="2891481" cy="137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BE704C08-E49D-46CA-9412-F7E86E6F6C7B}"/>
              </a:ext>
            </a:extLst>
          </p:cNvPr>
          <p:cNvGrpSpPr/>
          <p:nvPr/>
        </p:nvGrpSpPr>
        <p:grpSpPr>
          <a:xfrm>
            <a:off x="9205025" y="1150771"/>
            <a:ext cx="2261288" cy="2306740"/>
            <a:chOff x="4328982" y="2168610"/>
            <a:chExt cx="2261288" cy="2261288"/>
          </a:xfrm>
        </p:grpSpPr>
        <p:sp>
          <p:nvSpPr>
            <p:cNvPr id="44" name="Circle: Hollow 43">
              <a:extLst>
                <a:ext uri="{FF2B5EF4-FFF2-40B4-BE49-F238E27FC236}">
                  <a16:creationId xmlns:a16="http://schemas.microsoft.com/office/drawing/2014/main" id="{9FE6D26E-C4C4-49E3-B62F-7F1C26AE2A30}"/>
                </a:ext>
              </a:extLst>
            </p:cNvPr>
            <p:cNvSpPr/>
            <p:nvPr/>
          </p:nvSpPr>
          <p:spPr>
            <a:xfrm>
              <a:off x="4328982" y="2168610"/>
              <a:ext cx="2261288" cy="2261288"/>
            </a:xfrm>
            <a:prstGeom prst="donut">
              <a:avLst>
                <a:gd name="adj" fmla="val 1027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Freeform: Shape 44">
              <a:extLst>
                <a:ext uri="{FF2B5EF4-FFF2-40B4-BE49-F238E27FC236}">
                  <a16:creationId xmlns:a16="http://schemas.microsoft.com/office/drawing/2014/main" id="{46C48A2B-F611-4097-BFD3-2907673C5EFA}"/>
                </a:ext>
              </a:extLst>
            </p:cNvPr>
            <p:cNvSpPr/>
            <p:nvPr/>
          </p:nvSpPr>
          <p:spPr>
            <a:xfrm>
              <a:off x="4328982" y="3299254"/>
              <a:ext cx="2261288" cy="1130644"/>
            </a:xfrm>
            <a:custGeom>
              <a:avLst/>
              <a:gdLst>
                <a:gd name="connsiteX0" fmla="*/ 0 w 2261288"/>
                <a:gd name="connsiteY0" fmla="*/ 0 h 1130644"/>
                <a:gd name="connsiteX1" fmla="*/ 232393 w 2261288"/>
                <a:gd name="connsiteY1" fmla="*/ 0 h 1130644"/>
                <a:gd name="connsiteX2" fmla="*/ 1130644 w 2261288"/>
                <a:gd name="connsiteY2" fmla="*/ 898251 h 1130644"/>
                <a:gd name="connsiteX3" fmla="*/ 2028895 w 2261288"/>
                <a:gd name="connsiteY3" fmla="*/ 0 h 1130644"/>
                <a:gd name="connsiteX4" fmla="*/ 2261288 w 2261288"/>
                <a:gd name="connsiteY4" fmla="*/ 0 h 1130644"/>
                <a:gd name="connsiteX5" fmla="*/ 1130644 w 2261288"/>
                <a:gd name="connsiteY5" fmla="*/ 1130644 h 1130644"/>
                <a:gd name="connsiteX6" fmla="*/ 0 w 2261288"/>
                <a:gd name="connsiteY6" fmla="*/ 0 h 113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1288" h="1130644">
                  <a:moveTo>
                    <a:pt x="0" y="0"/>
                  </a:moveTo>
                  <a:lnTo>
                    <a:pt x="232393" y="0"/>
                  </a:lnTo>
                  <a:cubicBezTo>
                    <a:pt x="232393" y="496090"/>
                    <a:pt x="634554" y="898251"/>
                    <a:pt x="1130644" y="898251"/>
                  </a:cubicBezTo>
                  <a:cubicBezTo>
                    <a:pt x="1626734" y="898251"/>
                    <a:pt x="2028895" y="496090"/>
                    <a:pt x="2028895" y="0"/>
                  </a:cubicBezTo>
                  <a:lnTo>
                    <a:pt x="2261288" y="0"/>
                  </a:lnTo>
                  <a:cubicBezTo>
                    <a:pt x="2261288" y="624437"/>
                    <a:pt x="1755081" y="1130644"/>
                    <a:pt x="1130644" y="1130644"/>
                  </a:cubicBezTo>
                  <a:cubicBezTo>
                    <a:pt x="506207" y="1130644"/>
                    <a:pt x="0" y="624437"/>
                    <a:pt x="0" y="0"/>
                  </a:cubicBezTo>
                  <a:close/>
                </a:path>
              </a:pathLst>
            </a:cu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46" name="Rectangle 45">
            <a:extLst>
              <a:ext uri="{FF2B5EF4-FFF2-40B4-BE49-F238E27FC236}">
                <a16:creationId xmlns:a16="http://schemas.microsoft.com/office/drawing/2014/main" id="{248CE02B-E49F-42FF-A637-49AF29F39735}"/>
              </a:ext>
            </a:extLst>
          </p:cNvPr>
          <p:cNvSpPr/>
          <p:nvPr/>
        </p:nvSpPr>
        <p:spPr>
          <a:xfrm>
            <a:off x="8889928" y="2290605"/>
            <a:ext cx="2891481" cy="137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F4D38C6A-AEDB-4399-8DAE-FD2E58CCC368}"/>
              </a:ext>
            </a:extLst>
          </p:cNvPr>
          <p:cNvGrpSpPr/>
          <p:nvPr/>
        </p:nvGrpSpPr>
        <p:grpSpPr>
          <a:xfrm>
            <a:off x="139316" y="1960880"/>
            <a:ext cx="3101876" cy="1711677"/>
            <a:chOff x="206929" y="3105834"/>
            <a:chExt cx="3101876" cy="1677949"/>
          </a:xfrm>
        </p:grpSpPr>
        <p:sp>
          <p:nvSpPr>
            <p:cNvPr id="47" name="TextBox 46">
              <a:extLst>
                <a:ext uri="{FF2B5EF4-FFF2-40B4-BE49-F238E27FC236}">
                  <a16:creationId xmlns:a16="http://schemas.microsoft.com/office/drawing/2014/main" id="{8E9CE130-16B2-45AA-BFB4-FBF2133EE090}"/>
                </a:ext>
              </a:extLst>
            </p:cNvPr>
            <p:cNvSpPr txBox="1"/>
            <p:nvPr/>
          </p:nvSpPr>
          <p:spPr>
            <a:xfrm>
              <a:off x="1152714" y="3105834"/>
              <a:ext cx="1210305" cy="646331"/>
            </a:xfrm>
            <a:prstGeom prst="rect">
              <a:avLst/>
            </a:prstGeom>
            <a:noFill/>
          </p:spPr>
          <p:txBody>
            <a:bodyPr wrap="square" rtlCol="0">
              <a:spAutoFit/>
            </a:bodyPr>
            <a:lstStyle/>
            <a:p>
              <a:pPr algn="ctr"/>
              <a:r>
                <a:rPr lang="en-US" sz="3600" b="1" dirty="0">
                  <a:solidFill>
                    <a:srgbClr val="EF3078"/>
                  </a:solidFill>
                  <a:latin typeface="Tw Cen MT" panose="020B0602020104020603" pitchFamily="34" charset="0"/>
                </a:rPr>
                <a:t>6:45</a:t>
              </a:r>
            </a:p>
          </p:txBody>
        </p:sp>
        <p:sp>
          <p:nvSpPr>
            <p:cNvPr id="48" name="TextBox 47">
              <a:extLst>
                <a:ext uri="{FF2B5EF4-FFF2-40B4-BE49-F238E27FC236}">
                  <a16:creationId xmlns:a16="http://schemas.microsoft.com/office/drawing/2014/main" id="{80057FD5-2465-479B-94B2-6CE2CAC6A561}"/>
                </a:ext>
              </a:extLst>
            </p:cNvPr>
            <p:cNvSpPr txBox="1"/>
            <p:nvPr/>
          </p:nvSpPr>
          <p:spPr>
            <a:xfrm>
              <a:off x="206929" y="3655299"/>
              <a:ext cx="3101876" cy="452568"/>
            </a:xfrm>
            <a:prstGeom prst="rect">
              <a:avLst/>
            </a:prstGeom>
            <a:noFill/>
          </p:spPr>
          <p:txBody>
            <a:bodyPr wrap="square" rtlCol="0">
              <a:spAutoFit/>
            </a:bodyPr>
            <a:lstStyle/>
            <a:p>
              <a:pPr algn="ctr"/>
              <a:r>
                <a:rPr lang="en-US" sz="2400" b="1" dirty="0">
                  <a:solidFill>
                    <a:srgbClr val="EF3078"/>
                  </a:solidFill>
                  <a:latin typeface="Tw Cen MT" panose="020B0602020104020603" pitchFamily="34" charset="0"/>
                </a:rPr>
                <a:t>AVERAGE TAT</a:t>
              </a:r>
            </a:p>
          </p:txBody>
        </p:sp>
        <p:sp>
          <p:nvSpPr>
            <p:cNvPr id="49" name="TextBox 48">
              <a:extLst>
                <a:ext uri="{FF2B5EF4-FFF2-40B4-BE49-F238E27FC236}">
                  <a16:creationId xmlns:a16="http://schemas.microsoft.com/office/drawing/2014/main" id="{014CC7CA-C11E-427D-B906-8F40348415E7}"/>
                </a:ext>
              </a:extLst>
            </p:cNvPr>
            <p:cNvSpPr txBox="1"/>
            <p:nvPr/>
          </p:nvSpPr>
          <p:spPr>
            <a:xfrm>
              <a:off x="312125" y="4089845"/>
              <a:ext cx="2891481" cy="693938"/>
            </a:xfrm>
            <a:prstGeom prst="rect">
              <a:avLst/>
            </a:prstGeom>
            <a:noFill/>
          </p:spPr>
          <p:txBody>
            <a:bodyPr wrap="square" rtlCol="0">
              <a:spAutoFit/>
            </a:bodyPr>
            <a:lstStyle/>
            <a:p>
              <a:pPr algn="ctr"/>
              <a:r>
                <a:rPr lang="en-IN" sz="2000" dirty="0">
                  <a:solidFill>
                    <a:schemeClr val="bg1">
                      <a:lumMod val="65000"/>
                    </a:schemeClr>
                  </a:solidFill>
                  <a:latin typeface="Tw Cen MT" panose="020B0602020104020603" pitchFamily="34" charset="0"/>
                </a:rPr>
                <a:t>Patient File (IP) from Discharge to MRD </a:t>
              </a:r>
              <a:endParaRPr lang="en-US" sz="2000" dirty="0">
                <a:solidFill>
                  <a:schemeClr val="bg1">
                    <a:lumMod val="65000"/>
                  </a:schemeClr>
                </a:solidFill>
                <a:latin typeface="Tw Cen MT" panose="020B0602020104020603" pitchFamily="34" charset="0"/>
              </a:endParaRPr>
            </a:p>
          </p:txBody>
        </p:sp>
      </p:grpSp>
      <p:grpSp>
        <p:nvGrpSpPr>
          <p:cNvPr id="55" name="Group 54">
            <a:extLst>
              <a:ext uri="{FF2B5EF4-FFF2-40B4-BE49-F238E27FC236}">
                <a16:creationId xmlns:a16="http://schemas.microsoft.com/office/drawing/2014/main" id="{89E360B5-8292-41BE-BDB5-53A1DA79A0AF}"/>
              </a:ext>
            </a:extLst>
          </p:cNvPr>
          <p:cNvGrpSpPr/>
          <p:nvPr/>
        </p:nvGrpSpPr>
        <p:grpSpPr>
          <a:xfrm>
            <a:off x="3011472" y="1957650"/>
            <a:ext cx="3101876" cy="1711676"/>
            <a:chOff x="206929" y="3105834"/>
            <a:chExt cx="3101876" cy="1677949"/>
          </a:xfrm>
        </p:grpSpPr>
        <p:sp>
          <p:nvSpPr>
            <p:cNvPr id="56" name="TextBox 55">
              <a:extLst>
                <a:ext uri="{FF2B5EF4-FFF2-40B4-BE49-F238E27FC236}">
                  <a16:creationId xmlns:a16="http://schemas.microsoft.com/office/drawing/2014/main" id="{37DEFA01-911E-4472-A366-C89F120808A7}"/>
                </a:ext>
              </a:extLst>
            </p:cNvPr>
            <p:cNvSpPr txBox="1"/>
            <p:nvPr/>
          </p:nvSpPr>
          <p:spPr>
            <a:xfrm>
              <a:off x="991168" y="3105834"/>
              <a:ext cx="1371852" cy="646331"/>
            </a:xfrm>
            <a:prstGeom prst="rect">
              <a:avLst/>
            </a:prstGeom>
            <a:noFill/>
          </p:spPr>
          <p:txBody>
            <a:bodyPr wrap="square" rtlCol="0">
              <a:spAutoFit/>
            </a:bodyPr>
            <a:lstStyle/>
            <a:p>
              <a:pPr algn="ctr"/>
              <a:r>
                <a:rPr lang="en-US" sz="3600" b="1" dirty="0">
                  <a:solidFill>
                    <a:srgbClr val="03A1A4"/>
                  </a:solidFill>
                  <a:latin typeface="Tw Cen MT" panose="020B0602020104020603" pitchFamily="34" charset="0"/>
                </a:rPr>
                <a:t>56:11</a:t>
              </a:r>
            </a:p>
          </p:txBody>
        </p:sp>
        <p:sp>
          <p:nvSpPr>
            <p:cNvPr id="57" name="TextBox 56">
              <a:extLst>
                <a:ext uri="{FF2B5EF4-FFF2-40B4-BE49-F238E27FC236}">
                  <a16:creationId xmlns:a16="http://schemas.microsoft.com/office/drawing/2014/main" id="{AA7E65BB-EF5C-4E32-A442-1715CC6A57A1}"/>
                </a:ext>
              </a:extLst>
            </p:cNvPr>
            <p:cNvSpPr txBox="1"/>
            <p:nvPr/>
          </p:nvSpPr>
          <p:spPr>
            <a:xfrm>
              <a:off x="206929" y="3655299"/>
              <a:ext cx="3101876" cy="461665"/>
            </a:xfrm>
            <a:prstGeom prst="rect">
              <a:avLst/>
            </a:prstGeom>
            <a:noFill/>
          </p:spPr>
          <p:txBody>
            <a:bodyPr wrap="square" rtlCol="0">
              <a:spAutoFit/>
            </a:bodyPr>
            <a:lstStyle/>
            <a:p>
              <a:pPr algn="ctr"/>
              <a:r>
                <a:rPr lang="en-US" sz="2400" b="1" dirty="0">
                  <a:solidFill>
                    <a:srgbClr val="03A1A4"/>
                  </a:solidFill>
                  <a:latin typeface="Tw Cen MT" panose="020B0602020104020603" pitchFamily="34" charset="0"/>
                </a:rPr>
                <a:t>AVERAGE TAT</a:t>
              </a:r>
            </a:p>
          </p:txBody>
        </p:sp>
        <p:sp>
          <p:nvSpPr>
            <p:cNvPr id="58" name="TextBox 57">
              <a:extLst>
                <a:ext uri="{FF2B5EF4-FFF2-40B4-BE49-F238E27FC236}">
                  <a16:creationId xmlns:a16="http://schemas.microsoft.com/office/drawing/2014/main" id="{452BFBE7-0743-48E7-B3B0-63FC8382764F}"/>
                </a:ext>
              </a:extLst>
            </p:cNvPr>
            <p:cNvSpPr txBox="1"/>
            <p:nvPr/>
          </p:nvSpPr>
          <p:spPr>
            <a:xfrm>
              <a:off x="312125" y="4089845"/>
              <a:ext cx="2891481" cy="693938"/>
            </a:xfrm>
            <a:prstGeom prst="rect">
              <a:avLst/>
            </a:prstGeom>
            <a:noFill/>
          </p:spPr>
          <p:txBody>
            <a:bodyPr wrap="square" rtlCol="0">
              <a:spAutoFit/>
            </a:bodyPr>
            <a:lstStyle/>
            <a:p>
              <a:pPr algn="ctr"/>
              <a:r>
                <a:rPr lang="en-IN" sz="2000" dirty="0">
                  <a:solidFill>
                    <a:schemeClr val="bg1">
                      <a:lumMod val="65000"/>
                    </a:schemeClr>
                  </a:solidFill>
                  <a:latin typeface="Tw Cen MT" panose="020B0602020104020603" pitchFamily="34" charset="0"/>
                </a:rPr>
                <a:t>Patient File (IP) from Discharge to Uploading</a:t>
              </a:r>
              <a:endParaRPr lang="en-US" sz="2000" dirty="0">
                <a:solidFill>
                  <a:schemeClr val="bg1">
                    <a:lumMod val="65000"/>
                  </a:schemeClr>
                </a:solidFill>
                <a:latin typeface="Tw Cen MT" panose="020B0602020104020603" pitchFamily="34" charset="0"/>
              </a:endParaRPr>
            </a:p>
          </p:txBody>
        </p:sp>
      </p:grpSp>
      <p:grpSp>
        <p:nvGrpSpPr>
          <p:cNvPr id="59" name="Group 58">
            <a:extLst>
              <a:ext uri="{FF2B5EF4-FFF2-40B4-BE49-F238E27FC236}">
                <a16:creationId xmlns:a16="http://schemas.microsoft.com/office/drawing/2014/main" id="{AB0E18D2-53B9-4C40-9BE9-82530575679A}"/>
              </a:ext>
            </a:extLst>
          </p:cNvPr>
          <p:cNvGrpSpPr/>
          <p:nvPr/>
        </p:nvGrpSpPr>
        <p:grpSpPr>
          <a:xfrm>
            <a:off x="5902951" y="1957682"/>
            <a:ext cx="3101876" cy="1400607"/>
            <a:chOff x="206929" y="3109061"/>
            <a:chExt cx="3101876" cy="1373010"/>
          </a:xfrm>
        </p:grpSpPr>
        <p:sp>
          <p:nvSpPr>
            <p:cNvPr id="60" name="TextBox 59">
              <a:extLst>
                <a:ext uri="{FF2B5EF4-FFF2-40B4-BE49-F238E27FC236}">
                  <a16:creationId xmlns:a16="http://schemas.microsoft.com/office/drawing/2014/main" id="{BA41381F-6F5B-4F8B-898B-ED5A3AA05972}"/>
                </a:ext>
              </a:extLst>
            </p:cNvPr>
            <p:cNvSpPr txBox="1"/>
            <p:nvPr/>
          </p:nvSpPr>
          <p:spPr>
            <a:xfrm>
              <a:off x="932618" y="3109061"/>
              <a:ext cx="1840994" cy="646331"/>
            </a:xfrm>
            <a:prstGeom prst="rect">
              <a:avLst/>
            </a:prstGeom>
            <a:noFill/>
          </p:spPr>
          <p:txBody>
            <a:bodyPr wrap="square" rtlCol="0">
              <a:spAutoFit/>
            </a:bodyPr>
            <a:lstStyle/>
            <a:p>
              <a:pPr algn="ctr"/>
              <a:r>
                <a:rPr lang="en-US" sz="3600" b="1" dirty="0">
                  <a:solidFill>
                    <a:srgbClr val="92D050"/>
                  </a:solidFill>
                  <a:latin typeface="Tw Cen MT" panose="020B0602020104020603" pitchFamily="34" charset="0"/>
                </a:rPr>
                <a:t>17.59%</a:t>
              </a:r>
            </a:p>
          </p:txBody>
        </p:sp>
        <p:sp>
          <p:nvSpPr>
            <p:cNvPr id="61" name="TextBox 60">
              <a:extLst>
                <a:ext uri="{FF2B5EF4-FFF2-40B4-BE49-F238E27FC236}">
                  <a16:creationId xmlns:a16="http://schemas.microsoft.com/office/drawing/2014/main" id="{BFC5E847-67A9-4F55-AE9C-04B8F2FEBABD}"/>
                </a:ext>
              </a:extLst>
            </p:cNvPr>
            <p:cNvSpPr txBox="1"/>
            <p:nvPr/>
          </p:nvSpPr>
          <p:spPr>
            <a:xfrm>
              <a:off x="206929" y="3655299"/>
              <a:ext cx="3101876" cy="461665"/>
            </a:xfrm>
            <a:prstGeom prst="rect">
              <a:avLst/>
            </a:prstGeom>
            <a:noFill/>
          </p:spPr>
          <p:txBody>
            <a:bodyPr wrap="square" rtlCol="0">
              <a:spAutoFit/>
            </a:bodyPr>
            <a:lstStyle/>
            <a:p>
              <a:pPr algn="ctr"/>
              <a:r>
                <a:rPr lang="en-US" sz="2400" b="1" dirty="0">
                  <a:solidFill>
                    <a:srgbClr val="92D050"/>
                  </a:solidFill>
                  <a:latin typeface="Tw Cen MT" panose="020B0602020104020603" pitchFamily="34" charset="0"/>
                </a:rPr>
                <a:t>PERCENTAGE</a:t>
              </a:r>
            </a:p>
          </p:txBody>
        </p:sp>
        <p:sp>
          <p:nvSpPr>
            <p:cNvPr id="62" name="TextBox 61">
              <a:extLst>
                <a:ext uri="{FF2B5EF4-FFF2-40B4-BE49-F238E27FC236}">
                  <a16:creationId xmlns:a16="http://schemas.microsoft.com/office/drawing/2014/main" id="{4253AA84-B15E-4BE2-B36A-165D237760BA}"/>
                </a:ext>
              </a:extLst>
            </p:cNvPr>
            <p:cNvSpPr txBox="1"/>
            <p:nvPr/>
          </p:nvSpPr>
          <p:spPr>
            <a:xfrm>
              <a:off x="312125" y="4089845"/>
              <a:ext cx="2891481" cy="392226"/>
            </a:xfrm>
            <a:prstGeom prst="rect">
              <a:avLst/>
            </a:prstGeom>
            <a:noFill/>
          </p:spPr>
          <p:txBody>
            <a:bodyPr wrap="square" rtlCol="0">
              <a:spAutoFit/>
            </a:bodyPr>
            <a:lstStyle/>
            <a:p>
              <a:pPr algn="ctr"/>
              <a:r>
                <a:rPr lang="en-IN" sz="2000" dirty="0">
                  <a:solidFill>
                    <a:schemeClr val="bg1">
                      <a:lumMod val="65000"/>
                    </a:schemeClr>
                  </a:solidFill>
                  <a:latin typeface="Tw Cen MT" panose="020B0602020104020603" pitchFamily="34" charset="0"/>
                </a:rPr>
                <a:t>IP files sent back </a:t>
              </a:r>
              <a:endParaRPr lang="en-US" sz="2000" dirty="0">
                <a:solidFill>
                  <a:schemeClr val="bg1">
                    <a:lumMod val="65000"/>
                  </a:schemeClr>
                </a:solidFill>
                <a:latin typeface="Tw Cen MT" panose="020B0602020104020603" pitchFamily="34" charset="0"/>
              </a:endParaRPr>
            </a:p>
          </p:txBody>
        </p:sp>
      </p:grpSp>
      <p:grpSp>
        <p:nvGrpSpPr>
          <p:cNvPr id="63" name="Group 62">
            <a:extLst>
              <a:ext uri="{FF2B5EF4-FFF2-40B4-BE49-F238E27FC236}">
                <a16:creationId xmlns:a16="http://schemas.microsoft.com/office/drawing/2014/main" id="{AB468267-F418-4D50-B21D-D96EA3D7DB88}"/>
              </a:ext>
            </a:extLst>
          </p:cNvPr>
          <p:cNvGrpSpPr/>
          <p:nvPr/>
        </p:nvGrpSpPr>
        <p:grpSpPr>
          <a:xfrm>
            <a:off x="8822565" y="1972172"/>
            <a:ext cx="3106790" cy="1362231"/>
            <a:chOff x="-60630" y="3105834"/>
            <a:chExt cx="3106790" cy="1335389"/>
          </a:xfrm>
        </p:grpSpPr>
        <p:sp>
          <p:nvSpPr>
            <p:cNvPr id="64" name="TextBox 63">
              <a:extLst>
                <a:ext uri="{FF2B5EF4-FFF2-40B4-BE49-F238E27FC236}">
                  <a16:creationId xmlns:a16="http://schemas.microsoft.com/office/drawing/2014/main" id="{D18A03CC-C9C5-4839-B8E2-5EAA2EBC28F1}"/>
                </a:ext>
              </a:extLst>
            </p:cNvPr>
            <p:cNvSpPr txBox="1"/>
            <p:nvPr/>
          </p:nvSpPr>
          <p:spPr>
            <a:xfrm>
              <a:off x="617598" y="3105834"/>
              <a:ext cx="1745421" cy="646331"/>
            </a:xfrm>
            <a:prstGeom prst="rect">
              <a:avLst/>
            </a:prstGeom>
            <a:noFill/>
          </p:spPr>
          <p:txBody>
            <a:bodyPr wrap="square" rtlCol="0">
              <a:spAutoFit/>
            </a:bodyPr>
            <a:lstStyle/>
            <a:p>
              <a:pPr algn="ctr"/>
              <a:r>
                <a:rPr lang="en-US" sz="3600" b="1" dirty="0">
                  <a:solidFill>
                    <a:srgbClr val="1C7CBB"/>
                  </a:solidFill>
                  <a:latin typeface="Tw Cen MT" panose="020B0602020104020603" pitchFamily="34" charset="0"/>
                </a:rPr>
                <a:t>82.41%</a:t>
              </a:r>
            </a:p>
          </p:txBody>
        </p:sp>
        <p:sp>
          <p:nvSpPr>
            <p:cNvPr id="65" name="TextBox 64">
              <a:extLst>
                <a:ext uri="{FF2B5EF4-FFF2-40B4-BE49-F238E27FC236}">
                  <a16:creationId xmlns:a16="http://schemas.microsoft.com/office/drawing/2014/main" id="{256D2719-0175-465B-BA7B-04986D9920A3}"/>
                </a:ext>
              </a:extLst>
            </p:cNvPr>
            <p:cNvSpPr txBox="1"/>
            <p:nvPr/>
          </p:nvSpPr>
          <p:spPr>
            <a:xfrm>
              <a:off x="-60630" y="3612553"/>
              <a:ext cx="3101876" cy="461665"/>
            </a:xfrm>
            <a:prstGeom prst="rect">
              <a:avLst/>
            </a:prstGeom>
            <a:noFill/>
          </p:spPr>
          <p:txBody>
            <a:bodyPr wrap="square" rtlCol="0">
              <a:spAutoFit/>
            </a:bodyPr>
            <a:lstStyle/>
            <a:p>
              <a:pPr algn="ctr"/>
              <a:r>
                <a:rPr lang="en-US" sz="2400" b="1" dirty="0">
                  <a:solidFill>
                    <a:srgbClr val="1C7CBB"/>
                  </a:solidFill>
                  <a:latin typeface="Tw Cen MT" panose="020B0602020104020603" pitchFamily="34" charset="0"/>
                </a:rPr>
                <a:t>PERCENTAGE</a:t>
              </a:r>
            </a:p>
          </p:txBody>
        </p:sp>
        <p:sp>
          <p:nvSpPr>
            <p:cNvPr id="66" name="TextBox 65">
              <a:extLst>
                <a:ext uri="{FF2B5EF4-FFF2-40B4-BE49-F238E27FC236}">
                  <a16:creationId xmlns:a16="http://schemas.microsoft.com/office/drawing/2014/main" id="{E78FE0E2-5EDC-4AF4-AD66-18715B3FAB8D}"/>
                </a:ext>
              </a:extLst>
            </p:cNvPr>
            <p:cNvSpPr txBox="1"/>
            <p:nvPr/>
          </p:nvSpPr>
          <p:spPr>
            <a:xfrm>
              <a:off x="154679" y="4048997"/>
              <a:ext cx="2891481" cy="392226"/>
            </a:xfrm>
            <a:prstGeom prst="rect">
              <a:avLst/>
            </a:prstGeom>
            <a:noFill/>
          </p:spPr>
          <p:txBody>
            <a:bodyPr wrap="square" rtlCol="0">
              <a:spAutoFit/>
            </a:bodyPr>
            <a:lstStyle/>
            <a:p>
              <a:pPr algn="ctr"/>
              <a:r>
                <a:rPr lang="en-IN" sz="2000" dirty="0">
                  <a:solidFill>
                    <a:schemeClr val="bg1">
                      <a:lumMod val="65000"/>
                    </a:schemeClr>
                  </a:solidFill>
                  <a:latin typeface="Tw Cen MT" panose="020B0602020104020603" pitchFamily="34" charset="0"/>
                </a:rPr>
                <a:t>IP files Sent for scanning</a:t>
              </a:r>
              <a:endParaRPr lang="en-US" sz="2000" dirty="0">
                <a:solidFill>
                  <a:schemeClr val="bg1">
                    <a:lumMod val="65000"/>
                  </a:schemeClr>
                </a:solidFill>
                <a:latin typeface="Tw Cen MT" panose="020B0602020104020603" pitchFamily="34" charset="0"/>
              </a:endParaRPr>
            </a:p>
          </p:txBody>
        </p:sp>
      </p:grpSp>
      <p:sp>
        <p:nvSpPr>
          <p:cNvPr id="67" name="TextBox 66">
            <a:extLst>
              <a:ext uri="{FF2B5EF4-FFF2-40B4-BE49-F238E27FC236}">
                <a16:creationId xmlns:a16="http://schemas.microsoft.com/office/drawing/2014/main" id="{3E4EE401-8D87-46A5-A52A-02631870FD63}"/>
              </a:ext>
            </a:extLst>
          </p:cNvPr>
          <p:cNvSpPr txBox="1"/>
          <p:nvPr/>
        </p:nvSpPr>
        <p:spPr>
          <a:xfrm>
            <a:off x="2456543" y="262438"/>
            <a:ext cx="7278915" cy="707886"/>
          </a:xfrm>
          <a:prstGeom prst="rect">
            <a:avLst/>
          </a:prstGeom>
          <a:noFill/>
        </p:spPr>
        <p:txBody>
          <a:bodyPr wrap="square" rtlCol="0">
            <a:spAutoFit/>
          </a:bodyPr>
          <a:lstStyle/>
          <a:p>
            <a:pPr algn="ctr"/>
            <a:r>
              <a:rPr lang="en-US" sz="4000" b="1" dirty="0">
                <a:solidFill>
                  <a:schemeClr val="bg1">
                    <a:lumMod val="65000"/>
                  </a:schemeClr>
                </a:solidFill>
                <a:latin typeface="Tw Cen MT" panose="020B0602020104020603" pitchFamily="34" charset="0"/>
              </a:rPr>
              <a:t>RESULT &amp; FINDINGS</a:t>
            </a:r>
          </a:p>
        </p:txBody>
      </p:sp>
      <p:grpSp>
        <p:nvGrpSpPr>
          <p:cNvPr id="93" name="Group 92">
            <a:extLst>
              <a:ext uri="{FF2B5EF4-FFF2-40B4-BE49-F238E27FC236}">
                <a16:creationId xmlns:a16="http://schemas.microsoft.com/office/drawing/2014/main" id="{D447FD36-0CC4-F8A0-FAF9-5236FE1CD6EE}"/>
              </a:ext>
            </a:extLst>
          </p:cNvPr>
          <p:cNvGrpSpPr/>
          <p:nvPr/>
        </p:nvGrpSpPr>
        <p:grpSpPr>
          <a:xfrm>
            <a:off x="2242455" y="4096063"/>
            <a:ext cx="2261288" cy="2261288"/>
            <a:chOff x="4328982" y="2168610"/>
            <a:chExt cx="2261288" cy="2261288"/>
          </a:xfrm>
        </p:grpSpPr>
        <p:sp>
          <p:nvSpPr>
            <p:cNvPr id="94" name="Circle: Hollow 93">
              <a:extLst>
                <a:ext uri="{FF2B5EF4-FFF2-40B4-BE49-F238E27FC236}">
                  <a16:creationId xmlns:a16="http://schemas.microsoft.com/office/drawing/2014/main" id="{40B5D304-B36A-4144-7150-3BE0B7A2CD0D}"/>
                </a:ext>
              </a:extLst>
            </p:cNvPr>
            <p:cNvSpPr/>
            <p:nvPr/>
          </p:nvSpPr>
          <p:spPr>
            <a:xfrm>
              <a:off x="4328982" y="2168610"/>
              <a:ext cx="2261288" cy="2261288"/>
            </a:xfrm>
            <a:prstGeom prst="donut">
              <a:avLst>
                <a:gd name="adj" fmla="val 1027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5" name="Freeform: Shape 94">
              <a:extLst>
                <a:ext uri="{FF2B5EF4-FFF2-40B4-BE49-F238E27FC236}">
                  <a16:creationId xmlns:a16="http://schemas.microsoft.com/office/drawing/2014/main" id="{67726EAC-6E58-E1FB-2777-E3D1BA6B17EE}"/>
                </a:ext>
              </a:extLst>
            </p:cNvPr>
            <p:cNvSpPr/>
            <p:nvPr/>
          </p:nvSpPr>
          <p:spPr>
            <a:xfrm>
              <a:off x="4328982" y="3299254"/>
              <a:ext cx="2261288" cy="1130644"/>
            </a:xfrm>
            <a:custGeom>
              <a:avLst/>
              <a:gdLst>
                <a:gd name="connsiteX0" fmla="*/ 0 w 2261288"/>
                <a:gd name="connsiteY0" fmla="*/ 0 h 1130644"/>
                <a:gd name="connsiteX1" fmla="*/ 232393 w 2261288"/>
                <a:gd name="connsiteY1" fmla="*/ 0 h 1130644"/>
                <a:gd name="connsiteX2" fmla="*/ 1130644 w 2261288"/>
                <a:gd name="connsiteY2" fmla="*/ 898251 h 1130644"/>
                <a:gd name="connsiteX3" fmla="*/ 2028895 w 2261288"/>
                <a:gd name="connsiteY3" fmla="*/ 0 h 1130644"/>
                <a:gd name="connsiteX4" fmla="*/ 2261288 w 2261288"/>
                <a:gd name="connsiteY4" fmla="*/ 0 h 1130644"/>
                <a:gd name="connsiteX5" fmla="*/ 1130644 w 2261288"/>
                <a:gd name="connsiteY5" fmla="*/ 1130644 h 1130644"/>
                <a:gd name="connsiteX6" fmla="*/ 0 w 2261288"/>
                <a:gd name="connsiteY6" fmla="*/ 0 h 113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1288" h="1130644">
                  <a:moveTo>
                    <a:pt x="0" y="0"/>
                  </a:moveTo>
                  <a:lnTo>
                    <a:pt x="232393" y="0"/>
                  </a:lnTo>
                  <a:cubicBezTo>
                    <a:pt x="232393" y="496090"/>
                    <a:pt x="634554" y="898251"/>
                    <a:pt x="1130644" y="898251"/>
                  </a:cubicBezTo>
                  <a:cubicBezTo>
                    <a:pt x="1626734" y="898251"/>
                    <a:pt x="2028895" y="496090"/>
                    <a:pt x="2028895" y="0"/>
                  </a:cubicBezTo>
                  <a:lnTo>
                    <a:pt x="2261288" y="0"/>
                  </a:lnTo>
                  <a:cubicBezTo>
                    <a:pt x="2261288" y="624437"/>
                    <a:pt x="1755081" y="1130644"/>
                    <a:pt x="1130644" y="1130644"/>
                  </a:cubicBezTo>
                  <a:cubicBezTo>
                    <a:pt x="506207" y="1130644"/>
                    <a:pt x="0" y="624437"/>
                    <a:pt x="0" y="0"/>
                  </a:cubicBezTo>
                  <a:close/>
                </a:path>
              </a:pathLst>
            </a:cu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6" name="Rectangle 95">
            <a:extLst>
              <a:ext uri="{FF2B5EF4-FFF2-40B4-BE49-F238E27FC236}">
                <a16:creationId xmlns:a16="http://schemas.microsoft.com/office/drawing/2014/main" id="{D9E014D2-B823-F5E0-E54D-8694341138C5}"/>
              </a:ext>
            </a:extLst>
          </p:cNvPr>
          <p:cNvSpPr/>
          <p:nvPr/>
        </p:nvSpPr>
        <p:spPr>
          <a:xfrm>
            <a:off x="1927358" y="5226707"/>
            <a:ext cx="2891481" cy="1346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25CA7D60-B3A0-402E-6251-4162DB1090F4}"/>
              </a:ext>
            </a:extLst>
          </p:cNvPr>
          <p:cNvGrpSpPr/>
          <p:nvPr/>
        </p:nvGrpSpPr>
        <p:grpSpPr>
          <a:xfrm>
            <a:off x="5133936" y="4096063"/>
            <a:ext cx="2261288" cy="2261288"/>
            <a:chOff x="4328982" y="2168610"/>
            <a:chExt cx="2261288" cy="2261288"/>
          </a:xfrm>
        </p:grpSpPr>
        <p:sp>
          <p:nvSpPr>
            <p:cNvPr id="98" name="Circle: Hollow 97">
              <a:extLst>
                <a:ext uri="{FF2B5EF4-FFF2-40B4-BE49-F238E27FC236}">
                  <a16:creationId xmlns:a16="http://schemas.microsoft.com/office/drawing/2014/main" id="{683D525B-90EC-1F50-5443-3A95B16C22B5}"/>
                </a:ext>
              </a:extLst>
            </p:cNvPr>
            <p:cNvSpPr/>
            <p:nvPr/>
          </p:nvSpPr>
          <p:spPr>
            <a:xfrm>
              <a:off x="4328982" y="2168610"/>
              <a:ext cx="2261288" cy="2261288"/>
            </a:xfrm>
            <a:prstGeom prst="donut">
              <a:avLst>
                <a:gd name="adj" fmla="val 1027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9" name="Freeform: Shape 98">
              <a:extLst>
                <a:ext uri="{FF2B5EF4-FFF2-40B4-BE49-F238E27FC236}">
                  <a16:creationId xmlns:a16="http://schemas.microsoft.com/office/drawing/2014/main" id="{1F0DB7D4-4770-9E6A-FA8D-85C64FBF2281}"/>
                </a:ext>
              </a:extLst>
            </p:cNvPr>
            <p:cNvSpPr/>
            <p:nvPr/>
          </p:nvSpPr>
          <p:spPr>
            <a:xfrm>
              <a:off x="4328982" y="3299254"/>
              <a:ext cx="2261288" cy="1130644"/>
            </a:xfrm>
            <a:custGeom>
              <a:avLst/>
              <a:gdLst>
                <a:gd name="connsiteX0" fmla="*/ 0 w 2261288"/>
                <a:gd name="connsiteY0" fmla="*/ 0 h 1130644"/>
                <a:gd name="connsiteX1" fmla="*/ 232393 w 2261288"/>
                <a:gd name="connsiteY1" fmla="*/ 0 h 1130644"/>
                <a:gd name="connsiteX2" fmla="*/ 1130644 w 2261288"/>
                <a:gd name="connsiteY2" fmla="*/ 898251 h 1130644"/>
                <a:gd name="connsiteX3" fmla="*/ 2028895 w 2261288"/>
                <a:gd name="connsiteY3" fmla="*/ 0 h 1130644"/>
                <a:gd name="connsiteX4" fmla="*/ 2261288 w 2261288"/>
                <a:gd name="connsiteY4" fmla="*/ 0 h 1130644"/>
                <a:gd name="connsiteX5" fmla="*/ 1130644 w 2261288"/>
                <a:gd name="connsiteY5" fmla="*/ 1130644 h 1130644"/>
                <a:gd name="connsiteX6" fmla="*/ 0 w 2261288"/>
                <a:gd name="connsiteY6" fmla="*/ 0 h 113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1288" h="1130644">
                  <a:moveTo>
                    <a:pt x="0" y="0"/>
                  </a:moveTo>
                  <a:lnTo>
                    <a:pt x="232393" y="0"/>
                  </a:lnTo>
                  <a:cubicBezTo>
                    <a:pt x="232393" y="496090"/>
                    <a:pt x="634554" y="898251"/>
                    <a:pt x="1130644" y="898251"/>
                  </a:cubicBezTo>
                  <a:cubicBezTo>
                    <a:pt x="1626734" y="898251"/>
                    <a:pt x="2028895" y="496090"/>
                    <a:pt x="2028895" y="0"/>
                  </a:cubicBezTo>
                  <a:lnTo>
                    <a:pt x="2261288" y="0"/>
                  </a:lnTo>
                  <a:cubicBezTo>
                    <a:pt x="2261288" y="624437"/>
                    <a:pt x="1755081" y="1130644"/>
                    <a:pt x="1130644" y="1130644"/>
                  </a:cubicBezTo>
                  <a:cubicBezTo>
                    <a:pt x="506207" y="1130644"/>
                    <a:pt x="0" y="624437"/>
                    <a:pt x="0" y="0"/>
                  </a:cubicBezTo>
                  <a:close/>
                </a:path>
              </a:pathLst>
            </a:cu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00" name="Rectangle 99">
            <a:extLst>
              <a:ext uri="{FF2B5EF4-FFF2-40B4-BE49-F238E27FC236}">
                <a16:creationId xmlns:a16="http://schemas.microsoft.com/office/drawing/2014/main" id="{9EBDBB3D-A128-BE43-E2AF-73E7AF3B77EC}"/>
              </a:ext>
            </a:extLst>
          </p:cNvPr>
          <p:cNvSpPr/>
          <p:nvPr/>
        </p:nvSpPr>
        <p:spPr>
          <a:xfrm>
            <a:off x="4818839" y="5226707"/>
            <a:ext cx="2891481" cy="1346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3041D6E-5E22-0BF0-B441-185266567263}"/>
              </a:ext>
            </a:extLst>
          </p:cNvPr>
          <p:cNvGrpSpPr/>
          <p:nvPr/>
        </p:nvGrpSpPr>
        <p:grpSpPr>
          <a:xfrm>
            <a:off x="8025417" y="4096063"/>
            <a:ext cx="2261288" cy="2261288"/>
            <a:chOff x="4328982" y="2168610"/>
            <a:chExt cx="2261288" cy="2261288"/>
          </a:xfrm>
        </p:grpSpPr>
        <p:sp>
          <p:nvSpPr>
            <p:cNvPr id="102" name="Circle: Hollow 101">
              <a:extLst>
                <a:ext uri="{FF2B5EF4-FFF2-40B4-BE49-F238E27FC236}">
                  <a16:creationId xmlns:a16="http://schemas.microsoft.com/office/drawing/2014/main" id="{0E92E1D6-60E4-DD0B-E156-3ACB996C1540}"/>
                </a:ext>
              </a:extLst>
            </p:cNvPr>
            <p:cNvSpPr/>
            <p:nvPr/>
          </p:nvSpPr>
          <p:spPr>
            <a:xfrm>
              <a:off x="4328982" y="2168610"/>
              <a:ext cx="2261288" cy="2261288"/>
            </a:xfrm>
            <a:prstGeom prst="donut">
              <a:avLst>
                <a:gd name="adj" fmla="val 1027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Shape 102">
              <a:extLst>
                <a:ext uri="{FF2B5EF4-FFF2-40B4-BE49-F238E27FC236}">
                  <a16:creationId xmlns:a16="http://schemas.microsoft.com/office/drawing/2014/main" id="{10EC4266-4417-168F-CC04-5383203FC615}"/>
                </a:ext>
              </a:extLst>
            </p:cNvPr>
            <p:cNvSpPr/>
            <p:nvPr/>
          </p:nvSpPr>
          <p:spPr>
            <a:xfrm>
              <a:off x="4328982" y="3299254"/>
              <a:ext cx="2261288" cy="1130644"/>
            </a:xfrm>
            <a:custGeom>
              <a:avLst/>
              <a:gdLst>
                <a:gd name="connsiteX0" fmla="*/ 0 w 2261288"/>
                <a:gd name="connsiteY0" fmla="*/ 0 h 1130644"/>
                <a:gd name="connsiteX1" fmla="*/ 232393 w 2261288"/>
                <a:gd name="connsiteY1" fmla="*/ 0 h 1130644"/>
                <a:gd name="connsiteX2" fmla="*/ 1130644 w 2261288"/>
                <a:gd name="connsiteY2" fmla="*/ 898251 h 1130644"/>
                <a:gd name="connsiteX3" fmla="*/ 2028895 w 2261288"/>
                <a:gd name="connsiteY3" fmla="*/ 0 h 1130644"/>
                <a:gd name="connsiteX4" fmla="*/ 2261288 w 2261288"/>
                <a:gd name="connsiteY4" fmla="*/ 0 h 1130644"/>
                <a:gd name="connsiteX5" fmla="*/ 1130644 w 2261288"/>
                <a:gd name="connsiteY5" fmla="*/ 1130644 h 1130644"/>
                <a:gd name="connsiteX6" fmla="*/ 0 w 2261288"/>
                <a:gd name="connsiteY6" fmla="*/ 0 h 113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1288" h="1130644">
                  <a:moveTo>
                    <a:pt x="0" y="0"/>
                  </a:moveTo>
                  <a:lnTo>
                    <a:pt x="232393" y="0"/>
                  </a:lnTo>
                  <a:cubicBezTo>
                    <a:pt x="232393" y="496090"/>
                    <a:pt x="634554" y="898251"/>
                    <a:pt x="1130644" y="898251"/>
                  </a:cubicBezTo>
                  <a:cubicBezTo>
                    <a:pt x="1626734" y="898251"/>
                    <a:pt x="2028895" y="496090"/>
                    <a:pt x="2028895" y="0"/>
                  </a:cubicBezTo>
                  <a:lnTo>
                    <a:pt x="2261288" y="0"/>
                  </a:lnTo>
                  <a:cubicBezTo>
                    <a:pt x="2261288" y="624437"/>
                    <a:pt x="1755081" y="1130644"/>
                    <a:pt x="1130644" y="1130644"/>
                  </a:cubicBezTo>
                  <a:cubicBezTo>
                    <a:pt x="506207" y="1130644"/>
                    <a:pt x="0" y="624437"/>
                    <a:pt x="0"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04" name="Rectangle 103">
            <a:extLst>
              <a:ext uri="{FF2B5EF4-FFF2-40B4-BE49-F238E27FC236}">
                <a16:creationId xmlns:a16="http://schemas.microsoft.com/office/drawing/2014/main" id="{041BDF42-0939-AC3C-A406-A9E4E5FAA052}"/>
              </a:ext>
            </a:extLst>
          </p:cNvPr>
          <p:cNvSpPr/>
          <p:nvPr/>
        </p:nvSpPr>
        <p:spPr>
          <a:xfrm>
            <a:off x="7710320" y="5226707"/>
            <a:ext cx="2891481" cy="1346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29551104-71EF-7213-939B-EF463AD1E938}"/>
              </a:ext>
            </a:extLst>
          </p:cNvPr>
          <p:cNvGrpSpPr/>
          <p:nvPr/>
        </p:nvGrpSpPr>
        <p:grpSpPr>
          <a:xfrm>
            <a:off x="1647207" y="4903541"/>
            <a:ext cx="3262316" cy="1999674"/>
            <a:chOff x="46489" y="3105834"/>
            <a:chExt cx="3262316" cy="1999674"/>
          </a:xfrm>
        </p:grpSpPr>
        <p:sp>
          <p:nvSpPr>
            <p:cNvPr id="106" name="TextBox 105">
              <a:extLst>
                <a:ext uri="{FF2B5EF4-FFF2-40B4-BE49-F238E27FC236}">
                  <a16:creationId xmlns:a16="http://schemas.microsoft.com/office/drawing/2014/main" id="{1115D08A-D615-4919-A51D-6B709287BF0C}"/>
                </a:ext>
              </a:extLst>
            </p:cNvPr>
            <p:cNvSpPr txBox="1"/>
            <p:nvPr/>
          </p:nvSpPr>
          <p:spPr>
            <a:xfrm>
              <a:off x="1152714" y="3105834"/>
              <a:ext cx="1210305" cy="646331"/>
            </a:xfrm>
            <a:prstGeom prst="rect">
              <a:avLst/>
            </a:prstGeom>
            <a:noFill/>
          </p:spPr>
          <p:txBody>
            <a:bodyPr wrap="square" rtlCol="0">
              <a:spAutoFit/>
            </a:bodyPr>
            <a:lstStyle/>
            <a:p>
              <a:pPr algn="ctr"/>
              <a:r>
                <a:rPr lang="en-US" sz="3600" b="1" dirty="0">
                  <a:solidFill>
                    <a:srgbClr val="EF3078"/>
                  </a:solidFill>
                  <a:latin typeface="Tw Cen MT" panose="020B0602020104020603" pitchFamily="34" charset="0"/>
                </a:rPr>
                <a:t>3:44</a:t>
              </a:r>
            </a:p>
          </p:txBody>
        </p:sp>
        <p:sp>
          <p:nvSpPr>
            <p:cNvPr id="107" name="TextBox 106">
              <a:extLst>
                <a:ext uri="{FF2B5EF4-FFF2-40B4-BE49-F238E27FC236}">
                  <a16:creationId xmlns:a16="http://schemas.microsoft.com/office/drawing/2014/main" id="{C1E6C8EB-9A21-C5D5-8DF8-C9B32A80FA1E}"/>
                </a:ext>
              </a:extLst>
            </p:cNvPr>
            <p:cNvSpPr txBox="1"/>
            <p:nvPr/>
          </p:nvSpPr>
          <p:spPr>
            <a:xfrm>
              <a:off x="206929" y="3655299"/>
              <a:ext cx="3101876" cy="461665"/>
            </a:xfrm>
            <a:prstGeom prst="rect">
              <a:avLst/>
            </a:prstGeom>
            <a:noFill/>
          </p:spPr>
          <p:txBody>
            <a:bodyPr wrap="square" rtlCol="0">
              <a:spAutoFit/>
            </a:bodyPr>
            <a:lstStyle/>
            <a:p>
              <a:pPr algn="ctr"/>
              <a:r>
                <a:rPr lang="en-US" sz="2400" b="1" dirty="0">
                  <a:solidFill>
                    <a:srgbClr val="EF3078"/>
                  </a:solidFill>
                  <a:latin typeface="Tw Cen MT" panose="020B0602020104020603" pitchFamily="34" charset="0"/>
                </a:rPr>
                <a:t>AVERAGE TAT</a:t>
              </a:r>
            </a:p>
          </p:txBody>
        </p:sp>
        <p:sp>
          <p:nvSpPr>
            <p:cNvPr id="108" name="TextBox 107">
              <a:extLst>
                <a:ext uri="{FF2B5EF4-FFF2-40B4-BE49-F238E27FC236}">
                  <a16:creationId xmlns:a16="http://schemas.microsoft.com/office/drawing/2014/main" id="{794ED53C-CA6B-EC20-58A6-2B0BA8B8E493}"/>
                </a:ext>
              </a:extLst>
            </p:cNvPr>
            <p:cNvSpPr txBox="1"/>
            <p:nvPr/>
          </p:nvSpPr>
          <p:spPr>
            <a:xfrm>
              <a:off x="46489" y="4089845"/>
              <a:ext cx="3157118" cy="1015663"/>
            </a:xfrm>
            <a:prstGeom prst="rect">
              <a:avLst/>
            </a:prstGeom>
            <a:noFill/>
          </p:spPr>
          <p:txBody>
            <a:bodyPr wrap="square" rtlCol="0">
              <a:spAutoFit/>
            </a:bodyPr>
            <a:lstStyle/>
            <a:p>
              <a:pPr algn="ctr"/>
              <a:r>
                <a:rPr lang="en-IN" sz="2000" dirty="0">
                  <a:solidFill>
                    <a:schemeClr val="bg1">
                      <a:lumMod val="65000"/>
                    </a:schemeClr>
                  </a:solidFill>
                  <a:latin typeface="Tw Cen MT" panose="020B0602020104020603" pitchFamily="34" charset="0"/>
                </a:rPr>
                <a:t>Patient File (IP) from Discharge TO MRD for Advance mode of payment</a:t>
              </a:r>
              <a:endParaRPr lang="en-US" sz="2000" dirty="0">
                <a:solidFill>
                  <a:schemeClr val="bg1">
                    <a:lumMod val="65000"/>
                  </a:schemeClr>
                </a:solidFill>
                <a:latin typeface="Tw Cen MT" panose="020B0602020104020603" pitchFamily="34" charset="0"/>
              </a:endParaRPr>
            </a:p>
          </p:txBody>
        </p:sp>
      </p:grpSp>
      <p:grpSp>
        <p:nvGrpSpPr>
          <p:cNvPr id="109" name="Group 108">
            <a:extLst>
              <a:ext uri="{FF2B5EF4-FFF2-40B4-BE49-F238E27FC236}">
                <a16:creationId xmlns:a16="http://schemas.microsoft.com/office/drawing/2014/main" id="{FF4CEC33-86CA-38B5-41B6-7CD2BE4FAAA9}"/>
              </a:ext>
            </a:extLst>
          </p:cNvPr>
          <p:cNvGrpSpPr/>
          <p:nvPr/>
        </p:nvGrpSpPr>
        <p:grpSpPr>
          <a:xfrm>
            <a:off x="4763100" y="4900313"/>
            <a:ext cx="3101876" cy="1999674"/>
            <a:chOff x="206929" y="3105834"/>
            <a:chExt cx="3101876" cy="1999674"/>
          </a:xfrm>
        </p:grpSpPr>
        <p:sp>
          <p:nvSpPr>
            <p:cNvPr id="110" name="TextBox 109">
              <a:extLst>
                <a:ext uri="{FF2B5EF4-FFF2-40B4-BE49-F238E27FC236}">
                  <a16:creationId xmlns:a16="http://schemas.microsoft.com/office/drawing/2014/main" id="{DC11A655-331E-100A-7E39-C6BC61F1CFA5}"/>
                </a:ext>
              </a:extLst>
            </p:cNvPr>
            <p:cNvSpPr txBox="1"/>
            <p:nvPr/>
          </p:nvSpPr>
          <p:spPr>
            <a:xfrm>
              <a:off x="1152714" y="3105834"/>
              <a:ext cx="1210305" cy="646331"/>
            </a:xfrm>
            <a:prstGeom prst="rect">
              <a:avLst/>
            </a:prstGeom>
            <a:noFill/>
          </p:spPr>
          <p:txBody>
            <a:bodyPr wrap="square" rtlCol="0">
              <a:spAutoFit/>
            </a:bodyPr>
            <a:lstStyle/>
            <a:p>
              <a:pPr algn="ctr"/>
              <a:r>
                <a:rPr lang="en-US" sz="3600" b="1" dirty="0">
                  <a:solidFill>
                    <a:srgbClr val="03A1A4"/>
                  </a:solidFill>
                  <a:latin typeface="Tw Cen MT" panose="020B0602020104020603" pitchFamily="34" charset="0"/>
                </a:rPr>
                <a:t>5:55</a:t>
              </a:r>
            </a:p>
          </p:txBody>
        </p:sp>
        <p:sp>
          <p:nvSpPr>
            <p:cNvPr id="111" name="TextBox 110">
              <a:extLst>
                <a:ext uri="{FF2B5EF4-FFF2-40B4-BE49-F238E27FC236}">
                  <a16:creationId xmlns:a16="http://schemas.microsoft.com/office/drawing/2014/main" id="{7EF26B31-C581-E5A8-D82D-2847BDACD7D8}"/>
                </a:ext>
              </a:extLst>
            </p:cNvPr>
            <p:cNvSpPr txBox="1"/>
            <p:nvPr/>
          </p:nvSpPr>
          <p:spPr>
            <a:xfrm>
              <a:off x="206929" y="3655299"/>
              <a:ext cx="3101876" cy="461665"/>
            </a:xfrm>
            <a:prstGeom prst="rect">
              <a:avLst/>
            </a:prstGeom>
            <a:noFill/>
          </p:spPr>
          <p:txBody>
            <a:bodyPr wrap="square" rtlCol="0">
              <a:spAutoFit/>
            </a:bodyPr>
            <a:lstStyle/>
            <a:p>
              <a:pPr algn="ctr"/>
              <a:r>
                <a:rPr lang="en-US" sz="2400" b="1" dirty="0">
                  <a:solidFill>
                    <a:srgbClr val="03A1A4"/>
                  </a:solidFill>
                  <a:latin typeface="Tw Cen MT" panose="020B0602020104020603" pitchFamily="34" charset="0"/>
                </a:rPr>
                <a:t>AVERAGE TAT</a:t>
              </a:r>
            </a:p>
          </p:txBody>
        </p:sp>
        <p:sp>
          <p:nvSpPr>
            <p:cNvPr id="112" name="TextBox 111">
              <a:extLst>
                <a:ext uri="{FF2B5EF4-FFF2-40B4-BE49-F238E27FC236}">
                  <a16:creationId xmlns:a16="http://schemas.microsoft.com/office/drawing/2014/main" id="{374E90D0-5797-A7CF-0533-7D748A747CF0}"/>
                </a:ext>
              </a:extLst>
            </p:cNvPr>
            <p:cNvSpPr txBox="1"/>
            <p:nvPr/>
          </p:nvSpPr>
          <p:spPr>
            <a:xfrm>
              <a:off x="312125" y="4089845"/>
              <a:ext cx="2891481" cy="1015663"/>
            </a:xfrm>
            <a:prstGeom prst="rect">
              <a:avLst/>
            </a:prstGeom>
            <a:noFill/>
          </p:spPr>
          <p:txBody>
            <a:bodyPr wrap="square" rtlCol="0">
              <a:spAutoFit/>
            </a:bodyPr>
            <a:lstStyle/>
            <a:p>
              <a:pPr algn="ctr"/>
              <a:r>
                <a:rPr lang="en-IN" sz="2000" dirty="0">
                  <a:solidFill>
                    <a:schemeClr val="bg1">
                      <a:lumMod val="65000"/>
                    </a:schemeClr>
                  </a:solidFill>
                  <a:latin typeface="Tw Cen MT" panose="020B0602020104020603" pitchFamily="34" charset="0"/>
                </a:rPr>
                <a:t>Patient File (IP) from Discharge TO MRD for Cash as mode of payment</a:t>
              </a:r>
              <a:endParaRPr lang="en-US" sz="2000" dirty="0">
                <a:solidFill>
                  <a:schemeClr val="bg1">
                    <a:lumMod val="65000"/>
                  </a:schemeClr>
                </a:solidFill>
                <a:latin typeface="Tw Cen MT" panose="020B0602020104020603" pitchFamily="34" charset="0"/>
              </a:endParaRPr>
            </a:p>
          </p:txBody>
        </p:sp>
      </p:grpSp>
      <p:grpSp>
        <p:nvGrpSpPr>
          <p:cNvPr id="113" name="Group 112">
            <a:extLst>
              <a:ext uri="{FF2B5EF4-FFF2-40B4-BE49-F238E27FC236}">
                <a16:creationId xmlns:a16="http://schemas.microsoft.com/office/drawing/2014/main" id="{8E7FBE1B-1F83-8874-6FE1-9F456F4622A4}"/>
              </a:ext>
            </a:extLst>
          </p:cNvPr>
          <p:cNvGrpSpPr/>
          <p:nvPr/>
        </p:nvGrpSpPr>
        <p:grpSpPr>
          <a:xfrm>
            <a:off x="7654087" y="4897085"/>
            <a:ext cx="3101876" cy="1999674"/>
            <a:chOff x="206929" y="3105834"/>
            <a:chExt cx="3101876" cy="1999674"/>
          </a:xfrm>
        </p:grpSpPr>
        <p:sp>
          <p:nvSpPr>
            <p:cNvPr id="114" name="TextBox 113">
              <a:extLst>
                <a:ext uri="{FF2B5EF4-FFF2-40B4-BE49-F238E27FC236}">
                  <a16:creationId xmlns:a16="http://schemas.microsoft.com/office/drawing/2014/main" id="{424B2DB6-D046-A772-ACF6-0C7B17F4FB72}"/>
                </a:ext>
              </a:extLst>
            </p:cNvPr>
            <p:cNvSpPr txBox="1"/>
            <p:nvPr/>
          </p:nvSpPr>
          <p:spPr>
            <a:xfrm>
              <a:off x="1152714" y="3105834"/>
              <a:ext cx="1210305" cy="646331"/>
            </a:xfrm>
            <a:prstGeom prst="rect">
              <a:avLst/>
            </a:prstGeom>
            <a:noFill/>
          </p:spPr>
          <p:txBody>
            <a:bodyPr wrap="square" rtlCol="0">
              <a:spAutoFit/>
            </a:bodyPr>
            <a:lstStyle/>
            <a:p>
              <a:pPr algn="ctr"/>
              <a:r>
                <a:rPr lang="en-US" sz="3600" b="1" dirty="0">
                  <a:solidFill>
                    <a:srgbClr val="92D050"/>
                  </a:solidFill>
                  <a:latin typeface="Tw Cen MT" panose="020B0602020104020603" pitchFamily="34" charset="0"/>
                </a:rPr>
                <a:t>8:27</a:t>
              </a:r>
            </a:p>
          </p:txBody>
        </p:sp>
        <p:sp>
          <p:nvSpPr>
            <p:cNvPr id="115" name="TextBox 114">
              <a:extLst>
                <a:ext uri="{FF2B5EF4-FFF2-40B4-BE49-F238E27FC236}">
                  <a16:creationId xmlns:a16="http://schemas.microsoft.com/office/drawing/2014/main" id="{80163E03-1E79-37A3-8EBF-E24626F69D0F}"/>
                </a:ext>
              </a:extLst>
            </p:cNvPr>
            <p:cNvSpPr txBox="1"/>
            <p:nvPr/>
          </p:nvSpPr>
          <p:spPr>
            <a:xfrm>
              <a:off x="206929" y="3655299"/>
              <a:ext cx="3101876" cy="461665"/>
            </a:xfrm>
            <a:prstGeom prst="rect">
              <a:avLst/>
            </a:prstGeom>
            <a:noFill/>
          </p:spPr>
          <p:txBody>
            <a:bodyPr wrap="square" rtlCol="0">
              <a:spAutoFit/>
            </a:bodyPr>
            <a:lstStyle/>
            <a:p>
              <a:pPr algn="ctr"/>
              <a:r>
                <a:rPr lang="en-US" sz="2400" b="1" dirty="0">
                  <a:solidFill>
                    <a:srgbClr val="92D050"/>
                  </a:solidFill>
                  <a:latin typeface="Tw Cen MT" panose="020B0602020104020603" pitchFamily="34" charset="0"/>
                </a:rPr>
                <a:t>AVERAGE TAT</a:t>
              </a:r>
            </a:p>
          </p:txBody>
        </p:sp>
        <p:sp>
          <p:nvSpPr>
            <p:cNvPr id="116" name="TextBox 115">
              <a:extLst>
                <a:ext uri="{FF2B5EF4-FFF2-40B4-BE49-F238E27FC236}">
                  <a16:creationId xmlns:a16="http://schemas.microsoft.com/office/drawing/2014/main" id="{A6582323-D63B-38E8-D1AF-4778B669E793}"/>
                </a:ext>
              </a:extLst>
            </p:cNvPr>
            <p:cNvSpPr txBox="1"/>
            <p:nvPr/>
          </p:nvSpPr>
          <p:spPr>
            <a:xfrm>
              <a:off x="312125" y="4089845"/>
              <a:ext cx="2891481" cy="1015663"/>
            </a:xfrm>
            <a:prstGeom prst="rect">
              <a:avLst/>
            </a:prstGeom>
            <a:noFill/>
          </p:spPr>
          <p:txBody>
            <a:bodyPr wrap="square" rtlCol="0">
              <a:spAutoFit/>
            </a:bodyPr>
            <a:lstStyle/>
            <a:p>
              <a:pPr algn="ctr"/>
              <a:r>
                <a:rPr lang="en-IN" sz="2000" dirty="0">
                  <a:solidFill>
                    <a:schemeClr val="bg1">
                      <a:lumMod val="65000"/>
                    </a:schemeClr>
                  </a:solidFill>
                  <a:latin typeface="Tw Cen MT" panose="020B0602020104020603" pitchFamily="34" charset="0"/>
                </a:rPr>
                <a:t>Patient File (IP) from Discharge TO MRD for Credit mode of payment</a:t>
              </a:r>
              <a:endParaRPr lang="en-US" sz="2000" dirty="0">
                <a:solidFill>
                  <a:schemeClr val="bg1">
                    <a:lumMod val="65000"/>
                  </a:schemeClr>
                </a:solidFill>
                <a:latin typeface="Tw Cen MT" panose="020B0602020104020603" pitchFamily="34" charset="0"/>
              </a:endParaRPr>
            </a:p>
          </p:txBody>
        </p:sp>
      </p:grpSp>
    </p:spTree>
    <p:extLst>
      <p:ext uri="{BB962C8B-B14F-4D97-AF65-F5344CB8AC3E}">
        <p14:creationId xmlns:p14="http://schemas.microsoft.com/office/powerpoint/2010/main" val="21026290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decel="100000" fill="hold" nodeType="clickEffect">
                                  <p:stCondLst>
                                    <p:cond delay="0"/>
                                  </p:stCondLst>
                                  <p:childTnLst>
                                    <p:animRot by="7200000">
                                      <p:cBhvr>
                                        <p:cTn id="6" dur="1000" fill="hold"/>
                                        <p:tgtEl>
                                          <p:spTgt spid="9"/>
                                        </p:tgtEl>
                                        <p:attrNameLst>
                                          <p:attrName>r</p:attrName>
                                        </p:attrNameLst>
                                      </p:cBhvr>
                                    </p:animRot>
                                  </p:childTnLst>
                                </p:cTn>
                              </p:par>
                            </p:childTnLst>
                          </p:cTn>
                        </p:par>
                        <p:par>
                          <p:cTn id="7" fill="hold">
                            <p:stCondLst>
                              <p:cond delay="1000"/>
                            </p:stCondLst>
                            <p:childTnLst>
                              <p:par>
                                <p:cTn id="8" presetID="53" presetClass="entr" presetSubtype="16" fill="hold" nodeType="afterEffect">
                                  <p:stCondLst>
                                    <p:cond delay="0"/>
                                  </p:stCondLst>
                                  <p:childTnLst>
                                    <p:set>
                                      <p:cBhvr>
                                        <p:cTn id="9" dur="1" fill="hold">
                                          <p:stCondLst>
                                            <p:cond delay="0"/>
                                          </p:stCondLst>
                                        </p:cTn>
                                        <p:tgtEl>
                                          <p:spTgt spid="50"/>
                                        </p:tgtEl>
                                        <p:attrNameLst>
                                          <p:attrName>style.visibility</p:attrName>
                                        </p:attrNameLst>
                                      </p:cBhvr>
                                      <p:to>
                                        <p:strVal val="visible"/>
                                      </p:to>
                                    </p:set>
                                    <p:anim calcmode="lin" valueType="num">
                                      <p:cBhvr>
                                        <p:cTn id="10" dur="250" fill="hold"/>
                                        <p:tgtEl>
                                          <p:spTgt spid="50"/>
                                        </p:tgtEl>
                                        <p:attrNameLst>
                                          <p:attrName>ppt_w</p:attrName>
                                        </p:attrNameLst>
                                      </p:cBhvr>
                                      <p:tavLst>
                                        <p:tav tm="0">
                                          <p:val>
                                            <p:fltVal val="0"/>
                                          </p:val>
                                        </p:tav>
                                        <p:tav tm="100000">
                                          <p:val>
                                            <p:strVal val="#ppt_w"/>
                                          </p:val>
                                        </p:tav>
                                      </p:tavLst>
                                    </p:anim>
                                    <p:anim calcmode="lin" valueType="num">
                                      <p:cBhvr>
                                        <p:cTn id="11" dur="250" fill="hold"/>
                                        <p:tgtEl>
                                          <p:spTgt spid="50"/>
                                        </p:tgtEl>
                                        <p:attrNameLst>
                                          <p:attrName>ppt_h</p:attrName>
                                        </p:attrNameLst>
                                      </p:cBhvr>
                                      <p:tavLst>
                                        <p:tav tm="0">
                                          <p:val>
                                            <p:fltVal val="0"/>
                                          </p:val>
                                        </p:tav>
                                        <p:tav tm="100000">
                                          <p:val>
                                            <p:strVal val="#ppt_h"/>
                                          </p:val>
                                        </p:tav>
                                      </p:tavLst>
                                    </p:anim>
                                    <p:animEffect transition="in" filter="fade">
                                      <p:cBhvr>
                                        <p:cTn id="12" dur="250"/>
                                        <p:tgtEl>
                                          <p:spTgt spid="50"/>
                                        </p:tgtEl>
                                      </p:cBhvr>
                                    </p:animEffect>
                                  </p:childTnLst>
                                </p:cTn>
                              </p:par>
                            </p:childTnLst>
                          </p:cTn>
                        </p:par>
                        <p:par>
                          <p:cTn id="13" fill="hold">
                            <p:stCondLst>
                              <p:cond delay="1250"/>
                            </p:stCondLst>
                            <p:childTnLst>
                              <p:par>
                                <p:cTn id="14" presetID="8" presetClass="emph" presetSubtype="0" decel="100000" fill="hold" nodeType="afterEffect">
                                  <p:stCondLst>
                                    <p:cond delay="250"/>
                                  </p:stCondLst>
                                  <p:childTnLst>
                                    <p:animRot by="9000000">
                                      <p:cBhvr>
                                        <p:cTn id="15" dur="1000" fill="hold"/>
                                        <p:tgtEl>
                                          <p:spTgt spid="35"/>
                                        </p:tgtEl>
                                        <p:attrNameLst>
                                          <p:attrName>r</p:attrName>
                                        </p:attrNameLst>
                                      </p:cBhvr>
                                    </p:animRot>
                                  </p:childTnLst>
                                </p:cTn>
                              </p:par>
                            </p:childTnLst>
                          </p:cTn>
                        </p:par>
                        <p:par>
                          <p:cTn id="16" fill="hold">
                            <p:stCondLst>
                              <p:cond delay="2500"/>
                            </p:stCondLst>
                            <p:childTnLst>
                              <p:par>
                                <p:cTn id="17" presetID="53" presetClass="entr" presetSubtype="16"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p:cTn id="19" dur="250" fill="hold"/>
                                        <p:tgtEl>
                                          <p:spTgt spid="55"/>
                                        </p:tgtEl>
                                        <p:attrNameLst>
                                          <p:attrName>ppt_w</p:attrName>
                                        </p:attrNameLst>
                                      </p:cBhvr>
                                      <p:tavLst>
                                        <p:tav tm="0">
                                          <p:val>
                                            <p:fltVal val="0"/>
                                          </p:val>
                                        </p:tav>
                                        <p:tav tm="100000">
                                          <p:val>
                                            <p:strVal val="#ppt_w"/>
                                          </p:val>
                                        </p:tav>
                                      </p:tavLst>
                                    </p:anim>
                                    <p:anim calcmode="lin" valueType="num">
                                      <p:cBhvr>
                                        <p:cTn id="20" dur="250" fill="hold"/>
                                        <p:tgtEl>
                                          <p:spTgt spid="55"/>
                                        </p:tgtEl>
                                        <p:attrNameLst>
                                          <p:attrName>ppt_h</p:attrName>
                                        </p:attrNameLst>
                                      </p:cBhvr>
                                      <p:tavLst>
                                        <p:tav tm="0">
                                          <p:val>
                                            <p:fltVal val="0"/>
                                          </p:val>
                                        </p:tav>
                                        <p:tav tm="100000">
                                          <p:val>
                                            <p:strVal val="#ppt_h"/>
                                          </p:val>
                                        </p:tav>
                                      </p:tavLst>
                                    </p:anim>
                                    <p:animEffect transition="in" filter="fade">
                                      <p:cBhvr>
                                        <p:cTn id="21" dur="250"/>
                                        <p:tgtEl>
                                          <p:spTgt spid="55"/>
                                        </p:tgtEl>
                                      </p:cBhvr>
                                    </p:animEffect>
                                  </p:childTnLst>
                                </p:cTn>
                              </p:par>
                            </p:childTnLst>
                          </p:cTn>
                        </p:par>
                        <p:par>
                          <p:cTn id="22" fill="hold">
                            <p:stCondLst>
                              <p:cond delay="2750"/>
                            </p:stCondLst>
                            <p:childTnLst>
                              <p:par>
                                <p:cTn id="23" presetID="8" presetClass="emph" presetSubtype="0" decel="100000" fill="hold" nodeType="afterEffect">
                                  <p:stCondLst>
                                    <p:cond delay="250"/>
                                  </p:stCondLst>
                                  <p:childTnLst>
                                    <p:animRot by="5400000">
                                      <p:cBhvr>
                                        <p:cTn id="24" dur="1000" fill="hold"/>
                                        <p:tgtEl>
                                          <p:spTgt spid="39"/>
                                        </p:tgtEl>
                                        <p:attrNameLst>
                                          <p:attrName>r</p:attrName>
                                        </p:attrNameLst>
                                      </p:cBhvr>
                                    </p:animRot>
                                  </p:childTnLst>
                                </p:cTn>
                              </p:par>
                            </p:childTnLst>
                          </p:cTn>
                        </p:par>
                        <p:par>
                          <p:cTn id="25" fill="hold">
                            <p:stCondLst>
                              <p:cond delay="4000"/>
                            </p:stCondLst>
                            <p:childTnLst>
                              <p:par>
                                <p:cTn id="26" presetID="53" presetClass="entr" presetSubtype="16"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p:cTn id="28" dur="250" fill="hold"/>
                                        <p:tgtEl>
                                          <p:spTgt spid="59"/>
                                        </p:tgtEl>
                                        <p:attrNameLst>
                                          <p:attrName>ppt_w</p:attrName>
                                        </p:attrNameLst>
                                      </p:cBhvr>
                                      <p:tavLst>
                                        <p:tav tm="0">
                                          <p:val>
                                            <p:fltVal val="0"/>
                                          </p:val>
                                        </p:tav>
                                        <p:tav tm="100000">
                                          <p:val>
                                            <p:strVal val="#ppt_w"/>
                                          </p:val>
                                        </p:tav>
                                      </p:tavLst>
                                    </p:anim>
                                    <p:anim calcmode="lin" valueType="num">
                                      <p:cBhvr>
                                        <p:cTn id="29" dur="250" fill="hold"/>
                                        <p:tgtEl>
                                          <p:spTgt spid="59"/>
                                        </p:tgtEl>
                                        <p:attrNameLst>
                                          <p:attrName>ppt_h</p:attrName>
                                        </p:attrNameLst>
                                      </p:cBhvr>
                                      <p:tavLst>
                                        <p:tav tm="0">
                                          <p:val>
                                            <p:fltVal val="0"/>
                                          </p:val>
                                        </p:tav>
                                        <p:tav tm="100000">
                                          <p:val>
                                            <p:strVal val="#ppt_h"/>
                                          </p:val>
                                        </p:tav>
                                      </p:tavLst>
                                    </p:anim>
                                    <p:animEffect transition="in" filter="fade">
                                      <p:cBhvr>
                                        <p:cTn id="30" dur="250"/>
                                        <p:tgtEl>
                                          <p:spTgt spid="59"/>
                                        </p:tgtEl>
                                      </p:cBhvr>
                                    </p:animEffect>
                                  </p:childTnLst>
                                </p:cTn>
                              </p:par>
                            </p:childTnLst>
                          </p:cTn>
                        </p:par>
                        <p:par>
                          <p:cTn id="31" fill="hold">
                            <p:stCondLst>
                              <p:cond delay="4250"/>
                            </p:stCondLst>
                            <p:childTnLst>
                              <p:par>
                                <p:cTn id="32" presetID="8" presetClass="emph" presetSubtype="0" decel="100000" fill="hold" nodeType="afterEffect">
                                  <p:stCondLst>
                                    <p:cond delay="250"/>
                                  </p:stCondLst>
                                  <p:childTnLst>
                                    <p:animRot by="9600000">
                                      <p:cBhvr>
                                        <p:cTn id="33" dur="1000" fill="hold"/>
                                        <p:tgtEl>
                                          <p:spTgt spid="43"/>
                                        </p:tgtEl>
                                        <p:attrNameLst>
                                          <p:attrName>r</p:attrName>
                                        </p:attrNameLst>
                                      </p:cBhvr>
                                    </p:animRot>
                                  </p:childTnLst>
                                </p:cTn>
                              </p:par>
                            </p:childTnLst>
                          </p:cTn>
                        </p:par>
                        <p:par>
                          <p:cTn id="34" fill="hold">
                            <p:stCondLst>
                              <p:cond delay="55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250" fill="hold"/>
                                        <p:tgtEl>
                                          <p:spTgt spid="63"/>
                                        </p:tgtEl>
                                        <p:attrNameLst>
                                          <p:attrName>ppt_w</p:attrName>
                                        </p:attrNameLst>
                                      </p:cBhvr>
                                      <p:tavLst>
                                        <p:tav tm="0">
                                          <p:val>
                                            <p:fltVal val="0"/>
                                          </p:val>
                                        </p:tav>
                                        <p:tav tm="100000">
                                          <p:val>
                                            <p:strVal val="#ppt_w"/>
                                          </p:val>
                                        </p:tav>
                                      </p:tavLst>
                                    </p:anim>
                                    <p:anim calcmode="lin" valueType="num">
                                      <p:cBhvr>
                                        <p:cTn id="38" dur="250" fill="hold"/>
                                        <p:tgtEl>
                                          <p:spTgt spid="63"/>
                                        </p:tgtEl>
                                        <p:attrNameLst>
                                          <p:attrName>ppt_h</p:attrName>
                                        </p:attrNameLst>
                                      </p:cBhvr>
                                      <p:tavLst>
                                        <p:tav tm="0">
                                          <p:val>
                                            <p:fltVal val="0"/>
                                          </p:val>
                                        </p:tav>
                                        <p:tav tm="100000">
                                          <p:val>
                                            <p:strVal val="#ppt_h"/>
                                          </p:val>
                                        </p:tav>
                                      </p:tavLst>
                                    </p:anim>
                                    <p:animEffect transition="in" filter="fade">
                                      <p:cBhvr>
                                        <p:cTn id="39" dur="250"/>
                                        <p:tgtEl>
                                          <p:spTgt spid="63"/>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mph" presetSubtype="0" decel="100000" fill="hold" nodeType="clickEffect">
                                  <p:stCondLst>
                                    <p:cond delay="0"/>
                                  </p:stCondLst>
                                  <p:childTnLst>
                                    <p:animRot by="7200000">
                                      <p:cBhvr>
                                        <p:cTn id="43" dur="1000" fill="hold"/>
                                        <p:tgtEl>
                                          <p:spTgt spid="93"/>
                                        </p:tgtEl>
                                        <p:attrNameLst>
                                          <p:attrName>r</p:attrName>
                                        </p:attrNameLst>
                                      </p:cBhvr>
                                    </p:animRot>
                                  </p:childTnLst>
                                </p:cTn>
                              </p:par>
                              <p:par>
                                <p:cTn id="44" presetID="8" presetClass="emph" presetSubtype="0" decel="100000" fill="hold" nodeType="withEffect">
                                  <p:stCondLst>
                                    <p:cond delay="0"/>
                                  </p:stCondLst>
                                  <p:childTnLst>
                                    <p:animRot by="9000000">
                                      <p:cBhvr>
                                        <p:cTn id="45" dur="1000" fill="hold"/>
                                        <p:tgtEl>
                                          <p:spTgt spid="97"/>
                                        </p:tgtEl>
                                        <p:attrNameLst>
                                          <p:attrName>r</p:attrName>
                                        </p:attrNameLst>
                                      </p:cBhvr>
                                    </p:animRot>
                                  </p:childTnLst>
                                </p:cTn>
                              </p:par>
                              <p:par>
                                <p:cTn id="46" presetID="8" presetClass="emph" presetSubtype="0" decel="100000" fill="hold" nodeType="withEffect">
                                  <p:stCondLst>
                                    <p:cond delay="0"/>
                                  </p:stCondLst>
                                  <p:childTnLst>
                                    <p:animRot by="5400000">
                                      <p:cBhvr>
                                        <p:cTn id="47" dur="1000" fill="hold"/>
                                        <p:tgtEl>
                                          <p:spTgt spid="101"/>
                                        </p:tgtEl>
                                        <p:attrNameLst>
                                          <p:attrName>r</p:attrName>
                                        </p:attrNameLst>
                                      </p:cBhvr>
                                    </p:animRot>
                                  </p:childTnLst>
                                </p:cTn>
                              </p:par>
                              <p:par>
                                <p:cTn id="48" presetID="53" presetClass="entr" presetSubtype="16" fill="hold" nodeType="withEffect">
                                  <p:stCondLst>
                                    <p:cond delay="750"/>
                                  </p:stCondLst>
                                  <p:childTnLst>
                                    <p:set>
                                      <p:cBhvr>
                                        <p:cTn id="49" dur="1" fill="hold">
                                          <p:stCondLst>
                                            <p:cond delay="0"/>
                                          </p:stCondLst>
                                        </p:cTn>
                                        <p:tgtEl>
                                          <p:spTgt spid="105"/>
                                        </p:tgtEl>
                                        <p:attrNameLst>
                                          <p:attrName>style.visibility</p:attrName>
                                        </p:attrNameLst>
                                      </p:cBhvr>
                                      <p:to>
                                        <p:strVal val="visible"/>
                                      </p:to>
                                    </p:set>
                                    <p:anim calcmode="lin" valueType="num">
                                      <p:cBhvr>
                                        <p:cTn id="50" dur="500" fill="hold"/>
                                        <p:tgtEl>
                                          <p:spTgt spid="105"/>
                                        </p:tgtEl>
                                        <p:attrNameLst>
                                          <p:attrName>ppt_w</p:attrName>
                                        </p:attrNameLst>
                                      </p:cBhvr>
                                      <p:tavLst>
                                        <p:tav tm="0">
                                          <p:val>
                                            <p:fltVal val="0"/>
                                          </p:val>
                                        </p:tav>
                                        <p:tav tm="100000">
                                          <p:val>
                                            <p:strVal val="#ppt_w"/>
                                          </p:val>
                                        </p:tav>
                                      </p:tavLst>
                                    </p:anim>
                                    <p:anim calcmode="lin" valueType="num">
                                      <p:cBhvr>
                                        <p:cTn id="51" dur="500" fill="hold"/>
                                        <p:tgtEl>
                                          <p:spTgt spid="105"/>
                                        </p:tgtEl>
                                        <p:attrNameLst>
                                          <p:attrName>ppt_h</p:attrName>
                                        </p:attrNameLst>
                                      </p:cBhvr>
                                      <p:tavLst>
                                        <p:tav tm="0">
                                          <p:val>
                                            <p:fltVal val="0"/>
                                          </p:val>
                                        </p:tav>
                                        <p:tav tm="100000">
                                          <p:val>
                                            <p:strVal val="#ppt_h"/>
                                          </p:val>
                                        </p:tav>
                                      </p:tavLst>
                                    </p:anim>
                                    <p:animEffect transition="in" filter="fade">
                                      <p:cBhvr>
                                        <p:cTn id="52" dur="500"/>
                                        <p:tgtEl>
                                          <p:spTgt spid="105"/>
                                        </p:tgtEl>
                                      </p:cBhvr>
                                    </p:animEffect>
                                  </p:childTnLst>
                                </p:cTn>
                              </p:par>
                              <p:par>
                                <p:cTn id="53" presetID="53" presetClass="entr" presetSubtype="16" fill="hold" nodeType="withEffect">
                                  <p:stCondLst>
                                    <p:cond delay="750"/>
                                  </p:stCondLst>
                                  <p:childTnLst>
                                    <p:set>
                                      <p:cBhvr>
                                        <p:cTn id="54" dur="1" fill="hold">
                                          <p:stCondLst>
                                            <p:cond delay="0"/>
                                          </p:stCondLst>
                                        </p:cTn>
                                        <p:tgtEl>
                                          <p:spTgt spid="109"/>
                                        </p:tgtEl>
                                        <p:attrNameLst>
                                          <p:attrName>style.visibility</p:attrName>
                                        </p:attrNameLst>
                                      </p:cBhvr>
                                      <p:to>
                                        <p:strVal val="visible"/>
                                      </p:to>
                                    </p:set>
                                    <p:anim calcmode="lin" valueType="num">
                                      <p:cBhvr>
                                        <p:cTn id="55" dur="500" fill="hold"/>
                                        <p:tgtEl>
                                          <p:spTgt spid="109"/>
                                        </p:tgtEl>
                                        <p:attrNameLst>
                                          <p:attrName>ppt_w</p:attrName>
                                        </p:attrNameLst>
                                      </p:cBhvr>
                                      <p:tavLst>
                                        <p:tav tm="0">
                                          <p:val>
                                            <p:fltVal val="0"/>
                                          </p:val>
                                        </p:tav>
                                        <p:tav tm="100000">
                                          <p:val>
                                            <p:strVal val="#ppt_w"/>
                                          </p:val>
                                        </p:tav>
                                      </p:tavLst>
                                    </p:anim>
                                    <p:anim calcmode="lin" valueType="num">
                                      <p:cBhvr>
                                        <p:cTn id="56" dur="500" fill="hold"/>
                                        <p:tgtEl>
                                          <p:spTgt spid="109"/>
                                        </p:tgtEl>
                                        <p:attrNameLst>
                                          <p:attrName>ppt_h</p:attrName>
                                        </p:attrNameLst>
                                      </p:cBhvr>
                                      <p:tavLst>
                                        <p:tav tm="0">
                                          <p:val>
                                            <p:fltVal val="0"/>
                                          </p:val>
                                        </p:tav>
                                        <p:tav tm="100000">
                                          <p:val>
                                            <p:strVal val="#ppt_h"/>
                                          </p:val>
                                        </p:tav>
                                      </p:tavLst>
                                    </p:anim>
                                    <p:animEffect transition="in" filter="fade">
                                      <p:cBhvr>
                                        <p:cTn id="57" dur="500"/>
                                        <p:tgtEl>
                                          <p:spTgt spid="109"/>
                                        </p:tgtEl>
                                      </p:cBhvr>
                                    </p:animEffect>
                                  </p:childTnLst>
                                </p:cTn>
                              </p:par>
                              <p:par>
                                <p:cTn id="58" presetID="53" presetClass="entr" presetSubtype="16" fill="hold" nodeType="withEffect">
                                  <p:stCondLst>
                                    <p:cond delay="750"/>
                                  </p:stCondLst>
                                  <p:childTnLst>
                                    <p:set>
                                      <p:cBhvr>
                                        <p:cTn id="59" dur="1" fill="hold">
                                          <p:stCondLst>
                                            <p:cond delay="0"/>
                                          </p:stCondLst>
                                        </p:cTn>
                                        <p:tgtEl>
                                          <p:spTgt spid="113"/>
                                        </p:tgtEl>
                                        <p:attrNameLst>
                                          <p:attrName>style.visibility</p:attrName>
                                        </p:attrNameLst>
                                      </p:cBhvr>
                                      <p:to>
                                        <p:strVal val="visible"/>
                                      </p:to>
                                    </p:set>
                                    <p:anim calcmode="lin" valueType="num">
                                      <p:cBhvr>
                                        <p:cTn id="60" dur="500" fill="hold"/>
                                        <p:tgtEl>
                                          <p:spTgt spid="113"/>
                                        </p:tgtEl>
                                        <p:attrNameLst>
                                          <p:attrName>ppt_w</p:attrName>
                                        </p:attrNameLst>
                                      </p:cBhvr>
                                      <p:tavLst>
                                        <p:tav tm="0">
                                          <p:val>
                                            <p:fltVal val="0"/>
                                          </p:val>
                                        </p:tav>
                                        <p:tav tm="100000">
                                          <p:val>
                                            <p:strVal val="#ppt_w"/>
                                          </p:val>
                                        </p:tav>
                                      </p:tavLst>
                                    </p:anim>
                                    <p:anim calcmode="lin" valueType="num">
                                      <p:cBhvr>
                                        <p:cTn id="61" dur="500" fill="hold"/>
                                        <p:tgtEl>
                                          <p:spTgt spid="113"/>
                                        </p:tgtEl>
                                        <p:attrNameLst>
                                          <p:attrName>ppt_h</p:attrName>
                                        </p:attrNameLst>
                                      </p:cBhvr>
                                      <p:tavLst>
                                        <p:tav tm="0">
                                          <p:val>
                                            <p:fltVal val="0"/>
                                          </p:val>
                                        </p:tav>
                                        <p:tav tm="100000">
                                          <p:val>
                                            <p:strVal val="#ppt_h"/>
                                          </p:val>
                                        </p:tav>
                                      </p:tavLst>
                                    </p:anim>
                                    <p:animEffect transition="in" filter="fade">
                                      <p:cBhvr>
                                        <p:cTn id="62"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Custom 2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2908300" rtl="0" eaLnBrk="1" fontAlgn="base" latinLnBrk="0" hangingPunct="1">
          <a:lnSpc>
            <a:spcPct val="100000"/>
          </a:lnSpc>
          <a:spcBef>
            <a:spcPct val="0"/>
          </a:spcBef>
          <a:spcAft>
            <a:spcPct val="0"/>
          </a:spcAft>
          <a:buClrTx/>
          <a:buSzTx/>
          <a:buFontTx/>
          <a:buNone/>
          <a:tabLst/>
          <a:defRPr kumimoji="0" lang="en-US" sz="57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2908300" rtl="0" eaLnBrk="1" fontAlgn="base" latinLnBrk="0" hangingPunct="1">
          <a:lnSpc>
            <a:spcPct val="100000"/>
          </a:lnSpc>
          <a:spcBef>
            <a:spcPct val="0"/>
          </a:spcBef>
          <a:spcAft>
            <a:spcPct val="0"/>
          </a:spcAft>
          <a:buClrTx/>
          <a:buSzTx/>
          <a:buFontTx/>
          <a:buNone/>
          <a:tabLst/>
          <a:defRPr kumimoji="0" lang="en-US" sz="57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2796</TotalTime>
  <Words>1504</Words>
  <Application>Microsoft Office PowerPoint</Application>
  <PresentationFormat>Widescreen</PresentationFormat>
  <Paragraphs>186</Paragraphs>
  <Slides>20</Slides>
  <Notes>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20</vt:i4>
      </vt:variant>
    </vt:vector>
  </HeadingPairs>
  <TitlesOfParts>
    <vt:vector size="34" baseType="lpstr">
      <vt:lpstr>Arial</vt:lpstr>
      <vt:lpstr>Arial Black</vt:lpstr>
      <vt:lpstr>Calibri</vt:lpstr>
      <vt:lpstr>Calibri Light</vt:lpstr>
      <vt:lpstr>Century Gothic</vt:lpstr>
      <vt:lpstr>Comic Sans MS</vt:lpstr>
      <vt:lpstr>Courier New</vt:lpstr>
      <vt:lpstr>Helvetica</vt:lpstr>
      <vt:lpstr>Oswald</vt:lpstr>
      <vt:lpstr>Roboto</vt:lpstr>
      <vt:lpstr>Times New Roman</vt:lpstr>
      <vt:lpstr>Tw Cen MT</vt:lpstr>
      <vt:lpstr>Office Theme</vt:lpstr>
      <vt:lpstr>Default Design</vt:lpstr>
      <vt:lpstr>A Retrospective Study on Shadowing of Patient Files Syncing With Cloud Storage At A Tertiary Care Health Facility </vt:lpstr>
      <vt:lpstr>PowerPoint Presentation</vt:lpstr>
      <vt:lpstr>PowerPoint Presentation</vt:lpstr>
      <vt:lpstr>PowerPoint Presentation</vt:lpstr>
      <vt:lpstr>PowerPoint Presentation</vt:lpstr>
      <vt:lpstr>DATA ANALYSIS</vt:lpstr>
      <vt:lpstr>2. Average Turn Around Time of Patient File (IP) from Discharge TO MRD and Discharge to Uploading on the basis of Billing Category  </vt:lpstr>
      <vt:lpstr>3. Percentage of IP files Sent for uploaded and files sent back (Noted for 7 Days)</vt:lpstr>
      <vt:lpstr>PowerPoint Presentation</vt:lpstr>
      <vt:lpstr>PowerPoint Presentation</vt:lpstr>
      <vt:lpstr>DISCUSSION</vt:lpstr>
      <vt:lpstr>PowerPoint Presentation</vt:lpstr>
      <vt:lpstr>PowerPoint Presentation</vt:lpstr>
      <vt:lpstr>PowerPoint Presentation</vt:lpstr>
      <vt:lpstr>PowerPoint Presentation</vt:lpstr>
      <vt:lpstr>Internship Experiences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sam.malik273 sam.malik273</dc:creator>
  <cp:lastModifiedBy>sam.malik273 sam.malik273</cp:lastModifiedBy>
  <cp:revision>17</cp:revision>
  <dcterms:created xsi:type="dcterms:W3CDTF">2022-06-23T08:20:55Z</dcterms:created>
  <dcterms:modified xsi:type="dcterms:W3CDTF">2022-07-27T13:58:42Z</dcterms:modified>
</cp:coreProperties>
</file>