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32099250" cy="43748325"/>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836">
          <p15:clr>
            <a:srgbClr val="A4A3A4"/>
          </p15:clr>
        </p15:guide>
        <p15:guide id="2" orient="horz" pos="20196">
          <p15:clr>
            <a:srgbClr val="A4A3A4"/>
          </p15:clr>
        </p15:guide>
        <p15:guide id="3" orient="horz" pos="2148">
          <p15:clr>
            <a:srgbClr val="A4A3A4"/>
          </p15:clr>
        </p15:guide>
        <p15:guide id="4"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7E88"/>
    <a:srgbClr val="21A1AF"/>
    <a:srgbClr val="DDB7E1"/>
    <a:srgbClr val="007033"/>
    <a:srgbClr val="FFFF99"/>
    <a:srgbClr val="E1793F"/>
    <a:srgbClr val="C75B1F"/>
    <a:srgbClr val="CC6600"/>
    <a:srgbClr val="CC33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snapToGrid="0">
      <p:cViewPr varScale="1">
        <p:scale>
          <a:sx n="17" d="100"/>
          <a:sy n="17" d="100"/>
        </p:scale>
        <p:origin x="1416" y="182"/>
      </p:cViewPr>
      <p:guideLst>
        <p:guide orient="horz" pos="4836"/>
        <p:guide orient="horz" pos="20196"/>
        <p:guide orient="horz" pos="214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6-20T08:46:57.622"/>
    </inkml:context>
    <inkml:brush xml:id="br0">
      <inkml:brushProperty name="width" value="0.5" units="cm"/>
      <inkml:brushProperty name="height" value="1" units="cm"/>
      <inkml:brushProperty name="color" value="#247C94"/>
      <inkml:brushProperty name="tip" value="rectangle"/>
      <inkml:brushProperty name="rasterOp" value="maskPen"/>
      <inkml:brushProperty name="ignorePressure" value="1"/>
    </inkml:brush>
  </inkml:definitions>
  <inkml:trace contextRef="#ctx0" brushRef="#br0">17662 171,'-1018'0,"991"3,1 0,0 2,0 1,0 1,-28 12,43-15,-20 7,16-5,0-1,-1 0,1-1,-1-1,-19 2,10-2,-34 7,34-5,-36 3,-45 7,73-9,-53 3,-28-11,-53 4,147 1,-29 7,32-5,0-1,-23 1,-47-4,63-2,1 0,-1 2,0 1,-36 8,33-5,0 0,-46 1,42-4,-47 8,35-2,-1-2,-48 0,-90-7,62-1,-275 2,378 1,-1 1,1 0,-22 7,19-4,-39 4,-9-7,38-2,1 1,-41 8,25-1,-89 3,-48-12,63-1,48 1,-83 3,134 1,1 1,0 1,-32 11,34-9,0-1,-1-1,0-1,-29 3,-70-7,-19 0,67 13,51-8,-1-2,-18 2,-120-5,-23 2,160 0,-29 9,32-6,0-2,-23 3,-66-5,72-2,0 1,0 2,-40 7,-47 10,17-3,-9-1,0-1,30-5,60-8,0 1,-34 8,19-3,-1-1,1-3,-1-1,-51-3,53 0,86-16,135-59,-12 4,-131 59,55-11,-60 17,-1-2,56-22,-51 15,1 3,45-10,-81 22,22-3,-1 0,1 2,0 1,32 3,46-3,-91-1,-1 0,0-2,0 1,0-2,12-5,-10 4,0 0,0 1,19-3,1 4,1 2,51 3,-303 1,141 11,6-1,-7 3,53-10,0-1,-24 2,23-3,0 0,-26 8,5-1,-92 20,86-18,31-7,1-1,-34 3,-284-5,166-4,-1042 2,1189 1,0 2,-36 7,32-4,-34 2,20-3,-48 11,54-9,-81 21,72-19,12-1,-1-3,-48 4,-467-9,251-1,198-1,-111 4,113 11,-30 1,88-13,22-2,0 1,0 1,0 1,-28 6,21-1,-1-2,0-1,-38 1,-81-6,53-1,82 2,-8-1,0 1,1 1,-1 1,-30 7,23-4,0 0,0-2,-1 0,-33-2,-18 1,-5 10,53-6,-30 1,39-4,0 0,0 2,0 0,1 1,-28 13,21-8,-54 13,7-15,53-7,-1 0,-25 7,-116 26,87-24,55-9,0 1,-35 9,30-3,-1-1,0-1,0-1,-1-2,-29 2,-9-7,35 0,0 1,1 2,-44 7,33-1,0-2,-50 0,-83-6,64-2,-2089 2,2178-1,0-1,0 0,1-2,-30-9,-74-31,120 43,-31-13,0 2,-43-9,21 6,0-2,-78-36,20 8,-64-6,143 42,-85-32,95 31,-1 0,0 2,-1 0,-49-6,-207 11,142 6,43-5,-114 4,174 3,-67 18,74-15,-1 0,0-3,-41 3,35-7,-177-4,213 3,-1 0,1-1,0 1,0 0,-1-1,1 1,0-1,0 0,0 0,0 0,0 0,0 0,0 0,0 0,1-1,-1 1,0-1,1 1,-1-1,1 0,-1 0,1 1,0-1,0 0,-2-3,3 2,0 1,-1 0,1-1,0 1,0 0,0 0,1-1,-1 1,1 0,-1-1,1 1,0 0,-1 0,1 0,0 0,1 0,-1 0,0 0,0 0,1 0,-1 1,1-1,0 0,3-2,16-11,0 0,2 2,-1 0,47-18,-14 7,104-61,-146 79,0 1,0 0,0 1,0 1,0 0,1 1,19-2,101 6,-56 1,740-3,-798-1,0-1,0-2,29-7,-15 2,10-2,-26 6,0 1,1 0,21-1,297 3,-166 4,253-2,-407-1,0-1,1 0,21-7,-19 4,39-4,244 7,-156 3,3974-1,-4097-1,-1-1,37-9,-31 5,33-2,18 7,-50 1,1-1,53-8,-23 0,-1 3,1 2,70 5,-48 0,-59-2,-1-1,38-9,-34 5,35-2,-3 6,-22 1,53-8,2-10,54-8,-77 16,-35 4,60-3,440 9,-250 3,416-2,-599 4,111 20,25 2,-174-18,-1 2,-1 3,76 25,-110-30,21 7,53 8,-32-9,-38-7</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6-20T08:47:04.146"/>
    </inkml:context>
    <inkml:brush xml:id="br0">
      <inkml:brushProperty name="width" value="0.5" units="cm"/>
      <inkml:brushProperty name="height" value="1" units="cm"/>
      <inkml:brushProperty name="color" value="#247C94"/>
      <inkml:brushProperty name="tip" value="rectangle"/>
      <inkml:brushProperty name="rasterOp" value="maskPen"/>
      <inkml:brushProperty name="ignorePressure" value="1"/>
    </inkml:brush>
  </inkml:definitions>
  <inkml:trace contextRef="#ctx0" brushRef="#br0">1 256,'133'-10,"-64"3,95-11,-77 6,113 1,529 12,-416-1,-289 1,0 1,36 9,-33-5,40 2,305-6,-191-3,7166 1,-7287-3,1-3,79-17,-85 12,169-20,-63 10,401-44,187 26,-468 26,-43 0,659 10,-462 5,-211 17,-197-16,63 5,127-7,-98-3,111 0,248 5,-156 28,-1 22,-101-15,-164-29</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l">
              <a:defRPr sz="5700"/>
            </a:lvl1pPr>
          </a:lstStyle>
          <a:p>
            <a:endParaRPr lang="en-US" dirty="0"/>
          </a:p>
        </p:txBody>
      </p:sp>
      <p:sp>
        <p:nvSpPr>
          <p:cNvPr id="3075" name="Rectangle 3"/>
          <p:cNvSpPr>
            <a:spLocks noGrp="1" noChangeArrowheads="1"/>
          </p:cNvSpPr>
          <p:nvPr>
            <p:ph type="dt" idx="1"/>
          </p:nvPr>
        </p:nvSpPr>
        <p:spPr bwMode="auto">
          <a:xfrm>
            <a:off x="18181987"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r">
              <a:defRPr sz="5700"/>
            </a:lvl1pPr>
          </a:lstStyle>
          <a:p>
            <a:endParaRPr lang="en-US" dirty="0"/>
          </a:p>
        </p:txBody>
      </p:sp>
      <p:sp>
        <p:nvSpPr>
          <p:cNvPr id="3076" name="Rectangle 4"/>
          <p:cNvSpPr>
            <a:spLocks noGrp="1" noRot="1" noChangeAspect="1" noChangeArrowheads="1" noTextEdit="1"/>
          </p:cNvSpPr>
          <p:nvPr>
            <p:ph type="sldImg" idx="2"/>
          </p:nvPr>
        </p:nvSpPr>
        <p:spPr bwMode="auto">
          <a:xfrm>
            <a:off x="5113338" y="3276600"/>
            <a:ext cx="21880512" cy="1640998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09927" y="20784215"/>
            <a:ext cx="25679400" cy="19686744"/>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l">
              <a:defRPr sz="5700"/>
            </a:lvl1pPr>
          </a:lstStyle>
          <a:p>
            <a:endParaRPr lang="en-US" dirty="0"/>
          </a:p>
        </p:txBody>
      </p:sp>
      <p:sp>
        <p:nvSpPr>
          <p:cNvPr id="3079" name="Rectangle 7"/>
          <p:cNvSpPr>
            <a:spLocks noGrp="1" noChangeArrowheads="1"/>
          </p:cNvSpPr>
          <p:nvPr>
            <p:ph type="sldNum" sz="quarter" idx="5"/>
          </p:nvPr>
        </p:nvSpPr>
        <p:spPr bwMode="auto">
          <a:xfrm>
            <a:off x="18181987"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r">
              <a:defRPr sz="5700"/>
            </a:lvl1pPr>
          </a:lstStyle>
          <a:p>
            <a:fld id="{7FB84CA5-7362-492D-8EBC-472296314F28}" type="slidenum">
              <a:rPr lang="en-US"/>
              <a:pPr/>
              <a:t>‹#›</a:t>
            </a:fld>
            <a:endParaRPr lang="en-US" dirty="0"/>
          </a:p>
        </p:txBody>
      </p:sp>
    </p:spTree>
    <p:extLst>
      <p:ext uri="{BB962C8B-B14F-4D97-AF65-F5344CB8AC3E}">
        <p14:creationId xmlns:p14="http://schemas.microsoft.com/office/powerpoint/2010/main" val="2946822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4D40FB-8398-4C90-906C-C9755161D6C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828446" y="32395636"/>
            <a:ext cx="4141787"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userDrawn="1"/>
        </p:nvSpPr>
        <p:spPr>
          <a:xfrm>
            <a:off x="39926520" y="32308800"/>
            <a:ext cx="2383858" cy="338554"/>
          </a:xfrm>
          <a:prstGeom prst="rect">
            <a:avLst/>
          </a:prstGeom>
          <a:noFill/>
        </p:spPr>
        <p:txBody>
          <a:bodyPr wrap="none" rtlCol="0">
            <a:spAutoFit/>
          </a:bodyPr>
          <a:lstStyle/>
          <a:p>
            <a:r>
              <a:rPr lang="en-US" sz="1600" dirty="0">
                <a:solidFill>
                  <a:schemeClr val="bg1"/>
                </a:solidFill>
              </a:rPr>
              <a:t>www.postersession.com</a:t>
            </a:r>
          </a:p>
        </p:txBody>
      </p:sp>
      <p:sp>
        <p:nvSpPr>
          <p:cNvPr id="4" name="TextBox 3">
            <a:extLst>
              <a:ext uri="{FF2B5EF4-FFF2-40B4-BE49-F238E27FC236}">
                <a16:creationId xmlns:a16="http://schemas.microsoft.com/office/drawing/2014/main" id="{4839A897-3608-4B3C-B0EF-8356550C6F0C}"/>
              </a:ext>
            </a:extLst>
          </p:cNvPr>
          <p:cNvSpPr txBox="1"/>
          <p:nvPr userDrawn="1"/>
        </p:nvSpPr>
        <p:spPr>
          <a:xfrm>
            <a:off x="-45027" y="32816720"/>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customXml" Target="../ink/ink2.xml"/><Relationship Id="rId12" Type="http://schemas.openxmlformats.org/officeDocument/2006/relationships/hyperlink" Target="https://www.researchgate.net/publication/322983648_Improving_the_Operational_Efficiency_of_oPD_using_Lean_Method-Value_stream_Mappin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hyperlink" Target="https://www.researchgate.net/publication/234042291_REDUCTION_OF_TURNAROUND_TIME_OF_IN-PATIENTS_IN_A_PRIVATE_HOSPITAL_CHENNAI_A_SIX_SIGMA_APPROACH" TargetMode="External"/><Relationship Id="rId5" Type="http://schemas.openxmlformats.org/officeDocument/2006/relationships/customXml" Target="../ink/ink1.xml"/><Relationship Id="rId10" Type="http://schemas.openxmlformats.org/officeDocument/2006/relationships/hyperlink" Target="https://pubmed.ncbi.nlm.nih.gov/18712032/" TargetMode="External"/><Relationship Id="rId4" Type="http://schemas.openxmlformats.org/officeDocument/2006/relationships/image" Target="../media/image3.jpg"/><Relationship Id="rId9" Type="http://schemas.openxmlformats.org/officeDocument/2006/relationships/hyperlink" Target="https://www.fmri.in/about-us/" TargetMode="External"/><Relationship Id="rId1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A7E88"/>
        </a:solidFill>
        <a:effectLst/>
      </p:bgPr>
    </p:bg>
    <p:spTree>
      <p:nvGrpSpPr>
        <p:cNvPr id="1" name=""/>
        <p:cNvGrpSpPr/>
        <p:nvPr/>
      </p:nvGrpSpPr>
      <p:grpSpPr>
        <a:xfrm>
          <a:off x="0" y="0"/>
          <a:ext cx="0" cy="0"/>
          <a:chOff x="0" y="0"/>
          <a:chExt cx="0" cy="0"/>
        </a:xfrm>
      </p:grpSpPr>
      <p:sp>
        <p:nvSpPr>
          <p:cNvPr id="2061" name="AutoShape 13"/>
          <p:cNvSpPr>
            <a:spLocks noChangeArrowheads="1"/>
          </p:cNvSpPr>
          <p:nvPr/>
        </p:nvSpPr>
        <p:spPr bwMode="auto">
          <a:xfrm>
            <a:off x="533400" y="381000"/>
            <a:ext cx="42519600" cy="5257800"/>
          </a:xfrm>
          <a:prstGeom prst="roundRect">
            <a:avLst>
              <a:gd name="adj" fmla="val 10870"/>
            </a:avLst>
          </a:prstGeom>
          <a:solidFill>
            <a:schemeClr val="accent6"/>
          </a:solidFill>
          <a:ln w="9525">
            <a:solidFill>
              <a:schemeClr val="tx1"/>
            </a:solidFill>
            <a:round/>
            <a:headEnd/>
            <a:tailEnd/>
          </a:ln>
          <a:effectLst/>
        </p:spPr>
        <p:txBody>
          <a:bodyPr wrap="none" anchor="ctr"/>
          <a:lstStyle/>
          <a:p>
            <a:pPr defTabSz="4389438"/>
            <a:endParaRPr lang="en-US">
              <a:solidFill>
                <a:schemeClr val="bg1"/>
              </a:solidFill>
            </a:endParaRPr>
          </a:p>
        </p:txBody>
      </p:sp>
      <p:sp>
        <p:nvSpPr>
          <p:cNvPr id="23" name="AutoShape 4"/>
          <p:cNvSpPr>
            <a:spLocks noChangeArrowheads="1"/>
          </p:cNvSpPr>
          <p:nvPr/>
        </p:nvSpPr>
        <p:spPr bwMode="auto">
          <a:xfrm>
            <a:off x="419101" y="5943600"/>
            <a:ext cx="10363200" cy="25984200"/>
          </a:xfrm>
          <a:prstGeom prst="roundRect">
            <a:avLst>
              <a:gd name="adj" fmla="val 7000"/>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rgbClr val="007033"/>
            </a:solidFill>
            <a:round/>
            <a:headEnd/>
            <a:tailEnd/>
          </a:ln>
          <a:effectLst/>
        </p:spPr>
        <p:txBody>
          <a:bodyPr wrap="none" anchor="ctr"/>
          <a:lstStyle/>
          <a:p>
            <a:pPr>
              <a:lnSpc>
                <a:spcPct val="200000"/>
              </a:lnSpc>
              <a:spcAft>
                <a:spcPts val="1000"/>
              </a:spcAft>
            </a:pPr>
            <a:endParaRPr lang="en-IN" sz="1800" dirty="0">
              <a:effectLst/>
              <a:latin typeface="Calibri" panose="020F0502020204030204" pitchFamily="34" charset="0"/>
              <a:ea typeface="Noto Sans"/>
              <a:cs typeface="Calibri" panose="020F0502020204030204" pitchFamily="34" charset="0"/>
            </a:endParaRPr>
          </a:p>
        </p:txBody>
      </p:sp>
      <p:sp>
        <p:nvSpPr>
          <p:cNvPr id="20" name="AutoShape 30"/>
          <p:cNvSpPr>
            <a:spLocks noChangeArrowheads="1"/>
          </p:cNvSpPr>
          <p:nvPr/>
        </p:nvSpPr>
        <p:spPr bwMode="auto">
          <a:xfrm>
            <a:off x="32569471" y="6104290"/>
            <a:ext cx="10363200" cy="25984200"/>
          </a:xfrm>
          <a:prstGeom prst="roundRect">
            <a:avLst>
              <a:gd name="adj" fmla="val 7000"/>
            </a:avLst>
          </a:prstGeom>
          <a:gradFill flip="none" rotWithShape="1">
            <a:gsLst>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chemeClr val="tx1"/>
            </a:solidFill>
            <a:round/>
            <a:headEnd/>
            <a:tailEnd/>
          </a:ln>
          <a:effectLst/>
        </p:spPr>
        <p:txBody>
          <a:bodyPr wrap="none" anchor="ctr"/>
          <a:lstStyle/>
          <a:p>
            <a:endParaRPr lang="en-US" dirty="0"/>
          </a:p>
        </p:txBody>
      </p:sp>
      <p:sp>
        <p:nvSpPr>
          <p:cNvPr id="21" name="AutoShape 29"/>
          <p:cNvSpPr>
            <a:spLocks noChangeArrowheads="1"/>
          </p:cNvSpPr>
          <p:nvPr/>
        </p:nvSpPr>
        <p:spPr bwMode="auto">
          <a:xfrm>
            <a:off x="11217422" y="6013311"/>
            <a:ext cx="10363200" cy="25984200"/>
          </a:xfrm>
          <a:prstGeom prst="roundRect">
            <a:avLst>
              <a:gd name="adj" fmla="val 7000"/>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chemeClr val="tx1"/>
            </a:solidFill>
            <a:round/>
            <a:headEnd/>
            <a:tailEnd/>
          </a:ln>
          <a:effectLst/>
        </p:spPr>
        <p:txBody>
          <a:bodyPr wrap="none" anchor="ctr"/>
          <a:lstStyle/>
          <a:p>
            <a:endParaRPr lang="en-US" dirty="0"/>
          </a:p>
        </p:txBody>
      </p:sp>
      <p:sp>
        <p:nvSpPr>
          <p:cNvPr id="22" name="AutoShape 31"/>
          <p:cNvSpPr>
            <a:spLocks noChangeArrowheads="1"/>
          </p:cNvSpPr>
          <p:nvPr/>
        </p:nvSpPr>
        <p:spPr bwMode="auto">
          <a:xfrm>
            <a:off x="21944396" y="6013311"/>
            <a:ext cx="10363200" cy="25984200"/>
          </a:xfrm>
          <a:prstGeom prst="roundRect">
            <a:avLst>
              <a:gd name="adj" fmla="val 7000"/>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chemeClr val="tx1"/>
            </a:solidFill>
            <a:round/>
            <a:headEnd/>
            <a:tailEnd/>
          </a:ln>
          <a:effectLst/>
        </p:spPr>
        <p:txBody>
          <a:bodyPr wrap="none" anchor="ctr"/>
          <a:lstStyle/>
          <a:p>
            <a:endParaRPr lang="en-US" dirty="0"/>
          </a:p>
        </p:txBody>
      </p:sp>
      <p:sp>
        <p:nvSpPr>
          <p:cNvPr id="2057" name="Text Box 9"/>
          <p:cNvSpPr txBox="1">
            <a:spLocks noChangeArrowheads="1"/>
          </p:cNvSpPr>
          <p:nvPr/>
        </p:nvSpPr>
        <p:spPr bwMode="auto">
          <a:xfrm>
            <a:off x="703398" y="16200876"/>
            <a:ext cx="9908134" cy="3724096"/>
          </a:xfrm>
          <a:prstGeom prst="rect">
            <a:avLst/>
          </a:prstGeom>
          <a:noFill/>
          <a:ln w="9525">
            <a:noFill/>
            <a:miter lim="800000"/>
            <a:headEnd/>
            <a:tailEnd/>
          </a:ln>
          <a:effectLst/>
        </p:spPr>
        <p:txBody>
          <a:bodyPr wrap="square">
            <a:spAutoFit/>
          </a:bodyPr>
          <a:lstStyle/>
          <a:p>
            <a:pPr marL="571500" indent="-571500" algn="l">
              <a:buFont typeface="Arial" panose="020B0604020202020204" pitchFamily="34" charset="0"/>
              <a:buChar char="•"/>
            </a:pPr>
            <a:endParaRPr lang="en-US" sz="4000" b="1" u="sng" spc="5" dirty="0">
              <a:latin typeface="Arial" panose="020B0604020202020204" pitchFamily="34" charset="0"/>
              <a:cs typeface="Arial" panose="020B0604020202020204" pitchFamily="34" charset="0"/>
            </a:endParaRPr>
          </a:p>
          <a:p>
            <a:pPr marL="571500" indent="-571500" algn="l">
              <a:buFont typeface="Courier New" panose="02070309020205020404" pitchFamily="49" charset="0"/>
              <a:buChar char="o"/>
            </a:pPr>
            <a:endParaRPr lang="en-US" sz="4200" spc="5"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4400" dirty="0">
              <a:latin typeface="Arial" panose="020B0604020202020204" pitchFamily="34" charset="0"/>
              <a:cs typeface="Arial" panose="020B0604020202020204" pitchFamily="34" charset="0"/>
            </a:endParaRPr>
          </a:p>
          <a:p>
            <a:pPr marL="571500" indent="-571500" algn="l">
              <a:buFont typeface="Courier New" panose="02070309020205020404" pitchFamily="49" charset="0"/>
              <a:buChar char="o"/>
            </a:pPr>
            <a:endParaRPr lang="en-US" sz="4200" dirty="0">
              <a:latin typeface="Arial" panose="020B0604020202020204" pitchFamily="34" charset="0"/>
              <a:cs typeface="Arial" panose="020B0604020202020204" pitchFamily="34" charset="0"/>
            </a:endParaRPr>
          </a:p>
          <a:p>
            <a:pPr algn="l"/>
            <a:endParaRPr lang="en-US" sz="4000" b="1" u="sng" dirty="0">
              <a:latin typeface="+mj-lt"/>
              <a:cs typeface="Arial" panose="020B0604020202020204" pitchFamily="34" charset="0"/>
            </a:endParaRPr>
          </a:p>
          <a:p>
            <a:pPr marL="342900" indent="-342900" algn="l">
              <a:buFont typeface="Wingdings" panose="05000000000000000000" pitchFamily="2" charset="2"/>
              <a:buChar char="§"/>
            </a:pPr>
            <a:endParaRPr lang="en-US" sz="2800" dirty="0">
              <a:latin typeface="Arial"/>
              <a:cs typeface="Arial"/>
            </a:endParaRPr>
          </a:p>
        </p:txBody>
      </p:sp>
      <p:sp>
        <p:nvSpPr>
          <p:cNvPr id="2062" name="Text Box 14"/>
          <p:cNvSpPr txBox="1">
            <a:spLocks noChangeArrowheads="1"/>
          </p:cNvSpPr>
          <p:nvPr/>
        </p:nvSpPr>
        <p:spPr bwMode="auto">
          <a:xfrm>
            <a:off x="208347" y="255516"/>
            <a:ext cx="43472098" cy="5632311"/>
          </a:xfrm>
          <a:prstGeom prst="rect">
            <a:avLst/>
          </a:prstGeom>
          <a:solidFill>
            <a:srgbClr val="1A7E88"/>
          </a:solidFill>
          <a:ln w="9525">
            <a:noFill/>
            <a:miter lim="800000"/>
            <a:headEnd/>
            <a:tailEnd/>
          </a:ln>
          <a:effectLst/>
        </p:spPr>
        <p:txBody>
          <a:bodyPr wrap="square">
            <a:spAutoFit/>
            <a:scene3d>
              <a:camera prst="orthographicFront"/>
              <a:lightRig rig="harsh" dir="t"/>
            </a:scene3d>
            <a:sp3d extrusionH="57150" prstMaterial="matte">
              <a:bevelT w="63500" h="12700" prst="angle"/>
              <a:contourClr>
                <a:schemeClr val="bg1">
                  <a:lumMod val="65000"/>
                </a:schemeClr>
              </a:contourClr>
            </a:sp3d>
          </a:bodyPr>
          <a:lstStyle/>
          <a:p>
            <a:pPr defTabSz="4389438">
              <a:spcBef>
                <a:spcPts val="30"/>
              </a:spcBef>
            </a:pPr>
            <a:r>
              <a:rPr lang="en-US" sz="12000" dirty="0">
                <a:solidFill>
                  <a:schemeClr val="bg1"/>
                </a:solidFill>
                <a:latin typeface="Arial Black" panose="020B0A04020102020204" pitchFamily="34" charset="0"/>
              </a:rPr>
              <a:t>Health4U Turn Around Time</a:t>
            </a:r>
          </a:p>
          <a:p>
            <a:pPr defTabSz="4389438">
              <a:spcBef>
                <a:spcPts val="30"/>
              </a:spcBef>
            </a:pPr>
            <a:r>
              <a:rPr lang="en-US" sz="6000" b="1">
                <a:ln/>
                <a:solidFill>
                  <a:schemeClr val="bg1"/>
                </a:solidFill>
              </a:rPr>
              <a:t>Presenter- Ayush Pathak </a:t>
            </a:r>
            <a:endParaRPr lang="en-US" sz="6000" b="1" dirty="0">
              <a:ln/>
              <a:solidFill>
                <a:schemeClr val="bg1"/>
              </a:solidFill>
            </a:endParaRPr>
          </a:p>
          <a:p>
            <a:pPr defTabSz="4389438">
              <a:spcBef>
                <a:spcPts val="30"/>
              </a:spcBef>
            </a:pPr>
            <a:r>
              <a:rPr lang="en-US" sz="6000" b="1" dirty="0">
                <a:ln/>
                <a:solidFill>
                  <a:schemeClr val="bg1"/>
                </a:solidFill>
              </a:rPr>
              <a:t>Project guide- Nikita Sabharwal </a:t>
            </a:r>
          </a:p>
          <a:p>
            <a:pPr defTabSz="4389438">
              <a:spcBef>
                <a:spcPts val="30"/>
              </a:spcBef>
            </a:pPr>
            <a:r>
              <a:rPr lang="en-US" sz="6000" b="1" dirty="0">
                <a:ln/>
                <a:solidFill>
                  <a:schemeClr val="bg1"/>
                </a:solidFill>
              </a:rPr>
              <a:t>Mentor- Dr. Nitish Dogra</a:t>
            </a:r>
          </a:p>
          <a:p>
            <a:pPr defTabSz="4389438">
              <a:spcBef>
                <a:spcPts val="30"/>
              </a:spcBef>
            </a:pPr>
            <a:r>
              <a:rPr lang="en-US" sz="6000" b="1" i="1" dirty="0">
                <a:ln/>
                <a:solidFill>
                  <a:schemeClr val="bg1"/>
                </a:solidFill>
                <a:latin typeface="Arial Black" panose="020B0A04020102020204" pitchFamily="34" charset="0"/>
              </a:rPr>
              <a:t>International Institute of Health Management Research, Delhi</a:t>
            </a:r>
            <a:endParaRPr lang="en-US" sz="6000" b="1" dirty="0">
              <a:ln/>
              <a:solidFill>
                <a:schemeClr val="bg1"/>
              </a:solidFill>
              <a:latin typeface="Arial Black" panose="020B0A04020102020204" pitchFamily="34" charset="0"/>
            </a:endParaRPr>
          </a:p>
        </p:txBody>
      </p:sp>
      <p:sp>
        <p:nvSpPr>
          <p:cNvPr id="2090" name="Text Box 42"/>
          <p:cNvSpPr txBox="1">
            <a:spLocks noChangeArrowheads="1"/>
          </p:cNvSpPr>
          <p:nvPr/>
        </p:nvSpPr>
        <p:spPr bwMode="auto">
          <a:xfrm>
            <a:off x="750762" y="6585775"/>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Introduction</a:t>
            </a:r>
          </a:p>
        </p:txBody>
      </p:sp>
      <p:sp>
        <p:nvSpPr>
          <p:cNvPr id="6" name="TextBox 5">
            <a:extLst>
              <a:ext uri="{FF2B5EF4-FFF2-40B4-BE49-F238E27FC236}">
                <a16:creationId xmlns:a16="http://schemas.microsoft.com/office/drawing/2014/main" id="{D97E83AE-C1E0-4EB9-B5E1-1A833502ECB9}"/>
              </a:ext>
            </a:extLst>
          </p:cNvPr>
          <p:cNvSpPr txBox="1"/>
          <p:nvPr/>
        </p:nvSpPr>
        <p:spPr>
          <a:xfrm>
            <a:off x="11294679" y="24972438"/>
            <a:ext cx="10102850" cy="7848302"/>
          </a:xfrm>
          <a:prstGeom prst="rect">
            <a:avLst/>
          </a:prstGeom>
          <a:noFill/>
        </p:spPr>
        <p:txBody>
          <a:bodyPr wrap="square" rtlCol="0">
            <a:spAutoFit/>
          </a:bodyPr>
          <a:lstStyle/>
          <a:p>
            <a:pPr marL="342900" lvl="0" indent="-342900" algn="l">
              <a:buFont typeface="Wingdings" panose="05000000000000000000" pitchFamily="2" charset="2"/>
              <a:buChar char="v"/>
            </a:pPr>
            <a:r>
              <a:rPr lang="en-IN" sz="3600" dirty="0">
                <a:solidFill>
                  <a:srgbClr val="000000"/>
                </a:solidFill>
                <a:effectLst/>
                <a:latin typeface="Times New Roman" panose="02020603050405020304" pitchFamily="18" charset="0"/>
                <a:ea typeface="Arial" panose="020B0604020202020204" pitchFamily="34" charset="0"/>
              </a:rPr>
              <a:t>The average time for the completion of health check up for 30 patients is 6 Hours 9 minutes out of which 2 hours and 24 minutes are spend on the services and 3 hours 45 min is waste time (waiting time). </a:t>
            </a:r>
            <a:endParaRPr lang="en-IN" sz="3600" dirty="0">
              <a:effectLst/>
              <a:latin typeface="Times New Roman" panose="02020603050405020304" pitchFamily="18" charset="0"/>
              <a:ea typeface="Times New Roman" panose="02020603050405020304" pitchFamily="18" charset="0"/>
            </a:endParaRPr>
          </a:p>
          <a:p>
            <a:pPr marL="342900" lvl="0" indent="-342900" algn="l">
              <a:buFont typeface="Wingdings" panose="05000000000000000000" pitchFamily="2" charset="2"/>
              <a:buChar char="v"/>
            </a:pPr>
            <a:r>
              <a:rPr lang="en-IN" sz="3600" dirty="0">
                <a:solidFill>
                  <a:srgbClr val="000000"/>
                </a:solidFill>
                <a:effectLst/>
                <a:latin typeface="Times New Roman" panose="02020603050405020304" pitchFamily="18" charset="0"/>
                <a:ea typeface="Arial" panose="020B0604020202020204" pitchFamily="34" charset="0"/>
              </a:rPr>
              <a:t>The standard turn around time set by the hospital is between 4 hours – 5 hours.</a:t>
            </a:r>
            <a:endParaRPr lang="en-IN" sz="3600" dirty="0">
              <a:effectLst/>
              <a:latin typeface="Times New Roman" panose="02020603050405020304" pitchFamily="18" charset="0"/>
              <a:ea typeface="Times New Roman" panose="02020603050405020304" pitchFamily="18" charset="0"/>
            </a:endParaRPr>
          </a:p>
          <a:p>
            <a:pPr marL="342900" lvl="0" indent="-342900" algn="l">
              <a:buFont typeface="Wingdings" panose="05000000000000000000" pitchFamily="2" charset="2"/>
              <a:buChar char="v"/>
            </a:pPr>
            <a:r>
              <a:rPr lang="en-IN" sz="3600" dirty="0">
                <a:solidFill>
                  <a:srgbClr val="000000"/>
                </a:solidFill>
                <a:effectLst/>
                <a:latin typeface="Times New Roman" panose="02020603050405020304" pitchFamily="18" charset="0"/>
                <a:ea typeface="Arial" panose="020B0604020202020204" pitchFamily="34" charset="0"/>
              </a:rPr>
              <a:t>Arrival time for 82% of the patient observed was between 8am to 9am. 7% of them arrived before 8 am and rest of the patient’s after 9am.</a:t>
            </a:r>
            <a:endParaRPr lang="en-IN" sz="3600" dirty="0">
              <a:effectLst/>
              <a:latin typeface="Times New Roman" panose="02020603050405020304" pitchFamily="18" charset="0"/>
              <a:ea typeface="Times New Roman" panose="02020603050405020304" pitchFamily="18" charset="0"/>
            </a:endParaRPr>
          </a:p>
          <a:p>
            <a:pPr marL="342900" indent="-342900" algn="l">
              <a:buFont typeface="Wingdings" panose="05000000000000000000" pitchFamily="2" charset="2"/>
              <a:buChar char="v"/>
            </a:pPr>
            <a:endParaRPr lang="en-US" sz="3600" dirty="0">
              <a:effectLst/>
              <a:latin typeface="Arial" panose="020B0604020202020204" pitchFamily="34" charset="0"/>
              <a:ea typeface="Times New Roman" panose="02020603050405020304" pitchFamily="18" charset="0"/>
              <a:cs typeface="Arial" panose="020B0604020202020204" pitchFamily="34" charset="0"/>
            </a:endParaRPr>
          </a:p>
          <a:p>
            <a:pPr marL="571500" indent="-571500" algn="l">
              <a:buFont typeface="Wingdings" panose="05000000000000000000" pitchFamily="2" charset="2"/>
              <a:buChar char="v"/>
            </a:pPr>
            <a:endParaRPr lang="en-US" sz="3600" dirty="0">
              <a:latin typeface="Arial" panose="020B0604020202020204" pitchFamily="34" charset="0"/>
              <a:ea typeface="Times New Roman" panose="02020603050405020304" pitchFamily="18" charset="0"/>
              <a:cs typeface="Arial" panose="020B0604020202020204" pitchFamily="34" charset="0"/>
            </a:endParaRPr>
          </a:p>
          <a:p>
            <a:pPr marL="571500" indent="-571500" algn="l">
              <a:buFont typeface="Wingdings" panose="05000000000000000000" pitchFamily="2" charset="2"/>
              <a:buChar char="v"/>
            </a:pPr>
            <a:endParaRPr lang="en-US" sz="3600" dirty="0">
              <a:latin typeface="Arial" panose="020B0604020202020204" pitchFamily="34" charset="0"/>
              <a:ea typeface="Calibri" panose="020F0502020204030204" pitchFamily="34" charset="0"/>
              <a:cs typeface="Arial" panose="020B0604020202020204" pitchFamily="34" charset="0"/>
            </a:endParaRPr>
          </a:p>
          <a:p>
            <a:pPr marL="342900" indent="-342900" algn="l">
              <a:buFont typeface="Wingdings" panose="05000000000000000000" pitchFamily="2" charset="2"/>
              <a:buChar char="v"/>
            </a:pPr>
            <a:endParaRPr lang="en-IN" sz="3600" dirty="0">
              <a:latin typeface="Arial" panose="020B0604020202020204" pitchFamily="34" charset="0"/>
              <a:cs typeface="Arial" panose="020B0604020202020204" pitchFamily="34" charset="0"/>
            </a:endParaRPr>
          </a:p>
        </p:txBody>
      </p:sp>
      <p:sp>
        <p:nvSpPr>
          <p:cNvPr id="40" name="Text Box 42">
            <a:extLst>
              <a:ext uri="{FF2B5EF4-FFF2-40B4-BE49-F238E27FC236}">
                <a16:creationId xmlns:a16="http://schemas.microsoft.com/office/drawing/2014/main" id="{642BF509-9D04-40DF-87D4-5C8964FB3CD8}"/>
              </a:ext>
            </a:extLst>
          </p:cNvPr>
          <p:cNvSpPr txBox="1">
            <a:spLocks noChangeArrowheads="1"/>
          </p:cNvSpPr>
          <p:nvPr/>
        </p:nvSpPr>
        <p:spPr bwMode="auto">
          <a:xfrm>
            <a:off x="750762" y="26570344"/>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Objectives</a:t>
            </a:r>
          </a:p>
        </p:txBody>
      </p:sp>
      <p:sp>
        <p:nvSpPr>
          <p:cNvPr id="41" name="Text Box 42">
            <a:extLst>
              <a:ext uri="{FF2B5EF4-FFF2-40B4-BE49-F238E27FC236}">
                <a16:creationId xmlns:a16="http://schemas.microsoft.com/office/drawing/2014/main" id="{5C92BC0F-CBB0-40F7-9976-7B77B8896A75}"/>
              </a:ext>
            </a:extLst>
          </p:cNvPr>
          <p:cNvSpPr txBox="1">
            <a:spLocks noChangeArrowheads="1"/>
          </p:cNvSpPr>
          <p:nvPr/>
        </p:nvSpPr>
        <p:spPr bwMode="auto">
          <a:xfrm>
            <a:off x="33039503" y="16901759"/>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Bibliography</a:t>
            </a:r>
          </a:p>
        </p:txBody>
      </p:sp>
      <p:sp>
        <p:nvSpPr>
          <p:cNvPr id="43" name="Text Box 42">
            <a:extLst>
              <a:ext uri="{FF2B5EF4-FFF2-40B4-BE49-F238E27FC236}">
                <a16:creationId xmlns:a16="http://schemas.microsoft.com/office/drawing/2014/main" id="{BEF81081-7588-49C7-9D0C-EE74EDF42071}"/>
              </a:ext>
            </a:extLst>
          </p:cNvPr>
          <p:cNvSpPr txBox="1">
            <a:spLocks noChangeArrowheads="1"/>
          </p:cNvSpPr>
          <p:nvPr/>
        </p:nvSpPr>
        <p:spPr bwMode="auto">
          <a:xfrm>
            <a:off x="33039503" y="6872288"/>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Conclusion</a:t>
            </a:r>
          </a:p>
        </p:txBody>
      </p:sp>
      <p:sp>
        <p:nvSpPr>
          <p:cNvPr id="44" name="Text Box 42">
            <a:extLst>
              <a:ext uri="{FF2B5EF4-FFF2-40B4-BE49-F238E27FC236}">
                <a16:creationId xmlns:a16="http://schemas.microsoft.com/office/drawing/2014/main" id="{1CB091F3-CB37-40FD-AF5A-A06D52638309}"/>
              </a:ext>
            </a:extLst>
          </p:cNvPr>
          <p:cNvSpPr txBox="1">
            <a:spLocks noChangeArrowheads="1"/>
          </p:cNvSpPr>
          <p:nvPr/>
        </p:nvSpPr>
        <p:spPr bwMode="auto">
          <a:xfrm>
            <a:off x="11477736" y="23163136"/>
            <a:ext cx="9663794" cy="1415772"/>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Results</a:t>
            </a:r>
          </a:p>
        </p:txBody>
      </p:sp>
      <p:sp>
        <p:nvSpPr>
          <p:cNvPr id="49" name="Text Box 42">
            <a:extLst>
              <a:ext uri="{FF2B5EF4-FFF2-40B4-BE49-F238E27FC236}">
                <a16:creationId xmlns:a16="http://schemas.microsoft.com/office/drawing/2014/main" id="{DD05B77D-5144-4344-A9FC-E5264B03AA4F}"/>
              </a:ext>
            </a:extLst>
          </p:cNvPr>
          <p:cNvSpPr txBox="1">
            <a:spLocks noChangeArrowheads="1"/>
          </p:cNvSpPr>
          <p:nvPr/>
        </p:nvSpPr>
        <p:spPr bwMode="auto">
          <a:xfrm>
            <a:off x="11477736" y="6634437"/>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Methodology</a:t>
            </a:r>
          </a:p>
        </p:txBody>
      </p:sp>
      <p:sp>
        <p:nvSpPr>
          <p:cNvPr id="14" name="TextBox 13">
            <a:extLst>
              <a:ext uri="{FF2B5EF4-FFF2-40B4-BE49-F238E27FC236}">
                <a16:creationId xmlns:a16="http://schemas.microsoft.com/office/drawing/2014/main" id="{4EE25B9B-D033-41EF-BA46-E75DEDDDB180}"/>
              </a:ext>
            </a:extLst>
          </p:cNvPr>
          <p:cNvSpPr txBox="1"/>
          <p:nvPr/>
        </p:nvSpPr>
        <p:spPr>
          <a:xfrm>
            <a:off x="646127" y="8660338"/>
            <a:ext cx="9768429" cy="16342935"/>
          </a:xfrm>
          <a:prstGeom prst="rect">
            <a:avLst/>
          </a:prstGeom>
          <a:noFill/>
        </p:spPr>
        <p:txBody>
          <a:bodyPr wrap="square" rtlCol="0">
            <a:spAutoFit/>
          </a:bodyPr>
          <a:lstStyle/>
          <a:p>
            <a:pPr marL="571500" marR="0" lvl="0" indent="-57150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4800" b="0" i="0" u="none" strike="noStrike" kern="1200" cap="none" spc="0" normalizeH="0" baseline="0" noProof="0" dirty="0">
                <a:ln>
                  <a:noFill/>
                </a:ln>
                <a:solidFill>
                  <a:srgbClr val="000000"/>
                </a:solidFill>
                <a:effectLst/>
                <a:uLnTx/>
                <a:uFillTx/>
                <a:latin typeface="Arial" charset="0"/>
                <a:ea typeface="+mn-ea"/>
                <a:cs typeface="+mn-cs"/>
              </a:rPr>
              <a:t>.</a:t>
            </a:r>
            <a:r>
              <a:rPr lang="en-US" sz="4800" spc="5"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study is primarily focused on the H4U department of FMRI, Gurugram which includes data from the arrival of patients to the discharge or transfer of the patients to the referred departments. Consultant in time, doctor’s or nurses’ assessment time with initial care assessment filled by doctors and nurses were also included. H4U department offer lifestyle interventions and tailor made health screenings for your health. The H4U department is primarily focused on the patients’ health and preventing them from future diseases with an aim to deliver the highest standard of Preventive Medicine for healthier life. To improve and evaluate the functioning of the H4U department, this topic was chosen.</a:t>
            </a:r>
            <a:endParaRPr lang="en-IN" sz="4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4800" dirty="0"/>
          </a:p>
        </p:txBody>
      </p:sp>
      <p:pic>
        <p:nvPicPr>
          <p:cNvPr id="8" name="Picture 7">
            <a:extLst>
              <a:ext uri="{FF2B5EF4-FFF2-40B4-BE49-F238E27FC236}">
                <a16:creationId xmlns:a16="http://schemas.microsoft.com/office/drawing/2014/main" id="{4DC17237-1C2B-835B-5772-A1F4998301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08408" y="3367722"/>
            <a:ext cx="7193280" cy="2520105"/>
          </a:xfrm>
          <a:prstGeom prst="rect">
            <a:avLst/>
          </a:prstGeom>
        </p:spPr>
      </p:pic>
      <p:pic>
        <p:nvPicPr>
          <p:cNvPr id="11" name="Picture 10">
            <a:extLst>
              <a:ext uri="{FF2B5EF4-FFF2-40B4-BE49-F238E27FC236}">
                <a16:creationId xmlns:a16="http://schemas.microsoft.com/office/drawing/2014/main" id="{0A06E5D2-E438-CF01-42A9-5559DB2A167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3071672"/>
            <a:ext cx="2148839" cy="2861398"/>
          </a:xfrm>
          <a:prstGeom prst="rect">
            <a:avLst/>
          </a:prstGeom>
        </p:spPr>
      </p:pic>
      <mc:AlternateContent xmlns:mc="http://schemas.openxmlformats.org/markup-compatibility/2006" xmlns:p14="http://schemas.microsoft.com/office/powerpoint/2010/main">
        <mc:Choice Requires="p14">
          <p:contentPart p14:bwMode="auto" r:id="rId5">
            <p14:nvContentPartPr>
              <p14:cNvPr id="17" name="Ink 16">
                <a:extLst>
                  <a:ext uri="{FF2B5EF4-FFF2-40B4-BE49-F238E27FC236}">
                    <a16:creationId xmlns:a16="http://schemas.microsoft.com/office/drawing/2014/main" id="{14319BB4-AC6A-0CC7-535F-629FA7814263}"/>
                  </a:ext>
                </a:extLst>
              </p14:cNvPr>
              <p14:cNvContentPartPr/>
              <p14:nvPr/>
            </p14:nvContentPartPr>
            <p14:xfrm>
              <a:off x="35887200" y="32430040"/>
              <a:ext cx="6358320" cy="327240"/>
            </p14:xfrm>
          </p:contentPart>
        </mc:Choice>
        <mc:Fallback xmlns="">
          <p:pic>
            <p:nvPicPr>
              <p:cNvPr id="17" name="Ink 16">
                <a:extLst>
                  <a:ext uri="{FF2B5EF4-FFF2-40B4-BE49-F238E27FC236}">
                    <a16:creationId xmlns:a16="http://schemas.microsoft.com/office/drawing/2014/main" id="{14319BB4-AC6A-0CC7-535F-629FA7814263}"/>
                  </a:ext>
                </a:extLst>
              </p:cNvPr>
              <p:cNvPicPr/>
              <p:nvPr/>
            </p:nvPicPr>
            <p:blipFill>
              <a:blip r:embed="rId6"/>
              <a:stretch>
                <a:fillRect/>
              </a:stretch>
            </p:blipFill>
            <p:spPr>
              <a:xfrm>
                <a:off x="35797200" y="32250040"/>
                <a:ext cx="6537960" cy="6868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8" name="Ink 17">
                <a:extLst>
                  <a:ext uri="{FF2B5EF4-FFF2-40B4-BE49-F238E27FC236}">
                    <a16:creationId xmlns:a16="http://schemas.microsoft.com/office/drawing/2014/main" id="{8024EDF4-AF0A-3097-9928-699777439BDC}"/>
                  </a:ext>
                </a:extLst>
              </p14:cNvPr>
              <p14:cNvContentPartPr/>
              <p14:nvPr/>
            </p14:nvContentPartPr>
            <p14:xfrm>
              <a:off x="35925720" y="32379280"/>
              <a:ext cx="5747400" cy="92520"/>
            </p14:xfrm>
          </p:contentPart>
        </mc:Choice>
        <mc:Fallback xmlns="">
          <p:pic>
            <p:nvPicPr>
              <p:cNvPr id="18" name="Ink 17">
                <a:extLst>
                  <a:ext uri="{FF2B5EF4-FFF2-40B4-BE49-F238E27FC236}">
                    <a16:creationId xmlns:a16="http://schemas.microsoft.com/office/drawing/2014/main" id="{8024EDF4-AF0A-3097-9928-699777439BDC}"/>
                  </a:ext>
                </a:extLst>
              </p:cNvPr>
              <p:cNvPicPr/>
              <p:nvPr/>
            </p:nvPicPr>
            <p:blipFill>
              <a:blip r:embed="rId8"/>
              <a:stretch>
                <a:fillRect/>
              </a:stretch>
            </p:blipFill>
            <p:spPr>
              <a:xfrm>
                <a:off x="35836080" y="32199280"/>
                <a:ext cx="5927040" cy="452160"/>
              </a:xfrm>
              <a:prstGeom prst="rect">
                <a:avLst/>
              </a:prstGeom>
            </p:spPr>
          </p:pic>
        </mc:Fallback>
      </mc:AlternateContent>
      <p:sp>
        <p:nvSpPr>
          <p:cNvPr id="3" name="TextBox 2">
            <a:extLst>
              <a:ext uri="{FF2B5EF4-FFF2-40B4-BE49-F238E27FC236}">
                <a16:creationId xmlns:a16="http://schemas.microsoft.com/office/drawing/2014/main" id="{12817E70-89EF-D24A-9ACE-8AA8113158F8}"/>
              </a:ext>
            </a:extLst>
          </p:cNvPr>
          <p:cNvSpPr txBox="1"/>
          <p:nvPr/>
        </p:nvSpPr>
        <p:spPr>
          <a:xfrm>
            <a:off x="703398" y="28139791"/>
            <a:ext cx="9576356" cy="4874155"/>
          </a:xfrm>
          <a:prstGeom prst="rect">
            <a:avLst/>
          </a:prstGeom>
          <a:noFill/>
        </p:spPr>
        <p:txBody>
          <a:bodyPr wrap="square" rtlCol="0">
            <a:spAutoFit/>
          </a:bodyPr>
          <a:lstStyle/>
          <a:p>
            <a:pPr marL="342900" lvl="0" indent="-342900" algn="l">
              <a:lnSpc>
                <a:spcPct val="115000"/>
              </a:lnSpc>
              <a:buFont typeface="Symbol" panose="05050102010706020507" pitchFamily="18" charset="2"/>
              <a:buChar char=""/>
            </a:pPr>
            <a:r>
              <a:rPr lang="en-US" sz="5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Map the entire process flow from patient entry till </a:t>
            </a:r>
            <a:r>
              <a:rPr lang="en-IN" sz="5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patient leaves from H4U department.</a:t>
            </a:r>
            <a:endParaRPr lang="en-IN" sz="5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1000"/>
              </a:spcAft>
              <a:buFont typeface="Symbol" panose="05050102010706020507" pitchFamily="18" charset="2"/>
              <a:buChar char=""/>
            </a:pPr>
            <a:r>
              <a:rPr lang="en-IN" sz="5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Identify areas of delay. </a:t>
            </a:r>
            <a:endParaRPr lang="en-IN" sz="54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IN" sz="5400" dirty="0"/>
          </a:p>
        </p:txBody>
      </p:sp>
      <p:sp>
        <p:nvSpPr>
          <p:cNvPr id="4" name="TextBox 3">
            <a:extLst>
              <a:ext uri="{FF2B5EF4-FFF2-40B4-BE49-F238E27FC236}">
                <a16:creationId xmlns:a16="http://schemas.microsoft.com/office/drawing/2014/main" id="{CAF190E5-98BE-AB7A-5CEB-27E500E52B7A}"/>
              </a:ext>
            </a:extLst>
          </p:cNvPr>
          <p:cNvSpPr txBox="1"/>
          <p:nvPr/>
        </p:nvSpPr>
        <p:spPr>
          <a:xfrm>
            <a:off x="11403452" y="8037787"/>
            <a:ext cx="9919793" cy="16712267"/>
          </a:xfrm>
          <a:prstGeom prst="rect">
            <a:avLst/>
          </a:prstGeom>
          <a:noFill/>
        </p:spPr>
        <p:txBody>
          <a:bodyPr wrap="square" rtlCol="0">
            <a:spAutoFit/>
          </a:bodyPr>
          <a:lstStyle/>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Design-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Observational study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Population-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The study population included the patients who reported in the Health4u department of  FMRI. This study included all the patients for a time period of 30 days.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area –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Preventive health checkup department in FMRI.</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Duration-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The study duration was 30 days.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Sampling Technique-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Simple random  sampling was done.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Selection Criteria-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This study included all those patients who were presented for their annual health checkup and excluded those patients who came from  OPD.</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Tool -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The study tool used was a checklist especially prepared for the research study. It recorded the time of various activities like patient in-time, doctor’s assessment time, nurses’ assessment time, consultant in-time, treatment initiation time, etc.,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endParaRPr lang="en-IN" sz="4000" dirty="0"/>
          </a:p>
        </p:txBody>
      </p:sp>
      <p:sp>
        <p:nvSpPr>
          <p:cNvPr id="15" name="TextBox 14">
            <a:extLst>
              <a:ext uri="{FF2B5EF4-FFF2-40B4-BE49-F238E27FC236}">
                <a16:creationId xmlns:a16="http://schemas.microsoft.com/office/drawing/2014/main" id="{FD5FF936-0882-82E8-33C3-51F5277CC7AB}"/>
              </a:ext>
            </a:extLst>
          </p:cNvPr>
          <p:cNvSpPr txBox="1"/>
          <p:nvPr/>
        </p:nvSpPr>
        <p:spPr>
          <a:xfrm>
            <a:off x="33039503" y="8874549"/>
            <a:ext cx="9663794" cy="7540526"/>
          </a:xfrm>
          <a:prstGeom prst="rect">
            <a:avLst/>
          </a:prstGeom>
          <a:noFill/>
        </p:spPr>
        <p:txBody>
          <a:bodyPr wrap="square" rtlCol="0">
            <a:spAutoFit/>
          </a:bodyPr>
          <a:lstStyle/>
          <a:p>
            <a:pPr algn="l"/>
            <a:r>
              <a:rPr lang="en-US" sz="4400" dirty="0">
                <a:effectLst/>
                <a:latin typeface="Times New Roman" panose="02020603050405020304" pitchFamily="18" charset="0"/>
                <a:ea typeface="Calibri" panose="020F0502020204030204" pitchFamily="34" charset="0"/>
                <a:cs typeface="Times New Roman" panose="02020603050405020304" pitchFamily="18" charset="0"/>
              </a:rPr>
              <a:t>The time spent on various activities in the Health4U department of a hospital was documented  to see if proper guidelines were being followed at the department. A positive result was found after the study was done. In the department, the staff was well-trained, and doctors were present. While performing a wide range of activities in the department, the average time also was found satisfying.</a:t>
            </a:r>
            <a:endParaRPr lang="en-IN" sz="44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IN" sz="4400" dirty="0"/>
          </a:p>
        </p:txBody>
      </p:sp>
      <p:sp>
        <p:nvSpPr>
          <p:cNvPr id="16" name="TextBox 15">
            <a:extLst>
              <a:ext uri="{FF2B5EF4-FFF2-40B4-BE49-F238E27FC236}">
                <a16:creationId xmlns:a16="http://schemas.microsoft.com/office/drawing/2014/main" id="{0D60B308-0C74-4A8D-C736-A8980BCC47ED}"/>
              </a:ext>
            </a:extLst>
          </p:cNvPr>
          <p:cNvSpPr txBox="1"/>
          <p:nvPr/>
        </p:nvSpPr>
        <p:spPr>
          <a:xfrm>
            <a:off x="33253680" y="19361800"/>
            <a:ext cx="8991840" cy="12408525"/>
          </a:xfrm>
          <a:prstGeom prst="rect">
            <a:avLst/>
          </a:prstGeom>
          <a:noFill/>
        </p:spPr>
        <p:txBody>
          <a:bodyPr wrap="square" rtlCol="0">
            <a:spAutoFit/>
          </a:bodyPr>
          <a:lstStyle/>
          <a:p>
            <a:pPr marL="914400" lvl="0" indent="-914400" algn="l">
              <a:lnSpc>
                <a:spcPct val="115000"/>
              </a:lnSpc>
              <a:buFont typeface="+mj-lt"/>
              <a:buAutoNum type="arabicParenR"/>
              <a:tabLst>
                <a:tab pos="3538855" algn="l"/>
              </a:tabLst>
            </a:pPr>
            <a:r>
              <a:rPr lang="en-US" sz="4800" u="sng" dirty="0">
                <a:effectLst/>
                <a:latin typeface="Times New Roman" panose="02020603050405020304" pitchFamily="18" charset="0"/>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https://www.fmri.in/about-us/</a:t>
            </a:r>
            <a:endParaRPr lang="en-IN" sz="4800" dirty="0">
              <a:effectLst/>
              <a:latin typeface="Calibri" panose="020F0502020204030204" pitchFamily="34" charset="0"/>
              <a:ea typeface="Calibri" panose="020F0502020204030204" pitchFamily="34" charset="0"/>
              <a:cs typeface="Times New Roman" panose="02020603050405020304" pitchFamily="18" charset="0"/>
            </a:endParaRPr>
          </a:p>
          <a:p>
            <a:pPr marL="914400" lvl="0" indent="-914400" algn="l">
              <a:lnSpc>
                <a:spcPct val="115000"/>
              </a:lnSpc>
              <a:buFont typeface="+mj-lt"/>
              <a:buAutoNum type="arabicParenR"/>
              <a:tabLst>
                <a:tab pos="3538855" algn="l"/>
              </a:tabLst>
            </a:pPr>
            <a:r>
              <a:rPr lang="en-US" sz="4800" u="sng" dirty="0">
                <a:effectLst/>
                <a:latin typeface="Times New Roman" panose="02020603050405020304" pitchFamily="18" charset="0"/>
                <a:ea typeface="Calibri" panose="020F0502020204030204" pitchFamily="34" charset="0"/>
                <a:cs typeface="Times New Roman" panose="02020603050405020304" pitchFamily="18" charset="0"/>
                <a:hlinkClick r:id="rId10">
                  <a:extLst>
                    <a:ext uri="{A12FA001-AC4F-418D-AE19-62706E023703}">
                      <ahyp:hlinkClr xmlns:ahyp="http://schemas.microsoft.com/office/drawing/2018/hyperlinkcolor" val="tx"/>
                    </a:ext>
                  </a:extLst>
                </a:hlinkClick>
              </a:rPr>
              <a:t>https://pubmed.ncbi.nlm.nih.gov/18712032/</a:t>
            </a: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4800" dirty="0">
              <a:effectLst/>
              <a:latin typeface="Calibri" panose="020F0502020204030204" pitchFamily="34" charset="0"/>
              <a:ea typeface="Calibri" panose="020F0502020204030204" pitchFamily="34" charset="0"/>
              <a:cs typeface="Times New Roman" panose="02020603050405020304" pitchFamily="18" charset="0"/>
            </a:endParaRPr>
          </a:p>
          <a:p>
            <a:pPr marL="914400" lvl="0" indent="-914400" algn="l">
              <a:lnSpc>
                <a:spcPct val="115000"/>
              </a:lnSpc>
              <a:spcAft>
                <a:spcPts val="1000"/>
              </a:spcAft>
              <a:buFont typeface="+mj-lt"/>
              <a:buAutoNum type="arabicParenR"/>
              <a:tabLst>
                <a:tab pos="3538855" algn="l"/>
              </a:tabLst>
            </a:pPr>
            <a:r>
              <a:rPr lang="en-US" sz="4800" u="sng" dirty="0">
                <a:effectLst/>
                <a:latin typeface="Times New Roman" panose="02020603050405020304" pitchFamily="18" charset="0"/>
                <a:ea typeface="Calibri" panose="020F0502020204030204" pitchFamily="34" charset="0"/>
                <a:cs typeface="Times New Roman" panose="02020603050405020304" pitchFamily="18" charset="0"/>
                <a:hlinkClick r:id="rId11">
                  <a:extLst>
                    <a:ext uri="{A12FA001-AC4F-418D-AE19-62706E023703}">
                      <ahyp:hlinkClr xmlns:ahyp="http://schemas.microsoft.com/office/drawing/2018/hyperlinkcolor" val="tx"/>
                    </a:ext>
                  </a:extLst>
                </a:hlinkClick>
              </a:rPr>
              <a:t>https://www.researchgate.net/publication/234042291_REDUCTION_OF_TURNAROUND_TIME_OF_IN-PATIENTS_IN_A_PRIVATE_HOSPITAL_CHENNAI_A_SIX_SIGMA_APPROACH</a:t>
            </a:r>
            <a:endParaRPr lang="en-IN" sz="4800" dirty="0">
              <a:effectLst/>
              <a:latin typeface="Calibri" panose="020F0502020204030204" pitchFamily="34" charset="0"/>
              <a:ea typeface="Calibri" panose="020F0502020204030204" pitchFamily="34" charset="0"/>
              <a:cs typeface="Times New Roman" panose="02020603050405020304" pitchFamily="18" charset="0"/>
            </a:endParaRPr>
          </a:p>
          <a:p>
            <a:pPr marL="914400" indent="-914400" algn="l">
              <a:buFont typeface="+mj-lt"/>
              <a:buAutoNum type="arabicParenR"/>
            </a:pPr>
            <a:r>
              <a:rPr lang="en-US" sz="4800" u="sng" dirty="0">
                <a:effectLst/>
                <a:latin typeface="Times New Roman" panose="02020603050405020304" pitchFamily="18" charset="0"/>
                <a:ea typeface="Calibri" panose="020F0502020204030204" pitchFamily="34" charset="0"/>
                <a:cs typeface="Times New Roman" panose="02020603050405020304" pitchFamily="18" charset="0"/>
                <a:hlinkClick r:id="rId12">
                  <a:extLst>
                    <a:ext uri="{A12FA001-AC4F-418D-AE19-62706E023703}">
                      <ahyp:hlinkClr xmlns:ahyp="http://schemas.microsoft.com/office/drawing/2018/hyperlinkcolor" val="tx"/>
                    </a:ext>
                  </a:extLst>
                </a:hlinkClick>
              </a:rPr>
              <a:t>https://www.researchgate.net/publication/322983648_Improving_the_Operational_Efficiency_of_oPD_using_Lean_Method-Value_stream_Mapping</a:t>
            </a:r>
            <a:endParaRPr lang="en-IN" sz="4800" dirty="0"/>
          </a:p>
        </p:txBody>
      </p:sp>
      <p:pic>
        <p:nvPicPr>
          <p:cNvPr id="2" name="Picture 1">
            <a:extLst>
              <a:ext uri="{FF2B5EF4-FFF2-40B4-BE49-F238E27FC236}">
                <a16:creationId xmlns:a16="http://schemas.microsoft.com/office/drawing/2014/main" id="{C20CBC29-A7B9-8FD0-F597-9AAE0D67822F}"/>
              </a:ext>
            </a:extLst>
          </p:cNvPr>
          <p:cNvPicPr>
            <a:picLocks noChangeAspect="1"/>
          </p:cNvPicPr>
          <p:nvPr/>
        </p:nvPicPr>
        <p:blipFill>
          <a:blip r:embed="rId13"/>
          <a:stretch>
            <a:fillRect/>
          </a:stretch>
        </p:blipFill>
        <p:spPr>
          <a:xfrm>
            <a:off x="22455145" y="6524031"/>
            <a:ext cx="9419995" cy="12463257"/>
          </a:xfrm>
          <a:prstGeom prst="rect">
            <a:avLst/>
          </a:prstGeom>
        </p:spPr>
      </p:pic>
      <p:pic>
        <p:nvPicPr>
          <p:cNvPr id="5" name="Picture 4">
            <a:extLst>
              <a:ext uri="{FF2B5EF4-FFF2-40B4-BE49-F238E27FC236}">
                <a16:creationId xmlns:a16="http://schemas.microsoft.com/office/drawing/2014/main" id="{050C0A00-C7E5-8235-2524-2E9F5EA42C5E}"/>
              </a:ext>
            </a:extLst>
          </p:cNvPr>
          <p:cNvPicPr>
            <a:picLocks noChangeAspect="1"/>
          </p:cNvPicPr>
          <p:nvPr/>
        </p:nvPicPr>
        <p:blipFill>
          <a:blip r:embed="rId14"/>
          <a:stretch>
            <a:fillRect/>
          </a:stretch>
        </p:blipFill>
        <p:spPr>
          <a:xfrm>
            <a:off x="22447571" y="19361800"/>
            <a:ext cx="9356850" cy="11794529"/>
          </a:xfrm>
          <a:prstGeom prst="rect">
            <a:avLst/>
          </a:prstGeom>
        </p:spPr>
      </p:pic>
    </p:spTree>
  </p:cSld>
  <p:clrMapOvr>
    <a:masterClrMapping/>
  </p:clrMapOvr>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2446</TotalTime>
  <Words>565</Words>
  <Application>Microsoft Office PowerPoint</Application>
  <PresentationFormat>Custom</PresentationFormat>
  <Paragraphs>43</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Black</vt:lpstr>
      <vt:lpstr>Calibri</vt:lpstr>
      <vt:lpstr>Courier New</vt:lpstr>
      <vt:lpstr>Symbol</vt:lpstr>
      <vt:lpstr>Times New Roman</vt:lpstr>
      <vt:lpstr>Wingdings</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Shulda;www.postersession.com</dc:creator>
  <cp:keywords>www.postersession.com</cp:keywords>
  <dc:description>©MegaPrint Inc. 2009-2015</dc:description>
  <cp:lastModifiedBy>Ayush Pathak</cp:lastModifiedBy>
  <cp:revision>139</cp:revision>
  <cp:lastPrinted>2011-03-08T18:07:35Z</cp:lastPrinted>
  <dcterms:created xsi:type="dcterms:W3CDTF">2008-12-04T00:20:37Z</dcterms:created>
  <dcterms:modified xsi:type="dcterms:W3CDTF">2022-08-11T09:59:04Z</dcterms:modified>
  <cp:category>Research Poster</cp:category>
</cp:coreProperties>
</file>