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85" r:id="rId4"/>
    <p:sldId id="259" r:id="rId5"/>
    <p:sldId id="283" r:id="rId6"/>
    <p:sldId id="260" r:id="rId7"/>
    <p:sldId id="261" r:id="rId8"/>
    <p:sldId id="262" r:id="rId9"/>
    <p:sldId id="277" r:id="rId10"/>
    <p:sldId id="263" r:id="rId11"/>
    <p:sldId id="278" r:id="rId12"/>
    <p:sldId id="287" r:id="rId13"/>
    <p:sldId id="279" r:id="rId14"/>
    <p:sldId id="264" r:id="rId15"/>
    <p:sldId id="282" r:id="rId16"/>
    <p:sldId id="269" r:id="rId17"/>
    <p:sldId id="268" r:id="rId18"/>
    <p:sldId id="281" r:id="rId19"/>
    <p:sldId id="284" r:id="rId20"/>
    <p:sldId id="271" r:id="rId21"/>
    <p:sldId id="275" r:id="rId22"/>
    <p:sldId id="276" r:id="rId23"/>
    <p:sldId id="280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B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FDDF6-E30D-4073-82A2-DD2D0E2EBD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6FAF8E-DAB7-4857-A7DA-DAC5FD22CD8F}">
      <dgm:prSet/>
      <dgm:spPr>
        <a:xfrm>
          <a:off x="0" y="41400"/>
          <a:ext cx="8504238" cy="67860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Introduction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410A2AB3-8FB7-46B4-AA3F-49101CB5C7E9}" type="parTrans" cxnId="{D317D515-5B8A-4BD6-AB98-B293FE313475}">
      <dgm:prSet/>
      <dgm:spPr/>
      <dgm:t>
        <a:bodyPr/>
        <a:lstStyle/>
        <a:p>
          <a:endParaRPr lang="en-US"/>
        </a:p>
      </dgm:t>
    </dgm:pt>
    <dgm:pt modelId="{72C17432-FC79-4F15-949B-984B2D262C69}" type="sibTrans" cxnId="{D317D515-5B8A-4BD6-AB98-B293FE313475}">
      <dgm:prSet/>
      <dgm:spPr/>
      <dgm:t>
        <a:bodyPr/>
        <a:lstStyle/>
        <a:p>
          <a:endParaRPr lang="en-US"/>
        </a:p>
      </dgm:t>
    </dgm:pt>
    <dgm:pt modelId="{0FB6316D-D6DA-4927-A363-FB9687650C3E}">
      <dgm:prSet/>
      <dgm:spPr>
        <a:xfrm>
          <a:off x="0" y="1565640"/>
          <a:ext cx="8504238" cy="67860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Methodology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F398455-5474-4243-81B6-EE78CDFD6B0D}" type="parTrans" cxnId="{29321701-FF4C-4FFE-9ED0-1DE1CA7277AD}">
      <dgm:prSet/>
      <dgm:spPr/>
      <dgm:t>
        <a:bodyPr/>
        <a:lstStyle/>
        <a:p>
          <a:endParaRPr lang="en-US"/>
        </a:p>
      </dgm:t>
    </dgm:pt>
    <dgm:pt modelId="{A3AD771E-730E-487B-A95E-94F746D93D0D}" type="sibTrans" cxnId="{29321701-FF4C-4FFE-9ED0-1DE1CA7277AD}">
      <dgm:prSet/>
      <dgm:spPr/>
      <dgm:t>
        <a:bodyPr/>
        <a:lstStyle/>
        <a:p>
          <a:endParaRPr lang="en-US"/>
        </a:p>
      </dgm:t>
    </dgm:pt>
    <dgm:pt modelId="{B0BD0C30-EB82-4D4A-B530-073F50738BF8}">
      <dgm:prSet/>
      <dgm:spPr>
        <a:xfrm>
          <a:off x="0" y="2327760"/>
          <a:ext cx="8504238" cy="678600"/>
        </a:xfrm>
        <a:prstGeom prst="roundRect">
          <a:avLst/>
        </a:prstGeo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IN" b="0" dirty="0" smtClean="0"/>
            <a:t>Household Survey Overall Sample Size</a:t>
          </a:r>
          <a:endParaRPr lang="en-US" b="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9C28A0-CDCC-4671-BD48-5AD2DCBC6586}" type="parTrans" cxnId="{D40252E0-22EE-4403-B68C-D56AAA75A476}">
      <dgm:prSet/>
      <dgm:spPr/>
      <dgm:t>
        <a:bodyPr/>
        <a:lstStyle/>
        <a:p>
          <a:endParaRPr lang="en-US"/>
        </a:p>
      </dgm:t>
    </dgm:pt>
    <dgm:pt modelId="{F1EF662D-12F7-4B5B-810A-1727A35FA4A5}" type="sibTrans" cxnId="{D40252E0-22EE-4403-B68C-D56AAA75A476}">
      <dgm:prSet/>
      <dgm:spPr/>
      <dgm:t>
        <a:bodyPr/>
        <a:lstStyle/>
        <a:p>
          <a:endParaRPr lang="en-US"/>
        </a:p>
      </dgm:t>
    </dgm:pt>
    <dgm:pt modelId="{27DD1F47-5703-42E6-907F-D30CD59E25CB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IN" b="0" dirty="0" smtClean="0"/>
            <a:t>Anthropometric Measurement </a:t>
          </a:r>
          <a:endParaRPr lang="en-US" b="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9628C31-8BEF-41F5-8B7B-75C04B39F1F7}" type="parTrans" cxnId="{919701E4-28F1-45CB-896F-9C65FFF742E8}">
      <dgm:prSet/>
      <dgm:spPr/>
      <dgm:t>
        <a:bodyPr/>
        <a:lstStyle/>
        <a:p>
          <a:endParaRPr lang="en-US"/>
        </a:p>
      </dgm:t>
    </dgm:pt>
    <dgm:pt modelId="{6D8A50DB-8E78-4059-AFC7-4AC7F478A1CE}" type="sibTrans" cxnId="{919701E4-28F1-45CB-896F-9C65FFF742E8}">
      <dgm:prSet/>
      <dgm:spPr/>
      <dgm:t>
        <a:bodyPr/>
        <a:lstStyle/>
        <a:p>
          <a:endParaRPr lang="en-US"/>
        </a:p>
      </dgm:t>
    </dgm:pt>
    <dgm:pt modelId="{B431ABA9-C338-4317-AE67-9813E1A1A669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IN" b="0" dirty="0" smtClean="0"/>
            <a:t>Hb level estimation</a:t>
          </a:r>
          <a:endParaRPr lang="en-US" b="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8BFF8290-FA7E-4EB5-A3B7-266EE3773BD0}" type="parTrans" cxnId="{B3B8C817-8E5D-4008-B2F9-B0BAA06A186F}">
      <dgm:prSet/>
      <dgm:spPr/>
      <dgm:t>
        <a:bodyPr/>
        <a:lstStyle/>
        <a:p>
          <a:endParaRPr lang="en-US"/>
        </a:p>
      </dgm:t>
    </dgm:pt>
    <dgm:pt modelId="{F5FA5E6A-0AFB-448E-9AFC-2EF1BB94CEFC}" type="sibTrans" cxnId="{B3B8C817-8E5D-4008-B2F9-B0BAA06A186F}">
      <dgm:prSet/>
      <dgm:spPr/>
      <dgm:t>
        <a:bodyPr/>
        <a:lstStyle/>
        <a:p>
          <a:endParaRPr lang="en-US"/>
        </a:p>
      </dgm:t>
    </dgm:pt>
    <dgm:pt modelId="{180B5CAE-7CB1-48F2-AA2B-1E506B3BF93A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Area</a:t>
          </a:r>
          <a:r>
            <a:rPr lang="en-US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Covered</a:t>
          </a:r>
          <a:endParaRPr lang="en-US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35D6F3FB-46EA-42EF-A0BC-69A9F42A80AE}" type="parTrans" cxnId="{9241964D-DA30-4BF8-8AE3-45274B56F01F}">
      <dgm:prSet/>
      <dgm:spPr/>
      <dgm:t>
        <a:bodyPr/>
        <a:lstStyle/>
        <a:p>
          <a:endParaRPr lang="en-US"/>
        </a:p>
      </dgm:t>
    </dgm:pt>
    <dgm:pt modelId="{6D5DEBAD-A0E1-429E-A79C-E63D03086063}" type="sibTrans" cxnId="{9241964D-DA30-4BF8-8AE3-45274B56F01F}">
      <dgm:prSet/>
      <dgm:spPr/>
      <dgm:t>
        <a:bodyPr/>
        <a:lstStyle/>
        <a:p>
          <a:endParaRPr lang="en-US"/>
        </a:p>
      </dgm:t>
    </dgm:pt>
    <dgm:pt modelId="{B4E42433-EF7C-4E19-BDE5-5E7D868A86E2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Data Monitoring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58E00948-076B-4190-8275-F2E8D2E1D7D9}" type="parTrans" cxnId="{2AE3C47A-46A2-40BF-99D5-2D95AA67C3CD}">
      <dgm:prSet/>
      <dgm:spPr/>
      <dgm:t>
        <a:bodyPr/>
        <a:lstStyle/>
        <a:p>
          <a:endParaRPr lang="en-US"/>
        </a:p>
      </dgm:t>
    </dgm:pt>
    <dgm:pt modelId="{BE21BF70-CF1C-4377-A1DF-09C64396E507}" type="sibTrans" cxnId="{2AE3C47A-46A2-40BF-99D5-2D95AA67C3CD}">
      <dgm:prSet/>
      <dgm:spPr/>
      <dgm:t>
        <a:bodyPr/>
        <a:lstStyle/>
        <a:p>
          <a:endParaRPr lang="en-US"/>
        </a:p>
      </dgm:t>
    </dgm:pt>
    <dgm:pt modelId="{9074D6E0-F712-4A72-9F65-CEC99AD97C98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Findings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FACDDE2-2EEB-4097-BDD2-571B614BB95E}" type="parTrans" cxnId="{49288DD8-15B7-4B12-AF8B-83083857467D}">
      <dgm:prSet/>
      <dgm:spPr/>
      <dgm:t>
        <a:bodyPr/>
        <a:lstStyle/>
        <a:p>
          <a:endParaRPr lang="en-US"/>
        </a:p>
      </dgm:t>
    </dgm:pt>
    <dgm:pt modelId="{FE906723-0842-4A3D-8522-FB3CB4A8E382}" type="sibTrans" cxnId="{49288DD8-15B7-4B12-AF8B-83083857467D}">
      <dgm:prSet/>
      <dgm:spPr/>
      <dgm:t>
        <a:bodyPr/>
        <a:lstStyle/>
        <a:p>
          <a:endParaRPr lang="en-US"/>
        </a:p>
      </dgm:t>
    </dgm:pt>
    <dgm:pt modelId="{CE24BDDE-4C28-4548-9AB3-4D5864BD0521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Limitation of the study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C6043DF7-312C-4FD0-A081-4AD50DB1D0B0}" type="parTrans" cxnId="{C45C4617-C1B9-43CF-B546-9D33EC7B82B3}">
      <dgm:prSet/>
      <dgm:spPr/>
      <dgm:t>
        <a:bodyPr/>
        <a:lstStyle/>
        <a:p>
          <a:endParaRPr lang="en-US"/>
        </a:p>
      </dgm:t>
    </dgm:pt>
    <dgm:pt modelId="{CC1AB45A-74D1-4E74-B064-5DB14B66EFEA}" type="sibTrans" cxnId="{C45C4617-C1B9-43CF-B546-9D33EC7B82B3}">
      <dgm:prSet/>
      <dgm:spPr/>
      <dgm:t>
        <a:bodyPr/>
        <a:lstStyle/>
        <a:p>
          <a:endParaRPr lang="en-US"/>
        </a:p>
      </dgm:t>
    </dgm:pt>
    <dgm:pt modelId="{3537B5A3-1957-49B0-927C-2E3926B16197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Recommendation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7966801D-E55A-4360-A521-E90E9DCCC0AE}" type="parTrans" cxnId="{942915F5-7D7E-49A0-9909-C178A1C6339B}">
      <dgm:prSet/>
      <dgm:spPr/>
      <dgm:t>
        <a:bodyPr/>
        <a:lstStyle/>
        <a:p>
          <a:endParaRPr lang="en-US"/>
        </a:p>
      </dgm:t>
    </dgm:pt>
    <dgm:pt modelId="{5420C9C5-83F1-420E-B34F-B385A9886669}" type="sibTrans" cxnId="{942915F5-7D7E-49A0-9909-C178A1C6339B}">
      <dgm:prSet/>
      <dgm:spPr/>
      <dgm:t>
        <a:bodyPr/>
        <a:lstStyle/>
        <a:p>
          <a:endParaRPr lang="en-US"/>
        </a:p>
      </dgm:t>
    </dgm:pt>
    <dgm:pt modelId="{72A4D52A-F09E-4AFA-A24C-DB881228CADD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Learnings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FC53A1D-1666-4AF1-95AE-5A0756981459}" type="parTrans" cxnId="{001C579C-A3FF-450F-972A-8527F83DECDE}">
      <dgm:prSet/>
      <dgm:spPr/>
      <dgm:t>
        <a:bodyPr/>
        <a:lstStyle/>
        <a:p>
          <a:endParaRPr lang="en-US"/>
        </a:p>
      </dgm:t>
    </dgm:pt>
    <dgm:pt modelId="{D11556EC-EA0B-4C14-AF67-1163EFDA3C3B}" type="sibTrans" cxnId="{001C579C-A3FF-450F-972A-8527F83DECDE}">
      <dgm:prSet/>
      <dgm:spPr/>
      <dgm:t>
        <a:bodyPr/>
        <a:lstStyle/>
        <a:p>
          <a:endParaRPr lang="en-US"/>
        </a:p>
      </dgm:t>
    </dgm:pt>
    <dgm:pt modelId="{611B2BF8-BC05-41EE-A04B-EB89CF312D60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Poster Presentation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97B0D151-06CB-4C84-96B5-BE00CC223D3B}" type="parTrans" cxnId="{5DAD7E81-F81C-4105-A6A2-498866356B0F}">
      <dgm:prSet/>
      <dgm:spPr/>
      <dgm:t>
        <a:bodyPr/>
        <a:lstStyle/>
        <a:p>
          <a:endParaRPr lang="en-US"/>
        </a:p>
      </dgm:t>
    </dgm:pt>
    <dgm:pt modelId="{E41AD4C3-45F2-42BB-AA15-D9BC18743373}" type="sibTrans" cxnId="{5DAD7E81-F81C-4105-A6A2-498866356B0F}">
      <dgm:prSet/>
      <dgm:spPr/>
      <dgm:t>
        <a:bodyPr/>
        <a:lstStyle/>
        <a:p>
          <a:endParaRPr lang="en-US"/>
        </a:p>
      </dgm:t>
    </dgm:pt>
    <dgm:pt modelId="{D7BB0C52-ABC5-4E6B-AD05-D3065B5517F1}">
      <dgm:prSet/>
      <dgm:spPr>
        <a:xfrm>
          <a:off x="0" y="38520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Pictorial Journey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8FD899C-A4C5-47E3-9E9A-9CB9C8581A6F}" type="parTrans" cxnId="{503D4FEC-55D3-4F00-B0A5-6E54FAA477A3}">
      <dgm:prSet/>
      <dgm:spPr/>
      <dgm:t>
        <a:bodyPr/>
        <a:lstStyle/>
        <a:p>
          <a:endParaRPr lang="en-US"/>
        </a:p>
      </dgm:t>
    </dgm:pt>
    <dgm:pt modelId="{9B83CEE3-6ED8-46D4-834C-F6E109E4AC75}" type="sibTrans" cxnId="{503D4FEC-55D3-4F00-B0A5-6E54FAA477A3}">
      <dgm:prSet/>
      <dgm:spPr/>
      <dgm:t>
        <a:bodyPr/>
        <a:lstStyle/>
        <a:p>
          <a:endParaRPr lang="en-US"/>
        </a:p>
      </dgm:t>
    </dgm:pt>
    <dgm:pt modelId="{23C27972-9058-4140-BB70-59B36A6AAAA7}">
      <dgm:prSet/>
      <dgm:spPr>
        <a:xfrm>
          <a:off x="0" y="41400"/>
          <a:ext cx="8504238" cy="678600"/>
        </a:xfrm>
        <a:solidFill>
          <a:srgbClr val="A53010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Objectives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E46E2E9-ACEB-4240-BF9F-9B8B639FF4A2}" type="parTrans" cxnId="{5AB758D7-0A74-48FE-9226-70244346D599}">
      <dgm:prSet/>
      <dgm:spPr/>
      <dgm:t>
        <a:bodyPr/>
        <a:lstStyle/>
        <a:p>
          <a:endParaRPr lang="en-US"/>
        </a:p>
      </dgm:t>
    </dgm:pt>
    <dgm:pt modelId="{7FF31E9D-2D9E-4C00-8DFA-E48C10736827}" type="sibTrans" cxnId="{5AB758D7-0A74-48FE-9226-70244346D599}">
      <dgm:prSet/>
      <dgm:spPr/>
      <dgm:t>
        <a:bodyPr/>
        <a:lstStyle/>
        <a:p>
          <a:endParaRPr lang="en-US"/>
        </a:p>
      </dgm:t>
    </dgm:pt>
    <dgm:pt modelId="{5B1010A9-2F72-429A-80BE-C8B6562BDB6A}" type="pres">
      <dgm:prSet presAssocID="{7EFFDDF6-E30D-4073-82A2-DD2D0E2EBD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5E820-B8E1-438A-B305-0C3214B285BF}" type="pres">
      <dgm:prSet presAssocID="{DD6FAF8E-DAB7-4857-A7DA-DAC5FD22CD8F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33162-5494-43A2-9BAD-AF3CD8FF11F3}" type="pres">
      <dgm:prSet presAssocID="{72C17432-FC79-4F15-949B-984B2D262C69}" presName="spacer" presStyleCnt="0"/>
      <dgm:spPr/>
    </dgm:pt>
    <dgm:pt modelId="{16A0764D-EA9B-4A14-BBC7-C7A26D255F7E}" type="pres">
      <dgm:prSet presAssocID="{23C27972-9058-4140-BB70-59B36A6AAAA7}" presName="parentText" presStyleLbl="node1" presStyleIdx="1" presStyleCnt="1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11569-A7FE-4BF8-8AA2-D0358B7ECD76}" type="pres">
      <dgm:prSet presAssocID="{7FF31E9D-2D9E-4C00-8DFA-E48C10736827}" presName="spacer" presStyleCnt="0"/>
      <dgm:spPr/>
    </dgm:pt>
    <dgm:pt modelId="{105366D8-D523-4494-AF70-A9F1696BBB31}" type="pres">
      <dgm:prSet presAssocID="{0FB6316D-D6DA-4927-A363-FB9687650C3E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2CE32-DBA9-475D-B595-928A3F71E97D}" type="pres">
      <dgm:prSet presAssocID="{A3AD771E-730E-487B-A95E-94F746D93D0D}" presName="spacer" presStyleCnt="0"/>
      <dgm:spPr/>
    </dgm:pt>
    <dgm:pt modelId="{0AFFBD37-4B6B-4403-9AC2-EBDD45A896EC}" type="pres">
      <dgm:prSet presAssocID="{B0BD0C30-EB82-4D4A-B530-073F50738BF8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C0E3C-E53B-4720-AFB7-A92E40019339}" type="pres">
      <dgm:prSet presAssocID="{F1EF662D-12F7-4B5B-810A-1727A35FA4A5}" presName="spacer" presStyleCnt="0"/>
      <dgm:spPr/>
    </dgm:pt>
    <dgm:pt modelId="{0B08E1BC-E09D-41E7-A10B-6F5589565F04}" type="pres">
      <dgm:prSet presAssocID="{27DD1F47-5703-42E6-907F-D30CD59E25CB}" presName="parentText" presStyleLbl="node1" presStyleIdx="4" presStyleCnt="1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9E2B0C7-994A-4041-9E76-5ACE4EFCF28D}" type="pres">
      <dgm:prSet presAssocID="{6D8A50DB-8E78-4059-AFC7-4AC7F478A1CE}" presName="spacer" presStyleCnt="0"/>
      <dgm:spPr/>
    </dgm:pt>
    <dgm:pt modelId="{550C8548-155C-43A6-AC90-0A9FA11BD1A2}" type="pres">
      <dgm:prSet presAssocID="{B431ABA9-C338-4317-AE67-9813E1A1A669}" presName="parentText" presStyleLbl="node1" presStyleIdx="5" presStyleCnt="14" custLinFactNeighborX="38" custLinFactNeighborY="57301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1783268-077D-4136-9688-A81F4FBD5233}" type="pres">
      <dgm:prSet presAssocID="{F5FA5E6A-0AFB-448E-9AFC-2EF1BB94CEFC}" presName="spacer" presStyleCnt="0"/>
      <dgm:spPr/>
    </dgm:pt>
    <dgm:pt modelId="{3E4EB612-2EB6-47C2-AD7C-3F0BC7216980}" type="pres">
      <dgm:prSet presAssocID="{180B5CAE-7CB1-48F2-AA2B-1E506B3BF93A}" presName="parentText" presStyleLbl="node1" presStyleIdx="6" presStyleCnt="14" custLinFactNeighborX="38" custLinFactNeighborY="-372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4BF317-3484-4ED1-9D88-0216527E787F}" type="pres">
      <dgm:prSet presAssocID="{6D5DEBAD-A0E1-429E-A79C-E63D03086063}" presName="spacer" presStyleCnt="0"/>
      <dgm:spPr/>
    </dgm:pt>
    <dgm:pt modelId="{9C75F7A6-31CF-4E79-8279-1B769954DC2C}" type="pres">
      <dgm:prSet presAssocID="{B4E42433-EF7C-4E19-BDE5-5E7D868A86E2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B1CC2-D7F9-42A3-A1AC-44C64310676E}" type="pres">
      <dgm:prSet presAssocID="{BE21BF70-CF1C-4377-A1DF-09C64396E507}" presName="spacer" presStyleCnt="0"/>
      <dgm:spPr/>
    </dgm:pt>
    <dgm:pt modelId="{662BF3A7-5CCD-4ABA-B3AD-D1140A94E403}" type="pres">
      <dgm:prSet presAssocID="{9074D6E0-F712-4A72-9F65-CEC99AD97C98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2C749-CABE-4DF4-BB1D-213078E8ECD1}" type="pres">
      <dgm:prSet presAssocID="{FE906723-0842-4A3D-8522-FB3CB4A8E382}" presName="spacer" presStyleCnt="0"/>
      <dgm:spPr/>
    </dgm:pt>
    <dgm:pt modelId="{8F4C132B-CBCC-4037-8629-739E20101966}" type="pres">
      <dgm:prSet presAssocID="{CE24BDDE-4C28-4548-9AB3-4D5864BD0521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24A9B-2438-482A-A9F1-1403FA6D311B}" type="pres">
      <dgm:prSet presAssocID="{CC1AB45A-74D1-4E74-B064-5DB14B66EFEA}" presName="spacer" presStyleCnt="0"/>
      <dgm:spPr/>
    </dgm:pt>
    <dgm:pt modelId="{E2D7FD45-AEAF-4EE7-9125-4D4FD29D7E52}" type="pres">
      <dgm:prSet presAssocID="{3537B5A3-1957-49B0-927C-2E3926B16197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764C2-AE07-4360-90AA-A3BF8FC42C9B}" type="pres">
      <dgm:prSet presAssocID="{5420C9C5-83F1-420E-B34F-B385A9886669}" presName="spacer" presStyleCnt="0"/>
      <dgm:spPr/>
    </dgm:pt>
    <dgm:pt modelId="{FF27003D-72B3-4ECE-9308-05E224B9AA44}" type="pres">
      <dgm:prSet presAssocID="{72A4D52A-F09E-4AFA-A24C-DB881228CADD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7B495-79FF-46D0-85E5-2455F69151EE}" type="pres">
      <dgm:prSet presAssocID="{D11556EC-EA0B-4C14-AF67-1163EFDA3C3B}" presName="spacer" presStyleCnt="0"/>
      <dgm:spPr/>
    </dgm:pt>
    <dgm:pt modelId="{11897B93-371C-4F64-AF9E-3D13B4DBFDA5}" type="pres">
      <dgm:prSet presAssocID="{611B2BF8-BC05-41EE-A04B-EB89CF312D60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82FAF-1AF1-49C6-B6CC-7BA15A190E72}" type="pres">
      <dgm:prSet presAssocID="{E41AD4C3-45F2-42BB-AA15-D9BC18743373}" presName="spacer" presStyleCnt="0"/>
      <dgm:spPr/>
    </dgm:pt>
    <dgm:pt modelId="{E0E06327-49EF-4321-AD9D-A5AAFC1D17AC}" type="pres">
      <dgm:prSet presAssocID="{D7BB0C52-ABC5-4E6B-AD05-D3065B5517F1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915F5-7D7E-49A0-9909-C178A1C6339B}" srcId="{7EFFDDF6-E30D-4073-82A2-DD2D0E2EBDC1}" destId="{3537B5A3-1957-49B0-927C-2E3926B16197}" srcOrd="10" destOrd="0" parTransId="{7966801D-E55A-4360-A521-E90E9DCCC0AE}" sibTransId="{5420C9C5-83F1-420E-B34F-B385A9886669}"/>
    <dgm:cxn modelId="{B281861B-EA84-42F9-8E74-5EF8D6A79893}" type="presOf" srcId="{611B2BF8-BC05-41EE-A04B-EB89CF312D60}" destId="{11897B93-371C-4F64-AF9E-3D13B4DBFDA5}" srcOrd="0" destOrd="0" presId="urn:microsoft.com/office/officeart/2005/8/layout/vList2"/>
    <dgm:cxn modelId="{C45C4617-C1B9-43CF-B546-9D33EC7B82B3}" srcId="{7EFFDDF6-E30D-4073-82A2-DD2D0E2EBDC1}" destId="{CE24BDDE-4C28-4548-9AB3-4D5864BD0521}" srcOrd="9" destOrd="0" parTransId="{C6043DF7-312C-4FD0-A081-4AD50DB1D0B0}" sibTransId="{CC1AB45A-74D1-4E74-B064-5DB14B66EFEA}"/>
    <dgm:cxn modelId="{29321701-FF4C-4FFE-9ED0-1DE1CA7277AD}" srcId="{7EFFDDF6-E30D-4073-82A2-DD2D0E2EBDC1}" destId="{0FB6316D-D6DA-4927-A363-FB9687650C3E}" srcOrd="2" destOrd="0" parTransId="{FF398455-5474-4243-81B6-EE78CDFD6B0D}" sibTransId="{A3AD771E-730E-487B-A95E-94F746D93D0D}"/>
    <dgm:cxn modelId="{0F23D52E-86DE-4DBE-9274-527D62C8D5BF}" type="presOf" srcId="{DD6FAF8E-DAB7-4857-A7DA-DAC5FD22CD8F}" destId="{9315E820-B8E1-438A-B305-0C3214B285BF}" srcOrd="0" destOrd="0" presId="urn:microsoft.com/office/officeart/2005/8/layout/vList2"/>
    <dgm:cxn modelId="{8E4E85F0-BCC4-4DE8-BB9C-368BA5971EF9}" type="presOf" srcId="{27DD1F47-5703-42E6-907F-D30CD59E25CB}" destId="{0B08E1BC-E09D-41E7-A10B-6F5589565F04}" srcOrd="0" destOrd="0" presId="urn:microsoft.com/office/officeart/2005/8/layout/vList2"/>
    <dgm:cxn modelId="{2AD476B7-7474-4C23-96DE-8A7F6D6A9CDF}" type="presOf" srcId="{B4E42433-EF7C-4E19-BDE5-5E7D868A86E2}" destId="{9C75F7A6-31CF-4E79-8279-1B769954DC2C}" srcOrd="0" destOrd="0" presId="urn:microsoft.com/office/officeart/2005/8/layout/vList2"/>
    <dgm:cxn modelId="{2AE3C47A-46A2-40BF-99D5-2D95AA67C3CD}" srcId="{7EFFDDF6-E30D-4073-82A2-DD2D0E2EBDC1}" destId="{B4E42433-EF7C-4E19-BDE5-5E7D868A86E2}" srcOrd="7" destOrd="0" parTransId="{58E00948-076B-4190-8275-F2E8D2E1D7D9}" sibTransId="{BE21BF70-CF1C-4377-A1DF-09C64396E507}"/>
    <dgm:cxn modelId="{A368F7E7-C279-4A53-9611-C19928423D1B}" type="presOf" srcId="{72A4D52A-F09E-4AFA-A24C-DB881228CADD}" destId="{FF27003D-72B3-4ECE-9308-05E224B9AA44}" srcOrd="0" destOrd="0" presId="urn:microsoft.com/office/officeart/2005/8/layout/vList2"/>
    <dgm:cxn modelId="{6ADA9A8D-CEE9-46DC-9F24-B8D489778992}" type="presOf" srcId="{0FB6316D-D6DA-4927-A363-FB9687650C3E}" destId="{105366D8-D523-4494-AF70-A9F1696BBB31}" srcOrd="0" destOrd="0" presId="urn:microsoft.com/office/officeart/2005/8/layout/vList2"/>
    <dgm:cxn modelId="{9241964D-DA30-4BF8-8AE3-45274B56F01F}" srcId="{7EFFDDF6-E30D-4073-82A2-DD2D0E2EBDC1}" destId="{180B5CAE-7CB1-48F2-AA2B-1E506B3BF93A}" srcOrd="6" destOrd="0" parTransId="{35D6F3FB-46EA-42EF-A0BC-69A9F42A80AE}" sibTransId="{6D5DEBAD-A0E1-429E-A79C-E63D03086063}"/>
    <dgm:cxn modelId="{5AB758D7-0A74-48FE-9226-70244346D599}" srcId="{7EFFDDF6-E30D-4073-82A2-DD2D0E2EBDC1}" destId="{23C27972-9058-4140-BB70-59B36A6AAAA7}" srcOrd="1" destOrd="0" parTransId="{FE46E2E9-ACEB-4240-BF9F-9B8B639FF4A2}" sibTransId="{7FF31E9D-2D9E-4C00-8DFA-E48C10736827}"/>
    <dgm:cxn modelId="{342EC7C9-5177-427F-8D95-19CA8028C2E1}" type="presOf" srcId="{9074D6E0-F712-4A72-9F65-CEC99AD97C98}" destId="{662BF3A7-5CCD-4ABA-B3AD-D1140A94E403}" srcOrd="0" destOrd="0" presId="urn:microsoft.com/office/officeart/2005/8/layout/vList2"/>
    <dgm:cxn modelId="{78799599-77C2-409C-B955-199885827141}" type="presOf" srcId="{3537B5A3-1957-49B0-927C-2E3926B16197}" destId="{E2D7FD45-AEAF-4EE7-9125-4D4FD29D7E52}" srcOrd="0" destOrd="0" presId="urn:microsoft.com/office/officeart/2005/8/layout/vList2"/>
    <dgm:cxn modelId="{3B007B37-9D23-419F-9EC8-1138C39D23AA}" type="presOf" srcId="{23C27972-9058-4140-BB70-59B36A6AAAA7}" destId="{16A0764D-EA9B-4A14-BBC7-C7A26D255F7E}" srcOrd="0" destOrd="0" presId="urn:microsoft.com/office/officeart/2005/8/layout/vList2"/>
    <dgm:cxn modelId="{AF17B9F7-2FE1-4D82-BCDA-788E13F16155}" type="presOf" srcId="{CE24BDDE-4C28-4548-9AB3-4D5864BD0521}" destId="{8F4C132B-CBCC-4037-8629-739E20101966}" srcOrd="0" destOrd="0" presId="urn:microsoft.com/office/officeart/2005/8/layout/vList2"/>
    <dgm:cxn modelId="{D317D515-5B8A-4BD6-AB98-B293FE313475}" srcId="{7EFFDDF6-E30D-4073-82A2-DD2D0E2EBDC1}" destId="{DD6FAF8E-DAB7-4857-A7DA-DAC5FD22CD8F}" srcOrd="0" destOrd="0" parTransId="{410A2AB3-8FB7-46B4-AA3F-49101CB5C7E9}" sibTransId="{72C17432-FC79-4F15-949B-984B2D262C69}"/>
    <dgm:cxn modelId="{494580F9-0BD0-490E-B6EA-1725DB182506}" type="presOf" srcId="{B431ABA9-C338-4317-AE67-9813E1A1A669}" destId="{550C8548-155C-43A6-AC90-0A9FA11BD1A2}" srcOrd="0" destOrd="0" presId="urn:microsoft.com/office/officeart/2005/8/layout/vList2"/>
    <dgm:cxn modelId="{51BAC994-A4DA-464F-B553-0AA87D80D9A1}" type="presOf" srcId="{D7BB0C52-ABC5-4E6B-AD05-D3065B5517F1}" destId="{E0E06327-49EF-4321-AD9D-A5AAFC1D17AC}" srcOrd="0" destOrd="0" presId="urn:microsoft.com/office/officeart/2005/8/layout/vList2"/>
    <dgm:cxn modelId="{23AB73DB-6808-46F8-9AD5-9163098FF19A}" type="presOf" srcId="{B0BD0C30-EB82-4D4A-B530-073F50738BF8}" destId="{0AFFBD37-4B6B-4403-9AC2-EBDD45A896EC}" srcOrd="0" destOrd="0" presId="urn:microsoft.com/office/officeart/2005/8/layout/vList2"/>
    <dgm:cxn modelId="{503D4FEC-55D3-4F00-B0A5-6E54FAA477A3}" srcId="{7EFFDDF6-E30D-4073-82A2-DD2D0E2EBDC1}" destId="{D7BB0C52-ABC5-4E6B-AD05-D3065B5517F1}" srcOrd="13" destOrd="0" parTransId="{68FD899C-A4C5-47E3-9E9A-9CB9C8581A6F}" sibTransId="{9B83CEE3-6ED8-46D4-834C-F6E109E4AC75}"/>
    <dgm:cxn modelId="{B3B8C817-8E5D-4008-B2F9-B0BAA06A186F}" srcId="{7EFFDDF6-E30D-4073-82A2-DD2D0E2EBDC1}" destId="{B431ABA9-C338-4317-AE67-9813E1A1A669}" srcOrd="5" destOrd="0" parTransId="{8BFF8290-FA7E-4EB5-A3B7-266EE3773BD0}" sibTransId="{F5FA5E6A-0AFB-448E-9AFC-2EF1BB94CEFC}"/>
    <dgm:cxn modelId="{6FB88558-E7E3-4C53-BF81-C223773FC628}" type="presOf" srcId="{7EFFDDF6-E30D-4073-82A2-DD2D0E2EBDC1}" destId="{5B1010A9-2F72-429A-80BE-C8B6562BDB6A}" srcOrd="0" destOrd="0" presId="urn:microsoft.com/office/officeart/2005/8/layout/vList2"/>
    <dgm:cxn modelId="{D40252E0-22EE-4403-B68C-D56AAA75A476}" srcId="{7EFFDDF6-E30D-4073-82A2-DD2D0E2EBDC1}" destId="{B0BD0C30-EB82-4D4A-B530-073F50738BF8}" srcOrd="3" destOrd="0" parTransId="{AC9C28A0-CDCC-4671-BD48-5AD2DCBC6586}" sibTransId="{F1EF662D-12F7-4B5B-810A-1727A35FA4A5}"/>
    <dgm:cxn modelId="{D2B0F2F1-03E2-438D-A39D-29608B28945F}" type="presOf" srcId="{180B5CAE-7CB1-48F2-AA2B-1E506B3BF93A}" destId="{3E4EB612-2EB6-47C2-AD7C-3F0BC7216980}" srcOrd="0" destOrd="0" presId="urn:microsoft.com/office/officeart/2005/8/layout/vList2"/>
    <dgm:cxn modelId="{5DAD7E81-F81C-4105-A6A2-498866356B0F}" srcId="{7EFFDDF6-E30D-4073-82A2-DD2D0E2EBDC1}" destId="{611B2BF8-BC05-41EE-A04B-EB89CF312D60}" srcOrd="12" destOrd="0" parTransId="{97B0D151-06CB-4C84-96B5-BE00CC223D3B}" sibTransId="{E41AD4C3-45F2-42BB-AA15-D9BC18743373}"/>
    <dgm:cxn modelId="{49288DD8-15B7-4B12-AF8B-83083857467D}" srcId="{7EFFDDF6-E30D-4073-82A2-DD2D0E2EBDC1}" destId="{9074D6E0-F712-4A72-9F65-CEC99AD97C98}" srcOrd="8" destOrd="0" parTransId="{FFACDDE2-2EEB-4097-BDD2-571B614BB95E}" sibTransId="{FE906723-0842-4A3D-8522-FB3CB4A8E382}"/>
    <dgm:cxn modelId="{919701E4-28F1-45CB-896F-9C65FFF742E8}" srcId="{7EFFDDF6-E30D-4073-82A2-DD2D0E2EBDC1}" destId="{27DD1F47-5703-42E6-907F-D30CD59E25CB}" srcOrd="4" destOrd="0" parTransId="{D9628C31-8BEF-41F5-8B7B-75C04B39F1F7}" sibTransId="{6D8A50DB-8E78-4059-AFC7-4AC7F478A1CE}"/>
    <dgm:cxn modelId="{001C579C-A3FF-450F-972A-8527F83DECDE}" srcId="{7EFFDDF6-E30D-4073-82A2-DD2D0E2EBDC1}" destId="{72A4D52A-F09E-4AFA-A24C-DB881228CADD}" srcOrd="11" destOrd="0" parTransId="{FFC53A1D-1666-4AF1-95AE-5A0756981459}" sibTransId="{D11556EC-EA0B-4C14-AF67-1163EFDA3C3B}"/>
    <dgm:cxn modelId="{5B196EFE-DA3F-41E0-93E8-B25BD3061181}" type="presParOf" srcId="{5B1010A9-2F72-429A-80BE-C8B6562BDB6A}" destId="{9315E820-B8E1-438A-B305-0C3214B285BF}" srcOrd="0" destOrd="0" presId="urn:microsoft.com/office/officeart/2005/8/layout/vList2"/>
    <dgm:cxn modelId="{0953B5AF-2C91-4996-986C-CEC5DE2638B1}" type="presParOf" srcId="{5B1010A9-2F72-429A-80BE-C8B6562BDB6A}" destId="{DA833162-5494-43A2-9BAD-AF3CD8FF11F3}" srcOrd="1" destOrd="0" presId="urn:microsoft.com/office/officeart/2005/8/layout/vList2"/>
    <dgm:cxn modelId="{A03B79AF-BD82-4913-B8A1-1412B7F14E7C}" type="presParOf" srcId="{5B1010A9-2F72-429A-80BE-C8B6562BDB6A}" destId="{16A0764D-EA9B-4A14-BBC7-C7A26D255F7E}" srcOrd="2" destOrd="0" presId="urn:microsoft.com/office/officeart/2005/8/layout/vList2"/>
    <dgm:cxn modelId="{D25A166E-C703-4FCF-BC3D-DFF845F78BF8}" type="presParOf" srcId="{5B1010A9-2F72-429A-80BE-C8B6562BDB6A}" destId="{55A11569-A7FE-4BF8-8AA2-D0358B7ECD76}" srcOrd="3" destOrd="0" presId="urn:microsoft.com/office/officeart/2005/8/layout/vList2"/>
    <dgm:cxn modelId="{A9E2E490-4B52-4CAD-9FB0-C0270E065B40}" type="presParOf" srcId="{5B1010A9-2F72-429A-80BE-C8B6562BDB6A}" destId="{105366D8-D523-4494-AF70-A9F1696BBB31}" srcOrd="4" destOrd="0" presId="urn:microsoft.com/office/officeart/2005/8/layout/vList2"/>
    <dgm:cxn modelId="{5B7EF752-CAEC-438E-A13C-CF95A35CA5A0}" type="presParOf" srcId="{5B1010A9-2F72-429A-80BE-C8B6562BDB6A}" destId="{1E32CE32-DBA9-475D-B595-928A3F71E97D}" srcOrd="5" destOrd="0" presId="urn:microsoft.com/office/officeart/2005/8/layout/vList2"/>
    <dgm:cxn modelId="{773A90F2-DF71-4BBC-9443-4B6CB4A22485}" type="presParOf" srcId="{5B1010A9-2F72-429A-80BE-C8B6562BDB6A}" destId="{0AFFBD37-4B6B-4403-9AC2-EBDD45A896EC}" srcOrd="6" destOrd="0" presId="urn:microsoft.com/office/officeart/2005/8/layout/vList2"/>
    <dgm:cxn modelId="{440444C6-E990-49EE-9726-EBDB8D3E0C8D}" type="presParOf" srcId="{5B1010A9-2F72-429A-80BE-C8B6562BDB6A}" destId="{7CDC0E3C-E53B-4720-AFB7-A92E40019339}" srcOrd="7" destOrd="0" presId="urn:microsoft.com/office/officeart/2005/8/layout/vList2"/>
    <dgm:cxn modelId="{8DE6054E-869C-4DA9-9854-CAF763DAC07C}" type="presParOf" srcId="{5B1010A9-2F72-429A-80BE-C8B6562BDB6A}" destId="{0B08E1BC-E09D-41E7-A10B-6F5589565F04}" srcOrd="8" destOrd="0" presId="urn:microsoft.com/office/officeart/2005/8/layout/vList2"/>
    <dgm:cxn modelId="{F0AFE320-B25C-46C0-AE48-E3B3C5AD5813}" type="presParOf" srcId="{5B1010A9-2F72-429A-80BE-C8B6562BDB6A}" destId="{09E2B0C7-994A-4041-9E76-5ACE4EFCF28D}" srcOrd="9" destOrd="0" presId="urn:microsoft.com/office/officeart/2005/8/layout/vList2"/>
    <dgm:cxn modelId="{4E5AC240-BD6D-41BA-A690-E7C88C68042A}" type="presParOf" srcId="{5B1010A9-2F72-429A-80BE-C8B6562BDB6A}" destId="{550C8548-155C-43A6-AC90-0A9FA11BD1A2}" srcOrd="10" destOrd="0" presId="urn:microsoft.com/office/officeart/2005/8/layout/vList2"/>
    <dgm:cxn modelId="{CC8F0E1B-2FCF-4897-BD04-764D75B73BD0}" type="presParOf" srcId="{5B1010A9-2F72-429A-80BE-C8B6562BDB6A}" destId="{F1783268-077D-4136-9688-A81F4FBD5233}" srcOrd="11" destOrd="0" presId="urn:microsoft.com/office/officeart/2005/8/layout/vList2"/>
    <dgm:cxn modelId="{CBC0D740-C5DA-4074-B720-8175F4335233}" type="presParOf" srcId="{5B1010A9-2F72-429A-80BE-C8B6562BDB6A}" destId="{3E4EB612-2EB6-47C2-AD7C-3F0BC7216980}" srcOrd="12" destOrd="0" presId="urn:microsoft.com/office/officeart/2005/8/layout/vList2"/>
    <dgm:cxn modelId="{B2B7DC62-8B4C-4246-98B5-D9501727558E}" type="presParOf" srcId="{5B1010A9-2F72-429A-80BE-C8B6562BDB6A}" destId="{C84BF317-3484-4ED1-9D88-0216527E787F}" srcOrd="13" destOrd="0" presId="urn:microsoft.com/office/officeart/2005/8/layout/vList2"/>
    <dgm:cxn modelId="{9825496F-8472-4CC8-AF73-B04B7A3DA67E}" type="presParOf" srcId="{5B1010A9-2F72-429A-80BE-C8B6562BDB6A}" destId="{9C75F7A6-31CF-4E79-8279-1B769954DC2C}" srcOrd="14" destOrd="0" presId="urn:microsoft.com/office/officeart/2005/8/layout/vList2"/>
    <dgm:cxn modelId="{C854CE5E-8546-4986-A616-0CF3BE7E6818}" type="presParOf" srcId="{5B1010A9-2F72-429A-80BE-C8B6562BDB6A}" destId="{373B1CC2-D7F9-42A3-A1AC-44C64310676E}" srcOrd="15" destOrd="0" presId="urn:microsoft.com/office/officeart/2005/8/layout/vList2"/>
    <dgm:cxn modelId="{3D79E325-ACB8-4894-93F3-30B45E0CE399}" type="presParOf" srcId="{5B1010A9-2F72-429A-80BE-C8B6562BDB6A}" destId="{662BF3A7-5CCD-4ABA-B3AD-D1140A94E403}" srcOrd="16" destOrd="0" presId="urn:microsoft.com/office/officeart/2005/8/layout/vList2"/>
    <dgm:cxn modelId="{19C0471F-D9E0-434F-95A0-DE27EABF2282}" type="presParOf" srcId="{5B1010A9-2F72-429A-80BE-C8B6562BDB6A}" destId="{3352C749-CABE-4DF4-BB1D-213078E8ECD1}" srcOrd="17" destOrd="0" presId="urn:microsoft.com/office/officeart/2005/8/layout/vList2"/>
    <dgm:cxn modelId="{3F43196B-A57B-4576-AF39-D99EBFD81CFC}" type="presParOf" srcId="{5B1010A9-2F72-429A-80BE-C8B6562BDB6A}" destId="{8F4C132B-CBCC-4037-8629-739E20101966}" srcOrd="18" destOrd="0" presId="urn:microsoft.com/office/officeart/2005/8/layout/vList2"/>
    <dgm:cxn modelId="{149E6EF7-58B5-41B2-B1B2-D7CEBE906E28}" type="presParOf" srcId="{5B1010A9-2F72-429A-80BE-C8B6562BDB6A}" destId="{02624A9B-2438-482A-A9F1-1403FA6D311B}" srcOrd="19" destOrd="0" presId="urn:microsoft.com/office/officeart/2005/8/layout/vList2"/>
    <dgm:cxn modelId="{60E5B8C4-07E9-4553-99BF-7A6CBB85BE6E}" type="presParOf" srcId="{5B1010A9-2F72-429A-80BE-C8B6562BDB6A}" destId="{E2D7FD45-AEAF-4EE7-9125-4D4FD29D7E52}" srcOrd="20" destOrd="0" presId="urn:microsoft.com/office/officeart/2005/8/layout/vList2"/>
    <dgm:cxn modelId="{3D3C89BF-226E-4BFD-AB2D-ACDA3C1F2FF6}" type="presParOf" srcId="{5B1010A9-2F72-429A-80BE-C8B6562BDB6A}" destId="{450764C2-AE07-4360-90AA-A3BF8FC42C9B}" srcOrd="21" destOrd="0" presId="urn:microsoft.com/office/officeart/2005/8/layout/vList2"/>
    <dgm:cxn modelId="{2764985B-6765-4B88-8A2C-30414CFEB326}" type="presParOf" srcId="{5B1010A9-2F72-429A-80BE-C8B6562BDB6A}" destId="{FF27003D-72B3-4ECE-9308-05E224B9AA44}" srcOrd="22" destOrd="0" presId="urn:microsoft.com/office/officeart/2005/8/layout/vList2"/>
    <dgm:cxn modelId="{8B55C7AA-6665-4F9B-8CA1-D3DC2F18342F}" type="presParOf" srcId="{5B1010A9-2F72-429A-80BE-C8B6562BDB6A}" destId="{BC27B495-79FF-46D0-85E5-2455F69151EE}" srcOrd="23" destOrd="0" presId="urn:microsoft.com/office/officeart/2005/8/layout/vList2"/>
    <dgm:cxn modelId="{E40B0FD5-5B7C-415A-B160-F93A5EA79C99}" type="presParOf" srcId="{5B1010A9-2F72-429A-80BE-C8B6562BDB6A}" destId="{11897B93-371C-4F64-AF9E-3D13B4DBFDA5}" srcOrd="24" destOrd="0" presId="urn:microsoft.com/office/officeart/2005/8/layout/vList2"/>
    <dgm:cxn modelId="{9089BC70-38DC-4099-9E0D-853A5ACF3649}" type="presParOf" srcId="{5B1010A9-2F72-429A-80BE-C8B6562BDB6A}" destId="{8C482FAF-1AF1-49C6-B6CC-7BA15A190E72}" srcOrd="25" destOrd="0" presId="urn:microsoft.com/office/officeart/2005/8/layout/vList2"/>
    <dgm:cxn modelId="{26BA5724-A047-4813-9D41-017B2D2C0943}" type="presParOf" srcId="{5B1010A9-2F72-429A-80BE-C8B6562BDB6A}" destId="{E0E06327-49EF-4321-AD9D-A5AAFC1D17AC}" srcOrd="2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77979E-5370-4595-9FBA-A968C9DD734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E8A054-788D-4178-94EF-679991DBA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352800"/>
          </a:xfrm>
        </p:spPr>
        <p:txBody>
          <a:bodyPr anchor="t"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Dr. Avish Sethi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Under the guidance of </a:t>
            </a:r>
          </a:p>
          <a:p>
            <a:r>
              <a:rPr lang="en-US" dirty="0" smtClean="0"/>
              <a:t>Dr. Sidharth Sekhar Mishra</a:t>
            </a:r>
          </a:p>
          <a:p>
            <a:r>
              <a:rPr lang="en-US" dirty="0" smtClean="0"/>
              <a:t>IIHMR, DELHI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770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anchor="b">
            <a:normAutofit fontScale="90000"/>
          </a:bodyPr>
          <a:lstStyle/>
          <a:p>
            <a:r>
              <a:rPr lang="en-GB" sz="3600" b="1" dirty="0" smtClean="0">
                <a:effectLst/>
              </a:rPr>
              <a:t/>
            </a:r>
            <a:br>
              <a:rPr lang="en-GB" sz="3600" b="1" dirty="0" smtClean="0">
                <a:effectLst/>
              </a:rPr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Health &amp; Nutritional Situation </a:t>
            </a:r>
            <a:br>
              <a:rPr lang="en-GB" sz="3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GB" sz="3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Assessment (HANSA) in five districts of Rajasthan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Lato Medium" panose="020F0502020204030203" pitchFamily="34" charset="0"/>
                <a:cs typeface="Mangal" panose="00000400000000000000" pitchFamily="2"/>
              </a:rPr>
              <a:t/>
            </a:r>
            <a:br>
              <a:rPr lang="en-IN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Lato Medium" panose="020F0502020204030203" pitchFamily="34" charset="0"/>
                <a:cs typeface="Mangal" panose="00000400000000000000" pitchFamily="2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6" name="Picture 5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876800"/>
            <a:ext cx="1123799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0"/>
            <a:ext cx="8607552" cy="1066800"/>
          </a:xfrm>
        </p:spPr>
        <p:txBody>
          <a:bodyPr anchor="b">
            <a:normAutofit fontScale="90000"/>
          </a:bodyPr>
          <a:lstStyle/>
          <a:p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>                                                                                        </a:t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>                  </a:t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> </a:t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sz="2700" b="1" dirty="0" smtClean="0"/>
              <a:t/>
            </a:r>
            <a:br>
              <a:rPr lang="en-IN" sz="2700" b="1" dirty="0" smtClean="0"/>
            </a:b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3600" b="1" dirty="0" smtClean="0"/>
              <a:t> Anthropometric Measurement </a:t>
            </a:r>
            <a:endParaRPr lang="en-US" dirty="0"/>
          </a:p>
        </p:txBody>
      </p:sp>
      <p:pic>
        <p:nvPicPr>
          <p:cNvPr id="12" name="Content Placeholder 11" descr="Picture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504238" cy="3048000"/>
          </a:xfr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17" name="Picture 16" descr="care 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Hb level estimation</a:t>
            </a:r>
            <a:endParaRPr lang="en-US" sz="2800" dirty="0"/>
          </a:p>
        </p:txBody>
      </p:sp>
      <p:pic>
        <p:nvPicPr>
          <p:cNvPr id="8" name="Content Placeholder 7" descr="Picture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504238" cy="3124200"/>
          </a:xfr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12" name="Picture 11" descr="care 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5" name="Picture 4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pic>
        <p:nvPicPr>
          <p:cNvPr id="15" name="Picture 14" descr="WhatsApp Image 2022-06-27 at 12.40.41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2058687" cy="2743200"/>
          </a:xfrm>
          <a:prstGeom prst="rect">
            <a:avLst/>
          </a:prstGeom>
        </p:spPr>
      </p:pic>
      <p:pic>
        <p:nvPicPr>
          <p:cNvPr id="16" name="Picture 15" descr="WhatsApp Image 2022-06-27 at 12.40.43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761999"/>
            <a:ext cx="2058687" cy="2743200"/>
          </a:xfrm>
          <a:prstGeom prst="rect">
            <a:avLst/>
          </a:prstGeom>
        </p:spPr>
      </p:pic>
      <p:pic>
        <p:nvPicPr>
          <p:cNvPr id="17" name="Picture 16" descr="WhatsApp Image 2022-06-27 at 12.40.45 P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762000"/>
            <a:ext cx="2058687" cy="2743200"/>
          </a:xfrm>
          <a:prstGeom prst="rect">
            <a:avLst/>
          </a:prstGeom>
        </p:spPr>
      </p:pic>
      <p:pic>
        <p:nvPicPr>
          <p:cNvPr id="18" name="Picture 17" descr="WhatsApp Image 2022-06-27 at 12.40.46 PM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762000"/>
            <a:ext cx="2058687" cy="2743200"/>
          </a:xfrm>
          <a:prstGeom prst="rect">
            <a:avLst/>
          </a:prstGeom>
        </p:spPr>
      </p:pic>
      <p:pic>
        <p:nvPicPr>
          <p:cNvPr id="19" name="Picture 18" descr="WhatsApp Image 2022-06-27 at 12.40.47 PM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7999" y="762000"/>
            <a:ext cx="2058686" cy="2743200"/>
          </a:xfrm>
          <a:prstGeom prst="rect">
            <a:avLst/>
          </a:prstGeom>
        </p:spPr>
      </p:pic>
      <p:pic>
        <p:nvPicPr>
          <p:cNvPr id="20" name="Picture 19" descr="WhatsApp Image 2022-06-27 at 12.40.49 PM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3657600"/>
            <a:ext cx="2058687" cy="2743200"/>
          </a:xfrm>
          <a:prstGeom prst="rect">
            <a:avLst/>
          </a:prstGeom>
        </p:spPr>
      </p:pic>
      <p:pic>
        <p:nvPicPr>
          <p:cNvPr id="21" name="Picture 20" descr="WhatsApp Image 2022-06-27 at 12.40.48 PM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657600"/>
            <a:ext cx="2058687" cy="2743200"/>
          </a:xfrm>
          <a:prstGeom prst="rect">
            <a:avLst/>
          </a:prstGeom>
        </p:spPr>
      </p:pic>
      <p:pic>
        <p:nvPicPr>
          <p:cNvPr id="22" name="Picture 21" descr="WhatsApp Image 2022-06-27 at 12.40.44 PM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3657600"/>
            <a:ext cx="2058687" cy="2743200"/>
          </a:xfrm>
          <a:prstGeom prst="rect">
            <a:avLst/>
          </a:prstGeom>
        </p:spPr>
      </p:pic>
      <p:pic>
        <p:nvPicPr>
          <p:cNvPr id="24" name="Picture 23" descr="WhatsApp Image 2022-06-27 at 1.30.57 PM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3657600"/>
            <a:ext cx="2058687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9144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Calibri" panose="020F0502020204030204" pitchFamily="34" charset="0"/>
                <a:ea typeface="Lato Medium" panose="020F0502020204030203" pitchFamily="34" charset="0"/>
                <a:cs typeface="Mangal" panose="00000400000000000000" pitchFamily="2"/>
              </a:rPr>
              <a:t>           </a:t>
            </a:r>
            <a:r>
              <a:rPr lang="en-GB" sz="3100" b="1" dirty="0" smtClean="0">
                <a:ea typeface="Lato Medium" panose="020F0502020204030203" pitchFamily="34" charset="0"/>
                <a:cs typeface="Mangal" panose="00000400000000000000" pitchFamily="2"/>
              </a:rPr>
              <a:t>In each AWC, 6 eligible respondents selected based on specified criteria</a:t>
            </a:r>
            <a:endParaRPr lang="en-US" sz="31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582D2912-68E7-418C-96A6-C516B6317A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2675" y="1981200"/>
            <a:ext cx="7853613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8" name="Picture 7" descr="care 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6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305800" cy="51816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8" name="Picture 7" descr="care 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Data Monitoring </a:t>
            </a:r>
            <a:endParaRPr lang="en-US" sz="2800" b="1" dirty="0"/>
          </a:p>
        </p:txBody>
      </p:sp>
      <p:pic>
        <p:nvPicPr>
          <p:cNvPr id="4" name="Content Placeholder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A60B6963-57AC-468D-8B62-ED800EA78B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25" y="1801656"/>
            <a:ext cx="8504238" cy="42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6" name="Picture 5" descr="care 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Findings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/>
          <a:lstStyle/>
          <a:p>
            <a:r>
              <a:rPr lang="en-US" sz="1800" dirty="0" smtClean="0"/>
              <a:t>Findings based on these 12 components: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Socio- Demography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Maternal Health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New Born Care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Field level worker Services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Nutrition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ICDS Services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Childhood Illness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Knowledge of parents on child feeding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Immunization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Pre School Activities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Children nutritional status and Anaemia among Adolescents and Adult women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/>
              <a:t>Adolescent Girls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7" name="Picture 6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Limitations of Study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eaLnBrk="0" hangingPunct="0">
              <a:lnSpc>
                <a:spcPct val="150000"/>
              </a:lnSpc>
            </a:pPr>
            <a:r>
              <a:rPr lang="en-US" sz="1800" dirty="0" smtClean="0"/>
              <a:t>Demographic areas pose a significant obstacle to the study</a:t>
            </a:r>
            <a:r>
              <a:rPr lang="en-US" sz="1800" smtClean="0"/>
              <a:t>. </a:t>
            </a:r>
            <a:endParaRPr lang="en-US" sz="1800" dirty="0" smtClean="0"/>
          </a:p>
          <a:p>
            <a:pPr lvl="0" eaLnBrk="0" hangingPunct="0">
              <a:lnSpc>
                <a:spcPct val="150000"/>
              </a:lnSpc>
            </a:pPr>
            <a:r>
              <a:rPr lang="en-US" sz="1800" dirty="0" smtClean="0"/>
              <a:t> A lack of human resources that limits rigorous data collection.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7" name="Picture 6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Recommendations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Routine team monitoring and assessment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Follow-up by specified staff members and reviewing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Team meetings once a week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Routine training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Any issues that arise in the field should be resolved as quickly as feasible.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5" name="Picture 4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Learnings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dirty="0" smtClean="0"/>
              <a:t>During Field visits, learned about 5th HH after the identified HH.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For team movement to complete rapid and quality data collection.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About daily data collection tracking.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About Data Quality Assurance.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Gave training to Khushi </a:t>
            </a:r>
            <a:r>
              <a:rPr lang="en-US" sz="1900" dirty="0" err="1" smtClean="0"/>
              <a:t>Anthro's</a:t>
            </a:r>
            <a:r>
              <a:rPr lang="en-US" sz="1900" dirty="0" smtClean="0"/>
              <a:t> for </a:t>
            </a:r>
            <a:r>
              <a:rPr lang="en-US" sz="1900" dirty="0" err="1" smtClean="0"/>
              <a:t>haemoglobin</a:t>
            </a:r>
            <a:r>
              <a:rPr lang="en-US" sz="1900" dirty="0" smtClean="0"/>
              <a:t> assessment.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Did study on kitchen garden assessment.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Select AWCs and beneficiary households and conduct telephone interviews using the Simple random sampling method. 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A review of the kitchen garden that included a discussion of the findings, strengths and limitations of the activity.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5" name="Picture 4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of Approval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6" name="Picture 5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pic>
        <p:nvPicPr>
          <p:cNvPr id="8" name="Content Placeholder 7" descr="WhatsApp Image 2022-07-14 at 20.49.14.jpe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669526" y="1527175"/>
            <a:ext cx="3768436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3100" b="1" dirty="0" smtClean="0"/>
              <a:t>Poster of Internship Presentation</a:t>
            </a:r>
            <a:endParaRPr lang="en-US" sz="3100" dirty="0"/>
          </a:p>
        </p:txBody>
      </p:sp>
      <p:pic>
        <p:nvPicPr>
          <p:cNvPr id="9" name="Content Placeholder 8" descr="Beige and White Contemporary Editorial Landscape University Research Post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285178" cy="5029200"/>
          </a:xfr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8" name="Picture 7" descr="care 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Pictorial Journey</a:t>
            </a:r>
            <a:endParaRPr lang="en-US" sz="2800" dirty="0"/>
          </a:p>
        </p:txBody>
      </p:sp>
      <p:pic>
        <p:nvPicPr>
          <p:cNvPr id="9" name="Content Placeholder 8" descr="WhatsApp Image 2022-05-27 at 9.48.18 PM (1)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4165600" cy="3124200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8" name="Picture 7" descr="care 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pic>
        <p:nvPicPr>
          <p:cNvPr id="10" name="Picture 9" descr="WhatsApp Image 2022-05-27 at 9.48.23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828800"/>
            <a:ext cx="4165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" y="525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Pic. 1. Interviewing household regarding kitchen garden	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257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Pic. 2. Visit the  AWC, </a:t>
            </a:r>
            <a:r>
              <a:rPr lang="en-US" dirty="0" err="1" smtClean="0"/>
              <a:t>Rupaheli</a:t>
            </a:r>
            <a:r>
              <a:rPr lang="en-US" dirty="0" smtClean="0"/>
              <a:t> for monitoring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Pictorial Journey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29200"/>
            <a:ext cx="3810000" cy="609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/>
              <a:t>Pic. 3. Visiting PHC, Hurda as part of a field trip with the Khushi team</a:t>
            </a:r>
          </a:p>
          <a:p>
            <a:pPr>
              <a:buNone/>
            </a:pPr>
            <a:r>
              <a:rPr lang="en-US" sz="5500" dirty="0" smtClean="0"/>
              <a:t>	</a:t>
            </a:r>
            <a:r>
              <a:rPr lang="en-US" sz="1800" dirty="0" smtClean="0"/>
              <a:t>	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8" name="Picture 7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pic>
        <p:nvPicPr>
          <p:cNvPr id="9" name="Picture 8" descr="WhatsApp Image 2022-05-28 at 12.17.02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6400"/>
            <a:ext cx="4064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WhatsApp Image 2022-05-28 at 12.17.01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76400"/>
            <a:ext cx="4114800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76800" y="495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Pic. 4. During the meeting with Block Development Officer, Hurda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1752600"/>
            <a:ext cx="7772400" cy="1752600"/>
          </a:xfrm>
        </p:spPr>
        <p:txBody>
          <a:bodyPr/>
          <a:lstStyle/>
          <a:p>
            <a:r>
              <a:rPr lang="en-IN" dirty="0" smtClean="0"/>
              <a:t>Thank You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8" name="Picture 7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pic>
        <p:nvPicPr>
          <p:cNvPr id="10" name="Picture 9" descr="A close-up of a pen&#10;&#10;Description automatically generated with medium confidence">
            <a:extLst>
              <a:ext uri="{FF2B5EF4-FFF2-40B4-BE49-F238E27FC236}">
                <a16:creationId xmlns="" xmlns:a16="http://schemas.microsoft.com/office/drawing/2014/main" id="{2C4A8E7D-9136-43F8-A6C0-F24799D79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rcRect r="1" b="9980"/>
          <a:stretch/>
        </p:blipFill>
        <p:spPr>
          <a:xfrm>
            <a:off x="1" y="914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Content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5" name="Picture 4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graphicFrame>
        <p:nvGraphicFramePr>
          <p:cNvPr id="7" name="Text Placeholder 2">
            <a:extLst>
              <a:ext uri="{FF2B5EF4-FFF2-40B4-BE49-F238E27FC236}">
                <a16:creationId xmlns="" xmlns:a16="http://schemas.microsoft.com/office/drawing/2014/main" id="{D2995255-0259-4816-92C8-EFA93EFF4FB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37575" cy="472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sz="1800" dirty="0" smtClean="0">
                <a:solidFill>
                  <a:schemeClr val="tx1"/>
                </a:solidFill>
                <a:ea typeface="Lato Medium" panose="020F0502020204030203" pitchFamily="34" charset="0"/>
                <a:cs typeface="Mangal" panose="00000400000000000000" pitchFamily="2"/>
              </a:rPr>
              <a:t>The project is being implemented with the goal to strengthen the efficacy of government’s Integrated Child Development Services (ICDS) Program, so as to improve the health and well-being of children below 6 years of age. </a:t>
            </a:r>
          </a:p>
          <a:p>
            <a:pPr marL="457200" lvl="1" indent="0">
              <a:buNone/>
            </a:pPr>
            <a:endParaRPr lang="en-GB" sz="1600" dirty="0" smtClean="0">
              <a:latin typeface="Calibri" panose="020F0502020204030204" pitchFamily="34" charset="0"/>
              <a:ea typeface="Lato Medium" panose="020F0502020204030203" pitchFamily="34" charset="0"/>
              <a:cs typeface="Mangal" panose="00000400000000000000" pitchFamily="2"/>
            </a:endParaRPr>
          </a:p>
          <a:p>
            <a:pPr marL="457200" lvl="1" indent="0">
              <a:buNone/>
            </a:pPr>
            <a:endParaRPr lang="en-GB" sz="1700" dirty="0" smtClean="0">
              <a:latin typeface="Calibri" panose="020F0502020204030204" pitchFamily="34" charset="0"/>
              <a:ea typeface="Lato Medium" panose="020F0502020204030203" pitchFamily="34" charset="0"/>
              <a:cs typeface="Mangal" panose="00000400000000000000" pitchFamily="2"/>
            </a:endParaRPr>
          </a:p>
          <a:p>
            <a:pPr marL="457200" lvl="1" indent="0">
              <a:buNone/>
            </a:pPr>
            <a:endParaRPr lang="en-GB" sz="1700" dirty="0" smtClean="0">
              <a:latin typeface="Calibri" panose="020F0502020204030204" pitchFamily="34" charset="0"/>
              <a:ea typeface="Lato Medium" panose="020F0502020204030203" pitchFamily="34" charset="0"/>
              <a:cs typeface="Mangal" panose="00000400000000000000" pitchFamily="2"/>
            </a:endParaRPr>
          </a:p>
          <a:p>
            <a:pPr marL="457200" lvl="1" indent="0">
              <a:buNone/>
            </a:pPr>
            <a:endParaRPr lang="en-GB" sz="1700" dirty="0" smtClean="0">
              <a:latin typeface="Calibri" panose="020F0502020204030204" pitchFamily="34" charset="0"/>
              <a:ea typeface="Lato Medium" panose="020F0502020204030203" pitchFamily="34" charset="0"/>
              <a:cs typeface="Mangal" panose="00000400000000000000" pitchFamily="2"/>
            </a:endParaRPr>
          </a:p>
          <a:p>
            <a:pPr marL="457200" lvl="1" indent="0">
              <a:buNone/>
            </a:pPr>
            <a:endParaRPr lang="en-GB" sz="1700" dirty="0" smtClean="0">
              <a:latin typeface="Calibri" panose="020F0502020204030204" pitchFamily="34" charset="0"/>
              <a:ea typeface="Lato Medium" panose="020F0502020204030203" pitchFamily="34" charset="0"/>
              <a:cs typeface="Mangal" panose="00000400000000000000" pitchFamily="2"/>
            </a:endParaRPr>
          </a:p>
          <a:p>
            <a:pPr marL="457200" lvl="1" indent="0">
              <a:buNone/>
            </a:pPr>
            <a:endParaRPr lang="en-GB" sz="1700" dirty="0" smtClean="0">
              <a:latin typeface="Calibri" panose="020F0502020204030204" pitchFamily="34" charset="0"/>
              <a:ea typeface="Lato Medium" panose="020F0502020204030203" pitchFamily="34" charset="0"/>
              <a:cs typeface="Mangal" panose="00000400000000000000" pitchFamily="2"/>
            </a:endParaRPr>
          </a:p>
          <a:p>
            <a:pPr marL="457200" lvl="1" indent="0">
              <a:buNone/>
            </a:pPr>
            <a:endParaRPr lang="en-GB" sz="1700" dirty="0" smtClean="0">
              <a:latin typeface="Calibri" panose="020F0502020204030204" pitchFamily="34" charset="0"/>
              <a:ea typeface="Lato Medium" panose="020F0502020204030203" pitchFamily="34" charset="0"/>
              <a:cs typeface="Mangal" panose="00000400000000000000" pitchFamily="2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7" name="Picture 6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124200"/>
            <a:ext cx="3352800" cy="2999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1" dirty="0" smtClean="0">
                <a:solidFill>
                  <a:schemeClr val="tx2"/>
                </a:solidFill>
                <a:ea typeface="Lato Medium" panose="020F0502020204030203" pitchFamily="34" charset="0"/>
                <a:cs typeface="Mangal" panose="00000400000000000000" pitchFamily="2"/>
              </a:rPr>
              <a:t>Purpose of this Study:-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tx1"/>
                </a:solidFill>
                <a:ea typeface="Lato Medium" panose="020F0502020204030203" pitchFamily="34" charset="0"/>
                <a:cs typeface="Mangal" panose="00000400000000000000" pitchFamily="2"/>
              </a:rPr>
              <a:t>This research aid in the mapping of children's and mother’s nutritional status, as well as the understanding and abilities of mothers and care providers. </a:t>
            </a:r>
            <a:endParaRPr lang="en-GB" sz="1600" dirty="0" smtClean="0">
              <a:solidFill>
                <a:schemeClr val="tx1"/>
              </a:solidFill>
              <a:ea typeface="Lato Medium" panose="020F0502020204030203" pitchFamily="34" charset="0"/>
              <a:cs typeface="Mangal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600" b="1" dirty="0" smtClean="0">
              <a:ea typeface="Lato Medium" panose="020F0502020204030203" pitchFamily="34" charset="0"/>
              <a:cs typeface="Mangal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 smtClean="0">
                <a:solidFill>
                  <a:schemeClr val="tx2"/>
                </a:solidFill>
                <a:ea typeface="Lato Medium" panose="020F0502020204030203" pitchFamily="34" charset="0"/>
                <a:cs typeface="Mangal" panose="00000400000000000000" pitchFamily="2"/>
              </a:rPr>
              <a:t>The way success measured would be mainly across the following key indicators:</a:t>
            </a:r>
            <a:endParaRPr lang="en-IN" sz="1600" b="1" dirty="0" smtClean="0">
              <a:solidFill>
                <a:schemeClr val="tx2"/>
              </a:solidFill>
              <a:ea typeface="Lato Medium" panose="020F0502020204030203" pitchFamily="34" charset="0"/>
              <a:cs typeface="Mangal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chemeClr val="tx1"/>
                </a:solidFill>
                <a:ea typeface="Lato Medium" panose="020F0502020204030203" pitchFamily="34" charset="0"/>
                <a:cs typeface="Mangal" panose="00000400000000000000" pitchFamily="2"/>
              </a:rPr>
              <a:t>% of children 0-59 months wasted/stunted/underweight across target districts </a:t>
            </a:r>
            <a:endParaRPr lang="en-IN" sz="1600" dirty="0" smtClean="0">
              <a:solidFill>
                <a:schemeClr val="tx1"/>
              </a:solidFill>
              <a:ea typeface="Lato Medium" panose="020F0502020204030203" pitchFamily="34" charset="0"/>
              <a:cs typeface="Mangal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chemeClr val="tx1"/>
                </a:solidFill>
                <a:ea typeface="Lato Medium" panose="020F0502020204030203" pitchFamily="34" charset="0"/>
                <a:cs typeface="Mangal" panose="00000400000000000000" pitchFamily="2"/>
              </a:rPr>
              <a:t>% mothers/caregivers practicing age appropriate IYCF for children 6-23 months; &amp;</a:t>
            </a:r>
            <a:endParaRPr lang="en-IN" sz="1600" dirty="0" smtClean="0">
              <a:solidFill>
                <a:schemeClr val="tx1"/>
              </a:solidFill>
              <a:ea typeface="Lato Medium" panose="020F0502020204030203" pitchFamily="34" charset="0"/>
              <a:cs typeface="Mangal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chemeClr val="tx1"/>
                </a:solidFill>
                <a:ea typeface="Lato Medium" panose="020F0502020204030203" pitchFamily="34" charset="0"/>
                <a:cs typeface="Mangal" panose="00000400000000000000" pitchFamily="2"/>
              </a:rPr>
              <a:t>% women with at least 4 ante-natal care visits/consumption of 90 IFA tablets/appropriate dietary diversity</a:t>
            </a:r>
            <a:endParaRPr lang="en-IN" sz="1600" dirty="0" smtClean="0">
              <a:solidFill>
                <a:schemeClr val="tx1"/>
              </a:solidFill>
              <a:ea typeface="Lato Medium" panose="020F0502020204030203" pitchFamily="34" charset="0"/>
              <a:cs typeface="Mangal" panose="00000400000000000000" pitchFamily="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5" name="Picture 4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IN" b="1" dirty="0" smtClean="0"/>
              <a:t>     </a:t>
            </a:r>
            <a:r>
              <a:rPr lang="en-IN" sz="2800" b="1" dirty="0" smtClean="0"/>
              <a:t> Objectives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Baseline study objectives</a:t>
            </a:r>
            <a:r>
              <a:rPr lang="en-US" sz="2000" b="0" dirty="0" smtClean="0">
                <a:solidFill>
                  <a:schemeClr val="tx2"/>
                </a:solidFill>
              </a:rPr>
              <a:t>: </a:t>
            </a:r>
          </a:p>
          <a:p>
            <a:pPr fontAlgn="base">
              <a:lnSpc>
                <a:spcPct val="150000"/>
              </a:lnSpc>
            </a:pPr>
            <a:r>
              <a:rPr lang="en-US" sz="1800" dirty="0" smtClean="0"/>
              <a:t>To generate robust district level understanding of the state of nutrition of mothers and children.</a:t>
            </a:r>
          </a:p>
          <a:p>
            <a:pPr fontAlgn="base">
              <a:lnSpc>
                <a:spcPct val="150000"/>
              </a:lnSpc>
            </a:pPr>
            <a:r>
              <a:rPr lang="en-US" sz="1800" dirty="0" smtClean="0"/>
              <a:t>To assess the anemia status of the pregnant and lactating mothers, also in adolescent girls.</a:t>
            </a:r>
          </a:p>
          <a:p>
            <a:pPr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9" name="Picture 8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10000"/>
            <a:ext cx="3319687" cy="249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Methodology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Study Design</a:t>
            </a:r>
            <a:r>
              <a:rPr lang="en-US" sz="1800" dirty="0" smtClean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60000"/>
              </a:lnSpc>
            </a:pPr>
            <a:r>
              <a:rPr lang="en-US" sz="1800" dirty="0" smtClean="0"/>
              <a:t>Cross-sectional </a:t>
            </a:r>
            <a:r>
              <a:rPr lang="en-US" sz="1800" dirty="0"/>
              <a:t>study with quasi-experimental design using proportional random sampling at Anganwadi level followed by systemic component at individual level using a random start. </a:t>
            </a:r>
            <a:endParaRPr lang="en-US" sz="1800" b="0" dirty="0" smtClean="0"/>
          </a:p>
          <a:p>
            <a:pPr>
              <a:lnSpc>
                <a:spcPct val="160000"/>
              </a:lnSpc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Sampling Strategy</a:t>
            </a:r>
            <a:endParaRPr lang="en-US" sz="1800" b="0" dirty="0" smtClean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1800" dirty="0" smtClean="0"/>
              <a:t>A total of 400 AWCs were randomly selected from each district (</a:t>
            </a:r>
            <a:r>
              <a:rPr lang="en-US" sz="1800" b="1" dirty="0" smtClean="0"/>
              <a:t>proportionally stratified </a:t>
            </a:r>
            <a:r>
              <a:rPr lang="en-US" sz="1800" dirty="0" smtClean="0"/>
              <a:t>by rural and tribal).</a:t>
            </a:r>
          </a:p>
          <a:p>
            <a:pPr fontAlgn="base">
              <a:lnSpc>
                <a:spcPct val="160000"/>
              </a:lnSpc>
            </a:pPr>
            <a:r>
              <a:rPr lang="en-US" sz="1800" dirty="0" smtClean="0"/>
              <a:t>Selection of one random individual from each age groups in each sampled AWCs, after listing following a </a:t>
            </a:r>
            <a:r>
              <a:rPr lang="en-US" sz="1800" b="1" dirty="0" smtClean="0"/>
              <a:t>random</a:t>
            </a:r>
            <a:r>
              <a:rPr lang="en-US" sz="1800" dirty="0" smtClean="0"/>
              <a:t> start until one individual from each of the targeted age groups has been performed.</a:t>
            </a:r>
          </a:p>
          <a:p>
            <a:pPr fontAlgn="base">
              <a:lnSpc>
                <a:spcPct val="160000"/>
              </a:lnSpc>
            </a:pPr>
            <a:r>
              <a:rPr lang="en-US" sz="1800" dirty="0" smtClean="0"/>
              <a:t>The whole process included listing followed by </a:t>
            </a:r>
            <a:r>
              <a:rPr lang="en-US" sz="1800" b="1" dirty="0" smtClean="0"/>
              <a:t>6 interviews </a:t>
            </a:r>
            <a:r>
              <a:rPr lang="en-US" sz="1800" dirty="0" smtClean="0"/>
              <a:t>per Anganwadi Centre.</a:t>
            </a:r>
          </a:p>
          <a:p>
            <a:pPr>
              <a:lnSpc>
                <a:spcPct val="160000"/>
              </a:lnSpc>
            </a:pPr>
            <a:endParaRPr lang="en-US" sz="1800" b="1" dirty="0" smtClean="0"/>
          </a:p>
          <a:p>
            <a:pPr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Study Tools 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1800" dirty="0" smtClean="0"/>
              <a:t>The household survey having structured, closed ended, questionnaire-based interviews, assisted by </a:t>
            </a:r>
            <a:r>
              <a:rPr lang="en-US" sz="1800" b="1" dirty="0" smtClean="0"/>
              <a:t>CAPI</a:t>
            </a:r>
            <a:r>
              <a:rPr lang="en-US" sz="1800" dirty="0" smtClean="0"/>
              <a:t> (Computer Assisted Personal Interview) involving eligible respondents in selected districts.</a:t>
            </a:r>
            <a:endParaRPr lang="en-US" sz="1800" b="0" dirty="0" smtClean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7" name="Picture 6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Methodology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Data Quality Assurance Mechanism: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smtClean="0"/>
              <a:t>Spot Checks , Back Checks &amp; Audio Checks (overall 15%) of all data, for randomly sampled interviews</a:t>
            </a:r>
            <a:r>
              <a:rPr lang="en-US" sz="1400" b="1" dirty="0" smtClean="0"/>
              <a:t>. 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Real time data monitoring through dashboard.</a:t>
            </a:r>
          </a:p>
          <a:p>
            <a:pPr>
              <a:lnSpc>
                <a:spcPct val="150000"/>
              </a:lnSpc>
              <a:buNone/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Timeline of the survey: </a:t>
            </a:r>
            <a:r>
              <a:rPr lang="en-US" sz="1400" dirty="0" smtClean="0"/>
              <a:t>From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March to 15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May 2022. </a:t>
            </a:r>
            <a:endParaRPr lang="en-US" sz="1400" b="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3581400"/>
          <a:ext cx="236220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Selected Districts: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Ajmer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Bhilwara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Chittorgarh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Rajsamand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Udaipur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14800" y="3581400"/>
          <a:ext cx="3505200" cy="18402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/>
              </a:tblGrid>
              <a:tr h="38989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Baseline components</a:t>
                      </a:r>
                      <a:endParaRPr lang="en-US" sz="1900" dirty="0"/>
                    </a:p>
                  </a:txBody>
                  <a:tcPr/>
                </a:tc>
              </a:tr>
              <a:tr h="38989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Household Survey</a:t>
                      </a:r>
                      <a:endParaRPr lang="en-US" sz="1900" dirty="0"/>
                    </a:p>
                  </a:txBody>
                  <a:tcPr/>
                </a:tc>
              </a:tr>
              <a:tr h="38989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Anthropometric</a:t>
                      </a:r>
                      <a:r>
                        <a:rPr lang="en-US" sz="1900" baseline="0" dirty="0" smtClean="0"/>
                        <a:t> measurements</a:t>
                      </a:r>
                      <a:endParaRPr lang="en-US" sz="1900" dirty="0"/>
                    </a:p>
                  </a:txBody>
                  <a:tcPr/>
                </a:tc>
              </a:tr>
              <a:tr h="389891"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Hb</a:t>
                      </a:r>
                      <a:r>
                        <a:rPr lang="en-US" sz="1900" baseline="0" dirty="0" smtClean="0"/>
                        <a:t> level estimations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5"/>
            <a:ext cx="1142997" cy="661984"/>
          </a:xfrm>
          <a:prstGeom prst="rect">
            <a:avLst/>
          </a:prstGeom>
        </p:spPr>
      </p:pic>
      <p:pic>
        <p:nvPicPr>
          <p:cNvPr id="12" name="Picture 11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       Household Survey Overall Sample Size</a:t>
            </a:r>
            <a:endParaRPr lang="en-IN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04347B-1FEB-4AD6-A8F0-93F96A2C440B}"/>
              </a:ext>
            </a:extLst>
          </p:cNvPr>
          <p:cNvSpPr txBox="1">
            <a:spLocks/>
          </p:cNvSpPr>
          <p:nvPr/>
        </p:nvSpPr>
        <p:spPr>
          <a:xfrm>
            <a:off x="962724" y="1075538"/>
            <a:ext cx="2669406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70F9FFA-2021-4A57-82EA-25359D775EC7}"/>
              </a:ext>
            </a:extLst>
          </p:cNvPr>
          <p:cNvSpPr txBox="1">
            <a:spLocks/>
          </p:cNvSpPr>
          <p:nvPr/>
        </p:nvSpPr>
        <p:spPr>
          <a:xfrm>
            <a:off x="626175" y="3355131"/>
            <a:ext cx="3342509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1265238-EE72-4AD4-90A3-46B80E6B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0318096"/>
              </p:ext>
            </p:extLst>
          </p:nvPr>
        </p:nvGraphicFramePr>
        <p:xfrm>
          <a:off x="152400" y="1371602"/>
          <a:ext cx="8762999" cy="5486398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789207">
                  <a:extLst>
                    <a:ext uri="{9D8B030D-6E8A-4147-A177-3AD203B41FA5}">
                      <a16:colId xmlns:a16="http://schemas.microsoft.com/office/drawing/2014/main" xmlns="" val="1807722392"/>
                    </a:ext>
                  </a:extLst>
                </a:gridCol>
                <a:gridCol w="1222668">
                  <a:extLst>
                    <a:ext uri="{9D8B030D-6E8A-4147-A177-3AD203B41FA5}">
                      <a16:colId xmlns:a16="http://schemas.microsoft.com/office/drawing/2014/main" xmlns="" val="1570866066"/>
                    </a:ext>
                  </a:extLst>
                </a:gridCol>
                <a:gridCol w="1566962">
                  <a:extLst>
                    <a:ext uri="{9D8B030D-6E8A-4147-A177-3AD203B41FA5}">
                      <a16:colId xmlns:a16="http://schemas.microsoft.com/office/drawing/2014/main" xmlns="" val="3835649062"/>
                    </a:ext>
                  </a:extLst>
                </a:gridCol>
                <a:gridCol w="1441682">
                  <a:extLst>
                    <a:ext uri="{9D8B030D-6E8A-4147-A177-3AD203B41FA5}">
                      <a16:colId xmlns:a16="http://schemas.microsoft.com/office/drawing/2014/main" xmlns="" val="2375793909"/>
                    </a:ext>
                  </a:extLst>
                </a:gridCol>
                <a:gridCol w="1080936">
                  <a:extLst>
                    <a:ext uri="{9D8B030D-6E8A-4147-A177-3AD203B41FA5}">
                      <a16:colId xmlns:a16="http://schemas.microsoft.com/office/drawing/2014/main" xmlns="" val="2711331883"/>
                    </a:ext>
                  </a:extLst>
                </a:gridCol>
                <a:gridCol w="876092">
                  <a:extLst>
                    <a:ext uri="{9D8B030D-6E8A-4147-A177-3AD203B41FA5}">
                      <a16:colId xmlns:a16="http://schemas.microsoft.com/office/drawing/2014/main" xmlns="" val="223969765"/>
                    </a:ext>
                  </a:extLst>
                </a:gridCol>
                <a:gridCol w="785452">
                  <a:extLst>
                    <a:ext uri="{9D8B030D-6E8A-4147-A177-3AD203B41FA5}">
                      <a16:colId xmlns:a16="http://schemas.microsoft.com/office/drawing/2014/main" xmlns="" val="4173531288"/>
                    </a:ext>
                  </a:extLst>
                </a:gridCol>
              </a:tblGrid>
              <a:tr h="806248">
                <a:tc>
                  <a:txBody>
                    <a:bodyPr/>
                    <a:lstStyle/>
                    <a:p>
                      <a:pPr algn="ctr"/>
                      <a:r>
                        <a:rPr lang="en-IN" sz="2000" b="0" cap="none" spc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b="0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cap="none" spc="0" dirty="0" err="1">
                          <a:solidFill>
                            <a:schemeClr val="bg1"/>
                          </a:solidFill>
                          <a:effectLst/>
                        </a:rPr>
                        <a:t>Bhilwara</a:t>
                      </a:r>
                      <a:endParaRPr lang="en-IN" sz="2000" b="0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cap="none" spc="0" dirty="0" err="1">
                          <a:solidFill>
                            <a:schemeClr val="bg1"/>
                          </a:solidFill>
                          <a:effectLst/>
                        </a:rPr>
                        <a:t>Chittorgarh</a:t>
                      </a:r>
                      <a:endParaRPr lang="en-IN" sz="2000" b="0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cap="none" spc="0">
                          <a:solidFill>
                            <a:schemeClr val="bg1"/>
                          </a:solidFill>
                          <a:effectLst/>
                        </a:rPr>
                        <a:t>Rajsamand</a:t>
                      </a:r>
                      <a:endParaRPr lang="en-IN" sz="2000" b="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cap="none" spc="0">
                          <a:solidFill>
                            <a:schemeClr val="bg1"/>
                          </a:solidFill>
                          <a:effectLst/>
                        </a:rPr>
                        <a:t>Udaipur</a:t>
                      </a:r>
                      <a:endParaRPr lang="en-IN" sz="2000" b="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cap="none" spc="0">
                          <a:solidFill>
                            <a:schemeClr val="bg1"/>
                          </a:solidFill>
                          <a:effectLst/>
                        </a:rPr>
                        <a:t>Ajmer</a:t>
                      </a:r>
                      <a:endParaRPr lang="en-IN" sz="2000" b="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cap="none" spc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IN" sz="2000" b="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931024"/>
                  </a:ext>
                </a:extLst>
              </a:tr>
              <a:tr h="683578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AWCs across district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9942982"/>
                  </a:ext>
                </a:extLst>
              </a:tr>
              <a:tr h="438236">
                <a:tc gridSpan="7"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1 mother/Age group/AWC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6208215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>
                          <a:solidFill>
                            <a:schemeClr val="bg1"/>
                          </a:solidFill>
                          <a:effectLst/>
                        </a:rPr>
                        <a:t>0-5m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2561823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>
                          <a:solidFill>
                            <a:schemeClr val="bg1"/>
                          </a:solidFill>
                          <a:effectLst/>
                        </a:rPr>
                        <a:t>6-11m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971525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>
                          <a:solidFill>
                            <a:schemeClr val="bg1"/>
                          </a:solidFill>
                          <a:effectLst/>
                        </a:rPr>
                        <a:t>12-23m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785699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>
                          <a:solidFill>
                            <a:schemeClr val="bg1"/>
                          </a:solidFill>
                          <a:effectLst/>
                        </a:rPr>
                        <a:t>24-35m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107874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36-71m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050488"/>
                  </a:ext>
                </a:extLst>
              </a:tr>
              <a:tr h="683578"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Adolescent girls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b="1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en-IN" sz="1600" cap="none" spc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54124"/>
                  </a:ext>
                </a:extLst>
              </a:tr>
              <a:tr h="683578">
                <a:tc>
                  <a:txBody>
                    <a:bodyPr/>
                    <a:lstStyle/>
                    <a:p>
                      <a:pPr algn="ctr"/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bg1"/>
                          </a:solidFill>
                          <a:effectLst/>
                          <a:latin typeface="Lato Medium" panose="020F0502020204030203" pitchFamily="34" charset="0"/>
                        </a:rPr>
                        <a:t>2400</a:t>
                      </a: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bg1"/>
                          </a:solidFill>
                          <a:effectLst/>
                          <a:latin typeface="Lato Medium" panose="020F0502020204030203" pitchFamily="34" charset="0"/>
                        </a:rPr>
                        <a:t>2400</a:t>
                      </a: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  <a:latin typeface="Lato Medium" panose="020F0502020204030203" pitchFamily="34" charset="0"/>
                        </a:rPr>
                        <a:t>      2400</a:t>
                      </a: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  <a:latin typeface="Lato Medium" panose="020F0502020204030203" pitchFamily="34" charset="0"/>
                        </a:rPr>
                        <a:t>2400</a:t>
                      </a: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cap="none" spc="0" dirty="0">
                          <a:solidFill>
                            <a:schemeClr val="bg1"/>
                          </a:solidFill>
                          <a:effectLst/>
                          <a:latin typeface="Lato Medium" panose="020F0502020204030203" pitchFamily="34" charset="0"/>
                        </a:rPr>
                        <a:t>2400</a:t>
                      </a: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12000</a:t>
                      </a:r>
                      <a:endParaRPr lang="en-IN" sz="1600" b="1" cap="none" spc="0" dirty="0">
                        <a:solidFill>
                          <a:schemeClr val="bg1"/>
                        </a:solidFill>
                        <a:effectLst/>
                        <a:latin typeface="Lato Medium" panose="020F0502020204030203" pitchFamily="34" charset="0"/>
                        <a:ea typeface="Lato Medium" panose="020F0502020204030203" pitchFamily="34" charset="0"/>
                        <a:cs typeface="Mangal" panose="00000400000000000000" pitchFamily="2"/>
                      </a:endParaRPr>
                    </a:p>
                  </a:txBody>
                  <a:tcPr marL="51077" marR="54726" marT="82263" marB="10945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3626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814"/>
            <a:ext cx="1414353" cy="665735"/>
          </a:xfrm>
          <a:prstGeom prst="rect">
            <a:avLst/>
          </a:prstGeom>
        </p:spPr>
      </p:pic>
      <p:pic>
        <p:nvPicPr>
          <p:cNvPr id="14" name="Picture 13" descr="care 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40" y="0"/>
            <a:ext cx="66105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2267</TotalTime>
  <Words>624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                                 Health &amp; Nutritional Situation  Assessment (HANSA) in five districts of Rajasthan  </vt:lpstr>
      <vt:lpstr>Certificate of Approval</vt:lpstr>
      <vt:lpstr>Content</vt:lpstr>
      <vt:lpstr>Introduction</vt:lpstr>
      <vt:lpstr>Introduction</vt:lpstr>
      <vt:lpstr>      Objectives </vt:lpstr>
      <vt:lpstr>Methodology</vt:lpstr>
      <vt:lpstr>Methodology</vt:lpstr>
      <vt:lpstr>       Household Survey Overall Sample Size</vt:lpstr>
      <vt:lpstr>                                                                                                                                                 Anthropometric Measurement </vt:lpstr>
      <vt:lpstr>Hb level estimation</vt:lpstr>
      <vt:lpstr>Slide 12</vt:lpstr>
      <vt:lpstr>           In each AWC, 6 eligible respondents selected based on specified criteria</vt:lpstr>
      <vt:lpstr>Slide 14</vt:lpstr>
      <vt:lpstr>Data Monitoring </vt:lpstr>
      <vt:lpstr>Findings</vt:lpstr>
      <vt:lpstr>Limitations of Study </vt:lpstr>
      <vt:lpstr>Recommendations</vt:lpstr>
      <vt:lpstr>Learnings</vt:lpstr>
      <vt:lpstr>  Poster of Internship Presentation</vt:lpstr>
      <vt:lpstr>Pictorial Journey</vt:lpstr>
      <vt:lpstr>Pictorial Journey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Nutritional Situation Assessment (HANSA) in five district of Rajasthan-CARE INDIA</dc:title>
  <dc:creator>cps</dc:creator>
  <cp:lastModifiedBy>cps</cp:lastModifiedBy>
  <cp:revision>93</cp:revision>
  <dcterms:created xsi:type="dcterms:W3CDTF">2022-06-25T08:06:52Z</dcterms:created>
  <dcterms:modified xsi:type="dcterms:W3CDTF">2022-07-14T16:28:46Z</dcterms:modified>
</cp:coreProperties>
</file>