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3" r:id="rId1"/>
  </p:sldMasterIdLst>
  <p:notesMasterIdLst>
    <p:notesMasterId r:id="rId3"/>
  </p:notesMasterIdLst>
  <p:sldIdLst>
    <p:sldId id="29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10-08-2022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10-08-2022</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903878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10-08-2022</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867867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10-08-2022</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372075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2881825"/>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728274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10-08-2022</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657894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10-08-2022</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2381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10-08-2022</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614138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10-08-2022</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42495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10-08-2022</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99645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10-08-2022</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78870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10-08-2022</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56285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10-08-2022</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856701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4000"/>
                <a:satMod val="80000"/>
                <a:lumMod val="106000"/>
              </a:schemeClr>
            </a:gs>
            <a:gs pos="100000">
              <a:schemeClr val="bg2">
                <a:shade val="80000"/>
              </a:schemeClr>
            </a:gs>
          </a:gsLst>
          <a:path path="circle">
            <a:fillToRect l="43000" r="43000" b="100000"/>
          </a:path>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10-08-2022</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38815106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692" r:id="rId1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4">
            <a:extLst>
              <a:ext uri="{FF2B5EF4-FFF2-40B4-BE49-F238E27FC236}">
                <a16:creationId xmlns:a16="http://schemas.microsoft.com/office/drawing/2014/main" id="{B00CF16E-9B60-42EC-8388-0EA961F6A78E}"/>
              </a:ext>
            </a:extLst>
          </p:cNvPr>
          <p:cNvSpPr txBox="1">
            <a:spLocks noChangeArrowheads="1"/>
          </p:cNvSpPr>
          <p:nvPr/>
        </p:nvSpPr>
        <p:spPr bwMode="auto">
          <a:xfrm>
            <a:off x="1524000" y="135372"/>
            <a:ext cx="9056687" cy="1150315"/>
          </a:xfrm>
          <a:prstGeom prst="rect">
            <a:avLst/>
          </a:prstGeom>
          <a:noFill/>
          <a:ln w="9525">
            <a:noFill/>
            <a:miter lim="800000"/>
            <a:headEnd/>
            <a:tailEnd/>
          </a:ln>
          <a:effectLst/>
        </p:spPr>
        <p:txBody>
          <a:bodyPr wrap="square">
            <a:spAutoFit/>
            <a:scene3d>
              <a:camera prst="orthographicFront"/>
              <a:lightRig rig="harsh" dir="t"/>
            </a:scene3d>
            <a:sp3d extrusionH="57150" prstMaterial="matte">
              <a:bevelT w="63500" h="12700" prst="angle"/>
              <a:contourClr>
                <a:schemeClr val="bg1">
                  <a:lumMod val="65000"/>
                </a:schemeClr>
              </a:contourClr>
            </a:sp3d>
          </a:bodyPr>
          <a:lstStyle/>
          <a:p>
            <a:pPr defTabSz="914320">
              <a:spcBef>
                <a:spcPts val="6"/>
              </a:spcBef>
            </a:pPr>
            <a:r>
              <a:rPr lang="en-US" sz="2500" b="1" dirty="0">
                <a:latin typeface="Times New Roman" panose="02020603050405020304" pitchFamily="18" charset="0"/>
                <a:cs typeface="Times New Roman" panose="02020603050405020304" pitchFamily="18" charset="0"/>
              </a:rPr>
              <a:t>                     Chemo protocol Ordering</a:t>
            </a:r>
            <a:r>
              <a:rPr lang="en-US" sz="2500" dirty="0">
                <a:latin typeface="Arial Black" panose="020B0A04020102020204" pitchFamily="34" charset="0"/>
              </a:rPr>
              <a:t> </a:t>
            </a:r>
          </a:p>
          <a:p>
            <a:pPr defTabSz="914320">
              <a:spcBef>
                <a:spcPts val="6"/>
              </a:spcBef>
            </a:pPr>
            <a:r>
              <a:rPr lang="en-US" sz="1500" b="1" dirty="0">
                <a:ln/>
              </a:rPr>
              <a:t>                                                  Presenter- Avinash Kaur, </a:t>
            </a:r>
            <a:r>
              <a:rPr lang="en-IN" sz="1500" b="1" dirty="0">
                <a:ln/>
              </a:rPr>
              <a:t>Dr Srishti Shokeen</a:t>
            </a:r>
            <a:endParaRPr lang="en-US" sz="1500" b="1" dirty="0">
              <a:ln/>
            </a:endParaRPr>
          </a:p>
          <a:p>
            <a:pPr defTabSz="914320">
              <a:spcBef>
                <a:spcPts val="6"/>
              </a:spcBef>
            </a:pPr>
            <a:r>
              <a:rPr lang="en-US" sz="1500" b="1" dirty="0">
                <a:ln/>
              </a:rPr>
              <a:t>                                            Project guide- Dr. Sumesh Kumar</a:t>
            </a:r>
          </a:p>
          <a:p>
            <a:pPr defTabSz="914320">
              <a:spcBef>
                <a:spcPts val="6"/>
              </a:spcBef>
            </a:pPr>
            <a:r>
              <a:rPr lang="en-US" sz="1375" b="1" i="1" dirty="0">
                <a:ln/>
                <a:latin typeface="Arial Black" panose="020B0A04020102020204" pitchFamily="34" charset="0"/>
              </a:rPr>
              <a:t>                International Institute of Health Management Research, Delhi</a:t>
            </a:r>
            <a:endParaRPr lang="en-US" sz="1375" b="1" dirty="0">
              <a:ln/>
              <a:latin typeface="Arial Black" panose="020B0A04020102020204" pitchFamily="34" charset="0"/>
            </a:endParaRPr>
          </a:p>
        </p:txBody>
      </p:sp>
      <p:pic>
        <p:nvPicPr>
          <p:cNvPr id="3" name="Picture 2" descr="International Institute of Health Management Research - IIHMR, Delhi:  Courses, Fees, Placements, Ranking, Admission 2021">
            <a:extLst>
              <a:ext uri="{FF2B5EF4-FFF2-40B4-BE49-F238E27FC236}">
                <a16:creationId xmlns:a16="http://schemas.microsoft.com/office/drawing/2014/main" id="{50E10910-F77C-4AF6-88ED-05B0425D36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5891"/>
            <a:ext cx="1037841" cy="121235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Our Clients | Tuss Facility Services">
            <a:extLst>
              <a:ext uri="{FF2B5EF4-FFF2-40B4-BE49-F238E27FC236}">
                <a16:creationId xmlns:a16="http://schemas.microsoft.com/office/drawing/2014/main" id="{2A540BC8-747F-462A-97A4-44A73C9B17D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a:stretch/>
        </p:blipFill>
        <p:spPr bwMode="auto">
          <a:xfrm>
            <a:off x="8465093" y="0"/>
            <a:ext cx="2159000" cy="1238250"/>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4">
            <a:extLst>
              <a:ext uri="{FF2B5EF4-FFF2-40B4-BE49-F238E27FC236}">
                <a16:creationId xmlns:a16="http://schemas.microsoft.com/office/drawing/2014/main" id="{D4232653-6E55-4A24-9935-DA5EC2BA1BED}"/>
              </a:ext>
            </a:extLst>
          </p:cNvPr>
          <p:cNvSpPr>
            <a:spLocks noChangeArrowheads="1"/>
          </p:cNvSpPr>
          <p:nvPr/>
        </p:nvSpPr>
        <p:spPr bwMode="auto">
          <a:xfrm>
            <a:off x="1567670" y="1238250"/>
            <a:ext cx="2159000" cy="5413375"/>
          </a:xfrm>
          <a:prstGeom prst="roundRect">
            <a:avLst>
              <a:gd name="adj" fmla="val 7000"/>
            </a:avLst>
          </a:prstGeom>
          <a:gradFill flip="none" rotWithShape="1">
            <a:gsLst>
              <a:gs pos="0">
                <a:srgbClr val="FFFFCC">
                  <a:shade val="30000"/>
                  <a:satMod val="115000"/>
                </a:srgbClr>
              </a:gs>
              <a:gs pos="50000">
                <a:srgbClr val="FFFFCC">
                  <a:shade val="67500"/>
                  <a:satMod val="115000"/>
                </a:srgbClr>
              </a:gs>
              <a:gs pos="100000">
                <a:srgbClr val="FFFFCC">
                  <a:shade val="100000"/>
                  <a:satMod val="115000"/>
                </a:srgbClr>
              </a:gs>
            </a:gsLst>
            <a:path path="circle">
              <a:fillToRect t="100000" r="100000"/>
            </a:path>
            <a:tileRect l="-100000" b="-100000"/>
          </a:gradFill>
          <a:ln w="9525">
            <a:solidFill>
              <a:schemeClr val="tx1"/>
            </a:solidFill>
            <a:round/>
            <a:headEnd/>
            <a:tailEnd/>
          </a:ln>
          <a:effectLst/>
        </p:spPr>
        <p:txBody>
          <a:bodyPr wrap="none" anchor="ctr"/>
          <a:lstStyle/>
          <a:p>
            <a:endParaRPr lang="en-IN" sz="750" dirty="0"/>
          </a:p>
        </p:txBody>
      </p:sp>
      <p:sp>
        <p:nvSpPr>
          <p:cNvPr id="7" name="AutoShape 29">
            <a:extLst>
              <a:ext uri="{FF2B5EF4-FFF2-40B4-BE49-F238E27FC236}">
                <a16:creationId xmlns:a16="http://schemas.microsoft.com/office/drawing/2014/main" id="{DC3A6F34-1EEC-4E51-9304-95244A8EF715}"/>
              </a:ext>
            </a:extLst>
          </p:cNvPr>
          <p:cNvSpPr>
            <a:spLocks noChangeArrowheads="1"/>
          </p:cNvSpPr>
          <p:nvPr/>
        </p:nvSpPr>
        <p:spPr bwMode="auto">
          <a:xfrm>
            <a:off x="3893344" y="1238250"/>
            <a:ext cx="2159000" cy="5413375"/>
          </a:xfrm>
          <a:prstGeom prst="roundRect">
            <a:avLst>
              <a:gd name="adj" fmla="val 7000"/>
            </a:avLst>
          </a:prstGeom>
          <a:gradFill flip="none" rotWithShape="1">
            <a:gsLst>
              <a:gs pos="0">
                <a:srgbClr val="FFFFCC">
                  <a:shade val="30000"/>
                  <a:satMod val="115000"/>
                </a:srgbClr>
              </a:gs>
              <a:gs pos="50000">
                <a:srgbClr val="FFFFCC">
                  <a:shade val="67500"/>
                  <a:satMod val="115000"/>
                </a:srgbClr>
              </a:gs>
              <a:gs pos="100000">
                <a:srgbClr val="FFFFCC">
                  <a:shade val="100000"/>
                  <a:satMod val="115000"/>
                </a:srgbClr>
              </a:gs>
            </a:gsLst>
            <a:path path="circle">
              <a:fillToRect t="100000" r="100000"/>
            </a:path>
            <a:tileRect l="-100000" b="-100000"/>
          </a:gradFill>
          <a:ln w="9525">
            <a:solidFill>
              <a:schemeClr val="tx1"/>
            </a:solidFill>
            <a:round/>
            <a:headEnd/>
            <a:tailEnd/>
          </a:ln>
          <a:effectLst/>
        </p:spPr>
        <p:txBody>
          <a:bodyPr wrap="none" anchor="ctr"/>
          <a:lstStyle/>
          <a:p>
            <a:endParaRPr lang="en-US" sz="375" dirty="0"/>
          </a:p>
        </p:txBody>
      </p:sp>
      <p:sp>
        <p:nvSpPr>
          <p:cNvPr id="8" name="AutoShape 29">
            <a:extLst>
              <a:ext uri="{FF2B5EF4-FFF2-40B4-BE49-F238E27FC236}">
                <a16:creationId xmlns:a16="http://schemas.microsoft.com/office/drawing/2014/main" id="{FE628FF8-0DAD-4F55-BDE8-522F0D0A560A}"/>
              </a:ext>
            </a:extLst>
          </p:cNvPr>
          <p:cNvSpPr>
            <a:spLocks noChangeArrowheads="1"/>
          </p:cNvSpPr>
          <p:nvPr/>
        </p:nvSpPr>
        <p:spPr bwMode="auto">
          <a:xfrm>
            <a:off x="6223000" y="1238250"/>
            <a:ext cx="2159000" cy="5413375"/>
          </a:xfrm>
          <a:prstGeom prst="roundRect">
            <a:avLst>
              <a:gd name="adj" fmla="val 7000"/>
            </a:avLst>
          </a:prstGeom>
          <a:gradFill flip="none" rotWithShape="1">
            <a:gsLst>
              <a:gs pos="0">
                <a:srgbClr val="FFFFCC">
                  <a:shade val="30000"/>
                  <a:satMod val="115000"/>
                </a:srgbClr>
              </a:gs>
              <a:gs pos="50000">
                <a:srgbClr val="FFFFCC">
                  <a:shade val="67500"/>
                  <a:satMod val="115000"/>
                </a:srgbClr>
              </a:gs>
              <a:gs pos="100000">
                <a:srgbClr val="FFFFCC">
                  <a:shade val="100000"/>
                  <a:satMod val="115000"/>
                </a:srgbClr>
              </a:gs>
            </a:gsLst>
            <a:path path="circle">
              <a:fillToRect t="100000" r="100000"/>
            </a:path>
            <a:tileRect l="-100000" b="-100000"/>
          </a:gradFill>
          <a:ln w="9525">
            <a:solidFill>
              <a:schemeClr val="tx1"/>
            </a:solidFill>
            <a:round/>
            <a:headEnd/>
            <a:tailEnd/>
          </a:ln>
          <a:effectLst/>
        </p:spPr>
        <p:txBody>
          <a:bodyPr wrap="none" anchor="ctr"/>
          <a:lstStyle/>
          <a:p>
            <a:endParaRPr lang="en-US" sz="375" dirty="0"/>
          </a:p>
        </p:txBody>
      </p:sp>
      <p:sp>
        <p:nvSpPr>
          <p:cNvPr id="9" name="AutoShape 29">
            <a:extLst>
              <a:ext uri="{FF2B5EF4-FFF2-40B4-BE49-F238E27FC236}">
                <a16:creationId xmlns:a16="http://schemas.microsoft.com/office/drawing/2014/main" id="{781089D0-7185-4625-9B58-29409D6C86AF}"/>
              </a:ext>
            </a:extLst>
          </p:cNvPr>
          <p:cNvSpPr>
            <a:spLocks noChangeArrowheads="1"/>
          </p:cNvSpPr>
          <p:nvPr/>
        </p:nvSpPr>
        <p:spPr bwMode="auto">
          <a:xfrm>
            <a:off x="8465093" y="1238250"/>
            <a:ext cx="2159000" cy="5413375"/>
          </a:xfrm>
          <a:prstGeom prst="roundRect">
            <a:avLst>
              <a:gd name="adj" fmla="val 7000"/>
            </a:avLst>
          </a:prstGeom>
          <a:gradFill flip="none" rotWithShape="1">
            <a:gsLst>
              <a:gs pos="0">
                <a:srgbClr val="FFFFCC">
                  <a:shade val="30000"/>
                  <a:satMod val="115000"/>
                </a:srgbClr>
              </a:gs>
              <a:gs pos="50000">
                <a:srgbClr val="FFFFCC">
                  <a:shade val="67500"/>
                  <a:satMod val="115000"/>
                </a:srgbClr>
              </a:gs>
              <a:gs pos="100000">
                <a:srgbClr val="FFFFCC">
                  <a:shade val="100000"/>
                  <a:satMod val="115000"/>
                </a:srgbClr>
              </a:gs>
            </a:gsLst>
            <a:path path="circle">
              <a:fillToRect t="100000" r="100000"/>
            </a:path>
            <a:tileRect l="-100000" b="-100000"/>
          </a:gradFill>
          <a:ln w="9525">
            <a:solidFill>
              <a:schemeClr val="tx1"/>
            </a:solidFill>
            <a:round/>
            <a:headEnd/>
            <a:tailEnd/>
          </a:ln>
          <a:effectLst/>
        </p:spPr>
        <p:txBody>
          <a:bodyPr wrap="none" anchor="ctr"/>
          <a:lstStyle/>
          <a:p>
            <a:endParaRPr lang="en-US" sz="375" dirty="0"/>
          </a:p>
        </p:txBody>
      </p:sp>
      <p:sp>
        <p:nvSpPr>
          <p:cNvPr id="10" name="Text Box 42">
            <a:extLst>
              <a:ext uri="{FF2B5EF4-FFF2-40B4-BE49-F238E27FC236}">
                <a16:creationId xmlns:a16="http://schemas.microsoft.com/office/drawing/2014/main" id="{B860C072-41C0-473F-96CF-0591C7E0095D}"/>
              </a:ext>
            </a:extLst>
          </p:cNvPr>
          <p:cNvSpPr txBox="1">
            <a:spLocks noChangeArrowheads="1"/>
          </p:cNvSpPr>
          <p:nvPr/>
        </p:nvSpPr>
        <p:spPr bwMode="auto">
          <a:xfrm>
            <a:off x="1680409" y="1372036"/>
            <a:ext cx="1892785" cy="338554"/>
          </a:xfrm>
          <a:prstGeom prst="rect">
            <a:avLst/>
          </a:prstGeom>
          <a:solidFill>
            <a:schemeClr val="accent4">
              <a:lumMod val="75000"/>
              <a:lumOff val="25000"/>
            </a:schemeClr>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914320">
              <a:spcBef>
                <a:spcPct val="50000"/>
              </a:spcBef>
            </a:pPr>
            <a:r>
              <a:rPr lang="en-US" sz="1600"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Introduction</a:t>
            </a:r>
          </a:p>
        </p:txBody>
      </p:sp>
      <p:sp>
        <p:nvSpPr>
          <p:cNvPr id="11" name="Text Box 42">
            <a:extLst>
              <a:ext uri="{FF2B5EF4-FFF2-40B4-BE49-F238E27FC236}">
                <a16:creationId xmlns:a16="http://schemas.microsoft.com/office/drawing/2014/main" id="{55B957FF-D0A2-45F7-BF5B-891F12ACAE06}"/>
              </a:ext>
            </a:extLst>
          </p:cNvPr>
          <p:cNvSpPr txBox="1">
            <a:spLocks noChangeArrowheads="1"/>
          </p:cNvSpPr>
          <p:nvPr/>
        </p:nvSpPr>
        <p:spPr bwMode="auto">
          <a:xfrm>
            <a:off x="1680409" y="4297685"/>
            <a:ext cx="1985224" cy="338004"/>
          </a:xfrm>
          <a:prstGeom prst="rect">
            <a:avLst/>
          </a:prstGeom>
          <a:solidFill>
            <a:schemeClr val="accent4">
              <a:lumMod val="75000"/>
              <a:lumOff val="25000"/>
            </a:schemeClr>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defPPr>
              <a:defRPr lang="en-US"/>
            </a:defPPr>
            <a:lvl1pPr defTabSz="914320">
              <a:spcBef>
                <a:spcPct val="50000"/>
              </a:spcBef>
              <a:defRPr sz="1600" b="1">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defRPr>
            </a:lvl1pPr>
          </a:lstStyle>
          <a:p>
            <a:r>
              <a:rPr lang="en-US" dirty="0"/>
              <a:t>Objectives</a:t>
            </a:r>
          </a:p>
        </p:txBody>
      </p:sp>
      <p:sp>
        <p:nvSpPr>
          <p:cNvPr id="12" name="Text Box 42">
            <a:extLst>
              <a:ext uri="{FF2B5EF4-FFF2-40B4-BE49-F238E27FC236}">
                <a16:creationId xmlns:a16="http://schemas.microsoft.com/office/drawing/2014/main" id="{367AC562-3E2D-4329-8681-200912D1E32C}"/>
              </a:ext>
            </a:extLst>
          </p:cNvPr>
          <p:cNvSpPr txBox="1">
            <a:spLocks noChangeArrowheads="1"/>
          </p:cNvSpPr>
          <p:nvPr/>
        </p:nvSpPr>
        <p:spPr bwMode="auto">
          <a:xfrm>
            <a:off x="3977124" y="1346038"/>
            <a:ext cx="2013290" cy="338554"/>
          </a:xfrm>
          <a:prstGeom prst="rect">
            <a:avLst/>
          </a:prstGeom>
          <a:solidFill>
            <a:schemeClr val="accent4">
              <a:lumMod val="75000"/>
              <a:lumOff val="25000"/>
            </a:schemeClr>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defPPr>
              <a:defRPr lang="en-US"/>
            </a:defPPr>
            <a:lvl1pPr defTabSz="914320">
              <a:spcBef>
                <a:spcPct val="50000"/>
              </a:spcBef>
              <a:defRPr sz="1600" b="1">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defRPr>
            </a:lvl1pPr>
          </a:lstStyle>
          <a:p>
            <a:r>
              <a:rPr lang="en-US" dirty="0"/>
              <a:t>Methodology</a:t>
            </a:r>
          </a:p>
        </p:txBody>
      </p:sp>
      <p:sp>
        <p:nvSpPr>
          <p:cNvPr id="13" name="Text Box 42">
            <a:extLst>
              <a:ext uri="{FF2B5EF4-FFF2-40B4-BE49-F238E27FC236}">
                <a16:creationId xmlns:a16="http://schemas.microsoft.com/office/drawing/2014/main" id="{1086520D-1670-4FC0-AFDC-A3DCF05B8EB9}"/>
              </a:ext>
            </a:extLst>
          </p:cNvPr>
          <p:cNvSpPr txBox="1">
            <a:spLocks noChangeArrowheads="1"/>
          </p:cNvSpPr>
          <p:nvPr/>
        </p:nvSpPr>
        <p:spPr bwMode="auto">
          <a:xfrm>
            <a:off x="6295855" y="1346038"/>
            <a:ext cx="2013290" cy="338554"/>
          </a:xfrm>
          <a:prstGeom prst="rect">
            <a:avLst/>
          </a:prstGeom>
          <a:solidFill>
            <a:schemeClr val="accent4">
              <a:lumMod val="75000"/>
              <a:lumOff val="25000"/>
            </a:schemeClr>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defPPr>
              <a:defRPr lang="en-US"/>
            </a:defPPr>
            <a:lvl1pPr defTabSz="914320">
              <a:spcBef>
                <a:spcPct val="50000"/>
              </a:spcBef>
              <a:defRPr sz="1600" b="1">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defRPr>
            </a:lvl1pPr>
          </a:lstStyle>
          <a:p>
            <a:r>
              <a:rPr lang="en-US" dirty="0"/>
              <a:t>Limitation </a:t>
            </a:r>
          </a:p>
        </p:txBody>
      </p:sp>
      <p:sp>
        <p:nvSpPr>
          <p:cNvPr id="15" name="Text Box 42">
            <a:extLst>
              <a:ext uri="{FF2B5EF4-FFF2-40B4-BE49-F238E27FC236}">
                <a16:creationId xmlns:a16="http://schemas.microsoft.com/office/drawing/2014/main" id="{9EEF6CDA-3C05-4EBA-84F8-05335754FC19}"/>
              </a:ext>
            </a:extLst>
          </p:cNvPr>
          <p:cNvSpPr txBox="1">
            <a:spLocks noChangeArrowheads="1"/>
          </p:cNvSpPr>
          <p:nvPr/>
        </p:nvSpPr>
        <p:spPr bwMode="auto">
          <a:xfrm>
            <a:off x="8552657" y="1372036"/>
            <a:ext cx="2013290" cy="338554"/>
          </a:xfrm>
          <a:prstGeom prst="rect">
            <a:avLst/>
          </a:prstGeom>
          <a:solidFill>
            <a:schemeClr val="accent4">
              <a:lumMod val="75000"/>
              <a:lumOff val="25000"/>
            </a:schemeClr>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defPPr>
              <a:defRPr lang="en-US"/>
            </a:defPPr>
            <a:lvl1pPr defTabSz="914320">
              <a:spcBef>
                <a:spcPct val="50000"/>
              </a:spcBef>
              <a:defRPr sz="1600" b="1">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defRPr>
            </a:lvl1pPr>
          </a:lstStyle>
          <a:p>
            <a:r>
              <a:rPr lang="en-US" dirty="0"/>
              <a:t>Conclusion</a:t>
            </a:r>
          </a:p>
        </p:txBody>
      </p:sp>
      <p:pic>
        <p:nvPicPr>
          <p:cNvPr id="5" name="Picture 4">
            <a:extLst>
              <a:ext uri="{FF2B5EF4-FFF2-40B4-BE49-F238E27FC236}">
                <a16:creationId xmlns:a16="http://schemas.microsoft.com/office/drawing/2014/main" id="{37067E94-D183-421B-B053-EF19D8EF8EDB}"/>
              </a:ext>
            </a:extLst>
          </p:cNvPr>
          <p:cNvPicPr>
            <a:picLocks noChangeAspect="1"/>
          </p:cNvPicPr>
          <p:nvPr/>
        </p:nvPicPr>
        <p:blipFill rotWithShape="1">
          <a:blip r:embed="rId4">
            <a:extLst>
              <a:ext uri="{28A0092B-C50C-407E-A947-70E740481C1C}">
                <a14:useLocalDpi xmlns:a14="http://schemas.microsoft.com/office/drawing/2010/main" val="0"/>
              </a:ext>
            </a:extLst>
          </a:blip>
          <a:srcRect l="14359" t="8929" r="55466" b="6250"/>
          <a:stretch/>
        </p:blipFill>
        <p:spPr>
          <a:xfrm>
            <a:off x="3915195" y="1746501"/>
            <a:ext cx="2137149" cy="4833162"/>
          </a:xfrm>
          <a:prstGeom prst="rect">
            <a:avLst/>
          </a:prstGeom>
        </p:spPr>
      </p:pic>
      <p:sp>
        <p:nvSpPr>
          <p:cNvPr id="16" name="Rectangle 15">
            <a:extLst>
              <a:ext uri="{FF2B5EF4-FFF2-40B4-BE49-F238E27FC236}">
                <a16:creationId xmlns:a16="http://schemas.microsoft.com/office/drawing/2014/main" id="{588C4E3F-9BC5-41A9-AF31-34C31D57AB4E}"/>
              </a:ext>
            </a:extLst>
          </p:cNvPr>
          <p:cNvSpPr/>
          <p:nvPr/>
        </p:nvSpPr>
        <p:spPr>
          <a:xfrm>
            <a:off x="1567670" y="4705197"/>
            <a:ext cx="2155017" cy="2015936"/>
          </a:xfrm>
          <a:prstGeom prst="rect">
            <a:avLst/>
          </a:prstGeom>
        </p:spPr>
        <p:txBody>
          <a:bodyPr wrap="square">
            <a:spAutoFit/>
          </a:bodyPr>
          <a:lstStyle/>
          <a:p>
            <a:pPr marL="178565" indent="-178565" algn="just">
              <a:buFont typeface="Arial" panose="020B0604020202020204" pitchFamily="34" charset="0"/>
              <a:buChar char="•"/>
            </a:pPr>
            <a:r>
              <a:rPr lang="en-US" sz="1250" dirty="0"/>
              <a:t>To study the role of HIS in providing paperless clinical work. </a:t>
            </a:r>
            <a:endParaRPr lang="en-IN" sz="1250" dirty="0"/>
          </a:p>
          <a:p>
            <a:pPr marL="178565" indent="-178565" algn="just">
              <a:buFont typeface="Arial" panose="020B0604020202020204" pitchFamily="34" charset="0"/>
              <a:buChar char="•"/>
            </a:pPr>
            <a:r>
              <a:rPr lang="en-US" sz="1250" dirty="0"/>
              <a:t>To study and understand process of chemo flow process in RGCI -RC.</a:t>
            </a:r>
            <a:endParaRPr lang="en-IN" sz="1250" dirty="0"/>
          </a:p>
          <a:p>
            <a:pPr marL="178565" indent="-178565" algn="just">
              <a:buFont typeface="Arial" panose="020B0604020202020204" pitchFamily="34" charset="0"/>
              <a:buChar char="•"/>
            </a:pPr>
            <a:r>
              <a:rPr lang="en-US" sz="1250" dirty="0"/>
              <a:t>To analyze the steps involved in chemo protocol creation and how it created through backend</a:t>
            </a:r>
            <a:endParaRPr lang="en-IN" sz="1250" dirty="0"/>
          </a:p>
        </p:txBody>
      </p:sp>
      <p:sp>
        <p:nvSpPr>
          <p:cNvPr id="18" name="Content Placeholder 2">
            <a:extLst>
              <a:ext uri="{FF2B5EF4-FFF2-40B4-BE49-F238E27FC236}">
                <a16:creationId xmlns:a16="http://schemas.microsoft.com/office/drawing/2014/main" id="{3250EA2B-C3BC-40B3-AB52-D31C453AFC9F}"/>
              </a:ext>
            </a:extLst>
          </p:cNvPr>
          <p:cNvSpPr txBox="1">
            <a:spLocks/>
          </p:cNvSpPr>
          <p:nvPr/>
        </p:nvSpPr>
        <p:spPr>
          <a:xfrm>
            <a:off x="1702260" y="1534944"/>
            <a:ext cx="2013290" cy="2705645"/>
          </a:xfrm>
          <a:prstGeom prst="rect">
            <a:avLst/>
          </a:prstGeom>
        </p:spPr>
        <p:txBody>
          <a:bodyPr/>
          <a:lst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a:lstStyle>
          <a:p>
            <a:pPr marL="0" indent="0">
              <a:buNone/>
            </a:pPr>
            <a:endParaRPr lang="en-IN" sz="1250" kern="0" dirty="0"/>
          </a:p>
          <a:p>
            <a:pPr marL="0" indent="0" algn="just">
              <a:buNone/>
            </a:pPr>
            <a:r>
              <a:rPr lang="en-IN" sz="1375" kern="0" dirty="0"/>
              <a:t>A protocol describes a complete schedule of tests, procedures, chemotherapy and supportive medications (including doses), use in a research study or clinical trials. A protocol document also includes: background to the trial, objectives, design, methodology.  </a:t>
            </a:r>
          </a:p>
        </p:txBody>
      </p:sp>
      <p:sp>
        <p:nvSpPr>
          <p:cNvPr id="19" name="Content Placeholder 2">
            <a:extLst>
              <a:ext uri="{FF2B5EF4-FFF2-40B4-BE49-F238E27FC236}">
                <a16:creationId xmlns:a16="http://schemas.microsoft.com/office/drawing/2014/main" id="{284E4DD3-3A8A-402A-AD4B-B575A3FF27B9}"/>
              </a:ext>
            </a:extLst>
          </p:cNvPr>
          <p:cNvSpPr txBox="1">
            <a:spLocks/>
          </p:cNvSpPr>
          <p:nvPr/>
        </p:nvSpPr>
        <p:spPr>
          <a:xfrm>
            <a:off x="6295855" y="1659324"/>
            <a:ext cx="2013290" cy="4920339"/>
          </a:xfrm>
          <a:prstGeom prst="rect">
            <a:avLst/>
          </a:prstGeom>
        </p:spPr>
        <p:txBody>
          <a:bodyPr vert="horz" lIns="19050" tIns="9525" rIns="19050" bIns="9525" rtlCol="0" anchor="ctr">
            <a:noAutofit/>
          </a:bodyPr>
          <a:lst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a:lstStyle>
          <a:p>
            <a:pPr marL="0" indent="0" algn="just">
              <a:lnSpc>
                <a:spcPct val="110000"/>
              </a:lnSpc>
              <a:buNone/>
            </a:pPr>
            <a:r>
              <a:rPr lang="en-IN" sz="1333" kern="0" dirty="0">
                <a:latin typeface="Times New Roman" panose="02020603050405020304" pitchFamily="18" charset="0"/>
                <a:ea typeface="+mn-lt"/>
                <a:cs typeface="Times New Roman" panose="02020603050405020304" pitchFamily="18" charset="0"/>
              </a:rPr>
              <a:t>Though data driven approach has its advantages, it does not come without its limitations. To recognize a plan, this method relies on repetition of pattern – be it a single drug (for simple plan) of a group of drugs (for compound or complex plans). For compound plans (where a sequenced group of drugs itself repeats temporarily), if a group of drugs occurred only once, the pattern did not recognize the group as a single plan . Due to this and a few data-errors the method did not detect majority of the complex plans, especially in the smaller sets. </a:t>
            </a:r>
          </a:p>
        </p:txBody>
      </p:sp>
      <p:sp>
        <p:nvSpPr>
          <p:cNvPr id="20" name="Content Placeholder 2">
            <a:extLst>
              <a:ext uri="{FF2B5EF4-FFF2-40B4-BE49-F238E27FC236}">
                <a16:creationId xmlns:a16="http://schemas.microsoft.com/office/drawing/2014/main" id="{02ADC21F-0629-4905-8476-B653FBBA2E98}"/>
              </a:ext>
            </a:extLst>
          </p:cNvPr>
          <p:cNvSpPr txBox="1">
            <a:spLocks/>
          </p:cNvSpPr>
          <p:nvPr/>
        </p:nvSpPr>
        <p:spPr>
          <a:xfrm>
            <a:off x="8552657" y="1633664"/>
            <a:ext cx="2013290" cy="4945999"/>
          </a:xfrm>
          <a:prstGeom prst="rect">
            <a:avLst/>
          </a:prstGeom>
        </p:spPr>
        <p:txBody>
          <a:bodyPr vert="horz" lIns="19050" tIns="9525" rIns="19050" bIns="9525" rtlCol="0" anchor="ctr">
            <a:normAutofit/>
          </a:bodyPr>
          <a:lst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a:lstStyle>
          <a:p>
            <a:pPr marL="0" indent="0" algn="just">
              <a:buNone/>
            </a:pPr>
            <a:r>
              <a:rPr lang="en-IN" sz="1375" kern="0" dirty="0">
                <a:latin typeface="Times New Roman" panose="02020603050405020304" pitchFamily="18" charset="0"/>
                <a:ea typeface="+mn-lt"/>
                <a:cs typeface="Times New Roman" panose="02020603050405020304" pitchFamily="18" charset="0"/>
              </a:rPr>
              <a:t>New chemotherapy protocols continue to be developed and evaluated everyday requiring a flexible and easy extensible method for chemotherapy plan recognition. existing flowsheet methods of presenting chemotherapy data in the EHR do not sufficiently provide an abstract representation of the patient’s treatment history. We believe an automated data -driven method for chemotherapy plan recognition could provide useful output for both clinical and clinical research uses.  </a:t>
            </a:r>
          </a:p>
        </p:txBody>
      </p:sp>
    </p:spTree>
    <p:extLst>
      <p:ext uri="{BB962C8B-B14F-4D97-AF65-F5344CB8AC3E}">
        <p14:creationId xmlns:p14="http://schemas.microsoft.com/office/powerpoint/2010/main" val="104024220"/>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3F7A9BCA-6BE2-4F95-9E81-EE1FD1DDDA13}" vid="{A1A5608E-BAF6-4D3E-AA81-22D1E68EB2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760</TotalTime>
  <Words>298</Words>
  <Application>Microsoft Office PowerPoint</Application>
  <PresentationFormat>Widescreen</PresentationFormat>
  <Paragraphs>16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Black</vt:lpstr>
      <vt:lpstr>Calibri</vt:lpstr>
      <vt:lpstr>Calibri Light</vt:lpstr>
      <vt:lpstr>Times New Roman</vt:lpstr>
      <vt:lpstr>Theme1</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Simmi</cp:lastModifiedBy>
  <cp:revision>219</cp:revision>
  <dcterms:created xsi:type="dcterms:W3CDTF">2022-05-20T15:11:38Z</dcterms:created>
  <dcterms:modified xsi:type="dcterms:W3CDTF">2022-08-10T14:43:02Z</dcterms:modified>
</cp:coreProperties>
</file>