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93" r:id="rId1"/>
  </p:sldMasterIdLst>
  <p:notesMasterIdLst>
    <p:notesMasterId r:id="rId31"/>
  </p:notesMasterIdLst>
  <p:sldIdLst>
    <p:sldId id="256" r:id="rId2"/>
    <p:sldId id="274" r:id="rId3"/>
    <p:sldId id="257" r:id="rId4"/>
    <p:sldId id="282" r:id="rId5"/>
    <p:sldId id="258" r:id="rId6"/>
    <p:sldId id="260" r:id="rId7"/>
    <p:sldId id="259" r:id="rId8"/>
    <p:sldId id="283" r:id="rId9"/>
    <p:sldId id="285" r:id="rId10"/>
    <p:sldId id="286" r:id="rId11"/>
    <p:sldId id="281" r:id="rId12"/>
    <p:sldId id="287" r:id="rId13"/>
    <p:sldId id="288" r:id="rId14"/>
    <p:sldId id="277" r:id="rId15"/>
    <p:sldId id="279" r:id="rId16"/>
    <p:sldId id="289" r:id="rId17"/>
    <p:sldId id="280" r:id="rId18"/>
    <p:sldId id="290" r:id="rId19"/>
    <p:sldId id="262" r:id="rId20"/>
    <p:sldId id="265" r:id="rId21"/>
    <p:sldId id="266" r:id="rId22"/>
    <p:sldId id="275" r:id="rId23"/>
    <p:sldId id="267" r:id="rId24"/>
    <p:sldId id="273" r:id="rId25"/>
    <p:sldId id="284" r:id="rId26"/>
    <p:sldId id="268" r:id="rId27"/>
    <p:sldId id="269" r:id="rId28"/>
    <p:sldId id="276" r:id="rId29"/>
    <p:sldId id="27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10-08-2022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17</a:t>
            </a:fld>
            <a:endParaRPr lang="en-IN"/>
          </a:p>
        </p:txBody>
      </p:sp>
    </p:spTree>
    <p:extLst>
      <p:ext uri="{BB962C8B-B14F-4D97-AF65-F5344CB8AC3E}">
        <p14:creationId xmlns:p14="http://schemas.microsoft.com/office/powerpoint/2010/main" val="3163684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07BCBBF-3B14-49EE-839D-F9D0F54BECC4}" type="slidenum">
              <a:rPr lang="en-IN" smtClean="0"/>
              <a:t>19</a:t>
            </a:fld>
            <a:endParaRPr lang="en-IN"/>
          </a:p>
        </p:txBody>
      </p:sp>
    </p:spTree>
    <p:extLst>
      <p:ext uri="{BB962C8B-B14F-4D97-AF65-F5344CB8AC3E}">
        <p14:creationId xmlns:p14="http://schemas.microsoft.com/office/powerpoint/2010/main" val="3061726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1147C0E5-F472-4823-852C-D183FA2F2488}" type="datetime1">
              <a:rPr lang="en-IN" smtClean="0"/>
              <a:t>10-08-2022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903878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0E9DCF6C-BC1F-457E-8C73-045A403582E6}" type="datetime1">
              <a:rPr lang="en-IN" smtClean="0"/>
              <a:t>10-08-2022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867867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FE1E070E-952C-41C9-9ABB-C56A7BE64D88}" type="datetime1">
              <a:rPr lang="en-IN" smtClean="0"/>
              <a:t>10-08-2022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372075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88182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28274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2CA2FBC0-878C-4FB7-8E1F-1D6F6FF7C223}" type="datetime1">
              <a:rPr lang="en-IN" smtClean="0"/>
              <a:t>10-08-2022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65789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CD685ADF-9D55-472F-A142-0A5A20BA4577}" type="datetime1">
              <a:rPr lang="en-IN" smtClean="0"/>
              <a:t>10-08-2022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238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19B6A866-57B6-4C39-8809-FBA78A30FCC9}" type="datetime1">
              <a:rPr lang="en-IN" smtClean="0"/>
              <a:t>10-08-2022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61413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52B34237-4DA9-498D-81CC-7DEBFDE0146A}" type="datetime1">
              <a:rPr lang="en-IN" smtClean="0"/>
              <a:t>10-08-2022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42495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03D29E31-0E2B-4B8B-A4CD-804F6A5D47A9}" type="datetime1">
              <a:rPr lang="en-IN" smtClean="0"/>
              <a:t>10-08-2022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99645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731C5607-A4BB-4D67-95B9-C9085ECC35A9}" type="datetime1">
              <a:rPr lang="en-IN" smtClean="0"/>
              <a:t>10-08-2022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78870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C1C99E65-501E-4E79-B301-EC94E1C8867E}" type="datetime1">
              <a:rPr lang="en-IN" smtClean="0"/>
              <a:t>10-08-2022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56285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751C047-BE12-4A43-A323-58AFB768CD35}" type="datetime1">
              <a:rPr lang="en-IN" smtClean="0"/>
              <a:t>10-08-2022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856701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2">
                <a:shade val="80000"/>
              </a:schemeClr>
            </a:gs>
          </a:gsLst>
          <a:path path="circle">
            <a:fillToRect l="43000" r="43000" b="10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2769F-3E27-4D36-A194-1A84EAEDBFA1}" type="datetime1">
              <a:rPr lang="en-IN" smtClean="0"/>
              <a:t>10-08-2022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388151061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92"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1524000" y="1219237"/>
            <a:ext cx="9144000" cy="2387600"/>
          </a:xfrm>
        </p:spPr>
        <p:txBody>
          <a:bodyPr>
            <a:normAutofit fontScale="90000"/>
          </a:bodyPr>
          <a:lstStyle/>
          <a:p>
            <a:r>
              <a:rPr lang="en-IN" sz="4800" dirty="0">
                <a:latin typeface="Times New Roman" panose="02020603050405020304" pitchFamily="18" charset="0"/>
                <a:cs typeface="Times New Roman" panose="02020603050405020304" pitchFamily="18" charset="0"/>
              </a:rPr>
              <a:t>Chemoflow Process &amp; Chemo protocol creation in IT department </a:t>
            </a:r>
            <a:br>
              <a:rPr lang="en-IN" sz="4800" dirty="0">
                <a:latin typeface="Times New Roman" panose="02020603050405020304" pitchFamily="18" charset="0"/>
                <a:cs typeface="Times New Roman" panose="02020603050405020304" pitchFamily="18" charset="0"/>
              </a:rPr>
            </a:br>
            <a:r>
              <a:rPr lang="en-IN" sz="4800" dirty="0">
                <a:latin typeface="Times New Roman" panose="02020603050405020304" pitchFamily="18" charset="0"/>
                <a:cs typeface="Times New Roman" panose="02020603050405020304" pitchFamily="18" charset="0"/>
              </a:rPr>
              <a:t>Rajiv Gandhi Cancer Institute &amp; Research centre</a:t>
            </a: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524000" y="3606837"/>
            <a:ext cx="9144000" cy="1655762"/>
          </a:xfrm>
        </p:spPr>
        <p:txBody>
          <a:bodyPr vert="horz" lIns="91440" tIns="45720" rIns="91440" bIns="45720" rtlCol="0" anchor="t">
            <a:normAutofit fontScale="92500" lnSpcReduction="10000"/>
          </a:bodyPr>
          <a:lstStyle/>
          <a:p>
            <a:r>
              <a:rPr lang="en-IN" dirty="0">
                <a:cs typeface="Calibri"/>
              </a:rPr>
              <a:t>Presenters- Ms Avinash Kaur Sodhi</a:t>
            </a:r>
          </a:p>
          <a:p>
            <a:r>
              <a:rPr lang="en-IN" dirty="0">
                <a:cs typeface="Calibri"/>
              </a:rPr>
              <a:t>              Dr Srishti Shokeen</a:t>
            </a:r>
          </a:p>
          <a:p>
            <a:r>
              <a:rPr lang="en-IN" dirty="0">
                <a:cs typeface="Calibri"/>
              </a:rPr>
              <a:t>Mentor - Dr Sumesh Kumar</a:t>
            </a:r>
          </a:p>
          <a:p>
            <a:r>
              <a:rPr lang="en-IN" dirty="0">
                <a:cs typeface="Calibri"/>
              </a:rPr>
              <a:t> International Institute of Health Management and research,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8" name="Picture 7" descr="Best Cancer Hospital Delhi NCR, India | Cancer Institute &amp; Research Center  | RGCIRC">
            <a:extLst>
              <a:ext uri="{FF2B5EF4-FFF2-40B4-BE49-F238E27FC236}">
                <a16:creationId xmlns:a16="http://schemas.microsoft.com/office/drawing/2014/main" id="{ED073C9F-C662-4BC9-855B-3B2BEB7B7BB8}"/>
              </a:ext>
            </a:extLst>
          </p:cNvPr>
          <p:cNvPicPr/>
          <p:nvPr/>
        </p:nvPicPr>
        <p:blipFill rotWithShape="1">
          <a:blip r:embed="rId2">
            <a:extLst>
              <a:ext uri="{28A0092B-C50C-407E-A947-70E740481C1C}">
                <a14:useLocalDpi xmlns:a14="http://schemas.microsoft.com/office/drawing/2010/main" val="0"/>
              </a:ext>
            </a:extLst>
          </a:blip>
          <a:srcRect l="35174" t="19287" b="17000"/>
          <a:stretch/>
        </p:blipFill>
        <p:spPr bwMode="auto">
          <a:xfrm>
            <a:off x="2550739" y="5401676"/>
            <a:ext cx="6794696" cy="122817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istrator.IT-VIJAY\Pictures\Screenshots\Screenshot (21).png">
            <a:extLst>
              <a:ext uri="{FF2B5EF4-FFF2-40B4-BE49-F238E27FC236}">
                <a16:creationId xmlns:a16="http://schemas.microsoft.com/office/drawing/2014/main" id="{927CA9AC-C4D7-4236-9E59-A5C360239C99}"/>
              </a:ext>
            </a:extLst>
          </p:cNvPr>
          <p:cNvPicPr/>
          <p:nvPr/>
        </p:nvPicPr>
        <p:blipFill rotWithShape="1">
          <a:blip r:embed="rId2">
            <a:extLst>
              <a:ext uri="{28A0092B-C50C-407E-A947-70E740481C1C}">
                <a14:useLocalDpi xmlns:a14="http://schemas.microsoft.com/office/drawing/2010/main" val="0"/>
              </a:ext>
            </a:extLst>
          </a:blip>
          <a:srcRect l="13224" t="7419" r="15754" b="5308"/>
          <a:stretch/>
        </p:blipFill>
        <p:spPr bwMode="auto">
          <a:xfrm>
            <a:off x="60960" y="422031"/>
            <a:ext cx="12070080" cy="5936566"/>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19D86FCA-9630-4AC8-BFF6-5CB658E79D45}"/>
              </a:ext>
            </a:extLst>
          </p:cNvPr>
          <p:cNvSpPr txBox="1"/>
          <p:nvPr/>
        </p:nvSpPr>
        <p:spPr>
          <a:xfrm>
            <a:off x="998806" y="6358597"/>
            <a:ext cx="7990449" cy="584775"/>
          </a:xfrm>
          <a:prstGeom prst="rect">
            <a:avLst/>
          </a:prstGeom>
          <a:noFill/>
        </p:spPr>
        <p:txBody>
          <a:bodyPr wrap="square" rtlCol="0">
            <a:spAutoFit/>
          </a:bodyPr>
          <a:lstStyle/>
          <a:p>
            <a:pPr algn="ctr"/>
            <a:r>
              <a:rPr lang="en-IN" sz="3200" dirty="0">
                <a:latin typeface="Times New Roman" panose="02020603050405020304" pitchFamily="18" charset="0"/>
                <a:cs typeface="Times New Roman" panose="02020603050405020304" pitchFamily="18" charset="0"/>
              </a:rPr>
              <a:t>OPD booking </a:t>
            </a:r>
          </a:p>
        </p:txBody>
      </p:sp>
    </p:spTree>
    <p:extLst>
      <p:ext uri="{BB962C8B-B14F-4D97-AF65-F5344CB8AC3E}">
        <p14:creationId xmlns:p14="http://schemas.microsoft.com/office/powerpoint/2010/main" val="2751980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A49361-E01A-40B1-9649-95D19A17F11E}"/>
              </a:ext>
            </a:extLst>
          </p:cNvPr>
          <p:cNvSpPr>
            <a:spLocks noGrp="1"/>
          </p:cNvSpPr>
          <p:nvPr>
            <p:ph type="ftr" sz="quarter" idx="11"/>
          </p:nvPr>
        </p:nvSpPr>
        <p:spPr/>
        <p:txBody>
          <a:bodyPr/>
          <a:lstStyle/>
          <a:p>
            <a:r>
              <a:rPr lang="en-US"/>
              <a:t>You are not allowed to add slides to this presentation</a:t>
            </a:r>
            <a:endParaRPr lang="en-IN"/>
          </a:p>
        </p:txBody>
      </p:sp>
      <p:sp>
        <p:nvSpPr>
          <p:cNvPr id="3" name="Slide Number Placeholder 2">
            <a:extLst>
              <a:ext uri="{FF2B5EF4-FFF2-40B4-BE49-F238E27FC236}">
                <a16:creationId xmlns:a16="http://schemas.microsoft.com/office/drawing/2014/main" id="{7CD1280B-4248-4466-8461-26653FDB6C82}"/>
              </a:ext>
            </a:extLst>
          </p:cNvPr>
          <p:cNvSpPr>
            <a:spLocks noGrp="1"/>
          </p:cNvSpPr>
          <p:nvPr>
            <p:ph type="sldNum" sz="quarter" idx="12"/>
          </p:nvPr>
        </p:nvSpPr>
        <p:spPr/>
        <p:txBody>
          <a:bodyPr/>
          <a:lstStyle/>
          <a:p>
            <a:fld id="{26AD20E6-394B-4DF0-96A5-9647FF39C943}" type="slidenum">
              <a:rPr lang="en-IN" smtClean="0"/>
              <a:t>11</a:t>
            </a:fld>
            <a:endParaRPr lang="en-IN"/>
          </a:p>
        </p:txBody>
      </p:sp>
      <p:pic>
        <p:nvPicPr>
          <p:cNvPr id="4" name="Picture 3" descr="C:\Users\Administrator.IT-VIJAY\Pictures\Screenshots\Screenshot (30).png">
            <a:extLst>
              <a:ext uri="{FF2B5EF4-FFF2-40B4-BE49-F238E27FC236}">
                <a16:creationId xmlns:a16="http://schemas.microsoft.com/office/drawing/2014/main" id="{B2D44933-DDC1-4A0C-A679-9BB015A1E188}"/>
              </a:ext>
            </a:extLst>
          </p:cNvPr>
          <p:cNvPicPr/>
          <p:nvPr/>
        </p:nvPicPr>
        <p:blipFill rotWithShape="1">
          <a:blip r:embed="rId2">
            <a:extLst>
              <a:ext uri="{28A0092B-C50C-407E-A947-70E740481C1C}">
                <a14:useLocalDpi xmlns:a14="http://schemas.microsoft.com/office/drawing/2010/main" val="0"/>
              </a:ext>
            </a:extLst>
          </a:blip>
          <a:srcRect t="10382" r="3402" b="5309"/>
          <a:stretch/>
        </p:blipFill>
        <p:spPr bwMode="auto">
          <a:xfrm>
            <a:off x="234462" y="235966"/>
            <a:ext cx="11957538" cy="6134452"/>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D9023973-EAF8-47B9-8736-63E4B8F94BB5}"/>
              </a:ext>
            </a:extLst>
          </p:cNvPr>
          <p:cNvSpPr txBox="1"/>
          <p:nvPr/>
        </p:nvSpPr>
        <p:spPr>
          <a:xfrm>
            <a:off x="998806" y="6356350"/>
            <a:ext cx="7990449" cy="584775"/>
          </a:xfrm>
          <a:prstGeom prst="rect">
            <a:avLst/>
          </a:prstGeom>
          <a:noFill/>
        </p:spPr>
        <p:txBody>
          <a:bodyPr wrap="square" rtlCol="0">
            <a:spAutoFit/>
          </a:bodyPr>
          <a:lstStyle/>
          <a:p>
            <a:pPr algn="ctr"/>
            <a:r>
              <a:rPr lang="en-IN" sz="3200" dirty="0">
                <a:latin typeface="Times New Roman" panose="02020603050405020304" pitchFamily="18" charset="0"/>
                <a:cs typeface="Times New Roman" panose="02020603050405020304" pitchFamily="18" charset="0"/>
              </a:rPr>
              <a:t> Chemo order care plan by Doctor</a:t>
            </a:r>
          </a:p>
        </p:txBody>
      </p:sp>
    </p:spTree>
    <p:extLst>
      <p:ext uri="{BB962C8B-B14F-4D97-AF65-F5344CB8AC3E}">
        <p14:creationId xmlns:p14="http://schemas.microsoft.com/office/powerpoint/2010/main" val="4007577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B39CD1-8054-48D1-85DC-F7A6F9CDB462}"/>
              </a:ext>
            </a:extLst>
          </p:cNvPr>
          <p:cNvSpPr txBox="1"/>
          <p:nvPr/>
        </p:nvSpPr>
        <p:spPr>
          <a:xfrm>
            <a:off x="1195754" y="6146616"/>
            <a:ext cx="8989256" cy="584775"/>
          </a:xfrm>
          <a:prstGeom prst="rect">
            <a:avLst/>
          </a:prstGeom>
          <a:noFill/>
        </p:spPr>
        <p:txBody>
          <a:bodyPr wrap="square" rtlCol="0">
            <a:spAutoFit/>
          </a:bodyPr>
          <a:lstStyle/>
          <a:p>
            <a:pPr algn="ctr"/>
            <a:r>
              <a:rPr lang="en-IN" sz="3200" dirty="0">
                <a:latin typeface="Times New Roman" panose="02020603050405020304" pitchFamily="18" charset="0"/>
                <a:cs typeface="Times New Roman" panose="02020603050405020304" pitchFamily="18" charset="0"/>
              </a:rPr>
              <a:t>Chemo batch validation and sticker will generate </a:t>
            </a:r>
          </a:p>
        </p:txBody>
      </p:sp>
      <p:pic>
        <p:nvPicPr>
          <p:cNvPr id="4" name="Picture 3">
            <a:extLst>
              <a:ext uri="{FF2B5EF4-FFF2-40B4-BE49-F238E27FC236}">
                <a16:creationId xmlns:a16="http://schemas.microsoft.com/office/drawing/2014/main" id="{2C5F91F0-7650-42F4-BEB9-8439C6319E9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8862"/>
            <a:ext cx="12192000" cy="5767754"/>
          </a:xfrm>
          <a:prstGeom prst="rect">
            <a:avLst/>
          </a:prstGeom>
          <a:noFill/>
          <a:ln>
            <a:noFill/>
          </a:ln>
        </p:spPr>
      </p:pic>
    </p:spTree>
    <p:extLst>
      <p:ext uri="{BB962C8B-B14F-4D97-AF65-F5344CB8AC3E}">
        <p14:creationId xmlns:p14="http://schemas.microsoft.com/office/powerpoint/2010/main" val="375803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21FC4E-3DEE-46A6-8BF9-AEF2C4FE25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66" y="0"/>
            <a:ext cx="11901268" cy="6062740"/>
          </a:xfrm>
          <a:prstGeom prst="rect">
            <a:avLst/>
          </a:prstGeom>
        </p:spPr>
      </p:pic>
      <p:sp>
        <p:nvSpPr>
          <p:cNvPr id="4" name="TextBox 3">
            <a:extLst>
              <a:ext uri="{FF2B5EF4-FFF2-40B4-BE49-F238E27FC236}">
                <a16:creationId xmlns:a16="http://schemas.microsoft.com/office/drawing/2014/main" id="{8A95CA3D-B4E6-45AC-B2F8-2AA30C507E0A}"/>
              </a:ext>
            </a:extLst>
          </p:cNvPr>
          <p:cNvSpPr txBox="1"/>
          <p:nvPr/>
        </p:nvSpPr>
        <p:spPr>
          <a:xfrm>
            <a:off x="1195754" y="6146616"/>
            <a:ext cx="8989256" cy="584775"/>
          </a:xfrm>
          <a:prstGeom prst="rect">
            <a:avLst/>
          </a:prstGeom>
          <a:noFill/>
        </p:spPr>
        <p:txBody>
          <a:bodyPr wrap="square" rtlCol="0">
            <a:spAutoFit/>
          </a:bodyPr>
          <a:lstStyle/>
          <a:p>
            <a:pPr algn="ctr"/>
            <a:r>
              <a:rPr lang="en-IN" sz="3200" dirty="0">
                <a:latin typeface="Times New Roman" panose="02020603050405020304" pitchFamily="18" charset="0"/>
                <a:cs typeface="Times New Roman" panose="02020603050405020304" pitchFamily="18" charset="0"/>
              </a:rPr>
              <a:t>EMAR done by nurse </a:t>
            </a:r>
          </a:p>
        </p:txBody>
      </p:sp>
    </p:spTree>
    <p:extLst>
      <p:ext uri="{BB962C8B-B14F-4D97-AF65-F5344CB8AC3E}">
        <p14:creationId xmlns:p14="http://schemas.microsoft.com/office/powerpoint/2010/main" val="955063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a:xfrm>
            <a:off x="683456" y="-32791"/>
            <a:ext cx="10515600" cy="750243"/>
          </a:xfrm>
        </p:spPr>
        <p:txBody>
          <a:bodyPr/>
          <a:lstStyle/>
          <a:p>
            <a:pPr algn="ctr"/>
            <a:r>
              <a:rPr lang="en-IN" sz="3600" b="1" dirty="0">
                <a:latin typeface="Times New Roman" panose="02020603050405020304" pitchFamily="18" charset="0"/>
                <a:cs typeface="Times New Roman" panose="02020603050405020304" pitchFamily="18" charset="0"/>
              </a:rPr>
              <a:t>Chemo Protocol creation</a:t>
            </a:r>
            <a:r>
              <a:rPr lang="en-IN" b="1" dirty="0">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14</a:t>
            </a:fld>
            <a:endParaRPr lang="en-IN"/>
          </a:p>
        </p:txBody>
      </p:sp>
      <p:pic>
        <p:nvPicPr>
          <p:cNvPr id="7" name="image1.jpeg">
            <a:extLst>
              <a:ext uri="{FF2B5EF4-FFF2-40B4-BE49-F238E27FC236}">
                <a16:creationId xmlns:a16="http://schemas.microsoft.com/office/drawing/2014/main" id="{650DEF1E-2961-4411-B5FF-F8533CCBE052}"/>
              </a:ext>
            </a:extLst>
          </p:cNvPr>
          <p:cNvPicPr/>
          <p:nvPr/>
        </p:nvPicPr>
        <p:blipFill rotWithShape="1">
          <a:blip r:embed="rId2" cstate="print"/>
          <a:srcRect l="7970" r="8627" b="3772"/>
          <a:stretch/>
        </p:blipFill>
        <p:spPr>
          <a:xfrm>
            <a:off x="1861625" y="671097"/>
            <a:ext cx="8159262" cy="6186903"/>
          </a:xfrm>
          <a:prstGeom prst="rect">
            <a:avLst/>
          </a:prstGeom>
        </p:spPr>
      </p:pic>
      <p:sp>
        <p:nvSpPr>
          <p:cNvPr id="6" name="TextBox 5">
            <a:extLst>
              <a:ext uri="{FF2B5EF4-FFF2-40B4-BE49-F238E27FC236}">
                <a16:creationId xmlns:a16="http://schemas.microsoft.com/office/drawing/2014/main" id="{B7EFBB29-12C3-47E0-A7FA-F3E84AF8D4B8}"/>
              </a:ext>
            </a:extLst>
          </p:cNvPr>
          <p:cNvSpPr txBox="1"/>
          <p:nvPr/>
        </p:nvSpPr>
        <p:spPr>
          <a:xfrm>
            <a:off x="1223889" y="6298479"/>
            <a:ext cx="8989256" cy="584775"/>
          </a:xfrm>
          <a:prstGeom prst="rect">
            <a:avLst/>
          </a:prstGeom>
          <a:noFill/>
        </p:spPr>
        <p:txBody>
          <a:bodyPr wrap="square" rtlCol="0">
            <a:spAutoFit/>
          </a:bodyPr>
          <a:lstStyle/>
          <a:p>
            <a:pPr algn="ctr"/>
            <a:r>
              <a:rPr lang="en-IN" sz="3200" dirty="0">
                <a:solidFill>
                  <a:schemeClr val="bg1"/>
                </a:solidFill>
                <a:latin typeface="Times New Roman" panose="02020603050405020304" pitchFamily="18" charset="0"/>
                <a:cs typeface="Times New Roman" panose="02020603050405020304" pitchFamily="18" charset="0"/>
              </a:rPr>
              <a:t>Raw protocol received at IT dept. </a:t>
            </a:r>
          </a:p>
        </p:txBody>
      </p:sp>
    </p:spTree>
    <p:extLst>
      <p:ext uri="{BB962C8B-B14F-4D97-AF65-F5344CB8AC3E}">
        <p14:creationId xmlns:p14="http://schemas.microsoft.com/office/powerpoint/2010/main" val="4050515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C6B0929-40B7-4C57-B29B-38FF37537B7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E539615D-382C-4513-9754-0D36D6351F55}"/>
              </a:ext>
            </a:extLst>
          </p:cNvPr>
          <p:cNvSpPr>
            <a:spLocks noGrp="1"/>
          </p:cNvSpPr>
          <p:nvPr>
            <p:ph type="sldNum" sz="quarter" idx="12"/>
          </p:nvPr>
        </p:nvSpPr>
        <p:spPr/>
        <p:txBody>
          <a:bodyPr/>
          <a:lstStyle/>
          <a:p>
            <a:fld id="{26AD20E6-394B-4DF0-96A5-9647FF39C943}" type="slidenum">
              <a:rPr lang="en-IN" smtClean="0"/>
              <a:t>15</a:t>
            </a:fld>
            <a:endParaRPr lang="en-IN"/>
          </a:p>
        </p:txBody>
      </p:sp>
      <p:pic>
        <p:nvPicPr>
          <p:cNvPr id="7" name="Picture 8" descr="Graphical user interface, application, Word&#10;&#10;Description automatically generated">
            <a:extLst>
              <a:ext uri="{FF2B5EF4-FFF2-40B4-BE49-F238E27FC236}">
                <a16:creationId xmlns:a16="http://schemas.microsoft.com/office/drawing/2014/main" id="{6F60D8AE-F3E6-43C4-BC02-7E052B8E711F}"/>
              </a:ext>
            </a:extLst>
          </p:cNvPr>
          <p:cNvPicPr>
            <a:picLocks noChangeAspect="1"/>
          </p:cNvPicPr>
          <p:nvPr/>
        </p:nvPicPr>
        <p:blipFill rotWithShape="1">
          <a:blip r:embed="rId2"/>
          <a:srcRect b="20012"/>
          <a:stretch/>
        </p:blipFill>
        <p:spPr>
          <a:xfrm>
            <a:off x="838201" y="196946"/>
            <a:ext cx="9825110" cy="6468257"/>
          </a:xfrm>
          <a:prstGeom prst="rect">
            <a:avLst/>
          </a:prstGeom>
        </p:spPr>
      </p:pic>
      <p:sp>
        <p:nvSpPr>
          <p:cNvPr id="6" name="TextBox 5">
            <a:extLst>
              <a:ext uri="{FF2B5EF4-FFF2-40B4-BE49-F238E27FC236}">
                <a16:creationId xmlns:a16="http://schemas.microsoft.com/office/drawing/2014/main" id="{CB08181B-80BE-455F-AD08-DBB4DFCFB62C}"/>
              </a:ext>
            </a:extLst>
          </p:cNvPr>
          <p:cNvSpPr txBox="1"/>
          <p:nvPr/>
        </p:nvSpPr>
        <p:spPr>
          <a:xfrm>
            <a:off x="838200" y="6076279"/>
            <a:ext cx="8989256" cy="1077218"/>
          </a:xfrm>
          <a:prstGeom prst="rect">
            <a:avLst/>
          </a:prstGeom>
          <a:noFill/>
        </p:spPr>
        <p:txBody>
          <a:bodyPr wrap="square" rtlCol="0">
            <a:spAutoFit/>
          </a:bodyPr>
          <a:lstStyle/>
          <a:p>
            <a:pPr algn="ctr"/>
            <a:r>
              <a:rPr lang="en-IN" sz="3200" dirty="0">
                <a:solidFill>
                  <a:schemeClr val="bg1"/>
                </a:solidFill>
                <a:latin typeface="Times New Roman" panose="02020603050405020304" pitchFamily="18" charset="0"/>
                <a:cs typeface="Times New Roman" panose="02020603050405020304" pitchFamily="18" charset="0"/>
              </a:rPr>
              <a:t>Chemo Protocol Masters</a:t>
            </a:r>
          </a:p>
          <a:p>
            <a:pPr algn="ct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151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ED1BB0-74ED-4861-ADBC-4461AF62B71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006905"/>
          </a:xfrm>
          <a:prstGeom prst="rect">
            <a:avLst/>
          </a:prstGeom>
          <a:noFill/>
          <a:ln>
            <a:noFill/>
          </a:ln>
        </p:spPr>
      </p:pic>
    </p:spTree>
    <p:extLst>
      <p:ext uri="{BB962C8B-B14F-4D97-AF65-F5344CB8AC3E}">
        <p14:creationId xmlns:p14="http://schemas.microsoft.com/office/powerpoint/2010/main" val="47984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0E6EE7-4180-45F8-89B7-C41D1715D60D}"/>
              </a:ext>
            </a:extLst>
          </p:cNvPr>
          <p:cNvSpPr>
            <a:spLocks noGrp="1"/>
          </p:cNvSpPr>
          <p:nvPr>
            <p:ph type="sldNum" sz="quarter" idx="12"/>
          </p:nvPr>
        </p:nvSpPr>
        <p:spPr/>
        <p:txBody>
          <a:bodyPr/>
          <a:lstStyle/>
          <a:p>
            <a:fld id="{26AD20E6-394B-4DF0-96A5-9647FF39C943}" type="slidenum">
              <a:rPr lang="en-IN" smtClean="0"/>
              <a:t>17</a:t>
            </a:fld>
            <a:endParaRPr lang="en-IN"/>
          </a:p>
        </p:txBody>
      </p:sp>
      <p:pic>
        <p:nvPicPr>
          <p:cNvPr id="4" name="Picture 3">
            <a:extLst>
              <a:ext uri="{FF2B5EF4-FFF2-40B4-BE49-F238E27FC236}">
                <a16:creationId xmlns:a16="http://schemas.microsoft.com/office/drawing/2014/main" id="{EED4668F-63B5-4EA4-AA1E-19E761AC2B0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8628" y="323558"/>
            <a:ext cx="7976381" cy="5894362"/>
          </a:xfrm>
          <a:prstGeom prst="rect">
            <a:avLst/>
          </a:prstGeom>
          <a:noFill/>
          <a:ln>
            <a:noFill/>
          </a:ln>
        </p:spPr>
      </p:pic>
      <p:sp>
        <p:nvSpPr>
          <p:cNvPr id="5" name="TextBox 4">
            <a:extLst>
              <a:ext uri="{FF2B5EF4-FFF2-40B4-BE49-F238E27FC236}">
                <a16:creationId xmlns:a16="http://schemas.microsoft.com/office/drawing/2014/main" id="{B4332CC3-BE92-4BF0-B6A0-42CE1B6510D2}"/>
              </a:ext>
            </a:extLst>
          </p:cNvPr>
          <p:cNvSpPr txBox="1"/>
          <p:nvPr/>
        </p:nvSpPr>
        <p:spPr>
          <a:xfrm>
            <a:off x="1601372" y="6217920"/>
            <a:ext cx="8989256" cy="584775"/>
          </a:xfrm>
          <a:prstGeom prst="rect">
            <a:avLst/>
          </a:prstGeom>
          <a:noFill/>
        </p:spPr>
        <p:txBody>
          <a:bodyPr wrap="square" rtlCol="0">
            <a:spAutoFit/>
          </a:bodyPr>
          <a:lstStyle/>
          <a:p>
            <a:pPr algn="ctr"/>
            <a:r>
              <a:rPr lang="en-IN" sz="3200" dirty="0">
                <a:solidFill>
                  <a:schemeClr val="bg1"/>
                </a:solidFill>
                <a:latin typeface="Times New Roman" panose="02020603050405020304" pitchFamily="18" charset="0"/>
                <a:cs typeface="Times New Roman" panose="02020603050405020304" pitchFamily="18" charset="0"/>
              </a:rPr>
              <a:t>Final Chemo Protocol</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487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C27FEDF-1DAC-4CEA-A903-EEB7C142600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056012" cy="5964702"/>
          </a:xfrm>
          <a:prstGeom prst="rect">
            <a:avLst/>
          </a:prstGeom>
          <a:noFill/>
          <a:ln>
            <a:noFill/>
          </a:ln>
        </p:spPr>
      </p:pic>
    </p:spTree>
    <p:extLst>
      <p:ext uri="{BB962C8B-B14F-4D97-AF65-F5344CB8AC3E}">
        <p14:creationId xmlns:p14="http://schemas.microsoft.com/office/powerpoint/2010/main" val="3431390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E1AFC-9CD1-08C8-0F87-3A71E5733E59}"/>
              </a:ext>
            </a:extLst>
          </p:cNvPr>
          <p:cNvSpPr>
            <a:spLocks noGrp="1"/>
          </p:cNvSpPr>
          <p:nvPr>
            <p:ph type="title"/>
          </p:nvPr>
        </p:nvSpPr>
        <p:spPr/>
        <p:txBody>
          <a:bodyPr/>
          <a:lstStyle/>
          <a:p>
            <a:pPr algn="ctr"/>
            <a:r>
              <a:rPr lang="en-IN" sz="3200" b="1" dirty="0">
                <a:latin typeface="Times New Roman" panose="02020603050405020304" pitchFamily="18" charset="0"/>
                <a:cs typeface="Times New Roman" panose="02020603050405020304" pitchFamily="18" charset="0"/>
              </a:rPr>
              <a:t>Results</a:t>
            </a:r>
            <a:r>
              <a:rPr lang="en-IN" b="1" dirty="0"/>
              <a:t> </a:t>
            </a:r>
          </a:p>
        </p:txBody>
      </p:sp>
      <p:sp>
        <p:nvSpPr>
          <p:cNvPr id="3" name="Content Placeholder 2">
            <a:extLst>
              <a:ext uri="{FF2B5EF4-FFF2-40B4-BE49-F238E27FC236}">
                <a16:creationId xmlns:a16="http://schemas.microsoft.com/office/drawing/2014/main" id="{2DD0E2DC-1F64-6150-E936-2EFC08A56F0F}"/>
              </a:ext>
            </a:extLst>
          </p:cNvPr>
          <p:cNvSpPr>
            <a:spLocks noGrp="1"/>
          </p:cNvSpPr>
          <p:nvPr>
            <p:ph idx="1"/>
          </p:nvPr>
        </p:nvSpPr>
        <p:spPr/>
        <p:txBody>
          <a:bodyPr>
            <a:normAutofit lnSpcReduction="10000"/>
          </a:bodyPr>
          <a:lstStyle/>
          <a:p>
            <a:pPr marL="0" indent="0">
              <a:buNone/>
            </a:pPr>
            <a:r>
              <a:rPr lang="en-IN" dirty="0"/>
              <a:t>Created 107 chemo protocols. </a:t>
            </a:r>
          </a:p>
          <a:p>
            <a:pPr marL="0" indent="0">
              <a:buNone/>
            </a:pPr>
            <a:r>
              <a:rPr lang="en-IN" dirty="0"/>
              <a:t>58 were edited from the backend.</a:t>
            </a:r>
          </a:p>
          <a:p>
            <a:pPr marL="0" indent="0">
              <a:buNone/>
            </a:pPr>
            <a:r>
              <a:rPr lang="en-IN" dirty="0"/>
              <a:t>22 from paediatric department, edited 15 .</a:t>
            </a:r>
          </a:p>
          <a:p>
            <a:pPr marL="0" indent="0">
              <a:buNone/>
            </a:pPr>
            <a:r>
              <a:rPr lang="en-IN" dirty="0"/>
              <a:t>85 from medical oncology unit, 43 were edited.</a:t>
            </a:r>
          </a:p>
          <a:p>
            <a:r>
              <a:rPr lang="en-IN" dirty="0"/>
              <a:t> Actinomycin </a:t>
            </a:r>
          </a:p>
          <a:p>
            <a:r>
              <a:rPr lang="en-IN" dirty="0"/>
              <a:t>Cisplatin</a:t>
            </a:r>
          </a:p>
          <a:p>
            <a:r>
              <a:rPr lang="en-IN" dirty="0"/>
              <a:t>VCD </a:t>
            </a:r>
          </a:p>
          <a:p>
            <a:r>
              <a:rPr lang="en-IN" dirty="0"/>
              <a:t>Pembrolizumab </a:t>
            </a:r>
          </a:p>
          <a:p>
            <a:r>
              <a:rPr lang="en-IN" dirty="0"/>
              <a:t>Chlorambucil</a:t>
            </a:r>
          </a:p>
          <a:p>
            <a:pPr marL="0" indent="0">
              <a:buNone/>
            </a:pPr>
            <a:endParaRPr lang="en-IN" dirty="0"/>
          </a:p>
          <a:p>
            <a:pPr marL="0" indent="0">
              <a:buNone/>
            </a:pPr>
            <a:endParaRPr lang="en-IN" dirty="0"/>
          </a:p>
        </p:txBody>
      </p:sp>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19</a:t>
            </a:fld>
            <a:endParaRPr lang="en-IN"/>
          </a:p>
        </p:txBody>
      </p:sp>
      <p:pic>
        <p:nvPicPr>
          <p:cNvPr id="6" name="Picture 5">
            <a:extLst>
              <a:ext uri="{FF2B5EF4-FFF2-40B4-BE49-F238E27FC236}">
                <a16:creationId xmlns:a16="http://schemas.microsoft.com/office/drawing/2014/main" id="{CC7E35C9-8D50-F7CA-E6F1-C10B29E0A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9018" y="52754"/>
            <a:ext cx="1852982" cy="872197"/>
          </a:xfrm>
          <a:prstGeom prst="rect">
            <a:avLst/>
          </a:prstGeom>
        </p:spPr>
      </p:pic>
    </p:spTree>
    <p:extLst>
      <p:ext uri="{BB962C8B-B14F-4D97-AF65-F5344CB8AC3E}">
        <p14:creationId xmlns:p14="http://schemas.microsoft.com/office/powerpoint/2010/main" val="137330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B543-DD16-00A8-C1EC-FE337C972327}"/>
              </a:ext>
            </a:extLst>
          </p:cNvPr>
          <p:cNvSpPr>
            <a:spLocks noGrp="1"/>
          </p:cNvSpPr>
          <p:nvPr>
            <p:ph type="title"/>
          </p:nvPr>
        </p:nvSpPr>
        <p:spPr>
          <a:xfrm>
            <a:off x="838200" y="365125"/>
            <a:ext cx="10515600" cy="1013509"/>
          </a:xfrm>
        </p:spPr>
        <p:txBody>
          <a:bodyPr>
            <a:normAutofit/>
          </a:bodyPr>
          <a:lstStyle/>
          <a:p>
            <a:pPr algn="ctr"/>
            <a:r>
              <a:rPr lang="en-IN" sz="3200" b="1" dirty="0">
                <a:latin typeface="Times New Roman" panose="02020603050405020304" pitchFamily="18" charset="0"/>
                <a:cs typeface="Times New Roman" panose="02020603050405020304" pitchFamily="18" charset="0"/>
              </a:rPr>
              <a:t>Screenshot of Approval</a:t>
            </a:r>
          </a:p>
        </p:txBody>
      </p:sp>
      <p:pic>
        <p:nvPicPr>
          <p:cNvPr id="7" name="Content Placeholder 6">
            <a:extLst>
              <a:ext uri="{FF2B5EF4-FFF2-40B4-BE49-F238E27FC236}">
                <a16:creationId xmlns:a16="http://schemas.microsoft.com/office/drawing/2014/main" id="{CD027E40-87D6-4A75-915E-A74FEE1565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195754"/>
            <a:ext cx="10515599" cy="5297121"/>
          </a:xfrm>
        </p:spPr>
      </p:pic>
      <p:sp>
        <p:nvSpPr>
          <p:cNvPr id="4" name="Footer Placeholder 3">
            <a:extLst>
              <a:ext uri="{FF2B5EF4-FFF2-40B4-BE49-F238E27FC236}">
                <a16:creationId xmlns:a16="http://schemas.microsoft.com/office/drawing/2014/main" id="{0A4C53A3-3523-7375-B7CF-8CD9449B1926}"/>
              </a:ext>
            </a:extLst>
          </p:cNvPr>
          <p:cNvSpPr>
            <a:spLocks noGrp="1"/>
          </p:cNvSpPr>
          <p:nvPr>
            <p:ph type="ftr" sz="quarter" idx="11"/>
          </p:nvPr>
        </p:nvSpPr>
        <p:spPr>
          <a:xfrm>
            <a:off x="1141411" y="5824025"/>
            <a:ext cx="6239309" cy="424375"/>
          </a:xfrm>
        </p:spPr>
        <p:txBody>
          <a:bodyPr/>
          <a:lstStyle/>
          <a:p>
            <a:endParaRPr lang="en-IN" dirty="0"/>
          </a:p>
        </p:txBody>
      </p:sp>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1136428" y="627564"/>
            <a:ext cx="7474172" cy="1325563"/>
          </a:xfrm>
        </p:spPr>
        <p:txBody>
          <a:bodyPr>
            <a:normAutofit/>
          </a:bodyPr>
          <a:lstStyle/>
          <a:p>
            <a:r>
              <a:rPr lang="en-IN" sz="3200" b="1" dirty="0">
                <a:latin typeface="Times New Roman" panose="02020603050405020304" pitchFamily="18" charset="0"/>
                <a:cs typeface="Times New Roman" panose="02020603050405020304" pitchFamily="18" charset="0"/>
              </a:rPr>
              <a:t>Discussion</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1136429" y="1716259"/>
            <a:ext cx="7474171" cy="4012528"/>
          </a:xfrm>
        </p:spPr>
        <p:txBody>
          <a:bodyPr vert="horz" lIns="91440" tIns="45720" rIns="91440" bIns="45720" rtlCol="0" anchor="ctr">
            <a:normAutofit/>
          </a:bodyPr>
          <a:lstStyle/>
          <a:p>
            <a:pPr>
              <a:lnSpc>
                <a:spcPct val="150000"/>
              </a:lnSpc>
            </a:pPr>
            <a:r>
              <a:rPr lang="en-IN" sz="2400" dirty="0">
                <a:latin typeface="Times New Roman" panose="02020603050405020304" pitchFamily="18" charset="0"/>
                <a:ea typeface="+mn-lt"/>
                <a:cs typeface="Times New Roman" panose="02020603050405020304" pitchFamily="18" charset="0"/>
              </a:rPr>
              <a:t>Financial issues , including adoption and implementation costs , ongoing  maintenance costs , loss of revenue associated with temporary loss of productivity and declines in revenue , present a disincentive for hospital.</a:t>
            </a:r>
          </a:p>
          <a:p>
            <a:pPr>
              <a:lnSpc>
                <a:spcPct val="150000"/>
              </a:lnSpc>
            </a:pPr>
            <a:r>
              <a:rPr lang="en-IN" sz="2400" dirty="0">
                <a:latin typeface="Times New Roman" panose="02020603050405020304" pitchFamily="18" charset="0"/>
                <a:ea typeface="+mn-lt"/>
                <a:cs typeface="Times New Roman" panose="02020603050405020304" pitchFamily="18" charset="0"/>
              </a:rPr>
              <a:t>Disruption of work-flows for medical staff and providers .</a:t>
            </a:r>
            <a:endParaRPr lang="en-IN" sz="24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a:xfrm>
            <a:off x="10341428" y="6356350"/>
            <a:ext cx="1012371" cy="365125"/>
          </a:xfrm>
        </p:spPr>
        <p:txBody>
          <a:bodyPr>
            <a:normAutofit/>
          </a:bodyPr>
          <a:lstStyle/>
          <a:p>
            <a:pPr>
              <a:spcAft>
                <a:spcPts val="600"/>
              </a:spcAft>
            </a:pPr>
            <a:fld id="{26AD20E6-394B-4DF0-96A5-9647FF39C943}" type="slidenum">
              <a:rPr lang="en-IN">
                <a:solidFill>
                  <a:srgbClr val="FFFFFF"/>
                </a:solidFill>
              </a:rPr>
              <a:pPr>
                <a:spcAft>
                  <a:spcPts val="600"/>
                </a:spcAft>
              </a:pPr>
              <a:t>20</a:t>
            </a:fld>
            <a:endParaRPr lang="en-IN">
              <a:solidFill>
                <a:srgbClr val="FFFFFF"/>
              </a:solidFill>
            </a:endParaRPr>
          </a:p>
        </p:txBody>
      </p:sp>
      <p:pic>
        <p:nvPicPr>
          <p:cNvPr id="6" name="Picture 5">
            <a:extLst>
              <a:ext uri="{FF2B5EF4-FFF2-40B4-BE49-F238E27FC236}">
                <a16:creationId xmlns:a16="http://schemas.microsoft.com/office/drawing/2014/main" id="{B5261C97-CF15-220B-FFE7-145AE48C1E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2755" y="-114902"/>
            <a:ext cx="1462088" cy="742466"/>
          </a:xfrm>
          <a:prstGeom prst="rect">
            <a:avLst/>
          </a:prstGeom>
        </p:spPr>
      </p:pic>
    </p:spTree>
    <p:extLst>
      <p:ext uri="{BB962C8B-B14F-4D97-AF65-F5344CB8AC3E}">
        <p14:creationId xmlns:p14="http://schemas.microsoft.com/office/powerpoint/2010/main" val="2616270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1136428" y="627564"/>
            <a:ext cx="7474172" cy="1325563"/>
          </a:xfrm>
        </p:spPr>
        <p:txBody>
          <a:bodyPr>
            <a:normAutofit/>
          </a:bodyPr>
          <a:lstStyle/>
          <a:p>
            <a:r>
              <a:rPr lang="en-IN" sz="3200" b="1" dirty="0">
                <a:latin typeface="Times New Roman" panose="02020603050405020304" pitchFamily="18" charset="0"/>
                <a:cs typeface="Times New Roman" panose="02020603050405020304" pitchFamily="18" charset="0"/>
              </a:rPr>
              <a:t>Discussion</a:t>
            </a:r>
            <a:r>
              <a:rPr lang="en-IN" b="1" dirty="0"/>
              <a:t> </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736331" y="1645920"/>
            <a:ext cx="7439929" cy="3137153"/>
          </a:xfrm>
        </p:spPr>
        <p:txBody>
          <a:bodyPr vert="horz" lIns="91440" tIns="45720" rIns="91440" bIns="45720" rtlCol="0" anchor="ctr">
            <a:normAutofit/>
          </a:bodyPr>
          <a:lstStyle/>
          <a:p>
            <a:r>
              <a:rPr lang="en-IN" sz="2400" dirty="0">
                <a:latin typeface="Times New Roman" panose="02020603050405020304" pitchFamily="18" charset="0"/>
                <a:ea typeface="+mn-lt"/>
                <a:cs typeface="Times New Roman" panose="02020603050405020304" pitchFamily="18" charset="0"/>
              </a:rPr>
              <a:t>Errors due to lack of end-user training .  </a:t>
            </a:r>
          </a:p>
          <a:p>
            <a:r>
              <a:rPr lang="en-IN" sz="2400" dirty="0">
                <a:latin typeface="Times New Roman" panose="02020603050405020304" pitchFamily="18" charset="0"/>
                <a:ea typeface="+mn-lt"/>
                <a:cs typeface="Times New Roman" panose="02020603050405020304" pitchFamily="18" charset="0"/>
              </a:rPr>
              <a:t>Another potential drawback of electronic records is the risk of patient privacy violations</a:t>
            </a:r>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a:xfrm>
            <a:off x="10341428" y="6356350"/>
            <a:ext cx="1012371" cy="365125"/>
          </a:xfrm>
        </p:spPr>
        <p:txBody>
          <a:bodyPr>
            <a:normAutofit/>
          </a:bodyPr>
          <a:lstStyle/>
          <a:p>
            <a:pPr>
              <a:spcAft>
                <a:spcPts val="600"/>
              </a:spcAft>
            </a:pPr>
            <a:fld id="{26AD20E6-394B-4DF0-96A5-9647FF39C943}" type="slidenum">
              <a:rPr lang="en-IN">
                <a:solidFill>
                  <a:srgbClr val="FFFFFF"/>
                </a:solidFill>
              </a:rPr>
              <a:pPr>
                <a:spcAft>
                  <a:spcPts val="600"/>
                </a:spcAft>
              </a:pPr>
              <a:t>21</a:t>
            </a:fld>
            <a:endParaRPr lang="en-IN">
              <a:solidFill>
                <a:srgbClr val="FFFFFF"/>
              </a:solidFill>
            </a:endParaRPr>
          </a:p>
        </p:txBody>
      </p:sp>
      <p:pic>
        <p:nvPicPr>
          <p:cNvPr id="6" name="Picture 5">
            <a:extLst>
              <a:ext uri="{FF2B5EF4-FFF2-40B4-BE49-F238E27FC236}">
                <a16:creationId xmlns:a16="http://schemas.microsoft.com/office/drawing/2014/main" id="{67E54A9D-4B6F-6671-1709-E2CF64355D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9912" y="0"/>
            <a:ext cx="1462088" cy="742466"/>
          </a:xfrm>
          <a:prstGeom prst="rect">
            <a:avLst/>
          </a:prstGeom>
        </p:spPr>
      </p:pic>
    </p:spTree>
    <p:extLst>
      <p:ext uri="{BB962C8B-B14F-4D97-AF65-F5344CB8AC3E}">
        <p14:creationId xmlns:p14="http://schemas.microsoft.com/office/powerpoint/2010/main" val="2388368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0447-CEEA-D28D-8EBB-F7C8E662591A}"/>
              </a:ext>
            </a:extLst>
          </p:cNvPr>
          <p:cNvSpPr>
            <a:spLocks noGrp="1"/>
          </p:cNvSpPr>
          <p:nvPr>
            <p:ph type="title"/>
          </p:nvPr>
        </p:nvSpPr>
        <p:spPr>
          <a:xfrm>
            <a:off x="1136428" y="627564"/>
            <a:ext cx="7474172" cy="1325563"/>
          </a:xfrm>
        </p:spPr>
        <p:txBody>
          <a:bodyPr>
            <a:normAutofit/>
          </a:bodyPr>
          <a:lstStyle/>
          <a:p>
            <a:r>
              <a:rPr lang="en-IN" sz="3200" b="1" dirty="0">
                <a:latin typeface="Times New Roman" panose="02020603050405020304" pitchFamily="18" charset="0"/>
                <a:cs typeface="Times New Roman" panose="02020603050405020304" pitchFamily="18" charset="0"/>
              </a:rPr>
              <a:t>Limitations of Study </a:t>
            </a:r>
          </a:p>
        </p:txBody>
      </p:sp>
      <p:sp>
        <p:nvSpPr>
          <p:cNvPr id="3" name="Content Placeholder 2">
            <a:extLst>
              <a:ext uri="{FF2B5EF4-FFF2-40B4-BE49-F238E27FC236}">
                <a16:creationId xmlns:a16="http://schemas.microsoft.com/office/drawing/2014/main" id="{5BB9456F-9885-DEFB-B811-6559C179D25E}"/>
              </a:ext>
            </a:extLst>
          </p:cNvPr>
          <p:cNvSpPr>
            <a:spLocks noGrp="1"/>
          </p:cNvSpPr>
          <p:nvPr>
            <p:ph idx="1"/>
          </p:nvPr>
        </p:nvSpPr>
        <p:spPr>
          <a:xfrm>
            <a:off x="831629" y="1661944"/>
            <a:ext cx="7778971" cy="4276578"/>
          </a:xfrm>
        </p:spPr>
        <p:txBody>
          <a:bodyPr vert="horz" lIns="91440" tIns="45720" rIns="91440" bIns="45720" rtlCol="0" anchor="ctr">
            <a:normAutofit/>
          </a:bodyPr>
          <a:lstStyle/>
          <a:p>
            <a:pPr marL="0" indent="0" algn="just">
              <a:lnSpc>
                <a:spcPct val="110000"/>
              </a:lnSpc>
              <a:buNone/>
            </a:pPr>
            <a:r>
              <a:rPr lang="en-IN" sz="2400" dirty="0">
                <a:latin typeface="Times New Roman" panose="02020603050405020304" pitchFamily="18" charset="0"/>
                <a:ea typeface="+mn-lt"/>
                <a:cs typeface="Times New Roman" panose="02020603050405020304" pitchFamily="18" charset="0"/>
              </a:rPr>
              <a:t>Though data driven approach has its advantages, it does not come without its limitations. To recognize a plan, this method relies on repetition of pattern – be it a single drug (for simple plan) of a group of drugs (for compound or complex plans). For compound plans (where a sequenced group of drugs itself repeats temporarily), if a group of drugs occurred only once, the pattern did not recognize the group as a single plan . Due to this and a few data-errors the method did not detect majority of the complex plans, especially in the smaller sets. </a:t>
            </a:r>
          </a:p>
        </p:txBody>
      </p:sp>
      <p:sp>
        <p:nvSpPr>
          <p:cNvPr id="5" name="Slide Number Placeholder 4">
            <a:extLst>
              <a:ext uri="{FF2B5EF4-FFF2-40B4-BE49-F238E27FC236}">
                <a16:creationId xmlns:a16="http://schemas.microsoft.com/office/drawing/2014/main" id="{FC51D6A2-A91D-A976-4466-676056EBC198}"/>
              </a:ext>
            </a:extLst>
          </p:cNvPr>
          <p:cNvSpPr>
            <a:spLocks noGrp="1"/>
          </p:cNvSpPr>
          <p:nvPr>
            <p:ph type="sldNum" sz="quarter" idx="12"/>
          </p:nvPr>
        </p:nvSpPr>
        <p:spPr>
          <a:xfrm>
            <a:off x="10341428" y="6356350"/>
            <a:ext cx="1012371" cy="365125"/>
          </a:xfrm>
        </p:spPr>
        <p:txBody>
          <a:bodyPr>
            <a:normAutofit/>
          </a:bodyPr>
          <a:lstStyle/>
          <a:p>
            <a:pPr>
              <a:spcAft>
                <a:spcPts val="600"/>
              </a:spcAft>
            </a:pPr>
            <a:fld id="{26AD20E6-394B-4DF0-96A5-9647FF39C943}" type="slidenum">
              <a:rPr lang="en-IN">
                <a:solidFill>
                  <a:srgbClr val="FFFFFF"/>
                </a:solidFill>
              </a:rPr>
              <a:pPr>
                <a:spcAft>
                  <a:spcPts val="600"/>
                </a:spcAft>
              </a:pPr>
              <a:t>22</a:t>
            </a:fld>
            <a:endParaRPr lang="en-IN">
              <a:solidFill>
                <a:srgbClr val="FFFFFF"/>
              </a:solidFill>
            </a:endParaRPr>
          </a:p>
        </p:txBody>
      </p:sp>
      <p:pic>
        <p:nvPicPr>
          <p:cNvPr id="6" name="Picture 5">
            <a:extLst>
              <a:ext uri="{FF2B5EF4-FFF2-40B4-BE49-F238E27FC236}">
                <a16:creationId xmlns:a16="http://schemas.microsoft.com/office/drawing/2014/main" id="{DF8E2F2A-8773-8566-BA13-BCC1F29E4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9912" y="-34013"/>
            <a:ext cx="1462088" cy="742466"/>
          </a:xfrm>
          <a:prstGeom prst="rect">
            <a:avLst/>
          </a:prstGeom>
        </p:spPr>
      </p:pic>
    </p:spTree>
    <p:extLst>
      <p:ext uri="{BB962C8B-B14F-4D97-AF65-F5344CB8AC3E}">
        <p14:creationId xmlns:p14="http://schemas.microsoft.com/office/powerpoint/2010/main" val="191454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1136428" y="627564"/>
            <a:ext cx="7474172" cy="1325563"/>
          </a:xfrm>
        </p:spPr>
        <p:txBody>
          <a:bodyPr>
            <a:normAutofit/>
          </a:bodyPr>
          <a:lstStyle/>
          <a:p>
            <a:r>
              <a:rPr lang="en-IN" sz="3200" b="1"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1136428" y="1575583"/>
            <a:ext cx="7439929" cy="4780767"/>
          </a:xfrm>
        </p:spPr>
        <p:txBody>
          <a:bodyPr vert="horz" lIns="91440" tIns="45720" rIns="91440" bIns="45720" rtlCol="0" anchor="ctr">
            <a:normAutofit/>
          </a:bodyPr>
          <a:lstStyle/>
          <a:p>
            <a:pPr marL="0" indent="0" algn="just">
              <a:buNone/>
            </a:pPr>
            <a:r>
              <a:rPr lang="en-IN" sz="2400" dirty="0">
                <a:latin typeface="Times New Roman" panose="02020603050405020304" pitchFamily="18" charset="0"/>
                <a:ea typeface="+mn-lt"/>
                <a:cs typeface="Times New Roman" panose="02020603050405020304" pitchFamily="18" charset="0"/>
              </a:rPr>
              <a:t>New chemotherapy protocols continue to be developed and evaluated everyday requiring a flexible and easy extensible method for chemotherapy plan recognition. existing flowsheet methods of presenting chemotherapy do not sufficiently provide an abstract representation of the patient’s treatment history. We believe an automated data -driven method for chemotherapy plan recognition could provide useful output for both clinical research and uses.  </a:t>
            </a: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a:xfrm>
            <a:off x="10341428" y="6356350"/>
            <a:ext cx="1012371" cy="365125"/>
          </a:xfrm>
        </p:spPr>
        <p:txBody>
          <a:bodyPr>
            <a:normAutofit/>
          </a:bodyPr>
          <a:lstStyle/>
          <a:p>
            <a:pPr>
              <a:spcAft>
                <a:spcPts val="600"/>
              </a:spcAft>
            </a:pPr>
            <a:fld id="{26AD20E6-394B-4DF0-96A5-9647FF39C943}" type="slidenum">
              <a:rPr lang="en-IN">
                <a:solidFill>
                  <a:srgbClr val="FFFFFF"/>
                </a:solidFill>
              </a:rPr>
              <a:pPr>
                <a:spcAft>
                  <a:spcPts val="600"/>
                </a:spcAft>
              </a:pPr>
              <a:t>23</a:t>
            </a:fld>
            <a:endParaRPr lang="en-IN">
              <a:solidFill>
                <a:srgbClr val="FFFFFF"/>
              </a:solidFill>
            </a:endParaRPr>
          </a:p>
        </p:txBody>
      </p:sp>
      <p:pic>
        <p:nvPicPr>
          <p:cNvPr id="6" name="Picture 5">
            <a:extLst>
              <a:ext uri="{FF2B5EF4-FFF2-40B4-BE49-F238E27FC236}">
                <a16:creationId xmlns:a16="http://schemas.microsoft.com/office/drawing/2014/main" id="{945CF6E8-DCFB-270F-3407-DF7FB02549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2755" y="0"/>
            <a:ext cx="1462088" cy="742466"/>
          </a:xfrm>
          <a:prstGeom prst="rect">
            <a:avLst/>
          </a:prstGeom>
        </p:spPr>
      </p:pic>
    </p:spTree>
    <p:extLst>
      <p:ext uri="{BB962C8B-B14F-4D97-AF65-F5344CB8AC3E}">
        <p14:creationId xmlns:p14="http://schemas.microsoft.com/office/powerpoint/2010/main" val="1644327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p:txBody>
          <a:bodyPr>
            <a:normAutofit/>
          </a:bodyPr>
          <a:lstStyle/>
          <a:p>
            <a:pPr algn="ctr"/>
            <a:r>
              <a:rPr lang="en-IN" sz="3200" b="1" dirty="0">
                <a:latin typeface="Times New Roman" panose="02020603050405020304" pitchFamily="18" charset="0"/>
                <a:cs typeface="Times New Roman" panose="02020603050405020304" pitchFamily="18" charset="0"/>
              </a:rPr>
              <a:t>References </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p:txBody>
          <a:bodyPr/>
          <a:lstStyle/>
          <a:p>
            <a:pPr marL="514350" indent="-514350">
              <a:buFont typeface="+mj-lt"/>
              <a:buAutoNum type="arabicPeriod"/>
            </a:pPr>
            <a:r>
              <a:rPr lang="en-IN" dirty="0"/>
              <a:t>Manuals of IT department of RGCI</a:t>
            </a:r>
          </a:p>
          <a:p>
            <a:pPr marL="514350" indent="-514350">
              <a:buFont typeface="+mj-lt"/>
              <a:buAutoNum type="arabicPeriod"/>
            </a:pPr>
            <a:r>
              <a:rPr lang="en-IN" dirty="0"/>
              <a:t>Rgci.org</a:t>
            </a:r>
          </a:p>
          <a:p>
            <a:pPr marL="514350" indent="-514350">
              <a:buFont typeface="+mj-lt"/>
              <a:buAutoNum type="arabicPeriod"/>
            </a:pPr>
            <a:r>
              <a:rPr lang="en-IN" dirty="0"/>
              <a:t>RGCI mobile app</a:t>
            </a:r>
          </a:p>
          <a:p>
            <a:pPr marL="514350" indent="-514350">
              <a:buFont typeface="+mj-lt"/>
              <a:buAutoNum type="arabicPeriod"/>
            </a:pPr>
            <a:r>
              <a:rPr lang="en-IN" dirty="0"/>
              <a:t>Srishti Software company manuals </a:t>
            </a:r>
          </a:p>
          <a:p>
            <a:pPr marL="0" indent="0">
              <a:buNone/>
            </a:pPr>
            <a:endParaRPr lang="en-IN" dirty="0"/>
          </a:p>
          <a:p>
            <a:pPr marL="514350" indent="-514350">
              <a:buFont typeface="+mj-lt"/>
              <a:buAutoNum type="arabicPeriod"/>
            </a:pPr>
            <a:endParaRPr lang="en-IN" dirty="0"/>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24</a:t>
            </a:fld>
            <a:endParaRPr lang="en-IN"/>
          </a:p>
        </p:txBody>
      </p:sp>
    </p:spTree>
    <p:extLst>
      <p:ext uri="{BB962C8B-B14F-4D97-AF65-F5344CB8AC3E}">
        <p14:creationId xmlns:p14="http://schemas.microsoft.com/office/powerpoint/2010/main" val="149243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4">
            <a:extLst>
              <a:ext uri="{FF2B5EF4-FFF2-40B4-BE49-F238E27FC236}">
                <a16:creationId xmlns:a16="http://schemas.microsoft.com/office/drawing/2014/main" id="{B00CF16E-9B60-42EC-8388-0EA961F6A78E}"/>
              </a:ext>
            </a:extLst>
          </p:cNvPr>
          <p:cNvSpPr txBox="1">
            <a:spLocks noChangeArrowheads="1"/>
          </p:cNvSpPr>
          <p:nvPr/>
        </p:nvSpPr>
        <p:spPr bwMode="auto">
          <a:xfrm>
            <a:off x="1524000" y="135372"/>
            <a:ext cx="9056687" cy="1150315"/>
          </a:xfrm>
          <a:prstGeom prst="rect">
            <a:avLst/>
          </a:prstGeom>
          <a:noFill/>
          <a:ln w="9525">
            <a:noFill/>
            <a:miter lim="800000"/>
            <a:headEnd/>
            <a:tailEnd/>
          </a:ln>
          <a:effec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defTabSz="914320">
              <a:spcBef>
                <a:spcPts val="6"/>
              </a:spcBef>
            </a:pPr>
            <a:r>
              <a:rPr lang="en-US" sz="2500" b="1" dirty="0">
                <a:latin typeface="Times New Roman" panose="02020603050405020304" pitchFamily="18" charset="0"/>
                <a:cs typeface="Times New Roman" panose="02020603050405020304" pitchFamily="18" charset="0"/>
              </a:rPr>
              <a:t>                     Chemo protocol Ordering</a:t>
            </a:r>
            <a:r>
              <a:rPr lang="en-US" sz="2500" dirty="0">
                <a:latin typeface="Arial Black" panose="020B0A04020102020204" pitchFamily="34" charset="0"/>
              </a:rPr>
              <a:t> </a:t>
            </a:r>
          </a:p>
          <a:p>
            <a:pPr defTabSz="914320">
              <a:spcBef>
                <a:spcPts val="6"/>
              </a:spcBef>
            </a:pPr>
            <a:r>
              <a:rPr lang="en-US" sz="1500" b="1" dirty="0">
                <a:ln/>
              </a:rPr>
              <a:t>                                                  Presenter- Avinash Kaur, </a:t>
            </a:r>
            <a:r>
              <a:rPr lang="en-IN" sz="1500" b="1" dirty="0">
                <a:ln/>
              </a:rPr>
              <a:t>Dr Srishti Shokeen</a:t>
            </a:r>
            <a:endParaRPr lang="en-US" sz="1500" b="1" dirty="0">
              <a:ln/>
            </a:endParaRPr>
          </a:p>
          <a:p>
            <a:pPr defTabSz="914320">
              <a:spcBef>
                <a:spcPts val="6"/>
              </a:spcBef>
            </a:pPr>
            <a:r>
              <a:rPr lang="en-US" sz="1500" b="1" dirty="0">
                <a:ln/>
              </a:rPr>
              <a:t>                                            Project guide- Dr. Sumesh Kumar</a:t>
            </a:r>
          </a:p>
          <a:p>
            <a:pPr defTabSz="914320">
              <a:spcBef>
                <a:spcPts val="6"/>
              </a:spcBef>
            </a:pPr>
            <a:r>
              <a:rPr lang="en-US" sz="1375" b="1" i="1" dirty="0">
                <a:ln/>
                <a:latin typeface="Arial Black" panose="020B0A04020102020204" pitchFamily="34" charset="0"/>
              </a:rPr>
              <a:t>                International Institute of Health Management Research, Delhi</a:t>
            </a:r>
            <a:endParaRPr lang="en-US" sz="1375" b="1" dirty="0">
              <a:ln/>
              <a:latin typeface="Arial Black" panose="020B0A04020102020204" pitchFamily="34" charset="0"/>
            </a:endParaRPr>
          </a:p>
        </p:txBody>
      </p:sp>
      <p:pic>
        <p:nvPicPr>
          <p:cNvPr id="3" name="Picture 2" descr="International Institute of Health Management Research - IIHMR, Delhi:  Courses, Fees, Placements, Ranking, Admission 2021">
            <a:extLst>
              <a:ext uri="{FF2B5EF4-FFF2-40B4-BE49-F238E27FC236}">
                <a16:creationId xmlns:a16="http://schemas.microsoft.com/office/drawing/2014/main" id="{50E10910-F77C-4AF6-88ED-05B0425D3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5891"/>
            <a:ext cx="1037841" cy="12123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ur Clients | Tuss Facility Services">
            <a:extLst>
              <a:ext uri="{FF2B5EF4-FFF2-40B4-BE49-F238E27FC236}">
                <a16:creationId xmlns:a16="http://schemas.microsoft.com/office/drawing/2014/main" id="{2A540BC8-747F-462A-97A4-44A73C9B17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465093" y="0"/>
            <a:ext cx="2159000" cy="123825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4">
            <a:extLst>
              <a:ext uri="{FF2B5EF4-FFF2-40B4-BE49-F238E27FC236}">
                <a16:creationId xmlns:a16="http://schemas.microsoft.com/office/drawing/2014/main" id="{D4232653-6E55-4A24-9935-DA5EC2BA1BED}"/>
              </a:ext>
            </a:extLst>
          </p:cNvPr>
          <p:cNvSpPr>
            <a:spLocks noChangeArrowheads="1"/>
          </p:cNvSpPr>
          <p:nvPr/>
        </p:nvSpPr>
        <p:spPr bwMode="auto">
          <a:xfrm>
            <a:off x="1567670" y="1238250"/>
            <a:ext cx="2159000" cy="5413375"/>
          </a:xfrm>
          <a:prstGeom prst="roundRect">
            <a:avLst>
              <a:gd name="adj" fmla="val 7000"/>
            </a:avLst>
          </a:pr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path path="circle">
              <a:fillToRect t="100000" r="100000"/>
            </a:path>
            <a:tileRect l="-100000" b="-100000"/>
          </a:gradFill>
          <a:ln w="9525">
            <a:solidFill>
              <a:schemeClr val="tx1"/>
            </a:solidFill>
            <a:round/>
            <a:headEnd/>
            <a:tailEnd/>
          </a:ln>
          <a:effectLst/>
        </p:spPr>
        <p:txBody>
          <a:bodyPr wrap="none" anchor="ctr"/>
          <a:lstStyle/>
          <a:p>
            <a:endParaRPr lang="en-IN" sz="750" dirty="0"/>
          </a:p>
        </p:txBody>
      </p:sp>
      <p:sp>
        <p:nvSpPr>
          <p:cNvPr id="7" name="AutoShape 29">
            <a:extLst>
              <a:ext uri="{FF2B5EF4-FFF2-40B4-BE49-F238E27FC236}">
                <a16:creationId xmlns:a16="http://schemas.microsoft.com/office/drawing/2014/main" id="{DC3A6F34-1EEC-4E51-9304-95244A8EF715}"/>
              </a:ext>
            </a:extLst>
          </p:cNvPr>
          <p:cNvSpPr>
            <a:spLocks noChangeArrowheads="1"/>
          </p:cNvSpPr>
          <p:nvPr/>
        </p:nvSpPr>
        <p:spPr bwMode="auto">
          <a:xfrm>
            <a:off x="3893344" y="1238250"/>
            <a:ext cx="2159000" cy="5413375"/>
          </a:xfrm>
          <a:prstGeom prst="roundRect">
            <a:avLst>
              <a:gd name="adj" fmla="val 7000"/>
            </a:avLst>
          </a:pr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path path="circle">
              <a:fillToRect t="100000" r="100000"/>
            </a:path>
            <a:tileRect l="-100000" b="-100000"/>
          </a:gradFill>
          <a:ln w="9525">
            <a:solidFill>
              <a:schemeClr val="tx1"/>
            </a:solidFill>
            <a:round/>
            <a:headEnd/>
            <a:tailEnd/>
          </a:ln>
          <a:effectLst/>
        </p:spPr>
        <p:txBody>
          <a:bodyPr wrap="none" anchor="ctr"/>
          <a:lstStyle/>
          <a:p>
            <a:endParaRPr lang="en-US" sz="375" dirty="0"/>
          </a:p>
        </p:txBody>
      </p:sp>
      <p:sp>
        <p:nvSpPr>
          <p:cNvPr id="8" name="AutoShape 29">
            <a:extLst>
              <a:ext uri="{FF2B5EF4-FFF2-40B4-BE49-F238E27FC236}">
                <a16:creationId xmlns:a16="http://schemas.microsoft.com/office/drawing/2014/main" id="{FE628FF8-0DAD-4F55-BDE8-522F0D0A560A}"/>
              </a:ext>
            </a:extLst>
          </p:cNvPr>
          <p:cNvSpPr>
            <a:spLocks noChangeArrowheads="1"/>
          </p:cNvSpPr>
          <p:nvPr/>
        </p:nvSpPr>
        <p:spPr bwMode="auto">
          <a:xfrm>
            <a:off x="6223000" y="1238250"/>
            <a:ext cx="2159000" cy="5413375"/>
          </a:xfrm>
          <a:prstGeom prst="roundRect">
            <a:avLst>
              <a:gd name="adj" fmla="val 7000"/>
            </a:avLst>
          </a:pr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path path="circle">
              <a:fillToRect t="100000" r="100000"/>
            </a:path>
            <a:tileRect l="-100000" b="-100000"/>
          </a:gradFill>
          <a:ln w="9525">
            <a:solidFill>
              <a:schemeClr val="tx1"/>
            </a:solidFill>
            <a:round/>
            <a:headEnd/>
            <a:tailEnd/>
          </a:ln>
          <a:effectLst/>
        </p:spPr>
        <p:txBody>
          <a:bodyPr wrap="none" anchor="ctr"/>
          <a:lstStyle/>
          <a:p>
            <a:endParaRPr lang="en-US" sz="375" dirty="0"/>
          </a:p>
        </p:txBody>
      </p:sp>
      <p:sp>
        <p:nvSpPr>
          <p:cNvPr id="9" name="AutoShape 29">
            <a:extLst>
              <a:ext uri="{FF2B5EF4-FFF2-40B4-BE49-F238E27FC236}">
                <a16:creationId xmlns:a16="http://schemas.microsoft.com/office/drawing/2014/main" id="{781089D0-7185-4625-9B58-29409D6C86AF}"/>
              </a:ext>
            </a:extLst>
          </p:cNvPr>
          <p:cNvSpPr>
            <a:spLocks noChangeArrowheads="1"/>
          </p:cNvSpPr>
          <p:nvPr/>
        </p:nvSpPr>
        <p:spPr bwMode="auto">
          <a:xfrm>
            <a:off x="8465093" y="1238250"/>
            <a:ext cx="2159000" cy="5413375"/>
          </a:xfrm>
          <a:prstGeom prst="roundRect">
            <a:avLst>
              <a:gd name="adj" fmla="val 7000"/>
            </a:avLst>
          </a:prstGeom>
          <a:gradFill flip="none" rotWithShape="1">
            <a:gsLst>
              <a:gs pos="0">
                <a:srgbClr val="FFFFCC">
                  <a:shade val="30000"/>
                  <a:satMod val="115000"/>
                </a:srgbClr>
              </a:gs>
              <a:gs pos="50000">
                <a:srgbClr val="FFFFCC">
                  <a:shade val="67500"/>
                  <a:satMod val="115000"/>
                </a:srgbClr>
              </a:gs>
              <a:gs pos="100000">
                <a:srgbClr val="FFFFCC">
                  <a:shade val="100000"/>
                  <a:satMod val="115000"/>
                </a:srgbClr>
              </a:gs>
            </a:gsLst>
            <a:path path="circle">
              <a:fillToRect t="100000" r="100000"/>
            </a:path>
            <a:tileRect l="-100000" b="-100000"/>
          </a:gradFill>
          <a:ln w="9525">
            <a:solidFill>
              <a:schemeClr val="tx1"/>
            </a:solidFill>
            <a:round/>
            <a:headEnd/>
            <a:tailEnd/>
          </a:ln>
          <a:effectLst/>
        </p:spPr>
        <p:txBody>
          <a:bodyPr wrap="none" anchor="ctr"/>
          <a:lstStyle/>
          <a:p>
            <a:endParaRPr lang="en-US" sz="375" dirty="0"/>
          </a:p>
        </p:txBody>
      </p:sp>
      <p:sp>
        <p:nvSpPr>
          <p:cNvPr id="10" name="Text Box 42">
            <a:extLst>
              <a:ext uri="{FF2B5EF4-FFF2-40B4-BE49-F238E27FC236}">
                <a16:creationId xmlns:a16="http://schemas.microsoft.com/office/drawing/2014/main" id="{B860C072-41C0-473F-96CF-0591C7E0095D}"/>
              </a:ext>
            </a:extLst>
          </p:cNvPr>
          <p:cNvSpPr txBox="1">
            <a:spLocks noChangeArrowheads="1"/>
          </p:cNvSpPr>
          <p:nvPr/>
        </p:nvSpPr>
        <p:spPr bwMode="auto">
          <a:xfrm>
            <a:off x="1680409" y="1372036"/>
            <a:ext cx="1892785" cy="338554"/>
          </a:xfrm>
          <a:prstGeom prst="rect">
            <a:avLst/>
          </a:prstGeom>
          <a:solidFill>
            <a:schemeClr val="accent4">
              <a:lumMod val="75000"/>
              <a:lumOff val="25000"/>
            </a:schemeClr>
          </a:solidFill>
          <a:ln w="9525">
            <a:solidFill>
              <a:schemeClr val="bg1"/>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defTabSz="914320">
              <a:spcBef>
                <a:spcPct val="50000"/>
              </a:spcBef>
            </a:pPr>
            <a:r>
              <a:rPr lang="en-US" sz="1600" b="1" dirty="0">
                <a:ln w="10160">
                  <a:solidFill>
                    <a:srgbClr val="EAEAEA"/>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Introduction</a:t>
            </a:r>
          </a:p>
        </p:txBody>
      </p:sp>
      <p:sp>
        <p:nvSpPr>
          <p:cNvPr id="11" name="Text Box 42">
            <a:extLst>
              <a:ext uri="{FF2B5EF4-FFF2-40B4-BE49-F238E27FC236}">
                <a16:creationId xmlns:a16="http://schemas.microsoft.com/office/drawing/2014/main" id="{55B957FF-D0A2-45F7-BF5B-891F12ACAE06}"/>
              </a:ext>
            </a:extLst>
          </p:cNvPr>
          <p:cNvSpPr txBox="1">
            <a:spLocks noChangeArrowheads="1"/>
          </p:cNvSpPr>
          <p:nvPr/>
        </p:nvSpPr>
        <p:spPr bwMode="auto">
          <a:xfrm>
            <a:off x="1680409" y="4297685"/>
            <a:ext cx="1985224" cy="338004"/>
          </a:xfrm>
          <a:prstGeom prst="rect">
            <a:avLst/>
          </a:prstGeom>
          <a:solidFill>
            <a:schemeClr val="accent4">
              <a:lumMod val="75000"/>
              <a:lumOff val="25000"/>
            </a:schemeClr>
          </a:solidFill>
          <a:ln w="9525">
            <a:solidFill>
              <a:schemeClr val="bg1"/>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defPPr>
              <a:defRPr lang="en-US"/>
            </a:defPPr>
            <a:lvl1pPr defTabSz="914320">
              <a:spcBef>
                <a:spcPct val="50000"/>
              </a:spcBef>
              <a:defRPr sz="1600" b="1">
                <a:ln w="10160">
                  <a:solidFill>
                    <a:srgbClr val="EAEAEA"/>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defRPr>
            </a:lvl1pPr>
          </a:lstStyle>
          <a:p>
            <a:r>
              <a:rPr lang="en-US" dirty="0"/>
              <a:t>Objectives</a:t>
            </a:r>
          </a:p>
        </p:txBody>
      </p:sp>
      <p:sp>
        <p:nvSpPr>
          <p:cNvPr id="12" name="Text Box 42">
            <a:extLst>
              <a:ext uri="{FF2B5EF4-FFF2-40B4-BE49-F238E27FC236}">
                <a16:creationId xmlns:a16="http://schemas.microsoft.com/office/drawing/2014/main" id="{367AC562-3E2D-4329-8681-200912D1E32C}"/>
              </a:ext>
            </a:extLst>
          </p:cNvPr>
          <p:cNvSpPr txBox="1">
            <a:spLocks noChangeArrowheads="1"/>
          </p:cNvSpPr>
          <p:nvPr/>
        </p:nvSpPr>
        <p:spPr bwMode="auto">
          <a:xfrm>
            <a:off x="3977124" y="1346038"/>
            <a:ext cx="2013290" cy="338554"/>
          </a:xfrm>
          <a:prstGeom prst="rect">
            <a:avLst/>
          </a:prstGeom>
          <a:solidFill>
            <a:schemeClr val="accent4">
              <a:lumMod val="75000"/>
              <a:lumOff val="25000"/>
            </a:schemeClr>
          </a:solidFill>
          <a:ln w="9525">
            <a:solidFill>
              <a:schemeClr val="bg1"/>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defPPr>
              <a:defRPr lang="en-US"/>
            </a:defPPr>
            <a:lvl1pPr defTabSz="914320">
              <a:spcBef>
                <a:spcPct val="50000"/>
              </a:spcBef>
              <a:defRPr sz="1600" b="1">
                <a:ln w="10160">
                  <a:solidFill>
                    <a:srgbClr val="EAEAEA"/>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defRPr>
            </a:lvl1pPr>
          </a:lstStyle>
          <a:p>
            <a:r>
              <a:rPr lang="en-US" dirty="0"/>
              <a:t>Methodology</a:t>
            </a:r>
          </a:p>
        </p:txBody>
      </p:sp>
      <p:sp>
        <p:nvSpPr>
          <p:cNvPr id="13" name="Text Box 42">
            <a:extLst>
              <a:ext uri="{FF2B5EF4-FFF2-40B4-BE49-F238E27FC236}">
                <a16:creationId xmlns:a16="http://schemas.microsoft.com/office/drawing/2014/main" id="{1086520D-1670-4FC0-AFDC-A3DCF05B8EB9}"/>
              </a:ext>
            </a:extLst>
          </p:cNvPr>
          <p:cNvSpPr txBox="1">
            <a:spLocks noChangeArrowheads="1"/>
          </p:cNvSpPr>
          <p:nvPr/>
        </p:nvSpPr>
        <p:spPr bwMode="auto">
          <a:xfrm>
            <a:off x="6295855" y="1346038"/>
            <a:ext cx="2013290" cy="338554"/>
          </a:xfrm>
          <a:prstGeom prst="rect">
            <a:avLst/>
          </a:prstGeom>
          <a:solidFill>
            <a:schemeClr val="accent4">
              <a:lumMod val="75000"/>
              <a:lumOff val="25000"/>
            </a:schemeClr>
          </a:solidFill>
          <a:ln w="9525">
            <a:solidFill>
              <a:schemeClr val="bg1"/>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defPPr>
              <a:defRPr lang="en-US"/>
            </a:defPPr>
            <a:lvl1pPr defTabSz="914320">
              <a:spcBef>
                <a:spcPct val="50000"/>
              </a:spcBef>
              <a:defRPr sz="1600" b="1">
                <a:ln w="10160">
                  <a:solidFill>
                    <a:srgbClr val="EAEAEA"/>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defRPr>
            </a:lvl1pPr>
          </a:lstStyle>
          <a:p>
            <a:r>
              <a:rPr lang="en-US" dirty="0"/>
              <a:t>Limitation </a:t>
            </a:r>
          </a:p>
        </p:txBody>
      </p:sp>
      <p:sp>
        <p:nvSpPr>
          <p:cNvPr id="15" name="Text Box 42">
            <a:extLst>
              <a:ext uri="{FF2B5EF4-FFF2-40B4-BE49-F238E27FC236}">
                <a16:creationId xmlns:a16="http://schemas.microsoft.com/office/drawing/2014/main" id="{9EEF6CDA-3C05-4EBA-84F8-05335754FC19}"/>
              </a:ext>
            </a:extLst>
          </p:cNvPr>
          <p:cNvSpPr txBox="1">
            <a:spLocks noChangeArrowheads="1"/>
          </p:cNvSpPr>
          <p:nvPr/>
        </p:nvSpPr>
        <p:spPr bwMode="auto">
          <a:xfrm>
            <a:off x="8552657" y="1372036"/>
            <a:ext cx="2013290" cy="338554"/>
          </a:xfrm>
          <a:prstGeom prst="rect">
            <a:avLst/>
          </a:prstGeom>
          <a:solidFill>
            <a:schemeClr val="accent4">
              <a:lumMod val="75000"/>
              <a:lumOff val="25000"/>
            </a:schemeClr>
          </a:solidFill>
          <a:ln w="9525">
            <a:solidFill>
              <a:schemeClr val="bg1"/>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defPPr>
              <a:defRPr lang="en-US"/>
            </a:defPPr>
            <a:lvl1pPr defTabSz="914320">
              <a:spcBef>
                <a:spcPct val="50000"/>
              </a:spcBef>
              <a:defRPr sz="1600" b="1">
                <a:ln w="10160">
                  <a:solidFill>
                    <a:srgbClr val="EAEAEA"/>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defRPr>
            </a:lvl1pPr>
          </a:lstStyle>
          <a:p>
            <a:r>
              <a:rPr lang="en-US" dirty="0"/>
              <a:t>Conclusion</a:t>
            </a:r>
          </a:p>
        </p:txBody>
      </p:sp>
      <p:pic>
        <p:nvPicPr>
          <p:cNvPr id="5" name="Picture 4">
            <a:extLst>
              <a:ext uri="{FF2B5EF4-FFF2-40B4-BE49-F238E27FC236}">
                <a16:creationId xmlns:a16="http://schemas.microsoft.com/office/drawing/2014/main" id="{37067E94-D183-421B-B053-EF19D8EF8EDB}"/>
              </a:ext>
            </a:extLst>
          </p:cNvPr>
          <p:cNvPicPr>
            <a:picLocks noChangeAspect="1"/>
          </p:cNvPicPr>
          <p:nvPr/>
        </p:nvPicPr>
        <p:blipFill rotWithShape="1">
          <a:blip r:embed="rId4">
            <a:extLst>
              <a:ext uri="{28A0092B-C50C-407E-A947-70E740481C1C}">
                <a14:useLocalDpi xmlns:a14="http://schemas.microsoft.com/office/drawing/2010/main" val="0"/>
              </a:ext>
            </a:extLst>
          </a:blip>
          <a:srcRect l="14359" t="8929" r="55466" b="6250"/>
          <a:stretch/>
        </p:blipFill>
        <p:spPr>
          <a:xfrm>
            <a:off x="3915195" y="1746501"/>
            <a:ext cx="2137149" cy="4833162"/>
          </a:xfrm>
          <a:prstGeom prst="rect">
            <a:avLst/>
          </a:prstGeom>
        </p:spPr>
      </p:pic>
      <p:sp>
        <p:nvSpPr>
          <p:cNvPr id="16" name="Rectangle 15">
            <a:extLst>
              <a:ext uri="{FF2B5EF4-FFF2-40B4-BE49-F238E27FC236}">
                <a16:creationId xmlns:a16="http://schemas.microsoft.com/office/drawing/2014/main" id="{588C4E3F-9BC5-41A9-AF31-34C31D57AB4E}"/>
              </a:ext>
            </a:extLst>
          </p:cNvPr>
          <p:cNvSpPr/>
          <p:nvPr/>
        </p:nvSpPr>
        <p:spPr>
          <a:xfrm>
            <a:off x="1567670" y="4705197"/>
            <a:ext cx="2155017" cy="2015936"/>
          </a:xfrm>
          <a:prstGeom prst="rect">
            <a:avLst/>
          </a:prstGeom>
        </p:spPr>
        <p:txBody>
          <a:bodyPr wrap="square">
            <a:spAutoFit/>
          </a:bodyPr>
          <a:lstStyle/>
          <a:p>
            <a:pPr marL="178565" indent="-178565" algn="just">
              <a:buFont typeface="Arial" panose="020B0604020202020204" pitchFamily="34" charset="0"/>
              <a:buChar char="•"/>
            </a:pPr>
            <a:r>
              <a:rPr lang="en-US" sz="1250" dirty="0"/>
              <a:t>To study the role of HIS in providing paperless clinical work. </a:t>
            </a:r>
            <a:endParaRPr lang="en-IN" sz="1250" dirty="0"/>
          </a:p>
          <a:p>
            <a:pPr marL="178565" indent="-178565" algn="just">
              <a:buFont typeface="Arial" panose="020B0604020202020204" pitchFamily="34" charset="0"/>
              <a:buChar char="•"/>
            </a:pPr>
            <a:r>
              <a:rPr lang="en-US" sz="1250" dirty="0"/>
              <a:t>To study and understand process of chemo flow process in RGCI -RC.</a:t>
            </a:r>
            <a:endParaRPr lang="en-IN" sz="1250" dirty="0"/>
          </a:p>
          <a:p>
            <a:pPr marL="178565" indent="-178565" algn="just">
              <a:buFont typeface="Arial" panose="020B0604020202020204" pitchFamily="34" charset="0"/>
              <a:buChar char="•"/>
            </a:pPr>
            <a:r>
              <a:rPr lang="en-US" sz="1250" dirty="0"/>
              <a:t>To analyze the steps involved in chemo protocol creation and how it created through backend</a:t>
            </a:r>
            <a:endParaRPr lang="en-IN" sz="1250" dirty="0"/>
          </a:p>
        </p:txBody>
      </p:sp>
      <p:sp>
        <p:nvSpPr>
          <p:cNvPr id="18" name="Content Placeholder 2">
            <a:extLst>
              <a:ext uri="{FF2B5EF4-FFF2-40B4-BE49-F238E27FC236}">
                <a16:creationId xmlns:a16="http://schemas.microsoft.com/office/drawing/2014/main" id="{3250EA2B-C3BC-40B3-AB52-D31C453AFC9F}"/>
              </a:ext>
            </a:extLst>
          </p:cNvPr>
          <p:cNvSpPr txBox="1">
            <a:spLocks/>
          </p:cNvSpPr>
          <p:nvPr/>
        </p:nvSpPr>
        <p:spPr>
          <a:xfrm>
            <a:off x="1702260" y="1534944"/>
            <a:ext cx="2013290" cy="2705645"/>
          </a:xfrm>
          <a:prstGeom prst="rect">
            <a:avLst/>
          </a:prstGeom>
        </p:spPr>
        <p:txBody>
          <a:bodyPr/>
          <a:lst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a:lstStyle>
          <a:p>
            <a:pPr marL="0" indent="0">
              <a:buNone/>
            </a:pPr>
            <a:endParaRPr lang="en-IN" sz="1250" kern="0" dirty="0"/>
          </a:p>
          <a:p>
            <a:pPr marL="0" indent="0" algn="just">
              <a:buNone/>
            </a:pPr>
            <a:r>
              <a:rPr lang="en-IN" sz="1375" kern="0" dirty="0"/>
              <a:t>A protocol describes a complete schedule of tests, procedures, chemotherapy and supportive medications (including doses), use in a research study or clinical trials. A protocol document also includes: background to the trial, objectives, design, methodology.  </a:t>
            </a:r>
          </a:p>
        </p:txBody>
      </p:sp>
      <p:sp>
        <p:nvSpPr>
          <p:cNvPr id="19" name="Content Placeholder 2">
            <a:extLst>
              <a:ext uri="{FF2B5EF4-FFF2-40B4-BE49-F238E27FC236}">
                <a16:creationId xmlns:a16="http://schemas.microsoft.com/office/drawing/2014/main" id="{284E4DD3-3A8A-402A-AD4B-B575A3FF27B9}"/>
              </a:ext>
            </a:extLst>
          </p:cNvPr>
          <p:cNvSpPr txBox="1">
            <a:spLocks/>
          </p:cNvSpPr>
          <p:nvPr/>
        </p:nvSpPr>
        <p:spPr>
          <a:xfrm>
            <a:off x="6295855" y="1659324"/>
            <a:ext cx="2013290" cy="4920339"/>
          </a:xfrm>
          <a:prstGeom prst="rect">
            <a:avLst/>
          </a:prstGeom>
        </p:spPr>
        <p:txBody>
          <a:bodyPr vert="horz" lIns="19050" tIns="9525" rIns="19050" bIns="9525" rtlCol="0" anchor="ctr">
            <a:noAutofit/>
          </a:bodyPr>
          <a:lst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a:lstStyle>
          <a:p>
            <a:pPr marL="0" indent="0" algn="just">
              <a:lnSpc>
                <a:spcPct val="110000"/>
              </a:lnSpc>
              <a:buNone/>
            </a:pPr>
            <a:r>
              <a:rPr lang="en-IN" sz="1333" kern="0" dirty="0">
                <a:latin typeface="Times New Roman" panose="02020603050405020304" pitchFamily="18" charset="0"/>
                <a:ea typeface="+mn-lt"/>
                <a:cs typeface="Times New Roman" panose="02020603050405020304" pitchFamily="18" charset="0"/>
              </a:rPr>
              <a:t>Though data driven approach has its advantages, it does not come without its limitations. To recognize a plan, this method relies on repetition of pattern – be it a single drug (for simple plan) of a group of drugs (for compound or complex plans). For compound plans (where a sequenced group of drugs itself repeats temporarily), if a group of drugs occurred only once, the pattern did not recognize the group as a single plan . Due to this and a few data-errors the method did not detect majority of the complex plans, especially in the smaller sets. </a:t>
            </a:r>
          </a:p>
        </p:txBody>
      </p:sp>
      <p:sp>
        <p:nvSpPr>
          <p:cNvPr id="20" name="Content Placeholder 2">
            <a:extLst>
              <a:ext uri="{FF2B5EF4-FFF2-40B4-BE49-F238E27FC236}">
                <a16:creationId xmlns:a16="http://schemas.microsoft.com/office/drawing/2014/main" id="{02ADC21F-0629-4905-8476-B653FBBA2E98}"/>
              </a:ext>
            </a:extLst>
          </p:cNvPr>
          <p:cNvSpPr txBox="1">
            <a:spLocks/>
          </p:cNvSpPr>
          <p:nvPr/>
        </p:nvSpPr>
        <p:spPr>
          <a:xfrm>
            <a:off x="8552657" y="1633664"/>
            <a:ext cx="2013290" cy="4945999"/>
          </a:xfrm>
          <a:prstGeom prst="rect">
            <a:avLst/>
          </a:prstGeom>
        </p:spPr>
        <p:txBody>
          <a:bodyPr vert="horz" lIns="19050" tIns="9525" rIns="19050" bIns="9525" rtlCol="0" anchor="ctr">
            <a:normAutofit/>
          </a:bodyPr>
          <a:lst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a:lstStyle>
          <a:p>
            <a:pPr marL="0" indent="0" algn="just">
              <a:buNone/>
            </a:pPr>
            <a:r>
              <a:rPr lang="en-IN" sz="1375" kern="0" dirty="0">
                <a:latin typeface="Times New Roman" panose="02020603050405020304" pitchFamily="18" charset="0"/>
                <a:ea typeface="+mn-lt"/>
                <a:cs typeface="Times New Roman" panose="02020603050405020304" pitchFamily="18" charset="0"/>
              </a:rPr>
              <a:t>New chemotherapy protocols continue to be developed and evaluated everyday requiring a flexible and easy extensible method for chemotherapy plan recognition. existing flowsheet methods of presenting chemotherapy data in the EHR do not sufficiently provide an abstract representation of the patient’s treatment history. We believe an automated data -driven method for chemotherapy plan recognition could provide useful output for both clinical and clinical research uses.  </a:t>
            </a:r>
          </a:p>
        </p:txBody>
      </p:sp>
    </p:spTree>
    <p:extLst>
      <p:ext uri="{BB962C8B-B14F-4D97-AF65-F5344CB8AC3E}">
        <p14:creationId xmlns:p14="http://schemas.microsoft.com/office/powerpoint/2010/main" val="1678391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p:txBody>
          <a:bodyPr/>
          <a:lstStyle/>
          <a:p>
            <a:pPr algn="ctr"/>
            <a:r>
              <a:rPr lang="en-IN" dirty="0">
                <a:latin typeface="Algerian" panose="04020705040A02060702" pitchFamily="82" charset="0"/>
              </a:rPr>
              <a:t>Thank You</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26</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8048" y="4429919"/>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p:txBody>
          <a:bodyPr/>
          <a:lstStyle/>
          <a:p>
            <a:pPr algn="ctr"/>
            <a:r>
              <a:rPr lang="en-IN" b="1" dirty="0"/>
              <a:t>Internship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a:xfrm>
            <a:off x="955212" y="1833561"/>
            <a:ext cx="4649783" cy="671514"/>
          </a:xfrm>
        </p:spPr>
        <p:txBody>
          <a:bodyPr/>
          <a:lstStyle/>
          <a:p>
            <a:pPr algn="ctr"/>
            <a:r>
              <a:rPr lang="en-IN" dirty="0"/>
              <a:t>Learning </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p:txBody>
          <a:bodyPr/>
          <a:lstStyle/>
          <a:p>
            <a:r>
              <a:rPr lang="en-US" dirty="0"/>
              <a:t> hospital information system</a:t>
            </a:r>
          </a:p>
          <a:p>
            <a:r>
              <a:rPr lang="en-US" dirty="0"/>
              <a:t>RGCI workflow </a:t>
            </a:r>
          </a:p>
          <a:p>
            <a:r>
              <a:rPr lang="en-US" dirty="0"/>
              <a:t>Laboratory information management system (LIMS)</a:t>
            </a:r>
          </a:p>
          <a:p>
            <a:pPr marL="0" indent="0">
              <a:buNone/>
            </a:pPr>
            <a:endParaRPr lang="en-IN" dirty="0"/>
          </a:p>
        </p:txBody>
      </p:sp>
      <p:sp>
        <p:nvSpPr>
          <p:cNvPr id="5" name="Text Placeholder 4">
            <a:extLst>
              <a:ext uri="{FF2B5EF4-FFF2-40B4-BE49-F238E27FC236}">
                <a16:creationId xmlns:a16="http://schemas.microsoft.com/office/drawing/2014/main" id="{58C1A877-582B-AFBD-F61A-6CF91B9C8E8D}"/>
              </a:ext>
            </a:extLst>
          </p:cNvPr>
          <p:cNvSpPr>
            <a:spLocks noGrp="1"/>
          </p:cNvSpPr>
          <p:nvPr>
            <p:ph type="body" sz="quarter" idx="3"/>
          </p:nvPr>
        </p:nvSpPr>
        <p:spPr>
          <a:xfrm>
            <a:off x="6096000" y="1514476"/>
            <a:ext cx="5183188" cy="823912"/>
          </a:xfrm>
        </p:spPr>
        <p:txBody>
          <a:bodyPr/>
          <a:lstStyle/>
          <a:p>
            <a:pPr algn="ctr"/>
            <a:r>
              <a:rPr lang="en-IN" dirty="0"/>
              <a:t>Overall self comments on Internship</a:t>
            </a:r>
          </a:p>
        </p:txBody>
      </p:sp>
      <p:sp>
        <p:nvSpPr>
          <p:cNvPr id="6" name="Content Placeholder 5">
            <a:extLst>
              <a:ext uri="{FF2B5EF4-FFF2-40B4-BE49-F238E27FC236}">
                <a16:creationId xmlns:a16="http://schemas.microsoft.com/office/drawing/2014/main" id="{F5C77B51-5E77-C0CF-A1AC-D310D2F1CF19}"/>
              </a:ext>
            </a:extLst>
          </p:cNvPr>
          <p:cNvSpPr>
            <a:spLocks noGrp="1"/>
          </p:cNvSpPr>
          <p:nvPr>
            <p:ph sz="quarter" idx="4"/>
          </p:nvPr>
        </p:nvSpPr>
        <p:spPr/>
        <p:txBody>
          <a:bodyPr/>
          <a:lstStyle/>
          <a:p>
            <a:r>
              <a:rPr lang="en-US" dirty="0"/>
              <a:t>Gained hands on experience and learned about IT department at RGCI-RC .	</a:t>
            </a:r>
            <a:endParaRPr lang="en-IN" dirty="0"/>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27</a:t>
            </a:fld>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2457"/>
            <a:ext cx="1910422" cy="899234"/>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ACF08-0C6E-193F-3657-D743585859AA}"/>
              </a:ext>
            </a:extLst>
          </p:cNvPr>
          <p:cNvSpPr>
            <a:spLocks noGrp="1"/>
          </p:cNvSpPr>
          <p:nvPr>
            <p:ph type="title"/>
          </p:nvPr>
        </p:nvSpPr>
        <p:spPr/>
        <p:txBody>
          <a:bodyPr/>
          <a:lstStyle/>
          <a:p>
            <a:pPr algn="ctr"/>
            <a:r>
              <a:rPr lang="en-IN" b="1" dirty="0"/>
              <a:t>Suggestions Given to Organization </a:t>
            </a:r>
          </a:p>
        </p:txBody>
      </p:sp>
      <p:sp>
        <p:nvSpPr>
          <p:cNvPr id="3" name="Content Placeholder 2">
            <a:extLst>
              <a:ext uri="{FF2B5EF4-FFF2-40B4-BE49-F238E27FC236}">
                <a16:creationId xmlns:a16="http://schemas.microsoft.com/office/drawing/2014/main" id="{59422733-B7F1-425D-B028-4AA9132AFB18}"/>
              </a:ext>
            </a:extLst>
          </p:cNvPr>
          <p:cNvSpPr>
            <a:spLocks noGrp="1"/>
          </p:cNvSpPr>
          <p:nvPr>
            <p:ph idx="1"/>
          </p:nvPr>
        </p:nvSpPr>
        <p:spPr/>
        <p:txBody>
          <a:bodyPr/>
          <a:lstStyle/>
          <a:p>
            <a:r>
              <a:rPr lang="en-US" dirty="0"/>
              <a:t>Hold walking meetings.</a:t>
            </a:r>
          </a:p>
          <a:p>
            <a:r>
              <a:rPr lang="en-US" dirty="0"/>
              <a:t>Personalize the work environment </a:t>
            </a:r>
          </a:p>
          <a:p>
            <a:r>
              <a:rPr lang="en-US" dirty="0"/>
              <a:t>Explain consequences of poor performance.</a:t>
            </a:r>
          </a:p>
          <a:p>
            <a:r>
              <a:rPr lang="en-US" dirty="0"/>
              <a:t>Monitor performance and provide specific feedback.</a:t>
            </a:r>
            <a:endParaRPr lang="en-IN" dirty="0"/>
          </a:p>
        </p:txBody>
      </p:sp>
      <p:sp>
        <p:nvSpPr>
          <p:cNvPr id="5" name="Slide Number Placeholder 4">
            <a:extLst>
              <a:ext uri="{FF2B5EF4-FFF2-40B4-BE49-F238E27FC236}">
                <a16:creationId xmlns:a16="http://schemas.microsoft.com/office/drawing/2014/main" id="{72BD9938-85BC-B17F-0351-5385D968D40B}"/>
              </a:ext>
            </a:extLst>
          </p:cNvPr>
          <p:cNvSpPr>
            <a:spLocks noGrp="1"/>
          </p:cNvSpPr>
          <p:nvPr>
            <p:ph type="sldNum" sz="quarter" idx="12"/>
          </p:nvPr>
        </p:nvSpPr>
        <p:spPr/>
        <p:txBody>
          <a:bodyPr/>
          <a:lstStyle/>
          <a:p>
            <a:fld id="{26AD20E6-394B-4DF0-96A5-9647FF39C943}" type="slidenum">
              <a:rPr lang="en-IN" smtClean="0"/>
              <a:t>28</a:t>
            </a:fld>
            <a:endParaRPr lang="en-IN"/>
          </a:p>
        </p:txBody>
      </p:sp>
      <p:pic>
        <p:nvPicPr>
          <p:cNvPr id="6" name="Picture 5">
            <a:extLst>
              <a:ext uri="{FF2B5EF4-FFF2-40B4-BE49-F238E27FC236}">
                <a16:creationId xmlns:a16="http://schemas.microsoft.com/office/drawing/2014/main" id="{E26EE7B1-5136-58FC-218C-162FDFFC4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88728"/>
            <a:ext cx="1808609" cy="890586"/>
          </a:xfrm>
          <a:prstGeom prst="rect">
            <a:avLst/>
          </a:prstGeom>
        </p:spPr>
      </p:pic>
    </p:spTree>
    <p:extLst>
      <p:ext uri="{BB962C8B-B14F-4D97-AF65-F5344CB8AC3E}">
        <p14:creationId xmlns:p14="http://schemas.microsoft.com/office/powerpoint/2010/main" val="2063283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p:txBody>
          <a:bodyPr/>
          <a:lstStyle/>
          <a:p>
            <a:pPr algn="ctr"/>
            <a:r>
              <a:rPr lang="en-IN" b="1" dirty="0"/>
              <a:t>Pictorial Journey</a:t>
            </a:r>
          </a:p>
        </p:txBody>
      </p:sp>
      <p:pic>
        <p:nvPicPr>
          <p:cNvPr id="29" name="Content Placeholder 28">
            <a:extLst>
              <a:ext uri="{FF2B5EF4-FFF2-40B4-BE49-F238E27FC236}">
                <a16:creationId xmlns:a16="http://schemas.microsoft.com/office/drawing/2014/main" id="{FCE5F337-FF7B-42E5-B016-6C88882BF90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04766" y="1434589"/>
            <a:ext cx="3211667" cy="2408750"/>
          </a:xfrm>
        </p:spPr>
      </p:pic>
      <p:sp>
        <p:nvSpPr>
          <p:cNvPr id="5" name="Footer Placeholder 4">
            <a:extLst>
              <a:ext uri="{FF2B5EF4-FFF2-40B4-BE49-F238E27FC236}">
                <a16:creationId xmlns:a16="http://schemas.microsoft.com/office/drawing/2014/main" id="{9B187AAF-6A0B-1393-C469-6E06803B7421}"/>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29</a:t>
            </a:fld>
            <a:endParaRPr lang="en-IN"/>
          </a:p>
        </p:txBody>
      </p:sp>
      <p:pic>
        <p:nvPicPr>
          <p:cNvPr id="31" name="Picture 30">
            <a:extLst>
              <a:ext uri="{FF2B5EF4-FFF2-40B4-BE49-F238E27FC236}">
                <a16:creationId xmlns:a16="http://schemas.microsoft.com/office/drawing/2014/main" id="{F1583F53-08EE-4DCE-A887-37417589A0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7181" y="4449249"/>
            <a:ext cx="4005683" cy="2408751"/>
          </a:xfrm>
          <a:prstGeom prst="rect">
            <a:avLst/>
          </a:prstGeom>
        </p:spPr>
      </p:pic>
      <p:pic>
        <p:nvPicPr>
          <p:cNvPr id="33" name="Picture 32">
            <a:extLst>
              <a:ext uri="{FF2B5EF4-FFF2-40B4-BE49-F238E27FC236}">
                <a16:creationId xmlns:a16="http://schemas.microsoft.com/office/drawing/2014/main" id="{4E1D4B85-E3C8-49B0-AE95-98D41682BC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4726" y="1313401"/>
            <a:ext cx="4629041" cy="2917311"/>
          </a:xfrm>
          <a:prstGeom prst="rect">
            <a:avLst/>
          </a:prstGeom>
        </p:spPr>
      </p:pic>
      <p:pic>
        <p:nvPicPr>
          <p:cNvPr id="35" name="Picture 34">
            <a:extLst>
              <a:ext uri="{FF2B5EF4-FFF2-40B4-BE49-F238E27FC236}">
                <a16:creationId xmlns:a16="http://schemas.microsoft.com/office/drawing/2014/main" id="{C67DD43D-B09E-4BE1-A16F-B051897231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4639" y="1328592"/>
            <a:ext cx="1766439" cy="2383496"/>
          </a:xfrm>
          <a:prstGeom prst="rect">
            <a:avLst/>
          </a:prstGeom>
        </p:spPr>
      </p:pic>
      <p:pic>
        <p:nvPicPr>
          <p:cNvPr id="41" name="Picture 40">
            <a:extLst>
              <a:ext uri="{FF2B5EF4-FFF2-40B4-BE49-F238E27FC236}">
                <a16:creationId xmlns:a16="http://schemas.microsoft.com/office/drawing/2014/main" id="{DD5107E9-73AC-4C84-89E8-90309B9E30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220" y="4498780"/>
            <a:ext cx="3676799" cy="2222695"/>
          </a:xfrm>
          <a:prstGeom prst="rect">
            <a:avLst/>
          </a:prstGeom>
        </p:spPr>
      </p:pic>
      <p:pic>
        <p:nvPicPr>
          <p:cNvPr id="43" name="Picture 42">
            <a:extLst>
              <a:ext uri="{FF2B5EF4-FFF2-40B4-BE49-F238E27FC236}">
                <a16:creationId xmlns:a16="http://schemas.microsoft.com/office/drawing/2014/main" id="{D9023F47-2B0F-497B-B2E2-2D807EBF6C2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1025" y="4542276"/>
            <a:ext cx="3127092" cy="2222695"/>
          </a:xfrm>
          <a:prstGeom prst="rect">
            <a:avLst/>
          </a:prstGeom>
        </p:spPr>
      </p:pic>
      <p:pic>
        <p:nvPicPr>
          <p:cNvPr id="6" name="Picture 5">
            <a:extLst>
              <a:ext uri="{FF2B5EF4-FFF2-40B4-BE49-F238E27FC236}">
                <a16:creationId xmlns:a16="http://schemas.microsoft.com/office/drawing/2014/main" id="{D1E432D9-C388-468D-BE37-CD4F4459A474}"/>
              </a:ext>
            </a:extLst>
          </p:cNvPr>
          <p:cNvPicPr>
            <a:picLocks noChangeAspect="1"/>
          </p:cNvPicPr>
          <p:nvPr/>
        </p:nvPicPr>
        <p:blipFill rotWithShape="1">
          <a:blip r:embed="rId8">
            <a:extLst>
              <a:ext uri="{28A0092B-C50C-407E-A947-70E740481C1C}">
                <a14:useLocalDpi xmlns:a14="http://schemas.microsoft.com/office/drawing/2010/main" val="0"/>
              </a:ext>
            </a:extLst>
          </a:blip>
          <a:srcRect l="14383" t="7315" r="23499" b="10419"/>
          <a:stretch/>
        </p:blipFill>
        <p:spPr>
          <a:xfrm>
            <a:off x="214600" y="1204374"/>
            <a:ext cx="2409160" cy="3244875"/>
          </a:xfrm>
          <a:prstGeom prst="rect">
            <a:avLst/>
          </a:prstGeom>
        </p:spPr>
      </p:pic>
    </p:spTree>
    <p:extLst>
      <p:ext uri="{BB962C8B-B14F-4D97-AF65-F5344CB8AC3E}">
        <p14:creationId xmlns:p14="http://schemas.microsoft.com/office/powerpoint/2010/main" val="2333934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72094-D36A-007C-818C-6DC4FC39F74F}"/>
              </a:ext>
            </a:extLst>
          </p:cNvPr>
          <p:cNvSpPr>
            <a:spLocks noGrp="1"/>
          </p:cNvSpPr>
          <p:nvPr>
            <p:ph type="title"/>
          </p:nvPr>
        </p:nvSpPr>
        <p:spPr>
          <a:xfrm>
            <a:off x="855074" y="961989"/>
            <a:ext cx="7474172" cy="1325563"/>
          </a:xfrm>
        </p:spPr>
        <p:txBody>
          <a:bodyPr>
            <a:normAutofit/>
          </a:bodyPr>
          <a:lstStyle/>
          <a:p>
            <a:pPr>
              <a:spcBef>
                <a:spcPts val="1000"/>
              </a:spcBef>
            </a:pPr>
            <a:r>
              <a:rPr lang="en-IN" sz="3200" b="1" dirty="0">
                <a:latin typeface="Times New Roman" panose="02020603050405020304" pitchFamily="18" charset="0"/>
                <a:cs typeface="Times New Roman" panose="02020603050405020304" pitchFamily="18" charset="0"/>
              </a:rPr>
              <a:t>Introduction Of The Organization</a:t>
            </a:r>
            <a:br>
              <a:rPr lang="en-IN" sz="2800" b="1"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ea typeface="+mj-lt"/>
                <a:cs typeface="Times New Roman" panose="02020603050405020304" pitchFamily="18" charset="0"/>
              </a:rPr>
              <a:t>Rajiv Gandhi Cancer Institute &amp; Research Centre</a:t>
            </a:r>
          </a:p>
          <a:p>
            <a:endParaRPr lang="en-IN" sz="2800" b="1" dirty="0">
              <a:cs typeface="Calibri Light"/>
            </a:endParaRPr>
          </a:p>
        </p:txBody>
      </p:sp>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1136428" y="2287552"/>
            <a:ext cx="7655879" cy="4068798"/>
          </a:xfrm>
        </p:spPr>
        <p:txBody>
          <a:bodyPr vert="horz" lIns="91440" tIns="45720" rIns="91440" bIns="45720" rtlCol="0" anchor="ctr">
            <a:normAutofit/>
          </a:bodyPr>
          <a:lstStyle/>
          <a:p>
            <a:pPr algn="just"/>
            <a:r>
              <a:rPr lang="en-IN" sz="2400" dirty="0">
                <a:latin typeface="Times New Roman" panose="02020603050405020304" pitchFamily="18" charset="0"/>
                <a:cs typeface="Times New Roman" panose="02020603050405020304" pitchFamily="18" charset="0"/>
              </a:rPr>
              <a:t>Non-profit medical facility and research institute, specialising in cancer treatment and research.</a:t>
            </a:r>
          </a:p>
          <a:p>
            <a:pPr algn="just"/>
            <a:r>
              <a:rPr lang="en-IN" sz="2400" dirty="0">
                <a:latin typeface="Times New Roman" panose="02020603050405020304" pitchFamily="18" charset="0"/>
                <a:cs typeface="Times New Roman" panose="02020603050405020304" pitchFamily="18" charset="0"/>
              </a:rPr>
              <a:t>One of the largest in Asia.</a:t>
            </a:r>
          </a:p>
          <a:p>
            <a:pPr algn="just"/>
            <a:r>
              <a:rPr lang="en-IN" sz="2400" dirty="0">
                <a:latin typeface="Times New Roman" panose="02020603050405020304" pitchFamily="18" charset="0"/>
                <a:cs typeface="Times New Roman" panose="02020603050405020304" pitchFamily="18" charset="0"/>
              </a:rPr>
              <a:t>Project of Indraprastha Cancer Society and Research centre.</a:t>
            </a:r>
          </a:p>
          <a:p>
            <a:pPr algn="just"/>
            <a:r>
              <a:rPr lang="en-IN" sz="2400" dirty="0">
                <a:latin typeface="Times New Roman" panose="02020603050405020304" pitchFamily="18" charset="0"/>
                <a:cs typeface="Times New Roman" panose="02020603050405020304" pitchFamily="18" charset="0"/>
              </a:rPr>
              <a:t>Specialist here practice an organ specific multi-disciplinary approach to cancer diagnosis and treatment with tumour board acting as a second opinion clinic for cases.</a:t>
            </a:r>
          </a:p>
          <a:p>
            <a:pPr algn="just"/>
            <a:r>
              <a:rPr lang="en-IN" sz="2400" dirty="0">
                <a:latin typeface="Times New Roman" panose="02020603050405020304" pitchFamily="18" charset="0"/>
                <a:cs typeface="Times New Roman" panose="02020603050405020304" pitchFamily="18" charset="0"/>
              </a:rPr>
              <a:t>Bed capacity is 500. </a:t>
            </a: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a:xfrm>
            <a:off x="10341428" y="6356350"/>
            <a:ext cx="1012371" cy="365125"/>
          </a:xfrm>
        </p:spPr>
        <p:txBody>
          <a:bodyPr>
            <a:normAutofit/>
          </a:bodyPr>
          <a:lstStyle/>
          <a:p>
            <a:pPr>
              <a:spcAft>
                <a:spcPts val="600"/>
              </a:spcAft>
            </a:pPr>
            <a:fld id="{26AD20E6-394B-4DF0-96A5-9647FF39C943}" type="slidenum">
              <a:rPr lang="en-IN">
                <a:solidFill>
                  <a:srgbClr val="FFFFFF"/>
                </a:solidFill>
              </a:rPr>
              <a:pPr>
                <a:spcAft>
                  <a:spcPts val="600"/>
                </a:spcAft>
              </a:pPr>
              <a:t>3</a:t>
            </a:fld>
            <a:endParaRPr lang="en-IN">
              <a:solidFill>
                <a:srgbClr val="FFFFFF"/>
              </a:solidFill>
            </a:endParaRPr>
          </a:p>
        </p:txBody>
      </p:sp>
      <p:pic>
        <p:nvPicPr>
          <p:cNvPr id="7" name="Picture 6" descr="Best Cancer Hospital Delhi NCR, India | Cancer Institute &amp; Research Center  | RGCIRC">
            <a:extLst>
              <a:ext uri="{FF2B5EF4-FFF2-40B4-BE49-F238E27FC236}">
                <a16:creationId xmlns:a16="http://schemas.microsoft.com/office/drawing/2014/main" id="{6F7F2BFF-2FB5-4E03-AD06-1B4D66E4A52D}"/>
              </a:ext>
            </a:extLst>
          </p:cNvPr>
          <p:cNvPicPr/>
          <p:nvPr/>
        </p:nvPicPr>
        <p:blipFill rotWithShape="1">
          <a:blip r:embed="rId2">
            <a:extLst>
              <a:ext uri="{28A0092B-C50C-407E-A947-70E740481C1C}">
                <a14:useLocalDpi xmlns:a14="http://schemas.microsoft.com/office/drawing/2010/main" val="0"/>
              </a:ext>
            </a:extLst>
          </a:blip>
          <a:srcRect l="35174" t="19287" b="17000"/>
          <a:stretch/>
        </p:blipFill>
        <p:spPr bwMode="auto">
          <a:xfrm>
            <a:off x="7371471" y="48712"/>
            <a:ext cx="4553243" cy="11577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39061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F4C0501-0763-4E17-A85D-87BD97F82C2C}"/>
              </a:ext>
            </a:extLst>
          </p:cNvPr>
          <p:cNvSpPr>
            <a:spLocks noGrp="1"/>
          </p:cNvSpPr>
          <p:nvPr>
            <p:ph type="sldNum" sz="quarter" idx="12"/>
          </p:nvPr>
        </p:nvSpPr>
        <p:spPr/>
        <p:txBody>
          <a:bodyPr/>
          <a:lstStyle/>
          <a:p>
            <a:fld id="{26AD20E6-394B-4DF0-96A5-9647FF39C943}" type="slidenum">
              <a:rPr lang="en-IN" smtClean="0"/>
              <a:t>4</a:t>
            </a:fld>
            <a:endParaRPr lang="en-IN"/>
          </a:p>
        </p:txBody>
      </p:sp>
      <p:pic>
        <p:nvPicPr>
          <p:cNvPr id="5" name="Picture 4" descr="C:\Users\Administrator.IT-VIJAY\Pictures\Screenshots\Screenshot (3).png">
            <a:extLst>
              <a:ext uri="{FF2B5EF4-FFF2-40B4-BE49-F238E27FC236}">
                <a16:creationId xmlns:a16="http://schemas.microsoft.com/office/drawing/2014/main" id="{A319FD07-8A08-40D1-A6AE-BFA4B3FE78D6}"/>
              </a:ext>
            </a:extLst>
          </p:cNvPr>
          <p:cNvPicPr/>
          <p:nvPr/>
        </p:nvPicPr>
        <p:blipFill rotWithShape="1">
          <a:blip r:embed="rId2">
            <a:extLst>
              <a:ext uri="{28A0092B-C50C-407E-A947-70E740481C1C}">
                <a14:useLocalDpi xmlns:a14="http://schemas.microsoft.com/office/drawing/2010/main" val="0"/>
              </a:ext>
            </a:extLst>
          </a:blip>
          <a:srcRect t="7626" b="8061"/>
          <a:stretch/>
        </p:blipFill>
        <p:spPr bwMode="auto">
          <a:xfrm>
            <a:off x="2222696" y="2684049"/>
            <a:ext cx="7371471" cy="4037426"/>
          </a:xfrm>
          <a:prstGeom prst="rect">
            <a:avLst/>
          </a:prstGeom>
          <a:noFill/>
          <a:ln>
            <a:noFill/>
          </a:ln>
          <a:extLst>
            <a:ext uri="{53640926-AAD7-44D8-BBD7-CCE9431645EC}">
              <a14:shadowObscured xmlns:a14="http://schemas.microsoft.com/office/drawing/2010/main"/>
            </a:ext>
          </a:extLst>
        </p:spPr>
      </p:pic>
      <p:pic>
        <p:nvPicPr>
          <p:cNvPr id="1026" name="Picture 2" descr="Product | Srishti Software Applications Pvt Ltd">
            <a:extLst>
              <a:ext uri="{FF2B5EF4-FFF2-40B4-BE49-F238E27FC236}">
                <a16:creationId xmlns:a16="http://schemas.microsoft.com/office/drawing/2014/main" id="{AB5AF339-A7F4-4247-8593-EDD363537B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558" y="136525"/>
            <a:ext cx="3463876" cy="2086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95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51033-92AE-7D44-CA2A-465B196100C4}"/>
              </a:ext>
            </a:extLst>
          </p:cNvPr>
          <p:cNvSpPr>
            <a:spLocks noGrp="1"/>
          </p:cNvSpPr>
          <p:nvPr>
            <p:ph type="title"/>
          </p:nvPr>
        </p:nvSpPr>
        <p:spPr>
          <a:xfrm>
            <a:off x="825305" y="136525"/>
            <a:ext cx="10515600" cy="1325563"/>
          </a:xfrm>
        </p:spPr>
        <p:txBody>
          <a:bodyPr>
            <a:normAutofit/>
          </a:bodyPr>
          <a:lstStyle/>
          <a:p>
            <a:pPr algn="ctr"/>
            <a:r>
              <a:rPr lang="en-IN" sz="3200" b="1" dirty="0">
                <a:latin typeface="Times New Roman" panose="02020603050405020304" pitchFamily="18" charset="0"/>
                <a:cs typeface="Times New Roman" panose="02020603050405020304" pitchFamily="18" charset="0"/>
              </a:rPr>
              <a:t>Overview of IT application</a:t>
            </a:r>
          </a:p>
        </p:txBody>
      </p:sp>
      <p:pic>
        <p:nvPicPr>
          <p:cNvPr id="7" name="Picture 7" descr="Diagram&#10;&#10;Description automatically generated">
            <a:extLst>
              <a:ext uri="{FF2B5EF4-FFF2-40B4-BE49-F238E27FC236}">
                <a16:creationId xmlns:a16="http://schemas.microsoft.com/office/drawing/2014/main" id="{49BBD417-5865-838F-47FA-2EF23A726AB6}"/>
              </a:ext>
            </a:extLst>
          </p:cNvPr>
          <p:cNvPicPr>
            <a:picLocks noGrp="1" noChangeAspect="1"/>
          </p:cNvPicPr>
          <p:nvPr>
            <p:ph idx="1"/>
          </p:nvPr>
        </p:nvPicPr>
        <p:blipFill>
          <a:blip r:embed="rId2"/>
          <a:stretch>
            <a:fillRect/>
          </a:stretch>
        </p:blipFill>
        <p:spPr>
          <a:xfrm>
            <a:off x="825306" y="1292772"/>
            <a:ext cx="10515600" cy="5258366"/>
          </a:xfrm>
        </p:spPr>
      </p:pic>
      <p:sp>
        <p:nvSpPr>
          <p:cNvPr id="4" name="Slide Number Placeholder 3">
            <a:extLst>
              <a:ext uri="{FF2B5EF4-FFF2-40B4-BE49-F238E27FC236}">
                <a16:creationId xmlns:a16="http://schemas.microsoft.com/office/drawing/2014/main" id="{CE1DBDCD-BFFD-B18E-0A9A-B5A0A5A5AF5C}"/>
              </a:ext>
            </a:extLst>
          </p:cNvPr>
          <p:cNvSpPr>
            <a:spLocks noGrp="1"/>
          </p:cNvSpPr>
          <p:nvPr>
            <p:ph type="sldNum" sz="quarter" idx="12"/>
          </p:nvPr>
        </p:nvSpPr>
        <p:spPr/>
        <p:txBody>
          <a:bodyPr/>
          <a:lstStyle/>
          <a:p>
            <a:fld id="{26AD20E6-394B-4DF0-96A5-9647FF39C943}" type="slidenum">
              <a:rPr lang="en-IN" smtClean="0"/>
              <a:t>5</a:t>
            </a:fld>
            <a:endParaRPr lang="en-IN"/>
          </a:p>
        </p:txBody>
      </p:sp>
    </p:spTree>
    <p:extLst>
      <p:ext uri="{BB962C8B-B14F-4D97-AF65-F5344CB8AC3E}">
        <p14:creationId xmlns:p14="http://schemas.microsoft.com/office/powerpoint/2010/main" val="4156150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633276" y="638828"/>
            <a:ext cx="7474172" cy="1325563"/>
          </a:xfrm>
        </p:spPr>
        <p:txBody>
          <a:bodyPr>
            <a:normAutofit/>
          </a:bodyPr>
          <a:lstStyle/>
          <a:p>
            <a:pPr algn="ctr"/>
            <a:r>
              <a:rPr lang="en-IN" sz="3200" b="1" dirty="0">
                <a:latin typeface="Times New Roman" panose="02020603050405020304" pitchFamily="18" charset="0"/>
                <a:cs typeface="Times New Roman" panose="02020603050405020304" pitchFamily="18" charset="0"/>
              </a:rPr>
              <a:t>Objectives of the Study</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1311105" y="1332460"/>
            <a:ext cx="7969823" cy="4196143"/>
          </a:xfrm>
        </p:spPr>
        <p:txBody>
          <a:bodyPr vert="horz" lIns="91440" tIns="45720" rIns="91440" bIns="45720" rtlCol="0" anchor="ctr">
            <a:normAutofit/>
          </a:bodyPr>
          <a:lstStyle/>
          <a:p>
            <a:r>
              <a:rPr lang="en-US" dirty="0"/>
              <a:t>To study the role of Hospital information System (HIS) in providing paperless clinical work. </a:t>
            </a:r>
            <a:endParaRPr lang="en-IN" dirty="0"/>
          </a:p>
          <a:p>
            <a:r>
              <a:rPr lang="en-US" dirty="0"/>
              <a:t>To study and understand workflow process specific to chemo flow process in RGCI -RC.</a:t>
            </a:r>
            <a:endParaRPr lang="en-IN" dirty="0"/>
          </a:p>
          <a:p>
            <a:r>
              <a:rPr lang="en-US" dirty="0"/>
              <a:t>To analyze the steps involved in chemo protocol creation and how it created through backend.</a:t>
            </a:r>
            <a:endParaRPr lang="en-IN" dirty="0"/>
          </a:p>
          <a:p>
            <a:pPr marL="0" indent="0">
              <a:lnSpc>
                <a:spcPct val="200000"/>
              </a:lnSpc>
              <a:buNone/>
            </a:pPr>
            <a:endParaRPr lang="en-IN" sz="2200" b="1" dirty="0">
              <a:latin typeface="Times New Roman" panose="02020603050405020304" pitchFamily="18" charset="0"/>
              <a:ea typeface="+mn-lt"/>
              <a:cs typeface="Times New Roman" panose="02020603050405020304" pitchFamily="18" charset="0"/>
            </a:endParaRP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a:xfrm>
            <a:off x="10341428" y="6356350"/>
            <a:ext cx="1012371" cy="365125"/>
          </a:xfrm>
        </p:spPr>
        <p:txBody>
          <a:bodyPr>
            <a:normAutofit/>
          </a:bodyPr>
          <a:lstStyle/>
          <a:p>
            <a:pPr>
              <a:spcAft>
                <a:spcPts val="600"/>
              </a:spcAft>
            </a:pPr>
            <a:fld id="{26AD20E6-394B-4DF0-96A5-9647FF39C943}" type="slidenum">
              <a:rPr lang="en-IN">
                <a:solidFill>
                  <a:srgbClr val="FFFFFF"/>
                </a:solidFill>
              </a:rPr>
              <a:pPr>
                <a:spcAft>
                  <a:spcPts val="600"/>
                </a:spcAft>
              </a:pPr>
              <a:t>6</a:t>
            </a:fld>
            <a:endParaRPr lang="en-IN">
              <a:solidFill>
                <a:srgbClr val="FFFFFF"/>
              </a:solidFill>
            </a:endParaRPr>
          </a:p>
        </p:txBody>
      </p:sp>
      <p:pic>
        <p:nvPicPr>
          <p:cNvPr id="6" name="Picture 5">
            <a:extLst>
              <a:ext uri="{FF2B5EF4-FFF2-40B4-BE49-F238E27FC236}">
                <a16:creationId xmlns:a16="http://schemas.microsoft.com/office/drawing/2014/main" id="{59DE848F-23EA-DD10-7CA9-E5A35CA4CE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2755" y="24618"/>
            <a:ext cx="1462088" cy="742466"/>
          </a:xfrm>
          <a:prstGeom prst="rect">
            <a:avLst/>
          </a:prstGeom>
        </p:spPr>
      </p:pic>
    </p:spTree>
    <p:extLst>
      <p:ext uri="{BB962C8B-B14F-4D97-AF65-F5344CB8AC3E}">
        <p14:creationId xmlns:p14="http://schemas.microsoft.com/office/powerpoint/2010/main" val="3544687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1288828" y="683426"/>
            <a:ext cx="7474172" cy="1325563"/>
          </a:xfrm>
        </p:spPr>
        <p:txBody>
          <a:bodyPr>
            <a:normAutofit/>
          </a:bodyPr>
          <a:lstStyle/>
          <a:p>
            <a:r>
              <a:rPr lang="en-IN" sz="3200" b="1" dirty="0">
                <a:latin typeface="Times New Roman" panose="02020603050405020304" pitchFamily="18" charset="0"/>
                <a:cs typeface="Times New Roman" panose="02020603050405020304" pitchFamily="18" charset="0"/>
              </a:rPr>
              <a:t>Methodology</a:t>
            </a:r>
            <a:r>
              <a:rPr lang="en-IN" b="1"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1136429" y="1659989"/>
            <a:ext cx="7474171" cy="4068798"/>
          </a:xfrm>
        </p:spPr>
        <p:txBody>
          <a:bodyPr vert="horz" lIns="91440" tIns="45720" rIns="91440" bIns="45720" rtlCol="0" anchor="ctr">
            <a:normAutofit fontScale="77500" lnSpcReduction="20000"/>
          </a:bodyPr>
          <a:lstStyle/>
          <a:p>
            <a:pPr marL="0" indent="0">
              <a:buNone/>
            </a:pPr>
            <a:r>
              <a:rPr lang="en-US" sz="1500" b="1" dirty="0">
                <a:ea typeface="+mn-lt"/>
                <a:cs typeface="+mn-lt"/>
              </a:rPr>
              <a:t> </a:t>
            </a:r>
            <a:r>
              <a:rPr lang="en-IN" sz="1500" dirty="0">
                <a:ea typeface="+mn-lt"/>
                <a:cs typeface="+mn-lt"/>
              </a:rPr>
              <a:t> </a:t>
            </a:r>
            <a:endParaRPr lang="en-IN" sz="1500" dirty="0">
              <a:cs typeface="Calibri" panose="020F0502020204030204"/>
            </a:endParaRPr>
          </a:p>
          <a:p>
            <a:r>
              <a:rPr lang="en-US" sz="2900" b="1" dirty="0">
                <a:latin typeface="Times New Roman" panose="02020603050405020304" pitchFamily="18" charset="0"/>
                <a:ea typeface="+mn-lt"/>
                <a:cs typeface="Times New Roman" panose="02020603050405020304" pitchFamily="18" charset="0"/>
              </a:rPr>
              <a:t>STUDY AREA : </a:t>
            </a:r>
            <a:r>
              <a:rPr lang="en-US" sz="2900" dirty="0">
                <a:latin typeface="Times New Roman" panose="02020603050405020304" pitchFamily="18" charset="0"/>
                <a:ea typeface="+mn-lt"/>
                <a:cs typeface="Times New Roman" panose="02020603050405020304" pitchFamily="18" charset="0"/>
              </a:rPr>
              <a:t>Rajiv Gandhi Cancer Institute &amp; Research center , Rohini </a:t>
            </a:r>
            <a:endParaRPr lang="en-IN" sz="2900" dirty="0">
              <a:latin typeface="Times New Roman" panose="02020603050405020304" pitchFamily="18" charset="0"/>
              <a:cs typeface="Times New Roman" panose="02020603050405020304" pitchFamily="18" charset="0"/>
            </a:endParaRPr>
          </a:p>
          <a:p>
            <a:pPr marL="0" indent="0">
              <a:buNone/>
            </a:pPr>
            <a:r>
              <a:rPr lang="en-US" sz="2900" b="1" dirty="0">
                <a:latin typeface="Times New Roman" panose="02020603050405020304" pitchFamily="18" charset="0"/>
                <a:ea typeface="+mn-lt"/>
                <a:cs typeface="Times New Roman" panose="02020603050405020304" pitchFamily="18" charset="0"/>
              </a:rPr>
              <a:t> </a:t>
            </a:r>
            <a:r>
              <a:rPr lang="en-IN" sz="2900" dirty="0">
                <a:latin typeface="Times New Roman" panose="02020603050405020304" pitchFamily="18" charset="0"/>
                <a:ea typeface="+mn-lt"/>
                <a:cs typeface="Times New Roman" panose="02020603050405020304" pitchFamily="18" charset="0"/>
              </a:rPr>
              <a:t> </a:t>
            </a:r>
            <a:endParaRPr lang="en-IN" sz="2900" dirty="0">
              <a:latin typeface="Times New Roman" panose="02020603050405020304" pitchFamily="18" charset="0"/>
              <a:cs typeface="Times New Roman" panose="02020603050405020304" pitchFamily="18" charset="0"/>
            </a:endParaRPr>
          </a:p>
          <a:p>
            <a:r>
              <a:rPr lang="en-US" sz="2900" b="1" dirty="0">
                <a:latin typeface="Times New Roman" panose="02020603050405020304" pitchFamily="18" charset="0"/>
                <a:ea typeface="+mn-lt"/>
                <a:cs typeface="Times New Roman" panose="02020603050405020304" pitchFamily="18" charset="0"/>
              </a:rPr>
              <a:t>STUDY DESIGN </a:t>
            </a:r>
            <a:r>
              <a:rPr lang="en-US" sz="2900" dirty="0">
                <a:latin typeface="Times New Roman" panose="02020603050405020304" pitchFamily="18" charset="0"/>
                <a:ea typeface="+mn-lt"/>
                <a:cs typeface="Times New Roman" panose="02020603050405020304" pitchFamily="18" charset="0"/>
              </a:rPr>
              <a:t>: observational </a:t>
            </a:r>
            <a:endParaRPr lang="en-IN" sz="2900" dirty="0">
              <a:latin typeface="Times New Roman" panose="02020603050405020304" pitchFamily="18" charset="0"/>
              <a:cs typeface="Times New Roman" panose="02020603050405020304" pitchFamily="18" charset="0"/>
            </a:endParaRPr>
          </a:p>
          <a:p>
            <a:r>
              <a:rPr lang="en-US" sz="2900" dirty="0">
                <a:latin typeface="Times New Roman" panose="02020603050405020304" pitchFamily="18" charset="0"/>
                <a:ea typeface="+mn-lt"/>
                <a:cs typeface="Times New Roman" panose="02020603050405020304" pitchFamily="18" charset="0"/>
              </a:rPr>
              <a:t>Observation was done during the beginning of the internship along with practical hands on experience was gained while working on the PARAS application to understand the complete process. The working of the application was explained by     Mr. Deepak Rathore ( AGM I.T Department ) verbally. </a:t>
            </a:r>
            <a:endParaRPr lang="en-IN" sz="2900" dirty="0">
              <a:latin typeface="Times New Roman" panose="02020603050405020304" pitchFamily="18" charset="0"/>
              <a:cs typeface="Times New Roman" panose="02020603050405020304" pitchFamily="18" charset="0"/>
            </a:endParaRPr>
          </a:p>
          <a:p>
            <a:pPr marL="0" indent="0">
              <a:buNone/>
            </a:pPr>
            <a:r>
              <a:rPr lang="en-US" sz="2900" dirty="0">
                <a:latin typeface="Times New Roman" panose="02020603050405020304" pitchFamily="18" charset="0"/>
                <a:ea typeface="+mn-lt"/>
                <a:cs typeface="Times New Roman" panose="02020603050405020304" pitchFamily="18" charset="0"/>
              </a:rPr>
              <a:t> </a:t>
            </a:r>
            <a:r>
              <a:rPr lang="en-IN" sz="2900" dirty="0">
                <a:latin typeface="Times New Roman" panose="02020603050405020304" pitchFamily="18" charset="0"/>
                <a:ea typeface="+mn-lt"/>
                <a:cs typeface="Times New Roman" panose="02020603050405020304" pitchFamily="18" charset="0"/>
              </a:rPr>
              <a:t> </a:t>
            </a:r>
            <a:endParaRPr lang="en-IN" sz="2900" dirty="0">
              <a:latin typeface="Times New Roman" panose="02020603050405020304" pitchFamily="18" charset="0"/>
              <a:cs typeface="Times New Roman" panose="02020603050405020304" pitchFamily="18" charset="0"/>
            </a:endParaRPr>
          </a:p>
          <a:p>
            <a:r>
              <a:rPr lang="en-US" sz="2900" b="1" dirty="0">
                <a:latin typeface="Times New Roman" panose="02020603050405020304" pitchFamily="18" charset="0"/>
                <a:ea typeface="+mn-lt"/>
                <a:cs typeface="Times New Roman" panose="02020603050405020304" pitchFamily="18" charset="0"/>
              </a:rPr>
              <a:t>PERIOD OF STUDY : </a:t>
            </a:r>
            <a:r>
              <a:rPr lang="en-US" sz="2900" dirty="0">
                <a:latin typeface="Times New Roman" panose="02020603050405020304" pitchFamily="18" charset="0"/>
                <a:ea typeface="+mn-lt"/>
                <a:cs typeface="Times New Roman" panose="02020603050405020304" pitchFamily="18" charset="0"/>
              </a:rPr>
              <a:t>8 weeks </a:t>
            </a:r>
            <a:endParaRPr lang="en-IN" sz="15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a:xfrm>
            <a:off x="10341428" y="6356350"/>
            <a:ext cx="1012371" cy="365125"/>
          </a:xfrm>
        </p:spPr>
        <p:txBody>
          <a:bodyPr>
            <a:normAutofit/>
          </a:bodyPr>
          <a:lstStyle/>
          <a:p>
            <a:pPr>
              <a:spcAft>
                <a:spcPts val="600"/>
              </a:spcAft>
            </a:pPr>
            <a:fld id="{26AD20E6-394B-4DF0-96A5-9647FF39C943}" type="slidenum">
              <a:rPr lang="en-IN">
                <a:solidFill>
                  <a:srgbClr val="FFFFFF"/>
                </a:solidFill>
              </a:rPr>
              <a:pPr>
                <a:spcAft>
                  <a:spcPts val="600"/>
                </a:spcAft>
              </a:pPr>
              <a:t>7</a:t>
            </a:fld>
            <a:endParaRPr lang="en-IN">
              <a:solidFill>
                <a:srgbClr val="FFFFFF"/>
              </a:solidFill>
            </a:endParaRPr>
          </a:p>
        </p:txBody>
      </p:sp>
      <p:pic>
        <p:nvPicPr>
          <p:cNvPr id="6" name="Picture 5">
            <a:extLst>
              <a:ext uri="{FF2B5EF4-FFF2-40B4-BE49-F238E27FC236}">
                <a16:creationId xmlns:a16="http://schemas.microsoft.com/office/drawing/2014/main" id="{096665F7-D441-D56F-3223-09638E620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6466" y="90805"/>
            <a:ext cx="1462088" cy="742466"/>
          </a:xfrm>
          <a:prstGeom prst="rect">
            <a:avLst/>
          </a:prstGeom>
        </p:spPr>
      </p:pic>
    </p:spTree>
    <p:extLst>
      <p:ext uri="{BB962C8B-B14F-4D97-AF65-F5344CB8AC3E}">
        <p14:creationId xmlns:p14="http://schemas.microsoft.com/office/powerpoint/2010/main" val="459109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AB8BD9B-30BD-4872-A372-F3D73556C71D}"/>
              </a:ext>
            </a:extLst>
          </p:cNvPr>
          <p:cNvSpPr>
            <a:spLocks noGrp="1"/>
          </p:cNvSpPr>
          <p:nvPr>
            <p:ph type="sldNum" sz="quarter" idx="12"/>
          </p:nvPr>
        </p:nvSpPr>
        <p:spPr/>
        <p:txBody>
          <a:bodyPr/>
          <a:lstStyle/>
          <a:p>
            <a:fld id="{26AD20E6-394B-4DF0-96A5-9647FF39C943}" type="slidenum">
              <a:rPr lang="en-IN" smtClean="0"/>
              <a:t>8</a:t>
            </a:fld>
            <a:endParaRPr lang="en-IN"/>
          </a:p>
        </p:txBody>
      </p:sp>
      <p:sp>
        <p:nvSpPr>
          <p:cNvPr id="4" name="TextBox 3">
            <a:extLst>
              <a:ext uri="{FF2B5EF4-FFF2-40B4-BE49-F238E27FC236}">
                <a16:creationId xmlns:a16="http://schemas.microsoft.com/office/drawing/2014/main" id="{BAE7CAA9-0A07-42FF-839E-1A650492D057}"/>
              </a:ext>
            </a:extLst>
          </p:cNvPr>
          <p:cNvSpPr txBox="1"/>
          <p:nvPr/>
        </p:nvSpPr>
        <p:spPr>
          <a:xfrm>
            <a:off x="3699802" y="0"/>
            <a:ext cx="5373859" cy="584775"/>
          </a:xfrm>
          <a:prstGeom prst="rect">
            <a:avLst/>
          </a:prstGeom>
          <a:noFill/>
        </p:spPr>
        <p:txBody>
          <a:bodyPr wrap="square" rtlCol="0">
            <a:spAutoFit/>
          </a:bodyPr>
          <a:lstStyle/>
          <a:p>
            <a:r>
              <a:rPr lang="en-IN" sz="3200" b="1" dirty="0">
                <a:latin typeface="Times New Roman" panose="02020603050405020304" pitchFamily="18" charset="0"/>
                <a:ea typeface="+mj-ea"/>
                <a:cs typeface="Times New Roman" panose="02020603050405020304" pitchFamily="18" charset="0"/>
              </a:rPr>
              <a:t>Chemo therapy workflow </a:t>
            </a:r>
          </a:p>
        </p:txBody>
      </p:sp>
      <p:sp>
        <p:nvSpPr>
          <p:cNvPr id="5" name="Rectangle 4">
            <a:extLst>
              <a:ext uri="{FF2B5EF4-FFF2-40B4-BE49-F238E27FC236}">
                <a16:creationId xmlns:a16="http://schemas.microsoft.com/office/drawing/2014/main" id="{9F1A7760-6D3D-4B8E-999F-069619488D6F}"/>
              </a:ext>
            </a:extLst>
          </p:cNvPr>
          <p:cNvSpPr/>
          <p:nvPr/>
        </p:nvSpPr>
        <p:spPr>
          <a:xfrm>
            <a:off x="562708" y="393896"/>
            <a:ext cx="1589649" cy="6189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000" b="1" dirty="0">
                <a:latin typeface="Times New Roman" panose="02020603050405020304" pitchFamily="18" charset="0"/>
                <a:cs typeface="Times New Roman" panose="02020603050405020304" pitchFamily="18" charset="0"/>
              </a:rPr>
              <a:t>Patient registration </a:t>
            </a:r>
          </a:p>
        </p:txBody>
      </p:sp>
      <p:sp>
        <p:nvSpPr>
          <p:cNvPr id="6" name="Rectangle 5">
            <a:extLst>
              <a:ext uri="{FF2B5EF4-FFF2-40B4-BE49-F238E27FC236}">
                <a16:creationId xmlns:a16="http://schemas.microsoft.com/office/drawing/2014/main" id="{B89B29AC-F5B6-4510-8778-D717D1B10241}"/>
              </a:ext>
            </a:extLst>
          </p:cNvPr>
          <p:cNvSpPr/>
          <p:nvPr/>
        </p:nvSpPr>
        <p:spPr>
          <a:xfrm>
            <a:off x="562707" y="1800665"/>
            <a:ext cx="1589649" cy="6189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000" b="1" dirty="0">
                <a:latin typeface="Times New Roman" panose="02020603050405020304" pitchFamily="18" charset="0"/>
                <a:cs typeface="Times New Roman" panose="02020603050405020304" pitchFamily="18" charset="0"/>
              </a:rPr>
              <a:t>Booking </a:t>
            </a:r>
          </a:p>
        </p:txBody>
      </p:sp>
      <p:sp>
        <p:nvSpPr>
          <p:cNvPr id="7" name="Arrow: Right 6">
            <a:extLst>
              <a:ext uri="{FF2B5EF4-FFF2-40B4-BE49-F238E27FC236}">
                <a16:creationId xmlns:a16="http://schemas.microsoft.com/office/drawing/2014/main" id="{A9C366B0-93BD-4140-9E80-4D929629621D}"/>
              </a:ext>
            </a:extLst>
          </p:cNvPr>
          <p:cNvSpPr/>
          <p:nvPr/>
        </p:nvSpPr>
        <p:spPr>
          <a:xfrm>
            <a:off x="5307051" y="6060441"/>
            <a:ext cx="1294227" cy="337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 name="Rectangle 7">
            <a:extLst>
              <a:ext uri="{FF2B5EF4-FFF2-40B4-BE49-F238E27FC236}">
                <a16:creationId xmlns:a16="http://schemas.microsoft.com/office/drawing/2014/main" id="{68A9D406-FEA9-4FDF-851B-D2D823B18766}"/>
              </a:ext>
            </a:extLst>
          </p:cNvPr>
          <p:cNvSpPr/>
          <p:nvPr/>
        </p:nvSpPr>
        <p:spPr>
          <a:xfrm>
            <a:off x="2724446" y="1800665"/>
            <a:ext cx="1589649" cy="61897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2000" b="1" dirty="0">
                <a:latin typeface="Times New Roman" panose="02020603050405020304" pitchFamily="18" charset="0"/>
                <a:cs typeface="Times New Roman" panose="02020603050405020304" pitchFamily="18" charset="0"/>
              </a:rPr>
              <a:t>OPD card </a:t>
            </a:r>
          </a:p>
        </p:txBody>
      </p:sp>
      <p:sp>
        <p:nvSpPr>
          <p:cNvPr id="11" name="Arrow: Down 10">
            <a:extLst>
              <a:ext uri="{FF2B5EF4-FFF2-40B4-BE49-F238E27FC236}">
                <a16:creationId xmlns:a16="http://schemas.microsoft.com/office/drawing/2014/main" id="{11807386-A09C-4825-88F2-CB9A1D1A6B3A}"/>
              </a:ext>
            </a:extLst>
          </p:cNvPr>
          <p:cNvSpPr/>
          <p:nvPr/>
        </p:nvSpPr>
        <p:spPr>
          <a:xfrm>
            <a:off x="1153549" y="2463432"/>
            <a:ext cx="407963" cy="713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13" name="Straight Arrow Connector 12">
            <a:extLst>
              <a:ext uri="{FF2B5EF4-FFF2-40B4-BE49-F238E27FC236}">
                <a16:creationId xmlns:a16="http://schemas.microsoft.com/office/drawing/2014/main" id="{B555EB29-DFE7-4D95-A37E-1424FFA1C167}"/>
              </a:ext>
            </a:extLst>
          </p:cNvPr>
          <p:cNvCxnSpPr>
            <a:stCxn id="6" idx="3"/>
            <a:endCxn id="8" idx="1"/>
          </p:cNvCxnSpPr>
          <p:nvPr/>
        </p:nvCxnSpPr>
        <p:spPr>
          <a:xfrm>
            <a:off x="2152356" y="2110154"/>
            <a:ext cx="57209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Rectangle 13">
            <a:extLst>
              <a:ext uri="{FF2B5EF4-FFF2-40B4-BE49-F238E27FC236}">
                <a16:creationId xmlns:a16="http://schemas.microsoft.com/office/drawing/2014/main" id="{50D9C281-8537-4218-8D65-1159E5DED0BE}"/>
              </a:ext>
            </a:extLst>
          </p:cNvPr>
          <p:cNvSpPr/>
          <p:nvPr/>
        </p:nvSpPr>
        <p:spPr>
          <a:xfrm>
            <a:off x="541605" y="3193048"/>
            <a:ext cx="1828800" cy="9284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000" b="1" dirty="0">
                <a:latin typeface="Times New Roman" panose="02020603050405020304" pitchFamily="18" charset="0"/>
                <a:cs typeface="Times New Roman" panose="02020603050405020304" pitchFamily="18" charset="0"/>
              </a:rPr>
              <a:t>OP billing and patient admission </a:t>
            </a:r>
          </a:p>
        </p:txBody>
      </p:sp>
      <p:sp>
        <p:nvSpPr>
          <p:cNvPr id="15" name="Arrow: Down 14">
            <a:extLst>
              <a:ext uri="{FF2B5EF4-FFF2-40B4-BE49-F238E27FC236}">
                <a16:creationId xmlns:a16="http://schemas.microsoft.com/office/drawing/2014/main" id="{5075743D-03D6-4DAA-B853-DA3E451FC3F8}"/>
              </a:ext>
            </a:extLst>
          </p:cNvPr>
          <p:cNvSpPr/>
          <p:nvPr/>
        </p:nvSpPr>
        <p:spPr>
          <a:xfrm>
            <a:off x="1244990" y="4137170"/>
            <a:ext cx="407963" cy="594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Rectangle 15">
            <a:extLst>
              <a:ext uri="{FF2B5EF4-FFF2-40B4-BE49-F238E27FC236}">
                <a16:creationId xmlns:a16="http://schemas.microsoft.com/office/drawing/2014/main" id="{2D71B92B-8FE2-4A16-A218-9BC498CBC34E}"/>
              </a:ext>
            </a:extLst>
          </p:cNvPr>
          <p:cNvSpPr/>
          <p:nvPr/>
        </p:nvSpPr>
        <p:spPr>
          <a:xfrm>
            <a:off x="562707" y="4747846"/>
            <a:ext cx="1814734" cy="928468"/>
          </a:xfrm>
          <a:prstGeom prst="rect">
            <a:avLst/>
          </a:prstGeom>
          <a:solidFill>
            <a:schemeClr val="tx2">
              <a:lumMod val="40000"/>
              <a:lumOff val="6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IN" sz="2000" b="1" dirty="0">
                <a:latin typeface="Times New Roman" panose="02020603050405020304" pitchFamily="18" charset="0"/>
                <a:cs typeface="Times New Roman" panose="02020603050405020304" pitchFamily="18" charset="0"/>
              </a:rPr>
              <a:t>Chemo order care plan</a:t>
            </a:r>
          </a:p>
        </p:txBody>
      </p:sp>
      <p:sp>
        <p:nvSpPr>
          <p:cNvPr id="22" name="Rectangle 21">
            <a:extLst>
              <a:ext uri="{FF2B5EF4-FFF2-40B4-BE49-F238E27FC236}">
                <a16:creationId xmlns:a16="http://schemas.microsoft.com/office/drawing/2014/main" id="{19B7EB0F-BD2F-4BDE-A322-76C888361DB7}"/>
              </a:ext>
            </a:extLst>
          </p:cNvPr>
          <p:cNvSpPr/>
          <p:nvPr/>
        </p:nvSpPr>
        <p:spPr>
          <a:xfrm>
            <a:off x="3430183" y="5865740"/>
            <a:ext cx="1814734" cy="61897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2000" b="1" dirty="0">
                <a:latin typeface="Times New Roman" panose="02020603050405020304" pitchFamily="18" charset="0"/>
                <a:cs typeface="Times New Roman" panose="02020603050405020304" pitchFamily="18" charset="0"/>
              </a:rPr>
              <a:t>Nurse release chemo order </a:t>
            </a:r>
          </a:p>
        </p:txBody>
      </p:sp>
      <p:sp>
        <p:nvSpPr>
          <p:cNvPr id="25" name="Arrow: Down 24">
            <a:extLst>
              <a:ext uri="{FF2B5EF4-FFF2-40B4-BE49-F238E27FC236}">
                <a16:creationId xmlns:a16="http://schemas.microsoft.com/office/drawing/2014/main" id="{8D38AA3D-75AB-4C56-8605-E4DF18BDA0F4}"/>
              </a:ext>
            </a:extLst>
          </p:cNvPr>
          <p:cNvSpPr/>
          <p:nvPr/>
        </p:nvSpPr>
        <p:spPr>
          <a:xfrm>
            <a:off x="1146515" y="1012873"/>
            <a:ext cx="407963" cy="7440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Rectangle 26">
            <a:extLst>
              <a:ext uri="{FF2B5EF4-FFF2-40B4-BE49-F238E27FC236}">
                <a16:creationId xmlns:a16="http://schemas.microsoft.com/office/drawing/2014/main" id="{F086E476-8A9E-4E1E-B074-FA8C58F4C297}"/>
              </a:ext>
            </a:extLst>
          </p:cNvPr>
          <p:cNvSpPr/>
          <p:nvPr/>
        </p:nvSpPr>
        <p:spPr>
          <a:xfrm>
            <a:off x="6677479" y="5640901"/>
            <a:ext cx="1494685" cy="1068656"/>
          </a:xfrm>
          <a:prstGeom prst="rect">
            <a:avLst/>
          </a:prstGeom>
          <a:solidFill>
            <a:schemeClr val="tx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IN" b="1" dirty="0">
                <a:latin typeface="Times New Roman" panose="02020603050405020304" pitchFamily="18" charset="0"/>
                <a:cs typeface="Times New Roman" panose="02020603050405020304" pitchFamily="18" charset="0"/>
              </a:rPr>
              <a:t>Chemo order forwarded to pharmacy </a:t>
            </a:r>
          </a:p>
        </p:txBody>
      </p:sp>
      <p:sp>
        <p:nvSpPr>
          <p:cNvPr id="28" name="Arrow: Up 27">
            <a:extLst>
              <a:ext uri="{FF2B5EF4-FFF2-40B4-BE49-F238E27FC236}">
                <a16:creationId xmlns:a16="http://schemas.microsoft.com/office/drawing/2014/main" id="{197AB9CE-7A8E-408B-8A7F-15D800F4B974}"/>
              </a:ext>
            </a:extLst>
          </p:cNvPr>
          <p:cNvSpPr/>
          <p:nvPr/>
        </p:nvSpPr>
        <p:spPr>
          <a:xfrm>
            <a:off x="7179219" y="4817771"/>
            <a:ext cx="419681" cy="78131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a:extLst>
              <a:ext uri="{FF2B5EF4-FFF2-40B4-BE49-F238E27FC236}">
                <a16:creationId xmlns:a16="http://schemas.microsoft.com/office/drawing/2014/main" id="{B9C1B0EC-A285-43B9-9EE5-22F424503DBE}"/>
              </a:ext>
            </a:extLst>
          </p:cNvPr>
          <p:cNvSpPr/>
          <p:nvPr/>
        </p:nvSpPr>
        <p:spPr>
          <a:xfrm>
            <a:off x="6601278" y="4022746"/>
            <a:ext cx="1980604" cy="78131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b="1" dirty="0">
                <a:latin typeface="Times New Roman" panose="02020603050405020304" pitchFamily="18" charset="0"/>
                <a:cs typeface="Times New Roman" panose="02020603050405020304" pitchFamily="18" charset="0"/>
              </a:rPr>
              <a:t>Drug dose mapping and cytomixing  </a:t>
            </a:r>
          </a:p>
        </p:txBody>
      </p:sp>
      <p:sp>
        <p:nvSpPr>
          <p:cNvPr id="31" name="Rectangle 30">
            <a:extLst>
              <a:ext uri="{FF2B5EF4-FFF2-40B4-BE49-F238E27FC236}">
                <a16:creationId xmlns:a16="http://schemas.microsoft.com/office/drawing/2014/main" id="{3156F08F-CD81-4B18-AC94-F8B7DD684155}"/>
              </a:ext>
            </a:extLst>
          </p:cNvPr>
          <p:cNvSpPr/>
          <p:nvPr/>
        </p:nvSpPr>
        <p:spPr>
          <a:xfrm>
            <a:off x="6710310" y="2333747"/>
            <a:ext cx="1589649" cy="9284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000" b="1" dirty="0">
                <a:latin typeface="Times New Roman" panose="02020603050405020304" pitchFamily="18" charset="0"/>
                <a:cs typeface="Times New Roman" panose="02020603050405020304" pitchFamily="18" charset="0"/>
              </a:rPr>
              <a:t>Chemo batch validation </a:t>
            </a:r>
          </a:p>
        </p:txBody>
      </p:sp>
      <p:sp>
        <p:nvSpPr>
          <p:cNvPr id="32" name="Arrow: Up 31">
            <a:extLst>
              <a:ext uri="{FF2B5EF4-FFF2-40B4-BE49-F238E27FC236}">
                <a16:creationId xmlns:a16="http://schemas.microsoft.com/office/drawing/2014/main" id="{A6701846-086E-48A3-937D-E5D810166D37}"/>
              </a:ext>
            </a:extLst>
          </p:cNvPr>
          <p:cNvSpPr/>
          <p:nvPr/>
        </p:nvSpPr>
        <p:spPr>
          <a:xfrm>
            <a:off x="7214980" y="3217144"/>
            <a:ext cx="419681" cy="7637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Arrow: Up 32">
            <a:extLst>
              <a:ext uri="{FF2B5EF4-FFF2-40B4-BE49-F238E27FC236}">
                <a16:creationId xmlns:a16="http://schemas.microsoft.com/office/drawing/2014/main" id="{D1D22FA3-A0C7-4204-ADEB-F44BCCC41C85}"/>
              </a:ext>
            </a:extLst>
          </p:cNvPr>
          <p:cNvSpPr/>
          <p:nvPr/>
        </p:nvSpPr>
        <p:spPr>
          <a:xfrm>
            <a:off x="7214980" y="1569957"/>
            <a:ext cx="419681" cy="7637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a:extLst>
              <a:ext uri="{FF2B5EF4-FFF2-40B4-BE49-F238E27FC236}">
                <a16:creationId xmlns:a16="http://schemas.microsoft.com/office/drawing/2014/main" id="{996746E3-1A18-400C-909E-75C9745CDF85}"/>
              </a:ext>
            </a:extLst>
          </p:cNvPr>
          <p:cNvSpPr/>
          <p:nvPr/>
        </p:nvSpPr>
        <p:spPr>
          <a:xfrm>
            <a:off x="6677479" y="599677"/>
            <a:ext cx="1589649" cy="9284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000" b="1" dirty="0">
                <a:latin typeface="Times New Roman" panose="02020603050405020304" pitchFamily="18" charset="0"/>
                <a:cs typeface="Times New Roman" panose="02020603050405020304" pitchFamily="18" charset="0"/>
              </a:rPr>
              <a:t>Sticker will generate </a:t>
            </a:r>
          </a:p>
        </p:txBody>
      </p:sp>
      <p:sp>
        <p:nvSpPr>
          <p:cNvPr id="35" name="Arrow: Right 34">
            <a:extLst>
              <a:ext uri="{FF2B5EF4-FFF2-40B4-BE49-F238E27FC236}">
                <a16:creationId xmlns:a16="http://schemas.microsoft.com/office/drawing/2014/main" id="{C05B37E6-8820-42C1-8A19-18ED2FB08E2A}"/>
              </a:ext>
            </a:extLst>
          </p:cNvPr>
          <p:cNvSpPr/>
          <p:nvPr/>
        </p:nvSpPr>
        <p:spPr>
          <a:xfrm>
            <a:off x="8299959" y="833526"/>
            <a:ext cx="1148866"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6" name="Rectangle 35">
            <a:extLst>
              <a:ext uri="{FF2B5EF4-FFF2-40B4-BE49-F238E27FC236}">
                <a16:creationId xmlns:a16="http://schemas.microsoft.com/office/drawing/2014/main" id="{41082BF4-BF60-41B2-8AAE-6B113927D7A5}"/>
              </a:ext>
            </a:extLst>
          </p:cNvPr>
          <p:cNvSpPr/>
          <p:nvPr/>
        </p:nvSpPr>
        <p:spPr>
          <a:xfrm>
            <a:off x="9481656" y="548639"/>
            <a:ext cx="1814734" cy="928468"/>
          </a:xfrm>
          <a:prstGeom prst="rect">
            <a:avLst/>
          </a:prstGeom>
          <a:solidFill>
            <a:schemeClr val="tx2">
              <a:lumMod val="40000"/>
              <a:lumOff val="60000"/>
            </a:schemeClr>
          </a:solid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IN" sz="2000" b="1" dirty="0">
                <a:latin typeface="Times New Roman" panose="02020603050405020304" pitchFamily="18" charset="0"/>
                <a:cs typeface="Times New Roman" panose="02020603050405020304" pitchFamily="18" charset="0"/>
              </a:rPr>
              <a:t>Forwarded to nurse for indent </a:t>
            </a:r>
          </a:p>
        </p:txBody>
      </p:sp>
      <p:sp>
        <p:nvSpPr>
          <p:cNvPr id="37" name="Arrow: Down 36">
            <a:extLst>
              <a:ext uri="{FF2B5EF4-FFF2-40B4-BE49-F238E27FC236}">
                <a16:creationId xmlns:a16="http://schemas.microsoft.com/office/drawing/2014/main" id="{84486A66-60F2-4E78-8DB5-612B083DD38C}"/>
              </a:ext>
            </a:extLst>
          </p:cNvPr>
          <p:cNvSpPr/>
          <p:nvPr/>
        </p:nvSpPr>
        <p:spPr>
          <a:xfrm>
            <a:off x="10162750" y="1477107"/>
            <a:ext cx="407963" cy="713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9" name="Rectangle 38">
            <a:extLst>
              <a:ext uri="{FF2B5EF4-FFF2-40B4-BE49-F238E27FC236}">
                <a16:creationId xmlns:a16="http://schemas.microsoft.com/office/drawing/2014/main" id="{A7721C8E-DC50-4330-8346-5F27580CF4C6}"/>
              </a:ext>
            </a:extLst>
          </p:cNvPr>
          <p:cNvSpPr/>
          <p:nvPr/>
        </p:nvSpPr>
        <p:spPr>
          <a:xfrm>
            <a:off x="9376719" y="2201102"/>
            <a:ext cx="2147637" cy="10160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sz="2000" b="1" dirty="0">
                <a:latin typeface="Times New Roman" panose="02020603050405020304" pitchFamily="18" charset="0"/>
                <a:cs typeface="Times New Roman" panose="02020603050405020304" pitchFamily="18" charset="0"/>
              </a:rPr>
              <a:t>Medicine will further procced for chemotherapy  </a:t>
            </a:r>
          </a:p>
        </p:txBody>
      </p:sp>
      <p:sp>
        <p:nvSpPr>
          <p:cNvPr id="40" name="Rectangle 39">
            <a:extLst>
              <a:ext uri="{FF2B5EF4-FFF2-40B4-BE49-F238E27FC236}">
                <a16:creationId xmlns:a16="http://schemas.microsoft.com/office/drawing/2014/main" id="{321780D3-268B-4B64-9B7F-E971D854D49F}"/>
              </a:ext>
            </a:extLst>
          </p:cNvPr>
          <p:cNvSpPr/>
          <p:nvPr/>
        </p:nvSpPr>
        <p:spPr>
          <a:xfrm>
            <a:off x="9619996" y="3939765"/>
            <a:ext cx="1776610" cy="9284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IN" sz="2000" b="1" dirty="0">
                <a:latin typeface="Times New Roman" panose="02020603050405020304" pitchFamily="18" charset="0"/>
                <a:cs typeface="Times New Roman" panose="02020603050405020304" pitchFamily="18" charset="0"/>
              </a:rPr>
              <a:t>EMAR is done by nurse </a:t>
            </a:r>
          </a:p>
        </p:txBody>
      </p:sp>
      <p:sp>
        <p:nvSpPr>
          <p:cNvPr id="41" name="Arrow: Down 40">
            <a:extLst>
              <a:ext uri="{FF2B5EF4-FFF2-40B4-BE49-F238E27FC236}">
                <a16:creationId xmlns:a16="http://schemas.microsoft.com/office/drawing/2014/main" id="{412D6DE6-C129-4F5D-B6BF-38ACD6A4688B}"/>
              </a:ext>
            </a:extLst>
          </p:cNvPr>
          <p:cNvSpPr/>
          <p:nvPr/>
        </p:nvSpPr>
        <p:spPr>
          <a:xfrm>
            <a:off x="10185041" y="3227839"/>
            <a:ext cx="407963" cy="7132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 name="Arrow: Striped Right 22">
            <a:extLst>
              <a:ext uri="{FF2B5EF4-FFF2-40B4-BE49-F238E27FC236}">
                <a16:creationId xmlns:a16="http://schemas.microsoft.com/office/drawing/2014/main" id="{A46C1ECC-CFB6-41DE-986F-D495FEDC1850}"/>
              </a:ext>
            </a:extLst>
          </p:cNvPr>
          <p:cNvSpPr/>
          <p:nvPr/>
        </p:nvSpPr>
        <p:spPr>
          <a:xfrm>
            <a:off x="1319459" y="5973801"/>
            <a:ext cx="2091960" cy="42426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Arrow: Down 37">
            <a:extLst>
              <a:ext uri="{FF2B5EF4-FFF2-40B4-BE49-F238E27FC236}">
                <a16:creationId xmlns:a16="http://schemas.microsoft.com/office/drawing/2014/main" id="{850EC52E-0345-4ACE-91AD-C4B21E382BDC}"/>
              </a:ext>
            </a:extLst>
          </p:cNvPr>
          <p:cNvSpPr/>
          <p:nvPr/>
        </p:nvSpPr>
        <p:spPr>
          <a:xfrm>
            <a:off x="1315326" y="5711311"/>
            <a:ext cx="407963" cy="594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1839263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istrator.IT-VIJAY\Pictures\Screenshots\Screenshot (19).png">
            <a:extLst>
              <a:ext uri="{FF2B5EF4-FFF2-40B4-BE49-F238E27FC236}">
                <a16:creationId xmlns:a16="http://schemas.microsoft.com/office/drawing/2014/main" id="{145349E8-A8A4-4736-9E05-EAA03375BE53}"/>
              </a:ext>
            </a:extLst>
          </p:cNvPr>
          <p:cNvPicPr/>
          <p:nvPr/>
        </p:nvPicPr>
        <p:blipFill rotWithShape="1">
          <a:blip r:embed="rId2" cstate="print">
            <a:extLst>
              <a:ext uri="{28A0092B-C50C-407E-A947-70E740481C1C}">
                <a14:useLocalDpi xmlns:a14="http://schemas.microsoft.com/office/drawing/2010/main" val="0"/>
              </a:ext>
            </a:extLst>
          </a:blip>
          <a:srcRect l="6789" t="8687" r="2571" b="5310"/>
          <a:stretch/>
        </p:blipFill>
        <p:spPr bwMode="auto">
          <a:xfrm>
            <a:off x="0" y="436098"/>
            <a:ext cx="12084148" cy="5922499"/>
          </a:xfrm>
          <a:prstGeom prst="rect">
            <a:avLst/>
          </a:prstGeom>
          <a:noFill/>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DC928C17-48B6-4672-8D6B-AEEBD05718DD}"/>
              </a:ext>
            </a:extLst>
          </p:cNvPr>
          <p:cNvSpPr txBox="1"/>
          <p:nvPr/>
        </p:nvSpPr>
        <p:spPr>
          <a:xfrm>
            <a:off x="998806" y="6358597"/>
            <a:ext cx="7990449" cy="584775"/>
          </a:xfrm>
          <a:prstGeom prst="rect">
            <a:avLst/>
          </a:prstGeom>
          <a:noFill/>
        </p:spPr>
        <p:txBody>
          <a:bodyPr wrap="square" rtlCol="0">
            <a:spAutoFit/>
          </a:bodyPr>
          <a:lstStyle/>
          <a:p>
            <a:pPr algn="ctr"/>
            <a:r>
              <a:rPr lang="en-IN" sz="3200" dirty="0">
                <a:latin typeface="Times New Roman" panose="02020603050405020304" pitchFamily="18" charset="0"/>
                <a:cs typeface="Times New Roman" panose="02020603050405020304" pitchFamily="18" charset="0"/>
              </a:rPr>
              <a:t>Patient Registration screen</a:t>
            </a:r>
          </a:p>
        </p:txBody>
      </p:sp>
    </p:spTree>
    <p:extLst>
      <p:ext uri="{BB962C8B-B14F-4D97-AF65-F5344CB8AC3E}">
        <p14:creationId xmlns:p14="http://schemas.microsoft.com/office/powerpoint/2010/main" val="2194664443"/>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F7A9BCA-6BE2-4F95-9E81-EE1FD1DDDA13}" vid="{A1A5608E-BAF6-4D3E-AA81-22D1E68EB2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759</TotalTime>
  <Words>843</Words>
  <Application>Microsoft Office PowerPoint</Application>
  <PresentationFormat>Widescreen</PresentationFormat>
  <Paragraphs>130</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Algerian</vt:lpstr>
      <vt:lpstr>Arial</vt:lpstr>
      <vt:lpstr>Arial Black</vt:lpstr>
      <vt:lpstr>Calibri</vt:lpstr>
      <vt:lpstr>Calibri Light</vt:lpstr>
      <vt:lpstr>Times New Roman</vt:lpstr>
      <vt:lpstr>Theme1</vt:lpstr>
      <vt:lpstr>Chemoflow Process &amp; Chemo protocol creation in IT department  Rajiv Gandhi Cancer Institute &amp; Research centre</vt:lpstr>
      <vt:lpstr>Screenshot of Approval</vt:lpstr>
      <vt:lpstr>Introduction Of The Organization Rajiv Gandhi Cancer Institute &amp; Research Centre </vt:lpstr>
      <vt:lpstr>PowerPoint Presentation</vt:lpstr>
      <vt:lpstr>Overview of IT application</vt:lpstr>
      <vt:lpstr>Objectives of the Study</vt:lpstr>
      <vt:lpstr>Methodology </vt:lpstr>
      <vt:lpstr>PowerPoint Presentation</vt:lpstr>
      <vt:lpstr>PowerPoint Presentation</vt:lpstr>
      <vt:lpstr>PowerPoint Presentation</vt:lpstr>
      <vt:lpstr>PowerPoint Presentation</vt:lpstr>
      <vt:lpstr>PowerPoint Presentation</vt:lpstr>
      <vt:lpstr>PowerPoint Presentation</vt:lpstr>
      <vt:lpstr>Chemo Protocol creation </vt:lpstr>
      <vt:lpstr>PowerPoint Presentation</vt:lpstr>
      <vt:lpstr>PowerPoint Presentation</vt:lpstr>
      <vt:lpstr>PowerPoint Presentation</vt:lpstr>
      <vt:lpstr>PowerPoint Presentation</vt:lpstr>
      <vt:lpstr>Results </vt:lpstr>
      <vt:lpstr>Discussion</vt:lpstr>
      <vt:lpstr>Discussion </vt:lpstr>
      <vt:lpstr>Limitations of Study </vt:lpstr>
      <vt:lpstr>Conclusion</vt:lpstr>
      <vt:lpstr>References </vt:lpstr>
      <vt:lpstr>PowerPoint Presentation</vt:lpstr>
      <vt:lpstr>Thank You</vt:lpstr>
      <vt:lpstr>Internship Experiences</vt:lpstr>
      <vt:lpstr>Suggestions Given to Organization </vt:lpstr>
      <vt:lpstr>Pictorial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Simmi</cp:lastModifiedBy>
  <cp:revision>218</cp:revision>
  <dcterms:created xsi:type="dcterms:W3CDTF">2022-05-20T15:11:38Z</dcterms:created>
  <dcterms:modified xsi:type="dcterms:W3CDTF">2022-08-10T14:41:04Z</dcterms:modified>
</cp:coreProperties>
</file>