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5"/>
  </p:notesMasterIdLst>
  <p:sldIdLst>
    <p:sldId id="257" r:id="rId2"/>
    <p:sldId id="258" r:id="rId3"/>
    <p:sldId id="259" r:id="rId4"/>
    <p:sldId id="277" r:id="rId5"/>
    <p:sldId id="276" r:id="rId6"/>
    <p:sldId id="262" r:id="rId7"/>
    <p:sldId id="263" r:id="rId8"/>
    <p:sldId id="265" r:id="rId9"/>
    <p:sldId id="269" r:id="rId10"/>
    <p:sldId id="270" r:id="rId11"/>
    <p:sldId id="271" r:id="rId12"/>
    <p:sldId id="272"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kha.bassi shikha.bassi" initials="ss" lastIdx="26" clrIdx="0">
    <p:extLst>
      <p:ext uri="{19B8F6BF-5375-455C-9EA6-DF929625EA0E}">
        <p15:presenceInfo xmlns:p15="http://schemas.microsoft.com/office/powerpoint/2012/main" userId="bcc09d1cde5cc3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887141-7B1B-4BA3-B134-C19C211C71F3}" type="datetimeFigureOut">
              <a:rPr lang="en-IN" smtClean="0"/>
              <a:t>01-07-2022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39667-4AFC-411A-BFF7-0A676146F002}" type="slidenum">
              <a:rPr lang="en-IN" smtClean="0"/>
              <a:t>‹#›</a:t>
            </a:fld>
            <a:endParaRPr lang="en-IN"/>
          </a:p>
        </p:txBody>
      </p:sp>
    </p:spTree>
    <p:extLst>
      <p:ext uri="{BB962C8B-B14F-4D97-AF65-F5344CB8AC3E}">
        <p14:creationId xmlns:p14="http://schemas.microsoft.com/office/powerpoint/2010/main" val="1052852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C539667-4AFC-411A-BFF7-0A676146F002}" type="slidenum">
              <a:rPr lang="en-IN" smtClean="0"/>
              <a:t>10</a:t>
            </a:fld>
            <a:endParaRPr lang="en-IN"/>
          </a:p>
        </p:txBody>
      </p:sp>
    </p:spTree>
    <p:extLst>
      <p:ext uri="{BB962C8B-B14F-4D97-AF65-F5344CB8AC3E}">
        <p14:creationId xmlns:p14="http://schemas.microsoft.com/office/powerpoint/2010/main" val="1095931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1908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07AE8-6E16-4709-AB52-47610EE99F06}" type="datetimeFigureOut">
              <a:rPr lang="en-IN" smtClean="0"/>
              <a:t>01-07-2022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62359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684323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00826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422426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457861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925149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451069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48998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95047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07AE8-6E16-4709-AB52-47610EE99F06}" type="datetimeFigureOut">
              <a:rPr lang="en-IN" smtClean="0"/>
              <a:t>01-07-2022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4215047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E07AE8-6E16-4709-AB52-47610EE99F06}" type="datetimeFigureOut">
              <a:rPr lang="en-IN" smtClean="0"/>
              <a:t>01-07-2022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23483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E07AE8-6E16-4709-AB52-47610EE99F06}" type="datetimeFigureOut">
              <a:rPr lang="en-IN" smtClean="0"/>
              <a:t>01-07-2022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270375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E07AE8-6E16-4709-AB52-47610EE99F06}" type="datetimeFigureOut">
              <a:rPr lang="en-IN" smtClean="0"/>
              <a:t>01-07-2022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3815023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07AE8-6E16-4709-AB52-47610EE99F06}" type="datetimeFigureOut">
              <a:rPr lang="en-IN" smtClean="0"/>
              <a:t>01-07-2022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357805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07AE8-6E16-4709-AB52-47610EE99F06}" type="datetimeFigureOut">
              <a:rPr lang="en-IN" smtClean="0"/>
              <a:t>01-07-2022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3924991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07AE8-6E16-4709-AB52-47610EE99F06}" type="datetimeFigureOut">
              <a:rPr lang="en-IN" smtClean="0"/>
              <a:t>01-07-2022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27430-38B3-4622-B5EA-9321A5E4D7F1}" type="slidenum">
              <a:rPr lang="en-IN" smtClean="0"/>
              <a:t>‹#›</a:t>
            </a:fld>
            <a:endParaRPr lang="en-IN"/>
          </a:p>
        </p:txBody>
      </p:sp>
    </p:spTree>
    <p:extLst>
      <p:ext uri="{BB962C8B-B14F-4D97-AF65-F5344CB8AC3E}">
        <p14:creationId xmlns:p14="http://schemas.microsoft.com/office/powerpoint/2010/main" val="54710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CE07AE8-6E16-4709-AB52-47610EE99F06}" type="datetimeFigureOut">
              <a:rPr lang="en-IN" smtClean="0"/>
              <a:t>01-07-2022</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427430-38B3-4622-B5EA-9321A5E4D7F1}" type="slidenum">
              <a:rPr lang="en-IN" smtClean="0"/>
              <a:t>‹#›</a:t>
            </a:fld>
            <a:endParaRPr lang="en-IN"/>
          </a:p>
        </p:txBody>
      </p:sp>
    </p:spTree>
    <p:extLst>
      <p:ext uri="{BB962C8B-B14F-4D97-AF65-F5344CB8AC3E}">
        <p14:creationId xmlns:p14="http://schemas.microsoft.com/office/powerpoint/2010/main" val="293677480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normAutofit fontScale="90000"/>
          </a:bodyPr>
          <a:lstStyle/>
          <a:p>
            <a:r>
              <a:rPr lang="en-IN" b="1" dirty="0">
                <a:solidFill>
                  <a:schemeClr val="accent4"/>
                </a:solidFill>
              </a:rPr>
              <a:t>Study of Recruitment Process at</a:t>
            </a:r>
            <a:br>
              <a:rPr lang="en-IN" dirty="0">
                <a:solidFill>
                  <a:schemeClr val="accent3"/>
                </a:solidFill>
              </a:rPr>
            </a:br>
            <a:r>
              <a:rPr lang="en-IN" dirty="0">
                <a:solidFill>
                  <a:schemeClr val="accent3"/>
                </a:solidFill>
              </a:rPr>
              <a:t>HCAH-Health care at Home</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p:txBody>
          <a:bodyPr/>
          <a:lstStyle/>
          <a:p>
            <a:r>
              <a:rPr lang="en-IN" dirty="0">
                <a:solidFill>
                  <a:srgbClr val="7030A0"/>
                </a:solidFill>
              </a:rPr>
              <a:t>By-    Nishi Raj &amp; Anmol kr Singh</a:t>
            </a:r>
          </a:p>
          <a:p>
            <a:r>
              <a:rPr lang="en-IN">
                <a:solidFill>
                  <a:srgbClr val="7030A0"/>
                </a:solidFill>
              </a:rPr>
              <a:t>                      </a:t>
            </a:r>
            <a:r>
              <a:rPr lang="en-US">
                <a:solidFill>
                  <a:srgbClr val="7030A0"/>
                </a:solidFill>
              </a:rPr>
              <a:t>Mentor</a:t>
            </a:r>
            <a:r>
              <a:rPr lang="en-IN">
                <a:solidFill>
                  <a:srgbClr val="7030A0"/>
                </a:solidFill>
              </a:rPr>
              <a:t>-  DR</a:t>
            </a:r>
            <a:r>
              <a:rPr lang="en-IN" dirty="0">
                <a:solidFill>
                  <a:srgbClr val="7030A0"/>
                </a:solidFill>
              </a:rPr>
              <a:t>. Vinay Tripathi</a:t>
            </a:r>
          </a:p>
          <a:p>
            <a:r>
              <a:rPr lang="en-IN" dirty="0">
                <a:solidFill>
                  <a:srgbClr val="7030A0"/>
                </a:solidFill>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dirty="0"/>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2573" y="0"/>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CF325-1292-460C-945F-2EBA72C87917}"/>
              </a:ext>
            </a:extLst>
          </p:cNvPr>
          <p:cNvSpPr>
            <a:spLocks noGrp="1"/>
          </p:cNvSpPr>
          <p:nvPr>
            <p:ph type="title"/>
          </p:nvPr>
        </p:nvSpPr>
        <p:spPr>
          <a:xfrm>
            <a:off x="1484311" y="65988"/>
            <a:ext cx="10018713" cy="1253765"/>
          </a:xfrm>
        </p:spPr>
        <p:txBody>
          <a:bodyPr>
            <a:normAutofit/>
          </a:bodyPr>
          <a:lstStyle/>
          <a:p>
            <a:r>
              <a:rPr lang="en-IN" b="1" dirty="0"/>
              <a:t>             </a:t>
            </a:r>
            <a:r>
              <a:rPr lang="en-IN" b="1" dirty="0">
                <a:solidFill>
                  <a:srgbClr val="FF0000"/>
                </a:solidFill>
              </a:rPr>
              <a:t>Suggestions Given to Organization </a:t>
            </a:r>
            <a:endParaRPr lang="en-IN" dirty="0">
              <a:solidFill>
                <a:srgbClr val="FF0000"/>
              </a:solidFill>
            </a:endParaRPr>
          </a:p>
        </p:txBody>
      </p:sp>
      <p:sp>
        <p:nvSpPr>
          <p:cNvPr id="3" name="Content Placeholder 2">
            <a:extLst>
              <a:ext uri="{FF2B5EF4-FFF2-40B4-BE49-F238E27FC236}">
                <a16:creationId xmlns:a16="http://schemas.microsoft.com/office/drawing/2014/main" id="{61E89417-B97F-41DF-9060-658F83218954}"/>
              </a:ext>
            </a:extLst>
          </p:cNvPr>
          <p:cNvSpPr>
            <a:spLocks noGrp="1"/>
          </p:cNvSpPr>
          <p:nvPr>
            <p:ph idx="1"/>
          </p:nvPr>
        </p:nvSpPr>
        <p:spPr>
          <a:xfrm>
            <a:off x="1484310" y="1395167"/>
            <a:ext cx="10018713" cy="4396033"/>
          </a:xfrm>
        </p:spPr>
        <p:txBody>
          <a:bodyPr>
            <a:normAutofit/>
          </a:bodyPr>
          <a:lstStyle/>
          <a:p>
            <a:r>
              <a:rPr lang="en-IN" sz="1800" dirty="0"/>
              <a:t>Using </a:t>
            </a:r>
            <a:r>
              <a:rPr lang="en-US" sz="1800" dirty="0"/>
              <a:t>ERP( Enterprise resource planning) Systems to avoid the repetition of callings.</a:t>
            </a:r>
          </a:p>
          <a:p>
            <a:endParaRPr lang="en-US" sz="1800" dirty="0"/>
          </a:p>
          <a:p>
            <a:r>
              <a:rPr lang="en-US" sz="1800" dirty="0"/>
              <a:t>Provide useful and specific details about open roles.</a:t>
            </a:r>
          </a:p>
          <a:p>
            <a:endParaRPr lang="en-US" sz="1800" dirty="0"/>
          </a:p>
          <a:p>
            <a:r>
              <a:rPr lang="en-US" sz="1800" dirty="0"/>
              <a:t>Candidates should be updated on a regular basis about the process, so they do not apply somewhere else.</a:t>
            </a:r>
          </a:p>
          <a:p>
            <a:r>
              <a:rPr lang="en-US" sz="1800" dirty="0"/>
              <a:t>Create and promote a referral program with incentives.</a:t>
            </a:r>
            <a:endParaRPr lang="en-IN" dirty="0"/>
          </a:p>
        </p:txBody>
      </p:sp>
    </p:spTree>
    <p:extLst>
      <p:ext uri="{BB962C8B-B14F-4D97-AF65-F5344CB8AC3E}">
        <p14:creationId xmlns:p14="http://schemas.microsoft.com/office/powerpoint/2010/main" val="1249784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F189-FC30-48E5-B040-68CE4E1EF2B4}"/>
              </a:ext>
            </a:extLst>
          </p:cNvPr>
          <p:cNvSpPr>
            <a:spLocks noGrp="1"/>
          </p:cNvSpPr>
          <p:nvPr>
            <p:ph type="title"/>
          </p:nvPr>
        </p:nvSpPr>
        <p:spPr>
          <a:xfrm>
            <a:off x="1484311" y="1"/>
            <a:ext cx="5453817" cy="1294762"/>
          </a:xfrm>
        </p:spPr>
        <p:txBody>
          <a:bodyPr/>
          <a:lstStyle/>
          <a:p>
            <a:r>
              <a:rPr lang="en-IN" dirty="0"/>
              <a:t>                                </a:t>
            </a:r>
            <a:r>
              <a:rPr lang="en-IN" b="1" dirty="0">
                <a:solidFill>
                  <a:srgbClr val="FF0000"/>
                </a:solidFill>
              </a:rPr>
              <a:t>Pictures</a:t>
            </a:r>
          </a:p>
        </p:txBody>
      </p:sp>
      <p:pic>
        <p:nvPicPr>
          <p:cNvPr id="5" name="Content Placeholder 4">
            <a:extLst>
              <a:ext uri="{FF2B5EF4-FFF2-40B4-BE49-F238E27FC236}">
                <a16:creationId xmlns:a16="http://schemas.microsoft.com/office/drawing/2014/main" id="{32BFAB5A-BA79-422D-BE69-7507F0D122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243" y="1294762"/>
            <a:ext cx="3978112" cy="2721056"/>
          </a:xfrm>
        </p:spPr>
      </p:pic>
      <p:pic>
        <p:nvPicPr>
          <p:cNvPr id="7" name="Picture 6">
            <a:extLst>
              <a:ext uri="{FF2B5EF4-FFF2-40B4-BE49-F238E27FC236}">
                <a16:creationId xmlns:a16="http://schemas.microsoft.com/office/drawing/2014/main" id="{443DFDA5-B5FE-4BF7-9DD9-C50612EB87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2395" y="1294762"/>
            <a:ext cx="3982067" cy="2721056"/>
          </a:xfrm>
          <a:prstGeom prst="rect">
            <a:avLst/>
          </a:prstGeom>
        </p:spPr>
      </p:pic>
      <p:pic>
        <p:nvPicPr>
          <p:cNvPr id="9" name="Picture 8">
            <a:extLst>
              <a:ext uri="{FF2B5EF4-FFF2-40B4-BE49-F238E27FC236}">
                <a16:creationId xmlns:a16="http://schemas.microsoft.com/office/drawing/2014/main" id="{BBEBC1FD-4204-4C78-B2FD-DA1145FCA1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243" y="4015818"/>
            <a:ext cx="3978112" cy="2721056"/>
          </a:xfrm>
          <a:prstGeom prst="rect">
            <a:avLst/>
          </a:prstGeom>
        </p:spPr>
      </p:pic>
      <p:pic>
        <p:nvPicPr>
          <p:cNvPr id="11" name="Picture 10">
            <a:extLst>
              <a:ext uri="{FF2B5EF4-FFF2-40B4-BE49-F238E27FC236}">
                <a16:creationId xmlns:a16="http://schemas.microsoft.com/office/drawing/2014/main" id="{99341FCC-6017-4A34-B442-BE91BB5F45D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2395" y="4015818"/>
            <a:ext cx="3978112" cy="2721056"/>
          </a:xfrm>
          <a:prstGeom prst="rect">
            <a:avLst/>
          </a:prstGeom>
        </p:spPr>
      </p:pic>
    </p:spTree>
    <p:extLst>
      <p:ext uri="{BB962C8B-B14F-4D97-AF65-F5344CB8AC3E}">
        <p14:creationId xmlns:p14="http://schemas.microsoft.com/office/powerpoint/2010/main" val="3258189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1297F-4A69-485F-9947-A8CA2786526A}"/>
              </a:ext>
            </a:extLst>
          </p:cNvPr>
          <p:cNvSpPr>
            <a:spLocks noGrp="1"/>
          </p:cNvSpPr>
          <p:nvPr>
            <p:ph type="title"/>
          </p:nvPr>
        </p:nvSpPr>
        <p:spPr>
          <a:xfrm>
            <a:off x="1484311" y="0"/>
            <a:ext cx="6620273" cy="2438399"/>
          </a:xfrm>
        </p:spPr>
        <p:txBody>
          <a:bodyPr/>
          <a:lstStyle/>
          <a:p>
            <a:r>
              <a:rPr lang="en-IN" dirty="0">
                <a:solidFill>
                  <a:srgbClr val="00B050"/>
                </a:solidFill>
              </a:rPr>
              <a:t>                 </a:t>
            </a:r>
            <a:r>
              <a:rPr lang="en-IN" b="1" dirty="0">
                <a:solidFill>
                  <a:srgbClr val="00B050"/>
                </a:solidFill>
              </a:rPr>
              <a:t>   Recruitment</a:t>
            </a:r>
            <a:br>
              <a:rPr lang="en-IN" b="1" dirty="0"/>
            </a:br>
            <a:r>
              <a:rPr lang="en-IN" dirty="0"/>
              <a:t>                   </a:t>
            </a:r>
            <a:r>
              <a:rPr lang="en-IN" sz="2400" b="1" dirty="0">
                <a:solidFill>
                  <a:schemeClr val="accent1"/>
                </a:solidFill>
              </a:rPr>
              <a:t>Nishi Raj and Anmol Kumar Singh</a:t>
            </a:r>
            <a:endParaRPr lang="en-IN" b="1" dirty="0">
              <a:solidFill>
                <a:schemeClr val="accent1"/>
              </a:solidFill>
            </a:endParaRPr>
          </a:p>
        </p:txBody>
      </p:sp>
      <p:sp>
        <p:nvSpPr>
          <p:cNvPr id="3" name="Content Placeholder 2">
            <a:extLst>
              <a:ext uri="{FF2B5EF4-FFF2-40B4-BE49-F238E27FC236}">
                <a16:creationId xmlns:a16="http://schemas.microsoft.com/office/drawing/2014/main" id="{B9BC62AB-1827-43F8-9F0D-3C8D0B801B7E}"/>
              </a:ext>
            </a:extLst>
          </p:cNvPr>
          <p:cNvSpPr>
            <a:spLocks noGrp="1"/>
          </p:cNvSpPr>
          <p:nvPr>
            <p:ph idx="1"/>
          </p:nvPr>
        </p:nvSpPr>
        <p:spPr>
          <a:xfrm>
            <a:off x="838200" y="1786331"/>
            <a:ext cx="10515600" cy="4802187"/>
          </a:xfrm>
        </p:spPr>
        <p:txBody>
          <a:bodyPr/>
          <a:lstStyle/>
          <a:p>
            <a:pPr marL="0" indent="0">
              <a:buNone/>
            </a:pPr>
            <a:endParaRPr lang="en-IN" dirty="0"/>
          </a:p>
        </p:txBody>
      </p:sp>
      <p:pic>
        <p:nvPicPr>
          <p:cNvPr id="4" name="Picture 3">
            <a:extLst>
              <a:ext uri="{FF2B5EF4-FFF2-40B4-BE49-F238E27FC236}">
                <a16:creationId xmlns:a16="http://schemas.microsoft.com/office/drawing/2014/main" id="{13C28347-FA34-4A24-8A45-ABBA0AAE59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95903" cy="1268959"/>
          </a:xfrm>
          <a:prstGeom prst="rect">
            <a:avLst/>
          </a:prstGeom>
        </p:spPr>
      </p:pic>
      <p:pic>
        <p:nvPicPr>
          <p:cNvPr id="5" name="Picture 4">
            <a:extLst>
              <a:ext uri="{FF2B5EF4-FFF2-40B4-BE49-F238E27FC236}">
                <a16:creationId xmlns:a16="http://schemas.microsoft.com/office/drawing/2014/main" id="{1333726E-1760-4FD8-865C-B37DC382B48B}"/>
              </a:ext>
            </a:extLst>
          </p:cNvPr>
          <p:cNvPicPr/>
          <p:nvPr/>
        </p:nvPicPr>
        <p:blipFill>
          <a:blip r:embed="rId3">
            <a:extLst>
              <a:ext uri="{28A0092B-C50C-407E-A947-70E740481C1C}">
                <a14:useLocalDpi xmlns:a14="http://schemas.microsoft.com/office/drawing/2010/main" val="0"/>
              </a:ext>
            </a:extLst>
          </a:blip>
          <a:stretch>
            <a:fillRect/>
          </a:stretch>
        </p:blipFill>
        <p:spPr>
          <a:xfrm>
            <a:off x="8052655" y="325831"/>
            <a:ext cx="3353074" cy="1460500"/>
          </a:xfrm>
          <a:prstGeom prst="rect">
            <a:avLst/>
          </a:prstGeom>
        </p:spPr>
      </p:pic>
      <p:sp>
        <p:nvSpPr>
          <p:cNvPr id="7" name="Rectangle: Rounded Corners 6">
            <a:extLst>
              <a:ext uri="{FF2B5EF4-FFF2-40B4-BE49-F238E27FC236}">
                <a16:creationId xmlns:a16="http://schemas.microsoft.com/office/drawing/2014/main" id="{23F08709-607E-4541-A103-8314EE5A03B1}"/>
              </a:ext>
            </a:extLst>
          </p:cNvPr>
          <p:cNvSpPr/>
          <p:nvPr/>
        </p:nvSpPr>
        <p:spPr>
          <a:xfrm>
            <a:off x="914400" y="1923068"/>
            <a:ext cx="2196445" cy="456980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b="1" dirty="0">
                <a:solidFill>
                  <a:schemeClr val="accent3"/>
                </a:solidFill>
              </a:rPr>
              <a:t>Introduction</a:t>
            </a:r>
          </a:p>
          <a:p>
            <a:pPr algn="ctr"/>
            <a:endParaRPr lang="en-IN" b="1" dirty="0">
              <a:solidFill>
                <a:schemeClr val="accent3"/>
              </a:solidFill>
            </a:endParaRPr>
          </a:p>
          <a:p>
            <a:pPr algn="ctr"/>
            <a:endParaRPr lang="en-IN" sz="1400" dirty="0">
              <a:solidFill>
                <a:schemeClr val="tx1"/>
              </a:solidFill>
            </a:endParaRPr>
          </a:p>
          <a:p>
            <a:pPr algn="ctr"/>
            <a:r>
              <a:rPr lang="en-IN" sz="1400" dirty="0">
                <a:solidFill>
                  <a:schemeClr val="tx1"/>
                </a:solidFill>
              </a:rPr>
              <a:t>Recruitment is the</a:t>
            </a:r>
          </a:p>
          <a:p>
            <a:pPr algn="ctr"/>
            <a:r>
              <a:rPr lang="en-IN" sz="1400" dirty="0">
                <a:solidFill>
                  <a:schemeClr val="tx1"/>
                </a:solidFill>
              </a:rPr>
              <a:t> process of looking for interested candidates and encourage them to apply for the position.</a:t>
            </a:r>
          </a:p>
          <a:p>
            <a:pPr algn="ctr"/>
            <a:r>
              <a:rPr lang="en-IN" sz="1400" dirty="0">
                <a:solidFill>
                  <a:schemeClr val="tx1"/>
                </a:solidFill>
              </a:rPr>
              <a:t>The Benefits are-</a:t>
            </a:r>
          </a:p>
          <a:p>
            <a:pPr marL="342900" indent="-342900" algn="ctr">
              <a:buAutoNum type="arabicPeriod"/>
            </a:pPr>
            <a:r>
              <a:rPr lang="en-IN" sz="1400" dirty="0">
                <a:solidFill>
                  <a:schemeClr val="tx1"/>
                </a:solidFill>
              </a:rPr>
              <a:t>Faster hiring</a:t>
            </a:r>
          </a:p>
          <a:p>
            <a:pPr marL="342900" indent="-342900" algn="ctr">
              <a:buAutoNum type="arabicPeriod"/>
            </a:pPr>
            <a:r>
              <a:rPr lang="en-IN" sz="1400" dirty="0">
                <a:solidFill>
                  <a:schemeClr val="tx1"/>
                </a:solidFill>
              </a:rPr>
              <a:t>Higher quality candidates</a:t>
            </a:r>
          </a:p>
          <a:p>
            <a:pPr algn="ctr"/>
            <a:r>
              <a:rPr lang="en-IN" sz="1400" dirty="0">
                <a:solidFill>
                  <a:schemeClr val="tx1"/>
                </a:solidFill>
              </a:rPr>
              <a:t>3. Increases the value of the Organization.</a:t>
            </a:r>
          </a:p>
          <a:p>
            <a:pPr algn="ctr"/>
            <a:r>
              <a:rPr lang="en-IN" sz="1400" dirty="0">
                <a:solidFill>
                  <a:schemeClr val="tx1"/>
                </a:solidFill>
              </a:rPr>
              <a:t>4. Reduced costs, improves quality. </a:t>
            </a:r>
          </a:p>
        </p:txBody>
      </p:sp>
      <p:sp>
        <p:nvSpPr>
          <p:cNvPr id="11" name="Rectangle: Rounded Corners 10">
            <a:extLst>
              <a:ext uri="{FF2B5EF4-FFF2-40B4-BE49-F238E27FC236}">
                <a16:creationId xmlns:a16="http://schemas.microsoft.com/office/drawing/2014/main" id="{A3A38CA0-20F3-4383-BA5F-B33DF471F56A}"/>
              </a:ext>
            </a:extLst>
          </p:cNvPr>
          <p:cNvSpPr/>
          <p:nvPr/>
        </p:nvSpPr>
        <p:spPr>
          <a:xfrm>
            <a:off x="3449369" y="1923065"/>
            <a:ext cx="2196445" cy="4569807"/>
          </a:xfrm>
          <a:prstGeom prst="roundRect">
            <a:avLst>
              <a:gd name="adj" fmla="val 12504"/>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IN" b="1" dirty="0">
              <a:solidFill>
                <a:schemeClr val="accent3"/>
              </a:solidFill>
            </a:endParaRPr>
          </a:p>
          <a:p>
            <a:pPr algn="ctr"/>
            <a:endParaRPr lang="en-IN" b="1" dirty="0">
              <a:solidFill>
                <a:schemeClr val="accent3"/>
              </a:solidFill>
            </a:endParaRPr>
          </a:p>
          <a:p>
            <a:pPr algn="ctr"/>
            <a:endParaRPr lang="en-IN" b="1" dirty="0">
              <a:solidFill>
                <a:schemeClr val="accent3"/>
              </a:solidFill>
            </a:endParaRPr>
          </a:p>
          <a:p>
            <a:pPr algn="ctr"/>
            <a:endParaRPr lang="en-IN" b="1" dirty="0">
              <a:solidFill>
                <a:schemeClr val="accent3"/>
              </a:solidFill>
            </a:endParaRPr>
          </a:p>
          <a:p>
            <a:pPr algn="ctr"/>
            <a:endParaRPr lang="en-IN" b="1" dirty="0">
              <a:solidFill>
                <a:schemeClr val="accent3"/>
              </a:solidFill>
            </a:endParaRPr>
          </a:p>
          <a:p>
            <a:pPr algn="ctr"/>
            <a:r>
              <a:rPr lang="en-IN" b="1" dirty="0">
                <a:solidFill>
                  <a:schemeClr val="accent3"/>
                </a:solidFill>
              </a:rPr>
              <a:t>Methods</a:t>
            </a:r>
            <a:endParaRPr lang="en-IN" sz="1400" dirty="0"/>
          </a:p>
          <a:p>
            <a:pPr algn="ctr" fontAlgn="base">
              <a:lnSpc>
                <a:spcPct val="80000"/>
              </a:lnSpc>
              <a:buFont typeface="Arial" panose="020B0604020202020204" pitchFamily="34" charset="0"/>
              <a:buChar char="•"/>
              <a:tabLst>
                <a:tab pos="762000" algn="l"/>
              </a:tabLst>
            </a:pPr>
            <a:r>
              <a:rPr lang="en-US" sz="1400" dirty="0">
                <a:solidFill>
                  <a:schemeClr val="tx1"/>
                </a:solidFill>
              </a:rPr>
              <a:t>Study Design- Cross-Sectional.</a:t>
            </a:r>
          </a:p>
          <a:p>
            <a:pPr algn="ctr" fontAlgn="base">
              <a:lnSpc>
                <a:spcPct val="80000"/>
              </a:lnSpc>
              <a:buFont typeface="Arial" panose="020B0604020202020204" pitchFamily="34" charset="0"/>
              <a:buChar char="•"/>
              <a:tabLst>
                <a:tab pos="762000" algn="l"/>
              </a:tabLst>
            </a:pPr>
            <a:r>
              <a:rPr lang="en-US" sz="1400" dirty="0">
                <a:solidFill>
                  <a:schemeClr val="tx1"/>
                </a:solidFill>
              </a:rPr>
              <a:t>Study area- HR Department of HCAH.</a:t>
            </a:r>
          </a:p>
          <a:p>
            <a:pPr algn="ctr" fontAlgn="base">
              <a:lnSpc>
                <a:spcPct val="80000"/>
              </a:lnSpc>
              <a:buFont typeface="Arial" panose="020B0604020202020204" pitchFamily="34" charset="0"/>
              <a:buChar char="•"/>
              <a:tabLst>
                <a:tab pos="762000" algn="l"/>
              </a:tabLst>
            </a:pPr>
            <a:r>
              <a:rPr lang="en-US" sz="1400" dirty="0">
                <a:solidFill>
                  <a:schemeClr val="tx1"/>
                </a:solidFill>
              </a:rPr>
              <a:t>Study Population- Applicants who are looking for jobs.</a:t>
            </a:r>
          </a:p>
          <a:p>
            <a:pPr algn="ctr" fontAlgn="base">
              <a:lnSpc>
                <a:spcPct val="80000"/>
              </a:lnSpc>
              <a:buFont typeface="Arial" panose="020B0604020202020204" pitchFamily="34" charset="0"/>
              <a:buChar char="•"/>
              <a:tabLst>
                <a:tab pos="762000" algn="l"/>
              </a:tabLst>
            </a:pPr>
            <a:r>
              <a:rPr lang="en-US" sz="1400" dirty="0">
                <a:solidFill>
                  <a:schemeClr val="tx1"/>
                </a:solidFill>
              </a:rPr>
              <a:t>Study Tools- Interview Schedule.</a:t>
            </a:r>
          </a:p>
          <a:p>
            <a:pPr algn="ctr" fontAlgn="base">
              <a:lnSpc>
                <a:spcPct val="80000"/>
              </a:lnSpc>
              <a:buFont typeface="Arial" panose="020B0604020202020204" pitchFamily="34" charset="0"/>
              <a:buChar char="•"/>
              <a:tabLst>
                <a:tab pos="762000" algn="l"/>
              </a:tabLst>
            </a:pPr>
            <a:r>
              <a:rPr lang="en-US" sz="1400" dirty="0">
                <a:solidFill>
                  <a:schemeClr val="tx1"/>
                </a:solidFill>
              </a:rPr>
              <a:t>Study Duration- 2 Months.</a:t>
            </a:r>
          </a:p>
          <a:p>
            <a:pPr algn="ctr" fontAlgn="base">
              <a:lnSpc>
                <a:spcPct val="80000"/>
              </a:lnSpc>
              <a:buFont typeface="Arial" panose="020B0604020202020204" pitchFamily="34" charset="0"/>
              <a:buChar char="•"/>
              <a:tabLst>
                <a:tab pos="762000" algn="l"/>
              </a:tabLst>
            </a:pPr>
            <a:r>
              <a:rPr lang="en-US" sz="1400" dirty="0">
                <a:solidFill>
                  <a:schemeClr val="tx1"/>
                </a:solidFill>
              </a:rPr>
              <a:t>Data Collection- Based on the skill set requirements, we search in jobs portal. We used to call the candidates who were looking for jobs, asking few details like current salary, expected salary, relevant experience, notice period. </a:t>
            </a:r>
            <a:endParaRPr lang="en-IN" dirty="0"/>
          </a:p>
          <a:p>
            <a:pPr algn="ctr"/>
            <a:endParaRPr lang="en-IN" dirty="0"/>
          </a:p>
          <a:p>
            <a:pPr algn="ctr"/>
            <a:endParaRPr lang="en-IN" dirty="0"/>
          </a:p>
          <a:p>
            <a:pPr algn="ctr"/>
            <a:endParaRPr lang="en-IN" dirty="0"/>
          </a:p>
          <a:p>
            <a:pPr algn="ctr"/>
            <a:endParaRPr lang="en-IN" dirty="0"/>
          </a:p>
          <a:p>
            <a:pPr algn="ctr"/>
            <a:endParaRPr lang="en-IN" sz="1400" dirty="0"/>
          </a:p>
          <a:p>
            <a:pPr algn="ctr"/>
            <a:endParaRPr lang="en-IN" dirty="0"/>
          </a:p>
          <a:p>
            <a:pPr algn="ctr"/>
            <a:endParaRPr lang="en-IN" dirty="0"/>
          </a:p>
        </p:txBody>
      </p:sp>
      <p:sp>
        <p:nvSpPr>
          <p:cNvPr id="12" name="Rectangle: Rounded Corners 11">
            <a:extLst>
              <a:ext uri="{FF2B5EF4-FFF2-40B4-BE49-F238E27FC236}">
                <a16:creationId xmlns:a16="http://schemas.microsoft.com/office/drawing/2014/main" id="{4EF23F37-7DF4-4A25-A290-DFEADCEB52E2}"/>
              </a:ext>
            </a:extLst>
          </p:cNvPr>
          <p:cNvSpPr/>
          <p:nvPr/>
        </p:nvSpPr>
        <p:spPr>
          <a:xfrm>
            <a:off x="5883042" y="1923066"/>
            <a:ext cx="2196445" cy="456980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b="1" dirty="0">
                <a:solidFill>
                  <a:schemeClr val="accent3"/>
                </a:solidFill>
              </a:rPr>
              <a:t>Result</a:t>
            </a:r>
          </a:p>
          <a:p>
            <a:pPr algn="ctr"/>
            <a:endParaRPr lang="en-IN" dirty="0"/>
          </a:p>
          <a:p>
            <a:pPr algn="ctr"/>
            <a:endParaRPr lang="en-IN" sz="1600" dirty="0"/>
          </a:p>
          <a:p>
            <a:pPr marL="285750" indent="-285750" algn="ctr">
              <a:buFont typeface="Courier New" panose="02070309020205020404" pitchFamily="49" charset="0"/>
              <a:buChar char="o"/>
            </a:pPr>
            <a:r>
              <a:rPr lang="en-US" sz="1400" dirty="0"/>
              <a:t>Encouraged 20-30 Candidates every day to apply for the jobs.</a:t>
            </a:r>
          </a:p>
          <a:p>
            <a:pPr marL="285750" indent="-285750" algn="ctr">
              <a:buFont typeface="Courier New" panose="02070309020205020404" pitchFamily="49" charset="0"/>
              <a:buChar char="o"/>
            </a:pPr>
            <a:r>
              <a:rPr lang="en-US" sz="1400" dirty="0"/>
              <a:t>Scheduled 5-7 interviews everyday for the available positions.</a:t>
            </a:r>
          </a:p>
          <a:p>
            <a:pPr marL="285750" indent="-285750" algn="ctr">
              <a:buFont typeface="Courier New" panose="02070309020205020404" pitchFamily="49" charset="0"/>
              <a:buChar char="o"/>
            </a:pPr>
            <a:r>
              <a:rPr lang="en-US" sz="1400" dirty="0"/>
              <a:t>We  closed  available  position on immediate basis.</a:t>
            </a:r>
          </a:p>
          <a:p>
            <a:pPr marL="285750" indent="-285750" algn="ctr">
              <a:buFont typeface="Courier New" panose="02070309020205020404" pitchFamily="49" charset="0"/>
              <a:buChar char="o"/>
            </a:pPr>
            <a:r>
              <a:rPr lang="en-US" sz="1400" dirty="0"/>
              <a:t>We released the offer letter for the selected candidates.</a:t>
            </a:r>
          </a:p>
          <a:p>
            <a:pPr marL="285750" indent="-285750" algn="ctr">
              <a:buFont typeface="Courier New" panose="02070309020205020404" pitchFamily="49" charset="0"/>
              <a:buChar char="o"/>
            </a:pPr>
            <a:endParaRPr lang="en-IN" sz="1600" dirty="0"/>
          </a:p>
        </p:txBody>
      </p:sp>
      <p:sp>
        <p:nvSpPr>
          <p:cNvPr id="13" name="Rectangle: Rounded Corners 12">
            <a:extLst>
              <a:ext uri="{FF2B5EF4-FFF2-40B4-BE49-F238E27FC236}">
                <a16:creationId xmlns:a16="http://schemas.microsoft.com/office/drawing/2014/main" id="{7BC4C9CF-EDBF-4FCB-942F-5919511F42E5}"/>
              </a:ext>
            </a:extLst>
          </p:cNvPr>
          <p:cNvSpPr/>
          <p:nvPr/>
        </p:nvSpPr>
        <p:spPr>
          <a:xfrm>
            <a:off x="8579040" y="1941813"/>
            <a:ext cx="2196445" cy="456980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b="1" dirty="0">
                <a:solidFill>
                  <a:schemeClr val="accent3"/>
                </a:solidFill>
              </a:rPr>
              <a:t>Conclusion</a:t>
            </a:r>
            <a:br>
              <a:rPr lang="en-IN" dirty="0"/>
            </a:br>
            <a:endParaRPr lang="en-IN" dirty="0"/>
          </a:p>
          <a:p>
            <a:pPr marL="285750" indent="-285750" algn="ctr">
              <a:buFont typeface="Courier New" panose="02070309020205020404" pitchFamily="49" charset="0"/>
              <a:buChar char="o"/>
            </a:pPr>
            <a:r>
              <a:rPr lang="en-US" sz="1400" dirty="0"/>
              <a:t>Well defined job posting is a good step to improve the recruitment process.</a:t>
            </a:r>
          </a:p>
          <a:p>
            <a:pPr marL="285750" indent="-285750" algn="ctr">
              <a:buFont typeface="Courier New" panose="02070309020205020404" pitchFamily="49" charset="0"/>
              <a:buChar char="o"/>
            </a:pPr>
            <a:r>
              <a:rPr lang="en-US" sz="1400" dirty="0"/>
              <a:t>Provide useful and specific details about open roles.</a:t>
            </a:r>
          </a:p>
          <a:p>
            <a:pPr marL="285750" indent="-285750" algn="ctr">
              <a:buFont typeface="Courier New" panose="02070309020205020404" pitchFamily="49" charset="0"/>
              <a:buChar char="o"/>
            </a:pPr>
            <a:r>
              <a:rPr lang="en-US" sz="1400" dirty="0"/>
              <a:t>Promote your company as in what makes your company unique to give candidates compelling reasons to apply.</a:t>
            </a:r>
          </a:p>
          <a:p>
            <a:pPr marL="285750" indent="-285750" algn="ctr">
              <a:buFont typeface="Courier New" panose="02070309020205020404" pitchFamily="49" charset="0"/>
              <a:buChar char="o"/>
            </a:pPr>
            <a:r>
              <a:rPr lang="en-US" sz="1400" dirty="0"/>
              <a:t>Referrals are often a good way to find-quality hires. </a:t>
            </a:r>
            <a:endParaRPr lang="en-IN" dirty="0"/>
          </a:p>
        </p:txBody>
      </p:sp>
    </p:spTree>
    <p:extLst>
      <p:ext uri="{BB962C8B-B14F-4D97-AF65-F5344CB8AC3E}">
        <p14:creationId xmlns:p14="http://schemas.microsoft.com/office/powerpoint/2010/main" val="370550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DA1658-96DB-4BB5-A73D-6E2E31B5F6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5113" y="1333856"/>
            <a:ext cx="6749592" cy="4190287"/>
          </a:xfrm>
          <a:prstGeom prst="rect">
            <a:avLst/>
          </a:prstGeom>
        </p:spPr>
      </p:pic>
    </p:spTree>
    <p:extLst>
      <p:ext uri="{BB962C8B-B14F-4D97-AF65-F5344CB8AC3E}">
        <p14:creationId xmlns:p14="http://schemas.microsoft.com/office/powerpoint/2010/main" val="271459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75193-66CE-46FF-B6FC-B6A76235D092}"/>
              </a:ext>
            </a:extLst>
          </p:cNvPr>
          <p:cNvSpPr>
            <a:spLocks noGrp="1"/>
          </p:cNvSpPr>
          <p:nvPr>
            <p:ph type="title"/>
          </p:nvPr>
        </p:nvSpPr>
        <p:spPr/>
        <p:txBody>
          <a:bodyPr/>
          <a:lstStyle/>
          <a:p>
            <a:r>
              <a:rPr lang="en-IN" b="1" dirty="0">
                <a:solidFill>
                  <a:srgbClr val="FF0000"/>
                </a:solidFill>
              </a:rPr>
              <a:t>Screenshot of Approval</a:t>
            </a:r>
            <a:endParaRPr lang="en-IN" dirty="0">
              <a:solidFill>
                <a:srgbClr val="FF0000"/>
              </a:solidFill>
            </a:endParaRPr>
          </a:p>
        </p:txBody>
      </p:sp>
      <p:pic>
        <p:nvPicPr>
          <p:cNvPr id="4" name="Picture 4">
            <a:extLst>
              <a:ext uri="{FF2B5EF4-FFF2-40B4-BE49-F238E27FC236}">
                <a16:creationId xmlns:a16="http://schemas.microsoft.com/office/drawing/2014/main" id="{3EFF4275-61C7-F9AC-6FCC-52FCFD5653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9116" y="2145009"/>
            <a:ext cx="6809101" cy="3906168"/>
          </a:xfrm>
        </p:spPr>
      </p:pic>
    </p:spTree>
    <p:extLst>
      <p:ext uri="{BB962C8B-B14F-4D97-AF65-F5344CB8AC3E}">
        <p14:creationId xmlns:p14="http://schemas.microsoft.com/office/powerpoint/2010/main" val="1622727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7BC2F-54DC-4610-8F31-7D3D22DB5EC5}"/>
              </a:ext>
            </a:extLst>
          </p:cNvPr>
          <p:cNvSpPr>
            <a:spLocks noGrp="1"/>
          </p:cNvSpPr>
          <p:nvPr>
            <p:ph type="title"/>
          </p:nvPr>
        </p:nvSpPr>
        <p:spPr/>
        <p:txBody>
          <a:bodyPr/>
          <a:lstStyle/>
          <a:p>
            <a:r>
              <a:rPr lang="en-IN" b="1" dirty="0"/>
              <a:t>   </a:t>
            </a:r>
            <a:r>
              <a:rPr lang="en-IN" b="1" dirty="0">
                <a:solidFill>
                  <a:srgbClr val="FF0000"/>
                </a:solidFill>
              </a:rPr>
              <a:t>Introduction to Recruitment       </a:t>
            </a:r>
          </a:p>
        </p:txBody>
      </p:sp>
      <p:sp>
        <p:nvSpPr>
          <p:cNvPr id="3" name="Content Placeholder 2">
            <a:extLst>
              <a:ext uri="{FF2B5EF4-FFF2-40B4-BE49-F238E27FC236}">
                <a16:creationId xmlns:a16="http://schemas.microsoft.com/office/drawing/2014/main" id="{41104894-0AAA-407E-B7A7-CC4BBE52723A}"/>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r>
              <a:rPr lang="en-US" dirty="0"/>
              <a:t>Recruitment is a method for searching and identifying a prospective candidate and encouraging them to apply for a particular vacant position/job. </a:t>
            </a:r>
          </a:p>
          <a:p>
            <a:pPr marL="0" indent="0">
              <a:buNone/>
            </a:pPr>
            <a:endParaRPr lang="en-US" dirty="0"/>
          </a:p>
          <a:p>
            <a:endParaRPr lang="en-IN" dirty="0"/>
          </a:p>
        </p:txBody>
      </p:sp>
    </p:spTree>
    <p:extLst>
      <p:ext uri="{BB962C8B-B14F-4D97-AF65-F5344CB8AC3E}">
        <p14:creationId xmlns:p14="http://schemas.microsoft.com/office/powerpoint/2010/main" val="2395864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D973A-5DCB-581C-689F-28B402D39AE6}"/>
              </a:ext>
            </a:extLst>
          </p:cNvPr>
          <p:cNvSpPr>
            <a:spLocks noGrp="1"/>
          </p:cNvSpPr>
          <p:nvPr>
            <p:ph type="title"/>
          </p:nvPr>
        </p:nvSpPr>
        <p:spPr>
          <a:xfrm>
            <a:off x="1484310" y="685800"/>
            <a:ext cx="10018713" cy="1752599"/>
          </a:xfrm>
        </p:spPr>
        <p:txBody>
          <a:bodyPr/>
          <a:lstStyle/>
          <a:p>
            <a:r>
              <a:rPr lang="en-US" b="1" dirty="0">
                <a:solidFill>
                  <a:srgbClr val="FF0000"/>
                </a:solidFill>
              </a:rPr>
              <a:t>Objective of the study</a:t>
            </a:r>
          </a:p>
        </p:txBody>
      </p:sp>
      <p:sp>
        <p:nvSpPr>
          <p:cNvPr id="3" name="Content Placeholder 2">
            <a:extLst>
              <a:ext uri="{FF2B5EF4-FFF2-40B4-BE49-F238E27FC236}">
                <a16:creationId xmlns:a16="http://schemas.microsoft.com/office/drawing/2014/main" id="{D273E88F-9E73-0119-1A7A-6DF3AD967D75}"/>
              </a:ext>
            </a:extLst>
          </p:cNvPr>
          <p:cNvSpPr>
            <a:spLocks noGrp="1"/>
          </p:cNvSpPr>
          <p:nvPr>
            <p:ph idx="1"/>
          </p:nvPr>
        </p:nvSpPr>
        <p:spPr/>
        <p:txBody>
          <a:bodyPr/>
          <a:lstStyle/>
          <a:p>
            <a:r>
              <a:rPr lang="en-US" dirty="0"/>
              <a:t>To Understand the Recruitment process at HCAH. </a:t>
            </a:r>
          </a:p>
          <a:p>
            <a:r>
              <a:rPr lang="en-US" dirty="0"/>
              <a:t> To examine the challenges in the existing recruitment process. </a:t>
            </a:r>
          </a:p>
          <a:p>
            <a:endParaRPr lang="en-US" dirty="0"/>
          </a:p>
          <a:p>
            <a:endParaRPr lang="en-US" dirty="0"/>
          </a:p>
        </p:txBody>
      </p:sp>
    </p:spTree>
    <p:extLst>
      <p:ext uri="{BB962C8B-B14F-4D97-AF65-F5344CB8AC3E}">
        <p14:creationId xmlns:p14="http://schemas.microsoft.com/office/powerpoint/2010/main" val="123082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06F89-6F11-453C-B309-DD34C63F30EE}"/>
              </a:ext>
            </a:extLst>
          </p:cNvPr>
          <p:cNvSpPr>
            <a:spLocks noGrp="1"/>
          </p:cNvSpPr>
          <p:nvPr>
            <p:ph type="title"/>
          </p:nvPr>
        </p:nvSpPr>
        <p:spPr>
          <a:xfrm>
            <a:off x="1484310" y="0"/>
            <a:ext cx="10018713" cy="782320"/>
          </a:xfrm>
        </p:spPr>
        <p:txBody>
          <a:bodyPr/>
          <a:lstStyle/>
          <a:p>
            <a:r>
              <a:rPr lang="en-US" b="1" dirty="0">
                <a:solidFill>
                  <a:srgbClr val="FF0000"/>
                </a:solidFill>
              </a:rPr>
              <a:t>Methodology</a:t>
            </a:r>
            <a:endParaRPr lang="en-IN" b="1" dirty="0">
              <a:solidFill>
                <a:srgbClr val="FF0000"/>
              </a:solidFill>
            </a:endParaRPr>
          </a:p>
        </p:txBody>
      </p:sp>
      <p:sp>
        <p:nvSpPr>
          <p:cNvPr id="3" name="Content Placeholder 2">
            <a:extLst>
              <a:ext uri="{FF2B5EF4-FFF2-40B4-BE49-F238E27FC236}">
                <a16:creationId xmlns:a16="http://schemas.microsoft.com/office/drawing/2014/main" id="{8CD4CAA8-1274-4665-9807-0D7903639F47}"/>
              </a:ext>
            </a:extLst>
          </p:cNvPr>
          <p:cNvSpPr>
            <a:spLocks noGrp="1"/>
          </p:cNvSpPr>
          <p:nvPr>
            <p:ph idx="1"/>
          </p:nvPr>
        </p:nvSpPr>
        <p:spPr>
          <a:xfrm>
            <a:off x="1484310" y="914400"/>
            <a:ext cx="10018713" cy="5770879"/>
          </a:xfrm>
        </p:spPr>
        <p:txBody>
          <a:bodyPr>
            <a:normAutofit/>
          </a:bodyPr>
          <a:lstStyle/>
          <a:p>
            <a:pPr fontAlgn="base">
              <a:lnSpc>
                <a:spcPct val="80000"/>
              </a:lnSpc>
              <a:buFont typeface="Arial" panose="020B0604020202020204" pitchFamily="34" charset="0"/>
              <a:buChar char="•"/>
              <a:tabLst>
                <a:tab pos="762000" algn="l"/>
              </a:tabLst>
            </a:pPr>
            <a:endParaRPr lang="en-US" sz="2000" dirty="0">
              <a:solidFill>
                <a:srgbClr val="212529"/>
              </a:solidFill>
              <a:latin typeface="inherit"/>
            </a:endParaRPr>
          </a:p>
          <a:p>
            <a:pPr fontAlgn="base">
              <a:lnSpc>
                <a:spcPct val="80000"/>
              </a:lnSpc>
              <a:buFont typeface="Arial" panose="020B0604020202020204" pitchFamily="34" charset="0"/>
              <a:buChar char="•"/>
              <a:tabLst>
                <a:tab pos="762000" algn="l"/>
              </a:tabLst>
            </a:pPr>
            <a:endParaRPr lang="en-US" sz="2000" dirty="0">
              <a:solidFill>
                <a:srgbClr val="212529"/>
              </a:solidFill>
              <a:latin typeface="inherit"/>
            </a:endParaRPr>
          </a:p>
          <a:p>
            <a:pPr fontAlgn="base">
              <a:lnSpc>
                <a:spcPct val="80000"/>
              </a:lnSpc>
              <a:buFont typeface="Arial" panose="020B0604020202020204" pitchFamily="34" charset="0"/>
              <a:buChar char="•"/>
              <a:tabLst>
                <a:tab pos="762000" algn="l"/>
              </a:tabLst>
            </a:pPr>
            <a:endParaRPr lang="en-US" sz="2000" dirty="0">
              <a:solidFill>
                <a:srgbClr val="212529"/>
              </a:solidFill>
              <a:latin typeface="inherit"/>
            </a:endParaRPr>
          </a:p>
          <a:p>
            <a:pPr marL="0" indent="0" fontAlgn="base">
              <a:lnSpc>
                <a:spcPct val="80000"/>
              </a:lnSpc>
              <a:buNone/>
              <a:tabLst>
                <a:tab pos="762000" algn="l"/>
              </a:tabLst>
            </a:pPr>
            <a:endParaRPr lang="en-US" sz="2000" dirty="0">
              <a:solidFill>
                <a:srgbClr val="212529"/>
              </a:solidFill>
              <a:latin typeface="inherit"/>
            </a:endParaRP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Study Design- Cross-Sectional.</a:t>
            </a: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Study area- HR Department of HCAH.</a:t>
            </a: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Study Population- Applicants who are looking for jobs.</a:t>
            </a: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Study Tools- Interview Scheduling.</a:t>
            </a: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Study Duration- 2 Months.</a:t>
            </a:r>
          </a:p>
          <a:p>
            <a:pPr fontAlgn="base">
              <a:lnSpc>
                <a:spcPct val="80000"/>
              </a:lnSpc>
              <a:buFont typeface="Arial" panose="020B0604020202020204" pitchFamily="34" charset="0"/>
              <a:buChar char="•"/>
              <a:tabLst>
                <a:tab pos="762000" algn="l"/>
              </a:tabLst>
            </a:pPr>
            <a:r>
              <a:rPr lang="en-US" sz="2000" dirty="0">
                <a:solidFill>
                  <a:srgbClr val="212529"/>
                </a:solidFill>
                <a:latin typeface="inherit"/>
              </a:rPr>
              <a:t>Data Collection- Based on the skill set requirements, we search in jobs portal. We used to call the candidates who were looking for jobs, asking few details like current salary, expected salary, relevant experience, notice period. </a:t>
            </a:r>
            <a:endParaRPr lang="en-US" dirty="0"/>
          </a:p>
          <a:p>
            <a:endParaRPr lang="en-US" dirty="0"/>
          </a:p>
          <a:p>
            <a:endParaRPr lang="en-US" dirty="0"/>
          </a:p>
          <a:p>
            <a:endParaRPr lang="en-IN" dirty="0"/>
          </a:p>
        </p:txBody>
      </p:sp>
    </p:spTree>
    <p:extLst>
      <p:ext uri="{BB962C8B-B14F-4D97-AF65-F5344CB8AC3E}">
        <p14:creationId xmlns:p14="http://schemas.microsoft.com/office/powerpoint/2010/main" val="43172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F595-47A5-4C21-9288-6946B761C69D}"/>
              </a:ext>
            </a:extLst>
          </p:cNvPr>
          <p:cNvSpPr>
            <a:spLocks noGrp="1"/>
          </p:cNvSpPr>
          <p:nvPr>
            <p:ph type="title"/>
          </p:nvPr>
        </p:nvSpPr>
        <p:spPr>
          <a:xfrm>
            <a:off x="1484311" y="142241"/>
            <a:ext cx="10018713" cy="1215246"/>
          </a:xfrm>
        </p:spPr>
        <p:txBody>
          <a:bodyPr/>
          <a:lstStyle/>
          <a:p>
            <a:r>
              <a:rPr lang="en-IN" b="1" dirty="0">
                <a:solidFill>
                  <a:srgbClr val="FF0000"/>
                </a:solidFill>
              </a:rPr>
              <a:t>Results</a:t>
            </a:r>
          </a:p>
        </p:txBody>
      </p:sp>
      <p:sp>
        <p:nvSpPr>
          <p:cNvPr id="3" name="Content Placeholder 2">
            <a:extLst>
              <a:ext uri="{FF2B5EF4-FFF2-40B4-BE49-F238E27FC236}">
                <a16:creationId xmlns:a16="http://schemas.microsoft.com/office/drawing/2014/main" id="{A0995BDC-30E3-4A7B-9CE0-DC7D32D1073F}"/>
              </a:ext>
            </a:extLst>
          </p:cNvPr>
          <p:cNvSpPr>
            <a:spLocks noGrp="1"/>
          </p:cNvSpPr>
          <p:nvPr>
            <p:ph idx="1"/>
          </p:nvPr>
        </p:nvSpPr>
        <p:spPr>
          <a:xfrm>
            <a:off x="1484310" y="1625600"/>
            <a:ext cx="10018713" cy="4978399"/>
          </a:xfrm>
        </p:spPr>
        <p:txBody>
          <a:bodyPr>
            <a:normAutofit/>
          </a:bodyPr>
          <a:lstStyle/>
          <a:p>
            <a:pPr marL="0" indent="0">
              <a:buNone/>
            </a:pPr>
            <a:r>
              <a:rPr lang="en-IN" dirty="0"/>
              <a:t>The Recruitment process followed in the organization were-</a:t>
            </a:r>
          </a:p>
          <a:p>
            <a:pPr marL="0" indent="0">
              <a:buNone/>
            </a:pPr>
            <a:r>
              <a:rPr lang="en-IN" dirty="0"/>
              <a:t>1. Preparing. 2. Sourcing 3. Selecting. 4 . Hiring. 5. On-boarding.</a:t>
            </a:r>
          </a:p>
          <a:p>
            <a:pPr marL="0" indent="0">
              <a:buNone/>
            </a:pPr>
            <a:r>
              <a:rPr lang="en-IN" dirty="0"/>
              <a:t>We were involved in the Sourcing position wherein we had to bring in candidates for the Interview round.</a:t>
            </a:r>
          </a:p>
          <a:p>
            <a:pPr marL="0" indent="0">
              <a:buNone/>
            </a:pPr>
            <a:r>
              <a:rPr lang="en-IN" dirty="0"/>
              <a:t> </a:t>
            </a:r>
          </a:p>
          <a:p>
            <a:pPr marL="0" indent="0">
              <a:buNone/>
            </a:pPr>
            <a:r>
              <a:rPr lang="en-IN" dirty="0"/>
              <a:t> a. Encouraged 20-30 Candidates every day to apply for the jobs.</a:t>
            </a:r>
          </a:p>
          <a:p>
            <a:pPr marL="0" indent="0">
              <a:buNone/>
            </a:pPr>
            <a:r>
              <a:rPr lang="en-IN" dirty="0"/>
              <a:t> b. Scheduled 5-7 interviews everyday for the available positions.</a:t>
            </a:r>
          </a:p>
          <a:p>
            <a:pPr marL="0" indent="0">
              <a:buNone/>
            </a:pPr>
            <a:r>
              <a:rPr lang="en-IN" dirty="0"/>
              <a:t> c. We  closed  available  position on immediate basis.</a:t>
            </a:r>
          </a:p>
        </p:txBody>
      </p:sp>
    </p:spTree>
    <p:extLst>
      <p:ext uri="{BB962C8B-B14F-4D97-AF65-F5344CB8AC3E}">
        <p14:creationId xmlns:p14="http://schemas.microsoft.com/office/powerpoint/2010/main" val="93636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E0037-3F9A-4789-85FB-1372226B3A33}"/>
              </a:ext>
            </a:extLst>
          </p:cNvPr>
          <p:cNvSpPr>
            <a:spLocks noGrp="1"/>
          </p:cNvSpPr>
          <p:nvPr>
            <p:ph type="title"/>
          </p:nvPr>
        </p:nvSpPr>
        <p:spPr/>
        <p:txBody>
          <a:bodyPr/>
          <a:lstStyle/>
          <a:p>
            <a:r>
              <a:rPr lang="en-IN" dirty="0"/>
              <a:t> </a:t>
            </a:r>
            <a:r>
              <a:rPr lang="en-IN" b="1" dirty="0">
                <a:solidFill>
                  <a:srgbClr val="FF0000"/>
                </a:solidFill>
              </a:rPr>
              <a:t>Discussion</a:t>
            </a:r>
          </a:p>
        </p:txBody>
      </p:sp>
      <p:sp>
        <p:nvSpPr>
          <p:cNvPr id="3" name="Content Placeholder 2">
            <a:extLst>
              <a:ext uri="{FF2B5EF4-FFF2-40B4-BE49-F238E27FC236}">
                <a16:creationId xmlns:a16="http://schemas.microsoft.com/office/drawing/2014/main" id="{8CF7ED8A-D678-44DB-80AE-F5BD05E45FF2}"/>
              </a:ext>
            </a:extLst>
          </p:cNvPr>
          <p:cNvSpPr>
            <a:spLocks noGrp="1"/>
          </p:cNvSpPr>
          <p:nvPr>
            <p:ph idx="1"/>
          </p:nvPr>
        </p:nvSpPr>
        <p:spPr/>
        <p:txBody>
          <a:bodyPr>
            <a:normAutofit/>
          </a:bodyPr>
          <a:lstStyle/>
          <a:p>
            <a:r>
              <a:rPr lang="en-US" dirty="0"/>
              <a:t>Recruitment is a never-ending process. Above all, the process has all the way become more difficult due to the Covid 19 pandemic.</a:t>
            </a:r>
          </a:p>
          <a:p>
            <a:endParaRPr lang="en-US" dirty="0"/>
          </a:p>
          <a:p>
            <a:r>
              <a:rPr lang="en-US" dirty="0"/>
              <a:t>The organization wants to hire more talented &amp; experienced  candidate  but it  was difficult in  a short period of time.</a:t>
            </a:r>
          </a:p>
        </p:txBody>
      </p:sp>
    </p:spTree>
    <p:extLst>
      <p:ext uri="{BB962C8B-B14F-4D97-AF65-F5344CB8AC3E}">
        <p14:creationId xmlns:p14="http://schemas.microsoft.com/office/powerpoint/2010/main" val="1317242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B8DB-7319-4650-866C-1D3A05AEA2F0}"/>
              </a:ext>
            </a:extLst>
          </p:cNvPr>
          <p:cNvSpPr>
            <a:spLocks noGrp="1"/>
          </p:cNvSpPr>
          <p:nvPr>
            <p:ph type="title"/>
          </p:nvPr>
        </p:nvSpPr>
        <p:spPr>
          <a:xfrm>
            <a:off x="1484311" y="103696"/>
            <a:ext cx="10018713" cy="1574275"/>
          </a:xfrm>
        </p:spPr>
        <p:txBody>
          <a:bodyPr/>
          <a:lstStyle/>
          <a:p>
            <a:r>
              <a:rPr lang="en-IN" b="1" dirty="0">
                <a:solidFill>
                  <a:srgbClr val="FF0000"/>
                </a:solidFill>
              </a:rPr>
              <a:t>Conclusion</a:t>
            </a:r>
            <a:endParaRPr lang="en-IN" dirty="0">
              <a:solidFill>
                <a:srgbClr val="FF0000"/>
              </a:solidFill>
            </a:endParaRPr>
          </a:p>
        </p:txBody>
      </p:sp>
      <p:sp>
        <p:nvSpPr>
          <p:cNvPr id="3" name="Content Placeholder 2">
            <a:extLst>
              <a:ext uri="{FF2B5EF4-FFF2-40B4-BE49-F238E27FC236}">
                <a16:creationId xmlns:a16="http://schemas.microsoft.com/office/drawing/2014/main" id="{93661FF0-5416-4CF8-AD8B-5DD9DEC4F8ED}"/>
              </a:ext>
            </a:extLst>
          </p:cNvPr>
          <p:cNvSpPr>
            <a:spLocks noGrp="1"/>
          </p:cNvSpPr>
          <p:nvPr>
            <p:ph idx="1"/>
          </p:nvPr>
        </p:nvSpPr>
        <p:spPr>
          <a:xfrm>
            <a:off x="1484310" y="2479249"/>
            <a:ext cx="10018713" cy="4025245"/>
          </a:xfrm>
        </p:spPr>
        <p:txBody>
          <a:bodyPr>
            <a:normAutofit/>
          </a:bodyPr>
          <a:lstStyle/>
          <a:p>
            <a:pPr marR="906780" lvl="0"/>
            <a:r>
              <a:rPr lang="en-US" dirty="0"/>
              <a:t> A company’s recruitment and selection process should be good enough to achieve success in the market. </a:t>
            </a:r>
          </a:p>
          <a:p>
            <a:pPr marR="906780"/>
            <a:r>
              <a:rPr lang="en-US" dirty="0"/>
              <a:t> Implementing more effective processes to recruit candidates and select the best and the brightest, will improve the chances to meet the Human Resource needs for a firm.</a:t>
            </a:r>
            <a:endParaRPr lang="en-IN" dirty="0"/>
          </a:p>
        </p:txBody>
      </p:sp>
    </p:spTree>
    <p:extLst>
      <p:ext uri="{BB962C8B-B14F-4D97-AF65-F5344CB8AC3E}">
        <p14:creationId xmlns:p14="http://schemas.microsoft.com/office/powerpoint/2010/main" val="2673670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solidFill>
                  <a:srgbClr val="FF0000"/>
                </a:solidFill>
              </a:rPr>
              <a:t>Internship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b="1" dirty="0">
                <a:solidFill>
                  <a:schemeClr val="accent5"/>
                </a:solidFill>
              </a:rPr>
              <a:t>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normAutofit/>
          </a:bodyPr>
          <a:lstStyle/>
          <a:p>
            <a:r>
              <a:rPr lang="en-IN" dirty="0"/>
              <a:t>Cold calling.</a:t>
            </a:r>
          </a:p>
          <a:p>
            <a:r>
              <a:rPr lang="en-IN" dirty="0"/>
              <a:t>Induction.</a:t>
            </a:r>
          </a:p>
          <a:p>
            <a:r>
              <a:rPr lang="en-IN" dirty="0"/>
              <a:t>Using HR-one portal  for employee documentation.</a:t>
            </a:r>
            <a:r>
              <a:rPr lang="en-US" dirty="0"/>
              <a:t> </a:t>
            </a:r>
          </a:p>
          <a:p>
            <a:endParaRPr lang="en-IN" dirty="0"/>
          </a:p>
          <a:p>
            <a:endParaRPr lang="en-IN" dirty="0"/>
          </a:p>
          <a:p>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b="1" dirty="0">
                <a:solidFill>
                  <a:schemeClr val="accent5"/>
                </a:solidFill>
              </a:rPr>
              <a:t>Overall</a:t>
            </a:r>
            <a:r>
              <a:rPr lang="en-IN" dirty="0">
                <a:solidFill>
                  <a:schemeClr val="accent1"/>
                </a:solidFill>
              </a:rPr>
              <a:t> </a:t>
            </a:r>
            <a:r>
              <a:rPr lang="en-IN" b="1" dirty="0">
                <a:solidFill>
                  <a:schemeClr val="accent5"/>
                </a:solidFill>
              </a:rPr>
              <a:t>self comments on Internship</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p:txBody>
          <a:bodyPr>
            <a:normAutofit/>
          </a:bodyPr>
          <a:lstStyle/>
          <a:p>
            <a:r>
              <a:rPr lang="en-IN" dirty="0"/>
              <a:t>We hired multiple resource with different skill set in a very short span of time.</a:t>
            </a:r>
          </a:p>
          <a:p>
            <a:r>
              <a:rPr lang="en-IN" dirty="0"/>
              <a:t>We did few induction for few new joiners.</a:t>
            </a:r>
          </a:p>
        </p:txBody>
      </p:sp>
      <p:sp>
        <p:nvSpPr>
          <p:cNvPr id="8" name="Footer Placeholder 7">
            <a:extLst>
              <a:ext uri="{FF2B5EF4-FFF2-40B4-BE49-F238E27FC236}">
                <a16:creationId xmlns:a16="http://schemas.microsoft.com/office/drawing/2014/main"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9</a:t>
            </a:fld>
            <a:endParaRPr lang="en-IN"/>
          </a:p>
        </p:txBody>
      </p:sp>
    </p:spTree>
    <p:extLst>
      <p:ext uri="{BB962C8B-B14F-4D97-AF65-F5344CB8AC3E}">
        <p14:creationId xmlns:p14="http://schemas.microsoft.com/office/powerpoint/2010/main" val="478297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494</TotalTime>
  <Words>677</Words>
  <Application>Microsoft Office PowerPoint</Application>
  <PresentationFormat>Widescreen</PresentationFormat>
  <Paragraphs>100</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Courier New</vt:lpstr>
      <vt:lpstr>inherit</vt:lpstr>
      <vt:lpstr>Parallax</vt:lpstr>
      <vt:lpstr>Study of Recruitment Process at HCAH-Health care at Home</vt:lpstr>
      <vt:lpstr>Screenshot of Approval</vt:lpstr>
      <vt:lpstr>   Introduction to Recruitment       </vt:lpstr>
      <vt:lpstr>Objective of the study</vt:lpstr>
      <vt:lpstr>Methodology</vt:lpstr>
      <vt:lpstr>Results</vt:lpstr>
      <vt:lpstr> Discussion</vt:lpstr>
      <vt:lpstr>Conclusion</vt:lpstr>
      <vt:lpstr>Internship Experiences</vt:lpstr>
      <vt:lpstr>             Suggestions Given to Organization </vt:lpstr>
      <vt:lpstr>                                Pictures</vt:lpstr>
      <vt:lpstr>                    Recruitment                    Nishi Raj and Anmol Kumar Singh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HCAH-Health care at Home</dc:title>
  <dc:creator>Anmol Singh</dc:creator>
  <cp:lastModifiedBy>Anmol Singh</cp:lastModifiedBy>
  <cp:revision>100</cp:revision>
  <dcterms:created xsi:type="dcterms:W3CDTF">2022-06-09T07:36:01Z</dcterms:created>
  <dcterms:modified xsi:type="dcterms:W3CDTF">2022-07-01T09:06:41Z</dcterms:modified>
</cp:coreProperties>
</file>