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sldIdLst>
    <p:sldId id="256" r:id="rId2"/>
    <p:sldId id="257" r:id="rId3"/>
    <p:sldId id="258" r:id="rId4"/>
    <p:sldId id="259" r:id="rId5"/>
    <p:sldId id="260" r:id="rId6"/>
    <p:sldId id="261" r:id="rId7"/>
    <p:sldId id="262" r:id="rId8"/>
    <p:sldId id="264" r:id="rId9"/>
    <p:sldId id="266" r:id="rId10"/>
    <p:sldId id="275" r:id="rId11"/>
    <p:sldId id="276" r:id="rId12"/>
    <p:sldId id="277" r:id="rId13"/>
    <p:sldId id="268" r:id="rId14"/>
    <p:sldId id="269" r:id="rId15"/>
    <p:sldId id="271" r:id="rId16"/>
    <p:sldId id="274" r:id="rId17"/>
    <p:sldId id="273" r:id="rId18"/>
    <p:sldId id="270"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3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internship\GBRC\World%20vs%20Asia%20containment%20lab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400" u="sng" dirty="0">
                <a:solidFill>
                  <a:schemeClr val="tx1"/>
                </a:solidFill>
                <a:latin typeface="Times New Roman" panose="02020603050405020304" pitchFamily="18" charset="0"/>
                <a:cs typeface="Times New Roman" panose="02020603050405020304" pitchFamily="18" charset="0"/>
              </a:rPr>
              <a:t>Number of BSL-4 labs across continents</a:t>
            </a:r>
          </a:p>
        </c:rich>
      </c:tx>
      <c:layout>
        <c:manualLayout>
          <c:xMode val="edge"/>
          <c:yMode val="edge"/>
          <c:x val="0.14540266841644794"/>
          <c:y val="1.9760506431243892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5"/>
            </a:solidFill>
            <a:ln>
              <a:noFill/>
            </a:ln>
            <a:effectLst>
              <a:outerShdw blurRad="40000" dist="23000" dir="5400000" rotWithShape="0">
                <a:srgbClr val="000000">
                  <a:alpha val="35000"/>
                </a:srgbClr>
              </a:outerShdw>
            </a:effectLst>
          </c:spPr>
          <c:invertIfNegative val="0"/>
          <c:dLbls>
            <c:dLbl>
              <c:idx val="1"/>
              <c:tx>
                <c:rich>
                  <a:bodyPr/>
                  <a:lstStyle/>
                  <a:p>
                    <a:r>
                      <a:rPr lang="en-US"/>
                      <a:t>13</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820-4BB0-A657-BC233B867C1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Sheet1!$A$1:$A$5</c:f>
              <c:strCache>
                <c:ptCount val="5"/>
                <c:pt idx="0">
                  <c:v>North america</c:v>
                </c:pt>
                <c:pt idx="1">
                  <c:v>Asia</c:v>
                </c:pt>
                <c:pt idx="2">
                  <c:v>Australia</c:v>
                </c:pt>
                <c:pt idx="3">
                  <c:v>Africa</c:v>
                </c:pt>
                <c:pt idx="4">
                  <c:v>Europe</c:v>
                </c:pt>
              </c:strCache>
            </c:strRef>
          </c:cat>
          <c:val>
            <c:numRef>
              <c:f>Sheet1!$B$1:$B$5</c:f>
              <c:numCache>
                <c:formatCode>General</c:formatCode>
                <c:ptCount val="5"/>
                <c:pt idx="0">
                  <c:v>14</c:v>
                </c:pt>
                <c:pt idx="1">
                  <c:v>12</c:v>
                </c:pt>
                <c:pt idx="2">
                  <c:v>4</c:v>
                </c:pt>
                <c:pt idx="3">
                  <c:v>3</c:v>
                </c:pt>
                <c:pt idx="4">
                  <c:v>25</c:v>
                </c:pt>
              </c:numCache>
            </c:numRef>
          </c:val>
          <c:extLst>
            <c:ext xmlns:c16="http://schemas.microsoft.com/office/drawing/2014/chart" uri="{C3380CC4-5D6E-409C-BE32-E72D297353CC}">
              <c16:uniqueId val="{00000001-9820-4BB0-A657-BC233B867C1D}"/>
            </c:ext>
          </c:extLst>
        </c:ser>
        <c:dLbls>
          <c:dLblPos val="inEnd"/>
          <c:showLegendKey val="0"/>
          <c:showVal val="1"/>
          <c:showCatName val="0"/>
          <c:showSerName val="0"/>
          <c:showPercent val="0"/>
          <c:showBubbleSize val="0"/>
        </c:dLbls>
        <c:gapWidth val="100"/>
        <c:overlap val="-24"/>
        <c:axId val="1815929616"/>
        <c:axId val="1814337216"/>
      </c:barChart>
      <c:catAx>
        <c:axId val="18159296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814337216"/>
        <c:crosses val="autoZero"/>
        <c:auto val="1"/>
        <c:lblAlgn val="ctr"/>
        <c:lblOffset val="100"/>
        <c:noMultiLvlLbl val="0"/>
      </c:catAx>
      <c:valAx>
        <c:axId val="1814337216"/>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815929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400" b="1" u="sng" dirty="0">
                <a:solidFill>
                  <a:schemeClr val="tx1"/>
                </a:solidFill>
                <a:latin typeface="Times New Roman" panose="02020603050405020304" pitchFamily="18" charset="0"/>
                <a:cs typeface="Times New Roman" panose="02020603050405020304" pitchFamily="18" charset="0"/>
              </a:rPr>
              <a:t>Number of BSL-4 labs in Asia</a:t>
            </a:r>
          </a:p>
        </c:rich>
      </c:tx>
      <c:layout>
        <c:manualLayout>
          <c:xMode val="edge"/>
          <c:yMode val="edge"/>
          <c:x val="0.26566370262130912"/>
          <c:y val="2.5319262687819265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bg2">
                <a:lumMod val="50000"/>
              </a:schemeClr>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Sheet1!$A$21:$A$27</c:f>
              <c:strCache>
                <c:ptCount val="7"/>
                <c:pt idx="0">
                  <c:v>China</c:v>
                </c:pt>
                <c:pt idx="1">
                  <c:v>Japan</c:v>
                </c:pt>
                <c:pt idx="2">
                  <c:v>India</c:v>
                </c:pt>
                <c:pt idx="3">
                  <c:v>Taiwan</c:v>
                </c:pt>
                <c:pt idx="4">
                  <c:v>Singapore</c:v>
                </c:pt>
                <c:pt idx="5">
                  <c:v>Saudi arabia</c:v>
                </c:pt>
                <c:pt idx="6">
                  <c:v>South korea</c:v>
                </c:pt>
              </c:strCache>
            </c:strRef>
          </c:cat>
          <c:val>
            <c:numRef>
              <c:f>Sheet1!$B$21:$B$27</c:f>
              <c:numCache>
                <c:formatCode>General</c:formatCode>
                <c:ptCount val="7"/>
                <c:pt idx="0">
                  <c:v>3</c:v>
                </c:pt>
                <c:pt idx="1">
                  <c:v>3</c:v>
                </c:pt>
                <c:pt idx="2">
                  <c:v>2</c:v>
                </c:pt>
                <c:pt idx="3">
                  <c:v>1</c:v>
                </c:pt>
                <c:pt idx="4">
                  <c:v>1</c:v>
                </c:pt>
                <c:pt idx="5">
                  <c:v>1</c:v>
                </c:pt>
                <c:pt idx="6">
                  <c:v>1</c:v>
                </c:pt>
              </c:numCache>
            </c:numRef>
          </c:val>
          <c:extLst>
            <c:ext xmlns:c16="http://schemas.microsoft.com/office/drawing/2014/chart" uri="{C3380CC4-5D6E-409C-BE32-E72D297353CC}">
              <c16:uniqueId val="{00000000-56B6-4CE0-8304-C877BA7B56AD}"/>
            </c:ext>
          </c:extLst>
        </c:ser>
        <c:dLbls>
          <c:dLblPos val="inEnd"/>
          <c:showLegendKey val="0"/>
          <c:showVal val="1"/>
          <c:showCatName val="0"/>
          <c:showSerName val="0"/>
          <c:showPercent val="0"/>
          <c:showBubbleSize val="0"/>
        </c:dLbls>
        <c:gapWidth val="100"/>
        <c:overlap val="-24"/>
        <c:axId val="1815908016"/>
        <c:axId val="1923537952"/>
      </c:barChart>
      <c:catAx>
        <c:axId val="18159080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923537952"/>
        <c:crosses val="autoZero"/>
        <c:auto val="1"/>
        <c:lblAlgn val="ctr"/>
        <c:lblOffset val="100"/>
        <c:noMultiLvlLbl val="0"/>
      </c:catAx>
      <c:valAx>
        <c:axId val="192353795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815908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en-US" sz="1400" u="sng" dirty="0">
                <a:solidFill>
                  <a:schemeClr val="tx1"/>
                </a:solidFill>
                <a:latin typeface="Times New Roman" panose="02020603050405020304" pitchFamily="18" charset="0"/>
                <a:cs typeface="Times New Roman" panose="02020603050405020304" pitchFamily="18" charset="0"/>
              </a:rPr>
              <a:t>Ownership status of BSL-4 labs all over the world</a:t>
            </a:r>
          </a:p>
        </c:rich>
      </c:tx>
      <c:layout>
        <c:manualLayout>
          <c:xMode val="edge"/>
          <c:yMode val="edge"/>
          <c:x val="0.14747848865360605"/>
          <c:y val="1.3574226430721684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bg2">
                <a:lumMod val="50000"/>
              </a:schemeClr>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Sheet1!$G$5:$G$8</c:f>
              <c:strCache>
                <c:ptCount val="4"/>
                <c:pt idx="0">
                  <c:v>Government</c:v>
                </c:pt>
                <c:pt idx="1">
                  <c:v>University</c:v>
                </c:pt>
                <c:pt idx="2">
                  <c:v>Bio-Defense</c:v>
                </c:pt>
                <c:pt idx="3">
                  <c:v>Private</c:v>
                </c:pt>
              </c:strCache>
            </c:strRef>
          </c:cat>
          <c:val>
            <c:numRef>
              <c:f>Sheet1!$H$5:$H$8</c:f>
              <c:numCache>
                <c:formatCode>General</c:formatCode>
                <c:ptCount val="4"/>
                <c:pt idx="0">
                  <c:v>36</c:v>
                </c:pt>
                <c:pt idx="1">
                  <c:v>10</c:v>
                </c:pt>
                <c:pt idx="2">
                  <c:v>11</c:v>
                </c:pt>
                <c:pt idx="3">
                  <c:v>2</c:v>
                </c:pt>
              </c:numCache>
            </c:numRef>
          </c:val>
          <c:extLst>
            <c:ext xmlns:c16="http://schemas.microsoft.com/office/drawing/2014/chart" uri="{C3380CC4-5D6E-409C-BE32-E72D297353CC}">
              <c16:uniqueId val="{00000000-C0CA-4064-82A0-2C3FE8BB642B}"/>
            </c:ext>
          </c:extLst>
        </c:ser>
        <c:dLbls>
          <c:dLblPos val="inEnd"/>
          <c:showLegendKey val="0"/>
          <c:showVal val="1"/>
          <c:showCatName val="0"/>
          <c:showSerName val="0"/>
          <c:showPercent val="0"/>
          <c:showBubbleSize val="0"/>
        </c:dLbls>
        <c:gapWidth val="100"/>
        <c:overlap val="-24"/>
        <c:axId val="2114028015"/>
        <c:axId val="2114298783"/>
      </c:barChart>
      <c:catAx>
        <c:axId val="211402801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114298783"/>
        <c:crosses val="autoZero"/>
        <c:auto val="1"/>
        <c:lblAlgn val="ctr"/>
        <c:lblOffset val="100"/>
        <c:noMultiLvlLbl val="0"/>
      </c:catAx>
      <c:valAx>
        <c:axId val="2114298783"/>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1140280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710CD9-C87D-4834-AE39-CA60D5109869}"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1430449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710CD9-C87D-4834-AE39-CA60D5109869}"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53249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710CD9-C87D-4834-AE39-CA60D5109869}"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518E02-D919-4281-A780-8FE821B39AC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2644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A710CD9-C87D-4834-AE39-CA60D5109869}"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4220459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A710CD9-C87D-4834-AE39-CA60D5109869}"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18E02-D919-4281-A780-8FE821B39AC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83975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A710CD9-C87D-4834-AE39-CA60D5109869}"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2966310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710CD9-C87D-4834-AE39-CA60D5109869}"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4024053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710CD9-C87D-4834-AE39-CA60D5109869}"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2087628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710CD9-C87D-4834-AE39-CA60D5109869}"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267010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710CD9-C87D-4834-AE39-CA60D5109869}" type="datetimeFigureOut">
              <a:rPr lang="en-US" smtClean="0"/>
              <a:t>7/26/2022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245342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710CD9-C87D-4834-AE39-CA60D5109869}"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426185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710CD9-C87D-4834-AE39-CA60D5109869}" type="datetimeFigureOut">
              <a:rPr lang="en-US" smtClean="0"/>
              <a:t>7/26/2022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972986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710CD9-C87D-4834-AE39-CA60D5109869}" type="datetimeFigureOut">
              <a:rPr lang="en-US" smtClean="0"/>
              <a:t>7/26/2022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1039691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10CD9-C87D-4834-AE39-CA60D5109869}" type="datetimeFigureOut">
              <a:rPr lang="en-US" smtClean="0"/>
              <a:t>7/26/2022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234452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710CD9-C87D-4834-AE39-CA60D5109869}"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1748777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710CD9-C87D-4834-AE39-CA60D5109869}" type="datetimeFigureOut">
              <a:rPr lang="en-US" smtClean="0"/>
              <a:t>7/26/2022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18E02-D919-4281-A780-8FE821B39AC8}" type="slidenum">
              <a:rPr lang="en-US" smtClean="0"/>
              <a:t>‹#›</a:t>
            </a:fld>
            <a:endParaRPr lang="en-US"/>
          </a:p>
        </p:txBody>
      </p:sp>
    </p:spTree>
    <p:extLst>
      <p:ext uri="{BB962C8B-B14F-4D97-AF65-F5344CB8AC3E}">
        <p14:creationId xmlns:p14="http://schemas.microsoft.com/office/powerpoint/2010/main" val="3895797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710CD9-C87D-4834-AE39-CA60D5109869}" type="datetimeFigureOut">
              <a:rPr lang="en-US" smtClean="0"/>
              <a:t>7/26/2022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9518E02-D919-4281-A780-8FE821B39AC8}" type="slidenum">
              <a:rPr lang="en-US" smtClean="0"/>
              <a:t>‹#›</a:t>
            </a:fld>
            <a:endParaRPr lang="en-US"/>
          </a:p>
        </p:txBody>
      </p:sp>
    </p:spTree>
    <p:extLst>
      <p:ext uri="{BB962C8B-B14F-4D97-AF65-F5344CB8AC3E}">
        <p14:creationId xmlns:p14="http://schemas.microsoft.com/office/powerpoint/2010/main" val="377491916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 id="2147483852" r:id="rId13"/>
    <p:sldLayoutId id="2147483853" r:id="rId14"/>
    <p:sldLayoutId id="2147483854" r:id="rId15"/>
    <p:sldLayoutId id="214748385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dx.doi.org/10.3390/v4123932" TargetMode="External"/><Relationship Id="rId3" Type="http://schemas.openxmlformats.org/officeDocument/2006/relationships/hyperlink" Target="https://www.who.int/publications/i/item/who-consultative-meeting-high-maximum-containment-(-biosafety-level-4)-laboratories-networking-venue" TargetMode="External"/><Relationship Id="rId7" Type="http://schemas.openxmlformats.org/officeDocument/2006/relationships/hyperlink" Target="https://academic.oup.com/femspd/article/71/2/102/2911547?login=false" TargetMode="External"/><Relationship Id="rId2" Type="http://schemas.openxmlformats.org/officeDocument/2006/relationships/hyperlink" Target="https://academic.oup.com/cid/article/49/1/142/371797?login=false" TargetMode="External"/><Relationship Id="rId1" Type="http://schemas.openxmlformats.org/officeDocument/2006/relationships/slideLayout" Target="../slideLayouts/slideLayout2.xml"/><Relationship Id="rId6" Type="http://schemas.openxmlformats.org/officeDocument/2006/relationships/hyperlink" Target="https://www.nature.com/articles/s41684-020-0644-8" TargetMode="External"/><Relationship Id="rId5" Type="http://schemas.openxmlformats.org/officeDocument/2006/relationships/hyperlink" Target="https://gbrc.gujarat.gov.in/" TargetMode="External"/><Relationship Id="rId4" Type="http://schemas.openxmlformats.org/officeDocument/2006/relationships/hyperlink" Target="https://www.globalbiolabs.org/map"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0D444-E26D-4174-B207-1E4952E1A4DE}"/>
              </a:ext>
            </a:extLst>
          </p:cNvPr>
          <p:cNvSpPr>
            <a:spLocks noGrp="1"/>
          </p:cNvSpPr>
          <p:nvPr>
            <p:ph type="ctrTitle"/>
          </p:nvPr>
        </p:nvSpPr>
        <p:spPr>
          <a:xfrm>
            <a:off x="1958899" y="991473"/>
            <a:ext cx="8915399" cy="2910851"/>
          </a:xfrm>
        </p:spPr>
        <p:txBody>
          <a:bodyPr>
            <a:noAutofit/>
          </a:bodyPr>
          <a:lstStyle/>
          <a:p>
            <a:pPr algn="ctr"/>
            <a:r>
              <a:rPr lang="en-US" sz="2400" b="1" u="sng" dirty="0">
                <a:latin typeface="Times New Roman" panose="02020603050405020304" pitchFamily="18" charset="0"/>
                <a:cs typeface="Times New Roman" panose="02020603050405020304" pitchFamily="18" charset="0"/>
              </a:rPr>
              <a:t>Importance of Greenfield Biocontainment Research Laboratory (BSL-4) and Small Animal Testing Facility (ABSL-3)</a:t>
            </a:r>
            <a:br>
              <a:rPr lang="en-US" sz="2400" b="1" dirty="0">
                <a:latin typeface="Times New Roman" panose="02020603050405020304" pitchFamily="18" charset="0"/>
                <a:cs typeface="Times New Roman" panose="02020603050405020304" pitchFamily="18" charset="0"/>
              </a:rPr>
            </a:br>
            <a:r>
              <a:rPr lang="en-US" sz="2400" b="1" u="sng" dirty="0">
                <a:latin typeface="Times New Roman" panose="02020603050405020304" pitchFamily="18" charset="0"/>
                <a:cs typeface="Times New Roman" panose="02020603050405020304" pitchFamily="18" charset="0"/>
              </a:rPr>
              <a:t>intended by</a:t>
            </a:r>
            <a:br>
              <a:rPr lang="en-US" sz="2400" b="1" dirty="0">
                <a:latin typeface="Times New Roman" panose="02020603050405020304" pitchFamily="18" charset="0"/>
                <a:cs typeface="Times New Roman" panose="02020603050405020304" pitchFamily="18" charset="0"/>
              </a:rPr>
            </a:br>
            <a:r>
              <a:rPr lang="en-US" sz="2400" b="1" u="sng" dirty="0">
                <a:latin typeface="Times New Roman" panose="02020603050405020304" pitchFamily="18" charset="0"/>
                <a:cs typeface="Times New Roman" panose="02020603050405020304" pitchFamily="18" charset="0"/>
              </a:rPr>
              <a:t>GBRC (Gujarat Biotechnology Research Centre)</a:t>
            </a:r>
            <a:br>
              <a:rPr lang="en-US" sz="2400" b="1" dirty="0">
                <a:latin typeface="Times New Roman" panose="02020603050405020304" pitchFamily="18" charset="0"/>
                <a:cs typeface="Times New Roman" panose="02020603050405020304" pitchFamily="18" charset="0"/>
              </a:rPr>
            </a:br>
            <a:br>
              <a:rPr lang="en-IN" sz="4400" dirty="0">
                <a:solidFill>
                  <a:schemeClr val="tx1"/>
                </a:solidFill>
                <a:latin typeface="Times New Roman" panose="02020603050405020304" pitchFamily="18" charset="0"/>
                <a:cs typeface="Times New Roman" panose="02020603050405020304" pitchFamily="18" charset="0"/>
              </a:rPr>
            </a:br>
            <a:r>
              <a:rPr lang="en-IN" sz="2400" dirty="0">
                <a:highlight>
                  <a:srgbClr val="FFFF00"/>
                </a:highlight>
                <a:latin typeface="Times New Roman" panose="02020603050405020304" pitchFamily="18" charset="0"/>
                <a:cs typeface="Times New Roman" panose="02020603050405020304" pitchFamily="18" charset="0"/>
              </a:rPr>
              <a:t>Ernst &amp; Young</a:t>
            </a:r>
            <a:endParaRPr lang="en-US" sz="2400" dirty="0"/>
          </a:p>
        </p:txBody>
      </p:sp>
      <p:sp>
        <p:nvSpPr>
          <p:cNvPr id="3" name="Subtitle 2">
            <a:extLst>
              <a:ext uri="{FF2B5EF4-FFF2-40B4-BE49-F238E27FC236}">
                <a16:creationId xmlns:a16="http://schemas.microsoft.com/office/drawing/2014/main" id="{309F180C-4543-4F8B-833C-85CAB98218DF}"/>
              </a:ext>
            </a:extLst>
          </p:cNvPr>
          <p:cNvSpPr>
            <a:spLocks noGrp="1"/>
          </p:cNvSpPr>
          <p:nvPr>
            <p:ph type="subTitle" idx="1"/>
          </p:nvPr>
        </p:nvSpPr>
        <p:spPr>
          <a:xfrm>
            <a:off x="3858349" y="4152454"/>
            <a:ext cx="4992210" cy="1655762"/>
          </a:xfrm>
        </p:spPr>
        <p:txBody>
          <a:bodyPr>
            <a:normAutofit/>
          </a:bodyPr>
          <a:lstStyle/>
          <a:p>
            <a:pPr algn="ctr"/>
            <a:r>
              <a:rPr lang="en-IN" dirty="0">
                <a:solidFill>
                  <a:schemeClr val="tx1"/>
                </a:solidFill>
                <a:latin typeface="Times New Roman" panose="02020603050405020304" pitchFamily="18" charset="0"/>
                <a:cs typeface="Times New Roman" panose="02020603050405020304" pitchFamily="18" charset="0"/>
              </a:rPr>
              <a:t>Mr. Anindya Mukherjee</a:t>
            </a:r>
          </a:p>
          <a:p>
            <a:pPr algn="ctr"/>
            <a:r>
              <a:rPr lang="en-IN" dirty="0">
                <a:solidFill>
                  <a:schemeClr val="tx1"/>
                </a:solidFill>
                <a:latin typeface="Times New Roman" panose="02020603050405020304" pitchFamily="18" charset="0"/>
                <a:cs typeface="Times New Roman" panose="02020603050405020304" pitchFamily="18" charset="0"/>
              </a:rPr>
              <a:t>Dr. Anandhi Ramachandran</a:t>
            </a:r>
          </a:p>
          <a:p>
            <a:pPr algn="ctr"/>
            <a:r>
              <a:rPr lang="en-IN" dirty="0">
                <a:solidFill>
                  <a:schemeClr val="tx1"/>
                </a:solidFill>
                <a:latin typeface="Times New Roman" panose="02020603050405020304" pitchFamily="18" charset="0"/>
                <a:cs typeface="Times New Roman" panose="02020603050405020304" pitchFamily="18" charset="0"/>
              </a:rPr>
              <a:t>IIHMR Delhi</a:t>
            </a:r>
            <a:endParaRPr lang="en-US" dirty="0">
              <a:solidFill>
                <a:schemeClr val="tx1"/>
              </a:solidFill>
            </a:endParaRPr>
          </a:p>
        </p:txBody>
      </p:sp>
      <p:pic>
        <p:nvPicPr>
          <p:cNvPr id="4" name="Picture 3">
            <a:extLst>
              <a:ext uri="{FF2B5EF4-FFF2-40B4-BE49-F238E27FC236}">
                <a16:creationId xmlns:a16="http://schemas.microsoft.com/office/drawing/2014/main" id="{421B10C6-1BC3-436C-8720-28CD5249BC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188" y="62144"/>
            <a:ext cx="1120520" cy="589528"/>
          </a:xfrm>
          <a:prstGeom prst="rect">
            <a:avLst/>
          </a:prstGeom>
        </p:spPr>
      </p:pic>
    </p:spTree>
    <p:extLst>
      <p:ext uri="{BB962C8B-B14F-4D97-AF65-F5344CB8AC3E}">
        <p14:creationId xmlns:p14="http://schemas.microsoft.com/office/powerpoint/2010/main" val="3803249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D597D-0985-4A41-A28D-0D5A596A5A13}"/>
              </a:ext>
            </a:extLst>
          </p:cNvPr>
          <p:cNvSpPr>
            <a:spLocks noGrp="1"/>
          </p:cNvSpPr>
          <p:nvPr>
            <p:ph type="title"/>
          </p:nvPr>
        </p:nvSpPr>
        <p:spPr>
          <a:xfrm>
            <a:off x="3443857" y="517577"/>
            <a:ext cx="5304285" cy="556620"/>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Guidelines of BSL-4 Laboratories</a:t>
            </a:r>
          </a:p>
        </p:txBody>
      </p:sp>
      <p:sp>
        <p:nvSpPr>
          <p:cNvPr id="3" name="Content Placeholder 2">
            <a:extLst>
              <a:ext uri="{FF2B5EF4-FFF2-40B4-BE49-F238E27FC236}">
                <a16:creationId xmlns:a16="http://schemas.microsoft.com/office/drawing/2014/main" id="{A73B0586-CAA9-4168-8DE0-E6276C6BBE34}"/>
              </a:ext>
            </a:extLst>
          </p:cNvPr>
          <p:cNvSpPr>
            <a:spLocks noGrp="1"/>
          </p:cNvSpPr>
          <p:nvPr>
            <p:ph idx="1"/>
          </p:nvPr>
        </p:nvSpPr>
        <p:spPr>
          <a:xfrm>
            <a:off x="1346337" y="1540188"/>
            <a:ext cx="10239021" cy="5020409"/>
          </a:xfrm>
          <a:solidFill>
            <a:schemeClr val="bg1">
              <a:lumMod val="95000"/>
            </a:schemeClr>
          </a:solidFill>
        </p:spPr>
        <p:txBody>
          <a:bodyPr/>
          <a:lstStyle/>
          <a:p>
            <a:pPr>
              <a:lnSpc>
                <a:spcPct val="150000"/>
              </a:lnSpc>
            </a:pPr>
            <a:r>
              <a:rPr lang="en-US" dirty="0">
                <a:solidFill>
                  <a:schemeClr val="tx1"/>
                </a:solidFill>
              </a:rPr>
              <a:t>Facility should be located in a separate building.</a:t>
            </a:r>
          </a:p>
          <a:p>
            <a:pPr>
              <a:lnSpc>
                <a:spcPct val="150000"/>
              </a:lnSpc>
            </a:pPr>
            <a:r>
              <a:rPr lang="en-US" dirty="0">
                <a:solidFill>
                  <a:schemeClr val="tx1"/>
                </a:solidFill>
              </a:rPr>
              <a:t>It should be an efficient primary containment system.</a:t>
            </a:r>
          </a:p>
          <a:p>
            <a:pPr>
              <a:lnSpc>
                <a:spcPct val="150000"/>
              </a:lnSpc>
            </a:pPr>
            <a:r>
              <a:rPr lang="en-US" dirty="0">
                <a:solidFill>
                  <a:schemeClr val="tx1"/>
                </a:solidFill>
              </a:rPr>
              <a:t>Cabinet room and suit laboratory should be present.</a:t>
            </a:r>
          </a:p>
          <a:p>
            <a:pPr>
              <a:lnSpc>
                <a:spcPct val="150000"/>
              </a:lnSpc>
            </a:pPr>
            <a:r>
              <a:rPr lang="en-US" dirty="0">
                <a:solidFill>
                  <a:schemeClr val="tx1"/>
                </a:solidFill>
              </a:rPr>
              <a:t>Interlocked autoclave or fumigation chamber should be present.</a:t>
            </a:r>
          </a:p>
          <a:p>
            <a:pPr>
              <a:lnSpc>
                <a:spcPct val="150000"/>
              </a:lnSpc>
            </a:pPr>
            <a:r>
              <a:rPr lang="en-US" dirty="0">
                <a:solidFill>
                  <a:schemeClr val="tx1"/>
                </a:solidFill>
              </a:rPr>
              <a:t>Controlled air system should be present.</a:t>
            </a:r>
          </a:p>
          <a:p>
            <a:pPr>
              <a:lnSpc>
                <a:spcPct val="150000"/>
              </a:lnSpc>
            </a:pPr>
            <a:r>
              <a:rPr lang="en-US" dirty="0">
                <a:solidFill>
                  <a:schemeClr val="tx1"/>
                </a:solidFill>
              </a:rPr>
              <a:t>Negative pressure should be maintained in the facility.</a:t>
            </a:r>
          </a:p>
          <a:p>
            <a:pPr>
              <a:lnSpc>
                <a:spcPct val="150000"/>
              </a:lnSpc>
            </a:pPr>
            <a:r>
              <a:rPr lang="en-US" dirty="0">
                <a:solidFill>
                  <a:schemeClr val="tx1"/>
                </a:solidFill>
              </a:rPr>
              <a:t>HEPA filters are to be present.</a:t>
            </a:r>
          </a:p>
          <a:p>
            <a:pPr>
              <a:lnSpc>
                <a:spcPct val="150000"/>
              </a:lnSpc>
            </a:pPr>
            <a:r>
              <a:rPr lang="en-US" dirty="0">
                <a:solidFill>
                  <a:schemeClr val="tx1"/>
                </a:solidFill>
              </a:rPr>
              <a:t>Different designs for ventilating system should be present.</a:t>
            </a:r>
          </a:p>
          <a:p>
            <a:pPr>
              <a:lnSpc>
                <a:spcPct val="150000"/>
              </a:lnSpc>
            </a:pPr>
            <a:r>
              <a:rPr lang="en-US" dirty="0">
                <a:solidFill>
                  <a:schemeClr val="tx1"/>
                </a:solidFill>
              </a:rPr>
              <a:t>Emergency system should be present inside and outside the facility.</a:t>
            </a:r>
          </a:p>
          <a:p>
            <a:pPr marL="0" indent="0">
              <a:buNone/>
            </a:pPr>
            <a:endParaRPr lang="en-US" dirty="0"/>
          </a:p>
        </p:txBody>
      </p:sp>
    </p:spTree>
    <p:extLst>
      <p:ext uri="{BB962C8B-B14F-4D97-AF65-F5344CB8AC3E}">
        <p14:creationId xmlns:p14="http://schemas.microsoft.com/office/powerpoint/2010/main" val="869292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9CDDB-4092-4628-8B4D-4F57283E6C0D}"/>
              </a:ext>
            </a:extLst>
          </p:cNvPr>
          <p:cNvSpPr>
            <a:spLocks noGrp="1"/>
          </p:cNvSpPr>
          <p:nvPr>
            <p:ph type="title"/>
          </p:nvPr>
        </p:nvSpPr>
        <p:spPr>
          <a:xfrm>
            <a:off x="3391694" y="570844"/>
            <a:ext cx="5408612" cy="601008"/>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Guidelines of BSL-4 Laboratories</a:t>
            </a:r>
            <a:endParaRPr lang="en-US" sz="2400" dirty="0"/>
          </a:p>
        </p:txBody>
      </p:sp>
      <p:sp>
        <p:nvSpPr>
          <p:cNvPr id="3" name="Content Placeholder 2">
            <a:extLst>
              <a:ext uri="{FF2B5EF4-FFF2-40B4-BE49-F238E27FC236}">
                <a16:creationId xmlns:a16="http://schemas.microsoft.com/office/drawing/2014/main" id="{FD05054F-2E39-440C-9F7F-B900A4FD00C2}"/>
              </a:ext>
            </a:extLst>
          </p:cNvPr>
          <p:cNvSpPr>
            <a:spLocks noGrp="1"/>
          </p:cNvSpPr>
          <p:nvPr>
            <p:ph idx="1"/>
          </p:nvPr>
        </p:nvSpPr>
        <p:spPr>
          <a:xfrm>
            <a:off x="1354214" y="1495800"/>
            <a:ext cx="10018081" cy="4896122"/>
          </a:xfrm>
          <a:solidFill>
            <a:schemeClr val="bg1">
              <a:lumMod val="95000"/>
            </a:schemeClr>
          </a:solidFill>
        </p:spPr>
        <p:txBody>
          <a:bodyPr/>
          <a:lstStyle/>
          <a:p>
            <a:pPr>
              <a:lnSpc>
                <a:spcPct val="150000"/>
              </a:lnSpc>
            </a:pPr>
            <a:r>
              <a:rPr lang="en-US" dirty="0">
                <a:solidFill>
                  <a:schemeClr val="tx1"/>
                </a:solidFill>
                <a:latin typeface="Times New Roman" panose="02020603050405020304" pitchFamily="18" charset="0"/>
                <a:cs typeface="Times New Roman" panose="02020603050405020304" pitchFamily="18" charset="0"/>
              </a:rPr>
              <a:t>Safety equipment should be present.</a:t>
            </a:r>
          </a:p>
          <a:p>
            <a:pPr>
              <a:lnSpc>
                <a:spcPct val="150000"/>
              </a:lnSpc>
            </a:pPr>
            <a:r>
              <a:rPr lang="en-US" dirty="0">
                <a:solidFill>
                  <a:schemeClr val="tx1"/>
                </a:solidFill>
                <a:latin typeface="Times New Roman" panose="02020603050405020304" pitchFamily="18" charset="0"/>
                <a:cs typeface="Times New Roman" panose="02020603050405020304" pitchFamily="18" charset="0"/>
              </a:rPr>
              <a:t>Flexible-film isolators for separation of works are to be considered in the lab.</a:t>
            </a:r>
          </a:p>
          <a:p>
            <a:pPr>
              <a:lnSpc>
                <a:spcPct val="150000"/>
              </a:lnSpc>
            </a:pPr>
            <a:r>
              <a:rPr lang="en-US" dirty="0">
                <a:solidFill>
                  <a:schemeClr val="tx1"/>
                </a:solidFill>
                <a:latin typeface="Times New Roman" panose="02020603050405020304" pitchFamily="18" charset="0"/>
                <a:cs typeface="Times New Roman" panose="02020603050405020304" pitchFamily="18" charset="0"/>
              </a:rPr>
              <a:t>Workers working in the laboratory should wear PPE kit and follow biosafety guidelines.</a:t>
            </a:r>
          </a:p>
          <a:p>
            <a:pPr>
              <a:lnSpc>
                <a:spcPct val="150000"/>
              </a:lnSpc>
            </a:pPr>
            <a:r>
              <a:rPr lang="en-US" dirty="0">
                <a:solidFill>
                  <a:schemeClr val="tx1"/>
                </a:solidFill>
                <a:latin typeface="Times New Roman" panose="02020603050405020304" pitchFamily="18" charset="0"/>
                <a:cs typeface="Times New Roman" panose="02020603050405020304" pitchFamily="18" charset="0"/>
              </a:rPr>
              <a:t>Access to this type of laboratory should only be limited to the very personnel who are working there.</a:t>
            </a:r>
          </a:p>
          <a:p>
            <a:pPr>
              <a:lnSpc>
                <a:spcPct val="150000"/>
              </a:lnSpc>
            </a:pPr>
            <a:r>
              <a:rPr lang="en-US" dirty="0">
                <a:solidFill>
                  <a:schemeClr val="tx1"/>
                </a:solidFill>
                <a:latin typeface="Times New Roman" panose="02020603050405020304" pitchFamily="18" charset="0"/>
                <a:cs typeface="Times New Roman" panose="02020603050405020304" pitchFamily="18" charset="0"/>
              </a:rPr>
              <a:t>Supplies and materials should come through a double door fumigation chamber.</a:t>
            </a:r>
          </a:p>
          <a:p>
            <a:pPr>
              <a:lnSpc>
                <a:spcPct val="150000"/>
              </a:lnSpc>
            </a:pPr>
            <a:r>
              <a:rPr lang="en-US" dirty="0">
                <a:solidFill>
                  <a:schemeClr val="tx1"/>
                </a:solidFill>
                <a:latin typeface="Times New Roman" panose="02020603050405020304" pitchFamily="18" charset="0"/>
                <a:cs typeface="Times New Roman" panose="02020603050405020304" pitchFamily="18" charset="0"/>
              </a:rPr>
              <a:t>Monitoring of the laboratory and quality checking of the laboratory equipment should be done.</a:t>
            </a:r>
          </a:p>
          <a:p>
            <a:pPr>
              <a:lnSpc>
                <a:spcPct val="150000"/>
              </a:lnSpc>
            </a:pPr>
            <a:r>
              <a:rPr lang="en-US" dirty="0">
                <a:solidFill>
                  <a:schemeClr val="tx1"/>
                </a:solidFill>
                <a:latin typeface="Times New Roman" panose="02020603050405020304" pitchFamily="18" charset="0"/>
                <a:cs typeface="Times New Roman" panose="02020603050405020304" pitchFamily="18" charset="0"/>
              </a:rPr>
              <a:t>Hazardous bio-materials should be strictly decontaminated within 24 hours in the facility.</a:t>
            </a:r>
          </a:p>
          <a:p>
            <a:pPr>
              <a:lnSpc>
                <a:spcPct val="150000"/>
              </a:lnSpc>
            </a:pPr>
            <a:r>
              <a:rPr lang="en-US" dirty="0">
                <a:solidFill>
                  <a:schemeClr val="tx1"/>
                </a:solidFill>
                <a:latin typeface="Times New Roman" panose="02020603050405020304" pitchFamily="18" charset="0"/>
                <a:cs typeface="Times New Roman" panose="02020603050405020304" pitchFamily="18" charset="0"/>
              </a:rPr>
              <a:t>Health and medical surveillance should be done to check everything is up to date.</a:t>
            </a:r>
          </a:p>
        </p:txBody>
      </p:sp>
    </p:spTree>
    <p:extLst>
      <p:ext uri="{BB962C8B-B14F-4D97-AF65-F5344CB8AC3E}">
        <p14:creationId xmlns:p14="http://schemas.microsoft.com/office/powerpoint/2010/main" val="1257146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4ED3-F7DB-48D6-92F0-071A4F2EF8E8}"/>
              </a:ext>
            </a:extLst>
          </p:cNvPr>
          <p:cNvSpPr>
            <a:spLocks noGrp="1"/>
          </p:cNvSpPr>
          <p:nvPr>
            <p:ph type="title"/>
          </p:nvPr>
        </p:nvSpPr>
        <p:spPr>
          <a:xfrm>
            <a:off x="3906821" y="517578"/>
            <a:ext cx="4802174" cy="583253"/>
          </a:xfrm>
        </p:spPr>
        <p:txBody>
          <a:bodyPr>
            <a:normAutofit/>
          </a:bodyPr>
          <a:lstStyle/>
          <a:p>
            <a:pPr algn="ctr"/>
            <a:r>
              <a:rPr lang="en-US" sz="2400" b="1" u="sng" dirty="0">
                <a:solidFill>
                  <a:schemeClr val="tx1"/>
                </a:solidFill>
                <a:latin typeface="Times New Roman" panose="02020603050405020304" pitchFamily="18" charset="0"/>
                <a:cs typeface="Times New Roman" panose="02020603050405020304" pitchFamily="18" charset="0"/>
              </a:rPr>
              <a:t>Microorganism to be handled</a:t>
            </a:r>
          </a:p>
        </p:txBody>
      </p:sp>
      <p:sp>
        <p:nvSpPr>
          <p:cNvPr id="3" name="Content Placeholder 2">
            <a:extLst>
              <a:ext uri="{FF2B5EF4-FFF2-40B4-BE49-F238E27FC236}">
                <a16:creationId xmlns:a16="http://schemas.microsoft.com/office/drawing/2014/main" id="{E8269687-5D85-433F-A81D-E0E2717A55CD}"/>
              </a:ext>
            </a:extLst>
          </p:cNvPr>
          <p:cNvSpPr>
            <a:spLocks noGrp="1"/>
          </p:cNvSpPr>
          <p:nvPr>
            <p:ph idx="1"/>
          </p:nvPr>
        </p:nvSpPr>
        <p:spPr>
          <a:xfrm>
            <a:off x="1349406" y="1535837"/>
            <a:ext cx="10280342" cy="4900474"/>
          </a:xfrm>
          <a:solidFill>
            <a:schemeClr val="bg1">
              <a:lumMod val="95000"/>
            </a:schemeClr>
          </a:solidFill>
        </p:spPr>
        <p:txBody>
          <a:bodyPr>
            <a:normAutofit/>
          </a:bodyPr>
          <a:lstStyle/>
          <a:p>
            <a:pPr>
              <a:lnSpc>
                <a:spcPct val="150000"/>
              </a:lnSpc>
            </a:pPr>
            <a:r>
              <a:rPr lang="en-US" sz="2000" dirty="0">
                <a:solidFill>
                  <a:schemeClr val="tx1"/>
                </a:solidFill>
                <a:latin typeface="Times New Roman" panose="02020603050405020304" pitchFamily="18" charset="0"/>
                <a:cs typeface="Times New Roman" panose="02020603050405020304" pitchFamily="18" charset="0"/>
              </a:rPr>
              <a:t>The microorganisms which are to be handled are</a:t>
            </a:r>
          </a:p>
          <a:p>
            <a:pPr>
              <a:lnSpc>
                <a:spcPct val="150000"/>
              </a:lnSpc>
            </a:pPr>
            <a:r>
              <a:rPr lang="en-US" sz="2000" dirty="0">
                <a:solidFill>
                  <a:schemeClr val="tx1"/>
                </a:solidFill>
                <a:latin typeface="Times New Roman" panose="02020603050405020304" pitchFamily="18" charset="0"/>
                <a:cs typeface="Times New Roman" panose="02020603050405020304" pitchFamily="18" charset="0"/>
              </a:rPr>
              <a:t>Ebola virus (Level 4)</a:t>
            </a:r>
          </a:p>
          <a:p>
            <a:pPr>
              <a:lnSpc>
                <a:spcPct val="150000"/>
              </a:lnSpc>
            </a:pPr>
            <a:r>
              <a:rPr lang="en-US" sz="2000" dirty="0">
                <a:solidFill>
                  <a:schemeClr val="tx1"/>
                </a:solidFill>
                <a:latin typeface="Times New Roman" panose="02020603050405020304" pitchFamily="18" charset="0"/>
                <a:cs typeface="Times New Roman" panose="02020603050405020304" pitchFamily="18" charset="0"/>
              </a:rPr>
              <a:t>Nipah virus (Level 4)</a:t>
            </a:r>
          </a:p>
          <a:p>
            <a:pPr>
              <a:lnSpc>
                <a:spcPct val="150000"/>
              </a:lnSpc>
            </a:pPr>
            <a:r>
              <a:rPr lang="en-US" sz="2000" dirty="0">
                <a:solidFill>
                  <a:schemeClr val="tx1"/>
                </a:solidFill>
                <a:latin typeface="Times New Roman" panose="02020603050405020304" pitchFamily="18" charset="0"/>
                <a:cs typeface="Times New Roman" panose="02020603050405020304" pitchFamily="18" charset="0"/>
              </a:rPr>
              <a:t>Monkey pox virus (Level 4)</a:t>
            </a:r>
          </a:p>
          <a:p>
            <a:pPr>
              <a:lnSpc>
                <a:spcPct val="150000"/>
              </a:lnSpc>
            </a:pPr>
            <a:r>
              <a:rPr lang="en-US" sz="2000" dirty="0">
                <a:solidFill>
                  <a:schemeClr val="tx1"/>
                </a:solidFill>
                <a:latin typeface="Times New Roman" panose="02020603050405020304" pitchFamily="18" charset="0"/>
                <a:cs typeface="Times New Roman" panose="02020603050405020304" pitchFamily="18" charset="0"/>
              </a:rPr>
              <a:t>African swine fever virus (Level 4)</a:t>
            </a:r>
          </a:p>
          <a:p>
            <a:pPr>
              <a:lnSpc>
                <a:spcPct val="150000"/>
              </a:lnSpc>
            </a:pPr>
            <a:r>
              <a:rPr lang="en-US" sz="2000" dirty="0">
                <a:solidFill>
                  <a:schemeClr val="tx1"/>
                </a:solidFill>
                <a:latin typeface="Times New Roman" panose="02020603050405020304" pitchFamily="18" charset="0"/>
                <a:cs typeface="Times New Roman" panose="02020603050405020304" pitchFamily="18" charset="0"/>
              </a:rPr>
              <a:t>SARS- Cov 2 (Level 3)</a:t>
            </a:r>
          </a:p>
        </p:txBody>
      </p:sp>
    </p:spTree>
    <p:extLst>
      <p:ext uri="{BB962C8B-B14F-4D97-AF65-F5344CB8AC3E}">
        <p14:creationId xmlns:p14="http://schemas.microsoft.com/office/powerpoint/2010/main" val="573257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4DCA5-5BFD-4CA4-8F0D-25C57920C645}"/>
              </a:ext>
            </a:extLst>
          </p:cNvPr>
          <p:cNvSpPr>
            <a:spLocks noGrp="1"/>
          </p:cNvSpPr>
          <p:nvPr>
            <p:ph type="title"/>
          </p:nvPr>
        </p:nvSpPr>
        <p:spPr>
          <a:xfrm>
            <a:off x="3921293" y="579691"/>
            <a:ext cx="4349413" cy="734173"/>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0CDE44E6-66FB-45B6-BD15-F62A1E9E6C17}"/>
              </a:ext>
            </a:extLst>
          </p:cNvPr>
          <p:cNvSpPr>
            <a:spLocks noGrp="1"/>
          </p:cNvSpPr>
          <p:nvPr>
            <p:ph idx="1"/>
          </p:nvPr>
        </p:nvSpPr>
        <p:spPr>
          <a:xfrm>
            <a:off x="1381848" y="1611209"/>
            <a:ext cx="9981569" cy="4603159"/>
          </a:xfrm>
          <a:solidFill>
            <a:schemeClr val="bg1">
              <a:lumMod val="95000"/>
            </a:schemeClr>
          </a:solidFill>
        </p:spPr>
        <p:txBody>
          <a:bodyPr>
            <a:normAutofit/>
          </a:bodyPr>
          <a:lstStyle/>
          <a:p>
            <a:pPr>
              <a:lnSpc>
                <a:spcPct val="200000"/>
              </a:lnSpc>
            </a:pPr>
            <a:r>
              <a:rPr lang="en-US" dirty="0">
                <a:solidFill>
                  <a:schemeClr val="tx1"/>
                </a:solidFill>
                <a:latin typeface="Times New Roman" panose="02020603050405020304" pitchFamily="18" charset="0"/>
                <a:cs typeface="Times New Roman" panose="02020603050405020304" pitchFamily="18" charset="0"/>
              </a:rPr>
              <a:t>Globally, there is a strong view that studies on microbial agents require extra care and vigilance to avoid health risks for laboratory and community workers.</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BSL-4 laboratories provide an environment where diagnostics, research, and assessment of novel diagnostic tests and therapeutics can be carried out on the actual target agents of disease.</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On comparison with other countries, India holds a very less number of bio-containment level-4 labs, even being the second largest country in the whole world.</a:t>
            </a:r>
          </a:p>
        </p:txBody>
      </p:sp>
    </p:spTree>
    <p:extLst>
      <p:ext uri="{BB962C8B-B14F-4D97-AF65-F5344CB8AC3E}">
        <p14:creationId xmlns:p14="http://schemas.microsoft.com/office/powerpoint/2010/main" val="2573712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5D24B-76F5-447E-94D5-144B0C75FA48}"/>
              </a:ext>
            </a:extLst>
          </p:cNvPr>
          <p:cNvSpPr>
            <a:spLocks noGrp="1"/>
          </p:cNvSpPr>
          <p:nvPr>
            <p:ph type="title"/>
          </p:nvPr>
        </p:nvSpPr>
        <p:spPr>
          <a:xfrm>
            <a:off x="3925732" y="588599"/>
            <a:ext cx="4340535" cy="920605"/>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0E119677-C316-4822-B7FB-0160DD93D5B5}"/>
              </a:ext>
            </a:extLst>
          </p:cNvPr>
          <p:cNvSpPr>
            <a:spLocks noGrp="1"/>
          </p:cNvSpPr>
          <p:nvPr>
            <p:ph idx="1"/>
          </p:nvPr>
        </p:nvSpPr>
        <p:spPr>
          <a:xfrm>
            <a:off x="1340528" y="1378997"/>
            <a:ext cx="9960745" cy="4506897"/>
          </a:xfrm>
          <a:solidFill>
            <a:schemeClr val="bg1">
              <a:lumMod val="95000"/>
            </a:schemeClr>
          </a:solidFill>
        </p:spPr>
        <p:txBody>
          <a:bodyPr>
            <a:normAutofit fontScale="92500" lnSpcReduction="10000"/>
          </a:bodyPr>
          <a:lstStyle/>
          <a:p>
            <a:pPr>
              <a:lnSpc>
                <a:spcPct val="200000"/>
              </a:lnSpc>
            </a:pPr>
            <a:r>
              <a:rPr lang="en-US" dirty="0">
                <a:solidFill>
                  <a:schemeClr val="tx1"/>
                </a:solidFill>
                <a:latin typeface="Times New Roman" panose="02020603050405020304" pitchFamily="18" charset="0"/>
                <a:cs typeface="Times New Roman" panose="02020603050405020304" pitchFamily="18" charset="0"/>
              </a:rPr>
              <a:t>Limitation on number of bio-containment labs also limits the progress in research and diagnostic study about deadly viruses.</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In order to strengthen the public health system and bio safety system of India, the BSL-4 community as a whole should be improved.</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Gujarat biotechnology research centre's initiative to establish bio-containment lab would open up many research opportunities about deadly pathogens be it known or unknown and therefore the public health infrastructure by this mean can be improved a bit.</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These initiatives would also make the country ready for future challenges.</a:t>
            </a:r>
          </a:p>
        </p:txBody>
      </p:sp>
    </p:spTree>
    <p:extLst>
      <p:ext uri="{BB962C8B-B14F-4D97-AF65-F5344CB8AC3E}">
        <p14:creationId xmlns:p14="http://schemas.microsoft.com/office/powerpoint/2010/main" val="1920787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1FB5-E8BD-40C1-9453-5B68B67E29A1}"/>
              </a:ext>
            </a:extLst>
          </p:cNvPr>
          <p:cNvSpPr>
            <a:spLocks noGrp="1"/>
          </p:cNvSpPr>
          <p:nvPr>
            <p:ph type="title"/>
          </p:nvPr>
        </p:nvSpPr>
        <p:spPr>
          <a:xfrm>
            <a:off x="4236451" y="588569"/>
            <a:ext cx="3719098" cy="716418"/>
          </a:xfrm>
        </p:spPr>
        <p:txBody>
          <a:bodyPr/>
          <a:lstStyle/>
          <a:p>
            <a:pPr algn="ctr"/>
            <a:r>
              <a:rPr lang="en-US" sz="2400" b="1" u="sng" dirty="0">
                <a:latin typeface="Times New Roman" panose="02020603050405020304" pitchFamily="18" charset="0"/>
                <a:cs typeface="Times New Roman" panose="02020603050405020304" pitchFamily="18" charset="0"/>
              </a:rPr>
              <a:t>Conclusion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5AB01E3-A27A-4939-AE7E-FA1C3350B437}"/>
              </a:ext>
            </a:extLst>
          </p:cNvPr>
          <p:cNvSpPr>
            <a:spLocks noGrp="1"/>
          </p:cNvSpPr>
          <p:nvPr>
            <p:ph idx="1"/>
          </p:nvPr>
        </p:nvSpPr>
        <p:spPr>
          <a:xfrm>
            <a:off x="1242875" y="1447061"/>
            <a:ext cx="10218198" cy="4822370"/>
          </a:xfrm>
          <a:solidFill>
            <a:schemeClr val="bg1">
              <a:lumMod val="95000"/>
            </a:schemeClr>
          </a:solidFill>
        </p:spPr>
        <p:txBody>
          <a:bodyPr>
            <a:normAutofit/>
          </a:bodyPr>
          <a:lstStyle/>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Pathogens can cause lethal diseases in human as well as in animal and affect the entire community or environment. </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Outbreaks of diseases can have catastrophic repercussions. Therefore, these should be handled with care while operating in a laboratory.</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As India’s position in building high containment laboratories is a bit behind as compared to other countries, it should be concerned about increasing the number of  high level containment laboratories.</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Operating cost and maintenance cost of high containment biosafety laboratory is high. Henceforth, Government’s investment of resources and funding should be on continuation.</a:t>
            </a:r>
          </a:p>
        </p:txBody>
      </p:sp>
    </p:spTree>
    <p:extLst>
      <p:ext uri="{BB962C8B-B14F-4D97-AF65-F5344CB8AC3E}">
        <p14:creationId xmlns:p14="http://schemas.microsoft.com/office/powerpoint/2010/main" val="1671859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D866-8C94-434F-ADDE-DB56DF0F0A6B}"/>
              </a:ext>
            </a:extLst>
          </p:cNvPr>
          <p:cNvSpPr>
            <a:spLocks noGrp="1"/>
          </p:cNvSpPr>
          <p:nvPr>
            <p:ph type="title"/>
          </p:nvPr>
        </p:nvSpPr>
        <p:spPr>
          <a:xfrm>
            <a:off x="5199678" y="545977"/>
            <a:ext cx="1792644" cy="698663"/>
          </a:xfrm>
        </p:spPr>
        <p:txBody>
          <a:bodyPr>
            <a:normAutofit fontScale="90000"/>
          </a:bodyPr>
          <a:lstStyle/>
          <a:p>
            <a:pPr algn="ctr"/>
            <a:r>
              <a:rPr lang="en-US" sz="2700" b="1" u="sng" dirty="0">
                <a:latin typeface="Times New Roman" panose="02020603050405020304" pitchFamily="18" charset="0"/>
                <a:cs typeface="Times New Roman" panose="02020603050405020304" pitchFamily="18" charset="0"/>
              </a:rPr>
              <a:t>References</a:t>
            </a:r>
            <a:br>
              <a:rPr lang="en-US" sz="2400" b="1" u="sng" dirty="0">
                <a:latin typeface="Times New Roman" panose="02020603050405020304" pitchFamily="18" charset="0"/>
                <a:cs typeface="Times New Roman" panose="02020603050405020304" pitchFamily="18" charset="0"/>
              </a:rPr>
            </a:br>
            <a:endParaRPr lang="en-US" sz="2400" b="1" u="sng" dirty="0">
              <a:latin typeface="Times New Roman" panose="02020603050405020304" pitchFamily="18" charset="0"/>
              <a:cs typeface="Times New Roman" panose="02020603050405020304" pitchFamily="18" charset="0"/>
            </a:endParaRPr>
          </a:p>
        </p:txBody>
      </p:sp>
      <p:graphicFrame>
        <p:nvGraphicFramePr>
          <p:cNvPr id="5" name="Content Placeholder 4">
            <a:extLst>
              <a:ext uri="{FF2B5EF4-FFF2-40B4-BE49-F238E27FC236}">
                <a16:creationId xmlns:a16="http://schemas.microsoft.com/office/drawing/2014/main" id="{B1C13C08-EAFD-45E7-8CBE-457EEBA7E5DE}"/>
              </a:ext>
            </a:extLst>
          </p:cNvPr>
          <p:cNvGraphicFramePr>
            <a:graphicFrameLocks noGrp="1"/>
          </p:cNvGraphicFramePr>
          <p:nvPr>
            <p:ph idx="1"/>
            <p:extLst>
              <p:ext uri="{D42A27DB-BD31-4B8C-83A1-F6EECF244321}">
                <p14:modId xmlns:p14="http://schemas.microsoft.com/office/powerpoint/2010/main" val="3654092937"/>
              </p:ext>
            </p:extLst>
          </p:nvPr>
        </p:nvGraphicFramePr>
        <p:xfrm>
          <a:off x="186431" y="1182496"/>
          <a:ext cx="12005569" cy="5675504"/>
        </p:xfrm>
        <a:graphic>
          <a:graphicData uri="http://schemas.openxmlformats.org/drawingml/2006/table">
            <a:tbl>
              <a:tblPr firstRow="1" firstCol="1" bandRow="1">
                <a:tableStyleId>{5C22544A-7EE6-4342-B048-85BDC9FD1C3A}</a:tableStyleId>
              </a:tblPr>
              <a:tblGrid>
                <a:gridCol w="12005569">
                  <a:extLst>
                    <a:ext uri="{9D8B030D-6E8A-4147-A177-3AD203B41FA5}">
                      <a16:colId xmlns:a16="http://schemas.microsoft.com/office/drawing/2014/main" val="407641707"/>
                    </a:ext>
                  </a:extLst>
                </a:gridCol>
              </a:tblGrid>
              <a:tr h="5675504">
                <a:tc>
                  <a:txBody>
                    <a:bodyPr/>
                    <a:lstStyle/>
                    <a:p>
                      <a:pPr marL="228600" marR="0" indent="-228600" algn="l">
                        <a:lnSpc>
                          <a:spcPct val="112000"/>
                        </a:lnSpc>
                        <a:spcBef>
                          <a:spcPts val="0"/>
                        </a:spcBef>
                        <a:spcAft>
                          <a:spcPts val="0"/>
                        </a:spcAft>
                        <a:buFont typeface="+mj-lt"/>
                        <a:buAutoNum type="arabicPeriod"/>
                      </a:pPr>
                      <a:r>
                        <a:rPr lang="en-US" sz="1100" dirty="0">
                          <a:solidFill>
                            <a:schemeClr val="tx1"/>
                          </a:solidFill>
                          <a:effectLst/>
                          <a:latin typeface="Times New Roman" panose="02020603050405020304" pitchFamily="18" charset="0"/>
                          <a:cs typeface="Times New Roman" panose="02020603050405020304" pitchFamily="18" charset="0"/>
                        </a:rPr>
                        <a:t>Gov.in. [cited 2022 Jun 28]. Available from: https://ibkp.dbtindia.gov.in/PageContent/ShowBrowsedFile?FileName=20201224170743368_GuidelinesForEstablishmentOfContainmentFacilitiesBSL2andBSL3andCertificationOfBSL3facility2020.pdf&amp;FPath=E:%5C%5CDBT_Content_Test%5CCMS%5CGuidelines/20201224170743368_GuidelinesForEstablishmentOfContainmentFacilitiesBSL2andBSL3andCertificationOfBSL3facility2020.pdf&amp;AspxAutoDetectCookieSupport=1</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.Singh K. Laboratory-acquired infections. Clin Infect Dis [Internet]. 2009 [cited 2022 Jun 28];49(1):142–7. Available from</a:t>
                      </a:r>
                      <a:r>
                        <a:rPr lang="en-US" sz="1050" b="1" u="none" dirty="0">
                          <a:solidFill>
                            <a:schemeClr val="tx1"/>
                          </a:solidFill>
                          <a:effectLst/>
                          <a:latin typeface="Times New Roman" panose="02020603050405020304" pitchFamily="18" charset="0"/>
                          <a:cs typeface="Times New Roman" panose="02020603050405020304" pitchFamily="18" charset="0"/>
                        </a:rPr>
                        <a:t>: </a:t>
                      </a:r>
                      <a:r>
                        <a:rPr lang="en-US" sz="1050" b="1" u="none" dirty="0">
                          <a:solidFill>
                            <a:schemeClr val="tx1"/>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https://academic.oup.com/cid/article/49/1/142/371797?login=false</a:t>
                      </a:r>
                      <a:br>
                        <a:rPr lang="en-US" sz="1050" b="1" u="none" dirty="0">
                          <a:solidFill>
                            <a:schemeClr val="tx1"/>
                          </a:solidFill>
                          <a:effectLst/>
                          <a:latin typeface="Times New Roman" panose="02020603050405020304" pitchFamily="18" charset="0"/>
                          <a:cs typeface="Times New Roman" panose="02020603050405020304" pitchFamily="18" charset="0"/>
                        </a:rPr>
                      </a:br>
                      <a:endParaRPr lang="en-US" sz="1050" b="1" u="none"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Trapotsis A. Biosafety levels 1, 2, 3 &amp; 4 [Internet]. Consolidated Sterilizer Systems. 2015 [cited 2022 Jun 28]. Available from: https://consteril.com/biosafety-levels-difference/</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WHO consultative meeting high/maximum containment (‎biosafety level 4)‎ laboratories networking: venue [Internet]. Who.int. World Health Organization; 2018 [cited 2022 Jun 28]. Available from: </a:t>
                      </a:r>
                      <a:r>
                        <a:rPr lang="en-US" sz="1050" dirty="0">
                          <a:solidFill>
                            <a:schemeClr val="tx1"/>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https://www.who.int/publications/i/item/who-consultative-meeting-high-maximum-containment-(-biosafety-level-4)-laboratories-networking-venue</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.Animal biosafety levels [Internet]. Www.bu.edu. [cited 2022 Jun 28]. Available from: https://www.bu.edu/ehs/ehs-topics/biological/animal-biosafety-levels/</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Map — home [Internet]. Home. [cited 2022 Jun 28]. Available from: </a:t>
                      </a:r>
                      <a:r>
                        <a:rPr lang="en-US" sz="1050" dirty="0">
                          <a:solidFill>
                            <a:schemeClr val="tx1"/>
                          </a:solidFill>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https://www.globalbiolabs.org/map</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Gov.in. [cited 2022 Jun 28]. Available from: </a:t>
                      </a:r>
                      <a:r>
                        <a:rPr lang="en-US" sz="1050" dirty="0">
                          <a:solidFill>
                            <a:schemeClr val="tx1"/>
                          </a:solidFill>
                          <a:effectLst/>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https://gbrc.gujarat.gov.in/</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.Kling J. The basics of biocontainment. Lab Anim (NY) [Internet]. 2020 [cited 2022 Jun 28];49(10):285–7. Available from: </a:t>
                      </a:r>
                      <a:r>
                        <a:rPr lang="en-US" sz="1050" dirty="0">
                          <a:solidFill>
                            <a:schemeClr val="tx1"/>
                          </a:solidFill>
                          <a:effectLst/>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https://www.nature.com/articles/s41684-020-0644-8</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Patterson A, Fennington K, Bayha R, Wax D, Hirschberg R, Boyd N, et al. Biocontainment laboratory risk assessment: perspectives and considerations. Pathog Dis [Internet]. 2014 [cited 2022 Jun 28];71(2):102–8. Available from: </a:t>
                      </a:r>
                      <a:r>
                        <a:rPr lang="en-US" sz="1050" dirty="0">
                          <a:solidFill>
                            <a:schemeClr val="tx1"/>
                          </a:solidFill>
                          <a:effectLst/>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https://academic.oup.com/femspd/article/71/2/102/2911547?login=false</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Mourya DT, Yadav PD, Majumdar TD, Chauhan DS, Katoch VM. Establishment of Biosafety Level-3 (BSL-3) laboratory: important criteria to consider while designing, constructing, commissioning &amp; operating the facility in Indian setting. Indian J Med Res. 2014;140(2):171–83.</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1.Shurtleff AC, Garza N, Lackemeyer M, Carrion R Jr, Griffiths A, Patterson J, et al. The impact of regulations, safety considerations and physical limitations on research progress at maximum biocontainment. Viruses [Internet]. 2012;4(12):3932–51. Available from: </a:t>
                      </a:r>
                      <a:r>
                        <a:rPr lang="en-US" sz="1050" dirty="0">
                          <a:solidFill>
                            <a:schemeClr val="tx1"/>
                          </a:solidFill>
                          <a:effectLst/>
                          <a:latin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http://dx.doi.org/10.3390/v4123932</a:t>
                      </a:r>
                      <a:br>
                        <a:rPr lang="en-US" sz="1050" dirty="0">
                          <a:solidFill>
                            <a:schemeClr val="tx1"/>
                          </a:solidFill>
                          <a:effectLst/>
                          <a:latin typeface="Times New Roman" panose="02020603050405020304" pitchFamily="18" charset="0"/>
                          <a:cs typeface="Times New Roman" panose="02020603050405020304" pitchFamily="18" charset="0"/>
                        </a:rPr>
                      </a:br>
                      <a:endParaRPr lang="en-US" sz="1050" dirty="0">
                        <a:solidFill>
                          <a:schemeClr val="tx1"/>
                        </a:solidFill>
                        <a:effectLst/>
                        <a:latin typeface="Times New Roman" panose="02020603050405020304" pitchFamily="18" charset="0"/>
                        <a:cs typeface="Times New Roman" panose="02020603050405020304" pitchFamily="18" charset="0"/>
                      </a:endParaRPr>
                    </a:p>
                    <a:p>
                      <a:pPr marL="228600" marR="0" indent="-228600" algn="l">
                        <a:lnSpc>
                          <a:spcPct val="112000"/>
                        </a:lnSpc>
                        <a:spcBef>
                          <a:spcPts val="0"/>
                        </a:spcBef>
                        <a:spcAft>
                          <a:spcPts val="0"/>
                        </a:spcAft>
                        <a:buFont typeface="+mj-lt"/>
                        <a:buAutoNum type="arabicPeriod"/>
                      </a:pPr>
                      <a:r>
                        <a:rPr lang="en-US" sz="1050" dirty="0">
                          <a:solidFill>
                            <a:schemeClr val="tx1"/>
                          </a:solidFill>
                          <a:effectLst/>
                          <a:latin typeface="Times New Roman" panose="02020603050405020304" pitchFamily="18" charset="0"/>
                          <a:cs typeface="Times New Roman" panose="02020603050405020304" pitchFamily="18" charset="0"/>
                        </a:rPr>
                        <a:t>Nic.in. [cited 2022 Jun 28]. Available from: https://main.icmr.nic.in/sites/default/files/upload_documents/Revised_ICMR_Guidelines_2_December.pdf</a:t>
                      </a:r>
                    </a:p>
                  </a:txBody>
                  <a:tcPr marL="9525" marR="9525" marT="9525" marB="9525">
                    <a:solidFill>
                      <a:schemeClr val="bg1">
                        <a:lumMod val="95000"/>
                      </a:schemeClr>
                    </a:solidFill>
                  </a:tcPr>
                </a:tc>
                <a:extLst>
                  <a:ext uri="{0D108BD9-81ED-4DB2-BD59-A6C34878D82A}">
                    <a16:rowId xmlns:a16="http://schemas.microsoft.com/office/drawing/2014/main" val="4200301148"/>
                  </a:ext>
                </a:extLst>
              </a:tr>
            </a:tbl>
          </a:graphicData>
        </a:graphic>
      </p:graphicFrame>
    </p:spTree>
    <p:extLst>
      <p:ext uri="{BB962C8B-B14F-4D97-AF65-F5344CB8AC3E}">
        <p14:creationId xmlns:p14="http://schemas.microsoft.com/office/powerpoint/2010/main" val="2468489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3E423-5457-43BF-B444-0DE8D2FEF7BE}"/>
              </a:ext>
            </a:extLst>
          </p:cNvPr>
          <p:cNvSpPr>
            <a:spLocks noGrp="1"/>
          </p:cNvSpPr>
          <p:nvPr>
            <p:ph type="title"/>
          </p:nvPr>
        </p:nvSpPr>
        <p:spPr>
          <a:xfrm>
            <a:off x="3862432" y="566374"/>
            <a:ext cx="5334834" cy="760807"/>
          </a:xfrm>
        </p:spPr>
        <p:txBody>
          <a:bodyPr>
            <a:normAutofit/>
          </a:bodyPr>
          <a:lstStyle/>
          <a:p>
            <a:pPr algn="ctr"/>
            <a:r>
              <a:rPr lang="en-US" sz="2400" b="1" u="sng" dirty="0">
                <a:solidFill>
                  <a:schemeClr val="tx1"/>
                </a:solidFill>
                <a:latin typeface="Times New Roman" panose="02020603050405020304" pitchFamily="18" charset="0"/>
                <a:cs typeface="Times New Roman" panose="02020603050405020304" pitchFamily="18" charset="0"/>
              </a:rPr>
              <a:t>Poster of Internship presentation</a:t>
            </a:r>
          </a:p>
        </p:txBody>
      </p:sp>
      <p:pic>
        <p:nvPicPr>
          <p:cNvPr id="7" name="Content Placeholder 6">
            <a:extLst>
              <a:ext uri="{FF2B5EF4-FFF2-40B4-BE49-F238E27FC236}">
                <a16:creationId xmlns:a16="http://schemas.microsoft.com/office/drawing/2014/main" id="{AC0BE10B-89E2-4D80-B157-DFD0B434467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563" y="1608667"/>
            <a:ext cx="12007762" cy="3895488"/>
          </a:xfrm>
        </p:spPr>
      </p:pic>
    </p:spTree>
    <p:extLst>
      <p:ext uri="{BB962C8B-B14F-4D97-AF65-F5344CB8AC3E}">
        <p14:creationId xmlns:p14="http://schemas.microsoft.com/office/powerpoint/2010/main" val="3782110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D244911-07B3-40E8-8F7E-3AE4106612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4077" y="1301711"/>
            <a:ext cx="6883845" cy="363314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315683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E82FD-18C8-4103-B2EE-473E94426A59}"/>
              </a:ext>
            </a:extLst>
          </p:cNvPr>
          <p:cNvSpPr>
            <a:spLocks noGrp="1"/>
          </p:cNvSpPr>
          <p:nvPr>
            <p:ph type="title"/>
          </p:nvPr>
        </p:nvSpPr>
        <p:spPr>
          <a:xfrm>
            <a:off x="4066109" y="446556"/>
            <a:ext cx="4899829" cy="672030"/>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Internship experience</a:t>
            </a:r>
          </a:p>
        </p:txBody>
      </p:sp>
      <p:sp>
        <p:nvSpPr>
          <p:cNvPr id="4" name="Content Placeholder 3">
            <a:extLst>
              <a:ext uri="{FF2B5EF4-FFF2-40B4-BE49-F238E27FC236}">
                <a16:creationId xmlns:a16="http://schemas.microsoft.com/office/drawing/2014/main" id="{41708CA0-8F26-4E4C-8E81-15581F4548DE}"/>
              </a:ext>
            </a:extLst>
          </p:cNvPr>
          <p:cNvSpPr>
            <a:spLocks noGrp="1"/>
          </p:cNvSpPr>
          <p:nvPr>
            <p:ph sz="half" idx="1"/>
          </p:nvPr>
        </p:nvSpPr>
        <p:spPr>
          <a:xfrm>
            <a:off x="2083976" y="2099482"/>
            <a:ext cx="4313864" cy="3777622"/>
          </a:xfrm>
          <a:ln>
            <a:solidFill>
              <a:schemeClr val="tx1"/>
            </a:solidFill>
          </a:ln>
        </p:spPr>
        <p:txBody>
          <a:bodyPr>
            <a:normAutofit fontScale="92500" lnSpcReduction="10000"/>
          </a:bodyPr>
          <a:lstStyle/>
          <a:p>
            <a:pPr>
              <a:lnSpc>
                <a:spcPct val="210000"/>
              </a:lnSpc>
            </a:pPr>
            <a:r>
              <a:rPr lang="en-US" dirty="0">
                <a:solidFill>
                  <a:schemeClr val="tx1"/>
                </a:solidFill>
                <a:latin typeface="Times New Roman" panose="02020603050405020304" pitchFamily="18" charset="0"/>
                <a:cs typeface="Times New Roman" panose="02020603050405020304" pitchFamily="18" charset="0"/>
              </a:rPr>
              <a:t>How to collect data and compile with accuracy.</a:t>
            </a:r>
          </a:p>
          <a:p>
            <a:pPr>
              <a:lnSpc>
                <a:spcPct val="210000"/>
              </a:lnSpc>
            </a:pPr>
            <a:r>
              <a:rPr lang="en-US" dirty="0">
                <a:solidFill>
                  <a:schemeClr val="tx1"/>
                </a:solidFill>
                <a:latin typeface="Times New Roman" panose="02020603050405020304" pitchFamily="18" charset="0"/>
                <a:cs typeface="Times New Roman" panose="02020603050405020304" pitchFamily="18" charset="0"/>
              </a:rPr>
              <a:t>How to do market analysis.</a:t>
            </a:r>
          </a:p>
          <a:p>
            <a:pPr>
              <a:lnSpc>
                <a:spcPct val="210000"/>
              </a:lnSpc>
            </a:pPr>
            <a:r>
              <a:rPr lang="en-US" dirty="0">
                <a:solidFill>
                  <a:schemeClr val="tx1"/>
                </a:solidFill>
                <a:latin typeface="Times New Roman" panose="02020603050405020304" pitchFamily="18" charset="0"/>
                <a:cs typeface="Times New Roman" panose="02020603050405020304" pitchFamily="18" charset="0"/>
              </a:rPr>
              <a:t>Analytical approach.</a:t>
            </a:r>
          </a:p>
          <a:p>
            <a:pPr>
              <a:lnSpc>
                <a:spcPct val="210000"/>
              </a:lnSpc>
            </a:pPr>
            <a:r>
              <a:rPr lang="en-US" dirty="0">
                <a:solidFill>
                  <a:schemeClr val="tx1"/>
                </a:solidFill>
                <a:latin typeface="Times New Roman" panose="02020603050405020304" pitchFamily="18" charset="0"/>
                <a:cs typeface="Times New Roman" panose="02020603050405020304" pitchFamily="18" charset="0"/>
              </a:rPr>
              <a:t>Team management.</a:t>
            </a:r>
          </a:p>
          <a:p>
            <a:pPr>
              <a:lnSpc>
                <a:spcPct val="210000"/>
              </a:lnSpc>
            </a:pPr>
            <a:r>
              <a:rPr lang="en-US" dirty="0">
                <a:solidFill>
                  <a:schemeClr val="tx1"/>
                </a:solidFill>
                <a:latin typeface="Times New Roman" panose="02020603050405020304" pitchFamily="18" charset="0"/>
                <a:cs typeface="Times New Roman" panose="02020603050405020304" pitchFamily="18" charset="0"/>
              </a:rPr>
              <a:t>Pressure handling.</a:t>
            </a:r>
          </a:p>
          <a:p>
            <a:endParaRPr lang="en-US" dirty="0"/>
          </a:p>
        </p:txBody>
      </p:sp>
      <p:sp>
        <p:nvSpPr>
          <p:cNvPr id="5" name="Content Placeholder 4">
            <a:extLst>
              <a:ext uri="{FF2B5EF4-FFF2-40B4-BE49-F238E27FC236}">
                <a16:creationId xmlns:a16="http://schemas.microsoft.com/office/drawing/2014/main" id="{9968A97C-4085-4F2C-B64B-A7C9BD6FAEDD}"/>
              </a:ext>
            </a:extLst>
          </p:cNvPr>
          <p:cNvSpPr>
            <a:spLocks noGrp="1"/>
          </p:cNvSpPr>
          <p:nvPr>
            <p:ph sz="half" idx="2"/>
          </p:nvPr>
        </p:nvSpPr>
        <p:spPr>
          <a:xfrm>
            <a:off x="6809006" y="2081553"/>
            <a:ext cx="4313864" cy="3777622"/>
          </a:xfrm>
          <a:ln>
            <a:solidFill>
              <a:schemeClr val="tx1"/>
            </a:solidFill>
          </a:ln>
        </p:spPr>
        <p:txBody>
          <a:bodyPr>
            <a:normAutofit fontScale="92500" lnSpcReduction="10000"/>
          </a:bodyPr>
          <a:lstStyle/>
          <a:p>
            <a:pPr>
              <a:lnSpc>
                <a:spcPct val="210000"/>
              </a:lnSpc>
            </a:pPr>
            <a:r>
              <a:rPr lang="en-US" dirty="0">
                <a:solidFill>
                  <a:schemeClr val="tx1"/>
                </a:solidFill>
                <a:latin typeface="Times New Roman" panose="02020603050405020304" pitchFamily="18" charset="0"/>
                <a:cs typeface="Times New Roman" panose="02020603050405020304" pitchFamily="18" charset="0"/>
              </a:rPr>
              <a:t>Completed every task proactively.</a:t>
            </a:r>
          </a:p>
          <a:p>
            <a:pPr>
              <a:lnSpc>
                <a:spcPct val="210000"/>
              </a:lnSpc>
            </a:pPr>
            <a:r>
              <a:rPr lang="en-US" dirty="0">
                <a:solidFill>
                  <a:schemeClr val="tx1"/>
                </a:solidFill>
                <a:latin typeface="Times New Roman" panose="02020603050405020304" pitchFamily="18" charset="0"/>
                <a:cs typeface="Times New Roman" panose="02020603050405020304" pitchFamily="18" charset="0"/>
              </a:rPr>
              <a:t>Diligent and punctual with delivery of tasks.</a:t>
            </a:r>
          </a:p>
          <a:p>
            <a:pPr>
              <a:lnSpc>
                <a:spcPct val="210000"/>
              </a:lnSpc>
            </a:pPr>
            <a:r>
              <a:rPr lang="en-US" dirty="0">
                <a:solidFill>
                  <a:schemeClr val="tx1"/>
                </a:solidFill>
                <a:latin typeface="Times New Roman" panose="02020603050405020304" pitchFamily="18" charset="0"/>
                <a:cs typeface="Times New Roman" panose="02020603050405020304" pitchFamily="18" charset="0"/>
              </a:rPr>
              <a:t>Should work more on improving technical skills.</a:t>
            </a:r>
          </a:p>
        </p:txBody>
      </p:sp>
      <p:sp>
        <p:nvSpPr>
          <p:cNvPr id="6" name="TextBox 5">
            <a:extLst>
              <a:ext uri="{FF2B5EF4-FFF2-40B4-BE49-F238E27FC236}">
                <a16:creationId xmlns:a16="http://schemas.microsoft.com/office/drawing/2014/main" id="{548196A4-1BA1-4944-BB3E-04D54F23EB87}"/>
              </a:ext>
            </a:extLst>
          </p:cNvPr>
          <p:cNvSpPr txBox="1"/>
          <p:nvPr/>
        </p:nvSpPr>
        <p:spPr>
          <a:xfrm>
            <a:off x="2885243" y="1455440"/>
            <a:ext cx="2361461" cy="369332"/>
          </a:xfrm>
          <a:prstGeom prst="rect">
            <a:avLst/>
          </a:prstGeom>
          <a:noFill/>
        </p:spPr>
        <p:txBody>
          <a:bodyPr wrap="square" rtlCol="0">
            <a:spAutoFit/>
          </a:bodyPr>
          <a:lstStyle/>
          <a:p>
            <a:pPr algn="ctr"/>
            <a:r>
              <a:rPr lang="en-IN" b="1" u="sng" dirty="0"/>
              <a:t>Skills learnt</a:t>
            </a:r>
          </a:p>
        </p:txBody>
      </p:sp>
      <p:sp>
        <p:nvSpPr>
          <p:cNvPr id="7" name="TextBox 6">
            <a:extLst>
              <a:ext uri="{FF2B5EF4-FFF2-40B4-BE49-F238E27FC236}">
                <a16:creationId xmlns:a16="http://schemas.microsoft.com/office/drawing/2014/main" id="{44A3B551-41CC-43AC-908B-C9FE8DCD5935}"/>
              </a:ext>
            </a:extLst>
          </p:cNvPr>
          <p:cNvSpPr txBox="1"/>
          <p:nvPr/>
        </p:nvSpPr>
        <p:spPr>
          <a:xfrm>
            <a:off x="7563774" y="1455489"/>
            <a:ext cx="3142696" cy="369332"/>
          </a:xfrm>
          <a:prstGeom prst="rect">
            <a:avLst/>
          </a:prstGeom>
          <a:noFill/>
        </p:spPr>
        <p:txBody>
          <a:bodyPr wrap="square" rtlCol="0">
            <a:spAutoFit/>
          </a:bodyPr>
          <a:lstStyle/>
          <a:p>
            <a:r>
              <a:rPr lang="en-US" b="1" u="sng" dirty="0">
                <a:latin typeface="Times New Roman" panose="02020603050405020304" pitchFamily="18" charset="0"/>
                <a:cs typeface="Times New Roman" panose="02020603050405020304" pitchFamily="18" charset="0"/>
              </a:rPr>
              <a:t>Self comments on internship</a:t>
            </a:r>
          </a:p>
        </p:txBody>
      </p:sp>
    </p:spTree>
    <p:extLst>
      <p:ext uri="{BB962C8B-B14F-4D97-AF65-F5344CB8AC3E}">
        <p14:creationId xmlns:p14="http://schemas.microsoft.com/office/powerpoint/2010/main" val="873624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A2EAE-241A-4131-84DB-B2E0B752360D}"/>
              </a:ext>
            </a:extLst>
          </p:cNvPr>
          <p:cNvSpPr>
            <a:spLocks noGrp="1"/>
          </p:cNvSpPr>
          <p:nvPr>
            <p:ph type="title"/>
          </p:nvPr>
        </p:nvSpPr>
        <p:spPr>
          <a:xfrm>
            <a:off x="2326272" y="517578"/>
            <a:ext cx="8291098" cy="938360"/>
          </a:xfrm>
        </p:spPr>
        <p:txBody>
          <a:bodyPr anchor="ctr">
            <a:normAutofit/>
          </a:bodyPr>
          <a:lstStyle/>
          <a:p>
            <a:pPr algn="ctr"/>
            <a:r>
              <a:rPr lang="en-IN" sz="2800" b="1" u="sng" dirty="0">
                <a:solidFill>
                  <a:schemeClr val="tx1"/>
                </a:solidFill>
                <a:latin typeface="Times New Roman" panose="02020603050405020304" pitchFamily="18" charset="0"/>
                <a:cs typeface="Times New Roman" panose="02020603050405020304" pitchFamily="18" charset="0"/>
              </a:rPr>
              <a:t>Screenshot</a:t>
            </a:r>
            <a:r>
              <a:rPr lang="en-IN" sz="2400" b="1" u="sng" dirty="0">
                <a:solidFill>
                  <a:schemeClr val="tx1"/>
                </a:solidFill>
                <a:latin typeface="Times New Roman" panose="02020603050405020304" pitchFamily="18" charset="0"/>
                <a:cs typeface="Times New Roman" panose="02020603050405020304" pitchFamily="18" charset="0"/>
              </a:rPr>
              <a:t> of Approval</a:t>
            </a:r>
            <a:endParaRPr lang="en-US" sz="2400" dirty="0"/>
          </a:p>
        </p:txBody>
      </p:sp>
      <p:pic>
        <p:nvPicPr>
          <p:cNvPr id="4" name="Content Placeholder 6">
            <a:extLst>
              <a:ext uri="{FF2B5EF4-FFF2-40B4-BE49-F238E27FC236}">
                <a16:creationId xmlns:a16="http://schemas.microsoft.com/office/drawing/2014/main" id="{7C9DE454-9CAB-492B-97F1-50ECD93483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7779" y="1811899"/>
            <a:ext cx="9428085" cy="38076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01698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70CBF-0AC3-4D0F-93C2-E7B7F01F02D4}"/>
              </a:ext>
            </a:extLst>
          </p:cNvPr>
          <p:cNvSpPr>
            <a:spLocks noGrp="1"/>
          </p:cNvSpPr>
          <p:nvPr>
            <p:ph type="title"/>
          </p:nvPr>
        </p:nvSpPr>
        <p:spPr>
          <a:xfrm>
            <a:off x="3211080" y="336608"/>
            <a:ext cx="5769840" cy="840706"/>
          </a:xfrm>
        </p:spPr>
        <p:txBody>
          <a:bodyPr anchor="ctr">
            <a:normAutofit/>
          </a:bodyPr>
          <a:lstStyle/>
          <a:p>
            <a:pPr algn="ctr"/>
            <a:r>
              <a:rPr lang="en-US" sz="2400" b="1" u="sng"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8238A85C-1060-4006-A5F5-E438F7D29A6C}"/>
              </a:ext>
            </a:extLst>
          </p:cNvPr>
          <p:cNvSpPr>
            <a:spLocks noGrp="1"/>
          </p:cNvSpPr>
          <p:nvPr>
            <p:ph idx="1"/>
          </p:nvPr>
        </p:nvSpPr>
        <p:spPr>
          <a:xfrm>
            <a:off x="1313896" y="1328235"/>
            <a:ext cx="10040644" cy="4832869"/>
          </a:xfrm>
          <a:solidFill>
            <a:schemeClr val="bg1">
              <a:lumMod val="95000"/>
            </a:schemeClr>
          </a:solidFill>
        </p:spPr>
        <p:txBody>
          <a:bodyPr>
            <a:normAutofit/>
          </a:bodyPr>
          <a:lstStyle/>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A unique and important part of the national bio-economy is concerned with biodefense and the health risks posed by the deadly viruses such as Ebola virus, Corona virus and antibiotic-resistant viruses.</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Contagious pathogens, emerging and re-emerging diseases as well as hazardous biological materials always poses high risk to the entire community and environment.</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To tackle this, significant focus has been given on designing high-containment facilities at a global level.</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Biosafety in Microbiological and Biomedical Laboratories (BMBL) has served as the cornerstone of biosafety practice.</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Globally, biosafety and biosecurity practices has shown significant advancement.</a:t>
            </a:r>
          </a:p>
        </p:txBody>
      </p:sp>
    </p:spTree>
    <p:extLst>
      <p:ext uri="{BB962C8B-B14F-4D97-AF65-F5344CB8AC3E}">
        <p14:creationId xmlns:p14="http://schemas.microsoft.com/office/powerpoint/2010/main" val="3031262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E9D56-0305-4837-8A57-571C6D07811A}"/>
              </a:ext>
            </a:extLst>
          </p:cNvPr>
          <p:cNvSpPr>
            <a:spLocks noGrp="1"/>
          </p:cNvSpPr>
          <p:nvPr>
            <p:ph type="title"/>
          </p:nvPr>
        </p:nvSpPr>
        <p:spPr>
          <a:xfrm>
            <a:off x="3202202" y="288578"/>
            <a:ext cx="5787595" cy="972051"/>
          </a:xfrm>
        </p:spPr>
        <p:txBody>
          <a:bodyPr anchor="ctr">
            <a:normAutofit/>
          </a:bodyPr>
          <a:lstStyle/>
          <a:p>
            <a:pPr algn="ctr"/>
            <a:r>
              <a:rPr lang="en-US" sz="2400" b="1" u="sng"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59432AA3-1556-418E-ADDB-2C189602E516}"/>
              </a:ext>
            </a:extLst>
          </p:cNvPr>
          <p:cNvSpPr>
            <a:spLocks noGrp="1"/>
          </p:cNvSpPr>
          <p:nvPr>
            <p:ph idx="1"/>
          </p:nvPr>
        </p:nvSpPr>
        <p:spPr>
          <a:xfrm>
            <a:off x="1305017" y="1260629"/>
            <a:ext cx="10022889" cy="5370990"/>
          </a:xfrm>
          <a:solidFill>
            <a:schemeClr val="bg1">
              <a:lumMod val="95000"/>
            </a:schemeClr>
          </a:solidFill>
        </p:spPr>
        <p:txBody>
          <a:bodyPr>
            <a:normAutofit/>
          </a:bodyPr>
          <a:lstStyle/>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Biosafety level (BSL) is a set of safeguards which are referred to some autoclave related activities performed in a particular biological laboratory.</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These levels start from level 1 to level 4 handling viruses according to the severity of the disease.</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Having faced the pandemic, countries have been inclined more towards planning to build their public health system.</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The recent pandemic of Corona virus has exposed the lack of infrastructure to handle deadly viruses in the country.</a:t>
            </a:r>
          </a:p>
          <a:p>
            <a:pPr>
              <a:lnSpc>
                <a:spcPct val="200000"/>
              </a:lnSpc>
            </a:pPr>
            <a:r>
              <a:rPr lang="en-US" sz="1600" dirty="0">
                <a:solidFill>
                  <a:schemeClr val="tx1"/>
                </a:solidFill>
                <a:latin typeface="Times New Roman" panose="02020603050405020304" pitchFamily="18" charset="0"/>
                <a:cs typeface="Times New Roman" panose="02020603050405020304" pitchFamily="18" charset="0"/>
              </a:rPr>
              <a:t>Government of Gujarat has recognized the importance of the science of biotechnology and its potentiality and therefore it has envisioned to establish greenfield research facility and small animal testing facility with biocontainment concept to handle infectious agents in a secured manner.</a:t>
            </a:r>
          </a:p>
        </p:txBody>
      </p:sp>
    </p:spTree>
    <p:extLst>
      <p:ext uri="{BB962C8B-B14F-4D97-AF65-F5344CB8AC3E}">
        <p14:creationId xmlns:p14="http://schemas.microsoft.com/office/powerpoint/2010/main" val="254321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D866-2AF6-4A47-A81A-773F37C89C8A}"/>
              </a:ext>
            </a:extLst>
          </p:cNvPr>
          <p:cNvSpPr>
            <a:spLocks noGrp="1"/>
          </p:cNvSpPr>
          <p:nvPr>
            <p:ph type="title"/>
          </p:nvPr>
        </p:nvSpPr>
        <p:spPr>
          <a:xfrm>
            <a:off x="4094408" y="570813"/>
            <a:ext cx="4003184" cy="716418"/>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Objectives</a:t>
            </a:r>
          </a:p>
        </p:txBody>
      </p:sp>
      <p:sp>
        <p:nvSpPr>
          <p:cNvPr id="3" name="Content Placeholder 2">
            <a:extLst>
              <a:ext uri="{FF2B5EF4-FFF2-40B4-BE49-F238E27FC236}">
                <a16:creationId xmlns:a16="http://schemas.microsoft.com/office/drawing/2014/main" id="{350A7D2D-BC3F-4028-B0E7-4292ABCAA1D8}"/>
              </a:ext>
            </a:extLst>
          </p:cNvPr>
          <p:cNvSpPr>
            <a:spLocks noGrp="1"/>
          </p:cNvSpPr>
          <p:nvPr>
            <p:ph idx="1"/>
          </p:nvPr>
        </p:nvSpPr>
        <p:spPr>
          <a:xfrm>
            <a:off x="1167359" y="1571348"/>
            <a:ext cx="9857281" cy="2929631"/>
          </a:xfrm>
          <a:solidFill>
            <a:schemeClr val="bg1">
              <a:lumMod val="95000"/>
            </a:schemeClr>
          </a:solidFill>
        </p:spPr>
        <p:txBody>
          <a:bodyPr>
            <a:normAutofit/>
          </a:bodyPr>
          <a:lstStyle/>
          <a:p>
            <a:pPr>
              <a:lnSpc>
                <a:spcPct val="200000"/>
              </a:lnSpc>
            </a:pPr>
            <a:r>
              <a:rPr lang="en-US" dirty="0">
                <a:solidFill>
                  <a:schemeClr val="tx1"/>
                </a:solidFill>
                <a:latin typeface="Times New Roman" panose="02020603050405020304" pitchFamily="18" charset="0"/>
                <a:cs typeface="Times New Roman" panose="02020603050405020304" pitchFamily="18" charset="0"/>
              </a:rPr>
              <a:t>To enumerate the continent wise global distribution and ownership status  of BSL-4 laboratories.</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To determine the distribution of BSL-4 labs in Asia and compare the status of India in terms of holding high level bio-containment labs with other countries.</a:t>
            </a:r>
          </a:p>
        </p:txBody>
      </p:sp>
    </p:spTree>
    <p:extLst>
      <p:ext uri="{BB962C8B-B14F-4D97-AF65-F5344CB8AC3E}">
        <p14:creationId xmlns:p14="http://schemas.microsoft.com/office/powerpoint/2010/main" val="195054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F07DB-84BE-41DD-AE15-C10380720F64}"/>
              </a:ext>
            </a:extLst>
          </p:cNvPr>
          <p:cNvSpPr>
            <a:spLocks noGrp="1"/>
          </p:cNvSpPr>
          <p:nvPr>
            <p:ph type="title"/>
          </p:nvPr>
        </p:nvSpPr>
        <p:spPr>
          <a:xfrm>
            <a:off x="4316350" y="197982"/>
            <a:ext cx="3559300" cy="1222446"/>
          </a:xfrm>
        </p:spPr>
        <p:txBody>
          <a:bodyPr anchor="ctr">
            <a:normAutofit/>
          </a:bodyPr>
          <a:lstStyle/>
          <a:p>
            <a:pPr algn="ctr"/>
            <a:r>
              <a:rPr lang="en-US" sz="2400" b="1" u="sng"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0DB5E4A6-A777-43C0-882F-05A08BA2BDA6}"/>
              </a:ext>
            </a:extLst>
          </p:cNvPr>
          <p:cNvSpPr>
            <a:spLocks noGrp="1"/>
          </p:cNvSpPr>
          <p:nvPr>
            <p:ph idx="1"/>
          </p:nvPr>
        </p:nvSpPr>
        <p:spPr>
          <a:xfrm>
            <a:off x="1985531" y="1420428"/>
            <a:ext cx="9235844" cy="4918228"/>
          </a:xfrm>
          <a:solidFill>
            <a:schemeClr val="bg1">
              <a:lumMod val="95000"/>
            </a:schemeClr>
          </a:solidFill>
        </p:spPr>
        <p:txBody>
          <a:bodyPr>
            <a:normAutofit/>
          </a:bodyPr>
          <a:lstStyle/>
          <a:p>
            <a:pPr>
              <a:lnSpc>
                <a:spcPct val="200000"/>
              </a:lnSpc>
            </a:pPr>
            <a:r>
              <a:rPr lang="en-US" dirty="0">
                <a:solidFill>
                  <a:schemeClr val="tx1"/>
                </a:solidFill>
                <a:latin typeface="Times New Roman" panose="02020603050405020304" pitchFamily="18" charset="0"/>
                <a:cs typeface="Times New Roman" panose="02020603050405020304" pitchFamily="18" charset="0"/>
              </a:rPr>
              <a:t>Study design – Descriptive</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Data type – Secondary data (Quantitative)</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Inclusion criteria – Biosafety level 4 labs and Animal biosafety level labs.</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Exclusion criteria – Other biosafety level labs (1, 2 ,3) than BSL-4 labs.</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Sample size – 59</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Sampling method – Purposive sampling</a:t>
            </a:r>
          </a:p>
          <a:p>
            <a:pPr>
              <a:lnSpc>
                <a:spcPct val="200000"/>
              </a:lnSpc>
            </a:pPr>
            <a:r>
              <a:rPr lang="en-US" dirty="0">
                <a:solidFill>
                  <a:schemeClr val="tx1"/>
                </a:solidFill>
                <a:latin typeface="Times New Roman" panose="02020603050405020304" pitchFamily="18" charset="0"/>
                <a:cs typeface="Times New Roman" panose="02020603050405020304" pitchFamily="18" charset="0"/>
              </a:rPr>
              <a:t>Data Source –  Documents and Official websites</a:t>
            </a:r>
          </a:p>
        </p:txBody>
      </p:sp>
    </p:spTree>
    <p:extLst>
      <p:ext uri="{BB962C8B-B14F-4D97-AF65-F5344CB8AC3E}">
        <p14:creationId xmlns:p14="http://schemas.microsoft.com/office/powerpoint/2010/main" val="353366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A707A-8166-4EB5-986B-8F581168B0F0}"/>
              </a:ext>
            </a:extLst>
          </p:cNvPr>
          <p:cNvSpPr>
            <a:spLocks noGrp="1"/>
          </p:cNvSpPr>
          <p:nvPr>
            <p:ph type="title"/>
          </p:nvPr>
        </p:nvSpPr>
        <p:spPr>
          <a:xfrm>
            <a:off x="3924300" y="314417"/>
            <a:ext cx="5104015" cy="901823"/>
          </a:xfrm>
        </p:spPr>
        <p:txBody>
          <a:bodyPr anchor="ctr">
            <a:normAutofit/>
          </a:bodyPr>
          <a:lstStyle/>
          <a:p>
            <a:pPr algn="ctr"/>
            <a:r>
              <a:rPr lang="en-US" sz="2400" b="1" u="sng" dirty="0">
                <a:solidFill>
                  <a:schemeClr val="tx1"/>
                </a:solidFill>
                <a:latin typeface="Times New Roman" panose="02020603050405020304" pitchFamily="18" charset="0"/>
                <a:cs typeface="Times New Roman" panose="02020603050405020304" pitchFamily="18" charset="0"/>
              </a:rPr>
              <a:t>Results</a:t>
            </a:r>
          </a:p>
        </p:txBody>
      </p:sp>
      <p:graphicFrame>
        <p:nvGraphicFramePr>
          <p:cNvPr id="4" name="Content Placeholder 3">
            <a:extLst>
              <a:ext uri="{FF2B5EF4-FFF2-40B4-BE49-F238E27FC236}">
                <a16:creationId xmlns:a16="http://schemas.microsoft.com/office/drawing/2014/main" id="{F66C993E-021D-4EA0-842A-5C05349C46DF}"/>
              </a:ext>
            </a:extLst>
          </p:cNvPr>
          <p:cNvGraphicFramePr>
            <a:graphicFrameLocks noGrp="1"/>
          </p:cNvGraphicFramePr>
          <p:nvPr>
            <p:ph idx="1"/>
            <p:extLst>
              <p:ext uri="{D42A27DB-BD31-4B8C-83A1-F6EECF244321}">
                <p14:modId xmlns:p14="http://schemas.microsoft.com/office/powerpoint/2010/main" val="198986891"/>
              </p:ext>
            </p:extLst>
          </p:nvPr>
        </p:nvGraphicFramePr>
        <p:xfrm>
          <a:off x="1473788" y="1216240"/>
          <a:ext cx="4829358" cy="44255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60D63D9-B222-4D18-B53B-3F72935C1E85}"/>
              </a:ext>
            </a:extLst>
          </p:cNvPr>
          <p:cNvSpPr txBox="1"/>
          <p:nvPr/>
        </p:nvSpPr>
        <p:spPr>
          <a:xfrm>
            <a:off x="3258474" y="5641760"/>
            <a:ext cx="1331651"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Figure - 1</a:t>
            </a:r>
            <a:endParaRPr lang="en-US" b="1"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8AC1309A-9581-4CE9-BD10-EAECB8C1620B}"/>
              </a:ext>
            </a:extLst>
          </p:cNvPr>
          <p:cNvSpPr/>
          <p:nvPr/>
        </p:nvSpPr>
        <p:spPr>
          <a:xfrm>
            <a:off x="6747029" y="1216240"/>
            <a:ext cx="4829358" cy="44255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lvl="0" indent="-342900">
              <a:lnSpc>
                <a:spcPct val="20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The overall distribution of BSL-4 labs across the globe is mentioned in Figure number 1.</a:t>
            </a:r>
          </a:p>
          <a:p>
            <a:pPr marL="342900" lvl="0" indent="-342900">
              <a:lnSpc>
                <a:spcPct val="20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Among all the continents, Europe possesses the highest number of BSL-4 containment labs (25), whereas the continent of Africa possesses the lowest number of BSL-4 containment labs (3).</a:t>
            </a:r>
          </a:p>
          <a:p>
            <a:pPr marL="342900" lvl="0" indent="-342900">
              <a:lnSpc>
                <a:spcPct val="20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As per India is concerned, it comes under the Asia continent and holds only 2 BSL-4 labs which are operational.</a:t>
            </a:r>
          </a:p>
        </p:txBody>
      </p:sp>
    </p:spTree>
    <p:extLst>
      <p:ext uri="{BB962C8B-B14F-4D97-AF65-F5344CB8AC3E}">
        <p14:creationId xmlns:p14="http://schemas.microsoft.com/office/powerpoint/2010/main" val="1046769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B4FA3-C4D1-48F6-AF20-55F810477EA3}"/>
              </a:ext>
            </a:extLst>
          </p:cNvPr>
          <p:cNvSpPr>
            <a:spLocks noGrp="1"/>
          </p:cNvSpPr>
          <p:nvPr>
            <p:ph type="title"/>
          </p:nvPr>
        </p:nvSpPr>
        <p:spPr>
          <a:xfrm>
            <a:off x="4831254" y="529557"/>
            <a:ext cx="3097661" cy="743051"/>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Results</a:t>
            </a:r>
          </a:p>
        </p:txBody>
      </p:sp>
      <p:graphicFrame>
        <p:nvGraphicFramePr>
          <p:cNvPr id="4" name="Content Placeholder 3">
            <a:extLst>
              <a:ext uri="{FF2B5EF4-FFF2-40B4-BE49-F238E27FC236}">
                <a16:creationId xmlns:a16="http://schemas.microsoft.com/office/drawing/2014/main" id="{F340639F-F0E2-4DF3-91CB-D993B0DD29F8}"/>
              </a:ext>
            </a:extLst>
          </p:cNvPr>
          <p:cNvGraphicFramePr>
            <a:graphicFrameLocks noGrp="1"/>
          </p:cNvGraphicFramePr>
          <p:nvPr>
            <p:ph idx="1"/>
            <p:extLst>
              <p:ext uri="{D42A27DB-BD31-4B8C-83A1-F6EECF244321}">
                <p14:modId xmlns:p14="http://schemas.microsoft.com/office/powerpoint/2010/main" val="2158913636"/>
              </p:ext>
            </p:extLst>
          </p:nvPr>
        </p:nvGraphicFramePr>
        <p:xfrm>
          <a:off x="1071887" y="1495855"/>
          <a:ext cx="4938296" cy="453208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0995E1B9-0023-4849-9809-6CD2A3A95A53}"/>
              </a:ext>
            </a:extLst>
          </p:cNvPr>
          <p:cNvSpPr txBox="1"/>
          <p:nvPr/>
        </p:nvSpPr>
        <p:spPr>
          <a:xfrm>
            <a:off x="2966944" y="6027938"/>
            <a:ext cx="1305017"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Figure - 2</a:t>
            </a:r>
          </a:p>
        </p:txBody>
      </p:sp>
      <p:sp>
        <p:nvSpPr>
          <p:cNvPr id="3" name="Rectangle 2">
            <a:extLst>
              <a:ext uri="{FF2B5EF4-FFF2-40B4-BE49-F238E27FC236}">
                <a16:creationId xmlns:a16="http://schemas.microsoft.com/office/drawing/2014/main" id="{0E86B996-5E6F-4640-B52E-50C702F018BD}"/>
              </a:ext>
            </a:extLst>
          </p:cNvPr>
          <p:cNvSpPr/>
          <p:nvPr/>
        </p:nvSpPr>
        <p:spPr>
          <a:xfrm>
            <a:off x="6711518" y="1495855"/>
            <a:ext cx="5007006" cy="45320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lvl="0" indent="-342900">
              <a:lnSpc>
                <a:spcPct val="15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The distribution of BSL-4 containment labs in Asia is mentioned in Figure – 2.</a:t>
            </a:r>
          </a:p>
          <a:p>
            <a:pPr marL="342900" lvl="0" indent="-342900">
              <a:lnSpc>
                <a:spcPct val="15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Microbial containment complex (MCC), situated in Pune, Maharashtra and National Institute of High Security Animal Diseases (NIHSAD) in Bhopal, Madhya Pradesh are the only 2 containment labs which are operational in India.</a:t>
            </a:r>
          </a:p>
          <a:p>
            <a:pPr marL="342900" lvl="0" indent="-342900">
              <a:lnSpc>
                <a:spcPct val="15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The size of MCC is 848 square meters whereas the size of NIHSAD was not disclosed.</a:t>
            </a:r>
          </a:p>
          <a:p>
            <a:pPr marL="342900" lvl="0" indent="-342900">
              <a:lnSpc>
                <a:spcPct val="15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As per experiment subjects are concerned, MCC takes human being as subject whereas NIHSAD takes animal as subject.</a:t>
            </a:r>
          </a:p>
          <a:p>
            <a:pPr marL="342900" lvl="0" indent="-342900">
              <a:lnSpc>
                <a:spcPct val="150000"/>
              </a:lnSpc>
              <a:spcBef>
                <a:spcPts val="1000"/>
              </a:spcBef>
              <a:buClr>
                <a:srgbClr val="A53010"/>
              </a:buClr>
              <a:buFont typeface="Wingdings 3" charset="2"/>
              <a:buChar char=""/>
            </a:pPr>
            <a:r>
              <a:rPr lang="en-US" sz="1400" dirty="0">
                <a:solidFill>
                  <a:prstClr val="black"/>
                </a:solidFill>
                <a:latin typeface="Times New Roman" panose="02020603050405020304" pitchFamily="18" charset="0"/>
                <a:cs typeface="Times New Roman" panose="02020603050405020304" pitchFamily="18" charset="0"/>
              </a:rPr>
              <a:t>The cost of establishing both labs was15 and 18 crores respectively.</a:t>
            </a:r>
          </a:p>
        </p:txBody>
      </p:sp>
    </p:spTree>
    <p:extLst>
      <p:ext uri="{BB962C8B-B14F-4D97-AF65-F5344CB8AC3E}">
        <p14:creationId xmlns:p14="http://schemas.microsoft.com/office/powerpoint/2010/main" val="3775247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13427-A5AA-45AC-BCCB-F06C3F53F4F8}"/>
              </a:ext>
            </a:extLst>
          </p:cNvPr>
          <p:cNvSpPr>
            <a:spLocks noGrp="1"/>
          </p:cNvSpPr>
          <p:nvPr>
            <p:ph type="title"/>
          </p:nvPr>
        </p:nvSpPr>
        <p:spPr>
          <a:xfrm>
            <a:off x="4529414" y="574882"/>
            <a:ext cx="3133172" cy="893972"/>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Results</a:t>
            </a:r>
          </a:p>
        </p:txBody>
      </p:sp>
      <p:graphicFrame>
        <p:nvGraphicFramePr>
          <p:cNvPr id="4" name="Content Placeholder 3">
            <a:extLst>
              <a:ext uri="{FF2B5EF4-FFF2-40B4-BE49-F238E27FC236}">
                <a16:creationId xmlns:a16="http://schemas.microsoft.com/office/drawing/2014/main" id="{17AC91EC-788A-4093-BDCD-F061A8CCF6D2}"/>
              </a:ext>
            </a:extLst>
          </p:cNvPr>
          <p:cNvGraphicFramePr>
            <a:graphicFrameLocks noGrp="1"/>
          </p:cNvGraphicFramePr>
          <p:nvPr>
            <p:ph idx="1"/>
            <p:extLst>
              <p:ext uri="{D42A27DB-BD31-4B8C-83A1-F6EECF244321}">
                <p14:modId xmlns:p14="http://schemas.microsoft.com/office/powerpoint/2010/main" val="3255206426"/>
              </p:ext>
            </p:extLst>
          </p:nvPr>
        </p:nvGraphicFramePr>
        <p:xfrm>
          <a:off x="1629422" y="1468853"/>
          <a:ext cx="4851277" cy="411560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47AD2B6-BC23-4D5A-BE74-9D1508213765}"/>
              </a:ext>
            </a:extLst>
          </p:cNvPr>
          <p:cNvSpPr txBox="1"/>
          <p:nvPr/>
        </p:nvSpPr>
        <p:spPr>
          <a:xfrm>
            <a:off x="3588982" y="5584455"/>
            <a:ext cx="932155"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Figure - 3</a:t>
            </a:r>
            <a:endParaRPr lang="en-US" b="1"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CF672F03-CEA5-42F4-87EF-0321C09F89DA}"/>
              </a:ext>
            </a:extLst>
          </p:cNvPr>
          <p:cNvSpPr/>
          <p:nvPr/>
        </p:nvSpPr>
        <p:spPr>
          <a:xfrm>
            <a:off x="6809173" y="1468853"/>
            <a:ext cx="5042516" cy="41156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lvl="0" indent="-342900">
              <a:lnSpc>
                <a:spcPct val="200000"/>
              </a:lnSpc>
              <a:spcBef>
                <a:spcPts val="1000"/>
              </a:spcBef>
              <a:buClr>
                <a:srgbClr val="A53010"/>
              </a:buClr>
              <a:buFont typeface="Wingdings 3" charset="2"/>
              <a:buChar char=""/>
            </a:pPr>
            <a:r>
              <a:rPr lang="en-US" sz="1600" dirty="0">
                <a:solidFill>
                  <a:prstClr val="black"/>
                </a:solidFill>
                <a:latin typeface="Times New Roman" panose="02020603050405020304" pitchFamily="18" charset="0"/>
                <a:cs typeface="Times New Roman" panose="02020603050405020304" pitchFamily="18" charset="0"/>
              </a:rPr>
              <a:t>Among all the BSL-4 labs (59) across the world, 60% (36/59) of all BSL-4 labs are government run public health institutions.</a:t>
            </a:r>
          </a:p>
          <a:p>
            <a:pPr marL="342900" lvl="0" indent="-342900">
              <a:lnSpc>
                <a:spcPct val="200000"/>
              </a:lnSpc>
              <a:spcBef>
                <a:spcPts val="1000"/>
              </a:spcBef>
              <a:buClr>
                <a:srgbClr val="A53010"/>
              </a:buClr>
              <a:buFont typeface="Wingdings 3" charset="2"/>
              <a:buChar char=""/>
            </a:pPr>
            <a:r>
              <a:rPr lang="en-US" sz="1600" dirty="0">
                <a:solidFill>
                  <a:prstClr val="black"/>
                </a:solidFill>
                <a:latin typeface="Times New Roman" panose="02020603050405020304" pitchFamily="18" charset="0"/>
                <a:cs typeface="Times New Roman" panose="02020603050405020304" pitchFamily="18" charset="0"/>
              </a:rPr>
              <a:t>20% (10/59) labs are run by universities.</a:t>
            </a:r>
          </a:p>
          <a:p>
            <a:pPr marL="342900" lvl="0" indent="-342900">
              <a:lnSpc>
                <a:spcPct val="200000"/>
              </a:lnSpc>
              <a:spcBef>
                <a:spcPts val="1000"/>
              </a:spcBef>
              <a:buClr>
                <a:srgbClr val="A53010"/>
              </a:buClr>
              <a:buFont typeface="Wingdings 3" charset="2"/>
              <a:buChar char=""/>
            </a:pPr>
            <a:r>
              <a:rPr lang="en-US" sz="1600" dirty="0">
                <a:solidFill>
                  <a:prstClr val="black"/>
                </a:solidFill>
                <a:latin typeface="Times New Roman" panose="02020603050405020304" pitchFamily="18" charset="0"/>
                <a:cs typeface="Times New Roman" panose="02020603050405020304" pitchFamily="18" charset="0"/>
              </a:rPr>
              <a:t>approximately 20% (11/59) labs are run by biodefence agencies.</a:t>
            </a:r>
          </a:p>
          <a:p>
            <a:pPr marL="342900" lvl="0" indent="-342900">
              <a:lnSpc>
                <a:spcPct val="200000"/>
              </a:lnSpc>
              <a:spcBef>
                <a:spcPts val="1000"/>
              </a:spcBef>
              <a:buClr>
                <a:srgbClr val="A53010"/>
              </a:buClr>
              <a:buFont typeface="Wingdings 3" charset="2"/>
              <a:buChar char=""/>
            </a:pPr>
            <a:r>
              <a:rPr lang="en-US" sz="1600" dirty="0">
                <a:solidFill>
                  <a:prstClr val="black"/>
                </a:solidFill>
                <a:latin typeface="Times New Roman" panose="02020603050405020304" pitchFamily="18" charset="0"/>
                <a:cs typeface="Times New Roman" panose="02020603050405020304" pitchFamily="18" charset="0"/>
              </a:rPr>
              <a:t>only 3% (2/59) labs are privately owned.</a:t>
            </a:r>
          </a:p>
        </p:txBody>
      </p:sp>
    </p:spTree>
    <p:extLst>
      <p:ext uri="{BB962C8B-B14F-4D97-AF65-F5344CB8AC3E}">
        <p14:creationId xmlns:p14="http://schemas.microsoft.com/office/powerpoint/2010/main" val="104017505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551</TotalTime>
  <Words>1795</Words>
  <Application>Microsoft Office PowerPoint</Application>
  <PresentationFormat>Widescreen</PresentationFormat>
  <Paragraphs>115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Century Gothic</vt:lpstr>
      <vt:lpstr>Times New Roman</vt:lpstr>
      <vt:lpstr>Wingdings 3</vt:lpstr>
      <vt:lpstr>Wisp</vt:lpstr>
      <vt:lpstr>Importance of Greenfield Biocontainment Research Laboratory (BSL-4) and Small Animal Testing Facility (ABSL-3) intended by GBRC (Gujarat Biotechnology Research Centre)  Ernst &amp; Young</vt:lpstr>
      <vt:lpstr>Screenshot of Approval</vt:lpstr>
      <vt:lpstr>Introduction</vt:lpstr>
      <vt:lpstr>Introduction</vt:lpstr>
      <vt:lpstr>Objectives</vt:lpstr>
      <vt:lpstr>Methodology</vt:lpstr>
      <vt:lpstr>Results</vt:lpstr>
      <vt:lpstr>Results</vt:lpstr>
      <vt:lpstr>Results</vt:lpstr>
      <vt:lpstr>Guidelines of BSL-4 Laboratories</vt:lpstr>
      <vt:lpstr>Guidelines of BSL-4 Laboratories</vt:lpstr>
      <vt:lpstr>Microorganism to be handled</vt:lpstr>
      <vt:lpstr>Discussion</vt:lpstr>
      <vt:lpstr>Discussion</vt:lpstr>
      <vt:lpstr>Conclusion</vt:lpstr>
      <vt:lpstr>References </vt:lpstr>
      <vt:lpstr>Poster of Internship presentation</vt:lpstr>
      <vt:lpstr>PowerPoint Presentation</vt:lpstr>
      <vt:lpstr>Internship experience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Greenfield Biocontainment Research Laboratory (BSL-4) and Small Animal Testing Facility (ABSL-3) intended by GBRC (Gujarat Biotechnology Research Centre)  Ernst &amp; Young</dc:title>
  <dc:creator>Anindya Mukherjee</dc:creator>
  <cp:lastModifiedBy>Anindya Mukherjee</cp:lastModifiedBy>
  <cp:revision>57</cp:revision>
  <dcterms:created xsi:type="dcterms:W3CDTF">2022-06-25T15:39:14Z</dcterms:created>
  <dcterms:modified xsi:type="dcterms:W3CDTF">2022-07-26T13:35:56Z</dcterms:modified>
</cp:coreProperties>
</file>