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819" y="8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internship\GBRC\World%20vs%20Asia%20containment%20lab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internship\GBRC\World%20vs%20Asia%20containment%20lab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200" b="1" u="sng" dirty="0">
                <a:solidFill>
                  <a:schemeClr val="tx1"/>
                </a:solidFill>
                <a:latin typeface="Times New Roman" panose="02020603050405020304" pitchFamily="18" charset="0"/>
                <a:cs typeface="Times New Roman" panose="02020603050405020304" pitchFamily="18" charset="0"/>
              </a:rPr>
              <a:t>NUMBER OF BSL-4 LABS IN ASIA</a:t>
            </a:r>
          </a:p>
        </c:rich>
      </c:tx>
      <c:layout>
        <c:manualLayout>
          <c:xMode val="edge"/>
          <c:yMode val="edge"/>
          <c:x val="0.20359111609602246"/>
          <c:y val="4.3490142410847463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Sheet1!$A$21:$A$27</c:f>
              <c:strCache>
                <c:ptCount val="7"/>
                <c:pt idx="0">
                  <c:v>China</c:v>
                </c:pt>
                <c:pt idx="1">
                  <c:v>Japan</c:v>
                </c:pt>
                <c:pt idx="2">
                  <c:v>India</c:v>
                </c:pt>
                <c:pt idx="3">
                  <c:v>Taiwan</c:v>
                </c:pt>
                <c:pt idx="4">
                  <c:v>Singapore</c:v>
                </c:pt>
                <c:pt idx="5">
                  <c:v>Saudi arabia</c:v>
                </c:pt>
                <c:pt idx="6">
                  <c:v>South korea</c:v>
                </c:pt>
              </c:strCache>
            </c:strRef>
          </c:cat>
          <c:val>
            <c:numRef>
              <c:f>Sheet1!$B$21:$B$27</c:f>
              <c:numCache>
                <c:formatCode>General</c:formatCode>
                <c:ptCount val="7"/>
                <c:pt idx="0">
                  <c:v>3</c:v>
                </c:pt>
                <c:pt idx="1">
                  <c:v>3</c:v>
                </c:pt>
                <c:pt idx="2">
                  <c:v>2</c:v>
                </c:pt>
                <c:pt idx="3">
                  <c:v>1</c:v>
                </c:pt>
                <c:pt idx="4">
                  <c:v>1</c:v>
                </c:pt>
                <c:pt idx="5">
                  <c:v>1</c:v>
                </c:pt>
                <c:pt idx="6">
                  <c:v>1</c:v>
                </c:pt>
              </c:numCache>
            </c:numRef>
          </c:val>
          <c:extLst>
            <c:ext xmlns:c16="http://schemas.microsoft.com/office/drawing/2014/chart" uri="{C3380CC4-5D6E-409C-BE32-E72D297353CC}">
              <c16:uniqueId val="{00000000-3EF7-4F05-B1C6-1E09B0D46822}"/>
            </c:ext>
          </c:extLst>
        </c:ser>
        <c:dLbls>
          <c:dLblPos val="inEnd"/>
          <c:showLegendKey val="0"/>
          <c:showVal val="1"/>
          <c:showCatName val="0"/>
          <c:showSerName val="0"/>
          <c:showPercent val="0"/>
          <c:showBubbleSize val="0"/>
        </c:dLbls>
        <c:gapWidth val="100"/>
        <c:overlap val="-24"/>
        <c:axId val="1815908016"/>
        <c:axId val="1923537952"/>
      </c:barChart>
      <c:catAx>
        <c:axId val="18159080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923537952"/>
        <c:crosses val="autoZero"/>
        <c:auto val="1"/>
        <c:lblAlgn val="ctr"/>
        <c:lblOffset val="100"/>
        <c:noMultiLvlLbl val="0"/>
      </c:catAx>
      <c:valAx>
        <c:axId val="192353795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815908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solidFill>
        <a:schemeClr val="tx1"/>
      </a:solidFill>
    </a:ln>
    <a:effectLst>
      <a:glow rad="63500">
        <a:schemeClr val="accent1">
          <a:satMod val="175000"/>
          <a:alpha val="40000"/>
        </a:schemeClr>
      </a:glow>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200" u="sng" dirty="0">
                <a:solidFill>
                  <a:schemeClr val="tx1"/>
                </a:solidFill>
                <a:latin typeface="Times New Roman" panose="02020603050405020304" pitchFamily="18" charset="0"/>
                <a:cs typeface="Times New Roman" panose="02020603050405020304" pitchFamily="18" charset="0"/>
              </a:rPr>
              <a:t>Ownership status of BSL-4 labs all over the world</a:t>
            </a:r>
          </a:p>
        </c:rich>
      </c:tx>
      <c:layout>
        <c:manualLayout>
          <c:xMode val="edge"/>
          <c:yMode val="edge"/>
          <c:x val="0.12534376316264514"/>
          <c:y val="2.0585299123595802E-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Sheet1!$G$5:$G$8</c:f>
              <c:strCache>
                <c:ptCount val="4"/>
                <c:pt idx="0">
                  <c:v>Government</c:v>
                </c:pt>
                <c:pt idx="1">
                  <c:v>University</c:v>
                </c:pt>
                <c:pt idx="2">
                  <c:v>Bio-Defense</c:v>
                </c:pt>
                <c:pt idx="3">
                  <c:v>Private</c:v>
                </c:pt>
              </c:strCache>
            </c:strRef>
          </c:cat>
          <c:val>
            <c:numRef>
              <c:f>Sheet1!$H$5:$H$8</c:f>
              <c:numCache>
                <c:formatCode>General</c:formatCode>
                <c:ptCount val="4"/>
                <c:pt idx="0">
                  <c:v>36</c:v>
                </c:pt>
                <c:pt idx="1">
                  <c:v>10</c:v>
                </c:pt>
                <c:pt idx="2">
                  <c:v>11</c:v>
                </c:pt>
                <c:pt idx="3">
                  <c:v>2</c:v>
                </c:pt>
              </c:numCache>
            </c:numRef>
          </c:val>
          <c:extLst>
            <c:ext xmlns:c16="http://schemas.microsoft.com/office/drawing/2014/chart" uri="{C3380CC4-5D6E-409C-BE32-E72D297353CC}">
              <c16:uniqueId val="{00000000-17DD-4719-AE5B-A7A6EC92FFA4}"/>
            </c:ext>
          </c:extLst>
        </c:ser>
        <c:dLbls>
          <c:dLblPos val="inEnd"/>
          <c:showLegendKey val="0"/>
          <c:showVal val="1"/>
          <c:showCatName val="0"/>
          <c:showSerName val="0"/>
          <c:showPercent val="0"/>
          <c:showBubbleSize val="0"/>
        </c:dLbls>
        <c:gapWidth val="100"/>
        <c:overlap val="-24"/>
        <c:axId val="2114028015"/>
        <c:axId val="2114298783"/>
      </c:barChart>
      <c:catAx>
        <c:axId val="211402801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114298783"/>
        <c:crosses val="autoZero"/>
        <c:auto val="1"/>
        <c:lblAlgn val="ctr"/>
        <c:lblOffset val="100"/>
        <c:noMultiLvlLbl val="0"/>
      </c:catAx>
      <c:valAx>
        <c:axId val="2114298783"/>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1140280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solidFill>
        <a:schemeClr val="tx1"/>
      </a:solidFill>
    </a:ln>
    <a:effectLst>
      <a:glow rad="63500">
        <a:schemeClr val="accent1">
          <a:satMod val="175000"/>
          <a:alpha val="40000"/>
        </a:schemeClr>
      </a:glo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baseline="0">
                <a:solidFill>
                  <a:schemeClr val="dk1">
                    <a:lumMod val="65000"/>
                    <a:lumOff val="35000"/>
                  </a:schemeClr>
                </a:solidFill>
                <a:effectLst/>
                <a:latin typeface="Times New Roman" panose="02020603050405020304" pitchFamily="18" charset="0"/>
                <a:ea typeface="+mn-ea"/>
                <a:cs typeface="Times New Roman" panose="02020603050405020304" pitchFamily="18" charset="0"/>
              </a:defRPr>
            </a:pPr>
            <a:r>
              <a:rPr lang="en-US" sz="1400" b="1" i="0" u="sng" baseline="0" dirty="0">
                <a:solidFill>
                  <a:schemeClr val="tx1"/>
                </a:solidFill>
                <a:effectLst/>
                <a:latin typeface="Times New Roman" panose="02020603050405020304" pitchFamily="18" charset="0"/>
                <a:cs typeface="Times New Roman" panose="02020603050405020304" pitchFamily="18" charset="0"/>
              </a:rPr>
              <a:t>NUMBER OF BSL-4 LABS ACROSS CONTINENTS</a:t>
            </a:r>
            <a:endParaRPr lang="en-US" sz="1400" dirty="0">
              <a:solidFill>
                <a:schemeClr val="tx1"/>
              </a:solidFill>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effectLst/>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Sheet1!$A$1:$A$5</c:f>
              <c:strCache>
                <c:ptCount val="5"/>
                <c:pt idx="0">
                  <c:v>North america</c:v>
                </c:pt>
                <c:pt idx="1">
                  <c:v>Asia</c:v>
                </c:pt>
                <c:pt idx="2">
                  <c:v>Australia</c:v>
                </c:pt>
                <c:pt idx="3">
                  <c:v>Africa</c:v>
                </c:pt>
                <c:pt idx="4">
                  <c:v>Europe</c:v>
                </c:pt>
              </c:strCache>
            </c:strRef>
          </c:cat>
          <c:val>
            <c:numRef>
              <c:f>Sheet1!$B$1:$B$5</c:f>
              <c:numCache>
                <c:formatCode>General</c:formatCode>
                <c:ptCount val="5"/>
                <c:pt idx="0">
                  <c:v>14</c:v>
                </c:pt>
                <c:pt idx="1">
                  <c:v>13</c:v>
                </c:pt>
                <c:pt idx="2">
                  <c:v>4</c:v>
                </c:pt>
                <c:pt idx="3">
                  <c:v>3</c:v>
                </c:pt>
                <c:pt idx="4">
                  <c:v>25</c:v>
                </c:pt>
              </c:numCache>
            </c:numRef>
          </c:val>
          <c:extLst>
            <c:ext xmlns:c16="http://schemas.microsoft.com/office/drawing/2014/chart" uri="{C3380CC4-5D6E-409C-BE32-E72D297353CC}">
              <c16:uniqueId val="{00000000-7EAB-4640-BE29-BED1E443B1BB}"/>
            </c:ext>
          </c:extLst>
        </c:ser>
        <c:dLbls>
          <c:dLblPos val="inEnd"/>
          <c:showLegendKey val="0"/>
          <c:showVal val="1"/>
          <c:showCatName val="0"/>
          <c:showSerName val="0"/>
          <c:showPercent val="0"/>
          <c:showBubbleSize val="0"/>
        </c:dLbls>
        <c:gapWidth val="41"/>
        <c:axId val="1815929616"/>
        <c:axId val="1814337216"/>
      </c:barChart>
      <c:catAx>
        <c:axId val="1815929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effectLst/>
                <a:latin typeface="Times New Roman" panose="02020603050405020304" pitchFamily="18" charset="0"/>
                <a:ea typeface="+mn-ea"/>
                <a:cs typeface="Times New Roman" panose="02020603050405020304" pitchFamily="18" charset="0"/>
              </a:defRPr>
            </a:pPr>
            <a:endParaRPr lang="en-US"/>
          </a:p>
        </c:txPr>
        <c:crossAx val="1814337216"/>
        <c:crosses val="autoZero"/>
        <c:auto val="1"/>
        <c:lblAlgn val="ctr"/>
        <c:lblOffset val="100"/>
        <c:noMultiLvlLbl val="0"/>
      </c:catAx>
      <c:valAx>
        <c:axId val="1814337216"/>
        <c:scaling>
          <c:orientation val="minMax"/>
        </c:scaling>
        <c:delete val="1"/>
        <c:axPos val="l"/>
        <c:numFmt formatCode="General" sourceLinked="1"/>
        <c:majorTickMark val="none"/>
        <c:minorTickMark val="none"/>
        <c:tickLblPos val="nextTo"/>
        <c:crossAx val="1815929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36DC7-B524-420C-A634-A935BD58D9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9FAED2-EC9A-4E04-832F-EB9B756595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4BD4EE-7F5B-4647-A2DE-49028E0D83F4}"/>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5" name="Footer Placeholder 4">
            <a:extLst>
              <a:ext uri="{FF2B5EF4-FFF2-40B4-BE49-F238E27FC236}">
                <a16:creationId xmlns:a16="http://schemas.microsoft.com/office/drawing/2014/main" id="{3E851D54-4A51-4E95-9419-6D6093EC5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74D83-7B91-49E0-8146-4765E599F985}"/>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856920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16947-B6B1-47CD-86AA-5BE59B510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C2B7B5-E2A7-4AA9-BF97-FB5D91AB32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7BA11-BE1E-4570-B612-EC8EC322EEDE}"/>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5" name="Footer Placeholder 4">
            <a:extLst>
              <a:ext uri="{FF2B5EF4-FFF2-40B4-BE49-F238E27FC236}">
                <a16:creationId xmlns:a16="http://schemas.microsoft.com/office/drawing/2014/main" id="{25089918-F493-4EC1-A845-E920BE859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DE20A0-6F7A-4981-A50E-8C42CA1FADF0}"/>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3482211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B282C-124B-4AD6-A3E1-1505117542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306A4E-E190-4CB9-91C4-676F7ED4648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E1CA4-5F7B-46BB-ABE8-BE71493A8D9D}"/>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5" name="Footer Placeholder 4">
            <a:extLst>
              <a:ext uri="{FF2B5EF4-FFF2-40B4-BE49-F238E27FC236}">
                <a16:creationId xmlns:a16="http://schemas.microsoft.com/office/drawing/2014/main" id="{F8FBBD6D-7898-48AF-BD14-5DFF85493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9C9E8-A4E9-411A-A427-347EF809CA46}"/>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1410169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AE78-0114-42B8-8D05-1BFDD9B842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FCAC6-F841-4590-96D8-CA9F39AC8C3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F4D962-B8D2-4E1F-A2DA-31AD14B7C21D}"/>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5" name="Footer Placeholder 4">
            <a:extLst>
              <a:ext uri="{FF2B5EF4-FFF2-40B4-BE49-F238E27FC236}">
                <a16:creationId xmlns:a16="http://schemas.microsoft.com/office/drawing/2014/main" id="{008B1491-948C-41AA-B887-FFA33C505E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321858-E8FF-49C4-9624-4D618A125654}"/>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15300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A6E82-585D-4129-B111-8A33A25372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32B15E-3EC6-46A0-AFEB-4AF1A3938F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A3DC5AD-255B-446E-9BD0-4A0CF3FC5F54}"/>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5" name="Footer Placeholder 4">
            <a:extLst>
              <a:ext uri="{FF2B5EF4-FFF2-40B4-BE49-F238E27FC236}">
                <a16:creationId xmlns:a16="http://schemas.microsoft.com/office/drawing/2014/main" id="{590459AE-8509-4942-8799-27ED3D91A7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FDA31F-8C6A-4DCF-AE32-91130649FFEB}"/>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485941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8071F-C81B-4E7A-AEA6-8F842A8D0C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BBADEC-5D07-4ADD-8756-B1FA1CC22E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4157AB-D718-46E1-92BE-0971CAE501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9418D3-9655-47F5-A9B6-CF6517AC5A54}"/>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6" name="Footer Placeholder 5">
            <a:extLst>
              <a:ext uri="{FF2B5EF4-FFF2-40B4-BE49-F238E27FC236}">
                <a16:creationId xmlns:a16="http://schemas.microsoft.com/office/drawing/2014/main" id="{1AA8B82A-3E85-484A-A51B-47912ABD88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4666A-294A-4E50-A0DD-3E34EA04CE00}"/>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3142454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891A2-E8B1-46EB-9373-37BFF592D0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11146B-AD1C-4BEA-A259-439E997205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8BAD1C-505C-4C60-9884-A3C077FB1AB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93E284-3DA3-4739-AC68-01CBBB3F8E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E2526AD-1C79-4A49-9649-93B47A3D10B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D08EC6-0421-4E17-9AB1-86BC68FDF246}"/>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8" name="Footer Placeholder 7">
            <a:extLst>
              <a:ext uri="{FF2B5EF4-FFF2-40B4-BE49-F238E27FC236}">
                <a16:creationId xmlns:a16="http://schemas.microsoft.com/office/drawing/2014/main" id="{12487D58-5ED9-42BC-8C42-B65964C217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4C565C-C0EA-4C63-84FC-0DD0D8A9E959}"/>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1118524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9BDD7-2B62-4583-BD9C-72E7F91E49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0F45EB-3320-4A31-8DE5-1BB207304998}"/>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4" name="Footer Placeholder 3">
            <a:extLst>
              <a:ext uri="{FF2B5EF4-FFF2-40B4-BE49-F238E27FC236}">
                <a16:creationId xmlns:a16="http://schemas.microsoft.com/office/drawing/2014/main" id="{A4F81FC9-3DC8-4E8A-8008-3CDC93DDAF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7FE620-428C-4D14-B977-E951941A2699}"/>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290187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9C727E-A4DC-4F61-A6AC-A5ACDFC55765}"/>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3" name="Footer Placeholder 2">
            <a:extLst>
              <a:ext uri="{FF2B5EF4-FFF2-40B4-BE49-F238E27FC236}">
                <a16:creationId xmlns:a16="http://schemas.microsoft.com/office/drawing/2014/main" id="{341591DF-9D63-4CA4-AF22-244C9D4CCD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17E4B2-4C2F-41D7-BA7B-EB55BD8109BC}"/>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417935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87287-5556-4978-BF79-EA348FEF60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98600C-9782-4367-8CC4-0302BE8EE5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E8F00C-D0D6-4BE8-92F2-4FA9FE1C14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726B2E-236B-4D62-89E2-B1D270E7B00F}"/>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6" name="Footer Placeholder 5">
            <a:extLst>
              <a:ext uri="{FF2B5EF4-FFF2-40B4-BE49-F238E27FC236}">
                <a16:creationId xmlns:a16="http://schemas.microsoft.com/office/drawing/2014/main" id="{DF16FF33-2696-4A38-921C-32D5F42D21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2EC7E6-CB3F-4ED3-B4E4-EAEB01F4C01F}"/>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234601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38263-D2D3-4BF3-9A1A-F12E4CC80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FC6F21-799F-4E84-BA17-FD80E107DD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A3C727-7E2D-4D54-988E-2013FF2A7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E65C252-0B6C-4D68-B4E5-4025922BCB17}"/>
              </a:ext>
            </a:extLst>
          </p:cNvPr>
          <p:cNvSpPr>
            <a:spLocks noGrp="1"/>
          </p:cNvSpPr>
          <p:nvPr>
            <p:ph type="dt" sz="half" idx="10"/>
          </p:nvPr>
        </p:nvSpPr>
        <p:spPr/>
        <p:txBody>
          <a:bodyPr/>
          <a:lstStyle/>
          <a:p>
            <a:fld id="{BB6C8498-F921-47EA-8287-296F2E670896}" type="datetimeFigureOut">
              <a:rPr lang="en-US" smtClean="0"/>
              <a:t>7/26/2022</a:t>
            </a:fld>
            <a:endParaRPr lang="en-US"/>
          </a:p>
        </p:txBody>
      </p:sp>
      <p:sp>
        <p:nvSpPr>
          <p:cNvPr id="6" name="Footer Placeholder 5">
            <a:extLst>
              <a:ext uri="{FF2B5EF4-FFF2-40B4-BE49-F238E27FC236}">
                <a16:creationId xmlns:a16="http://schemas.microsoft.com/office/drawing/2014/main" id="{B115A90D-9FCE-4CC5-A1B4-DF02A7DB06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416243-44CC-44FB-965B-6DC01D0BEA87}"/>
              </a:ext>
            </a:extLst>
          </p:cNvPr>
          <p:cNvSpPr>
            <a:spLocks noGrp="1"/>
          </p:cNvSpPr>
          <p:nvPr>
            <p:ph type="sldNum" sz="quarter" idx="12"/>
          </p:nvPr>
        </p:nvSpPr>
        <p:spPr/>
        <p:txBody>
          <a:bodyPr/>
          <a:lstStyle/>
          <a:p>
            <a:fld id="{65E75478-C772-4C00-9097-2782BA02D3F0}" type="slidenum">
              <a:rPr lang="en-US" smtClean="0"/>
              <a:t>‹#›</a:t>
            </a:fld>
            <a:endParaRPr lang="en-US"/>
          </a:p>
        </p:txBody>
      </p:sp>
    </p:spTree>
    <p:extLst>
      <p:ext uri="{BB962C8B-B14F-4D97-AF65-F5344CB8AC3E}">
        <p14:creationId xmlns:p14="http://schemas.microsoft.com/office/powerpoint/2010/main" val="1703401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AB3790-924E-4156-B065-FE55EB381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15B781-526F-4B08-AB47-B97BC07B13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4FB94-8382-4701-8843-1AE5DCC9A9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C8498-F921-47EA-8287-296F2E670896}" type="datetimeFigureOut">
              <a:rPr lang="en-US" smtClean="0"/>
              <a:t>7/26/2022</a:t>
            </a:fld>
            <a:endParaRPr lang="en-US"/>
          </a:p>
        </p:txBody>
      </p:sp>
      <p:sp>
        <p:nvSpPr>
          <p:cNvPr id="5" name="Footer Placeholder 4">
            <a:extLst>
              <a:ext uri="{FF2B5EF4-FFF2-40B4-BE49-F238E27FC236}">
                <a16:creationId xmlns:a16="http://schemas.microsoft.com/office/drawing/2014/main" id="{7519F4D4-D3C6-4534-96D4-8961404870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60A9B5-3DAD-4036-8CFD-5D4D481D5E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75478-C772-4C00-9097-2782BA02D3F0}" type="slidenum">
              <a:rPr lang="en-US" smtClean="0"/>
              <a:t>‹#›</a:t>
            </a:fld>
            <a:endParaRPr lang="en-US"/>
          </a:p>
        </p:txBody>
      </p:sp>
    </p:spTree>
    <p:extLst>
      <p:ext uri="{BB962C8B-B14F-4D97-AF65-F5344CB8AC3E}">
        <p14:creationId xmlns:p14="http://schemas.microsoft.com/office/powerpoint/2010/main" val="268391324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7C4F0ACA-DB9D-468F-AA3F-4B6B148A0758}"/>
              </a:ext>
            </a:extLst>
          </p:cNvPr>
          <p:cNvSpPr txBox="1"/>
          <p:nvPr/>
        </p:nvSpPr>
        <p:spPr>
          <a:xfrm>
            <a:off x="-3802712" y="-42355"/>
            <a:ext cx="22319312" cy="807466"/>
          </a:xfrm>
          <a:prstGeom prst="rect">
            <a:avLst/>
          </a:prstGeom>
          <a:solidFill>
            <a:schemeClr val="bg2">
              <a:lumMod val="25000"/>
            </a:schemeClr>
          </a:solidFill>
        </p:spPr>
        <p:txBody>
          <a:bodyPr wrap="square" rtlCol="0">
            <a:spAutoFit/>
          </a:bodyPr>
          <a:lstStyle/>
          <a:p>
            <a:endParaRPr lang="en-US" dirty="0"/>
          </a:p>
        </p:txBody>
      </p:sp>
      <p:sp>
        <p:nvSpPr>
          <p:cNvPr id="5" name="Rectangle 4">
            <a:extLst>
              <a:ext uri="{FF2B5EF4-FFF2-40B4-BE49-F238E27FC236}">
                <a16:creationId xmlns:a16="http://schemas.microsoft.com/office/drawing/2014/main" id="{B379ACDB-A6CD-4F04-8268-87B2D736B08A}"/>
              </a:ext>
            </a:extLst>
          </p:cNvPr>
          <p:cNvSpPr/>
          <p:nvPr/>
        </p:nvSpPr>
        <p:spPr>
          <a:xfrm>
            <a:off x="-3802712" y="765112"/>
            <a:ext cx="22319312" cy="6034826"/>
          </a:xfrm>
          <a:prstGeom prst="rect">
            <a:avLst/>
          </a:prstGeom>
          <a:solidFill>
            <a:schemeClr val="bg1">
              <a:lumMod val="75000"/>
            </a:schemeClr>
          </a:solidFill>
          <a:ln>
            <a:solidFill>
              <a:schemeClr val="tx1"/>
            </a:solidFill>
          </a:ln>
          <a:effectLst>
            <a:glow rad="63500">
              <a:schemeClr val="accent1">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BE82B8A1-E269-487D-BC3F-B3D6B5A38B1B}"/>
              </a:ext>
            </a:extLst>
          </p:cNvPr>
          <p:cNvSpPr/>
          <p:nvPr/>
        </p:nvSpPr>
        <p:spPr>
          <a:xfrm>
            <a:off x="-3731155" y="824981"/>
            <a:ext cx="4059433" cy="4164074"/>
          </a:xfrm>
          <a:prstGeom prst="rect">
            <a:avLst/>
          </a:prstGeom>
          <a:solidFill>
            <a:schemeClr val="bg1">
              <a:lumMod val="95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u="sng" dirty="0">
                <a:solidFill>
                  <a:schemeClr val="tx1"/>
                </a:solidFill>
                <a:latin typeface="Times New Roman" panose="02020603050405020304" pitchFamily="18" charset="0"/>
                <a:cs typeface="Times New Roman" panose="02020603050405020304" pitchFamily="18" charset="0"/>
              </a:rPr>
              <a:t>INTRODUCTION</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A unique and important part of the national bio-economy is concerned with biodefense and the health risks posed by the deadly viruses such as Ebola virus, Corona virus and antibiotic-resistant viruses. Contagious pathogens, emerging and re-emerging diseases as well as hazardous biological materials always poses high risk to the entire community and environment. To tackle this, significant focus has been given on designing high-containment facilities at a global level. Biosafety level (BSL) is a set of safeguards and it starts from level 1 to level 4 handling one of the deadliest pathogens. The recent pandemic of Corona virus has exposed the lack of infrastructure to handle deadly viruses in the country. Government of Gujarat has recognized the importance of the science of biotechnology and its potentiality and therefore it has envisioned to establish greenfield research facility and small animal testing facility with biocontainment concept to handle infectious agents in a secured manner.</a:t>
            </a:r>
          </a:p>
          <a:p>
            <a:pPr>
              <a:lnSpc>
                <a:spcPct val="150000"/>
              </a:lnSpc>
            </a:pPr>
            <a:endParaRPr lang="en-US" sz="1050" dirty="0">
              <a:solidFill>
                <a:schemeClr val="tx1"/>
              </a:solidFill>
              <a:latin typeface="Times New Roman" panose="02020603050405020304" pitchFamily="18" charset="0"/>
              <a:cs typeface="Times New Roman" panose="02020603050405020304" pitchFamily="18" charset="0"/>
            </a:endParaRPr>
          </a:p>
          <a:p>
            <a:endParaRPr lang="en-US" u="sng" dirty="0">
              <a:solidFill>
                <a:schemeClr val="tx1"/>
              </a:solidFill>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1421ACD4-5682-4B44-B277-DF980FFF26C9}"/>
              </a:ext>
            </a:extLst>
          </p:cNvPr>
          <p:cNvSpPr/>
          <p:nvPr/>
        </p:nvSpPr>
        <p:spPr>
          <a:xfrm>
            <a:off x="399835" y="822637"/>
            <a:ext cx="4039505" cy="2326938"/>
          </a:xfrm>
          <a:prstGeom prst="rect">
            <a:avLst/>
          </a:prstGeom>
          <a:solidFill>
            <a:schemeClr val="bg1">
              <a:lumMod val="95000"/>
            </a:schemeClr>
          </a:solidFill>
          <a:ln>
            <a:solidFill>
              <a:schemeClr val="tx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u="sng" dirty="0">
                <a:solidFill>
                  <a:schemeClr val="tx1"/>
                </a:solidFill>
                <a:latin typeface="Times New Roman" panose="02020603050405020304" pitchFamily="18" charset="0"/>
                <a:cs typeface="Times New Roman" panose="02020603050405020304" pitchFamily="18" charset="0"/>
              </a:rPr>
              <a:t>METHODOLOGY</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Study design – Descriptive</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Data type – Secondary data (Quantitative)</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Inclusion criteria – Biosafety level 4 labs and Animal biosafety level labs.</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Exclusion criteria – Other biosafety level labs (1, 2 ,3) than BSL-4 labs.</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Sample size – 59</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Sampling method – Purposive sampling</a:t>
            </a:r>
          </a:p>
          <a:p>
            <a:pPr>
              <a:lnSpc>
                <a:spcPct val="150000"/>
              </a:lnSpc>
            </a:pPr>
            <a:r>
              <a:rPr lang="en-US" sz="1050" dirty="0">
                <a:solidFill>
                  <a:schemeClr val="tx1"/>
                </a:solidFill>
                <a:latin typeface="Times New Roman" panose="02020603050405020304" pitchFamily="18" charset="0"/>
                <a:cs typeface="Times New Roman" panose="02020603050405020304" pitchFamily="18" charset="0"/>
              </a:rPr>
              <a:t>Data Source – Official documents and Official websites</a:t>
            </a:r>
          </a:p>
          <a:p>
            <a:endParaRPr lang="en-US" b="1" u="sng" dirty="0">
              <a:solidFill>
                <a:schemeClr val="tx1"/>
              </a:solidFill>
              <a:latin typeface="Times New Roman" panose="02020603050405020304" pitchFamily="18" charset="0"/>
              <a:cs typeface="Times New Roman" panose="02020603050405020304" pitchFamily="18" charset="0"/>
            </a:endParaRPr>
          </a:p>
        </p:txBody>
      </p:sp>
      <p:graphicFrame>
        <p:nvGraphicFramePr>
          <p:cNvPr id="10" name="Content Placeholder 3">
            <a:extLst>
              <a:ext uri="{FF2B5EF4-FFF2-40B4-BE49-F238E27FC236}">
                <a16:creationId xmlns:a16="http://schemas.microsoft.com/office/drawing/2014/main" id="{184B6CD0-B4AD-4015-A099-E170DCCA8FFB}"/>
              </a:ext>
            </a:extLst>
          </p:cNvPr>
          <p:cNvGraphicFramePr>
            <a:graphicFrameLocks/>
          </p:cNvGraphicFramePr>
          <p:nvPr>
            <p:extLst>
              <p:ext uri="{D42A27DB-BD31-4B8C-83A1-F6EECF244321}">
                <p14:modId xmlns:p14="http://schemas.microsoft.com/office/powerpoint/2010/main" val="3929824187"/>
              </p:ext>
            </p:extLst>
          </p:nvPr>
        </p:nvGraphicFramePr>
        <p:xfrm>
          <a:off x="399833" y="5055326"/>
          <a:ext cx="4039506" cy="169181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3">
            <a:extLst>
              <a:ext uri="{FF2B5EF4-FFF2-40B4-BE49-F238E27FC236}">
                <a16:creationId xmlns:a16="http://schemas.microsoft.com/office/drawing/2014/main" id="{81F7C26D-5DA7-4FD2-8F24-D741FDDBF36B}"/>
              </a:ext>
            </a:extLst>
          </p:cNvPr>
          <p:cNvGraphicFramePr>
            <a:graphicFrameLocks/>
          </p:cNvGraphicFramePr>
          <p:nvPr>
            <p:extLst>
              <p:ext uri="{D42A27DB-BD31-4B8C-83A1-F6EECF244321}">
                <p14:modId xmlns:p14="http://schemas.microsoft.com/office/powerpoint/2010/main" val="2978383536"/>
              </p:ext>
            </p:extLst>
          </p:nvPr>
        </p:nvGraphicFramePr>
        <p:xfrm>
          <a:off x="4510896" y="825863"/>
          <a:ext cx="4508411" cy="2326938"/>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BF180DD3-3682-4656-B743-91520F2023AB}"/>
              </a:ext>
            </a:extLst>
          </p:cNvPr>
          <p:cNvSpPr/>
          <p:nvPr/>
        </p:nvSpPr>
        <p:spPr>
          <a:xfrm>
            <a:off x="4541536" y="3224087"/>
            <a:ext cx="4477772" cy="3520820"/>
          </a:xfrm>
          <a:prstGeom prst="rect">
            <a:avLst/>
          </a:prstGeom>
          <a:solidFill>
            <a:schemeClr val="bg1">
              <a:lumMod val="95000"/>
            </a:schemeClr>
          </a:solidFill>
          <a:ln>
            <a:solidFill>
              <a:schemeClr val="tx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u="sng" dirty="0">
                <a:solidFill>
                  <a:schemeClr val="tx1"/>
                </a:solidFill>
                <a:latin typeface="Times New Roman" panose="02020603050405020304" pitchFamily="18" charset="0"/>
                <a:cs typeface="Times New Roman" panose="02020603050405020304" pitchFamily="18" charset="0"/>
              </a:rPr>
              <a:t>RESULTS</a:t>
            </a:r>
          </a:p>
          <a:p>
            <a:pPr>
              <a:lnSpc>
                <a:spcPct val="150000"/>
              </a:lnSpc>
            </a:pPr>
            <a:r>
              <a:rPr lang="en-US" sz="1100" dirty="0">
                <a:solidFill>
                  <a:schemeClr val="tx1"/>
                </a:solidFill>
                <a:latin typeface="Times New Roman" panose="02020603050405020304" pitchFamily="18" charset="0"/>
                <a:cs typeface="Times New Roman" panose="02020603050405020304" pitchFamily="18" charset="0"/>
              </a:rPr>
              <a:t>Among all the continents, Europe possesses the highest number of BSL-4 containment labs (25), whereas the continent of Africa possesses the lowest number of BSL-4 containment labs (3). India holds only 2 BSL-4 labs which are operational. Microbial containment complex (MCC), situated in Pune, Maharashtra and National Institute of High Security Animal Diseases (NIHSAD) in Bhopal, Madhya Pradesh are the only 2 containment labs which are operational in India. The size of MCC is 848 square meters whereas the size of NIHSAD was not disclosed. MCC takes human being as subject whereas NIHSAD takes animal as subject. The cost of establishing both labs was15 and 18 crores respectively. 60% (36/59) of all BSL-4 labs are government run public health institutions. 20% (10/59) labs are run by universities. approximately 20% (11/59) labs are run by biodefence agencies. only 3% (2/59) labs are privately owned.</a:t>
            </a:r>
          </a:p>
          <a:p>
            <a:pPr>
              <a:lnSpc>
                <a:spcPct val="150000"/>
              </a:lnSpc>
            </a:pPr>
            <a:endParaRPr lang="en-US" sz="1100" dirty="0">
              <a:solidFill>
                <a:schemeClr val="tx1"/>
              </a:solidFill>
              <a:latin typeface="Times New Roman" panose="02020603050405020304" pitchFamily="18" charset="0"/>
              <a:cs typeface="Times New Roman" panose="02020603050405020304" pitchFamily="18" charset="0"/>
            </a:endParaRPr>
          </a:p>
          <a:p>
            <a:pPr>
              <a:lnSpc>
                <a:spcPct val="150000"/>
              </a:lnSpc>
            </a:pPr>
            <a:endParaRPr lang="en-US" sz="1100" dirty="0">
              <a:solidFill>
                <a:schemeClr val="tx1"/>
              </a:solidFill>
              <a:latin typeface="Times New Roman" panose="02020603050405020304" pitchFamily="18" charset="0"/>
              <a:cs typeface="Times New Roman" panose="02020603050405020304" pitchFamily="18" charset="0"/>
            </a:endParaRPr>
          </a:p>
          <a:p>
            <a:pPr>
              <a:lnSpc>
                <a:spcPct val="150000"/>
              </a:lnSpc>
            </a:pPr>
            <a:endParaRPr lang="en-US" sz="1100" dirty="0">
              <a:solidFill>
                <a:schemeClr val="tx1"/>
              </a:solidFill>
              <a:latin typeface="Times New Roman" panose="02020603050405020304" pitchFamily="18" charset="0"/>
              <a:cs typeface="Times New Roman" panose="02020603050405020304" pitchFamily="18" charset="0"/>
            </a:endParaRPr>
          </a:p>
          <a:p>
            <a:pPr>
              <a:lnSpc>
                <a:spcPct val="150000"/>
              </a:lnSpc>
            </a:pPr>
            <a:endParaRPr lang="en-US" sz="1100" dirty="0">
              <a:solidFill>
                <a:schemeClr val="tx1"/>
              </a:solidFill>
              <a:latin typeface="Times New Roman" panose="02020603050405020304" pitchFamily="18" charset="0"/>
              <a:cs typeface="Times New Roman" panose="02020603050405020304" pitchFamily="18" charset="0"/>
            </a:endParaRPr>
          </a:p>
          <a:p>
            <a:endParaRPr lang="en-US" sz="1200" b="1" u="sng" dirty="0">
              <a:solidFill>
                <a:schemeClr val="tx1"/>
              </a:solidFill>
              <a:highlight>
                <a:srgbClr val="C0C0C0"/>
              </a:highlight>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E2422E44-E0E6-49A9-B3A1-6122F6663701}"/>
              </a:ext>
            </a:extLst>
          </p:cNvPr>
          <p:cNvSpPr/>
          <p:nvPr/>
        </p:nvSpPr>
        <p:spPr>
          <a:xfrm>
            <a:off x="13646900" y="833404"/>
            <a:ext cx="4811873" cy="3051201"/>
          </a:xfrm>
          <a:prstGeom prst="rect">
            <a:avLst/>
          </a:prstGeom>
          <a:solidFill>
            <a:schemeClr val="bg1">
              <a:lumMod val="95000"/>
            </a:schemeClr>
          </a:solidFill>
          <a:ln>
            <a:solidFill>
              <a:schemeClr val="tx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u="sng" dirty="0">
                <a:solidFill>
                  <a:schemeClr val="tx1"/>
                </a:solidFill>
                <a:latin typeface="Times New Roman" panose="02020603050405020304" pitchFamily="18" charset="0"/>
                <a:cs typeface="Times New Roman" panose="02020603050405020304" pitchFamily="18" charset="0"/>
              </a:rPr>
              <a:t>DISCUSSION</a:t>
            </a:r>
          </a:p>
          <a:p>
            <a:pPr>
              <a:lnSpc>
                <a:spcPct val="150000"/>
              </a:lnSpc>
            </a:pPr>
            <a:r>
              <a:rPr lang="en-US" sz="1100" dirty="0">
                <a:solidFill>
                  <a:schemeClr val="tx1"/>
                </a:solidFill>
                <a:latin typeface="Times New Roman" panose="02020603050405020304" pitchFamily="18" charset="0"/>
                <a:cs typeface="Times New Roman" panose="02020603050405020304" pitchFamily="18" charset="0"/>
              </a:rPr>
              <a:t>It is important to have research facilities with high levels of protection and procedures to deal with  emerging diseases caused deadly pathogens. India holds a very less number of bio-containment level-4 labs compared to other countries. Limitation on number of bio-containment labs also limits the progress in research and diagnostic study about deadly viruses. In order to strengthen the public health system and bio safety system of India, the BSL-4 community as a whole should be improved. Gujarat biotechnology research Centre's initiative to establish bio-containment lab would open up many research opportunities about deadly pathogens be it known or unknown and therefore the public health infrastructure by this mean can be improved a bit. These initiatives would also make the country ready for future challenges.</a:t>
            </a:r>
          </a:p>
          <a:p>
            <a:pPr>
              <a:lnSpc>
                <a:spcPct val="150000"/>
              </a:lnSpc>
            </a:pPr>
            <a:endParaRPr lang="en-US" sz="1100" dirty="0">
              <a:solidFill>
                <a:schemeClr val="tx1"/>
              </a:solidFill>
              <a:latin typeface="Times New Roman" panose="02020603050405020304" pitchFamily="18" charset="0"/>
              <a:cs typeface="Times New Roman" panose="02020603050405020304" pitchFamily="18" charset="0"/>
            </a:endParaRPr>
          </a:p>
          <a:p>
            <a:endParaRPr lang="en-US" sz="1400" b="1" u="sng" dirty="0">
              <a:solidFill>
                <a:schemeClr val="tx1"/>
              </a:solidFill>
              <a:highlight>
                <a:srgbClr val="C0C0C0"/>
              </a:highlight>
              <a:latin typeface="Times New Roman" panose="02020603050405020304" pitchFamily="18" charset="0"/>
              <a:cs typeface="Times New Roman" panose="02020603050405020304" pitchFamily="18" charset="0"/>
            </a:endParaRPr>
          </a:p>
          <a:p>
            <a:endParaRPr lang="en-US" b="1" u="sng" dirty="0">
              <a:solidFill>
                <a:schemeClr val="tx1"/>
              </a:solidFill>
              <a:highlight>
                <a:srgbClr val="C0C0C0"/>
              </a:highlight>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B1A71BF9-BAAB-41ED-AFBB-A5DD05EEFD3E}"/>
              </a:ext>
            </a:extLst>
          </p:cNvPr>
          <p:cNvSpPr/>
          <p:nvPr/>
        </p:nvSpPr>
        <p:spPr>
          <a:xfrm>
            <a:off x="13646900" y="3959173"/>
            <a:ext cx="4818889" cy="2787970"/>
          </a:xfrm>
          <a:prstGeom prst="rect">
            <a:avLst/>
          </a:prstGeom>
          <a:solidFill>
            <a:schemeClr val="bg1">
              <a:lumMod val="95000"/>
            </a:schemeClr>
          </a:solidFill>
          <a:ln>
            <a:solidFill>
              <a:schemeClr val="tx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u="sng" dirty="0">
                <a:solidFill>
                  <a:schemeClr val="tx1"/>
                </a:solidFill>
                <a:latin typeface="Times New Roman" panose="02020603050405020304" pitchFamily="18" charset="0"/>
                <a:cs typeface="Times New Roman" panose="02020603050405020304" pitchFamily="18" charset="0"/>
              </a:rPr>
              <a:t>CONCLUSION</a:t>
            </a:r>
          </a:p>
          <a:p>
            <a:pPr>
              <a:lnSpc>
                <a:spcPct val="150000"/>
              </a:lnSpc>
            </a:pPr>
            <a:r>
              <a:rPr lang="en-US" sz="1100" dirty="0">
                <a:solidFill>
                  <a:schemeClr val="tx1"/>
                </a:solidFill>
                <a:latin typeface="Times New Roman" panose="02020603050405020304" pitchFamily="18" charset="0"/>
                <a:cs typeface="Times New Roman" panose="02020603050405020304" pitchFamily="18" charset="0"/>
              </a:rPr>
              <a:t>Pathogens can cause lethal diseases in human as well as in animal and affect the entire community or environment. Outbreaks of diseases can have catastrophic repercussions. Therefore, these should be handled with care while operating in a laboratory. As India’s position in building high containment laboratories is a bit behind as compared to other countries, it should be concerned about increasing the number of  high level containment laboratories. Operating cost and maintenance cost of high containment biosafety laboratory is high. Henceforth, Government’s investment of resources and funding should be on continuation.</a:t>
            </a:r>
          </a:p>
          <a:p>
            <a:endParaRPr lang="en-US" sz="1200" b="1" u="sng" dirty="0">
              <a:solidFill>
                <a:schemeClr val="tx1"/>
              </a:solidFill>
              <a:highlight>
                <a:srgbClr val="C0C0C0"/>
              </a:highligh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41E9C82B-8197-4B84-B20C-FAA846B07CAD}"/>
              </a:ext>
            </a:extLst>
          </p:cNvPr>
          <p:cNvSpPr txBox="1"/>
          <p:nvPr/>
        </p:nvSpPr>
        <p:spPr>
          <a:xfrm>
            <a:off x="-1161288" y="-97351"/>
            <a:ext cx="17391888" cy="400110"/>
          </a:xfrm>
          <a:prstGeom prst="rect">
            <a:avLst/>
          </a:prstGeom>
          <a:noFill/>
        </p:spPr>
        <p:txBody>
          <a:bodyPr wrap="square" rtlCol="0">
            <a:spAutoFit/>
          </a:bodyPr>
          <a:lstStyle/>
          <a:p>
            <a:pPr algn="ctr"/>
            <a:r>
              <a:rPr lang="en-US" sz="2000" dirty="0">
                <a:solidFill>
                  <a:schemeClr val="bg1"/>
                </a:solidFill>
                <a:latin typeface="Arial Rounded MT Bold" panose="020F0704030504030204" pitchFamily="34" charset="0"/>
              </a:rPr>
              <a:t>IMPORTANCE OF ESTABLISHING GREEN FIELD BIO-CONTAINMENT LAB AND ANIMAL RESEARCH TESTING FACILITY </a:t>
            </a:r>
          </a:p>
        </p:txBody>
      </p:sp>
      <p:sp>
        <p:nvSpPr>
          <p:cNvPr id="3" name="TextBox 2">
            <a:extLst>
              <a:ext uri="{FF2B5EF4-FFF2-40B4-BE49-F238E27FC236}">
                <a16:creationId xmlns:a16="http://schemas.microsoft.com/office/drawing/2014/main" id="{942EFD11-2312-4293-8CBE-2E03E40B184D}"/>
              </a:ext>
            </a:extLst>
          </p:cNvPr>
          <p:cNvSpPr txBox="1"/>
          <p:nvPr/>
        </p:nvSpPr>
        <p:spPr>
          <a:xfrm>
            <a:off x="2718048" y="428105"/>
            <a:ext cx="9601200" cy="400110"/>
          </a:xfrm>
          <a:prstGeom prst="rect">
            <a:avLst/>
          </a:prstGeom>
          <a:noFill/>
        </p:spPr>
        <p:txBody>
          <a:bodyPr wrap="square" rtlCol="0">
            <a:spAutoFit/>
          </a:bodyPr>
          <a:lstStyle/>
          <a:p>
            <a:pPr algn="ctr"/>
            <a:r>
              <a:rPr lang="en-US" sz="2000" b="1" dirty="0">
                <a:solidFill>
                  <a:schemeClr val="accent4">
                    <a:lumMod val="60000"/>
                    <a:lumOff val="4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Mr. Anindya Mukherjee</a:t>
            </a:r>
          </a:p>
        </p:txBody>
      </p:sp>
      <p:pic>
        <p:nvPicPr>
          <p:cNvPr id="15" name="Picture 14">
            <a:extLst>
              <a:ext uri="{FF2B5EF4-FFF2-40B4-BE49-F238E27FC236}">
                <a16:creationId xmlns:a16="http://schemas.microsoft.com/office/drawing/2014/main" id="{13D13571-D9DE-4268-A0DF-92CF4E35EB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07236" y="-19458"/>
            <a:ext cx="1151537" cy="729816"/>
          </a:xfrm>
          <a:prstGeom prst="rect">
            <a:avLst/>
          </a:prstGeom>
          <a:solidFill>
            <a:schemeClr val="bg1"/>
          </a:solidFill>
        </p:spPr>
      </p:pic>
      <p:pic>
        <p:nvPicPr>
          <p:cNvPr id="16" name="Picture 15">
            <a:extLst>
              <a:ext uri="{FF2B5EF4-FFF2-40B4-BE49-F238E27FC236}">
                <a16:creationId xmlns:a16="http://schemas.microsoft.com/office/drawing/2014/main" id="{088DA9D9-6213-4A73-85D9-C5392188B6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31155" y="46858"/>
            <a:ext cx="1151538" cy="660729"/>
          </a:xfrm>
          <a:prstGeom prst="rect">
            <a:avLst/>
          </a:prstGeom>
        </p:spPr>
      </p:pic>
      <p:sp>
        <p:nvSpPr>
          <p:cNvPr id="17" name="Rectangle 16">
            <a:extLst>
              <a:ext uri="{FF2B5EF4-FFF2-40B4-BE49-F238E27FC236}">
                <a16:creationId xmlns:a16="http://schemas.microsoft.com/office/drawing/2014/main" id="{EFF9FC70-9F33-4293-86D7-CC66E71BCDEF}"/>
              </a:ext>
            </a:extLst>
          </p:cNvPr>
          <p:cNvSpPr/>
          <p:nvPr/>
        </p:nvSpPr>
        <p:spPr>
          <a:xfrm>
            <a:off x="6488570" y="161927"/>
            <a:ext cx="2090637" cy="400110"/>
          </a:xfrm>
          <a:prstGeom prst="rect">
            <a:avLst/>
          </a:prstGeom>
        </p:spPr>
        <p:txBody>
          <a:bodyPr wrap="none">
            <a:spAutoFit/>
          </a:bodyPr>
          <a:lstStyle/>
          <a:p>
            <a:r>
              <a:rPr lang="en-US" sz="2000" b="1" dirty="0">
                <a:solidFill>
                  <a:schemeClr val="bg1"/>
                </a:solidFill>
                <a:latin typeface="Bahnschrift SemiCondensed" panose="020B0502040204020203" pitchFamily="34" charset="0"/>
              </a:rPr>
              <a:t>INTENDED BY GBRC</a:t>
            </a:r>
          </a:p>
        </p:txBody>
      </p:sp>
      <p:sp>
        <p:nvSpPr>
          <p:cNvPr id="20" name="Rectangle 19">
            <a:extLst>
              <a:ext uri="{FF2B5EF4-FFF2-40B4-BE49-F238E27FC236}">
                <a16:creationId xmlns:a16="http://schemas.microsoft.com/office/drawing/2014/main" id="{FE68CE42-A3EF-4182-B42B-F70CDEA8FC55}"/>
              </a:ext>
            </a:extLst>
          </p:cNvPr>
          <p:cNvSpPr/>
          <p:nvPr/>
        </p:nvSpPr>
        <p:spPr>
          <a:xfrm>
            <a:off x="-3720269" y="5046580"/>
            <a:ext cx="4028791" cy="1698327"/>
          </a:xfrm>
          <a:prstGeom prst="rect">
            <a:avLst/>
          </a:prstGeom>
          <a:solidFill>
            <a:schemeClr val="bg1">
              <a:lumMod val="95000"/>
            </a:schemeClr>
          </a:solidFill>
          <a:ln>
            <a:solidFill>
              <a:schemeClr val="tx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u="sng" dirty="0">
                <a:solidFill>
                  <a:schemeClr val="tx1"/>
                </a:solidFill>
                <a:latin typeface="Times New Roman" panose="02020603050405020304" pitchFamily="18" charset="0"/>
                <a:cs typeface="Times New Roman" panose="02020603050405020304" pitchFamily="18" charset="0"/>
              </a:rPr>
              <a:t>OBJECTIVES</a:t>
            </a:r>
          </a:p>
          <a:p>
            <a:pPr>
              <a:lnSpc>
                <a:spcPct val="150000"/>
              </a:lnSpc>
            </a:pPr>
            <a:r>
              <a:rPr lang="en-US" sz="1100" dirty="0">
                <a:solidFill>
                  <a:schemeClr val="tx1"/>
                </a:solidFill>
                <a:latin typeface="Times New Roman" panose="02020603050405020304" pitchFamily="18" charset="0"/>
                <a:cs typeface="Times New Roman" panose="02020603050405020304" pitchFamily="18" charset="0"/>
              </a:rPr>
              <a:t>To enumerate the continent wise global distribution and ownership status  of BSL-4 laboratories.</a:t>
            </a:r>
          </a:p>
          <a:p>
            <a:pPr>
              <a:lnSpc>
                <a:spcPct val="150000"/>
              </a:lnSpc>
            </a:pPr>
            <a:r>
              <a:rPr lang="en-US" sz="1100" dirty="0">
                <a:solidFill>
                  <a:schemeClr val="tx1"/>
                </a:solidFill>
                <a:latin typeface="Times New Roman" panose="02020603050405020304" pitchFamily="18" charset="0"/>
                <a:cs typeface="Times New Roman" panose="02020603050405020304" pitchFamily="18" charset="0"/>
              </a:rPr>
              <a:t>To determine the distribution of BSL-4 labs in Asia and compare the status of India in terms of holding high level bio-containment labs with other countries.</a:t>
            </a:r>
          </a:p>
          <a:p>
            <a:endParaRPr lang="en-US" sz="1400" dirty="0">
              <a:solidFill>
                <a:schemeClr val="tx1"/>
              </a:solidFill>
              <a:latin typeface="Times New Roman" panose="02020603050405020304" pitchFamily="18" charset="0"/>
              <a:cs typeface="Times New Roman" panose="02020603050405020304" pitchFamily="18" charset="0"/>
            </a:endParaRPr>
          </a:p>
        </p:txBody>
      </p:sp>
      <p:graphicFrame>
        <p:nvGraphicFramePr>
          <p:cNvPr id="25" name="Chart 24">
            <a:extLst>
              <a:ext uri="{FF2B5EF4-FFF2-40B4-BE49-F238E27FC236}">
                <a16:creationId xmlns:a16="http://schemas.microsoft.com/office/drawing/2014/main" id="{30491DE9-A5EC-4985-9974-CDF4AEE04A2E}"/>
              </a:ext>
            </a:extLst>
          </p:cNvPr>
          <p:cNvGraphicFramePr>
            <a:graphicFrameLocks/>
          </p:cNvGraphicFramePr>
          <p:nvPr>
            <p:extLst>
              <p:ext uri="{D42A27DB-BD31-4B8C-83A1-F6EECF244321}">
                <p14:modId xmlns:p14="http://schemas.microsoft.com/office/powerpoint/2010/main" val="3973535213"/>
              </p:ext>
            </p:extLst>
          </p:nvPr>
        </p:nvGraphicFramePr>
        <p:xfrm>
          <a:off x="399834" y="3224088"/>
          <a:ext cx="4039505" cy="1750562"/>
        </p:xfrm>
        <a:graphic>
          <a:graphicData uri="http://schemas.openxmlformats.org/drawingml/2006/chart">
            <c:chart xmlns:c="http://schemas.openxmlformats.org/drawingml/2006/chart" xmlns:r="http://schemas.openxmlformats.org/officeDocument/2006/relationships" r:id="rId6"/>
          </a:graphicData>
        </a:graphic>
      </p:graphicFrame>
      <p:sp>
        <p:nvSpPr>
          <p:cNvPr id="4" name="Rectangle 3">
            <a:extLst>
              <a:ext uri="{FF2B5EF4-FFF2-40B4-BE49-F238E27FC236}">
                <a16:creationId xmlns:a16="http://schemas.microsoft.com/office/drawing/2014/main" id="{A6650C7C-4D2A-4D10-B9F3-C609CB4E2191}"/>
              </a:ext>
            </a:extLst>
          </p:cNvPr>
          <p:cNvSpPr/>
          <p:nvPr/>
        </p:nvSpPr>
        <p:spPr>
          <a:xfrm>
            <a:off x="9078899" y="822637"/>
            <a:ext cx="4508410" cy="4391620"/>
          </a:xfrm>
          <a:prstGeom prst="rect">
            <a:avLst/>
          </a:prstGeom>
          <a:solidFill>
            <a:schemeClr val="bg1">
              <a:lumMod val="95000"/>
            </a:schemeClr>
          </a:solidFill>
          <a:ln>
            <a:solidFill>
              <a:schemeClr val="tx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r>
              <a:rPr lang="en-US" sz="1400" b="1" u="sng" dirty="0">
                <a:solidFill>
                  <a:schemeClr val="tx1"/>
                </a:solidFill>
                <a:latin typeface="Times New Roman" panose="02020603050405020304" pitchFamily="18" charset="0"/>
                <a:cs typeface="Times New Roman" panose="02020603050405020304" pitchFamily="18" charset="0"/>
              </a:rPr>
              <a:t>GUIDELINES</a:t>
            </a:r>
          </a:p>
          <a:p>
            <a:pPr>
              <a:lnSpc>
                <a:spcPct val="150000"/>
              </a:lnSpc>
            </a:pPr>
            <a:r>
              <a:rPr lang="en-US" sz="1100" dirty="0">
                <a:solidFill>
                  <a:schemeClr val="tx1"/>
                </a:solidFill>
              </a:rPr>
              <a:t>Facility should be located in a separate building. It should be an efficient primary containment system. Cabinet room and suit laboratory should be present. Interlocked autoclave or fumigation chamber should be present.</a:t>
            </a:r>
          </a:p>
          <a:p>
            <a:pPr>
              <a:lnSpc>
                <a:spcPct val="150000"/>
              </a:lnSpc>
            </a:pPr>
            <a:r>
              <a:rPr lang="en-US" sz="1100" dirty="0">
                <a:solidFill>
                  <a:schemeClr val="tx1"/>
                </a:solidFill>
              </a:rPr>
              <a:t>Controlled air system should be present. Negative pressure should be maintained in the facility. HEPA filters are to be present. Different designs for ventilating system should be present. Emergency system should be present inside and outside the facility. </a:t>
            </a:r>
            <a:r>
              <a:rPr lang="en-US" sz="1100" dirty="0">
                <a:solidFill>
                  <a:schemeClr val="tx1"/>
                </a:solidFill>
                <a:latin typeface="Times New Roman" panose="02020603050405020304" pitchFamily="18" charset="0"/>
                <a:cs typeface="Times New Roman" panose="02020603050405020304" pitchFamily="18" charset="0"/>
              </a:rPr>
              <a:t>Safety equipment should be present.</a:t>
            </a:r>
          </a:p>
          <a:p>
            <a:pPr>
              <a:lnSpc>
                <a:spcPct val="150000"/>
              </a:lnSpc>
            </a:pPr>
            <a:r>
              <a:rPr lang="en-US" sz="1100" dirty="0">
                <a:solidFill>
                  <a:schemeClr val="tx1"/>
                </a:solidFill>
                <a:latin typeface="Times New Roman" panose="02020603050405020304" pitchFamily="18" charset="0"/>
                <a:cs typeface="Times New Roman" panose="02020603050405020304" pitchFamily="18" charset="0"/>
              </a:rPr>
              <a:t>Flexible-film isolators for separation of works are to be considered in the lab.</a:t>
            </a:r>
          </a:p>
          <a:p>
            <a:pPr>
              <a:lnSpc>
                <a:spcPct val="150000"/>
              </a:lnSpc>
            </a:pPr>
            <a:r>
              <a:rPr lang="en-US" sz="1100" dirty="0">
                <a:solidFill>
                  <a:schemeClr val="tx1"/>
                </a:solidFill>
                <a:latin typeface="Times New Roman" panose="02020603050405020304" pitchFamily="18" charset="0"/>
                <a:cs typeface="Times New Roman" panose="02020603050405020304" pitchFamily="18" charset="0"/>
              </a:rPr>
              <a:t>Workers working in the laboratory should wear PPE kit and follow biosafety guidelines. Access to this type of laboratory should only be limited to the very personnel who are working there. Supplies and materials should come through a double door fumigation chamber. Monitoring of the laboratory and quality checking of the laboratory equipment should be done. Hazardous bio-materials should be strictly decontaminated within 24 hours in the facility. Health and medical surveillance should be done to check everything is up to date.</a:t>
            </a:r>
          </a:p>
          <a:p>
            <a:endParaRPr lang="en-US" sz="11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0583BACB-01C8-4331-8ECA-C3492E16718D}"/>
              </a:ext>
            </a:extLst>
          </p:cNvPr>
          <p:cNvSpPr/>
          <p:nvPr/>
        </p:nvSpPr>
        <p:spPr>
          <a:xfrm>
            <a:off x="9068013" y="5252787"/>
            <a:ext cx="4517190" cy="1492120"/>
          </a:xfrm>
          <a:prstGeom prst="rect">
            <a:avLst/>
          </a:prstGeom>
          <a:solidFill>
            <a:schemeClr val="bg1">
              <a:lumMod val="95000"/>
            </a:schemeClr>
          </a:solidFill>
          <a:ln>
            <a:solidFill>
              <a:schemeClr val="tx1"/>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u="sng" dirty="0">
                <a:solidFill>
                  <a:schemeClr val="tx1"/>
                </a:solidFill>
                <a:latin typeface="Times New Roman" panose="02020603050405020304" pitchFamily="18" charset="0"/>
                <a:cs typeface="Times New Roman" panose="02020603050405020304" pitchFamily="18" charset="0"/>
              </a:rPr>
              <a:t>Microorganism to be handled</a:t>
            </a:r>
          </a:p>
          <a:p>
            <a:pPr>
              <a:lnSpc>
                <a:spcPct val="150000"/>
              </a:lnSpc>
            </a:pPr>
            <a:r>
              <a:rPr lang="en-US" sz="1200" dirty="0">
                <a:solidFill>
                  <a:schemeClr val="tx1"/>
                </a:solidFill>
                <a:latin typeface="Times New Roman" panose="02020603050405020304" pitchFamily="18" charset="0"/>
                <a:cs typeface="Times New Roman" panose="02020603050405020304" pitchFamily="18" charset="0"/>
              </a:rPr>
              <a:t>The microorganisms which are to be handled are</a:t>
            </a:r>
          </a:p>
          <a:p>
            <a:pPr>
              <a:lnSpc>
                <a:spcPct val="150000"/>
              </a:lnSpc>
            </a:pPr>
            <a:r>
              <a:rPr lang="en-US" sz="1200" dirty="0">
                <a:solidFill>
                  <a:schemeClr val="tx1"/>
                </a:solidFill>
                <a:latin typeface="Times New Roman" panose="02020603050405020304" pitchFamily="18" charset="0"/>
                <a:cs typeface="Times New Roman" panose="02020603050405020304" pitchFamily="18" charset="0"/>
              </a:rPr>
              <a:t>Ebola virus (Level 4), Nipah virus (Level 4), Monkey pox virus (Level 4), African swine fever virus (Level 4), SARS- Cov 2 (Level 3).</a:t>
            </a: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42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206</TotalTime>
  <Words>951</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 Unicode MS</vt:lpstr>
      <vt:lpstr>Arial</vt:lpstr>
      <vt:lpstr>Arial Rounded MT Bold</vt:lpstr>
      <vt:lpstr>Bahnschrift SemiCondensed</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Anindya Mukherjee</dc:creator>
  <cp:lastModifiedBy>Anindya Mukherjee</cp:lastModifiedBy>
  <cp:revision>22</cp:revision>
  <dcterms:created xsi:type="dcterms:W3CDTF">2022-06-27T17:16:51Z</dcterms:created>
  <dcterms:modified xsi:type="dcterms:W3CDTF">2022-07-26T13:34:18Z</dcterms:modified>
</cp:coreProperties>
</file>